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4315" r:id="rId4"/>
    <p:sldId id="283" r:id="rId5"/>
    <p:sldId id="4326" r:id="rId6"/>
    <p:sldId id="4327" r:id="rId7"/>
    <p:sldId id="285" r:id="rId8"/>
    <p:sldId id="268" r:id="rId9"/>
    <p:sldId id="279" r:id="rId10"/>
    <p:sldId id="4317" r:id="rId11"/>
    <p:sldId id="281" r:id="rId12"/>
    <p:sldId id="259" r:id="rId13"/>
    <p:sldId id="270" r:id="rId14"/>
    <p:sldId id="261" r:id="rId15"/>
    <p:sldId id="271" r:id="rId16"/>
    <p:sldId id="282" r:id="rId17"/>
    <p:sldId id="4332" r:id="rId18"/>
    <p:sldId id="269" r:id="rId19"/>
    <p:sldId id="262" r:id="rId20"/>
    <p:sldId id="277" r:id="rId21"/>
    <p:sldId id="4319" r:id="rId22"/>
    <p:sldId id="4321" r:id="rId23"/>
    <p:sldId id="4301" r:id="rId24"/>
    <p:sldId id="4303" r:id="rId25"/>
    <p:sldId id="4306" r:id="rId26"/>
    <p:sldId id="4305" r:id="rId27"/>
    <p:sldId id="4312" r:id="rId28"/>
    <p:sldId id="4311" r:id="rId29"/>
    <p:sldId id="4323" r:id="rId30"/>
    <p:sldId id="4307" r:id="rId31"/>
    <p:sldId id="4308" r:id="rId32"/>
    <p:sldId id="4309" r:id="rId33"/>
    <p:sldId id="4310" r:id="rId34"/>
    <p:sldId id="4313" r:id="rId35"/>
    <p:sldId id="4314" r:id="rId36"/>
    <p:sldId id="273" r:id="rId37"/>
    <p:sldId id="4322" r:id="rId38"/>
    <p:sldId id="4324" r:id="rId39"/>
    <p:sldId id="303" r:id="rId40"/>
    <p:sldId id="284" r:id="rId41"/>
    <p:sldId id="296" r:id="rId42"/>
    <p:sldId id="300" r:id="rId43"/>
    <p:sldId id="299" r:id="rId44"/>
    <p:sldId id="294" r:id="rId45"/>
    <p:sldId id="297" r:id="rId46"/>
    <p:sldId id="298" r:id="rId47"/>
    <p:sldId id="295" r:id="rId48"/>
    <p:sldId id="4328" r:id="rId49"/>
    <p:sldId id="4318" r:id="rId50"/>
    <p:sldId id="263" r:id="rId51"/>
    <p:sldId id="4320" r:id="rId52"/>
    <p:sldId id="275" r:id="rId53"/>
    <p:sldId id="4333" r:id="rId54"/>
    <p:sldId id="4338" r:id="rId55"/>
    <p:sldId id="4325" r:id="rId56"/>
    <p:sldId id="4329" r:id="rId57"/>
    <p:sldId id="4334" r:id="rId58"/>
    <p:sldId id="4337" r:id="rId59"/>
    <p:sldId id="4335" r:id="rId60"/>
    <p:sldId id="4336" r:id="rId61"/>
    <p:sldId id="433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69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BDB24D-898A-4A41-B4E3-69A745BDC7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B8972D-1C7D-4EE7-A19F-4BA34688FC6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/>
            <a:t>Introduction</a:t>
          </a:r>
          <a:endParaRPr lang="it-IT" sz="2000" dirty="0"/>
        </a:p>
      </dgm:t>
    </dgm:pt>
    <dgm:pt modelId="{369E4E46-3875-4BB9-960D-252F60A10FE5}" type="parTrans" cxnId="{358B3461-F66F-4C90-B6B3-6D0B2C0BF779}">
      <dgm:prSet/>
      <dgm:spPr/>
      <dgm:t>
        <a:bodyPr/>
        <a:lstStyle/>
        <a:p>
          <a:endParaRPr lang="it-IT" sz="1400"/>
        </a:p>
      </dgm:t>
    </dgm:pt>
    <dgm:pt modelId="{C975B45A-B408-4064-91AE-B92F0D2BC581}" type="sibTrans" cxnId="{358B3461-F66F-4C90-B6B3-6D0B2C0BF779}">
      <dgm:prSet/>
      <dgm:spPr/>
      <dgm:t>
        <a:bodyPr/>
        <a:lstStyle/>
        <a:p>
          <a:endParaRPr lang="it-IT" sz="1400"/>
        </a:p>
      </dgm:t>
    </dgm:pt>
    <dgm:pt modelId="{83ABB3C7-B674-4500-8BD8-4C9E5BB697A1}">
      <dgm:prSet phldrT="[Testo]" custT="1"/>
      <dgm:spPr/>
      <dgm:t>
        <a:bodyPr/>
        <a:lstStyle/>
        <a:p>
          <a:r>
            <a:rPr lang="en-US" sz="1800" dirty="0"/>
            <a:t>Plasma-based particle acceleration</a:t>
          </a:r>
          <a:endParaRPr lang="it-IT" sz="1800" dirty="0"/>
        </a:p>
      </dgm:t>
    </dgm:pt>
    <dgm:pt modelId="{A224DF1A-4EE4-4889-95B1-FEF3A0DC363E}" type="parTrans" cxnId="{0467FAE7-9F5C-4C26-9D92-564AB8B9A61F}">
      <dgm:prSet/>
      <dgm:spPr/>
      <dgm:t>
        <a:bodyPr/>
        <a:lstStyle/>
        <a:p>
          <a:endParaRPr lang="it-IT" sz="1400"/>
        </a:p>
      </dgm:t>
    </dgm:pt>
    <dgm:pt modelId="{0C7289E3-84DF-408F-8172-9E72AEFABB39}" type="sibTrans" cxnId="{0467FAE7-9F5C-4C26-9D92-564AB8B9A61F}">
      <dgm:prSet/>
      <dgm:spPr/>
      <dgm:t>
        <a:bodyPr/>
        <a:lstStyle/>
        <a:p>
          <a:endParaRPr lang="it-IT" sz="1400"/>
        </a:p>
      </dgm:t>
    </dgm:pt>
    <dgm:pt modelId="{7D1EBB14-791A-460C-9EF4-B3111B80BBE3}">
      <dgm:prSet custT="1"/>
      <dgm:spPr/>
      <dgm:t>
        <a:bodyPr/>
        <a:lstStyle/>
        <a:p>
          <a:r>
            <a:rPr lang="en-US" sz="1800" noProof="0" dirty="0"/>
            <a:t>Segmented capillary for m-scale plasma sources</a:t>
          </a:r>
        </a:p>
      </dgm:t>
    </dgm:pt>
    <dgm:pt modelId="{A92A4DAD-B53B-4573-BB3A-CF7D48242A37}" type="parTrans" cxnId="{15BB0B03-2CA4-4D43-A453-DF8128DD7AD2}">
      <dgm:prSet/>
      <dgm:spPr/>
      <dgm:t>
        <a:bodyPr/>
        <a:lstStyle/>
        <a:p>
          <a:endParaRPr lang="en-US" sz="1400"/>
        </a:p>
      </dgm:t>
    </dgm:pt>
    <dgm:pt modelId="{23DA8D88-1CE9-4AD8-BD42-A986128E406C}" type="sibTrans" cxnId="{15BB0B03-2CA4-4D43-A453-DF8128DD7AD2}">
      <dgm:prSet/>
      <dgm:spPr/>
      <dgm:t>
        <a:bodyPr/>
        <a:lstStyle/>
        <a:p>
          <a:endParaRPr lang="en-US" sz="1400"/>
        </a:p>
      </dgm:t>
    </dgm:pt>
    <dgm:pt modelId="{725D1D9F-38DB-450C-AFE8-3FD68FAC7231}">
      <dgm:prSet custT="1"/>
      <dgm:spPr/>
      <dgm:t>
        <a:bodyPr/>
        <a:lstStyle/>
        <a:p>
          <a:r>
            <a:rPr lang="en-US" sz="1800" noProof="0" dirty="0"/>
            <a:t>Integrated capillary for staged focusing-acceleration</a:t>
          </a:r>
        </a:p>
      </dgm:t>
    </dgm:pt>
    <dgm:pt modelId="{DFFB5F18-E34B-4956-9795-B6098B666675}" type="parTrans" cxnId="{0BCA07D0-2086-4474-B30E-9FBC85F16712}">
      <dgm:prSet/>
      <dgm:spPr/>
      <dgm:t>
        <a:bodyPr/>
        <a:lstStyle/>
        <a:p>
          <a:endParaRPr lang="en-US" sz="1400"/>
        </a:p>
      </dgm:t>
    </dgm:pt>
    <dgm:pt modelId="{9CE51E81-DFFB-4361-99C4-04078514FDC2}" type="sibTrans" cxnId="{0BCA07D0-2086-4474-B30E-9FBC85F16712}">
      <dgm:prSet/>
      <dgm:spPr/>
      <dgm:t>
        <a:bodyPr/>
        <a:lstStyle/>
        <a:p>
          <a:endParaRPr lang="en-US" sz="1400"/>
        </a:p>
      </dgm:t>
    </dgm:pt>
    <dgm:pt modelId="{B31B01BE-CE95-42B1-BC42-993BA5F8F46C}">
      <dgm:prSet phldrT="[Testo]" custT="1"/>
      <dgm:spPr/>
      <dgm:t>
        <a:bodyPr/>
        <a:lstStyle/>
        <a:p>
          <a:r>
            <a:rPr lang="en-US" sz="1800" noProof="0" dirty="0"/>
            <a:t>Motivation of the thesis project</a:t>
          </a:r>
        </a:p>
      </dgm:t>
    </dgm:pt>
    <dgm:pt modelId="{E5201D8D-C82F-41CD-9951-0F44FBCBDF88}" type="parTrans" cxnId="{663F989D-33B6-4480-A62A-2DE1C79021D0}">
      <dgm:prSet/>
      <dgm:spPr/>
      <dgm:t>
        <a:bodyPr/>
        <a:lstStyle/>
        <a:p>
          <a:endParaRPr lang="en-US" sz="1400"/>
        </a:p>
      </dgm:t>
    </dgm:pt>
    <dgm:pt modelId="{ECF6CF4B-AF4B-491E-9B27-C2D6477317F2}" type="sibTrans" cxnId="{663F989D-33B6-4480-A62A-2DE1C79021D0}">
      <dgm:prSet/>
      <dgm:spPr/>
      <dgm:t>
        <a:bodyPr/>
        <a:lstStyle/>
        <a:p>
          <a:endParaRPr lang="en-US" sz="1400"/>
        </a:p>
      </dgm:t>
    </dgm:pt>
    <dgm:pt modelId="{838D9491-7F0C-4BDC-8025-2F9FF008E5D3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/>
            <a:t>High repetition rate plasma sources</a:t>
          </a:r>
          <a:endParaRPr lang="it-IT" sz="2000" dirty="0"/>
        </a:p>
      </dgm:t>
    </dgm:pt>
    <dgm:pt modelId="{09551DB7-22B7-46A9-9547-616BA2263AC2}" type="parTrans" cxnId="{C4EDE771-0EF2-4A9F-870F-C41E08BA1633}">
      <dgm:prSet/>
      <dgm:spPr/>
      <dgm:t>
        <a:bodyPr/>
        <a:lstStyle/>
        <a:p>
          <a:endParaRPr lang="en-US" sz="1400"/>
        </a:p>
      </dgm:t>
    </dgm:pt>
    <dgm:pt modelId="{822BCC8B-339A-4962-B961-909248BF6B28}" type="sibTrans" cxnId="{C4EDE771-0EF2-4A9F-870F-C41E08BA1633}">
      <dgm:prSet/>
      <dgm:spPr/>
      <dgm:t>
        <a:bodyPr/>
        <a:lstStyle/>
        <a:p>
          <a:endParaRPr lang="en-US" sz="1400"/>
        </a:p>
      </dgm:t>
    </dgm:pt>
    <dgm:pt modelId="{DA0ADA6D-B469-45E2-9A0E-DA0D348680F8}">
      <dgm:prSet custT="1"/>
      <dgm:spPr/>
      <dgm:t>
        <a:bodyPr/>
        <a:lstStyle/>
        <a:p>
          <a:r>
            <a:rPr lang="en-US" sz="1800" noProof="0" dirty="0"/>
            <a:t>Advanced ceramic capillaries</a:t>
          </a:r>
          <a:endParaRPr lang="en-US" sz="1800" dirty="0"/>
        </a:p>
      </dgm:t>
    </dgm:pt>
    <dgm:pt modelId="{BD4FCD14-03B6-4352-AB34-653EDA3FEEE6}" type="parTrans" cxnId="{7C05BB75-B2E9-4655-9E63-AC61BA0CCE6A}">
      <dgm:prSet/>
      <dgm:spPr/>
      <dgm:t>
        <a:bodyPr/>
        <a:lstStyle/>
        <a:p>
          <a:endParaRPr lang="en-US" sz="1400"/>
        </a:p>
      </dgm:t>
    </dgm:pt>
    <dgm:pt modelId="{90A59CDB-0FDE-45D5-8DAA-B7A1A37B3424}" type="sibTrans" cxnId="{7C05BB75-B2E9-4655-9E63-AC61BA0CCE6A}">
      <dgm:prSet/>
      <dgm:spPr/>
      <dgm:t>
        <a:bodyPr/>
        <a:lstStyle/>
        <a:p>
          <a:endParaRPr lang="en-US" sz="1400"/>
        </a:p>
      </dgm:t>
    </dgm:pt>
    <dgm:pt modelId="{7DD8ABEC-E32F-474D-B830-7943BC8C4D20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noProof="0" dirty="0"/>
            <a:t>Novel schemes </a:t>
          </a:r>
          <a:r>
            <a:rPr lang="it-IT" sz="2000" noProof="0" dirty="0"/>
            <a:t>for compact m-scale plasma sources</a:t>
          </a:r>
          <a:endParaRPr lang="en-US" sz="2000" noProof="0" dirty="0"/>
        </a:p>
      </dgm:t>
    </dgm:pt>
    <dgm:pt modelId="{9D42ABE8-09D8-4A78-94F5-1D697B21FE8A}" type="sibTrans" cxnId="{9A7B24B1-581A-4D5E-9985-554D48EF94C6}">
      <dgm:prSet/>
      <dgm:spPr/>
      <dgm:t>
        <a:bodyPr/>
        <a:lstStyle/>
        <a:p>
          <a:endParaRPr lang="it-IT" sz="1400"/>
        </a:p>
      </dgm:t>
    </dgm:pt>
    <dgm:pt modelId="{E6ECC5BA-2F5F-4834-BADD-C13D28F6FA7F}" type="parTrans" cxnId="{9A7B24B1-581A-4D5E-9985-554D48EF94C6}">
      <dgm:prSet/>
      <dgm:spPr/>
      <dgm:t>
        <a:bodyPr/>
        <a:lstStyle/>
        <a:p>
          <a:endParaRPr lang="it-IT" sz="1400"/>
        </a:p>
      </dgm:t>
    </dgm:pt>
    <dgm:pt modelId="{A01962A0-EC1D-4CBE-9CA0-035FCB47281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/>
            <a:t>Preliminary design of a 60 cm-long capillary for </a:t>
          </a:r>
          <a:r>
            <a:rPr lang="en-US" sz="2000" dirty="0" err="1"/>
            <a:t>EuPRAXIA@SPARC_LAB</a:t>
          </a:r>
          <a:r>
            <a:rPr lang="en-US" sz="2000" dirty="0"/>
            <a:t> project</a:t>
          </a:r>
          <a:endParaRPr lang="it-IT" sz="2000" dirty="0"/>
        </a:p>
      </dgm:t>
    </dgm:pt>
    <dgm:pt modelId="{E30FE753-671E-4BA8-A1D5-4C6719579E2E}" type="parTrans" cxnId="{E44B16A8-96AA-43A7-A7AF-DF47F5100F4D}">
      <dgm:prSet/>
      <dgm:spPr/>
      <dgm:t>
        <a:bodyPr/>
        <a:lstStyle/>
        <a:p>
          <a:endParaRPr lang="en-US"/>
        </a:p>
      </dgm:t>
    </dgm:pt>
    <dgm:pt modelId="{F995B35F-CA9D-40E9-B99B-4E40350D7BF0}" type="sibTrans" cxnId="{E44B16A8-96AA-43A7-A7AF-DF47F5100F4D}">
      <dgm:prSet/>
      <dgm:spPr/>
      <dgm:t>
        <a:bodyPr/>
        <a:lstStyle/>
        <a:p>
          <a:endParaRPr lang="en-US"/>
        </a:p>
      </dgm:t>
    </dgm:pt>
    <dgm:pt modelId="{BF381C33-61A2-4F75-AC52-1823BBD9BB55}">
      <dgm:prSet custT="1"/>
      <dgm:spPr/>
      <dgm:t>
        <a:bodyPr/>
        <a:lstStyle/>
        <a:p>
          <a:r>
            <a:rPr lang="en-US" sz="1800" noProof="0" dirty="0"/>
            <a:t>Curved capillary for Active Bending Plasmas</a:t>
          </a:r>
        </a:p>
      </dgm:t>
    </dgm:pt>
    <dgm:pt modelId="{6962A211-1FEC-4FFB-AC0F-B300A796B5AA}" type="parTrans" cxnId="{E0DBA55E-438F-434F-8172-9AFB58960802}">
      <dgm:prSet/>
      <dgm:spPr/>
      <dgm:t>
        <a:bodyPr/>
        <a:lstStyle/>
        <a:p>
          <a:endParaRPr lang="en-US"/>
        </a:p>
      </dgm:t>
    </dgm:pt>
    <dgm:pt modelId="{E95D9980-17C4-4472-AFF9-04B5DAD41646}" type="sibTrans" cxnId="{E0DBA55E-438F-434F-8172-9AFB58960802}">
      <dgm:prSet/>
      <dgm:spPr/>
      <dgm:t>
        <a:bodyPr/>
        <a:lstStyle/>
        <a:p>
          <a:endParaRPr lang="en-US"/>
        </a:p>
      </dgm:t>
    </dgm:pt>
    <dgm:pt modelId="{143B46BF-CE20-4AC7-90AD-9803FB39C621}">
      <dgm:prSet custT="1"/>
      <dgm:spPr/>
      <dgm:t>
        <a:bodyPr/>
        <a:lstStyle/>
        <a:p>
          <a:r>
            <a:rPr lang="en-US" sz="1800" noProof="0" dirty="0"/>
            <a:t> Laser-induced plasma filaments</a:t>
          </a:r>
          <a:endParaRPr lang="en-US" sz="1800" dirty="0"/>
        </a:p>
      </dgm:t>
    </dgm:pt>
    <dgm:pt modelId="{EED7D1D2-E217-4804-8060-B08B15290332}" type="parTrans" cxnId="{1A9AC783-73AD-4337-B053-1F453D15C0AD}">
      <dgm:prSet/>
      <dgm:spPr/>
      <dgm:t>
        <a:bodyPr/>
        <a:lstStyle/>
        <a:p>
          <a:endParaRPr lang="en-US"/>
        </a:p>
      </dgm:t>
    </dgm:pt>
    <dgm:pt modelId="{2B860A16-0623-47F6-AA9F-EB59F114DD91}" type="sibTrans" cxnId="{1A9AC783-73AD-4337-B053-1F453D15C0AD}">
      <dgm:prSet/>
      <dgm:spPr/>
      <dgm:t>
        <a:bodyPr/>
        <a:lstStyle/>
        <a:p>
          <a:endParaRPr lang="en-US"/>
        </a:p>
      </dgm:t>
    </dgm:pt>
    <dgm:pt modelId="{D4AA822D-A805-4496-9148-A5428EF86D44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/>
            <a:t>Conclusions and Future Perspectives</a:t>
          </a:r>
          <a:endParaRPr lang="it-IT" sz="2000" dirty="0"/>
        </a:p>
      </dgm:t>
    </dgm:pt>
    <dgm:pt modelId="{542CE3A3-A3FA-4120-A9A3-E3E9964F71E1}" type="parTrans" cxnId="{12AFF06C-4E6A-4C7E-A34B-C6EF1346624D}">
      <dgm:prSet/>
      <dgm:spPr/>
      <dgm:t>
        <a:bodyPr/>
        <a:lstStyle/>
        <a:p>
          <a:endParaRPr lang="en-US"/>
        </a:p>
      </dgm:t>
    </dgm:pt>
    <dgm:pt modelId="{F639E7DF-160A-4A2B-9FDE-592B9244117A}" type="sibTrans" cxnId="{12AFF06C-4E6A-4C7E-A34B-C6EF1346624D}">
      <dgm:prSet/>
      <dgm:spPr/>
      <dgm:t>
        <a:bodyPr/>
        <a:lstStyle/>
        <a:p>
          <a:endParaRPr lang="en-US"/>
        </a:p>
      </dgm:t>
    </dgm:pt>
    <dgm:pt modelId="{847ADC9D-E67F-4466-AC99-86837E33CF10}">
      <dgm:prSet custT="1"/>
      <dgm:spPr/>
      <dgm:t>
        <a:bodyPr/>
        <a:lstStyle/>
        <a:p>
          <a:r>
            <a:rPr lang="en-US" sz="1800" noProof="0" dirty="0"/>
            <a:t>Plasma discharge capillary design and testing at </a:t>
          </a:r>
          <a:r>
            <a:rPr lang="en-US" sz="1800" noProof="0" dirty="0" err="1"/>
            <a:t>Plasma_lab</a:t>
          </a:r>
          <a:r>
            <a:rPr lang="en-US" sz="1800" noProof="0" dirty="0"/>
            <a:t> (LNF-INFN)</a:t>
          </a:r>
        </a:p>
      </dgm:t>
    </dgm:pt>
    <dgm:pt modelId="{DAF77716-CBB4-4B19-A348-AF7294539750}" type="parTrans" cxnId="{78145205-8C57-4801-BFFD-DA1339E9725E}">
      <dgm:prSet/>
      <dgm:spPr/>
      <dgm:t>
        <a:bodyPr/>
        <a:lstStyle/>
        <a:p>
          <a:endParaRPr lang="en-US"/>
        </a:p>
      </dgm:t>
    </dgm:pt>
    <dgm:pt modelId="{76A26807-C8BF-4580-A843-BF0793A4B5B2}" type="sibTrans" cxnId="{78145205-8C57-4801-BFFD-DA1339E9725E}">
      <dgm:prSet/>
      <dgm:spPr/>
      <dgm:t>
        <a:bodyPr/>
        <a:lstStyle/>
        <a:p>
          <a:endParaRPr lang="en-US"/>
        </a:p>
      </dgm:t>
    </dgm:pt>
    <dgm:pt modelId="{041800EB-A76A-4C7B-BAB9-69563E98F680}" type="pres">
      <dgm:prSet presAssocID="{17BDB24D-898A-4A41-B4E3-69A745BDC79E}" presName="linear" presStyleCnt="0">
        <dgm:presLayoutVars>
          <dgm:dir/>
          <dgm:animLvl val="lvl"/>
          <dgm:resizeHandles val="exact"/>
        </dgm:presLayoutVars>
      </dgm:prSet>
      <dgm:spPr/>
    </dgm:pt>
    <dgm:pt modelId="{7752D64B-842E-40AF-9394-977B50237DD9}" type="pres">
      <dgm:prSet presAssocID="{E1B8972D-1C7D-4EE7-A19F-4BA34688FC65}" presName="parentLin" presStyleCnt="0"/>
      <dgm:spPr/>
    </dgm:pt>
    <dgm:pt modelId="{B2EEE50F-F799-4CEB-AA0E-0B1F044CFDBE}" type="pres">
      <dgm:prSet presAssocID="{E1B8972D-1C7D-4EE7-A19F-4BA34688FC65}" presName="parentLeftMargin" presStyleLbl="node1" presStyleIdx="0" presStyleCnt="5"/>
      <dgm:spPr/>
    </dgm:pt>
    <dgm:pt modelId="{F8855DA7-E117-4E34-AD7E-CAA5F439CD81}" type="pres">
      <dgm:prSet presAssocID="{E1B8972D-1C7D-4EE7-A19F-4BA34688FC65}" presName="parentText" presStyleLbl="node1" presStyleIdx="0" presStyleCnt="5" custScaleX="124626" custScaleY="269823" custLinFactNeighborY="20650">
        <dgm:presLayoutVars>
          <dgm:chMax val="0"/>
          <dgm:bulletEnabled val="1"/>
        </dgm:presLayoutVars>
      </dgm:prSet>
      <dgm:spPr/>
    </dgm:pt>
    <dgm:pt modelId="{0816D1F0-0C47-434D-A2D7-51497B57A890}" type="pres">
      <dgm:prSet presAssocID="{E1B8972D-1C7D-4EE7-A19F-4BA34688FC65}" presName="negativeSpace" presStyleCnt="0"/>
      <dgm:spPr/>
    </dgm:pt>
    <dgm:pt modelId="{AAD2F489-A6DD-4D2B-976D-CE6CB987179A}" type="pres">
      <dgm:prSet presAssocID="{E1B8972D-1C7D-4EE7-A19F-4BA34688FC65}" presName="childText" presStyleLbl="conFgAcc1" presStyleIdx="0" presStyleCnt="5" custLinFactY="6094" custLinFactNeighborX="-1001" custLinFactNeighborY="100000">
        <dgm:presLayoutVars>
          <dgm:bulletEnabled val="1"/>
        </dgm:presLayoutVars>
      </dgm:prSet>
      <dgm:spPr/>
    </dgm:pt>
    <dgm:pt modelId="{0D59064B-121A-4C3F-A9BC-8B69131B5140}" type="pres">
      <dgm:prSet presAssocID="{C975B45A-B408-4064-91AE-B92F0D2BC581}" presName="spaceBetweenRectangles" presStyleCnt="0"/>
      <dgm:spPr/>
    </dgm:pt>
    <dgm:pt modelId="{98777E72-52D5-44CB-96A0-4A55187CB37B}" type="pres">
      <dgm:prSet presAssocID="{7DD8ABEC-E32F-474D-B830-7943BC8C4D20}" presName="parentLin" presStyleCnt="0"/>
      <dgm:spPr/>
    </dgm:pt>
    <dgm:pt modelId="{BD0C6F10-E53D-4929-AE16-464583884911}" type="pres">
      <dgm:prSet presAssocID="{7DD8ABEC-E32F-474D-B830-7943BC8C4D20}" presName="parentLeftMargin" presStyleLbl="node1" presStyleIdx="0" presStyleCnt="5"/>
      <dgm:spPr/>
    </dgm:pt>
    <dgm:pt modelId="{76805D19-17DD-40D3-BF93-C70A57991D76}" type="pres">
      <dgm:prSet presAssocID="{7DD8ABEC-E32F-474D-B830-7943BC8C4D20}" presName="parentText" presStyleLbl="node1" presStyleIdx="1" presStyleCnt="5" custScaleX="124655" custScaleY="269823">
        <dgm:presLayoutVars>
          <dgm:chMax val="0"/>
          <dgm:bulletEnabled val="1"/>
        </dgm:presLayoutVars>
      </dgm:prSet>
      <dgm:spPr/>
    </dgm:pt>
    <dgm:pt modelId="{E907EF1D-02DA-4C60-B5D4-1FC65F17BBE0}" type="pres">
      <dgm:prSet presAssocID="{7DD8ABEC-E32F-474D-B830-7943BC8C4D20}" presName="negativeSpace" presStyleCnt="0"/>
      <dgm:spPr/>
    </dgm:pt>
    <dgm:pt modelId="{FC11790E-7A51-4706-9773-BB5A130CB605}" type="pres">
      <dgm:prSet presAssocID="{7DD8ABEC-E32F-474D-B830-7943BC8C4D20}" presName="childText" presStyleLbl="conFgAcc1" presStyleIdx="1" presStyleCnt="5" custLinFactY="2884" custLinFactNeighborY="100000">
        <dgm:presLayoutVars>
          <dgm:bulletEnabled val="1"/>
        </dgm:presLayoutVars>
      </dgm:prSet>
      <dgm:spPr/>
    </dgm:pt>
    <dgm:pt modelId="{4298F928-BD72-44B8-A239-CEC96F2E1235}" type="pres">
      <dgm:prSet presAssocID="{9D42ABE8-09D8-4A78-94F5-1D697B21FE8A}" presName="spaceBetweenRectangles" presStyleCnt="0"/>
      <dgm:spPr/>
    </dgm:pt>
    <dgm:pt modelId="{9C336FB0-6257-4288-B3C0-0E1D9352F95E}" type="pres">
      <dgm:prSet presAssocID="{838D9491-7F0C-4BDC-8025-2F9FF008E5D3}" presName="parentLin" presStyleCnt="0"/>
      <dgm:spPr/>
    </dgm:pt>
    <dgm:pt modelId="{A8F2FEFB-C09A-4B8D-AF0D-B4C68F9226A2}" type="pres">
      <dgm:prSet presAssocID="{838D9491-7F0C-4BDC-8025-2F9FF008E5D3}" presName="parentLeftMargin" presStyleLbl="node1" presStyleIdx="1" presStyleCnt="5" custScaleX="62406" custScaleY="269823" custLinFactNeighborY="6734"/>
      <dgm:spPr/>
    </dgm:pt>
    <dgm:pt modelId="{24BC4B30-C711-4BE6-9C63-E94C8348BDE5}" type="pres">
      <dgm:prSet presAssocID="{838D9491-7F0C-4BDC-8025-2F9FF008E5D3}" presName="parentText" presStyleLbl="node1" presStyleIdx="2" presStyleCnt="5" custScaleX="124197" custScaleY="266553" custLinFactNeighborX="43074" custLinFactNeighborY="-2745">
        <dgm:presLayoutVars>
          <dgm:chMax val="0"/>
          <dgm:bulletEnabled val="1"/>
        </dgm:presLayoutVars>
      </dgm:prSet>
      <dgm:spPr/>
    </dgm:pt>
    <dgm:pt modelId="{6641145B-7D9A-4267-87E8-0B84BA3AF739}" type="pres">
      <dgm:prSet presAssocID="{838D9491-7F0C-4BDC-8025-2F9FF008E5D3}" presName="negativeSpace" presStyleCnt="0"/>
      <dgm:spPr/>
    </dgm:pt>
    <dgm:pt modelId="{FC5C090E-B72B-480B-AFBF-841D681B1290}" type="pres">
      <dgm:prSet presAssocID="{838D9491-7F0C-4BDC-8025-2F9FF008E5D3}" presName="childText" presStyleLbl="conFgAcc1" presStyleIdx="2" presStyleCnt="5" custLinFactNeighborY="89758">
        <dgm:presLayoutVars>
          <dgm:bulletEnabled val="1"/>
        </dgm:presLayoutVars>
      </dgm:prSet>
      <dgm:spPr/>
    </dgm:pt>
    <dgm:pt modelId="{A456B97F-376B-44E9-B85E-F3E3488A1745}" type="pres">
      <dgm:prSet presAssocID="{822BCC8B-339A-4962-B961-909248BF6B28}" presName="spaceBetweenRectangles" presStyleCnt="0"/>
      <dgm:spPr/>
    </dgm:pt>
    <dgm:pt modelId="{3592A6D7-00F0-4FF9-A109-413FB17E9105}" type="pres">
      <dgm:prSet presAssocID="{A01962A0-EC1D-4CBE-9CA0-035FCB472815}" presName="parentLin" presStyleCnt="0"/>
      <dgm:spPr/>
    </dgm:pt>
    <dgm:pt modelId="{53ABBE4A-06FC-4FC8-95A4-98256718BC07}" type="pres">
      <dgm:prSet presAssocID="{A01962A0-EC1D-4CBE-9CA0-035FCB472815}" presName="parentLeftMargin" presStyleLbl="node1" presStyleIdx="2" presStyleCnt="5" custScaleX="111624" custScaleY="266553" custLinFactNeighborX="43074" custLinFactNeighborY="-2745"/>
      <dgm:spPr/>
    </dgm:pt>
    <dgm:pt modelId="{DB6BA3E5-0596-4814-A112-A0774E173785}" type="pres">
      <dgm:prSet presAssocID="{A01962A0-EC1D-4CBE-9CA0-035FCB472815}" presName="parentText" presStyleLbl="node1" presStyleIdx="3" presStyleCnt="5" custScaleX="129990" custScaleY="273500" custLinFactNeighborY="-13468">
        <dgm:presLayoutVars>
          <dgm:chMax val="0"/>
          <dgm:bulletEnabled val="1"/>
        </dgm:presLayoutVars>
      </dgm:prSet>
      <dgm:spPr/>
    </dgm:pt>
    <dgm:pt modelId="{449A03EA-C762-44ED-A2EE-3F7FE858B95E}" type="pres">
      <dgm:prSet presAssocID="{A01962A0-EC1D-4CBE-9CA0-035FCB472815}" presName="negativeSpace" presStyleCnt="0"/>
      <dgm:spPr/>
    </dgm:pt>
    <dgm:pt modelId="{AECF016A-65EA-47CA-80E7-9936719CE47D}" type="pres">
      <dgm:prSet presAssocID="{A01962A0-EC1D-4CBE-9CA0-035FCB472815}" presName="childText" presStyleLbl="conFgAcc1" presStyleIdx="3" presStyleCnt="5" custLinFactNeighborY="89758">
        <dgm:presLayoutVars>
          <dgm:bulletEnabled val="1"/>
        </dgm:presLayoutVars>
      </dgm:prSet>
      <dgm:spPr/>
    </dgm:pt>
    <dgm:pt modelId="{9F6C5926-D9A6-4F08-B2AA-1157203179A3}" type="pres">
      <dgm:prSet presAssocID="{F995B35F-CA9D-40E9-B99B-4E40350D7BF0}" presName="spaceBetweenRectangles" presStyleCnt="0"/>
      <dgm:spPr/>
    </dgm:pt>
    <dgm:pt modelId="{3B349AF7-F34F-4277-AD93-95ECD23CF6E4}" type="pres">
      <dgm:prSet presAssocID="{D4AA822D-A805-4496-9148-A5428EF86D44}" presName="parentLin" presStyleCnt="0"/>
      <dgm:spPr/>
    </dgm:pt>
    <dgm:pt modelId="{74BC530B-E78C-43F2-B22B-C440A8674B06}" type="pres">
      <dgm:prSet presAssocID="{D4AA822D-A805-4496-9148-A5428EF86D44}" presName="parentLeftMargin" presStyleLbl="node1" presStyleIdx="3" presStyleCnt="5" custScaleY="273500"/>
      <dgm:spPr/>
    </dgm:pt>
    <dgm:pt modelId="{E0466E11-BFA1-45C1-AA89-F82AC4F5D528}" type="pres">
      <dgm:prSet presAssocID="{D4AA822D-A805-4496-9148-A5428EF86D44}" presName="parentText" presStyleLbl="node1" presStyleIdx="4" presStyleCnt="5" custScaleX="124530" custScaleY="253027" custLinFactNeighborX="12265" custLinFactNeighborY="-13468">
        <dgm:presLayoutVars>
          <dgm:chMax val="0"/>
          <dgm:bulletEnabled val="1"/>
        </dgm:presLayoutVars>
      </dgm:prSet>
      <dgm:spPr/>
    </dgm:pt>
    <dgm:pt modelId="{C3A568DC-633E-4E58-808B-8FA8BAAC57DA}" type="pres">
      <dgm:prSet presAssocID="{D4AA822D-A805-4496-9148-A5428EF86D44}" presName="negativeSpace" presStyleCnt="0"/>
      <dgm:spPr/>
    </dgm:pt>
    <dgm:pt modelId="{170191D7-E757-44E1-B1DA-B0B9EDD463C2}" type="pres">
      <dgm:prSet presAssocID="{D4AA822D-A805-4496-9148-A5428EF86D4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5BB0B03-2CA4-4D43-A453-DF8128DD7AD2}" srcId="{7DD8ABEC-E32F-474D-B830-7943BC8C4D20}" destId="{7D1EBB14-791A-460C-9EF4-B3111B80BBE3}" srcOrd="0" destOrd="0" parTransId="{A92A4DAD-B53B-4573-BB3A-CF7D48242A37}" sibTransId="{23DA8D88-1CE9-4AD8-BD42-A986128E406C}"/>
    <dgm:cxn modelId="{A3476E05-3541-4F56-98FF-28B1B9E2F9D9}" type="presOf" srcId="{A01962A0-EC1D-4CBE-9CA0-035FCB472815}" destId="{DB6BA3E5-0596-4814-A112-A0774E173785}" srcOrd="1" destOrd="0" presId="urn:microsoft.com/office/officeart/2005/8/layout/list1"/>
    <dgm:cxn modelId="{78145205-8C57-4801-BFFD-DA1339E9725E}" srcId="{E1B8972D-1C7D-4EE7-A19F-4BA34688FC65}" destId="{847ADC9D-E67F-4466-AC99-86837E33CF10}" srcOrd="2" destOrd="0" parTransId="{DAF77716-CBB4-4B19-A348-AF7294539750}" sibTransId="{76A26807-C8BF-4580-A843-BF0793A4B5B2}"/>
    <dgm:cxn modelId="{F92E1518-FFBB-496D-A7AB-25F98CA46DA9}" type="presOf" srcId="{7DD8ABEC-E32F-474D-B830-7943BC8C4D20}" destId="{BD0C6F10-E53D-4929-AE16-464583884911}" srcOrd="0" destOrd="0" presId="urn:microsoft.com/office/officeart/2005/8/layout/list1"/>
    <dgm:cxn modelId="{40DB4D21-B123-43F0-9207-0AEB23F6F045}" type="presOf" srcId="{7DD8ABEC-E32F-474D-B830-7943BC8C4D20}" destId="{76805D19-17DD-40D3-BF93-C70A57991D76}" srcOrd="1" destOrd="0" presId="urn:microsoft.com/office/officeart/2005/8/layout/list1"/>
    <dgm:cxn modelId="{E0DBA55E-438F-434F-8172-9AFB58960802}" srcId="{7DD8ABEC-E32F-474D-B830-7943BC8C4D20}" destId="{BF381C33-61A2-4F75-AC52-1823BBD9BB55}" srcOrd="2" destOrd="0" parTransId="{6962A211-1FEC-4FFB-AC0F-B300A796B5AA}" sibTransId="{E95D9980-17C4-4472-AFF9-04B5DAD41646}"/>
    <dgm:cxn modelId="{358B3461-F66F-4C90-B6B3-6D0B2C0BF779}" srcId="{17BDB24D-898A-4A41-B4E3-69A745BDC79E}" destId="{E1B8972D-1C7D-4EE7-A19F-4BA34688FC65}" srcOrd="0" destOrd="0" parTransId="{369E4E46-3875-4BB9-960D-252F60A10FE5}" sibTransId="{C975B45A-B408-4064-91AE-B92F0D2BC581}"/>
    <dgm:cxn modelId="{ACDC2B65-9FD4-4976-915A-0A7731F3B9F0}" type="presOf" srcId="{E1B8972D-1C7D-4EE7-A19F-4BA34688FC65}" destId="{B2EEE50F-F799-4CEB-AA0E-0B1F044CFDBE}" srcOrd="0" destOrd="0" presId="urn:microsoft.com/office/officeart/2005/8/layout/list1"/>
    <dgm:cxn modelId="{161ED648-1BB5-4380-BE82-EF045BBC8CC3}" type="presOf" srcId="{E1B8972D-1C7D-4EE7-A19F-4BA34688FC65}" destId="{F8855DA7-E117-4E34-AD7E-CAA5F439CD81}" srcOrd="1" destOrd="0" presId="urn:microsoft.com/office/officeart/2005/8/layout/list1"/>
    <dgm:cxn modelId="{9E8CE448-26F4-4258-A308-FFE33C2E6D4A}" type="presOf" srcId="{847ADC9D-E67F-4466-AC99-86837E33CF10}" destId="{AAD2F489-A6DD-4D2B-976D-CE6CB987179A}" srcOrd="0" destOrd="2" presId="urn:microsoft.com/office/officeart/2005/8/layout/list1"/>
    <dgm:cxn modelId="{12AFF06C-4E6A-4C7E-A34B-C6EF1346624D}" srcId="{17BDB24D-898A-4A41-B4E3-69A745BDC79E}" destId="{D4AA822D-A805-4496-9148-A5428EF86D44}" srcOrd="4" destOrd="0" parTransId="{542CE3A3-A3FA-4120-A9A3-E3E9964F71E1}" sibTransId="{F639E7DF-160A-4A2B-9FDE-592B9244117A}"/>
    <dgm:cxn modelId="{3F94C94D-A1E3-40F4-B6D7-3F7097D35185}" type="presOf" srcId="{17BDB24D-898A-4A41-B4E3-69A745BDC79E}" destId="{041800EB-A76A-4C7B-BAB9-69563E98F680}" srcOrd="0" destOrd="0" presId="urn:microsoft.com/office/officeart/2005/8/layout/list1"/>
    <dgm:cxn modelId="{310EBB71-5542-4491-8877-B13C33B8DE2F}" type="presOf" srcId="{D4AA822D-A805-4496-9148-A5428EF86D44}" destId="{E0466E11-BFA1-45C1-AA89-F82AC4F5D528}" srcOrd="1" destOrd="0" presId="urn:microsoft.com/office/officeart/2005/8/layout/list1"/>
    <dgm:cxn modelId="{C4EDE771-0EF2-4A9F-870F-C41E08BA1633}" srcId="{17BDB24D-898A-4A41-B4E3-69A745BDC79E}" destId="{838D9491-7F0C-4BDC-8025-2F9FF008E5D3}" srcOrd="2" destOrd="0" parTransId="{09551DB7-22B7-46A9-9547-616BA2263AC2}" sibTransId="{822BCC8B-339A-4962-B961-909248BF6B28}"/>
    <dgm:cxn modelId="{7C05BB75-B2E9-4655-9E63-AC61BA0CCE6A}" srcId="{838D9491-7F0C-4BDC-8025-2F9FF008E5D3}" destId="{DA0ADA6D-B469-45E2-9A0E-DA0D348680F8}" srcOrd="0" destOrd="0" parTransId="{BD4FCD14-03B6-4352-AB34-653EDA3FEEE6}" sibTransId="{90A59CDB-0FDE-45D5-8DAA-B7A1A37B3424}"/>
    <dgm:cxn modelId="{64AEEE7F-109B-435A-91A0-9F4A6A7AA681}" type="presOf" srcId="{B31B01BE-CE95-42B1-BC42-993BA5F8F46C}" destId="{AAD2F489-A6DD-4D2B-976D-CE6CB987179A}" srcOrd="0" destOrd="1" presId="urn:microsoft.com/office/officeart/2005/8/layout/list1"/>
    <dgm:cxn modelId="{1A9AC783-73AD-4337-B053-1F453D15C0AD}" srcId="{838D9491-7F0C-4BDC-8025-2F9FF008E5D3}" destId="{143B46BF-CE20-4AC7-90AD-9803FB39C621}" srcOrd="1" destOrd="0" parTransId="{EED7D1D2-E217-4804-8060-B08B15290332}" sibTransId="{2B860A16-0623-47F6-AA9F-EB59F114DD91}"/>
    <dgm:cxn modelId="{C5861B87-E6B7-4161-8BCB-EC79199876B4}" type="presOf" srcId="{D4AA822D-A805-4496-9148-A5428EF86D44}" destId="{74BC530B-E78C-43F2-B22B-C440A8674B06}" srcOrd="0" destOrd="0" presId="urn:microsoft.com/office/officeart/2005/8/layout/list1"/>
    <dgm:cxn modelId="{3FB6068D-86BF-405E-8C2F-831459592823}" type="presOf" srcId="{83ABB3C7-B674-4500-8BD8-4C9E5BB697A1}" destId="{AAD2F489-A6DD-4D2B-976D-CE6CB987179A}" srcOrd="0" destOrd="0" presId="urn:microsoft.com/office/officeart/2005/8/layout/list1"/>
    <dgm:cxn modelId="{16DF9B92-FD22-4149-9A5B-384C29A0808D}" type="presOf" srcId="{143B46BF-CE20-4AC7-90AD-9803FB39C621}" destId="{FC5C090E-B72B-480B-AFBF-841D681B1290}" srcOrd="0" destOrd="1" presId="urn:microsoft.com/office/officeart/2005/8/layout/list1"/>
    <dgm:cxn modelId="{663F989D-33B6-4480-A62A-2DE1C79021D0}" srcId="{E1B8972D-1C7D-4EE7-A19F-4BA34688FC65}" destId="{B31B01BE-CE95-42B1-BC42-993BA5F8F46C}" srcOrd="1" destOrd="0" parTransId="{E5201D8D-C82F-41CD-9951-0F44FBCBDF88}" sibTransId="{ECF6CF4B-AF4B-491E-9B27-C2D6477317F2}"/>
    <dgm:cxn modelId="{C0E14C9F-1821-48DF-8767-CD217F770F3E}" type="presOf" srcId="{A01962A0-EC1D-4CBE-9CA0-035FCB472815}" destId="{53ABBE4A-06FC-4FC8-95A4-98256718BC07}" srcOrd="0" destOrd="0" presId="urn:microsoft.com/office/officeart/2005/8/layout/list1"/>
    <dgm:cxn modelId="{21EB15A1-7DC0-4BAA-B846-390EB4A27267}" type="presOf" srcId="{BF381C33-61A2-4F75-AC52-1823BBD9BB55}" destId="{FC11790E-7A51-4706-9773-BB5A130CB605}" srcOrd="0" destOrd="2" presId="urn:microsoft.com/office/officeart/2005/8/layout/list1"/>
    <dgm:cxn modelId="{E44B16A8-96AA-43A7-A7AF-DF47F5100F4D}" srcId="{17BDB24D-898A-4A41-B4E3-69A745BDC79E}" destId="{A01962A0-EC1D-4CBE-9CA0-035FCB472815}" srcOrd="3" destOrd="0" parTransId="{E30FE753-671E-4BA8-A1D5-4C6719579E2E}" sibTransId="{F995B35F-CA9D-40E9-B99B-4E40350D7BF0}"/>
    <dgm:cxn modelId="{9A7B24B1-581A-4D5E-9985-554D48EF94C6}" srcId="{17BDB24D-898A-4A41-B4E3-69A745BDC79E}" destId="{7DD8ABEC-E32F-474D-B830-7943BC8C4D20}" srcOrd="1" destOrd="0" parTransId="{E6ECC5BA-2F5F-4834-BADD-C13D28F6FA7F}" sibTransId="{9D42ABE8-09D8-4A78-94F5-1D697B21FE8A}"/>
    <dgm:cxn modelId="{0BCA07D0-2086-4474-B30E-9FBC85F16712}" srcId="{7DD8ABEC-E32F-474D-B830-7943BC8C4D20}" destId="{725D1D9F-38DB-450C-AFE8-3FD68FAC7231}" srcOrd="1" destOrd="0" parTransId="{DFFB5F18-E34B-4956-9795-B6098B666675}" sibTransId="{9CE51E81-DFFB-4361-99C4-04078514FDC2}"/>
    <dgm:cxn modelId="{76D1ABD2-D555-47DF-B397-0936487C7424}" type="presOf" srcId="{DA0ADA6D-B469-45E2-9A0E-DA0D348680F8}" destId="{FC5C090E-B72B-480B-AFBF-841D681B1290}" srcOrd="0" destOrd="0" presId="urn:microsoft.com/office/officeart/2005/8/layout/list1"/>
    <dgm:cxn modelId="{C50A00E4-D946-4D30-9125-1134233346B2}" type="presOf" srcId="{838D9491-7F0C-4BDC-8025-2F9FF008E5D3}" destId="{24BC4B30-C711-4BE6-9C63-E94C8348BDE5}" srcOrd="1" destOrd="0" presId="urn:microsoft.com/office/officeart/2005/8/layout/list1"/>
    <dgm:cxn modelId="{0467FAE7-9F5C-4C26-9D92-564AB8B9A61F}" srcId="{E1B8972D-1C7D-4EE7-A19F-4BA34688FC65}" destId="{83ABB3C7-B674-4500-8BD8-4C9E5BB697A1}" srcOrd="0" destOrd="0" parTransId="{A224DF1A-4EE4-4889-95B1-FEF3A0DC363E}" sibTransId="{0C7289E3-84DF-408F-8172-9E72AEFABB39}"/>
    <dgm:cxn modelId="{F95206F8-D113-414C-8156-78CC1B6509C4}" type="presOf" srcId="{838D9491-7F0C-4BDC-8025-2F9FF008E5D3}" destId="{A8F2FEFB-C09A-4B8D-AF0D-B4C68F9226A2}" srcOrd="0" destOrd="0" presId="urn:microsoft.com/office/officeart/2005/8/layout/list1"/>
    <dgm:cxn modelId="{28404EFB-0149-475F-9D25-4F528700527C}" type="presOf" srcId="{7D1EBB14-791A-460C-9EF4-B3111B80BBE3}" destId="{FC11790E-7A51-4706-9773-BB5A130CB605}" srcOrd="0" destOrd="0" presId="urn:microsoft.com/office/officeart/2005/8/layout/list1"/>
    <dgm:cxn modelId="{F16A31FE-E2DF-4A39-A292-DABB84517475}" type="presOf" srcId="{725D1D9F-38DB-450C-AFE8-3FD68FAC7231}" destId="{FC11790E-7A51-4706-9773-BB5A130CB605}" srcOrd="0" destOrd="1" presId="urn:microsoft.com/office/officeart/2005/8/layout/list1"/>
    <dgm:cxn modelId="{09F082BF-BC2B-4464-80AC-3448D448710F}" type="presParOf" srcId="{041800EB-A76A-4C7B-BAB9-69563E98F680}" destId="{7752D64B-842E-40AF-9394-977B50237DD9}" srcOrd="0" destOrd="0" presId="urn:microsoft.com/office/officeart/2005/8/layout/list1"/>
    <dgm:cxn modelId="{6E6513DD-6445-48C7-8E3D-9CEC3124D172}" type="presParOf" srcId="{7752D64B-842E-40AF-9394-977B50237DD9}" destId="{B2EEE50F-F799-4CEB-AA0E-0B1F044CFDBE}" srcOrd="0" destOrd="0" presId="urn:microsoft.com/office/officeart/2005/8/layout/list1"/>
    <dgm:cxn modelId="{4E702314-65F9-42C8-B158-5FE6959342F2}" type="presParOf" srcId="{7752D64B-842E-40AF-9394-977B50237DD9}" destId="{F8855DA7-E117-4E34-AD7E-CAA5F439CD81}" srcOrd="1" destOrd="0" presId="urn:microsoft.com/office/officeart/2005/8/layout/list1"/>
    <dgm:cxn modelId="{59F9DB5E-DBF9-441F-BECF-3C2DBA1AE184}" type="presParOf" srcId="{041800EB-A76A-4C7B-BAB9-69563E98F680}" destId="{0816D1F0-0C47-434D-A2D7-51497B57A890}" srcOrd="1" destOrd="0" presId="urn:microsoft.com/office/officeart/2005/8/layout/list1"/>
    <dgm:cxn modelId="{0901AE4D-6FD7-4962-AB14-F8BA5811B35F}" type="presParOf" srcId="{041800EB-A76A-4C7B-BAB9-69563E98F680}" destId="{AAD2F489-A6DD-4D2B-976D-CE6CB987179A}" srcOrd="2" destOrd="0" presId="urn:microsoft.com/office/officeart/2005/8/layout/list1"/>
    <dgm:cxn modelId="{8BA47154-C56C-457F-AE7E-AA753EF4DEDF}" type="presParOf" srcId="{041800EB-A76A-4C7B-BAB9-69563E98F680}" destId="{0D59064B-121A-4C3F-A9BC-8B69131B5140}" srcOrd="3" destOrd="0" presId="urn:microsoft.com/office/officeart/2005/8/layout/list1"/>
    <dgm:cxn modelId="{9D1022D7-998A-46FB-82ED-B8CFE48BC16E}" type="presParOf" srcId="{041800EB-A76A-4C7B-BAB9-69563E98F680}" destId="{98777E72-52D5-44CB-96A0-4A55187CB37B}" srcOrd="4" destOrd="0" presId="urn:microsoft.com/office/officeart/2005/8/layout/list1"/>
    <dgm:cxn modelId="{B1EEAB6E-8B0C-4D86-9AF6-C23726F4DF33}" type="presParOf" srcId="{98777E72-52D5-44CB-96A0-4A55187CB37B}" destId="{BD0C6F10-E53D-4929-AE16-464583884911}" srcOrd="0" destOrd="0" presId="urn:microsoft.com/office/officeart/2005/8/layout/list1"/>
    <dgm:cxn modelId="{48A274BB-98AF-48A9-BE60-EB6A2846451D}" type="presParOf" srcId="{98777E72-52D5-44CB-96A0-4A55187CB37B}" destId="{76805D19-17DD-40D3-BF93-C70A57991D76}" srcOrd="1" destOrd="0" presId="urn:microsoft.com/office/officeart/2005/8/layout/list1"/>
    <dgm:cxn modelId="{0E15E450-86DF-4F49-BA6A-015AF5AF3686}" type="presParOf" srcId="{041800EB-A76A-4C7B-BAB9-69563E98F680}" destId="{E907EF1D-02DA-4C60-B5D4-1FC65F17BBE0}" srcOrd="5" destOrd="0" presId="urn:microsoft.com/office/officeart/2005/8/layout/list1"/>
    <dgm:cxn modelId="{9A03C0BA-5A6F-4BE2-8613-D545451B3A96}" type="presParOf" srcId="{041800EB-A76A-4C7B-BAB9-69563E98F680}" destId="{FC11790E-7A51-4706-9773-BB5A130CB605}" srcOrd="6" destOrd="0" presId="urn:microsoft.com/office/officeart/2005/8/layout/list1"/>
    <dgm:cxn modelId="{C020551E-F4D2-4E00-BF38-611EE5385DD2}" type="presParOf" srcId="{041800EB-A76A-4C7B-BAB9-69563E98F680}" destId="{4298F928-BD72-44B8-A239-CEC96F2E1235}" srcOrd="7" destOrd="0" presId="urn:microsoft.com/office/officeart/2005/8/layout/list1"/>
    <dgm:cxn modelId="{AFE288CF-22B0-454B-BA45-FC2D11354D55}" type="presParOf" srcId="{041800EB-A76A-4C7B-BAB9-69563E98F680}" destId="{9C336FB0-6257-4288-B3C0-0E1D9352F95E}" srcOrd="8" destOrd="0" presId="urn:microsoft.com/office/officeart/2005/8/layout/list1"/>
    <dgm:cxn modelId="{E9F187A9-BE81-4634-AF5E-81A5DF39D9B0}" type="presParOf" srcId="{9C336FB0-6257-4288-B3C0-0E1D9352F95E}" destId="{A8F2FEFB-C09A-4B8D-AF0D-B4C68F9226A2}" srcOrd="0" destOrd="0" presId="urn:microsoft.com/office/officeart/2005/8/layout/list1"/>
    <dgm:cxn modelId="{13499ED3-938C-4ABE-9A39-061D521C05BB}" type="presParOf" srcId="{9C336FB0-6257-4288-B3C0-0E1D9352F95E}" destId="{24BC4B30-C711-4BE6-9C63-E94C8348BDE5}" srcOrd="1" destOrd="0" presId="urn:microsoft.com/office/officeart/2005/8/layout/list1"/>
    <dgm:cxn modelId="{DF0B6048-F554-4A71-ADB3-B29D25120D03}" type="presParOf" srcId="{041800EB-A76A-4C7B-BAB9-69563E98F680}" destId="{6641145B-7D9A-4267-87E8-0B84BA3AF739}" srcOrd="9" destOrd="0" presId="urn:microsoft.com/office/officeart/2005/8/layout/list1"/>
    <dgm:cxn modelId="{ACCEABC0-1349-4C2C-B24E-3BBF631382D5}" type="presParOf" srcId="{041800EB-A76A-4C7B-BAB9-69563E98F680}" destId="{FC5C090E-B72B-480B-AFBF-841D681B1290}" srcOrd="10" destOrd="0" presId="urn:microsoft.com/office/officeart/2005/8/layout/list1"/>
    <dgm:cxn modelId="{C2D4BE91-1F71-429A-93FC-F69725857031}" type="presParOf" srcId="{041800EB-A76A-4C7B-BAB9-69563E98F680}" destId="{A456B97F-376B-44E9-B85E-F3E3488A1745}" srcOrd="11" destOrd="0" presId="urn:microsoft.com/office/officeart/2005/8/layout/list1"/>
    <dgm:cxn modelId="{C5EB913C-ABAF-47C8-92A4-49D599B9FDB8}" type="presParOf" srcId="{041800EB-A76A-4C7B-BAB9-69563E98F680}" destId="{3592A6D7-00F0-4FF9-A109-413FB17E9105}" srcOrd="12" destOrd="0" presId="urn:microsoft.com/office/officeart/2005/8/layout/list1"/>
    <dgm:cxn modelId="{94544D2D-0F1B-4665-A50E-6D0BDBE0BEA4}" type="presParOf" srcId="{3592A6D7-00F0-4FF9-A109-413FB17E9105}" destId="{53ABBE4A-06FC-4FC8-95A4-98256718BC07}" srcOrd="0" destOrd="0" presId="urn:microsoft.com/office/officeart/2005/8/layout/list1"/>
    <dgm:cxn modelId="{F1C9B537-3075-466C-8182-A36B02CA7917}" type="presParOf" srcId="{3592A6D7-00F0-4FF9-A109-413FB17E9105}" destId="{DB6BA3E5-0596-4814-A112-A0774E173785}" srcOrd="1" destOrd="0" presId="urn:microsoft.com/office/officeart/2005/8/layout/list1"/>
    <dgm:cxn modelId="{978B6A43-B65C-479B-A555-9613CE76AD32}" type="presParOf" srcId="{041800EB-A76A-4C7B-BAB9-69563E98F680}" destId="{449A03EA-C762-44ED-A2EE-3F7FE858B95E}" srcOrd="13" destOrd="0" presId="urn:microsoft.com/office/officeart/2005/8/layout/list1"/>
    <dgm:cxn modelId="{43883368-A078-4EDD-B80C-16F345165EFF}" type="presParOf" srcId="{041800EB-A76A-4C7B-BAB9-69563E98F680}" destId="{AECF016A-65EA-47CA-80E7-9936719CE47D}" srcOrd="14" destOrd="0" presId="urn:microsoft.com/office/officeart/2005/8/layout/list1"/>
    <dgm:cxn modelId="{CE206080-60D4-4D02-ADA1-61F1DA066CAE}" type="presParOf" srcId="{041800EB-A76A-4C7B-BAB9-69563E98F680}" destId="{9F6C5926-D9A6-4F08-B2AA-1157203179A3}" srcOrd="15" destOrd="0" presId="urn:microsoft.com/office/officeart/2005/8/layout/list1"/>
    <dgm:cxn modelId="{B569A00B-6A86-482E-AC40-099C8565D1E3}" type="presParOf" srcId="{041800EB-A76A-4C7B-BAB9-69563E98F680}" destId="{3B349AF7-F34F-4277-AD93-95ECD23CF6E4}" srcOrd="16" destOrd="0" presId="urn:microsoft.com/office/officeart/2005/8/layout/list1"/>
    <dgm:cxn modelId="{BBA99A7F-307D-4930-8D5F-35110DBB5471}" type="presParOf" srcId="{3B349AF7-F34F-4277-AD93-95ECD23CF6E4}" destId="{74BC530B-E78C-43F2-B22B-C440A8674B06}" srcOrd="0" destOrd="0" presId="urn:microsoft.com/office/officeart/2005/8/layout/list1"/>
    <dgm:cxn modelId="{10039B9B-B62E-41A3-8BEF-7852E56EA573}" type="presParOf" srcId="{3B349AF7-F34F-4277-AD93-95ECD23CF6E4}" destId="{E0466E11-BFA1-45C1-AA89-F82AC4F5D528}" srcOrd="1" destOrd="0" presId="urn:microsoft.com/office/officeart/2005/8/layout/list1"/>
    <dgm:cxn modelId="{183FC0A0-8EDA-4699-B004-944540CA1D21}" type="presParOf" srcId="{041800EB-A76A-4C7B-BAB9-69563E98F680}" destId="{C3A568DC-633E-4E58-808B-8FA8BAAC57DA}" srcOrd="17" destOrd="0" presId="urn:microsoft.com/office/officeart/2005/8/layout/list1"/>
    <dgm:cxn modelId="{9374670C-D841-4746-A03C-32401A837A49}" type="presParOf" srcId="{041800EB-A76A-4C7B-BAB9-69563E98F680}" destId="{170191D7-E757-44E1-B1DA-B0B9EDD463C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BDB24D-898A-4A41-B4E3-69A745BDC7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B8972D-1C7D-4EE7-A19F-4BA34688FC6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/>
            <a:t>Introduction</a:t>
          </a:r>
          <a:endParaRPr lang="it-IT" sz="2000" dirty="0"/>
        </a:p>
      </dgm:t>
    </dgm:pt>
    <dgm:pt modelId="{369E4E46-3875-4BB9-960D-252F60A10FE5}" type="parTrans" cxnId="{358B3461-F66F-4C90-B6B3-6D0B2C0BF779}">
      <dgm:prSet/>
      <dgm:spPr/>
      <dgm:t>
        <a:bodyPr/>
        <a:lstStyle/>
        <a:p>
          <a:endParaRPr lang="it-IT" sz="1600"/>
        </a:p>
      </dgm:t>
    </dgm:pt>
    <dgm:pt modelId="{C975B45A-B408-4064-91AE-B92F0D2BC581}" type="sibTrans" cxnId="{358B3461-F66F-4C90-B6B3-6D0B2C0BF779}">
      <dgm:prSet/>
      <dgm:spPr/>
      <dgm:t>
        <a:bodyPr/>
        <a:lstStyle/>
        <a:p>
          <a:endParaRPr lang="it-IT" sz="1600"/>
        </a:p>
      </dgm:t>
    </dgm:pt>
    <dgm:pt modelId="{83ABB3C7-B674-4500-8BD8-4C9E5BB697A1}">
      <dgm:prSet phldrT="[Testo]" custT="1"/>
      <dgm:spPr/>
      <dgm:t>
        <a:bodyPr/>
        <a:lstStyle/>
        <a:p>
          <a:r>
            <a:rPr lang="en-US" sz="1800" dirty="0"/>
            <a:t>Plasma-based particle acceleration</a:t>
          </a:r>
          <a:endParaRPr lang="it-IT" sz="1800" dirty="0"/>
        </a:p>
      </dgm:t>
    </dgm:pt>
    <dgm:pt modelId="{A224DF1A-4EE4-4889-95B1-FEF3A0DC363E}" type="parTrans" cxnId="{0467FAE7-9F5C-4C26-9D92-564AB8B9A61F}">
      <dgm:prSet/>
      <dgm:spPr/>
      <dgm:t>
        <a:bodyPr/>
        <a:lstStyle/>
        <a:p>
          <a:endParaRPr lang="it-IT" sz="1600"/>
        </a:p>
      </dgm:t>
    </dgm:pt>
    <dgm:pt modelId="{0C7289E3-84DF-408F-8172-9E72AEFABB39}" type="sibTrans" cxnId="{0467FAE7-9F5C-4C26-9D92-564AB8B9A61F}">
      <dgm:prSet/>
      <dgm:spPr/>
      <dgm:t>
        <a:bodyPr/>
        <a:lstStyle/>
        <a:p>
          <a:endParaRPr lang="it-IT" sz="1600"/>
        </a:p>
      </dgm:t>
    </dgm:pt>
    <dgm:pt modelId="{7D1EBB14-791A-460C-9EF4-B3111B80BBE3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Segmented capillary for m-scale plasma sources</a:t>
          </a:r>
        </a:p>
      </dgm:t>
    </dgm:pt>
    <dgm:pt modelId="{A92A4DAD-B53B-4573-BB3A-CF7D48242A37}" type="parTrans" cxnId="{15BB0B03-2CA4-4D43-A453-DF8128DD7AD2}">
      <dgm:prSet/>
      <dgm:spPr/>
      <dgm:t>
        <a:bodyPr/>
        <a:lstStyle/>
        <a:p>
          <a:endParaRPr lang="en-US" sz="1600"/>
        </a:p>
      </dgm:t>
    </dgm:pt>
    <dgm:pt modelId="{23DA8D88-1CE9-4AD8-BD42-A986128E406C}" type="sibTrans" cxnId="{15BB0B03-2CA4-4D43-A453-DF8128DD7AD2}">
      <dgm:prSet/>
      <dgm:spPr/>
      <dgm:t>
        <a:bodyPr/>
        <a:lstStyle/>
        <a:p>
          <a:endParaRPr lang="en-US" sz="1600"/>
        </a:p>
      </dgm:t>
    </dgm:pt>
    <dgm:pt modelId="{725D1D9F-38DB-450C-AFE8-3FD68FAC7231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Integrated capillary for staged focusing-acceleration</a:t>
          </a:r>
        </a:p>
      </dgm:t>
    </dgm:pt>
    <dgm:pt modelId="{DFFB5F18-E34B-4956-9795-B6098B666675}" type="parTrans" cxnId="{0BCA07D0-2086-4474-B30E-9FBC85F16712}">
      <dgm:prSet/>
      <dgm:spPr/>
      <dgm:t>
        <a:bodyPr/>
        <a:lstStyle/>
        <a:p>
          <a:endParaRPr lang="en-US" sz="1600"/>
        </a:p>
      </dgm:t>
    </dgm:pt>
    <dgm:pt modelId="{9CE51E81-DFFB-4361-99C4-04078514FDC2}" type="sibTrans" cxnId="{0BCA07D0-2086-4474-B30E-9FBC85F16712}">
      <dgm:prSet/>
      <dgm:spPr/>
      <dgm:t>
        <a:bodyPr/>
        <a:lstStyle/>
        <a:p>
          <a:endParaRPr lang="en-US" sz="1600"/>
        </a:p>
      </dgm:t>
    </dgm:pt>
    <dgm:pt modelId="{B31B01BE-CE95-42B1-BC42-993BA5F8F46C}">
      <dgm:prSet phldrT="[Testo]" custT="1"/>
      <dgm:spPr/>
      <dgm:t>
        <a:bodyPr/>
        <a:lstStyle/>
        <a:p>
          <a:r>
            <a:rPr lang="en-US" sz="1800" noProof="0" dirty="0"/>
            <a:t>Motivation of the thesis project</a:t>
          </a:r>
        </a:p>
      </dgm:t>
    </dgm:pt>
    <dgm:pt modelId="{E5201D8D-C82F-41CD-9951-0F44FBCBDF88}" type="parTrans" cxnId="{663F989D-33B6-4480-A62A-2DE1C79021D0}">
      <dgm:prSet/>
      <dgm:spPr/>
      <dgm:t>
        <a:bodyPr/>
        <a:lstStyle/>
        <a:p>
          <a:endParaRPr lang="en-US" sz="1600"/>
        </a:p>
      </dgm:t>
    </dgm:pt>
    <dgm:pt modelId="{ECF6CF4B-AF4B-491E-9B27-C2D6477317F2}" type="sibTrans" cxnId="{663F989D-33B6-4480-A62A-2DE1C79021D0}">
      <dgm:prSet/>
      <dgm:spPr/>
      <dgm:t>
        <a:bodyPr/>
        <a:lstStyle/>
        <a:p>
          <a:endParaRPr lang="en-US" sz="1600"/>
        </a:p>
      </dgm:t>
    </dgm:pt>
    <dgm:pt modelId="{838D9491-7F0C-4BDC-8025-2F9FF008E5D3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High repetition rate plasma sources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09551DB7-22B7-46A9-9547-616BA2263AC2}" type="parTrans" cxnId="{C4EDE771-0EF2-4A9F-870F-C41E08BA1633}">
      <dgm:prSet/>
      <dgm:spPr/>
      <dgm:t>
        <a:bodyPr/>
        <a:lstStyle/>
        <a:p>
          <a:endParaRPr lang="en-US" sz="1600"/>
        </a:p>
      </dgm:t>
    </dgm:pt>
    <dgm:pt modelId="{822BCC8B-339A-4962-B961-909248BF6B28}" type="sibTrans" cxnId="{C4EDE771-0EF2-4A9F-870F-C41E08BA1633}">
      <dgm:prSet/>
      <dgm:spPr/>
      <dgm:t>
        <a:bodyPr/>
        <a:lstStyle/>
        <a:p>
          <a:endParaRPr lang="en-US" sz="1600"/>
        </a:p>
      </dgm:t>
    </dgm:pt>
    <dgm:pt modelId="{DA0ADA6D-B469-45E2-9A0E-DA0D348680F8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Advanced ceramic capillaries</a:t>
          </a:r>
          <a:endParaRPr lang="en-US" sz="1800" dirty="0">
            <a:solidFill>
              <a:schemeClr val="bg1">
                <a:lumMod val="75000"/>
              </a:schemeClr>
            </a:solidFill>
          </a:endParaRPr>
        </a:p>
      </dgm:t>
    </dgm:pt>
    <dgm:pt modelId="{BD4FCD14-03B6-4352-AB34-653EDA3FEEE6}" type="parTrans" cxnId="{7C05BB75-B2E9-4655-9E63-AC61BA0CCE6A}">
      <dgm:prSet/>
      <dgm:spPr/>
      <dgm:t>
        <a:bodyPr/>
        <a:lstStyle/>
        <a:p>
          <a:endParaRPr lang="en-US" sz="1600"/>
        </a:p>
      </dgm:t>
    </dgm:pt>
    <dgm:pt modelId="{90A59CDB-0FDE-45D5-8DAA-B7A1A37B3424}" type="sibTrans" cxnId="{7C05BB75-B2E9-4655-9E63-AC61BA0CCE6A}">
      <dgm:prSet/>
      <dgm:spPr/>
      <dgm:t>
        <a:bodyPr/>
        <a:lstStyle/>
        <a:p>
          <a:endParaRPr lang="en-US" sz="1600"/>
        </a:p>
      </dgm:t>
    </dgm:pt>
    <dgm:pt modelId="{ED7C06E2-B62F-4D31-A0D7-E43D63F0F104}">
      <dgm:prSet phldrT="[Testo]" custT="1"/>
      <dgm:spPr/>
      <dgm:t>
        <a:bodyPr/>
        <a:lstStyle/>
        <a:p>
          <a:r>
            <a:rPr lang="en-US" sz="1800" noProof="0" dirty="0"/>
            <a:t>Plasma discharge capillary design and testing at </a:t>
          </a:r>
          <a:r>
            <a:rPr lang="en-US" sz="1800" noProof="0" dirty="0" err="1"/>
            <a:t>Plasma_lab</a:t>
          </a:r>
          <a:r>
            <a:rPr lang="en-US" sz="1800" noProof="0" dirty="0"/>
            <a:t> (LNF-INFN)</a:t>
          </a:r>
        </a:p>
      </dgm:t>
    </dgm:pt>
    <dgm:pt modelId="{97A0391C-8C9E-4FCF-99CD-3EE72ACE7B27}" type="parTrans" cxnId="{EC09968A-12CC-4974-A164-8B79326C47E7}">
      <dgm:prSet/>
      <dgm:spPr/>
      <dgm:t>
        <a:bodyPr/>
        <a:lstStyle/>
        <a:p>
          <a:endParaRPr lang="en-US" sz="1600"/>
        </a:p>
      </dgm:t>
    </dgm:pt>
    <dgm:pt modelId="{D7DC3D8E-7144-4477-B4F8-69FF6B82EF32}" type="sibTrans" cxnId="{EC09968A-12CC-4974-A164-8B79326C47E7}">
      <dgm:prSet/>
      <dgm:spPr/>
      <dgm:t>
        <a:bodyPr/>
        <a:lstStyle/>
        <a:p>
          <a:endParaRPr lang="en-US" sz="1600"/>
        </a:p>
      </dgm:t>
    </dgm:pt>
    <dgm:pt modelId="{7DD8ABEC-E32F-474D-B830-7943BC8C4D20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noProof="0" dirty="0">
              <a:solidFill>
                <a:schemeClr val="tx2">
                  <a:lumMod val="60000"/>
                  <a:lumOff val="40000"/>
                </a:schemeClr>
              </a:solidFill>
            </a:rPr>
            <a:t>Novel schemes </a:t>
          </a:r>
          <a:r>
            <a:rPr lang="it-IT" sz="2000" noProof="0" dirty="0">
              <a:solidFill>
                <a:schemeClr val="tx2">
                  <a:lumMod val="60000"/>
                  <a:lumOff val="40000"/>
                </a:schemeClr>
              </a:solidFill>
            </a:rPr>
            <a:t>for compact m-scale plasma sources</a:t>
          </a:r>
          <a:endParaRPr lang="en-US" sz="2000" noProof="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9D42ABE8-09D8-4A78-94F5-1D697B21FE8A}" type="sibTrans" cxnId="{9A7B24B1-581A-4D5E-9985-554D48EF94C6}">
      <dgm:prSet/>
      <dgm:spPr/>
      <dgm:t>
        <a:bodyPr/>
        <a:lstStyle/>
        <a:p>
          <a:endParaRPr lang="it-IT" sz="1600"/>
        </a:p>
      </dgm:t>
    </dgm:pt>
    <dgm:pt modelId="{E6ECC5BA-2F5F-4834-BADD-C13D28F6FA7F}" type="parTrans" cxnId="{9A7B24B1-581A-4D5E-9985-554D48EF94C6}">
      <dgm:prSet/>
      <dgm:spPr/>
      <dgm:t>
        <a:bodyPr/>
        <a:lstStyle/>
        <a:p>
          <a:endParaRPr lang="it-IT" sz="1600"/>
        </a:p>
      </dgm:t>
    </dgm:pt>
    <dgm:pt modelId="{A01962A0-EC1D-4CBE-9CA0-035FCB47281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Preliminary design of a 60 cm-long capillary for </a:t>
          </a:r>
          <a:r>
            <a:rPr lang="en-US" sz="2000" dirty="0" err="1">
              <a:solidFill>
                <a:schemeClr val="tx2">
                  <a:lumMod val="60000"/>
                  <a:lumOff val="40000"/>
                </a:schemeClr>
              </a:solidFill>
            </a:rPr>
            <a:t>EuPRAXIA@SPARC_LAB</a:t>
          </a: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 project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E30FE753-671E-4BA8-A1D5-4C6719579E2E}" type="parTrans" cxnId="{E44B16A8-96AA-43A7-A7AF-DF47F5100F4D}">
      <dgm:prSet/>
      <dgm:spPr/>
      <dgm:t>
        <a:bodyPr/>
        <a:lstStyle/>
        <a:p>
          <a:endParaRPr lang="en-US" sz="2000"/>
        </a:p>
      </dgm:t>
    </dgm:pt>
    <dgm:pt modelId="{F995B35F-CA9D-40E9-B99B-4E40350D7BF0}" type="sibTrans" cxnId="{E44B16A8-96AA-43A7-A7AF-DF47F5100F4D}">
      <dgm:prSet/>
      <dgm:spPr/>
      <dgm:t>
        <a:bodyPr/>
        <a:lstStyle/>
        <a:p>
          <a:endParaRPr lang="en-US" sz="2000"/>
        </a:p>
      </dgm:t>
    </dgm:pt>
    <dgm:pt modelId="{BF381C33-61A2-4F75-AC52-1823BBD9BB55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Curved capillary for Active Bending Plasmas</a:t>
          </a:r>
        </a:p>
      </dgm:t>
    </dgm:pt>
    <dgm:pt modelId="{6962A211-1FEC-4FFB-AC0F-B300A796B5AA}" type="parTrans" cxnId="{E0DBA55E-438F-434F-8172-9AFB58960802}">
      <dgm:prSet/>
      <dgm:spPr/>
      <dgm:t>
        <a:bodyPr/>
        <a:lstStyle/>
        <a:p>
          <a:endParaRPr lang="en-US" sz="2000"/>
        </a:p>
      </dgm:t>
    </dgm:pt>
    <dgm:pt modelId="{E95D9980-17C4-4472-AFF9-04B5DAD41646}" type="sibTrans" cxnId="{E0DBA55E-438F-434F-8172-9AFB58960802}">
      <dgm:prSet/>
      <dgm:spPr/>
      <dgm:t>
        <a:bodyPr/>
        <a:lstStyle/>
        <a:p>
          <a:endParaRPr lang="en-US" sz="2000"/>
        </a:p>
      </dgm:t>
    </dgm:pt>
    <dgm:pt modelId="{143B46BF-CE20-4AC7-90AD-9803FB39C621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 Laser-induced plasma filaments</a:t>
          </a:r>
          <a:endParaRPr lang="en-US" sz="1800" dirty="0">
            <a:solidFill>
              <a:schemeClr val="bg1">
                <a:lumMod val="75000"/>
              </a:schemeClr>
            </a:solidFill>
          </a:endParaRPr>
        </a:p>
      </dgm:t>
    </dgm:pt>
    <dgm:pt modelId="{EED7D1D2-E217-4804-8060-B08B15290332}" type="parTrans" cxnId="{1A9AC783-73AD-4337-B053-1F453D15C0AD}">
      <dgm:prSet/>
      <dgm:spPr/>
      <dgm:t>
        <a:bodyPr/>
        <a:lstStyle/>
        <a:p>
          <a:endParaRPr lang="en-US" sz="2000"/>
        </a:p>
      </dgm:t>
    </dgm:pt>
    <dgm:pt modelId="{2B860A16-0623-47F6-AA9F-EB59F114DD91}" type="sibTrans" cxnId="{1A9AC783-73AD-4337-B053-1F453D15C0AD}">
      <dgm:prSet/>
      <dgm:spPr/>
      <dgm:t>
        <a:bodyPr/>
        <a:lstStyle/>
        <a:p>
          <a:endParaRPr lang="en-US" sz="2000"/>
        </a:p>
      </dgm:t>
    </dgm:pt>
    <dgm:pt modelId="{D4AA822D-A805-4496-9148-A5428EF86D44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Conclusions and Future Perspectives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542CE3A3-A3FA-4120-A9A3-E3E9964F71E1}" type="parTrans" cxnId="{12AFF06C-4E6A-4C7E-A34B-C6EF1346624D}">
      <dgm:prSet/>
      <dgm:spPr/>
      <dgm:t>
        <a:bodyPr/>
        <a:lstStyle/>
        <a:p>
          <a:endParaRPr lang="en-US" sz="2000"/>
        </a:p>
      </dgm:t>
    </dgm:pt>
    <dgm:pt modelId="{F639E7DF-160A-4A2B-9FDE-592B9244117A}" type="sibTrans" cxnId="{12AFF06C-4E6A-4C7E-A34B-C6EF1346624D}">
      <dgm:prSet/>
      <dgm:spPr/>
      <dgm:t>
        <a:bodyPr/>
        <a:lstStyle/>
        <a:p>
          <a:endParaRPr lang="en-US" sz="2000"/>
        </a:p>
      </dgm:t>
    </dgm:pt>
    <dgm:pt modelId="{041800EB-A76A-4C7B-BAB9-69563E98F680}" type="pres">
      <dgm:prSet presAssocID="{17BDB24D-898A-4A41-B4E3-69A745BDC79E}" presName="linear" presStyleCnt="0">
        <dgm:presLayoutVars>
          <dgm:dir/>
          <dgm:animLvl val="lvl"/>
          <dgm:resizeHandles val="exact"/>
        </dgm:presLayoutVars>
      </dgm:prSet>
      <dgm:spPr/>
    </dgm:pt>
    <dgm:pt modelId="{7752D64B-842E-40AF-9394-977B50237DD9}" type="pres">
      <dgm:prSet presAssocID="{E1B8972D-1C7D-4EE7-A19F-4BA34688FC65}" presName="parentLin" presStyleCnt="0"/>
      <dgm:spPr/>
    </dgm:pt>
    <dgm:pt modelId="{B2EEE50F-F799-4CEB-AA0E-0B1F044CFDBE}" type="pres">
      <dgm:prSet presAssocID="{E1B8972D-1C7D-4EE7-A19F-4BA34688FC65}" presName="parentLeftMargin" presStyleLbl="node1" presStyleIdx="0" presStyleCnt="5"/>
      <dgm:spPr/>
    </dgm:pt>
    <dgm:pt modelId="{F8855DA7-E117-4E34-AD7E-CAA5F439CD81}" type="pres">
      <dgm:prSet presAssocID="{E1B8972D-1C7D-4EE7-A19F-4BA34688FC65}" presName="parentText" presStyleLbl="node1" presStyleIdx="0" presStyleCnt="5" custScaleX="124626" custScaleY="269823" custLinFactNeighborY="20650">
        <dgm:presLayoutVars>
          <dgm:chMax val="0"/>
          <dgm:bulletEnabled val="1"/>
        </dgm:presLayoutVars>
      </dgm:prSet>
      <dgm:spPr/>
    </dgm:pt>
    <dgm:pt modelId="{0816D1F0-0C47-434D-A2D7-51497B57A890}" type="pres">
      <dgm:prSet presAssocID="{E1B8972D-1C7D-4EE7-A19F-4BA34688FC65}" presName="negativeSpace" presStyleCnt="0"/>
      <dgm:spPr/>
    </dgm:pt>
    <dgm:pt modelId="{AAD2F489-A6DD-4D2B-976D-CE6CB987179A}" type="pres">
      <dgm:prSet presAssocID="{E1B8972D-1C7D-4EE7-A19F-4BA34688FC65}" presName="childText" presStyleLbl="conFgAcc1" presStyleIdx="0" presStyleCnt="5" custLinFactY="6094" custLinFactNeighborX="-1001" custLinFactNeighborY="100000">
        <dgm:presLayoutVars>
          <dgm:bulletEnabled val="1"/>
        </dgm:presLayoutVars>
      </dgm:prSet>
      <dgm:spPr/>
    </dgm:pt>
    <dgm:pt modelId="{0D59064B-121A-4C3F-A9BC-8B69131B5140}" type="pres">
      <dgm:prSet presAssocID="{C975B45A-B408-4064-91AE-B92F0D2BC581}" presName="spaceBetweenRectangles" presStyleCnt="0"/>
      <dgm:spPr/>
    </dgm:pt>
    <dgm:pt modelId="{98777E72-52D5-44CB-96A0-4A55187CB37B}" type="pres">
      <dgm:prSet presAssocID="{7DD8ABEC-E32F-474D-B830-7943BC8C4D20}" presName="parentLin" presStyleCnt="0"/>
      <dgm:spPr/>
    </dgm:pt>
    <dgm:pt modelId="{BD0C6F10-E53D-4929-AE16-464583884911}" type="pres">
      <dgm:prSet presAssocID="{7DD8ABEC-E32F-474D-B830-7943BC8C4D20}" presName="parentLeftMargin" presStyleLbl="node1" presStyleIdx="0" presStyleCnt="5"/>
      <dgm:spPr/>
    </dgm:pt>
    <dgm:pt modelId="{76805D19-17DD-40D3-BF93-C70A57991D76}" type="pres">
      <dgm:prSet presAssocID="{7DD8ABEC-E32F-474D-B830-7943BC8C4D20}" presName="parentText" presStyleLbl="node1" presStyleIdx="1" presStyleCnt="5" custScaleX="124655" custScaleY="269823">
        <dgm:presLayoutVars>
          <dgm:chMax val="0"/>
          <dgm:bulletEnabled val="1"/>
        </dgm:presLayoutVars>
      </dgm:prSet>
      <dgm:spPr/>
    </dgm:pt>
    <dgm:pt modelId="{E907EF1D-02DA-4C60-B5D4-1FC65F17BBE0}" type="pres">
      <dgm:prSet presAssocID="{7DD8ABEC-E32F-474D-B830-7943BC8C4D20}" presName="negativeSpace" presStyleCnt="0"/>
      <dgm:spPr/>
    </dgm:pt>
    <dgm:pt modelId="{FC11790E-7A51-4706-9773-BB5A130CB605}" type="pres">
      <dgm:prSet presAssocID="{7DD8ABEC-E32F-474D-B830-7943BC8C4D20}" presName="childText" presStyleLbl="conFgAcc1" presStyleIdx="1" presStyleCnt="5" custLinFactY="2884" custLinFactNeighborY="100000">
        <dgm:presLayoutVars>
          <dgm:bulletEnabled val="1"/>
        </dgm:presLayoutVars>
      </dgm:prSet>
      <dgm:spPr/>
    </dgm:pt>
    <dgm:pt modelId="{4298F928-BD72-44B8-A239-CEC96F2E1235}" type="pres">
      <dgm:prSet presAssocID="{9D42ABE8-09D8-4A78-94F5-1D697B21FE8A}" presName="spaceBetweenRectangles" presStyleCnt="0"/>
      <dgm:spPr/>
    </dgm:pt>
    <dgm:pt modelId="{9C336FB0-6257-4288-B3C0-0E1D9352F95E}" type="pres">
      <dgm:prSet presAssocID="{838D9491-7F0C-4BDC-8025-2F9FF008E5D3}" presName="parentLin" presStyleCnt="0"/>
      <dgm:spPr/>
    </dgm:pt>
    <dgm:pt modelId="{A8F2FEFB-C09A-4B8D-AF0D-B4C68F9226A2}" type="pres">
      <dgm:prSet presAssocID="{838D9491-7F0C-4BDC-8025-2F9FF008E5D3}" presName="parentLeftMargin" presStyleLbl="node1" presStyleIdx="1" presStyleCnt="5" custScaleX="62406" custScaleY="269823" custLinFactNeighborY="6734"/>
      <dgm:spPr/>
    </dgm:pt>
    <dgm:pt modelId="{24BC4B30-C711-4BE6-9C63-E94C8348BDE5}" type="pres">
      <dgm:prSet presAssocID="{838D9491-7F0C-4BDC-8025-2F9FF008E5D3}" presName="parentText" presStyleLbl="node1" presStyleIdx="2" presStyleCnt="5" custScaleX="124197" custScaleY="266553" custLinFactNeighborX="43074" custLinFactNeighborY="-2745">
        <dgm:presLayoutVars>
          <dgm:chMax val="0"/>
          <dgm:bulletEnabled val="1"/>
        </dgm:presLayoutVars>
      </dgm:prSet>
      <dgm:spPr/>
    </dgm:pt>
    <dgm:pt modelId="{6641145B-7D9A-4267-87E8-0B84BA3AF739}" type="pres">
      <dgm:prSet presAssocID="{838D9491-7F0C-4BDC-8025-2F9FF008E5D3}" presName="negativeSpace" presStyleCnt="0"/>
      <dgm:spPr/>
    </dgm:pt>
    <dgm:pt modelId="{FC5C090E-B72B-480B-AFBF-841D681B1290}" type="pres">
      <dgm:prSet presAssocID="{838D9491-7F0C-4BDC-8025-2F9FF008E5D3}" presName="childText" presStyleLbl="conFgAcc1" presStyleIdx="2" presStyleCnt="5" custLinFactNeighborY="89758">
        <dgm:presLayoutVars>
          <dgm:bulletEnabled val="1"/>
        </dgm:presLayoutVars>
      </dgm:prSet>
      <dgm:spPr/>
    </dgm:pt>
    <dgm:pt modelId="{A456B97F-376B-44E9-B85E-F3E3488A1745}" type="pres">
      <dgm:prSet presAssocID="{822BCC8B-339A-4962-B961-909248BF6B28}" presName="spaceBetweenRectangles" presStyleCnt="0"/>
      <dgm:spPr/>
    </dgm:pt>
    <dgm:pt modelId="{3592A6D7-00F0-4FF9-A109-413FB17E9105}" type="pres">
      <dgm:prSet presAssocID="{A01962A0-EC1D-4CBE-9CA0-035FCB472815}" presName="parentLin" presStyleCnt="0"/>
      <dgm:spPr/>
    </dgm:pt>
    <dgm:pt modelId="{53ABBE4A-06FC-4FC8-95A4-98256718BC07}" type="pres">
      <dgm:prSet presAssocID="{A01962A0-EC1D-4CBE-9CA0-035FCB472815}" presName="parentLeftMargin" presStyleLbl="node1" presStyleIdx="2" presStyleCnt="5" custScaleX="111624" custScaleY="266553" custLinFactNeighborX="43074" custLinFactNeighborY="-2745"/>
      <dgm:spPr/>
    </dgm:pt>
    <dgm:pt modelId="{DB6BA3E5-0596-4814-A112-A0774E173785}" type="pres">
      <dgm:prSet presAssocID="{A01962A0-EC1D-4CBE-9CA0-035FCB472815}" presName="parentText" presStyleLbl="node1" presStyleIdx="3" presStyleCnt="5" custScaleX="129691" custScaleY="273500" custLinFactNeighborY="-13468">
        <dgm:presLayoutVars>
          <dgm:chMax val="0"/>
          <dgm:bulletEnabled val="1"/>
        </dgm:presLayoutVars>
      </dgm:prSet>
      <dgm:spPr/>
    </dgm:pt>
    <dgm:pt modelId="{449A03EA-C762-44ED-A2EE-3F7FE858B95E}" type="pres">
      <dgm:prSet presAssocID="{A01962A0-EC1D-4CBE-9CA0-035FCB472815}" presName="negativeSpace" presStyleCnt="0"/>
      <dgm:spPr/>
    </dgm:pt>
    <dgm:pt modelId="{AECF016A-65EA-47CA-80E7-9936719CE47D}" type="pres">
      <dgm:prSet presAssocID="{A01962A0-EC1D-4CBE-9CA0-035FCB472815}" presName="childText" presStyleLbl="conFgAcc1" presStyleIdx="3" presStyleCnt="5" custLinFactNeighborY="89758">
        <dgm:presLayoutVars>
          <dgm:bulletEnabled val="1"/>
        </dgm:presLayoutVars>
      </dgm:prSet>
      <dgm:spPr/>
    </dgm:pt>
    <dgm:pt modelId="{9F6C5926-D9A6-4F08-B2AA-1157203179A3}" type="pres">
      <dgm:prSet presAssocID="{F995B35F-CA9D-40E9-B99B-4E40350D7BF0}" presName="spaceBetweenRectangles" presStyleCnt="0"/>
      <dgm:spPr/>
    </dgm:pt>
    <dgm:pt modelId="{3B349AF7-F34F-4277-AD93-95ECD23CF6E4}" type="pres">
      <dgm:prSet presAssocID="{D4AA822D-A805-4496-9148-A5428EF86D44}" presName="parentLin" presStyleCnt="0"/>
      <dgm:spPr/>
    </dgm:pt>
    <dgm:pt modelId="{74BC530B-E78C-43F2-B22B-C440A8674B06}" type="pres">
      <dgm:prSet presAssocID="{D4AA822D-A805-4496-9148-A5428EF86D44}" presName="parentLeftMargin" presStyleLbl="node1" presStyleIdx="3" presStyleCnt="5" custScaleY="273500"/>
      <dgm:spPr/>
    </dgm:pt>
    <dgm:pt modelId="{E0466E11-BFA1-45C1-AA89-F82AC4F5D528}" type="pres">
      <dgm:prSet presAssocID="{D4AA822D-A805-4496-9148-A5428EF86D44}" presName="parentText" presStyleLbl="node1" presStyleIdx="4" presStyleCnt="5" custScaleX="124530" custScaleY="253027" custLinFactNeighborX="12265" custLinFactNeighborY="-13468">
        <dgm:presLayoutVars>
          <dgm:chMax val="0"/>
          <dgm:bulletEnabled val="1"/>
        </dgm:presLayoutVars>
      </dgm:prSet>
      <dgm:spPr/>
    </dgm:pt>
    <dgm:pt modelId="{C3A568DC-633E-4E58-808B-8FA8BAAC57DA}" type="pres">
      <dgm:prSet presAssocID="{D4AA822D-A805-4496-9148-A5428EF86D44}" presName="negativeSpace" presStyleCnt="0"/>
      <dgm:spPr/>
    </dgm:pt>
    <dgm:pt modelId="{170191D7-E757-44E1-B1DA-B0B9EDD463C2}" type="pres">
      <dgm:prSet presAssocID="{D4AA822D-A805-4496-9148-A5428EF86D4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5BB0B03-2CA4-4D43-A453-DF8128DD7AD2}" srcId="{7DD8ABEC-E32F-474D-B830-7943BC8C4D20}" destId="{7D1EBB14-791A-460C-9EF4-B3111B80BBE3}" srcOrd="0" destOrd="0" parTransId="{A92A4DAD-B53B-4573-BB3A-CF7D48242A37}" sibTransId="{23DA8D88-1CE9-4AD8-BD42-A986128E406C}"/>
    <dgm:cxn modelId="{A3476E05-3541-4F56-98FF-28B1B9E2F9D9}" type="presOf" srcId="{A01962A0-EC1D-4CBE-9CA0-035FCB472815}" destId="{DB6BA3E5-0596-4814-A112-A0774E173785}" srcOrd="1" destOrd="0" presId="urn:microsoft.com/office/officeart/2005/8/layout/list1"/>
    <dgm:cxn modelId="{A931E609-6A7A-478C-B1F7-653465A2C8FD}" type="presOf" srcId="{ED7C06E2-B62F-4D31-A0D7-E43D63F0F104}" destId="{AAD2F489-A6DD-4D2B-976D-CE6CB987179A}" srcOrd="0" destOrd="2" presId="urn:microsoft.com/office/officeart/2005/8/layout/list1"/>
    <dgm:cxn modelId="{F92E1518-FFBB-496D-A7AB-25F98CA46DA9}" type="presOf" srcId="{7DD8ABEC-E32F-474D-B830-7943BC8C4D20}" destId="{BD0C6F10-E53D-4929-AE16-464583884911}" srcOrd="0" destOrd="0" presId="urn:microsoft.com/office/officeart/2005/8/layout/list1"/>
    <dgm:cxn modelId="{40DB4D21-B123-43F0-9207-0AEB23F6F045}" type="presOf" srcId="{7DD8ABEC-E32F-474D-B830-7943BC8C4D20}" destId="{76805D19-17DD-40D3-BF93-C70A57991D76}" srcOrd="1" destOrd="0" presId="urn:microsoft.com/office/officeart/2005/8/layout/list1"/>
    <dgm:cxn modelId="{E0DBA55E-438F-434F-8172-9AFB58960802}" srcId="{7DD8ABEC-E32F-474D-B830-7943BC8C4D20}" destId="{BF381C33-61A2-4F75-AC52-1823BBD9BB55}" srcOrd="2" destOrd="0" parTransId="{6962A211-1FEC-4FFB-AC0F-B300A796B5AA}" sibTransId="{E95D9980-17C4-4472-AFF9-04B5DAD41646}"/>
    <dgm:cxn modelId="{358B3461-F66F-4C90-B6B3-6D0B2C0BF779}" srcId="{17BDB24D-898A-4A41-B4E3-69A745BDC79E}" destId="{E1B8972D-1C7D-4EE7-A19F-4BA34688FC65}" srcOrd="0" destOrd="0" parTransId="{369E4E46-3875-4BB9-960D-252F60A10FE5}" sibTransId="{C975B45A-B408-4064-91AE-B92F0D2BC581}"/>
    <dgm:cxn modelId="{ACDC2B65-9FD4-4976-915A-0A7731F3B9F0}" type="presOf" srcId="{E1B8972D-1C7D-4EE7-A19F-4BA34688FC65}" destId="{B2EEE50F-F799-4CEB-AA0E-0B1F044CFDBE}" srcOrd="0" destOrd="0" presId="urn:microsoft.com/office/officeart/2005/8/layout/list1"/>
    <dgm:cxn modelId="{161ED648-1BB5-4380-BE82-EF045BBC8CC3}" type="presOf" srcId="{E1B8972D-1C7D-4EE7-A19F-4BA34688FC65}" destId="{F8855DA7-E117-4E34-AD7E-CAA5F439CD81}" srcOrd="1" destOrd="0" presId="urn:microsoft.com/office/officeart/2005/8/layout/list1"/>
    <dgm:cxn modelId="{12AFF06C-4E6A-4C7E-A34B-C6EF1346624D}" srcId="{17BDB24D-898A-4A41-B4E3-69A745BDC79E}" destId="{D4AA822D-A805-4496-9148-A5428EF86D44}" srcOrd="4" destOrd="0" parTransId="{542CE3A3-A3FA-4120-A9A3-E3E9964F71E1}" sibTransId="{F639E7DF-160A-4A2B-9FDE-592B9244117A}"/>
    <dgm:cxn modelId="{3F94C94D-A1E3-40F4-B6D7-3F7097D35185}" type="presOf" srcId="{17BDB24D-898A-4A41-B4E3-69A745BDC79E}" destId="{041800EB-A76A-4C7B-BAB9-69563E98F680}" srcOrd="0" destOrd="0" presId="urn:microsoft.com/office/officeart/2005/8/layout/list1"/>
    <dgm:cxn modelId="{310EBB71-5542-4491-8877-B13C33B8DE2F}" type="presOf" srcId="{D4AA822D-A805-4496-9148-A5428EF86D44}" destId="{E0466E11-BFA1-45C1-AA89-F82AC4F5D528}" srcOrd="1" destOrd="0" presId="urn:microsoft.com/office/officeart/2005/8/layout/list1"/>
    <dgm:cxn modelId="{C4EDE771-0EF2-4A9F-870F-C41E08BA1633}" srcId="{17BDB24D-898A-4A41-B4E3-69A745BDC79E}" destId="{838D9491-7F0C-4BDC-8025-2F9FF008E5D3}" srcOrd="2" destOrd="0" parTransId="{09551DB7-22B7-46A9-9547-616BA2263AC2}" sibTransId="{822BCC8B-339A-4962-B961-909248BF6B28}"/>
    <dgm:cxn modelId="{7C05BB75-B2E9-4655-9E63-AC61BA0CCE6A}" srcId="{838D9491-7F0C-4BDC-8025-2F9FF008E5D3}" destId="{DA0ADA6D-B469-45E2-9A0E-DA0D348680F8}" srcOrd="0" destOrd="0" parTransId="{BD4FCD14-03B6-4352-AB34-653EDA3FEEE6}" sibTransId="{90A59CDB-0FDE-45D5-8DAA-B7A1A37B3424}"/>
    <dgm:cxn modelId="{64AEEE7F-109B-435A-91A0-9F4A6A7AA681}" type="presOf" srcId="{B31B01BE-CE95-42B1-BC42-993BA5F8F46C}" destId="{AAD2F489-A6DD-4D2B-976D-CE6CB987179A}" srcOrd="0" destOrd="1" presId="urn:microsoft.com/office/officeart/2005/8/layout/list1"/>
    <dgm:cxn modelId="{1A9AC783-73AD-4337-B053-1F453D15C0AD}" srcId="{838D9491-7F0C-4BDC-8025-2F9FF008E5D3}" destId="{143B46BF-CE20-4AC7-90AD-9803FB39C621}" srcOrd="1" destOrd="0" parTransId="{EED7D1D2-E217-4804-8060-B08B15290332}" sibTransId="{2B860A16-0623-47F6-AA9F-EB59F114DD91}"/>
    <dgm:cxn modelId="{C5861B87-E6B7-4161-8BCB-EC79199876B4}" type="presOf" srcId="{D4AA822D-A805-4496-9148-A5428EF86D44}" destId="{74BC530B-E78C-43F2-B22B-C440A8674B06}" srcOrd="0" destOrd="0" presId="urn:microsoft.com/office/officeart/2005/8/layout/list1"/>
    <dgm:cxn modelId="{EC09968A-12CC-4974-A164-8B79326C47E7}" srcId="{E1B8972D-1C7D-4EE7-A19F-4BA34688FC65}" destId="{ED7C06E2-B62F-4D31-A0D7-E43D63F0F104}" srcOrd="2" destOrd="0" parTransId="{97A0391C-8C9E-4FCF-99CD-3EE72ACE7B27}" sibTransId="{D7DC3D8E-7144-4477-B4F8-69FF6B82EF32}"/>
    <dgm:cxn modelId="{3FB6068D-86BF-405E-8C2F-831459592823}" type="presOf" srcId="{83ABB3C7-B674-4500-8BD8-4C9E5BB697A1}" destId="{AAD2F489-A6DD-4D2B-976D-CE6CB987179A}" srcOrd="0" destOrd="0" presId="urn:microsoft.com/office/officeart/2005/8/layout/list1"/>
    <dgm:cxn modelId="{16DF9B92-FD22-4149-9A5B-384C29A0808D}" type="presOf" srcId="{143B46BF-CE20-4AC7-90AD-9803FB39C621}" destId="{FC5C090E-B72B-480B-AFBF-841D681B1290}" srcOrd="0" destOrd="1" presId="urn:microsoft.com/office/officeart/2005/8/layout/list1"/>
    <dgm:cxn modelId="{663F989D-33B6-4480-A62A-2DE1C79021D0}" srcId="{E1B8972D-1C7D-4EE7-A19F-4BA34688FC65}" destId="{B31B01BE-CE95-42B1-BC42-993BA5F8F46C}" srcOrd="1" destOrd="0" parTransId="{E5201D8D-C82F-41CD-9951-0F44FBCBDF88}" sibTransId="{ECF6CF4B-AF4B-491E-9B27-C2D6477317F2}"/>
    <dgm:cxn modelId="{C0E14C9F-1821-48DF-8767-CD217F770F3E}" type="presOf" srcId="{A01962A0-EC1D-4CBE-9CA0-035FCB472815}" destId="{53ABBE4A-06FC-4FC8-95A4-98256718BC07}" srcOrd="0" destOrd="0" presId="urn:microsoft.com/office/officeart/2005/8/layout/list1"/>
    <dgm:cxn modelId="{21EB15A1-7DC0-4BAA-B846-390EB4A27267}" type="presOf" srcId="{BF381C33-61A2-4F75-AC52-1823BBD9BB55}" destId="{FC11790E-7A51-4706-9773-BB5A130CB605}" srcOrd="0" destOrd="2" presId="urn:microsoft.com/office/officeart/2005/8/layout/list1"/>
    <dgm:cxn modelId="{E44B16A8-96AA-43A7-A7AF-DF47F5100F4D}" srcId="{17BDB24D-898A-4A41-B4E3-69A745BDC79E}" destId="{A01962A0-EC1D-4CBE-9CA0-035FCB472815}" srcOrd="3" destOrd="0" parTransId="{E30FE753-671E-4BA8-A1D5-4C6719579E2E}" sibTransId="{F995B35F-CA9D-40E9-B99B-4E40350D7BF0}"/>
    <dgm:cxn modelId="{9A7B24B1-581A-4D5E-9985-554D48EF94C6}" srcId="{17BDB24D-898A-4A41-B4E3-69A745BDC79E}" destId="{7DD8ABEC-E32F-474D-B830-7943BC8C4D20}" srcOrd="1" destOrd="0" parTransId="{E6ECC5BA-2F5F-4834-BADD-C13D28F6FA7F}" sibTransId="{9D42ABE8-09D8-4A78-94F5-1D697B21FE8A}"/>
    <dgm:cxn modelId="{0BCA07D0-2086-4474-B30E-9FBC85F16712}" srcId="{7DD8ABEC-E32F-474D-B830-7943BC8C4D20}" destId="{725D1D9F-38DB-450C-AFE8-3FD68FAC7231}" srcOrd="1" destOrd="0" parTransId="{DFFB5F18-E34B-4956-9795-B6098B666675}" sibTransId="{9CE51E81-DFFB-4361-99C4-04078514FDC2}"/>
    <dgm:cxn modelId="{76D1ABD2-D555-47DF-B397-0936487C7424}" type="presOf" srcId="{DA0ADA6D-B469-45E2-9A0E-DA0D348680F8}" destId="{FC5C090E-B72B-480B-AFBF-841D681B1290}" srcOrd="0" destOrd="0" presId="urn:microsoft.com/office/officeart/2005/8/layout/list1"/>
    <dgm:cxn modelId="{C50A00E4-D946-4D30-9125-1134233346B2}" type="presOf" srcId="{838D9491-7F0C-4BDC-8025-2F9FF008E5D3}" destId="{24BC4B30-C711-4BE6-9C63-E94C8348BDE5}" srcOrd="1" destOrd="0" presId="urn:microsoft.com/office/officeart/2005/8/layout/list1"/>
    <dgm:cxn modelId="{0467FAE7-9F5C-4C26-9D92-564AB8B9A61F}" srcId="{E1B8972D-1C7D-4EE7-A19F-4BA34688FC65}" destId="{83ABB3C7-B674-4500-8BD8-4C9E5BB697A1}" srcOrd="0" destOrd="0" parTransId="{A224DF1A-4EE4-4889-95B1-FEF3A0DC363E}" sibTransId="{0C7289E3-84DF-408F-8172-9E72AEFABB39}"/>
    <dgm:cxn modelId="{F95206F8-D113-414C-8156-78CC1B6509C4}" type="presOf" srcId="{838D9491-7F0C-4BDC-8025-2F9FF008E5D3}" destId="{A8F2FEFB-C09A-4B8D-AF0D-B4C68F9226A2}" srcOrd="0" destOrd="0" presId="urn:microsoft.com/office/officeart/2005/8/layout/list1"/>
    <dgm:cxn modelId="{28404EFB-0149-475F-9D25-4F528700527C}" type="presOf" srcId="{7D1EBB14-791A-460C-9EF4-B3111B80BBE3}" destId="{FC11790E-7A51-4706-9773-BB5A130CB605}" srcOrd="0" destOrd="0" presId="urn:microsoft.com/office/officeart/2005/8/layout/list1"/>
    <dgm:cxn modelId="{F16A31FE-E2DF-4A39-A292-DABB84517475}" type="presOf" srcId="{725D1D9F-38DB-450C-AFE8-3FD68FAC7231}" destId="{FC11790E-7A51-4706-9773-BB5A130CB605}" srcOrd="0" destOrd="1" presId="urn:microsoft.com/office/officeart/2005/8/layout/list1"/>
    <dgm:cxn modelId="{09F082BF-BC2B-4464-80AC-3448D448710F}" type="presParOf" srcId="{041800EB-A76A-4C7B-BAB9-69563E98F680}" destId="{7752D64B-842E-40AF-9394-977B50237DD9}" srcOrd="0" destOrd="0" presId="urn:microsoft.com/office/officeart/2005/8/layout/list1"/>
    <dgm:cxn modelId="{6E6513DD-6445-48C7-8E3D-9CEC3124D172}" type="presParOf" srcId="{7752D64B-842E-40AF-9394-977B50237DD9}" destId="{B2EEE50F-F799-4CEB-AA0E-0B1F044CFDBE}" srcOrd="0" destOrd="0" presId="urn:microsoft.com/office/officeart/2005/8/layout/list1"/>
    <dgm:cxn modelId="{4E702314-65F9-42C8-B158-5FE6959342F2}" type="presParOf" srcId="{7752D64B-842E-40AF-9394-977B50237DD9}" destId="{F8855DA7-E117-4E34-AD7E-CAA5F439CD81}" srcOrd="1" destOrd="0" presId="urn:microsoft.com/office/officeart/2005/8/layout/list1"/>
    <dgm:cxn modelId="{59F9DB5E-DBF9-441F-BECF-3C2DBA1AE184}" type="presParOf" srcId="{041800EB-A76A-4C7B-BAB9-69563E98F680}" destId="{0816D1F0-0C47-434D-A2D7-51497B57A890}" srcOrd="1" destOrd="0" presId="urn:microsoft.com/office/officeart/2005/8/layout/list1"/>
    <dgm:cxn modelId="{0901AE4D-6FD7-4962-AB14-F8BA5811B35F}" type="presParOf" srcId="{041800EB-A76A-4C7B-BAB9-69563E98F680}" destId="{AAD2F489-A6DD-4D2B-976D-CE6CB987179A}" srcOrd="2" destOrd="0" presId="urn:microsoft.com/office/officeart/2005/8/layout/list1"/>
    <dgm:cxn modelId="{8BA47154-C56C-457F-AE7E-AA753EF4DEDF}" type="presParOf" srcId="{041800EB-A76A-4C7B-BAB9-69563E98F680}" destId="{0D59064B-121A-4C3F-A9BC-8B69131B5140}" srcOrd="3" destOrd="0" presId="urn:microsoft.com/office/officeart/2005/8/layout/list1"/>
    <dgm:cxn modelId="{9D1022D7-998A-46FB-82ED-B8CFE48BC16E}" type="presParOf" srcId="{041800EB-A76A-4C7B-BAB9-69563E98F680}" destId="{98777E72-52D5-44CB-96A0-4A55187CB37B}" srcOrd="4" destOrd="0" presId="urn:microsoft.com/office/officeart/2005/8/layout/list1"/>
    <dgm:cxn modelId="{B1EEAB6E-8B0C-4D86-9AF6-C23726F4DF33}" type="presParOf" srcId="{98777E72-52D5-44CB-96A0-4A55187CB37B}" destId="{BD0C6F10-E53D-4929-AE16-464583884911}" srcOrd="0" destOrd="0" presId="urn:microsoft.com/office/officeart/2005/8/layout/list1"/>
    <dgm:cxn modelId="{48A274BB-98AF-48A9-BE60-EB6A2846451D}" type="presParOf" srcId="{98777E72-52D5-44CB-96A0-4A55187CB37B}" destId="{76805D19-17DD-40D3-BF93-C70A57991D76}" srcOrd="1" destOrd="0" presId="urn:microsoft.com/office/officeart/2005/8/layout/list1"/>
    <dgm:cxn modelId="{0E15E450-86DF-4F49-BA6A-015AF5AF3686}" type="presParOf" srcId="{041800EB-A76A-4C7B-BAB9-69563E98F680}" destId="{E907EF1D-02DA-4C60-B5D4-1FC65F17BBE0}" srcOrd="5" destOrd="0" presId="urn:microsoft.com/office/officeart/2005/8/layout/list1"/>
    <dgm:cxn modelId="{9A03C0BA-5A6F-4BE2-8613-D545451B3A96}" type="presParOf" srcId="{041800EB-A76A-4C7B-BAB9-69563E98F680}" destId="{FC11790E-7A51-4706-9773-BB5A130CB605}" srcOrd="6" destOrd="0" presId="urn:microsoft.com/office/officeart/2005/8/layout/list1"/>
    <dgm:cxn modelId="{C020551E-F4D2-4E00-BF38-611EE5385DD2}" type="presParOf" srcId="{041800EB-A76A-4C7B-BAB9-69563E98F680}" destId="{4298F928-BD72-44B8-A239-CEC96F2E1235}" srcOrd="7" destOrd="0" presId="urn:microsoft.com/office/officeart/2005/8/layout/list1"/>
    <dgm:cxn modelId="{AFE288CF-22B0-454B-BA45-FC2D11354D55}" type="presParOf" srcId="{041800EB-A76A-4C7B-BAB9-69563E98F680}" destId="{9C336FB0-6257-4288-B3C0-0E1D9352F95E}" srcOrd="8" destOrd="0" presId="urn:microsoft.com/office/officeart/2005/8/layout/list1"/>
    <dgm:cxn modelId="{E9F187A9-BE81-4634-AF5E-81A5DF39D9B0}" type="presParOf" srcId="{9C336FB0-6257-4288-B3C0-0E1D9352F95E}" destId="{A8F2FEFB-C09A-4B8D-AF0D-B4C68F9226A2}" srcOrd="0" destOrd="0" presId="urn:microsoft.com/office/officeart/2005/8/layout/list1"/>
    <dgm:cxn modelId="{13499ED3-938C-4ABE-9A39-061D521C05BB}" type="presParOf" srcId="{9C336FB0-6257-4288-B3C0-0E1D9352F95E}" destId="{24BC4B30-C711-4BE6-9C63-E94C8348BDE5}" srcOrd="1" destOrd="0" presId="urn:microsoft.com/office/officeart/2005/8/layout/list1"/>
    <dgm:cxn modelId="{DF0B6048-F554-4A71-ADB3-B29D25120D03}" type="presParOf" srcId="{041800EB-A76A-4C7B-BAB9-69563E98F680}" destId="{6641145B-7D9A-4267-87E8-0B84BA3AF739}" srcOrd="9" destOrd="0" presId="urn:microsoft.com/office/officeart/2005/8/layout/list1"/>
    <dgm:cxn modelId="{ACCEABC0-1349-4C2C-B24E-3BBF631382D5}" type="presParOf" srcId="{041800EB-A76A-4C7B-BAB9-69563E98F680}" destId="{FC5C090E-B72B-480B-AFBF-841D681B1290}" srcOrd="10" destOrd="0" presId="urn:microsoft.com/office/officeart/2005/8/layout/list1"/>
    <dgm:cxn modelId="{C2D4BE91-1F71-429A-93FC-F69725857031}" type="presParOf" srcId="{041800EB-A76A-4C7B-BAB9-69563E98F680}" destId="{A456B97F-376B-44E9-B85E-F3E3488A1745}" srcOrd="11" destOrd="0" presId="urn:microsoft.com/office/officeart/2005/8/layout/list1"/>
    <dgm:cxn modelId="{C5EB913C-ABAF-47C8-92A4-49D599B9FDB8}" type="presParOf" srcId="{041800EB-A76A-4C7B-BAB9-69563E98F680}" destId="{3592A6D7-00F0-4FF9-A109-413FB17E9105}" srcOrd="12" destOrd="0" presId="urn:microsoft.com/office/officeart/2005/8/layout/list1"/>
    <dgm:cxn modelId="{94544D2D-0F1B-4665-A50E-6D0BDBE0BEA4}" type="presParOf" srcId="{3592A6D7-00F0-4FF9-A109-413FB17E9105}" destId="{53ABBE4A-06FC-4FC8-95A4-98256718BC07}" srcOrd="0" destOrd="0" presId="urn:microsoft.com/office/officeart/2005/8/layout/list1"/>
    <dgm:cxn modelId="{F1C9B537-3075-466C-8182-A36B02CA7917}" type="presParOf" srcId="{3592A6D7-00F0-4FF9-A109-413FB17E9105}" destId="{DB6BA3E5-0596-4814-A112-A0774E173785}" srcOrd="1" destOrd="0" presId="urn:microsoft.com/office/officeart/2005/8/layout/list1"/>
    <dgm:cxn modelId="{978B6A43-B65C-479B-A555-9613CE76AD32}" type="presParOf" srcId="{041800EB-A76A-4C7B-BAB9-69563E98F680}" destId="{449A03EA-C762-44ED-A2EE-3F7FE858B95E}" srcOrd="13" destOrd="0" presId="urn:microsoft.com/office/officeart/2005/8/layout/list1"/>
    <dgm:cxn modelId="{43883368-A078-4EDD-B80C-16F345165EFF}" type="presParOf" srcId="{041800EB-A76A-4C7B-BAB9-69563E98F680}" destId="{AECF016A-65EA-47CA-80E7-9936719CE47D}" srcOrd="14" destOrd="0" presId="urn:microsoft.com/office/officeart/2005/8/layout/list1"/>
    <dgm:cxn modelId="{CE206080-60D4-4D02-ADA1-61F1DA066CAE}" type="presParOf" srcId="{041800EB-A76A-4C7B-BAB9-69563E98F680}" destId="{9F6C5926-D9A6-4F08-B2AA-1157203179A3}" srcOrd="15" destOrd="0" presId="urn:microsoft.com/office/officeart/2005/8/layout/list1"/>
    <dgm:cxn modelId="{B569A00B-6A86-482E-AC40-099C8565D1E3}" type="presParOf" srcId="{041800EB-A76A-4C7B-BAB9-69563E98F680}" destId="{3B349AF7-F34F-4277-AD93-95ECD23CF6E4}" srcOrd="16" destOrd="0" presId="urn:microsoft.com/office/officeart/2005/8/layout/list1"/>
    <dgm:cxn modelId="{BBA99A7F-307D-4930-8D5F-35110DBB5471}" type="presParOf" srcId="{3B349AF7-F34F-4277-AD93-95ECD23CF6E4}" destId="{74BC530B-E78C-43F2-B22B-C440A8674B06}" srcOrd="0" destOrd="0" presId="urn:microsoft.com/office/officeart/2005/8/layout/list1"/>
    <dgm:cxn modelId="{10039B9B-B62E-41A3-8BEF-7852E56EA573}" type="presParOf" srcId="{3B349AF7-F34F-4277-AD93-95ECD23CF6E4}" destId="{E0466E11-BFA1-45C1-AA89-F82AC4F5D528}" srcOrd="1" destOrd="0" presId="urn:microsoft.com/office/officeart/2005/8/layout/list1"/>
    <dgm:cxn modelId="{183FC0A0-8EDA-4699-B004-944540CA1D21}" type="presParOf" srcId="{041800EB-A76A-4C7B-BAB9-69563E98F680}" destId="{C3A568DC-633E-4E58-808B-8FA8BAAC57DA}" srcOrd="17" destOrd="0" presId="urn:microsoft.com/office/officeart/2005/8/layout/list1"/>
    <dgm:cxn modelId="{9374670C-D841-4746-A03C-32401A837A49}" type="presParOf" srcId="{041800EB-A76A-4C7B-BAB9-69563E98F680}" destId="{170191D7-E757-44E1-B1DA-B0B9EDD463C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BDB24D-898A-4A41-B4E3-69A745BDC7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B8972D-1C7D-4EE7-A19F-4BA34688FC6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Introduction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369E4E46-3875-4BB9-960D-252F60A10FE5}" type="parTrans" cxnId="{358B3461-F66F-4C90-B6B3-6D0B2C0BF779}">
      <dgm:prSet/>
      <dgm:spPr/>
      <dgm:t>
        <a:bodyPr/>
        <a:lstStyle/>
        <a:p>
          <a:endParaRPr lang="it-IT" sz="1600"/>
        </a:p>
      </dgm:t>
    </dgm:pt>
    <dgm:pt modelId="{C975B45A-B408-4064-91AE-B92F0D2BC581}" type="sibTrans" cxnId="{358B3461-F66F-4C90-B6B3-6D0B2C0BF779}">
      <dgm:prSet/>
      <dgm:spPr/>
      <dgm:t>
        <a:bodyPr/>
        <a:lstStyle/>
        <a:p>
          <a:endParaRPr lang="it-IT" sz="1600"/>
        </a:p>
      </dgm:t>
    </dgm:pt>
    <dgm:pt modelId="{83ABB3C7-B674-4500-8BD8-4C9E5BB697A1}">
      <dgm:prSet phldrT="[Testo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</a:rPr>
            <a:t>Plasma-based particle acceleration</a:t>
          </a:r>
          <a:endParaRPr lang="it-IT" sz="1800" dirty="0">
            <a:solidFill>
              <a:schemeClr val="bg1">
                <a:lumMod val="75000"/>
              </a:schemeClr>
            </a:solidFill>
          </a:endParaRPr>
        </a:p>
      </dgm:t>
    </dgm:pt>
    <dgm:pt modelId="{A224DF1A-4EE4-4889-95B1-FEF3A0DC363E}" type="parTrans" cxnId="{0467FAE7-9F5C-4C26-9D92-564AB8B9A61F}">
      <dgm:prSet/>
      <dgm:spPr/>
      <dgm:t>
        <a:bodyPr/>
        <a:lstStyle/>
        <a:p>
          <a:endParaRPr lang="it-IT" sz="1600"/>
        </a:p>
      </dgm:t>
    </dgm:pt>
    <dgm:pt modelId="{0C7289E3-84DF-408F-8172-9E72AEFABB39}" type="sibTrans" cxnId="{0467FAE7-9F5C-4C26-9D92-564AB8B9A61F}">
      <dgm:prSet/>
      <dgm:spPr/>
      <dgm:t>
        <a:bodyPr/>
        <a:lstStyle/>
        <a:p>
          <a:endParaRPr lang="it-IT" sz="1600"/>
        </a:p>
      </dgm:t>
    </dgm:pt>
    <dgm:pt modelId="{7D1EBB14-791A-460C-9EF4-B3111B80BBE3}">
      <dgm:prSet custT="1"/>
      <dgm:spPr/>
      <dgm:t>
        <a:bodyPr/>
        <a:lstStyle/>
        <a:p>
          <a:r>
            <a:rPr lang="en-US" sz="1800" noProof="0" dirty="0"/>
            <a:t>Segmented capillary for m-scale plasma sources</a:t>
          </a:r>
        </a:p>
      </dgm:t>
    </dgm:pt>
    <dgm:pt modelId="{A92A4DAD-B53B-4573-BB3A-CF7D48242A37}" type="parTrans" cxnId="{15BB0B03-2CA4-4D43-A453-DF8128DD7AD2}">
      <dgm:prSet/>
      <dgm:spPr/>
      <dgm:t>
        <a:bodyPr/>
        <a:lstStyle/>
        <a:p>
          <a:endParaRPr lang="en-US" sz="1600"/>
        </a:p>
      </dgm:t>
    </dgm:pt>
    <dgm:pt modelId="{23DA8D88-1CE9-4AD8-BD42-A986128E406C}" type="sibTrans" cxnId="{15BB0B03-2CA4-4D43-A453-DF8128DD7AD2}">
      <dgm:prSet/>
      <dgm:spPr/>
      <dgm:t>
        <a:bodyPr/>
        <a:lstStyle/>
        <a:p>
          <a:endParaRPr lang="en-US" sz="1600"/>
        </a:p>
      </dgm:t>
    </dgm:pt>
    <dgm:pt modelId="{725D1D9F-38DB-450C-AFE8-3FD68FAC7231}">
      <dgm:prSet custT="1"/>
      <dgm:spPr/>
      <dgm:t>
        <a:bodyPr/>
        <a:lstStyle/>
        <a:p>
          <a:r>
            <a:rPr lang="en-US" sz="1800" noProof="0" dirty="0"/>
            <a:t>Integrated capillary for staged focusing-acceleration</a:t>
          </a:r>
        </a:p>
      </dgm:t>
    </dgm:pt>
    <dgm:pt modelId="{DFFB5F18-E34B-4956-9795-B6098B666675}" type="parTrans" cxnId="{0BCA07D0-2086-4474-B30E-9FBC85F16712}">
      <dgm:prSet/>
      <dgm:spPr/>
      <dgm:t>
        <a:bodyPr/>
        <a:lstStyle/>
        <a:p>
          <a:endParaRPr lang="en-US" sz="1600"/>
        </a:p>
      </dgm:t>
    </dgm:pt>
    <dgm:pt modelId="{9CE51E81-DFFB-4361-99C4-04078514FDC2}" type="sibTrans" cxnId="{0BCA07D0-2086-4474-B30E-9FBC85F16712}">
      <dgm:prSet/>
      <dgm:spPr/>
      <dgm:t>
        <a:bodyPr/>
        <a:lstStyle/>
        <a:p>
          <a:endParaRPr lang="en-US" sz="1600"/>
        </a:p>
      </dgm:t>
    </dgm:pt>
    <dgm:pt modelId="{B31B01BE-CE95-42B1-BC42-993BA5F8F46C}">
      <dgm:prSet phldrT="[Testo]"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Motivation of the thesis project</a:t>
          </a:r>
        </a:p>
      </dgm:t>
    </dgm:pt>
    <dgm:pt modelId="{E5201D8D-C82F-41CD-9951-0F44FBCBDF88}" type="parTrans" cxnId="{663F989D-33B6-4480-A62A-2DE1C79021D0}">
      <dgm:prSet/>
      <dgm:spPr/>
      <dgm:t>
        <a:bodyPr/>
        <a:lstStyle/>
        <a:p>
          <a:endParaRPr lang="en-US" sz="1600"/>
        </a:p>
      </dgm:t>
    </dgm:pt>
    <dgm:pt modelId="{ECF6CF4B-AF4B-491E-9B27-C2D6477317F2}" type="sibTrans" cxnId="{663F989D-33B6-4480-A62A-2DE1C79021D0}">
      <dgm:prSet/>
      <dgm:spPr/>
      <dgm:t>
        <a:bodyPr/>
        <a:lstStyle/>
        <a:p>
          <a:endParaRPr lang="en-US" sz="1600"/>
        </a:p>
      </dgm:t>
    </dgm:pt>
    <dgm:pt modelId="{838D9491-7F0C-4BDC-8025-2F9FF008E5D3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High repetition rate plasma sources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09551DB7-22B7-46A9-9547-616BA2263AC2}" type="parTrans" cxnId="{C4EDE771-0EF2-4A9F-870F-C41E08BA1633}">
      <dgm:prSet/>
      <dgm:spPr/>
      <dgm:t>
        <a:bodyPr/>
        <a:lstStyle/>
        <a:p>
          <a:endParaRPr lang="en-US" sz="1600"/>
        </a:p>
      </dgm:t>
    </dgm:pt>
    <dgm:pt modelId="{822BCC8B-339A-4962-B961-909248BF6B28}" type="sibTrans" cxnId="{C4EDE771-0EF2-4A9F-870F-C41E08BA1633}">
      <dgm:prSet/>
      <dgm:spPr/>
      <dgm:t>
        <a:bodyPr/>
        <a:lstStyle/>
        <a:p>
          <a:endParaRPr lang="en-US" sz="1600"/>
        </a:p>
      </dgm:t>
    </dgm:pt>
    <dgm:pt modelId="{DA0ADA6D-B469-45E2-9A0E-DA0D348680F8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Advanced ceramic capillaries</a:t>
          </a:r>
          <a:endParaRPr lang="en-US" sz="1800" dirty="0">
            <a:solidFill>
              <a:schemeClr val="bg1">
                <a:lumMod val="75000"/>
              </a:schemeClr>
            </a:solidFill>
          </a:endParaRPr>
        </a:p>
      </dgm:t>
    </dgm:pt>
    <dgm:pt modelId="{BD4FCD14-03B6-4352-AB34-653EDA3FEEE6}" type="parTrans" cxnId="{7C05BB75-B2E9-4655-9E63-AC61BA0CCE6A}">
      <dgm:prSet/>
      <dgm:spPr/>
      <dgm:t>
        <a:bodyPr/>
        <a:lstStyle/>
        <a:p>
          <a:endParaRPr lang="en-US" sz="1600"/>
        </a:p>
      </dgm:t>
    </dgm:pt>
    <dgm:pt modelId="{90A59CDB-0FDE-45D5-8DAA-B7A1A37B3424}" type="sibTrans" cxnId="{7C05BB75-B2E9-4655-9E63-AC61BA0CCE6A}">
      <dgm:prSet/>
      <dgm:spPr/>
      <dgm:t>
        <a:bodyPr/>
        <a:lstStyle/>
        <a:p>
          <a:endParaRPr lang="en-US" sz="1600"/>
        </a:p>
      </dgm:t>
    </dgm:pt>
    <dgm:pt modelId="{7DD8ABEC-E32F-474D-B830-7943BC8C4D20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noProof="0" dirty="0"/>
            <a:t>Novel schemes </a:t>
          </a:r>
          <a:r>
            <a:rPr lang="it-IT" sz="2000" noProof="0" dirty="0"/>
            <a:t>for compact m-scale plasma sources</a:t>
          </a:r>
          <a:endParaRPr lang="en-US" sz="2000" noProof="0" dirty="0"/>
        </a:p>
      </dgm:t>
    </dgm:pt>
    <dgm:pt modelId="{9D42ABE8-09D8-4A78-94F5-1D697B21FE8A}" type="sibTrans" cxnId="{9A7B24B1-581A-4D5E-9985-554D48EF94C6}">
      <dgm:prSet/>
      <dgm:spPr/>
      <dgm:t>
        <a:bodyPr/>
        <a:lstStyle/>
        <a:p>
          <a:endParaRPr lang="it-IT" sz="1600"/>
        </a:p>
      </dgm:t>
    </dgm:pt>
    <dgm:pt modelId="{E6ECC5BA-2F5F-4834-BADD-C13D28F6FA7F}" type="parTrans" cxnId="{9A7B24B1-581A-4D5E-9985-554D48EF94C6}">
      <dgm:prSet/>
      <dgm:spPr/>
      <dgm:t>
        <a:bodyPr/>
        <a:lstStyle/>
        <a:p>
          <a:endParaRPr lang="it-IT" sz="1600"/>
        </a:p>
      </dgm:t>
    </dgm:pt>
    <dgm:pt modelId="{A01962A0-EC1D-4CBE-9CA0-035FCB47281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Preliminary design of a 60 cm-long capillary for </a:t>
          </a:r>
          <a:r>
            <a:rPr lang="en-US" sz="2000" dirty="0" err="1">
              <a:solidFill>
                <a:schemeClr val="tx2">
                  <a:lumMod val="60000"/>
                  <a:lumOff val="40000"/>
                </a:schemeClr>
              </a:solidFill>
            </a:rPr>
            <a:t>EuPRAXIA@SPARC_LAB</a:t>
          </a: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 project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E30FE753-671E-4BA8-A1D5-4C6719579E2E}" type="parTrans" cxnId="{E44B16A8-96AA-43A7-A7AF-DF47F5100F4D}">
      <dgm:prSet/>
      <dgm:spPr/>
      <dgm:t>
        <a:bodyPr/>
        <a:lstStyle/>
        <a:p>
          <a:endParaRPr lang="en-US" sz="2000"/>
        </a:p>
      </dgm:t>
    </dgm:pt>
    <dgm:pt modelId="{F995B35F-CA9D-40E9-B99B-4E40350D7BF0}" type="sibTrans" cxnId="{E44B16A8-96AA-43A7-A7AF-DF47F5100F4D}">
      <dgm:prSet/>
      <dgm:spPr/>
      <dgm:t>
        <a:bodyPr/>
        <a:lstStyle/>
        <a:p>
          <a:endParaRPr lang="en-US" sz="2000"/>
        </a:p>
      </dgm:t>
    </dgm:pt>
    <dgm:pt modelId="{BF381C33-61A2-4F75-AC52-1823BBD9BB55}">
      <dgm:prSet custT="1"/>
      <dgm:spPr/>
      <dgm:t>
        <a:bodyPr/>
        <a:lstStyle/>
        <a:p>
          <a:r>
            <a:rPr lang="en-US" sz="1800" noProof="0" dirty="0"/>
            <a:t>Curved capillary for Active Bending Plasmas</a:t>
          </a:r>
        </a:p>
      </dgm:t>
    </dgm:pt>
    <dgm:pt modelId="{6962A211-1FEC-4FFB-AC0F-B300A796B5AA}" type="parTrans" cxnId="{E0DBA55E-438F-434F-8172-9AFB58960802}">
      <dgm:prSet/>
      <dgm:spPr/>
      <dgm:t>
        <a:bodyPr/>
        <a:lstStyle/>
        <a:p>
          <a:endParaRPr lang="en-US" sz="2000"/>
        </a:p>
      </dgm:t>
    </dgm:pt>
    <dgm:pt modelId="{E95D9980-17C4-4472-AFF9-04B5DAD41646}" type="sibTrans" cxnId="{E0DBA55E-438F-434F-8172-9AFB58960802}">
      <dgm:prSet/>
      <dgm:spPr/>
      <dgm:t>
        <a:bodyPr/>
        <a:lstStyle/>
        <a:p>
          <a:endParaRPr lang="en-US" sz="2000"/>
        </a:p>
      </dgm:t>
    </dgm:pt>
    <dgm:pt modelId="{143B46BF-CE20-4AC7-90AD-9803FB39C621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 Laser-induced plasma filaments</a:t>
          </a:r>
          <a:endParaRPr lang="en-US" sz="1800" dirty="0">
            <a:solidFill>
              <a:schemeClr val="bg1">
                <a:lumMod val="75000"/>
              </a:schemeClr>
            </a:solidFill>
          </a:endParaRPr>
        </a:p>
      </dgm:t>
    </dgm:pt>
    <dgm:pt modelId="{EED7D1D2-E217-4804-8060-B08B15290332}" type="parTrans" cxnId="{1A9AC783-73AD-4337-B053-1F453D15C0AD}">
      <dgm:prSet/>
      <dgm:spPr/>
      <dgm:t>
        <a:bodyPr/>
        <a:lstStyle/>
        <a:p>
          <a:endParaRPr lang="en-US" sz="2000"/>
        </a:p>
      </dgm:t>
    </dgm:pt>
    <dgm:pt modelId="{2B860A16-0623-47F6-AA9F-EB59F114DD91}" type="sibTrans" cxnId="{1A9AC783-73AD-4337-B053-1F453D15C0AD}">
      <dgm:prSet/>
      <dgm:spPr/>
      <dgm:t>
        <a:bodyPr/>
        <a:lstStyle/>
        <a:p>
          <a:endParaRPr lang="en-US" sz="2000"/>
        </a:p>
      </dgm:t>
    </dgm:pt>
    <dgm:pt modelId="{D4AA822D-A805-4496-9148-A5428EF86D44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Conclusions and Future Perspectives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542CE3A3-A3FA-4120-A9A3-E3E9964F71E1}" type="parTrans" cxnId="{12AFF06C-4E6A-4C7E-A34B-C6EF1346624D}">
      <dgm:prSet/>
      <dgm:spPr/>
      <dgm:t>
        <a:bodyPr/>
        <a:lstStyle/>
        <a:p>
          <a:endParaRPr lang="en-US" sz="2000"/>
        </a:p>
      </dgm:t>
    </dgm:pt>
    <dgm:pt modelId="{F639E7DF-160A-4A2B-9FDE-592B9244117A}" type="sibTrans" cxnId="{12AFF06C-4E6A-4C7E-A34B-C6EF1346624D}">
      <dgm:prSet/>
      <dgm:spPr/>
      <dgm:t>
        <a:bodyPr/>
        <a:lstStyle/>
        <a:p>
          <a:endParaRPr lang="en-US" sz="2000"/>
        </a:p>
      </dgm:t>
    </dgm:pt>
    <dgm:pt modelId="{5CB3558B-2E5A-4A1D-B6CC-B147A572B3EC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Plasma discharge capillary design and testing at </a:t>
          </a:r>
          <a:r>
            <a:rPr lang="en-US" sz="1800" noProof="0" dirty="0" err="1">
              <a:solidFill>
                <a:schemeClr val="bg1">
                  <a:lumMod val="75000"/>
                </a:schemeClr>
              </a:solidFill>
            </a:rPr>
            <a:t>Plasma_lab</a:t>
          </a:r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 (LNF-INFN)</a:t>
          </a:r>
        </a:p>
      </dgm:t>
    </dgm:pt>
    <dgm:pt modelId="{5877235A-9370-41B3-AFA1-27992A04E1C5}" type="parTrans" cxnId="{D1C601D4-9291-400B-B690-72F0F98CD7C9}">
      <dgm:prSet/>
      <dgm:spPr/>
      <dgm:t>
        <a:bodyPr/>
        <a:lstStyle/>
        <a:p>
          <a:endParaRPr lang="en-US"/>
        </a:p>
      </dgm:t>
    </dgm:pt>
    <dgm:pt modelId="{D8036CA0-EB81-4962-9D09-0442238B610F}" type="sibTrans" cxnId="{D1C601D4-9291-400B-B690-72F0F98CD7C9}">
      <dgm:prSet/>
      <dgm:spPr/>
      <dgm:t>
        <a:bodyPr/>
        <a:lstStyle/>
        <a:p>
          <a:endParaRPr lang="en-US"/>
        </a:p>
      </dgm:t>
    </dgm:pt>
    <dgm:pt modelId="{041800EB-A76A-4C7B-BAB9-69563E98F680}" type="pres">
      <dgm:prSet presAssocID="{17BDB24D-898A-4A41-B4E3-69A745BDC79E}" presName="linear" presStyleCnt="0">
        <dgm:presLayoutVars>
          <dgm:dir/>
          <dgm:animLvl val="lvl"/>
          <dgm:resizeHandles val="exact"/>
        </dgm:presLayoutVars>
      </dgm:prSet>
      <dgm:spPr/>
    </dgm:pt>
    <dgm:pt modelId="{7752D64B-842E-40AF-9394-977B50237DD9}" type="pres">
      <dgm:prSet presAssocID="{E1B8972D-1C7D-4EE7-A19F-4BA34688FC65}" presName="parentLin" presStyleCnt="0"/>
      <dgm:spPr/>
    </dgm:pt>
    <dgm:pt modelId="{B2EEE50F-F799-4CEB-AA0E-0B1F044CFDBE}" type="pres">
      <dgm:prSet presAssocID="{E1B8972D-1C7D-4EE7-A19F-4BA34688FC65}" presName="parentLeftMargin" presStyleLbl="node1" presStyleIdx="0" presStyleCnt="5"/>
      <dgm:spPr/>
    </dgm:pt>
    <dgm:pt modelId="{F8855DA7-E117-4E34-AD7E-CAA5F439CD81}" type="pres">
      <dgm:prSet presAssocID="{E1B8972D-1C7D-4EE7-A19F-4BA34688FC65}" presName="parentText" presStyleLbl="node1" presStyleIdx="0" presStyleCnt="5" custScaleX="124626" custScaleY="269823" custLinFactNeighborY="20650">
        <dgm:presLayoutVars>
          <dgm:chMax val="0"/>
          <dgm:bulletEnabled val="1"/>
        </dgm:presLayoutVars>
      </dgm:prSet>
      <dgm:spPr/>
    </dgm:pt>
    <dgm:pt modelId="{0816D1F0-0C47-434D-A2D7-51497B57A890}" type="pres">
      <dgm:prSet presAssocID="{E1B8972D-1C7D-4EE7-A19F-4BA34688FC65}" presName="negativeSpace" presStyleCnt="0"/>
      <dgm:spPr/>
    </dgm:pt>
    <dgm:pt modelId="{AAD2F489-A6DD-4D2B-976D-CE6CB987179A}" type="pres">
      <dgm:prSet presAssocID="{E1B8972D-1C7D-4EE7-A19F-4BA34688FC65}" presName="childText" presStyleLbl="conFgAcc1" presStyleIdx="0" presStyleCnt="5" custLinFactY="6094" custLinFactNeighborX="-1001" custLinFactNeighborY="100000">
        <dgm:presLayoutVars>
          <dgm:bulletEnabled val="1"/>
        </dgm:presLayoutVars>
      </dgm:prSet>
      <dgm:spPr/>
    </dgm:pt>
    <dgm:pt modelId="{0D59064B-121A-4C3F-A9BC-8B69131B5140}" type="pres">
      <dgm:prSet presAssocID="{C975B45A-B408-4064-91AE-B92F0D2BC581}" presName="spaceBetweenRectangles" presStyleCnt="0"/>
      <dgm:spPr/>
    </dgm:pt>
    <dgm:pt modelId="{98777E72-52D5-44CB-96A0-4A55187CB37B}" type="pres">
      <dgm:prSet presAssocID="{7DD8ABEC-E32F-474D-B830-7943BC8C4D20}" presName="parentLin" presStyleCnt="0"/>
      <dgm:spPr/>
    </dgm:pt>
    <dgm:pt modelId="{BD0C6F10-E53D-4929-AE16-464583884911}" type="pres">
      <dgm:prSet presAssocID="{7DD8ABEC-E32F-474D-B830-7943BC8C4D20}" presName="parentLeftMargin" presStyleLbl="node1" presStyleIdx="0" presStyleCnt="5"/>
      <dgm:spPr/>
    </dgm:pt>
    <dgm:pt modelId="{76805D19-17DD-40D3-BF93-C70A57991D76}" type="pres">
      <dgm:prSet presAssocID="{7DD8ABEC-E32F-474D-B830-7943BC8C4D20}" presName="parentText" presStyleLbl="node1" presStyleIdx="1" presStyleCnt="5" custScaleX="124655" custScaleY="269823">
        <dgm:presLayoutVars>
          <dgm:chMax val="0"/>
          <dgm:bulletEnabled val="1"/>
        </dgm:presLayoutVars>
      </dgm:prSet>
      <dgm:spPr/>
    </dgm:pt>
    <dgm:pt modelId="{E907EF1D-02DA-4C60-B5D4-1FC65F17BBE0}" type="pres">
      <dgm:prSet presAssocID="{7DD8ABEC-E32F-474D-B830-7943BC8C4D20}" presName="negativeSpace" presStyleCnt="0"/>
      <dgm:spPr/>
    </dgm:pt>
    <dgm:pt modelId="{FC11790E-7A51-4706-9773-BB5A130CB605}" type="pres">
      <dgm:prSet presAssocID="{7DD8ABEC-E32F-474D-B830-7943BC8C4D20}" presName="childText" presStyleLbl="conFgAcc1" presStyleIdx="1" presStyleCnt="5" custLinFactY="2884" custLinFactNeighborY="100000">
        <dgm:presLayoutVars>
          <dgm:bulletEnabled val="1"/>
        </dgm:presLayoutVars>
      </dgm:prSet>
      <dgm:spPr/>
    </dgm:pt>
    <dgm:pt modelId="{4298F928-BD72-44B8-A239-CEC96F2E1235}" type="pres">
      <dgm:prSet presAssocID="{9D42ABE8-09D8-4A78-94F5-1D697B21FE8A}" presName="spaceBetweenRectangles" presStyleCnt="0"/>
      <dgm:spPr/>
    </dgm:pt>
    <dgm:pt modelId="{9C336FB0-6257-4288-B3C0-0E1D9352F95E}" type="pres">
      <dgm:prSet presAssocID="{838D9491-7F0C-4BDC-8025-2F9FF008E5D3}" presName="parentLin" presStyleCnt="0"/>
      <dgm:spPr/>
    </dgm:pt>
    <dgm:pt modelId="{A8F2FEFB-C09A-4B8D-AF0D-B4C68F9226A2}" type="pres">
      <dgm:prSet presAssocID="{838D9491-7F0C-4BDC-8025-2F9FF008E5D3}" presName="parentLeftMargin" presStyleLbl="node1" presStyleIdx="1" presStyleCnt="5" custScaleX="62406" custScaleY="269823" custLinFactNeighborY="6734"/>
      <dgm:spPr/>
    </dgm:pt>
    <dgm:pt modelId="{24BC4B30-C711-4BE6-9C63-E94C8348BDE5}" type="pres">
      <dgm:prSet presAssocID="{838D9491-7F0C-4BDC-8025-2F9FF008E5D3}" presName="parentText" presStyleLbl="node1" presStyleIdx="2" presStyleCnt="5" custScaleX="124197" custScaleY="266553" custLinFactNeighborX="43074" custLinFactNeighborY="-2745">
        <dgm:presLayoutVars>
          <dgm:chMax val="0"/>
          <dgm:bulletEnabled val="1"/>
        </dgm:presLayoutVars>
      </dgm:prSet>
      <dgm:spPr/>
    </dgm:pt>
    <dgm:pt modelId="{6641145B-7D9A-4267-87E8-0B84BA3AF739}" type="pres">
      <dgm:prSet presAssocID="{838D9491-7F0C-4BDC-8025-2F9FF008E5D3}" presName="negativeSpace" presStyleCnt="0"/>
      <dgm:spPr/>
    </dgm:pt>
    <dgm:pt modelId="{FC5C090E-B72B-480B-AFBF-841D681B1290}" type="pres">
      <dgm:prSet presAssocID="{838D9491-7F0C-4BDC-8025-2F9FF008E5D3}" presName="childText" presStyleLbl="conFgAcc1" presStyleIdx="2" presStyleCnt="5" custLinFactNeighborY="89758">
        <dgm:presLayoutVars>
          <dgm:bulletEnabled val="1"/>
        </dgm:presLayoutVars>
      </dgm:prSet>
      <dgm:spPr/>
    </dgm:pt>
    <dgm:pt modelId="{A456B97F-376B-44E9-B85E-F3E3488A1745}" type="pres">
      <dgm:prSet presAssocID="{822BCC8B-339A-4962-B961-909248BF6B28}" presName="spaceBetweenRectangles" presStyleCnt="0"/>
      <dgm:spPr/>
    </dgm:pt>
    <dgm:pt modelId="{3592A6D7-00F0-4FF9-A109-413FB17E9105}" type="pres">
      <dgm:prSet presAssocID="{A01962A0-EC1D-4CBE-9CA0-035FCB472815}" presName="parentLin" presStyleCnt="0"/>
      <dgm:spPr/>
    </dgm:pt>
    <dgm:pt modelId="{53ABBE4A-06FC-4FC8-95A4-98256718BC07}" type="pres">
      <dgm:prSet presAssocID="{A01962A0-EC1D-4CBE-9CA0-035FCB472815}" presName="parentLeftMargin" presStyleLbl="node1" presStyleIdx="2" presStyleCnt="5" custScaleX="111624" custScaleY="266553" custLinFactNeighborX="43074" custLinFactNeighborY="-2745"/>
      <dgm:spPr/>
    </dgm:pt>
    <dgm:pt modelId="{DB6BA3E5-0596-4814-A112-A0774E173785}" type="pres">
      <dgm:prSet presAssocID="{A01962A0-EC1D-4CBE-9CA0-035FCB472815}" presName="parentText" presStyleLbl="node1" presStyleIdx="3" presStyleCnt="5" custScaleX="127892" custScaleY="273500" custLinFactNeighborY="-13468">
        <dgm:presLayoutVars>
          <dgm:chMax val="0"/>
          <dgm:bulletEnabled val="1"/>
        </dgm:presLayoutVars>
      </dgm:prSet>
      <dgm:spPr/>
    </dgm:pt>
    <dgm:pt modelId="{449A03EA-C762-44ED-A2EE-3F7FE858B95E}" type="pres">
      <dgm:prSet presAssocID="{A01962A0-EC1D-4CBE-9CA0-035FCB472815}" presName="negativeSpace" presStyleCnt="0"/>
      <dgm:spPr/>
    </dgm:pt>
    <dgm:pt modelId="{AECF016A-65EA-47CA-80E7-9936719CE47D}" type="pres">
      <dgm:prSet presAssocID="{A01962A0-EC1D-4CBE-9CA0-035FCB472815}" presName="childText" presStyleLbl="conFgAcc1" presStyleIdx="3" presStyleCnt="5" custLinFactNeighborY="89758">
        <dgm:presLayoutVars>
          <dgm:bulletEnabled val="1"/>
        </dgm:presLayoutVars>
      </dgm:prSet>
      <dgm:spPr/>
    </dgm:pt>
    <dgm:pt modelId="{9F6C5926-D9A6-4F08-B2AA-1157203179A3}" type="pres">
      <dgm:prSet presAssocID="{F995B35F-CA9D-40E9-B99B-4E40350D7BF0}" presName="spaceBetweenRectangles" presStyleCnt="0"/>
      <dgm:spPr/>
    </dgm:pt>
    <dgm:pt modelId="{3B349AF7-F34F-4277-AD93-95ECD23CF6E4}" type="pres">
      <dgm:prSet presAssocID="{D4AA822D-A805-4496-9148-A5428EF86D44}" presName="parentLin" presStyleCnt="0"/>
      <dgm:spPr/>
    </dgm:pt>
    <dgm:pt modelId="{74BC530B-E78C-43F2-B22B-C440A8674B06}" type="pres">
      <dgm:prSet presAssocID="{D4AA822D-A805-4496-9148-A5428EF86D44}" presName="parentLeftMargin" presStyleLbl="node1" presStyleIdx="3" presStyleCnt="5" custScaleY="273500"/>
      <dgm:spPr/>
    </dgm:pt>
    <dgm:pt modelId="{E0466E11-BFA1-45C1-AA89-F82AC4F5D528}" type="pres">
      <dgm:prSet presAssocID="{D4AA822D-A805-4496-9148-A5428EF86D44}" presName="parentText" presStyleLbl="node1" presStyleIdx="4" presStyleCnt="5" custScaleX="124530" custScaleY="253027" custLinFactNeighborX="12265" custLinFactNeighborY="-13468">
        <dgm:presLayoutVars>
          <dgm:chMax val="0"/>
          <dgm:bulletEnabled val="1"/>
        </dgm:presLayoutVars>
      </dgm:prSet>
      <dgm:spPr/>
    </dgm:pt>
    <dgm:pt modelId="{C3A568DC-633E-4E58-808B-8FA8BAAC57DA}" type="pres">
      <dgm:prSet presAssocID="{D4AA822D-A805-4496-9148-A5428EF86D44}" presName="negativeSpace" presStyleCnt="0"/>
      <dgm:spPr/>
    </dgm:pt>
    <dgm:pt modelId="{170191D7-E757-44E1-B1DA-B0B9EDD463C2}" type="pres">
      <dgm:prSet presAssocID="{D4AA822D-A805-4496-9148-A5428EF86D4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5BB0B03-2CA4-4D43-A453-DF8128DD7AD2}" srcId="{7DD8ABEC-E32F-474D-B830-7943BC8C4D20}" destId="{7D1EBB14-791A-460C-9EF4-B3111B80BBE3}" srcOrd="0" destOrd="0" parTransId="{A92A4DAD-B53B-4573-BB3A-CF7D48242A37}" sibTransId="{23DA8D88-1CE9-4AD8-BD42-A986128E406C}"/>
    <dgm:cxn modelId="{A3476E05-3541-4F56-98FF-28B1B9E2F9D9}" type="presOf" srcId="{A01962A0-EC1D-4CBE-9CA0-035FCB472815}" destId="{DB6BA3E5-0596-4814-A112-A0774E173785}" srcOrd="1" destOrd="0" presId="urn:microsoft.com/office/officeart/2005/8/layout/list1"/>
    <dgm:cxn modelId="{F92E1518-FFBB-496D-A7AB-25F98CA46DA9}" type="presOf" srcId="{7DD8ABEC-E32F-474D-B830-7943BC8C4D20}" destId="{BD0C6F10-E53D-4929-AE16-464583884911}" srcOrd="0" destOrd="0" presId="urn:microsoft.com/office/officeart/2005/8/layout/list1"/>
    <dgm:cxn modelId="{40DB4D21-B123-43F0-9207-0AEB23F6F045}" type="presOf" srcId="{7DD8ABEC-E32F-474D-B830-7943BC8C4D20}" destId="{76805D19-17DD-40D3-BF93-C70A57991D76}" srcOrd="1" destOrd="0" presId="urn:microsoft.com/office/officeart/2005/8/layout/list1"/>
    <dgm:cxn modelId="{E0DBA55E-438F-434F-8172-9AFB58960802}" srcId="{7DD8ABEC-E32F-474D-B830-7943BC8C4D20}" destId="{BF381C33-61A2-4F75-AC52-1823BBD9BB55}" srcOrd="2" destOrd="0" parTransId="{6962A211-1FEC-4FFB-AC0F-B300A796B5AA}" sibTransId="{E95D9980-17C4-4472-AFF9-04B5DAD41646}"/>
    <dgm:cxn modelId="{358B3461-F66F-4C90-B6B3-6D0B2C0BF779}" srcId="{17BDB24D-898A-4A41-B4E3-69A745BDC79E}" destId="{E1B8972D-1C7D-4EE7-A19F-4BA34688FC65}" srcOrd="0" destOrd="0" parTransId="{369E4E46-3875-4BB9-960D-252F60A10FE5}" sibTransId="{C975B45A-B408-4064-91AE-B92F0D2BC581}"/>
    <dgm:cxn modelId="{ACDC2B65-9FD4-4976-915A-0A7731F3B9F0}" type="presOf" srcId="{E1B8972D-1C7D-4EE7-A19F-4BA34688FC65}" destId="{B2EEE50F-F799-4CEB-AA0E-0B1F044CFDBE}" srcOrd="0" destOrd="0" presId="urn:microsoft.com/office/officeart/2005/8/layout/list1"/>
    <dgm:cxn modelId="{161ED648-1BB5-4380-BE82-EF045BBC8CC3}" type="presOf" srcId="{E1B8972D-1C7D-4EE7-A19F-4BA34688FC65}" destId="{F8855DA7-E117-4E34-AD7E-CAA5F439CD81}" srcOrd="1" destOrd="0" presId="urn:microsoft.com/office/officeart/2005/8/layout/list1"/>
    <dgm:cxn modelId="{12AFF06C-4E6A-4C7E-A34B-C6EF1346624D}" srcId="{17BDB24D-898A-4A41-B4E3-69A745BDC79E}" destId="{D4AA822D-A805-4496-9148-A5428EF86D44}" srcOrd="4" destOrd="0" parTransId="{542CE3A3-A3FA-4120-A9A3-E3E9964F71E1}" sibTransId="{F639E7DF-160A-4A2B-9FDE-592B9244117A}"/>
    <dgm:cxn modelId="{3F94C94D-A1E3-40F4-B6D7-3F7097D35185}" type="presOf" srcId="{17BDB24D-898A-4A41-B4E3-69A745BDC79E}" destId="{041800EB-A76A-4C7B-BAB9-69563E98F680}" srcOrd="0" destOrd="0" presId="urn:microsoft.com/office/officeart/2005/8/layout/list1"/>
    <dgm:cxn modelId="{310EBB71-5542-4491-8877-B13C33B8DE2F}" type="presOf" srcId="{D4AA822D-A805-4496-9148-A5428EF86D44}" destId="{E0466E11-BFA1-45C1-AA89-F82AC4F5D528}" srcOrd="1" destOrd="0" presId="urn:microsoft.com/office/officeart/2005/8/layout/list1"/>
    <dgm:cxn modelId="{C4EDE771-0EF2-4A9F-870F-C41E08BA1633}" srcId="{17BDB24D-898A-4A41-B4E3-69A745BDC79E}" destId="{838D9491-7F0C-4BDC-8025-2F9FF008E5D3}" srcOrd="2" destOrd="0" parTransId="{09551DB7-22B7-46A9-9547-616BA2263AC2}" sibTransId="{822BCC8B-339A-4962-B961-909248BF6B28}"/>
    <dgm:cxn modelId="{7C05BB75-B2E9-4655-9E63-AC61BA0CCE6A}" srcId="{838D9491-7F0C-4BDC-8025-2F9FF008E5D3}" destId="{DA0ADA6D-B469-45E2-9A0E-DA0D348680F8}" srcOrd="0" destOrd="0" parTransId="{BD4FCD14-03B6-4352-AB34-653EDA3FEEE6}" sibTransId="{90A59CDB-0FDE-45D5-8DAA-B7A1A37B3424}"/>
    <dgm:cxn modelId="{64AEEE7F-109B-435A-91A0-9F4A6A7AA681}" type="presOf" srcId="{B31B01BE-CE95-42B1-BC42-993BA5F8F46C}" destId="{AAD2F489-A6DD-4D2B-976D-CE6CB987179A}" srcOrd="0" destOrd="1" presId="urn:microsoft.com/office/officeart/2005/8/layout/list1"/>
    <dgm:cxn modelId="{1A9AC783-73AD-4337-B053-1F453D15C0AD}" srcId="{838D9491-7F0C-4BDC-8025-2F9FF008E5D3}" destId="{143B46BF-CE20-4AC7-90AD-9803FB39C621}" srcOrd="1" destOrd="0" parTransId="{EED7D1D2-E217-4804-8060-B08B15290332}" sibTransId="{2B860A16-0623-47F6-AA9F-EB59F114DD91}"/>
    <dgm:cxn modelId="{C5861B87-E6B7-4161-8BCB-EC79199876B4}" type="presOf" srcId="{D4AA822D-A805-4496-9148-A5428EF86D44}" destId="{74BC530B-E78C-43F2-B22B-C440A8674B06}" srcOrd="0" destOrd="0" presId="urn:microsoft.com/office/officeart/2005/8/layout/list1"/>
    <dgm:cxn modelId="{3FB6068D-86BF-405E-8C2F-831459592823}" type="presOf" srcId="{83ABB3C7-B674-4500-8BD8-4C9E5BB697A1}" destId="{AAD2F489-A6DD-4D2B-976D-CE6CB987179A}" srcOrd="0" destOrd="0" presId="urn:microsoft.com/office/officeart/2005/8/layout/list1"/>
    <dgm:cxn modelId="{16DF9B92-FD22-4149-9A5B-384C29A0808D}" type="presOf" srcId="{143B46BF-CE20-4AC7-90AD-9803FB39C621}" destId="{FC5C090E-B72B-480B-AFBF-841D681B1290}" srcOrd="0" destOrd="1" presId="urn:microsoft.com/office/officeart/2005/8/layout/list1"/>
    <dgm:cxn modelId="{663F989D-33B6-4480-A62A-2DE1C79021D0}" srcId="{E1B8972D-1C7D-4EE7-A19F-4BA34688FC65}" destId="{B31B01BE-CE95-42B1-BC42-993BA5F8F46C}" srcOrd="1" destOrd="0" parTransId="{E5201D8D-C82F-41CD-9951-0F44FBCBDF88}" sibTransId="{ECF6CF4B-AF4B-491E-9B27-C2D6477317F2}"/>
    <dgm:cxn modelId="{C0E14C9F-1821-48DF-8767-CD217F770F3E}" type="presOf" srcId="{A01962A0-EC1D-4CBE-9CA0-035FCB472815}" destId="{53ABBE4A-06FC-4FC8-95A4-98256718BC07}" srcOrd="0" destOrd="0" presId="urn:microsoft.com/office/officeart/2005/8/layout/list1"/>
    <dgm:cxn modelId="{21EB15A1-7DC0-4BAA-B846-390EB4A27267}" type="presOf" srcId="{BF381C33-61A2-4F75-AC52-1823BBD9BB55}" destId="{FC11790E-7A51-4706-9773-BB5A130CB605}" srcOrd="0" destOrd="2" presId="urn:microsoft.com/office/officeart/2005/8/layout/list1"/>
    <dgm:cxn modelId="{E44B16A8-96AA-43A7-A7AF-DF47F5100F4D}" srcId="{17BDB24D-898A-4A41-B4E3-69A745BDC79E}" destId="{A01962A0-EC1D-4CBE-9CA0-035FCB472815}" srcOrd="3" destOrd="0" parTransId="{E30FE753-671E-4BA8-A1D5-4C6719579E2E}" sibTransId="{F995B35F-CA9D-40E9-B99B-4E40350D7BF0}"/>
    <dgm:cxn modelId="{C80FADAC-9CD6-4855-8425-C081031C104E}" type="presOf" srcId="{5CB3558B-2E5A-4A1D-B6CC-B147A572B3EC}" destId="{AAD2F489-A6DD-4D2B-976D-CE6CB987179A}" srcOrd="0" destOrd="2" presId="urn:microsoft.com/office/officeart/2005/8/layout/list1"/>
    <dgm:cxn modelId="{9A7B24B1-581A-4D5E-9985-554D48EF94C6}" srcId="{17BDB24D-898A-4A41-B4E3-69A745BDC79E}" destId="{7DD8ABEC-E32F-474D-B830-7943BC8C4D20}" srcOrd="1" destOrd="0" parTransId="{E6ECC5BA-2F5F-4834-BADD-C13D28F6FA7F}" sibTransId="{9D42ABE8-09D8-4A78-94F5-1D697B21FE8A}"/>
    <dgm:cxn modelId="{0BCA07D0-2086-4474-B30E-9FBC85F16712}" srcId="{7DD8ABEC-E32F-474D-B830-7943BC8C4D20}" destId="{725D1D9F-38DB-450C-AFE8-3FD68FAC7231}" srcOrd="1" destOrd="0" parTransId="{DFFB5F18-E34B-4956-9795-B6098B666675}" sibTransId="{9CE51E81-DFFB-4361-99C4-04078514FDC2}"/>
    <dgm:cxn modelId="{76D1ABD2-D555-47DF-B397-0936487C7424}" type="presOf" srcId="{DA0ADA6D-B469-45E2-9A0E-DA0D348680F8}" destId="{FC5C090E-B72B-480B-AFBF-841D681B1290}" srcOrd="0" destOrd="0" presId="urn:microsoft.com/office/officeart/2005/8/layout/list1"/>
    <dgm:cxn modelId="{D1C601D4-9291-400B-B690-72F0F98CD7C9}" srcId="{E1B8972D-1C7D-4EE7-A19F-4BA34688FC65}" destId="{5CB3558B-2E5A-4A1D-B6CC-B147A572B3EC}" srcOrd="2" destOrd="0" parTransId="{5877235A-9370-41B3-AFA1-27992A04E1C5}" sibTransId="{D8036CA0-EB81-4962-9D09-0442238B610F}"/>
    <dgm:cxn modelId="{C50A00E4-D946-4D30-9125-1134233346B2}" type="presOf" srcId="{838D9491-7F0C-4BDC-8025-2F9FF008E5D3}" destId="{24BC4B30-C711-4BE6-9C63-E94C8348BDE5}" srcOrd="1" destOrd="0" presId="urn:microsoft.com/office/officeart/2005/8/layout/list1"/>
    <dgm:cxn modelId="{0467FAE7-9F5C-4C26-9D92-564AB8B9A61F}" srcId="{E1B8972D-1C7D-4EE7-A19F-4BA34688FC65}" destId="{83ABB3C7-B674-4500-8BD8-4C9E5BB697A1}" srcOrd="0" destOrd="0" parTransId="{A224DF1A-4EE4-4889-95B1-FEF3A0DC363E}" sibTransId="{0C7289E3-84DF-408F-8172-9E72AEFABB39}"/>
    <dgm:cxn modelId="{F95206F8-D113-414C-8156-78CC1B6509C4}" type="presOf" srcId="{838D9491-7F0C-4BDC-8025-2F9FF008E5D3}" destId="{A8F2FEFB-C09A-4B8D-AF0D-B4C68F9226A2}" srcOrd="0" destOrd="0" presId="urn:microsoft.com/office/officeart/2005/8/layout/list1"/>
    <dgm:cxn modelId="{28404EFB-0149-475F-9D25-4F528700527C}" type="presOf" srcId="{7D1EBB14-791A-460C-9EF4-B3111B80BBE3}" destId="{FC11790E-7A51-4706-9773-BB5A130CB605}" srcOrd="0" destOrd="0" presId="urn:microsoft.com/office/officeart/2005/8/layout/list1"/>
    <dgm:cxn modelId="{F16A31FE-E2DF-4A39-A292-DABB84517475}" type="presOf" srcId="{725D1D9F-38DB-450C-AFE8-3FD68FAC7231}" destId="{FC11790E-7A51-4706-9773-BB5A130CB605}" srcOrd="0" destOrd="1" presId="urn:microsoft.com/office/officeart/2005/8/layout/list1"/>
    <dgm:cxn modelId="{09F082BF-BC2B-4464-80AC-3448D448710F}" type="presParOf" srcId="{041800EB-A76A-4C7B-BAB9-69563E98F680}" destId="{7752D64B-842E-40AF-9394-977B50237DD9}" srcOrd="0" destOrd="0" presId="urn:microsoft.com/office/officeart/2005/8/layout/list1"/>
    <dgm:cxn modelId="{6E6513DD-6445-48C7-8E3D-9CEC3124D172}" type="presParOf" srcId="{7752D64B-842E-40AF-9394-977B50237DD9}" destId="{B2EEE50F-F799-4CEB-AA0E-0B1F044CFDBE}" srcOrd="0" destOrd="0" presId="urn:microsoft.com/office/officeart/2005/8/layout/list1"/>
    <dgm:cxn modelId="{4E702314-65F9-42C8-B158-5FE6959342F2}" type="presParOf" srcId="{7752D64B-842E-40AF-9394-977B50237DD9}" destId="{F8855DA7-E117-4E34-AD7E-CAA5F439CD81}" srcOrd="1" destOrd="0" presId="urn:microsoft.com/office/officeart/2005/8/layout/list1"/>
    <dgm:cxn modelId="{59F9DB5E-DBF9-441F-BECF-3C2DBA1AE184}" type="presParOf" srcId="{041800EB-A76A-4C7B-BAB9-69563E98F680}" destId="{0816D1F0-0C47-434D-A2D7-51497B57A890}" srcOrd="1" destOrd="0" presId="urn:microsoft.com/office/officeart/2005/8/layout/list1"/>
    <dgm:cxn modelId="{0901AE4D-6FD7-4962-AB14-F8BA5811B35F}" type="presParOf" srcId="{041800EB-A76A-4C7B-BAB9-69563E98F680}" destId="{AAD2F489-A6DD-4D2B-976D-CE6CB987179A}" srcOrd="2" destOrd="0" presId="urn:microsoft.com/office/officeart/2005/8/layout/list1"/>
    <dgm:cxn modelId="{8BA47154-C56C-457F-AE7E-AA753EF4DEDF}" type="presParOf" srcId="{041800EB-A76A-4C7B-BAB9-69563E98F680}" destId="{0D59064B-121A-4C3F-A9BC-8B69131B5140}" srcOrd="3" destOrd="0" presId="urn:microsoft.com/office/officeart/2005/8/layout/list1"/>
    <dgm:cxn modelId="{9D1022D7-998A-46FB-82ED-B8CFE48BC16E}" type="presParOf" srcId="{041800EB-A76A-4C7B-BAB9-69563E98F680}" destId="{98777E72-52D5-44CB-96A0-4A55187CB37B}" srcOrd="4" destOrd="0" presId="urn:microsoft.com/office/officeart/2005/8/layout/list1"/>
    <dgm:cxn modelId="{B1EEAB6E-8B0C-4D86-9AF6-C23726F4DF33}" type="presParOf" srcId="{98777E72-52D5-44CB-96A0-4A55187CB37B}" destId="{BD0C6F10-E53D-4929-AE16-464583884911}" srcOrd="0" destOrd="0" presId="urn:microsoft.com/office/officeart/2005/8/layout/list1"/>
    <dgm:cxn modelId="{48A274BB-98AF-48A9-BE60-EB6A2846451D}" type="presParOf" srcId="{98777E72-52D5-44CB-96A0-4A55187CB37B}" destId="{76805D19-17DD-40D3-BF93-C70A57991D76}" srcOrd="1" destOrd="0" presId="urn:microsoft.com/office/officeart/2005/8/layout/list1"/>
    <dgm:cxn modelId="{0E15E450-86DF-4F49-BA6A-015AF5AF3686}" type="presParOf" srcId="{041800EB-A76A-4C7B-BAB9-69563E98F680}" destId="{E907EF1D-02DA-4C60-B5D4-1FC65F17BBE0}" srcOrd="5" destOrd="0" presId="urn:microsoft.com/office/officeart/2005/8/layout/list1"/>
    <dgm:cxn modelId="{9A03C0BA-5A6F-4BE2-8613-D545451B3A96}" type="presParOf" srcId="{041800EB-A76A-4C7B-BAB9-69563E98F680}" destId="{FC11790E-7A51-4706-9773-BB5A130CB605}" srcOrd="6" destOrd="0" presId="urn:microsoft.com/office/officeart/2005/8/layout/list1"/>
    <dgm:cxn modelId="{C020551E-F4D2-4E00-BF38-611EE5385DD2}" type="presParOf" srcId="{041800EB-A76A-4C7B-BAB9-69563E98F680}" destId="{4298F928-BD72-44B8-A239-CEC96F2E1235}" srcOrd="7" destOrd="0" presId="urn:microsoft.com/office/officeart/2005/8/layout/list1"/>
    <dgm:cxn modelId="{AFE288CF-22B0-454B-BA45-FC2D11354D55}" type="presParOf" srcId="{041800EB-A76A-4C7B-BAB9-69563E98F680}" destId="{9C336FB0-6257-4288-B3C0-0E1D9352F95E}" srcOrd="8" destOrd="0" presId="urn:microsoft.com/office/officeart/2005/8/layout/list1"/>
    <dgm:cxn modelId="{E9F187A9-BE81-4634-AF5E-81A5DF39D9B0}" type="presParOf" srcId="{9C336FB0-6257-4288-B3C0-0E1D9352F95E}" destId="{A8F2FEFB-C09A-4B8D-AF0D-B4C68F9226A2}" srcOrd="0" destOrd="0" presId="urn:microsoft.com/office/officeart/2005/8/layout/list1"/>
    <dgm:cxn modelId="{13499ED3-938C-4ABE-9A39-061D521C05BB}" type="presParOf" srcId="{9C336FB0-6257-4288-B3C0-0E1D9352F95E}" destId="{24BC4B30-C711-4BE6-9C63-E94C8348BDE5}" srcOrd="1" destOrd="0" presId="urn:microsoft.com/office/officeart/2005/8/layout/list1"/>
    <dgm:cxn modelId="{DF0B6048-F554-4A71-ADB3-B29D25120D03}" type="presParOf" srcId="{041800EB-A76A-4C7B-BAB9-69563E98F680}" destId="{6641145B-7D9A-4267-87E8-0B84BA3AF739}" srcOrd="9" destOrd="0" presId="urn:microsoft.com/office/officeart/2005/8/layout/list1"/>
    <dgm:cxn modelId="{ACCEABC0-1349-4C2C-B24E-3BBF631382D5}" type="presParOf" srcId="{041800EB-A76A-4C7B-BAB9-69563E98F680}" destId="{FC5C090E-B72B-480B-AFBF-841D681B1290}" srcOrd="10" destOrd="0" presId="urn:microsoft.com/office/officeart/2005/8/layout/list1"/>
    <dgm:cxn modelId="{C2D4BE91-1F71-429A-93FC-F69725857031}" type="presParOf" srcId="{041800EB-A76A-4C7B-BAB9-69563E98F680}" destId="{A456B97F-376B-44E9-B85E-F3E3488A1745}" srcOrd="11" destOrd="0" presId="urn:microsoft.com/office/officeart/2005/8/layout/list1"/>
    <dgm:cxn modelId="{C5EB913C-ABAF-47C8-92A4-49D599B9FDB8}" type="presParOf" srcId="{041800EB-A76A-4C7B-BAB9-69563E98F680}" destId="{3592A6D7-00F0-4FF9-A109-413FB17E9105}" srcOrd="12" destOrd="0" presId="urn:microsoft.com/office/officeart/2005/8/layout/list1"/>
    <dgm:cxn modelId="{94544D2D-0F1B-4665-A50E-6D0BDBE0BEA4}" type="presParOf" srcId="{3592A6D7-00F0-4FF9-A109-413FB17E9105}" destId="{53ABBE4A-06FC-4FC8-95A4-98256718BC07}" srcOrd="0" destOrd="0" presId="urn:microsoft.com/office/officeart/2005/8/layout/list1"/>
    <dgm:cxn modelId="{F1C9B537-3075-466C-8182-A36B02CA7917}" type="presParOf" srcId="{3592A6D7-00F0-4FF9-A109-413FB17E9105}" destId="{DB6BA3E5-0596-4814-A112-A0774E173785}" srcOrd="1" destOrd="0" presId="urn:microsoft.com/office/officeart/2005/8/layout/list1"/>
    <dgm:cxn modelId="{978B6A43-B65C-479B-A555-9613CE76AD32}" type="presParOf" srcId="{041800EB-A76A-4C7B-BAB9-69563E98F680}" destId="{449A03EA-C762-44ED-A2EE-3F7FE858B95E}" srcOrd="13" destOrd="0" presId="urn:microsoft.com/office/officeart/2005/8/layout/list1"/>
    <dgm:cxn modelId="{43883368-A078-4EDD-B80C-16F345165EFF}" type="presParOf" srcId="{041800EB-A76A-4C7B-BAB9-69563E98F680}" destId="{AECF016A-65EA-47CA-80E7-9936719CE47D}" srcOrd="14" destOrd="0" presId="urn:microsoft.com/office/officeart/2005/8/layout/list1"/>
    <dgm:cxn modelId="{CE206080-60D4-4D02-ADA1-61F1DA066CAE}" type="presParOf" srcId="{041800EB-A76A-4C7B-BAB9-69563E98F680}" destId="{9F6C5926-D9A6-4F08-B2AA-1157203179A3}" srcOrd="15" destOrd="0" presId="urn:microsoft.com/office/officeart/2005/8/layout/list1"/>
    <dgm:cxn modelId="{B569A00B-6A86-482E-AC40-099C8565D1E3}" type="presParOf" srcId="{041800EB-A76A-4C7B-BAB9-69563E98F680}" destId="{3B349AF7-F34F-4277-AD93-95ECD23CF6E4}" srcOrd="16" destOrd="0" presId="urn:microsoft.com/office/officeart/2005/8/layout/list1"/>
    <dgm:cxn modelId="{BBA99A7F-307D-4930-8D5F-35110DBB5471}" type="presParOf" srcId="{3B349AF7-F34F-4277-AD93-95ECD23CF6E4}" destId="{74BC530B-E78C-43F2-B22B-C440A8674B06}" srcOrd="0" destOrd="0" presId="urn:microsoft.com/office/officeart/2005/8/layout/list1"/>
    <dgm:cxn modelId="{10039B9B-B62E-41A3-8BEF-7852E56EA573}" type="presParOf" srcId="{3B349AF7-F34F-4277-AD93-95ECD23CF6E4}" destId="{E0466E11-BFA1-45C1-AA89-F82AC4F5D528}" srcOrd="1" destOrd="0" presId="urn:microsoft.com/office/officeart/2005/8/layout/list1"/>
    <dgm:cxn modelId="{183FC0A0-8EDA-4699-B004-944540CA1D21}" type="presParOf" srcId="{041800EB-A76A-4C7B-BAB9-69563E98F680}" destId="{C3A568DC-633E-4E58-808B-8FA8BAAC57DA}" srcOrd="17" destOrd="0" presId="urn:microsoft.com/office/officeart/2005/8/layout/list1"/>
    <dgm:cxn modelId="{9374670C-D841-4746-A03C-32401A837A49}" type="presParOf" srcId="{041800EB-A76A-4C7B-BAB9-69563E98F680}" destId="{170191D7-E757-44E1-B1DA-B0B9EDD463C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BDB24D-898A-4A41-B4E3-69A745BDC7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B8972D-1C7D-4EE7-A19F-4BA34688FC6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Introduction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369E4E46-3875-4BB9-960D-252F60A10FE5}" type="parTrans" cxnId="{358B3461-F66F-4C90-B6B3-6D0B2C0BF779}">
      <dgm:prSet/>
      <dgm:spPr/>
      <dgm:t>
        <a:bodyPr/>
        <a:lstStyle/>
        <a:p>
          <a:endParaRPr lang="it-IT" sz="1600"/>
        </a:p>
      </dgm:t>
    </dgm:pt>
    <dgm:pt modelId="{C975B45A-B408-4064-91AE-B92F0D2BC581}" type="sibTrans" cxnId="{358B3461-F66F-4C90-B6B3-6D0B2C0BF779}">
      <dgm:prSet/>
      <dgm:spPr/>
      <dgm:t>
        <a:bodyPr/>
        <a:lstStyle/>
        <a:p>
          <a:endParaRPr lang="it-IT" sz="1600"/>
        </a:p>
      </dgm:t>
    </dgm:pt>
    <dgm:pt modelId="{83ABB3C7-B674-4500-8BD8-4C9E5BB697A1}">
      <dgm:prSet phldrT="[Testo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</a:rPr>
            <a:t>Plasma-based particle acceleration</a:t>
          </a:r>
          <a:endParaRPr lang="it-IT" sz="1800" dirty="0">
            <a:solidFill>
              <a:schemeClr val="bg1">
                <a:lumMod val="75000"/>
              </a:schemeClr>
            </a:solidFill>
          </a:endParaRPr>
        </a:p>
      </dgm:t>
    </dgm:pt>
    <dgm:pt modelId="{A224DF1A-4EE4-4889-95B1-FEF3A0DC363E}" type="parTrans" cxnId="{0467FAE7-9F5C-4C26-9D92-564AB8B9A61F}">
      <dgm:prSet/>
      <dgm:spPr/>
      <dgm:t>
        <a:bodyPr/>
        <a:lstStyle/>
        <a:p>
          <a:endParaRPr lang="it-IT" sz="1600"/>
        </a:p>
      </dgm:t>
    </dgm:pt>
    <dgm:pt modelId="{0C7289E3-84DF-408F-8172-9E72AEFABB39}" type="sibTrans" cxnId="{0467FAE7-9F5C-4C26-9D92-564AB8B9A61F}">
      <dgm:prSet/>
      <dgm:spPr/>
      <dgm:t>
        <a:bodyPr/>
        <a:lstStyle/>
        <a:p>
          <a:endParaRPr lang="it-IT" sz="1600"/>
        </a:p>
      </dgm:t>
    </dgm:pt>
    <dgm:pt modelId="{7D1EBB14-791A-460C-9EF4-B3111B80BBE3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65000"/>
                </a:schemeClr>
              </a:solidFill>
            </a:rPr>
            <a:t>Segmented capillary for m-scale plasma sources</a:t>
          </a:r>
        </a:p>
      </dgm:t>
    </dgm:pt>
    <dgm:pt modelId="{A92A4DAD-B53B-4573-BB3A-CF7D48242A37}" type="parTrans" cxnId="{15BB0B03-2CA4-4D43-A453-DF8128DD7AD2}">
      <dgm:prSet/>
      <dgm:spPr/>
      <dgm:t>
        <a:bodyPr/>
        <a:lstStyle/>
        <a:p>
          <a:endParaRPr lang="en-US" sz="1600"/>
        </a:p>
      </dgm:t>
    </dgm:pt>
    <dgm:pt modelId="{23DA8D88-1CE9-4AD8-BD42-A986128E406C}" type="sibTrans" cxnId="{15BB0B03-2CA4-4D43-A453-DF8128DD7AD2}">
      <dgm:prSet/>
      <dgm:spPr/>
      <dgm:t>
        <a:bodyPr/>
        <a:lstStyle/>
        <a:p>
          <a:endParaRPr lang="en-US" sz="1600"/>
        </a:p>
      </dgm:t>
    </dgm:pt>
    <dgm:pt modelId="{725D1D9F-38DB-450C-AFE8-3FD68FAC7231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65000"/>
                </a:schemeClr>
              </a:solidFill>
            </a:rPr>
            <a:t>Integrated capillary for staged focusing-acceleration</a:t>
          </a:r>
        </a:p>
      </dgm:t>
    </dgm:pt>
    <dgm:pt modelId="{DFFB5F18-E34B-4956-9795-B6098B666675}" type="parTrans" cxnId="{0BCA07D0-2086-4474-B30E-9FBC85F16712}">
      <dgm:prSet/>
      <dgm:spPr/>
      <dgm:t>
        <a:bodyPr/>
        <a:lstStyle/>
        <a:p>
          <a:endParaRPr lang="en-US" sz="1600"/>
        </a:p>
      </dgm:t>
    </dgm:pt>
    <dgm:pt modelId="{9CE51E81-DFFB-4361-99C4-04078514FDC2}" type="sibTrans" cxnId="{0BCA07D0-2086-4474-B30E-9FBC85F16712}">
      <dgm:prSet/>
      <dgm:spPr/>
      <dgm:t>
        <a:bodyPr/>
        <a:lstStyle/>
        <a:p>
          <a:endParaRPr lang="en-US" sz="1600"/>
        </a:p>
      </dgm:t>
    </dgm:pt>
    <dgm:pt modelId="{B31B01BE-CE95-42B1-BC42-993BA5F8F46C}">
      <dgm:prSet phldrT="[Testo]" custT="1"/>
      <dgm:spPr/>
      <dgm:t>
        <a:bodyPr/>
        <a:lstStyle/>
        <a:p>
          <a:r>
            <a:rPr lang="en-US" sz="1800" noProof="0">
              <a:solidFill>
                <a:schemeClr val="bg1">
                  <a:lumMod val="75000"/>
                </a:schemeClr>
              </a:solidFill>
            </a:rPr>
            <a:t>Motivation of the thesis project</a:t>
          </a:r>
          <a:endParaRPr lang="en-US" sz="1800" noProof="0" dirty="0">
            <a:solidFill>
              <a:schemeClr val="bg1">
                <a:lumMod val="75000"/>
              </a:schemeClr>
            </a:solidFill>
          </a:endParaRPr>
        </a:p>
      </dgm:t>
    </dgm:pt>
    <dgm:pt modelId="{E5201D8D-C82F-41CD-9951-0F44FBCBDF88}" type="parTrans" cxnId="{663F989D-33B6-4480-A62A-2DE1C79021D0}">
      <dgm:prSet/>
      <dgm:spPr/>
      <dgm:t>
        <a:bodyPr/>
        <a:lstStyle/>
        <a:p>
          <a:endParaRPr lang="en-US" sz="1600"/>
        </a:p>
      </dgm:t>
    </dgm:pt>
    <dgm:pt modelId="{ECF6CF4B-AF4B-491E-9B27-C2D6477317F2}" type="sibTrans" cxnId="{663F989D-33B6-4480-A62A-2DE1C79021D0}">
      <dgm:prSet/>
      <dgm:spPr/>
      <dgm:t>
        <a:bodyPr/>
        <a:lstStyle/>
        <a:p>
          <a:endParaRPr lang="en-US" sz="1600"/>
        </a:p>
      </dgm:t>
    </dgm:pt>
    <dgm:pt modelId="{838D9491-7F0C-4BDC-8025-2F9FF008E5D3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High repetition rate plasma sources</a:t>
          </a:r>
          <a:endParaRPr lang="it-IT" sz="2000" dirty="0">
            <a:solidFill>
              <a:schemeClr val="bg1"/>
            </a:solidFill>
          </a:endParaRPr>
        </a:p>
      </dgm:t>
    </dgm:pt>
    <dgm:pt modelId="{09551DB7-22B7-46A9-9547-616BA2263AC2}" type="parTrans" cxnId="{C4EDE771-0EF2-4A9F-870F-C41E08BA1633}">
      <dgm:prSet/>
      <dgm:spPr/>
      <dgm:t>
        <a:bodyPr/>
        <a:lstStyle/>
        <a:p>
          <a:endParaRPr lang="en-US" sz="1600"/>
        </a:p>
      </dgm:t>
    </dgm:pt>
    <dgm:pt modelId="{822BCC8B-339A-4962-B961-909248BF6B28}" type="sibTrans" cxnId="{C4EDE771-0EF2-4A9F-870F-C41E08BA1633}">
      <dgm:prSet/>
      <dgm:spPr/>
      <dgm:t>
        <a:bodyPr/>
        <a:lstStyle/>
        <a:p>
          <a:endParaRPr lang="en-US" sz="1600"/>
        </a:p>
      </dgm:t>
    </dgm:pt>
    <dgm:pt modelId="{DA0ADA6D-B469-45E2-9A0E-DA0D348680F8}">
      <dgm:prSet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Advanced ceramic capillaries</a:t>
          </a:r>
          <a:endParaRPr lang="en-US" sz="1800" dirty="0">
            <a:solidFill>
              <a:schemeClr val="tx1"/>
            </a:solidFill>
          </a:endParaRPr>
        </a:p>
      </dgm:t>
    </dgm:pt>
    <dgm:pt modelId="{BD4FCD14-03B6-4352-AB34-653EDA3FEEE6}" type="parTrans" cxnId="{7C05BB75-B2E9-4655-9E63-AC61BA0CCE6A}">
      <dgm:prSet/>
      <dgm:spPr/>
      <dgm:t>
        <a:bodyPr/>
        <a:lstStyle/>
        <a:p>
          <a:endParaRPr lang="en-US" sz="1600"/>
        </a:p>
      </dgm:t>
    </dgm:pt>
    <dgm:pt modelId="{90A59CDB-0FDE-45D5-8DAA-B7A1A37B3424}" type="sibTrans" cxnId="{7C05BB75-B2E9-4655-9E63-AC61BA0CCE6A}">
      <dgm:prSet/>
      <dgm:spPr/>
      <dgm:t>
        <a:bodyPr/>
        <a:lstStyle/>
        <a:p>
          <a:endParaRPr lang="en-US" sz="1600"/>
        </a:p>
      </dgm:t>
    </dgm:pt>
    <dgm:pt modelId="{7DD8ABEC-E32F-474D-B830-7943BC8C4D20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noProof="0" dirty="0">
              <a:solidFill>
                <a:schemeClr val="tx2">
                  <a:lumMod val="60000"/>
                  <a:lumOff val="40000"/>
                </a:schemeClr>
              </a:solidFill>
            </a:rPr>
            <a:t>Novel schemes </a:t>
          </a:r>
          <a:r>
            <a:rPr lang="it-IT" sz="2000" noProof="0" dirty="0">
              <a:solidFill>
                <a:schemeClr val="tx2">
                  <a:lumMod val="60000"/>
                  <a:lumOff val="40000"/>
                </a:schemeClr>
              </a:solidFill>
            </a:rPr>
            <a:t>for compact m-scale plasma sources</a:t>
          </a:r>
          <a:endParaRPr lang="en-US" sz="2000" noProof="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9D42ABE8-09D8-4A78-94F5-1D697B21FE8A}" type="sibTrans" cxnId="{9A7B24B1-581A-4D5E-9985-554D48EF94C6}">
      <dgm:prSet/>
      <dgm:spPr/>
      <dgm:t>
        <a:bodyPr/>
        <a:lstStyle/>
        <a:p>
          <a:endParaRPr lang="it-IT" sz="1600"/>
        </a:p>
      </dgm:t>
    </dgm:pt>
    <dgm:pt modelId="{E6ECC5BA-2F5F-4834-BADD-C13D28F6FA7F}" type="parTrans" cxnId="{9A7B24B1-581A-4D5E-9985-554D48EF94C6}">
      <dgm:prSet/>
      <dgm:spPr/>
      <dgm:t>
        <a:bodyPr/>
        <a:lstStyle/>
        <a:p>
          <a:endParaRPr lang="it-IT" sz="1600"/>
        </a:p>
      </dgm:t>
    </dgm:pt>
    <dgm:pt modelId="{A01962A0-EC1D-4CBE-9CA0-035FCB47281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Preliminary design of a 60 cm-long capillary for </a:t>
          </a:r>
          <a:r>
            <a:rPr lang="en-US" sz="2000" dirty="0" err="1">
              <a:solidFill>
                <a:schemeClr val="tx2">
                  <a:lumMod val="60000"/>
                  <a:lumOff val="40000"/>
                </a:schemeClr>
              </a:solidFill>
            </a:rPr>
            <a:t>EuPRAXIA@SPARC_LAB</a:t>
          </a: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 project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E30FE753-671E-4BA8-A1D5-4C6719579E2E}" type="parTrans" cxnId="{E44B16A8-96AA-43A7-A7AF-DF47F5100F4D}">
      <dgm:prSet/>
      <dgm:spPr/>
      <dgm:t>
        <a:bodyPr/>
        <a:lstStyle/>
        <a:p>
          <a:endParaRPr lang="en-US" sz="2000"/>
        </a:p>
      </dgm:t>
    </dgm:pt>
    <dgm:pt modelId="{F995B35F-CA9D-40E9-B99B-4E40350D7BF0}" type="sibTrans" cxnId="{E44B16A8-96AA-43A7-A7AF-DF47F5100F4D}">
      <dgm:prSet/>
      <dgm:spPr/>
      <dgm:t>
        <a:bodyPr/>
        <a:lstStyle/>
        <a:p>
          <a:endParaRPr lang="en-US" sz="2000"/>
        </a:p>
      </dgm:t>
    </dgm:pt>
    <dgm:pt modelId="{BF381C33-61A2-4F75-AC52-1823BBD9BB55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65000"/>
                </a:schemeClr>
              </a:solidFill>
            </a:rPr>
            <a:t>Curved capillary for Active Bending Plasmas</a:t>
          </a:r>
        </a:p>
      </dgm:t>
    </dgm:pt>
    <dgm:pt modelId="{6962A211-1FEC-4FFB-AC0F-B300A796B5AA}" type="parTrans" cxnId="{E0DBA55E-438F-434F-8172-9AFB58960802}">
      <dgm:prSet/>
      <dgm:spPr/>
      <dgm:t>
        <a:bodyPr/>
        <a:lstStyle/>
        <a:p>
          <a:endParaRPr lang="en-US" sz="2000"/>
        </a:p>
      </dgm:t>
    </dgm:pt>
    <dgm:pt modelId="{E95D9980-17C4-4472-AFF9-04B5DAD41646}" type="sibTrans" cxnId="{E0DBA55E-438F-434F-8172-9AFB58960802}">
      <dgm:prSet/>
      <dgm:spPr/>
      <dgm:t>
        <a:bodyPr/>
        <a:lstStyle/>
        <a:p>
          <a:endParaRPr lang="en-US" sz="2000"/>
        </a:p>
      </dgm:t>
    </dgm:pt>
    <dgm:pt modelId="{143B46BF-CE20-4AC7-90AD-9803FB39C621}">
      <dgm:prSet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Laser-induced plasma filaments</a:t>
          </a:r>
          <a:endParaRPr lang="en-US" sz="1800" dirty="0">
            <a:solidFill>
              <a:schemeClr val="tx1"/>
            </a:solidFill>
          </a:endParaRPr>
        </a:p>
      </dgm:t>
    </dgm:pt>
    <dgm:pt modelId="{EED7D1D2-E217-4804-8060-B08B15290332}" type="parTrans" cxnId="{1A9AC783-73AD-4337-B053-1F453D15C0AD}">
      <dgm:prSet/>
      <dgm:spPr/>
      <dgm:t>
        <a:bodyPr/>
        <a:lstStyle/>
        <a:p>
          <a:endParaRPr lang="en-US" sz="2000"/>
        </a:p>
      </dgm:t>
    </dgm:pt>
    <dgm:pt modelId="{2B860A16-0623-47F6-AA9F-EB59F114DD91}" type="sibTrans" cxnId="{1A9AC783-73AD-4337-B053-1F453D15C0AD}">
      <dgm:prSet/>
      <dgm:spPr/>
      <dgm:t>
        <a:bodyPr/>
        <a:lstStyle/>
        <a:p>
          <a:endParaRPr lang="en-US" sz="2000"/>
        </a:p>
      </dgm:t>
    </dgm:pt>
    <dgm:pt modelId="{D4AA822D-A805-4496-9148-A5428EF86D44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</a:rPr>
            <a:t>Conclusions and Future Perspectives</a:t>
          </a:r>
          <a:endParaRPr lang="it-IT" sz="20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542CE3A3-A3FA-4120-A9A3-E3E9964F71E1}" type="parTrans" cxnId="{12AFF06C-4E6A-4C7E-A34B-C6EF1346624D}">
      <dgm:prSet/>
      <dgm:spPr/>
      <dgm:t>
        <a:bodyPr/>
        <a:lstStyle/>
        <a:p>
          <a:endParaRPr lang="en-US" sz="2000"/>
        </a:p>
      </dgm:t>
    </dgm:pt>
    <dgm:pt modelId="{F639E7DF-160A-4A2B-9FDE-592B9244117A}" type="sibTrans" cxnId="{12AFF06C-4E6A-4C7E-A34B-C6EF1346624D}">
      <dgm:prSet/>
      <dgm:spPr/>
      <dgm:t>
        <a:bodyPr/>
        <a:lstStyle/>
        <a:p>
          <a:endParaRPr lang="en-US" sz="2000"/>
        </a:p>
      </dgm:t>
    </dgm:pt>
    <dgm:pt modelId="{468A769E-220F-423E-AAC5-86933FDBBBAE}">
      <dgm:prSet custT="1"/>
      <dgm:spPr/>
      <dgm:t>
        <a:bodyPr/>
        <a:lstStyle/>
        <a:p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Plasma discharge capillary design and testing at </a:t>
          </a:r>
          <a:r>
            <a:rPr lang="en-US" sz="1800" noProof="0" dirty="0" err="1">
              <a:solidFill>
                <a:schemeClr val="bg1">
                  <a:lumMod val="75000"/>
                </a:schemeClr>
              </a:solidFill>
            </a:rPr>
            <a:t>Plasma_lab</a:t>
          </a:r>
          <a:r>
            <a:rPr lang="en-US" sz="1800" noProof="0" dirty="0">
              <a:solidFill>
                <a:schemeClr val="bg1">
                  <a:lumMod val="75000"/>
                </a:schemeClr>
              </a:solidFill>
            </a:rPr>
            <a:t> (LNF-INFN)</a:t>
          </a:r>
        </a:p>
      </dgm:t>
    </dgm:pt>
    <dgm:pt modelId="{14064F9F-C8D6-456C-A615-5184E202A2A2}" type="parTrans" cxnId="{4975D49C-FEC1-4C22-9F06-4956441FE7D5}">
      <dgm:prSet/>
      <dgm:spPr/>
      <dgm:t>
        <a:bodyPr/>
        <a:lstStyle/>
        <a:p>
          <a:endParaRPr lang="en-US"/>
        </a:p>
      </dgm:t>
    </dgm:pt>
    <dgm:pt modelId="{4B565BB7-83EB-4C63-A5BB-EBE0EC4FB707}" type="sibTrans" cxnId="{4975D49C-FEC1-4C22-9F06-4956441FE7D5}">
      <dgm:prSet/>
      <dgm:spPr/>
      <dgm:t>
        <a:bodyPr/>
        <a:lstStyle/>
        <a:p>
          <a:endParaRPr lang="en-US"/>
        </a:p>
      </dgm:t>
    </dgm:pt>
    <dgm:pt modelId="{041800EB-A76A-4C7B-BAB9-69563E98F680}" type="pres">
      <dgm:prSet presAssocID="{17BDB24D-898A-4A41-B4E3-69A745BDC79E}" presName="linear" presStyleCnt="0">
        <dgm:presLayoutVars>
          <dgm:dir/>
          <dgm:animLvl val="lvl"/>
          <dgm:resizeHandles val="exact"/>
        </dgm:presLayoutVars>
      </dgm:prSet>
      <dgm:spPr/>
    </dgm:pt>
    <dgm:pt modelId="{7752D64B-842E-40AF-9394-977B50237DD9}" type="pres">
      <dgm:prSet presAssocID="{E1B8972D-1C7D-4EE7-A19F-4BA34688FC65}" presName="parentLin" presStyleCnt="0"/>
      <dgm:spPr/>
    </dgm:pt>
    <dgm:pt modelId="{B2EEE50F-F799-4CEB-AA0E-0B1F044CFDBE}" type="pres">
      <dgm:prSet presAssocID="{E1B8972D-1C7D-4EE7-A19F-4BA34688FC65}" presName="parentLeftMargin" presStyleLbl="node1" presStyleIdx="0" presStyleCnt="5"/>
      <dgm:spPr/>
    </dgm:pt>
    <dgm:pt modelId="{F8855DA7-E117-4E34-AD7E-CAA5F439CD81}" type="pres">
      <dgm:prSet presAssocID="{E1B8972D-1C7D-4EE7-A19F-4BA34688FC65}" presName="parentText" presStyleLbl="node1" presStyleIdx="0" presStyleCnt="5" custScaleX="124626" custScaleY="269823" custLinFactNeighborY="20650">
        <dgm:presLayoutVars>
          <dgm:chMax val="0"/>
          <dgm:bulletEnabled val="1"/>
        </dgm:presLayoutVars>
      </dgm:prSet>
      <dgm:spPr/>
    </dgm:pt>
    <dgm:pt modelId="{0816D1F0-0C47-434D-A2D7-51497B57A890}" type="pres">
      <dgm:prSet presAssocID="{E1B8972D-1C7D-4EE7-A19F-4BA34688FC65}" presName="negativeSpace" presStyleCnt="0"/>
      <dgm:spPr/>
    </dgm:pt>
    <dgm:pt modelId="{AAD2F489-A6DD-4D2B-976D-CE6CB987179A}" type="pres">
      <dgm:prSet presAssocID="{E1B8972D-1C7D-4EE7-A19F-4BA34688FC65}" presName="childText" presStyleLbl="conFgAcc1" presStyleIdx="0" presStyleCnt="5" custLinFactY="6094" custLinFactNeighborX="-1001" custLinFactNeighborY="100000">
        <dgm:presLayoutVars>
          <dgm:bulletEnabled val="1"/>
        </dgm:presLayoutVars>
      </dgm:prSet>
      <dgm:spPr/>
    </dgm:pt>
    <dgm:pt modelId="{0D59064B-121A-4C3F-A9BC-8B69131B5140}" type="pres">
      <dgm:prSet presAssocID="{C975B45A-B408-4064-91AE-B92F0D2BC581}" presName="spaceBetweenRectangles" presStyleCnt="0"/>
      <dgm:spPr/>
    </dgm:pt>
    <dgm:pt modelId="{98777E72-52D5-44CB-96A0-4A55187CB37B}" type="pres">
      <dgm:prSet presAssocID="{7DD8ABEC-E32F-474D-B830-7943BC8C4D20}" presName="parentLin" presStyleCnt="0"/>
      <dgm:spPr/>
    </dgm:pt>
    <dgm:pt modelId="{BD0C6F10-E53D-4929-AE16-464583884911}" type="pres">
      <dgm:prSet presAssocID="{7DD8ABEC-E32F-474D-B830-7943BC8C4D20}" presName="parentLeftMargin" presStyleLbl="node1" presStyleIdx="0" presStyleCnt="5"/>
      <dgm:spPr/>
    </dgm:pt>
    <dgm:pt modelId="{76805D19-17DD-40D3-BF93-C70A57991D76}" type="pres">
      <dgm:prSet presAssocID="{7DD8ABEC-E32F-474D-B830-7943BC8C4D20}" presName="parentText" presStyleLbl="node1" presStyleIdx="1" presStyleCnt="5" custScaleX="124655" custScaleY="269823">
        <dgm:presLayoutVars>
          <dgm:chMax val="0"/>
          <dgm:bulletEnabled val="1"/>
        </dgm:presLayoutVars>
      </dgm:prSet>
      <dgm:spPr/>
    </dgm:pt>
    <dgm:pt modelId="{E907EF1D-02DA-4C60-B5D4-1FC65F17BBE0}" type="pres">
      <dgm:prSet presAssocID="{7DD8ABEC-E32F-474D-B830-7943BC8C4D20}" presName="negativeSpace" presStyleCnt="0"/>
      <dgm:spPr/>
    </dgm:pt>
    <dgm:pt modelId="{FC11790E-7A51-4706-9773-BB5A130CB605}" type="pres">
      <dgm:prSet presAssocID="{7DD8ABEC-E32F-474D-B830-7943BC8C4D20}" presName="childText" presStyleLbl="conFgAcc1" presStyleIdx="1" presStyleCnt="5" custLinFactY="2884" custLinFactNeighborY="100000">
        <dgm:presLayoutVars>
          <dgm:bulletEnabled val="1"/>
        </dgm:presLayoutVars>
      </dgm:prSet>
      <dgm:spPr/>
    </dgm:pt>
    <dgm:pt modelId="{4298F928-BD72-44B8-A239-CEC96F2E1235}" type="pres">
      <dgm:prSet presAssocID="{9D42ABE8-09D8-4A78-94F5-1D697B21FE8A}" presName="spaceBetweenRectangles" presStyleCnt="0"/>
      <dgm:spPr/>
    </dgm:pt>
    <dgm:pt modelId="{9C336FB0-6257-4288-B3C0-0E1D9352F95E}" type="pres">
      <dgm:prSet presAssocID="{838D9491-7F0C-4BDC-8025-2F9FF008E5D3}" presName="parentLin" presStyleCnt="0"/>
      <dgm:spPr/>
    </dgm:pt>
    <dgm:pt modelId="{A8F2FEFB-C09A-4B8D-AF0D-B4C68F9226A2}" type="pres">
      <dgm:prSet presAssocID="{838D9491-7F0C-4BDC-8025-2F9FF008E5D3}" presName="parentLeftMargin" presStyleLbl="node1" presStyleIdx="1" presStyleCnt="5" custScaleX="62406" custScaleY="269823" custLinFactNeighborY="6734"/>
      <dgm:spPr/>
    </dgm:pt>
    <dgm:pt modelId="{24BC4B30-C711-4BE6-9C63-E94C8348BDE5}" type="pres">
      <dgm:prSet presAssocID="{838D9491-7F0C-4BDC-8025-2F9FF008E5D3}" presName="parentText" presStyleLbl="node1" presStyleIdx="2" presStyleCnt="5" custScaleX="124197" custScaleY="266553" custLinFactNeighborX="43074" custLinFactNeighborY="-2745">
        <dgm:presLayoutVars>
          <dgm:chMax val="0"/>
          <dgm:bulletEnabled val="1"/>
        </dgm:presLayoutVars>
      </dgm:prSet>
      <dgm:spPr/>
    </dgm:pt>
    <dgm:pt modelId="{6641145B-7D9A-4267-87E8-0B84BA3AF739}" type="pres">
      <dgm:prSet presAssocID="{838D9491-7F0C-4BDC-8025-2F9FF008E5D3}" presName="negativeSpace" presStyleCnt="0"/>
      <dgm:spPr/>
    </dgm:pt>
    <dgm:pt modelId="{FC5C090E-B72B-480B-AFBF-841D681B1290}" type="pres">
      <dgm:prSet presAssocID="{838D9491-7F0C-4BDC-8025-2F9FF008E5D3}" presName="childText" presStyleLbl="conFgAcc1" presStyleIdx="2" presStyleCnt="5" custLinFactNeighborY="89758">
        <dgm:presLayoutVars>
          <dgm:bulletEnabled val="1"/>
        </dgm:presLayoutVars>
      </dgm:prSet>
      <dgm:spPr/>
    </dgm:pt>
    <dgm:pt modelId="{A456B97F-376B-44E9-B85E-F3E3488A1745}" type="pres">
      <dgm:prSet presAssocID="{822BCC8B-339A-4962-B961-909248BF6B28}" presName="spaceBetweenRectangles" presStyleCnt="0"/>
      <dgm:spPr/>
    </dgm:pt>
    <dgm:pt modelId="{3592A6D7-00F0-4FF9-A109-413FB17E9105}" type="pres">
      <dgm:prSet presAssocID="{A01962A0-EC1D-4CBE-9CA0-035FCB472815}" presName="parentLin" presStyleCnt="0"/>
      <dgm:spPr/>
    </dgm:pt>
    <dgm:pt modelId="{53ABBE4A-06FC-4FC8-95A4-98256718BC07}" type="pres">
      <dgm:prSet presAssocID="{A01962A0-EC1D-4CBE-9CA0-035FCB472815}" presName="parentLeftMargin" presStyleLbl="node1" presStyleIdx="2" presStyleCnt="5" custScaleX="111624" custScaleY="266553" custLinFactNeighborX="43074" custLinFactNeighborY="-2745"/>
      <dgm:spPr/>
    </dgm:pt>
    <dgm:pt modelId="{DB6BA3E5-0596-4814-A112-A0774E173785}" type="pres">
      <dgm:prSet presAssocID="{A01962A0-EC1D-4CBE-9CA0-035FCB472815}" presName="parentText" presStyleLbl="node1" presStyleIdx="3" presStyleCnt="5" custScaleX="127592" custScaleY="273500" custLinFactNeighborY="-13468">
        <dgm:presLayoutVars>
          <dgm:chMax val="0"/>
          <dgm:bulletEnabled val="1"/>
        </dgm:presLayoutVars>
      </dgm:prSet>
      <dgm:spPr/>
    </dgm:pt>
    <dgm:pt modelId="{449A03EA-C762-44ED-A2EE-3F7FE858B95E}" type="pres">
      <dgm:prSet presAssocID="{A01962A0-EC1D-4CBE-9CA0-035FCB472815}" presName="negativeSpace" presStyleCnt="0"/>
      <dgm:spPr/>
    </dgm:pt>
    <dgm:pt modelId="{AECF016A-65EA-47CA-80E7-9936719CE47D}" type="pres">
      <dgm:prSet presAssocID="{A01962A0-EC1D-4CBE-9CA0-035FCB472815}" presName="childText" presStyleLbl="conFgAcc1" presStyleIdx="3" presStyleCnt="5" custLinFactNeighborY="89758">
        <dgm:presLayoutVars>
          <dgm:bulletEnabled val="1"/>
        </dgm:presLayoutVars>
      </dgm:prSet>
      <dgm:spPr/>
    </dgm:pt>
    <dgm:pt modelId="{9F6C5926-D9A6-4F08-B2AA-1157203179A3}" type="pres">
      <dgm:prSet presAssocID="{F995B35F-CA9D-40E9-B99B-4E40350D7BF0}" presName="spaceBetweenRectangles" presStyleCnt="0"/>
      <dgm:spPr/>
    </dgm:pt>
    <dgm:pt modelId="{3B349AF7-F34F-4277-AD93-95ECD23CF6E4}" type="pres">
      <dgm:prSet presAssocID="{D4AA822D-A805-4496-9148-A5428EF86D44}" presName="parentLin" presStyleCnt="0"/>
      <dgm:spPr/>
    </dgm:pt>
    <dgm:pt modelId="{74BC530B-E78C-43F2-B22B-C440A8674B06}" type="pres">
      <dgm:prSet presAssocID="{D4AA822D-A805-4496-9148-A5428EF86D44}" presName="parentLeftMargin" presStyleLbl="node1" presStyleIdx="3" presStyleCnt="5" custScaleY="273500"/>
      <dgm:spPr/>
    </dgm:pt>
    <dgm:pt modelId="{E0466E11-BFA1-45C1-AA89-F82AC4F5D528}" type="pres">
      <dgm:prSet presAssocID="{D4AA822D-A805-4496-9148-A5428EF86D44}" presName="parentText" presStyleLbl="node1" presStyleIdx="4" presStyleCnt="5" custScaleX="124530" custScaleY="253027" custLinFactNeighborX="12265" custLinFactNeighborY="-13468">
        <dgm:presLayoutVars>
          <dgm:chMax val="0"/>
          <dgm:bulletEnabled val="1"/>
        </dgm:presLayoutVars>
      </dgm:prSet>
      <dgm:spPr/>
    </dgm:pt>
    <dgm:pt modelId="{C3A568DC-633E-4E58-808B-8FA8BAAC57DA}" type="pres">
      <dgm:prSet presAssocID="{D4AA822D-A805-4496-9148-A5428EF86D44}" presName="negativeSpace" presStyleCnt="0"/>
      <dgm:spPr/>
    </dgm:pt>
    <dgm:pt modelId="{170191D7-E757-44E1-B1DA-B0B9EDD463C2}" type="pres">
      <dgm:prSet presAssocID="{D4AA822D-A805-4496-9148-A5428EF86D4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5BB0B03-2CA4-4D43-A453-DF8128DD7AD2}" srcId="{7DD8ABEC-E32F-474D-B830-7943BC8C4D20}" destId="{7D1EBB14-791A-460C-9EF4-B3111B80BBE3}" srcOrd="0" destOrd="0" parTransId="{A92A4DAD-B53B-4573-BB3A-CF7D48242A37}" sibTransId="{23DA8D88-1CE9-4AD8-BD42-A986128E406C}"/>
    <dgm:cxn modelId="{A3476E05-3541-4F56-98FF-28B1B9E2F9D9}" type="presOf" srcId="{A01962A0-EC1D-4CBE-9CA0-035FCB472815}" destId="{DB6BA3E5-0596-4814-A112-A0774E173785}" srcOrd="1" destOrd="0" presId="urn:microsoft.com/office/officeart/2005/8/layout/list1"/>
    <dgm:cxn modelId="{F92E1518-FFBB-496D-A7AB-25F98CA46DA9}" type="presOf" srcId="{7DD8ABEC-E32F-474D-B830-7943BC8C4D20}" destId="{BD0C6F10-E53D-4929-AE16-464583884911}" srcOrd="0" destOrd="0" presId="urn:microsoft.com/office/officeart/2005/8/layout/list1"/>
    <dgm:cxn modelId="{40DB4D21-B123-43F0-9207-0AEB23F6F045}" type="presOf" srcId="{7DD8ABEC-E32F-474D-B830-7943BC8C4D20}" destId="{76805D19-17DD-40D3-BF93-C70A57991D76}" srcOrd="1" destOrd="0" presId="urn:microsoft.com/office/officeart/2005/8/layout/list1"/>
    <dgm:cxn modelId="{E0DBA55E-438F-434F-8172-9AFB58960802}" srcId="{7DD8ABEC-E32F-474D-B830-7943BC8C4D20}" destId="{BF381C33-61A2-4F75-AC52-1823BBD9BB55}" srcOrd="2" destOrd="0" parTransId="{6962A211-1FEC-4FFB-AC0F-B300A796B5AA}" sibTransId="{E95D9980-17C4-4472-AFF9-04B5DAD41646}"/>
    <dgm:cxn modelId="{358B3461-F66F-4C90-B6B3-6D0B2C0BF779}" srcId="{17BDB24D-898A-4A41-B4E3-69A745BDC79E}" destId="{E1B8972D-1C7D-4EE7-A19F-4BA34688FC65}" srcOrd="0" destOrd="0" parTransId="{369E4E46-3875-4BB9-960D-252F60A10FE5}" sibTransId="{C975B45A-B408-4064-91AE-B92F0D2BC581}"/>
    <dgm:cxn modelId="{ACDC2B65-9FD4-4976-915A-0A7731F3B9F0}" type="presOf" srcId="{E1B8972D-1C7D-4EE7-A19F-4BA34688FC65}" destId="{B2EEE50F-F799-4CEB-AA0E-0B1F044CFDBE}" srcOrd="0" destOrd="0" presId="urn:microsoft.com/office/officeart/2005/8/layout/list1"/>
    <dgm:cxn modelId="{161ED648-1BB5-4380-BE82-EF045BBC8CC3}" type="presOf" srcId="{E1B8972D-1C7D-4EE7-A19F-4BA34688FC65}" destId="{F8855DA7-E117-4E34-AD7E-CAA5F439CD81}" srcOrd="1" destOrd="0" presId="urn:microsoft.com/office/officeart/2005/8/layout/list1"/>
    <dgm:cxn modelId="{12AFF06C-4E6A-4C7E-A34B-C6EF1346624D}" srcId="{17BDB24D-898A-4A41-B4E3-69A745BDC79E}" destId="{D4AA822D-A805-4496-9148-A5428EF86D44}" srcOrd="4" destOrd="0" parTransId="{542CE3A3-A3FA-4120-A9A3-E3E9964F71E1}" sibTransId="{F639E7DF-160A-4A2B-9FDE-592B9244117A}"/>
    <dgm:cxn modelId="{3F94C94D-A1E3-40F4-B6D7-3F7097D35185}" type="presOf" srcId="{17BDB24D-898A-4A41-B4E3-69A745BDC79E}" destId="{041800EB-A76A-4C7B-BAB9-69563E98F680}" srcOrd="0" destOrd="0" presId="urn:microsoft.com/office/officeart/2005/8/layout/list1"/>
    <dgm:cxn modelId="{310EBB71-5542-4491-8877-B13C33B8DE2F}" type="presOf" srcId="{D4AA822D-A805-4496-9148-A5428EF86D44}" destId="{E0466E11-BFA1-45C1-AA89-F82AC4F5D528}" srcOrd="1" destOrd="0" presId="urn:microsoft.com/office/officeart/2005/8/layout/list1"/>
    <dgm:cxn modelId="{C4EDE771-0EF2-4A9F-870F-C41E08BA1633}" srcId="{17BDB24D-898A-4A41-B4E3-69A745BDC79E}" destId="{838D9491-7F0C-4BDC-8025-2F9FF008E5D3}" srcOrd="2" destOrd="0" parTransId="{09551DB7-22B7-46A9-9547-616BA2263AC2}" sibTransId="{822BCC8B-339A-4962-B961-909248BF6B28}"/>
    <dgm:cxn modelId="{7C05BB75-B2E9-4655-9E63-AC61BA0CCE6A}" srcId="{838D9491-7F0C-4BDC-8025-2F9FF008E5D3}" destId="{DA0ADA6D-B469-45E2-9A0E-DA0D348680F8}" srcOrd="0" destOrd="0" parTransId="{BD4FCD14-03B6-4352-AB34-653EDA3FEEE6}" sibTransId="{90A59CDB-0FDE-45D5-8DAA-B7A1A37B3424}"/>
    <dgm:cxn modelId="{64AEEE7F-109B-435A-91A0-9F4A6A7AA681}" type="presOf" srcId="{B31B01BE-CE95-42B1-BC42-993BA5F8F46C}" destId="{AAD2F489-A6DD-4D2B-976D-CE6CB987179A}" srcOrd="0" destOrd="1" presId="urn:microsoft.com/office/officeart/2005/8/layout/list1"/>
    <dgm:cxn modelId="{1A9AC783-73AD-4337-B053-1F453D15C0AD}" srcId="{838D9491-7F0C-4BDC-8025-2F9FF008E5D3}" destId="{143B46BF-CE20-4AC7-90AD-9803FB39C621}" srcOrd="1" destOrd="0" parTransId="{EED7D1D2-E217-4804-8060-B08B15290332}" sibTransId="{2B860A16-0623-47F6-AA9F-EB59F114DD91}"/>
    <dgm:cxn modelId="{F2E56885-2EC7-49E3-9B0E-8810D2BB322B}" type="presOf" srcId="{468A769E-220F-423E-AAC5-86933FDBBBAE}" destId="{AAD2F489-A6DD-4D2B-976D-CE6CB987179A}" srcOrd="0" destOrd="2" presId="urn:microsoft.com/office/officeart/2005/8/layout/list1"/>
    <dgm:cxn modelId="{C5861B87-E6B7-4161-8BCB-EC79199876B4}" type="presOf" srcId="{D4AA822D-A805-4496-9148-A5428EF86D44}" destId="{74BC530B-E78C-43F2-B22B-C440A8674B06}" srcOrd="0" destOrd="0" presId="urn:microsoft.com/office/officeart/2005/8/layout/list1"/>
    <dgm:cxn modelId="{3FB6068D-86BF-405E-8C2F-831459592823}" type="presOf" srcId="{83ABB3C7-B674-4500-8BD8-4C9E5BB697A1}" destId="{AAD2F489-A6DD-4D2B-976D-CE6CB987179A}" srcOrd="0" destOrd="0" presId="urn:microsoft.com/office/officeart/2005/8/layout/list1"/>
    <dgm:cxn modelId="{16DF9B92-FD22-4149-9A5B-384C29A0808D}" type="presOf" srcId="{143B46BF-CE20-4AC7-90AD-9803FB39C621}" destId="{FC5C090E-B72B-480B-AFBF-841D681B1290}" srcOrd="0" destOrd="1" presId="urn:microsoft.com/office/officeart/2005/8/layout/list1"/>
    <dgm:cxn modelId="{4975D49C-FEC1-4C22-9F06-4956441FE7D5}" srcId="{E1B8972D-1C7D-4EE7-A19F-4BA34688FC65}" destId="{468A769E-220F-423E-AAC5-86933FDBBBAE}" srcOrd="2" destOrd="0" parTransId="{14064F9F-C8D6-456C-A615-5184E202A2A2}" sibTransId="{4B565BB7-83EB-4C63-A5BB-EBE0EC4FB707}"/>
    <dgm:cxn modelId="{663F989D-33B6-4480-A62A-2DE1C79021D0}" srcId="{E1B8972D-1C7D-4EE7-A19F-4BA34688FC65}" destId="{B31B01BE-CE95-42B1-BC42-993BA5F8F46C}" srcOrd="1" destOrd="0" parTransId="{E5201D8D-C82F-41CD-9951-0F44FBCBDF88}" sibTransId="{ECF6CF4B-AF4B-491E-9B27-C2D6477317F2}"/>
    <dgm:cxn modelId="{C0E14C9F-1821-48DF-8767-CD217F770F3E}" type="presOf" srcId="{A01962A0-EC1D-4CBE-9CA0-035FCB472815}" destId="{53ABBE4A-06FC-4FC8-95A4-98256718BC07}" srcOrd="0" destOrd="0" presId="urn:microsoft.com/office/officeart/2005/8/layout/list1"/>
    <dgm:cxn modelId="{21EB15A1-7DC0-4BAA-B846-390EB4A27267}" type="presOf" srcId="{BF381C33-61A2-4F75-AC52-1823BBD9BB55}" destId="{FC11790E-7A51-4706-9773-BB5A130CB605}" srcOrd="0" destOrd="2" presId="urn:microsoft.com/office/officeart/2005/8/layout/list1"/>
    <dgm:cxn modelId="{E44B16A8-96AA-43A7-A7AF-DF47F5100F4D}" srcId="{17BDB24D-898A-4A41-B4E3-69A745BDC79E}" destId="{A01962A0-EC1D-4CBE-9CA0-035FCB472815}" srcOrd="3" destOrd="0" parTransId="{E30FE753-671E-4BA8-A1D5-4C6719579E2E}" sibTransId="{F995B35F-CA9D-40E9-B99B-4E40350D7BF0}"/>
    <dgm:cxn modelId="{9A7B24B1-581A-4D5E-9985-554D48EF94C6}" srcId="{17BDB24D-898A-4A41-B4E3-69A745BDC79E}" destId="{7DD8ABEC-E32F-474D-B830-7943BC8C4D20}" srcOrd="1" destOrd="0" parTransId="{E6ECC5BA-2F5F-4834-BADD-C13D28F6FA7F}" sibTransId="{9D42ABE8-09D8-4A78-94F5-1D697B21FE8A}"/>
    <dgm:cxn modelId="{0BCA07D0-2086-4474-B30E-9FBC85F16712}" srcId="{7DD8ABEC-E32F-474D-B830-7943BC8C4D20}" destId="{725D1D9F-38DB-450C-AFE8-3FD68FAC7231}" srcOrd="1" destOrd="0" parTransId="{DFFB5F18-E34B-4956-9795-B6098B666675}" sibTransId="{9CE51E81-DFFB-4361-99C4-04078514FDC2}"/>
    <dgm:cxn modelId="{76D1ABD2-D555-47DF-B397-0936487C7424}" type="presOf" srcId="{DA0ADA6D-B469-45E2-9A0E-DA0D348680F8}" destId="{FC5C090E-B72B-480B-AFBF-841D681B1290}" srcOrd="0" destOrd="0" presId="urn:microsoft.com/office/officeart/2005/8/layout/list1"/>
    <dgm:cxn modelId="{C50A00E4-D946-4D30-9125-1134233346B2}" type="presOf" srcId="{838D9491-7F0C-4BDC-8025-2F9FF008E5D3}" destId="{24BC4B30-C711-4BE6-9C63-E94C8348BDE5}" srcOrd="1" destOrd="0" presId="urn:microsoft.com/office/officeart/2005/8/layout/list1"/>
    <dgm:cxn modelId="{0467FAE7-9F5C-4C26-9D92-564AB8B9A61F}" srcId="{E1B8972D-1C7D-4EE7-A19F-4BA34688FC65}" destId="{83ABB3C7-B674-4500-8BD8-4C9E5BB697A1}" srcOrd="0" destOrd="0" parTransId="{A224DF1A-4EE4-4889-95B1-FEF3A0DC363E}" sibTransId="{0C7289E3-84DF-408F-8172-9E72AEFABB39}"/>
    <dgm:cxn modelId="{F95206F8-D113-414C-8156-78CC1B6509C4}" type="presOf" srcId="{838D9491-7F0C-4BDC-8025-2F9FF008E5D3}" destId="{A8F2FEFB-C09A-4B8D-AF0D-B4C68F9226A2}" srcOrd="0" destOrd="0" presId="urn:microsoft.com/office/officeart/2005/8/layout/list1"/>
    <dgm:cxn modelId="{28404EFB-0149-475F-9D25-4F528700527C}" type="presOf" srcId="{7D1EBB14-791A-460C-9EF4-B3111B80BBE3}" destId="{FC11790E-7A51-4706-9773-BB5A130CB605}" srcOrd="0" destOrd="0" presId="urn:microsoft.com/office/officeart/2005/8/layout/list1"/>
    <dgm:cxn modelId="{F16A31FE-E2DF-4A39-A292-DABB84517475}" type="presOf" srcId="{725D1D9F-38DB-450C-AFE8-3FD68FAC7231}" destId="{FC11790E-7A51-4706-9773-BB5A130CB605}" srcOrd="0" destOrd="1" presId="urn:microsoft.com/office/officeart/2005/8/layout/list1"/>
    <dgm:cxn modelId="{09F082BF-BC2B-4464-80AC-3448D448710F}" type="presParOf" srcId="{041800EB-A76A-4C7B-BAB9-69563E98F680}" destId="{7752D64B-842E-40AF-9394-977B50237DD9}" srcOrd="0" destOrd="0" presId="urn:microsoft.com/office/officeart/2005/8/layout/list1"/>
    <dgm:cxn modelId="{6E6513DD-6445-48C7-8E3D-9CEC3124D172}" type="presParOf" srcId="{7752D64B-842E-40AF-9394-977B50237DD9}" destId="{B2EEE50F-F799-4CEB-AA0E-0B1F044CFDBE}" srcOrd="0" destOrd="0" presId="urn:microsoft.com/office/officeart/2005/8/layout/list1"/>
    <dgm:cxn modelId="{4E702314-65F9-42C8-B158-5FE6959342F2}" type="presParOf" srcId="{7752D64B-842E-40AF-9394-977B50237DD9}" destId="{F8855DA7-E117-4E34-AD7E-CAA5F439CD81}" srcOrd="1" destOrd="0" presId="urn:microsoft.com/office/officeart/2005/8/layout/list1"/>
    <dgm:cxn modelId="{59F9DB5E-DBF9-441F-BECF-3C2DBA1AE184}" type="presParOf" srcId="{041800EB-A76A-4C7B-BAB9-69563E98F680}" destId="{0816D1F0-0C47-434D-A2D7-51497B57A890}" srcOrd="1" destOrd="0" presId="urn:microsoft.com/office/officeart/2005/8/layout/list1"/>
    <dgm:cxn modelId="{0901AE4D-6FD7-4962-AB14-F8BA5811B35F}" type="presParOf" srcId="{041800EB-A76A-4C7B-BAB9-69563E98F680}" destId="{AAD2F489-A6DD-4D2B-976D-CE6CB987179A}" srcOrd="2" destOrd="0" presId="urn:microsoft.com/office/officeart/2005/8/layout/list1"/>
    <dgm:cxn modelId="{8BA47154-C56C-457F-AE7E-AA753EF4DEDF}" type="presParOf" srcId="{041800EB-A76A-4C7B-BAB9-69563E98F680}" destId="{0D59064B-121A-4C3F-A9BC-8B69131B5140}" srcOrd="3" destOrd="0" presId="urn:microsoft.com/office/officeart/2005/8/layout/list1"/>
    <dgm:cxn modelId="{9D1022D7-998A-46FB-82ED-B8CFE48BC16E}" type="presParOf" srcId="{041800EB-A76A-4C7B-BAB9-69563E98F680}" destId="{98777E72-52D5-44CB-96A0-4A55187CB37B}" srcOrd="4" destOrd="0" presId="urn:microsoft.com/office/officeart/2005/8/layout/list1"/>
    <dgm:cxn modelId="{B1EEAB6E-8B0C-4D86-9AF6-C23726F4DF33}" type="presParOf" srcId="{98777E72-52D5-44CB-96A0-4A55187CB37B}" destId="{BD0C6F10-E53D-4929-AE16-464583884911}" srcOrd="0" destOrd="0" presId="urn:microsoft.com/office/officeart/2005/8/layout/list1"/>
    <dgm:cxn modelId="{48A274BB-98AF-48A9-BE60-EB6A2846451D}" type="presParOf" srcId="{98777E72-52D5-44CB-96A0-4A55187CB37B}" destId="{76805D19-17DD-40D3-BF93-C70A57991D76}" srcOrd="1" destOrd="0" presId="urn:microsoft.com/office/officeart/2005/8/layout/list1"/>
    <dgm:cxn modelId="{0E15E450-86DF-4F49-BA6A-015AF5AF3686}" type="presParOf" srcId="{041800EB-A76A-4C7B-BAB9-69563E98F680}" destId="{E907EF1D-02DA-4C60-B5D4-1FC65F17BBE0}" srcOrd="5" destOrd="0" presId="urn:microsoft.com/office/officeart/2005/8/layout/list1"/>
    <dgm:cxn modelId="{9A03C0BA-5A6F-4BE2-8613-D545451B3A96}" type="presParOf" srcId="{041800EB-A76A-4C7B-BAB9-69563E98F680}" destId="{FC11790E-7A51-4706-9773-BB5A130CB605}" srcOrd="6" destOrd="0" presId="urn:microsoft.com/office/officeart/2005/8/layout/list1"/>
    <dgm:cxn modelId="{C020551E-F4D2-4E00-BF38-611EE5385DD2}" type="presParOf" srcId="{041800EB-A76A-4C7B-BAB9-69563E98F680}" destId="{4298F928-BD72-44B8-A239-CEC96F2E1235}" srcOrd="7" destOrd="0" presId="urn:microsoft.com/office/officeart/2005/8/layout/list1"/>
    <dgm:cxn modelId="{AFE288CF-22B0-454B-BA45-FC2D11354D55}" type="presParOf" srcId="{041800EB-A76A-4C7B-BAB9-69563E98F680}" destId="{9C336FB0-6257-4288-B3C0-0E1D9352F95E}" srcOrd="8" destOrd="0" presId="urn:microsoft.com/office/officeart/2005/8/layout/list1"/>
    <dgm:cxn modelId="{E9F187A9-BE81-4634-AF5E-81A5DF39D9B0}" type="presParOf" srcId="{9C336FB0-6257-4288-B3C0-0E1D9352F95E}" destId="{A8F2FEFB-C09A-4B8D-AF0D-B4C68F9226A2}" srcOrd="0" destOrd="0" presId="urn:microsoft.com/office/officeart/2005/8/layout/list1"/>
    <dgm:cxn modelId="{13499ED3-938C-4ABE-9A39-061D521C05BB}" type="presParOf" srcId="{9C336FB0-6257-4288-B3C0-0E1D9352F95E}" destId="{24BC4B30-C711-4BE6-9C63-E94C8348BDE5}" srcOrd="1" destOrd="0" presId="urn:microsoft.com/office/officeart/2005/8/layout/list1"/>
    <dgm:cxn modelId="{DF0B6048-F554-4A71-ADB3-B29D25120D03}" type="presParOf" srcId="{041800EB-A76A-4C7B-BAB9-69563E98F680}" destId="{6641145B-7D9A-4267-87E8-0B84BA3AF739}" srcOrd="9" destOrd="0" presId="urn:microsoft.com/office/officeart/2005/8/layout/list1"/>
    <dgm:cxn modelId="{ACCEABC0-1349-4C2C-B24E-3BBF631382D5}" type="presParOf" srcId="{041800EB-A76A-4C7B-BAB9-69563E98F680}" destId="{FC5C090E-B72B-480B-AFBF-841D681B1290}" srcOrd="10" destOrd="0" presId="urn:microsoft.com/office/officeart/2005/8/layout/list1"/>
    <dgm:cxn modelId="{C2D4BE91-1F71-429A-93FC-F69725857031}" type="presParOf" srcId="{041800EB-A76A-4C7B-BAB9-69563E98F680}" destId="{A456B97F-376B-44E9-B85E-F3E3488A1745}" srcOrd="11" destOrd="0" presId="urn:microsoft.com/office/officeart/2005/8/layout/list1"/>
    <dgm:cxn modelId="{C5EB913C-ABAF-47C8-92A4-49D599B9FDB8}" type="presParOf" srcId="{041800EB-A76A-4C7B-BAB9-69563E98F680}" destId="{3592A6D7-00F0-4FF9-A109-413FB17E9105}" srcOrd="12" destOrd="0" presId="urn:microsoft.com/office/officeart/2005/8/layout/list1"/>
    <dgm:cxn modelId="{94544D2D-0F1B-4665-A50E-6D0BDBE0BEA4}" type="presParOf" srcId="{3592A6D7-00F0-4FF9-A109-413FB17E9105}" destId="{53ABBE4A-06FC-4FC8-95A4-98256718BC07}" srcOrd="0" destOrd="0" presId="urn:microsoft.com/office/officeart/2005/8/layout/list1"/>
    <dgm:cxn modelId="{F1C9B537-3075-466C-8182-A36B02CA7917}" type="presParOf" srcId="{3592A6D7-00F0-4FF9-A109-413FB17E9105}" destId="{DB6BA3E5-0596-4814-A112-A0774E173785}" srcOrd="1" destOrd="0" presId="urn:microsoft.com/office/officeart/2005/8/layout/list1"/>
    <dgm:cxn modelId="{978B6A43-B65C-479B-A555-9613CE76AD32}" type="presParOf" srcId="{041800EB-A76A-4C7B-BAB9-69563E98F680}" destId="{449A03EA-C762-44ED-A2EE-3F7FE858B95E}" srcOrd="13" destOrd="0" presId="urn:microsoft.com/office/officeart/2005/8/layout/list1"/>
    <dgm:cxn modelId="{43883368-A078-4EDD-B80C-16F345165EFF}" type="presParOf" srcId="{041800EB-A76A-4C7B-BAB9-69563E98F680}" destId="{AECF016A-65EA-47CA-80E7-9936719CE47D}" srcOrd="14" destOrd="0" presId="urn:microsoft.com/office/officeart/2005/8/layout/list1"/>
    <dgm:cxn modelId="{CE206080-60D4-4D02-ADA1-61F1DA066CAE}" type="presParOf" srcId="{041800EB-A76A-4C7B-BAB9-69563E98F680}" destId="{9F6C5926-D9A6-4F08-B2AA-1157203179A3}" srcOrd="15" destOrd="0" presId="urn:microsoft.com/office/officeart/2005/8/layout/list1"/>
    <dgm:cxn modelId="{B569A00B-6A86-482E-AC40-099C8565D1E3}" type="presParOf" srcId="{041800EB-A76A-4C7B-BAB9-69563E98F680}" destId="{3B349AF7-F34F-4277-AD93-95ECD23CF6E4}" srcOrd="16" destOrd="0" presId="urn:microsoft.com/office/officeart/2005/8/layout/list1"/>
    <dgm:cxn modelId="{BBA99A7F-307D-4930-8D5F-35110DBB5471}" type="presParOf" srcId="{3B349AF7-F34F-4277-AD93-95ECD23CF6E4}" destId="{74BC530B-E78C-43F2-B22B-C440A8674B06}" srcOrd="0" destOrd="0" presId="urn:microsoft.com/office/officeart/2005/8/layout/list1"/>
    <dgm:cxn modelId="{10039B9B-B62E-41A3-8BEF-7852E56EA573}" type="presParOf" srcId="{3B349AF7-F34F-4277-AD93-95ECD23CF6E4}" destId="{E0466E11-BFA1-45C1-AA89-F82AC4F5D528}" srcOrd="1" destOrd="0" presId="urn:microsoft.com/office/officeart/2005/8/layout/list1"/>
    <dgm:cxn modelId="{183FC0A0-8EDA-4699-B004-944540CA1D21}" type="presParOf" srcId="{041800EB-A76A-4C7B-BAB9-69563E98F680}" destId="{C3A568DC-633E-4E58-808B-8FA8BAAC57DA}" srcOrd="17" destOrd="0" presId="urn:microsoft.com/office/officeart/2005/8/layout/list1"/>
    <dgm:cxn modelId="{9374670C-D841-4746-A03C-32401A837A49}" type="presParOf" srcId="{041800EB-A76A-4C7B-BAB9-69563E98F680}" destId="{170191D7-E757-44E1-B1DA-B0B9EDD463C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2F489-A6DD-4D2B-976D-CE6CB987179A}">
      <dsp:nvSpPr>
        <dsp:cNvPr id="0" name=""/>
        <dsp:cNvSpPr/>
      </dsp:nvSpPr>
      <dsp:spPr>
        <a:xfrm>
          <a:off x="0" y="717033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Plasma-based particle acceleration</a:t>
          </a:r>
          <a:endParaRPr lang="it-I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Motivation of the thesis project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Plasma discharge capillary design and testing at </a:t>
          </a:r>
          <a:r>
            <a:rPr lang="en-US" sz="1800" kern="1200" noProof="0" dirty="0" err="1"/>
            <a:t>Plasma_lab</a:t>
          </a:r>
          <a:r>
            <a:rPr lang="en-US" sz="1800" kern="1200" noProof="0" dirty="0"/>
            <a:t> (LNF-INFN)</a:t>
          </a:r>
        </a:p>
      </dsp:txBody>
      <dsp:txXfrm>
        <a:off x="0" y="717033"/>
        <a:ext cx="9683750" cy="1096200"/>
      </dsp:txXfrm>
    </dsp:sp>
    <dsp:sp modelId="{F8855DA7-E117-4E34-AD7E-CAA5F439CD81}">
      <dsp:nvSpPr>
        <dsp:cNvPr id="0" name=""/>
        <dsp:cNvSpPr/>
      </dsp:nvSpPr>
      <dsp:spPr>
        <a:xfrm>
          <a:off x="484187" y="265056"/>
          <a:ext cx="8447929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Introduction</a:t>
          </a:r>
          <a:endParaRPr lang="it-IT" sz="2000" kern="1200" dirty="0"/>
        </a:p>
      </dsp:txBody>
      <dsp:txXfrm>
        <a:off x="507517" y="288386"/>
        <a:ext cx="8401269" cy="431250"/>
      </dsp:txXfrm>
    </dsp:sp>
    <dsp:sp modelId="{FC11790E-7A51-4706-9773-BB5A130CB605}">
      <dsp:nvSpPr>
        <dsp:cNvPr id="0" name=""/>
        <dsp:cNvSpPr/>
      </dsp:nvSpPr>
      <dsp:spPr>
        <a:xfrm>
          <a:off x="0" y="2199796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Segmented capillary for m-scale plasma 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Integrated capillary for staged focusing-acceleration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Curved capillary for Active Bending Plasmas</a:t>
          </a:r>
        </a:p>
      </dsp:txBody>
      <dsp:txXfrm>
        <a:off x="0" y="2199796"/>
        <a:ext cx="9683750" cy="1096200"/>
      </dsp:txXfrm>
    </dsp:sp>
    <dsp:sp modelId="{76805D19-17DD-40D3-BF93-C70A57991D76}">
      <dsp:nvSpPr>
        <dsp:cNvPr id="0" name=""/>
        <dsp:cNvSpPr/>
      </dsp:nvSpPr>
      <dsp:spPr>
        <a:xfrm>
          <a:off x="484187" y="1746431"/>
          <a:ext cx="8449894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Novel schemes </a:t>
          </a:r>
          <a:r>
            <a:rPr lang="it-IT" sz="2000" kern="1200" noProof="0" dirty="0"/>
            <a:t>for compact m-scale plasma sources</a:t>
          </a:r>
          <a:endParaRPr lang="en-US" sz="2000" kern="1200" noProof="0" dirty="0"/>
        </a:p>
      </dsp:txBody>
      <dsp:txXfrm>
        <a:off x="507517" y="1769761"/>
        <a:ext cx="8403234" cy="431250"/>
      </dsp:txXfrm>
    </dsp:sp>
    <dsp:sp modelId="{FC5C090E-B72B-480B-AFBF-841D681B1290}">
      <dsp:nvSpPr>
        <dsp:cNvPr id="0" name=""/>
        <dsp:cNvSpPr/>
      </dsp:nvSpPr>
      <dsp:spPr>
        <a:xfrm>
          <a:off x="0" y="3677022"/>
          <a:ext cx="9683750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Advanced ceramic capillaries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 Laser-induced plasma filaments</a:t>
          </a:r>
          <a:endParaRPr lang="en-US" sz="1800" kern="1200" dirty="0"/>
        </a:p>
      </dsp:txBody>
      <dsp:txXfrm>
        <a:off x="0" y="3677022"/>
        <a:ext cx="9683750" cy="812700"/>
      </dsp:txXfrm>
    </dsp:sp>
    <dsp:sp modelId="{24BC4B30-C711-4BE6-9C63-E94C8348BDE5}">
      <dsp:nvSpPr>
        <dsp:cNvPr id="0" name=""/>
        <dsp:cNvSpPr/>
      </dsp:nvSpPr>
      <dsp:spPr>
        <a:xfrm>
          <a:off x="510720" y="3259519"/>
          <a:ext cx="8418848" cy="472118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 repetition rate plasma sources</a:t>
          </a:r>
          <a:endParaRPr lang="it-IT" sz="2000" kern="1200" dirty="0"/>
        </a:p>
      </dsp:txBody>
      <dsp:txXfrm>
        <a:off x="533767" y="3282566"/>
        <a:ext cx="8372754" cy="426024"/>
      </dsp:txXfrm>
    </dsp:sp>
    <dsp:sp modelId="{AECF016A-65EA-47CA-80E7-9936719CE47D}">
      <dsp:nvSpPr>
        <dsp:cNvPr id="0" name=""/>
        <dsp:cNvSpPr/>
      </dsp:nvSpPr>
      <dsp:spPr>
        <a:xfrm>
          <a:off x="0" y="491798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BA3E5-0596-4814-A112-A0774E173785}">
      <dsp:nvSpPr>
        <dsp:cNvPr id="0" name=""/>
        <dsp:cNvSpPr/>
      </dsp:nvSpPr>
      <dsp:spPr>
        <a:xfrm>
          <a:off x="540469" y="4469186"/>
          <a:ext cx="8811534" cy="484423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Preliminary design of a 60 cm-long capillary for </a:t>
          </a:r>
          <a:r>
            <a:rPr lang="en-US" sz="2000" kern="1200" dirty="0" err="1"/>
            <a:t>EuPRAXIA@SPARC_LAB</a:t>
          </a:r>
          <a:r>
            <a:rPr lang="en-US" sz="2000" kern="1200" dirty="0"/>
            <a:t> project</a:t>
          </a:r>
          <a:endParaRPr lang="it-IT" sz="2000" kern="1200" dirty="0"/>
        </a:p>
      </dsp:txBody>
      <dsp:txXfrm>
        <a:off x="564117" y="4492834"/>
        <a:ext cx="8764238" cy="437127"/>
      </dsp:txXfrm>
    </dsp:sp>
    <dsp:sp modelId="{170191D7-E757-44E1-B1DA-B0B9EDD463C2}">
      <dsp:nvSpPr>
        <dsp:cNvPr id="0" name=""/>
        <dsp:cNvSpPr/>
      </dsp:nvSpPr>
      <dsp:spPr>
        <a:xfrm>
          <a:off x="0" y="543210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66E11-BFA1-45C1-AA89-F82AC4F5D528}">
      <dsp:nvSpPr>
        <dsp:cNvPr id="0" name=""/>
        <dsp:cNvSpPr/>
      </dsp:nvSpPr>
      <dsp:spPr>
        <a:xfrm>
          <a:off x="543573" y="5048649"/>
          <a:ext cx="8441421" cy="448161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Conclusions and Future Perspectives</a:t>
          </a:r>
          <a:endParaRPr lang="it-IT" sz="2000" kern="1200" dirty="0"/>
        </a:p>
      </dsp:txBody>
      <dsp:txXfrm>
        <a:off x="565450" y="5070526"/>
        <a:ext cx="8397667" cy="404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2F489-A6DD-4D2B-976D-CE6CB987179A}">
      <dsp:nvSpPr>
        <dsp:cNvPr id="0" name=""/>
        <dsp:cNvSpPr/>
      </dsp:nvSpPr>
      <dsp:spPr>
        <a:xfrm>
          <a:off x="0" y="717033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Plasma-based particle acceleration</a:t>
          </a:r>
          <a:endParaRPr lang="it-I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Motivation of the thesis project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Plasma discharge capillary design and testing at </a:t>
          </a:r>
          <a:r>
            <a:rPr lang="en-US" sz="1800" kern="1200" noProof="0" dirty="0" err="1"/>
            <a:t>Plasma_lab</a:t>
          </a:r>
          <a:r>
            <a:rPr lang="en-US" sz="1800" kern="1200" noProof="0" dirty="0"/>
            <a:t> (LNF-INFN)</a:t>
          </a:r>
        </a:p>
      </dsp:txBody>
      <dsp:txXfrm>
        <a:off x="0" y="717033"/>
        <a:ext cx="9683750" cy="1096200"/>
      </dsp:txXfrm>
    </dsp:sp>
    <dsp:sp modelId="{F8855DA7-E117-4E34-AD7E-CAA5F439CD81}">
      <dsp:nvSpPr>
        <dsp:cNvPr id="0" name=""/>
        <dsp:cNvSpPr/>
      </dsp:nvSpPr>
      <dsp:spPr>
        <a:xfrm>
          <a:off x="484187" y="265056"/>
          <a:ext cx="8447929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Introduction</a:t>
          </a:r>
          <a:endParaRPr lang="it-IT" sz="2000" kern="1200" dirty="0"/>
        </a:p>
      </dsp:txBody>
      <dsp:txXfrm>
        <a:off x="507517" y="288386"/>
        <a:ext cx="8401269" cy="431250"/>
      </dsp:txXfrm>
    </dsp:sp>
    <dsp:sp modelId="{FC11790E-7A51-4706-9773-BB5A130CB605}">
      <dsp:nvSpPr>
        <dsp:cNvPr id="0" name=""/>
        <dsp:cNvSpPr/>
      </dsp:nvSpPr>
      <dsp:spPr>
        <a:xfrm>
          <a:off x="0" y="2199796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Segmented capillary for m-scale plasma 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Integrated capillary for staged focusing-acceleration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Curved capillary for Active Bending Plasmas</a:t>
          </a:r>
        </a:p>
      </dsp:txBody>
      <dsp:txXfrm>
        <a:off x="0" y="2199796"/>
        <a:ext cx="9683750" cy="1096200"/>
      </dsp:txXfrm>
    </dsp:sp>
    <dsp:sp modelId="{76805D19-17DD-40D3-BF93-C70A57991D76}">
      <dsp:nvSpPr>
        <dsp:cNvPr id="0" name=""/>
        <dsp:cNvSpPr/>
      </dsp:nvSpPr>
      <dsp:spPr>
        <a:xfrm>
          <a:off x="484187" y="1746431"/>
          <a:ext cx="8449894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chemeClr val="tx2">
                  <a:lumMod val="60000"/>
                  <a:lumOff val="40000"/>
                </a:schemeClr>
              </a:solidFill>
            </a:rPr>
            <a:t>Novel schemes </a:t>
          </a:r>
          <a:r>
            <a:rPr lang="it-IT" sz="2000" kern="1200" noProof="0" dirty="0">
              <a:solidFill>
                <a:schemeClr val="tx2">
                  <a:lumMod val="60000"/>
                  <a:lumOff val="40000"/>
                </a:schemeClr>
              </a:solidFill>
            </a:rPr>
            <a:t>for compact m-scale plasma sources</a:t>
          </a:r>
          <a:endParaRPr lang="en-US" sz="2000" kern="1200" noProof="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07517" y="1769761"/>
        <a:ext cx="8403234" cy="431250"/>
      </dsp:txXfrm>
    </dsp:sp>
    <dsp:sp modelId="{FC5C090E-B72B-480B-AFBF-841D681B1290}">
      <dsp:nvSpPr>
        <dsp:cNvPr id="0" name=""/>
        <dsp:cNvSpPr/>
      </dsp:nvSpPr>
      <dsp:spPr>
        <a:xfrm>
          <a:off x="0" y="3677022"/>
          <a:ext cx="9683750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Advanced ceramic capillaries</a:t>
          </a:r>
          <a:endParaRPr lang="en-US" sz="1800" kern="1200" dirty="0">
            <a:solidFill>
              <a:schemeClr val="bg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 Laser-induced plasma filaments</a:t>
          </a:r>
          <a:endParaRPr lang="en-US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0" y="3677022"/>
        <a:ext cx="9683750" cy="812700"/>
      </dsp:txXfrm>
    </dsp:sp>
    <dsp:sp modelId="{24BC4B30-C711-4BE6-9C63-E94C8348BDE5}">
      <dsp:nvSpPr>
        <dsp:cNvPr id="0" name=""/>
        <dsp:cNvSpPr/>
      </dsp:nvSpPr>
      <dsp:spPr>
        <a:xfrm>
          <a:off x="510720" y="3259519"/>
          <a:ext cx="8418848" cy="472118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High repetition rate plasma sources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33767" y="3282566"/>
        <a:ext cx="8372754" cy="426024"/>
      </dsp:txXfrm>
    </dsp:sp>
    <dsp:sp modelId="{AECF016A-65EA-47CA-80E7-9936719CE47D}">
      <dsp:nvSpPr>
        <dsp:cNvPr id="0" name=""/>
        <dsp:cNvSpPr/>
      </dsp:nvSpPr>
      <dsp:spPr>
        <a:xfrm>
          <a:off x="0" y="491798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BA3E5-0596-4814-A112-A0774E173785}">
      <dsp:nvSpPr>
        <dsp:cNvPr id="0" name=""/>
        <dsp:cNvSpPr/>
      </dsp:nvSpPr>
      <dsp:spPr>
        <a:xfrm>
          <a:off x="540469" y="4469186"/>
          <a:ext cx="8791266" cy="484423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Preliminary design of a 60 cm-long capillary for </a:t>
          </a:r>
          <a:r>
            <a:rPr lang="en-US" sz="20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EuPRAXIA@SPARC_LAB</a:t>
          </a: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 project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64117" y="4492834"/>
        <a:ext cx="8743970" cy="437127"/>
      </dsp:txXfrm>
    </dsp:sp>
    <dsp:sp modelId="{170191D7-E757-44E1-B1DA-B0B9EDD463C2}">
      <dsp:nvSpPr>
        <dsp:cNvPr id="0" name=""/>
        <dsp:cNvSpPr/>
      </dsp:nvSpPr>
      <dsp:spPr>
        <a:xfrm>
          <a:off x="0" y="543210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66E11-BFA1-45C1-AA89-F82AC4F5D528}">
      <dsp:nvSpPr>
        <dsp:cNvPr id="0" name=""/>
        <dsp:cNvSpPr/>
      </dsp:nvSpPr>
      <dsp:spPr>
        <a:xfrm>
          <a:off x="543573" y="5048649"/>
          <a:ext cx="8441421" cy="448161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Conclusions and Future Perspectives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65450" y="5070526"/>
        <a:ext cx="8397667" cy="404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2F489-A6DD-4D2B-976D-CE6CB987179A}">
      <dsp:nvSpPr>
        <dsp:cNvPr id="0" name=""/>
        <dsp:cNvSpPr/>
      </dsp:nvSpPr>
      <dsp:spPr>
        <a:xfrm>
          <a:off x="0" y="717033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</a:rPr>
            <a:t>Plasma-based particle acceleration</a:t>
          </a:r>
          <a:endParaRPr lang="it-IT" sz="1800" kern="1200" dirty="0">
            <a:solidFill>
              <a:schemeClr val="bg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Motivation of the thesis project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Plasma discharge capillary design and testing at </a:t>
          </a:r>
          <a:r>
            <a:rPr lang="en-US" sz="1800" kern="1200" noProof="0" dirty="0" err="1">
              <a:solidFill>
                <a:schemeClr val="bg1">
                  <a:lumMod val="75000"/>
                </a:schemeClr>
              </a:solidFill>
            </a:rPr>
            <a:t>Plasma_lab</a:t>
          </a: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 (LNF-INFN)</a:t>
          </a:r>
        </a:p>
      </dsp:txBody>
      <dsp:txXfrm>
        <a:off x="0" y="717033"/>
        <a:ext cx="9683750" cy="1096200"/>
      </dsp:txXfrm>
    </dsp:sp>
    <dsp:sp modelId="{F8855DA7-E117-4E34-AD7E-CAA5F439CD81}">
      <dsp:nvSpPr>
        <dsp:cNvPr id="0" name=""/>
        <dsp:cNvSpPr/>
      </dsp:nvSpPr>
      <dsp:spPr>
        <a:xfrm>
          <a:off x="484187" y="265056"/>
          <a:ext cx="8447929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Introduction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07517" y="288386"/>
        <a:ext cx="8401269" cy="431250"/>
      </dsp:txXfrm>
    </dsp:sp>
    <dsp:sp modelId="{FC11790E-7A51-4706-9773-BB5A130CB605}">
      <dsp:nvSpPr>
        <dsp:cNvPr id="0" name=""/>
        <dsp:cNvSpPr/>
      </dsp:nvSpPr>
      <dsp:spPr>
        <a:xfrm>
          <a:off x="0" y="2199796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Segmented capillary for m-scale plasma 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Integrated capillary for staged focusing-acceleration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Curved capillary for Active Bending Plasmas</a:t>
          </a:r>
        </a:p>
      </dsp:txBody>
      <dsp:txXfrm>
        <a:off x="0" y="2199796"/>
        <a:ext cx="9683750" cy="1096200"/>
      </dsp:txXfrm>
    </dsp:sp>
    <dsp:sp modelId="{76805D19-17DD-40D3-BF93-C70A57991D76}">
      <dsp:nvSpPr>
        <dsp:cNvPr id="0" name=""/>
        <dsp:cNvSpPr/>
      </dsp:nvSpPr>
      <dsp:spPr>
        <a:xfrm>
          <a:off x="484187" y="1746431"/>
          <a:ext cx="8449894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Novel schemes </a:t>
          </a:r>
          <a:r>
            <a:rPr lang="it-IT" sz="2000" kern="1200" noProof="0" dirty="0"/>
            <a:t>for compact m-scale plasma sources</a:t>
          </a:r>
          <a:endParaRPr lang="en-US" sz="2000" kern="1200" noProof="0" dirty="0"/>
        </a:p>
      </dsp:txBody>
      <dsp:txXfrm>
        <a:off x="507517" y="1769761"/>
        <a:ext cx="8403234" cy="431250"/>
      </dsp:txXfrm>
    </dsp:sp>
    <dsp:sp modelId="{FC5C090E-B72B-480B-AFBF-841D681B1290}">
      <dsp:nvSpPr>
        <dsp:cNvPr id="0" name=""/>
        <dsp:cNvSpPr/>
      </dsp:nvSpPr>
      <dsp:spPr>
        <a:xfrm>
          <a:off x="0" y="3677022"/>
          <a:ext cx="9683750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Advanced ceramic capillaries</a:t>
          </a:r>
          <a:endParaRPr lang="en-US" sz="1800" kern="1200" dirty="0">
            <a:solidFill>
              <a:schemeClr val="bg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 Laser-induced plasma filaments</a:t>
          </a:r>
          <a:endParaRPr lang="en-US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0" y="3677022"/>
        <a:ext cx="9683750" cy="812700"/>
      </dsp:txXfrm>
    </dsp:sp>
    <dsp:sp modelId="{24BC4B30-C711-4BE6-9C63-E94C8348BDE5}">
      <dsp:nvSpPr>
        <dsp:cNvPr id="0" name=""/>
        <dsp:cNvSpPr/>
      </dsp:nvSpPr>
      <dsp:spPr>
        <a:xfrm>
          <a:off x="510720" y="3259519"/>
          <a:ext cx="8418848" cy="472118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High repetition rate plasma sources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33767" y="3282566"/>
        <a:ext cx="8372754" cy="426024"/>
      </dsp:txXfrm>
    </dsp:sp>
    <dsp:sp modelId="{AECF016A-65EA-47CA-80E7-9936719CE47D}">
      <dsp:nvSpPr>
        <dsp:cNvPr id="0" name=""/>
        <dsp:cNvSpPr/>
      </dsp:nvSpPr>
      <dsp:spPr>
        <a:xfrm>
          <a:off x="0" y="491798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BA3E5-0596-4814-A112-A0774E173785}">
      <dsp:nvSpPr>
        <dsp:cNvPr id="0" name=""/>
        <dsp:cNvSpPr/>
      </dsp:nvSpPr>
      <dsp:spPr>
        <a:xfrm>
          <a:off x="540469" y="4469186"/>
          <a:ext cx="8669319" cy="484423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Preliminary design of a 60 cm-long capillary for </a:t>
          </a:r>
          <a:r>
            <a:rPr lang="en-US" sz="20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EuPRAXIA@SPARC_LAB</a:t>
          </a: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 project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64117" y="4492834"/>
        <a:ext cx="8622023" cy="437127"/>
      </dsp:txXfrm>
    </dsp:sp>
    <dsp:sp modelId="{170191D7-E757-44E1-B1DA-B0B9EDD463C2}">
      <dsp:nvSpPr>
        <dsp:cNvPr id="0" name=""/>
        <dsp:cNvSpPr/>
      </dsp:nvSpPr>
      <dsp:spPr>
        <a:xfrm>
          <a:off x="0" y="543210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66E11-BFA1-45C1-AA89-F82AC4F5D528}">
      <dsp:nvSpPr>
        <dsp:cNvPr id="0" name=""/>
        <dsp:cNvSpPr/>
      </dsp:nvSpPr>
      <dsp:spPr>
        <a:xfrm>
          <a:off x="543573" y="5048649"/>
          <a:ext cx="8441421" cy="448161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Conclusions and Future Perspectives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65450" y="5070526"/>
        <a:ext cx="8397667" cy="4044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2F489-A6DD-4D2B-976D-CE6CB987179A}">
      <dsp:nvSpPr>
        <dsp:cNvPr id="0" name=""/>
        <dsp:cNvSpPr/>
      </dsp:nvSpPr>
      <dsp:spPr>
        <a:xfrm>
          <a:off x="0" y="717033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</a:rPr>
            <a:t>Plasma-based particle acceleration</a:t>
          </a:r>
          <a:endParaRPr lang="it-IT" sz="1800" kern="1200" dirty="0">
            <a:solidFill>
              <a:schemeClr val="bg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>
              <a:solidFill>
                <a:schemeClr val="bg1">
                  <a:lumMod val="75000"/>
                </a:schemeClr>
              </a:solidFill>
            </a:rPr>
            <a:t>Motivation of the thesis project</a:t>
          </a:r>
          <a:endParaRPr lang="en-US" sz="1800" kern="1200" noProof="0" dirty="0">
            <a:solidFill>
              <a:schemeClr val="bg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Plasma discharge capillary design and testing at </a:t>
          </a:r>
          <a:r>
            <a:rPr lang="en-US" sz="1800" kern="1200" noProof="0" dirty="0" err="1">
              <a:solidFill>
                <a:schemeClr val="bg1">
                  <a:lumMod val="75000"/>
                </a:schemeClr>
              </a:solidFill>
            </a:rPr>
            <a:t>Plasma_lab</a:t>
          </a:r>
          <a:r>
            <a:rPr lang="en-US" sz="1800" kern="1200" noProof="0" dirty="0">
              <a:solidFill>
                <a:schemeClr val="bg1">
                  <a:lumMod val="75000"/>
                </a:schemeClr>
              </a:solidFill>
            </a:rPr>
            <a:t> (LNF-INFN)</a:t>
          </a:r>
        </a:p>
      </dsp:txBody>
      <dsp:txXfrm>
        <a:off x="0" y="717033"/>
        <a:ext cx="9683750" cy="1096200"/>
      </dsp:txXfrm>
    </dsp:sp>
    <dsp:sp modelId="{F8855DA7-E117-4E34-AD7E-CAA5F439CD81}">
      <dsp:nvSpPr>
        <dsp:cNvPr id="0" name=""/>
        <dsp:cNvSpPr/>
      </dsp:nvSpPr>
      <dsp:spPr>
        <a:xfrm>
          <a:off x="484187" y="265056"/>
          <a:ext cx="8447929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Introduction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07517" y="288386"/>
        <a:ext cx="8401269" cy="431250"/>
      </dsp:txXfrm>
    </dsp:sp>
    <dsp:sp modelId="{FC11790E-7A51-4706-9773-BB5A130CB605}">
      <dsp:nvSpPr>
        <dsp:cNvPr id="0" name=""/>
        <dsp:cNvSpPr/>
      </dsp:nvSpPr>
      <dsp:spPr>
        <a:xfrm>
          <a:off x="0" y="2199796"/>
          <a:ext cx="9683750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65000"/>
                </a:schemeClr>
              </a:solidFill>
            </a:rPr>
            <a:t>Segmented capillary for m-scale plasma 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65000"/>
                </a:schemeClr>
              </a:solidFill>
            </a:rPr>
            <a:t>Integrated capillary for staged focusing-acceleration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bg1">
                  <a:lumMod val="65000"/>
                </a:schemeClr>
              </a:solidFill>
            </a:rPr>
            <a:t>Curved capillary for Active Bending Plasmas</a:t>
          </a:r>
        </a:p>
      </dsp:txBody>
      <dsp:txXfrm>
        <a:off x="0" y="2199796"/>
        <a:ext cx="9683750" cy="1096200"/>
      </dsp:txXfrm>
    </dsp:sp>
    <dsp:sp modelId="{76805D19-17DD-40D3-BF93-C70A57991D76}">
      <dsp:nvSpPr>
        <dsp:cNvPr id="0" name=""/>
        <dsp:cNvSpPr/>
      </dsp:nvSpPr>
      <dsp:spPr>
        <a:xfrm>
          <a:off x="484187" y="1746431"/>
          <a:ext cx="8449894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chemeClr val="tx2">
                  <a:lumMod val="60000"/>
                  <a:lumOff val="40000"/>
                </a:schemeClr>
              </a:solidFill>
            </a:rPr>
            <a:t>Novel schemes </a:t>
          </a:r>
          <a:r>
            <a:rPr lang="it-IT" sz="2000" kern="1200" noProof="0" dirty="0">
              <a:solidFill>
                <a:schemeClr val="tx2">
                  <a:lumMod val="60000"/>
                  <a:lumOff val="40000"/>
                </a:schemeClr>
              </a:solidFill>
            </a:rPr>
            <a:t>for compact m-scale plasma sources</a:t>
          </a:r>
          <a:endParaRPr lang="en-US" sz="2000" kern="1200" noProof="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07517" y="1769761"/>
        <a:ext cx="8403234" cy="431250"/>
      </dsp:txXfrm>
    </dsp:sp>
    <dsp:sp modelId="{FC5C090E-B72B-480B-AFBF-841D681B1290}">
      <dsp:nvSpPr>
        <dsp:cNvPr id="0" name=""/>
        <dsp:cNvSpPr/>
      </dsp:nvSpPr>
      <dsp:spPr>
        <a:xfrm>
          <a:off x="0" y="3677022"/>
          <a:ext cx="9683750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tx1"/>
              </a:solidFill>
            </a:rPr>
            <a:t>Advanced ceramic capillaries</a:t>
          </a:r>
          <a:endParaRPr lang="en-U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>
              <a:solidFill>
                <a:schemeClr val="tx1"/>
              </a:solidFill>
            </a:rPr>
            <a:t>Laser-induced plasma filaments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677022"/>
        <a:ext cx="9683750" cy="812700"/>
      </dsp:txXfrm>
    </dsp:sp>
    <dsp:sp modelId="{24BC4B30-C711-4BE6-9C63-E94C8348BDE5}">
      <dsp:nvSpPr>
        <dsp:cNvPr id="0" name=""/>
        <dsp:cNvSpPr/>
      </dsp:nvSpPr>
      <dsp:spPr>
        <a:xfrm>
          <a:off x="510720" y="3259519"/>
          <a:ext cx="8418848" cy="472118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High repetition rate plasma sources</a:t>
          </a:r>
          <a:endParaRPr lang="it-IT" sz="2000" kern="1200" dirty="0">
            <a:solidFill>
              <a:schemeClr val="bg1"/>
            </a:solidFill>
          </a:endParaRPr>
        </a:p>
      </dsp:txBody>
      <dsp:txXfrm>
        <a:off x="533767" y="3282566"/>
        <a:ext cx="8372754" cy="426024"/>
      </dsp:txXfrm>
    </dsp:sp>
    <dsp:sp modelId="{AECF016A-65EA-47CA-80E7-9936719CE47D}">
      <dsp:nvSpPr>
        <dsp:cNvPr id="0" name=""/>
        <dsp:cNvSpPr/>
      </dsp:nvSpPr>
      <dsp:spPr>
        <a:xfrm>
          <a:off x="0" y="491798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BA3E5-0596-4814-A112-A0774E173785}">
      <dsp:nvSpPr>
        <dsp:cNvPr id="0" name=""/>
        <dsp:cNvSpPr/>
      </dsp:nvSpPr>
      <dsp:spPr>
        <a:xfrm>
          <a:off x="540469" y="4469186"/>
          <a:ext cx="8648983" cy="484423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Preliminary design of a 60 cm-long capillary for </a:t>
          </a:r>
          <a:r>
            <a:rPr lang="en-US" sz="20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EuPRAXIA@SPARC_LAB</a:t>
          </a: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 project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64117" y="4492834"/>
        <a:ext cx="8601687" cy="437127"/>
      </dsp:txXfrm>
    </dsp:sp>
    <dsp:sp modelId="{170191D7-E757-44E1-B1DA-B0B9EDD463C2}">
      <dsp:nvSpPr>
        <dsp:cNvPr id="0" name=""/>
        <dsp:cNvSpPr/>
      </dsp:nvSpPr>
      <dsp:spPr>
        <a:xfrm>
          <a:off x="0" y="5432105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66E11-BFA1-45C1-AA89-F82AC4F5D528}">
      <dsp:nvSpPr>
        <dsp:cNvPr id="0" name=""/>
        <dsp:cNvSpPr/>
      </dsp:nvSpPr>
      <dsp:spPr>
        <a:xfrm>
          <a:off x="543573" y="5048649"/>
          <a:ext cx="8441421" cy="448161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Conclusions and Future Perspectives</a:t>
          </a:r>
          <a:endParaRPr lang="it-IT" sz="20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65450" y="5070526"/>
        <a:ext cx="8397667" cy="404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44261-CEE0-48C7-84AD-0DB83CACECE3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E0DCD-2264-49A7-9D21-6CA29125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653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8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5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710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86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132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91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7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0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19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5AFA7-9D12-BCBC-83CF-E9ADF954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24BF1-FEC1-ED02-CDD5-BB543F677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6E4700-C9B5-5B9A-2A81-95E3673F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96F03-DD1E-1056-F6B8-3E4780DD1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9A399-E7C0-2C9C-19D2-D9656DC9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788832-9919-783B-ED1E-61C49B29F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A6F888-7827-0BEC-E476-6899CB9B9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23B3AC-35FB-CFE2-33A9-A0AE269E4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631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EEA7E-9952-D9BD-7A57-B79B134A2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5F575-A172-7DCE-018D-FEA358AF8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CCFEF-AD3D-C4DF-5116-DE3FECB53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08480-4026-4441-FE08-1FA125628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8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BE879-968F-826B-BEDA-7FD9B313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3C83F-495E-208A-3B61-A2278DFF7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4E1C-7902-7033-A5B5-FC4B3D8DB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0A7F8-4340-83ED-6521-D73F16AAA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1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0AF8-D963-B118-960B-CCC68C84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B1371-29E7-0F05-8844-6F7D9EE5E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54930-5115-279F-9048-1095B5967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DFFF-CFD1-4A38-7EA8-2924C84A2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36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53435-3CCC-34A7-493E-B0DDF8B7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D5C4F-397D-6766-0465-C2BC66670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67499-1EEC-230B-1F0A-CE59106E2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007EB-F634-0A29-1064-C25A9DE86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4ADE-8675-155E-1088-E42804D3D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5744EC-16E3-1F89-44CB-8B23C5C74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EDFCFE0-A533-80C1-70E7-B9DBEF18A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EE8CD4-422A-3F35-394A-CEC219B38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09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47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18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12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02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8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DDD6-990E-3B5E-62A0-26C1E33C7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38AB-C518-A76C-2B7F-0FE825F00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AF46-CB08-DC32-1246-CDD012D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C4A0F-A278-4279-919E-86E11231B8C4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1DC8-D9EF-EDB7-28CE-562F32A2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F15E-2505-C9CC-5BA0-CB42719A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6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7499-AB5C-14BA-4890-BC1371A4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5E3D9-8627-E26C-A337-D4C853459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D4A3D-BCF9-DE27-E374-D6FBC447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0AE3-6CBA-4181-91FB-0B9B63397169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1BE7-E2FF-7EC9-04A4-EC80FED0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8550-B5B8-F928-0214-370B244B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76030-E352-E8EA-D4AC-8BE75E85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00409-58E1-6524-EB1D-014890610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F610B-77F0-CCD3-AD81-82640016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EA2-F435-4892-B684-425B2165F096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7202-103F-E26C-8CF5-B409AD49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04205-3973-37E4-401F-25CCD3A8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1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86CE-79A5-FD17-9E87-9F95D36D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3C9D-E9CD-8976-D5E3-C1EFF14A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8C66-4D80-C5B5-91A5-39E9E2A8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DE6-E84B-4657-A41F-27A26EF1FD22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74C8-EAFF-71B7-EABC-4C509633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9408-C331-6574-8E23-0C093B86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9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682D-FA8C-A7CF-9812-6DD6B4AC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741F5-5079-BC3C-9C8D-F1AEEE90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AE220-4C66-5E87-A4F8-CBDA563B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62F9-CDF2-497B-8CC3-6F507AB67468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C3BA-FCAE-9D03-D524-4996697C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FF890-D65C-30E2-4945-A931AAFF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5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FFAF-30DE-773D-181F-D129C41B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EA8DA-DED6-3963-7E8B-2AA79A725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9739-BDF2-CD49-598B-C45D617BC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1B302-A72A-6F0F-CEBB-BF64ACFE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C77B-0D8E-4DCA-AB4E-725006974BDB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0C627-E2E2-05A1-909A-B1BB8606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C202D-703C-AFA1-8AFA-52DFDD8F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5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1A0A-9669-7068-BF72-BDEE6B08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9BE-3C2C-039B-8EC3-F9430B58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5EEE7-883D-16F1-7084-32D46AAE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7C859-F2B9-77E2-24F5-7A2D1E91C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07868-3546-5CD0-DC51-F74287F6F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A7FC9-CC63-C669-A0F3-D1A87E56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162D-D5D9-4C63-8059-5F7E9F6EF19B}" type="datetime1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99999-A3BA-1243-5ED8-5A4533B2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2E02D-01FE-091B-3780-BD5464D1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EA00-F259-D48A-38C3-8B3178F2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078A4-02E4-CCEC-97EA-4779F96D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6EBB-F117-4FCF-8461-05247EE964D7}" type="datetime1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4B988-9B68-3EC1-17EB-BABACE42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EB6F2-38FA-76F2-A9C6-671065CF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54742-DF51-0342-0F53-3C1E8DE2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A54A-AFD3-445F-A48A-06A746B6D33B}" type="datetime1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5E9F1-D77E-D81F-618F-4D4AE922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17686-541A-9A91-6430-D7ACB630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7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3111-7127-7EB8-6A8E-D7DC43FD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E735-1AC7-2859-DF14-0B4F530E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58CC4-8B5A-D60A-CC46-1448F3063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A6078-5010-BD7B-86E6-B2F30B4F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CF545-5B3A-435F-8813-A6C6AFCFBFDB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E68CC-CE32-74BA-42DF-C02250B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3F8A1-E272-7E78-96DE-FACBF67A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6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507B-EEE2-BAAD-795C-92736BF2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3D58F-AC7E-A1F4-5BD7-0D35ADCDC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5623-A38C-8360-4FBB-E6410304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6A3FB-A2A2-942E-BA1D-40C65BA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AFD-D04B-429F-808C-56152D35D8BE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D91B1-75B2-C890-E263-01FF5BC1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0315C-079C-9572-0674-AA560B7C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BA649-6C00-452F-B550-95EC7B54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01F7-96CE-AF72-FB19-CA0A685C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4735-53E2-BB4B-BA31-BB1B60D9B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033BB-7713-4480-A46D-3EFC3519BD57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6D2E0-4E70-90EF-9E3B-668A41FBE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B0A9-F1EE-1A61-A350-2EFE6D4E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1.png"/><Relationship Id="rId7" Type="http://schemas.openxmlformats.org/officeDocument/2006/relationships/image" Target="../media/image4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emf"/><Relationship Id="rId12" Type="http://schemas.openxmlformats.org/officeDocument/2006/relationships/image" Target="../media/image7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70.png"/><Relationship Id="rId15" Type="http://schemas.openxmlformats.org/officeDocument/2006/relationships/image" Target="../media/image1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jpeg"/><Relationship Id="rId1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0.png"/><Relationship Id="rId7" Type="http://schemas.openxmlformats.org/officeDocument/2006/relationships/image" Target="../media/image7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81.png"/><Relationship Id="rId7" Type="http://schemas.openxmlformats.org/officeDocument/2006/relationships/image" Target="../media/image1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90.png"/><Relationship Id="rId10" Type="http://schemas.openxmlformats.org/officeDocument/2006/relationships/image" Target="../media/image81.png"/><Relationship Id="rId4" Type="http://schemas.openxmlformats.org/officeDocument/2006/relationships/image" Target="../media/image480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11.png"/><Relationship Id="rId7" Type="http://schemas.openxmlformats.org/officeDocument/2006/relationships/image" Target="../media/image85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8.jpg"/><Relationship Id="rId7" Type="http://schemas.openxmlformats.org/officeDocument/2006/relationships/image" Target="../media/image9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7.jpeg"/><Relationship Id="rId18" Type="http://schemas.openxmlformats.org/officeDocument/2006/relationships/image" Target="../media/image1.png"/><Relationship Id="rId3" Type="http://schemas.openxmlformats.org/officeDocument/2006/relationships/image" Target="../media/image99.jpeg"/><Relationship Id="rId21" Type="http://schemas.openxmlformats.org/officeDocument/2006/relationships/image" Target="../media/image114.jpeg"/><Relationship Id="rId7" Type="http://schemas.openxmlformats.org/officeDocument/2006/relationships/image" Target="../media/image103.png"/><Relationship Id="rId12" Type="http://schemas.openxmlformats.org/officeDocument/2006/relationships/image" Target="../media/image106.jpe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0.jpe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microsoft.com/office/2007/relationships/hdphoto" Target="../media/hdphoto4.wdp"/><Relationship Id="rId5" Type="http://schemas.openxmlformats.org/officeDocument/2006/relationships/image" Target="../media/image101.jpeg"/><Relationship Id="rId15" Type="http://schemas.openxmlformats.org/officeDocument/2006/relationships/image" Target="../media/image109.jpeg"/><Relationship Id="rId10" Type="http://schemas.openxmlformats.org/officeDocument/2006/relationships/image" Target="../media/image105.png"/><Relationship Id="rId19" Type="http://schemas.openxmlformats.org/officeDocument/2006/relationships/image" Target="../media/image113.pn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Relationship Id="rId1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jpe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10" Type="http://schemas.openxmlformats.org/officeDocument/2006/relationships/image" Target="../media/image120.jpg"/><Relationship Id="rId4" Type="http://schemas.openxmlformats.org/officeDocument/2006/relationships/image" Target="../media/image1.png"/><Relationship Id="rId9" Type="http://schemas.openxmlformats.org/officeDocument/2006/relationships/image" Target="../media/image11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jpeg"/><Relationship Id="rId7" Type="http://schemas.openxmlformats.org/officeDocument/2006/relationships/image" Target="../media/image117.jp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11" Type="http://schemas.openxmlformats.org/officeDocument/2006/relationships/image" Target="../media/image126.png"/><Relationship Id="rId5" Type="http://schemas.openxmlformats.org/officeDocument/2006/relationships/image" Target="../media/image115.jpg"/><Relationship Id="rId10" Type="http://schemas.openxmlformats.org/officeDocument/2006/relationships/image" Target="../media/image119.jpg"/><Relationship Id="rId4" Type="http://schemas.openxmlformats.org/officeDocument/2006/relationships/image" Target="../media/image1.png"/><Relationship Id="rId9" Type="http://schemas.openxmlformats.org/officeDocument/2006/relationships/image" Target="../media/image1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jp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.png"/><Relationship Id="rId4" Type="http://schemas.openxmlformats.org/officeDocument/2006/relationships/image" Target="../media/image135.jpeg"/><Relationship Id="rId9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jp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12" Type="http://schemas.openxmlformats.org/officeDocument/2006/relationships/image" Target="../media/image1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jp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jpg"/><Relationship Id="rId4" Type="http://schemas.openxmlformats.org/officeDocument/2006/relationships/image" Target="../media/image142.png"/><Relationship Id="rId9" Type="http://schemas.openxmlformats.org/officeDocument/2006/relationships/image" Target="../media/image147.jpg"/><Relationship Id="rId14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25.tiff"/><Relationship Id="rId9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24.jpeg"/><Relationship Id="rId9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image" Target="../media/image166.emf"/><Relationship Id="rId7" Type="http://schemas.openxmlformats.org/officeDocument/2006/relationships/image" Target="../media/image49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.jpe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6">
            <a:extLst>
              <a:ext uri="{FF2B5EF4-FFF2-40B4-BE49-F238E27FC236}">
                <a16:creationId xmlns:a16="http://schemas.microsoft.com/office/drawing/2014/main" id="{E216F289-083A-338C-387D-9163BE4D4856}"/>
              </a:ext>
            </a:extLst>
          </p:cNvPr>
          <p:cNvSpPr/>
          <p:nvPr/>
        </p:nvSpPr>
        <p:spPr>
          <a:xfrm>
            <a:off x="0" y="-4713"/>
            <a:ext cx="12192000" cy="6714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254" y="819932"/>
            <a:ext cx="9501626" cy="190488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en-US" sz="4000" kern="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-Bold"/>
              </a:rPr>
              <a:t>Experimental and theoretical d</a:t>
            </a:r>
            <a:r>
              <a:rPr lang="en-US" sz="4000" kern="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-Bold"/>
              </a:rPr>
              <a:t>evelopment of </a:t>
            </a:r>
            <a:br>
              <a:rPr lang="en-US" sz="4000" kern="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-Bold"/>
              </a:rPr>
            </a:br>
            <a:r>
              <a:rPr lang="en-US" sz="4000" kern="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-Bold"/>
              </a:rPr>
              <a:t>m-scale and high repetition rate plasma sources for plasma-based particle accelerators</a:t>
            </a:r>
            <a:endParaRPr lang="en-US" sz="4000" kern="1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F2DB3-8321-7450-C39B-53C39114D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6110" y="2886758"/>
            <a:ext cx="6499770" cy="10844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sz="4000" i="1" dirty="0"/>
              <a:t>Lucio Crincoli</a:t>
            </a:r>
          </a:p>
          <a:p>
            <a:pPr>
              <a:spcBef>
                <a:spcPts val="0"/>
              </a:spcBef>
            </a:pPr>
            <a:r>
              <a:rPr lang="it-IT" dirty="0"/>
              <a:t>lucio.crincoli@uniroma1.it</a:t>
            </a: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5269E3BA-95B0-3766-969E-CC538542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36" y="5696501"/>
            <a:ext cx="2424617" cy="8784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95B212-466C-ADAC-04F5-EE43AD088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3801335" y="5651706"/>
            <a:ext cx="2725986" cy="940461"/>
          </a:xfrm>
          <a:prstGeom prst="rect">
            <a:avLst/>
          </a:prstGeom>
          <a:ln w="19050">
            <a:noFill/>
          </a:ln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27027232-2A92-9BD6-FD3E-95955AC79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057" y="5651706"/>
            <a:ext cx="2070451" cy="88898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78F435F-59FA-565A-1BD2-DC82BE70E978}"/>
              </a:ext>
            </a:extLst>
          </p:cNvPr>
          <p:cNvSpPr txBox="1">
            <a:spLocks/>
          </p:cNvSpPr>
          <p:nvPr/>
        </p:nvSpPr>
        <p:spPr>
          <a:xfrm>
            <a:off x="690476" y="3971242"/>
            <a:ext cx="4432030" cy="171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Thesis Advisors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Prof. Massimo Ferrario (LNF-INFN)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Dr. Angelo Biagioni (LNF-INFN)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B076ED8-CC7C-AD75-0573-2B08A68F0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204" y="5489376"/>
            <a:ext cx="1963712" cy="12136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9FEF064-D813-7969-1C58-A0F5F6E2536A}"/>
              </a:ext>
            </a:extLst>
          </p:cNvPr>
          <p:cNvSpPr txBox="1">
            <a:spLocks/>
          </p:cNvSpPr>
          <p:nvPr/>
        </p:nvSpPr>
        <p:spPr>
          <a:xfrm>
            <a:off x="261257" y="41042"/>
            <a:ext cx="11669478" cy="5525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3600" kern="1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PhD School in Accelerator Physics (XXXVII cycle), Sapienza University of Rome</a:t>
            </a:r>
            <a:endParaRPr lang="en-US" sz="2400" kern="1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9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8BEE7-E7EA-326D-A15C-EAD2BC0B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>
            <a:extLst>
              <a:ext uri="{FF2B5EF4-FFF2-40B4-BE49-F238E27FC236}">
                <a16:creationId xmlns:a16="http://schemas.microsoft.com/office/drawing/2014/main" id="{F6FE7E54-4245-AFBF-A1FE-E3C0906ABAC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AC82C45-E518-7F79-70BF-D8C1B6B8C4EF}"/>
              </a:ext>
            </a:extLst>
          </p:cNvPr>
          <p:cNvSpPr txBox="1">
            <a:spLocks/>
          </p:cNvSpPr>
          <p:nvPr/>
        </p:nvSpPr>
        <p:spPr>
          <a:xfrm>
            <a:off x="247222" y="-115876"/>
            <a:ext cx="10515600" cy="1105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C5114CC-DC01-32EE-C192-BB1DD6F5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A4492CE2-226B-9BE5-AE8C-56C77E185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168604" y="42528"/>
            <a:ext cx="1962958" cy="677217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4D9EC9DD-103A-CBF1-0863-967E54A8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596" y="45073"/>
            <a:ext cx="1855172" cy="672126"/>
          </a:xfrm>
          <a:prstGeom prst="rect">
            <a:avLst/>
          </a:prstGeom>
        </p:spPr>
      </p:pic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DE7DD445-7604-DC12-D300-1BA0C8ACF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285540"/>
              </p:ext>
            </p:extLst>
          </p:nvPr>
        </p:nvGraphicFramePr>
        <p:xfrm>
          <a:off x="1466333" y="609356"/>
          <a:ext cx="9683750" cy="581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sellaDiTesto 7">
            <a:extLst>
              <a:ext uri="{FF2B5EF4-FFF2-40B4-BE49-F238E27FC236}">
                <a16:creationId xmlns:a16="http://schemas.microsoft.com/office/drawing/2014/main" id="{D54B029A-CC88-9ECB-4AD6-AD055AEB82E0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03433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8C8052-ABA0-A5DB-0DE7-EF84D52180B2}"/>
              </a:ext>
            </a:extLst>
          </p:cNvPr>
          <p:cNvCxnSpPr>
            <a:cxnSpLocks/>
          </p:cNvCxnSpPr>
          <p:nvPr/>
        </p:nvCxnSpPr>
        <p:spPr>
          <a:xfrm>
            <a:off x="5638800" y="4404581"/>
            <a:ext cx="3190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04F5624-5D48-5708-F32B-028DF58B3386}"/>
              </a:ext>
            </a:extLst>
          </p:cNvPr>
          <p:cNvSpPr/>
          <p:nvPr/>
        </p:nvSpPr>
        <p:spPr>
          <a:xfrm>
            <a:off x="6675120" y="4104861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2E1556F3-0095-C3B3-D0FC-E04D70680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10950" b="8646"/>
          <a:stretch/>
        </p:blipFill>
        <p:spPr>
          <a:xfrm>
            <a:off x="5466079" y="1345339"/>
            <a:ext cx="6725921" cy="2531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55AC51-628D-2ED8-DC00-CD6FCEC5CDE8}"/>
              </a:ext>
            </a:extLst>
          </p:cNvPr>
          <p:cNvSpPr txBox="1"/>
          <p:nvPr/>
        </p:nvSpPr>
        <p:spPr>
          <a:xfrm>
            <a:off x="566981" y="2000190"/>
            <a:ext cx="4771012" cy="276998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Independent plasma discharges</a:t>
            </a:r>
          </a:p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Parallel HV circuits</a:t>
            </a:r>
          </a:p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Modulation of longitudinal plasma density profile</a:t>
            </a:r>
          </a:p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Cheap and compact m-scale sources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0BB2F9-0AE5-FBA4-49CA-57CD61CB2515}"/>
              </a:ext>
            </a:extLst>
          </p:cNvPr>
          <p:cNvCxnSpPr>
            <a:cxnSpLocks/>
          </p:cNvCxnSpPr>
          <p:nvPr/>
        </p:nvCxnSpPr>
        <p:spPr>
          <a:xfrm>
            <a:off x="5638800" y="3439381"/>
            <a:ext cx="0" cy="96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6A6D02-AAF4-4090-657E-CFC80C93E756}"/>
              </a:ext>
            </a:extLst>
          </p:cNvPr>
          <p:cNvCxnSpPr>
            <a:cxnSpLocks/>
          </p:cNvCxnSpPr>
          <p:nvPr/>
        </p:nvCxnSpPr>
        <p:spPr>
          <a:xfrm>
            <a:off x="8820148" y="3523626"/>
            <a:ext cx="0" cy="87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2325F775-60F0-FC5F-600A-9F1E92D7E49D}"/>
              </a:ext>
            </a:extLst>
          </p:cNvPr>
          <p:cNvSpPr/>
          <p:nvPr/>
        </p:nvSpPr>
        <p:spPr>
          <a:xfrm>
            <a:off x="7071361" y="4206521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9BA15C-2CBF-741E-F7E1-E21205B810BE}"/>
              </a:ext>
            </a:extLst>
          </p:cNvPr>
          <p:cNvCxnSpPr>
            <a:cxnSpLocks/>
          </p:cNvCxnSpPr>
          <p:nvPr/>
        </p:nvCxnSpPr>
        <p:spPr>
          <a:xfrm>
            <a:off x="8820147" y="4400771"/>
            <a:ext cx="3190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0BE4C8-E0D3-EF72-54E5-1A18231A6FA9}"/>
              </a:ext>
            </a:extLst>
          </p:cNvPr>
          <p:cNvSpPr/>
          <p:nvPr/>
        </p:nvSpPr>
        <p:spPr>
          <a:xfrm>
            <a:off x="9856467" y="4101051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F8E679-5F25-DFD5-04B7-A8AE787FC69E}"/>
              </a:ext>
            </a:extLst>
          </p:cNvPr>
          <p:cNvCxnSpPr>
            <a:cxnSpLocks/>
          </p:cNvCxnSpPr>
          <p:nvPr/>
        </p:nvCxnSpPr>
        <p:spPr>
          <a:xfrm>
            <a:off x="12010386" y="3435571"/>
            <a:ext cx="0" cy="96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118EABD9-A3BC-2777-74B6-4CAFCF9244F8}"/>
              </a:ext>
            </a:extLst>
          </p:cNvPr>
          <p:cNvSpPr/>
          <p:nvPr/>
        </p:nvSpPr>
        <p:spPr>
          <a:xfrm>
            <a:off x="10252708" y="4202711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200BF7-75FA-2723-946A-036EDD921119}"/>
              </a:ext>
            </a:extLst>
          </p:cNvPr>
          <p:cNvCxnSpPr>
            <a:cxnSpLocks/>
          </p:cNvCxnSpPr>
          <p:nvPr/>
        </p:nvCxnSpPr>
        <p:spPr>
          <a:xfrm>
            <a:off x="7223760" y="4682075"/>
            <a:ext cx="0" cy="6064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2904ED-31BA-E239-E7C6-6BE45C03C594}"/>
              </a:ext>
            </a:extLst>
          </p:cNvPr>
          <p:cNvCxnSpPr>
            <a:cxnSpLocks/>
          </p:cNvCxnSpPr>
          <p:nvPr/>
        </p:nvCxnSpPr>
        <p:spPr>
          <a:xfrm>
            <a:off x="10419711" y="4682075"/>
            <a:ext cx="0" cy="6064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ube 5">
            <a:extLst>
              <a:ext uri="{FF2B5EF4-FFF2-40B4-BE49-F238E27FC236}">
                <a16:creationId xmlns:a16="http://schemas.microsoft.com/office/drawing/2014/main" id="{B43C7CF1-FB8A-DAF4-C666-089022EA2CE2}"/>
              </a:ext>
            </a:extLst>
          </p:cNvPr>
          <p:cNvSpPr/>
          <p:nvPr/>
        </p:nvSpPr>
        <p:spPr>
          <a:xfrm>
            <a:off x="6706237" y="5273704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60C8827-47EA-4430-31E8-34141ED3957F}"/>
              </a:ext>
            </a:extLst>
          </p:cNvPr>
          <p:cNvSpPr/>
          <p:nvPr/>
        </p:nvSpPr>
        <p:spPr>
          <a:xfrm>
            <a:off x="9856467" y="5273704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9099128E-A3EE-F095-FC8E-7785CD879C1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4FDC004E-6822-28D5-45F4-1D09CF3B4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447016E2-BCF7-226A-E0CB-66C33B3E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94DA93-4E9B-9F14-0232-DB8223F42F0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81" y="816598"/>
            <a:ext cx="5935419" cy="888986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Segmented capillary</a:t>
            </a: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1EFAFEE2-15BE-10B6-B482-292F97D77946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01C15CB8-8A09-4629-365E-8112D2F1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BAC18FA1-7A2B-26A0-BC4C-EE76E7EF150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40895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tangolo 6">
            <a:extLst>
              <a:ext uri="{FF2B5EF4-FFF2-40B4-BE49-F238E27FC236}">
                <a16:creationId xmlns:a16="http://schemas.microsoft.com/office/drawing/2014/main" id="{196E14F6-505E-F109-4A5C-17AB7530CF6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6" name="Immagine 7">
            <a:extLst>
              <a:ext uri="{FF2B5EF4-FFF2-40B4-BE49-F238E27FC236}">
                <a16:creationId xmlns:a16="http://schemas.microsoft.com/office/drawing/2014/main" id="{FD8C8CCE-A5A9-9E82-90DF-E5EA7EE473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1" name="Immagine 5">
            <a:extLst>
              <a:ext uri="{FF2B5EF4-FFF2-40B4-BE49-F238E27FC236}">
                <a16:creationId xmlns:a16="http://schemas.microsoft.com/office/drawing/2014/main" id="{CE88EA90-6AED-4E8E-3ADE-B69D90B87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DB26AC89-9C4D-637F-FA29-69B16E1F879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8729962C-D99D-FE2E-9039-C3B3418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15FCFE-6B8F-57DA-12ED-9B6212D28347}"/>
              </a:ext>
            </a:extLst>
          </p:cNvPr>
          <p:cNvSpPr txBox="1"/>
          <p:nvPr/>
        </p:nvSpPr>
        <p:spPr>
          <a:xfrm>
            <a:off x="569748" y="2925791"/>
            <a:ext cx="5099531" cy="31854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3600" dirty="0">
                <a:solidFill>
                  <a:srgbClr val="002060"/>
                </a:solidFill>
              </a:rPr>
              <a:t>Experimental</a:t>
            </a:r>
            <a:r>
              <a:rPr lang="it-IT" sz="3600" dirty="0">
                <a:solidFill>
                  <a:srgbClr val="002060"/>
                </a:solidFill>
              </a:rPr>
              <a:t> setup</a:t>
            </a:r>
            <a:endParaRPr lang="it-IT" sz="1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HV generators and pulsers, one for	 each segment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5-20 kV voltage pulses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H2, N2, Ar </a:t>
            </a:r>
            <a:r>
              <a:rPr lang="en-US" sz="2000" dirty="0"/>
              <a:t>neutral</a:t>
            </a:r>
            <a:r>
              <a:rPr lang="it-IT" sz="2000" dirty="0"/>
              <a:t> gas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10-50 mbar 1 Hz </a:t>
            </a:r>
            <a:r>
              <a:rPr lang="en-US" sz="2000" dirty="0"/>
              <a:t>pulsed injection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Delay generator for discharge synchronization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E485-20CA-0299-8E65-C1CAF2A348F0}"/>
              </a:ext>
            </a:extLst>
          </p:cNvPr>
          <p:cNvSpPr txBox="1"/>
          <p:nvPr/>
        </p:nvSpPr>
        <p:spPr>
          <a:xfrm>
            <a:off x="694748" y="915340"/>
            <a:ext cx="3572452" cy="180049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002060"/>
                </a:solidFill>
              </a:rPr>
              <a:t>Capillary features</a:t>
            </a:r>
            <a:endParaRPr lang="en-US" sz="1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segments </a:t>
            </a:r>
            <a:r>
              <a:rPr lang="it-IT" sz="2000" dirty="0"/>
              <a:t>8 cm long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2 mm </a:t>
            </a:r>
            <a:r>
              <a:rPr lang="en-US" sz="2000" dirty="0"/>
              <a:t>diameter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Common grounded electrode</a:t>
            </a:r>
          </a:p>
        </p:txBody>
      </p:sp>
      <p:sp>
        <p:nvSpPr>
          <p:cNvPr id="4" name="CasellaDiTesto 73">
            <a:extLst>
              <a:ext uri="{FF2B5EF4-FFF2-40B4-BE49-F238E27FC236}">
                <a16:creationId xmlns:a16="http://schemas.microsoft.com/office/drawing/2014/main" id="{B42D1396-EFD3-9287-951F-8BE18B92CB11}"/>
              </a:ext>
            </a:extLst>
          </p:cNvPr>
          <p:cNvSpPr txBox="1"/>
          <p:nvPr/>
        </p:nvSpPr>
        <p:spPr>
          <a:xfrm>
            <a:off x="475928" y="3602707"/>
            <a:ext cx="4785491" cy="5965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6" name="CasellaDiTesto 73">
            <a:extLst>
              <a:ext uri="{FF2B5EF4-FFF2-40B4-BE49-F238E27FC236}">
                <a16:creationId xmlns:a16="http://schemas.microsoft.com/office/drawing/2014/main" id="{22B9B86B-8DEA-F04F-E3FF-DC2F4C864927}"/>
              </a:ext>
            </a:extLst>
          </p:cNvPr>
          <p:cNvSpPr txBox="1"/>
          <p:nvPr/>
        </p:nvSpPr>
        <p:spPr>
          <a:xfrm>
            <a:off x="475928" y="5417844"/>
            <a:ext cx="4785491" cy="6067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</p:txBody>
      </p:sp>
      <p:pic>
        <p:nvPicPr>
          <p:cNvPr id="9" name="Picture 8" descr="A transparent piece of metal with a blue circle&#10;&#10;Description automatically generated">
            <a:extLst>
              <a:ext uri="{FF2B5EF4-FFF2-40B4-BE49-F238E27FC236}">
                <a16:creationId xmlns:a16="http://schemas.microsoft.com/office/drawing/2014/main" id="{1D4B4406-9FBA-1516-B974-DF1892421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9" y="3901142"/>
            <a:ext cx="5918878" cy="2355928"/>
          </a:xfrm>
          <a:prstGeom prst="rect">
            <a:avLst/>
          </a:prstGeom>
        </p:spPr>
      </p:pic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17F79D68-ED13-D31E-4718-92D4D7FF8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7119"/>
            <a:ext cx="5135286" cy="3124334"/>
          </a:xfrm>
          <a:prstGeom prst="rect">
            <a:avLst/>
          </a:prstGeom>
        </p:spPr>
      </p:pic>
      <p:sp>
        <p:nvSpPr>
          <p:cNvPr id="2" name="CasellaDiTesto 7">
            <a:extLst>
              <a:ext uri="{FF2B5EF4-FFF2-40B4-BE49-F238E27FC236}">
                <a16:creationId xmlns:a16="http://schemas.microsoft.com/office/drawing/2014/main" id="{B1DCB60D-85B7-6485-A399-4957283675E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B634D3CE-B2D1-5618-D746-A2D5ABAFEAE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82177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13</a:t>
            </a:fld>
            <a:endParaRPr lang="en-US"/>
          </a:p>
        </p:txBody>
      </p: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697345" y="1154773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6996825" y="2617508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blue and yellow speckled background&#10;&#10;Description automatically generated">
            <a:extLst>
              <a:ext uri="{FF2B5EF4-FFF2-40B4-BE49-F238E27FC236}">
                <a16:creationId xmlns:a16="http://schemas.microsoft.com/office/drawing/2014/main" id="{69EC68BD-FF6C-4915-2F4B-207D28D34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3120"/>
          <a:stretch/>
        </p:blipFill>
        <p:spPr>
          <a:xfrm rot="16200000">
            <a:off x="7709935" y="2794461"/>
            <a:ext cx="2025765" cy="32677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3" name="Connettore diritto 10">
            <a:extLst>
              <a:ext uri="{FF2B5EF4-FFF2-40B4-BE49-F238E27FC236}">
                <a16:creationId xmlns:a16="http://schemas.microsoft.com/office/drawing/2014/main" id="{B937C908-2F79-1DD6-7D50-2F99C1036391}"/>
              </a:ext>
            </a:extLst>
          </p:cNvPr>
          <p:cNvCxnSpPr>
            <a:cxnSpLocks/>
          </p:cNvCxnSpPr>
          <p:nvPr/>
        </p:nvCxnSpPr>
        <p:spPr>
          <a:xfrm flipV="1">
            <a:off x="7096554" y="4956349"/>
            <a:ext cx="3267766" cy="85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4">
            <a:extLst>
              <a:ext uri="{FF2B5EF4-FFF2-40B4-BE49-F238E27FC236}">
                <a16:creationId xmlns:a16="http://schemas.microsoft.com/office/drawing/2014/main" id="{AEF0B106-3D8D-B97A-A87B-E65839B08E44}"/>
              </a:ext>
            </a:extLst>
          </p:cNvPr>
          <p:cNvCxnSpPr>
            <a:cxnSpLocks/>
          </p:cNvCxnSpPr>
          <p:nvPr/>
        </p:nvCxnSpPr>
        <p:spPr>
          <a:xfrm>
            <a:off x="7096554" y="3970220"/>
            <a:ext cx="326776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0">
            <a:extLst>
              <a:ext uri="{FF2B5EF4-FFF2-40B4-BE49-F238E27FC236}">
                <a16:creationId xmlns:a16="http://schemas.microsoft.com/office/drawing/2014/main" id="{C11D4400-7507-51CD-68B9-63872716973C}"/>
              </a:ext>
            </a:extLst>
          </p:cNvPr>
          <p:cNvCxnSpPr>
            <a:cxnSpLocks/>
          </p:cNvCxnSpPr>
          <p:nvPr/>
        </p:nvCxnSpPr>
        <p:spPr>
          <a:xfrm flipH="1" flipV="1">
            <a:off x="8913317" y="5231332"/>
            <a:ext cx="706413" cy="3987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2">
            <a:extLst>
              <a:ext uri="{FF2B5EF4-FFF2-40B4-BE49-F238E27FC236}">
                <a16:creationId xmlns:a16="http://schemas.microsoft.com/office/drawing/2014/main" id="{2EFDA9B2-4417-D17A-A825-AC7DFD21033E}"/>
              </a:ext>
            </a:extLst>
          </p:cNvPr>
          <p:cNvSpPr txBox="1"/>
          <p:nvPr/>
        </p:nvSpPr>
        <p:spPr>
          <a:xfrm>
            <a:off x="9619730" y="5609328"/>
            <a:ext cx="18907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sp>
        <p:nvSpPr>
          <p:cNvPr id="34" name="CasellaDiTesto 73">
            <a:extLst>
              <a:ext uri="{FF2B5EF4-FFF2-40B4-BE49-F238E27FC236}">
                <a16:creationId xmlns:a16="http://schemas.microsoft.com/office/drawing/2014/main" id="{EF670CCE-E65D-CEDF-2FA6-4CE56FD42D55}"/>
              </a:ext>
            </a:extLst>
          </p:cNvPr>
          <p:cNvSpPr txBox="1"/>
          <p:nvPr/>
        </p:nvSpPr>
        <p:spPr>
          <a:xfrm>
            <a:off x="9686865" y="2594543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FD2F5-E75F-F6DD-5274-FD2AD939B765}"/>
              </a:ext>
            </a:extLst>
          </p:cNvPr>
          <p:cNvSpPr txBox="1"/>
          <p:nvPr/>
        </p:nvSpPr>
        <p:spPr>
          <a:xfrm>
            <a:off x="510690" y="945610"/>
            <a:ext cx="4228360" cy="469359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  <a:r>
              <a:rPr lang="en-US" sz="3200" baseline="30000" dirty="0">
                <a:solidFill>
                  <a:srgbClr val="002060"/>
                </a:solidFill>
              </a:rPr>
              <a:t>st</a:t>
            </a:r>
            <a:r>
              <a:rPr lang="en-US" sz="3200" dirty="0">
                <a:solidFill>
                  <a:srgbClr val="002060"/>
                </a:solidFill>
              </a:rPr>
              <a:t> 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Uniform density profile</a:t>
            </a:r>
            <a:endParaRPr lang="it-IT" sz="900" dirty="0"/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Left </a:t>
            </a:r>
            <a:r>
              <a:rPr lang="en-US" sz="2400" dirty="0"/>
              <a:t>segment: 6 kV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segment: 6 kV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Uniform distribution during plasma formation</a:t>
            </a: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F4E488-A00D-4186-61D9-2E372938B813}"/>
              </a:ext>
            </a:extLst>
          </p:cNvPr>
          <p:cNvSpPr/>
          <p:nvPr/>
        </p:nvSpPr>
        <p:spPr>
          <a:xfrm>
            <a:off x="7958743" y="1962278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B5CC9-0301-4C33-52F1-027A86343974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088936" y="2395444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4C470-1682-EEAD-511B-1B38A60A4A16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9365681" y="2395444"/>
            <a:ext cx="991019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6262137-35C5-D9F2-F1E4-33A06FF729C1}"/>
              </a:ext>
            </a:extLst>
          </p:cNvPr>
          <p:cNvSpPr/>
          <p:nvPr/>
        </p:nvSpPr>
        <p:spPr>
          <a:xfrm>
            <a:off x="7038853" y="550920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ACE9D21F-21E4-CE9E-CFCF-4CCDBB1376D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7">
            <a:extLst>
              <a:ext uri="{FF2B5EF4-FFF2-40B4-BE49-F238E27FC236}">
                <a16:creationId xmlns:a16="http://schemas.microsoft.com/office/drawing/2014/main" id="{362E2057-2BA5-0553-7A0B-92B9A05B1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id="{67771A9A-3024-F154-D118-DACFD987A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7FFB11-9B0F-E40F-D47B-37FDAFE54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84" y="3124529"/>
            <a:ext cx="6700513" cy="3271773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1656F6B0-7166-B723-3EDB-9D8DAD313A8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FC5D68-26C7-9B4C-6AF7-B4EA1D108F15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567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7" grpId="0" animBg="1"/>
      <p:bldP spid="7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yellow light on a black background&#10;&#10;Description automatically generated">
            <a:extLst>
              <a:ext uri="{FF2B5EF4-FFF2-40B4-BE49-F238E27FC236}">
                <a16:creationId xmlns:a16="http://schemas.microsoft.com/office/drawing/2014/main" id="{4B260412-F34A-D295-2AD5-581169A6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9850" r="29430" b="11065"/>
          <a:stretch/>
        </p:blipFill>
        <p:spPr>
          <a:xfrm rot="16200000">
            <a:off x="7405852" y="3064913"/>
            <a:ext cx="2274214" cy="31324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Connettore 2 20">
            <a:extLst>
              <a:ext uri="{FF2B5EF4-FFF2-40B4-BE49-F238E27FC236}">
                <a16:creationId xmlns:a16="http://schemas.microsoft.com/office/drawing/2014/main" id="{7280F374-45E1-B69D-9C91-48A90F1F1A0F}"/>
              </a:ext>
            </a:extLst>
          </p:cNvPr>
          <p:cNvCxnSpPr>
            <a:cxnSpLocks/>
          </p:cNvCxnSpPr>
          <p:nvPr/>
        </p:nvCxnSpPr>
        <p:spPr>
          <a:xfrm flipH="1" flipV="1">
            <a:off x="8717280" y="5349235"/>
            <a:ext cx="777552" cy="503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2FD670D2-DBAA-D346-1672-591415154973}"/>
              </a:ext>
            </a:extLst>
          </p:cNvPr>
          <p:cNvSpPr txBox="1"/>
          <p:nvPr/>
        </p:nvSpPr>
        <p:spPr>
          <a:xfrm>
            <a:off x="9494832" y="5858290"/>
            <a:ext cx="181486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49CFE2CE-1A28-C74E-E279-A79301675FD9}"/>
              </a:ext>
            </a:extLst>
          </p:cNvPr>
          <p:cNvCxnSpPr>
            <a:cxnSpLocks/>
          </p:cNvCxnSpPr>
          <p:nvPr/>
        </p:nvCxnSpPr>
        <p:spPr>
          <a:xfrm flipV="1">
            <a:off x="7000516" y="4507946"/>
            <a:ext cx="1584639" cy="441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04CB093-5AB5-B067-9A9C-4CE8F17A35E8}"/>
              </a:ext>
            </a:extLst>
          </p:cNvPr>
          <p:cNvCxnSpPr>
            <a:cxnSpLocks/>
          </p:cNvCxnSpPr>
          <p:nvPr/>
        </p:nvCxnSpPr>
        <p:spPr>
          <a:xfrm>
            <a:off x="7000516" y="4917080"/>
            <a:ext cx="158463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17">
            <a:extLst>
              <a:ext uri="{FF2B5EF4-FFF2-40B4-BE49-F238E27FC236}">
                <a16:creationId xmlns:a16="http://schemas.microsoft.com/office/drawing/2014/main" id="{3CEC5109-A791-3EF5-E339-F388D71E2FC2}"/>
              </a:ext>
            </a:extLst>
          </p:cNvPr>
          <p:cNvCxnSpPr>
            <a:cxnSpLocks/>
          </p:cNvCxnSpPr>
          <p:nvPr/>
        </p:nvCxnSpPr>
        <p:spPr>
          <a:xfrm>
            <a:off x="8683118" y="4225487"/>
            <a:ext cx="1435067" cy="175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8">
            <a:extLst>
              <a:ext uri="{FF2B5EF4-FFF2-40B4-BE49-F238E27FC236}">
                <a16:creationId xmlns:a16="http://schemas.microsoft.com/office/drawing/2014/main" id="{585A997B-E157-20BF-230A-B0459CDAE5D8}"/>
              </a:ext>
            </a:extLst>
          </p:cNvPr>
          <p:cNvCxnSpPr>
            <a:cxnSpLocks/>
          </p:cNvCxnSpPr>
          <p:nvPr/>
        </p:nvCxnSpPr>
        <p:spPr>
          <a:xfrm>
            <a:off x="8674100" y="5202102"/>
            <a:ext cx="1435067" cy="187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593173" y="1235792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6892653" y="269852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0" name="CasellaDiTesto 76">
            <a:extLst>
              <a:ext uri="{FF2B5EF4-FFF2-40B4-BE49-F238E27FC236}">
                <a16:creationId xmlns:a16="http://schemas.microsoft.com/office/drawing/2014/main" id="{CD0B2A95-6AF9-0B6A-1818-0F77ED660E0A}"/>
              </a:ext>
            </a:extLst>
          </p:cNvPr>
          <p:cNvSpPr txBox="1"/>
          <p:nvPr/>
        </p:nvSpPr>
        <p:spPr>
          <a:xfrm>
            <a:off x="9518900" y="2680272"/>
            <a:ext cx="88869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7.5 kV</a:t>
            </a:r>
            <a:endParaRPr lang="it-IT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F6F89-B53E-426B-A53D-661839B46B29}"/>
              </a:ext>
            </a:extLst>
          </p:cNvPr>
          <p:cNvSpPr txBox="1"/>
          <p:nvPr/>
        </p:nvSpPr>
        <p:spPr>
          <a:xfrm>
            <a:off x="497163" y="921990"/>
            <a:ext cx="4566592" cy="480131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30000" dirty="0">
                <a:solidFill>
                  <a:srgbClr val="002060"/>
                </a:solidFill>
              </a:rPr>
              <a:t>nd  </a:t>
            </a:r>
            <a:r>
              <a:rPr lang="en-US" sz="3200" dirty="0">
                <a:solidFill>
                  <a:srgbClr val="002060"/>
                </a:solidFill>
              </a:rPr>
              <a:t>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Steep density gradient at    segments </a:t>
            </a:r>
            <a:r>
              <a:rPr lang="it-IT" sz="2400" dirty="0"/>
              <a:t>crossing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Left segment: 6 kV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</a:t>
            </a:r>
            <a:r>
              <a:rPr lang="it-IT" sz="2400" dirty="0"/>
              <a:t>: 7.5 kV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b="1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Localized density gradient during the HV discharges</a:t>
            </a: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2684D7-A0B9-CBB2-3B84-5CF72C45C735}"/>
              </a:ext>
            </a:extLst>
          </p:cNvPr>
          <p:cNvSpPr/>
          <p:nvPr/>
        </p:nvSpPr>
        <p:spPr>
          <a:xfrm>
            <a:off x="7846525" y="2014163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B26A3-B107-9856-67EA-4542B4AC433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976718" y="2447329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99EB38-F2E6-DAD6-2678-1990A90F4A06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9253463" y="2447329"/>
            <a:ext cx="855704" cy="1018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C830F17-2F73-43DD-C23A-04DC52992D1B}"/>
              </a:ext>
            </a:extLst>
          </p:cNvPr>
          <p:cNvSpPr/>
          <p:nvPr/>
        </p:nvSpPr>
        <p:spPr>
          <a:xfrm>
            <a:off x="6967733" y="577336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8730A395-9A35-FDF4-09C2-F3C56878C447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B9B2862D-F04A-AD53-13DA-F0826E6FB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38CA9943-95C4-5FFE-ECBA-D24AFD451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AE55F9-2F81-F47E-0800-03F75343B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34" y="3162992"/>
            <a:ext cx="6097884" cy="2936322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85355904-459C-0B01-FB6F-9554CFD2DDF2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76A0016A-2F90-A96D-9BDA-66B410ED37CF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4294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0DD0DE-4FF7-2473-B5EE-FF66C54F1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60" y="1073428"/>
            <a:ext cx="8169401" cy="4925174"/>
          </a:xfrm>
          <a:prstGeom prst="rect">
            <a:avLst/>
          </a:prstGeom>
        </p:spPr>
      </p:pic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9BDB7C-0B6D-15B9-5E97-1C53D6BEC739}"/>
              </a:ext>
            </a:extLst>
          </p:cNvPr>
          <p:cNvSpPr txBox="1"/>
          <p:nvPr/>
        </p:nvSpPr>
        <p:spPr>
          <a:xfrm>
            <a:off x="376715" y="3643004"/>
            <a:ext cx="3111920" cy="24468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 segment</a:t>
            </a:r>
          </a:p>
          <a:p>
            <a:pPr marL="8001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3 m, 20 mbar</a:t>
            </a:r>
          </a:p>
          <a:p>
            <a:pPr marL="8001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×"/>
            </a:pPr>
            <a:r>
              <a:rPr lang="en-US" sz="2000" dirty="0"/>
              <a:t>50-70 kV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5 segments</a:t>
            </a:r>
          </a:p>
          <a:p>
            <a:pPr marL="8001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60 cm, 20 mbar</a:t>
            </a:r>
          </a:p>
          <a:p>
            <a:pPr marL="8001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10-15 kV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92686-1311-3534-FF64-1878E43920B6}"/>
              </a:ext>
            </a:extLst>
          </p:cNvPr>
          <p:cNvSpPr txBox="1"/>
          <p:nvPr/>
        </p:nvSpPr>
        <p:spPr>
          <a:xfrm>
            <a:off x="376715" y="730848"/>
            <a:ext cx="422207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m-scale sources: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Continuous vs segmented channels</a:t>
            </a:r>
            <a:endParaRPr lang="en-US" sz="28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9AF7AB-7B22-3DDF-5BC3-82EB0350BD3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46CD40EF-3E2C-23D3-0110-1753337F6C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2C14CC7D-B0D0-BDBC-9FFC-422700756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A686D3-F40B-1B17-DF31-56937D0D5686}"/>
              </a:ext>
            </a:extLst>
          </p:cNvPr>
          <p:cNvSpPr txBox="1"/>
          <p:nvPr/>
        </p:nvSpPr>
        <p:spPr>
          <a:xfrm>
            <a:off x="380206" y="2616782"/>
            <a:ext cx="3479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EuPRAXIA@SPARC_LAB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5 GeV case (1.5 GV/m)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B3C29B14-296F-0DDB-22D6-DFE87B4C697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2524DC59-B27D-B5C4-3D76-26417128F95D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4130052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6">
            <a:extLst>
              <a:ext uri="{FF2B5EF4-FFF2-40B4-BE49-F238E27FC236}">
                <a16:creationId xmlns:a16="http://schemas.microsoft.com/office/drawing/2014/main" id="{7BA1FDFD-6897-DEB7-68E9-EAF3668CB73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62" y="343771"/>
            <a:ext cx="8470984" cy="162558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Integrated capillary for staged focusing and acceleration</a:t>
            </a: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271A76E5-6BC6-8E9B-2376-0653C995118B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1F49B885-7A00-36F4-68F5-7C759027C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B447F8DE-64B2-0932-C717-D44B07FC9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2BFA5F24-98BE-7FA8-3DBC-C3CF35E6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69898-EEA4-790D-4D21-AD41D52BB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82" y="1972895"/>
            <a:ext cx="8657236" cy="4138538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7842E3C7-179C-4C64-6F6A-D2D443D80B0F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379A879D-D118-8765-5164-BC5E9D6ECD58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23080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7901E-AE15-C436-15E6-5288E983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2ED3B-8558-EDCE-8F0D-F9332BBB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17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C9266A1C-358B-D508-802F-9DAC4D17DC11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80D4BEBB-7F6D-FA3B-2FBC-9B504E91076F}"/>
              </a:ext>
            </a:extLst>
          </p:cNvPr>
          <p:cNvSpPr txBox="1">
            <a:spLocks/>
          </p:cNvSpPr>
          <p:nvPr/>
        </p:nvSpPr>
        <p:spPr>
          <a:xfrm>
            <a:off x="8816161" y="6472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03D92-928E-4D25-633D-AAA1F6F4128E}"/>
              </a:ext>
            </a:extLst>
          </p:cNvPr>
          <p:cNvSpPr txBox="1"/>
          <p:nvPr/>
        </p:nvSpPr>
        <p:spPr>
          <a:xfrm>
            <a:off x="705494" y="819359"/>
            <a:ext cx="539050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Active plasma lenses</a:t>
            </a:r>
            <a:endParaRPr lang="en-US" sz="4000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EA1C9232-540E-B226-D21D-BA643460210E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1BC905-E4CD-7896-5ABF-323E930AE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6A42715C-7942-9B2F-F2C8-45488DA1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4" name="CasellaDiTesto 7">
            <a:extLst>
              <a:ext uri="{FF2B5EF4-FFF2-40B4-BE49-F238E27FC236}">
                <a16:creationId xmlns:a16="http://schemas.microsoft.com/office/drawing/2014/main" id="{C12F03D5-2EFD-62F4-4F60-4056F87570FA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+mj-lt"/>
              </a:rPr>
              <a:t>Backup slides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F0AB9-626F-4634-6AA8-5BCDCC5C3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45" t="32579" r="3425" b="-1"/>
          <a:stretch/>
        </p:blipFill>
        <p:spPr>
          <a:xfrm>
            <a:off x="1447079" y="3145132"/>
            <a:ext cx="5388612" cy="3256983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143A8AEC-8738-8F4B-1E29-833452718280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C2C63-A0D1-7805-0DF4-0253C8FE5CA0}"/>
              </a:ext>
            </a:extLst>
          </p:cNvPr>
          <p:cNvSpPr/>
          <p:nvPr/>
        </p:nvSpPr>
        <p:spPr>
          <a:xfrm>
            <a:off x="778047" y="2572019"/>
            <a:ext cx="3051110" cy="180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1C5293-A89E-AA22-8FBB-4D2349E7E2BE}"/>
              </a:ext>
            </a:extLst>
          </p:cNvPr>
          <p:cNvSpPr/>
          <p:nvPr/>
        </p:nvSpPr>
        <p:spPr>
          <a:xfrm>
            <a:off x="2152534" y="3326915"/>
            <a:ext cx="3051110" cy="30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8685D-041A-467C-53D6-073E47BA960B}"/>
              </a:ext>
            </a:extLst>
          </p:cNvPr>
          <p:cNvSpPr txBox="1"/>
          <p:nvPr/>
        </p:nvSpPr>
        <p:spPr>
          <a:xfrm>
            <a:off x="515260" y="1902428"/>
            <a:ext cx="539050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noProof="0" dirty="0"/>
              <a:t>Azimuthal magnetic </a:t>
            </a:r>
            <a:r>
              <a:rPr lang="it-IT" sz="2000" dirty="0"/>
              <a:t>field </a:t>
            </a:r>
            <a:r>
              <a:rPr lang="en-US" sz="2000" b="0" i="0" u="none" strike="noStrike" baseline="0" dirty="0"/>
              <a:t>generated by the electrical discharge current</a:t>
            </a:r>
            <a:endParaRPr lang="it-IT" sz="2000" dirty="0"/>
          </a:p>
        </p:txBody>
      </p:sp>
      <p:pic>
        <p:nvPicPr>
          <p:cNvPr id="12" name="Picture 11" descr="A black and white image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7E0FF178-68CA-E61D-4F94-03BDED9D1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31" y="2596347"/>
            <a:ext cx="3548745" cy="7762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E79FA4-9A8D-7E63-9501-81A5C2736571}"/>
              </a:ext>
            </a:extLst>
          </p:cNvPr>
          <p:cNvSpPr txBox="1"/>
          <p:nvPr/>
        </p:nvSpPr>
        <p:spPr>
          <a:xfrm>
            <a:off x="515260" y="3426195"/>
            <a:ext cx="479385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noProof="0" dirty="0"/>
              <a:t>Radial focusing with </a:t>
            </a:r>
            <a:r>
              <a:rPr lang="en-US" sz="2000" noProof="0" dirty="0" err="1"/>
              <a:t>kT</a:t>
            </a:r>
            <a:r>
              <a:rPr lang="en-US" sz="2000" noProof="0" dirty="0"/>
              <a:t>/m strength</a:t>
            </a:r>
          </a:p>
        </p:txBody>
      </p:sp>
      <p:pic>
        <p:nvPicPr>
          <p:cNvPr id="7" name="Picture 6" descr="A graph of a magnetic field and ionization degree&#10;&#10;Description automatically generated">
            <a:extLst>
              <a:ext uri="{FF2B5EF4-FFF2-40B4-BE49-F238E27FC236}">
                <a16:creationId xmlns:a16="http://schemas.microsoft.com/office/drawing/2014/main" id="{F618D41F-4DFD-8B92-9BCE-11F23FDB1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" b="1"/>
          <a:stretch/>
        </p:blipFill>
        <p:spPr>
          <a:xfrm>
            <a:off x="7430903" y="3621615"/>
            <a:ext cx="4087107" cy="28077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FBC2CE-D018-8181-AAE6-154BCFF329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077"/>
          <a:stretch/>
        </p:blipFill>
        <p:spPr>
          <a:xfrm>
            <a:off x="6734635" y="585087"/>
            <a:ext cx="4817188" cy="30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61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:a16="http://schemas.microsoft.com/office/drawing/2014/main" id="{0ACC5D7F-A63F-5156-E07C-F541E6D38D94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582195A8-C31C-FC6D-BCF2-B64BE123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035D9115-4078-330B-E7B6-DAD25445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DB26AC89-9C4D-637F-FA29-69B16E1F879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8729962C-D99D-FE2E-9039-C3B3418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E485-20CA-0299-8E65-C1CAF2A348F0}"/>
              </a:ext>
            </a:extLst>
          </p:cNvPr>
          <p:cNvSpPr txBox="1"/>
          <p:nvPr/>
        </p:nvSpPr>
        <p:spPr>
          <a:xfrm>
            <a:off x="589076" y="3795394"/>
            <a:ext cx="3761326" cy="22236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Experimental setup</a:t>
            </a:r>
          </a:p>
          <a:p>
            <a:endParaRPr lang="en-US" sz="105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 High voltage generator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HV mixer feeding 3 parallel pulsers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Alternating polarization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5CAAA6-D4E8-D702-2A23-8DCF68F043C3}"/>
              </a:ext>
            </a:extLst>
          </p:cNvPr>
          <p:cNvSpPr txBox="1"/>
          <p:nvPr/>
        </p:nvSpPr>
        <p:spPr>
          <a:xfrm>
            <a:off x="463328" y="763055"/>
            <a:ext cx="4047505" cy="295465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Design</a:t>
            </a:r>
            <a:endParaRPr lang="en-US" sz="3600" dirty="0">
              <a:solidFill>
                <a:srgbClr val="002060"/>
              </a:solidFill>
            </a:endParaRP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3 segments, each 3 cm long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 active plasma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1 accelerating stage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5 cm long drifts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Inlets in the drifts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mm diameter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F2FCD-712C-B682-8F6F-6AFEE09B3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55" y="721091"/>
            <a:ext cx="6211746" cy="19304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FAFF17-E38E-2199-D501-72E82D9BC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06" y="2699737"/>
            <a:ext cx="5467129" cy="3651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214F8C-2CD6-7D38-19E4-3692B1B12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9"/>
          <a:stretch/>
        </p:blipFill>
        <p:spPr>
          <a:xfrm>
            <a:off x="5337455" y="709287"/>
            <a:ext cx="6211746" cy="1930440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6DDBE76B-D9EF-044C-60F7-31731B2CB584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78726834-6730-F786-DB90-1D5B4929DAAC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7446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19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2D03F-7BC2-24E8-9CA8-8F6C492BB310}"/>
              </a:ext>
            </a:extLst>
          </p:cNvPr>
          <p:cNvSpPr txBox="1"/>
          <p:nvPr/>
        </p:nvSpPr>
        <p:spPr>
          <a:xfrm>
            <a:off x="266838" y="831980"/>
            <a:ext cx="3891533" cy="49244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Operating properties</a:t>
            </a:r>
            <a:endParaRPr lang="en-US" sz="3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Discharges synchronization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Lenses synchronized with the beam entrance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Central discharge applied 3 µs before for plasma acceleration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10 kV voltage resulting in: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500 A on the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250 A in the accelerator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Internal drifts behave like spacers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CFB9B5D3-67AC-C5AE-DD79-7C5C9CA1956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C6E58690-FF0F-303E-433B-E54BEA9D04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A4454A55-442C-7D8C-6B3A-CDE1A98C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2B884B-038D-C0D0-B693-5071894FB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15" y="2996574"/>
            <a:ext cx="6787986" cy="3427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A4C87F-B1F7-DCA3-5CBE-ED325D2CF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r="1327" b="56199"/>
          <a:stretch/>
        </p:blipFill>
        <p:spPr>
          <a:xfrm>
            <a:off x="4998048" y="684902"/>
            <a:ext cx="7060660" cy="2156942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CFE38130-510E-FDFF-E501-2C0D7FA0776B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D51D2E71-47E4-B4F7-C9D7-893064FCB734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E6956-E7C7-3BBF-376F-DCEF8349E197}"/>
              </a:ext>
            </a:extLst>
          </p:cNvPr>
          <p:cNvSpPr/>
          <p:nvPr/>
        </p:nvSpPr>
        <p:spPr>
          <a:xfrm>
            <a:off x="7535004" y="2836996"/>
            <a:ext cx="3837622" cy="272159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B1F1222-E74B-7231-1CDE-33F69004E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052" y="2867075"/>
            <a:ext cx="3790724" cy="1702588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136825D0-9FD2-7C0D-A66F-3F2CF4597A10}"/>
                  </a:ext>
                </a:extLst>
              </p:cNvPr>
              <p:cNvSpPr txBox="1"/>
              <p:nvPr/>
            </p:nvSpPr>
            <p:spPr bwMode="auto">
              <a:xfrm>
                <a:off x="8712737" y="4594894"/>
                <a:ext cx="1770474" cy="873459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>
                <a:normAutofit fontScale="92500"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sz="10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f>
                        <m:f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10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sz="10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0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𝑝𝑠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𝑧𝐷</m:t>
                          </m:r>
                        </m:sub>
                      </m:sSub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≈25</m:t>
                      </m:r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it-IT" sz="10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</m:oMathPara>
                </a14:m>
                <a:endParaRPr lang="it-IT" sz="105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𝑥𝐷</m:t>
                          </m:r>
                        </m:sub>
                      </m:sSub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</m:t>
                      </m:r>
                      <m:r>
                        <a:rPr lang="it-IT" sz="10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136825D0-9FD2-7C0D-A66F-3F2CF4597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2737" y="4594894"/>
                <a:ext cx="1770474" cy="8734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44CA7D-ED40-609B-B724-8A921CCFCE75}"/>
              </a:ext>
            </a:extLst>
          </p:cNvPr>
          <p:cNvCxnSpPr>
            <a:cxnSpLocks/>
          </p:cNvCxnSpPr>
          <p:nvPr/>
        </p:nvCxnSpPr>
        <p:spPr>
          <a:xfrm flipV="1">
            <a:off x="7553052" y="4724393"/>
            <a:ext cx="694595" cy="10320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>
            <a:extLst>
              <a:ext uri="{FF2B5EF4-FFF2-40B4-BE49-F238E27FC236}">
                <a16:creationId xmlns:a16="http://schemas.microsoft.com/office/drawing/2014/main" id="{110A88F0-F86C-552B-7B8C-91C0AA798009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BE73CCF4-00D9-211E-9D4D-237BF4E80285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AD33568-50F6-9F95-66BF-64DD15110B1A}"/>
              </a:ext>
            </a:extLst>
          </p:cNvPr>
          <p:cNvSpPr txBox="1">
            <a:spLocks/>
          </p:cNvSpPr>
          <p:nvPr/>
        </p:nvSpPr>
        <p:spPr>
          <a:xfrm>
            <a:off x="247222" y="-115876"/>
            <a:ext cx="10515600" cy="1105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604FD8-4A33-CFB3-15C2-09D934D1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F0AE2CE0-E2DC-FADB-8377-2136601D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168604" y="42528"/>
            <a:ext cx="1962958" cy="677217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19B57CE3-9163-5636-4031-6C4CD8501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596" y="45073"/>
            <a:ext cx="1855172" cy="672126"/>
          </a:xfrm>
          <a:prstGeom prst="rect">
            <a:avLst/>
          </a:prstGeom>
        </p:spPr>
      </p:pic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17F37B42-B5C9-B8FE-9362-C0AEBC7BA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720118"/>
              </p:ext>
            </p:extLst>
          </p:nvPr>
        </p:nvGraphicFramePr>
        <p:xfrm>
          <a:off x="1466333" y="609356"/>
          <a:ext cx="9683750" cy="581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620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20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6D62442-3889-31F5-AAF1-B4AD6FB38BA5}"/>
              </a:ext>
            </a:extLst>
          </p:cNvPr>
          <p:cNvGrpSpPr/>
          <p:nvPr/>
        </p:nvGrpSpPr>
        <p:grpSpPr>
          <a:xfrm>
            <a:off x="155082" y="953500"/>
            <a:ext cx="5687816" cy="2845534"/>
            <a:chOff x="295361" y="455394"/>
            <a:chExt cx="5687816" cy="28455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9414BFD-E3C3-D7F6-D5B5-65426B1585AB}"/>
                </a:ext>
              </a:extLst>
            </p:cNvPr>
            <p:cNvGrpSpPr/>
            <p:nvPr/>
          </p:nvGrpSpPr>
          <p:grpSpPr>
            <a:xfrm>
              <a:off x="295361" y="455394"/>
              <a:ext cx="4302760" cy="952500"/>
              <a:chOff x="2006600" y="800100"/>
              <a:chExt cx="4302760" cy="9525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9D279E-6179-B4E0-3F28-EECDDCFE1032}"/>
                  </a:ext>
                </a:extLst>
              </p:cNvPr>
              <p:cNvSpPr/>
              <p:nvPr/>
            </p:nvSpPr>
            <p:spPr>
              <a:xfrm>
                <a:off x="2006600" y="800100"/>
                <a:ext cx="2921000" cy="952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6DAFA8-1AF5-CDDC-3594-91EED57AC066}"/>
                  </a:ext>
                </a:extLst>
              </p:cNvPr>
              <p:cNvSpPr/>
              <p:nvPr/>
            </p:nvSpPr>
            <p:spPr>
              <a:xfrm>
                <a:off x="4871801" y="1030389"/>
                <a:ext cx="1437559" cy="425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F3E475-AA2A-4ED5-EA39-1D9F225EEF36}"/>
                </a:ext>
              </a:extLst>
            </p:cNvPr>
            <p:cNvGrpSpPr/>
            <p:nvPr/>
          </p:nvGrpSpPr>
          <p:grpSpPr>
            <a:xfrm>
              <a:off x="3438137" y="1495448"/>
              <a:ext cx="2545040" cy="1805480"/>
              <a:chOff x="5095280" y="1840039"/>
              <a:chExt cx="2545040" cy="180548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18E1EB-965D-F4E3-116C-6BE95DF5C633}"/>
                  </a:ext>
                </a:extLst>
              </p:cNvPr>
              <p:cNvSpPr/>
              <p:nvPr/>
            </p:nvSpPr>
            <p:spPr>
              <a:xfrm>
                <a:off x="5461861" y="1840039"/>
                <a:ext cx="990600" cy="1805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E78FAC-4BDF-DE30-6022-FAF0D2903FE6}"/>
                  </a:ext>
                </a:extLst>
              </p:cNvPr>
              <p:cNvSpPr/>
              <p:nvPr/>
            </p:nvSpPr>
            <p:spPr>
              <a:xfrm>
                <a:off x="6320970" y="1982357"/>
                <a:ext cx="1319350" cy="150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F1B9FE4-64BA-5EFE-6E62-92C1FD4D597D}"/>
                  </a:ext>
                </a:extLst>
              </p:cNvPr>
              <p:cNvSpPr/>
              <p:nvPr/>
            </p:nvSpPr>
            <p:spPr>
              <a:xfrm>
                <a:off x="5095280" y="3185160"/>
                <a:ext cx="990600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8" name="Rettangolo 6">
            <a:extLst>
              <a:ext uri="{FF2B5EF4-FFF2-40B4-BE49-F238E27FC236}">
                <a16:creationId xmlns:a16="http://schemas.microsoft.com/office/drawing/2014/main" id="{75F325CA-A733-C5F9-27C7-976401CD4D7D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E038B014-05E3-82D5-DD24-CF88F99FD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D7D932E5-4CEA-C121-14CA-99D9DBE35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68CD1-3BD5-27B3-439B-E885874FA430}"/>
              </a:ext>
            </a:extLst>
          </p:cNvPr>
          <p:cNvSpPr txBox="1"/>
          <p:nvPr/>
        </p:nvSpPr>
        <p:spPr>
          <a:xfrm>
            <a:off x="518035" y="759259"/>
            <a:ext cx="4913826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Electron beam focusing and acceleration at SPARC_LAB</a:t>
            </a:r>
          </a:p>
        </p:txBody>
      </p:sp>
      <p:pic>
        <p:nvPicPr>
          <p:cNvPr id="5" name="Picture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5223BBD3-CB44-CD14-81D8-CBD3DA3A8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8" y="1930806"/>
            <a:ext cx="5197261" cy="1728068"/>
          </a:xfrm>
          <a:prstGeom prst="rect">
            <a:avLst/>
          </a:prstGeom>
        </p:spPr>
      </p:pic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B5833B02-C780-EB97-A37B-F60D2AE2B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64" y="838409"/>
            <a:ext cx="5787885" cy="55802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785943-06F7-E39B-79E4-10B131E00A28}"/>
              </a:ext>
            </a:extLst>
          </p:cNvPr>
          <p:cNvSpPr/>
          <p:nvPr/>
        </p:nvSpPr>
        <p:spPr>
          <a:xfrm>
            <a:off x="6570806" y="638516"/>
            <a:ext cx="5589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200 consecutive shots taken with accelerated beam </a:t>
            </a:r>
            <a:r>
              <a:rPr lang="it-IT" sz="16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0464F8-AD1E-DC07-1C6C-AA9584D855BA}"/>
              </a:ext>
            </a:extLst>
          </p:cNvPr>
          <p:cNvSpPr txBox="1"/>
          <p:nvPr/>
        </p:nvSpPr>
        <p:spPr>
          <a:xfrm>
            <a:off x="617855" y="3562932"/>
            <a:ext cx="5040007" cy="243143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4.5 MeV gain over 3 cm (150 MV/m gradient)</a:t>
            </a: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Proof of principle of staged plasma-based focusing-acceleration of electron beams within a compact integrated plasma source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69FAFA52-888B-0EC3-D266-2F3C9BA40116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73D53F53-CC5B-BC7D-F107-1C4296ACF33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A3D88-9FC8-14FC-2F19-17CC54BE7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669" y="1098547"/>
            <a:ext cx="6222783" cy="34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5327A-B76D-59DF-98B2-FA6E7AED9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121DB-5017-CE87-075B-0F377DBE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21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BE3FBB5E-0555-7AC5-EB6A-E2421F41BD0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0D6E5F1B-2068-7E60-6BDF-9E7E7F636B0E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83C6A505-55E9-0E75-2FC2-EC3E56715569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0DA718D3-F3C5-37E2-367C-63C2909A8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EEDB2F06-9AE8-49AB-2F44-388A8EC03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6" name="Picture 5" descr="A graph of different sizes of abp&#10;&#10;Description automatically generated with medium confidence">
            <a:extLst>
              <a:ext uri="{FF2B5EF4-FFF2-40B4-BE49-F238E27FC236}">
                <a16:creationId xmlns:a16="http://schemas.microsoft.com/office/drawing/2014/main" id="{1CCBE659-78D6-3D2E-66C1-DDCAA82E9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37" y="3297141"/>
            <a:ext cx="4587164" cy="3101666"/>
          </a:xfrm>
          <a:prstGeom prst="rect">
            <a:avLst/>
          </a:prstGeom>
        </p:spPr>
      </p:pic>
      <p:pic>
        <p:nvPicPr>
          <p:cNvPr id="10" name="Picture 9" descr="A clear plastic piece of paper&#10;&#10;Description automatically generated">
            <a:extLst>
              <a:ext uri="{FF2B5EF4-FFF2-40B4-BE49-F238E27FC236}">
                <a16:creationId xmlns:a16="http://schemas.microsoft.com/office/drawing/2014/main" id="{E032CD63-E2DC-7C0E-ECFB-AE6962554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18" y="772140"/>
            <a:ext cx="4379077" cy="2298452"/>
          </a:xfrm>
          <a:prstGeom prst="rect">
            <a:avLst/>
          </a:prstGeom>
        </p:spPr>
      </p:pic>
      <p:pic>
        <p:nvPicPr>
          <p:cNvPr id="19" name="Picture 18" descr="A close-up of a pink light&#10;&#10;Description automatically generated">
            <a:extLst>
              <a:ext uri="{FF2B5EF4-FFF2-40B4-BE49-F238E27FC236}">
                <a16:creationId xmlns:a16="http://schemas.microsoft.com/office/drawing/2014/main" id="{A26B04FA-129C-80B9-1B11-19E25A55E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5" y="1918269"/>
            <a:ext cx="6103439" cy="21076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5184C5-5899-FCCD-4D57-740667497519}"/>
              </a:ext>
            </a:extLst>
          </p:cNvPr>
          <p:cNvSpPr txBox="1">
            <a:spLocks/>
          </p:cNvSpPr>
          <p:nvPr/>
        </p:nvSpPr>
        <p:spPr>
          <a:xfrm>
            <a:off x="555381" y="411927"/>
            <a:ext cx="5153757" cy="162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Curved capillary for Active Bending Plasma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4FD1C579-2327-4739-4795-9A6698F03B09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BEB90-A98E-FF0B-3FA9-8B75FBA32423}"/>
              </a:ext>
            </a:extLst>
          </p:cNvPr>
          <p:cNvSpPr txBox="1"/>
          <p:nvPr/>
        </p:nvSpPr>
        <p:spPr>
          <a:xfrm>
            <a:off x="9223659" y="3398520"/>
            <a:ext cx="758541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0.03%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E585E-0DF3-7809-4584-78602F6FB01E}"/>
              </a:ext>
            </a:extLst>
          </p:cNvPr>
          <p:cNvSpPr txBox="1"/>
          <p:nvPr/>
        </p:nvSpPr>
        <p:spPr>
          <a:xfrm>
            <a:off x="9223659" y="4322002"/>
            <a:ext cx="758541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0.55%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12046-E77A-1131-60D4-26B6D563909B}"/>
              </a:ext>
            </a:extLst>
          </p:cNvPr>
          <p:cNvSpPr txBox="1"/>
          <p:nvPr/>
        </p:nvSpPr>
        <p:spPr>
          <a:xfrm>
            <a:off x="9282168" y="5236978"/>
            <a:ext cx="641522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2.3%</a:t>
            </a:r>
            <a:endParaRPr lang="en-US" dirty="0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A0DA6EB2-28BD-FF6F-8AE5-5A605F61D3BA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3B524A-E42D-5E8C-7C10-A4D7A3FC52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89" r="12815"/>
          <a:stretch/>
        </p:blipFill>
        <p:spPr>
          <a:xfrm>
            <a:off x="9430519" y="653299"/>
            <a:ext cx="2731731" cy="2517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AA6EE0-8756-39A9-B276-CCF49BFC3F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88" r="12816"/>
          <a:stretch/>
        </p:blipFill>
        <p:spPr>
          <a:xfrm>
            <a:off x="6640868" y="666711"/>
            <a:ext cx="2731732" cy="2517069"/>
          </a:xfrm>
          <a:prstGeom prst="rect">
            <a:avLst/>
          </a:prstGeom>
        </p:spPr>
      </p:pic>
      <p:pic>
        <p:nvPicPr>
          <p:cNvPr id="24" name="Picture 23" descr="A graph of different types of energy&#10;&#10;Description automatically generated with medium confidence">
            <a:extLst>
              <a:ext uri="{FF2B5EF4-FFF2-40B4-BE49-F238E27FC236}">
                <a16:creationId xmlns:a16="http://schemas.microsoft.com/office/drawing/2014/main" id="{60008BF4-627B-27BC-28F2-D504552F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355" y="3207131"/>
            <a:ext cx="3983155" cy="31805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A1C802-B47E-4452-2D43-128CF8D20FEF}"/>
              </a:ext>
            </a:extLst>
          </p:cNvPr>
          <p:cNvSpPr txBox="1"/>
          <p:nvPr/>
        </p:nvSpPr>
        <p:spPr>
          <a:xfrm>
            <a:off x="7410355" y="1041905"/>
            <a:ext cx="1430200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noProof="0" dirty="0"/>
              <a:t>Bending dipole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AAA293-9172-D10D-46BC-2C66769EFD8D}"/>
              </a:ext>
            </a:extLst>
          </p:cNvPr>
          <p:cNvSpPr txBox="1"/>
          <p:nvPr/>
        </p:nvSpPr>
        <p:spPr>
          <a:xfrm>
            <a:off x="10664058" y="1054605"/>
            <a:ext cx="521297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noProof="0" dirty="0"/>
              <a:t>ABP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F5F0DD-31D4-32BA-E1B6-A90A97BD8B71}"/>
              </a:ext>
            </a:extLst>
          </p:cNvPr>
          <p:cNvSpPr txBox="1"/>
          <p:nvPr/>
        </p:nvSpPr>
        <p:spPr>
          <a:xfrm>
            <a:off x="8312281" y="2157497"/>
            <a:ext cx="84087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noProof="0"/>
              <a:t>Dispersion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ADF3D3-6E53-5AFE-DFB0-F666AB423F10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401276" y="2434496"/>
            <a:ext cx="331441" cy="2198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FD510B-F7E3-AE62-885C-713824F86088}"/>
              </a:ext>
            </a:extLst>
          </p:cNvPr>
          <p:cNvCxnSpPr>
            <a:cxnSpLocks/>
          </p:cNvCxnSpPr>
          <p:nvPr/>
        </p:nvCxnSpPr>
        <p:spPr>
          <a:xfrm>
            <a:off x="7391595" y="1373931"/>
            <a:ext cx="1448960" cy="65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F66BDF-B938-52E6-46CD-F25D539558B9}"/>
              </a:ext>
            </a:extLst>
          </p:cNvPr>
          <p:cNvCxnSpPr>
            <a:cxnSpLocks/>
          </p:cNvCxnSpPr>
          <p:nvPr/>
        </p:nvCxnSpPr>
        <p:spPr>
          <a:xfrm>
            <a:off x="10242226" y="1381886"/>
            <a:ext cx="1448960" cy="65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8D4FA1-8E68-BB50-0A0C-2248C607FDBA}"/>
              </a:ext>
            </a:extLst>
          </p:cNvPr>
          <p:cNvSpPr txBox="1"/>
          <p:nvPr/>
        </p:nvSpPr>
        <p:spPr>
          <a:xfrm>
            <a:off x="555381" y="4068364"/>
            <a:ext cx="5040007" cy="20621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60 MeV 50 </a:t>
            </a:r>
            <a:r>
              <a:rPr lang="en-US" sz="2400" dirty="0" err="1"/>
              <a:t>pC</a:t>
            </a:r>
            <a:r>
              <a:rPr lang="en-US" sz="2400" dirty="0"/>
              <a:t> bunch with three energy spread configurations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4° trajectory bending with 10 mm offset on screen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 dispersion observed</a:t>
            </a:r>
          </a:p>
        </p:txBody>
      </p:sp>
      <p:pic>
        <p:nvPicPr>
          <p:cNvPr id="9" name="Picture 8" descr="A graph of a graph showing a variety of colors&#10;&#10;Description automatically generated with medium confidence">
            <a:extLst>
              <a:ext uri="{FF2B5EF4-FFF2-40B4-BE49-F238E27FC236}">
                <a16:creationId xmlns:a16="http://schemas.microsoft.com/office/drawing/2014/main" id="{7A4D240C-DA7A-571A-513B-294C59CF8E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4073422"/>
            <a:ext cx="5973770" cy="23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26" grpId="0"/>
      <p:bldP spid="27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8F492-A3A0-D8FD-5011-CCF096ACF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>
            <a:extLst>
              <a:ext uri="{FF2B5EF4-FFF2-40B4-BE49-F238E27FC236}">
                <a16:creationId xmlns:a16="http://schemas.microsoft.com/office/drawing/2014/main" id="{2DE1B3AC-5391-95F7-D5F2-1BA367D4CAE7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ED8800F-53A8-C05B-CC7D-945BDFA0C086}"/>
              </a:ext>
            </a:extLst>
          </p:cNvPr>
          <p:cNvSpPr txBox="1">
            <a:spLocks/>
          </p:cNvSpPr>
          <p:nvPr/>
        </p:nvSpPr>
        <p:spPr>
          <a:xfrm>
            <a:off x="247222" y="-115876"/>
            <a:ext cx="10515600" cy="1105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93B69A-DB4D-B11E-0304-E59E6F5A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F8F4B478-2A17-6BE8-E348-3D0BE04E6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168604" y="42528"/>
            <a:ext cx="1962958" cy="677217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6DF0DF9B-5B68-5849-9EB0-598815CD9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596" y="45073"/>
            <a:ext cx="1855172" cy="672126"/>
          </a:xfrm>
          <a:prstGeom prst="rect">
            <a:avLst/>
          </a:prstGeom>
        </p:spPr>
      </p:pic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3A985C6A-D8A3-99BF-5D5A-33F4CF21C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3525083"/>
              </p:ext>
            </p:extLst>
          </p:nvPr>
        </p:nvGraphicFramePr>
        <p:xfrm>
          <a:off x="1466333" y="609356"/>
          <a:ext cx="9683750" cy="581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sellaDiTesto 7">
            <a:extLst>
              <a:ext uri="{FF2B5EF4-FFF2-40B4-BE49-F238E27FC236}">
                <a16:creationId xmlns:a16="http://schemas.microsoft.com/office/drawing/2014/main" id="{34062971-C6A3-8902-AAC8-7EB825B205E0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88851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43" y="801966"/>
            <a:ext cx="5705956" cy="1325563"/>
          </a:xfrm>
        </p:spPr>
        <p:txBody>
          <a:bodyPr>
            <a:normAutofit/>
          </a:bodyPr>
          <a:lstStyle/>
          <a:p>
            <a:pPr lvl="0"/>
            <a:r>
              <a:rPr lang="en-US" sz="4000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Plasma module operation at high repetition rate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8F008-7914-8D0A-B1F6-779A8F74406A}"/>
              </a:ext>
            </a:extLst>
          </p:cNvPr>
          <p:cNvSpPr/>
          <p:nvPr/>
        </p:nvSpPr>
        <p:spPr>
          <a:xfrm>
            <a:off x="426343" y="2425913"/>
            <a:ext cx="392213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Slow valve activation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Continuous flow injection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Overheating of vacuum pumps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Water cooling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</a:rPr>
              <a:t>Overheating of HV pulser circuit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cooling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Capillary erosion/damage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62" descr="Une image contenant intérieur&#10;&#10;Description générée automatiquement avec une confiance moyenne">
            <a:extLst>
              <a:ext uri="{FF2B5EF4-FFF2-40B4-BE49-F238E27FC236}">
                <a16:creationId xmlns:a16="http://schemas.microsoft.com/office/drawing/2014/main" id="{234BD0F4-934A-6B97-32B9-46EFF5AC0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06" y="741876"/>
            <a:ext cx="4686589" cy="2562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F000E-915B-7CB8-C315-E3C8BA5B1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2795"/>
          <a:stretch/>
        </p:blipFill>
        <p:spPr>
          <a:xfrm>
            <a:off x="8200737" y="3545199"/>
            <a:ext cx="3602464" cy="2735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F1FA7-B9CD-284C-E66C-688F5F25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23"/>
          <a:stretch/>
        </p:blipFill>
        <p:spPr>
          <a:xfrm>
            <a:off x="4487994" y="3433740"/>
            <a:ext cx="3512840" cy="2942715"/>
          </a:xfrm>
          <a:prstGeom prst="rect">
            <a:avLst/>
          </a:prstGeom>
        </p:spPr>
      </p:pic>
      <p:sp>
        <p:nvSpPr>
          <p:cNvPr id="25" name="Rettangolo 6">
            <a:extLst>
              <a:ext uri="{FF2B5EF4-FFF2-40B4-BE49-F238E27FC236}">
                <a16:creationId xmlns:a16="http://schemas.microsoft.com/office/drawing/2014/main" id="{39784A24-AE2E-63AD-0A54-283E02BB51E5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lide Number Placeholder 10">
            <a:extLst>
              <a:ext uri="{FF2B5EF4-FFF2-40B4-BE49-F238E27FC236}">
                <a16:creationId xmlns:a16="http://schemas.microsoft.com/office/drawing/2014/main" id="{14472219-9BEB-A991-E8F5-805A8BA064D5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ttangolo 6">
            <a:extLst>
              <a:ext uri="{FF2B5EF4-FFF2-40B4-BE49-F238E27FC236}">
                <a16:creationId xmlns:a16="http://schemas.microsoft.com/office/drawing/2014/main" id="{760CC46F-D8CA-BD61-EC01-EF85C9942DD9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7">
            <a:extLst>
              <a:ext uri="{FF2B5EF4-FFF2-40B4-BE49-F238E27FC236}">
                <a16:creationId xmlns:a16="http://schemas.microsoft.com/office/drawing/2014/main" id="{5FF9EB43-A1D0-4735-DFA4-846BAA61B0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30" name="Immagine 5">
            <a:extLst>
              <a:ext uri="{FF2B5EF4-FFF2-40B4-BE49-F238E27FC236}">
                <a16:creationId xmlns:a16="http://schemas.microsoft.com/office/drawing/2014/main" id="{A5A82C1F-D101-5376-4D74-1D31B8724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31" name="CasellaDiTesto 7">
            <a:extLst>
              <a:ext uri="{FF2B5EF4-FFF2-40B4-BE49-F238E27FC236}">
                <a16:creationId xmlns:a16="http://schemas.microsoft.com/office/drawing/2014/main" id="{A599424D-C1CD-0CC9-8F92-DA72418BF9AE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43CD0656-6E2A-6B0D-0563-896954A0FAEE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02010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-up of a machine&#10;&#10;Description automatically generated">
            <a:extLst>
              <a:ext uri="{FF2B5EF4-FFF2-40B4-BE49-F238E27FC236}">
                <a16:creationId xmlns:a16="http://schemas.microsoft.com/office/drawing/2014/main" id="{BDF71BFA-CB38-5EA9-169C-B556D14F5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4"/>
          <a:stretch/>
        </p:blipFill>
        <p:spPr>
          <a:xfrm>
            <a:off x="8052332" y="747019"/>
            <a:ext cx="2533537" cy="2485782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5" y="649936"/>
            <a:ext cx="7961747" cy="9917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Advanced ceramic capillaries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C5AB4-6B95-ED6C-F1ED-EA7F2F68186F}"/>
              </a:ext>
            </a:extLst>
          </p:cNvPr>
          <p:cNvSpPr/>
          <p:nvPr/>
        </p:nvSpPr>
        <p:spPr>
          <a:xfrm>
            <a:off x="555654" y="1533800"/>
            <a:ext cx="669538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solidFill>
                  <a:prstClr val="black"/>
                </a:solidFill>
              </a:rPr>
              <a:t>Shapal</a:t>
            </a:r>
            <a:r>
              <a:rPr lang="en-US" sz="2200" dirty="0">
                <a:solidFill>
                  <a:prstClr val="black"/>
                </a:solidFill>
              </a:rPr>
              <a:t> (</a:t>
            </a:r>
            <a:r>
              <a:rPr lang="en-US" sz="2200" b="0" i="0" u="none" strike="noStrike" baseline="0" dirty="0"/>
              <a:t>Aluminum Nitride) and Macor (glass-ceramic)</a:t>
            </a: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High thermal conductivity (</a:t>
            </a:r>
            <a:r>
              <a:rPr lang="en-US" sz="2200" b="0" i="0" u="none" strike="noStrike" baseline="0" dirty="0"/>
              <a:t>92 W/</a:t>
            </a:r>
            <a:r>
              <a:rPr lang="en-US" sz="2200" b="0" i="0" u="none" strike="noStrike" baseline="0" dirty="0" err="1"/>
              <a:t>mK</a:t>
            </a:r>
            <a:r>
              <a:rPr lang="en-US" sz="2200" dirty="0"/>
              <a:t> for </a:t>
            </a:r>
            <a:r>
              <a:rPr lang="en-US" sz="2200" dirty="0" err="1"/>
              <a:t>Shapal</a:t>
            </a:r>
            <a:r>
              <a:rPr lang="en-US" sz="2200" dirty="0"/>
              <a:t>)</a:t>
            </a: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max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operating temperature (2000 and 1000°C)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d machinability, </a:t>
            </a:r>
            <a:r>
              <a:rPr lang="en-US" sz="2200" b="0" i="0" u="none" strike="noStrike" baseline="0" dirty="0">
                <a:latin typeface="NimbusRomNo9L-Regu"/>
              </a:rPr>
              <a:t>cost-effectiveness and availability for large geometries</a:t>
            </a: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AF015-00D9-1009-AB0D-0402E144918D}"/>
              </a:ext>
            </a:extLst>
          </p:cNvPr>
          <p:cNvSpPr txBox="1"/>
          <p:nvPr/>
        </p:nvSpPr>
        <p:spPr>
          <a:xfrm>
            <a:off x="7875382" y="3320150"/>
            <a:ext cx="288744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NimbusRomNo9L-Regu"/>
              </a:rPr>
              <a:t>3 cm long, 2 mm diameter</a:t>
            </a:r>
            <a:endParaRPr lang="en-US" dirty="0"/>
          </a:p>
        </p:txBody>
      </p:sp>
      <p:pic>
        <p:nvPicPr>
          <p:cNvPr id="10" name="Picture 9" descr="A metal piece with holes&#10;&#10;Description automatically generated">
            <a:extLst>
              <a:ext uri="{FF2B5EF4-FFF2-40B4-BE49-F238E27FC236}">
                <a16:creationId xmlns:a16="http://schemas.microsoft.com/office/drawing/2014/main" id="{42BBF68F-4B80-B6D4-5C50-76ACAF5A76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33808" r="27273" b="19103"/>
          <a:stretch/>
        </p:blipFill>
        <p:spPr>
          <a:xfrm rot="16200000">
            <a:off x="4643206" y="4364467"/>
            <a:ext cx="2376236" cy="1179724"/>
          </a:xfrm>
          <a:prstGeom prst="rect">
            <a:avLst/>
          </a:prstGeom>
        </p:spPr>
      </p:pic>
      <p:pic>
        <p:nvPicPr>
          <p:cNvPr id="12" name="Picture 11" descr="A couple of white and clear plastic parts&#10;&#10;Description automatically generated">
            <a:extLst>
              <a:ext uri="{FF2B5EF4-FFF2-40B4-BE49-F238E27FC236}">
                <a16:creationId xmlns:a16="http://schemas.microsoft.com/office/drawing/2014/main" id="{3E138298-3824-05DC-A120-5E49B721F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9123" r="54320" b="36228"/>
          <a:stretch/>
        </p:blipFill>
        <p:spPr>
          <a:xfrm rot="10800000">
            <a:off x="441604" y="3766215"/>
            <a:ext cx="2496553" cy="2376237"/>
          </a:xfrm>
          <a:prstGeom prst="rect">
            <a:avLst/>
          </a:prstGeom>
        </p:spPr>
      </p:pic>
      <p:pic>
        <p:nvPicPr>
          <p:cNvPr id="13" name="Picture 12" descr="A close-up of a white and clear plastic part&#10;&#10;Description automatically generated">
            <a:extLst>
              <a:ext uri="{FF2B5EF4-FFF2-40B4-BE49-F238E27FC236}">
                <a16:creationId xmlns:a16="http://schemas.microsoft.com/office/drawing/2014/main" id="{738C0B74-E478-56DD-96B3-62875EB4E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34123" r="27686" b="44298"/>
          <a:stretch/>
        </p:blipFill>
        <p:spPr>
          <a:xfrm rot="5400000">
            <a:off x="2996571" y="4214387"/>
            <a:ext cx="2376236" cy="1479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31F84F-3A7A-9624-131F-400A5303480C}"/>
              </a:ext>
            </a:extLst>
          </p:cNvPr>
          <p:cNvSpPr txBox="1"/>
          <p:nvPr/>
        </p:nvSpPr>
        <p:spPr>
          <a:xfrm>
            <a:off x="2793943" y="4141364"/>
            <a:ext cx="769763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badi" panose="020B0604020104020204" pitchFamily="34" charset="0"/>
              </a:rPr>
              <a:t>Shapal</a:t>
            </a:r>
            <a:endParaRPr lang="en-US" sz="1600" dirty="0"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E8F0D2-642B-F750-D12A-AF1040114292}"/>
              </a:ext>
            </a:extLst>
          </p:cNvPr>
          <p:cNvSpPr txBox="1"/>
          <p:nvPr/>
        </p:nvSpPr>
        <p:spPr>
          <a:xfrm>
            <a:off x="2769658" y="5581796"/>
            <a:ext cx="72314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Macor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79BD7-99A6-1D85-B80C-A41636445E99}"/>
              </a:ext>
            </a:extLst>
          </p:cNvPr>
          <p:cNvSpPr txBox="1"/>
          <p:nvPr/>
        </p:nvSpPr>
        <p:spPr>
          <a:xfrm>
            <a:off x="5918867" y="3283340"/>
            <a:ext cx="1314784" cy="33855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Molybdenum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89300E-9CE3-9592-F2ED-77BB213DD2D9}"/>
              </a:ext>
            </a:extLst>
          </p:cNvPr>
          <p:cNvSpPr txBox="1"/>
          <p:nvPr/>
        </p:nvSpPr>
        <p:spPr>
          <a:xfrm>
            <a:off x="6616745" y="5017707"/>
            <a:ext cx="95090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badi" panose="020B0604020104020204" pitchFamily="34" charset="0"/>
              </a:rPr>
              <a:t>Stainless</a:t>
            </a:r>
          </a:p>
          <a:p>
            <a:pPr algn="ctr"/>
            <a:r>
              <a:rPr lang="en-US" sz="1600" dirty="0">
                <a:latin typeface="Abadi" panose="020B0604020104020204" pitchFamily="34" charset="0"/>
              </a:rPr>
              <a:t>steel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821EED-3AF7-6290-87E0-CA9EC8C2F6D0}"/>
              </a:ext>
            </a:extLst>
          </p:cNvPr>
          <p:cNvCxnSpPr>
            <a:cxnSpLocks/>
          </p:cNvCxnSpPr>
          <p:nvPr/>
        </p:nvCxnSpPr>
        <p:spPr>
          <a:xfrm flipH="1">
            <a:off x="2577474" y="4479922"/>
            <a:ext cx="216469" cy="3941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6AC092-5CD4-F9A4-78C7-525555710604}"/>
              </a:ext>
            </a:extLst>
          </p:cNvPr>
          <p:cNvCxnSpPr>
            <a:cxnSpLocks/>
          </p:cNvCxnSpPr>
          <p:nvPr/>
        </p:nvCxnSpPr>
        <p:spPr>
          <a:xfrm>
            <a:off x="3530038" y="4479922"/>
            <a:ext cx="349256" cy="4744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C016E1-3C0D-8A88-A3F7-071D929973E6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987424" y="3621894"/>
            <a:ext cx="588839" cy="76533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19482A-44F3-A6CC-17F2-3B952B32A362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918867" y="5017703"/>
            <a:ext cx="697874" cy="2923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61D53E-B62C-4F9C-90BF-B7E43E674C5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227374" y="5691428"/>
            <a:ext cx="542280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3238B2-8240-ABB5-DA2C-89C4EA11CC08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3492805" y="5691428"/>
            <a:ext cx="595969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ttangolo 6">
            <a:extLst>
              <a:ext uri="{FF2B5EF4-FFF2-40B4-BE49-F238E27FC236}">
                <a16:creationId xmlns:a16="http://schemas.microsoft.com/office/drawing/2014/main" id="{D0FAB0A8-07A9-8754-6A27-1309EF2DF391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DCE837BA-1B9B-FB83-C3CA-DCD60774F8F0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ttangolo 6">
            <a:extLst>
              <a:ext uri="{FF2B5EF4-FFF2-40B4-BE49-F238E27FC236}">
                <a16:creationId xmlns:a16="http://schemas.microsoft.com/office/drawing/2014/main" id="{C2042B6D-6737-D65E-CDEE-0B5C1DE59E0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7">
            <a:extLst>
              <a:ext uri="{FF2B5EF4-FFF2-40B4-BE49-F238E27FC236}">
                <a16:creationId xmlns:a16="http://schemas.microsoft.com/office/drawing/2014/main" id="{6015E6D8-3AF8-6991-4E70-2370F0CD69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8" name="Immagine 5">
            <a:extLst>
              <a:ext uri="{FF2B5EF4-FFF2-40B4-BE49-F238E27FC236}">
                <a16:creationId xmlns:a16="http://schemas.microsoft.com/office/drawing/2014/main" id="{9D236F9E-F6F5-F2F9-59E6-7EFEEF444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6776FCF9-7A47-F04D-90B3-893C7DAFF66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F93386-FFA2-90CB-0381-F56BA051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3195" r="3888" b="3195"/>
          <a:stretch/>
        </p:blipFill>
        <p:spPr>
          <a:xfrm>
            <a:off x="7779844" y="3750396"/>
            <a:ext cx="3078514" cy="2501278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3ED3C44F-ED71-CE08-7921-11B1EB5E42C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242752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28" y="747776"/>
            <a:ext cx="7961747" cy="84307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Experimental testing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BF4656-1814-928E-457A-E36BEEEB6A0D}"/>
              </a:ext>
            </a:extLst>
          </p:cNvPr>
          <p:cNvSpPr/>
          <p:nvPr/>
        </p:nvSpPr>
        <p:spPr>
          <a:xfrm>
            <a:off x="819445" y="3353926"/>
            <a:ext cx="3395032" cy="369332"/>
          </a:xfrm>
          <a:prstGeom prst="rect">
            <a:avLst/>
          </a:prstGeom>
          <a:noFill/>
          <a:ln w="19050">
            <a:solidFill>
              <a:srgbClr val="EF3723"/>
            </a:solidFill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10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Hz repetition rate discharges </a:t>
            </a:r>
            <a:endParaRPr kumimoji="0" lang="it-IT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B0E7E589-5AC5-6C3D-7C8D-933230B82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6000" contrast="42000"/>
          </a:blip>
          <a:srcRect l="7261" t="752" r="7261" b="12184"/>
          <a:stretch/>
        </p:blipFill>
        <p:spPr>
          <a:xfrm>
            <a:off x="384316" y="3842970"/>
            <a:ext cx="4127812" cy="2380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EC6FD4-F39E-2B10-7A8B-ACB097FA52F4}"/>
              </a:ext>
            </a:extLst>
          </p:cNvPr>
          <p:cNvSpPr/>
          <p:nvPr/>
        </p:nvSpPr>
        <p:spPr>
          <a:xfrm>
            <a:off x="607184" y="1650704"/>
            <a:ext cx="5488813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10-150 Hz operation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80-100 mbar in continuous flow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kV – 400 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643C72A3-1CB5-85CC-8703-B7921B655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1" y="854331"/>
            <a:ext cx="7452049" cy="5610928"/>
          </a:xfrm>
          <a:prstGeom prst="rect">
            <a:avLst/>
          </a:prstGeom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49744645-5472-05CD-EB7B-76512C284CA4}"/>
              </a:ext>
            </a:extLst>
          </p:cNvPr>
          <p:cNvSpPr/>
          <p:nvPr/>
        </p:nvSpPr>
        <p:spPr>
          <a:xfrm>
            <a:off x="1016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ECC883B6-94FD-AB04-DC7A-08C96C2C93F4}"/>
              </a:ext>
            </a:extLst>
          </p:cNvPr>
          <p:cNvSpPr txBox="1">
            <a:spLocks/>
          </p:cNvSpPr>
          <p:nvPr/>
        </p:nvSpPr>
        <p:spPr>
          <a:xfrm>
            <a:off x="881616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1E2AE2BF-9309-0A17-B5E5-AFBEFCDE62F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BAF5800D-9043-020B-62EE-46EE738DFC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6362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6F0A6F2A-336A-F3EC-CF02-F78906959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031" y="28844"/>
            <a:ext cx="1855172" cy="672126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42772C2E-719A-1C17-A9D6-AB5523C5F6F7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7DD97C50-7B12-0F8E-29CC-50CA077736E3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8253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7317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>
            <a:extLst>
              <a:ext uri="{FF2B5EF4-FFF2-40B4-BE49-F238E27FC236}">
                <a16:creationId xmlns:a16="http://schemas.microsoft.com/office/drawing/2014/main" id="{ED4409A4-97B6-38A0-FE43-E31E2535C941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032BE996-ED37-A8DF-4C78-B2B619C38468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B2FB3BAF-D969-4F39-CB9A-4CA88A166E7B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F37EF699-DA47-FE5B-F7A2-1326C2690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8CFC1378-0CCF-764D-3A3D-481C577CC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454BDA-7269-1914-8F6C-DABF01B48D24}"/>
              </a:ext>
            </a:extLst>
          </p:cNvPr>
          <p:cNvSpPr/>
          <p:nvPr/>
        </p:nvSpPr>
        <p:spPr>
          <a:xfrm>
            <a:off x="242017" y="1260099"/>
            <a:ext cx="5366829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kern="100" baseline="-25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80-100 mbar, 1 Hz injection, 7.5 kV – 500 A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Imaging of plasma channel slices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Optical line shift for longitudinal scan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Time-resolved measurements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B52FBD99-FC17-12B9-A2A1-094ED0F0ACF6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diagram of a device&#10;&#10;Description automatically generated">
            <a:extLst>
              <a:ext uri="{FF2B5EF4-FFF2-40B4-BE49-F238E27FC236}">
                <a16:creationId xmlns:a16="http://schemas.microsoft.com/office/drawing/2014/main" id="{A039020B-DB95-E00A-47AF-7C1DC3E91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0" t="56409" r="10529" b="5144"/>
          <a:stretch/>
        </p:blipFill>
        <p:spPr>
          <a:xfrm>
            <a:off x="8913795" y="3873385"/>
            <a:ext cx="1996160" cy="227862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BB97462-0A45-3A1C-4189-FBE2648B3015}"/>
              </a:ext>
            </a:extLst>
          </p:cNvPr>
          <p:cNvSpPr/>
          <p:nvPr/>
        </p:nvSpPr>
        <p:spPr>
          <a:xfrm>
            <a:off x="5727769" y="4387388"/>
            <a:ext cx="987145" cy="23186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E2CAE-8E99-D4A1-5AA5-A9464071AF19}"/>
              </a:ext>
            </a:extLst>
          </p:cNvPr>
          <p:cNvSpPr/>
          <p:nvPr/>
        </p:nvSpPr>
        <p:spPr>
          <a:xfrm rot="16200000">
            <a:off x="7754073" y="5145365"/>
            <a:ext cx="276946" cy="546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68FAF0-81DF-B300-B0CC-B319F4EFBDB4}"/>
              </a:ext>
            </a:extLst>
          </p:cNvPr>
          <p:cNvSpPr/>
          <p:nvPr/>
        </p:nvSpPr>
        <p:spPr>
          <a:xfrm>
            <a:off x="7931233" y="4968029"/>
            <a:ext cx="570535" cy="420993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A308E8-BD76-174C-46D6-83734C021877}"/>
              </a:ext>
            </a:extLst>
          </p:cNvPr>
          <p:cNvSpPr/>
          <p:nvPr/>
        </p:nvSpPr>
        <p:spPr>
          <a:xfrm>
            <a:off x="7423885" y="4659503"/>
            <a:ext cx="437221" cy="148578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1B3CFC-C74D-5D80-2554-63228DC6D12B}"/>
              </a:ext>
            </a:extLst>
          </p:cNvPr>
          <p:cNvSpPr txBox="1"/>
          <p:nvPr/>
        </p:nvSpPr>
        <p:spPr>
          <a:xfrm>
            <a:off x="5852557" y="5749357"/>
            <a:ext cx="160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Spectrometer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3B328-A1FC-BD85-E1AC-803915FA735E}"/>
              </a:ext>
            </a:extLst>
          </p:cNvPr>
          <p:cNvSpPr txBox="1"/>
          <p:nvPr/>
        </p:nvSpPr>
        <p:spPr>
          <a:xfrm>
            <a:off x="7974690" y="4279241"/>
            <a:ext cx="900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ICCD camera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765C27B-F352-05C5-1FFE-D6B11B8074B6}"/>
              </a:ext>
            </a:extLst>
          </p:cNvPr>
          <p:cNvSpPr/>
          <p:nvPr/>
        </p:nvSpPr>
        <p:spPr>
          <a:xfrm>
            <a:off x="6096741" y="3827185"/>
            <a:ext cx="241910" cy="656620"/>
          </a:xfrm>
          <a:prstGeom prst="triangle">
            <a:avLst>
              <a:gd name="adj" fmla="val 5551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9E5BE38E-6805-1689-6AAA-EF4BD7D37E8E}"/>
              </a:ext>
            </a:extLst>
          </p:cNvPr>
          <p:cNvSpPr/>
          <p:nvPr/>
        </p:nvSpPr>
        <p:spPr>
          <a:xfrm rot="10800000">
            <a:off x="6096741" y="4483806"/>
            <a:ext cx="241909" cy="749287"/>
          </a:xfrm>
          <a:prstGeom prst="trapezoid">
            <a:avLst>
              <a:gd name="adj" fmla="val 2013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7CD59784-14A6-6621-A80D-F877E33AF1E3}"/>
              </a:ext>
            </a:extLst>
          </p:cNvPr>
          <p:cNvSpPr/>
          <p:nvPr/>
        </p:nvSpPr>
        <p:spPr>
          <a:xfrm rot="5400000">
            <a:off x="6677860" y="4569489"/>
            <a:ext cx="133562" cy="1193651"/>
          </a:xfrm>
          <a:prstGeom prst="trapezoid">
            <a:avLst>
              <a:gd name="adj" fmla="val 4009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30">
            <a:extLst>
              <a:ext uri="{FF2B5EF4-FFF2-40B4-BE49-F238E27FC236}">
                <a16:creationId xmlns:a16="http://schemas.microsoft.com/office/drawing/2014/main" id="{7B90CAD8-2F6D-D87A-E09D-FDAE027B99BF}"/>
              </a:ext>
            </a:extLst>
          </p:cNvPr>
          <p:cNvSpPr/>
          <p:nvPr/>
        </p:nvSpPr>
        <p:spPr>
          <a:xfrm rot="18914004">
            <a:off x="6157008" y="4977909"/>
            <a:ext cx="129202" cy="5955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93167E-913F-1817-3DEA-34344DC3F15E}"/>
              </a:ext>
            </a:extLst>
          </p:cNvPr>
          <p:cNvSpPr/>
          <p:nvPr/>
        </p:nvSpPr>
        <p:spPr>
          <a:xfrm rot="16200000">
            <a:off x="7187996" y="5135532"/>
            <a:ext cx="385021" cy="698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A1DB89-2140-F83F-7E6A-C11C15A63299}"/>
              </a:ext>
            </a:extLst>
          </p:cNvPr>
          <p:cNvSpPr txBox="1"/>
          <p:nvPr/>
        </p:nvSpPr>
        <p:spPr>
          <a:xfrm>
            <a:off x="6265502" y="3643317"/>
            <a:ext cx="612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E862A6-D6D7-7CE5-99CD-823B19B46A32}"/>
              </a:ext>
            </a:extLst>
          </p:cNvPr>
          <p:cNvSpPr txBox="1"/>
          <p:nvPr/>
        </p:nvSpPr>
        <p:spPr>
          <a:xfrm>
            <a:off x="6216460" y="4081112"/>
            <a:ext cx="698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E84C85D-AB5A-D7CC-3A0F-5B31A1AA934B}"/>
              </a:ext>
            </a:extLst>
          </p:cNvPr>
          <p:cNvCxnSpPr>
            <a:cxnSpLocks/>
          </p:cNvCxnSpPr>
          <p:nvPr/>
        </p:nvCxnSpPr>
        <p:spPr>
          <a:xfrm>
            <a:off x="6853362" y="4360583"/>
            <a:ext cx="0" cy="27691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4B191EE-C102-0D7B-5D58-BB6161F8FD26}"/>
              </a:ext>
            </a:extLst>
          </p:cNvPr>
          <p:cNvSpPr txBox="1"/>
          <p:nvPr/>
        </p:nvSpPr>
        <p:spPr>
          <a:xfrm>
            <a:off x="9895895" y="3630430"/>
            <a:ext cx="1031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H-β line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0CB444D-7231-A400-F0B5-2F66F4843B0C}"/>
              </a:ext>
            </a:extLst>
          </p:cNvPr>
          <p:cNvCxnSpPr>
            <a:cxnSpLocks/>
          </p:cNvCxnSpPr>
          <p:nvPr/>
        </p:nvCxnSpPr>
        <p:spPr>
          <a:xfrm flipH="1" flipV="1">
            <a:off x="7436411" y="4526353"/>
            <a:ext cx="416208" cy="3296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diagram of a machine&#10;&#10;Description automatically generated">
            <a:extLst>
              <a:ext uri="{FF2B5EF4-FFF2-40B4-BE49-F238E27FC236}">
                <a16:creationId xmlns:a16="http://schemas.microsoft.com/office/drawing/2014/main" id="{9EB23A61-BEAB-E619-9CE1-29A133B6F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7" r="66669"/>
          <a:stretch/>
        </p:blipFill>
        <p:spPr>
          <a:xfrm>
            <a:off x="5643426" y="1741504"/>
            <a:ext cx="2023229" cy="180361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471E6D3-12D7-180C-44FF-53933D433B93}"/>
              </a:ext>
            </a:extLst>
          </p:cNvPr>
          <p:cNvSpPr/>
          <p:nvPr/>
        </p:nvSpPr>
        <p:spPr>
          <a:xfrm>
            <a:off x="5727769" y="3424053"/>
            <a:ext cx="987145" cy="23186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227CCC-464E-F7DC-32B2-92EE91643D92}"/>
              </a:ext>
            </a:extLst>
          </p:cNvPr>
          <p:cNvCxnSpPr>
            <a:cxnSpLocks/>
          </p:cNvCxnSpPr>
          <p:nvPr/>
        </p:nvCxnSpPr>
        <p:spPr>
          <a:xfrm>
            <a:off x="6853362" y="3418234"/>
            <a:ext cx="0" cy="27691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A7AF222-62AF-A55C-DD3D-F64E5F90E2E2}"/>
              </a:ext>
            </a:extLst>
          </p:cNvPr>
          <p:cNvSpPr/>
          <p:nvPr/>
        </p:nvSpPr>
        <p:spPr>
          <a:xfrm rot="16200000">
            <a:off x="6166763" y="3372450"/>
            <a:ext cx="136821" cy="22838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23E8C76-C057-EA44-DCA6-D61B727F2CAA}"/>
              </a:ext>
            </a:extLst>
          </p:cNvPr>
          <p:cNvSpPr/>
          <p:nvPr/>
        </p:nvSpPr>
        <p:spPr>
          <a:xfrm rot="10800000">
            <a:off x="6120977" y="3537518"/>
            <a:ext cx="228387" cy="398323"/>
          </a:xfrm>
          <a:prstGeom prst="triangle">
            <a:avLst>
              <a:gd name="adj" fmla="val 52684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diagram of a machine&#10;&#10;Description automatically generated">
            <a:extLst>
              <a:ext uri="{FF2B5EF4-FFF2-40B4-BE49-F238E27FC236}">
                <a16:creationId xmlns:a16="http://schemas.microsoft.com/office/drawing/2014/main" id="{7516C86D-9F72-D990-5C85-A494F9211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64" y="895376"/>
            <a:ext cx="4393502" cy="27190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3DEF572-33F7-4EBA-7AC0-9EDE98842386}"/>
              </a:ext>
            </a:extLst>
          </p:cNvPr>
          <p:cNvSpPr txBox="1"/>
          <p:nvPr/>
        </p:nvSpPr>
        <p:spPr>
          <a:xfrm rot="5400000">
            <a:off x="10292393" y="4844221"/>
            <a:ext cx="2164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Transverse position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35D48B-14F9-1EA6-E9F3-3B04F1BED174}"/>
              </a:ext>
            </a:extLst>
          </p:cNvPr>
          <p:cNvSpPr txBox="1"/>
          <p:nvPr/>
        </p:nvSpPr>
        <p:spPr>
          <a:xfrm>
            <a:off x="8813442" y="6025460"/>
            <a:ext cx="2164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Wavelength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7E3DF11-6A2F-AC55-4A72-C5E5736A0AD4}"/>
              </a:ext>
            </a:extLst>
          </p:cNvPr>
          <p:cNvCxnSpPr>
            <a:cxnSpLocks/>
          </p:cNvCxnSpPr>
          <p:nvPr/>
        </p:nvCxnSpPr>
        <p:spPr>
          <a:xfrm flipV="1">
            <a:off x="11075361" y="3992247"/>
            <a:ext cx="0" cy="2102811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E63A5FF-AE60-7BB3-E5B3-4612FDD04F71}"/>
              </a:ext>
            </a:extLst>
          </p:cNvPr>
          <p:cNvSpPr txBox="1"/>
          <p:nvPr/>
        </p:nvSpPr>
        <p:spPr>
          <a:xfrm>
            <a:off x="10272878" y="1149157"/>
            <a:ext cx="1604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Capillary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D9C4E3-44C1-AD7B-2654-55549C253CB3}"/>
              </a:ext>
            </a:extLst>
          </p:cNvPr>
          <p:cNvSpPr/>
          <p:nvPr/>
        </p:nvSpPr>
        <p:spPr>
          <a:xfrm>
            <a:off x="9474200" y="2994379"/>
            <a:ext cx="1092200" cy="40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B36321-504F-2204-EF0B-158AD1A6579D}"/>
              </a:ext>
            </a:extLst>
          </p:cNvPr>
          <p:cNvCxnSpPr>
            <a:cxnSpLocks/>
          </p:cNvCxnSpPr>
          <p:nvPr/>
        </p:nvCxnSpPr>
        <p:spPr>
          <a:xfrm flipH="1" flipV="1">
            <a:off x="9643593" y="2583581"/>
            <a:ext cx="173522" cy="1408666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3" name="Picture 42" descr="A diagram of a diagram of a diagram&#10;&#10;Description automatically generated with low confidence">
            <a:extLst>
              <a:ext uri="{FF2B5EF4-FFF2-40B4-BE49-F238E27FC236}">
                <a16:creationId xmlns:a16="http://schemas.microsoft.com/office/drawing/2014/main" id="{8712FD14-B3F4-5F52-34DE-7C8D2DF8A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96" y="1968751"/>
            <a:ext cx="7396186" cy="42996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5" name="Picture 4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195A64B-7AA2-2173-776B-19CE6F501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3" y="2994379"/>
            <a:ext cx="4860931" cy="340782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C421D24-9F57-5DAE-5C62-4FBBE844CBF5}"/>
              </a:ext>
            </a:extLst>
          </p:cNvPr>
          <p:cNvSpPr/>
          <p:nvPr/>
        </p:nvSpPr>
        <p:spPr>
          <a:xfrm>
            <a:off x="323103" y="675444"/>
            <a:ext cx="7169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Transverse Stark broadening method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A4DAC53B-A2C7-F0B8-BBF9-CCD68E6C296A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8854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1991C7-3970-190F-A8EF-CA872C430301}"/>
              </a:ext>
            </a:extLst>
          </p:cNvPr>
          <p:cNvSpPr/>
          <p:nvPr/>
        </p:nvSpPr>
        <p:spPr>
          <a:xfrm>
            <a:off x="857469" y="1391874"/>
            <a:ext cx="5488813" cy="104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Transverse density profile at the density peak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 alteration in plasma density distribution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7D0A5F6-96D3-F430-6B04-21FD4CECD326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54DF6085-6B6F-4084-9773-B81FEF10B7B0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9C6C4917-A5B9-0BCF-0858-34E44E68F1E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0F9914F3-0296-EE64-EF61-1D2A172D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6F690F32-FEAA-B296-2753-1920EC29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54FD3222-B68D-434A-9FB8-A3BCD7389027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5" name="Picture 14" descr="A graph of a graph showing a number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7CDE71A2-76B6-5F3E-3CC3-FCBA3B11E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7" y="2547357"/>
            <a:ext cx="5419733" cy="3799578"/>
          </a:xfrm>
          <a:prstGeom prst="rect">
            <a:avLst/>
          </a:prstGeom>
        </p:spPr>
      </p:pic>
      <p:pic>
        <p:nvPicPr>
          <p:cNvPr id="17" name="Picture 16" descr="A diagram of a graph&#10;&#10;Description automatically generated">
            <a:extLst>
              <a:ext uri="{FF2B5EF4-FFF2-40B4-BE49-F238E27FC236}">
                <a16:creationId xmlns:a16="http://schemas.microsoft.com/office/drawing/2014/main" id="{89E6662F-0F06-D639-394F-211397DC5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64" y="2437907"/>
            <a:ext cx="5000298" cy="39090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D25A02-A4A4-9CD6-521F-A442C696AA7F}"/>
              </a:ext>
            </a:extLst>
          </p:cNvPr>
          <p:cNvSpPr/>
          <p:nvPr/>
        </p:nvSpPr>
        <p:spPr>
          <a:xfrm>
            <a:off x="463930" y="683988"/>
            <a:ext cx="7169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Experimental results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76D2B111-C461-6A38-12FD-D4F6FF2B2F18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72726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blue ball&#10;&#10;Description automatically generated with medium confidence">
            <a:extLst>
              <a:ext uri="{FF2B5EF4-FFF2-40B4-BE49-F238E27FC236}">
                <a16:creationId xmlns:a16="http://schemas.microsoft.com/office/drawing/2014/main" id="{1871CED2-AE3C-4EAE-8D4C-A33A7AFE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77" y="485609"/>
            <a:ext cx="6734665" cy="6145305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3C6D6109-7E4B-1C38-C9D2-E8EB28EE8BCB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3EE27708-F098-23CD-3622-81D1C29B05AC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ttangolo 6">
            <a:extLst>
              <a:ext uri="{FF2B5EF4-FFF2-40B4-BE49-F238E27FC236}">
                <a16:creationId xmlns:a16="http://schemas.microsoft.com/office/drawing/2014/main" id="{C6084C3F-A623-CF50-CBAB-9135A5B89694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BCDF9982-A2E3-82B5-DBE8-D8B68362CE99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18D7A6-A876-D9CD-EFD5-3AB2446DDE9C}"/>
              </a:ext>
            </a:extLst>
          </p:cNvPr>
          <p:cNvSpPr/>
          <p:nvPr/>
        </p:nvSpPr>
        <p:spPr>
          <a:xfrm>
            <a:off x="556225" y="852321"/>
            <a:ext cx="7169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Laser spot imaging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5CE348-9FFB-5233-909D-854C5134BABD}"/>
              </a:ext>
            </a:extLst>
          </p:cNvPr>
          <p:cNvSpPr/>
          <p:nvPr/>
        </p:nvSpPr>
        <p:spPr>
          <a:xfrm>
            <a:off x="596355" y="2126151"/>
            <a:ext cx="416801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Diode laser beam impinging on the capillary channel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The laser beam is collected into the spectrometer to acquire laser spot images by means of the ICCD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Laser spot size lineouts measured during the experimental campaign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 alteration in laser spot size</a:t>
            </a:r>
          </a:p>
        </p:txBody>
      </p:sp>
      <p:pic>
        <p:nvPicPr>
          <p:cNvPr id="22" name="Immagine 7">
            <a:extLst>
              <a:ext uri="{FF2B5EF4-FFF2-40B4-BE49-F238E27FC236}">
                <a16:creationId xmlns:a16="http://schemas.microsoft.com/office/drawing/2014/main" id="{7CA3682E-1390-148F-0822-81AA7D103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3" name="Immagine 5">
            <a:extLst>
              <a:ext uri="{FF2B5EF4-FFF2-40B4-BE49-F238E27FC236}">
                <a16:creationId xmlns:a16="http://schemas.microsoft.com/office/drawing/2014/main" id="{FE8A4413-8E4B-5AA9-228D-98AF29C8B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2" name="CasellaDiTesto 7">
            <a:extLst>
              <a:ext uri="{FF2B5EF4-FFF2-40B4-BE49-F238E27FC236}">
                <a16:creationId xmlns:a16="http://schemas.microsoft.com/office/drawing/2014/main" id="{380C5773-C8BA-FFE8-42B3-14B87B96C921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800202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13" y="616346"/>
            <a:ext cx="7961747" cy="74719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Microscopic analysis</a:t>
            </a:r>
            <a:endParaRPr lang="en-US" sz="36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4541FE01-52D4-F6F0-613B-24A7F4390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75" t="2875" r="22999" b="4336"/>
          <a:stretch/>
        </p:blipFill>
        <p:spPr>
          <a:xfrm>
            <a:off x="6151857" y="943556"/>
            <a:ext cx="2405944" cy="2277973"/>
          </a:xfrm>
          <a:prstGeom prst="rect">
            <a:avLst/>
          </a:prstGeom>
        </p:spPr>
      </p:pic>
      <p:grpSp>
        <p:nvGrpSpPr>
          <p:cNvPr id="3" name="Gruppo 34">
            <a:extLst>
              <a:ext uri="{FF2B5EF4-FFF2-40B4-BE49-F238E27FC236}">
                <a16:creationId xmlns:a16="http://schemas.microsoft.com/office/drawing/2014/main" id="{52468564-4FDB-9468-203D-9C37664566AB}"/>
              </a:ext>
            </a:extLst>
          </p:cNvPr>
          <p:cNvGrpSpPr/>
          <p:nvPr/>
        </p:nvGrpSpPr>
        <p:grpSpPr>
          <a:xfrm>
            <a:off x="8636824" y="861647"/>
            <a:ext cx="3555177" cy="2403585"/>
            <a:chOff x="6355319" y="2373354"/>
            <a:chExt cx="4134843" cy="2978793"/>
          </a:xfrm>
        </p:grpSpPr>
        <p:grpSp>
          <p:nvGrpSpPr>
            <p:cNvPr id="17" name="Gruppo 5">
              <a:extLst>
                <a:ext uri="{FF2B5EF4-FFF2-40B4-BE49-F238E27FC236}">
                  <a16:creationId xmlns:a16="http://schemas.microsoft.com/office/drawing/2014/main" id="{A652F9A1-B315-98CD-2386-65D7EC7F5681}"/>
                </a:ext>
              </a:extLst>
            </p:cNvPr>
            <p:cNvGrpSpPr/>
            <p:nvPr/>
          </p:nvGrpSpPr>
          <p:grpSpPr>
            <a:xfrm>
              <a:off x="6429876" y="2418639"/>
              <a:ext cx="4060286" cy="2933508"/>
              <a:chOff x="390342" y="2388291"/>
              <a:chExt cx="4060286" cy="2933508"/>
            </a:xfrm>
          </p:grpSpPr>
          <p:pic>
            <p:nvPicPr>
              <p:cNvPr id="36" name="Immagine 6">
                <a:extLst>
                  <a:ext uri="{FF2B5EF4-FFF2-40B4-BE49-F238E27FC236}">
                    <a16:creationId xmlns:a16="http://schemas.microsoft.com/office/drawing/2014/main" id="{77D6A609-6CCA-7774-9155-C90F9CC2B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31620" y1="72464" x2="31620" y2="81522"/>
                            <a14:foregroundMark x1="30591" y1="81159" x2="30077" y2="83696"/>
                            <a14:foregroundMark x1="29820" y1="83333" x2="29563" y2="81522"/>
                            <a14:foregroundMark x1="58869" y1="84783" x2="59290" y2="84783"/>
                            <a14:backgroundMark x1="71465" y1="25000" x2="71465" y2="25000"/>
                            <a14:backgroundMark x1="25450" y1="42391" x2="25450" y2="42391"/>
                            <a14:backgroundMark x1="41645" y1="88768" x2="44987" y2="88406"/>
                            <a14:backgroundMark x1="59126" y1="85145" x2="60925" y2="85145"/>
                            <a14:backgroundMark x1="58612" y1="85507" x2="58612" y2="855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2440" t="12231" r="12440" b="11275"/>
              <a:stretch/>
            </p:blipFill>
            <p:spPr>
              <a:xfrm>
                <a:off x="390342" y="2388291"/>
                <a:ext cx="4060286" cy="2933508"/>
              </a:xfrm>
              <a:prstGeom prst="rect">
                <a:avLst/>
              </a:prstGeom>
            </p:spPr>
          </p:pic>
          <p:cxnSp>
            <p:nvCxnSpPr>
              <p:cNvPr id="37" name="Connettore diritto 8">
                <a:extLst>
                  <a:ext uri="{FF2B5EF4-FFF2-40B4-BE49-F238E27FC236}">
                    <a16:creationId xmlns:a16="http://schemas.microsoft.com/office/drawing/2014/main" id="{09842B9C-DE40-AA76-DBCC-CF706BED3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490" y="5137133"/>
                <a:ext cx="153919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Connettore diritto 12">
              <a:extLst>
                <a:ext uri="{FF2B5EF4-FFF2-40B4-BE49-F238E27FC236}">
                  <a16:creationId xmlns:a16="http://schemas.microsoft.com/office/drawing/2014/main" id="{2EABEFD9-2A4F-C1FE-B1FE-CCC4115D4F57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3" y="2558020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3">
              <a:extLst>
                <a:ext uri="{FF2B5EF4-FFF2-40B4-BE49-F238E27FC236}">
                  <a16:creationId xmlns:a16="http://schemas.microsoft.com/office/drawing/2014/main" id="{7E1A2D13-1B0D-1A32-CC02-59953FB7EE70}"/>
                </a:ext>
              </a:extLst>
            </p:cNvPr>
            <p:cNvSpPr txBox="1"/>
            <p:nvPr/>
          </p:nvSpPr>
          <p:spPr>
            <a:xfrm>
              <a:off x="6355319" y="23733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0" name="CasellaDiTesto 15">
              <a:extLst>
                <a:ext uri="{FF2B5EF4-FFF2-40B4-BE49-F238E27FC236}">
                  <a16:creationId xmlns:a16="http://schemas.microsoft.com/office/drawing/2014/main" id="{428F6C7E-473C-700C-20D7-0FCFC205193E}"/>
                </a:ext>
              </a:extLst>
            </p:cNvPr>
            <p:cNvSpPr txBox="1"/>
            <p:nvPr/>
          </p:nvSpPr>
          <p:spPr>
            <a:xfrm>
              <a:off x="6355319" y="498281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16</a:t>
              </a:r>
            </a:p>
          </p:txBody>
        </p:sp>
        <p:cxnSp>
          <p:nvCxnSpPr>
            <p:cNvPr id="21" name="Connettore diritto 16">
              <a:extLst>
                <a:ext uri="{FF2B5EF4-FFF2-40B4-BE49-F238E27FC236}">
                  <a16:creationId xmlns:a16="http://schemas.microsoft.com/office/drawing/2014/main" id="{F0518927-F0BB-CB21-9B35-B7AB05E2EDFC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3" y="2694868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17">
              <a:extLst>
                <a:ext uri="{FF2B5EF4-FFF2-40B4-BE49-F238E27FC236}">
                  <a16:creationId xmlns:a16="http://schemas.microsoft.com/office/drawing/2014/main" id="{9780A283-2D95-F60E-AF45-E5CD3C46F34E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3" y="2845589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18">
              <a:extLst>
                <a:ext uri="{FF2B5EF4-FFF2-40B4-BE49-F238E27FC236}">
                  <a16:creationId xmlns:a16="http://schemas.microsoft.com/office/drawing/2014/main" id="{F247DA18-2DD5-98BF-7D8C-1A9EB2009D10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3" y="3001099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19">
              <a:extLst>
                <a:ext uri="{FF2B5EF4-FFF2-40B4-BE49-F238E27FC236}">
                  <a16:creationId xmlns:a16="http://schemas.microsoft.com/office/drawing/2014/main" id="{304109CB-6B53-637D-2ABB-09CAB8E9C39F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2" y="3195609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0">
              <a:extLst>
                <a:ext uri="{FF2B5EF4-FFF2-40B4-BE49-F238E27FC236}">
                  <a16:creationId xmlns:a16="http://schemas.microsoft.com/office/drawing/2014/main" id="{9B60F3EE-A65C-D5C4-827F-FE16F0CB7099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1" y="3391676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1">
              <a:extLst>
                <a:ext uri="{FF2B5EF4-FFF2-40B4-BE49-F238E27FC236}">
                  <a16:creationId xmlns:a16="http://schemas.microsoft.com/office/drawing/2014/main" id="{4B52288C-C4BC-6B93-3053-458599F3D170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0" y="3571944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2">
              <a:extLst>
                <a:ext uri="{FF2B5EF4-FFF2-40B4-BE49-F238E27FC236}">
                  <a16:creationId xmlns:a16="http://schemas.microsoft.com/office/drawing/2014/main" id="{B31D0EC6-4D96-5560-6B1A-6FB93BB675A8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20" y="3756878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3">
              <a:extLst>
                <a:ext uri="{FF2B5EF4-FFF2-40B4-BE49-F238E27FC236}">
                  <a16:creationId xmlns:a16="http://schemas.microsoft.com/office/drawing/2014/main" id="{3FF0206A-522E-D682-5D3B-CE0C494F556A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19" y="3917177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4">
              <a:extLst>
                <a:ext uri="{FF2B5EF4-FFF2-40B4-BE49-F238E27FC236}">
                  <a16:creationId xmlns:a16="http://schemas.microsoft.com/office/drawing/2014/main" id="{D0A416C6-ED7F-9D30-CD86-1D3096D8614C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19" y="4097568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5">
              <a:extLst>
                <a:ext uri="{FF2B5EF4-FFF2-40B4-BE49-F238E27FC236}">
                  <a16:creationId xmlns:a16="http://schemas.microsoft.com/office/drawing/2014/main" id="{1C37859B-0798-EFFA-A415-BE0C64FD83CC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19" y="4249967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26">
              <a:extLst>
                <a:ext uri="{FF2B5EF4-FFF2-40B4-BE49-F238E27FC236}">
                  <a16:creationId xmlns:a16="http://schemas.microsoft.com/office/drawing/2014/main" id="{D2C8D788-B449-5C5D-D286-81D74D4650AA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19" y="4383704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27">
              <a:extLst>
                <a:ext uri="{FF2B5EF4-FFF2-40B4-BE49-F238E27FC236}">
                  <a16:creationId xmlns:a16="http://schemas.microsoft.com/office/drawing/2014/main" id="{84B8465F-33DF-65EF-329B-85F5DBE09847}"/>
                </a:ext>
              </a:extLst>
            </p:cNvPr>
            <p:cNvCxnSpPr>
              <a:cxnSpLocks/>
            </p:cNvCxnSpPr>
            <p:nvPr/>
          </p:nvCxnSpPr>
          <p:spPr>
            <a:xfrm>
              <a:off x="6797168" y="4536104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28">
              <a:extLst>
                <a:ext uri="{FF2B5EF4-FFF2-40B4-BE49-F238E27FC236}">
                  <a16:creationId xmlns:a16="http://schemas.microsoft.com/office/drawing/2014/main" id="{852BFF0F-5A81-F566-1EA3-0A44F7FCE741}"/>
                </a:ext>
              </a:extLst>
            </p:cNvPr>
            <p:cNvCxnSpPr>
              <a:cxnSpLocks/>
            </p:cNvCxnSpPr>
            <p:nvPr/>
          </p:nvCxnSpPr>
          <p:spPr>
            <a:xfrm>
              <a:off x="6797168" y="4697835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29">
              <a:extLst>
                <a:ext uri="{FF2B5EF4-FFF2-40B4-BE49-F238E27FC236}">
                  <a16:creationId xmlns:a16="http://schemas.microsoft.com/office/drawing/2014/main" id="{DDF72AA5-EBCB-4B0E-0B52-EF01739D788D}"/>
                </a:ext>
              </a:extLst>
            </p:cNvPr>
            <p:cNvCxnSpPr>
              <a:cxnSpLocks/>
            </p:cNvCxnSpPr>
            <p:nvPr/>
          </p:nvCxnSpPr>
          <p:spPr>
            <a:xfrm>
              <a:off x="6797168" y="4990468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0">
              <a:extLst>
                <a:ext uri="{FF2B5EF4-FFF2-40B4-BE49-F238E27FC236}">
                  <a16:creationId xmlns:a16="http://schemas.microsoft.com/office/drawing/2014/main" id="{A51A3619-AFF5-9EA2-ADE3-D725C966D5F1}"/>
                </a:ext>
              </a:extLst>
            </p:cNvPr>
            <p:cNvCxnSpPr>
              <a:cxnSpLocks/>
            </p:cNvCxnSpPr>
            <p:nvPr/>
          </p:nvCxnSpPr>
          <p:spPr>
            <a:xfrm>
              <a:off x="6797168" y="4844019"/>
              <a:ext cx="153919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26777CE-0CC9-F68A-DA61-C32FD12AC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213" y="3281778"/>
            <a:ext cx="4607080" cy="3157514"/>
          </a:xfrm>
          <a:prstGeom prst="rect">
            <a:avLst/>
          </a:prstGeom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BB964774-9732-B123-3F02-5F1B95109B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3" t="1020" r="2246" b="1660"/>
          <a:stretch/>
        </p:blipFill>
        <p:spPr>
          <a:xfrm>
            <a:off x="354307" y="1901676"/>
            <a:ext cx="2506336" cy="4460032"/>
          </a:xfrm>
          <a:prstGeom prst="rect">
            <a:avLst/>
          </a:prstGeom>
        </p:spPr>
      </p:pic>
      <p:grpSp>
        <p:nvGrpSpPr>
          <p:cNvPr id="7" name="Gruppo 15">
            <a:extLst>
              <a:ext uri="{FF2B5EF4-FFF2-40B4-BE49-F238E27FC236}">
                <a16:creationId xmlns:a16="http://schemas.microsoft.com/office/drawing/2014/main" id="{562D9B3A-3700-9A68-2C7C-AA2B717525F8}"/>
              </a:ext>
            </a:extLst>
          </p:cNvPr>
          <p:cNvGrpSpPr/>
          <p:nvPr/>
        </p:nvGrpSpPr>
        <p:grpSpPr>
          <a:xfrm>
            <a:off x="2993129" y="2075523"/>
            <a:ext cx="2763630" cy="2031429"/>
            <a:chOff x="3719514" y="830424"/>
            <a:chExt cx="3459599" cy="2360998"/>
          </a:xfrm>
        </p:grpSpPr>
        <p:pic>
          <p:nvPicPr>
            <p:cNvPr id="8" name="Immagine 8" descr="Immagine che contiene muro, interno&#10;&#10;Descrizione generata automaticamente">
              <a:extLst>
                <a:ext uri="{FF2B5EF4-FFF2-40B4-BE49-F238E27FC236}">
                  <a16:creationId xmlns:a16="http://schemas.microsoft.com/office/drawing/2014/main" id="{EF914416-6AFD-ECEB-F599-85A54695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514" y="830424"/>
              <a:ext cx="3459599" cy="2319966"/>
            </a:xfrm>
            <a:prstGeom prst="rect">
              <a:avLst/>
            </a:prstGeom>
          </p:spPr>
        </p:pic>
        <p:cxnSp>
          <p:nvCxnSpPr>
            <p:cNvPr id="9" name="Connettore diritto 12">
              <a:extLst>
                <a:ext uri="{FF2B5EF4-FFF2-40B4-BE49-F238E27FC236}">
                  <a16:creationId xmlns:a16="http://schemas.microsoft.com/office/drawing/2014/main" id="{875791F9-32B6-5932-A96A-567C3DCF13BC}"/>
                </a:ext>
              </a:extLst>
            </p:cNvPr>
            <p:cNvCxnSpPr/>
            <p:nvPr/>
          </p:nvCxnSpPr>
          <p:spPr>
            <a:xfrm>
              <a:off x="3787586" y="3041112"/>
              <a:ext cx="2667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13">
              <a:extLst>
                <a:ext uri="{FF2B5EF4-FFF2-40B4-BE49-F238E27FC236}">
                  <a16:creationId xmlns:a16="http://schemas.microsoft.com/office/drawing/2014/main" id="{F9FF9E32-04FB-FE03-7306-84AC773F8864}"/>
                </a:ext>
              </a:extLst>
            </p:cNvPr>
            <p:cNvSpPr txBox="1"/>
            <p:nvPr/>
          </p:nvSpPr>
          <p:spPr>
            <a:xfrm>
              <a:off x="4007567" y="2896312"/>
              <a:ext cx="606422" cy="29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1mm</a:t>
              </a:r>
            </a:p>
          </p:txBody>
        </p:sp>
      </p:grpSp>
      <p:sp>
        <p:nvSpPr>
          <p:cNvPr id="12" name="CasellaDiTesto 6">
            <a:extLst>
              <a:ext uri="{FF2B5EF4-FFF2-40B4-BE49-F238E27FC236}">
                <a16:creationId xmlns:a16="http://schemas.microsoft.com/office/drawing/2014/main" id="{E57D02E0-CF0A-7482-E09B-005C98E0643C}"/>
              </a:ext>
            </a:extLst>
          </p:cNvPr>
          <p:cNvSpPr txBox="1"/>
          <p:nvPr/>
        </p:nvSpPr>
        <p:spPr>
          <a:xfrm>
            <a:off x="196690" y="1265690"/>
            <a:ext cx="482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Optical Stereomicroscope </a:t>
            </a:r>
            <a:r>
              <a:rPr lang="en-US" sz="2400" dirty="0" err="1">
                <a:cs typeface="Arial" panose="020B0604020202020204" pitchFamily="34" charset="0"/>
              </a:rPr>
              <a:t>Euromex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3" name="CasellaDiTesto 14">
            <a:extLst>
              <a:ext uri="{FF2B5EF4-FFF2-40B4-BE49-F238E27FC236}">
                <a16:creationId xmlns:a16="http://schemas.microsoft.com/office/drawing/2014/main" id="{21557473-7BE7-46A1-04D5-136EB8CF2365}"/>
              </a:ext>
            </a:extLst>
          </p:cNvPr>
          <p:cNvSpPr txBox="1"/>
          <p:nvPr/>
        </p:nvSpPr>
        <p:spPr>
          <a:xfrm>
            <a:off x="2993129" y="17360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Magnification: 1x</a:t>
            </a:r>
          </a:p>
        </p:txBody>
      </p:sp>
      <p:sp>
        <p:nvSpPr>
          <p:cNvPr id="40" name="CasellaDiTesto 14">
            <a:extLst>
              <a:ext uri="{FF2B5EF4-FFF2-40B4-BE49-F238E27FC236}">
                <a16:creationId xmlns:a16="http://schemas.microsoft.com/office/drawing/2014/main" id="{16D47677-7BD0-2F2E-4D60-9EA418DEF1B4}"/>
              </a:ext>
            </a:extLst>
          </p:cNvPr>
          <p:cNvSpPr txBox="1"/>
          <p:nvPr/>
        </p:nvSpPr>
        <p:spPr>
          <a:xfrm>
            <a:off x="2913933" y="410764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Magnification: 3.5x</a:t>
            </a:r>
          </a:p>
        </p:txBody>
      </p:sp>
      <p:sp>
        <p:nvSpPr>
          <p:cNvPr id="52" name="Rettangolo 6">
            <a:extLst>
              <a:ext uri="{FF2B5EF4-FFF2-40B4-BE49-F238E27FC236}">
                <a16:creationId xmlns:a16="http://schemas.microsoft.com/office/drawing/2014/main" id="{2191EF96-9D4A-038C-2B61-B6CB420AE97E}"/>
              </a:ext>
            </a:extLst>
          </p:cNvPr>
          <p:cNvSpPr/>
          <p:nvPr/>
        </p:nvSpPr>
        <p:spPr>
          <a:xfrm>
            <a:off x="0" y="1"/>
            <a:ext cx="8280560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7" name="Gruppo 60">
            <a:extLst>
              <a:ext uri="{FF2B5EF4-FFF2-40B4-BE49-F238E27FC236}">
                <a16:creationId xmlns:a16="http://schemas.microsoft.com/office/drawing/2014/main" id="{CC7FCD55-2E60-5DEC-694E-63E68DD9972D}"/>
              </a:ext>
            </a:extLst>
          </p:cNvPr>
          <p:cNvGrpSpPr>
            <a:grpSpLocks noChangeAspect="1"/>
          </p:cNvGrpSpPr>
          <p:nvPr/>
        </p:nvGrpSpPr>
        <p:grpSpPr>
          <a:xfrm>
            <a:off x="7696279" y="3553313"/>
            <a:ext cx="2896428" cy="2589902"/>
            <a:chOff x="4103907" y="255814"/>
            <a:chExt cx="7097489" cy="6346369"/>
          </a:xfrm>
        </p:grpSpPr>
        <p:pic>
          <p:nvPicPr>
            <p:cNvPr id="58" name="Immagine 16">
              <a:extLst>
                <a:ext uri="{FF2B5EF4-FFF2-40B4-BE49-F238E27FC236}">
                  <a16:creationId xmlns:a16="http://schemas.microsoft.com/office/drawing/2014/main" id="{85AE1EFB-CE0B-B5C9-EE03-229F16AA9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8" t="3809" r="16151" b="3650"/>
            <a:stretch/>
          </p:blipFill>
          <p:spPr>
            <a:xfrm>
              <a:off x="4103907" y="255814"/>
              <a:ext cx="7097489" cy="6346369"/>
            </a:xfrm>
            <a:prstGeom prst="rect">
              <a:avLst/>
            </a:prstGeom>
          </p:spPr>
        </p:pic>
        <p:sp>
          <p:nvSpPr>
            <p:cNvPr id="59" name="CasellaDiTesto 37">
              <a:extLst>
                <a:ext uri="{FF2B5EF4-FFF2-40B4-BE49-F238E27FC236}">
                  <a16:creationId xmlns:a16="http://schemas.microsoft.com/office/drawing/2014/main" id="{446B8A68-2CD5-1384-CBB8-0A7B2860A390}"/>
                </a:ext>
              </a:extLst>
            </p:cNvPr>
            <p:cNvSpPr txBox="1"/>
            <p:nvPr/>
          </p:nvSpPr>
          <p:spPr>
            <a:xfrm>
              <a:off x="9831895" y="5923757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100 </a:t>
              </a:r>
              <a:r>
                <a:rPr lang="el-GR" dirty="0">
                  <a:ea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it-IT" dirty="0"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it-IT" dirty="0"/>
            </a:p>
          </p:txBody>
        </p:sp>
        <p:cxnSp>
          <p:nvCxnSpPr>
            <p:cNvPr id="60" name="Connettore diritto 23">
              <a:extLst>
                <a:ext uri="{FF2B5EF4-FFF2-40B4-BE49-F238E27FC236}">
                  <a16:creationId xmlns:a16="http://schemas.microsoft.com/office/drawing/2014/main" id="{BC6AC277-D994-D621-DEB2-E8BF3D142FB4}"/>
                </a:ext>
              </a:extLst>
            </p:cNvPr>
            <p:cNvCxnSpPr>
              <a:cxnSpLocks/>
            </p:cNvCxnSpPr>
            <p:nvPr/>
          </p:nvCxnSpPr>
          <p:spPr>
            <a:xfrm>
              <a:off x="10146698" y="6306153"/>
              <a:ext cx="27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diritto 26">
              <a:extLst>
                <a:ext uri="{FF2B5EF4-FFF2-40B4-BE49-F238E27FC236}">
                  <a16:creationId xmlns:a16="http://schemas.microsoft.com/office/drawing/2014/main" id="{44EDB119-486C-8A1A-3BCA-41548BEB9C49}"/>
                </a:ext>
              </a:extLst>
            </p:cNvPr>
            <p:cNvCxnSpPr>
              <a:cxnSpLocks/>
            </p:cNvCxnSpPr>
            <p:nvPr/>
          </p:nvCxnSpPr>
          <p:spPr>
            <a:xfrm>
              <a:off x="4691740" y="3423556"/>
              <a:ext cx="59245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29">
              <a:extLst>
                <a:ext uri="{FF2B5EF4-FFF2-40B4-BE49-F238E27FC236}">
                  <a16:creationId xmlns:a16="http://schemas.microsoft.com/office/drawing/2014/main" id="{5B69701B-4107-18EA-CEB9-F502861096BF}"/>
                </a:ext>
              </a:extLst>
            </p:cNvPr>
            <p:cNvSpPr txBox="1"/>
            <p:nvPr/>
          </p:nvSpPr>
          <p:spPr>
            <a:xfrm>
              <a:off x="8393925" y="3509021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70C0"/>
                  </a:solidFill>
                </a:rPr>
                <a:t>2194.67 </a:t>
              </a:r>
              <a:r>
                <a:rPr lang="el-GR" dirty="0">
                  <a:solidFill>
                    <a:srgbClr val="0070C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it-IT" dirty="0">
                  <a:solidFill>
                    <a:srgbClr val="0070C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it-IT" dirty="0">
                <a:solidFill>
                  <a:srgbClr val="0070C0"/>
                </a:solidFill>
              </a:endParaRPr>
            </a:p>
          </p:txBody>
        </p:sp>
        <p:cxnSp>
          <p:nvCxnSpPr>
            <p:cNvPr id="63" name="Connettore diritto 30">
              <a:extLst>
                <a:ext uri="{FF2B5EF4-FFF2-40B4-BE49-F238E27FC236}">
                  <a16:creationId xmlns:a16="http://schemas.microsoft.com/office/drawing/2014/main" id="{6E83F3B6-DF22-EFFA-B3BC-0F6319DF3BBD}"/>
                </a:ext>
              </a:extLst>
            </p:cNvPr>
            <p:cNvCxnSpPr>
              <a:cxnSpLocks/>
            </p:cNvCxnSpPr>
            <p:nvPr/>
          </p:nvCxnSpPr>
          <p:spPr>
            <a:xfrm>
              <a:off x="7654015" y="461281"/>
              <a:ext cx="0" cy="592455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31">
              <a:extLst>
                <a:ext uri="{FF2B5EF4-FFF2-40B4-BE49-F238E27FC236}">
                  <a16:creationId xmlns:a16="http://schemas.microsoft.com/office/drawing/2014/main" id="{C54FD43A-42C8-8721-C5C0-C000D1AA178A}"/>
                </a:ext>
              </a:extLst>
            </p:cNvPr>
            <p:cNvSpPr txBox="1"/>
            <p:nvPr/>
          </p:nvSpPr>
          <p:spPr>
            <a:xfrm>
              <a:off x="6170109" y="5253716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</a:rPr>
                <a:t>2194.67 </a:t>
              </a:r>
              <a:r>
                <a:rPr lang="el-GR" dirty="0">
                  <a:solidFill>
                    <a:srgbClr val="FFFF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it-IT" dirty="0">
                  <a:solidFill>
                    <a:srgbClr val="FFFF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it-IT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34D4971-999F-DA6F-2E5C-5DFF458E6E05}"/>
              </a:ext>
            </a:extLst>
          </p:cNvPr>
          <p:cNvCxnSpPr>
            <a:cxnSpLocks/>
            <a:stCxn id="68" idx="4"/>
          </p:cNvCxnSpPr>
          <p:nvPr/>
        </p:nvCxnSpPr>
        <p:spPr>
          <a:xfrm flipH="1">
            <a:off x="9929043" y="2298776"/>
            <a:ext cx="248342" cy="1600723"/>
          </a:xfrm>
          <a:prstGeom prst="straightConnector1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C08C811B-69A4-BA5B-17F2-46CE6043EA8A}"/>
              </a:ext>
            </a:extLst>
          </p:cNvPr>
          <p:cNvSpPr/>
          <p:nvPr/>
        </p:nvSpPr>
        <p:spPr>
          <a:xfrm>
            <a:off x="10014626" y="2167606"/>
            <a:ext cx="325518" cy="13117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Immagine 22" descr="Immagine che contiene uovo&#10;&#10;Descrizione generata automaticamente">
            <a:extLst>
              <a:ext uri="{FF2B5EF4-FFF2-40B4-BE49-F238E27FC236}">
                <a16:creationId xmlns:a16="http://schemas.microsoft.com/office/drawing/2014/main" id="{3919F8F8-FAA4-57C3-81F7-E9E10AF4B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29" y="4502083"/>
            <a:ext cx="2763630" cy="1853257"/>
          </a:xfrm>
          <a:prstGeom prst="rect">
            <a:avLst/>
          </a:prstGeom>
        </p:spPr>
      </p:pic>
      <p:cxnSp>
        <p:nvCxnSpPr>
          <p:cNvPr id="71" name="Connettore diritto 27">
            <a:extLst>
              <a:ext uri="{FF2B5EF4-FFF2-40B4-BE49-F238E27FC236}">
                <a16:creationId xmlns:a16="http://schemas.microsoft.com/office/drawing/2014/main" id="{A46AFAFA-7709-02F9-5312-5925A7B8382C}"/>
              </a:ext>
            </a:extLst>
          </p:cNvPr>
          <p:cNvCxnSpPr>
            <a:cxnSpLocks/>
          </p:cNvCxnSpPr>
          <p:nvPr/>
        </p:nvCxnSpPr>
        <p:spPr>
          <a:xfrm>
            <a:off x="3071499" y="6216718"/>
            <a:ext cx="918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28">
            <a:extLst>
              <a:ext uri="{FF2B5EF4-FFF2-40B4-BE49-F238E27FC236}">
                <a16:creationId xmlns:a16="http://schemas.microsoft.com/office/drawing/2014/main" id="{6ECCD069-D942-D3D7-6CDB-83E5F8EB0B77}"/>
              </a:ext>
            </a:extLst>
          </p:cNvPr>
          <p:cNvSpPr txBox="1"/>
          <p:nvPr/>
        </p:nvSpPr>
        <p:spPr>
          <a:xfrm>
            <a:off x="3117030" y="6089785"/>
            <a:ext cx="737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83E60-9BA2-ED89-2061-7CB7D11E7D6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7081" t="45851" r="36861" b="32820"/>
          <a:stretch/>
        </p:blipFill>
        <p:spPr>
          <a:xfrm>
            <a:off x="2904172" y="3973284"/>
            <a:ext cx="3345814" cy="2376235"/>
          </a:xfrm>
          <a:prstGeom prst="rect">
            <a:avLst/>
          </a:prstGeom>
        </p:spPr>
      </p:pic>
      <p:sp>
        <p:nvSpPr>
          <p:cNvPr id="15" name="CasellaDiTesto 6">
            <a:extLst>
              <a:ext uri="{FF2B5EF4-FFF2-40B4-BE49-F238E27FC236}">
                <a16:creationId xmlns:a16="http://schemas.microsoft.com/office/drawing/2014/main" id="{0519D5A6-34A1-14F0-C376-D6FBF3519C64}"/>
              </a:ext>
            </a:extLst>
          </p:cNvPr>
          <p:cNvSpPr txBox="1"/>
          <p:nvPr/>
        </p:nvSpPr>
        <p:spPr>
          <a:xfrm>
            <a:off x="4013863" y="6002796"/>
            <a:ext cx="979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1400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shots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6">
            <a:extLst>
              <a:ext uri="{FF2B5EF4-FFF2-40B4-BE49-F238E27FC236}">
                <a16:creationId xmlns:a16="http://schemas.microsoft.com/office/drawing/2014/main" id="{34355216-E124-B40C-6BDF-1B7F126885DE}"/>
              </a:ext>
            </a:extLst>
          </p:cNvPr>
          <p:cNvSpPr txBox="1"/>
          <p:nvPr/>
        </p:nvSpPr>
        <p:spPr>
          <a:xfrm>
            <a:off x="3066375" y="5995031"/>
            <a:ext cx="1021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5X10</a:t>
            </a:r>
            <a:r>
              <a:rPr lang="en-US" sz="14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400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shots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6">
            <a:extLst>
              <a:ext uri="{FF2B5EF4-FFF2-40B4-BE49-F238E27FC236}">
                <a16:creationId xmlns:a16="http://schemas.microsoft.com/office/drawing/2014/main" id="{2B9C78C9-CF93-53A2-1FB2-50B87DEA4205}"/>
              </a:ext>
            </a:extLst>
          </p:cNvPr>
          <p:cNvSpPr txBox="1"/>
          <p:nvPr/>
        </p:nvSpPr>
        <p:spPr>
          <a:xfrm>
            <a:off x="4856030" y="6004009"/>
            <a:ext cx="979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1400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shots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F845B5-6CCB-FAE3-4C82-873C722CE305}"/>
              </a:ext>
            </a:extLst>
          </p:cNvPr>
          <p:cNvSpPr txBox="1"/>
          <p:nvPr/>
        </p:nvSpPr>
        <p:spPr>
          <a:xfrm>
            <a:off x="4295592" y="4003755"/>
            <a:ext cx="139493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badi" panose="020B0604020104020204" pitchFamily="34" charset="0"/>
              </a:rPr>
              <a:t>Molybdenum/steel</a:t>
            </a:r>
            <a:endParaRPr lang="en-US" sz="1400" dirty="0">
              <a:latin typeface="Abadi" panose="020B06040201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E40E7C-E09B-1529-6039-09582C2D7058}"/>
              </a:ext>
            </a:extLst>
          </p:cNvPr>
          <p:cNvSpPr txBox="1"/>
          <p:nvPr/>
        </p:nvSpPr>
        <p:spPr>
          <a:xfrm>
            <a:off x="3086177" y="4072093"/>
            <a:ext cx="75854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badi" panose="020B0604020104020204" pitchFamily="34" charset="0"/>
              </a:rPr>
              <a:t>Stainless</a:t>
            </a:r>
          </a:p>
          <a:p>
            <a:pPr algn="ctr"/>
            <a:r>
              <a:rPr lang="en-US" sz="1200" dirty="0">
                <a:latin typeface="Abadi" panose="020B0604020104020204" pitchFamily="34" charset="0"/>
              </a:rPr>
              <a:t>steel</a:t>
            </a: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3D9E08CB-F95E-6FC7-0171-A77209B0E067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Slide Number Placeholder 10">
            <a:extLst>
              <a:ext uri="{FF2B5EF4-FFF2-40B4-BE49-F238E27FC236}">
                <a16:creationId xmlns:a16="http://schemas.microsoft.com/office/drawing/2014/main" id="{91C013E0-1AFB-76B8-D97F-FA179C1DF937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ettangolo 6">
            <a:extLst>
              <a:ext uri="{FF2B5EF4-FFF2-40B4-BE49-F238E27FC236}">
                <a16:creationId xmlns:a16="http://schemas.microsoft.com/office/drawing/2014/main" id="{C7D7C8AF-449D-7EB4-9F72-A5F852EA383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7">
            <a:extLst>
              <a:ext uri="{FF2B5EF4-FFF2-40B4-BE49-F238E27FC236}">
                <a16:creationId xmlns:a16="http://schemas.microsoft.com/office/drawing/2014/main" id="{9D138DF3-CE67-39DF-2B2F-70E80C8E841C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47" name="Immagine 7">
            <a:extLst>
              <a:ext uri="{FF2B5EF4-FFF2-40B4-BE49-F238E27FC236}">
                <a16:creationId xmlns:a16="http://schemas.microsoft.com/office/drawing/2014/main" id="{F9C3174F-2DE9-CA93-B04C-9FCA0E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48" name="Immagine 5">
            <a:extLst>
              <a:ext uri="{FF2B5EF4-FFF2-40B4-BE49-F238E27FC236}">
                <a16:creationId xmlns:a16="http://schemas.microsoft.com/office/drawing/2014/main" id="{4AA1F656-90D9-A280-36FB-D9E6ECCEFD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AB9E1440-2171-82B6-5FB9-E962F608111F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0100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8" grpId="0" animBg="1"/>
      <p:bldP spid="15" grpId="0"/>
      <p:bldP spid="16" grpId="0"/>
      <p:bldP spid="38" grpId="0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F8637-BF4F-934B-66FA-348170883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>
            <a:extLst>
              <a:ext uri="{FF2B5EF4-FFF2-40B4-BE49-F238E27FC236}">
                <a16:creationId xmlns:a16="http://schemas.microsoft.com/office/drawing/2014/main" id="{1C49C456-96BA-56BA-192A-BA0A2B05AB5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7BC0A2-4E85-1866-1366-D3F3431135E3}"/>
              </a:ext>
            </a:extLst>
          </p:cNvPr>
          <p:cNvSpPr txBox="1">
            <a:spLocks/>
          </p:cNvSpPr>
          <p:nvPr/>
        </p:nvSpPr>
        <p:spPr>
          <a:xfrm>
            <a:off x="247222" y="-115876"/>
            <a:ext cx="10515600" cy="1105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30EC1F-AAC8-90C7-B026-D45A118D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568D9AFF-D43D-FCFF-20A0-A9532F1FCB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168604" y="42528"/>
            <a:ext cx="1962958" cy="677217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611DDDB5-3645-089F-3AF6-8E8A7A35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596" y="45073"/>
            <a:ext cx="1855172" cy="672126"/>
          </a:xfrm>
          <a:prstGeom prst="rect">
            <a:avLst/>
          </a:prstGeom>
        </p:spPr>
      </p:pic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F6D404A2-382B-9DCC-7F91-4170D06DE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168164"/>
              </p:ext>
            </p:extLst>
          </p:nvPr>
        </p:nvGraphicFramePr>
        <p:xfrm>
          <a:off x="1466333" y="609356"/>
          <a:ext cx="9683750" cy="581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sellaDiTesto 7">
            <a:extLst>
              <a:ext uri="{FF2B5EF4-FFF2-40B4-BE49-F238E27FC236}">
                <a16:creationId xmlns:a16="http://schemas.microsoft.com/office/drawing/2014/main" id="{51A5665F-FEB9-56BF-1E26-3DE0EA5938F5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33912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3A121D-2E65-B473-D1F7-EC8578144956}"/>
                  </a:ext>
                </a:extLst>
              </p:cNvPr>
              <p:cNvSpPr txBox="1"/>
              <p:nvPr/>
            </p:nvSpPr>
            <p:spPr>
              <a:xfrm>
                <a:off x="407793" y="3526811"/>
                <a:ext cx="4570225" cy="2640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𝑒𝑖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</m:e>
                    </m:rad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𝑙𝑛</m:t>
                        </m:r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𝑒𝑖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it-IT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𝑒𝑖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begChr m:val="["/>
                        <m:endChr m:val="]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rad>
                          </m:den>
                        </m:f>
                        <m:f>
                          <m:f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sSub>
                                      <m:sSubPr>
                                        <m:ctrlP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f>
                                  <m:fPr>
                                    <m:type m:val="lin"/>
                                    <m:ctrlPr>
                                      <a:rPr lang="it-IT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  <m:sSup>
                              <m:sSup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e>
                              <m:sup>
                                <m:f>
                                  <m:fPr>
                                    <m:type m:val="lin"/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f>
                                  <m:fPr>
                                    <m:type m:val="lin"/>
                                    <m:ctrlPr>
                                      <a:rPr lang="it-IT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3A121D-2E65-B473-D1F7-EC857814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93" y="3526811"/>
                <a:ext cx="4570225" cy="26402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0D2308-69A9-726C-03C9-373F85092F76}"/>
                  </a:ext>
                </a:extLst>
              </p:cNvPr>
              <p:cNvSpPr txBox="1"/>
              <p:nvPr/>
            </p:nvSpPr>
            <p:spPr>
              <a:xfrm>
                <a:off x="1644651" y="2848468"/>
                <a:ext cx="3412194" cy="54034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0D2308-69A9-726C-03C9-373F85092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51" y="2848468"/>
                <a:ext cx="3412194" cy="5403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4C4ECD9-2985-7319-1DF2-3DDCDF54E0FB}"/>
              </a:ext>
            </a:extLst>
          </p:cNvPr>
          <p:cNvSpPr txBox="1"/>
          <p:nvPr/>
        </p:nvSpPr>
        <p:spPr>
          <a:xfrm>
            <a:off x="530773" y="1709072"/>
            <a:ext cx="48644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Ohmic heating inside the plasma channel: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C82D7B-D1E0-A1FC-3756-1130DB257312}"/>
                  </a:ext>
                </a:extLst>
              </p:cNvPr>
              <p:cNvSpPr txBox="1"/>
              <p:nvPr/>
            </p:nvSpPr>
            <p:spPr>
              <a:xfrm>
                <a:off x="7135157" y="2204471"/>
                <a:ext cx="3774170" cy="1066510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=5.7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𝑘𝐴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C82D7B-D1E0-A1FC-3756-1130DB257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157" y="2204471"/>
                <a:ext cx="3774170" cy="1066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6">
            <a:extLst>
              <a:ext uri="{FF2B5EF4-FFF2-40B4-BE49-F238E27FC236}">
                <a16:creationId xmlns:a16="http://schemas.microsoft.com/office/drawing/2014/main" id="{103AF793-29E7-226A-8536-98C43A1E3B02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C8AC267A-175C-3FBD-B0E0-4BA83B22B5D8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B6F050FF-8977-352F-5CA2-2B2C4C7D994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BB4F73FA-7AF7-77D2-5B61-F80FBC599F90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6" name="Immagine 7">
            <a:extLst>
              <a:ext uri="{FF2B5EF4-FFF2-40B4-BE49-F238E27FC236}">
                <a16:creationId xmlns:a16="http://schemas.microsoft.com/office/drawing/2014/main" id="{C8C25ECA-7ABA-CDCA-5E22-22F6C16E0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7CA6C21D-746F-A816-C604-73B6ED2BD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19" name="Picture 18" descr="A graph of a plasma density and discharge current&#10;&#10;Description automatically generated">
            <a:extLst>
              <a:ext uri="{FF2B5EF4-FFF2-40B4-BE49-F238E27FC236}">
                <a16:creationId xmlns:a16="http://schemas.microsoft.com/office/drawing/2014/main" id="{136019FD-9DBE-BF46-4FD7-7AD002B66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8" y="3728836"/>
            <a:ext cx="3614932" cy="2607392"/>
          </a:xfrm>
          <a:prstGeom prst="rect">
            <a:avLst/>
          </a:prstGeom>
        </p:spPr>
      </p:pic>
      <p:pic>
        <p:nvPicPr>
          <p:cNvPr id="21" name="Picture 20" descr="A graph of a graph showing a red line&#10;&#10;Description automatically generated">
            <a:extLst>
              <a:ext uri="{FF2B5EF4-FFF2-40B4-BE49-F238E27FC236}">
                <a16:creationId xmlns:a16="http://schemas.microsoft.com/office/drawing/2014/main" id="{6E64DA91-511C-8157-D9B7-2C3E40E3BD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87" y="3791415"/>
            <a:ext cx="3401213" cy="2607392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9C3F3236-FE33-2185-2830-FE88530BDD87}"/>
              </a:ext>
            </a:extLst>
          </p:cNvPr>
          <p:cNvSpPr txBox="1">
            <a:spLocks/>
          </p:cNvSpPr>
          <p:nvPr/>
        </p:nvSpPr>
        <p:spPr>
          <a:xfrm>
            <a:off x="475578" y="700970"/>
            <a:ext cx="7961747" cy="74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+mn-lt"/>
              </a:rPr>
              <a:t>Heat transfer analysis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9349F713-E2D4-D477-A90A-006F59D2D590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490854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0" y="910950"/>
            <a:ext cx="7961747" cy="747190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Heat transfer analysis</a:t>
            </a:r>
            <a:endParaRPr lang="en-US" sz="3600" b="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F4068-92DD-EB6F-8020-15F0F4018F11}"/>
                  </a:ext>
                </a:extLst>
              </p:cNvPr>
              <p:cNvSpPr txBox="1"/>
              <p:nvPr/>
            </p:nvSpPr>
            <p:spPr>
              <a:xfrm>
                <a:off x="721670" y="3919630"/>
                <a:ext cx="3843980" cy="931024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𝑚𝐽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F4068-92DD-EB6F-8020-15F0F4018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70" y="3919630"/>
                <a:ext cx="3843980" cy="931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9A960F46-031F-88B3-2BB2-81C249C9247C}"/>
              </a:ext>
            </a:extLst>
          </p:cNvPr>
          <p:cNvSpPr/>
          <p:nvPr/>
        </p:nvSpPr>
        <p:spPr>
          <a:xfrm>
            <a:off x="2202379" y="4942603"/>
            <a:ext cx="324465" cy="68895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FD87CC-70CE-F527-C23B-F3DD2DACDE0F}"/>
                  </a:ext>
                </a:extLst>
              </p:cNvPr>
              <p:cNvSpPr txBox="1"/>
              <p:nvPr/>
            </p:nvSpPr>
            <p:spPr>
              <a:xfrm>
                <a:off x="2643660" y="5089822"/>
                <a:ext cx="2936383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=10, 100, 1000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FD87CC-70CE-F527-C23B-F3DD2DAC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660" y="5089822"/>
                <a:ext cx="2936383" cy="369332"/>
              </a:xfrm>
              <a:prstGeom prst="rect">
                <a:avLst/>
              </a:prstGeom>
              <a:blipFill>
                <a:blip r:embed="rId3"/>
                <a:stretch>
                  <a:fillRect l="-1871" r="-416" b="-327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A5CC06-094F-05B1-D0D1-D441DA47CE26}"/>
                  </a:ext>
                </a:extLst>
              </p:cNvPr>
              <p:cNvSpPr txBox="1"/>
              <p:nvPr/>
            </p:nvSpPr>
            <p:spPr>
              <a:xfrm>
                <a:off x="1348597" y="5808874"/>
                <a:ext cx="3217053" cy="46589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=1, 10, 100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A5CC06-094F-05B1-D0D1-D441DA47C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597" y="5808874"/>
                <a:ext cx="3217053" cy="465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C1C185-4D0E-1455-110B-4B293DC44CE3}"/>
                  </a:ext>
                </a:extLst>
              </p:cNvPr>
              <p:cNvSpPr txBox="1"/>
              <p:nvPr/>
            </p:nvSpPr>
            <p:spPr>
              <a:xfrm>
                <a:off x="1348597" y="3170153"/>
                <a:ext cx="3217053" cy="54034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C1C185-4D0E-1455-110B-4B293DC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597" y="3170153"/>
                <a:ext cx="3217053" cy="540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D1772B-35AD-FEE8-4639-BA528834259C}"/>
              </a:ext>
            </a:extLst>
          </p:cNvPr>
          <p:cNvSpPr txBox="1"/>
          <p:nvPr/>
        </p:nvSpPr>
        <p:spPr>
          <a:xfrm>
            <a:off x="530773" y="1984264"/>
            <a:ext cx="48644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Ohmic heating inside the plasma channel:</a:t>
            </a: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1B250E5D-3491-083E-4C9E-9470C308A685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565E678A-D5FF-0502-3548-FAE992690D34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ttangolo 6">
            <a:extLst>
              <a:ext uri="{FF2B5EF4-FFF2-40B4-BE49-F238E27FC236}">
                <a16:creationId xmlns:a16="http://schemas.microsoft.com/office/drawing/2014/main" id="{2267D1CD-A01F-0FB8-7289-902F156DD6A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1BE9BEF7-A066-8C75-879A-218426D97029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7" name="Immagine 7">
            <a:extLst>
              <a:ext uri="{FF2B5EF4-FFF2-40B4-BE49-F238E27FC236}">
                <a16:creationId xmlns:a16="http://schemas.microsoft.com/office/drawing/2014/main" id="{81B2305E-C716-9561-463B-814688414D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8" name="Immagine 5">
            <a:extLst>
              <a:ext uri="{FF2B5EF4-FFF2-40B4-BE49-F238E27FC236}">
                <a16:creationId xmlns:a16="http://schemas.microsoft.com/office/drawing/2014/main" id="{61E9D161-F860-ADB8-0304-B14CAB3C1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20" name="Picture 19" descr="A graph with a green line&#10;&#10;Description automatically generated">
            <a:extLst>
              <a:ext uri="{FF2B5EF4-FFF2-40B4-BE49-F238E27FC236}">
                <a16:creationId xmlns:a16="http://schemas.microsoft.com/office/drawing/2014/main" id="{B7D970D2-2CB6-B222-BD7E-F272197B4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23" y="757954"/>
            <a:ext cx="3295665" cy="2867374"/>
          </a:xfrm>
          <a:prstGeom prst="rect">
            <a:avLst/>
          </a:prstGeom>
        </p:spPr>
      </p:pic>
      <p:pic>
        <p:nvPicPr>
          <p:cNvPr id="22" name="Picture 21" descr="A graph with a blue line&#10;&#10;Description automatically generated">
            <a:extLst>
              <a:ext uri="{FF2B5EF4-FFF2-40B4-BE49-F238E27FC236}">
                <a16:creationId xmlns:a16="http://schemas.microsoft.com/office/drawing/2014/main" id="{7DD3ACBE-B8A9-E40E-655A-91020B53E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7" y="3629539"/>
            <a:ext cx="3843980" cy="2769268"/>
          </a:xfrm>
          <a:prstGeom prst="rect">
            <a:avLst/>
          </a:prstGeom>
        </p:spPr>
      </p:pic>
      <p:pic>
        <p:nvPicPr>
          <p:cNvPr id="24" name="Picture 23" descr="A graph with a red line&#10;&#10;Description automatically generated">
            <a:extLst>
              <a:ext uri="{FF2B5EF4-FFF2-40B4-BE49-F238E27FC236}">
                <a16:creationId xmlns:a16="http://schemas.microsoft.com/office/drawing/2014/main" id="{35826127-8A19-6215-8B0A-BD6FDCCD7C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43" y="757954"/>
            <a:ext cx="3128705" cy="2867374"/>
          </a:xfrm>
          <a:prstGeom prst="rect">
            <a:avLst/>
          </a:prstGeom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7F3DD094-918B-C1EF-42AF-3EC48183AAFE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631041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4227CC-B977-71D9-6FC2-09F5CFB07F51}"/>
              </a:ext>
            </a:extLst>
          </p:cNvPr>
          <p:cNvSpPr txBox="1">
            <a:spLocks/>
          </p:cNvSpPr>
          <p:nvPr/>
        </p:nvSpPr>
        <p:spPr>
          <a:xfrm>
            <a:off x="530773" y="794021"/>
            <a:ext cx="7304335" cy="888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H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eat transfer simulations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6641B-91BA-7878-0683-506C1FD3CD31}"/>
              </a:ext>
            </a:extLst>
          </p:cNvPr>
          <p:cNvSpPr txBox="1"/>
          <p:nvPr/>
        </p:nvSpPr>
        <p:spPr>
          <a:xfrm>
            <a:off x="530773" y="1945926"/>
            <a:ext cx="6100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Fourier’s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69F546-F84C-A94D-2EDC-CD6CDF2C7150}"/>
                  </a:ext>
                </a:extLst>
              </p:cNvPr>
              <p:cNvSpPr txBox="1"/>
              <p:nvPr/>
            </p:nvSpPr>
            <p:spPr>
              <a:xfrm>
                <a:off x="1554777" y="2703683"/>
                <a:ext cx="2356492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69F546-F84C-A94D-2EDC-CD6CDF2C7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777" y="2703683"/>
                <a:ext cx="2356492" cy="369332"/>
              </a:xfrm>
              <a:prstGeom prst="rect">
                <a:avLst/>
              </a:prstGeom>
              <a:blipFill>
                <a:blip r:embed="rId2"/>
                <a:stretch>
                  <a:fillRect t="-38333" b="-35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80A63D-07FD-C223-D767-29D25D1158AF}"/>
                  </a:ext>
                </a:extLst>
              </p:cNvPr>
              <p:cNvSpPr txBox="1"/>
              <p:nvPr/>
            </p:nvSpPr>
            <p:spPr>
              <a:xfrm>
                <a:off x="530773" y="3461265"/>
                <a:ext cx="4798311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Capillary channel walls</a:t>
                </a: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Heat</a:t>
                </a:r>
                <a:r>
                  <a:rPr lang="it-IT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Vacuum chamber and HV circuit</a:t>
                </a: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Heat sink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80A63D-07FD-C223-D767-29D25D115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73" y="3461265"/>
                <a:ext cx="4798311" cy="1677382"/>
              </a:xfrm>
              <a:prstGeom prst="rect">
                <a:avLst/>
              </a:prstGeom>
              <a:blipFill>
                <a:blip r:embed="rId3"/>
                <a:stretch>
                  <a:fillRect l="-1652" t="-290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6">
            <a:extLst>
              <a:ext uri="{FF2B5EF4-FFF2-40B4-BE49-F238E27FC236}">
                <a16:creationId xmlns:a16="http://schemas.microsoft.com/office/drawing/2014/main" id="{8557C0EA-E96E-3596-95D3-FDE50B232DE9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4F9AD1D3-798E-9995-BD59-B806638A0C48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B1F1849A-E44E-D594-0AF5-4D2FA7435A49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B4387B94-4458-B491-B9BA-3642B3D300EC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5792274B-2740-C23F-668C-FF60930F3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C0ACA59D-3843-4BC3-19AE-714048C7F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17" name="Picture 16" descr="A diagram of a machine&#10;&#10;Description automatically generated">
            <a:extLst>
              <a:ext uri="{FF2B5EF4-FFF2-40B4-BE49-F238E27FC236}">
                <a16:creationId xmlns:a16="http://schemas.microsoft.com/office/drawing/2014/main" id="{F213B30C-2958-7FA2-75D6-BE587BFE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51" y="1683007"/>
            <a:ext cx="5536850" cy="4168999"/>
          </a:xfrm>
          <a:prstGeom prst="rect">
            <a:avLst/>
          </a:prstGeom>
        </p:spPr>
      </p:pic>
      <p:sp>
        <p:nvSpPr>
          <p:cNvPr id="2" name="CasellaDiTesto 7">
            <a:extLst>
              <a:ext uri="{FF2B5EF4-FFF2-40B4-BE49-F238E27FC236}">
                <a16:creationId xmlns:a16="http://schemas.microsoft.com/office/drawing/2014/main" id="{25724630-C218-993E-3A3E-759C05F9C7DA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881443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4" name="Picture 3" descr="A blue drawing of a machine&#10;&#10;Description automatically generated">
            <a:extLst>
              <a:ext uri="{FF2B5EF4-FFF2-40B4-BE49-F238E27FC236}">
                <a16:creationId xmlns:a16="http://schemas.microsoft.com/office/drawing/2014/main" id="{5EDBCE86-C5C5-470F-2DE8-9809C2AE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4" y="2469724"/>
            <a:ext cx="5199227" cy="3899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E494B-62EC-BB51-A552-7D9B2D17674A}"/>
                  </a:ext>
                </a:extLst>
              </p:cNvPr>
              <p:cNvSpPr txBox="1"/>
              <p:nvPr/>
            </p:nvSpPr>
            <p:spPr>
              <a:xfrm>
                <a:off x="1547047" y="1309718"/>
                <a:ext cx="2963145" cy="464101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E494B-62EC-BB51-A552-7D9B2D176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047" y="1309718"/>
                <a:ext cx="2963145" cy="464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2C4EF2-B1E1-5634-A793-97B9F3C35424}"/>
                  </a:ext>
                </a:extLst>
              </p:cNvPr>
              <p:cNvSpPr txBox="1"/>
              <p:nvPr/>
            </p:nvSpPr>
            <p:spPr>
              <a:xfrm>
                <a:off x="1136815" y="1826363"/>
                <a:ext cx="3823188" cy="556434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↗⟹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↘⟹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2C4EF2-B1E1-5634-A793-97B9F3C35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815" y="1826363"/>
                <a:ext cx="3823188" cy="556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4896281-A6A5-A536-A05B-A7D1BBCBD247}"/>
              </a:ext>
            </a:extLst>
          </p:cNvPr>
          <p:cNvSpPr txBox="1"/>
          <p:nvPr/>
        </p:nvSpPr>
        <p:spPr>
          <a:xfrm>
            <a:off x="7231999" y="1494463"/>
            <a:ext cx="4289650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EuPRAXIA@SPARC_LAB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goal</a:t>
            </a:r>
          </a:p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Hz</a:t>
            </a: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05D761C6-FD0C-B390-C101-9344D2885688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711577B7-2E6E-7CD9-509F-46083B7B0E5B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DCD26CDA-518D-161E-45E8-EF784DD303D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56BA97D1-D4E9-AEE0-051E-DE6FE152DA4B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4" name="Immagine 7">
            <a:extLst>
              <a:ext uri="{FF2B5EF4-FFF2-40B4-BE49-F238E27FC236}">
                <a16:creationId xmlns:a16="http://schemas.microsoft.com/office/drawing/2014/main" id="{9C182258-17B3-5B0A-E92E-A80575ED8A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5" name="Immagine 5">
            <a:extLst>
              <a:ext uri="{FF2B5EF4-FFF2-40B4-BE49-F238E27FC236}">
                <a16:creationId xmlns:a16="http://schemas.microsoft.com/office/drawing/2014/main" id="{331081C2-7E8B-5A0F-0B95-C17D85CFC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414C63D-1AC0-76AF-197A-EE11892C7CC1}"/>
              </a:ext>
            </a:extLst>
          </p:cNvPr>
          <p:cNvSpPr txBox="1">
            <a:spLocks/>
          </p:cNvSpPr>
          <p:nvPr/>
        </p:nvSpPr>
        <p:spPr>
          <a:xfrm>
            <a:off x="515114" y="523830"/>
            <a:ext cx="7304335" cy="888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H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eat transfer simulations</a:t>
            </a:r>
          </a:p>
        </p:txBody>
      </p:sp>
      <p:pic>
        <p:nvPicPr>
          <p:cNvPr id="20" name="Picture 1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4F02B19-9358-A901-49F4-DE3B4E666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15" y="2824419"/>
            <a:ext cx="5095598" cy="3527722"/>
          </a:xfrm>
          <a:prstGeom prst="rect">
            <a:avLst/>
          </a:prstGeom>
        </p:spPr>
      </p:pic>
      <p:pic>
        <p:nvPicPr>
          <p:cNvPr id="23" name="Picture 22" descr="A graph of a graph&#10;&#10;Description automatically generated">
            <a:extLst>
              <a:ext uri="{FF2B5EF4-FFF2-40B4-BE49-F238E27FC236}">
                <a16:creationId xmlns:a16="http://schemas.microsoft.com/office/drawing/2014/main" id="{B1BA5673-4DDA-7347-77FC-66A40D32E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40" y="2654642"/>
            <a:ext cx="5336347" cy="3697499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DEEB147F-E890-D2DE-947F-3ED44C47C51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935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24" y="704603"/>
            <a:ext cx="7961747" cy="747190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Laser-induced plasma filaments</a:t>
            </a:r>
            <a:endParaRPr lang="en-US" sz="3600" b="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F270E0-F684-E405-E91C-FA58B9340A59}"/>
              </a:ext>
            </a:extLst>
          </p:cNvPr>
          <p:cNvSpPr/>
          <p:nvPr/>
        </p:nvSpPr>
        <p:spPr>
          <a:xfrm>
            <a:off x="644185" y="1471914"/>
            <a:ext cx="5488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setup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Calibri"/>
              </a:rPr>
              <a:t>Ti:Sapphire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laser system: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10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mJ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350 fs FWHM, 10 Hz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cm X 1 m gas cell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mbar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4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95% -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4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949E2-DF8E-5A79-4468-ECA619F9A7E9}"/>
              </a:ext>
            </a:extLst>
          </p:cNvPr>
          <p:cNvSpPr/>
          <p:nvPr/>
        </p:nvSpPr>
        <p:spPr>
          <a:xfrm>
            <a:off x="642215" y="3724860"/>
            <a:ext cx="569201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characterization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</a:t>
            </a:r>
            <a:r>
              <a:rPr lang="en-US" sz="2400" b="0" i="0" u="none" strike="noStrike" baseline="0" dirty="0"/>
              <a:t>ide imaging fluorescence technique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Filament size</a:t>
            </a:r>
            <a:endParaRPr lang="en-US" sz="2000" b="0" i="0" u="none" strike="noStrike" baseline="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Spectral analysis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</a:rPr>
              <a:t>Plasma density and temperature distribution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Photodiode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2000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Decay </a:t>
            </a:r>
            <a:r>
              <a:rPr kumimoji="0" lang="it-IT" sz="2000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time</a:t>
            </a:r>
            <a:endParaRPr kumimoji="0" lang="en-US" sz="2000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DDB024-246B-30D6-43E2-73A451378E65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DC99E9C-6080-DF43-05C7-6A4B6FEF4CA2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42485AE9-1CB8-2579-701A-FDF2C884F9F7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B990A932-ACEF-0E8F-E494-7DFBCF6FC86F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2" name="Immagine 7">
            <a:extLst>
              <a:ext uri="{FF2B5EF4-FFF2-40B4-BE49-F238E27FC236}">
                <a16:creationId xmlns:a16="http://schemas.microsoft.com/office/drawing/2014/main" id="{D67D83C9-9E57-F2C6-EF81-4D16F64E6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ADBB90A0-DF1E-C73A-E158-2319A56E3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15" name="Picture 14" descr="Diagram of a scientific experiment&#10;&#10;Description automatically generated">
            <a:extLst>
              <a:ext uri="{FF2B5EF4-FFF2-40B4-BE49-F238E27FC236}">
                <a16:creationId xmlns:a16="http://schemas.microsoft.com/office/drawing/2014/main" id="{F3D33255-64EA-6C13-FD87-0A71861A1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94" y="1768340"/>
            <a:ext cx="6287614" cy="3605554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5F95D58B-07A1-A24B-AFAD-745EFC32D30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687858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626EE3-F154-0E99-0290-75D508BF01F7}"/>
              </a:ext>
            </a:extLst>
          </p:cNvPr>
          <p:cNvSpPr/>
          <p:nvPr/>
        </p:nvSpPr>
        <p:spPr>
          <a:xfrm>
            <a:off x="607187" y="1630160"/>
            <a:ext cx="5488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filament properties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4cm x 300 um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400" kern="100" baseline="-25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4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24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</a:t>
            </a:r>
            <a:r>
              <a:rPr lang="en-US" sz="24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-3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kern="1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4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1.3 eV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Decay time 8 ns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6B8240-E316-EC77-93C9-DF960E2B3B28}"/>
              </a:ext>
            </a:extLst>
          </p:cNvPr>
          <p:cNvSpPr/>
          <p:nvPr/>
        </p:nvSpPr>
        <p:spPr>
          <a:xfrm>
            <a:off x="603738" y="4020690"/>
            <a:ext cx="56920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Advantages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Low energy deposition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i="0" u="none" strike="noStrike" baseline="0" dirty="0"/>
              <a:t>Tunable dimensions and density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 time-jitter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Low gas injection</a:t>
            </a:r>
            <a:endParaRPr lang="en-US" sz="2400" b="0" i="0" u="none" strike="noStrike" baseline="0" dirty="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67B9C879-4D64-0709-2AF1-1C9E711DB4FF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F12F2E80-4CB0-FCBC-D60D-83BC408D502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0CFCDA2E-4DC0-036D-DE26-6A125AC026E4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A2FD0B56-EB4B-3FC6-27CB-426727C702CC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C81041D0-569A-F01A-3CFC-D5895F4DF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B2F58ED2-90F4-DDC6-DFF0-8C277708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E2068ADD-D7E8-467D-8826-2538D702CEA9}"/>
              </a:ext>
            </a:extLst>
          </p:cNvPr>
          <p:cNvSpPr txBox="1">
            <a:spLocks/>
          </p:cNvSpPr>
          <p:nvPr/>
        </p:nvSpPr>
        <p:spPr>
          <a:xfrm>
            <a:off x="585124" y="704603"/>
            <a:ext cx="7961747" cy="74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+mn-lt"/>
              </a:rPr>
              <a:t>Laser-induced plasma filaments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" name="Picture 21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9FFCCE8-3DE3-B85E-118D-9DE6CC96C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76" y="3126469"/>
            <a:ext cx="6369073" cy="3237514"/>
          </a:xfrm>
          <a:prstGeom prst="rect">
            <a:avLst/>
          </a:prstGeom>
        </p:spPr>
      </p:pic>
      <p:pic>
        <p:nvPicPr>
          <p:cNvPr id="24" name="Picture 23" descr="A graph of a function&#10;&#10;Description automatically generated">
            <a:extLst>
              <a:ext uri="{FF2B5EF4-FFF2-40B4-BE49-F238E27FC236}">
                <a16:creationId xmlns:a16="http://schemas.microsoft.com/office/drawing/2014/main" id="{2AC2C65F-A9F3-8BA6-FB03-3C7054300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70" y="839864"/>
            <a:ext cx="5320059" cy="2924206"/>
          </a:xfrm>
          <a:prstGeom prst="rect">
            <a:avLst/>
          </a:prstGeom>
        </p:spPr>
      </p:pic>
      <p:pic>
        <p:nvPicPr>
          <p:cNvPr id="26" name="Picture 25" descr="A graph with a red line&#10;&#10;Description automatically generated">
            <a:extLst>
              <a:ext uri="{FF2B5EF4-FFF2-40B4-BE49-F238E27FC236}">
                <a16:creationId xmlns:a16="http://schemas.microsoft.com/office/drawing/2014/main" id="{F91D40F1-03D1-630D-9E23-3B7373A98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97" y="3532201"/>
            <a:ext cx="5250803" cy="2892503"/>
          </a:xfrm>
          <a:prstGeom prst="rect">
            <a:avLst/>
          </a:prstGeom>
        </p:spPr>
      </p:pic>
      <p:pic>
        <p:nvPicPr>
          <p:cNvPr id="28" name="Picture 27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7AA2A540-2269-1080-0B69-B94D73EF2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62" y="2374800"/>
            <a:ext cx="6185978" cy="3555213"/>
          </a:xfrm>
          <a:prstGeom prst="rect">
            <a:avLst/>
          </a:prstGeom>
        </p:spPr>
      </p:pic>
      <p:pic>
        <p:nvPicPr>
          <p:cNvPr id="30" name="Picture 29" descr="A blu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379E4C7C-12F0-8209-A9F2-65B6EC647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47" y="1456097"/>
            <a:ext cx="6353908" cy="1556918"/>
          </a:xfrm>
          <a:prstGeom prst="rect">
            <a:avLst/>
          </a:prstGeom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66A384F8-EE9F-78D3-57A6-8D6DE55AFF71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3861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36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6956D-7714-F78D-2B37-B5879E715985}"/>
              </a:ext>
            </a:extLst>
          </p:cNvPr>
          <p:cNvSpPr txBox="1"/>
          <p:nvPr/>
        </p:nvSpPr>
        <p:spPr>
          <a:xfrm>
            <a:off x="388014" y="1173992"/>
            <a:ext cx="4053872" cy="437042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60 cm long modular capillary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Numerical design: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Inlets arrangement for uniform gas distribution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Design and realization with a novel approach: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Modular structure                for gas injection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Holder matrix</a:t>
            </a: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42D37F0C-53F7-BA44-EC2D-2A200E0355A0}"/>
              </a:ext>
            </a:extLst>
          </p:cNvPr>
          <p:cNvSpPr/>
          <p:nvPr/>
        </p:nvSpPr>
        <p:spPr>
          <a:xfrm>
            <a:off x="0" y="1"/>
            <a:ext cx="7142480" cy="9610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D2CF914-B9C0-D402-AED9-6C255FAED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D09AB974-ACC7-BD63-6938-161ECF733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3068A447-79BC-9062-1F25-E7B2628ACA26}"/>
              </a:ext>
            </a:extLst>
          </p:cNvPr>
          <p:cNvSpPr txBox="1"/>
          <p:nvPr/>
        </p:nvSpPr>
        <p:spPr>
          <a:xfrm>
            <a:off x="66712" y="6953"/>
            <a:ext cx="6929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Preliminary design of a 60 cm-long capillary for </a:t>
            </a:r>
            <a:r>
              <a:rPr lang="en-US" sz="2800" dirty="0" err="1">
                <a:solidFill>
                  <a:schemeClr val="bg1"/>
                </a:solidFill>
              </a:rPr>
              <a:t>EuPRAXIA@SPARC_LAB</a:t>
            </a:r>
            <a:r>
              <a:rPr lang="en-US" sz="2800" dirty="0">
                <a:solidFill>
                  <a:schemeClr val="bg1"/>
                </a:solidFill>
              </a:rPr>
              <a:t> project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9" name="Picture 18" descr="A close up of a machine&#10;&#10;Description automatically generated">
            <a:extLst>
              <a:ext uri="{FF2B5EF4-FFF2-40B4-BE49-F238E27FC236}">
                <a16:creationId xmlns:a16="http://schemas.microsoft.com/office/drawing/2014/main" id="{26F2964A-ED84-9800-41AE-448922678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4286342"/>
            <a:ext cx="8506735" cy="1999735"/>
          </a:xfrm>
          <a:prstGeom prst="rect">
            <a:avLst/>
          </a:prstGeom>
        </p:spPr>
      </p:pic>
      <p:pic>
        <p:nvPicPr>
          <p:cNvPr id="27" name="Picture 26" descr="A diagram of a graph&#10;&#10;Description automatically generated">
            <a:extLst>
              <a:ext uri="{FF2B5EF4-FFF2-40B4-BE49-F238E27FC236}">
                <a16:creationId xmlns:a16="http://schemas.microsoft.com/office/drawing/2014/main" id="{2D32A3DC-EA77-4C4C-4564-E96CC97CF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37" y="1037356"/>
            <a:ext cx="6929266" cy="12104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87491C-E599-C1A7-288B-734C4A0E9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49" y="2285870"/>
            <a:ext cx="5555584" cy="2174486"/>
          </a:xfrm>
          <a:prstGeom prst="rect">
            <a:avLst/>
          </a:prstGeom>
        </p:spPr>
      </p:pic>
      <p:pic>
        <p:nvPicPr>
          <p:cNvPr id="21" name="Picture 20" descr="A close-up of a plastic object&#10;&#10;Description automatically generated">
            <a:extLst>
              <a:ext uri="{FF2B5EF4-FFF2-40B4-BE49-F238E27FC236}">
                <a16:creationId xmlns:a16="http://schemas.microsoft.com/office/drawing/2014/main" id="{96035C0C-6068-B7A8-022D-78625B3E8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7" y="1154498"/>
            <a:ext cx="6843045" cy="2790480"/>
          </a:xfrm>
          <a:prstGeom prst="rect">
            <a:avLst/>
          </a:prstGeom>
        </p:spPr>
      </p:pic>
      <p:pic>
        <p:nvPicPr>
          <p:cNvPr id="31" name="Picture 30" descr="A graph of a graph with red and blue lines&#10;&#10;Description automatically generated">
            <a:extLst>
              <a:ext uri="{FF2B5EF4-FFF2-40B4-BE49-F238E27FC236}">
                <a16:creationId xmlns:a16="http://schemas.microsoft.com/office/drawing/2014/main" id="{C89E21A9-7E45-27B2-3DF4-61914CCC8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01" y="4290380"/>
            <a:ext cx="5562340" cy="2134974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972A236F-D199-ABEA-E261-199DEFFE3B4D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857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C5ECD-3D48-27D5-0BBB-54EF560A8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B15F7-1DDA-19FC-6227-671FD2E7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37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BC696852-DF6C-9C93-A601-73C3D0AF66C6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C10D1E34-3992-6D72-C3F2-B7CDBBB6A1A4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E1B518EF-366E-A73C-7376-DDE7AB63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7550675" y="1081406"/>
            <a:ext cx="4118461" cy="1262073"/>
          </a:xfrm>
          <a:prstGeom prst="rect">
            <a:avLst/>
          </a:prstGeom>
        </p:spPr>
      </p:pic>
      <p:pic>
        <p:nvPicPr>
          <p:cNvPr id="6" name="Picture 5" descr="A purple light in a room&#10;&#10;Description automatically generated">
            <a:extLst>
              <a:ext uri="{FF2B5EF4-FFF2-40B4-BE49-F238E27FC236}">
                <a16:creationId xmlns:a16="http://schemas.microsoft.com/office/drawing/2014/main" id="{D738F1DF-2B07-3163-7D31-33E547F0A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513" r="4615" b="29618"/>
          <a:stretch/>
        </p:blipFill>
        <p:spPr>
          <a:xfrm>
            <a:off x="7506321" y="2360902"/>
            <a:ext cx="4195315" cy="1189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37CC3-2F14-4DA2-D5EE-836D2023AEE7}"/>
              </a:ext>
            </a:extLst>
          </p:cNvPr>
          <p:cNvSpPr txBox="1"/>
          <p:nvPr/>
        </p:nvSpPr>
        <p:spPr>
          <a:xfrm>
            <a:off x="294793" y="1017446"/>
            <a:ext cx="6241817" cy="55707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m-scale plasma discharge capillaries</a:t>
            </a:r>
          </a:p>
          <a:p>
            <a:pPr marL="91440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Segmented capillary: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Uniform plasma channels with independent discharges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Density modulation for controlled injection, matching or extraction</a:t>
            </a:r>
          </a:p>
          <a:p>
            <a:pPr marL="91440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Integrated capillary</a:t>
            </a:r>
            <a:r>
              <a:rPr lang="en-US" sz="1600" dirty="0"/>
              <a:t>: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Demonstration of staged focusing-acceleration of electron beams (150 MV/m) within a compact device</a:t>
            </a:r>
          </a:p>
          <a:p>
            <a:pPr marL="91440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Curved capillary for ABP</a:t>
            </a:r>
            <a:r>
              <a:rPr lang="en-US" sz="1600" dirty="0"/>
              <a:t>: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Demonstration of electron beams guiding along a curved plasma channel, with 4° </a:t>
            </a:r>
            <a:r>
              <a:rPr lang="en-US" sz="1600" dirty="0" err="1"/>
              <a:t>disperionless</a:t>
            </a:r>
            <a:r>
              <a:rPr lang="en-US" sz="1600" dirty="0"/>
              <a:t> bending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High repetition rate plasma sources</a:t>
            </a:r>
          </a:p>
          <a:p>
            <a:pPr marL="91440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Advanced ceramic capillaries: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Demonstration of long-term operation up to 150 Hz, with possibility to reach 400 Hz</a:t>
            </a:r>
          </a:p>
          <a:p>
            <a:pPr marL="91440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Laser-induced plasma filaments</a:t>
            </a:r>
            <a:r>
              <a:rPr lang="en-US" sz="1600" dirty="0"/>
              <a:t>: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Complete characterization of a reliable source for high repetition rate acceleration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60 cm long modular capillary for </a:t>
            </a:r>
            <a:r>
              <a:rPr lang="en-US" sz="2000" dirty="0" err="1"/>
              <a:t>EuPRAXIA@SPARC_LAB</a:t>
            </a:r>
            <a:r>
              <a:rPr lang="en-US" sz="2000" dirty="0"/>
              <a:t> project</a:t>
            </a: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3738356-ADA6-2EFA-5DA9-F2B274D0CE7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6CA998-1C1B-6C9B-0180-2C9F5ABFDE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0248339F-23D7-A097-0B2A-F465F92AC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37765424-A809-57C6-BBDA-B3535B5867C6}"/>
              </a:ext>
            </a:extLst>
          </p:cNvPr>
          <p:cNvSpPr txBox="1"/>
          <p:nvPr/>
        </p:nvSpPr>
        <p:spPr>
          <a:xfrm>
            <a:off x="66712" y="6953"/>
            <a:ext cx="60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Conclusions and Future Perspectives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09401-869D-1E1F-E4D0-93F2B5B568B7}"/>
              </a:ext>
            </a:extLst>
          </p:cNvPr>
          <p:cNvSpPr txBox="1"/>
          <p:nvPr/>
        </p:nvSpPr>
        <p:spPr>
          <a:xfrm>
            <a:off x="4548019" y="505755"/>
            <a:ext cx="3095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Conclusions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F2E125-2667-D5E0-A876-DAEE964DA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3195" r="3888" b="3195"/>
          <a:stretch/>
        </p:blipFill>
        <p:spPr>
          <a:xfrm>
            <a:off x="9721271" y="3610864"/>
            <a:ext cx="1888051" cy="1534032"/>
          </a:xfrm>
          <a:prstGeom prst="rect">
            <a:avLst/>
          </a:prstGeom>
        </p:spPr>
      </p:pic>
      <p:pic>
        <p:nvPicPr>
          <p:cNvPr id="15" name="Picture 14" descr="A close up of a machine&#10;&#10;Description automatically generated">
            <a:extLst>
              <a:ext uri="{FF2B5EF4-FFF2-40B4-BE49-F238E27FC236}">
                <a16:creationId xmlns:a16="http://schemas.microsoft.com/office/drawing/2014/main" id="{D01DEA0B-7D58-8FF5-5607-6529A3437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38" y="5156668"/>
            <a:ext cx="5283974" cy="1242139"/>
          </a:xfrm>
          <a:prstGeom prst="rect">
            <a:avLst/>
          </a:prstGeom>
        </p:spPr>
      </p:pic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79EAEC8B-7AF9-E962-EA89-5FDC663C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12" y="3588350"/>
            <a:ext cx="2077290" cy="1564106"/>
          </a:xfrm>
          <a:prstGeom prst="rect">
            <a:avLst/>
          </a:prstGeom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3B117699-15E7-9E08-FF1E-4D38468ADCC1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54295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38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6956D-7714-F78D-2B37-B5879E715985}"/>
              </a:ext>
            </a:extLst>
          </p:cNvPr>
          <p:cNvSpPr txBox="1"/>
          <p:nvPr/>
        </p:nvSpPr>
        <p:spPr>
          <a:xfrm>
            <a:off x="585529" y="874455"/>
            <a:ext cx="11020941" cy="415498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Articles</a:t>
            </a:r>
            <a:endParaRPr lang="en-US" sz="800" b="1" u="sng" dirty="0">
              <a:solidFill>
                <a:srgbClr val="002060"/>
              </a:solidFill>
            </a:endParaRPr>
          </a:p>
          <a:p>
            <a:pPr algn="l"/>
            <a:r>
              <a:rPr lang="en-US" sz="1400" b="0" i="0" u="none" strike="noStrike" baseline="0" dirty="0">
                <a:latin typeface="Lato-Regular"/>
              </a:rPr>
              <a:t>• </a:t>
            </a:r>
            <a:r>
              <a:rPr lang="en-US" sz="1600" b="0" i="0" u="none" strike="noStrike" baseline="0" dirty="0">
                <a:latin typeface="CMR10"/>
              </a:rPr>
              <a:t>Crincoli, L. et al. (2024). Characterization of plasma-discharge capillaries for plasma-based particle acceleration. </a:t>
            </a:r>
            <a:r>
              <a:rPr lang="en-US" sz="1600" b="0" i="1" u="none" strike="noStrike" baseline="0" dirty="0">
                <a:latin typeface="CMR10"/>
              </a:rPr>
              <a:t>Journal of Physics Conference Series</a:t>
            </a:r>
            <a:r>
              <a:rPr lang="en-US" sz="1600" b="0" i="0" u="none" strike="noStrike" baseline="0" dirty="0">
                <a:latin typeface="CMR10"/>
              </a:rPr>
              <a:t>. doi:10.1088/1742-6596/2687/4/042006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 err="1">
                <a:latin typeface="CMR10"/>
              </a:rPr>
              <a:t>Pompili</a:t>
            </a:r>
            <a:r>
              <a:rPr lang="en-US" sz="1600" b="0" i="0" u="none" strike="noStrike" baseline="0" dirty="0">
                <a:latin typeface="CMR10"/>
              </a:rPr>
              <a:t>, R. et al. (2024). Recovery of hydrogen plasma at the sub-nanosecond timescale in a plasma-</a:t>
            </a:r>
            <a:r>
              <a:rPr lang="en-US" sz="1600" b="0" i="0" u="none" strike="noStrike" baseline="0" dirty="0" err="1">
                <a:latin typeface="CMR10"/>
              </a:rPr>
              <a:t>wakefield</a:t>
            </a:r>
            <a:r>
              <a:rPr lang="en-US" sz="1600" b="0" i="0" u="none" strike="noStrike" baseline="0" dirty="0">
                <a:latin typeface="CMR10"/>
              </a:rPr>
              <a:t> accelerator. </a:t>
            </a:r>
            <a:r>
              <a:rPr lang="fr-FR" sz="1600" b="0" i="1" u="none" strike="noStrike" baseline="0" dirty="0">
                <a:latin typeface="CMR10"/>
              </a:rPr>
              <a:t>Communications </a:t>
            </a:r>
            <a:r>
              <a:rPr lang="fr-FR" sz="1600" b="0" i="1" u="none" strike="noStrike" baseline="0" dirty="0" err="1">
                <a:latin typeface="CMR10"/>
              </a:rPr>
              <a:t>Physics</a:t>
            </a:r>
            <a:r>
              <a:rPr lang="fr-FR" sz="1600" b="0" i="0" u="none" strike="noStrike" baseline="0" dirty="0">
                <a:latin typeface="CMR10"/>
              </a:rPr>
              <a:t>, </a:t>
            </a:r>
            <a:r>
              <a:rPr lang="fr-FR" sz="1600" b="0" i="1" u="none" strike="noStrike" baseline="0" dirty="0">
                <a:latin typeface="CMR10"/>
              </a:rPr>
              <a:t>7</a:t>
            </a:r>
            <a:r>
              <a:rPr lang="fr-FR" sz="1600" b="0" i="0" u="none" strike="noStrike" baseline="0" dirty="0">
                <a:latin typeface="CMR10"/>
              </a:rPr>
              <a:t>, 241. </a:t>
            </a:r>
            <a:r>
              <a:rPr lang="fr-FR" sz="1600" b="0" i="0" u="none" strike="noStrike" baseline="0" dirty="0" err="1">
                <a:latin typeface="CMR10"/>
              </a:rPr>
              <a:t>doi:https</a:t>
            </a:r>
            <a:r>
              <a:rPr lang="fr-FR" sz="1600" b="0" i="0" u="none" strike="noStrike" baseline="0" dirty="0">
                <a:latin typeface="CMR10"/>
              </a:rPr>
              <a:t>://doi.org/10.1038/</a:t>
            </a:r>
            <a:r>
              <a:rPr lang="en-US" sz="1600" b="0" i="0" u="none" strike="noStrike" baseline="0" dirty="0">
                <a:latin typeface="CMR10"/>
              </a:rPr>
              <a:t>s42005-024-01739-x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 err="1">
                <a:latin typeface="CMR10"/>
              </a:rPr>
              <a:t>Pompili</a:t>
            </a:r>
            <a:r>
              <a:rPr lang="en-US" sz="1600" b="0" i="0" u="none" strike="noStrike" baseline="0" dirty="0">
                <a:latin typeface="CMR10"/>
              </a:rPr>
              <a:t>, R. [R.] et al. (2024). Acceleration and focusing of relativistic electron beams in a compact plasma device. </a:t>
            </a:r>
            <a:r>
              <a:rPr lang="en-US" sz="1600" b="0" i="1" u="none" strike="noStrike" baseline="0" dirty="0">
                <a:latin typeface="CMR10"/>
              </a:rPr>
              <a:t>Phys. Rev. E</a:t>
            </a:r>
            <a:r>
              <a:rPr lang="en-US" sz="1600" b="0" i="0" u="none" strike="noStrike" baseline="0" dirty="0">
                <a:latin typeface="CMR10"/>
              </a:rPr>
              <a:t>, </a:t>
            </a:r>
            <a:r>
              <a:rPr lang="fr-FR" sz="1600" b="0" i="1" u="none" strike="noStrike" baseline="0" dirty="0">
                <a:latin typeface="CMR10"/>
              </a:rPr>
              <a:t>109</a:t>
            </a:r>
            <a:r>
              <a:rPr lang="fr-FR" sz="1600" b="0" i="0" u="none" strike="noStrike" baseline="0" dirty="0">
                <a:latin typeface="CMR10"/>
              </a:rPr>
              <a:t>, 055202. doi:10.1103/PhysRevE.109.055202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 err="1">
                <a:latin typeface="CMR10"/>
              </a:rPr>
              <a:t>Pompili</a:t>
            </a:r>
            <a:r>
              <a:rPr lang="en-US" sz="1600" b="0" i="0" u="none" strike="noStrike" baseline="0" dirty="0">
                <a:latin typeface="CMR10"/>
              </a:rPr>
              <a:t>, R. [R.] et al. (2024). Guiding of charged particle beams in curved plasma-discharge capillaries. </a:t>
            </a:r>
            <a:r>
              <a:rPr lang="en-US" sz="1600" b="0" i="1" u="none" strike="noStrike" baseline="0" dirty="0">
                <a:latin typeface="CMR10"/>
              </a:rPr>
              <a:t>Phys. Rev. Lett.</a:t>
            </a:r>
            <a:r>
              <a:rPr lang="en-US" sz="1600" b="0" i="0" u="none" strike="noStrike" baseline="0" dirty="0">
                <a:latin typeface="CMR10"/>
              </a:rPr>
              <a:t>, </a:t>
            </a:r>
            <a:r>
              <a:rPr lang="en-US" sz="1600" b="0" i="1" u="none" strike="noStrike" baseline="0" dirty="0">
                <a:latin typeface="CMR10"/>
              </a:rPr>
              <a:t>132</a:t>
            </a:r>
            <a:r>
              <a:rPr lang="en-US" sz="1600" b="0" i="0" u="none" strike="noStrike" baseline="0" dirty="0">
                <a:latin typeface="CMR10"/>
              </a:rPr>
              <a:t>, 215001. doi:10.1103/PhysRevLett.132.215001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>
                <a:latin typeface="CMR10"/>
              </a:rPr>
              <a:t>Verra, L. et al. (2024). Experimental observation of space-charge field screening of a relativistic particle bunch in plasma. </a:t>
            </a:r>
            <a:r>
              <a:rPr lang="en-US" sz="1600" b="0" i="1" u="none" strike="noStrike" baseline="0" dirty="0">
                <a:latin typeface="CMR10"/>
              </a:rPr>
              <a:t>Phys. Rev. Lett.</a:t>
            </a:r>
            <a:r>
              <a:rPr lang="en-US" sz="1600" b="0" i="0" u="none" strike="noStrike" baseline="0" dirty="0">
                <a:latin typeface="CMR10"/>
              </a:rPr>
              <a:t>, </a:t>
            </a:r>
            <a:r>
              <a:rPr lang="en-US" sz="1600" b="0" i="1" u="none" strike="noStrike" baseline="0" dirty="0">
                <a:latin typeface="CMR10"/>
              </a:rPr>
              <a:t>133</a:t>
            </a:r>
            <a:r>
              <a:rPr lang="en-US" sz="1600" b="0" i="0" u="none" strike="noStrike" baseline="0" dirty="0">
                <a:latin typeface="CMR10"/>
              </a:rPr>
              <a:t>, 035001. doi:10.1103/PhysRevLett.133.035001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>
                <a:latin typeface="CMR10"/>
              </a:rPr>
              <a:t>Carillo, M. et al. (2023). Beam dynamics optimization for high gradient beam driven plasma </a:t>
            </a:r>
            <a:r>
              <a:rPr lang="en-US" sz="1600" b="0" i="0" u="none" strike="noStrike" baseline="0" dirty="0" err="1">
                <a:latin typeface="CMR10"/>
              </a:rPr>
              <a:t>wakefield</a:t>
            </a:r>
            <a:r>
              <a:rPr lang="en-US" sz="1600" b="0" i="0" u="none" strike="noStrike" baseline="0" dirty="0">
                <a:latin typeface="CMR10"/>
              </a:rPr>
              <a:t> acceleration at </a:t>
            </a:r>
            <a:r>
              <a:rPr lang="en-US" sz="1600" b="0" i="0" u="none" strike="noStrike" baseline="0" dirty="0" err="1">
                <a:latin typeface="CMR10"/>
              </a:rPr>
              <a:t>sparc</a:t>
            </a:r>
            <a:r>
              <a:rPr lang="en-US" sz="1600" b="0" i="0" u="none" strike="noStrike" baseline="0" dirty="0">
                <a:latin typeface="CMR10"/>
              </a:rPr>
              <a:t>-lab. doi:10.18429/JACoW-IPAC2023-THOGB1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>
                <a:latin typeface="CMR10"/>
              </a:rPr>
              <a:t>Iovine, P. et al. (2023). Study of the transfer and matching line for </a:t>
            </a:r>
            <a:r>
              <a:rPr lang="sv-SE" sz="1600" b="0" i="0" u="none" strike="noStrike" baseline="0" dirty="0">
                <a:latin typeface="CMR10"/>
              </a:rPr>
              <a:t>a pwfa-driven fel. doi:10.1088/1742-6596/2687/4/042004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>
                <a:latin typeface="CMR10"/>
              </a:rPr>
              <a:t>Romeo, S. et al. (2023). Evaluation of the transfer matrix of a plasma ramp with squared cosine shape via an approximate solution of </a:t>
            </a:r>
            <a:r>
              <a:rPr lang="en-US" sz="1600" b="0" i="0" u="none" strike="noStrike" baseline="0" dirty="0" err="1">
                <a:latin typeface="CMR10"/>
              </a:rPr>
              <a:t>mathieu</a:t>
            </a:r>
            <a:r>
              <a:rPr lang="en-US" sz="1600" b="0" i="0" u="none" strike="noStrike" baseline="0" dirty="0">
                <a:latin typeface="CMR10"/>
              </a:rPr>
              <a:t> differential equation. </a:t>
            </a:r>
            <a:r>
              <a:rPr lang="en-US" sz="1600" b="0" i="1" u="none" strike="noStrike" baseline="0" dirty="0">
                <a:latin typeface="CMR10"/>
              </a:rPr>
              <a:t>Plasma Physics and Controlled </a:t>
            </a:r>
            <a:r>
              <a:rPr lang="fr-FR" sz="1600" b="0" i="1" u="none" strike="noStrike" baseline="0" dirty="0">
                <a:latin typeface="CMR10"/>
              </a:rPr>
              <a:t>Fusion</a:t>
            </a:r>
            <a:r>
              <a:rPr lang="fr-FR" sz="1600" b="0" i="0" u="none" strike="noStrike" baseline="0" dirty="0">
                <a:latin typeface="CMR10"/>
              </a:rPr>
              <a:t>, </a:t>
            </a:r>
            <a:r>
              <a:rPr lang="fr-FR" sz="1600" b="0" i="1" u="none" strike="noStrike" baseline="0" dirty="0">
                <a:latin typeface="CMR10"/>
              </a:rPr>
              <a:t>65</a:t>
            </a:r>
            <a:r>
              <a:rPr lang="fr-FR" sz="1600" b="0" i="0" u="none" strike="noStrike" baseline="0" dirty="0">
                <a:latin typeface="CMR10"/>
              </a:rPr>
              <a:t>(11), 115005. doi:10.1088/1361-6587/acfbf6</a:t>
            </a:r>
            <a:endParaRPr lang="en-US" sz="1600" dirty="0">
              <a:latin typeface="CMR10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42D37F0C-53F7-BA44-EC2D-2A200E0355A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5F066E39-2E21-E5ED-53ED-5FBE4B8AE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D93E2516-B7B9-DE8B-4D30-2BC18FED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92B1C8-00E0-7F5D-43FB-B70C76F1F488}"/>
              </a:ext>
            </a:extLst>
          </p:cNvPr>
          <p:cNvSpPr txBox="1"/>
          <p:nvPr/>
        </p:nvSpPr>
        <p:spPr>
          <a:xfrm>
            <a:off x="66712" y="6953"/>
            <a:ext cx="60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Conclusions and Future Perspectives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03DC9-6D00-BBD5-0F89-CA91AEE0CD18}"/>
              </a:ext>
            </a:extLst>
          </p:cNvPr>
          <p:cNvSpPr txBox="1"/>
          <p:nvPr/>
        </p:nvSpPr>
        <p:spPr>
          <a:xfrm>
            <a:off x="4283537" y="510904"/>
            <a:ext cx="3624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Publications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49DB5-9671-205B-E6C1-EE443AE393B8}"/>
              </a:ext>
            </a:extLst>
          </p:cNvPr>
          <p:cNvSpPr txBox="1"/>
          <p:nvPr/>
        </p:nvSpPr>
        <p:spPr>
          <a:xfrm>
            <a:off x="585529" y="4960124"/>
            <a:ext cx="11020941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Conference proceedings</a:t>
            </a:r>
            <a:endParaRPr lang="en-US" sz="800" b="1" u="sng" dirty="0">
              <a:solidFill>
                <a:srgbClr val="002060"/>
              </a:solidFill>
            </a:endParaRPr>
          </a:p>
          <a:p>
            <a:pPr algn="l"/>
            <a:r>
              <a:rPr lang="en-US" sz="1400" b="0" i="0" u="none" strike="noStrike" baseline="0" dirty="0">
                <a:latin typeface="Lato-Regular"/>
              </a:rPr>
              <a:t>• </a:t>
            </a:r>
            <a:r>
              <a:rPr lang="en-US" sz="1600" b="0" i="0" u="none" strike="noStrike" baseline="0" dirty="0">
                <a:latin typeface="CMBX10"/>
              </a:rPr>
              <a:t>Villa, F. et al. (2023). Eupraxia@ </a:t>
            </a:r>
            <a:r>
              <a:rPr lang="en-US" sz="1600" b="0" i="0" u="none" strike="noStrike" baseline="0" dirty="0" err="1">
                <a:latin typeface="CMBX10"/>
              </a:rPr>
              <a:t>sparc_lab</a:t>
            </a:r>
            <a:r>
              <a:rPr lang="en-US" sz="1600" b="0" i="0" u="none" strike="noStrike" baseline="0" dirty="0">
                <a:latin typeface="CMBX10"/>
              </a:rPr>
              <a:t> status update. In </a:t>
            </a:r>
            <a:r>
              <a:rPr lang="en-US" sz="1600" b="0" i="1" u="none" strike="noStrike" baseline="0" dirty="0">
                <a:latin typeface="CMBX10"/>
              </a:rPr>
              <a:t>X-ray free-electron lasers: Advances in source development and instrumentation vi </a:t>
            </a:r>
            <a:r>
              <a:rPr lang="en-US" sz="1600" b="0" i="0" u="none" strike="noStrike" baseline="0" dirty="0">
                <a:latin typeface="CMBX10"/>
              </a:rPr>
              <a:t>(Vol. 12581, 125810H). SPIE.</a:t>
            </a:r>
          </a:p>
          <a:p>
            <a:pPr algn="l"/>
            <a:r>
              <a:rPr lang="en-US" sz="1400" b="0" i="0" u="none" strike="noStrike" baseline="0" dirty="0">
                <a:latin typeface="CMR10"/>
              </a:rPr>
              <a:t>• </a:t>
            </a:r>
            <a:r>
              <a:rPr lang="en-US" sz="1600" b="0" i="0" u="none" strike="noStrike" baseline="0" dirty="0" err="1">
                <a:latin typeface="CMBX10"/>
              </a:rPr>
              <a:t>Arjmand</a:t>
            </a:r>
            <a:r>
              <a:rPr lang="en-US" sz="1600" b="0" i="0" u="none" strike="noStrike" baseline="0" dirty="0">
                <a:latin typeface="CMBX10"/>
              </a:rPr>
              <a:t>, S. et al. (2022). Spectroscopic measurements as diagnostic tool for plasma-filled capillaries. 13th International Particle Accelerator Conference.</a:t>
            </a:r>
          </a:p>
        </p:txBody>
      </p:sp>
      <p:pic>
        <p:nvPicPr>
          <p:cNvPr id="6" name="Picture 5" descr="A close-up of a plastic object&#10;&#10;Description automatically generated">
            <a:extLst>
              <a:ext uri="{FF2B5EF4-FFF2-40B4-BE49-F238E27FC236}">
                <a16:creationId xmlns:a16="http://schemas.microsoft.com/office/drawing/2014/main" id="{DB677160-2169-993B-645E-9B99CECAB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35" y="3252421"/>
            <a:ext cx="5498504" cy="2242199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C02979F0-7FA1-5078-141C-E3367C4C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2296" r="59956" b="2296"/>
          <a:stretch/>
        </p:blipFill>
        <p:spPr>
          <a:xfrm>
            <a:off x="1501228" y="1151927"/>
            <a:ext cx="1951856" cy="1905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50FD1-AD7B-2ED6-344F-050C3CE4A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3195" r="3888" b="3195"/>
          <a:stretch/>
        </p:blipFill>
        <p:spPr>
          <a:xfrm>
            <a:off x="4091494" y="1151927"/>
            <a:ext cx="2346416" cy="1906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2A9C69-A273-D56E-B6E5-27B308B465CE}"/>
              </a:ext>
            </a:extLst>
          </p:cNvPr>
          <p:cNvSpPr txBox="1"/>
          <p:nvPr/>
        </p:nvSpPr>
        <p:spPr>
          <a:xfrm>
            <a:off x="7076320" y="1448153"/>
            <a:ext cx="4079359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002060"/>
                </a:solidFill>
              </a:rPr>
              <a:t>Deposited Patent</a:t>
            </a:r>
          </a:p>
          <a:p>
            <a:pPr algn="ctr"/>
            <a:endParaRPr lang="en-US" sz="8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Plasma source for high repetition rate particle accelerators</a:t>
            </a:r>
            <a:endParaRPr lang="en-US" sz="3600" u="sng" dirty="0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806AB8AC-A872-A9C1-1B36-7BC380036F17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28108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39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6956D-7714-F78D-2B37-B5879E715985}"/>
              </a:ext>
            </a:extLst>
          </p:cNvPr>
          <p:cNvSpPr txBox="1"/>
          <p:nvPr/>
        </p:nvSpPr>
        <p:spPr>
          <a:xfrm>
            <a:off x="504850" y="538592"/>
            <a:ext cx="10832755" cy="59093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References</a:t>
            </a:r>
          </a:p>
          <a:p>
            <a:endParaRPr lang="en-US" sz="1200" b="1" dirty="0">
              <a:solidFill>
                <a:srgbClr val="00206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Tajima T and Dawson J M 1979 </a:t>
            </a:r>
            <a:r>
              <a:rPr lang="en-US" sz="1600" b="0" i="0" u="none" strike="noStrike" baseline="0" dirty="0">
                <a:latin typeface="CMTI10"/>
              </a:rPr>
              <a:t>Phys. Rev. Lett. </a:t>
            </a:r>
            <a:r>
              <a:rPr lang="en-US" sz="1600" b="0" i="0" u="none" strike="noStrike" baseline="0" dirty="0">
                <a:latin typeface="CMBX10"/>
              </a:rPr>
              <a:t>43</a:t>
            </a:r>
            <a:r>
              <a:rPr lang="en-US" sz="1600" b="0" i="0" u="none" strike="noStrike" baseline="0" dirty="0">
                <a:latin typeface="CMR10"/>
              </a:rPr>
              <a:t>(4) 267–270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Spence D J and Hooker S M 2000 </a:t>
            </a:r>
            <a:r>
              <a:rPr lang="en-US" sz="1600" b="0" i="0" u="none" strike="noStrike" baseline="0" dirty="0">
                <a:latin typeface="CMTI10"/>
              </a:rPr>
              <a:t>Phys. Rev. E </a:t>
            </a:r>
            <a:r>
              <a:rPr lang="en-US" sz="1600" b="0" i="0" u="none" strike="noStrike" baseline="0" dirty="0">
                <a:latin typeface="CMBX10"/>
              </a:rPr>
              <a:t>63</a:t>
            </a:r>
            <a:r>
              <a:rPr lang="en-US" sz="1600" b="0" i="0" u="none" strike="noStrike" baseline="0" dirty="0">
                <a:latin typeface="CMR10"/>
              </a:rPr>
              <a:t>(1) 015401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Ferrario</a:t>
            </a:r>
            <a:r>
              <a:rPr lang="en-US" sz="1600" b="0" i="0" u="none" strike="noStrike" baseline="0" dirty="0">
                <a:latin typeface="CMR10"/>
              </a:rPr>
              <a:t> M </a:t>
            </a:r>
            <a:r>
              <a:rPr lang="en-US" sz="1600" b="0" i="0" u="none" strike="noStrike" baseline="0" dirty="0">
                <a:latin typeface="CMTI10"/>
              </a:rPr>
              <a:t>et al. </a:t>
            </a:r>
            <a:r>
              <a:rPr lang="en-US" sz="1600" b="0" i="0" u="none" strike="noStrike" baseline="0" dirty="0">
                <a:latin typeface="CMR10"/>
              </a:rPr>
              <a:t>2013 </a:t>
            </a:r>
            <a:r>
              <a:rPr lang="en-US" sz="1600" b="0" i="0" u="none" strike="noStrike" baseline="0" dirty="0">
                <a:latin typeface="CMTI10"/>
              </a:rPr>
              <a:t>Nuclear Instruments and Methods in Physics Research Section B: Beam Interactions with Materials and Atoms </a:t>
            </a:r>
            <a:r>
              <a:rPr lang="en-US" sz="1600" b="0" i="0" u="none" strike="noStrike" baseline="0" dirty="0">
                <a:latin typeface="CMBX10"/>
              </a:rPr>
              <a:t>309 </a:t>
            </a:r>
            <a:r>
              <a:rPr lang="en-US" sz="1600" b="0" i="0" u="none" strike="noStrike" baseline="0" dirty="0">
                <a:latin typeface="CMR10"/>
              </a:rPr>
              <a:t>183–188 ISSN 0168-583X the 5th International Conference ”Channeling 2012”, ”Charged Neutral Particles Channeling Phenomena” September 23-28,2012, Alghero (Sardinia), Italy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Ferrario M </a:t>
            </a:r>
            <a:r>
              <a:rPr lang="en-US" sz="1600" b="0" i="0" u="none" strike="noStrike" baseline="0" dirty="0">
                <a:latin typeface="CMTI10"/>
              </a:rPr>
              <a:t>et al. </a:t>
            </a:r>
            <a:r>
              <a:rPr lang="en-US" sz="1600" b="0" i="0" u="none" strike="noStrike" baseline="0" dirty="0">
                <a:latin typeface="CMR10"/>
              </a:rPr>
              <a:t>2018 </a:t>
            </a:r>
            <a:r>
              <a:rPr lang="en-US" sz="1600" b="0" i="0" u="none" strike="noStrike" baseline="0" dirty="0">
                <a:latin typeface="CMTI10"/>
              </a:rPr>
              <a:t>Nuclear Instruments and Methods in Physics Research Section A: Accelerators, Spectrometers, Detectors and Associated Equipment </a:t>
            </a:r>
            <a:r>
              <a:rPr lang="en-US" sz="1600" b="0" i="0" u="none" strike="noStrike" baseline="0" dirty="0">
                <a:latin typeface="CMBX10"/>
              </a:rPr>
              <a:t>909 </a:t>
            </a:r>
            <a:r>
              <a:rPr lang="en-US" sz="1600" b="0" i="0" u="none" strike="noStrike" baseline="0" dirty="0">
                <a:latin typeface="CMR10"/>
              </a:rPr>
              <a:t>134–138 ISSN 0168-9002 3rd European Advanced Accelerator Concepts workshop (EAAC2017)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Griem</a:t>
            </a:r>
            <a:r>
              <a:rPr lang="en-US" sz="1600" b="0" i="0" u="none" strike="noStrike" baseline="0" dirty="0">
                <a:latin typeface="CMR10"/>
              </a:rPr>
              <a:t> H R 1974 </a:t>
            </a:r>
            <a:r>
              <a:rPr lang="en-US" sz="1600" b="0" i="0" u="none" strike="noStrike" baseline="0" dirty="0">
                <a:latin typeface="CMTI10"/>
              </a:rPr>
              <a:t>Spectral line broadening by plasmas </a:t>
            </a:r>
            <a:r>
              <a:rPr lang="en-US" sz="1600" b="0" i="0" u="none" strike="noStrike" baseline="0" dirty="0">
                <a:latin typeface="CMR10"/>
              </a:rPr>
              <a:t>(University of Maryland, College Park, Maryland: Academic Press)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latin typeface="CMR10"/>
              </a:rPr>
              <a:t>Romeo S et al, </a:t>
            </a:r>
            <a:r>
              <a:rPr lang="fr-FR" sz="1600" b="0" i="0" u="none" strike="noStrike" baseline="0" dirty="0">
                <a:latin typeface="CMR10"/>
              </a:rPr>
              <a:t>2023 </a:t>
            </a:r>
            <a:r>
              <a:rPr lang="fr-FR" sz="1600" b="0" i="0" u="none" strike="noStrike" baseline="0" dirty="0">
                <a:latin typeface="CMTI10"/>
              </a:rPr>
              <a:t>Plasma Phys. Control. Fusion </a:t>
            </a:r>
            <a:r>
              <a:rPr lang="fr-FR" sz="1600" b="0" i="0" u="none" strike="noStrike" baseline="0" dirty="0">
                <a:latin typeface="CMBX10"/>
              </a:rPr>
              <a:t>65 </a:t>
            </a:r>
            <a:r>
              <a:rPr lang="fr-FR" sz="1600" b="0" i="0" u="none" strike="noStrike" baseline="0" dirty="0">
                <a:latin typeface="CMR10"/>
              </a:rPr>
              <a:t>115005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Weller H G, Tabor G, </a:t>
            </a:r>
            <a:r>
              <a:rPr lang="en-US" sz="1600" b="0" i="0" u="none" strike="noStrike" baseline="0" dirty="0" err="1">
                <a:latin typeface="CMR10"/>
              </a:rPr>
              <a:t>Jasak</a:t>
            </a:r>
            <a:r>
              <a:rPr lang="en-US" sz="1600" b="0" i="0" u="none" strike="noStrike" baseline="0" dirty="0">
                <a:latin typeface="CMR10"/>
              </a:rPr>
              <a:t> H and </a:t>
            </a:r>
            <a:r>
              <a:rPr lang="en-US" sz="1600" b="0" i="0" u="none" strike="noStrike" baseline="0" dirty="0" err="1">
                <a:latin typeface="CMR10"/>
              </a:rPr>
              <a:t>Fureby</a:t>
            </a:r>
            <a:r>
              <a:rPr lang="en-US" sz="1600" b="0" i="0" u="none" strike="noStrike" baseline="0" dirty="0">
                <a:latin typeface="CMR10"/>
              </a:rPr>
              <a:t> C 1998 </a:t>
            </a:r>
            <a:r>
              <a:rPr lang="en-US" sz="1600" b="0" i="0" u="none" strike="noStrike" baseline="0" dirty="0">
                <a:latin typeface="CMTI10"/>
              </a:rPr>
              <a:t>Computer in Physics </a:t>
            </a:r>
            <a:r>
              <a:rPr lang="en-US" sz="1600" b="0" i="0" u="none" strike="noStrike" baseline="0" dirty="0">
                <a:latin typeface="CMBX10"/>
              </a:rPr>
              <a:t>12 </a:t>
            </a:r>
            <a:r>
              <a:rPr lang="en-US" sz="1600" b="0" i="0" u="none" strike="noStrike" baseline="0" dirty="0">
                <a:latin typeface="CMR10"/>
              </a:rPr>
              <a:t>620–631 ISSN 0894-1866</a:t>
            </a:r>
            <a:endParaRPr lang="en-US" sz="1600" dirty="0">
              <a:latin typeface="CMR1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Chiadroni</a:t>
            </a:r>
            <a:r>
              <a:rPr lang="en-US" sz="1600" b="0" i="0" u="none" strike="noStrike" baseline="0" dirty="0">
                <a:latin typeface="CMR10"/>
              </a:rPr>
              <a:t>, E., et al. Overview of plasma lens experiments and recent results at </a:t>
            </a:r>
            <a:r>
              <a:rPr lang="en-US" sz="1600" b="0" i="0" u="none" strike="noStrike" baseline="0" dirty="0" err="1">
                <a:latin typeface="CMR10"/>
              </a:rPr>
              <a:t>sparc_lab</a:t>
            </a:r>
            <a:r>
              <a:rPr lang="en-US" sz="1600" b="0" i="0" u="none" strike="noStrike" baseline="0" dirty="0">
                <a:latin typeface="CMR10"/>
              </a:rPr>
              <a:t>. </a:t>
            </a:r>
            <a:r>
              <a:rPr lang="en-US" sz="1600" b="0" i="1" u="none" strike="noStrike" baseline="0" dirty="0">
                <a:latin typeface="CMR10"/>
              </a:rPr>
              <a:t>Nuclear Instruments and Methods in Physics Research Section A: Accelerators, Spectrometers, Detectors and Associated Equipment</a:t>
            </a:r>
            <a:r>
              <a:rPr lang="en-US" sz="1600" b="0" i="0" u="none" strike="noStrike" baseline="0" dirty="0">
                <a:latin typeface="CMR10"/>
              </a:rPr>
              <a:t>, </a:t>
            </a:r>
            <a:r>
              <a:rPr lang="en-US" sz="1600" b="1" i="0" u="none" strike="noStrike" baseline="0" dirty="0">
                <a:latin typeface="CMR10"/>
              </a:rPr>
              <a:t>909 </a:t>
            </a:r>
            <a:r>
              <a:rPr lang="en-US" sz="1600" b="0" i="0" u="none" strike="noStrike" baseline="0" dirty="0">
                <a:latin typeface="CMR10"/>
              </a:rPr>
              <a:t>(2018), 16. 3rd European Advanced Accelerator Concepts workshop (EAAC2017).</a:t>
            </a:r>
            <a:endParaRPr lang="en-US" sz="1400" b="0" i="0" u="none" strike="noStrike" baseline="0" dirty="0">
              <a:latin typeface="CMR1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latin typeface="CMR10"/>
              </a:rPr>
              <a:t>Pompili R et al, </a:t>
            </a:r>
            <a:r>
              <a:rPr lang="en-US" sz="1600" b="0" i="0" u="none" strike="noStrike" baseline="0" dirty="0">
                <a:latin typeface="CMR10"/>
              </a:rPr>
              <a:t>2018 </a:t>
            </a:r>
            <a:r>
              <a:rPr lang="en-US" sz="1600" b="0" i="0" u="none" strike="noStrike" baseline="0" dirty="0">
                <a:latin typeface="CMTI10"/>
              </a:rPr>
              <a:t>Phys. Rev. Lett. </a:t>
            </a:r>
            <a:r>
              <a:rPr lang="en-US" sz="1600" b="0" i="0" u="none" strike="noStrike" baseline="0" dirty="0">
                <a:latin typeface="CMBX10"/>
              </a:rPr>
              <a:t>121</a:t>
            </a:r>
            <a:r>
              <a:rPr lang="en-US" sz="1600" b="0" i="0" u="none" strike="noStrike" baseline="0" dirty="0">
                <a:latin typeface="CMR10"/>
              </a:rPr>
              <a:t>(17) 174801.</a:t>
            </a:r>
            <a:endParaRPr lang="en-US" sz="1600" dirty="0">
              <a:latin typeface="CMR1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Pompili</a:t>
            </a:r>
            <a:r>
              <a:rPr lang="en-US" sz="1600" b="0" i="0" u="none" strike="noStrike" baseline="0" dirty="0">
                <a:latin typeface="CMR10"/>
              </a:rPr>
              <a:t>, R., et al. Guiding of charged particle beams in curved </a:t>
            </a:r>
            <a:r>
              <a:rPr lang="fr-FR" sz="1600" b="0" i="0" u="none" strike="noStrike" baseline="0" dirty="0">
                <a:latin typeface="CMR10"/>
              </a:rPr>
              <a:t>plasma-</a:t>
            </a:r>
            <a:r>
              <a:rPr lang="fr-FR" sz="1600" b="0" i="0" u="none" strike="noStrike" baseline="0" dirty="0" err="1">
                <a:latin typeface="CMR10"/>
              </a:rPr>
              <a:t>discharge</a:t>
            </a:r>
            <a:r>
              <a:rPr lang="fr-FR" sz="1600" b="0" i="0" u="none" strike="noStrike" baseline="0" dirty="0">
                <a:latin typeface="CMR10"/>
              </a:rPr>
              <a:t> </a:t>
            </a:r>
            <a:r>
              <a:rPr lang="fr-FR" sz="1600" b="0" i="0" u="none" strike="noStrike" baseline="0" dirty="0" err="1">
                <a:latin typeface="CMR10"/>
              </a:rPr>
              <a:t>capillaries</a:t>
            </a:r>
            <a:r>
              <a:rPr lang="fr-FR" sz="1600" b="0" i="0" u="none" strike="noStrike" baseline="0" dirty="0">
                <a:latin typeface="CMR10"/>
              </a:rPr>
              <a:t>. </a:t>
            </a:r>
            <a:r>
              <a:rPr lang="fr-FR" sz="1600" b="0" i="1" u="none" strike="noStrike" baseline="0" dirty="0">
                <a:latin typeface="CMR10"/>
              </a:rPr>
              <a:t>Phys. </a:t>
            </a:r>
            <a:r>
              <a:rPr lang="fr-FR" sz="1600" b="0" i="1" u="none" strike="noStrike" baseline="0" dirty="0" err="1">
                <a:latin typeface="CMR10"/>
              </a:rPr>
              <a:t>Rev</a:t>
            </a:r>
            <a:r>
              <a:rPr lang="fr-FR" sz="1600" b="0" i="1" u="none" strike="noStrike" baseline="0" dirty="0">
                <a:latin typeface="CMR10"/>
              </a:rPr>
              <a:t>. </a:t>
            </a:r>
            <a:r>
              <a:rPr lang="fr-FR" sz="1600" b="0" i="1" u="none" strike="noStrike" baseline="0" dirty="0" err="1">
                <a:latin typeface="CMR10"/>
              </a:rPr>
              <a:t>Lett</a:t>
            </a:r>
            <a:r>
              <a:rPr lang="fr-FR" sz="1600" b="0" i="1" u="none" strike="noStrike" baseline="0" dirty="0">
                <a:latin typeface="CMR10"/>
              </a:rPr>
              <a:t>.</a:t>
            </a:r>
            <a:r>
              <a:rPr lang="fr-FR" sz="1600" b="0" i="0" u="none" strike="noStrike" baseline="0" dirty="0">
                <a:latin typeface="CMR10"/>
              </a:rPr>
              <a:t>, </a:t>
            </a:r>
            <a:r>
              <a:rPr lang="fr-FR" sz="1600" b="1" i="0" u="none" strike="noStrike" baseline="0" dirty="0">
                <a:latin typeface="CMR10"/>
              </a:rPr>
              <a:t>132 </a:t>
            </a:r>
            <a:r>
              <a:rPr lang="fr-FR" sz="1600" b="0" i="0" u="none" strike="noStrike" baseline="0" dirty="0">
                <a:latin typeface="CMR10"/>
              </a:rPr>
              <a:t>(2024), 215001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u="none" strike="noStrike" baseline="0" dirty="0" err="1">
                <a:latin typeface="CMR10"/>
              </a:rPr>
              <a:t>Pompili</a:t>
            </a:r>
            <a:r>
              <a:rPr lang="en-US" sz="1600" b="0" u="none" strike="noStrike" baseline="0" dirty="0">
                <a:latin typeface="CMR10"/>
              </a:rPr>
              <a:t>, R., et al. Acceleration and focusing of relativistic electron beams in a compact plasma device. </a:t>
            </a:r>
            <a:r>
              <a:rPr lang="en-US" sz="1600" b="0" i="1" u="none" strike="noStrike" baseline="0" dirty="0">
                <a:latin typeface="CMR10"/>
              </a:rPr>
              <a:t>Phys. Rev. E</a:t>
            </a:r>
            <a:r>
              <a:rPr lang="en-US" sz="1600" b="0" u="none" strike="noStrike" baseline="0" dirty="0">
                <a:latin typeface="CMR10"/>
              </a:rPr>
              <a:t>, </a:t>
            </a:r>
            <a:r>
              <a:rPr lang="en-US" sz="1600" b="1" u="none" strike="noStrike" baseline="0" dirty="0">
                <a:latin typeface="CMR10"/>
              </a:rPr>
              <a:t>109 </a:t>
            </a:r>
            <a:r>
              <a:rPr lang="en-US" sz="1600" b="0" u="none" strike="noStrike" baseline="0" dirty="0">
                <a:latin typeface="CMR10"/>
              </a:rPr>
              <a:t>(2024), 055202.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Gonsalves, A. J., et al. Demonstration of a high repetition rate capillary discharge waveguide. </a:t>
            </a:r>
            <a:r>
              <a:rPr lang="en-US" sz="1600" b="0" i="1" u="none" strike="noStrike" baseline="0" dirty="0">
                <a:latin typeface="CMR10"/>
              </a:rPr>
              <a:t>Journal of Applied Physics</a:t>
            </a:r>
            <a:r>
              <a:rPr lang="en-US" sz="1600" b="0" i="0" u="none" strike="noStrike" baseline="0" dirty="0">
                <a:latin typeface="CMR10"/>
              </a:rPr>
              <a:t>, </a:t>
            </a:r>
            <a:r>
              <a:rPr lang="en-US" sz="1600" b="1" i="0" u="none" strike="noStrike" baseline="0" dirty="0">
                <a:latin typeface="CMR10"/>
              </a:rPr>
              <a:t>119 </a:t>
            </a:r>
            <a:r>
              <a:rPr lang="en-US" sz="1600" b="0" i="0" u="none" strike="noStrike" baseline="0" dirty="0">
                <a:latin typeface="CMR10"/>
              </a:rPr>
              <a:t>(2016), 033302</a:t>
            </a:r>
            <a:r>
              <a:rPr lang="en-US" sz="1600" b="0" i="0" u="none" strike="noStrike" baseline="0" dirty="0">
                <a:latin typeface="LMRoman10-Regular"/>
              </a:rPr>
              <a:t>.</a:t>
            </a:r>
            <a:endParaRPr lang="en-US" sz="1600" b="0" u="none" strike="noStrike" baseline="0" dirty="0">
              <a:latin typeface="CMR10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42D37F0C-53F7-BA44-EC2D-2A200E0355A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A4A55EC4-F4EF-02BE-30B5-579459F94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1C4683-39A1-9457-7CF0-18EFC7CAF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7" name="CasellaDiTesto 7">
            <a:extLst>
              <a:ext uri="{FF2B5EF4-FFF2-40B4-BE49-F238E27FC236}">
                <a16:creationId xmlns:a16="http://schemas.microsoft.com/office/drawing/2014/main" id="{DA4FABF4-8975-6623-4389-730692B33757}"/>
              </a:ext>
            </a:extLst>
          </p:cNvPr>
          <p:cNvSpPr txBox="1"/>
          <p:nvPr/>
        </p:nvSpPr>
        <p:spPr>
          <a:xfrm>
            <a:off x="66712" y="6953"/>
            <a:ext cx="60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Conclusions and Future Perspectives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F32637-0F01-B680-7B82-D9BDFD01375B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52497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0" y="51687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Plasma-based particle acceleration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F4EDE04B-6477-0E88-24E0-33E08F85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158" y="1671524"/>
            <a:ext cx="6297842" cy="2828649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67">
                <a:extLst>
                  <a:ext uri="{FF2B5EF4-FFF2-40B4-BE49-F238E27FC236}">
                    <a16:creationId xmlns:a16="http://schemas.microsoft.com/office/drawing/2014/main" id="{BE02C0A5-5CF8-ECF5-F1F7-26C7FECC6236}"/>
                  </a:ext>
                </a:extLst>
              </p:cNvPr>
              <p:cNvSpPr txBox="1"/>
              <p:nvPr/>
            </p:nvSpPr>
            <p:spPr bwMode="auto">
              <a:xfrm>
                <a:off x="1635006" y="5082208"/>
                <a:ext cx="1316037" cy="7921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πc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0" name="Object 67">
                <a:extLst>
                  <a:ext uri="{FF2B5EF4-FFF2-40B4-BE49-F238E27FC236}">
                    <a16:creationId xmlns:a16="http://schemas.microsoft.com/office/drawing/2014/main" id="{BE02C0A5-5CF8-ECF5-F1F7-26C7FECC6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5006" y="5082208"/>
                <a:ext cx="1316037" cy="7921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8">
                <a:extLst>
                  <a:ext uri="{FF2B5EF4-FFF2-40B4-BE49-F238E27FC236}">
                    <a16:creationId xmlns:a16="http://schemas.microsoft.com/office/drawing/2014/main" id="{DBAD1729-93D8-D9E7-8640-424CF29EC94E}"/>
                  </a:ext>
                </a:extLst>
              </p:cNvPr>
              <p:cNvSpPr txBox="1"/>
              <p:nvPr/>
            </p:nvSpPr>
            <p:spPr bwMode="auto">
              <a:xfrm>
                <a:off x="3076278" y="4891401"/>
                <a:ext cx="1763712" cy="100171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3" name="Object 48">
                <a:extLst>
                  <a:ext uri="{FF2B5EF4-FFF2-40B4-BE49-F238E27FC236}">
                    <a16:creationId xmlns:a16="http://schemas.microsoft.com/office/drawing/2014/main" id="{DBAD1729-93D8-D9E7-8640-424CF29EC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6278" y="4891401"/>
                <a:ext cx="1763712" cy="1001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67">
                <a:extLst>
                  <a:ext uri="{FF2B5EF4-FFF2-40B4-BE49-F238E27FC236}">
                    <a16:creationId xmlns:a16="http://schemas.microsoft.com/office/drawing/2014/main" id="{8EB489F1-EA20-2212-0983-1740F3992F16}"/>
                  </a:ext>
                </a:extLst>
              </p:cNvPr>
              <p:cNvSpPr txBox="1"/>
              <p:nvPr/>
            </p:nvSpPr>
            <p:spPr bwMode="auto">
              <a:xfrm>
                <a:off x="4965226" y="5031359"/>
                <a:ext cx="1316037" cy="89386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6" name="Object 67">
                <a:extLst>
                  <a:ext uri="{FF2B5EF4-FFF2-40B4-BE49-F238E27FC236}">
                    <a16:creationId xmlns:a16="http://schemas.microsoft.com/office/drawing/2014/main" id="{8EB489F1-EA20-2212-0983-1740F3992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5226" y="5031359"/>
                <a:ext cx="1316037" cy="8938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6">
            <a:extLst>
              <a:ext uri="{FF2B5EF4-FFF2-40B4-BE49-F238E27FC236}">
                <a16:creationId xmlns:a16="http://schemas.microsoft.com/office/drawing/2014/main" id="{51F8A981-9E81-B1F9-78C0-CB8D2D3AC33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B4E58D7C-A448-9DDE-A275-D259425B94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8D52C1D1-96B3-4565-C283-5E9B0B268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158D03-A617-939C-0377-713FFCE18B2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0F3E60FC-775C-F8E4-2C72-07020D004569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58DB767-2740-4A11-A744-164BFC5E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83D89F-FD3F-55F8-821F-4855C847453C}"/>
              </a:ext>
            </a:extLst>
          </p:cNvPr>
          <p:cNvSpPr txBox="1"/>
          <p:nvPr/>
        </p:nvSpPr>
        <p:spPr>
          <a:xfrm>
            <a:off x="387626" y="1465742"/>
            <a:ext cx="5893637" cy="34624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24000" indent="-342900">
              <a:lnSpc>
                <a:spcPct val="15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Pre-formed plasma channel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Density modulation excited by a driver beam, which can be a laser pulse (LWFA) or an ultra-relativistic particle bunch (PWFA)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Bubble shaped structure with GV/m accelerating fields in the driver wake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Particle (witness) bunch properly injected for high gradient acceleration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658C6F-FA8F-8297-62EA-17203062A20D}"/>
              </a:ext>
            </a:extLst>
          </p:cNvPr>
          <p:cNvGrpSpPr/>
          <p:nvPr/>
        </p:nvGrpSpPr>
        <p:grpSpPr>
          <a:xfrm>
            <a:off x="6490446" y="3104702"/>
            <a:ext cx="4034514" cy="1395272"/>
            <a:chOff x="2210874" y="1421497"/>
            <a:chExt cx="3905158" cy="12323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AF5092-A280-9D5B-2A16-5CFB00B7EC5B}"/>
                </a:ext>
              </a:extLst>
            </p:cNvPr>
            <p:cNvGrpSpPr/>
            <p:nvPr/>
          </p:nvGrpSpPr>
          <p:grpSpPr>
            <a:xfrm>
              <a:off x="3275856" y="1421497"/>
              <a:ext cx="2840176" cy="1232356"/>
              <a:chOff x="5283278" y="1266837"/>
              <a:chExt cx="4033185" cy="1458623"/>
            </a:xfrm>
          </p:grpSpPr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2788CF5F-26A3-F358-7EBF-2DA4C8107FA9}"/>
                  </a:ext>
                </a:extLst>
              </p:cNvPr>
              <p:cNvSpPr/>
              <p:nvPr/>
            </p:nvSpPr>
            <p:spPr>
              <a:xfrm>
                <a:off x="7284463" y="1296240"/>
                <a:ext cx="2032000" cy="1429220"/>
              </a:xfrm>
              <a:custGeom>
                <a:avLst/>
                <a:gdLst>
                  <a:gd name="connsiteX0" fmla="*/ 2032000 w 2032000"/>
                  <a:gd name="connsiteY0" fmla="*/ 327876 h 1429220"/>
                  <a:gd name="connsiteX1" fmla="*/ 1910080 w 2032000"/>
                  <a:gd name="connsiteY1" fmla="*/ 144996 h 1429220"/>
                  <a:gd name="connsiteX2" fmla="*/ 1625600 w 2032000"/>
                  <a:gd name="connsiteY2" fmla="*/ 2756 h 1429220"/>
                  <a:gd name="connsiteX3" fmla="*/ 1330960 w 2032000"/>
                  <a:gd name="connsiteY3" fmla="*/ 63716 h 1429220"/>
                  <a:gd name="connsiteX4" fmla="*/ 1087120 w 2032000"/>
                  <a:gd name="connsiteY4" fmla="*/ 216116 h 1429220"/>
                  <a:gd name="connsiteX5" fmla="*/ 792480 w 2032000"/>
                  <a:gd name="connsiteY5" fmla="*/ 358356 h 1429220"/>
                  <a:gd name="connsiteX6" fmla="*/ 538480 w 2032000"/>
                  <a:gd name="connsiteY6" fmla="*/ 470116 h 1429220"/>
                  <a:gd name="connsiteX7" fmla="*/ 396240 w 2032000"/>
                  <a:gd name="connsiteY7" fmla="*/ 622516 h 1429220"/>
                  <a:gd name="connsiteX8" fmla="*/ 193040 w 2032000"/>
                  <a:gd name="connsiteY8" fmla="*/ 927316 h 1429220"/>
                  <a:gd name="connsiteX9" fmla="*/ 40640 w 2032000"/>
                  <a:gd name="connsiteY9" fmla="*/ 1404836 h 1429220"/>
                  <a:gd name="connsiteX10" fmla="*/ 40640 w 2032000"/>
                  <a:gd name="connsiteY10" fmla="*/ 1364196 h 1429220"/>
                  <a:gd name="connsiteX11" fmla="*/ 40640 w 2032000"/>
                  <a:gd name="connsiteY11" fmla="*/ 449796 h 1429220"/>
                  <a:gd name="connsiteX12" fmla="*/ 0 w 2032000"/>
                  <a:gd name="connsiteY12" fmla="*/ 277076 h 142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2000" h="1429220">
                    <a:moveTo>
                      <a:pt x="2032000" y="327876"/>
                    </a:moveTo>
                    <a:cubicBezTo>
                      <a:pt x="2004906" y="263529"/>
                      <a:pt x="1977813" y="199183"/>
                      <a:pt x="1910080" y="144996"/>
                    </a:cubicBezTo>
                    <a:cubicBezTo>
                      <a:pt x="1842347" y="90809"/>
                      <a:pt x="1722120" y="16303"/>
                      <a:pt x="1625600" y="2756"/>
                    </a:cubicBezTo>
                    <a:cubicBezTo>
                      <a:pt x="1529080" y="-10791"/>
                      <a:pt x="1420707" y="28156"/>
                      <a:pt x="1330960" y="63716"/>
                    </a:cubicBezTo>
                    <a:cubicBezTo>
                      <a:pt x="1241213" y="99276"/>
                      <a:pt x="1176867" y="167009"/>
                      <a:pt x="1087120" y="216116"/>
                    </a:cubicBezTo>
                    <a:cubicBezTo>
                      <a:pt x="997373" y="265223"/>
                      <a:pt x="883920" y="316023"/>
                      <a:pt x="792480" y="358356"/>
                    </a:cubicBezTo>
                    <a:cubicBezTo>
                      <a:pt x="701040" y="400689"/>
                      <a:pt x="604520" y="426089"/>
                      <a:pt x="538480" y="470116"/>
                    </a:cubicBezTo>
                    <a:cubicBezTo>
                      <a:pt x="472440" y="514143"/>
                      <a:pt x="453813" y="546316"/>
                      <a:pt x="396240" y="622516"/>
                    </a:cubicBezTo>
                    <a:cubicBezTo>
                      <a:pt x="338667" y="698716"/>
                      <a:pt x="252307" y="796929"/>
                      <a:pt x="193040" y="927316"/>
                    </a:cubicBezTo>
                    <a:cubicBezTo>
                      <a:pt x="133773" y="1057703"/>
                      <a:pt x="66040" y="1332023"/>
                      <a:pt x="40640" y="1404836"/>
                    </a:cubicBezTo>
                    <a:cubicBezTo>
                      <a:pt x="15240" y="1477649"/>
                      <a:pt x="40640" y="1364196"/>
                      <a:pt x="40640" y="1364196"/>
                    </a:cubicBezTo>
                    <a:cubicBezTo>
                      <a:pt x="40640" y="1205023"/>
                      <a:pt x="47413" y="630983"/>
                      <a:pt x="40640" y="449796"/>
                    </a:cubicBezTo>
                    <a:cubicBezTo>
                      <a:pt x="33867" y="268609"/>
                      <a:pt x="16933" y="272842"/>
                      <a:pt x="0" y="277076"/>
                    </a:cubicBezTo>
                  </a:path>
                </a:pathLst>
              </a:cu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id="{FB05595A-2FCE-6E6C-35E4-D9E1479666C9}"/>
                  </a:ext>
                </a:extLst>
              </p:cNvPr>
              <p:cNvSpPr/>
              <p:nvPr/>
            </p:nvSpPr>
            <p:spPr>
              <a:xfrm>
                <a:off x="5283278" y="1266837"/>
                <a:ext cx="2032000" cy="1429220"/>
              </a:xfrm>
              <a:custGeom>
                <a:avLst/>
                <a:gdLst>
                  <a:gd name="connsiteX0" fmla="*/ 2032000 w 2032000"/>
                  <a:gd name="connsiteY0" fmla="*/ 327876 h 1429220"/>
                  <a:gd name="connsiteX1" fmla="*/ 1910080 w 2032000"/>
                  <a:gd name="connsiteY1" fmla="*/ 144996 h 1429220"/>
                  <a:gd name="connsiteX2" fmla="*/ 1625600 w 2032000"/>
                  <a:gd name="connsiteY2" fmla="*/ 2756 h 1429220"/>
                  <a:gd name="connsiteX3" fmla="*/ 1330960 w 2032000"/>
                  <a:gd name="connsiteY3" fmla="*/ 63716 h 1429220"/>
                  <a:gd name="connsiteX4" fmla="*/ 1087120 w 2032000"/>
                  <a:gd name="connsiteY4" fmla="*/ 216116 h 1429220"/>
                  <a:gd name="connsiteX5" fmla="*/ 792480 w 2032000"/>
                  <a:gd name="connsiteY5" fmla="*/ 358356 h 1429220"/>
                  <a:gd name="connsiteX6" fmla="*/ 538480 w 2032000"/>
                  <a:gd name="connsiteY6" fmla="*/ 470116 h 1429220"/>
                  <a:gd name="connsiteX7" fmla="*/ 396240 w 2032000"/>
                  <a:gd name="connsiteY7" fmla="*/ 622516 h 1429220"/>
                  <a:gd name="connsiteX8" fmla="*/ 193040 w 2032000"/>
                  <a:gd name="connsiteY8" fmla="*/ 927316 h 1429220"/>
                  <a:gd name="connsiteX9" fmla="*/ 40640 w 2032000"/>
                  <a:gd name="connsiteY9" fmla="*/ 1404836 h 1429220"/>
                  <a:gd name="connsiteX10" fmla="*/ 40640 w 2032000"/>
                  <a:gd name="connsiteY10" fmla="*/ 1364196 h 1429220"/>
                  <a:gd name="connsiteX11" fmla="*/ 40640 w 2032000"/>
                  <a:gd name="connsiteY11" fmla="*/ 449796 h 1429220"/>
                  <a:gd name="connsiteX12" fmla="*/ 0 w 2032000"/>
                  <a:gd name="connsiteY12" fmla="*/ 277076 h 142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2000" h="1429220">
                    <a:moveTo>
                      <a:pt x="2032000" y="327876"/>
                    </a:moveTo>
                    <a:cubicBezTo>
                      <a:pt x="2004906" y="263529"/>
                      <a:pt x="1977813" y="199183"/>
                      <a:pt x="1910080" y="144996"/>
                    </a:cubicBezTo>
                    <a:cubicBezTo>
                      <a:pt x="1842347" y="90809"/>
                      <a:pt x="1722120" y="16303"/>
                      <a:pt x="1625600" y="2756"/>
                    </a:cubicBezTo>
                    <a:cubicBezTo>
                      <a:pt x="1529080" y="-10791"/>
                      <a:pt x="1420707" y="28156"/>
                      <a:pt x="1330960" y="63716"/>
                    </a:cubicBezTo>
                    <a:cubicBezTo>
                      <a:pt x="1241213" y="99276"/>
                      <a:pt x="1176867" y="167009"/>
                      <a:pt x="1087120" y="216116"/>
                    </a:cubicBezTo>
                    <a:cubicBezTo>
                      <a:pt x="997373" y="265223"/>
                      <a:pt x="883920" y="316023"/>
                      <a:pt x="792480" y="358356"/>
                    </a:cubicBezTo>
                    <a:cubicBezTo>
                      <a:pt x="701040" y="400689"/>
                      <a:pt x="604520" y="426089"/>
                      <a:pt x="538480" y="470116"/>
                    </a:cubicBezTo>
                    <a:cubicBezTo>
                      <a:pt x="472440" y="514143"/>
                      <a:pt x="453813" y="546316"/>
                      <a:pt x="396240" y="622516"/>
                    </a:cubicBezTo>
                    <a:cubicBezTo>
                      <a:pt x="338667" y="698716"/>
                      <a:pt x="252307" y="796929"/>
                      <a:pt x="193040" y="927316"/>
                    </a:cubicBezTo>
                    <a:cubicBezTo>
                      <a:pt x="133773" y="1057703"/>
                      <a:pt x="66040" y="1332023"/>
                      <a:pt x="40640" y="1404836"/>
                    </a:cubicBezTo>
                    <a:cubicBezTo>
                      <a:pt x="15240" y="1477649"/>
                      <a:pt x="40640" y="1364196"/>
                      <a:pt x="40640" y="1364196"/>
                    </a:cubicBezTo>
                    <a:cubicBezTo>
                      <a:pt x="40640" y="1205023"/>
                      <a:pt x="47413" y="630983"/>
                      <a:pt x="40640" y="449796"/>
                    </a:cubicBezTo>
                    <a:cubicBezTo>
                      <a:pt x="33867" y="268609"/>
                      <a:pt x="16933" y="272842"/>
                      <a:pt x="0" y="277076"/>
                    </a:cubicBezTo>
                  </a:path>
                </a:pathLst>
              </a:cu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B95133F-309F-E454-EC81-98CF9CB90033}"/>
                </a:ext>
              </a:extLst>
            </p:cNvPr>
            <p:cNvSpPr/>
            <p:nvPr/>
          </p:nvSpPr>
          <p:spPr>
            <a:xfrm>
              <a:off x="2210874" y="1430266"/>
              <a:ext cx="1082736" cy="1207514"/>
            </a:xfrm>
            <a:custGeom>
              <a:avLst/>
              <a:gdLst>
                <a:gd name="connsiteX0" fmla="*/ 2032000 w 2032000"/>
                <a:gd name="connsiteY0" fmla="*/ 327876 h 1429220"/>
                <a:gd name="connsiteX1" fmla="*/ 1910080 w 2032000"/>
                <a:gd name="connsiteY1" fmla="*/ 144996 h 1429220"/>
                <a:gd name="connsiteX2" fmla="*/ 1625600 w 2032000"/>
                <a:gd name="connsiteY2" fmla="*/ 2756 h 1429220"/>
                <a:gd name="connsiteX3" fmla="*/ 1330960 w 2032000"/>
                <a:gd name="connsiteY3" fmla="*/ 63716 h 1429220"/>
                <a:gd name="connsiteX4" fmla="*/ 1087120 w 2032000"/>
                <a:gd name="connsiteY4" fmla="*/ 216116 h 1429220"/>
                <a:gd name="connsiteX5" fmla="*/ 792480 w 2032000"/>
                <a:gd name="connsiteY5" fmla="*/ 358356 h 1429220"/>
                <a:gd name="connsiteX6" fmla="*/ 538480 w 2032000"/>
                <a:gd name="connsiteY6" fmla="*/ 470116 h 1429220"/>
                <a:gd name="connsiteX7" fmla="*/ 396240 w 2032000"/>
                <a:gd name="connsiteY7" fmla="*/ 622516 h 1429220"/>
                <a:gd name="connsiteX8" fmla="*/ 193040 w 2032000"/>
                <a:gd name="connsiteY8" fmla="*/ 927316 h 1429220"/>
                <a:gd name="connsiteX9" fmla="*/ 40640 w 2032000"/>
                <a:gd name="connsiteY9" fmla="*/ 1404836 h 1429220"/>
                <a:gd name="connsiteX10" fmla="*/ 40640 w 2032000"/>
                <a:gd name="connsiteY10" fmla="*/ 1364196 h 1429220"/>
                <a:gd name="connsiteX11" fmla="*/ 40640 w 2032000"/>
                <a:gd name="connsiteY11" fmla="*/ 449796 h 1429220"/>
                <a:gd name="connsiteX12" fmla="*/ 0 w 2032000"/>
                <a:gd name="connsiteY12" fmla="*/ 277076 h 142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2000" h="1429220">
                  <a:moveTo>
                    <a:pt x="2032000" y="327876"/>
                  </a:moveTo>
                  <a:cubicBezTo>
                    <a:pt x="2004906" y="263529"/>
                    <a:pt x="1977813" y="199183"/>
                    <a:pt x="1910080" y="144996"/>
                  </a:cubicBezTo>
                  <a:cubicBezTo>
                    <a:pt x="1842347" y="90809"/>
                    <a:pt x="1722120" y="16303"/>
                    <a:pt x="1625600" y="2756"/>
                  </a:cubicBezTo>
                  <a:cubicBezTo>
                    <a:pt x="1529080" y="-10791"/>
                    <a:pt x="1420707" y="28156"/>
                    <a:pt x="1330960" y="63716"/>
                  </a:cubicBezTo>
                  <a:cubicBezTo>
                    <a:pt x="1241213" y="99276"/>
                    <a:pt x="1176867" y="167009"/>
                    <a:pt x="1087120" y="216116"/>
                  </a:cubicBezTo>
                  <a:cubicBezTo>
                    <a:pt x="997373" y="265223"/>
                    <a:pt x="883920" y="316023"/>
                    <a:pt x="792480" y="358356"/>
                  </a:cubicBezTo>
                  <a:cubicBezTo>
                    <a:pt x="701040" y="400689"/>
                    <a:pt x="604520" y="426089"/>
                    <a:pt x="538480" y="470116"/>
                  </a:cubicBezTo>
                  <a:cubicBezTo>
                    <a:pt x="472440" y="514143"/>
                    <a:pt x="453813" y="546316"/>
                    <a:pt x="396240" y="622516"/>
                  </a:cubicBezTo>
                  <a:cubicBezTo>
                    <a:pt x="338667" y="698716"/>
                    <a:pt x="252307" y="796929"/>
                    <a:pt x="193040" y="927316"/>
                  </a:cubicBezTo>
                  <a:cubicBezTo>
                    <a:pt x="133773" y="1057703"/>
                    <a:pt x="66040" y="1332023"/>
                    <a:pt x="40640" y="1404836"/>
                  </a:cubicBezTo>
                  <a:cubicBezTo>
                    <a:pt x="15240" y="1477649"/>
                    <a:pt x="40640" y="1364196"/>
                    <a:pt x="40640" y="1364196"/>
                  </a:cubicBezTo>
                  <a:cubicBezTo>
                    <a:pt x="40640" y="1205023"/>
                    <a:pt x="47413" y="630983"/>
                    <a:pt x="40640" y="449796"/>
                  </a:cubicBezTo>
                  <a:cubicBezTo>
                    <a:pt x="33867" y="268609"/>
                    <a:pt x="16933" y="272842"/>
                    <a:pt x="0" y="277076"/>
                  </a:cubicBez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BBBC8C-25B0-B6E5-D53E-2AD9845B2F02}"/>
                  </a:ext>
                </a:extLst>
              </p:cNvPr>
              <p:cNvSpPr txBox="1"/>
              <p:nvPr/>
            </p:nvSpPr>
            <p:spPr>
              <a:xfrm>
                <a:off x="6651725" y="3942339"/>
                <a:ext cx="752946" cy="65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800" b="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it-IT" sz="2800" b="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𝑎𝑐𝑐</m:t>
                          </m:r>
                        </m:sub>
                      </m:sSub>
                    </m:oMath>
                  </m:oMathPara>
                </a14:m>
                <a:endParaRPr lang="en-US" sz="2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BBBC8C-25B0-B6E5-D53E-2AD9845B2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725" y="3942339"/>
                <a:ext cx="752946" cy="655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F3D60214-E68A-BE3B-5E54-5799D2A47B95}"/>
                  </a:ext>
                </a:extLst>
              </p:cNvPr>
              <p:cNvSpPr txBox="1"/>
              <p:nvPr/>
            </p:nvSpPr>
            <p:spPr bwMode="auto">
              <a:xfrm>
                <a:off x="7350675" y="4733525"/>
                <a:ext cx="3051368" cy="148953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≈25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</m:oMathPara>
                </a14:m>
                <a:endParaRPr lang="it-IT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≈2  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F3D60214-E68A-BE3B-5E54-5799D2A47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0675" y="4733525"/>
                <a:ext cx="3051368" cy="1489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7">
            <a:extLst>
              <a:ext uri="{FF2B5EF4-FFF2-40B4-BE49-F238E27FC236}">
                <a16:creationId xmlns:a16="http://schemas.microsoft.com/office/drawing/2014/main" id="{67994782-E41F-4E23-3C6E-810A96A3BBB7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375822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9AC510-5726-97FF-AE2A-8C51FA44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981" y="3578070"/>
            <a:ext cx="10042037" cy="88898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Thank you for the attention!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9F65D6-F3C5-860F-F289-877CF75DF950}"/>
              </a:ext>
            </a:extLst>
          </p:cNvPr>
          <p:cNvSpPr txBox="1">
            <a:spLocks/>
          </p:cNvSpPr>
          <p:nvPr/>
        </p:nvSpPr>
        <p:spPr>
          <a:xfrm>
            <a:off x="799322" y="1452908"/>
            <a:ext cx="10593356" cy="2195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Special thanks to M. Ferrario and A.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Biagioni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Prof. Zigler and Riccardi, all the SPARC_LAB group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016E42-F955-061A-AC2E-F19EF33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41" y="5373890"/>
            <a:ext cx="2424617" cy="878435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681E51BF-F23A-3F2B-DD96-671747D8A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3616140" y="5329095"/>
            <a:ext cx="2725986" cy="940461"/>
          </a:xfrm>
          <a:prstGeom prst="rect">
            <a:avLst/>
          </a:prstGeom>
          <a:ln w="19050">
            <a:noFill/>
          </a:ln>
        </p:spPr>
      </p:pic>
      <p:pic>
        <p:nvPicPr>
          <p:cNvPr id="8" name="Immagine 18">
            <a:extLst>
              <a:ext uri="{FF2B5EF4-FFF2-40B4-BE49-F238E27FC236}">
                <a16:creationId xmlns:a16="http://schemas.microsoft.com/office/drawing/2014/main" id="{057CB9E9-BBC5-8FE7-D2EE-DE3E10695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862" y="5329095"/>
            <a:ext cx="2070451" cy="88898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4AB27F8-B601-2E71-5FAE-58F4CB436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009" y="5166765"/>
            <a:ext cx="1963712" cy="1213646"/>
          </a:xfrm>
          <a:prstGeom prst="rect">
            <a:avLst/>
          </a:prstGeom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833EFA98-AD6B-352E-76E2-1E0837201F95}"/>
              </a:ext>
            </a:extLst>
          </p:cNvPr>
          <p:cNvSpPr txBox="1"/>
          <p:nvPr/>
        </p:nvSpPr>
        <p:spPr>
          <a:xfrm>
            <a:off x="201489" y="27699"/>
            <a:ext cx="94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066502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9AC510-5726-97FF-AE2A-8C51FA44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290" y="2905760"/>
            <a:ext cx="10507419" cy="104647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Backup slides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A387F772-6A91-517E-09E5-3C0ED9A27BCA}"/>
              </a:ext>
            </a:extLst>
          </p:cNvPr>
          <p:cNvSpPr txBox="1"/>
          <p:nvPr/>
        </p:nvSpPr>
        <p:spPr>
          <a:xfrm>
            <a:off x="201489" y="27699"/>
            <a:ext cx="94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323671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>
            <a:extLst>
              <a:ext uri="{FF2B5EF4-FFF2-40B4-BE49-F238E27FC236}">
                <a16:creationId xmlns:a16="http://schemas.microsoft.com/office/drawing/2014/main" id="{3418EC14-8329-72B5-A800-5A53450F4562}"/>
              </a:ext>
            </a:extLst>
          </p:cNvPr>
          <p:cNvGrpSpPr/>
          <p:nvPr/>
        </p:nvGrpSpPr>
        <p:grpSpPr>
          <a:xfrm>
            <a:off x="5683531" y="1417657"/>
            <a:ext cx="3287589" cy="1274697"/>
            <a:chOff x="100590" y="2462036"/>
            <a:chExt cx="2707054" cy="966275"/>
          </a:xfrm>
          <a:effectLst>
            <a:outerShdw blurRad="50800" dist="114300" dir="8820000" algn="tr" rotWithShape="0">
              <a:prstClr val="black">
                <a:alpha val="33000"/>
              </a:prstClr>
            </a:outerShdw>
          </a:effectLst>
        </p:grpSpPr>
        <p:pic>
          <p:nvPicPr>
            <p:cNvPr id="5" name="Picture 18">
              <a:extLst>
                <a:ext uri="{FF2B5EF4-FFF2-40B4-BE49-F238E27FC236}">
                  <a16:creationId xmlns:a16="http://schemas.microsoft.com/office/drawing/2014/main" id="{96E9F2C9-0013-0E85-E25E-9173E0B41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9" t="29474" r="9767" b="27643"/>
            <a:stretch/>
          </p:blipFill>
          <p:spPr>
            <a:xfrm>
              <a:off x="100590" y="2462036"/>
              <a:ext cx="2707054" cy="966275"/>
            </a:xfrm>
            <a:prstGeom prst="rect">
              <a:avLst/>
            </a:prstGeom>
          </p:spPr>
        </p:pic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17B1A8E3-A07A-823A-15EF-5FE789B1A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28832" r="1573" b="30255"/>
            <a:stretch/>
          </p:blipFill>
          <p:spPr>
            <a:xfrm>
              <a:off x="140230" y="3216564"/>
              <a:ext cx="456538" cy="157399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19" y="75487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+mn-lt"/>
              </a:rPr>
              <a:t>Plasma sources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8F7C56-6D81-8C9F-4745-1091C7D1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B44DC-9131-48F2-B386-2012B4CD158A}" type="slidenum">
              <a:rPr lang="it-IT" smtClean="0"/>
              <a:t>42</a:t>
            </a:fld>
            <a:endParaRPr lang="it-IT"/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04B17475-F33B-C6DC-6254-2CCC3B0F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041" y="2233294"/>
            <a:ext cx="3768517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Gas-filled discharge capillaries</a:t>
            </a:r>
          </a:p>
          <a:p>
            <a:pPr>
              <a:lnSpc>
                <a:spcPct val="100000"/>
              </a:lnSpc>
            </a:pPr>
            <a:r>
              <a:rPr lang="en-US" dirty="0"/>
              <a:t>Lithium/rubidium vapor ovens</a:t>
            </a:r>
          </a:p>
          <a:p>
            <a:pPr>
              <a:lnSpc>
                <a:spcPct val="100000"/>
              </a:lnSpc>
            </a:pPr>
            <a:r>
              <a:rPr lang="en-US" dirty="0"/>
              <a:t>Gas jet plasma sources</a:t>
            </a:r>
          </a:p>
          <a:p>
            <a:pPr>
              <a:lnSpc>
                <a:spcPct val="100000"/>
              </a:lnSpc>
            </a:pPr>
            <a:r>
              <a:rPr lang="en-US" dirty="0"/>
              <a:t>Gas cells</a:t>
            </a:r>
          </a:p>
          <a:p>
            <a:pPr>
              <a:lnSpc>
                <a:spcPct val="100000"/>
              </a:lnSpc>
            </a:pPr>
            <a:r>
              <a:rPr lang="en-US" dirty="0"/>
              <a:t>HOFI channels</a:t>
            </a:r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78CCA671-612F-E12F-DD17-CD7C2CEDCCA2}"/>
              </a:ext>
            </a:extLst>
          </p:cNvPr>
          <p:cNvGrpSpPr/>
          <p:nvPr/>
        </p:nvGrpSpPr>
        <p:grpSpPr>
          <a:xfrm>
            <a:off x="9009408" y="2289445"/>
            <a:ext cx="2947605" cy="1526453"/>
            <a:chOff x="665449" y="2426188"/>
            <a:chExt cx="2411856" cy="1225942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329E14B-811E-EF1E-6CC9-FDC525C9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1" t="10684" r="11852" b="7163"/>
            <a:stretch/>
          </p:blipFill>
          <p:spPr>
            <a:xfrm>
              <a:off x="665449" y="2426188"/>
              <a:ext cx="2411856" cy="122594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DD45787A-A4F2-50AE-DF85-DB94A3C87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062" y="3263772"/>
              <a:ext cx="365428" cy="367325"/>
            </a:xfrm>
            <a:prstGeom prst="rect">
              <a:avLst/>
            </a:prstGeom>
          </p:spPr>
        </p:pic>
      </p:grpSp>
      <p:grpSp>
        <p:nvGrpSpPr>
          <p:cNvPr id="31" name="Group 33">
            <a:extLst>
              <a:ext uri="{FF2B5EF4-FFF2-40B4-BE49-F238E27FC236}">
                <a16:creationId xmlns:a16="http://schemas.microsoft.com/office/drawing/2014/main" id="{B86EF32F-EA4C-8FB8-28C2-FC4FF8A64BD8}"/>
              </a:ext>
            </a:extLst>
          </p:cNvPr>
          <p:cNvGrpSpPr/>
          <p:nvPr/>
        </p:nvGrpSpPr>
        <p:grpSpPr>
          <a:xfrm>
            <a:off x="8162138" y="5019867"/>
            <a:ext cx="3464012" cy="1306062"/>
            <a:chOff x="416308" y="5714148"/>
            <a:chExt cx="2995308" cy="1126554"/>
          </a:xfrm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09A8D6FA-6074-B9E9-00CC-96566C1DE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08" y="5714148"/>
              <a:ext cx="2995308" cy="1126554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26">
              <a:extLst>
                <a:ext uri="{FF2B5EF4-FFF2-40B4-BE49-F238E27FC236}">
                  <a16:creationId xmlns:a16="http://schemas.microsoft.com/office/drawing/2014/main" id="{6E154421-FEE4-EDCD-7A00-F8EB28AEF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4" t="44890" r="3683" b="2125"/>
            <a:stretch/>
          </p:blipFill>
          <p:spPr>
            <a:xfrm>
              <a:off x="2841762" y="6410573"/>
              <a:ext cx="353818" cy="392163"/>
            </a:xfrm>
            <a:prstGeom prst="rect">
              <a:avLst/>
            </a:prstGeom>
          </p:spPr>
        </p:pic>
      </p:grpSp>
      <p:grpSp>
        <p:nvGrpSpPr>
          <p:cNvPr id="34" name="Group 29">
            <a:extLst>
              <a:ext uri="{FF2B5EF4-FFF2-40B4-BE49-F238E27FC236}">
                <a16:creationId xmlns:a16="http://schemas.microsoft.com/office/drawing/2014/main" id="{ECEFDFBE-6C10-C173-C9CB-0950B9A26C75}"/>
              </a:ext>
            </a:extLst>
          </p:cNvPr>
          <p:cNvGrpSpPr/>
          <p:nvPr/>
        </p:nvGrpSpPr>
        <p:grpSpPr>
          <a:xfrm>
            <a:off x="4697384" y="4577491"/>
            <a:ext cx="2527589" cy="1747744"/>
            <a:chOff x="3663876" y="5111644"/>
            <a:chExt cx="1992304" cy="1602127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16">
              <a:extLst>
                <a:ext uri="{FF2B5EF4-FFF2-40B4-BE49-F238E27FC236}">
                  <a16:creationId xmlns:a16="http://schemas.microsoft.com/office/drawing/2014/main" id="{2CEE99FE-2704-4AFF-334D-0DAA1FFDD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876" y="5111644"/>
              <a:ext cx="1992304" cy="1602127"/>
            </a:xfrm>
            <a:prstGeom prst="rect">
              <a:avLst/>
            </a:prstGeom>
          </p:spPr>
        </p:pic>
        <p:pic>
          <p:nvPicPr>
            <p:cNvPr id="36" name="Picture 27">
              <a:extLst>
                <a:ext uri="{FF2B5EF4-FFF2-40B4-BE49-F238E27FC236}">
                  <a16:creationId xmlns:a16="http://schemas.microsoft.com/office/drawing/2014/main" id="{57314C7F-4DB4-9300-5C2C-AC0ADB63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323" y="6335109"/>
              <a:ext cx="428201" cy="347281"/>
            </a:xfrm>
            <a:prstGeom prst="rect">
              <a:avLst/>
            </a:prstGeom>
          </p:spPr>
        </p:pic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78B5EF0E-BC3D-778C-0B34-083BA20A67F5}"/>
              </a:ext>
            </a:extLst>
          </p:cNvPr>
          <p:cNvGrpSpPr/>
          <p:nvPr/>
        </p:nvGrpSpPr>
        <p:grpSpPr>
          <a:xfrm>
            <a:off x="5375020" y="2959409"/>
            <a:ext cx="2690651" cy="1525531"/>
            <a:chOff x="7673318" y="5296310"/>
            <a:chExt cx="2277492" cy="1525531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92135DF2-1172-F82F-75FE-BCCEB1E4E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t="23407" r="22520" b="24297"/>
            <a:stretch/>
          </p:blipFill>
          <p:spPr>
            <a:xfrm>
              <a:off x="7673318" y="5296310"/>
              <a:ext cx="2277492" cy="1525531"/>
            </a:xfrm>
            <a:prstGeom prst="rect">
              <a:avLst/>
            </a:prstGeom>
          </p:spPr>
        </p:pic>
        <p:pic>
          <p:nvPicPr>
            <p:cNvPr id="39" name="Picture 28">
              <a:extLst>
                <a:ext uri="{FF2B5EF4-FFF2-40B4-BE49-F238E27FC236}">
                  <a16:creationId xmlns:a16="http://schemas.microsoft.com/office/drawing/2014/main" id="{402847D9-BEC2-4954-FF2E-53A01FB9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652" y="6480842"/>
              <a:ext cx="647568" cy="325034"/>
            </a:xfrm>
            <a:prstGeom prst="rect">
              <a:avLst/>
            </a:prstGeom>
          </p:spPr>
        </p:pic>
      </p:grpSp>
      <p:grpSp>
        <p:nvGrpSpPr>
          <p:cNvPr id="40" name="Group 36">
            <a:extLst>
              <a:ext uri="{FF2B5EF4-FFF2-40B4-BE49-F238E27FC236}">
                <a16:creationId xmlns:a16="http://schemas.microsoft.com/office/drawing/2014/main" id="{9A6F6B7F-62C8-7247-64D9-07FE8926C524}"/>
              </a:ext>
            </a:extLst>
          </p:cNvPr>
          <p:cNvGrpSpPr/>
          <p:nvPr/>
        </p:nvGrpSpPr>
        <p:grpSpPr>
          <a:xfrm>
            <a:off x="8341781" y="4005271"/>
            <a:ext cx="3768517" cy="825223"/>
            <a:chOff x="159699" y="2541091"/>
            <a:chExt cx="3768517" cy="825223"/>
          </a:xfrm>
        </p:grpSpPr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id="{67D3CE56-A80A-2233-8AA9-5A611DE3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99" y="2541091"/>
              <a:ext cx="3768517" cy="825223"/>
            </a:xfrm>
            <a:prstGeom prst="rect">
              <a:avLst/>
            </a:prstGeom>
            <a:effectLst>
              <a:outerShdw blurRad="50800" dist="889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id="{755AA639-3AA1-7502-DE53-AB8AD18E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37" y="2578817"/>
              <a:ext cx="488767" cy="287020"/>
            </a:xfrm>
            <a:prstGeom prst="rect">
              <a:avLst/>
            </a:prstGeom>
          </p:spPr>
        </p:pic>
      </p:grpSp>
      <p:sp>
        <p:nvSpPr>
          <p:cNvPr id="9" name="Rettangolo 6">
            <a:extLst>
              <a:ext uri="{FF2B5EF4-FFF2-40B4-BE49-F238E27FC236}">
                <a16:creationId xmlns:a16="http://schemas.microsoft.com/office/drawing/2014/main" id="{42D77577-6915-6A92-9308-838F308730F2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1BCC89F5-6751-D023-1892-4811AB309F2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F6E3D89F-4871-23D3-99EB-AADD6285E9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C0EA6452-7C83-4D7F-3B16-ABDA68AFF474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6192B23-E6FF-5B69-0408-0DA552FF1AEA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140EA79-12D8-15D9-B716-74AC211E0207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4696CA0D-0A03-1C41-95B8-E10BF8ECD802}"/>
              </a:ext>
            </a:extLst>
          </p:cNvPr>
          <p:cNvGrpSpPr/>
          <p:nvPr/>
        </p:nvGrpSpPr>
        <p:grpSpPr>
          <a:xfrm>
            <a:off x="8623446" y="428922"/>
            <a:ext cx="3199386" cy="1705804"/>
            <a:chOff x="175015" y="467505"/>
            <a:chExt cx="2844110" cy="154612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D9504EE5-4D8B-E082-1426-C1EC748F1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30739" r="8066" b="10546"/>
            <a:stretch/>
          </p:blipFill>
          <p:spPr>
            <a:xfrm>
              <a:off x="175015" y="467505"/>
              <a:ext cx="2844110" cy="154612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A55FECE-D093-83C3-C9E9-E38E87FC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2" y="520967"/>
              <a:ext cx="452046" cy="346502"/>
            </a:xfrm>
            <a:prstGeom prst="rect">
              <a:avLst/>
            </a:prstGeom>
          </p:spPr>
        </p:pic>
      </p:grp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15EDB1DF-7CD1-376B-0223-32F00B654AE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761597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700970"/>
            <a:ext cx="9850581" cy="1325563"/>
          </a:xfrm>
        </p:spPr>
        <p:txBody>
          <a:bodyPr>
            <a:normAutofit/>
          </a:bodyPr>
          <a:lstStyle/>
          <a:p>
            <a:pPr algn="l"/>
            <a:r>
              <a:rPr lang="en-US" sz="3600" i="0" u="none" strike="noStrike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Geometrical design of plasma discharge capillaries for plasma density modulation</a:t>
            </a:r>
            <a:endParaRPr lang="en-GB" sz="6000" dirty="0">
              <a:solidFill>
                <a:schemeClr val="accent1">
                  <a:lumMod val="50000"/>
                </a:schemeClr>
              </a:solidFill>
              <a:latin typeface="+mn-lt"/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2E00002-2655-D207-0CB7-100D6FCD206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84C9328-7D54-6700-4154-3187718DC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8D1BE4-FB5F-D25D-48A1-F09F0903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E68BB086-9409-4314-BE8E-489438A7736D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ABE4B24C-D73E-0F8C-83E5-F59477F2646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032E6717-E1E3-FE16-ACEB-FD87DC7C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 descr="A transparent plastic object on a metal surface&#10;&#10;Description automatically generated">
            <a:extLst>
              <a:ext uri="{FF2B5EF4-FFF2-40B4-BE49-F238E27FC236}">
                <a16:creationId xmlns:a16="http://schemas.microsoft.com/office/drawing/2014/main" id="{C047540F-3C4E-002C-8FF5-94107FEDE0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19812" r="12918" b="12429"/>
          <a:stretch/>
        </p:blipFill>
        <p:spPr>
          <a:xfrm>
            <a:off x="9691635" y="2340884"/>
            <a:ext cx="1854127" cy="1617396"/>
          </a:xfrm>
          <a:prstGeom prst="rect">
            <a:avLst/>
          </a:prstGeom>
        </p:spPr>
      </p:pic>
      <p:pic>
        <p:nvPicPr>
          <p:cNvPr id="25" name="Picture 24" descr="A transparent plastic piece with a round top&#10;&#10;Description automatically generated with medium confidence">
            <a:extLst>
              <a:ext uri="{FF2B5EF4-FFF2-40B4-BE49-F238E27FC236}">
                <a16:creationId xmlns:a16="http://schemas.microsoft.com/office/drawing/2014/main" id="{A7258BAC-4C54-F8D4-3708-8B1A8BA13E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23129" r="14399" b="9388"/>
          <a:stretch/>
        </p:blipFill>
        <p:spPr>
          <a:xfrm>
            <a:off x="7718024" y="4167148"/>
            <a:ext cx="1819391" cy="1724366"/>
          </a:xfrm>
          <a:prstGeom prst="rect">
            <a:avLst/>
          </a:prstGeom>
        </p:spPr>
      </p:pic>
      <p:pic>
        <p:nvPicPr>
          <p:cNvPr id="26" name="Picture 25" descr="A transparent plastic piece with a round knob&#10;&#10;Description automatically generated with medium confidence">
            <a:extLst>
              <a:ext uri="{FF2B5EF4-FFF2-40B4-BE49-F238E27FC236}">
                <a16:creationId xmlns:a16="http://schemas.microsoft.com/office/drawing/2014/main" id="{4CD818CC-0DD6-B7FB-1425-C713E9227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21666" r="14200" b="12110"/>
          <a:stretch/>
        </p:blipFill>
        <p:spPr>
          <a:xfrm>
            <a:off x="9691634" y="4165707"/>
            <a:ext cx="1861051" cy="1724366"/>
          </a:xfrm>
          <a:prstGeom prst="rect">
            <a:avLst/>
          </a:prstGeom>
        </p:spPr>
      </p:pic>
      <p:pic>
        <p:nvPicPr>
          <p:cNvPr id="27" name="Picture 26" descr="A clear plastic piece of equipment&#10;&#10;Description automatically generated">
            <a:extLst>
              <a:ext uri="{FF2B5EF4-FFF2-40B4-BE49-F238E27FC236}">
                <a16:creationId xmlns:a16="http://schemas.microsoft.com/office/drawing/2014/main" id="{85EF4CF4-896B-2274-EE5B-6805F99FA8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15782" r="13175" b="15782"/>
          <a:stretch/>
        </p:blipFill>
        <p:spPr>
          <a:xfrm>
            <a:off x="5655353" y="4161024"/>
            <a:ext cx="1862368" cy="1730490"/>
          </a:xfrm>
          <a:prstGeom prst="rect">
            <a:avLst/>
          </a:prstGeom>
        </p:spPr>
      </p:pic>
      <p:pic>
        <p:nvPicPr>
          <p:cNvPr id="28" name="Picture 27" descr="A transparent plastic piece with a white wheel&#10;&#10;Description automatically generated">
            <a:extLst>
              <a:ext uri="{FF2B5EF4-FFF2-40B4-BE49-F238E27FC236}">
                <a16:creationId xmlns:a16="http://schemas.microsoft.com/office/drawing/2014/main" id="{8F21A0F3-2098-01A8-F11F-3FFBE886BB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9999" r="10556" b="21668"/>
          <a:stretch/>
        </p:blipFill>
        <p:spPr>
          <a:xfrm>
            <a:off x="5663198" y="2351229"/>
            <a:ext cx="1854127" cy="1606041"/>
          </a:xfrm>
          <a:prstGeom prst="rect">
            <a:avLst/>
          </a:prstGeom>
        </p:spPr>
      </p:pic>
      <p:pic>
        <p:nvPicPr>
          <p:cNvPr id="29" name="Picture 28" descr="A clear plastic piece with screws&#10;&#10;Description automatically generated">
            <a:extLst>
              <a:ext uri="{FF2B5EF4-FFF2-40B4-BE49-F238E27FC236}">
                <a16:creationId xmlns:a16="http://schemas.microsoft.com/office/drawing/2014/main" id="{94F24CBD-C59F-AB84-2D09-1A07639827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7407" r="14074" b="17407"/>
          <a:stretch/>
        </p:blipFill>
        <p:spPr>
          <a:xfrm>
            <a:off x="7722597" y="2351229"/>
            <a:ext cx="1814817" cy="16060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8757DF-B23D-8C32-B039-65613577EF74}"/>
              </a:ext>
            </a:extLst>
          </p:cNvPr>
          <p:cNvSpPr txBox="1"/>
          <p:nvPr/>
        </p:nvSpPr>
        <p:spPr>
          <a:xfrm>
            <a:off x="746760" y="2031182"/>
            <a:ext cx="4612191" cy="440120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000" dirty="0">
                <a:cs typeface="Calibri"/>
              </a:rPr>
              <a:t>3</a:t>
            </a:r>
            <a:r>
              <a:rPr lang="en-US" sz="2000" dirty="0">
                <a:cs typeface="Calibri"/>
              </a:rPr>
              <a:t> cm long channel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1 mm diameter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2 inlets: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Uniform channel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Different distance between inlets (9, 15 and 24 mm)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1 inlet, various channel shapes: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Uniform (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 mm)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Cigar shape (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1.3 mm inner, 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 mm outer)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Tapered with conical ends (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 mm inner, 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2 mm outer)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F70F8276-F6E9-FF4B-0FB7-D5ECB4220C6A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922449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693034"/>
            <a:ext cx="985058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  <a:cs typeface="Calibri Light"/>
              </a:rPr>
              <a:t>Plasma density measurements</a:t>
            </a:r>
            <a:endParaRPr lang="en-GB" sz="3600" dirty="0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2E00002-2655-D207-0CB7-100D6FCD206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84C9328-7D54-6700-4154-3187718DC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8D1BE4-FB5F-D25D-48A1-F09F0903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ABE4B24C-D73E-0F8C-83E5-F59477F2646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032E6717-E1E3-FE16-ACEB-FD87DC7C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CFBC4C46-1890-108A-7D1D-D1812CF1959E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AE47C-8052-F510-610C-A30F5D4A86BB}"/>
              </a:ext>
            </a:extLst>
          </p:cNvPr>
          <p:cNvSpPr txBox="1"/>
          <p:nvPr/>
        </p:nvSpPr>
        <p:spPr>
          <a:xfrm>
            <a:off x="8334565" y="818820"/>
            <a:ext cx="3451035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cs typeface="Calibri"/>
              </a:rPr>
              <a:t>pulses</a:t>
            </a:r>
            <a:r>
              <a:rPr lang="it-IT" dirty="0">
                <a:cs typeface="Calibri"/>
              </a:rPr>
              <a:t> </a:t>
            </a:r>
            <a:r>
              <a:rPr lang="en-US" dirty="0">
                <a:cs typeface="Calibri"/>
              </a:rPr>
              <a:t>at 50 mbar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Opening valve for 5 </a:t>
            </a:r>
            <a:r>
              <a:rPr lang="en-US" dirty="0" err="1">
                <a:cs typeface="Calibri"/>
              </a:rPr>
              <a:t>ms</a:t>
            </a:r>
            <a:r>
              <a:rPr lang="en-US" dirty="0">
                <a:cs typeface="Calibri"/>
              </a:rPr>
              <a:t> at 1 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7 kV pulses applied 7 </a:t>
            </a:r>
            <a:r>
              <a:rPr lang="en-US" dirty="0" err="1">
                <a:cs typeface="Calibri"/>
              </a:rPr>
              <a:t>ms</a:t>
            </a:r>
            <a:r>
              <a:rPr lang="en-US" dirty="0">
                <a:cs typeface="Calibri"/>
              </a:rPr>
              <a:t> after valve closure</a:t>
            </a:r>
          </a:p>
        </p:txBody>
      </p:sp>
      <p:pic>
        <p:nvPicPr>
          <p:cNvPr id="17" name="Picture 16" descr="A graph of a plasma density profile&#10;&#10;Description automatically generated">
            <a:extLst>
              <a:ext uri="{FF2B5EF4-FFF2-40B4-BE49-F238E27FC236}">
                <a16:creationId xmlns:a16="http://schemas.microsoft.com/office/drawing/2014/main" id="{783A1A6D-ED71-7B6E-CE0A-C12F6F285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9" y="2025872"/>
            <a:ext cx="6104949" cy="4270857"/>
          </a:xfrm>
          <a:prstGeom prst="rect">
            <a:avLst/>
          </a:prstGeom>
        </p:spPr>
      </p:pic>
      <p:pic>
        <p:nvPicPr>
          <p:cNvPr id="5" name="Picture 4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E12FEFD0-1E0D-86E5-6201-976BAA9EF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42" y="2276604"/>
            <a:ext cx="5505318" cy="4119668"/>
          </a:xfrm>
          <a:prstGeom prst="rect">
            <a:avLst/>
          </a:prstGeom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FA39FCB4-E622-F6FD-4577-5F6F096A65CE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4222033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26" y="589903"/>
            <a:ext cx="5287702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+mn-lt"/>
                <a:cs typeface="Calibri Light"/>
              </a:rPr>
              <a:t>Neutral gas dynamics with </a:t>
            </a:r>
            <a:r>
              <a:rPr lang="en-GB" sz="4000" dirty="0" err="1">
                <a:solidFill>
                  <a:srgbClr val="002060"/>
                </a:solidFill>
                <a:latin typeface="+mn-lt"/>
                <a:cs typeface="Calibri Light"/>
              </a:rPr>
              <a:t>OpenFOAM</a:t>
            </a:r>
            <a:endParaRPr lang="en-GB" sz="3200" dirty="0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0ECE56F-3542-5A45-D2D0-3E702E5FD01D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0CD4FF6B-0C83-E66E-C418-D551BAA318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4A3F4394-4196-FC20-E0FC-E0E8FD874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id="{EB081B98-8F1A-87BD-F9E6-06363258E4F8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B7F6113F-0982-EFC9-1E15-01C21A4C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4FB9D0-6484-E3D1-5BF2-AA2E05BD19B4}"/>
              </a:ext>
            </a:extLst>
          </p:cNvPr>
          <p:cNvSpPr txBox="1"/>
          <p:nvPr/>
        </p:nvSpPr>
        <p:spPr>
          <a:xfrm>
            <a:off x="540011" y="1862048"/>
            <a:ext cx="4966268" cy="155427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cs typeface="Calibri"/>
              </a:rPr>
              <a:t>SonicFOAM</a:t>
            </a:r>
            <a:r>
              <a:rPr lang="it-IT" sz="2000" dirty="0">
                <a:cs typeface="Calibri"/>
              </a:rPr>
              <a:t> solver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cs typeface="Calibri"/>
              </a:rPr>
              <a:t>Mesh </a:t>
            </a:r>
            <a:r>
              <a:rPr lang="it-IT" sz="2000" dirty="0" err="1">
                <a:cs typeface="Calibri"/>
              </a:rPr>
              <a:t>refinement</a:t>
            </a:r>
            <a:r>
              <a:rPr lang="it-IT" sz="2000" dirty="0">
                <a:cs typeface="Calibri"/>
              </a:rPr>
              <a:t> 100-200 </a:t>
            </a:r>
            <a:r>
              <a:rPr lang="it-IT" sz="2000" dirty="0" err="1">
                <a:cs typeface="Calibri"/>
              </a:rPr>
              <a:t>um</a:t>
            </a:r>
            <a:endParaRPr lang="it-IT" sz="2000" dirty="0"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Vacuum boxes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cs typeface="Calibri"/>
              </a:rPr>
              <a:t>p_in</a:t>
            </a:r>
            <a:r>
              <a:rPr lang="it-IT" sz="2000" dirty="0">
                <a:cs typeface="Calibri"/>
              </a:rPr>
              <a:t> 40 mbar</a:t>
            </a:r>
          </a:p>
        </p:txBody>
      </p:sp>
      <p:pic>
        <p:nvPicPr>
          <p:cNvPr id="8" name="u_opening">
            <a:hlinkClick r:id="" action="ppaction://media"/>
            <a:extLst>
              <a:ext uri="{FF2B5EF4-FFF2-40B4-BE49-F238E27FC236}">
                <a16:creationId xmlns:a16="http://schemas.microsoft.com/office/drawing/2014/main" id="{5BB39383-D63F-B401-2964-75D7C1BC2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8709"/>
          <a:stretch/>
        </p:blipFill>
        <p:spPr>
          <a:xfrm>
            <a:off x="6434124" y="3616943"/>
            <a:ext cx="4716886" cy="2489053"/>
          </a:xfrm>
          <a:prstGeom prst="rect">
            <a:avLst/>
          </a:prstGeom>
        </p:spPr>
      </p:pic>
      <p:sp>
        <p:nvSpPr>
          <p:cNvPr id="24" name="CasellaDiTesto 7">
            <a:extLst>
              <a:ext uri="{FF2B5EF4-FFF2-40B4-BE49-F238E27FC236}">
                <a16:creationId xmlns:a16="http://schemas.microsoft.com/office/drawing/2014/main" id="{B4AF9A5C-4A30-36BA-AFF8-BC19132D935B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diagram of 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2BAD2127-865E-503F-6D70-6BB0348EF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56" y="852146"/>
            <a:ext cx="4872051" cy="2491666"/>
          </a:xfrm>
          <a:prstGeom prst="rect">
            <a:avLst/>
          </a:prstGeom>
        </p:spPr>
      </p:pic>
      <p:pic>
        <p:nvPicPr>
          <p:cNvPr id="17" name="Picture 16" descr="A diagram of a structure&#10;&#10;Description automatically generated">
            <a:extLst>
              <a:ext uri="{FF2B5EF4-FFF2-40B4-BE49-F238E27FC236}">
                <a16:creationId xmlns:a16="http://schemas.microsoft.com/office/drawing/2014/main" id="{B098547F-B661-1394-9358-2CD1382BE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1" y="3616943"/>
            <a:ext cx="5115077" cy="2487727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97978BD7-3490-3A85-6C1F-EE3847C045EC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2382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06" y="566206"/>
            <a:ext cx="896962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  <a:cs typeface="Calibri Light"/>
              </a:rPr>
              <a:t>Longitudinal hydrogen density profiles</a:t>
            </a:r>
            <a:endParaRPr lang="en-GB" sz="3600" dirty="0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6D7763C5-9175-0DDE-CE2C-761F9B936BB2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F7614062-2212-00B3-C1DB-A07D928ED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1C6E07BA-4E7F-B3D9-CD90-00DB5FA2D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4D9FD737-D6B0-F638-B991-482ACA558BE5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B3A46EFD-8D03-FA04-055F-18781C33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E2C9C8-8C67-909D-32E2-33ABF3EDFB1A}"/>
              </a:ext>
            </a:extLst>
          </p:cNvPr>
          <p:cNvSpPr txBox="1"/>
          <p:nvPr/>
        </p:nvSpPr>
        <p:spPr>
          <a:xfrm>
            <a:off x="237947" y="2010433"/>
            <a:ext cx="304202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2 inlets</a:t>
            </a:r>
            <a:r>
              <a:rPr lang="en-US" sz="2400" dirty="0">
                <a:cs typeface="Calibri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Higher uniformity with closer inlets at ionization instant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1 inlet</a:t>
            </a:r>
            <a:r>
              <a:rPr lang="en-US" sz="2400" dirty="0">
                <a:cs typeface="Calibri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Higher uniformity with cigar shape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Controlled ramps with conical ends</a:t>
            </a:r>
          </a:p>
        </p:txBody>
      </p:sp>
      <p:sp>
        <p:nvSpPr>
          <p:cNvPr id="22" name="CasellaDiTesto 7">
            <a:extLst>
              <a:ext uri="{FF2B5EF4-FFF2-40B4-BE49-F238E27FC236}">
                <a16:creationId xmlns:a16="http://schemas.microsoft.com/office/drawing/2014/main" id="{D1934704-95E3-73C2-455D-36A2B77FEFE7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transparent plastic object on a metal surface&#10;&#10;Description automatically generated">
            <a:extLst>
              <a:ext uri="{FF2B5EF4-FFF2-40B4-BE49-F238E27FC236}">
                <a16:creationId xmlns:a16="http://schemas.microsoft.com/office/drawing/2014/main" id="{F4093629-2AC6-AAFA-C330-A182D9A5FB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19812" r="12918" b="12429"/>
          <a:stretch/>
        </p:blipFill>
        <p:spPr>
          <a:xfrm>
            <a:off x="10722197" y="2274136"/>
            <a:ext cx="1230815" cy="1124514"/>
          </a:xfrm>
          <a:prstGeom prst="rect">
            <a:avLst/>
          </a:prstGeom>
        </p:spPr>
      </p:pic>
      <p:pic>
        <p:nvPicPr>
          <p:cNvPr id="11" name="Picture 10" descr="A transparent plastic piece with a round top&#10;&#10;Description automatically generated with medium confidence">
            <a:extLst>
              <a:ext uri="{FF2B5EF4-FFF2-40B4-BE49-F238E27FC236}">
                <a16:creationId xmlns:a16="http://schemas.microsoft.com/office/drawing/2014/main" id="{75055B51-C3DB-F304-FB6C-5B8E73AC95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23129" r="14399" b="9388"/>
          <a:stretch/>
        </p:blipFill>
        <p:spPr>
          <a:xfrm>
            <a:off x="4990113" y="2274945"/>
            <a:ext cx="1184553" cy="1122686"/>
          </a:xfrm>
          <a:prstGeom prst="rect">
            <a:avLst/>
          </a:prstGeom>
        </p:spPr>
      </p:pic>
      <p:pic>
        <p:nvPicPr>
          <p:cNvPr id="15" name="Picture 14" descr="A transparent plastic piece with a round knob&#10;&#10;Description automatically generated with medium confidence">
            <a:extLst>
              <a:ext uri="{FF2B5EF4-FFF2-40B4-BE49-F238E27FC236}">
                <a16:creationId xmlns:a16="http://schemas.microsoft.com/office/drawing/2014/main" id="{FE5AFA48-9225-EF52-F9F3-EFEF379CC9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21666" r="14200" b="12110"/>
          <a:stretch/>
        </p:blipFill>
        <p:spPr>
          <a:xfrm>
            <a:off x="6225921" y="2279947"/>
            <a:ext cx="1206280" cy="1117684"/>
          </a:xfrm>
          <a:prstGeom prst="rect">
            <a:avLst/>
          </a:prstGeom>
        </p:spPr>
      </p:pic>
      <p:pic>
        <p:nvPicPr>
          <p:cNvPr id="18" name="Picture 17" descr="A clear plastic piece of equipment&#10;&#10;Description automatically generated">
            <a:extLst>
              <a:ext uri="{FF2B5EF4-FFF2-40B4-BE49-F238E27FC236}">
                <a16:creationId xmlns:a16="http://schemas.microsoft.com/office/drawing/2014/main" id="{FEC3F17A-DE62-29A0-A0EC-01B12C49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15782" r="13175" b="15782"/>
          <a:stretch/>
        </p:blipFill>
        <p:spPr>
          <a:xfrm>
            <a:off x="3739032" y="2276771"/>
            <a:ext cx="1206279" cy="1120860"/>
          </a:xfrm>
          <a:prstGeom prst="rect">
            <a:avLst/>
          </a:prstGeom>
        </p:spPr>
      </p:pic>
      <p:pic>
        <p:nvPicPr>
          <p:cNvPr id="23" name="Picture 22" descr="A clear plastic piece with screws&#10;&#10;Description automatically generated">
            <a:extLst>
              <a:ext uri="{FF2B5EF4-FFF2-40B4-BE49-F238E27FC236}">
                <a16:creationId xmlns:a16="http://schemas.microsoft.com/office/drawing/2014/main" id="{ADF524A4-71FA-824D-18ED-69B8348662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7407" r="14074" b="17407"/>
          <a:stretch/>
        </p:blipFill>
        <p:spPr>
          <a:xfrm>
            <a:off x="9417891" y="2274136"/>
            <a:ext cx="1239523" cy="1124514"/>
          </a:xfrm>
          <a:prstGeom prst="rect">
            <a:avLst/>
          </a:prstGeom>
        </p:spPr>
      </p:pic>
      <p:pic>
        <p:nvPicPr>
          <p:cNvPr id="27" name="Picture 26" descr="A transparent plastic piece with a white wheel&#10;&#10;Description automatically generated">
            <a:extLst>
              <a:ext uri="{FF2B5EF4-FFF2-40B4-BE49-F238E27FC236}">
                <a16:creationId xmlns:a16="http://schemas.microsoft.com/office/drawing/2014/main" id="{2B944AFE-A288-1011-5A60-FD8EC273C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9999" r="10556" b="21668"/>
          <a:stretch/>
        </p:blipFill>
        <p:spPr>
          <a:xfrm>
            <a:off x="8078834" y="2274138"/>
            <a:ext cx="1298219" cy="1124514"/>
          </a:xfrm>
          <a:prstGeom prst="rect">
            <a:avLst/>
          </a:prstGeom>
        </p:spPr>
      </p:pic>
      <p:pic>
        <p:nvPicPr>
          <p:cNvPr id="5" name="Picture 4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41BB04F-4D4A-8445-9E98-E4162C449D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01" y="3506234"/>
            <a:ext cx="4466963" cy="2859006"/>
          </a:xfrm>
          <a:prstGeom prst="rect">
            <a:avLst/>
          </a:prstGeom>
        </p:spPr>
      </p:pic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23CFBC4-8AC7-D845-A64A-0C71C906F2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37" y="3516295"/>
            <a:ext cx="4466964" cy="2859006"/>
          </a:xfrm>
          <a:prstGeom prst="rect">
            <a:avLst/>
          </a:prstGeom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00F0E1BA-29F4-3462-5F33-B21972DCA84F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4255667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693034"/>
            <a:ext cx="985058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  <a:cs typeface="Calibri Light"/>
              </a:rPr>
              <a:t>Plasma density measurements</a:t>
            </a:r>
            <a:endParaRPr lang="en-GB" sz="3600" dirty="0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37F8C079-FFE4-9611-FC22-7476E2AD0A01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4F050C6A-071D-63AE-8EC6-14EB5B5FE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68ED97-1E80-B543-98AF-7838A9EC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B0B7F5D9-984F-B51E-B50C-EB0D158ADB47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F1279A9F-8FF6-3602-EF28-C68BBBC8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EB46CFB3-3E95-47ED-B2AA-EA1C2976FAE5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graph of a plasma density profile&#10;&#10;Description automatically generated">
            <a:extLst>
              <a:ext uri="{FF2B5EF4-FFF2-40B4-BE49-F238E27FC236}">
                <a16:creationId xmlns:a16="http://schemas.microsoft.com/office/drawing/2014/main" id="{C435DE6C-A935-A4F4-9AA1-29B2429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18" y="2240783"/>
            <a:ext cx="5843848" cy="4069166"/>
          </a:xfrm>
          <a:prstGeom prst="rect">
            <a:avLst/>
          </a:prstGeom>
        </p:spPr>
      </p:pic>
      <p:pic>
        <p:nvPicPr>
          <p:cNvPr id="19" name="Picture 18" descr="A graph of a pulse&#10;&#10;Description automatically generated">
            <a:extLst>
              <a:ext uri="{FF2B5EF4-FFF2-40B4-BE49-F238E27FC236}">
                <a16:creationId xmlns:a16="http://schemas.microsoft.com/office/drawing/2014/main" id="{E65C5FB1-D537-F28C-7E19-F6B76408E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4" y="2234508"/>
            <a:ext cx="5838362" cy="3990844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F524FC44-0A33-6024-0DBD-57D9F53EF86A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644525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70E1C-B531-804C-65E9-3A65D39D5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C603-089F-F3CA-BC0B-AB6D1ED2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48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81B721F5-D9BB-08E5-37BC-EAF2D31BEBB0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1B969665-AD56-794C-DB14-43ADAFAA00AD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48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B8A00-2E87-0FD3-C227-E32751C8B0AA}"/>
              </a:ext>
            </a:extLst>
          </p:cNvPr>
          <p:cNvSpPr txBox="1"/>
          <p:nvPr/>
        </p:nvSpPr>
        <p:spPr>
          <a:xfrm>
            <a:off x="266838" y="831980"/>
            <a:ext cx="3891533" cy="49244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Operating properties</a:t>
            </a:r>
            <a:endParaRPr lang="en-US" sz="3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Discharges synchronization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Lenses synchronized with the beam entrance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Central discharge applied 3 µs before for plasma acceleration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10 kV voltage resulting in: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500 A on the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250 A in the accelerator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Internal drifts behave like spacers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D7934372-7CF7-8242-0E7B-4D2C655F2B71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2C058648-B8C8-21A8-2B42-CD3F5CB95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46D3DF5C-D17C-23EA-0FB5-1F1CFE10C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3D6A9F-32E2-C566-B15F-11A9E1CC5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15" y="2996574"/>
            <a:ext cx="6787986" cy="3427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E51277-EB4E-4E2C-F62E-4F4D0EF91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r="1327" b="56199"/>
          <a:stretch/>
        </p:blipFill>
        <p:spPr>
          <a:xfrm>
            <a:off x="4998048" y="684902"/>
            <a:ext cx="7060660" cy="2156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BCADBF-C179-8DCB-3C5C-5A647AE49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45966" r="2323" b="1652"/>
          <a:stretch/>
        </p:blipFill>
        <p:spPr>
          <a:xfrm>
            <a:off x="4158371" y="3314315"/>
            <a:ext cx="7993674" cy="2792212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6F4D23BF-08FD-8225-7085-4974381CC5BE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2E032212-AC99-04FC-FE85-84730CB2A667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6434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D0BAC-BDA6-7C0A-61ED-864C005B2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1EC00-B7F3-52F2-0D6C-6976C17E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49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992DEE6F-7095-D08F-E399-995AA475857B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9EA1BE13-5A3A-3B1F-0331-9D5A81AC2791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6FF18-F50D-BAB2-83C2-B2314CC60B98}"/>
              </a:ext>
            </a:extLst>
          </p:cNvPr>
          <p:cNvSpPr txBox="1"/>
          <p:nvPr/>
        </p:nvSpPr>
        <p:spPr>
          <a:xfrm>
            <a:off x="275749" y="720566"/>
            <a:ext cx="3891533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Crosstalk and upgraded versions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A9520A26-4549-4959-EDB5-48A54AFB40D1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977FF602-A33E-EDC2-2414-DE11F5E1D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1A002055-2B95-5F11-0261-15B6F292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A876E-6C9F-EF93-5B44-488FAD578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18" y="4227180"/>
            <a:ext cx="6171461" cy="2171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7DD5F-9E1F-4613-7DB6-088A7CCB1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34" y="852885"/>
            <a:ext cx="7628634" cy="2171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9D30C-A35C-A2E0-3F91-551E0D303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767" r="64175" b="49682"/>
          <a:stretch/>
        </p:blipFill>
        <p:spPr>
          <a:xfrm>
            <a:off x="4535775" y="1335082"/>
            <a:ext cx="2031941" cy="1479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30DF8-D58F-07BD-0E0F-F008CCB3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4" b="5877"/>
          <a:stretch/>
        </p:blipFill>
        <p:spPr>
          <a:xfrm>
            <a:off x="7224205" y="1435239"/>
            <a:ext cx="3847567" cy="26246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F30BD6-1F81-5002-EAC0-D47178096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6" r="61508"/>
          <a:stretch/>
        </p:blipFill>
        <p:spPr>
          <a:xfrm>
            <a:off x="4271051" y="2818750"/>
            <a:ext cx="2380534" cy="1303882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D3391C24-39A3-E3C5-4000-93037EB72274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4DBC2-E6F7-9E54-7A98-82C742D96265}"/>
              </a:ext>
            </a:extLst>
          </p:cNvPr>
          <p:cNvSpPr txBox="1"/>
          <p:nvPr/>
        </p:nvSpPr>
        <p:spPr>
          <a:xfrm>
            <a:off x="216733" y="2074700"/>
            <a:ext cx="4054318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Inlets directly injecting in the stages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Open drifts to reduce electrical conductivity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Tungsten-copper electrodes to reduce sputtering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Spacers only in the central stage for density ramps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Shields to block plasma jets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Reduced crosstalk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FCEE43-D846-FD16-BC65-DF9E0A66FE0A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29058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994E-B736-E5EF-903B-F3B0D32EC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6">
            <a:extLst>
              <a:ext uri="{FF2B5EF4-FFF2-40B4-BE49-F238E27FC236}">
                <a16:creationId xmlns:a16="http://schemas.microsoft.com/office/drawing/2014/main" id="{D32CC15A-6A08-BD23-D4C7-103BDE0FBA6D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6F2DFD42-D732-9C7F-2FF1-B4C92400F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0DDB4883-BF32-E303-1C0B-405CBD9D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FDE06A-6777-BF89-D5F5-C125459B464E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46248019-B6BD-EDA3-A94B-32912B648BCF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5E634B3E-FD09-D138-F401-ED4D4B5C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C02158-3A10-7C0D-173F-E08896271A8E}"/>
              </a:ext>
            </a:extLst>
          </p:cNvPr>
          <p:cNvSpPr txBox="1"/>
          <p:nvPr/>
        </p:nvSpPr>
        <p:spPr>
          <a:xfrm>
            <a:off x="359087" y="2194451"/>
            <a:ext cx="5982036" cy="41703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Fine control of the plasma channel is  crucial for efficient acceleration:</a:t>
            </a:r>
          </a:p>
          <a:p>
            <a:pPr marL="7812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Plasma density </a:t>
            </a:r>
            <a:r>
              <a:rPr lang="en-US" sz="2400" b="1" dirty="0"/>
              <a:t>uniformity</a:t>
            </a:r>
          </a:p>
          <a:p>
            <a:pPr marL="7812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Controlled </a:t>
            </a:r>
            <a:r>
              <a:rPr lang="en-US" sz="2400" b="1" dirty="0"/>
              <a:t>density ramps </a:t>
            </a:r>
            <a:r>
              <a:rPr lang="en-US" sz="2400" dirty="0"/>
              <a:t>for particle injection, matching and extraction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m-scale plasma channels for </a:t>
            </a:r>
            <a:r>
              <a:rPr lang="en-US" sz="2400" b="1" dirty="0"/>
              <a:t>high gain </a:t>
            </a:r>
            <a:r>
              <a:rPr lang="en-US" sz="2400" dirty="0"/>
              <a:t>plasma acceleration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Long-term operation at </a:t>
            </a:r>
            <a:r>
              <a:rPr lang="en-US" sz="2400" b="1" dirty="0"/>
              <a:t>high repetition rate </a:t>
            </a:r>
            <a:r>
              <a:rPr lang="en-US" sz="2400" dirty="0"/>
              <a:t>required by many accelerator applications</a:t>
            </a:r>
          </a:p>
          <a:p>
            <a:pPr marL="7812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Linear colliders and FEL facilities</a:t>
            </a:r>
          </a:p>
        </p:txBody>
      </p:sp>
      <p:sp>
        <p:nvSpPr>
          <p:cNvPr id="37" name="Titolo 1">
            <a:extLst>
              <a:ext uri="{FF2B5EF4-FFF2-40B4-BE49-F238E27FC236}">
                <a16:creationId xmlns:a16="http://schemas.microsoft.com/office/drawing/2014/main" id="{4785A460-A304-2BF8-07D7-51D82E08AAC7}"/>
              </a:ext>
            </a:extLst>
          </p:cNvPr>
          <p:cNvSpPr txBox="1">
            <a:spLocks/>
          </p:cNvSpPr>
          <p:nvPr/>
        </p:nvSpPr>
        <p:spPr>
          <a:xfrm>
            <a:off x="359089" y="493177"/>
            <a:ext cx="7767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+mn-lt"/>
              </a:rPr>
              <a:t>Motivation of the thesis project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67">
                <a:extLst>
                  <a:ext uri="{FF2B5EF4-FFF2-40B4-BE49-F238E27FC236}">
                    <a16:creationId xmlns:a16="http://schemas.microsoft.com/office/drawing/2014/main" id="{B32C7E46-E208-D789-FDCA-CC1AFAE4C383}"/>
                  </a:ext>
                </a:extLst>
              </p:cNvPr>
              <p:cNvSpPr txBox="1"/>
              <p:nvPr/>
            </p:nvSpPr>
            <p:spPr bwMode="auto">
              <a:xfrm>
                <a:off x="6912340" y="5018358"/>
                <a:ext cx="1316037" cy="89386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Object 67">
                <a:extLst>
                  <a:ext uri="{FF2B5EF4-FFF2-40B4-BE49-F238E27FC236}">
                    <a16:creationId xmlns:a16="http://schemas.microsoft.com/office/drawing/2014/main" id="{B32C7E46-E208-D789-FDCA-CC1AFAE4C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2340" y="5018358"/>
                <a:ext cx="1316037" cy="8938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15">
                <a:extLst>
                  <a:ext uri="{FF2B5EF4-FFF2-40B4-BE49-F238E27FC236}">
                    <a16:creationId xmlns:a16="http://schemas.microsoft.com/office/drawing/2014/main" id="{40CA64ED-9E0B-8A11-B4B9-0BD3205E0146}"/>
                  </a:ext>
                </a:extLst>
              </p:cNvPr>
              <p:cNvSpPr txBox="1"/>
              <p:nvPr/>
            </p:nvSpPr>
            <p:spPr bwMode="auto">
              <a:xfrm>
                <a:off x="8651917" y="4720522"/>
                <a:ext cx="3051368" cy="148953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≈25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</m:oMathPara>
                </a14:m>
                <a:endParaRPr lang="it-IT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≈2  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Object 15">
                <a:extLst>
                  <a:ext uri="{FF2B5EF4-FFF2-40B4-BE49-F238E27FC236}">
                    <a16:creationId xmlns:a16="http://schemas.microsoft.com/office/drawing/2014/main" id="{40CA64ED-9E0B-8A11-B4B9-0BD3205E0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1917" y="4720522"/>
                <a:ext cx="3051368" cy="1489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9">
            <a:extLst>
              <a:ext uri="{FF2B5EF4-FFF2-40B4-BE49-F238E27FC236}">
                <a16:creationId xmlns:a16="http://schemas.microsoft.com/office/drawing/2014/main" id="{85FCAFDC-34F2-A8B0-6E70-BBC90E7B5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158" y="1671524"/>
            <a:ext cx="6297842" cy="2828649"/>
          </a:xfrm>
          <a:prstGeom prst="rect">
            <a:avLst/>
          </a:prstGeom>
          <a:ln w="12700">
            <a:noFill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344FD1A-0ED3-2ED8-EF39-A18826F1523F}"/>
              </a:ext>
            </a:extLst>
          </p:cNvPr>
          <p:cNvGrpSpPr/>
          <p:nvPr/>
        </p:nvGrpSpPr>
        <p:grpSpPr>
          <a:xfrm>
            <a:off x="6490446" y="3104702"/>
            <a:ext cx="4034514" cy="1395272"/>
            <a:chOff x="2210874" y="1421497"/>
            <a:chExt cx="3905158" cy="123235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EFA77F5-26DB-CD81-74E0-93E325F9D862}"/>
                </a:ext>
              </a:extLst>
            </p:cNvPr>
            <p:cNvGrpSpPr/>
            <p:nvPr/>
          </p:nvGrpSpPr>
          <p:grpSpPr>
            <a:xfrm>
              <a:off x="3275856" y="1421497"/>
              <a:ext cx="2840176" cy="1232356"/>
              <a:chOff x="5283278" y="1266837"/>
              <a:chExt cx="4033185" cy="1458623"/>
            </a:xfrm>
          </p:grpSpPr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D984319A-8958-E1CB-A164-F8F1DD5DC11A}"/>
                  </a:ext>
                </a:extLst>
              </p:cNvPr>
              <p:cNvSpPr/>
              <p:nvPr/>
            </p:nvSpPr>
            <p:spPr>
              <a:xfrm>
                <a:off x="7284463" y="1296240"/>
                <a:ext cx="2032000" cy="1429220"/>
              </a:xfrm>
              <a:custGeom>
                <a:avLst/>
                <a:gdLst>
                  <a:gd name="connsiteX0" fmla="*/ 2032000 w 2032000"/>
                  <a:gd name="connsiteY0" fmla="*/ 327876 h 1429220"/>
                  <a:gd name="connsiteX1" fmla="*/ 1910080 w 2032000"/>
                  <a:gd name="connsiteY1" fmla="*/ 144996 h 1429220"/>
                  <a:gd name="connsiteX2" fmla="*/ 1625600 w 2032000"/>
                  <a:gd name="connsiteY2" fmla="*/ 2756 h 1429220"/>
                  <a:gd name="connsiteX3" fmla="*/ 1330960 w 2032000"/>
                  <a:gd name="connsiteY3" fmla="*/ 63716 h 1429220"/>
                  <a:gd name="connsiteX4" fmla="*/ 1087120 w 2032000"/>
                  <a:gd name="connsiteY4" fmla="*/ 216116 h 1429220"/>
                  <a:gd name="connsiteX5" fmla="*/ 792480 w 2032000"/>
                  <a:gd name="connsiteY5" fmla="*/ 358356 h 1429220"/>
                  <a:gd name="connsiteX6" fmla="*/ 538480 w 2032000"/>
                  <a:gd name="connsiteY6" fmla="*/ 470116 h 1429220"/>
                  <a:gd name="connsiteX7" fmla="*/ 396240 w 2032000"/>
                  <a:gd name="connsiteY7" fmla="*/ 622516 h 1429220"/>
                  <a:gd name="connsiteX8" fmla="*/ 193040 w 2032000"/>
                  <a:gd name="connsiteY8" fmla="*/ 927316 h 1429220"/>
                  <a:gd name="connsiteX9" fmla="*/ 40640 w 2032000"/>
                  <a:gd name="connsiteY9" fmla="*/ 1404836 h 1429220"/>
                  <a:gd name="connsiteX10" fmla="*/ 40640 w 2032000"/>
                  <a:gd name="connsiteY10" fmla="*/ 1364196 h 1429220"/>
                  <a:gd name="connsiteX11" fmla="*/ 40640 w 2032000"/>
                  <a:gd name="connsiteY11" fmla="*/ 449796 h 1429220"/>
                  <a:gd name="connsiteX12" fmla="*/ 0 w 2032000"/>
                  <a:gd name="connsiteY12" fmla="*/ 277076 h 142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2000" h="1429220">
                    <a:moveTo>
                      <a:pt x="2032000" y="327876"/>
                    </a:moveTo>
                    <a:cubicBezTo>
                      <a:pt x="2004906" y="263529"/>
                      <a:pt x="1977813" y="199183"/>
                      <a:pt x="1910080" y="144996"/>
                    </a:cubicBezTo>
                    <a:cubicBezTo>
                      <a:pt x="1842347" y="90809"/>
                      <a:pt x="1722120" y="16303"/>
                      <a:pt x="1625600" y="2756"/>
                    </a:cubicBezTo>
                    <a:cubicBezTo>
                      <a:pt x="1529080" y="-10791"/>
                      <a:pt x="1420707" y="28156"/>
                      <a:pt x="1330960" y="63716"/>
                    </a:cubicBezTo>
                    <a:cubicBezTo>
                      <a:pt x="1241213" y="99276"/>
                      <a:pt x="1176867" y="167009"/>
                      <a:pt x="1087120" y="216116"/>
                    </a:cubicBezTo>
                    <a:cubicBezTo>
                      <a:pt x="997373" y="265223"/>
                      <a:pt x="883920" y="316023"/>
                      <a:pt x="792480" y="358356"/>
                    </a:cubicBezTo>
                    <a:cubicBezTo>
                      <a:pt x="701040" y="400689"/>
                      <a:pt x="604520" y="426089"/>
                      <a:pt x="538480" y="470116"/>
                    </a:cubicBezTo>
                    <a:cubicBezTo>
                      <a:pt x="472440" y="514143"/>
                      <a:pt x="453813" y="546316"/>
                      <a:pt x="396240" y="622516"/>
                    </a:cubicBezTo>
                    <a:cubicBezTo>
                      <a:pt x="338667" y="698716"/>
                      <a:pt x="252307" y="796929"/>
                      <a:pt x="193040" y="927316"/>
                    </a:cubicBezTo>
                    <a:cubicBezTo>
                      <a:pt x="133773" y="1057703"/>
                      <a:pt x="66040" y="1332023"/>
                      <a:pt x="40640" y="1404836"/>
                    </a:cubicBezTo>
                    <a:cubicBezTo>
                      <a:pt x="15240" y="1477649"/>
                      <a:pt x="40640" y="1364196"/>
                      <a:pt x="40640" y="1364196"/>
                    </a:cubicBezTo>
                    <a:cubicBezTo>
                      <a:pt x="40640" y="1205023"/>
                      <a:pt x="47413" y="630983"/>
                      <a:pt x="40640" y="449796"/>
                    </a:cubicBezTo>
                    <a:cubicBezTo>
                      <a:pt x="33867" y="268609"/>
                      <a:pt x="16933" y="272842"/>
                      <a:pt x="0" y="277076"/>
                    </a:cubicBezTo>
                  </a:path>
                </a:pathLst>
              </a:cu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22BDDDC1-0A09-0DA1-1CC5-D3CBE3946EB2}"/>
                  </a:ext>
                </a:extLst>
              </p:cNvPr>
              <p:cNvSpPr/>
              <p:nvPr/>
            </p:nvSpPr>
            <p:spPr>
              <a:xfrm>
                <a:off x="5283278" y="1266837"/>
                <a:ext cx="2032000" cy="1429220"/>
              </a:xfrm>
              <a:custGeom>
                <a:avLst/>
                <a:gdLst>
                  <a:gd name="connsiteX0" fmla="*/ 2032000 w 2032000"/>
                  <a:gd name="connsiteY0" fmla="*/ 327876 h 1429220"/>
                  <a:gd name="connsiteX1" fmla="*/ 1910080 w 2032000"/>
                  <a:gd name="connsiteY1" fmla="*/ 144996 h 1429220"/>
                  <a:gd name="connsiteX2" fmla="*/ 1625600 w 2032000"/>
                  <a:gd name="connsiteY2" fmla="*/ 2756 h 1429220"/>
                  <a:gd name="connsiteX3" fmla="*/ 1330960 w 2032000"/>
                  <a:gd name="connsiteY3" fmla="*/ 63716 h 1429220"/>
                  <a:gd name="connsiteX4" fmla="*/ 1087120 w 2032000"/>
                  <a:gd name="connsiteY4" fmla="*/ 216116 h 1429220"/>
                  <a:gd name="connsiteX5" fmla="*/ 792480 w 2032000"/>
                  <a:gd name="connsiteY5" fmla="*/ 358356 h 1429220"/>
                  <a:gd name="connsiteX6" fmla="*/ 538480 w 2032000"/>
                  <a:gd name="connsiteY6" fmla="*/ 470116 h 1429220"/>
                  <a:gd name="connsiteX7" fmla="*/ 396240 w 2032000"/>
                  <a:gd name="connsiteY7" fmla="*/ 622516 h 1429220"/>
                  <a:gd name="connsiteX8" fmla="*/ 193040 w 2032000"/>
                  <a:gd name="connsiteY8" fmla="*/ 927316 h 1429220"/>
                  <a:gd name="connsiteX9" fmla="*/ 40640 w 2032000"/>
                  <a:gd name="connsiteY9" fmla="*/ 1404836 h 1429220"/>
                  <a:gd name="connsiteX10" fmla="*/ 40640 w 2032000"/>
                  <a:gd name="connsiteY10" fmla="*/ 1364196 h 1429220"/>
                  <a:gd name="connsiteX11" fmla="*/ 40640 w 2032000"/>
                  <a:gd name="connsiteY11" fmla="*/ 449796 h 1429220"/>
                  <a:gd name="connsiteX12" fmla="*/ 0 w 2032000"/>
                  <a:gd name="connsiteY12" fmla="*/ 277076 h 142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2000" h="1429220">
                    <a:moveTo>
                      <a:pt x="2032000" y="327876"/>
                    </a:moveTo>
                    <a:cubicBezTo>
                      <a:pt x="2004906" y="263529"/>
                      <a:pt x="1977813" y="199183"/>
                      <a:pt x="1910080" y="144996"/>
                    </a:cubicBezTo>
                    <a:cubicBezTo>
                      <a:pt x="1842347" y="90809"/>
                      <a:pt x="1722120" y="16303"/>
                      <a:pt x="1625600" y="2756"/>
                    </a:cubicBezTo>
                    <a:cubicBezTo>
                      <a:pt x="1529080" y="-10791"/>
                      <a:pt x="1420707" y="28156"/>
                      <a:pt x="1330960" y="63716"/>
                    </a:cubicBezTo>
                    <a:cubicBezTo>
                      <a:pt x="1241213" y="99276"/>
                      <a:pt x="1176867" y="167009"/>
                      <a:pt x="1087120" y="216116"/>
                    </a:cubicBezTo>
                    <a:cubicBezTo>
                      <a:pt x="997373" y="265223"/>
                      <a:pt x="883920" y="316023"/>
                      <a:pt x="792480" y="358356"/>
                    </a:cubicBezTo>
                    <a:cubicBezTo>
                      <a:pt x="701040" y="400689"/>
                      <a:pt x="604520" y="426089"/>
                      <a:pt x="538480" y="470116"/>
                    </a:cubicBezTo>
                    <a:cubicBezTo>
                      <a:pt x="472440" y="514143"/>
                      <a:pt x="453813" y="546316"/>
                      <a:pt x="396240" y="622516"/>
                    </a:cubicBezTo>
                    <a:cubicBezTo>
                      <a:pt x="338667" y="698716"/>
                      <a:pt x="252307" y="796929"/>
                      <a:pt x="193040" y="927316"/>
                    </a:cubicBezTo>
                    <a:cubicBezTo>
                      <a:pt x="133773" y="1057703"/>
                      <a:pt x="66040" y="1332023"/>
                      <a:pt x="40640" y="1404836"/>
                    </a:cubicBezTo>
                    <a:cubicBezTo>
                      <a:pt x="15240" y="1477649"/>
                      <a:pt x="40640" y="1364196"/>
                      <a:pt x="40640" y="1364196"/>
                    </a:cubicBezTo>
                    <a:cubicBezTo>
                      <a:pt x="40640" y="1205023"/>
                      <a:pt x="47413" y="630983"/>
                      <a:pt x="40640" y="449796"/>
                    </a:cubicBezTo>
                    <a:cubicBezTo>
                      <a:pt x="33867" y="268609"/>
                      <a:pt x="16933" y="272842"/>
                      <a:pt x="0" y="277076"/>
                    </a:cubicBezTo>
                  </a:path>
                </a:pathLst>
              </a:cu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84F58116-6DC2-FD5B-AC4A-9D39816760B7}"/>
                </a:ext>
              </a:extLst>
            </p:cNvPr>
            <p:cNvSpPr/>
            <p:nvPr/>
          </p:nvSpPr>
          <p:spPr>
            <a:xfrm>
              <a:off x="2210874" y="1430266"/>
              <a:ext cx="1082736" cy="1207514"/>
            </a:xfrm>
            <a:custGeom>
              <a:avLst/>
              <a:gdLst>
                <a:gd name="connsiteX0" fmla="*/ 2032000 w 2032000"/>
                <a:gd name="connsiteY0" fmla="*/ 327876 h 1429220"/>
                <a:gd name="connsiteX1" fmla="*/ 1910080 w 2032000"/>
                <a:gd name="connsiteY1" fmla="*/ 144996 h 1429220"/>
                <a:gd name="connsiteX2" fmla="*/ 1625600 w 2032000"/>
                <a:gd name="connsiteY2" fmla="*/ 2756 h 1429220"/>
                <a:gd name="connsiteX3" fmla="*/ 1330960 w 2032000"/>
                <a:gd name="connsiteY3" fmla="*/ 63716 h 1429220"/>
                <a:gd name="connsiteX4" fmla="*/ 1087120 w 2032000"/>
                <a:gd name="connsiteY4" fmla="*/ 216116 h 1429220"/>
                <a:gd name="connsiteX5" fmla="*/ 792480 w 2032000"/>
                <a:gd name="connsiteY5" fmla="*/ 358356 h 1429220"/>
                <a:gd name="connsiteX6" fmla="*/ 538480 w 2032000"/>
                <a:gd name="connsiteY6" fmla="*/ 470116 h 1429220"/>
                <a:gd name="connsiteX7" fmla="*/ 396240 w 2032000"/>
                <a:gd name="connsiteY7" fmla="*/ 622516 h 1429220"/>
                <a:gd name="connsiteX8" fmla="*/ 193040 w 2032000"/>
                <a:gd name="connsiteY8" fmla="*/ 927316 h 1429220"/>
                <a:gd name="connsiteX9" fmla="*/ 40640 w 2032000"/>
                <a:gd name="connsiteY9" fmla="*/ 1404836 h 1429220"/>
                <a:gd name="connsiteX10" fmla="*/ 40640 w 2032000"/>
                <a:gd name="connsiteY10" fmla="*/ 1364196 h 1429220"/>
                <a:gd name="connsiteX11" fmla="*/ 40640 w 2032000"/>
                <a:gd name="connsiteY11" fmla="*/ 449796 h 1429220"/>
                <a:gd name="connsiteX12" fmla="*/ 0 w 2032000"/>
                <a:gd name="connsiteY12" fmla="*/ 277076 h 142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2000" h="1429220">
                  <a:moveTo>
                    <a:pt x="2032000" y="327876"/>
                  </a:moveTo>
                  <a:cubicBezTo>
                    <a:pt x="2004906" y="263529"/>
                    <a:pt x="1977813" y="199183"/>
                    <a:pt x="1910080" y="144996"/>
                  </a:cubicBezTo>
                  <a:cubicBezTo>
                    <a:pt x="1842347" y="90809"/>
                    <a:pt x="1722120" y="16303"/>
                    <a:pt x="1625600" y="2756"/>
                  </a:cubicBezTo>
                  <a:cubicBezTo>
                    <a:pt x="1529080" y="-10791"/>
                    <a:pt x="1420707" y="28156"/>
                    <a:pt x="1330960" y="63716"/>
                  </a:cubicBezTo>
                  <a:cubicBezTo>
                    <a:pt x="1241213" y="99276"/>
                    <a:pt x="1176867" y="167009"/>
                    <a:pt x="1087120" y="216116"/>
                  </a:cubicBezTo>
                  <a:cubicBezTo>
                    <a:pt x="997373" y="265223"/>
                    <a:pt x="883920" y="316023"/>
                    <a:pt x="792480" y="358356"/>
                  </a:cubicBezTo>
                  <a:cubicBezTo>
                    <a:pt x="701040" y="400689"/>
                    <a:pt x="604520" y="426089"/>
                    <a:pt x="538480" y="470116"/>
                  </a:cubicBezTo>
                  <a:cubicBezTo>
                    <a:pt x="472440" y="514143"/>
                    <a:pt x="453813" y="546316"/>
                    <a:pt x="396240" y="622516"/>
                  </a:cubicBezTo>
                  <a:cubicBezTo>
                    <a:pt x="338667" y="698716"/>
                    <a:pt x="252307" y="796929"/>
                    <a:pt x="193040" y="927316"/>
                  </a:cubicBezTo>
                  <a:cubicBezTo>
                    <a:pt x="133773" y="1057703"/>
                    <a:pt x="66040" y="1332023"/>
                    <a:pt x="40640" y="1404836"/>
                  </a:cubicBezTo>
                  <a:cubicBezTo>
                    <a:pt x="15240" y="1477649"/>
                    <a:pt x="40640" y="1364196"/>
                    <a:pt x="40640" y="1364196"/>
                  </a:cubicBezTo>
                  <a:cubicBezTo>
                    <a:pt x="40640" y="1205023"/>
                    <a:pt x="47413" y="630983"/>
                    <a:pt x="40640" y="449796"/>
                  </a:cubicBezTo>
                  <a:cubicBezTo>
                    <a:pt x="33867" y="268609"/>
                    <a:pt x="16933" y="272842"/>
                    <a:pt x="0" y="277076"/>
                  </a:cubicBez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6661049-BAF8-9662-0635-01F904D81708}"/>
                  </a:ext>
                </a:extLst>
              </p:cNvPr>
              <p:cNvSpPr txBox="1"/>
              <p:nvPr/>
            </p:nvSpPr>
            <p:spPr>
              <a:xfrm>
                <a:off x="6651725" y="3942339"/>
                <a:ext cx="752946" cy="65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800" b="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it-IT" sz="2800" b="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𝑎𝑐𝑐</m:t>
                          </m:r>
                        </m:sub>
                      </m:sSub>
                    </m:oMath>
                  </m:oMathPara>
                </a14:m>
                <a:endParaRPr lang="en-US" sz="2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6661049-BAF8-9662-0635-01F904D81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725" y="3942339"/>
                <a:ext cx="752946" cy="6559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5BD320FB-F7DA-4A1C-B6FD-A3E8114703B1}"/>
              </a:ext>
            </a:extLst>
          </p:cNvPr>
          <p:cNvSpPr txBox="1">
            <a:spLocks/>
          </p:cNvSpPr>
          <p:nvPr/>
        </p:nvSpPr>
        <p:spPr>
          <a:xfrm>
            <a:off x="359087" y="1590774"/>
            <a:ext cx="5071648" cy="60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</a:rPr>
              <a:t>R&amp;D on plasma sources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B9F31AD8-38FB-85BB-A989-898004C8CB9E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794228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1470F-5EAA-1425-DBC9-C78BA4A3D46B}"/>
              </a:ext>
            </a:extLst>
          </p:cNvPr>
          <p:cNvSpPr txBox="1"/>
          <p:nvPr/>
        </p:nvSpPr>
        <p:spPr>
          <a:xfrm>
            <a:off x="534316" y="960078"/>
            <a:ext cx="4913826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Electron beam focusing and acceleration at SPARC_LAB</a:t>
            </a:r>
          </a:p>
        </p:txBody>
      </p:sp>
      <p:pic>
        <p:nvPicPr>
          <p:cNvPr id="47" name="Immagine 6">
            <a:extLst>
              <a:ext uri="{FF2B5EF4-FFF2-40B4-BE49-F238E27FC236}">
                <a16:creationId xmlns:a16="http://schemas.microsoft.com/office/drawing/2014/main" id="{1D2C45BD-DF9F-1E0F-A9B7-BC7289A4AB0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5622" y="3850680"/>
            <a:ext cx="5714466" cy="2519922"/>
          </a:xfrm>
          <a:prstGeom prst="rect">
            <a:avLst/>
          </a:prstGeom>
          <a:noFill/>
          <a:ln>
            <a:noFill/>
          </a:ln>
          <a:effectLst>
            <a:outerShdw dist="101823" dir="2700000" sx="1000" sy="1000" algn="tl">
              <a:srgbClr val="808080"/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6D62442-3889-31F5-AAF1-B4AD6FB38BA5}"/>
              </a:ext>
            </a:extLst>
          </p:cNvPr>
          <p:cNvGrpSpPr/>
          <p:nvPr/>
        </p:nvGrpSpPr>
        <p:grpSpPr>
          <a:xfrm>
            <a:off x="450928" y="3640810"/>
            <a:ext cx="5687816" cy="2845534"/>
            <a:chOff x="295361" y="455394"/>
            <a:chExt cx="5687816" cy="28455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9414BFD-E3C3-D7F6-D5B5-65426B1585AB}"/>
                </a:ext>
              </a:extLst>
            </p:cNvPr>
            <p:cNvGrpSpPr/>
            <p:nvPr/>
          </p:nvGrpSpPr>
          <p:grpSpPr>
            <a:xfrm>
              <a:off x="295361" y="455394"/>
              <a:ext cx="4302760" cy="952500"/>
              <a:chOff x="2006600" y="800100"/>
              <a:chExt cx="4302760" cy="9525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9D279E-6179-B4E0-3F28-EECDDCFE1032}"/>
                  </a:ext>
                </a:extLst>
              </p:cNvPr>
              <p:cNvSpPr/>
              <p:nvPr/>
            </p:nvSpPr>
            <p:spPr>
              <a:xfrm>
                <a:off x="2006600" y="800100"/>
                <a:ext cx="2921000" cy="952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6DAFA8-1AF5-CDDC-3594-91EED57AC066}"/>
                  </a:ext>
                </a:extLst>
              </p:cNvPr>
              <p:cNvSpPr/>
              <p:nvPr/>
            </p:nvSpPr>
            <p:spPr>
              <a:xfrm>
                <a:off x="4871801" y="1030389"/>
                <a:ext cx="1437559" cy="425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F3E475-AA2A-4ED5-EA39-1D9F225EEF36}"/>
                </a:ext>
              </a:extLst>
            </p:cNvPr>
            <p:cNvGrpSpPr/>
            <p:nvPr/>
          </p:nvGrpSpPr>
          <p:grpSpPr>
            <a:xfrm>
              <a:off x="3438137" y="1495448"/>
              <a:ext cx="2545040" cy="1805480"/>
              <a:chOff x="5095280" y="1840039"/>
              <a:chExt cx="2545040" cy="180548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18E1EB-965D-F4E3-116C-6BE95DF5C633}"/>
                  </a:ext>
                </a:extLst>
              </p:cNvPr>
              <p:cNvSpPr/>
              <p:nvPr/>
            </p:nvSpPr>
            <p:spPr>
              <a:xfrm>
                <a:off x="5461861" y="1840039"/>
                <a:ext cx="990600" cy="1805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E78FAC-4BDF-DE30-6022-FAF0D2903FE6}"/>
                  </a:ext>
                </a:extLst>
              </p:cNvPr>
              <p:cNvSpPr/>
              <p:nvPr/>
            </p:nvSpPr>
            <p:spPr>
              <a:xfrm>
                <a:off x="6320970" y="1982357"/>
                <a:ext cx="1319350" cy="150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F1B9FE4-64BA-5EFE-6E62-92C1FD4D597D}"/>
                  </a:ext>
                </a:extLst>
              </p:cNvPr>
              <p:cNvSpPr/>
              <p:nvPr/>
            </p:nvSpPr>
            <p:spPr>
              <a:xfrm>
                <a:off x="5095280" y="3185160"/>
                <a:ext cx="990600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FCFA96F-CFC3-199D-4E87-FEF78DC00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0" t="14912" r="30350" b="15614"/>
          <a:stretch/>
        </p:blipFill>
        <p:spPr>
          <a:xfrm rot="594030">
            <a:off x="4062137" y="3812551"/>
            <a:ext cx="755755" cy="98447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10546C6-A7F6-AE7B-9287-F7FD27FA7FD4}"/>
              </a:ext>
            </a:extLst>
          </p:cNvPr>
          <p:cNvGrpSpPr/>
          <p:nvPr/>
        </p:nvGrpSpPr>
        <p:grpSpPr>
          <a:xfrm>
            <a:off x="3917874" y="4313281"/>
            <a:ext cx="1110523" cy="368582"/>
            <a:chOff x="3751037" y="1126865"/>
            <a:chExt cx="1110523" cy="36858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D0E4420-F831-3ACA-EC70-6CFD6FD920C3}"/>
                </a:ext>
              </a:extLst>
            </p:cNvPr>
            <p:cNvCxnSpPr/>
            <p:nvPr/>
          </p:nvCxnSpPr>
          <p:spPr>
            <a:xfrm flipV="1">
              <a:off x="4569556" y="1126865"/>
              <a:ext cx="292004" cy="10049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F230CD-EA6E-7A5B-BA00-F787838016AC}"/>
                </a:ext>
              </a:extLst>
            </p:cNvPr>
            <p:cNvCxnSpPr/>
            <p:nvPr/>
          </p:nvCxnSpPr>
          <p:spPr>
            <a:xfrm flipV="1">
              <a:off x="3751037" y="1400275"/>
              <a:ext cx="310423" cy="95172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105EDF01-C006-1E12-BD51-D85AEF4D8D40}"/>
              </a:ext>
            </a:extLst>
          </p:cNvPr>
          <p:cNvSpPr/>
          <p:nvPr/>
        </p:nvSpPr>
        <p:spPr>
          <a:xfrm>
            <a:off x="4031132" y="475159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b="1" dirty="0">
                <a:latin typeface="Arial" panose="020B0604020202020204" pitchFamily="34" charset="0"/>
                <a:cs typeface="Arial" panose="020B0604020202020204" pitchFamily="34" charset="0"/>
              </a:rPr>
              <a:t>Plasma capillary</a:t>
            </a:r>
            <a:endParaRPr lang="it-IT" sz="9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CB8B88-014C-7080-4D5B-E4CE93DB4801}"/>
              </a:ext>
            </a:extLst>
          </p:cNvPr>
          <p:cNvGrpSpPr/>
          <p:nvPr/>
        </p:nvGrpSpPr>
        <p:grpSpPr>
          <a:xfrm>
            <a:off x="2898866" y="3421399"/>
            <a:ext cx="9049664" cy="3012222"/>
            <a:chOff x="2731575" y="600524"/>
            <a:chExt cx="9049664" cy="301222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3FD435B-41E8-FAC0-3BFE-54D492F7B9C5}"/>
                </a:ext>
              </a:extLst>
            </p:cNvPr>
            <p:cNvGrpSpPr/>
            <p:nvPr/>
          </p:nvGrpSpPr>
          <p:grpSpPr>
            <a:xfrm>
              <a:off x="2731575" y="600524"/>
              <a:ext cx="9049664" cy="3012222"/>
              <a:chOff x="2731575" y="600524"/>
              <a:chExt cx="9049664" cy="3012222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8632AB8-55E6-A6C0-4777-991DAB6D84F4}"/>
                  </a:ext>
                </a:extLst>
              </p:cNvPr>
              <p:cNvGrpSpPr/>
              <p:nvPr/>
            </p:nvGrpSpPr>
            <p:grpSpPr>
              <a:xfrm>
                <a:off x="5983177" y="600524"/>
                <a:ext cx="5798062" cy="3012222"/>
                <a:chOff x="4716485" y="3285906"/>
                <a:chExt cx="5798062" cy="3012222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A3A3EE35-AB54-76BE-21A1-D1A129E8391E}"/>
                    </a:ext>
                  </a:extLst>
                </p:cNvPr>
                <p:cNvGrpSpPr/>
                <p:nvPr/>
              </p:nvGrpSpPr>
              <p:grpSpPr>
                <a:xfrm>
                  <a:off x="4716485" y="3452594"/>
                  <a:ext cx="5724392" cy="2845534"/>
                  <a:chOff x="4716485" y="3452594"/>
                  <a:chExt cx="5724392" cy="2845534"/>
                </a:xfrm>
              </p:grpSpPr>
              <p:pic>
                <p:nvPicPr>
                  <p:cNvPr id="79" name="Immagine 6">
                    <a:extLst>
                      <a:ext uri="{FF2B5EF4-FFF2-40B4-BE49-F238E27FC236}">
                        <a16:creationId xmlns:a16="http://schemas.microsoft.com/office/drawing/2014/main" id="{53261690-8501-E725-BB3F-219961D908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4716485" y="3661464"/>
                    <a:ext cx="5714466" cy="251992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101823" dir="2700000" sx="1000" sy="1000" algn="tl">
                      <a:srgbClr val="808080"/>
                    </a:outerShdw>
                  </a:effectLst>
                </p:spPr>
              </p:pic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ECD85BD-1A33-9184-43FA-C47957218D27}"/>
                      </a:ext>
                    </a:extLst>
                  </p:cNvPr>
                  <p:cNvGrpSpPr/>
                  <p:nvPr/>
                </p:nvGrpSpPr>
                <p:grpSpPr>
                  <a:xfrm>
                    <a:off x="4753061" y="3452594"/>
                    <a:ext cx="5687816" cy="2845534"/>
                    <a:chOff x="295361" y="455394"/>
                    <a:chExt cx="5687816" cy="2845534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C6A31170-E7FB-2121-5E4D-81702097C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5361" y="455394"/>
                      <a:ext cx="4302760" cy="952500"/>
                      <a:chOff x="2006600" y="800100"/>
                      <a:chExt cx="4302760" cy="952500"/>
                    </a:xfrm>
                  </p:grpSpPr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54C76CC5-30B2-1684-55BF-841EE86A7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06600" y="800100"/>
                        <a:ext cx="2921000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34176E29-49BC-2CE7-3094-7A30CE4538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1801" y="1030389"/>
                        <a:ext cx="1437559" cy="4250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DBC479B6-D308-68D5-6A62-803503C2C3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8137" y="1495448"/>
                      <a:ext cx="2545040" cy="1805480"/>
                      <a:chOff x="5095280" y="1840039"/>
                      <a:chExt cx="2545040" cy="1805480"/>
                    </a:xfrm>
                  </p:grpSpPr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C2D2DE73-0AB9-FE47-3BBA-762F568BE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1861" y="1840039"/>
                        <a:ext cx="990600" cy="18054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2" name="Rectangle 91">
                        <a:extLst>
                          <a:ext uri="{FF2B5EF4-FFF2-40B4-BE49-F238E27FC236}">
                            <a16:creationId xmlns:a16="http://schemas.microsoft.com/office/drawing/2014/main" id="{66CFE3EC-576A-0D4A-4399-131F957030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20970" y="1982357"/>
                        <a:ext cx="1319350" cy="15076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838450B8-5F7A-218C-2D83-4CD010C75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0" y="3185160"/>
                        <a:ext cx="990600" cy="3047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6C53D16F-C263-344B-F7BE-A96C8778A1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50" t="14912" r="30350" b="15614"/>
                  <a:stretch/>
                </p:blipFill>
                <p:spPr>
                  <a:xfrm rot="594030">
                    <a:off x="8353000" y="3623335"/>
                    <a:ext cx="755755" cy="984470"/>
                  </a:xfrm>
                  <a:prstGeom prst="rect">
                    <a:avLst/>
                  </a:prstGeom>
                </p:spPr>
              </p:pic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15D3713F-1198-BE3A-675D-4AF7BF6FFA30}"/>
                      </a:ext>
                    </a:extLst>
                  </p:cNvPr>
                  <p:cNvGrpSpPr/>
                  <p:nvPr/>
                </p:nvGrpSpPr>
                <p:grpSpPr>
                  <a:xfrm>
                    <a:off x="8208737" y="4124065"/>
                    <a:ext cx="1110523" cy="368582"/>
                    <a:chOff x="3751037" y="1126865"/>
                    <a:chExt cx="1110523" cy="368582"/>
                  </a:xfrm>
                </p:grpSpPr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23225520-8E41-5776-D263-CD8DBA035F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69556" y="1126865"/>
                      <a:ext cx="292004" cy="100490"/>
                    </a:xfrm>
                    <a:prstGeom prst="line">
                      <a:avLst/>
                    </a:prstGeom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CC4BFFBD-BBF8-C3E2-CD80-FCE2DDD8670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51037" y="1400275"/>
                      <a:ext cx="310423" cy="95172"/>
                    </a:xfrm>
                    <a:prstGeom prst="line">
                      <a:avLst/>
                    </a:prstGeom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818907C6-41A5-ADBF-CC5C-A06FB1091B50}"/>
                      </a:ext>
                    </a:extLst>
                  </p:cNvPr>
                  <p:cNvGrpSpPr/>
                  <p:nvPr/>
                </p:nvGrpSpPr>
                <p:grpSpPr>
                  <a:xfrm>
                    <a:off x="7231380" y="3612035"/>
                    <a:ext cx="2867054" cy="1381605"/>
                    <a:chOff x="2773680" y="614835"/>
                    <a:chExt cx="2867054" cy="1381605"/>
                  </a:xfrm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7B87C74-A501-1533-D47E-C4E3A517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3680" y="1227355"/>
                      <a:ext cx="1132568" cy="769085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  <a:alpha val="5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77A46F7F-AA84-2F65-36DD-06B86D89C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0540" y="614835"/>
                      <a:ext cx="990194" cy="769085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  <a:alpha val="5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38D0233C-056C-E100-E071-AAD255BA915B}"/>
                      </a:ext>
                    </a:extLst>
                  </p:cNvPr>
                  <p:cNvSpPr/>
                  <p:nvPr/>
                </p:nvSpPr>
                <p:spPr>
                  <a:xfrm>
                    <a:off x="8321995" y="4562375"/>
                    <a:ext cx="1088760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9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Plasma capillary</a:t>
                    </a:r>
                    <a:endParaRPr lang="it-IT" sz="900" dirty="0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D42ADF1-B607-8139-1FC5-2BB087896B3D}"/>
                    </a:ext>
                  </a:extLst>
                </p:cNvPr>
                <p:cNvGrpSpPr/>
                <p:nvPr/>
              </p:nvGrpSpPr>
              <p:grpSpPr>
                <a:xfrm>
                  <a:off x="7082533" y="3512374"/>
                  <a:ext cx="3337037" cy="1814255"/>
                  <a:chOff x="7082533" y="3512374"/>
                  <a:chExt cx="3337037" cy="1814255"/>
                </a:xfrm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305B0A39-DABD-356D-2BA0-6CD2D2AC25FF}"/>
                      </a:ext>
                    </a:extLst>
                  </p:cNvPr>
                  <p:cNvSpPr/>
                  <p:nvPr/>
                </p:nvSpPr>
                <p:spPr>
                  <a:xfrm>
                    <a:off x="7082533" y="3512374"/>
                    <a:ext cx="3023521" cy="18142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F7397A3-756A-F756-17DD-B5A5AFDB5322}"/>
                      </a:ext>
                    </a:extLst>
                  </p:cNvPr>
                  <p:cNvSpPr/>
                  <p:nvPr/>
                </p:nvSpPr>
                <p:spPr>
                  <a:xfrm>
                    <a:off x="8651418" y="4264328"/>
                    <a:ext cx="1768152" cy="4874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E9083DD1-87B0-62AD-FFDE-104AF5CF33E3}"/>
                    </a:ext>
                  </a:extLst>
                </p:cNvPr>
                <p:cNvGrpSpPr/>
                <p:nvPr/>
              </p:nvGrpSpPr>
              <p:grpSpPr>
                <a:xfrm>
                  <a:off x="7082533" y="3290602"/>
                  <a:ext cx="3245915" cy="2038893"/>
                  <a:chOff x="7082533" y="3290602"/>
                  <a:chExt cx="3245915" cy="2038893"/>
                </a:xfrm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EB712F3-A444-A92A-4D5D-753B8C0BBE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125" t="5421" r="2630" b="64407"/>
                  <a:stretch/>
                </p:blipFill>
                <p:spPr>
                  <a:xfrm rot="717048">
                    <a:off x="7423077" y="3290602"/>
                    <a:ext cx="2507680" cy="2038893"/>
                  </a:xfrm>
                  <a:prstGeom prst="rect">
                    <a:avLst/>
                  </a:prstGeom>
                </p:spPr>
              </p:pic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670B160D-D5D8-8B03-1EB1-73FF3F28C6C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72873" y="3797460"/>
                    <a:ext cx="355575" cy="128730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25F9799E-AFFE-0968-9C16-55E6409CABC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82533" y="4734028"/>
                    <a:ext cx="385861" cy="130378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3CBC5D6F-2B07-D062-8180-8C31F36D6AA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446115" y="3924377"/>
                    <a:ext cx="2544948" cy="817243"/>
                  </a:xfrm>
                  <a:prstGeom prst="line">
                    <a:avLst/>
                  </a:prstGeom>
                  <a:ln w="9525">
                    <a:solidFill>
                      <a:schemeClr val="accent1">
                        <a:lumMod val="75000"/>
                      </a:schemeClr>
                    </a:solidFill>
                  </a:ln>
                  <a:effectLst>
                    <a:glow rad="38100">
                      <a:schemeClr val="accent1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379996B-1554-9750-2B25-B4D5DB163121}"/>
                    </a:ext>
                  </a:extLst>
                </p:cNvPr>
                <p:cNvSpPr/>
                <p:nvPr/>
              </p:nvSpPr>
              <p:spPr>
                <a:xfrm>
                  <a:off x="9536394" y="4236232"/>
                  <a:ext cx="9781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Focusing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lens</a:t>
                  </a:r>
                  <a:endParaRPr lang="it-IT" sz="1400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A3A49DA-1E1D-8DB5-2708-BF6C5CB1B107}"/>
                    </a:ext>
                  </a:extLst>
                </p:cNvPr>
                <p:cNvSpPr/>
                <p:nvPr/>
              </p:nvSpPr>
              <p:spPr>
                <a:xfrm>
                  <a:off x="8363306" y="3285906"/>
                  <a:ext cx="11592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Acelerating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section</a:t>
                  </a:r>
                  <a:endParaRPr lang="it-IT" sz="1400" dirty="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9FD68D7-9E71-1CC0-4913-7E3E28544CCD}"/>
                    </a:ext>
                  </a:extLst>
                </p:cNvPr>
                <p:cNvSpPr/>
                <p:nvPr/>
              </p:nvSpPr>
              <p:spPr>
                <a:xfrm>
                  <a:off x="7425919" y="4897076"/>
                  <a:ext cx="105990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Extraction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lens</a:t>
                  </a:r>
                  <a:endParaRPr lang="it-IT" sz="1400" dirty="0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E6FA4D4-97CA-4A83-16F1-0F9DD0C01274}"/>
                  </a:ext>
                </a:extLst>
              </p:cNvPr>
              <p:cNvSpPr/>
              <p:nvPr/>
            </p:nvSpPr>
            <p:spPr>
              <a:xfrm>
                <a:off x="2731575" y="670080"/>
                <a:ext cx="3037833" cy="185975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ight Arrow 83">
                <a:extLst>
                  <a:ext uri="{FF2B5EF4-FFF2-40B4-BE49-F238E27FC236}">
                    <a16:creationId xmlns:a16="http://schemas.microsoft.com/office/drawing/2014/main" id="{23357F67-D44E-726B-A44E-854BE2FD5D5C}"/>
                  </a:ext>
                </a:extLst>
              </p:cNvPr>
              <p:cNvSpPr/>
              <p:nvPr/>
            </p:nvSpPr>
            <p:spPr>
              <a:xfrm>
                <a:off x="5952799" y="1491589"/>
                <a:ext cx="2357577" cy="300714"/>
              </a:xfrm>
              <a:prstGeom prst="rightArrow">
                <a:avLst>
                  <a:gd name="adj1" fmla="val 50000"/>
                  <a:gd name="adj2" fmla="val 10434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46562A-6FC1-4FC4-CFDC-D2AE1F36141E}"/>
                </a:ext>
              </a:extLst>
            </p:cNvPr>
            <p:cNvSpPr/>
            <p:nvPr/>
          </p:nvSpPr>
          <p:spPr>
            <a:xfrm>
              <a:off x="6070123" y="1197190"/>
              <a:ext cx="3092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i="1" dirty="0"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Integrated plasma module 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FC1A658-8578-3FD3-916E-2A62179E2B20}"/>
              </a:ext>
            </a:extLst>
          </p:cNvPr>
          <p:cNvGrpSpPr/>
          <p:nvPr/>
        </p:nvGrpSpPr>
        <p:grpSpPr>
          <a:xfrm>
            <a:off x="789994" y="3454003"/>
            <a:ext cx="5071523" cy="1728853"/>
            <a:chOff x="623157" y="521587"/>
            <a:chExt cx="5071523" cy="172885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DDD4092-1DE0-5B50-1A02-1465943F8A20}"/>
                </a:ext>
              </a:extLst>
            </p:cNvPr>
            <p:cNvGrpSpPr/>
            <p:nvPr/>
          </p:nvGrpSpPr>
          <p:grpSpPr>
            <a:xfrm>
              <a:off x="623157" y="521587"/>
              <a:ext cx="5071523" cy="1728853"/>
              <a:chOff x="623157" y="521587"/>
              <a:chExt cx="5071523" cy="1728853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E18ADA5-63DA-4887-2237-3C022BA0D976}"/>
                  </a:ext>
                </a:extLst>
              </p:cNvPr>
              <p:cNvGrpSpPr/>
              <p:nvPr/>
            </p:nvGrpSpPr>
            <p:grpSpPr>
              <a:xfrm>
                <a:off x="2773680" y="868835"/>
                <a:ext cx="2921000" cy="1381605"/>
                <a:chOff x="2773680" y="614835"/>
                <a:chExt cx="2921000" cy="1381605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69DD0AB-D8C7-500E-154E-A3CC12138F22}"/>
                    </a:ext>
                  </a:extLst>
                </p:cNvPr>
                <p:cNvSpPr/>
                <p:nvPr/>
              </p:nvSpPr>
              <p:spPr>
                <a:xfrm>
                  <a:off x="2773680" y="1227355"/>
                  <a:ext cx="1132568" cy="7690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70B42D6-2DFA-B5B1-57D0-0F4778886E76}"/>
                    </a:ext>
                  </a:extLst>
                </p:cNvPr>
                <p:cNvSpPr/>
                <p:nvPr/>
              </p:nvSpPr>
              <p:spPr>
                <a:xfrm>
                  <a:off x="4650540" y="614835"/>
                  <a:ext cx="1044140" cy="7690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04" name="Elbow Connector 6">
                <a:extLst>
                  <a:ext uri="{FF2B5EF4-FFF2-40B4-BE49-F238E27FC236}">
                    <a16:creationId xmlns:a16="http://schemas.microsoft.com/office/drawing/2014/main" id="{A31F703C-0D17-D3ED-D471-B697F9F08CE9}"/>
                  </a:ext>
                </a:extLst>
              </p:cNvPr>
              <p:cNvCxnSpPr>
                <a:stCxn id="108" idx="0"/>
              </p:cNvCxnSpPr>
              <p:nvPr/>
            </p:nvCxnSpPr>
            <p:spPr>
              <a:xfrm rot="16200000" flipV="1">
                <a:off x="2829635" y="971026"/>
                <a:ext cx="227879" cy="792780"/>
              </a:xfrm>
              <a:prstGeom prst="bentConnector2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30">
                <a:extLst>
                  <a:ext uri="{FF2B5EF4-FFF2-40B4-BE49-F238E27FC236}">
                    <a16:creationId xmlns:a16="http://schemas.microsoft.com/office/drawing/2014/main" id="{D66F4650-B4D7-31BA-A64E-B19DD83B1851}"/>
                  </a:ext>
                </a:extLst>
              </p:cNvPr>
              <p:cNvCxnSpPr>
                <a:stCxn id="109" idx="0"/>
              </p:cNvCxnSpPr>
              <p:nvPr/>
            </p:nvCxnSpPr>
            <p:spPr>
              <a:xfrm rot="16200000" flipH="1" flipV="1">
                <a:off x="3772289" y="-356271"/>
                <a:ext cx="175216" cy="2625427"/>
              </a:xfrm>
              <a:prstGeom prst="bentConnector4">
                <a:avLst>
                  <a:gd name="adj1" fmla="val -46048"/>
                  <a:gd name="adj2" fmla="val 59943"/>
                </a:avLst>
              </a:prstGeom>
              <a:ln w="12700"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06" name="Object 105">
                <a:extLst>
                  <a:ext uri="{FF2B5EF4-FFF2-40B4-BE49-F238E27FC236}">
                    <a16:creationId xmlns:a16="http://schemas.microsoft.com/office/drawing/2014/main" id="{BF14A5F3-F40B-E2FA-D800-5C57D4952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8343623"/>
                  </p:ext>
                </p:extLst>
              </p:nvPr>
            </p:nvGraphicFramePr>
            <p:xfrm>
              <a:off x="1146175" y="842963"/>
              <a:ext cx="1384300" cy="622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876240" imgH="393480" progId="Equation.3">
                      <p:embed/>
                    </p:oleObj>
                  </mc:Choice>
                  <mc:Fallback>
                    <p:oleObj name="Equation" r:id="rId5" imgW="876240" imgH="393480" progId="Equation.3">
                      <p:embed/>
                      <p:pic>
                        <p:nvPicPr>
                          <p:cNvPr id="106" name="Object 105">
                            <a:extLst>
                              <a:ext uri="{FF2B5EF4-FFF2-40B4-BE49-F238E27FC236}">
                                <a16:creationId xmlns:a16="http://schemas.microsoft.com/office/drawing/2014/main" id="{BF14A5F3-F40B-E2FA-D800-5C57D495249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6175" y="842963"/>
                            <a:ext cx="1384300" cy="622300"/>
                          </a:xfrm>
                          <a:prstGeom prst="rect">
                            <a:avLst/>
                          </a:prstGeom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n w="1587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4E69FA2-9410-942B-CF13-C870E79C9790}"/>
                  </a:ext>
                </a:extLst>
              </p:cNvPr>
              <p:cNvSpPr/>
              <p:nvPr/>
            </p:nvSpPr>
            <p:spPr>
              <a:xfrm>
                <a:off x="623157" y="521587"/>
                <a:ext cx="204361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it-IT" sz="1400" b="1" i="1" dirty="0"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Active plasma </a:t>
                </a:r>
                <a:r>
                  <a:rPr lang="it-IT" sz="1400" b="1" i="1" dirty="0" err="1"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lens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A9B6E05-26E3-3F46-6E09-5FF7E094F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0" t="14912" r="30350" b="15614"/>
            <a:stretch/>
          </p:blipFill>
          <p:spPr>
            <a:xfrm rot="594030">
              <a:off x="2856377" y="1084290"/>
              <a:ext cx="269591" cy="334296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3B8DE53-EF3D-6F55-25ED-555B5CADB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0" t="14912" r="30350" b="15614"/>
            <a:stretch/>
          </p:blipFill>
          <p:spPr>
            <a:xfrm rot="594030">
              <a:off x="3230925" y="855943"/>
              <a:ext cx="269591" cy="334296"/>
            </a:xfrm>
            <a:prstGeom prst="rect">
              <a:avLst/>
            </a:prstGeom>
          </p:spPr>
        </p:pic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8931AB2-0B0A-2990-6244-A5FF9E999C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36" y="729639"/>
            <a:ext cx="5657192" cy="2706208"/>
          </a:xfrm>
          <a:prstGeom prst="rect">
            <a:avLst/>
          </a:prstGeom>
        </p:spPr>
      </p:pic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D57FB90-ED2C-2600-5ABF-866701DD105E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347AF1-E463-EA22-3EB7-7A46196B15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4AD2B11A-19EA-3CEE-CB16-6EC3968097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CasellaDiTesto 7">
            <a:extLst>
              <a:ext uri="{FF2B5EF4-FFF2-40B4-BE49-F238E27FC236}">
                <a16:creationId xmlns:a16="http://schemas.microsoft.com/office/drawing/2014/main" id="{B885F732-8B09-7FBB-7DE8-E8045D09A70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+mj-lt"/>
              </a:rPr>
              <a:t>Backup slides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0C45C036-DD3A-4A76-F2C3-112A2B95CB43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270175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90A9-00F1-35A6-D0B7-AA707873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FCE9-8348-5D6B-01AD-BFC439BC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51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75B1CAB9-26C1-6F25-9211-ABFC41FF844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DCAC0458-42E8-0E0D-2233-B8D61A902231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35636161-4D27-445E-0DB5-4D7C5B10005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FD12952F-B542-B5D0-9D33-0B5A0F829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6814C7E2-04BD-12D7-EF4C-B97C676F4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85E45FB4-602F-669A-B91F-A2313C0C3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34" y="1602386"/>
            <a:ext cx="5233024" cy="2279226"/>
          </a:xfrm>
          <a:prstGeom prst="rect">
            <a:avLst/>
          </a:prstGeom>
        </p:spPr>
      </p:pic>
      <p:pic>
        <p:nvPicPr>
          <p:cNvPr id="12" name="Picture 11" descr="A rainbow colored lines on a white background&#10;&#10;Description automatically generated">
            <a:extLst>
              <a:ext uri="{FF2B5EF4-FFF2-40B4-BE49-F238E27FC236}">
                <a16:creationId xmlns:a16="http://schemas.microsoft.com/office/drawing/2014/main" id="{0C990631-58A8-A892-14D6-336C80D9E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15" y="4137440"/>
            <a:ext cx="5423604" cy="2255088"/>
          </a:xfrm>
          <a:prstGeom prst="rect">
            <a:avLst/>
          </a:prstGeom>
        </p:spPr>
      </p:pic>
      <p:pic>
        <p:nvPicPr>
          <p:cNvPr id="16" name="Picture 15" descr="A graph of a graph showing a variety of colors&#10;&#10;Description automatically generated with medium confidence">
            <a:extLst>
              <a:ext uri="{FF2B5EF4-FFF2-40B4-BE49-F238E27FC236}">
                <a16:creationId xmlns:a16="http://schemas.microsoft.com/office/drawing/2014/main" id="{9E9FAAB6-AB5E-43DD-7E98-4591BEA0E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35" y="4060722"/>
            <a:ext cx="5138826" cy="2357724"/>
          </a:xfrm>
          <a:prstGeom prst="rect">
            <a:avLst/>
          </a:prstGeom>
        </p:spPr>
      </p:pic>
      <p:pic>
        <p:nvPicPr>
          <p:cNvPr id="21" name="Picture 20" descr="A clear plastic piece of paper&#10;&#10;Description automatically generated">
            <a:extLst>
              <a:ext uri="{FF2B5EF4-FFF2-40B4-BE49-F238E27FC236}">
                <a16:creationId xmlns:a16="http://schemas.microsoft.com/office/drawing/2014/main" id="{53779B65-2FCD-568E-8B65-1259695C6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24" y="1585412"/>
            <a:ext cx="4379077" cy="2298452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D72D45A1-A997-11DB-234C-471919C93EB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059922-777E-4E54-CCEA-C04CCD73512B}"/>
              </a:ext>
            </a:extLst>
          </p:cNvPr>
          <p:cNvSpPr txBox="1">
            <a:spLocks/>
          </p:cNvSpPr>
          <p:nvPr/>
        </p:nvSpPr>
        <p:spPr>
          <a:xfrm>
            <a:off x="420247" y="219218"/>
            <a:ext cx="12066393" cy="162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Capillary erosion and plasma properties alteration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933CED44-0047-E3F2-4959-CE545567C3D5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228867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BDBBC566-7F70-6B2D-443D-DDF1A44B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9AF667-CF07-5D3E-61B7-2F55F6BEC148}"/>
              </a:ext>
            </a:extLst>
          </p:cNvPr>
          <p:cNvSpPr/>
          <p:nvPr/>
        </p:nvSpPr>
        <p:spPr>
          <a:xfrm>
            <a:off x="4996688" y="6542896"/>
            <a:ext cx="2864418" cy="2632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571BD6-1AB3-7D19-68B6-932A6EF3F46E}"/>
              </a:ext>
            </a:extLst>
          </p:cNvPr>
          <p:cNvSpPr txBox="1"/>
          <p:nvPr/>
        </p:nvSpPr>
        <p:spPr>
          <a:xfrm>
            <a:off x="112400" y="6513939"/>
            <a:ext cx="789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</a:rPr>
              <a:t>Lucio Crincoli – </a:t>
            </a:r>
            <a:r>
              <a:rPr lang="en-GB" sz="1400" dirty="0" err="1">
                <a:solidFill>
                  <a:srgbClr val="002060"/>
                </a:solidFill>
              </a:rPr>
              <a:t>EuPRAXIA_PP</a:t>
            </a:r>
            <a:r>
              <a:rPr lang="en-GB" sz="1400" dirty="0">
                <a:solidFill>
                  <a:srgbClr val="002060"/>
                </a:solidFill>
              </a:rPr>
              <a:t> Annual Meeting, </a:t>
            </a:r>
            <a:r>
              <a:rPr lang="it-IT" sz="1400" b="0" i="0" dirty="0">
                <a:solidFill>
                  <a:srgbClr val="24425A"/>
                </a:solidFill>
                <a:effectLst/>
                <a:latin typeface="Liberation Sans"/>
              </a:rPr>
              <a:t>La Biodola </a:t>
            </a:r>
            <a:r>
              <a:rPr lang="it-IT" sz="1400" b="0" i="0" dirty="0" err="1">
                <a:solidFill>
                  <a:srgbClr val="24425A"/>
                </a:solidFill>
                <a:effectLst/>
                <a:latin typeface="Liberation Sans"/>
              </a:rPr>
              <a:t>Bay</a:t>
            </a:r>
            <a:r>
              <a:rPr lang="it-IT" sz="1400" b="0" i="0" dirty="0">
                <a:solidFill>
                  <a:srgbClr val="24425A"/>
                </a:solidFill>
                <a:effectLst/>
                <a:latin typeface="Liberation Sans"/>
              </a:rPr>
              <a:t>, Isola d'Elba, </a:t>
            </a:r>
            <a:r>
              <a:rPr lang="it-IT" sz="1400" b="0" i="0" dirty="0" err="1">
                <a:solidFill>
                  <a:srgbClr val="24425A"/>
                </a:solidFill>
                <a:effectLst/>
                <a:latin typeface="Liberation Sans"/>
              </a:rPr>
              <a:t>Italy</a:t>
            </a:r>
            <a:r>
              <a:rPr lang="en-GB" sz="1400" dirty="0">
                <a:solidFill>
                  <a:srgbClr val="002060"/>
                </a:solidFill>
              </a:rPr>
              <a:t> 26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September 2024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1765EA3C-242B-AB8A-A130-C1F5E1A9FC99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5417B9FA-2A46-3096-E463-EDCABF501801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7F6F4248-7FAE-7FF4-0A21-35F4D083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311558" y="0"/>
            <a:ext cx="2760359" cy="944601"/>
          </a:xfrm>
          <a:prstGeom prst="rect">
            <a:avLst/>
          </a:prstGeom>
          <a:ln w="1905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4C9DD3-8726-AD6C-007C-C3875ED1B57F}"/>
              </a:ext>
            </a:extLst>
          </p:cNvPr>
          <p:cNvSpPr txBox="1">
            <a:spLocks/>
          </p:cNvSpPr>
          <p:nvPr/>
        </p:nvSpPr>
        <p:spPr>
          <a:xfrm>
            <a:off x="616226" y="622146"/>
            <a:ext cx="5712439" cy="127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noProof="0" dirty="0">
                <a:solidFill>
                  <a:srgbClr val="002060"/>
                </a:solidFill>
                <a:latin typeface="+mn-lt"/>
              </a:rPr>
              <a:t>Space-time resolved plasma density measurements</a:t>
            </a:r>
          </a:p>
        </p:txBody>
      </p:sp>
      <p:pic>
        <p:nvPicPr>
          <p:cNvPr id="11" name="Picture 10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FE80BE14-F5EC-F2ED-914D-1BD361AEF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15" y="2792901"/>
            <a:ext cx="5108383" cy="358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16" descr="A graph of a graph&#10;&#10;Description automatically generated">
            <a:extLst>
              <a:ext uri="{FF2B5EF4-FFF2-40B4-BE49-F238E27FC236}">
                <a16:creationId xmlns:a16="http://schemas.microsoft.com/office/drawing/2014/main" id="{286604AA-85E9-57FF-750A-13E8058A2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15" y="2792901"/>
            <a:ext cx="5108383" cy="358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Picture 20" descr="A graph of 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D9C19984-86C2-4362-B84B-EA0ED065B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15" y="2792901"/>
            <a:ext cx="5108383" cy="358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3" name="Picture 22" descr="A graph of 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6B5636A5-67EF-24A1-2935-901FE51A0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15" y="2792901"/>
            <a:ext cx="5108383" cy="358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5" name="Picture 2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A727001-CE8C-D802-5A21-8776BA8E5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15" y="2792901"/>
            <a:ext cx="5108383" cy="358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C2A8D-49D0-491C-2277-60A00F3FD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r="40163"/>
          <a:stretch/>
        </p:blipFill>
        <p:spPr>
          <a:xfrm rot="5400000">
            <a:off x="8497969" y="358492"/>
            <a:ext cx="1918972" cy="2428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6771D94-D50B-C6E7-0644-BB2F69B94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r="40163"/>
          <a:stretch/>
        </p:blipFill>
        <p:spPr>
          <a:xfrm rot="5400000">
            <a:off x="8497969" y="358492"/>
            <a:ext cx="1918972" cy="2428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83BC04-C69B-559C-D49D-ADB250CBC2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r="40163"/>
          <a:stretch/>
        </p:blipFill>
        <p:spPr>
          <a:xfrm rot="5400000">
            <a:off x="8497969" y="358492"/>
            <a:ext cx="1918972" cy="2428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1E86BAC-7C1A-C91C-8E02-1BC3C89C2F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r="40163"/>
          <a:stretch/>
        </p:blipFill>
        <p:spPr>
          <a:xfrm rot="5400000">
            <a:off x="8497969" y="358492"/>
            <a:ext cx="1918972" cy="2428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CC0CBB2-C339-37D4-965E-881267EF0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r="40163"/>
          <a:stretch/>
        </p:blipFill>
        <p:spPr>
          <a:xfrm rot="5400000">
            <a:off x="8497969" y="358492"/>
            <a:ext cx="1918972" cy="2428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20E3575-C3A0-1D25-58CC-D24181051B44}"/>
              </a:ext>
            </a:extLst>
          </p:cNvPr>
          <p:cNvSpPr txBox="1"/>
          <p:nvPr/>
        </p:nvSpPr>
        <p:spPr>
          <a:xfrm>
            <a:off x="10705018" y="2043847"/>
            <a:ext cx="1348418" cy="382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H-</a:t>
            </a:r>
            <a:r>
              <a:rPr lang="en-US" b="1" dirty="0"/>
              <a:t>β</a:t>
            </a:r>
            <a:r>
              <a:rPr lang="en-US" sz="1800" b="1" i="1" dirty="0"/>
              <a:t> 1000ns</a:t>
            </a:r>
            <a:endParaRPr lang="en-US" b="1" i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55C302-C8AB-5AFB-8B0F-F29A6978CEC4}"/>
              </a:ext>
            </a:extLst>
          </p:cNvPr>
          <p:cNvSpPr txBox="1"/>
          <p:nvPr/>
        </p:nvSpPr>
        <p:spPr>
          <a:xfrm>
            <a:off x="10705018" y="2050196"/>
            <a:ext cx="1348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/>
              <a:t>H-</a:t>
            </a:r>
            <a:r>
              <a:rPr lang="en-US" b="1" dirty="0"/>
              <a:t>β</a:t>
            </a:r>
            <a:r>
              <a:rPr lang="en-US" sz="1800" b="1" i="1" dirty="0"/>
              <a:t> 1500ns</a:t>
            </a:r>
            <a:endParaRPr lang="en-US" b="1" i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295793-7318-10F3-5926-425FC69FB61D}"/>
              </a:ext>
            </a:extLst>
          </p:cNvPr>
          <p:cNvSpPr txBox="1"/>
          <p:nvPr/>
        </p:nvSpPr>
        <p:spPr>
          <a:xfrm>
            <a:off x="10705018" y="2043847"/>
            <a:ext cx="1348418" cy="382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H-</a:t>
            </a:r>
            <a:r>
              <a:rPr lang="en-US" b="1" dirty="0"/>
              <a:t>β</a:t>
            </a:r>
            <a:r>
              <a:rPr lang="en-US" sz="1800" b="1" i="1" dirty="0"/>
              <a:t> 2000ns</a:t>
            </a:r>
            <a:endParaRPr lang="en-US" b="1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FAFCEB-C43D-6BBE-0B27-CA1B74630C46}"/>
              </a:ext>
            </a:extLst>
          </p:cNvPr>
          <p:cNvSpPr txBox="1"/>
          <p:nvPr/>
        </p:nvSpPr>
        <p:spPr>
          <a:xfrm>
            <a:off x="10705018" y="2043847"/>
            <a:ext cx="1348418" cy="382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H-</a:t>
            </a:r>
            <a:r>
              <a:rPr lang="en-US" b="1" dirty="0"/>
              <a:t>β</a:t>
            </a:r>
            <a:r>
              <a:rPr lang="en-US" b="1" i="1" dirty="0"/>
              <a:t> </a:t>
            </a:r>
            <a:r>
              <a:rPr lang="en-US" sz="1800" b="1" i="1" dirty="0"/>
              <a:t>2500ns</a:t>
            </a:r>
            <a:endParaRPr lang="en-US" b="1" i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514B4E-1D07-DEDA-5B0E-BD9773DA4676}"/>
              </a:ext>
            </a:extLst>
          </p:cNvPr>
          <p:cNvSpPr txBox="1"/>
          <p:nvPr/>
        </p:nvSpPr>
        <p:spPr>
          <a:xfrm>
            <a:off x="10705018" y="2043847"/>
            <a:ext cx="1348418" cy="382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H-</a:t>
            </a:r>
            <a:r>
              <a:rPr lang="en-US" b="1" dirty="0"/>
              <a:t>β</a:t>
            </a:r>
            <a:r>
              <a:rPr lang="en-US" b="1" i="1" dirty="0"/>
              <a:t> </a:t>
            </a:r>
            <a:r>
              <a:rPr lang="en-US" sz="1800" b="1" i="1" dirty="0"/>
              <a:t>3000ns</a:t>
            </a:r>
            <a:endParaRPr lang="en-US" b="1" i="1" dirty="0"/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4AAC33B-8D83-1A19-1E54-4CC0175ED7D4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9E9512-CEE4-4F7A-805E-06F2A555AAD9}"/>
              </a:ext>
            </a:extLst>
          </p:cNvPr>
          <p:cNvSpPr txBox="1"/>
          <p:nvPr/>
        </p:nvSpPr>
        <p:spPr>
          <a:xfrm>
            <a:off x="281256" y="-3366"/>
            <a:ext cx="715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Spectroscopic analysis of the plasma discharge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567FE-4281-28F1-B3AF-AACF204DC92C}"/>
              </a:ext>
            </a:extLst>
          </p:cNvPr>
          <p:cNvSpPr txBox="1"/>
          <p:nvPr/>
        </p:nvSpPr>
        <p:spPr>
          <a:xfrm>
            <a:off x="618994" y="1883249"/>
            <a:ext cx="609985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4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80-100 mbar in pulsed injection (1 Hz)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 kV – 500 A plasma discharges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A23A22-B9AB-0760-050C-1B9D8CF2014D}"/>
              </a:ext>
            </a:extLst>
          </p:cNvPr>
          <p:cNvSpPr txBox="1"/>
          <p:nvPr/>
        </p:nvSpPr>
        <p:spPr>
          <a:xfrm>
            <a:off x="8439121" y="181391"/>
            <a:ext cx="216490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/>
              <a:t>Transverse position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074E4F-F895-0ECA-77FA-5AAA17CF6527}"/>
              </a:ext>
            </a:extLst>
          </p:cNvPr>
          <p:cNvSpPr txBox="1"/>
          <p:nvPr/>
        </p:nvSpPr>
        <p:spPr>
          <a:xfrm rot="16200000">
            <a:off x="6839164" y="1394473"/>
            <a:ext cx="216490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Wavelength</a:t>
            </a:r>
          </a:p>
        </p:txBody>
      </p:sp>
      <p:pic>
        <p:nvPicPr>
          <p:cNvPr id="22" name="Picture 21" descr="A graph of a pulse&#10;&#10;Description automatically generated">
            <a:extLst>
              <a:ext uri="{FF2B5EF4-FFF2-40B4-BE49-F238E27FC236}">
                <a16:creationId xmlns:a16="http://schemas.microsoft.com/office/drawing/2014/main" id="{D03CDB6A-770F-F4F1-584D-C35C2FFE3A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26" y="2464705"/>
            <a:ext cx="5504961" cy="3873109"/>
          </a:xfrm>
          <a:prstGeom prst="rect">
            <a:avLst/>
          </a:prstGeom>
        </p:spPr>
      </p:pic>
      <p:pic>
        <p:nvPicPr>
          <p:cNvPr id="30" name="Picture 29" descr="A bright light in a dark room&#10;&#10;Description automatically generated">
            <a:extLst>
              <a:ext uri="{FF2B5EF4-FFF2-40B4-BE49-F238E27FC236}">
                <a16:creationId xmlns:a16="http://schemas.microsoft.com/office/drawing/2014/main" id="{15ACE554-278B-2633-CF12-DE03194627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17" y="2894640"/>
            <a:ext cx="3523005" cy="3161780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5A27B6E6-681F-C2C5-3A69-BB91525AB230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9960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26" grpId="0" animBg="1"/>
      <p:bldP spid="26" grpId="1" animBg="1"/>
      <p:bldP spid="27" grpId="0" animBg="1"/>
      <p:bldP spid="2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73CF3-32F0-E524-D02D-230D4E2BA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F4ACBA62-12F8-6D1F-E6CD-91624A4E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4322F7-9741-4194-9972-E538E0F5B6C7}"/>
              </a:ext>
            </a:extLst>
          </p:cNvPr>
          <p:cNvSpPr/>
          <p:nvPr/>
        </p:nvSpPr>
        <p:spPr>
          <a:xfrm>
            <a:off x="4996688" y="6542896"/>
            <a:ext cx="2864418" cy="2632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45189-8095-01B9-79A7-2B9825837C43}"/>
              </a:ext>
            </a:extLst>
          </p:cNvPr>
          <p:cNvSpPr txBox="1"/>
          <p:nvPr/>
        </p:nvSpPr>
        <p:spPr>
          <a:xfrm>
            <a:off x="112400" y="6513939"/>
            <a:ext cx="789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</a:rPr>
              <a:t>Lucio Crincoli – </a:t>
            </a:r>
            <a:r>
              <a:rPr lang="en-GB" sz="1400" dirty="0" err="1">
                <a:solidFill>
                  <a:srgbClr val="002060"/>
                </a:solidFill>
              </a:rPr>
              <a:t>EuPRAXIA_PP</a:t>
            </a:r>
            <a:r>
              <a:rPr lang="en-GB" sz="1400" dirty="0">
                <a:solidFill>
                  <a:srgbClr val="002060"/>
                </a:solidFill>
              </a:rPr>
              <a:t> Annual Meeting, </a:t>
            </a:r>
            <a:r>
              <a:rPr lang="it-IT" sz="1400" b="0" i="0" dirty="0">
                <a:solidFill>
                  <a:srgbClr val="24425A"/>
                </a:solidFill>
                <a:effectLst/>
                <a:latin typeface="Liberation Sans"/>
              </a:rPr>
              <a:t>La Biodola </a:t>
            </a:r>
            <a:r>
              <a:rPr lang="it-IT" sz="1400" b="0" i="0" dirty="0" err="1">
                <a:solidFill>
                  <a:srgbClr val="24425A"/>
                </a:solidFill>
                <a:effectLst/>
                <a:latin typeface="Liberation Sans"/>
              </a:rPr>
              <a:t>Bay</a:t>
            </a:r>
            <a:r>
              <a:rPr lang="it-IT" sz="1400" b="0" i="0" dirty="0">
                <a:solidFill>
                  <a:srgbClr val="24425A"/>
                </a:solidFill>
                <a:effectLst/>
                <a:latin typeface="Liberation Sans"/>
              </a:rPr>
              <a:t>, Isola d'Elba, </a:t>
            </a:r>
            <a:r>
              <a:rPr lang="it-IT" sz="1400" b="0" i="0" dirty="0" err="1">
                <a:solidFill>
                  <a:srgbClr val="24425A"/>
                </a:solidFill>
                <a:effectLst/>
                <a:latin typeface="Liberation Sans"/>
              </a:rPr>
              <a:t>Italy</a:t>
            </a:r>
            <a:r>
              <a:rPr lang="en-GB" sz="1400" dirty="0">
                <a:solidFill>
                  <a:srgbClr val="002060"/>
                </a:solidFill>
              </a:rPr>
              <a:t> 26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September 2024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43B55D5F-50DD-55CE-D24B-84518C3BE2F5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B044FDC9-A9D0-A8E3-E324-11BE7193CB69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F2DDFA6-D3B2-7C58-CE06-DDE215141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311558" y="0"/>
            <a:ext cx="2760359" cy="944601"/>
          </a:xfrm>
          <a:prstGeom prst="rect">
            <a:avLst/>
          </a:prstGeom>
          <a:ln w="1905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55167E-64C3-E375-11E5-5F8DA07738D8}"/>
              </a:ext>
            </a:extLst>
          </p:cNvPr>
          <p:cNvSpPr txBox="1">
            <a:spLocks/>
          </p:cNvSpPr>
          <p:nvPr/>
        </p:nvSpPr>
        <p:spPr>
          <a:xfrm>
            <a:off x="628379" y="508565"/>
            <a:ext cx="10417534" cy="127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noProof="0" dirty="0">
                <a:solidFill>
                  <a:srgbClr val="002060"/>
                </a:solidFill>
                <a:latin typeface="+mn-lt"/>
              </a:rPr>
              <a:t>Analytical estimate of driver heat deposition in plasma</a:t>
            </a: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8E158535-22CE-A018-98ED-A912D925C4C8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D0BD17-657A-093F-8948-930329B48776}"/>
              </a:ext>
            </a:extLst>
          </p:cNvPr>
          <p:cNvSpPr txBox="1"/>
          <p:nvPr/>
        </p:nvSpPr>
        <p:spPr>
          <a:xfrm>
            <a:off x="281256" y="-3366"/>
            <a:ext cx="715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Spectroscopic analysis of the plasma discharge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861C3A2B-5789-3F2F-2CCD-C492FD583394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EE2B7-5CA4-E6A0-928B-9FD7F3FCF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3195" r="3888" b="3195"/>
          <a:stretch/>
        </p:blipFill>
        <p:spPr>
          <a:xfrm>
            <a:off x="7755597" y="3870386"/>
            <a:ext cx="3111921" cy="2528421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31621997-6DB2-0A86-47D0-547E0C0B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678" y="1447313"/>
            <a:ext cx="5745518" cy="2580575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1879481-AB5F-74D0-EBAF-D227CF3DBEA2}"/>
                  </a:ext>
                </a:extLst>
              </p:cNvPr>
              <p:cNvSpPr txBox="1"/>
              <p:nvPr/>
            </p:nvSpPr>
            <p:spPr>
              <a:xfrm>
                <a:off x="888508" y="2686041"/>
                <a:ext cx="5940650" cy="318798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=500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sz="2400" dirty="0"/>
              </a:p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sz="2400" dirty="0"/>
              </a:p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.2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400" dirty="0"/>
              </a:p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400" i="1" dirty="0"/>
                  <a:t>200 </a:t>
                </a:r>
                <a:r>
                  <a:rPr lang="en-US" sz="2400" i="1" dirty="0" err="1"/>
                  <a:t>pC</a:t>
                </a:r>
                <a:r>
                  <a:rPr lang="en-US" sz="2400" i="1" dirty="0"/>
                  <a:t> </a:t>
                </a:r>
                <a:r>
                  <a:rPr lang="en-US" sz="2400" dirty="0"/>
                  <a:t>driver, </a:t>
                </a:r>
                <a:r>
                  <a:rPr lang="en-US" sz="2400" i="1" dirty="0"/>
                  <a:t>50 </a:t>
                </a:r>
                <a:r>
                  <a:rPr lang="en-US" sz="2400" i="1" dirty="0" err="1"/>
                  <a:t>pC</a:t>
                </a:r>
                <a:r>
                  <a:rPr lang="en-US" sz="2400" i="1" dirty="0"/>
                  <a:t> </a:t>
                </a:r>
                <a:r>
                  <a:rPr lang="en-US" sz="2400" dirty="0"/>
                  <a:t>witness:</a:t>
                </a:r>
              </a:p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𝑑𝑟𝑖𝑣𝑒𝑟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250</m:t>
                    </m:r>
                    <m:f>
                      <m:fPr>
                        <m:type m:val="li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𝑝𝐶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𝑚𝐽</m:t>
                    </m:r>
                  </m:oMath>
                </a14:m>
                <a:endParaRPr lang="it-IT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𝑤𝑖𝑡𝑛𝑒𝑠𝑠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0</m:t>
                    </m:r>
                    <m:f>
                      <m:fPr>
                        <m:type m:val="li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𝑝𝐶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𝑚𝐽</m:t>
                    </m:r>
                  </m:oMath>
                </a14:m>
                <a:endParaRPr lang="it-IT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Clr>
                    <a:schemeClr val="accent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𝑝𝑙𝑎𝑠𝑚𝑎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𝑚𝐽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1879481-AB5F-74D0-EBAF-D227CF3DB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08" y="2686041"/>
                <a:ext cx="5940650" cy="3187989"/>
              </a:xfrm>
              <a:prstGeom prst="rect">
                <a:avLst/>
              </a:prstGeom>
              <a:blipFill>
                <a:blip r:embed="rId6"/>
                <a:stretch>
                  <a:fillRect l="-1437" t="-765" b="-1300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9699E6C-B749-CCDA-9CFD-DF51ACD84A7A}"/>
              </a:ext>
            </a:extLst>
          </p:cNvPr>
          <p:cNvSpPr txBox="1"/>
          <p:nvPr/>
        </p:nvSpPr>
        <p:spPr>
          <a:xfrm>
            <a:off x="760410" y="1642415"/>
            <a:ext cx="5278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EuPRAXIA@SPARC_LAB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starting case      (1 GV/m in 60 cm long capillary)</a:t>
            </a:r>
          </a:p>
        </p:txBody>
      </p:sp>
    </p:spTree>
    <p:extLst>
      <p:ext uri="{BB962C8B-B14F-4D97-AF65-F5344CB8AC3E}">
        <p14:creationId xmlns:p14="http://schemas.microsoft.com/office/powerpoint/2010/main" val="3479148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CC67-4E24-0E53-FA45-654BCBFFF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95A9C2-D62C-4039-862A-5B69AD72C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9B1F4885-9BEF-7497-B3BA-9F647583CC90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4CFD1C7A-C26F-20BC-2769-2E8AC3828070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48DF13E-D462-7832-81BA-E73A7A713AA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0A461F51-7687-A5B0-EE87-856D67E17AC3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5575F26D-FD9F-3C3B-4510-188DAF8B8B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D8E74165-1484-FA1A-B2FB-C64E772F1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890924A9-7C75-FF4C-C819-03BE96DE320C}"/>
              </a:ext>
            </a:extLst>
          </p:cNvPr>
          <p:cNvSpPr txBox="1">
            <a:spLocks/>
          </p:cNvSpPr>
          <p:nvPr/>
        </p:nvSpPr>
        <p:spPr>
          <a:xfrm>
            <a:off x="585124" y="704603"/>
            <a:ext cx="7961747" cy="74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Plasma filaments characterization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B89D5AF5-8CD0-E3EB-AA0F-DDF99FA1ADBB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77CDA-8B7C-79A2-6590-411610E3F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5" y="5346731"/>
            <a:ext cx="10183351" cy="9844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1CC700-D5C5-4240-E8AC-FF01A68EC593}"/>
              </a:ext>
            </a:extLst>
          </p:cNvPr>
          <p:cNvSpPr/>
          <p:nvPr/>
        </p:nvSpPr>
        <p:spPr>
          <a:xfrm>
            <a:off x="623352" y="1451793"/>
            <a:ext cx="929280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temperature measurements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Combining integrated line intensity definition with Saha equation and the </a:t>
            </a:r>
            <a:r>
              <a:rPr lang="en-US" sz="2400" dirty="0"/>
              <a:t>ratio between the populations of a given ion in two bound states: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black and white image of symbols&#10;&#10;Description automatically generated">
            <a:extLst>
              <a:ext uri="{FF2B5EF4-FFF2-40B4-BE49-F238E27FC236}">
                <a16:creationId xmlns:a16="http://schemas.microsoft.com/office/drawing/2014/main" id="{56F3B314-08A3-31F6-AD5E-655498BD6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5" y="2764315"/>
            <a:ext cx="5222240" cy="842053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F12F0BE-6933-1FCD-79E1-55BBA23C9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5" y="3694462"/>
            <a:ext cx="5576989" cy="825830"/>
          </a:xfrm>
          <a:prstGeom prst="rect">
            <a:avLst/>
          </a:prstGeom>
        </p:spPr>
      </p:pic>
      <p:pic>
        <p:nvPicPr>
          <p:cNvPr id="20" name="Picture 19" descr="A close-up of a math symbol&#10;&#10;Description automatically generated">
            <a:extLst>
              <a:ext uri="{FF2B5EF4-FFF2-40B4-BE49-F238E27FC236}">
                <a16:creationId xmlns:a16="http://schemas.microsoft.com/office/drawing/2014/main" id="{7F1C9F08-FA6C-B176-8207-C4014A1BC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5" y="4583201"/>
            <a:ext cx="3602433" cy="8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89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368B4-8F78-2B4D-200B-006CAADF4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2440E3-76A9-420D-776E-D5D3C584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E17F6C0F-22F8-FE1F-E5E1-CB42C991BF1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A30CFE11-CCB2-AB08-2160-E50CC05AD32E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BBE14022-1EC7-7B75-8532-4FA498470AE9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B4FC30D6-9E51-6C90-0069-FB1C8A950FD3}"/>
              </a:ext>
            </a:extLst>
          </p:cNvPr>
          <p:cNvSpPr txBox="1"/>
          <p:nvPr/>
        </p:nvSpPr>
        <p:spPr>
          <a:xfrm>
            <a:off x="66712" y="6953"/>
            <a:ext cx="765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High repetition rate plasma sources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60ECDAA1-A523-AB1F-6B8E-06BC1CEDC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7F781914-547D-FA92-2BBF-9A7A51DE1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EF546EF2-9FE3-890E-39BA-05A680A6B48C}"/>
              </a:ext>
            </a:extLst>
          </p:cNvPr>
          <p:cNvSpPr txBox="1">
            <a:spLocks/>
          </p:cNvSpPr>
          <p:nvPr/>
        </p:nvSpPr>
        <p:spPr>
          <a:xfrm>
            <a:off x="372817" y="615087"/>
            <a:ext cx="7961747" cy="74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Plasma filaments characterization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3" name="Picture 3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E5BF9DE-ADC2-B9FC-7B69-E10DFE5D6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r="1"/>
          <a:stretch/>
        </p:blipFill>
        <p:spPr>
          <a:xfrm>
            <a:off x="6447742" y="1414464"/>
            <a:ext cx="5547801" cy="4937674"/>
          </a:xfrm>
          <a:prstGeom prst="rect">
            <a:avLst/>
          </a:prstGeom>
        </p:spPr>
      </p:pic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0467798B-5BE3-F1C5-4F3B-C1C66774C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6" y="3267325"/>
            <a:ext cx="6050713" cy="3153817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51DB8693-165F-9DD8-98F8-6DF20AC13751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9692E-BCCE-F391-CA20-CEA6370D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7" y="2716508"/>
            <a:ext cx="6298883" cy="608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F58DE5-9E7C-DE55-AC67-F86D16C1A0B2}"/>
              </a:ext>
            </a:extLst>
          </p:cNvPr>
          <p:cNvSpPr/>
          <p:nvPr/>
        </p:nvSpPr>
        <p:spPr>
          <a:xfrm>
            <a:off x="411045" y="1362277"/>
            <a:ext cx="548881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temperature measurements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Ratio of integrated line intensity of subsequent ionization states</a:t>
            </a:r>
          </a:p>
        </p:txBody>
      </p:sp>
      <p:pic>
        <p:nvPicPr>
          <p:cNvPr id="28" name="Picture 27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5C29E806-23A8-4383-6D67-2031AD20C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00" y="3290822"/>
            <a:ext cx="5256363" cy="30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34D60-C086-70B0-6BE9-A46F36C8D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9A1C2-2285-F94D-6CC9-3C3CDB7E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56</a:t>
            </a:fld>
            <a:endParaRPr lang="en-US"/>
          </a:p>
        </p:txBody>
      </p: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09481889-D4DE-C6BB-1782-15470C819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697345" y="1154773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98D1153D-A549-2123-CBFE-E1B70B41F05D}"/>
              </a:ext>
            </a:extLst>
          </p:cNvPr>
          <p:cNvSpPr txBox="1"/>
          <p:nvPr/>
        </p:nvSpPr>
        <p:spPr>
          <a:xfrm>
            <a:off x="6996825" y="2617508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96E52FAB-6E21-AB1F-FDFD-69F0AC8A67E4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A3B58F48-7432-D4C7-2C80-2C8CC82239F2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blue and yellow speckled background&#10;&#10;Description automatically generated">
            <a:extLst>
              <a:ext uri="{FF2B5EF4-FFF2-40B4-BE49-F238E27FC236}">
                <a16:creationId xmlns:a16="http://schemas.microsoft.com/office/drawing/2014/main" id="{3AB06C24-FD51-B872-1B63-C061C6710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3120"/>
          <a:stretch/>
        </p:blipFill>
        <p:spPr>
          <a:xfrm rot="16200000">
            <a:off x="7709935" y="2794461"/>
            <a:ext cx="2025765" cy="32677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3" name="Connettore diritto 10">
            <a:extLst>
              <a:ext uri="{FF2B5EF4-FFF2-40B4-BE49-F238E27FC236}">
                <a16:creationId xmlns:a16="http://schemas.microsoft.com/office/drawing/2014/main" id="{ECD112B3-1972-CB86-D02E-ECFA26CF6915}"/>
              </a:ext>
            </a:extLst>
          </p:cNvPr>
          <p:cNvCxnSpPr>
            <a:cxnSpLocks/>
          </p:cNvCxnSpPr>
          <p:nvPr/>
        </p:nvCxnSpPr>
        <p:spPr>
          <a:xfrm flipV="1">
            <a:off x="7096554" y="4956349"/>
            <a:ext cx="3267766" cy="85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4">
            <a:extLst>
              <a:ext uri="{FF2B5EF4-FFF2-40B4-BE49-F238E27FC236}">
                <a16:creationId xmlns:a16="http://schemas.microsoft.com/office/drawing/2014/main" id="{56E151FD-0EC9-A958-3B9C-FF2D37129129}"/>
              </a:ext>
            </a:extLst>
          </p:cNvPr>
          <p:cNvCxnSpPr>
            <a:cxnSpLocks/>
          </p:cNvCxnSpPr>
          <p:nvPr/>
        </p:nvCxnSpPr>
        <p:spPr>
          <a:xfrm>
            <a:off x="7096554" y="3970220"/>
            <a:ext cx="326776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0">
            <a:extLst>
              <a:ext uri="{FF2B5EF4-FFF2-40B4-BE49-F238E27FC236}">
                <a16:creationId xmlns:a16="http://schemas.microsoft.com/office/drawing/2014/main" id="{AC67E36A-5AA3-DAC2-CD98-0D9F69755618}"/>
              </a:ext>
            </a:extLst>
          </p:cNvPr>
          <p:cNvCxnSpPr>
            <a:cxnSpLocks/>
          </p:cNvCxnSpPr>
          <p:nvPr/>
        </p:nvCxnSpPr>
        <p:spPr>
          <a:xfrm flipH="1" flipV="1">
            <a:off x="8913317" y="5231332"/>
            <a:ext cx="706413" cy="3987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2">
            <a:extLst>
              <a:ext uri="{FF2B5EF4-FFF2-40B4-BE49-F238E27FC236}">
                <a16:creationId xmlns:a16="http://schemas.microsoft.com/office/drawing/2014/main" id="{FADD20FE-D039-EA78-20E7-0BD58E4D9C95}"/>
              </a:ext>
            </a:extLst>
          </p:cNvPr>
          <p:cNvSpPr txBox="1"/>
          <p:nvPr/>
        </p:nvSpPr>
        <p:spPr>
          <a:xfrm>
            <a:off x="9619730" y="5609328"/>
            <a:ext cx="18907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sp>
        <p:nvSpPr>
          <p:cNvPr id="34" name="CasellaDiTesto 73">
            <a:extLst>
              <a:ext uri="{FF2B5EF4-FFF2-40B4-BE49-F238E27FC236}">
                <a16:creationId xmlns:a16="http://schemas.microsoft.com/office/drawing/2014/main" id="{CD25CB16-2F87-8A9F-B178-907C7C7AE52D}"/>
              </a:ext>
            </a:extLst>
          </p:cNvPr>
          <p:cNvSpPr txBox="1"/>
          <p:nvPr/>
        </p:nvSpPr>
        <p:spPr>
          <a:xfrm>
            <a:off x="9686865" y="2594543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85E43-B28B-2DF2-A86A-E60C88D465F9}"/>
              </a:ext>
            </a:extLst>
          </p:cNvPr>
          <p:cNvSpPr txBox="1"/>
          <p:nvPr/>
        </p:nvSpPr>
        <p:spPr>
          <a:xfrm>
            <a:off x="510690" y="945610"/>
            <a:ext cx="4228360" cy="59554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  <a:r>
              <a:rPr lang="en-US" sz="3200" baseline="30000" dirty="0">
                <a:solidFill>
                  <a:srgbClr val="002060"/>
                </a:solidFill>
              </a:rPr>
              <a:t>st</a:t>
            </a:r>
            <a:r>
              <a:rPr lang="en-US" sz="3200" dirty="0">
                <a:solidFill>
                  <a:srgbClr val="002060"/>
                </a:solidFill>
              </a:rPr>
              <a:t> 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Uniform density profile</a:t>
            </a:r>
            <a:endParaRPr lang="it-IT" sz="900" dirty="0"/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Left </a:t>
            </a:r>
            <a:r>
              <a:rPr lang="en-US" sz="2400" dirty="0"/>
              <a:t>segment: 6 kV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segment: 6 kV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Uniform distribution during plasma formation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Longitudinal density gradient in the recombination phase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A06186-72F2-F853-49A1-E02C1F53CC41}"/>
              </a:ext>
            </a:extLst>
          </p:cNvPr>
          <p:cNvSpPr/>
          <p:nvPr/>
        </p:nvSpPr>
        <p:spPr>
          <a:xfrm>
            <a:off x="7958743" y="1962278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30C7EA-2DCE-B78B-DB1F-6356BA369AF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088936" y="2395444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A9B99A-DD39-30C1-0ECC-6676C6AE7C3D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9365681" y="2395444"/>
            <a:ext cx="991019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EAAAE07-AC61-B63A-3104-600E5043C2EA}"/>
              </a:ext>
            </a:extLst>
          </p:cNvPr>
          <p:cNvSpPr/>
          <p:nvPr/>
        </p:nvSpPr>
        <p:spPr>
          <a:xfrm>
            <a:off x="7038853" y="550920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9DE662E6-DD21-6562-22FF-260A25AA36B3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7">
            <a:extLst>
              <a:ext uri="{FF2B5EF4-FFF2-40B4-BE49-F238E27FC236}">
                <a16:creationId xmlns:a16="http://schemas.microsoft.com/office/drawing/2014/main" id="{74B22B89-0954-D261-1128-0FEDB5518C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id="{E8EB7318-62EB-C026-B36A-068C87E31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87E223-AE7C-3A26-3DEA-18FEB5791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45" y="3161412"/>
            <a:ext cx="5892665" cy="3210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0C46A-88CE-0FD6-0393-E68822ECE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07" y="3045459"/>
            <a:ext cx="6700513" cy="32717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8C193A-3CFD-2C2F-5F8D-6F9A073156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62" y="3048322"/>
            <a:ext cx="6750820" cy="3296338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9A4ABC6B-AB30-41A4-6BFE-17CB5A1A0A4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22E59A-D303-6304-D2AE-CF0326B0BDC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4324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7" grpId="0" animBg="1"/>
      <p:bldP spid="7" grpId="1" animBg="1"/>
      <p:bldP spid="15" grpId="0"/>
      <p:bldP spid="15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E4A39-69B3-7B84-CE3A-EFFAF170C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yellow light on a black background&#10;&#10;Description automatically generated">
            <a:extLst>
              <a:ext uri="{FF2B5EF4-FFF2-40B4-BE49-F238E27FC236}">
                <a16:creationId xmlns:a16="http://schemas.microsoft.com/office/drawing/2014/main" id="{95145255-CAE0-E0AB-DC5A-DC992CFF8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9850" r="29430" b="11065"/>
          <a:stretch/>
        </p:blipFill>
        <p:spPr>
          <a:xfrm rot="16200000">
            <a:off x="7405852" y="3064913"/>
            <a:ext cx="2274214" cy="31324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F8B54-94C0-87E5-EEB0-292B5F7F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57</a:t>
            </a:fld>
            <a:endParaRPr lang="en-US"/>
          </a:p>
        </p:txBody>
      </p:sp>
      <p:cxnSp>
        <p:nvCxnSpPr>
          <p:cNvPr id="6" name="Connettore 2 20">
            <a:extLst>
              <a:ext uri="{FF2B5EF4-FFF2-40B4-BE49-F238E27FC236}">
                <a16:creationId xmlns:a16="http://schemas.microsoft.com/office/drawing/2014/main" id="{3660A875-6DF4-29A5-C198-32CC4BF3D17F}"/>
              </a:ext>
            </a:extLst>
          </p:cNvPr>
          <p:cNvCxnSpPr>
            <a:cxnSpLocks/>
          </p:cNvCxnSpPr>
          <p:nvPr/>
        </p:nvCxnSpPr>
        <p:spPr>
          <a:xfrm flipH="1" flipV="1">
            <a:off x="8717280" y="5349235"/>
            <a:ext cx="777552" cy="503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54B7A004-C23C-4DB3-6D05-27A22F4ACA54}"/>
              </a:ext>
            </a:extLst>
          </p:cNvPr>
          <p:cNvSpPr txBox="1"/>
          <p:nvPr/>
        </p:nvSpPr>
        <p:spPr>
          <a:xfrm>
            <a:off x="9494832" y="5858290"/>
            <a:ext cx="181486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1B1ECFED-5D8D-6B2E-D625-7DA22395EA56}"/>
              </a:ext>
            </a:extLst>
          </p:cNvPr>
          <p:cNvCxnSpPr>
            <a:cxnSpLocks/>
          </p:cNvCxnSpPr>
          <p:nvPr/>
        </p:nvCxnSpPr>
        <p:spPr>
          <a:xfrm flipV="1">
            <a:off x="7000516" y="4507946"/>
            <a:ext cx="1584639" cy="441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EA46208-9C13-5114-3F00-377A7DE85514}"/>
              </a:ext>
            </a:extLst>
          </p:cNvPr>
          <p:cNvCxnSpPr>
            <a:cxnSpLocks/>
          </p:cNvCxnSpPr>
          <p:nvPr/>
        </p:nvCxnSpPr>
        <p:spPr>
          <a:xfrm>
            <a:off x="7000516" y="4917080"/>
            <a:ext cx="158463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17">
            <a:extLst>
              <a:ext uri="{FF2B5EF4-FFF2-40B4-BE49-F238E27FC236}">
                <a16:creationId xmlns:a16="http://schemas.microsoft.com/office/drawing/2014/main" id="{64E2E969-8928-FB11-1426-B2C4027CCAAA}"/>
              </a:ext>
            </a:extLst>
          </p:cNvPr>
          <p:cNvCxnSpPr>
            <a:cxnSpLocks/>
          </p:cNvCxnSpPr>
          <p:nvPr/>
        </p:nvCxnSpPr>
        <p:spPr>
          <a:xfrm>
            <a:off x="8683118" y="4225487"/>
            <a:ext cx="1435067" cy="175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8">
            <a:extLst>
              <a:ext uri="{FF2B5EF4-FFF2-40B4-BE49-F238E27FC236}">
                <a16:creationId xmlns:a16="http://schemas.microsoft.com/office/drawing/2014/main" id="{A148D4A5-836E-871A-528F-3D1C64E294E2}"/>
              </a:ext>
            </a:extLst>
          </p:cNvPr>
          <p:cNvCxnSpPr>
            <a:cxnSpLocks/>
          </p:cNvCxnSpPr>
          <p:nvPr/>
        </p:nvCxnSpPr>
        <p:spPr>
          <a:xfrm>
            <a:off x="8674100" y="5202102"/>
            <a:ext cx="1435067" cy="187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C593B6D2-4DAB-585D-4026-AC2E36A14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593173" y="1235792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201B7476-2FEF-11FF-361D-2B1F3A42312D}"/>
              </a:ext>
            </a:extLst>
          </p:cNvPr>
          <p:cNvSpPr txBox="1"/>
          <p:nvPr/>
        </p:nvSpPr>
        <p:spPr>
          <a:xfrm>
            <a:off x="6892653" y="269852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0" name="CasellaDiTesto 76">
            <a:extLst>
              <a:ext uri="{FF2B5EF4-FFF2-40B4-BE49-F238E27FC236}">
                <a16:creationId xmlns:a16="http://schemas.microsoft.com/office/drawing/2014/main" id="{C5FD7801-ACDF-A990-3C14-A0FED527DD23}"/>
              </a:ext>
            </a:extLst>
          </p:cNvPr>
          <p:cNvSpPr txBox="1"/>
          <p:nvPr/>
        </p:nvSpPr>
        <p:spPr>
          <a:xfrm>
            <a:off x="9518900" y="2680272"/>
            <a:ext cx="88869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7.5 kV</a:t>
            </a:r>
            <a:endParaRPr lang="it-IT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697FD083-4663-2DDC-727E-6E365460B4D4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926145D7-7743-3018-D699-0F2EB2E21917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0B2BB-CABA-F5E0-6571-FE7C4D2545AD}"/>
              </a:ext>
            </a:extLst>
          </p:cNvPr>
          <p:cNvSpPr txBox="1"/>
          <p:nvPr/>
        </p:nvSpPr>
        <p:spPr>
          <a:xfrm>
            <a:off x="497163" y="921990"/>
            <a:ext cx="4566592" cy="59862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30000" dirty="0">
                <a:solidFill>
                  <a:srgbClr val="002060"/>
                </a:solidFill>
              </a:rPr>
              <a:t>nd  </a:t>
            </a:r>
            <a:r>
              <a:rPr lang="en-US" sz="3200" dirty="0">
                <a:solidFill>
                  <a:srgbClr val="002060"/>
                </a:solidFill>
              </a:rPr>
              <a:t>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Steep density gradient at    segments </a:t>
            </a:r>
            <a:r>
              <a:rPr lang="it-IT" sz="2400" dirty="0"/>
              <a:t>crossing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Left segment: 6 kV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</a:t>
            </a:r>
            <a:r>
              <a:rPr lang="it-IT" sz="2400" dirty="0"/>
              <a:t>: 7.5 kV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b="1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Density gradient during the HV discharges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Symmetric distribution during recombination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A084B0-06DA-FFFA-1D61-04FCDC8842CE}"/>
              </a:ext>
            </a:extLst>
          </p:cNvPr>
          <p:cNvSpPr/>
          <p:nvPr/>
        </p:nvSpPr>
        <p:spPr>
          <a:xfrm>
            <a:off x="7846525" y="2014163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9C9724-566B-D92D-7870-7DE6ECFF895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976718" y="2447329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F3F469-31B4-8F06-9572-92BBAC7DBC41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9253463" y="2447329"/>
            <a:ext cx="855704" cy="1018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9D49BFC-339F-C851-3FD8-0C1B4DC10206}"/>
              </a:ext>
            </a:extLst>
          </p:cNvPr>
          <p:cNvSpPr/>
          <p:nvPr/>
        </p:nvSpPr>
        <p:spPr>
          <a:xfrm>
            <a:off x="6967733" y="577336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A7EB4BF9-4E68-A24A-37F4-34940FCDBF5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9CC3F26D-38A4-E026-830E-8D5DB2715B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BB5425D9-299D-5D42-4B6A-C21478652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86847C-3802-62A2-AC86-647D1A8C5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34" y="3162992"/>
            <a:ext cx="6097884" cy="29363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818178-0A57-1083-EF7C-1ABEA15998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76" y="3108743"/>
            <a:ext cx="6448708" cy="31488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78F1D5-D4FD-CD2F-9150-7A58E39CEA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23" y="3118990"/>
            <a:ext cx="5933906" cy="3233148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6FCFBCB8-2BD2-E731-25B8-3C8A26B13498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BCDFC2FE-A032-A741-272D-EFE303A16703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2132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/>
      <p:bldP spid="16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F2704-DBDC-8334-D3C6-96D46C935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4C782-2234-E194-D3A1-5BFCFB090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9" b="43098"/>
          <a:stretch/>
        </p:blipFill>
        <p:spPr>
          <a:xfrm>
            <a:off x="8310040" y="3255281"/>
            <a:ext cx="3020528" cy="2962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8D3B37-7E6D-D9C1-0AA5-7D4D07810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9" t="55777"/>
          <a:stretch/>
        </p:blipFill>
        <p:spPr>
          <a:xfrm>
            <a:off x="8322107" y="666711"/>
            <a:ext cx="3107350" cy="23685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54A132-2BC8-AD58-FD21-A5040CD5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01" y="2211333"/>
            <a:ext cx="4168078" cy="31260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373CB-56FC-111B-C012-B0668FD4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58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E098308F-3A93-64F8-B6C9-D5946F566FB2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350E562-AC0D-4472-3FA2-3AF7AB9FA928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694EEBBC-6C8E-6C89-922F-AC3834887575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E10E8550-C827-DC12-2982-3C1D3B683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5346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04BFF8BA-7D94-D005-901C-3FA9C55D6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97DB71-45A4-ECBF-9A0E-85D0D95BA4A0}"/>
              </a:ext>
            </a:extLst>
          </p:cNvPr>
          <p:cNvSpPr txBox="1">
            <a:spLocks/>
          </p:cNvSpPr>
          <p:nvPr/>
        </p:nvSpPr>
        <p:spPr>
          <a:xfrm>
            <a:off x="534109" y="593714"/>
            <a:ext cx="5153757" cy="162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Curved capillary for Active Bending Plasma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480CA2F7-8EFC-3445-1348-CCDDD6216A7B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</a:t>
            </a:r>
            <a:r>
              <a:rPr lang="it-IT" sz="2800" noProof="0" dirty="0">
                <a:solidFill>
                  <a:schemeClr val="bg1"/>
                </a:solidFill>
              </a:rPr>
              <a:t>compact m-scale plasma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B601F670-182A-AE5E-EF0B-AEC5C699E4A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7E58BB-F430-6F17-6555-FAE4FD408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89" r="12815"/>
          <a:stretch/>
        </p:blipFill>
        <p:spPr>
          <a:xfrm>
            <a:off x="9430519" y="653299"/>
            <a:ext cx="2731731" cy="2517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159914-1F9D-2E5D-22D4-72D8E28367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88" r="12816"/>
          <a:stretch/>
        </p:blipFill>
        <p:spPr>
          <a:xfrm>
            <a:off x="6640868" y="666711"/>
            <a:ext cx="2731732" cy="25170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B77125-8DF6-EBDA-4053-BCE14D05C67B}"/>
              </a:ext>
            </a:extLst>
          </p:cNvPr>
          <p:cNvSpPr txBox="1"/>
          <p:nvPr/>
        </p:nvSpPr>
        <p:spPr>
          <a:xfrm>
            <a:off x="7410355" y="1041905"/>
            <a:ext cx="1430200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noProof="0" dirty="0"/>
              <a:t>Bending dipole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EF1020-7011-1E57-4C1F-416899989232}"/>
              </a:ext>
            </a:extLst>
          </p:cNvPr>
          <p:cNvSpPr txBox="1"/>
          <p:nvPr/>
        </p:nvSpPr>
        <p:spPr>
          <a:xfrm>
            <a:off x="10664058" y="1054605"/>
            <a:ext cx="521297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noProof="0" dirty="0"/>
              <a:t>ABP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D5A7A3-D4ED-5F53-259E-187694B96821}"/>
              </a:ext>
            </a:extLst>
          </p:cNvPr>
          <p:cNvSpPr txBox="1"/>
          <p:nvPr/>
        </p:nvSpPr>
        <p:spPr>
          <a:xfrm>
            <a:off x="8312281" y="2157497"/>
            <a:ext cx="84087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noProof="0"/>
              <a:t>Dispersion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132AEF-FDF0-9C43-AF69-7CBC88A1355A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401276" y="2434496"/>
            <a:ext cx="331441" cy="2198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9241A5-8924-1FCC-55EF-80A17E7332E9}"/>
              </a:ext>
            </a:extLst>
          </p:cNvPr>
          <p:cNvCxnSpPr>
            <a:cxnSpLocks/>
          </p:cNvCxnSpPr>
          <p:nvPr/>
        </p:nvCxnSpPr>
        <p:spPr>
          <a:xfrm>
            <a:off x="7391595" y="1373931"/>
            <a:ext cx="1448960" cy="65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DD3FDF-3133-3E8D-8E3F-E976E4B87CE4}"/>
              </a:ext>
            </a:extLst>
          </p:cNvPr>
          <p:cNvCxnSpPr>
            <a:cxnSpLocks/>
          </p:cNvCxnSpPr>
          <p:nvPr/>
        </p:nvCxnSpPr>
        <p:spPr>
          <a:xfrm>
            <a:off x="10242226" y="1381886"/>
            <a:ext cx="1448960" cy="65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03141CE-866E-83BE-775E-3DFAE3536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7" y="2215545"/>
            <a:ext cx="4168078" cy="31260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8E0AFD5-3F88-5D11-DD36-8CC0ED2B8CBC}"/>
              </a:ext>
            </a:extLst>
          </p:cNvPr>
          <p:cNvSpPr txBox="1"/>
          <p:nvPr/>
        </p:nvSpPr>
        <p:spPr>
          <a:xfrm>
            <a:off x="555381" y="5535523"/>
            <a:ext cx="592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Frazzitta</a:t>
            </a:r>
            <a:r>
              <a:rPr lang="en-US" dirty="0"/>
              <a:t>, A. et al, Phys. Rev. </a:t>
            </a:r>
            <a:r>
              <a:rPr lang="en-US" dirty="0" err="1"/>
              <a:t>Accel.Beams</a:t>
            </a:r>
            <a:r>
              <a:rPr lang="en-US" dirty="0"/>
              <a:t>, 27 (2024), 091301</a:t>
            </a:r>
          </a:p>
        </p:txBody>
      </p:sp>
    </p:spTree>
    <p:extLst>
      <p:ext uri="{BB962C8B-B14F-4D97-AF65-F5344CB8AC3E}">
        <p14:creationId xmlns:p14="http://schemas.microsoft.com/office/powerpoint/2010/main" val="13208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EC1B8-3219-F660-00DB-1B543DDB8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8BA2C-D51B-9A7F-C75E-7D09D221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59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5975F68A-FF66-A8A7-927E-796078303AE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403F76FE-056F-4373-848D-59E21FE71C10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59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A2DDAA6C-CA8B-F0F7-948A-6F212FB6D5B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107A52CB-6BDD-05CF-D071-E6E195464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5916767C-9F5A-28B8-B25D-B172B49D0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DAA1B430-8DC1-5C81-B842-4D1FA691012A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EuPRAXIA@SPARC_LAB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E437E6E7-D3C4-75A7-3F62-2638D814422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A4FCD-25B0-42F4-7F2C-BE1148646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29" y="919802"/>
            <a:ext cx="9773231" cy="4746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F22499-7A6E-AAB4-11F2-475923B0982D}"/>
              </a:ext>
            </a:extLst>
          </p:cNvPr>
          <p:cNvSpPr/>
          <p:nvPr/>
        </p:nvSpPr>
        <p:spPr>
          <a:xfrm>
            <a:off x="1064871" y="5335929"/>
            <a:ext cx="7917083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0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E3126-4D44-882C-3D90-56D76D73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6">
            <a:extLst>
              <a:ext uri="{FF2B5EF4-FFF2-40B4-BE49-F238E27FC236}">
                <a16:creationId xmlns:a16="http://schemas.microsoft.com/office/drawing/2014/main" id="{5F3FD159-4960-43AE-1C1E-02CDCC0E8C1E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F95F4B96-FBF9-D40F-D7C9-4B6CF3E79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36C45500-E923-2907-216E-B6725EF13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E1AE242-7B2E-9285-7346-A0300A8DC03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D7B5CE75-18A7-04D6-3C30-0C2F80AF0674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49717F1F-B178-CB0B-AEE7-4341FA6F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29604-8770-C7B7-D199-478E110D9FF9}"/>
              </a:ext>
            </a:extLst>
          </p:cNvPr>
          <p:cNvSpPr txBox="1"/>
          <p:nvPr/>
        </p:nvSpPr>
        <p:spPr>
          <a:xfrm>
            <a:off x="359088" y="2475507"/>
            <a:ext cx="5247008" cy="38010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First FEL user facility driven by a plasma accelerator (PWFA), including:</a:t>
            </a:r>
          </a:p>
          <a:p>
            <a:pPr marL="7812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S-band photoinjector</a:t>
            </a:r>
          </a:p>
          <a:p>
            <a:pPr marL="7812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X-band booster</a:t>
            </a:r>
          </a:p>
          <a:p>
            <a:pPr marL="781200" lvl="1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60 cm long plasma discharge capillary for PWFA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Future upgrade to 5 GeV with 3 m long PWFA stage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75AFFBDF-8E73-2B5B-452A-65E5F8577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00" y="1567124"/>
            <a:ext cx="6525053" cy="2218229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11CAE2EB-1D99-85EC-6FB0-52FBA6F42288}"/>
              </a:ext>
            </a:extLst>
          </p:cNvPr>
          <p:cNvSpPr txBox="1">
            <a:spLocks/>
          </p:cNvSpPr>
          <p:nvPr/>
        </p:nvSpPr>
        <p:spPr>
          <a:xfrm>
            <a:off x="359089" y="493177"/>
            <a:ext cx="7767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+mn-lt"/>
              </a:rPr>
              <a:t>Motivation of the thesis project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3201C02-2CC4-8DCD-3A07-30B54B6E481B}"/>
              </a:ext>
            </a:extLst>
          </p:cNvPr>
          <p:cNvSpPr txBox="1">
            <a:spLocks/>
          </p:cNvSpPr>
          <p:nvPr/>
        </p:nvSpPr>
        <p:spPr>
          <a:xfrm>
            <a:off x="359088" y="1673464"/>
            <a:ext cx="5071648" cy="60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2060"/>
                </a:solidFill>
                <a:latin typeface="+mn-lt"/>
              </a:rPr>
              <a:t>EuPRAXIA@SPARC_LAB</a:t>
            </a:r>
            <a:r>
              <a:rPr lang="en-US" sz="3200" dirty="0">
                <a:solidFill>
                  <a:srgbClr val="002060"/>
                </a:solidFill>
                <a:latin typeface="+mn-lt"/>
              </a:rPr>
              <a:t> project</a:t>
            </a:r>
          </a:p>
        </p:txBody>
      </p:sp>
      <p:pic>
        <p:nvPicPr>
          <p:cNvPr id="14" name="Immagine 18">
            <a:extLst>
              <a:ext uri="{FF2B5EF4-FFF2-40B4-BE49-F238E27FC236}">
                <a16:creationId xmlns:a16="http://schemas.microsoft.com/office/drawing/2014/main" id="{52E8BDC6-93D6-94E2-93E6-49B2F40F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055" y="668090"/>
            <a:ext cx="2070451" cy="888985"/>
          </a:xfrm>
          <a:prstGeom prst="rect">
            <a:avLst/>
          </a:prstGeom>
        </p:spPr>
      </p:pic>
      <p:pic>
        <p:nvPicPr>
          <p:cNvPr id="22" name="Picture 21" descr="A table with text and numbers&#10;&#10;Description automatically generated">
            <a:extLst>
              <a:ext uri="{FF2B5EF4-FFF2-40B4-BE49-F238E27FC236}">
                <a16:creationId xmlns:a16="http://schemas.microsoft.com/office/drawing/2014/main" id="{61732CED-6EE5-6DEF-1CD6-2B93BAD60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5340"/>
            <a:ext cx="5247007" cy="26157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3A6AD5-DE5C-300E-4006-8F32D5FDF5AB}"/>
              </a:ext>
            </a:extLst>
          </p:cNvPr>
          <p:cNvSpPr/>
          <p:nvPr/>
        </p:nvSpPr>
        <p:spPr>
          <a:xfrm>
            <a:off x="1181235" y="4201610"/>
            <a:ext cx="821803" cy="409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F0FAFD-B1FE-12BB-255C-12C25E8B037B}"/>
              </a:ext>
            </a:extLst>
          </p:cNvPr>
          <p:cNvSpPr/>
          <p:nvPr/>
        </p:nvSpPr>
        <p:spPr>
          <a:xfrm>
            <a:off x="9570719" y="6092170"/>
            <a:ext cx="717577" cy="2629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7B424F-D074-7E08-4781-C20105B478D9}"/>
              </a:ext>
            </a:extLst>
          </p:cNvPr>
          <p:cNvSpPr/>
          <p:nvPr/>
        </p:nvSpPr>
        <p:spPr>
          <a:xfrm>
            <a:off x="9668365" y="4295140"/>
            <a:ext cx="537356" cy="2209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9C527D72-1287-D1B6-91C5-11B72F881490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358863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10AD-A20D-219B-B3C6-ADFE54DC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AA7AD-F3AD-0F16-3056-CD067AF6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60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E6798B50-A4EF-857F-7D59-DFED835ACA11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59928DB1-E4C3-E56B-0664-A1AC5D4194B2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60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0DFBB23A-95BD-AAC6-690B-E2AC18709704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290B433D-0CD4-CD29-32EA-0B2877B30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E353D29A-43E8-4909-D716-879DB254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667CAB7E-2803-AE94-B73B-3B8869F13C9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EuPRAXIA@SPARC_LAB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05157A94-151B-5480-4BC5-CB62C62652B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618D3ED-09F9-B593-07D4-96DB400590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72393" y="864891"/>
              <a:ext cx="9194771" cy="279632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69983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1460631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1538991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160554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  <a:gridCol w="1538991">
                      <a:extLst>
                        <a:ext uri="{9D8B030D-6E8A-4147-A177-3AD203B41FA5}">
                          <a16:colId xmlns:a16="http://schemas.microsoft.com/office/drawing/2014/main" val="1240918147"/>
                        </a:ext>
                      </a:extLst>
                    </a:gridCol>
                    <a:gridCol w="1480635">
                      <a:extLst>
                        <a:ext uri="{9D8B030D-6E8A-4147-A177-3AD203B41FA5}">
                          <a16:colId xmlns:a16="http://schemas.microsoft.com/office/drawing/2014/main" val="2213650839"/>
                        </a:ext>
                      </a:extLst>
                    </a:gridCol>
                  </a:tblGrid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Parameter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strike="noStrike" dirty="0"/>
                            <a:t>Unit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Radiation Wavelength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nm</a:t>
                          </a:r>
                        </a:p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  <a:ea typeface="Cambria Math" panose="02040503050406030204" pitchFamily="18" charset="0"/>
                            </a:rPr>
                            <a:t>eV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415-120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310-120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359629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Photons per Pulse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1" u="none" strike="noStrike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2000" b="0" i="1" u="none" strike="noStrike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1" u="none" strike="noStrike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000" b="0" i="1" u="none" strike="noStrike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000" b="0" i="1" u="none" strike="noStrike" dirty="0"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10-60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12-150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 Bandwith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%</a:t>
                          </a:r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0.05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Configuration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SASE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HGHG seeding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618D3ED-09F9-B593-07D4-96DB400590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72393" y="864891"/>
              <a:ext cx="9194771" cy="279632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69983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1460631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1538991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160554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  <a:gridCol w="1538991">
                      <a:extLst>
                        <a:ext uri="{9D8B030D-6E8A-4147-A177-3AD203B41FA5}">
                          <a16:colId xmlns:a16="http://schemas.microsoft.com/office/drawing/2014/main" val="1240918147"/>
                        </a:ext>
                      </a:extLst>
                    </a:gridCol>
                    <a:gridCol w="1480635">
                      <a:extLst>
                        <a:ext uri="{9D8B030D-6E8A-4147-A177-3AD203B41FA5}">
                          <a16:colId xmlns:a16="http://schemas.microsoft.com/office/drawing/2014/main" val="2213650839"/>
                        </a:ext>
                      </a:extLst>
                    </a:gridCol>
                  </a:tblGrid>
                  <a:tr h="3735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Parameter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strike="noStrike" dirty="0"/>
                            <a:t>Unit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6783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Radiation Wavelength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nm</a:t>
                          </a:r>
                        </a:p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  <a:ea typeface="Cambria Math" panose="02040503050406030204" pitchFamily="18" charset="0"/>
                            </a:rPr>
                            <a:t>eV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415-120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310-120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6783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Photons per Pulse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7917" t="-159821" r="-423333" b="-17232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10-60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12-150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6783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 Bandwith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%</a:t>
                          </a:r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0.05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387928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Configuration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SASE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HGHG seeding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B4EA906A-E1EA-2281-E254-8467107BF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27" y="3723736"/>
            <a:ext cx="4531057" cy="2687114"/>
          </a:xfrm>
          <a:prstGeom prst="rect">
            <a:avLst/>
          </a:prstGeom>
        </p:spPr>
      </p:pic>
      <p:sp>
        <p:nvSpPr>
          <p:cNvPr id="6" name="CasellaDiTesto 8">
            <a:extLst>
              <a:ext uri="{FF2B5EF4-FFF2-40B4-BE49-F238E27FC236}">
                <a16:creationId xmlns:a16="http://schemas.microsoft.com/office/drawing/2014/main" id="{981A71C5-DEA2-52D7-EAE5-BAFE766723D7}"/>
              </a:ext>
            </a:extLst>
          </p:cNvPr>
          <p:cNvSpPr txBox="1"/>
          <p:nvPr/>
        </p:nvSpPr>
        <p:spPr>
          <a:xfrm>
            <a:off x="2640755" y="4184596"/>
            <a:ext cx="1348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AQUA PWFA</a:t>
            </a:r>
          </a:p>
          <a:p>
            <a:r>
              <a:rPr lang="en-US" dirty="0">
                <a:solidFill>
                  <a:schemeClr val="bg1"/>
                </a:solidFill>
              </a:rPr>
              <a:t>linear</a:t>
            </a:r>
          </a:p>
        </p:txBody>
      </p:sp>
      <p:grpSp>
        <p:nvGrpSpPr>
          <p:cNvPr id="7" name="Gruppo 19">
            <a:extLst>
              <a:ext uri="{FF2B5EF4-FFF2-40B4-BE49-F238E27FC236}">
                <a16:creationId xmlns:a16="http://schemas.microsoft.com/office/drawing/2014/main" id="{E136091C-133A-0459-4A6B-C1088F8375CF}"/>
              </a:ext>
            </a:extLst>
          </p:cNvPr>
          <p:cNvGrpSpPr/>
          <p:nvPr/>
        </p:nvGrpSpPr>
        <p:grpSpPr>
          <a:xfrm>
            <a:off x="5060372" y="3876133"/>
            <a:ext cx="7044266" cy="1828925"/>
            <a:chOff x="5060372" y="3876133"/>
            <a:chExt cx="7044266" cy="1828925"/>
          </a:xfrm>
        </p:grpSpPr>
        <p:pic>
          <p:nvPicPr>
            <p:cNvPr id="8" name="Immagine 16" descr="Immagine che contiene testo, schermata, linea, Policromia&#10;&#10;Descrizione generata automaticamente">
              <a:extLst>
                <a:ext uri="{FF2B5EF4-FFF2-40B4-BE49-F238E27FC236}">
                  <a16:creationId xmlns:a16="http://schemas.microsoft.com/office/drawing/2014/main" id="{75B79A54-08A3-1578-C633-D11363930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372" y="3876133"/>
              <a:ext cx="3522133" cy="1828925"/>
            </a:xfrm>
            <a:prstGeom prst="rect">
              <a:avLst/>
            </a:prstGeom>
          </p:spPr>
        </p:pic>
        <p:pic>
          <p:nvPicPr>
            <p:cNvPr id="9" name="Immagine 18" descr="Immagine che contiene testo, schermata, linea, Policromia&#10;&#10;Descrizione generata automaticamente">
              <a:extLst>
                <a:ext uri="{FF2B5EF4-FFF2-40B4-BE49-F238E27FC236}">
                  <a16:creationId xmlns:a16="http://schemas.microsoft.com/office/drawing/2014/main" id="{CFFCFCE5-41D4-3C2C-668E-3AE19F0F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505" y="3891534"/>
              <a:ext cx="3522133" cy="1813524"/>
            </a:xfrm>
            <a:prstGeom prst="rect">
              <a:avLst/>
            </a:prstGeom>
          </p:spPr>
        </p:pic>
      </p:grpSp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08B83F8B-9932-59C5-53CC-6DB845306DF6}"/>
              </a:ext>
            </a:extLst>
          </p:cNvPr>
          <p:cNvSpPr txBox="1"/>
          <p:nvPr/>
        </p:nvSpPr>
        <p:spPr>
          <a:xfrm>
            <a:off x="7285718" y="5652715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ARIA PWFA configuration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33D07-7C59-F34D-F77A-0AA145C50BD4}"/>
              </a:ext>
            </a:extLst>
          </p:cNvPr>
          <p:cNvSpPr txBox="1"/>
          <p:nvPr/>
        </p:nvSpPr>
        <p:spPr>
          <a:xfrm>
            <a:off x="8064657" y="6113194"/>
            <a:ext cx="3121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latin typeface="Calibri" panose="020F0502020204030204" pitchFamily="34" charset="0"/>
              </a:rPr>
              <a:t>Courtesy of L. </a:t>
            </a:r>
            <a:r>
              <a:rPr lang="en-US" sz="1600" b="0" i="0" u="none" strike="noStrike" baseline="0" dirty="0" err="1">
                <a:latin typeface="Calibri" panose="020F0502020204030204" pitchFamily="34" charset="0"/>
              </a:rPr>
              <a:t>Giannessi</a:t>
            </a:r>
            <a:r>
              <a:rPr lang="en-US" sz="1600" b="0" i="0" u="none" strike="noStrike" baseline="0" dirty="0">
                <a:latin typeface="Calibri" panose="020F0502020204030204" pitchFamily="34" charset="0"/>
              </a:rPr>
              <a:t>, F. </a:t>
            </a:r>
            <a:r>
              <a:rPr lang="en-US" sz="1600" b="0" i="0" u="none" strike="noStrike" baseline="0" dirty="0" err="1">
                <a:latin typeface="Calibri" panose="020F0502020204030204" pitchFamily="34" charset="0"/>
              </a:rPr>
              <a:t>Stellato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8054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5FA0A-E19B-46B3-078B-6F563A5A8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282B5-8D54-E27D-C8BC-84DA41BD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61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EC084D68-E3E5-38E2-BBF5-4E927861DD22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9FFBE6A7-75E3-8448-A15B-844A52110B8C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61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054F0483-9978-72B1-5BF4-FB9E9DA2348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B0938A9F-35D5-057A-B8A6-A661DBC72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993F2FC1-882A-CBB8-B84B-8C017E8B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3AB2E2-BDFA-F306-0455-37B5120D2785}"/>
              </a:ext>
            </a:extLst>
          </p:cNvPr>
          <p:cNvSpPr txBox="1"/>
          <p:nvPr/>
        </p:nvSpPr>
        <p:spPr>
          <a:xfrm>
            <a:off x="66712" y="6953"/>
            <a:ext cx="60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Conclusions and Future Perspectives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4FE98-CA37-3AE9-E5BF-33140501961D}"/>
              </a:ext>
            </a:extLst>
          </p:cNvPr>
          <p:cNvSpPr txBox="1"/>
          <p:nvPr/>
        </p:nvSpPr>
        <p:spPr>
          <a:xfrm>
            <a:off x="3498613" y="539141"/>
            <a:ext cx="5420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Attended conferences</a:t>
            </a:r>
            <a:endParaRPr lang="en-US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C95B0-0D11-248B-86E7-B9C09632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39" y="1153367"/>
            <a:ext cx="11379202" cy="3760656"/>
          </a:xfrm>
        </p:spPr>
        <p:txBody>
          <a:bodyPr>
            <a:noAutofit/>
          </a:bodyPr>
          <a:lstStyle/>
          <a:p>
            <a:r>
              <a:rPr lang="en-US" sz="1600" b="1" i="0" u="none" strike="noStrike" baseline="0" dirty="0"/>
              <a:t>4th </a:t>
            </a:r>
            <a:r>
              <a:rPr lang="en-US" sz="1600" b="1" i="0" u="none" strike="noStrike" baseline="0" dirty="0" err="1"/>
              <a:t>Smilei</a:t>
            </a:r>
            <a:r>
              <a:rPr lang="en-US" sz="1600" b="1" i="0" u="none" strike="noStrike" baseline="0" dirty="0"/>
              <a:t> user &amp; training workshop</a:t>
            </a:r>
            <a:r>
              <a:rPr lang="en-US" sz="1600" b="0" i="0" u="none" strike="noStrike" baseline="0" dirty="0">
                <a:solidFill>
                  <a:srgbClr val="2E2E2E"/>
                </a:solidFill>
              </a:rPr>
              <a:t>, Prague, Czech </a:t>
            </a:r>
            <a:r>
              <a:rPr lang="en-US" sz="1600" i="0" u="none" strike="noStrike" baseline="0" dirty="0">
                <a:solidFill>
                  <a:srgbClr val="2E2E2E"/>
                </a:solidFill>
              </a:rPr>
              <a:t>Republic</a:t>
            </a:r>
            <a:r>
              <a:rPr lang="en-US" sz="1600" i="0" u="none" strike="noStrike" baseline="0" dirty="0"/>
              <a:t>, 08/11/2023 – 10/11/2023 https://indico.math.cnrs.fr/event/9577/</a:t>
            </a:r>
          </a:p>
          <a:p>
            <a:r>
              <a:rPr lang="en-US" sz="1600" b="1" i="0" u="none" strike="noStrike" baseline="0" dirty="0"/>
              <a:t>6th European Advanced Accelerator Concepts workshop </a:t>
            </a:r>
            <a:r>
              <a:rPr lang="en-US" sz="1600" i="0" u="none" strike="noStrike" baseline="0" dirty="0"/>
              <a:t>- EAAC 2023, </a:t>
            </a:r>
            <a:r>
              <a:rPr lang="it-IT" sz="1600" i="0" u="none" strike="noStrike" baseline="0" dirty="0"/>
              <a:t>Baia La Biodola, Isola d’Elba, Italia </a:t>
            </a:r>
            <a:r>
              <a:rPr lang="en-US" sz="1600" i="0" u="none" strike="noStrike" baseline="0" dirty="0"/>
              <a:t>17/09/2023 – 23/09/2023 https://agenda.infn.it/event/35577/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i="0" u="none" strike="noStrike" baseline="0" dirty="0"/>
              <a:t>Talk: "</a:t>
            </a:r>
            <a:r>
              <a:rPr lang="it-IT" sz="1600" i="0" u="none" strike="noStrike" baseline="0" dirty="0" err="1"/>
              <a:t>Segmented</a:t>
            </a:r>
            <a:r>
              <a:rPr lang="it-IT" sz="1600" i="0" u="none" strike="noStrike" baseline="0" dirty="0"/>
              <a:t> plasma </a:t>
            </a:r>
            <a:r>
              <a:rPr lang="it-IT" sz="1600" i="0" u="none" strike="noStrike" baseline="0" dirty="0" err="1"/>
              <a:t>discharge</a:t>
            </a:r>
            <a:r>
              <a:rPr lang="it-IT" sz="1600" i="0" u="none" strike="noStrike" baseline="0" dirty="0"/>
              <a:t> </a:t>
            </a:r>
            <a:r>
              <a:rPr lang="it-IT" sz="1600" i="0" u="none" strike="noStrike" baseline="0" dirty="0" err="1"/>
              <a:t>capillary</a:t>
            </a:r>
            <a:r>
              <a:rPr lang="it-IT" sz="1600" i="0" u="none" strike="noStrike" baseline="0" dirty="0"/>
              <a:t> for </a:t>
            </a:r>
            <a:r>
              <a:rPr lang="en-US" sz="1600" i="0" u="none" strike="noStrike" baseline="0" dirty="0"/>
              <a:t>staged particle acceleration".</a:t>
            </a:r>
          </a:p>
          <a:p>
            <a:r>
              <a:rPr lang="en-US" sz="1600" b="1" i="0" u="none" strike="noStrike" baseline="0" dirty="0"/>
              <a:t>14th International Particle Accelerator Conference </a:t>
            </a:r>
            <a:r>
              <a:rPr lang="en-US" sz="1600" i="0" u="none" strike="noStrike" baseline="0" dirty="0"/>
              <a:t>- IPAC 2023, Venezia, Italia 07/05/2023 – 12/05/2023 https://www.ipac23.org/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0" u="none" strike="noStrike" baseline="0" dirty="0"/>
              <a:t>Student Grant with poster: "Characterization of plasma-discharge capillaries for plasma-based particle acceleration".</a:t>
            </a:r>
          </a:p>
          <a:p>
            <a:r>
              <a:rPr lang="en-US" sz="1600" b="1" i="0" u="none" strike="noStrike" baseline="0" dirty="0"/>
              <a:t>European Network for Novel Accelerators </a:t>
            </a:r>
            <a:r>
              <a:rPr lang="en-US" sz="1600" i="0" u="none" strike="noStrike" baseline="0" dirty="0"/>
              <a:t>- </a:t>
            </a:r>
            <a:r>
              <a:rPr lang="en-US" sz="1600" i="0" u="none" strike="noStrike" baseline="0" dirty="0" err="1"/>
              <a:t>EuroNNAc</a:t>
            </a:r>
            <a:r>
              <a:rPr lang="en-US" sz="1600" i="0" u="none" strike="noStrike" baseline="0" dirty="0"/>
              <a:t> 4, </a:t>
            </a:r>
            <a:r>
              <a:rPr lang="it-IT" sz="1600" i="0" u="none" strike="noStrike" baseline="0" dirty="0"/>
              <a:t>Baia La Biodola, Isola d’Elba, Italia</a:t>
            </a:r>
            <a:r>
              <a:rPr lang="en-US" sz="1600" i="0" u="none" strike="noStrike" baseline="0" dirty="0"/>
              <a:t> 18/09/2022 – 24/09/2022 https://agenda.infn.it/event/28376/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0" u="none" strike="noStrike" baseline="0" dirty="0"/>
              <a:t>Student Grant with poster: "Experimental and theoretical characterization of very long plasma source for plasma-based particle accelerators".</a:t>
            </a:r>
            <a:endParaRPr lang="en-US" sz="1600" dirty="0"/>
          </a:p>
          <a:p>
            <a:r>
              <a:rPr lang="en-US" sz="1600" b="1" i="0" dirty="0">
                <a:effectLst/>
              </a:rPr>
              <a:t>7th International Conference on Frontiers in Diagnostics Technologies</a:t>
            </a:r>
            <a:r>
              <a:rPr lang="en-US" sz="1600" i="0" dirty="0">
                <a:effectLst/>
              </a:rPr>
              <a:t> – ICFDT7, </a:t>
            </a:r>
            <a:r>
              <a:rPr lang="en-US" sz="1600" i="0" dirty="0" err="1">
                <a:effectLst/>
              </a:rPr>
              <a:t>Laboratori</a:t>
            </a:r>
            <a:r>
              <a:rPr lang="en-US" sz="1600" i="0" dirty="0">
                <a:effectLst/>
              </a:rPr>
              <a:t> </a:t>
            </a:r>
            <a:r>
              <a:rPr lang="en-US" sz="1600" i="0" dirty="0" err="1">
                <a:effectLst/>
              </a:rPr>
              <a:t>Nazionali</a:t>
            </a:r>
            <a:r>
              <a:rPr lang="en-US" sz="1600" i="0" dirty="0">
                <a:effectLst/>
              </a:rPr>
              <a:t> di Frascati 21-23 Oct 2024 </a:t>
            </a:r>
            <a:r>
              <a:rPr lang="en-US" sz="1600" dirty="0"/>
              <a:t>https://agenda.infn.it/event/39380/</a:t>
            </a:r>
            <a:endParaRPr lang="en-US" sz="1600" i="0" dirty="0">
              <a:effectLst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0" u="none" strike="noStrike" baseline="0" dirty="0"/>
              <a:t>Talk: "</a:t>
            </a:r>
            <a:r>
              <a:rPr lang="en-US" sz="1600" i="0" dirty="0">
                <a:effectLst/>
              </a:rPr>
              <a:t>Advanced Diagnostics for Novel Ceramic Plasma Discharge Capillaries</a:t>
            </a:r>
            <a:r>
              <a:rPr lang="en-US" sz="1600" b="0" i="0" dirty="0">
                <a:effectLst/>
              </a:rPr>
              <a:t>”.</a:t>
            </a:r>
            <a:endParaRPr lang="en-US" sz="1600" dirty="0"/>
          </a:p>
          <a:p>
            <a:endParaRPr lang="en-US" sz="1600" b="0" i="0" u="none" strike="noStrike" baseline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51498-3095-49B7-E073-C4AEA8135742}"/>
              </a:ext>
            </a:extLst>
          </p:cNvPr>
          <p:cNvSpPr txBox="1"/>
          <p:nvPr/>
        </p:nvSpPr>
        <p:spPr>
          <a:xfrm>
            <a:off x="8160191" y="4337578"/>
            <a:ext cx="391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</a:rPr>
              <a:t>Invited talks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B01D3F-A482-08A4-3A50-70E1080C6270}"/>
              </a:ext>
            </a:extLst>
          </p:cNvPr>
          <p:cNvSpPr txBox="1">
            <a:spLocks/>
          </p:cNvSpPr>
          <p:nvPr/>
        </p:nvSpPr>
        <p:spPr>
          <a:xfrm>
            <a:off x="345439" y="4988358"/>
            <a:ext cx="11726352" cy="1859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/>
              <a:t>Società Italiana di Luce di Sincrotrone </a:t>
            </a:r>
            <a:r>
              <a:rPr lang="it-IT" sz="1600" dirty="0"/>
              <a:t>– SILS 2024, 5-7 </a:t>
            </a:r>
            <a:r>
              <a:rPr lang="it-IT" sz="1600" dirty="0" err="1"/>
              <a:t>September</a:t>
            </a:r>
            <a:r>
              <a:rPr lang="it-IT" sz="1600" dirty="0"/>
              <a:t> 2024, </a:t>
            </a:r>
            <a:r>
              <a:rPr lang="en-US" sz="1600" i="0" dirty="0">
                <a:effectLst/>
              </a:rPr>
              <a:t>Università </a:t>
            </a:r>
            <a:r>
              <a:rPr lang="en-US" sz="1600" i="0" dirty="0" err="1">
                <a:effectLst/>
              </a:rPr>
              <a:t>della</a:t>
            </a:r>
            <a:r>
              <a:rPr lang="en-US" sz="1600" i="0" dirty="0">
                <a:effectLst/>
              </a:rPr>
              <a:t> Calabria </a:t>
            </a:r>
            <a:r>
              <a:rPr lang="en-US" sz="1600" b="0" i="0" dirty="0">
                <a:effectLst/>
              </a:rPr>
              <a:t>Campus, Rende https://sites.google.com/view/sils2024/home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Invited Talk: “</a:t>
            </a:r>
            <a:r>
              <a:rPr lang="en-US" sz="1600" dirty="0" err="1"/>
              <a:t>EuPRAXIA@SPARC_LAB</a:t>
            </a:r>
            <a:r>
              <a:rPr lang="en-US" sz="1600" dirty="0"/>
              <a:t> status update".</a:t>
            </a:r>
          </a:p>
          <a:p>
            <a:r>
              <a:rPr lang="en-US" sz="1600" b="1" dirty="0" err="1"/>
              <a:t>EuPRAXIA_PP</a:t>
            </a:r>
            <a:r>
              <a:rPr lang="en-US" sz="1600" b="1" dirty="0"/>
              <a:t> Annual Meeting 2024</a:t>
            </a:r>
            <a:r>
              <a:rPr lang="en-US" sz="1600" dirty="0"/>
              <a:t>, </a:t>
            </a:r>
            <a:r>
              <a:rPr lang="it-IT" sz="1600" i="0" u="none" strike="noStrike" baseline="0" dirty="0"/>
              <a:t>Baia La Biodola, Isola d’Elba, Italia </a:t>
            </a:r>
            <a:r>
              <a:rPr lang="en-US" sz="1600" dirty="0"/>
              <a:t>22</a:t>
            </a:r>
            <a:r>
              <a:rPr lang="en-US" sz="1600" i="0" u="none" strike="noStrike" baseline="0" dirty="0"/>
              <a:t>/09/2024 – 28/09/2024 </a:t>
            </a:r>
            <a:r>
              <a:rPr lang="en-US" sz="1600" dirty="0"/>
              <a:t>https://agenda.infn.it/event/41613/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Invited Talk: "</a:t>
            </a:r>
            <a:r>
              <a:rPr lang="en-US" sz="1600" b="0" i="0" dirty="0">
                <a:solidFill>
                  <a:srgbClr val="CB6D04"/>
                </a:solidFill>
                <a:effectLst/>
              </a:rPr>
              <a:t> </a:t>
            </a:r>
            <a:r>
              <a:rPr lang="en-US" sz="1600" b="0" i="0" dirty="0">
                <a:effectLst/>
              </a:rPr>
              <a:t>High Repetition rate Plasma sources</a:t>
            </a:r>
            <a:r>
              <a:rPr lang="en-US" sz="1600" dirty="0"/>
              <a:t>”.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68B694EF-77C3-2935-B9BD-1015B7D633E6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52830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ED846F-95CC-C929-1545-AFB69CE8EF36}"/>
              </a:ext>
            </a:extLst>
          </p:cNvPr>
          <p:cNvSpPr txBox="1"/>
          <p:nvPr/>
        </p:nvSpPr>
        <p:spPr>
          <a:xfrm>
            <a:off x="580235" y="1404425"/>
            <a:ext cx="506863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Plasma formation</a:t>
            </a:r>
            <a:r>
              <a:rPr lang="en-US" sz="2800" dirty="0"/>
              <a:t>:</a:t>
            </a: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10-100 mbar of 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2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</a:t>
            </a:r>
            <a:r>
              <a:rPr lang="en-US" sz="22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5-20 kV pulses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100 A – 1 kA peak current</a:t>
            </a:r>
          </a:p>
          <a:p>
            <a:endParaRPr lang="it-IT" sz="2800" dirty="0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3AD01C60-152D-E91C-D33C-CE088BB77A6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260C356-4C6E-ED04-2DD5-19A0CE79C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48DF29B2-27E0-B5F2-AC43-208775793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CasellaDiTesto 7">
            <a:extLst>
              <a:ext uri="{FF2B5EF4-FFF2-40B4-BE49-F238E27FC236}">
                <a16:creationId xmlns:a16="http://schemas.microsoft.com/office/drawing/2014/main" id="{8E4B8B04-AC35-B97D-483F-EEF279B9CDF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85A2CF7E-C8B6-9D82-1348-C20EBEFC73F7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23147740-1941-706A-8CF7-E465F00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A collage of several images of a machine&#10;&#10;Description automatically generated">
            <a:extLst>
              <a:ext uri="{FF2B5EF4-FFF2-40B4-BE49-F238E27FC236}">
                <a16:creationId xmlns:a16="http://schemas.microsoft.com/office/drawing/2014/main" id="{782C16F6-5863-C237-4E3F-34343CD0C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5" y="3020419"/>
            <a:ext cx="5285846" cy="3401259"/>
          </a:xfrm>
          <a:prstGeom prst="rect">
            <a:avLst/>
          </a:prstGeom>
        </p:spPr>
      </p:pic>
      <p:pic>
        <p:nvPicPr>
          <p:cNvPr id="22" name="Picture 21" descr="A graph of a curve&#10;&#10;Description automatically generated">
            <a:extLst>
              <a:ext uri="{FF2B5EF4-FFF2-40B4-BE49-F238E27FC236}">
                <a16:creationId xmlns:a16="http://schemas.microsoft.com/office/drawing/2014/main" id="{80EE948E-5A14-BB09-D50D-3BB824175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95" y="1037980"/>
            <a:ext cx="5654443" cy="39210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3E32AA-F7A2-DB91-E805-2DD5C8C19D27}"/>
              </a:ext>
            </a:extLst>
          </p:cNvPr>
          <p:cNvSpPr txBox="1"/>
          <p:nvPr/>
        </p:nvSpPr>
        <p:spPr>
          <a:xfrm>
            <a:off x="6270954" y="4743793"/>
            <a:ext cx="5340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Design</a:t>
            </a:r>
            <a:r>
              <a:rPr lang="it-IT" sz="2800" dirty="0"/>
              <a:t>:</a:t>
            </a: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Geometry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Plasma formation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Materials</a:t>
            </a:r>
          </a:p>
          <a:p>
            <a:endParaRPr lang="it-IT" sz="28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78" y="304518"/>
            <a:ext cx="805858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+mn-lt"/>
              </a:rPr>
              <a:t>Gas-filled plasma discharge capillaries</a:t>
            </a:r>
            <a:endParaRPr lang="en-US" sz="4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850ABBBA-42FC-79AD-DEAE-AD40F3BA022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121839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57" y="580947"/>
            <a:ext cx="495986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+mn-lt"/>
              </a:rPr>
              <a:t>Plasma module setup at </a:t>
            </a:r>
            <a:r>
              <a:rPr lang="en-US" sz="4000" dirty="0" err="1">
                <a:solidFill>
                  <a:srgbClr val="002060"/>
                </a:solidFill>
                <a:latin typeface="+mn-lt"/>
              </a:rPr>
              <a:t>Plasma_lab</a:t>
            </a: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15CD1D-9137-913D-1D7D-1B31C981978B}"/>
              </a:ext>
            </a:extLst>
          </p:cNvPr>
          <p:cNvSpPr txBox="1"/>
          <p:nvPr/>
        </p:nvSpPr>
        <p:spPr>
          <a:xfrm>
            <a:off x="588275" y="1926631"/>
            <a:ext cx="4330357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Vacuum chamber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600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-6</a:t>
            </a:r>
            <a:r>
              <a:rPr lang="en-US" sz="16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mbar, 2 primary scroll pumps, 1 turbo-molecular pump</a:t>
            </a:r>
            <a:endParaRPr lang="en-US" dirty="0"/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Gas injection system</a:t>
            </a:r>
          </a:p>
          <a:p>
            <a:pPr marL="971550" lvl="1" indent="-5143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6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</a:t>
            </a:r>
            <a:r>
              <a:rPr lang="en-US" sz="16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endParaRPr lang="en-US" dirty="0">
              <a:cs typeface="Calibri" panose="020F0502020204030204"/>
            </a:endParaRPr>
          </a:p>
          <a:p>
            <a:pPr marL="971550" lvl="1" indent="-5143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cs typeface="Calibri" panose="020F0502020204030204"/>
              </a:rPr>
              <a:t>10-50 mbar at 1 Hz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High voltage system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cs typeface="Calibri" panose="020F0502020204030204"/>
              </a:rPr>
              <a:t>HV generator and pulser circuit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cs typeface="Calibri" panose="020F0502020204030204"/>
              </a:rPr>
              <a:t>5-20 kV us-short pulses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Delay generator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Diagnostic system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cs typeface="Calibri" panose="020F0502020204030204"/>
              </a:rPr>
              <a:t>Optical line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cs typeface="Calibri" panose="020F0502020204030204"/>
              </a:rPr>
              <a:t>Imaging spectrometer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cs typeface="Calibri" panose="020F0502020204030204"/>
              </a:rPr>
              <a:t>ICCD camera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91A6C246-831F-1147-FBBA-7601A00F6A8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B54B457E-DD06-4951-D384-0ACA571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7A6704C9-E9EA-E07A-2436-5AC659C64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6" name="CasellaDiTesto 7">
            <a:extLst>
              <a:ext uri="{FF2B5EF4-FFF2-40B4-BE49-F238E27FC236}">
                <a16:creationId xmlns:a16="http://schemas.microsoft.com/office/drawing/2014/main" id="{A572AD58-0041-D0AB-20B3-EBEA1BA23DEB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310D2FE4-B63E-281E-65B4-97006A50A6AF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B9A82911-ADC7-215A-AF68-A53B17C7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A machine with text on it&#10;&#10;Description automatically generated">
            <a:extLst>
              <a:ext uri="{FF2B5EF4-FFF2-40B4-BE49-F238E27FC236}">
                <a16:creationId xmlns:a16="http://schemas.microsoft.com/office/drawing/2014/main" id="{48E338BA-7936-2006-9592-9944CD956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29" y="1296568"/>
            <a:ext cx="5575270" cy="4189832"/>
          </a:xfrm>
          <a:prstGeom prst="rect">
            <a:avLst/>
          </a:prstGeom>
        </p:spPr>
      </p:pic>
      <p:pic>
        <p:nvPicPr>
          <p:cNvPr id="14" name="Picture 13" descr="A diagram of a machine&#10;&#10;Description automatically generated">
            <a:extLst>
              <a:ext uri="{FF2B5EF4-FFF2-40B4-BE49-F238E27FC236}">
                <a16:creationId xmlns:a16="http://schemas.microsoft.com/office/drawing/2014/main" id="{5E24869F-1D6F-84A2-2A7B-281EBFF34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50" y="659671"/>
            <a:ext cx="6423688" cy="5560724"/>
          </a:xfrm>
          <a:prstGeom prst="rect">
            <a:avLst/>
          </a:prstGeom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514FA104-2ADE-0198-1584-42EBB3B55419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</p:spTree>
    <p:extLst>
      <p:ext uri="{BB962C8B-B14F-4D97-AF65-F5344CB8AC3E}">
        <p14:creationId xmlns:p14="http://schemas.microsoft.com/office/powerpoint/2010/main" val="22293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07" y="846794"/>
            <a:ext cx="550981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Stark broadening method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4BC6D-1B79-E267-9334-02DF1EBE2059}"/>
              </a:ext>
            </a:extLst>
          </p:cNvPr>
          <p:cNvSpPr txBox="1"/>
          <p:nvPr/>
        </p:nvSpPr>
        <p:spPr>
          <a:xfrm>
            <a:off x="447607" y="2386435"/>
            <a:ext cx="5330810" cy="20928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The spectrometer acquires hydrogen spectral lines of Balmer series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Stark effect: correlation between plasma density and hydrogen spectral linewidth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Temporal and spatial resolved measurements of plasma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7276972-5A2C-C371-9805-F3F651502C31}"/>
                  </a:ext>
                </a:extLst>
              </p:cNvPr>
              <p:cNvSpPr txBox="1"/>
              <p:nvPr/>
            </p:nvSpPr>
            <p:spPr>
              <a:xfrm>
                <a:off x="807600" y="4817014"/>
                <a:ext cx="3672488" cy="86478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=8.02</m:t>
                      </m:r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7276972-5A2C-C371-9805-F3F651502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00" y="4817014"/>
                <a:ext cx="3672488" cy="8647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6">
            <a:extLst>
              <a:ext uri="{FF2B5EF4-FFF2-40B4-BE49-F238E27FC236}">
                <a16:creationId xmlns:a16="http://schemas.microsoft.com/office/drawing/2014/main" id="{3E19ACEA-DD0E-6A13-91C8-ACAD3D20C233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43B9AFF4-C6C4-2855-7C38-486706B5D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52" name="Immagine 5">
            <a:extLst>
              <a:ext uri="{FF2B5EF4-FFF2-40B4-BE49-F238E27FC236}">
                <a16:creationId xmlns:a16="http://schemas.microsoft.com/office/drawing/2014/main" id="{93685BA7-F633-2AAA-BB66-8F9B0602D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4" name="CasellaDiTesto 7">
            <a:extLst>
              <a:ext uri="{FF2B5EF4-FFF2-40B4-BE49-F238E27FC236}">
                <a16:creationId xmlns:a16="http://schemas.microsoft.com/office/drawing/2014/main" id="{F184221E-9A29-0AD4-FD40-C8295A7D648A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56" name="Rettangolo 6">
            <a:extLst>
              <a:ext uri="{FF2B5EF4-FFF2-40B4-BE49-F238E27FC236}">
                <a16:creationId xmlns:a16="http://schemas.microsoft.com/office/drawing/2014/main" id="{73C73069-6A51-54F2-5F45-25A0336A681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Slide Number Placeholder 10">
            <a:extLst>
              <a:ext uri="{FF2B5EF4-FFF2-40B4-BE49-F238E27FC236}">
                <a16:creationId xmlns:a16="http://schemas.microsoft.com/office/drawing/2014/main" id="{C70D1544-049A-E46F-5BAA-4574C968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A diagram of a ray of light&#10;&#10;Description automatically generated">
            <a:extLst>
              <a:ext uri="{FF2B5EF4-FFF2-40B4-BE49-F238E27FC236}">
                <a16:creationId xmlns:a16="http://schemas.microsoft.com/office/drawing/2014/main" id="{81FC4B8F-6D4D-58A8-9AD0-40125B3F3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6196013" y="916782"/>
            <a:ext cx="5618984" cy="5394984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7D912CAD-8D06-A41C-6938-335A0E93674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Final defense, 30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Jan 2025   PhD in Accelerator Physics, Sapienza Università di Roma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217C5-8026-F884-DC68-F0386B6F4140}"/>
              </a:ext>
            </a:extLst>
          </p:cNvPr>
          <p:cNvSpPr/>
          <p:nvPr/>
        </p:nvSpPr>
        <p:spPr>
          <a:xfrm>
            <a:off x="6095999" y="3157001"/>
            <a:ext cx="5718997" cy="3082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59658B4-BCCF-BDE9-D156-557B8E182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8630" r="7570" b="1488"/>
          <a:stretch/>
        </p:blipFill>
        <p:spPr>
          <a:xfrm>
            <a:off x="6399504" y="3237499"/>
            <a:ext cx="5273092" cy="30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4923</Words>
  <Application>Microsoft Office PowerPoint</Application>
  <PresentationFormat>Widescreen</PresentationFormat>
  <Paragraphs>792</Paragraphs>
  <Slides>61</Slides>
  <Notes>23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Microsoft JhengHei UI Light</vt:lpstr>
      <vt:lpstr>Abadi</vt:lpstr>
      <vt:lpstr>Arial</vt:lpstr>
      <vt:lpstr>Calibri</vt:lpstr>
      <vt:lpstr>Calibri Light</vt:lpstr>
      <vt:lpstr>Cambria Math</vt:lpstr>
      <vt:lpstr>CMBX10</vt:lpstr>
      <vt:lpstr>CMR10</vt:lpstr>
      <vt:lpstr>CMTI10</vt:lpstr>
      <vt:lpstr>Lato-Regular</vt:lpstr>
      <vt:lpstr>Liberation Sans</vt:lpstr>
      <vt:lpstr>LMRoman10-Regular</vt:lpstr>
      <vt:lpstr>NimbusRomNo9L-Regu</vt:lpstr>
      <vt:lpstr>Wingdings</vt:lpstr>
      <vt:lpstr>Office Theme</vt:lpstr>
      <vt:lpstr>Equation</vt:lpstr>
      <vt:lpstr>Experimental and theoretical development of  m-scale and high repetition rate plasma sources for plasma-based particle accelerators</vt:lpstr>
      <vt:lpstr>PowerPoint Presentation</vt:lpstr>
      <vt:lpstr>PowerPoint Presentation</vt:lpstr>
      <vt:lpstr>Plasma-based particle acceleration</vt:lpstr>
      <vt:lpstr>PowerPoint Presentation</vt:lpstr>
      <vt:lpstr>PowerPoint Presentation</vt:lpstr>
      <vt:lpstr>Gas-filled plasma discharge capillaries</vt:lpstr>
      <vt:lpstr>Plasma module setup at Plasma_lab</vt:lpstr>
      <vt:lpstr>Stark broadening method</vt:lpstr>
      <vt:lpstr>PowerPoint Presentation</vt:lpstr>
      <vt:lpstr>Segmented capillary</vt:lpstr>
      <vt:lpstr>PowerPoint Presentation</vt:lpstr>
      <vt:lpstr>PowerPoint Presentation</vt:lpstr>
      <vt:lpstr>PowerPoint Presentation</vt:lpstr>
      <vt:lpstr>PowerPoint Presentation</vt:lpstr>
      <vt:lpstr>Integrated capillary for staged focusing and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Plasma module operation at high repetition rate </vt:lpstr>
      <vt:lpstr>Advanced ceramic capillaries</vt:lpstr>
      <vt:lpstr>Experimental testing</vt:lpstr>
      <vt:lpstr>PowerPoint Presentation</vt:lpstr>
      <vt:lpstr>PowerPoint Presentation</vt:lpstr>
      <vt:lpstr>PowerPoint Presentation</vt:lpstr>
      <vt:lpstr>Microscopic analysis</vt:lpstr>
      <vt:lpstr>PowerPoint Presentation</vt:lpstr>
      <vt:lpstr>Heat transfer analysis</vt:lpstr>
      <vt:lpstr>PowerPoint Presentation</vt:lpstr>
      <vt:lpstr>PowerPoint Presentation</vt:lpstr>
      <vt:lpstr>Laser-induced plasma filaments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the attention!</vt:lpstr>
      <vt:lpstr>Backup slides</vt:lpstr>
      <vt:lpstr>Plasma sources</vt:lpstr>
      <vt:lpstr>Geometrical design of plasma discharge capillaries for plasma density modulation</vt:lpstr>
      <vt:lpstr>Plasma density measurements</vt:lpstr>
      <vt:lpstr>Neutral gas dynamics with OpenFOAM</vt:lpstr>
      <vt:lpstr>Longitudinal hydrogen density profiles</vt:lpstr>
      <vt:lpstr>Plasma density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Lucio Crincoli</dc:creator>
  <cp:lastModifiedBy>Lucio Crincoli</cp:lastModifiedBy>
  <cp:revision>244</cp:revision>
  <dcterms:created xsi:type="dcterms:W3CDTF">2023-08-03T13:36:43Z</dcterms:created>
  <dcterms:modified xsi:type="dcterms:W3CDTF">2025-01-30T01:04:50Z</dcterms:modified>
</cp:coreProperties>
</file>