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5.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2" r:id="rId1"/>
  </p:sldMasterIdLst>
  <p:notesMasterIdLst>
    <p:notesMasterId r:id="rId41"/>
  </p:notesMasterIdLst>
  <p:sldIdLst>
    <p:sldId id="256" r:id="rId2"/>
    <p:sldId id="257" r:id="rId3"/>
    <p:sldId id="330" r:id="rId4"/>
    <p:sldId id="340" r:id="rId5"/>
    <p:sldId id="329" r:id="rId6"/>
    <p:sldId id="334" r:id="rId7"/>
    <p:sldId id="331" r:id="rId8"/>
    <p:sldId id="258" r:id="rId9"/>
    <p:sldId id="264" r:id="rId10"/>
    <p:sldId id="265" r:id="rId11"/>
    <p:sldId id="310" r:id="rId12"/>
    <p:sldId id="336" r:id="rId13"/>
    <p:sldId id="311" r:id="rId14"/>
    <p:sldId id="312" r:id="rId15"/>
    <p:sldId id="315" r:id="rId16"/>
    <p:sldId id="316" r:id="rId17"/>
    <p:sldId id="327" r:id="rId18"/>
    <p:sldId id="326" r:id="rId19"/>
    <p:sldId id="338" r:id="rId20"/>
    <p:sldId id="343" r:id="rId21"/>
    <p:sldId id="323" r:id="rId22"/>
    <p:sldId id="324" r:id="rId23"/>
    <p:sldId id="325" r:id="rId24"/>
    <p:sldId id="328" r:id="rId25"/>
    <p:sldId id="262" r:id="rId26"/>
    <p:sldId id="332" r:id="rId27"/>
    <p:sldId id="333" r:id="rId28"/>
    <p:sldId id="339" r:id="rId29"/>
    <p:sldId id="263" r:id="rId30"/>
    <p:sldId id="350" r:id="rId31"/>
    <p:sldId id="337" r:id="rId32"/>
    <p:sldId id="341" r:id="rId33"/>
    <p:sldId id="347" r:id="rId34"/>
    <p:sldId id="348" r:id="rId35"/>
    <p:sldId id="342" r:id="rId36"/>
    <p:sldId id="346" r:id="rId37"/>
    <p:sldId id="344" r:id="rId38"/>
    <p:sldId id="345" r:id="rId39"/>
    <p:sldId id="349" r:id="rId40"/>
  </p:sldIdLst>
  <p:sldSz cx="9144000" cy="5143500" type="screen16x9"/>
  <p:notesSz cx="6858000" cy="9144000"/>
  <p:embeddedFontLst>
    <p:embeddedFont>
      <p:font typeface="Cambria Math" panose="02040503050406030204" pitchFamily="18" charset="0"/>
      <p:regular r:id="rId42"/>
    </p:embeddedFont>
    <p:embeddedFont>
      <p:font typeface="Catamaran" panose="020B0604020202020204" charset="0"/>
      <p:regular r:id="rId43"/>
      <p:bold r:id="rId44"/>
    </p:embeddedFont>
    <p:embeddedFont>
      <p:font typeface="Lato" panose="020F0502020204030203"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798"/>
    <a:srgbClr val="0708F7"/>
    <a:srgbClr val="C9C9FF"/>
    <a:srgbClr val="D5CBC9"/>
    <a:srgbClr val="FFC088"/>
    <a:srgbClr val="85B5D7"/>
    <a:srgbClr val="6F0A19"/>
    <a:srgbClr val="E9EDEE"/>
    <a:srgbClr val="595959"/>
    <a:srgbClr val="B5B7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12" autoAdjust="0"/>
    <p:restoredTop sz="73791" autoAdjust="0"/>
  </p:normalViewPr>
  <p:slideViewPr>
    <p:cSldViewPr snapToGrid="0">
      <p:cViewPr varScale="1">
        <p:scale>
          <a:sx n="93" d="100"/>
          <a:sy n="93" d="100"/>
        </p:scale>
        <p:origin x="1066" y="8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3" d="100"/>
          <a:sy n="73" d="100"/>
        </p:scale>
        <p:origin x="2990"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7T11:41:17.766"/>
    </inkml:context>
    <inkml:brush xml:id="br0">
      <inkml:brushProperty name="width" value="0.035" units="cm"/>
      <inkml:brushProperty name="height" value="0.035" units="cm"/>
      <inkml:brushProperty name="color" value="#FFFFFF"/>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7T11:42:39.045"/>
    </inkml:context>
    <inkml:brush xml:id="br0">
      <inkml:brushProperty name="width" value="0.035" units="cm"/>
      <inkml:brushProperty name="height" value="0.035" units="cm"/>
      <inkml:brushProperty name="color" value="#FFFFFF"/>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64239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138222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45011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40070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248350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171450" lvl="0" indent="-171450" algn="l" rtl="0">
              <a:spcBef>
                <a:spcPts val="0"/>
              </a:spcBef>
              <a:spcAft>
                <a:spcPts val="0"/>
              </a:spcAft>
            </a:pPr>
            <a:endParaRPr lang="en-US" dirty="0"/>
          </a:p>
        </p:txBody>
      </p:sp>
    </p:spTree>
    <p:extLst>
      <p:ext uri="{BB962C8B-B14F-4D97-AF65-F5344CB8AC3E}">
        <p14:creationId xmlns:p14="http://schemas.microsoft.com/office/powerpoint/2010/main" val="1136930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dirty="0"/>
          </a:p>
        </p:txBody>
      </p:sp>
    </p:spTree>
    <p:extLst>
      <p:ext uri="{BB962C8B-B14F-4D97-AF65-F5344CB8AC3E}">
        <p14:creationId xmlns:p14="http://schemas.microsoft.com/office/powerpoint/2010/main" val="2040451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p:txBody>
      </p:sp>
    </p:spTree>
    <p:extLst>
      <p:ext uri="{BB962C8B-B14F-4D97-AF65-F5344CB8AC3E}">
        <p14:creationId xmlns:p14="http://schemas.microsoft.com/office/powerpoint/2010/main" val="578218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39353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78465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2df644b60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2df644b60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2173250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281950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2a3e01eb3d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2a3e01eb3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95670f63ae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95670f63ae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a:extLst>
            <a:ext uri="{FF2B5EF4-FFF2-40B4-BE49-F238E27FC236}">
              <a16:creationId xmlns:a16="http://schemas.microsoft.com/office/drawing/2014/main" id="{98C4AAA0-25D3-460C-223B-C6FE594A7CCB}"/>
            </a:ext>
          </a:extLst>
        </p:cNvPr>
        <p:cNvGrpSpPr/>
        <p:nvPr/>
      </p:nvGrpSpPr>
      <p:grpSpPr>
        <a:xfrm>
          <a:off x="0" y="0"/>
          <a:ext cx="0" cy="0"/>
          <a:chOff x="0" y="0"/>
          <a:chExt cx="0" cy="0"/>
        </a:xfrm>
      </p:grpSpPr>
      <p:sp>
        <p:nvSpPr>
          <p:cNvPr id="132" name="Google Shape;132;g95670f63ae_0_316:notes">
            <a:extLst>
              <a:ext uri="{FF2B5EF4-FFF2-40B4-BE49-F238E27FC236}">
                <a16:creationId xmlns:a16="http://schemas.microsoft.com/office/drawing/2014/main" id="{5B9B0C40-222B-AF78-6109-2DAC925CB7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95670f63ae_0_316:notes">
            <a:extLst>
              <a:ext uri="{FF2B5EF4-FFF2-40B4-BE49-F238E27FC236}">
                <a16:creationId xmlns:a16="http://schemas.microsoft.com/office/drawing/2014/main" id="{07645A67-AB85-8850-BAC4-E9246B66BA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0305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09113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1A734-54A3-8832-4672-72C7504F0AF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C000AAA-E470-DA9E-3C75-50E741E59E4B}"/>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72FF9CE4-A996-A975-99C4-0654E59530E4}"/>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11425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4E2B2-FFAE-0977-A9DE-9027E8B38A7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7AA4052-327D-6ED7-D176-2CF209EC5619}"/>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79D270A5-504D-B3B2-74D8-0D664C350CB2}"/>
              </a:ext>
            </a:extLst>
          </p:cNvPr>
          <p:cNvSpPr>
            <a:spLocks noGrp="1"/>
          </p:cNvSpPr>
          <p:nvPr>
            <p:ph type="body" idx="1"/>
          </p:nvPr>
        </p:nvSpPr>
        <p:spPr/>
        <p:txBody>
          <a:bodyPr/>
          <a:lstStyle/>
          <a:p>
            <a:pPr marL="171450" lvl="0" indent="-171450" algn="l" rtl="0">
              <a:spcBef>
                <a:spcPts val="0"/>
              </a:spcBef>
              <a:spcAft>
                <a:spcPts val="0"/>
              </a:spcAft>
            </a:pPr>
            <a:endParaRPr lang="en-US" dirty="0"/>
          </a:p>
        </p:txBody>
      </p:sp>
    </p:spTree>
    <p:extLst>
      <p:ext uri="{BB962C8B-B14F-4D97-AF65-F5344CB8AC3E}">
        <p14:creationId xmlns:p14="http://schemas.microsoft.com/office/powerpoint/2010/main" val="3170999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838EA-B058-C726-E079-6C1D7F9F013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288F01B-9476-7945-8EBD-C433EE128AE7}"/>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53604491-BEC1-3A3F-6642-F78A44F4161F}"/>
              </a:ext>
            </a:extLst>
          </p:cNvPr>
          <p:cNvSpPr>
            <a:spLocks noGrp="1"/>
          </p:cNvSpPr>
          <p:nvPr>
            <p:ph type="body" idx="1"/>
          </p:nvPr>
        </p:nvSpPr>
        <p:spPr/>
        <p:txBody>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480215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92900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22840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26EF0-BF37-6061-6D2F-46962065560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CD9D14D-D33D-6555-46C0-0CBC67D533E3}"/>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3B093EDC-ABB0-D2B0-BCC1-0EC764ADC2F1}"/>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97684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1500B-7FCC-471F-0F6D-4AA94606C8E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31D1B77-48C4-0484-4C9E-0F3286526179}"/>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F69E1523-414C-BE55-6289-D89ACBE9F9F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24768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6770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73744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15662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2ade092b4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2ade092b4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i="0" dirty="0">
              <a:solidFill>
                <a:srgbClr val="5D6879"/>
              </a:solidFill>
              <a:effectLst/>
              <a:latin typeface="Lato" panose="020F0502020204030203" pitchFamily="34" charset="0"/>
            </a:endParaRPr>
          </a:p>
        </p:txBody>
      </p:sp>
    </p:spTree>
    <p:extLst>
      <p:ext uri="{BB962C8B-B14F-4D97-AF65-F5344CB8AC3E}">
        <p14:creationId xmlns:p14="http://schemas.microsoft.com/office/powerpoint/2010/main" val="3690483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1;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Font typeface="Catamaran"/>
              <a:buNone/>
              <a:defRPr sz="4200">
                <a:solidFill>
                  <a:schemeClr val="dk2"/>
                </a:solidFill>
                <a:latin typeface="Catamaran"/>
                <a:ea typeface="Catamaran"/>
                <a:cs typeface="Catamaran"/>
                <a:sym typeface="Catamaran"/>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2" name="Google Shape;12;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dirty="0"/>
          </a:p>
        </p:txBody>
      </p:sp>
      <p:sp>
        <p:nvSpPr>
          <p:cNvPr id="13" name="Google Shape;13;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dirty="0"/>
          </a:p>
        </p:txBody>
      </p:sp>
      <p:sp>
        <p:nvSpPr>
          <p:cNvPr id="15" name="Google Shape;15;p2"/>
          <p:cNvSpPr/>
          <p:nvPr/>
        </p:nvSpPr>
        <p:spPr>
          <a:xfrm>
            <a:off x="830400" y="1170063"/>
            <a:ext cx="548700" cy="88200"/>
          </a:xfrm>
          <a:prstGeom prst="rect">
            <a:avLst/>
          </a:prstGeom>
          <a:solidFill>
            <a:srgbClr val="0067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6;p2"/>
          <p:cNvSpPr/>
          <p:nvPr/>
        </p:nvSpPr>
        <p:spPr>
          <a:xfrm>
            <a:off x="1379100" y="1170063"/>
            <a:ext cx="548700" cy="88200"/>
          </a:xfrm>
          <a:prstGeom prst="rect">
            <a:avLst/>
          </a:prstGeom>
          <a:solidFill>
            <a:srgbClr val="6F0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2" descr="Facoltà di Architettura | Il Futuro è passato qui">
            <a:extLst>
              <a:ext uri="{FF2B5EF4-FFF2-40B4-BE49-F238E27FC236}">
                <a16:creationId xmlns:a16="http://schemas.microsoft.com/office/drawing/2014/main" id="{51CA86A0-625B-DC7D-6323-95B57758B3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51296" y="1170063"/>
            <a:ext cx="2692704" cy="33140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TITLE_1">
    <p:bg>
      <p:bgPr>
        <a:solidFill>
          <a:schemeClr val="lt2"/>
        </a:solidFill>
        <a:effectLst/>
      </p:bgPr>
    </p:bg>
    <p:spTree>
      <p:nvGrpSpPr>
        <p:cNvPr id="1" name="Shape 17"/>
        <p:cNvGrpSpPr/>
        <p:nvPr/>
      </p:nvGrpSpPr>
      <p:grpSpPr>
        <a:xfrm>
          <a:off x="0" y="0"/>
          <a:ext cx="0" cy="0"/>
          <a:chOff x="0" y="0"/>
          <a:chExt cx="0" cy="0"/>
        </a:xfrm>
      </p:grpSpPr>
      <p:sp>
        <p:nvSpPr>
          <p:cNvPr id="18" name="Google Shape;18;p3"/>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dirty="0"/>
          </a:p>
        </p:txBody>
      </p:sp>
      <p:sp>
        <p:nvSpPr>
          <p:cNvPr id="28" name="Google Shape;28;p3"/>
          <p:cNvSpPr txBox="1">
            <a:spLocks noGrp="1"/>
          </p:cNvSpPr>
          <p:nvPr>
            <p:ph type="title"/>
          </p:nvPr>
        </p:nvSpPr>
        <p:spPr>
          <a:xfrm>
            <a:off x="727650" y="86180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29" name="Google Shape;29;p3"/>
          <p:cNvSpPr/>
          <p:nvPr/>
        </p:nvSpPr>
        <p:spPr>
          <a:xfrm rot="10800000" flipH="1">
            <a:off x="828588" y="734362"/>
            <a:ext cx="372900" cy="45900"/>
          </a:xfrm>
          <a:prstGeom prst="rect">
            <a:avLst/>
          </a:prstGeom>
          <a:solidFill>
            <a:srgbClr val="0067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0;p3"/>
          <p:cNvSpPr/>
          <p:nvPr/>
        </p:nvSpPr>
        <p:spPr>
          <a:xfrm rot="10800000" flipH="1">
            <a:off x="1201463" y="734362"/>
            <a:ext cx="372900" cy="45900"/>
          </a:xfrm>
          <a:prstGeom prst="rect">
            <a:avLst/>
          </a:prstGeom>
          <a:solidFill>
            <a:srgbClr val="6F0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2" descr="Facoltà di Architettura | Il Futuro è passato qui">
            <a:extLst>
              <a:ext uri="{FF2B5EF4-FFF2-40B4-BE49-F238E27FC236}">
                <a16:creationId xmlns:a16="http://schemas.microsoft.com/office/drawing/2014/main" id="{20E548CE-B9F0-89D3-6F16-C1D706C45E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1296" y="436898"/>
            <a:ext cx="1185549" cy="14591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p4"/>
          <p:cNvSpPr/>
          <p:nvPr/>
        </p:nvSpPr>
        <p:spPr>
          <a:xfrm>
            <a:off x="0" y="0"/>
            <a:ext cx="9144000" cy="48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8;p4"/>
          <p:cNvSpPr txBox="1">
            <a:spLocks noGrp="1"/>
          </p:cNvSpPr>
          <p:nvPr>
            <p:ph type="title"/>
          </p:nvPr>
        </p:nvSpPr>
        <p:spPr>
          <a:xfrm>
            <a:off x="727650" y="86180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9" name="Google Shape;39;p4"/>
          <p:cNvSpPr txBox="1">
            <a:spLocks noGrp="1"/>
          </p:cNvSpPr>
          <p:nvPr>
            <p:ph type="body" idx="1"/>
          </p:nvPr>
        </p:nvSpPr>
        <p:spPr>
          <a:xfrm>
            <a:off x="727650" y="162202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0" name="Google Shape;4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dirty="0"/>
          </a:p>
        </p:txBody>
      </p:sp>
      <p:sp>
        <p:nvSpPr>
          <p:cNvPr id="43" name="Google Shape;43;p4"/>
          <p:cNvSpPr/>
          <p:nvPr/>
        </p:nvSpPr>
        <p:spPr>
          <a:xfrm rot="10800000" flipH="1">
            <a:off x="-7107" y="487800"/>
            <a:ext cx="372900" cy="45900"/>
          </a:xfrm>
          <a:prstGeom prst="rect">
            <a:avLst/>
          </a:prstGeom>
          <a:solidFill>
            <a:srgbClr val="0067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44;p4"/>
          <p:cNvSpPr/>
          <p:nvPr/>
        </p:nvSpPr>
        <p:spPr>
          <a:xfrm rot="10800000" flipH="1">
            <a:off x="365768" y="487800"/>
            <a:ext cx="372900" cy="45900"/>
          </a:xfrm>
          <a:prstGeom prst="rect">
            <a:avLst/>
          </a:prstGeom>
          <a:solidFill>
            <a:srgbClr val="6F0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45;p4"/>
          <p:cNvSpPr txBox="1">
            <a:spLocks noGrp="1"/>
          </p:cNvSpPr>
          <p:nvPr>
            <p:ph type="subTitle" idx="2"/>
          </p:nvPr>
        </p:nvSpPr>
        <p:spPr>
          <a:xfrm>
            <a:off x="1414800" y="4779100"/>
            <a:ext cx="5854500" cy="335100"/>
          </a:xfrm>
          <a:prstGeom prst="rect">
            <a:avLst/>
          </a:prstGeom>
        </p:spPr>
        <p:txBody>
          <a:bodyPr spcFirstLastPara="1" wrap="square" lIns="91425" tIns="91425" rIns="91425" bIns="91425" anchor="t" anchorCtr="0">
            <a:noAutofit/>
          </a:bodyPr>
          <a:lstStyle>
            <a:lvl1pPr lvl="0" rtl="0">
              <a:spcBef>
                <a:spcPts val="0"/>
              </a:spcBef>
              <a:spcAft>
                <a:spcPts val="0"/>
              </a:spcAft>
              <a:buSzPts val="900"/>
              <a:buNone/>
              <a:defRPr sz="900"/>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41" name="Google Shape;41;p4"/>
          <p:cNvSpPr/>
          <p:nvPr/>
        </p:nvSpPr>
        <p:spPr>
          <a:xfrm>
            <a:off x="0" y="4129750"/>
            <a:ext cx="1327200" cy="1013700"/>
          </a:xfrm>
          <a:prstGeom prst="rtTriangle">
            <a:avLst/>
          </a:prstGeom>
          <a:solidFill>
            <a:srgbClr val="6F0A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2" name="Google Shape;42;p4"/>
          <p:cNvPicPr preferRelativeResize="0"/>
          <p:nvPr/>
        </p:nvPicPr>
        <p:blipFill rotWithShape="1">
          <a:blip r:embed="rId2">
            <a:alphaModFix/>
          </a:blip>
          <a:srcRect l="7088" t="14912" r="9620" b="16523"/>
          <a:stretch/>
        </p:blipFill>
        <p:spPr>
          <a:xfrm>
            <a:off x="99550" y="4626400"/>
            <a:ext cx="505675" cy="4878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Catamaran"/>
              <a:buNone/>
              <a:defRPr sz="2800" b="1">
                <a:latin typeface="Catamaran"/>
                <a:ea typeface="Catamaran"/>
                <a:cs typeface="Catamaran"/>
                <a:sym typeface="Catamaran"/>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Catamaran"/>
              <a:buChar char="●"/>
              <a:defRPr sz="1300">
                <a:solidFill>
                  <a:schemeClr val="accent1"/>
                </a:solidFill>
                <a:latin typeface="Catamaran"/>
                <a:ea typeface="Catamaran"/>
                <a:cs typeface="Catamaran"/>
                <a:sym typeface="Catamaran"/>
              </a:defRPr>
            </a:lvl1pPr>
            <a:lvl2pPr marL="914400" lvl="1" indent="-298450">
              <a:lnSpc>
                <a:spcPct val="115000"/>
              </a:lnSpc>
              <a:spcBef>
                <a:spcPts val="1600"/>
              </a:spcBef>
              <a:spcAft>
                <a:spcPts val="0"/>
              </a:spcAft>
              <a:buClr>
                <a:schemeClr val="accent1"/>
              </a:buClr>
              <a:buSzPts val="1100"/>
              <a:buFont typeface="Catamaran"/>
              <a:buChar char="○"/>
              <a:defRPr sz="1100">
                <a:solidFill>
                  <a:schemeClr val="accent1"/>
                </a:solidFill>
                <a:latin typeface="Catamaran"/>
                <a:ea typeface="Catamaran"/>
                <a:cs typeface="Catamaran"/>
                <a:sym typeface="Catamaran"/>
              </a:defRPr>
            </a:lvl2pPr>
            <a:lvl3pPr marL="1371600" lvl="2" indent="-298450">
              <a:lnSpc>
                <a:spcPct val="115000"/>
              </a:lnSpc>
              <a:spcBef>
                <a:spcPts val="1600"/>
              </a:spcBef>
              <a:spcAft>
                <a:spcPts val="0"/>
              </a:spcAft>
              <a:buClr>
                <a:schemeClr val="accent1"/>
              </a:buClr>
              <a:buSzPts val="1100"/>
              <a:buFont typeface="Catamaran"/>
              <a:buChar char="■"/>
              <a:defRPr sz="1100">
                <a:solidFill>
                  <a:schemeClr val="accent1"/>
                </a:solidFill>
                <a:latin typeface="Catamaran"/>
                <a:ea typeface="Catamaran"/>
                <a:cs typeface="Catamaran"/>
                <a:sym typeface="Catamaran"/>
              </a:defRPr>
            </a:lvl3pPr>
            <a:lvl4pPr marL="1828800" lvl="3" indent="-298450">
              <a:lnSpc>
                <a:spcPct val="115000"/>
              </a:lnSpc>
              <a:spcBef>
                <a:spcPts val="1600"/>
              </a:spcBef>
              <a:spcAft>
                <a:spcPts val="0"/>
              </a:spcAft>
              <a:buClr>
                <a:schemeClr val="accent1"/>
              </a:buClr>
              <a:buSzPts val="1100"/>
              <a:buFont typeface="Catamaran"/>
              <a:buChar char="●"/>
              <a:defRPr sz="1100">
                <a:solidFill>
                  <a:schemeClr val="accent1"/>
                </a:solidFill>
                <a:latin typeface="Catamaran"/>
                <a:ea typeface="Catamaran"/>
                <a:cs typeface="Catamaran"/>
                <a:sym typeface="Catamaran"/>
              </a:defRPr>
            </a:lvl4pPr>
            <a:lvl5pPr marL="2286000" lvl="4" indent="-298450">
              <a:lnSpc>
                <a:spcPct val="115000"/>
              </a:lnSpc>
              <a:spcBef>
                <a:spcPts val="1600"/>
              </a:spcBef>
              <a:spcAft>
                <a:spcPts val="0"/>
              </a:spcAft>
              <a:buClr>
                <a:schemeClr val="accent1"/>
              </a:buClr>
              <a:buSzPts val="1100"/>
              <a:buFont typeface="Catamaran"/>
              <a:buChar char="○"/>
              <a:defRPr sz="1100">
                <a:solidFill>
                  <a:schemeClr val="accent1"/>
                </a:solidFill>
                <a:latin typeface="Catamaran"/>
                <a:ea typeface="Catamaran"/>
                <a:cs typeface="Catamaran"/>
                <a:sym typeface="Catamaran"/>
              </a:defRPr>
            </a:lvl5pPr>
            <a:lvl6pPr marL="2743200" lvl="5" indent="-298450">
              <a:lnSpc>
                <a:spcPct val="115000"/>
              </a:lnSpc>
              <a:spcBef>
                <a:spcPts val="1600"/>
              </a:spcBef>
              <a:spcAft>
                <a:spcPts val="0"/>
              </a:spcAft>
              <a:buClr>
                <a:schemeClr val="accent1"/>
              </a:buClr>
              <a:buSzPts val="1100"/>
              <a:buFont typeface="Catamaran"/>
              <a:buChar char="■"/>
              <a:defRPr sz="1100">
                <a:solidFill>
                  <a:schemeClr val="accent1"/>
                </a:solidFill>
                <a:latin typeface="Catamaran"/>
                <a:ea typeface="Catamaran"/>
                <a:cs typeface="Catamaran"/>
                <a:sym typeface="Catamaran"/>
              </a:defRPr>
            </a:lvl6pPr>
            <a:lvl7pPr marL="3200400" lvl="6" indent="-298450">
              <a:lnSpc>
                <a:spcPct val="115000"/>
              </a:lnSpc>
              <a:spcBef>
                <a:spcPts val="1600"/>
              </a:spcBef>
              <a:spcAft>
                <a:spcPts val="0"/>
              </a:spcAft>
              <a:buClr>
                <a:schemeClr val="accent1"/>
              </a:buClr>
              <a:buSzPts val="1100"/>
              <a:buFont typeface="Catamaran"/>
              <a:buChar char="●"/>
              <a:defRPr sz="1100">
                <a:solidFill>
                  <a:schemeClr val="accent1"/>
                </a:solidFill>
                <a:latin typeface="Catamaran"/>
                <a:ea typeface="Catamaran"/>
                <a:cs typeface="Catamaran"/>
                <a:sym typeface="Catamaran"/>
              </a:defRPr>
            </a:lvl7pPr>
            <a:lvl8pPr marL="3657600" lvl="7" indent="-298450">
              <a:lnSpc>
                <a:spcPct val="115000"/>
              </a:lnSpc>
              <a:spcBef>
                <a:spcPts val="1600"/>
              </a:spcBef>
              <a:spcAft>
                <a:spcPts val="0"/>
              </a:spcAft>
              <a:buClr>
                <a:schemeClr val="accent1"/>
              </a:buClr>
              <a:buSzPts val="1100"/>
              <a:buFont typeface="Catamaran"/>
              <a:buChar char="○"/>
              <a:defRPr sz="1100">
                <a:solidFill>
                  <a:schemeClr val="accent1"/>
                </a:solidFill>
                <a:latin typeface="Catamaran"/>
                <a:ea typeface="Catamaran"/>
                <a:cs typeface="Catamaran"/>
                <a:sym typeface="Catamaran"/>
              </a:defRPr>
            </a:lvl8pPr>
            <a:lvl9pPr marL="4114800" lvl="8" indent="-298450">
              <a:lnSpc>
                <a:spcPct val="115000"/>
              </a:lnSpc>
              <a:spcBef>
                <a:spcPts val="1600"/>
              </a:spcBef>
              <a:spcAft>
                <a:spcPts val="1600"/>
              </a:spcAft>
              <a:buClr>
                <a:schemeClr val="accent1"/>
              </a:buClr>
              <a:buSzPts val="1100"/>
              <a:buFont typeface="Catamaran"/>
              <a:buChar char="■"/>
              <a:defRPr sz="1100">
                <a:solidFill>
                  <a:schemeClr val="accent1"/>
                </a:solidFill>
                <a:latin typeface="Catamaran"/>
                <a:ea typeface="Catamaran"/>
                <a:cs typeface="Catamaran"/>
                <a:sym typeface="Catamaran"/>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Catamaran"/>
                <a:ea typeface="Catamaran"/>
                <a:cs typeface="Catamaran"/>
                <a:sym typeface="Catamaran"/>
              </a:defRPr>
            </a:lvl1pPr>
            <a:lvl2pPr lvl="1" algn="r">
              <a:buNone/>
              <a:defRPr sz="1000">
                <a:solidFill>
                  <a:schemeClr val="accent1"/>
                </a:solidFill>
                <a:latin typeface="Catamaran"/>
                <a:ea typeface="Catamaran"/>
                <a:cs typeface="Catamaran"/>
                <a:sym typeface="Catamaran"/>
              </a:defRPr>
            </a:lvl2pPr>
            <a:lvl3pPr lvl="2" algn="r">
              <a:buNone/>
              <a:defRPr sz="1000">
                <a:solidFill>
                  <a:schemeClr val="accent1"/>
                </a:solidFill>
                <a:latin typeface="Catamaran"/>
                <a:ea typeface="Catamaran"/>
                <a:cs typeface="Catamaran"/>
                <a:sym typeface="Catamaran"/>
              </a:defRPr>
            </a:lvl3pPr>
            <a:lvl4pPr lvl="3" algn="r">
              <a:buNone/>
              <a:defRPr sz="1000">
                <a:solidFill>
                  <a:schemeClr val="accent1"/>
                </a:solidFill>
                <a:latin typeface="Catamaran"/>
                <a:ea typeface="Catamaran"/>
                <a:cs typeface="Catamaran"/>
                <a:sym typeface="Catamaran"/>
              </a:defRPr>
            </a:lvl4pPr>
            <a:lvl5pPr lvl="4" algn="r">
              <a:buNone/>
              <a:defRPr sz="1000">
                <a:solidFill>
                  <a:schemeClr val="accent1"/>
                </a:solidFill>
                <a:latin typeface="Catamaran"/>
                <a:ea typeface="Catamaran"/>
                <a:cs typeface="Catamaran"/>
                <a:sym typeface="Catamaran"/>
              </a:defRPr>
            </a:lvl5pPr>
            <a:lvl6pPr lvl="5" algn="r">
              <a:buNone/>
              <a:defRPr sz="1000">
                <a:solidFill>
                  <a:schemeClr val="accent1"/>
                </a:solidFill>
                <a:latin typeface="Catamaran"/>
                <a:ea typeface="Catamaran"/>
                <a:cs typeface="Catamaran"/>
                <a:sym typeface="Catamaran"/>
              </a:defRPr>
            </a:lvl6pPr>
            <a:lvl7pPr lvl="6" algn="r">
              <a:buNone/>
              <a:defRPr sz="1000">
                <a:solidFill>
                  <a:schemeClr val="accent1"/>
                </a:solidFill>
                <a:latin typeface="Catamaran"/>
                <a:ea typeface="Catamaran"/>
                <a:cs typeface="Catamaran"/>
                <a:sym typeface="Catamaran"/>
              </a:defRPr>
            </a:lvl7pPr>
            <a:lvl8pPr lvl="7" algn="r">
              <a:buNone/>
              <a:defRPr sz="1000">
                <a:solidFill>
                  <a:schemeClr val="accent1"/>
                </a:solidFill>
                <a:latin typeface="Catamaran"/>
                <a:ea typeface="Catamaran"/>
                <a:cs typeface="Catamaran"/>
                <a:sym typeface="Catamaran"/>
              </a:defRPr>
            </a:lvl8pPr>
            <a:lvl9pPr lvl="8" algn="r">
              <a:buNone/>
              <a:defRPr sz="1000">
                <a:solidFill>
                  <a:schemeClr val="accent1"/>
                </a:solidFill>
                <a:latin typeface="Catamaran"/>
                <a:ea typeface="Catamaran"/>
                <a:cs typeface="Catamaran"/>
                <a:sym typeface="Catamaran"/>
              </a:defRPr>
            </a:lvl9pPr>
          </a:lstStyle>
          <a:p>
            <a:pPr marL="0" lvl="0" indent="0" algn="r" rtl="0">
              <a:spcBef>
                <a:spcPts val="0"/>
              </a:spcBef>
              <a:spcAft>
                <a:spcPts val="0"/>
              </a:spcAft>
              <a:buNone/>
            </a:pPr>
            <a:fld id="{00000000-1234-1234-1234-123412341234}" type="slidenum">
              <a:rPr lang="it"/>
              <a:t>‹N›</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80.png"/><Relationship Id="rId3" Type="http://schemas.openxmlformats.org/officeDocument/2006/relationships/image" Target="../media/image35.png"/><Relationship Id="rId7" Type="http://schemas.openxmlformats.org/officeDocument/2006/relationships/hyperlink" Target="http://dx.doi.org/10.1393/ncc/i2024-24323-5" TargetMode="External"/><Relationship Id="rId12"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sif.it/riviste/sif/ncc/econtents/2024/047/05/article/74" TargetMode="External"/><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40.jpg"/><Relationship Id="rId4" Type="http://schemas.openxmlformats.org/officeDocument/2006/relationships/image" Target="../media/image36.png"/><Relationship Id="rId9" Type="http://schemas.openxmlformats.org/officeDocument/2006/relationships/image" Target="../media/image39.jp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hyperlink" Target="https://www.sciencedirect.com/science/article/pii/S0168900216301474"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emf"/><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dx.doi.org/10.1393/ncc/i2024-24272-y"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image" Target="../media/image57.jpg"/><Relationship Id="rId1" Type="http://schemas.openxmlformats.org/officeDocument/2006/relationships/slideLayout" Target="../slideLayouts/slideLayout3.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 Id="rId9" Type="http://schemas.openxmlformats.org/officeDocument/2006/relationships/image" Target="../media/image64.jpg"/></Relationships>
</file>

<file path=ppt/slides/_rels/slide16.xml.rels><?xml version="1.0" encoding="UTF-8" standalone="yes"?>
<Relationships xmlns="http://schemas.openxmlformats.org/package/2006/relationships"><Relationship Id="rId8" Type="http://schemas.openxmlformats.org/officeDocument/2006/relationships/image" Target="../media/image70.jpg"/><Relationship Id="rId13" Type="http://schemas.openxmlformats.org/officeDocument/2006/relationships/customXml" Target="../ink/ink1.xml"/><Relationship Id="rId3" Type="http://schemas.openxmlformats.org/officeDocument/2006/relationships/image" Target="../media/image65.jpg"/><Relationship Id="rId7" Type="http://schemas.openxmlformats.org/officeDocument/2006/relationships/image" Target="../media/image69.jpg"/><Relationship Id="rId12"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8.jpg"/><Relationship Id="rId11" Type="http://schemas.openxmlformats.org/officeDocument/2006/relationships/image" Target="../media/image72.png"/><Relationship Id="rId5" Type="http://schemas.openxmlformats.org/officeDocument/2006/relationships/image" Target="../media/image67.png"/><Relationship Id="rId15" Type="http://schemas.openxmlformats.org/officeDocument/2006/relationships/customXml" Target="../ink/ink2.xml"/><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53.png"/><Relationship Id="rId1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9.emf"/><Relationship Id="rId5" Type="http://schemas.openxmlformats.org/officeDocument/2006/relationships/image" Target="../media/image78.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860.png"/><Relationship Id="rId5" Type="http://schemas.openxmlformats.org/officeDocument/2006/relationships/image" Target="../media/image850.png"/><Relationship Id="rId10" Type="http://schemas.openxmlformats.org/officeDocument/2006/relationships/image" Target="../media/image89.png"/><Relationship Id="rId4" Type="http://schemas.openxmlformats.org/officeDocument/2006/relationships/image" Target="../media/image85.png"/><Relationship Id="rId9" Type="http://schemas.openxmlformats.org/officeDocument/2006/relationships/image" Target="../media/image88.pn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pn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95.png"/><Relationship Id="rId9" Type="http://schemas.openxmlformats.org/officeDocument/2006/relationships/image" Target="../media/image660.png"/></Relationships>
</file>

<file path=ppt/slides/_rels/slide2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hyperlink" Target="https://iris.uniroma1.it/handle/11573/1722309" TargetMode="External"/><Relationship Id="rId13" Type="http://schemas.openxmlformats.org/officeDocument/2006/relationships/hyperlink" Target="https://iris.uniroma1.it/handle/11573/1717453" TargetMode="External"/><Relationship Id="rId3" Type="http://schemas.openxmlformats.org/officeDocument/2006/relationships/hyperlink" Target="https://iris.uniroma1.it/handle/11573/1707552" TargetMode="External"/><Relationship Id="rId7" Type="http://schemas.openxmlformats.org/officeDocument/2006/relationships/hyperlink" Target="https://iris.uniroma1.it/handle/11573/1707554" TargetMode="External"/><Relationship Id="rId12" Type="http://schemas.openxmlformats.org/officeDocument/2006/relationships/hyperlink" Target="https://iris.uniroma1.it/handle/11573/1712231"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iris.uniroma1.it/handle/11573/1722306" TargetMode="External"/><Relationship Id="rId11" Type="http://schemas.openxmlformats.org/officeDocument/2006/relationships/hyperlink" Target="https://iris.uniroma1.it/handle/11573/1712232" TargetMode="External"/><Relationship Id="rId5" Type="http://schemas.openxmlformats.org/officeDocument/2006/relationships/hyperlink" Target="https://iris.uniroma1.it/handle/11573/1706356" TargetMode="External"/><Relationship Id="rId10" Type="http://schemas.openxmlformats.org/officeDocument/2006/relationships/hyperlink" Target="https://iris.uniroma1.it/handle/11573/1706354" TargetMode="External"/><Relationship Id="rId4" Type="http://schemas.openxmlformats.org/officeDocument/2006/relationships/hyperlink" Target="https://iris.uniroma1.it/handle/11573/1704992" TargetMode="External"/><Relationship Id="rId9" Type="http://schemas.openxmlformats.org/officeDocument/2006/relationships/hyperlink" Target="https://iris.uniroma1.it/handle/11573/1722312" TargetMode="External"/><Relationship Id="rId14" Type="http://schemas.openxmlformats.org/officeDocument/2006/relationships/hyperlink" Target="https://iris.uniroma1.it/handle/11573/1712230"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iris.uniroma1.it/handle/11573/1707589" TargetMode="External"/><Relationship Id="rId3" Type="http://schemas.openxmlformats.org/officeDocument/2006/relationships/hyperlink" Target="https://iris.uniroma1.it/handle/11573/1722314" TargetMode="External"/><Relationship Id="rId7" Type="http://schemas.openxmlformats.org/officeDocument/2006/relationships/hyperlink" Target="https://iris.uniroma1.it/handle/11573/1707592" TargetMode="External"/><Relationship Id="rId2" Type="http://schemas.openxmlformats.org/officeDocument/2006/relationships/hyperlink" Target="https://iris.uniroma1.it/handle/11573/1704456" TargetMode="External"/><Relationship Id="rId1" Type="http://schemas.openxmlformats.org/officeDocument/2006/relationships/slideLayout" Target="../slideLayouts/slideLayout3.xml"/><Relationship Id="rId6" Type="http://schemas.openxmlformats.org/officeDocument/2006/relationships/hyperlink" Target="https://iris.uniroma1.it/handle/11573/1707591" TargetMode="External"/><Relationship Id="rId11" Type="http://schemas.openxmlformats.org/officeDocument/2006/relationships/hyperlink" Target="https://iris.uniroma1.it/handle/11573/1682213" TargetMode="External"/><Relationship Id="rId5" Type="http://schemas.openxmlformats.org/officeDocument/2006/relationships/hyperlink" Target="https://iris.uniroma1.it/handle/11573/1704633" TargetMode="External"/><Relationship Id="rId10" Type="http://schemas.openxmlformats.org/officeDocument/2006/relationships/hyperlink" Target="https://iris.uniroma1.it/handle/11573/1707551" TargetMode="External"/><Relationship Id="rId4" Type="http://schemas.openxmlformats.org/officeDocument/2006/relationships/hyperlink" Target="https://iris.uniroma1.it/handle/11573/1716056" TargetMode="External"/><Relationship Id="rId9" Type="http://schemas.openxmlformats.org/officeDocument/2006/relationships/hyperlink" Target="https://iris.uniroma1.it/handle/11573/1689539"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0.png"/><Relationship Id="rId7" Type="http://schemas.openxmlformats.org/officeDocument/2006/relationships/image" Target="../media/image106.png"/><Relationship Id="rId2" Type="http://schemas.openxmlformats.org/officeDocument/2006/relationships/image" Target="../media/image1010.png"/><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0.png"/><Relationship Id="rId9" Type="http://schemas.openxmlformats.org/officeDocument/2006/relationships/image" Target="../media/image108.png"/></Relationships>
</file>

<file path=ppt/slides/_rels/slide3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image" Target="../media/image109.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112.png"/><Relationship Id="rId4" Type="http://schemas.openxmlformats.org/officeDocument/2006/relationships/image" Target="../media/image111.png"/></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23.png"/></Relationships>
</file>

<file path=ppt/slides/_rels/slide37.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3.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3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132.png"/><Relationship Id="rId4" Type="http://schemas.openxmlformats.org/officeDocument/2006/relationships/image" Target="../media/image131.png"/></Relationships>
</file>

<file path=ppt/slides/_rels/slide3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35.png"/><Relationship Id="rId4" Type="http://schemas.openxmlformats.org/officeDocument/2006/relationships/image" Target="../media/image134.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mp4"/><Relationship Id="rId7" Type="http://schemas.openxmlformats.org/officeDocument/2006/relationships/image" Target="../media/image1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notesSlide" Target="../notesSlides/notesSlide5.xml"/><Relationship Id="rId4" Type="http://schemas.openxmlformats.org/officeDocument/2006/relationships/slideLayout" Target="../slideLayouts/slideLayout3.xml"/><Relationship Id="rId9"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gif"/><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8.png"/><Relationship Id="rId7"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30.jpg"/><Relationship Id="rId10" Type="http://schemas.openxmlformats.org/officeDocument/2006/relationships/image" Target="../media/image34.png"/><Relationship Id="rId4" Type="http://schemas.openxmlformats.org/officeDocument/2006/relationships/image" Target="../media/image29.jp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6"/>
          <p:cNvSpPr txBox="1">
            <a:spLocks noGrp="1"/>
          </p:cNvSpPr>
          <p:nvPr>
            <p:ph type="ctrTitle"/>
          </p:nvPr>
        </p:nvSpPr>
        <p:spPr>
          <a:xfrm>
            <a:off x="0" y="-50918"/>
            <a:ext cx="9144000"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2800" dirty="0">
                <a:latin typeface="+mj-lt"/>
              </a:rPr>
              <a:t>Beam dynamics studies for advanced-compact RF injector for PWFA</a:t>
            </a:r>
            <a:endParaRPr sz="2800" dirty="0">
              <a:latin typeface="+mj-lt"/>
            </a:endParaRPr>
          </a:p>
        </p:txBody>
      </p:sp>
      <p:sp>
        <p:nvSpPr>
          <p:cNvPr id="64" name="Google Shape;64;p6"/>
          <p:cNvSpPr txBox="1">
            <a:spLocks noGrp="1"/>
          </p:cNvSpPr>
          <p:nvPr>
            <p:ph type="subTitle" idx="1"/>
          </p:nvPr>
        </p:nvSpPr>
        <p:spPr>
          <a:xfrm>
            <a:off x="489501" y="1490939"/>
            <a:ext cx="7688100" cy="176604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dirty="0"/>
              <a:t>Gilles Jacopo Silvi*</a:t>
            </a:r>
            <a:endParaRPr dirty="0"/>
          </a:p>
          <a:p>
            <a:pPr marL="0" lvl="0" indent="0" algn="l" rtl="0">
              <a:spcBef>
                <a:spcPts val="0"/>
              </a:spcBef>
              <a:spcAft>
                <a:spcPts val="0"/>
              </a:spcAft>
              <a:buNone/>
            </a:pPr>
            <a:r>
              <a:rPr lang="en-US" sz="1800" b="0" i="0" u="none" strike="noStrike" baseline="0" dirty="0">
                <a:latin typeface="CMR12"/>
              </a:rPr>
              <a:t>Ph.D. School in ACCELERATOR PHYSICS – XXXVII cycle</a:t>
            </a:r>
          </a:p>
          <a:p>
            <a:pPr marL="0" lvl="0" indent="0" algn="l" rtl="0">
              <a:spcBef>
                <a:spcPts val="0"/>
              </a:spcBef>
              <a:spcAft>
                <a:spcPts val="0"/>
              </a:spcAft>
              <a:buNone/>
            </a:pPr>
            <a:r>
              <a:rPr lang="it" dirty="0"/>
              <a:t>Sapienza University of Rome</a:t>
            </a:r>
            <a:endParaRPr dirty="0"/>
          </a:p>
        </p:txBody>
      </p:sp>
      <p:pic>
        <p:nvPicPr>
          <p:cNvPr id="2" name="Picture 2" descr="INFN Frascati (Roma) | Future Circular Collider">
            <a:extLst>
              <a:ext uri="{FF2B5EF4-FFF2-40B4-BE49-F238E27FC236}">
                <a16:creationId xmlns:a16="http://schemas.microsoft.com/office/drawing/2014/main" id="{D4B2B56C-4088-6BED-880E-5F91646E6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39" y="4292130"/>
            <a:ext cx="1062822" cy="7519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
            <a:extLst>
              <a:ext uri="{FF2B5EF4-FFF2-40B4-BE49-F238E27FC236}">
                <a16:creationId xmlns:a16="http://schemas.microsoft.com/office/drawing/2014/main" id="{5CD814F1-6B43-5C8A-FAEF-B7DAA2B30BC7}"/>
              </a:ext>
            </a:extLst>
          </p:cNvPr>
          <p:cNvSpPr txBox="1"/>
          <p:nvPr/>
        </p:nvSpPr>
        <p:spPr>
          <a:xfrm>
            <a:off x="489501" y="2521419"/>
            <a:ext cx="4266617" cy="646331"/>
          </a:xfrm>
          <a:prstGeom prst="rect">
            <a:avLst/>
          </a:prstGeom>
          <a:noFill/>
        </p:spPr>
        <p:txBody>
          <a:bodyPr wrap="square" rtlCol="0">
            <a:spAutoFit/>
          </a:bodyPr>
          <a:lstStyle>
            <a:defPPr>
              <a:defRPr lang="it-IT"/>
            </a:defPPr>
            <a:lvl1pPr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9pPr>
          </a:lstStyle>
          <a:p>
            <a:pPr algn="just"/>
            <a:r>
              <a:rPr lang="en-GB" sz="1200" dirty="0">
                <a:solidFill>
                  <a:srgbClr val="595959"/>
                </a:solidFill>
                <a:effectLst/>
                <a:latin typeface="CMBX10"/>
              </a:rPr>
              <a:t>Supervisors</a:t>
            </a:r>
            <a:r>
              <a:rPr lang="en-GB" sz="1200" dirty="0">
                <a:solidFill>
                  <a:srgbClr val="595959"/>
                </a:solidFill>
                <a:effectLst/>
                <a:latin typeface="CMR10"/>
              </a:rPr>
              <a:t>: Prof. Enrica Chiadroni (Sapienza University of Rome)</a:t>
            </a:r>
          </a:p>
          <a:p>
            <a:pPr algn="just"/>
            <a:r>
              <a:rPr lang="en-GB" sz="1200" dirty="0">
                <a:solidFill>
                  <a:srgbClr val="595959"/>
                </a:solidFill>
                <a:latin typeface="CMR10"/>
              </a:rPr>
              <a:t>                       Prof. Andrea Mostacci </a:t>
            </a:r>
            <a:r>
              <a:rPr lang="en-GB" sz="1200" dirty="0">
                <a:solidFill>
                  <a:srgbClr val="595959"/>
                </a:solidFill>
                <a:effectLst/>
                <a:latin typeface="CMR10"/>
              </a:rPr>
              <a:t>(Sapienza University of Rome)</a:t>
            </a:r>
            <a:endParaRPr lang="en-GB" sz="1200" dirty="0">
              <a:solidFill>
                <a:srgbClr val="595959"/>
              </a:solidFill>
              <a:latin typeface="CMR10"/>
            </a:endParaRPr>
          </a:p>
          <a:p>
            <a:pPr algn="just"/>
            <a:r>
              <a:rPr lang="en-GB" sz="1200" dirty="0">
                <a:solidFill>
                  <a:srgbClr val="595959"/>
                </a:solidFill>
                <a:effectLst/>
                <a:latin typeface="CMR10"/>
              </a:rPr>
              <a:t>                       Dott. Anna Giribono (INFN-LNF)</a:t>
            </a:r>
          </a:p>
        </p:txBody>
      </p:sp>
      <p:sp>
        <p:nvSpPr>
          <p:cNvPr id="10" name="Segnaposto numero diapositiva 9">
            <a:extLst>
              <a:ext uri="{FF2B5EF4-FFF2-40B4-BE49-F238E27FC236}">
                <a16:creationId xmlns:a16="http://schemas.microsoft.com/office/drawing/2014/main" id="{DF37C4C0-9540-9B35-5ABE-5C59B2D0CA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a:t>
            </a:fld>
            <a:endParaRPr lang="it-IT" dirty="0"/>
          </a:p>
        </p:txBody>
      </p:sp>
      <p:pic>
        <p:nvPicPr>
          <p:cNvPr id="9" name="Google Shape;148;p27" descr="A blue and black logo&#10;&#10;Description automatically generated">
            <a:extLst>
              <a:ext uri="{FF2B5EF4-FFF2-40B4-BE49-F238E27FC236}">
                <a16:creationId xmlns:a16="http://schemas.microsoft.com/office/drawing/2014/main" id="{68857EB5-2E9C-A052-926A-CC8A6D0D2D44}"/>
              </a:ext>
            </a:extLst>
          </p:cNvPr>
          <p:cNvPicPr preferRelativeResize="0"/>
          <p:nvPr/>
        </p:nvPicPr>
        <p:blipFill rotWithShape="1">
          <a:blip r:embed="rId4">
            <a:alphaModFix/>
          </a:blip>
          <a:srcRect/>
          <a:stretch/>
        </p:blipFill>
        <p:spPr>
          <a:xfrm>
            <a:off x="4677366" y="4487790"/>
            <a:ext cx="1359933" cy="458861"/>
          </a:xfrm>
          <a:prstGeom prst="rect">
            <a:avLst/>
          </a:prstGeom>
          <a:noFill/>
          <a:ln>
            <a:noFill/>
          </a:ln>
        </p:spPr>
      </p:pic>
      <p:pic>
        <p:nvPicPr>
          <p:cNvPr id="11" name="Picture 2" descr="EuPRAXIA - Home">
            <a:extLst>
              <a:ext uri="{FF2B5EF4-FFF2-40B4-BE49-F238E27FC236}">
                <a16:creationId xmlns:a16="http://schemas.microsoft.com/office/drawing/2014/main" id="{6E758003-9E51-FFFD-BFB7-5B474FB697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7819" y="4432971"/>
            <a:ext cx="1095245" cy="4702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PARC_LAB">
            <a:extLst>
              <a:ext uri="{FF2B5EF4-FFF2-40B4-BE49-F238E27FC236}">
                <a16:creationId xmlns:a16="http://schemas.microsoft.com/office/drawing/2014/main" id="{CF70CE59-A1C3-E04A-854A-5553624EEE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3064" y="4432971"/>
            <a:ext cx="2128936" cy="546410"/>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65BA6B87-BD50-A50D-F7C9-A0CFBCDEBC63}"/>
              </a:ext>
            </a:extLst>
          </p:cNvPr>
          <p:cNvSpPr txBox="1"/>
          <p:nvPr/>
        </p:nvSpPr>
        <p:spPr>
          <a:xfrm>
            <a:off x="489501" y="3255629"/>
            <a:ext cx="2638167" cy="307777"/>
          </a:xfrm>
          <a:prstGeom prst="rect">
            <a:avLst/>
          </a:prstGeom>
          <a:noFill/>
        </p:spPr>
        <p:txBody>
          <a:bodyPr wrap="square" rtlCol="0">
            <a:spAutoFit/>
          </a:bodyPr>
          <a:lstStyle/>
          <a:p>
            <a:r>
              <a:rPr lang="en-GB" dirty="0">
                <a:solidFill>
                  <a:srgbClr val="969798"/>
                </a:solidFill>
              </a:rPr>
              <a:t>*gillesjacopo.silvi@uniroma1.it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5EF788BF-A742-E0B4-F2FE-325D6D4DABA7}"/>
              </a:ext>
            </a:extLst>
          </p:cNvPr>
          <p:cNvPicPr>
            <a:picLocks noChangeAspect="1"/>
          </p:cNvPicPr>
          <p:nvPr/>
        </p:nvPicPr>
        <p:blipFill rotWithShape="1">
          <a:blip r:embed="rId3"/>
          <a:srcRect l="52265" t="19298" r="19688" b="16389"/>
          <a:stretch/>
        </p:blipFill>
        <p:spPr>
          <a:xfrm>
            <a:off x="5044888" y="2223226"/>
            <a:ext cx="1438412" cy="1855327"/>
          </a:xfrm>
          <a:prstGeom prst="rect">
            <a:avLst/>
          </a:prstGeom>
        </p:spPr>
      </p:pic>
      <p:sp>
        <p:nvSpPr>
          <p:cNvPr id="2" name="Titolo 1">
            <a:extLst>
              <a:ext uri="{FF2B5EF4-FFF2-40B4-BE49-F238E27FC236}">
                <a16:creationId xmlns:a16="http://schemas.microsoft.com/office/drawing/2014/main" id="{D46BA1D3-94B2-EC32-F50E-7DE0F9101927}"/>
              </a:ext>
            </a:extLst>
          </p:cNvPr>
          <p:cNvSpPr>
            <a:spLocks noGrp="1"/>
          </p:cNvSpPr>
          <p:nvPr>
            <p:ph type="title"/>
          </p:nvPr>
        </p:nvSpPr>
        <p:spPr>
          <a:xfrm>
            <a:off x="0" y="-29569"/>
            <a:ext cx="9144000" cy="521469"/>
          </a:xfrm>
        </p:spPr>
        <p:txBody>
          <a:bodyPr/>
          <a:lstStyle/>
          <a:p>
            <a:r>
              <a:rPr lang="en-GB" sz="2800" dirty="0">
                <a:latin typeface="Arial" panose="020B0604020202020204" pitchFamily="34" charset="0"/>
                <a:cs typeface="Arial" panose="020B0604020202020204" pitchFamily="34" charset="0"/>
              </a:rPr>
              <a:t>High Harmonic Cavity for longitudinal phase space manipulation</a:t>
            </a:r>
            <a:endParaRPr lang="en-GB" dirty="0"/>
          </a:p>
        </p:txBody>
      </p:sp>
      <p:sp>
        <p:nvSpPr>
          <p:cNvPr id="4" name="Segnaposto numero diapositiva 3">
            <a:extLst>
              <a:ext uri="{FF2B5EF4-FFF2-40B4-BE49-F238E27FC236}">
                <a16:creationId xmlns:a16="http://schemas.microsoft.com/office/drawing/2014/main" id="{C252D9C8-52AE-82A7-A0C1-E7C6C04DD0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10</a:t>
            </a:fld>
            <a:endParaRPr lang="it-IT" dirty="0"/>
          </a:p>
        </p:txBody>
      </p:sp>
      <p:sp>
        <p:nvSpPr>
          <p:cNvPr id="5" name="Sottotitolo 4">
            <a:extLst>
              <a:ext uri="{FF2B5EF4-FFF2-40B4-BE49-F238E27FC236}">
                <a16:creationId xmlns:a16="http://schemas.microsoft.com/office/drawing/2014/main" id="{51E7E423-3001-D081-DBB4-8F4B1472ADA8}"/>
              </a:ext>
            </a:extLst>
          </p:cNvPr>
          <p:cNvSpPr>
            <a:spLocks noGrp="1"/>
          </p:cNvSpPr>
          <p:nvPr>
            <p:ph type="subTitle" idx="2"/>
          </p:nvPr>
        </p:nvSpPr>
        <p:spPr/>
        <p:txBody>
          <a:bodyPr/>
          <a:lstStyle/>
          <a:p>
            <a:r>
              <a:rPr lang="it" sz="900" dirty="0"/>
              <a:t>Beam dynamics studies for advanced-compact RF injector for PWFA</a:t>
            </a:r>
            <a:endParaRPr lang="en-GB" dirty="0"/>
          </a:p>
        </p:txBody>
      </p:sp>
      <p:pic>
        <p:nvPicPr>
          <p:cNvPr id="6" name="Immagine 5">
            <a:extLst>
              <a:ext uri="{FF2B5EF4-FFF2-40B4-BE49-F238E27FC236}">
                <a16:creationId xmlns:a16="http://schemas.microsoft.com/office/drawing/2014/main" id="{6C8CC0CA-4E4A-F455-6C79-211D50358E35}"/>
              </a:ext>
            </a:extLst>
          </p:cNvPr>
          <p:cNvPicPr>
            <a:picLocks noChangeAspect="1"/>
          </p:cNvPicPr>
          <p:nvPr/>
        </p:nvPicPr>
        <p:blipFill>
          <a:blip r:embed="rId4"/>
          <a:stretch>
            <a:fillRect/>
          </a:stretch>
        </p:blipFill>
        <p:spPr>
          <a:xfrm>
            <a:off x="1055390" y="884566"/>
            <a:ext cx="2205103" cy="1167156"/>
          </a:xfrm>
          <a:prstGeom prst="rect">
            <a:avLst/>
          </a:prstGeom>
        </p:spPr>
      </p:pic>
      <p:pic>
        <p:nvPicPr>
          <p:cNvPr id="9" name="Immagine 8">
            <a:extLst>
              <a:ext uri="{FF2B5EF4-FFF2-40B4-BE49-F238E27FC236}">
                <a16:creationId xmlns:a16="http://schemas.microsoft.com/office/drawing/2014/main" id="{FAD4B02C-783C-7105-ED58-252F31667094}"/>
              </a:ext>
            </a:extLst>
          </p:cNvPr>
          <p:cNvPicPr>
            <a:picLocks noChangeAspect="1"/>
          </p:cNvPicPr>
          <p:nvPr/>
        </p:nvPicPr>
        <p:blipFill rotWithShape="1">
          <a:blip r:embed="rId5"/>
          <a:srcRect l="43602" t="16147" r="4163" b="16453"/>
          <a:stretch/>
        </p:blipFill>
        <p:spPr>
          <a:xfrm>
            <a:off x="2906709" y="2444386"/>
            <a:ext cx="2116914" cy="1536497"/>
          </a:xfrm>
          <a:prstGeom prst="rect">
            <a:avLst/>
          </a:prstGeom>
        </p:spPr>
      </p:pic>
      <p:sp>
        <p:nvSpPr>
          <p:cNvPr id="10" name="CasellaDiTesto 9">
            <a:extLst>
              <a:ext uri="{FF2B5EF4-FFF2-40B4-BE49-F238E27FC236}">
                <a16:creationId xmlns:a16="http://schemas.microsoft.com/office/drawing/2014/main" id="{925C7A67-CCEF-CD62-3BE2-F4CB464497BD}"/>
              </a:ext>
            </a:extLst>
          </p:cNvPr>
          <p:cNvSpPr txBox="1"/>
          <p:nvPr/>
        </p:nvSpPr>
        <p:spPr>
          <a:xfrm>
            <a:off x="948995" y="4371238"/>
            <a:ext cx="71345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i="1" dirty="0">
                <a:effectLst/>
                <a:latin typeface="Calibri" panose="020F0502020204030204" pitchFamily="34" charset="0"/>
                <a:ea typeface="Calibri" panose="020F0502020204030204" pitchFamily="34" charset="0"/>
                <a:cs typeface="Calibri" panose="020F0502020204030204" pitchFamily="34" charset="0"/>
              </a:rPr>
              <a:t>Bacci A, Faillace L and Rossetti Conti M 2018 Extreme high brightness electron beam generation in a space charge regime.</a:t>
            </a:r>
            <a:br>
              <a:rPr lang="en-GB" sz="700" i="1" dirty="0">
                <a:latin typeface="Calibri" panose="020F0502020204030204" pitchFamily="34" charset="0"/>
                <a:ea typeface="Calibri" panose="020F0502020204030204" pitchFamily="34" charset="0"/>
                <a:cs typeface="Calibri" panose="020F0502020204030204" pitchFamily="34" charset="0"/>
              </a:rPr>
            </a:br>
            <a:r>
              <a:rPr lang="en-GB" sz="700" b="0" i="1" dirty="0">
                <a:effectLst/>
                <a:latin typeface="Calibri" panose="020F0502020204030204" pitchFamily="34" charset="0"/>
                <a:ea typeface="Calibri" panose="020F0502020204030204" pitchFamily="34" charset="0"/>
                <a:cs typeface="Calibri" panose="020F0502020204030204" pitchFamily="34" charset="0"/>
              </a:rPr>
              <a:t>Alesini D et al., 2015 Study of a C-band harmonic RF system to optimize the RF bunch compression process of the SPARC beam 6th International Particle Accelerator</a:t>
            </a:r>
            <a:r>
              <a:rPr lang="en-GB" sz="700" i="1" dirty="0">
                <a:latin typeface="Calibri" panose="020F0502020204030204" pitchFamily="34" charset="0"/>
                <a:ea typeface="Calibri" panose="020F0502020204030204" pitchFamily="34" charset="0"/>
                <a:cs typeface="Calibri" panose="020F0502020204030204" pitchFamily="34" charset="0"/>
              </a:rPr>
              <a:t> </a:t>
            </a:r>
            <a:r>
              <a:rPr lang="en-GB" sz="700" b="0" i="1" dirty="0">
                <a:effectLst/>
                <a:latin typeface="Calibri" panose="020F0502020204030204" pitchFamily="34" charset="0"/>
                <a:ea typeface="Calibri" panose="020F0502020204030204" pitchFamily="34" charset="0"/>
                <a:cs typeface="Calibri" panose="020F0502020204030204" pitchFamily="34" charset="0"/>
              </a:rPr>
              <a:t>Conference p TUPWA058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i="1" dirty="0">
                <a:effectLst/>
                <a:latin typeface="Calibri" panose="020F0502020204030204" pitchFamily="34" charset="0"/>
                <a:ea typeface="Calibri" panose="020F0502020204030204" pitchFamily="34" charset="0"/>
                <a:cs typeface="Calibri" panose="020F0502020204030204" pitchFamily="34" charset="0"/>
              </a:rPr>
              <a:t>Emma P., 2001 X-Band RF harmonic compensation for linear bunch compression in the LCLS SLAC Nation Accelerator Laboratory Technical Note SLAC-TN-05-004, LCLS-TN-01-1</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700" dirty="0">
                <a:latin typeface="Calibri" panose="020F0502020204030204" pitchFamily="34" charset="0"/>
                <a:ea typeface="Calibri" panose="020F0502020204030204" pitchFamily="34" charset="0"/>
                <a:cs typeface="Calibri" panose="020F0502020204030204" pitchFamily="34" charset="0"/>
              </a:rPr>
              <a:t>G.J Silvi et al., </a:t>
            </a:r>
            <a:r>
              <a:rPr lang="en-US" sz="700" i="0" dirty="0">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Optimizing beam dynamics in the EuPRAXIA@SPARC_LAB RF injector</a:t>
            </a:r>
            <a:r>
              <a:rPr lang="en-US" sz="700" i="0" dirty="0">
                <a:effectLst/>
                <a:latin typeface="Calibri" panose="020F0502020204030204" pitchFamily="34" charset="0"/>
                <a:ea typeface="Calibri" panose="020F0502020204030204" pitchFamily="34" charset="0"/>
                <a:cs typeface="Calibri" panose="020F0502020204030204" pitchFamily="34" charset="0"/>
              </a:rPr>
              <a:t>, </a:t>
            </a:r>
            <a:r>
              <a:rPr lang="it-IT" sz="700" b="0" i="1" cap="all" dirty="0">
                <a:effectLst/>
                <a:latin typeface="Calibri" panose="020F0502020204030204" pitchFamily="34" charset="0"/>
                <a:ea typeface="Calibri" panose="020F0502020204030204" pitchFamily="34" charset="0"/>
                <a:cs typeface="Calibri" panose="020F0502020204030204" pitchFamily="34" charset="0"/>
              </a:rPr>
              <a:t>SIF Congress 2023,</a:t>
            </a:r>
            <a:r>
              <a:rPr lang="it-IT" sz="700" b="0" i="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 10.1393/ncc</a:t>
            </a:r>
            <a:r>
              <a:rPr lang="it-IT" sz="700" b="0" i="0" dirty="0">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/i2024-24323-5</a:t>
            </a:r>
            <a:endParaRPr lang="en-GB" sz="700" i="1" dirty="0">
              <a:latin typeface="Calibri" panose="020F0502020204030204" pitchFamily="34" charset="0"/>
              <a:ea typeface="Calibri" panose="020F0502020204030204" pitchFamily="34" charset="0"/>
              <a:cs typeface="Calibri" panose="020F0502020204030204" pitchFamily="34" charset="0"/>
            </a:endParaRPr>
          </a:p>
        </p:txBody>
      </p:sp>
      <p:pic>
        <p:nvPicPr>
          <p:cNvPr id="3" name="Immagine 2">
            <a:extLst>
              <a:ext uri="{FF2B5EF4-FFF2-40B4-BE49-F238E27FC236}">
                <a16:creationId xmlns:a16="http://schemas.microsoft.com/office/drawing/2014/main" id="{75636367-DDFA-1D37-04FE-970D1AAA8190}"/>
              </a:ext>
            </a:extLst>
          </p:cNvPr>
          <p:cNvPicPr>
            <a:picLocks noChangeAspect="1"/>
          </p:cNvPicPr>
          <p:nvPr/>
        </p:nvPicPr>
        <p:blipFill>
          <a:blip r:embed="rId8"/>
          <a:srcRect l="776" t="1281"/>
          <a:stretch/>
        </p:blipFill>
        <p:spPr>
          <a:xfrm>
            <a:off x="3584759" y="803092"/>
            <a:ext cx="2690021" cy="1306311"/>
          </a:xfrm>
          <a:prstGeom prst="rect">
            <a:avLst/>
          </a:prstGeom>
        </p:spPr>
      </p:pic>
      <p:cxnSp>
        <p:nvCxnSpPr>
          <p:cNvPr id="16" name="Connettore 2 15">
            <a:extLst>
              <a:ext uri="{FF2B5EF4-FFF2-40B4-BE49-F238E27FC236}">
                <a16:creationId xmlns:a16="http://schemas.microsoft.com/office/drawing/2014/main" id="{85536048-8BF6-12DB-FCD7-EAA0734C9851}"/>
              </a:ext>
            </a:extLst>
          </p:cNvPr>
          <p:cNvCxnSpPr>
            <a:cxnSpLocks/>
          </p:cNvCxnSpPr>
          <p:nvPr/>
        </p:nvCxnSpPr>
        <p:spPr>
          <a:xfrm>
            <a:off x="6274780" y="2088397"/>
            <a:ext cx="1382964" cy="0"/>
          </a:xfrm>
          <a:prstGeom prst="straightConnector1">
            <a:avLst/>
          </a:prstGeom>
          <a:ln w="76200">
            <a:solidFill>
              <a:schemeClr val="bg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34602B67-8CDF-288F-4437-0D2B3D030981}"/>
              </a:ext>
            </a:extLst>
          </p:cNvPr>
          <p:cNvSpPr txBox="1"/>
          <p:nvPr/>
        </p:nvSpPr>
        <p:spPr>
          <a:xfrm>
            <a:off x="7016333" y="1670268"/>
            <a:ext cx="848515" cy="369332"/>
          </a:xfrm>
          <a:prstGeom prst="rect">
            <a:avLst/>
          </a:prstGeom>
          <a:noFill/>
        </p:spPr>
        <p:txBody>
          <a:bodyPr wrap="square">
            <a:spAutoFit/>
          </a:bodyPr>
          <a:lstStyle/>
          <a:p>
            <a:r>
              <a:rPr lang="en-GB" dirty="0"/>
              <a:t>13</a:t>
            </a:r>
            <a:r>
              <a:rPr lang="en-GB" sz="1800" dirty="0"/>
              <a:t> m</a:t>
            </a:r>
            <a:endParaRPr lang="en-GB" dirty="0"/>
          </a:p>
        </p:txBody>
      </p:sp>
      <p:cxnSp>
        <p:nvCxnSpPr>
          <p:cNvPr id="18" name="Connettore 2 17">
            <a:extLst>
              <a:ext uri="{FF2B5EF4-FFF2-40B4-BE49-F238E27FC236}">
                <a16:creationId xmlns:a16="http://schemas.microsoft.com/office/drawing/2014/main" id="{5A511C0C-2040-81FB-A118-14B4E561650D}"/>
              </a:ext>
            </a:extLst>
          </p:cNvPr>
          <p:cNvCxnSpPr>
            <a:cxnSpLocks/>
          </p:cNvCxnSpPr>
          <p:nvPr/>
        </p:nvCxnSpPr>
        <p:spPr>
          <a:xfrm>
            <a:off x="4767636" y="1545630"/>
            <a:ext cx="0" cy="1075991"/>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EA268FE5-2656-A5D9-D5E5-2797B9759128}"/>
              </a:ext>
            </a:extLst>
          </p:cNvPr>
          <p:cNvSpPr txBox="1"/>
          <p:nvPr/>
        </p:nvSpPr>
        <p:spPr>
          <a:xfrm>
            <a:off x="3950829" y="3980883"/>
            <a:ext cx="1735657" cy="230832"/>
          </a:xfrm>
          <a:prstGeom prst="rect">
            <a:avLst/>
          </a:prstGeom>
          <a:noFill/>
          <a:ln w="38100">
            <a:noFill/>
          </a:ln>
        </p:spPr>
        <p:txBody>
          <a:bodyPr wrap="square" rtlCol="0">
            <a:spAutoFit/>
          </a:bodyPr>
          <a:lstStyle/>
          <a:p>
            <a:r>
              <a:rPr lang="en-US" sz="900" dirty="0">
                <a:solidFill>
                  <a:schemeClr val="bg1">
                    <a:lumMod val="65000"/>
                  </a:schemeClr>
                </a:solidFill>
              </a:rPr>
              <a:t>Courtesy of L. Faillace</a:t>
            </a:r>
          </a:p>
        </p:txBody>
      </p:sp>
      <p:grpSp>
        <p:nvGrpSpPr>
          <p:cNvPr id="22" name="Gruppo 21">
            <a:extLst>
              <a:ext uri="{FF2B5EF4-FFF2-40B4-BE49-F238E27FC236}">
                <a16:creationId xmlns:a16="http://schemas.microsoft.com/office/drawing/2014/main" id="{CBA95D0B-2704-2FF1-C697-7390B15C350A}"/>
              </a:ext>
            </a:extLst>
          </p:cNvPr>
          <p:cNvGrpSpPr/>
          <p:nvPr/>
        </p:nvGrpSpPr>
        <p:grpSpPr>
          <a:xfrm>
            <a:off x="188112" y="2254532"/>
            <a:ext cx="2782110" cy="2188761"/>
            <a:chOff x="188112" y="2140691"/>
            <a:chExt cx="2782110" cy="2188761"/>
          </a:xfrm>
        </p:grpSpPr>
        <p:sp>
          <p:nvSpPr>
            <p:cNvPr id="19" name="CasellaDiTesto 18">
              <a:extLst>
                <a:ext uri="{FF2B5EF4-FFF2-40B4-BE49-F238E27FC236}">
                  <a16:creationId xmlns:a16="http://schemas.microsoft.com/office/drawing/2014/main" id="{7A021455-607D-FCC4-5AC5-5F88548BA513}"/>
                </a:ext>
              </a:extLst>
            </p:cNvPr>
            <p:cNvSpPr txBox="1"/>
            <p:nvPr/>
          </p:nvSpPr>
          <p:spPr>
            <a:xfrm rot="16200000">
              <a:off x="-616102" y="2944905"/>
              <a:ext cx="1916206" cy="307777"/>
            </a:xfrm>
            <a:prstGeom prst="rect">
              <a:avLst/>
            </a:prstGeom>
            <a:solidFill>
              <a:schemeClr val="bg1"/>
            </a:solidFill>
          </p:spPr>
          <p:txBody>
            <a:bodyPr wrap="square" rtlCol="0">
              <a:spAutoFit/>
            </a:bodyPr>
            <a:lstStyle/>
            <a:p>
              <a:r>
                <a:rPr lang="en-GB" dirty="0"/>
                <a:t>centroid distance (ps)</a:t>
              </a:r>
            </a:p>
          </p:txBody>
        </p:sp>
        <p:pic>
          <p:nvPicPr>
            <p:cNvPr id="11" name="Immagine 10">
              <a:extLst>
                <a:ext uri="{FF2B5EF4-FFF2-40B4-BE49-F238E27FC236}">
                  <a16:creationId xmlns:a16="http://schemas.microsoft.com/office/drawing/2014/main" id="{F8558B74-A30A-61D2-57F1-26E4CA3FA741}"/>
                </a:ext>
              </a:extLst>
            </p:cNvPr>
            <p:cNvPicPr>
              <a:picLocks noChangeAspect="1"/>
            </p:cNvPicPr>
            <p:nvPr/>
          </p:nvPicPr>
          <p:blipFill>
            <a:blip r:embed="rId9">
              <a:extLst>
                <a:ext uri="{28A0092B-C50C-407E-A947-70E740481C1C}">
                  <a14:useLocalDpi xmlns:a14="http://schemas.microsoft.com/office/drawing/2010/main" val="0"/>
                </a:ext>
              </a:extLst>
            </a:blip>
            <a:srcRect l="7745" r="3577" b="9074"/>
            <a:stretch/>
          </p:blipFill>
          <p:spPr>
            <a:xfrm>
              <a:off x="506521" y="2162293"/>
              <a:ext cx="2463701" cy="1894604"/>
            </a:xfrm>
            <a:prstGeom prst="rect">
              <a:avLst/>
            </a:prstGeom>
          </p:spPr>
        </p:pic>
        <p:sp>
          <p:nvSpPr>
            <p:cNvPr id="20" name="CasellaDiTesto 19">
              <a:extLst>
                <a:ext uri="{FF2B5EF4-FFF2-40B4-BE49-F238E27FC236}">
                  <a16:creationId xmlns:a16="http://schemas.microsoft.com/office/drawing/2014/main" id="{B100E25F-E372-5CE4-95B2-3E1F176858C4}"/>
                </a:ext>
              </a:extLst>
            </p:cNvPr>
            <p:cNvSpPr txBox="1"/>
            <p:nvPr/>
          </p:nvSpPr>
          <p:spPr>
            <a:xfrm>
              <a:off x="1354783" y="4021675"/>
              <a:ext cx="767176" cy="307777"/>
            </a:xfrm>
            <a:prstGeom prst="rect">
              <a:avLst/>
            </a:prstGeom>
            <a:solidFill>
              <a:schemeClr val="bg1"/>
            </a:solidFill>
          </p:spPr>
          <p:txBody>
            <a:bodyPr wrap="square" rtlCol="0">
              <a:spAutoFit/>
            </a:bodyPr>
            <a:lstStyle/>
            <a:p>
              <a:r>
                <a:rPr lang="en-GB" dirty="0"/>
                <a:t>Z (cm)</a:t>
              </a:r>
            </a:p>
          </p:txBody>
        </p:sp>
      </p:grpSp>
      <p:grpSp>
        <p:nvGrpSpPr>
          <p:cNvPr id="27" name="Gruppo 26">
            <a:extLst>
              <a:ext uri="{FF2B5EF4-FFF2-40B4-BE49-F238E27FC236}">
                <a16:creationId xmlns:a16="http://schemas.microsoft.com/office/drawing/2014/main" id="{23393292-9632-33C3-8775-F1CE5C40A54E}"/>
              </a:ext>
            </a:extLst>
          </p:cNvPr>
          <p:cNvGrpSpPr/>
          <p:nvPr/>
        </p:nvGrpSpPr>
        <p:grpSpPr>
          <a:xfrm>
            <a:off x="6388815" y="2471318"/>
            <a:ext cx="2696187" cy="1977933"/>
            <a:chOff x="6388815" y="2471318"/>
            <a:chExt cx="2696187" cy="1977933"/>
          </a:xfrm>
        </p:grpSpPr>
        <p:grpSp>
          <p:nvGrpSpPr>
            <p:cNvPr id="15" name="Gruppo 14">
              <a:extLst>
                <a:ext uri="{FF2B5EF4-FFF2-40B4-BE49-F238E27FC236}">
                  <a16:creationId xmlns:a16="http://schemas.microsoft.com/office/drawing/2014/main" id="{6D729B55-2614-33EF-41FA-3459759A2E4C}"/>
                </a:ext>
              </a:extLst>
            </p:cNvPr>
            <p:cNvGrpSpPr/>
            <p:nvPr/>
          </p:nvGrpSpPr>
          <p:grpSpPr>
            <a:xfrm>
              <a:off x="6388815" y="2471318"/>
              <a:ext cx="2696187" cy="1977933"/>
              <a:chOff x="6388815" y="2471318"/>
              <a:chExt cx="2696187" cy="1977933"/>
            </a:xfrm>
          </p:grpSpPr>
          <p:grpSp>
            <p:nvGrpSpPr>
              <p:cNvPr id="25" name="Gruppo 24">
                <a:extLst>
                  <a:ext uri="{FF2B5EF4-FFF2-40B4-BE49-F238E27FC236}">
                    <a16:creationId xmlns:a16="http://schemas.microsoft.com/office/drawing/2014/main" id="{5F31F6E3-15D2-0474-5C6A-D2E755D0369E}"/>
                  </a:ext>
                </a:extLst>
              </p:cNvPr>
              <p:cNvGrpSpPr/>
              <p:nvPr/>
            </p:nvGrpSpPr>
            <p:grpSpPr>
              <a:xfrm>
                <a:off x="6388815" y="2471318"/>
                <a:ext cx="2696187" cy="1977933"/>
                <a:chOff x="6388815" y="2357477"/>
                <a:chExt cx="2696187" cy="1977933"/>
              </a:xfrm>
            </p:grpSpPr>
            <p:grpSp>
              <p:nvGrpSpPr>
                <p:cNvPr id="12" name="Gruppo 11">
                  <a:extLst>
                    <a:ext uri="{FF2B5EF4-FFF2-40B4-BE49-F238E27FC236}">
                      <a16:creationId xmlns:a16="http://schemas.microsoft.com/office/drawing/2014/main" id="{76C62CFF-4147-F425-7098-CC9C92C99D5A}"/>
                    </a:ext>
                  </a:extLst>
                </p:cNvPr>
                <p:cNvGrpSpPr/>
                <p:nvPr/>
              </p:nvGrpSpPr>
              <p:grpSpPr>
                <a:xfrm>
                  <a:off x="6636018" y="2357477"/>
                  <a:ext cx="2448984" cy="1699420"/>
                  <a:chOff x="8595536" y="1293683"/>
                  <a:chExt cx="3009682" cy="2349335"/>
                </a:xfrm>
              </p:grpSpPr>
              <p:pic>
                <p:nvPicPr>
                  <p:cNvPr id="13" name="Immagine 12" descr="Immagine che contiene linea, Diagramma, testo, diagramma&#10;&#10;Descrizione generata automaticamente">
                    <a:extLst>
                      <a:ext uri="{FF2B5EF4-FFF2-40B4-BE49-F238E27FC236}">
                        <a16:creationId xmlns:a16="http://schemas.microsoft.com/office/drawing/2014/main" id="{A6451B75-C309-47A0-1B0A-011ACECF1AC4}"/>
                      </a:ext>
                    </a:extLst>
                  </p:cNvPr>
                  <p:cNvPicPr>
                    <a:picLocks noChangeAspect="1"/>
                  </p:cNvPicPr>
                  <p:nvPr/>
                </p:nvPicPr>
                <p:blipFill rotWithShape="1">
                  <a:blip r:embed="rId10">
                    <a:extLst>
                      <a:ext uri="{28A0092B-C50C-407E-A947-70E740481C1C}">
                        <a14:useLocalDpi xmlns:a14="http://schemas.microsoft.com/office/drawing/2010/main" val="0"/>
                      </a:ext>
                    </a:extLst>
                  </a:blip>
                  <a:srcRect l="7195" t="420" r="6814" b="10082"/>
                  <a:stretch/>
                </p:blipFill>
                <p:spPr>
                  <a:xfrm>
                    <a:off x="8595536" y="1293683"/>
                    <a:ext cx="3009682" cy="2349335"/>
                  </a:xfrm>
                  <a:prstGeom prst="rect">
                    <a:avLst/>
                  </a:prstGeom>
                </p:spPr>
              </p:pic>
              <p:pic>
                <p:nvPicPr>
                  <p:cNvPr id="14" name="Immagine 13">
                    <a:extLst>
                      <a:ext uri="{FF2B5EF4-FFF2-40B4-BE49-F238E27FC236}">
                        <a16:creationId xmlns:a16="http://schemas.microsoft.com/office/drawing/2014/main" id="{23036F34-7B7E-4DFB-4F05-7B1009C799AF}"/>
                      </a:ext>
                    </a:extLst>
                  </p:cNvPr>
                  <p:cNvPicPr>
                    <a:picLocks noChangeAspect="1"/>
                  </p:cNvPicPr>
                  <p:nvPr/>
                </p:nvPicPr>
                <p:blipFill>
                  <a:blip r:embed="rId11"/>
                  <a:stretch>
                    <a:fillRect/>
                  </a:stretch>
                </p:blipFill>
                <p:spPr>
                  <a:xfrm>
                    <a:off x="10149300" y="1537141"/>
                    <a:ext cx="1309911" cy="560100"/>
                  </a:xfrm>
                  <a:prstGeom prst="rect">
                    <a:avLst/>
                  </a:prstGeom>
                </p:spPr>
              </p:pic>
            </p:grpSp>
            <p:sp>
              <p:nvSpPr>
                <p:cNvPr id="23" name="CasellaDiTesto 22">
                  <a:extLst>
                    <a:ext uri="{FF2B5EF4-FFF2-40B4-BE49-F238E27FC236}">
                      <a16:creationId xmlns:a16="http://schemas.microsoft.com/office/drawing/2014/main" id="{F722E3D4-4BBB-0E75-3061-71BB000DFCD3}"/>
                    </a:ext>
                  </a:extLst>
                </p:cNvPr>
                <p:cNvSpPr txBox="1"/>
                <p:nvPr/>
              </p:nvSpPr>
              <p:spPr>
                <a:xfrm>
                  <a:off x="7657743" y="4027633"/>
                  <a:ext cx="979735" cy="307777"/>
                </a:xfrm>
                <a:prstGeom prst="rect">
                  <a:avLst/>
                </a:prstGeom>
                <a:solidFill>
                  <a:schemeClr val="bg1"/>
                </a:solidFill>
              </p:spPr>
              <p:txBody>
                <a:bodyPr wrap="square" rtlCol="0">
                  <a:spAutoFit/>
                </a:bodyPr>
                <a:lstStyle/>
                <a:p>
                  <a:r>
                    <a:rPr lang="it-IT" dirty="0"/>
                    <a:t>z</a:t>
                  </a:r>
                  <a:r>
                    <a:rPr lang="en-GB" dirty="0"/>
                    <a:t> (mm)</a:t>
                  </a:r>
                </a:p>
              </p:txBody>
            </p:sp>
            <p:sp>
              <p:nvSpPr>
                <p:cNvPr id="24" name="CasellaDiTesto 23">
                  <a:extLst>
                    <a:ext uri="{FF2B5EF4-FFF2-40B4-BE49-F238E27FC236}">
                      <a16:creationId xmlns:a16="http://schemas.microsoft.com/office/drawing/2014/main" id="{61BD1C2B-4DB4-DFD1-3D55-CACDF5B617D0}"/>
                    </a:ext>
                  </a:extLst>
                </p:cNvPr>
                <p:cNvSpPr txBox="1"/>
                <p:nvPr/>
              </p:nvSpPr>
              <p:spPr>
                <a:xfrm rot="16200000">
                  <a:off x="6052836" y="2942028"/>
                  <a:ext cx="979735" cy="307777"/>
                </a:xfrm>
                <a:prstGeom prst="rect">
                  <a:avLst/>
                </a:prstGeom>
                <a:solidFill>
                  <a:schemeClr val="bg1"/>
                </a:solidFill>
              </p:spPr>
              <p:txBody>
                <a:bodyPr wrap="square" rtlCol="0">
                  <a:spAutoFit/>
                </a:bodyPr>
                <a:lstStyle/>
                <a:p>
                  <a:r>
                    <a:rPr lang="el-GR" dirty="0"/>
                    <a:t>Δ</a:t>
                  </a:r>
                  <a:r>
                    <a:rPr lang="it-IT" dirty="0"/>
                    <a:t>E</a:t>
                  </a:r>
                  <a:r>
                    <a:rPr lang="en-GB" dirty="0"/>
                    <a:t> (MeV)</a:t>
                  </a:r>
                </a:p>
              </p:txBody>
            </p:sp>
          </p:grp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0344F760-FEF3-C94E-B431-7D3DBA4EE00E}"/>
                      </a:ext>
                    </a:extLst>
                  </p:cNvPr>
                  <p:cNvSpPr txBox="1"/>
                  <p:nvPr/>
                </p:nvSpPr>
                <p:spPr>
                  <a:xfrm>
                    <a:off x="7440590" y="3503326"/>
                    <a:ext cx="1218154" cy="2347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𝜎</m:t>
                              </m:r>
                            </m:e>
                            <m:sub>
                              <m:sSub>
                                <m:sSubPr>
                                  <m:ctrlPr>
                                    <a:rPr lang="en-GB" i="1">
                                      <a:solidFill>
                                        <a:srgbClr val="FF0000"/>
                                      </a:solidFill>
                                      <a:latin typeface="Cambria Math" panose="02040503050406030204" pitchFamily="18" charset="0"/>
                                    </a:rPr>
                                  </m:ctrlPr>
                                </m:sSubPr>
                                <m:e>
                                  <m:r>
                                    <a:rPr lang="en-GB" i="1">
                                      <a:solidFill>
                                        <a:srgbClr val="FF0000"/>
                                      </a:solidFill>
                                      <a:latin typeface="Cambria Math" panose="02040503050406030204" pitchFamily="18" charset="0"/>
                                    </a:rPr>
                                    <m:t>𝑇</m:t>
                                  </m:r>
                                </m:e>
                                <m:sub>
                                  <m:r>
                                    <a:rPr lang="en-GB" i="1">
                                      <a:solidFill>
                                        <a:srgbClr val="FF0000"/>
                                      </a:solidFill>
                                      <a:latin typeface="Cambria Math" panose="02040503050406030204" pitchFamily="18" charset="0"/>
                                    </a:rPr>
                                    <m:t>𝐷𝑤</m:t>
                                  </m:r>
                                </m:sub>
                              </m:sSub>
                            </m:sub>
                          </m:sSub>
                          <m:r>
                            <a:rPr lang="en-GB" i="0">
                              <a:solidFill>
                                <a:srgbClr val="FF0000"/>
                              </a:solidFill>
                              <a:latin typeface="Cambria Math" panose="02040503050406030204" pitchFamily="18" charset="0"/>
                            </a:rPr>
                            <m:t>=0,5</m:t>
                          </m:r>
                          <m:r>
                            <a:rPr lang="it-IT" b="0" i="1" smtClean="0">
                              <a:solidFill>
                                <a:srgbClr val="FF0000"/>
                              </a:solidFill>
                              <a:latin typeface="Cambria Math" panose="02040503050406030204" pitchFamily="18" charset="0"/>
                            </a:rPr>
                            <m:t>4 </m:t>
                          </m:r>
                          <m:r>
                            <a:rPr lang="it-IT" b="0" i="1" smtClean="0">
                              <a:solidFill>
                                <a:srgbClr val="FF0000"/>
                              </a:solidFill>
                              <a:latin typeface="Cambria Math" panose="02040503050406030204" pitchFamily="18" charset="0"/>
                            </a:rPr>
                            <m:t>𝑝𝑠</m:t>
                          </m:r>
                        </m:oMath>
                      </m:oMathPara>
                    </a14:m>
                    <a:endParaRPr lang="en-GB" dirty="0"/>
                  </a:p>
                </p:txBody>
              </p:sp>
            </mc:Choice>
            <mc:Fallback xmlns="">
              <p:sp>
                <p:nvSpPr>
                  <p:cNvPr id="21" name="CasellaDiTesto 20">
                    <a:extLst>
                      <a:ext uri="{FF2B5EF4-FFF2-40B4-BE49-F238E27FC236}">
                        <a16:creationId xmlns:a16="http://schemas.microsoft.com/office/drawing/2014/main" id="{0344F760-FEF3-C94E-B431-7D3DBA4EE00E}"/>
                      </a:ext>
                    </a:extLst>
                  </p:cNvPr>
                  <p:cNvSpPr txBox="1">
                    <a:spLocks noRot="1" noChangeAspect="1" noMove="1" noResize="1" noEditPoints="1" noAdjustHandles="1" noChangeArrowheads="1" noChangeShapeType="1" noTextEdit="1"/>
                  </p:cNvSpPr>
                  <p:nvPr/>
                </p:nvSpPr>
                <p:spPr>
                  <a:xfrm>
                    <a:off x="7440590" y="3503326"/>
                    <a:ext cx="1218154" cy="234744"/>
                  </a:xfrm>
                  <a:prstGeom prst="rect">
                    <a:avLst/>
                  </a:prstGeom>
                  <a:blipFill>
                    <a:blip r:embed="rId12"/>
                    <a:stretch>
                      <a:fillRect l="-1508" r="-2513" b="-1578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125ACEE4-FF77-82EE-E91D-55EF11E17081}"/>
                    </a:ext>
                  </a:extLst>
                </p:cNvPr>
                <p:cNvSpPr txBox="1"/>
                <p:nvPr/>
              </p:nvSpPr>
              <p:spPr>
                <a:xfrm>
                  <a:off x="7440590" y="3696267"/>
                  <a:ext cx="1218154" cy="2347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0708F7"/>
                                </a:solidFill>
                                <a:latin typeface="Cambria Math" panose="02040503050406030204" pitchFamily="18" charset="0"/>
                              </a:rPr>
                            </m:ctrlPr>
                          </m:sSubPr>
                          <m:e>
                            <m:r>
                              <a:rPr lang="en-GB" i="1">
                                <a:solidFill>
                                  <a:srgbClr val="0708F7"/>
                                </a:solidFill>
                                <a:latin typeface="Cambria Math" panose="02040503050406030204" pitchFamily="18" charset="0"/>
                              </a:rPr>
                              <m:t>𝜎</m:t>
                            </m:r>
                          </m:e>
                          <m:sub>
                            <m:sSub>
                              <m:sSubPr>
                                <m:ctrlPr>
                                  <a:rPr lang="en-GB" i="1">
                                    <a:solidFill>
                                      <a:srgbClr val="0708F7"/>
                                    </a:solidFill>
                                    <a:latin typeface="Cambria Math" panose="02040503050406030204" pitchFamily="18" charset="0"/>
                                  </a:rPr>
                                </m:ctrlPr>
                              </m:sSubPr>
                              <m:e>
                                <m:r>
                                  <a:rPr lang="en-GB" i="1">
                                    <a:solidFill>
                                      <a:srgbClr val="0708F7"/>
                                    </a:solidFill>
                                    <a:latin typeface="Cambria Math" panose="02040503050406030204" pitchFamily="18" charset="0"/>
                                  </a:rPr>
                                  <m:t>𝑇</m:t>
                                </m:r>
                              </m:e>
                              <m:sub>
                                <m:r>
                                  <a:rPr lang="en-GB" i="1">
                                    <a:solidFill>
                                      <a:srgbClr val="0708F7"/>
                                    </a:solidFill>
                                    <a:latin typeface="Cambria Math" panose="02040503050406030204" pitchFamily="18" charset="0"/>
                                  </a:rPr>
                                  <m:t>𝐷𝑤</m:t>
                                </m:r>
                              </m:sub>
                            </m:sSub>
                          </m:sub>
                        </m:sSub>
                        <m:r>
                          <a:rPr lang="en-GB" i="0">
                            <a:solidFill>
                              <a:srgbClr val="0708F7"/>
                            </a:solidFill>
                            <a:latin typeface="Cambria Math" panose="02040503050406030204" pitchFamily="18" charset="0"/>
                          </a:rPr>
                          <m:t>=</m:t>
                        </m:r>
                        <m:r>
                          <a:rPr lang="it-IT" b="0" i="1" smtClean="0">
                            <a:solidFill>
                              <a:srgbClr val="0708F7"/>
                            </a:solidFill>
                            <a:latin typeface="Cambria Math" panose="02040503050406030204" pitchFamily="18" charset="0"/>
                          </a:rPr>
                          <m:t>0,46 </m:t>
                        </m:r>
                        <m:r>
                          <a:rPr lang="it-IT" b="0" i="1" smtClean="0">
                            <a:solidFill>
                              <a:srgbClr val="0708F7"/>
                            </a:solidFill>
                            <a:latin typeface="Cambria Math" panose="02040503050406030204" pitchFamily="18" charset="0"/>
                          </a:rPr>
                          <m:t>𝑝𝑠</m:t>
                        </m:r>
                      </m:oMath>
                    </m:oMathPara>
                  </a14:m>
                  <a:endParaRPr lang="en-GB" dirty="0"/>
                </a:p>
              </p:txBody>
            </p:sp>
          </mc:Choice>
          <mc:Fallback xmlns="">
            <p:sp>
              <p:nvSpPr>
                <p:cNvPr id="26" name="CasellaDiTesto 25">
                  <a:extLst>
                    <a:ext uri="{FF2B5EF4-FFF2-40B4-BE49-F238E27FC236}">
                      <a16:creationId xmlns:a16="http://schemas.microsoft.com/office/drawing/2014/main" id="{125ACEE4-FF77-82EE-E91D-55EF11E17081}"/>
                    </a:ext>
                  </a:extLst>
                </p:cNvPr>
                <p:cNvSpPr txBox="1">
                  <a:spLocks noRot="1" noChangeAspect="1" noMove="1" noResize="1" noEditPoints="1" noAdjustHandles="1" noChangeArrowheads="1" noChangeShapeType="1" noTextEdit="1"/>
                </p:cNvSpPr>
                <p:nvPr/>
              </p:nvSpPr>
              <p:spPr>
                <a:xfrm>
                  <a:off x="7440590" y="3696267"/>
                  <a:ext cx="1218154" cy="234744"/>
                </a:xfrm>
                <a:prstGeom prst="rect">
                  <a:avLst/>
                </a:prstGeom>
                <a:blipFill>
                  <a:blip r:embed="rId13"/>
                  <a:stretch>
                    <a:fillRect l="-1508" r="-2513" b="-15385"/>
                  </a:stretch>
                </a:blipFill>
              </p:spPr>
              <p:txBody>
                <a:bodyPr/>
                <a:lstStyle/>
                <a:p>
                  <a:r>
                    <a:rPr lang="en-GB">
                      <a:noFill/>
                    </a:rPr>
                    <a:t> </a:t>
                  </a:r>
                </a:p>
              </p:txBody>
            </p:sp>
          </mc:Fallback>
        </mc:AlternateContent>
      </p:grpSp>
    </p:spTree>
    <p:extLst>
      <p:ext uri="{BB962C8B-B14F-4D97-AF65-F5344CB8AC3E}">
        <p14:creationId xmlns:p14="http://schemas.microsoft.com/office/powerpoint/2010/main" val="145124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asellaDiTesto 20">
            <a:extLst>
              <a:ext uri="{FF2B5EF4-FFF2-40B4-BE49-F238E27FC236}">
                <a16:creationId xmlns:a16="http://schemas.microsoft.com/office/drawing/2014/main" id="{20AB9E15-2B85-D852-F049-F4677449137A}"/>
              </a:ext>
            </a:extLst>
          </p:cNvPr>
          <p:cNvSpPr txBox="1"/>
          <p:nvPr/>
        </p:nvSpPr>
        <p:spPr>
          <a:xfrm>
            <a:off x="2562576" y="4989448"/>
            <a:ext cx="6502013" cy="307777"/>
          </a:xfrm>
          <a:prstGeom prst="rect">
            <a:avLst/>
          </a:prstGeom>
          <a:noFill/>
        </p:spPr>
        <p:txBody>
          <a:bodyPr wrap="square" rtlCol="0">
            <a:spAutoFit/>
          </a:bodyPr>
          <a:lstStyle/>
          <a:p>
            <a:r>
              <a:rPr lang="en-US" sz="700" dirty="0"/>
              <a:t>S. Romeo, G.J Silvi et al. Numerical studies for EuPRAXIA@SPARC_LAB plasma beam-driven working point. In Proc. IPAC’23, Geneva, Switzerland, 05 2023.</a:t>
            </a:r>
          </a:p>
          <a:p>
            <a:endParaRPr lang="en-GB" sz="700" dirty="0"/>
          </a:p>
        </p:txBody>
      </p:sp>
      <p:sp>
        <p:nvSpPr>
          <p:cNvPr id="2" name="Titolo 1">
            <a:extLst>
              <a:ext uri="{FF2B5EF4-FFF2-40B4-BE49-F238E27FC236}">
                <a16:creationId xmlns:a16="http://schemas.microsoft.com/office/drawing/2014/main" id="{180F35CE-BD29-8527-8593-894D2B2ED26C}"/>
              </a:ext>
            </a:extLst>
          </p:cNvPr>
          <p:cNvSpPr>
            <a:spLocks noGrp="1"/>
          </p:cNvSpPr>
          <p:nvPr>
            <p:ph type="title"/>
          </p:nvPr>
        </p:nvSpPr>
        <p:spPr>
          <a:xfrm>
            <a:off x="0" y="-13683"/>
            <a:ext cx="7688700" cy="535200"/>
          </a:xfrm>
        </p:spPr>
        <p:txBody>
          <a:bodyPr/>
          <a:lstStyle/>
          <a:p>
            <a:r>
              <a:rPr lang="en-GB" sz="2800" dirty="0">
                <a:latin typeface="Arial" panose="020B0604020202020204" pitchFamily="34" charset="0"/>
                <a:cs typeface="Arial" panose="020B0604020202020204" pitchFamily="34" charset="0"/>
              </a:rPr>
              <a:t>Stability requirements</a:t>
            </a:r>
            <a:endParaRPr lang="en-GB" dirty="0"/>
          </a:p>
        </p:txBody>
      </p:sp>
      <p:sp>
        <p:nvSpPr>
          <p:cNvPr id="4" name="Segnaposto numero diapositiva 3">
            <a:extLst>
              <a:ext uri="{FF2B5EF4-FFF2-40B4-BE49-F238E27FC236}">
                <a16:creationId xmlns:a16="http://schemas.microsoft.com/office/drawing/2014/main" id="{5D60DD42-33FC-11B2-DB58-0CFCAC00CF54}"/>
              </a:ext>
            </a:extLst>
          </p:cNvPr>
          <p:cNvSpPr>
            <a:spLocks noGrp="1"/>
          </p:cNvSpPr>
          <p:nvPr>
            <p:ph type="sldNum" idx="12"/>
          </p:nvPr>
        </p:nvSpPr>
        <p:spPr/>
        <p:txBody>
          <a:bodyPr/>
          <a:lstStyle/>
          <a:p>
            <a:pPr marL="0" lvl="0" indent="0" algn="r" rtl="0">
              <a:spcBef>
                <a:spcPts val="0"/>
              </a:spcBef>
              <a:spcAft>
                <a:spcPts val="0"/>
              </a:spcAft>
              <a:buNone/>
            </a:pPr>
            <a:r>
              <a:rPr lang="it-IT" dirty="0"/>
              <a:t>10</a:t>
            </a:r>
          </a:p>
        </p:txBody>
      </p:sp>
      <p:sp>
        <p:nvSpPr>
          <p:cNvPr id="5" name="Sottotitolo 4">
            <a:extLst>
              <a:ext uri="{FF2B5EF4-FFF2-40B4-BE49-F238E27FC236}">
                <a16:creationId xmlns:a16="http://schemas.microsoft.com/office/drawing/2014/main" id="{A8BBE561-185F-8AD2-CC0C-7B1BB8AA118F}"/>
              </a:ext>
            </a:extLst>
          </p:cNvPr>
          <p:cNvSpPr>
            <a:spLocks noGrp="1"/>
          </p:cNvSpPr>
          <p:nvPr>
            <p:ph type="subTitle" idx="2"/>
          </p:nvPr>
        </p:nvSpPr>
        <p:spPr/>
        <p:txBody>
          <a:bodyPr/>
          <a:lstStyle/>
          <a:p>
            <a:r>
              <a:rPr lang="it" sz="900" dirty="0"/>
              <a:t>Beam dynamics studies for advanced-compact RF injector for PWFA</a:t>
            </a:r>
            <a:endParaRPr lang="en-GB" dirty="0"/>
          </a:p>
        </p:txBody>
      </p:sp>
      <p:pic>
        <p:nvPicPr>
          <p:cNvPr id="7" name="Immagine 6">
            <a:extLst>
              <a:ext uri="{FF2B5EF4-FFF2-40B4-BE49-F238E27FC236}">
                <a16:creationId xmlns:a16="http://schemas.microsoft.com/office/drawing/2014/main" id="{1C4E256F-0C0D-AB98-4921-3EF867EDA2EC}"/>
              </a:ext>
            </a:extLst>
          </p:cNvPr>
          <p:cNvPicPr>
            <a:picLocks noChangeAspect="1"/>
          </p:cNvPicPr>
          <p:nvPr/>
        </p:nvPicPr>
        <p:blipFill>
          <a:blip r:embed="rId3"/>
          <a:stretch>
            <a:fillRect/>
          </a:stretch>
        </p:blipFill>
        <p:spPr>
          <a:xfrm>
            <a:off x="443847" y="642972"/>
            <a:ext cx="4237457" cy="2351165"/>
          </a:xfrm>
          <a:prstGeom prst="rect">
            <a:avLst/>
          </a:prstGeom>
        </p:spPr>
      </p:pic>
      <p:sp>
        <p:nvSpPr>
          <p:cNvPr id="10" name="CasellaDiTesto 9">
            <a:extLst>
              <a:ext uri="{FF2B5EF4-FFF2-40B4-BE49-F238E27FC236}">
                <a16:creationId xmlns:a16="http://schemas.microsoft.com/office/drawing/2014/main" id="{FBE52F35-1EEF-2BCE-601D-A78E441A329F}"/>
              </a:ext>
            </a:extLst>
          </p:cNvPr>
          <p:cNvSpPr txBox="1"/>
          <p:nvPr/>
        </p:nvSpPr>
        <p:spPr>
          <a:xfrm>
            <a:off x="741803" y="521517"/>
            <a:ext cx="3330230" cy="200055"/>
          </a:xfrm>
          <a:prstGeom prst="rect">
            <a:avLst/>
          </a:prstGeom>
          <a:noFill/>
        </p:spPr>
        <p:txBody>
          <a:bodyPr wrap="square" rtlCol="0">
            <a:spAutoFit/>
          </a:bodyPr>
          <a:lstStyle/>
          <a:p>
            <a:r>
              <a:rPr lang="en-US" sz="700" dirty="0"/>
              <a:t>A Mostacci et al. Proceedings of IPAC2011, San Sebastián, Spain</a:t>
            </a:r>
          </a:p>
        </p:txBody>
      </p:sp>
      <p:pic>
        <p:nvPicPr>
          <p:cNvPr id="24" name="Immagine 23">
            <a:extLst>
              <a:ext uri="{FF2B5EF4-FFF2-40B4-BE49-F238E27FC236}">
                <a16:creationId xmlns:a16="http://schemas.microsoft.com/office/drawing/2014/main" id="{06CA502C-AA39-8813-6E69-0AE6856104AB}"/>
              </a:ext>
            </a:extLst>
          </p:cNvPr>
          <p:cNvPicPr>
            <a:picLocks noChangeAspect="1"/>
          </p:cNvPicPr>
          <p:nvPr/>
        </p:nvPicPr>
        <p:blipFill>
          <a:blip r:embed="rId4"/>
          <a:stretch>
            <a:fillRect/>
          </a:stretch>
        </p:blipFill>
        <p:spPr>
          <a:xfrm>
            <a:off x="1798254" y="3963292"/>
            <a:ext cx="1386960" cy="571550"/>
          </a:xfrm>
          <a:prstGeom prst="rect">
            <a:avLst/>
          </a:prstGeom>
        </p:spPr>
      </p:pic>
      <p:sp>
        <p:nvSpPr>
          <p:cNvPr id="23" name="CasellaDiTesto 22">
            <a:extLst>
              <a:ext uri="{FF2B5EF4-FFF2-40B4-BE49-F238E27FC236}">
                <a16:creationId xmlns:a16="http://schemas.microsoft.com/office/drawing/2014/main" id="{E1FD9530-22AF-B4BE-F8E4-4272DF7397F7}"/>
              </a:ext>
            </a:extLst>
          </p:cNvPr>
          <p:cNvSpPr txBox="1"/>
          <p:nvPr/>
        </p:nvSpPr>
        <p:spPr>
          <a:xfrm>
            <a:off x="210818" y="3147954"/>
            <a:ext cx="4703515" cy="738664"/>
          </a:xfrm>
          <a:prstGeom prst="rect">
            <a:avLst/>
          </a:prstGeom>
          <a:noFill/>
        </p:spPr>
        <p:txBody>
          <a:bodyPr wrap="square" rtlCol="0">
            <a:spAutoFit/>
          </a:bodyPr>
          <a:lstStyle/>
          <a:p>
            <a:pPr algn="just" defTabSz="685800">
              <a:buClrTx/>
              <a:defRPr/>
            </a:pPr>
            <a:r>
              <a:rPr lang="en-US" dirty="0">
                <a:highlight>
                  <a:srgbClr val="FFFF00"/>
                </a:highlight>
              </a:rPr>
              <a:t>For the EuPRAXIA working point, a temporal jitter between the driver and witness beams of </a:t>
            </a:r>
            <a:r>
              <a:rPr lang="en-US" dirty="0">
                <a:solidFill>
                  <a:srgbClr val="C00000"/>
                </a:solidFill>
                <a:highlight>
                  <a:srgbClr val="FFFF00"/>
                </a:highlight>
              </a:rPr>
              <a:t>δt ≈ few fs </a:t>
            </a:r>
            <a:r>
              <a:rPr lang="en-US" dirty="0">
                <a:highlight>
                  <a:srgbClr val="FFFF00"/>
                </a:highlight>
              </a:rPr>
              <a:t>corresponds to an energy jitter of &lt;1 %. </a:t>
            </a:r>
            <a:endParaRPr lang="en-GB" dirty="0">
              <a:highlight>
                <a:srgbClr val="FFFF00"/>
              </a:highlight>
            </a:endParaRPr>
          </a:p>
        </p:txBody>
      </p:sp>
      <p:pic>
        <p:nvPicPr>
          <p:cNvPr id="12" name="Immagine 11">
            <a:extLst>
              <a:ext uri="{FF2B5EF4-FFF2-40B4-BE49-F238E27FC236}">
                <a16:creationId xmlns:a16="http://schemas.microsoft.com/office/drawing/2014/main" id="{88A83881-7031-8D1C-F3E7-3FF53B630870}"/>
              </a:ext>
            </a:extLst>
          </p:cNvPr>
          <p:cNvPicPr>
            <a:picLocks noChangeAspect="1"/>
          </p:cNvPicPr>
          <p:nvPr/>
        </p:nvPicPr>
        <p:blipFill>
          <a:blip r:embed="rId5"/>
          <a:srcRect t="6446"/>
          <a:stretch/>
        </p:blipFill>
        <p:spPr>
          <a:xfrm>
            <a:off x="5161010" y="3097794"/>
            <a:ext cx="3621969" cy="1842696"/>
          </a:xfrm>
          <a:prstGeom prst="rect">
            <a:avLst/>
          </a:prstGeom>
        </p:spPr>
      </p:pic>
      <p:pic>
        <p:nvPicPr>
          <p:cNvPr id="14" name="Immagine 13">
            <a:extLst>
              <a:ext uri="{FF2B5EF4-FFF2-40B4-BE49-F238E27FC236}">
                <a16:creationId xmlns:a16="http://schemas.microsoft.com/office/drawing/2014/main" id="{60422CDF-1CD9-AAE1-B684-673A33676DDA}"/>
              </a:ext>
            </a:extLst>
          </p:cNvPr>
          <p:cNvPicPr>
            <a:picLocks noChangeAspect="1"/>
          </p:cNvPicPr>
          <p:nvPr/>
        </p:nvPicPr>
        <p:blipFill>
          <a:blip r:embed="rId6"/>
          <a:srcRect l="6954" t="3236" b="7424"/>
          <a:stretch/>
        </p:blipFill>
        <p:spPr>
          <a:xfrm>
            <a:off x="5513487" y="428986"/>
            <a:ext cx="2917016" cy="2368423"/>
          </a:xfrm>
          <a:prstGeom prst="rect">
            <a:avLst/>
          </a:prstGeom>
        </p:spPr>
      </p:pic>
      <p:sp>
        <p:nvSpPr>
          <p:cNvPr id="16" name="CasellaDiTesto 15">
            <a:extLst>
              <a:ext uri="{FF2B5EF4-FFF2-40B4-BE49-F238E27FC236}">
                <a16:creationId xmlns:a16="http://schemas.microsoft.com/office/drawing/2014/main" id="{DE442E67-3B10-57C4-3663-C748AFD8B5D5}"/>
              </a:ext>
            </a:extLst>
          </p:cNvPr>
          <p:cNvSpPr txBox="1"/>
          <p:nvPr/>
        </p:nvSpPr>
        <p:spPr>
          <a:xfrm>
            <a:off x="5851312" y="3368850"/>
            <a:ext cx="2102338" cy="215444"/>
          </a:xfrm>
          <a:prstGeom prst="rect">
            <a:avLst/>
          </a:prstGeom>
          <a:noFill/>
        </p:spPr>
        <p:txBody>
          <a:bodyPr wrap="square" rtlCol="0">
            <a:spAutoFit/>
          </a:bodyPr>
          <a:lstStyle/>
          <a:p>
            <a:r>
              <a:rPr lang="en-GB" sz="800" i="1" dirty="0">
                <a:solidFill>
                  <a:schemeClr val="bg1">
                    <a:lumMod val="65000"/>
                  </a:schemeClr>
                </a:solidFill>
              </a:rPr>
              <a:t>Courtesy of A. Del Dotto and S. Romeo</a:t>
            </a:r>
          </a:p>
        </p:txBody>
      </p:sp>
      <p:sp>
        <p:nvSpPr>
          <p:cNvPr id="20" name="CasellaDiTesto 19">
            <a:extLst>
              <a:ext uri="{FF2B5EF4-FFF2-40B4-BE49-F238E27FC236}">
                <a16:creationId xmlns:a16="http://schemas.microsoft.com/office/drawing/2014/main" id="{819292DC-8DED-A267-687B-546E91EA4711}"/>
              </a:ext>
            </a:extLst>
          </p:cNvPr>
          <p:cNvSpPr txBox="1"/>
          <p:nvPr/>
        </p:nvSpPr>
        <p:spPr>
          <a:xfrm>
            <a:off x="7326427" y="4773458"/>
            <a:ext cx="1010310" cy="246221"/>
          </a:xfrm>
          <a:prstGeom prst="rect">
            <a:avLst/>
          </a:prstGeom>
          <a:solidFill>
            <a:schemeClr val="bg1"/>
          </a:solidFill>
        </p:spPr>
        <p:txBody>
          <a:bodyPr wrap="square" rtlCol="0">
            <a:spAutoFit/>
          </a:bodyPr>
          <a:lstStyle/>
          <a:p>
            <a:r>
              <a:rPr lang="it-IT" sz="1000" dirty="0"/>
              <a:t>Energy  (MeV)</a:t>
            </a:r>
            <a:endParaRPr lang="en-GB" sz="1000" dirty="0"/>
          </a:p>
        </p:txBody>
      </p:sp>
      <p:sp>
        <p:nvSpPr>
          <p:cNvPr id="22" name="CasellaDiTesto 21">
            <a:extLst>
              <a:ext uri="{FF2B5EF4-FFF2-40B4-BE49-F238E27FC236}">
                <a16:creationId xmlns:a16="http://schemas.microsoft.com/office/drawing/2014/main" id="{5B5DF678-042A-9252-D71B-547DD5B6F9C5}"/>
              </a:ext>
            </a:extLst>
          </p:cNvPr>
          <p:cNvSpPr txBox="1"/>
          <p:nvPr/>
        </p:nvSpPr>
        <p:spPr>
          <a:xfrm>
            <a:off x="5636735" y="4765608"/>
            <a:ext cx="1012331" cy="246221"/>
          </a:xfrm>
          <a:prstGeom prst="rect">
            <a:avLst/>
          </a:prstGeom>
          <a:solidFill>
            <a:schemeClr val="bg1"/>
          </a:solidFill>
        </p:spPr>
        <p:txBody>
          <a:bodyPr wrap="square" rtlCol="0">
            <a:spAutoFit/>
          </a:bodyPr>
          <a:lstStyle/>
          <a:p>
            <a:r>
              <a:rPr lang="en-GB" sz="1000" dirty="0"/>
              <a:t>Slice </a:t>
            </a:r>
            <a:r>
              <a:rPr lang="el-GR" sz="1000" dirty="0"/>
              <a:t>Δ</a:t>
            </a:r>
            <a:r>
              <a:rPr lang="it-IT" sz="1000" dirty="0"/>
              <a:t>E/E ‰</a:t>
            </a:r>
            <a:endParaRPr lang="en-GB" sz="1000" dirty="0"/>
          </a:p>
        </p:txBody>
      </p:sp>
      <p:grpSp>
        <p:nvGrpSpPr>
          <p:cNvPr id="9" name="Gruppo 8">
            <a:extLst>
              <a:ext uri="{FF2B5EF4-FFF2-40B4-BE49-F238E27FC236}">
                <a16:creationId xmlns:a16="http://schemas.microsoft.com/office/drawing/2014/main" id="{FACBD6F3-3670-3799-AB77-2B90E3A92DF8}"/>
              </a:ext>
            </a:extLst>
          </p:cNvPr>
          <p:cNvGrpSpPr/>
          <p:nvPr/>
        </p:nvGrpSpPr>
        <p:grpSpPr>
          <a:xfrm>
            <a:off x="5328958" y="-3295"/>
            <a:ext cx="2921393" cy="3103363"/>
            <a:chOff x="5328958" y="-3295"/>
            <a:chExt cx="2921393" cy="3103363"/>
          </a:xfrm>
        </p:grpSpPr>
        <p:sp>
          <p:nvSpPr>
            <p:cNvPr id="25" name="CasellaDiTesto 24">
              <a:extLst>
                <a:ext uri="{FF2B5EF4-FFF2-40B4-BE49-F238E27FC236}">
                  <a16:creationId xmlns:a16="http://schemas.microsoft.com/office/drawing/2014/main" id="{39B455FB-5ADD-18DA-FFC8-FF3A0D9E2CF3}"/>
                </a:ext>
              </a:extLst>
            </p:cNvPr>
            <p:cNvSpPr txBox="1"/>
            <p:nvPr/>
          </p:nvSpPr>
          <p:spPr>
            <a:xfrm rot="16200000">
              <a:off x="5078335" y="1356156"/>
              <a:ext cx="809024" cy="307777"/>
            </a:xfrm>
            <a:prstGeom prst="rect">
              <a:avLst/>
            </a:prstGeom>
            <a:solidFill>
              <a:schemeClr val="bg1"/>
            </a:solidFill>
          </p:spPr>
          <p:txBody>
            <a:bodyPr wrap="square" rtlCol="0">
              <a:spAutoFit/>
            </a:bodyPr>
            <a:lstStyle/>
            <a:p>
              <a:r>
                <a:rPr lang="el-GR" dirty="0"/>
                <a:t>Δ</a:t>
              </a:r>
              <a:r>
                <a:rPr lang="it-IT" dirty="0"/>
                <a:t>E/E</a:t>
              </a:r>
              <a:endParaRPr lang="en-GB" dirty="0"/>
            </a:p>
          </p:txBody>
        </p:sp>
        <p:sp>
          <p:nvSpPr>
            <p:cNvPr id="3" name="CasellaDiTesto 2">
              <a:extLst>
                <a:ext uri="{FF2B5EF4-FFF2-40B4-BE49-F238E27FC236}">
                  <a16:creationId xmlns:a16="http://schemas.microsoft.com/office/drawing/2014/main" id="{F8F4A340-70B5-4394-8567-75EFF73728FF}"/>
                </a:ext>
              </a:extLst>
            </p:cNvPr>
            <p:cNvSpPr txBox="1"/>
            <p:nvPr/>
          </p:nvSpPr>
          <p:spPr>
            <a:xfrm>
              <a:off x="5693639" y="2643406"/>
              <a:ext cx="2556712" cy="276999"/>
            </a:xfrm>
            <a:prstGeom prst="rect">
              <a:avLst/>
            </a:prstGeom>
            <a:solidFill>
              <a:schemeClr val="bg1"/>
            </a:solidFill>
          </p:spPr>
          <p:txBody>
            <a:bodyPr wrap="square" rtlCol="0">
              <a:spAutoFit/>
            </a:bodyPr>
            <a:lstStyle/>
            <a:p>
              <a:r>
                <a:rPr lang="en-GB" sz="1200" dirty="0"/>
                <a:t>-10         -5         0            5         10</a:t>
              </a:r>
            </a:p>
          </p:txBody>
        </p:sp>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28856651-E8DB-78FC-3EBD-04428FD55B92}"/>
                    </a:ext>
                  </a:extLst>
                </p:cNvPr>
                <p:cNvSpPr txBox="1"/>
                <p:nvPr/>
              </p:nvSpPr>
              <p:spPr>
                <a:xfrm>
                  <a:off x="6629363" y="2846152"/>
                  <a:ext cx="537883" cy="25391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l-GR" sz="1050" i="1" dirty="0" smtClean="0">
                            <a:latin typeface="Cambria Math" panose="02040503050406030204" pitchFamily="18" charset="0"/>
                          </a:rPr>
                          <m:t>𝛿</m:t>
                        </m:r>
                        <m:sSub>
                          <m:sSubPr>
                            <m:ctrlPr>
                              <a:rPr lang="it-IT" sz="1050" b="0" i="1" dirty="0" smtClean="0">
                                <a:latin typeface="Cambria Math" panose="02040503050406030204" pitchFamily="18" charset="0"/>
                              </a:rPr>
                            </m:ctrlPr>
                          </m:sSubPr>
                          <m:e>
                            <m:r>
                              <a:rPr lang="it-IT" sz="1050" i="1" dirty="0" smtClean="0">
                                <a:latin typeface="Cambria Math" panose="02040503050406030204" pitchFamily="18" charset="0"/>
                              </a:rPr>
                              <m:t>𝑡</m:t>
                            </m:r>
                          </m:e>
                          <m:sub>
                            <m:r>
                              <a:rPr lang="it-IT" sz="1050" b="0" i="1" dirty="0" smtClean="0">
                                <a:latin typeface="Cambria Math" panose="02040503050406030204" pitchFamily="18" charset="0"/>
                              </a:rPr>
                              <m:t>𝐷𝑊</m:t>
                            </m:r>
                          </m:sub>
                        </m:sSub>
                        <m:d>
                          <m:dPr>
                            <m:ctrlPr>
                              <a:rPr lang="it-IT" sz="1050" i="1" dirty="0" smtClean="0">
                                <a:latin typeface="Cambria Math" panose="02040503050406030204" pitchFamily="18" charset="0"/>
                              </a:rPr>
                            </m:ctrlPr>
                          </m:dPr>
                          <m:e>
                            <m:r>
                              <a:rPr lang="it-IT" sz="1050" i="1" dirty="0" err="1" smtClean="0">
                                <a:latin typeface="Cambria Math" panose="02040503050406030204" pitchFamily="18" charset="0"/>
                              </a:rPr>
                              <m:t>𝑓</m:t>
                            </m:r>
                            <m:r>
                              <a:rPr lang="it-IT" sz="1050" b="0" i="1" dirty="0" smtClean="0">
                                <a:latin typeface="Cambria Math" panose="02040503050406030204" pitchFamily="18" charset="0"/>
                              </a:rPr>
                              <m:t>𝑠</m:t>
                            </m:r>
                          </m:e>
                        </m:d>
                      </m:oMath>
                    </m:oMathPara>
                  </a14:m>
                  <a:endParaRPr lang="en-GB" sz="1050" dirty="0"/>
                </a:p>
              </p:txBody>
            </p:sp>
          </mc:Choice>
          <mc:Fallback xmlns="">
            <p:sp>
              <p:nvSpPr>
                <p:cNvPr id="26" name="CasellaDiTesto 25">
                  <a:extLst>
                    <a:ext uri="{FF2B5EF4-FFF2-40B4-BE49-F238E27FC236}">
                      <a16:creationId xmlns:a16="http://schemas.microsoft.com/office/drawing/2014/main" id="{28856651-E8DB-78FC-3EBD-04428FD55B92}"/>
                    </a:ext>
                  </a:extLst>
                </p:cNvPr>
                <p:cNvSpPr txBox="1">
                  <a:spLocks noRot="1" noChangeAspect="1" noMove="1" noResize="1" noEditPoints="1" noAdjustHandles="1" noChangeArrowheads="1" noChangeShapeType="1" noTextEdit="1"/>
                </p:cNvSpPr>
                <p:nvPr/>
              </p:nvSpPr>
              <p:spPr>
                <a:xfrm>
                  <a:off x="6629363" y="2846152"/>
                  <a:ext cx="537883" cy="253916"/>
                </a:xfrm>
                <a:prstGeom prst="rect">
                  <a:avLst/>
                </a:prstGeom>
                <a:blipFill>
                  <a:blip r:embed="rId7"/>
                  <a:stretch>
                    <a:fillRect r="-16854" b="-47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B4C738FD-4159-98B3-A1D8-C3ED62F4763C}"/>
                    </a:ext>
                  </a:extLst>
                </p:cNvPr>
                <p:cNvSpPr txBox="1"/>
                <p:nvPr/>
              </p:nvSpPr>
              <p:spPr>
                <a:xfrm>
                  <a:off x="6483729" y="-3295"/>
                  <a:ext cx="829152" cy="2616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l-GR" sz="1050" i="1" dirty="0" smtClean="0">
                            <a:latin typeface="Cambria Math" panose="02040503050406030204" pitchFamily="18" charset="0"/>
                          </a:rPr>
                          <m:t>𝛿</m:t>
                        </m:r>
                        <m:sSub>
                          <m:sSubPr>
                            <m:ctrlPr>
                              <a:rPr lang="it-IT" sz="1050" b="0" i="1" dirty="0" smtClean="0">
                                <a:latin typeface="Cambria Math" panose="02040503050406030204" pitchFamily="18" charset="0"/>
                              </a:rPr>
                            </m:ctrlPr>
                          </m:sSubPr>
                          <m:e>
                            <m:r>
                              <a:rPr lang="it-IT" sz="1050" i="1" dirty="0" smtClean="0">
                                <a:latin typeface="Cambria Math" panose="02040503050406030204" pitchFamily="18" charset="0"/>
                              </a:rPr>
                              <m:t>𝑛</m:t>
                            </m:r>
                          </m:e>
                          <m:sub>
                            <m:r>
                              <a:rPr lang="it-IT" sz="1050" i="1" dirty="0" smtClean="0">
                                <a:latin typeface="Cambria Math" panose="02040503050406030204" pitchFamily="18" charset="0"/>
                              </a:rPr>
                              <m:t>0</m:t>
                            </m:r>
                          </m:sub>
                        </m:sSub>
                        <m:r>
                          <a:rPr lang="it-IT" sz="1050" i="1" dirty="0" smtClean="0">
                            <a:latin typeface="Cambria Math" panose="02040503050406030204" pitchFamily="18" charset="0"/>
                          </a:rPr>
                          <m:t>(‰)</m:t>
                        </m:r>
                      </m:oMath>
                    </m:oMathPara>
                  </a14:m>
                  <a:endParaRPr lang="en-GB" sz="1050" dirty="0"/>
                </a:p>
              </p:txBody>
            </p:sp>
          </mc:Choice>
          <mc:Fallback xmlns="">
            <p:sp>
              <p:nvSpPr>
                <p:cNvPr id="8" name="CasellaDiTesto 7">
                  <a:extLst>
                    <a:ext uri="{FF2B5EF4-FFF2-40B4-BE49-F238E27FC236}">
                      <a16:creationId xmlns:a16="http://schemas.microsoft.com/office/drawing/2014/main" id="{B4C738FD-4159-98B3-A1D8-C3ED62F4763C}"/>
                    </a:ext>
                  </a:extLst>
                </p:cNvPr>
                <p:cNvSpPr txBox="1">
                  <a:spLocks noRot="1" noChangeAspect="1" noMove="1" noResize="1" noEditPoints="1" noAdjustHandles="1" noChangeArrowheads="1" noChangeShapeType="1" noTextEdit="1"/>
                </p:cNvSpPr>
                <p:nvPr/>
              </p:nvSpPr>
              <p:spPr>
                <a:xfrm>
                  <a:off x="6483729" y="-3295"/>
                  <a:ext cx="829152" cy="261610"/>
                </a:xfrm>
                <a:prstGeom prst="rect">
                  <a:avLst/>
                </a:prstGeom>
                <a:blipFill>
                  <a:blip r:embed="rId8"/>
                  <a:stretch>
                    <a:fillRect b="-4651"/>
                  </a:stretch>
                </a:blipFill>
              </p:spPr>
              <p:txBody>
                <a:bodyPr/>
                <a:lstStyle/>
                <a:p>
                  <a:r>
                    <a:rPr lang="en-GB">
                      <a:noFill/>
                    </a:rPr>
                    <a:t> </a:t>
                  </a:r>
                </a:p>
              </p:txBody>
            </p:sp>
          </mc:Fallback>
        </mc:AlternateContent>
        <p:sp>
          <p:nvSpPr>
            <p:cNvPr id="6" name="CasellaDiTesto 5">
              <a:extLst>
                <a:ext uri="{FF2B5EF4-FFF2-40B4-BE49-F238E27FC236}">
                  <a16:creationId xmlns:a16="http://schemas.microsoft.com/office/drawing/2014/main" id="{22FBC6F7-9A7A-A321-270D-4D7CF272FF31}"/>
                </a:ext>
              </a:extLst>
            </p:cNvPr>
            <p:cNvSpPr txBox="1"/>
            <p:nvPr/>
          </p:nvSpPr>
          <p:spPr>
            <a:xfrm>
              <a:off x="5619950" y="193901"/>
              <a:ext cx="2556712" cy="276999"/>
            </a:xfrm>
            <a:prstGeom prst="rect">
              <a:avLst/>
            </a:prstGeom>
            <a:solidFill>
              <a:schemeClr val="bg1"/>
            </a:solidFill>
          </p:spPr>
          <p:txBody>
            <a:bodyPr wrap="square" rtlCol="0">
              <a:spAutoFit/>
            </a:bodyPr>
            <a:lstStyle/>
            <a:p>
              <a:r>
                <a:rPr lang="en-GB" sz="1200" dirty="0"/>
                <a:t>-10          -5         0            5        10</a:t>
              </a:r>
            </a:p>
          </p:txBody>
        </p:sp>
      </p:grpSp>
    </p:spTree>
    <p:extLst>
      <p:ext uri="{BB962C8B-B14F-4D97-AF65-F5344CB8AC3E}">
        <p14:creationId xmlns:p14="http://schemas.microsoft.com/office/powerpoint/2010/main" val="1431086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9F28E7EE-4F43-0892-449D-BDB224E8FCA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12</a:t>
            </a:fld>
            <a:endParaRPr lang="it-IT" dirty="0"/>
          </a:p>
        </p:txBody>
      </p:sp>
      <p:sp>
        <p:nvSpPr>
          <p:cNvPr id="5" name="Sottotitolo 4">
            <a:extLst>
              <a:ext uri="{FF2B5EF4-FFF2-40B4-BE49-F238E27FC236}">
                <a16:creationId xmlns:a16="http://schemas.microsoft.com/office/drawing/2014/main" id="{27981EAE-5B09-21BB-8E36-795F0F091472}"/>
              </a:ext>
            </a:extLst>
          </p:cNvPr>
          <p:cNvSpPr>
            <a:spLocks noGrp="1"/>
          </p:cNvSpPr>
          <p:nvPr>
            <p:ph type="subTitle" idx="2"/>
          </p:nvPr>
        </p:nvSpPr>
        <p:spPr/>
        <p:txBody>
          <a:bodyPr/>
          <a:lstStyle/>
          <a:p>
            <a:r>
              <a:rPr lang="it" sz="900" dirty="0"/>
              <a:t>Beam dynamics studies for advanced-compact RF injector for PWFA</a:t>
            </a:r>
            <a:endParaRPr lang="en-GB" dirty="0"/>
          </a:p>
          <a:p>
            <a:endParaRPr lang="en-GB" dirty="0"/>
          </a:p>
        </p:txBody>
      </p:sp>
      <p:pic>
        <p:nvPicPr>
          <p:cNvPr id="11" name="Immagine 10">
            <a:extLst>
              <a:ext uri="{FF2B5EF4-FFF2-40B4-BE49-F238E27FC236}">
                <a16:creationId xmlns:a16="http://schemas.microsoft.com/office/drawing/2014/main" id="{49340941-EEB0-F737-E09D-87A61EA2446A}"/>
              </a:ext>
            </a:extLst>
          </p:cNvPr>
          <p:cNvPicPr>
            <a:picLocks noChangeAspect="1"/>
          </p:cNvPicPr>
          <p:nvPr/>
        </p:nvPicPr>
        <p:blipFill>
          <a:blip r:embed="rId2"/>
          <a:stretch>
            <a:fillRect/>
          </a:stretch>
        </p:blipFill>
        <p:spPr>
          <a:xfrm>
            <a:off x="4388632" y="1791578"/>
            <a:ext cx="4548550" cy="1039307"/>
          </a:xfrm>
          <a:prstGeom prst="rect">
            <a:avLst/>
          </a:prstGeom>
        </p:spPr>
      </p:pic>
      <p:sp>
        <p:nvSpPr>
          <p:cNvPr id="14" name="Titolo 1">
            <a:extLst>
              <a:ext uri="{FF2B5EF4-FFF2-40B4-BE49-F238E27FC236}">
                <a16:creationId xmlns:a16="http://schemas.microsoft.com/office/drawing/2014/main" id="{309C1863-07CC-D50D-790A-321F74F96F87}"/>
              </a:ext>
            </a:extLst>
          </p:cNvPr>
          <p:cNvSpPr>
            <a:spLocks noGrp="1"/>
          </p:cNvSpPr>
          <p:nvPr>
            <p:ph type="title"/>
          </p:nvPr>
        </p:nvSpPr>
        <p:spPr>
          <a:xfrm>
            <a:off x="-1" y="-13683"/>
            <a:ext cx="8955741" cy="535200"/>
          </a:xfrm>
        </p:spPr>
        <p:txBody>
          <a:bodyPr/>
          <a:lstStyle/>
          <a:p>
            <a:r>
              <a:rPr lang="en-GB" sz="2800" dirty="0">
                <a:latin typeface="Arial" panose="020B0604020202020204" pitchFamily="34" charset="0"/>
                <a:cs typeface="Arial" panose="020B0604020202020204" pitchFamily="34" charset="0"/>
              </a:rPr>
              <a:t>Stability studies of the injector w/ and w/o the HHC</a:t>
            </a:r>
            <a:endParaRPr lang="en-GB" dirty="0"/>
          </a:p>
        </p:txBody>
      </p:sp>
      <p:pic>
        <p:nvPicPr>
          <p:cNvPr id="3" name="Immagine 2">
            <a:extLst>
              <a:ext uri="{FF2B5EF4-FFF2-40B4-BE49-F238E27FC236}">
                <a16:creationId xmlns:a16="http://schemas.microsoft.com/office/drawing/2014/main" id="{A267604F-EAE7-70EC-646D-BE6A00FC0D2B}"/>
              </a:ext>
            </a:extLst>
          </p:cNvPr>
          <p:cNvPicPr>
            <a:picLocks noChangeAspect="1"/>
          </p:cNvPicPr>
          <p:nvPr/>
        </p:nvPicPr>
        <p:blipFill>
          <a:blip r:embed="rId3"/>
          <a:srcRect t="6769"/>
          <a:stretch/>
        </p:blipFill>
        <p:spPr>
          <a:xfrm>
            <a:off x="1278900" y="3061639"/>
            <a:ext cx="6969282" cy="1815993"/>
          </a:xfrm>
          <a:prstGeom prst="rect">
            <a:avLst/>
          </a:prstGeom>
        </p:spPr>
      </p:pic>
      <p:pic>
        <p:nvPicPr>
          <p:cNvPr id="12" name="Immagine 11">
            <a:extLst>
              <a:ext uri="{FF2B5EF4-FFF2-40B4-BE49-F238E27FC236}">
                <a16:creationId xmlns:a16="http://schemas.microsoft.com/office/drawing/2014/main" id="{B26435DB-3857-AB41-5764-33CD0EBC7546}"/>
              </a:ext>
            </a:extLst>
          </p:cNvPr>
          <p:cNvPicPr>
            <a:picLocks noChangeAspect="1"/>
          </p:cNvPicPr>
          <p:nvPr/>
        </p:nvPicPr>
        <p:blipFill>
          <a:blip r:embed="rId4"/>
          <a:stretch>
            <a:fillRect/>
          </a:stretch>
        </p:blipFill>
        <p:spPr>
          <a:xfrm>
            <a:off x="2786185" y="1002888"/>
            <a:ext cx="3710031" cy="412225"/>
          </a:xfrm>
          <a:prstGeom prst="rect">
            <a:avLst/>
          </a:prstGeom>
        </p:spPr>
      </p:pic>
      <p:sp>
        <p:nvSpPr>
          <p:cNvPr id="15" name="CasellaDiTesto 14">
            <a:extLst>
              <a:ext uri="{FF2B5EF4-FFF2-40B4-BE49-F238E27FC236}">
                <a16:creationId xmlns:a16="http://schemas.microsoft.com/office/drawing/2014/main" id="{7D62F46A-3F7F-BB7A-91EB-4583D1CF9C32}"/>
              </a:ext>
            </a:extLst>
          </p:cNvPr>
          <p:cNvSpPr txBox="1"/>
          <p:nvPr/>
        </p:nvSpPr>
        <p:spPr>
          <a:xfrm>
            <a:off x="2257782" y="671930"/>
            <a:ext cx="5011518" cy="307777"/>
          </a:xfrm>
          <a:prstGeom prst="rect">
            <a:avLst/>
          </a:prstGeom>
          <a:noFill/>
        </p:spPr>
        <p:txBody>
          <a:bodyPr wrap="square" rtlCol="0">
            <a:spAutoFit/>
          </a:bodyPr>
          <a:lstStyle/>
          <a:p>
            <a:r>
              <a:rPr lang="en-GB" dirty="0">
                <a:solidFill>
                  <a:srgbClr val="FF0000"/>
                </a:solidFill>
              </a:rPr>
              <a:t>State-of-the-art jitter and beam dynamics requirements</a:t>
            </a:r>
          </a:p>
        </p:txBody>
      </p:sp>
      <p:sp>
        <p:nvSpPr>
          <p:cNvPr id="16" name="CasellaDiTesto 15">
            <a:extLst>
              <a:ext uri="{FF2B5EF4-FFF2-40B4-BE49-F238E27FC236}">
                <a16:creationId xmlns:a16="http://schemas.microsoft.com/office/drawing/2014/main" id="{67FFDFDD-03E2-4283-26DD-FDF6A54D62BC}"/>
              </a:ext>
            </a:extLst>
          </p:cNvPr>
          <p:cNvSpPr txBox="1"/>
          <p:nvPr/>
        </p:nvSpPr>
        <p:spPr>
          <a:xfrm>
            <a:off x="1414800" y="1517848"/>
            <a:ext cx="1537694" cy="307777"/>
          </a:xfrm>
          <a:prstGeom prst="rect">
            <a:avLst/>
          </a:prstGeom>
          <a:noFill/>
        </p:spPr>
        <p:txBody>
          <a:bodyPr wrap="square" rtlCol="0">
            <a:spAutoFit/>
          </a:bodyPr>
          <a:lstStyle/>
          <a:p>
            <a:r>
              <a:rPr lang="en-GB" dirty="0">
                <a:solidFill>
                  <a:srgbClr val="FF0000"/>
                </a:solidFill>
              </a:rPr>
              <a:t>Injector w/o HHC</a:t>
            </a:r>
          </a:p>
        </p:txBody>
      </p:sp>
      <p:sp>
        <p:nvSpPr>
          <p:cNvPr id="17" name="CasellaDiTesto 16">
            <a:extLst>
              <a:ext uri="{FF2B5EF4-FFF2-40B4-BE49-F238E27FC236}">
                <a16:creationId xmlns:a16="http://schemas.microsoft.com/office/drawing/2014/main" id="{7B5791DB-CB8C-A8C8-FADB-0CDDE013D196}"/>
              </a:ext>
            </a:extLst>
          </p:cNvPr>
          <p:cNvSpPr txBox="1"/>
          <p:nvPr/>
        </p:nvSpPr>
        <p:spPr>
          <a:xfrm>
            <a:off x="6089685" y="1483801"/>
            <a:ext cx="1481009" cy="307777"/>
          </a:xfrm>
          <a:prstGeom prst="rect">
            <a:avLst/>
          </a:prstGeom>
          <a:noFill/>
        </p:spPr>
        <p:txBody>
          <a:bodyPr wrap="square" rtlCol="0">
            <a:spAutoFit/>
          </a:bodyPr>
          <a:lstStyle/>
          <a:p>
            <a:r>
              <a:rPr lang="en-GB" dirty="0">
                <a:solidFill>
                  <a:srgbClr val="FF0000"/>
                </a:solidFill>
              </a:rPr>
              <a:t>Injector w/ HHC</a:t>
            </a:r>
          </a:p>
        </p:txBody>
      </p:sp>
      <p:sp>
        <p:nvSpPr>
          <p:cNvPr id="19" name="Rettangolo 18">
            <a:extLst>
              <a:ext uri="{FF2B5EF4-FFF2-40B4-BE49-F238E27FC236}">
                <a16:creationId xmlns:a16="http://schemas.microsoft.com/office/drawing/2014/main" id="{4DFF2EF3-6112-8576-2B53-509471FDEF14}"/>
              </a:ext>
            </a:extLst>
          </p:cNvPr>
          <p:cNvSpPr/>
          <p:nvPr/>
        </p:nvSpPr>
        <p:spPr>
          <a:xfrm>
            <a:off x="7074887" y="2473929"/>
            <a:ext cx="697513" cy="97821"/>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ttangolo 20">
            <a:extLst>
              <a:ext uri="{FF2B5EF4-FFF2-40B4-BE49-F238E27FC236}">
                <a16:creationId xmlns:a16="http://schemas.microsoft.com/office/drawing/2014/main" id="{F4A6DC51-9A55-BC7A-C38A-3AE1B61DD0DC}"/>
              </a:ext>
            </a:extLst>
          </p:cNvPr>
          <p:cNvSpPr/>
          <p:nvPr/>
        </p:nvSpPr>
        <p:spPr>
          <a:xfrm>
            <a:off x="8005496" y="2473928"/>
            <a:ext cx="842752" cy="97822"/>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ttangolo 22">
            <a:extLst>
              <a:ext uri="{FF2B5EF4-FFF2-40B4-BE49-F238E27FC236}">
                <a16:creationId xmlns:a16="http://schemas.microsoft.com/office/drawing/2014/main" id="{46F4C9E7-854E-F7FF-AF87-1EE50ECFAD83}"/>
              </a:ext>
            </a:extLst>
          </p:cNvPr>
          <p:cNvSpPr/>
          <p:nvPr/>
        </p:nvSpPr>
        <p:spPr>
          <a:xfrm>
            <a:off x="6233736" y="2473928"/>
            <a:ext cx="697512" cy="978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asellaDiTesto 1">
            <a:extLst>
              <a:ext uri="{FF2B5EF4-FFF2-40B4-BE49-F238E27FC236}">
                <a16:creationId xmlns:a16="http://schemas.microsoft.com/office/drawing/2014/main" id="{9BFCEDF5-3F2E-16E5-02E2-73273E31AD0A}"/>
              </a:ext>
            </a:extLst>
          </p:cNvPr>
          <p:cNvSpPr txBox="1"/>
          <p:nvPr/>
        </p:nvSpPr>
        <p:spPr>
          <a:xfrm>
            <a:off x="3593748" y="2816703"/>
            <a:ext cx="2013765" cy="307777"/>
          </a:xfrm>
          <a:prstGeom prst="rect">
            <a:avLst/>
          </a:prstGeom>
          <a:noFill/>
        </p:spPr>
        <p:txBody>
          <a:bodyPr wrap="square" rtlCol="0">
            <a:spAutoFit/>
          </a:bodyPr>
          <a:lstStyle/>
          <a:p>
            <a:r>
              <a:rPr lang="en-GB" dirty="0"/>
              <a:t>Jitter of the parameters</a:t>
            </a:r>
          </a:p>
        </p:txBody>
      </p:sp>
      <p:pic>
        <p:nvPicPr>
          <p:cNvPr id="8" name="Immagine 7">
            <a:extLst>
              <a:ext uri="{FF2B5EF4-FFF2-40B4-BE49-F238E27FC236}">
                <a16:creationId xmlns:a16="http://schemas.microsoft.com/office/drawing/2014/main" id="{84C9A2BD-BEB5-7756-B479-4A13A0032A2F}"/>
              </a:ext>
            </a:extLst>
          </p:cNvPr>
          <p:cNvPicPr>
            <a:picLocks noChangeAspect="1"/>
          </p:cNvPicPr>
          <p:nvPr/>
        </p:nvPicPr>
        <p:blipFill>
          <a:blip r:embed="rId5"/>
          <a:stretch>
            <a:fillRect/>
          </a:stretch>
        </p:blipFill>
        <p:spPr>
          <a:xfrm>
            <a:off x="278896" y="1825625"/>
            <a:ext cx="4063154" cy="282834"/>
          </a:xfrm>
          <a:prstGeom prst="rect">
            <a:avLst/>
          </a:prstGeom>
        </p:spPr>
      </p:pic>
    </p:spTree>
    <p:extLst>
      <p:ext uri="{BB962C8B-B14F-4D97-AF65-F5344CB8AC3E}">
        <p14:creationId xmlns:p14="http://schemas.microsoft.com/office/powerpoint/2010/main" val="3078053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AEA85D-662D-78E9-DDC9-8DB75369317A}"/>
              </a:ext>
            </a:extLst>
          </p:cNvPr>
          <p:cNvSpPr>
            <a:spLocks noGrp="1"/>
          </p:cNvSpPr>
          <p:nvPr>
            <p:ph type="title"/>
          </p:nvPr>
        </p:nvSpPr>
        <p:spPr>
          <a:xfrm>
            <a:off x="0" y="-71102"/>
            <a:ext cx="7688700" cy="535200"/>
          </a:xfrm>
        </p:spPr>
        <p:txBody>
          <a:bodyPr/>
          <a:lstStyle/>
          <a:p>
            <a:r>
              <a:rPr lang="en-US" sz="2800" i="0" dirty="0">
                <a:effectLst/>
                <a:latin typeface="+mj-lt"/>
              </a:rPr>
              <a:t>Motivation </a:t>
            </a:r>
            <a:r>
              <a:rPr lang="en-US" sz="2800" dirty="0">
                <a:latin typeface="+mj-lt"/>
              </a:rPr>
              <a:t>for</a:t>
            </a:r>
            <a:r>
              <a:rPr lang="en-US" sz="2800" i="0" dirty="0">
                <a:effectLst/>
                <a:latin typeface="+mj-lt"/>
              </a:rPr>
              <a:t> a C-band RF injector upgrade</a:t>
            </a:r>
            <a:endParaRPr lang="en-GB" dirty="0">
              <a:latin typeface="+mj-lt"/>
            </a:endParaRPr>
          </a:p>
        </p:txBody>
      </p:sp>
      <p:sp>
        <p:nvSpPr>
          <p:cNvPr id="4" name="Segnaposto numero diapositiva 3">
            <a:extLst>
              <a:ext uri="{FF2B5EF4-FFF2-40B4-BE49-F238E27FC236}">
                <a16:creationId xmlns:a16="http://schemas.microsoft.com/office/drawing/2014/main" id="{ECB9E0E6-D372-0BEF-CC61-C565C49199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13</a:t>
            </a:fld>
            <a:endParaRPr lang="it-IT" dirty="0"/>
          </a:p>
        </p:txBody>
      </p:sp>
      <p:sp>
        <p:nvSpPr>
          <p:cNvPr id="5" name="Sottotitolo 4">
            <a:extLst>
              <a:ext uri="{FF2B5EF4-FFF2-40B4-BE49-F238E27FC236}">
                <a16:creationId xmlns:a16="http://schemas.microsoft.com/office/drawing/2014/main" id="{CCDB5D5E-18A3-E85A-D33E-2A79A1A7B63B}"/>
              </a:ext>
            </a:extLst>
          </p:cNvPr>
          <p:cNvSpPr>
            <a:spLocks noGrp="1"/>
          </p:cNvSpPr>
          <p:nvPr>
            <p:ph type="subTitle" idx="2"/>
          </p:nvPr>
        </p:nvSpPr>
        <p:spPr/>
        <p:txBody>
          <a:bodyPr/>
          <a:lstStyle/>
          <a:p>
            <a:r>
              <a:rPr lang="it" sz="900" dirty="0"/>
              <a:t>Beam dynamics studies for advanced-compact RF injector for PWFA</a:t>
            </a:r>
            <a:endParaRPr lang="en-GB" dirty="0"/>
          </a:p>
        </p:txBody>
      </p:sp>
      <p:grpSp>
        <p:nvGrpSpPr>
          <p:cNvPr id="6" name="Gruppo 5">
            <a:extLst>
              <a:ext uri="{FF2B5EF4-FFF2-40B4-BE49-F238E27FC236}">
                <a16:creationId xmlns:a16="http://schemas.microsoft.com/office/drawing/2014/main" id="{2C0FCCB3-C538-A7D8-FFAB-3A290E95D150}"/>
              </a:ext>
            </a:extLst>
          </p:cNvPr>
          <p:cNvGrpSpPr/>
          <p:nvPr/>
        </p:nvGrpSpPr>
        <p:grpSpPr>
          <a:xfrm>
            <a:off x="98586" y="818015"/>
            <a:ext cx="9589622" cy="4048870"/>
            <a:chOff x="142715" y="1113108"/>
            <a:chExt cx="11236511" cy="6250169"/>
          </a:xfrm>
        </p:grpSpPr>
        <p:sp>
          <p:nvSpPr>
            <p:cNvPr id="7" name="CasellaDiTesto 6">
              <a:extLst>
                <a:ext uri="{FF2B5EF4-FFF2-40B4-BE49-F238E27FC236}">
                  <a16:creationId xmlns:a16="http://schemas.microsoft.com/office/drawing/2014/main" id="{60CBEE81-5D70-905F-019C-49AF7051E9D7}"/>
                </a:ext>
              </a:extLst>
            </p:cNvPr>
            <p:cNvSpPr txBox="1"/>
            <p:nvPr/>
          </p:nvSpPr>
          <p:spPr>
            <a:xfrm>
              <a:off x="142715" y="1113108"/>
              <a:ext cx="11236511" cy="5843844"/>
            </a:xfrm>
            <a:prstGeom prst="rect">
              <a:avLst/>
            </a:prstGeom>
            <a:noFill/>
          </p:spPr>
          <p:txBody>
            <a:bodyPr wrap="square" rtlCol="0">
              <a:spAutoFit/>
            </a:bodyPr>
            <a:lstStyle/>
            <a:p>
              <a:pPr algn="just"/>
              <a:r>
                <a:rPr lang="en-US" sz="1600" b="0" i="0" u="none" strike="noStrike" baseline="0" dirty="0">
                  <a:solidFill>
                    <a:srgbClr val="231F20"/>
                  </a:solidFill>
                  <a:latin typeface="AdvOT483a8203"/>
                </a:rPr>
                <a:t>The </a:t>
              </a:r>
              <a:r>
                <a:rPr lang="en-US" sz="1600" b="0" i="0" u="none" strike="noStrike" baseline="0" dirty="0">
                  <a:solidFill>
                    <a:srgbClr val="231F20"/>
                  </a:solidFill>
                  <a:latin typeface="AdvTTd0b5fdba.I"/>
                </a:rPr>
                <a:t>C</a:t>
              </a:r>
              <a:r>
                <a:rPr lang="en-US" sz="1600" b="0" i="0" u="none" strike="noStrike" baseline="0" dirty="0">
                  <a:solidFill>
                    <a:srgbClr val="231F20"/>
                  </a:solidFill>
                  <a:latin typeface="AdvOT483a8203"/>
                </a:rPr>
                <a:t>-band technology allows for:</a:t>
              </a:r>
            </a:p>
            <a:p>
              <a:pPr algn="just"/>
              <a:endParaRPr lang="en-GB" sz="1600" dirty="0">
                <a:solidFill>
                  <a:srgbClr val="FF0000"/>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en-GB" sz="1600" b="1" dirty="0">
                  <a:latin typeface="Calibri" panose="020F0502020204030204" pitchFamily="34" charset="0"/>
                  <a:cs typeface="Calibri" panose="020F0502020204030204" pitchFamily="34" charset="0"/>
                </a:rPr>
                <a:t>Higher efficiency </a:t>
              </a:r>
              <a:r>
                <a:rPr lang="en-GB" sz="1600" dirty="0">
                  <a:latin typeface="Calibri" panose="020F0502020204030204" pitchFamily="34" charset="0"/>
                  <a:cs typeface="Calibri" panose="020F0502020204030204" pitchFamily="34" charset="0"/>
                </a:rPr>
                <a:t>suitable for </a:t>
              </a:r>
              <a:r>
                <a:rPr lang="en-GB" sz="1600" b="1" dirty="0">
                  <a:solidFill>
                    <a:srgbClr val="FF0000"/>
                  </a:solidFill>
                  <a:latin typeface="Calibri" panose="020F0502020204030204" pitchFamily="34" charset="0"/>
                  <a:cs typeface="Calibri" panose="020F0502020204030204" pitchFamily="34" charset="0"/>
                </a:rPr>
                <a:t>applications requiring high repetition rates (400 Hz)</a:t>
              </a:r>
              <a:r>
                <a:rPr lang="en-GB" sz="1600" dirty="0">
                  <a:solidFill>
                    <a:srgbClr val="FF0000"/>
                  </a:solidFill>
                  <a:latin typeface="Calibri" panose="020F0502020204030204" pitchFamily="34" charset="0"/>
                  <a:cs typeface="Calibri" panose="020F0502020204030204" pitchFamily="34" charset="0"/>
                </a:rPr>
                <a:t>.</a:t>
              </a:r>
            </a:p>
            <a:p>
              <a:pPr algn="just"/>
              <a:r>
                <a:rPr lang="en-GB" sz="1600" dirty="0">
                  <a:solidFill>
                    <a:srgbClr val="FF0000"/>
                  </a:solidFill>
                  <a:latin typeface="Calibri" panose="020F0502020204030204" pitchFamily="34" charset="0"/>
                  <a:cs typeface="Calibri" panose="020F0502020204030204" pitchFamily="34" charset="0"/>
                </a:rPr>
                <a:t> </a:t>
              </a:r>
            </a:p>
            <a:p>
              <a:pPr algn="just"/>
              <a:endParaRPr lang="en-GB" sz="1600" dirty="0">
                <a:solidFill>
                  <a:srgbClr val="FF0000"/>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en-GB" sz="1600" b="1" dirty="0">
                  <a:latin typeface="Calibri" panose="020F0502020204030204" pitchFamily="34" charset="0"/>
                  <a:cs typeface="Calibri" panose="020F0502020204030204" pitchFamily="34" charset="0"/>
                </a:rPr>
                <a:t>Reduce injector footprint by maintaining high-quality high-brightness beams. </a:t>
              </a:r>
            </a:p>
            <a:p>
              <a:pPr algn="just"/>
              <a:endParaRPr lang="en-GB" sz="1600" b="1" dirty="0">
                <a:latin typeface="Calibri" panose="020F0502020204030204" pitchFamily="34" charset="0"/>
                <a:cs typeface="Calibri" panose="020F0502020204030204" pitchFamily="34" charset="0"/>
              </a:endParaRPr>
            </a:p>
            <a:p>
              <a:pPr algn="just"/>
              <a:endParaRPr lang="en-GB" sz="1600" b="1"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en-GB" sz="1600" b="1" dirty="0">
                  <a:latin typeface="Calibri" panose="020F0502020204030204" pitchFamily="34" charset="0"/>
                  <a:cs typeface="Calibri" panose="020F0502020204030204" pitchFamily="34" charset="0"/>
                </a:rPr>
                <a:t>Easier transition to the X-band booster.</a:t>
              </a:r>
            </a:p>
            <a:p>
              <a:pPr algn="just"/>
              <a:r>
                <a:rPr lang="en-GB" sz="1600" b="1" dirty="0">
                  <a:latin typeface="Calibri" panose="020F0502020204030204" pitchFamily="34" charset="0"/>
                  <a:cs typeface="Calibri" panose="020F0502020204030204" pitchFamily="34" charset="0"/>
                </a:rPr>
                <a:t> </a:t>
              </a:r>
            </a:p>
            <a:p>
              <a:pPr algn="just"/>
              <a:endParaRPr lang="en-GB" sz="1600" b="1"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en-GB" sz="1600" b="1" dirty="0">
                  <a:latin typeface="Calibri" panose="020F0502020204030204" pitchFamily="34" charset="0"/>
                  <a:cs typeface="Calibri" panose="020F0502020204030204" pitchFamily="34" charset="0"/>
                </a:rPr>
                <a:t>Peak field Higher than S-band.</a:t>
              </a:r>
              <a:endParaRPr lang="en-GB" sz="1600" dirty="0">
                <a:solidFill>
                  <a:srgbClr val="FF0000"/>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endParaRPr lang="en-GB" sz="2400" b="1"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endParaRPr lang="en-GB" sz="2400" b="1" dirty="0">
                <a:latin typeface="Calibri" panose="020F0502020204030204" pitchFamily="34" charset="0"/>
                <a:cs typeface="Calibri" panose="020F0502020204030204" pitchFamily="34" charset="0"/>
              </a:endParaRPr>
            </a:p>
          </p:txBody>
        </p:sp>
        <p:grpSp>
          <p:nvGrpSpPr>
            <p:cNvPr id="8" name="Gruppo 7">
              <a:extLst>
                <a:ext uri="{FF2B5EF4-FFF2-40B4-BE49-F238E27FC236}">
                  <a16:creationId xmlns:a16="http://schemas.microsoft.com/office/drawing/2014/main" id="{6736C80F-609A-E290-6DEB-985FDD7FE790}"/>
                </a:ext>
              </a:extLst>
            </p:cNvPr>
            <p:cNvGrpSpPr/>
            <p:nvPr/>
          </p:nvGrpSpPr>
          <p:grpSpPr>
            <a:xfrm>
              <a:off x="3736158" y="5058128"/>
              <a:ext cx="6293336" cy="1098971"/>
              <a:chOff x="3559574" y="2423036"/>
              <a:chExt cx="6293336" cy="1098971"/>
            </a:xfrm>
          </p:grpSpPr>
          <p:cxnSp>
            <p:nvCxnSpPr>
              <p:cNvPr id="10" name="Connettore 2 9">
                <a:extLst>
                  <a:ext uri="{FF2B5EF4-FFF2-40B4-BE49-F238E27FC236}">
                    <a16:creationId xmlns:a16="http://schemas.microsoft.com/office/drawing/2014/main" id="{A4881A89-DDB4-94D3-3563-40F09FE30B31}"/>
                  </a:ext>
                </a:extLst>
              </p:cNvPr>
              <p:cNvCxnSpPr/>
              <p:nvPr/>
            </p:nvCxnSpPr>
            <p:spPr>
              <a:xfrm flipV="1">
                <a:off x="3559574" y="2616561"/>
                <a:ext cx="570270" cy="245808"/>
              </a:xfrm>
              <a:prstGeom prst="straightConnector1">
                <a:avLst/>
              </a:prstGeom>
              <a:ln w="38100">
                <a:solidFill>
                  <a:schemeClr val="tx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FCBCF4A5-A358-0991-1C8D-461F2EB615AE}"/>
                  </a:ext>
                </a:extLst>
              </p:cNvPr>
              <p:cNvCxnSpPr>
                <a:cxnSpLocks/>
              </p:cNvCxnSpPr>
              <p:nvPr/>
            </p:nvCxnSpPr>
            <p:spPr>
              <a:xfrm>
                <a:off x="3574322" y="2915895"/>
                <a:ext cx="555521" cy="245807"/>
              </a:xfrm>
              <a:prstGeom prst="straightConnector1">
                <a:avLst/>
              </a:prstGeom>
              <a:ln w="38100">
                <a:solidFill>
                  <a:schemeClr val="tx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06ED2C60-13FC-14E8-2122-7C476140639C}"/>
                  </a:ext>
                </a:extLst>
              </p:cNvPr>
              <p:cNvSpPr txBox="1"/>
              <p:nvPr/>
            </p:nvSpPr>
            <p:spPr>
              <a:xfrm>
                <a:off x="4198670" y="2423036"/>
                <a:ext cx="2771430" cy="613137"/>
              </a:xfrm>
              <a:prstGeom prst="rect">
                <a:avLst/>
              </a:prstGeom>
              <a:noFill/>
            </p:spPr>
            <p:txBody>
              <a:bodyPr wrap="square" rtlCol="0">
                <a:spAutoFit/>
              </a:bodyPr>
              <a:lstStyle/>
              <a:p>
                <a:r>
                  <a:rPr lang="en-GB" sz="1600" b="1" dirty="0"/>
                  <a:t>Gun</a:t>
                </a:r>
                <a:r>
                  <a:rPr lang="en-GB" sz="1600" dirty="0"/>
                  <a:t> </a:t>
                </a:r>
                <a:r>
                  <a:rPr lang="en-GB" sz="1600" b="1" dirty="0">
                    <a:solidFill>
                      <a:srgbClr val="FF0000"/>
                    </a:solidFill>
                    <a:latin typeface="Calibri" panose="020F0502020204030204" pitchFamily="34" charset="0"/>
                    <a:cs typeface="Calibri" panose="020F0502020204030204" pitchFamily="34" charset="0"/>
                  </a:rPr>
                  <a:t>160-180 MV/m </a:t>
                </a:r>
                <a:endParaRPr lang="en-GB" sz="1600" dirty="0"/>
              </a:p>
            </p:txBody>
          </p:sp>
          <p:sp>
            <p:nvSpPr>
              <p:cNvPr id="13" name="CasellaDiTesto 12">
                <a:extLst>
                  <a:ext uri="{FF2B5EF4-FFF2-40B4-BE49-F238E27FC236}">
                    <a16:creationId xmlns:a16="http://schemas.microsoft.com/office/drawing/2014/main" id="{702F286D-DD2C-B444-D261-9E93FDFCF1B5}"/>
                  </a:ext>
                </a:extLst>
              </p:cNvPr>
              <p:cNvSpPr txBox="1"/>
              <p:nvPr/>
            </p:nvSpPr>
            <p:spPr>
              <a:xfrm>
                <a:off x="4198671" y="2957085"/>
                <a:ext cx="5654239" cy="564922"/>
              </a:xfrm>
              <a:prstGeom prst="rect">
                <a:avLst/>
              </a:prstGeom>
              <a:noFill/>
            </p:spPr>
            <p:txBody>
              <a:bodyPr wrap="square" rtlCol="0">
                <a:spAutoFit/>
              </a:bodyPr>
              <a:lstStyle/>
              <a:p>
                <a:r>
                  <a:rPr lang="en-GB" sz="1600" b="1" dirty="0">
                    <a:latin typeface="Calibri" panose="020F0502020204030204" pitchFamily="34" charset="0"/>
                    <a:cs typeface="Calibri" panose="020F0502020204030204" pitchFamily="34" charset="0"/>
                  </a:rPr>
                  <a:t>TW structures </a:t>
                </a:r>
                <a:r>
                  <a:rPr lang="en-GB" sz="1600" b="1" dirty="0">
                    <a:solidFill>
                      <a:srgbClr val="FF0000"/>
                    </a:solidFill>
                    <a:latin typeface="Calibri" panose="020F0502020204030204" pitchFamily="34" charset="0"/>
                    <a:cs typeface="Calibri" panose="020F0502020204030204" pitchFamily="34" charset="0"/>
                  </a:rPr>
                  <a:t>60 MV/m </a:t>
                </a:r>
                <a:r>
                  <a:rPr lang="en-GB" sz="1600" b="1" dirty="0">
                    <a:latin typeface="Calibri" panose="020F0502020204030204" pitchFamily="34" charset="0"/>
                    <a:cs typeface="Calibri" panose="020F0502020204030204" pitchFamily="34" charset="0"/>
                  </a:rPr>
                  <a:t>(35 MV/m S-band) </a:t>
                </a:r>
                <a:endParaRPr lang="en-GB" sz="1600" dirty="0"/>
              </a:p>
            </p:txBody>
          </p:sp>
        </p:grpSp>
        <p:sp>
          <p:nvSpPr>
            <p:cNvPr id="9" name="CasellaDiTesto 8">
              <a:extLst>
                <a:ext uri="{FF2B5EF4-FFF2-40B4-BE49-F238E27FC236}">
                  <a16:creationId xmlns:a16="http://schemas.microsoft.com/office/drawing/2014/main" id="{078C868C-E69A-E432-FD42-7339D771C47B}"/>
                </a:ext>
              </a:extLst>
            </p:cNvPr>
            <p:cNvSpPr txBox="1"/>
            <p:nvPr/>
          </p:nvSpPr>
          <p:spPr>
            <a:xfrm>
              <a:off x="965223" y="6531836"/>
              <a:ext cx="9836323" cy="831441"/>
            </a:xfrm>
            <a:prstGeom prst="rect">
              <a:avLst/>
            </a:prstGeom>
            <a:noFill/>
          </p:spPr>
          <p:txBody>
            <a:bodyPr wrap="square" rtlCol="0">
              <a:spAutoFit/>
            </a:bodyPr>
            <a:lstStyle/>
            <a:p>
              <a:r>
                <a:rPr lang="en-US" sz="800" dirty="0"/>
                <a:t>J. Rosenzweig and E. Colby, Charge and wavelength scaling of RF photoinjector designs, AIP Conf. Proc. 335, 724 (1995).</a:t>
              </a:r>
              <a:endParaRPr lang="en-GB" sz="700" dirty="0">
                <a:latin typeface="+mj-lt"/>
              </a:endParaRPr>
            </a:p>
            <a:p>
              <a:r>
                <a:rPr lang="en-GB" sz="700" dirty="0">
                  <a:latin typeface="+mj-lt"/>
                </a:rPr>
                <a:t>W. Fang et al., “Design, fabrication and first beam tests of the c-band rf acceleration unit at </a:t>
              </a:r>
              <a:r>
                <a:rPr lang="en-GB" sz="700" dirty="0" err="1">
                  <a:latin typeface="+mj-lt"/>
                </a:rPr>
                <a:t>sinap</a:t>
              </a:r>
              <a:r>
                <a:rPr lang="en-GB" sz="700" dirty="0">
                  <a:latin typeface="+mj-lt"/>
                </a:rPr>
                <a:t>,” Nuclear </a:t>
              </a:r>
              <a:r>
                <a:rPr lang="en-GB" sz="700" dirty="0" err="1">
                  <a:latin typeface="+mj-lt"/>
                </a:rPr>
                <a:t>Instru-ments</a:t>
              </a:r>
              <a:r>
                <a:rPr lang="en-GB" sz="700" dirty="0">
                  <a:latin typeface="+mj-lt"/>
                </a:rPr>
                <a:t> and Methods in Physics Research Section A: </a:t>
              </a:r>
              <a:r>
                <a:rPr lang="en-GB" sz="700" dirty="0" err="1">
                  <a:latin typeface="+mj-lt"/>
                </a:rPr>
                <a:t>Acceler-ators</a:t>
              </a:r>
              <a:r>
                <a:rPr lang="en-GB" sz="700" dirty="0">
                  <a:latin typeface="+mj-lt"/>
                </a:rPr>
                <a:t>, Spectrometers, Detectors and Associated </a:t>
              </a:r>
              <a:r>
                <a:rPr lang="en-GB" sz="700" dirty="0" err="1">
                  <a:latin typeface="+mj-lt"/>
                </a:rPr>
                <a:t>Equipment,vol</a:t>
              </a:r>
              <a:r>
                <a:rPr lang="en-GB" sz="700" dirty="0">
                  <a:latin typeface="+mj-lt"/>
                </a:rPr>
                <a:t>. 823, pp. 91–97, 2016, </a:t>
              </a:r>
              <a:r>
                <a:rPr lang="en-GB" sz="700" dirty="0" err="1">
                  <a:latin typeface="+mj-lt"/>
                </a:rPr>
                <a:t>issn</a:t>
              </a:r>
              <a:r>
                <a:rPr lang="en-GB" sz="700" dirty="0">
                  <a:latin typeface="+mj-lt"/>
                </a:rPr>
                <a:t>: 0168-9002. </a:t>
              </a:r>
              <a:r>
                <a:rPr lang="en-GB" sz="700" dirty="0" err="1">
                  <a:latin typeface="+mj-lt"/>
                </a:rPr>
                <a:t>doi</a:t>
              </a:r>
              <a:r>
                <a:rPr lang="en-GB" sz="700" dirty="0">
                  <a:latin typeface="+mj-lt"/>
                </a:rPr>
                <a:t>: https ://doi.org/10.1016/j.nima.2016.03.101. </a:t>
              </a:r>
              <a:r>
                <a:rPr lang="en-GB" sz="700" dirty="0">
                  <a:latin typeface="+mj-lt"/>
                  <a:hlinkClick r:id="rId3"/>
                </a:rPr>
                <a:t>https://www.sciencedirect.com/science/article/pii/S0168900216301474</a:t>
              </a:r>
              <a:endParaRPr lang="en-GB" sz="700" dirty="0">
                <a:latin typeface="+mj-lt"/>
              </a:endParaRPr>
            </a:p>
            <a:p>
              <a:r>
                <a:rPr lang="en-GB" sz="700" b="0" i="0" u="none" strike="noStrike" baseline="0" dirty="0">
                  <a:solidFill>
                    <a:srgbClr val="000000"/>
                  </a:solidFill>
                  <a:latin typeface="+mj-lt"/>
                </a:rPr>
                <a:t>D.Alesini,A.Bacci,M.Bellaveglia.,BeamenergyupgradeofthefrascatiFEL LINACwithaC-bandRFsystem,in:ProceedingsoftheIPAC10,Kyoto,Japan, 2010,pp.3682–3684.</a:t>
              </a:r>
              <a:endParaRPr lang="en-GB" sz="700" dirty="0">
                <a:latin typeface="+mj-lt"/>
              </a:endParaRPr>
            </a:p>
          </p:txBody>
        </p:sp>
      </p:grpSp>
    </p:spTree>
    <p:extLst>
      <p:ext uri="{BB962C8B-B14F-4D97-AF65-F5344CB8AC3E}">
        <p14:creationId xmlns:p14="http://schemas.microsoft.com/office/powerpoint/2010/main" val="1450582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BDD33E-2626-9027-1981-530C9C2559AC}"/>
              </a:ext>
            </a:extLst>
          </p:cNvPr>
          <p:cNvSpPr>
            <a:spLocks noGrp="1"/>
          </p:cNvSpPr>
          <p:nvPr>
            <p:ph type="title"/>
          </p:nvPr>
        </p:nvSpPr>
        <p:spPr>
          <a:xfrm>
            <a:off x="-16144" y="-31135"/>
            <a:ext cx="7688700" cy="535200"/>
          </a:xfrm>
        </p:spPr>
        <p:txBody>
          <a:bodyPr/>
          <a:lstStyle/>
          <a:p>
            <a:r>
              <a:rPr lang="en-GB" sz="2800" b="1" dirty="0">
                <a:latin typeface="Arial" panose="020B0604020202020204" pitchFamily="34" charset="0"/>
                <a:cs typeface="Arial" panose="020B0604020202020204" pitchFamily="34" charset="0"/>
              </a:rPr>
              <a:t>C-band injector layout proposal</a:t>
            </a:r>
            <a:endParaRPr lang="en-GB" dirty="0"/>
          </a:p>
        </p:txBody>
      </p:sp>
      <p:sp>
        <p:nvSpPr>
          <p:cNvPr id="4" name="Segnaposto numero diapositiva 3">
            <a:extLst>
              <a:ext uri="{FF2B5EF4-FFF2-40B4-BE49-F238E27FC236}">
                <a16:creationId xmlns:a16="http://schemas.microsoft.com/office/drawing/2014/main" id="{C1F19FAB-E8A8-D8FD-B292-43E9B816B8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14</a:t>
            </a:fld>
            <a:endParaRPr lang="it-IT"/>
          </a:p>
        </p:txBody>
      </p:sp>
      <p:sp>
        <p:nvSpPr>
          <p:cNvPr id="5" name="Sottotitolo 4">
            <a:extLst>
              <a:ext uri="{FF2B5EF4-FFF2-40B4-BE49-F238E27FC236}">
                <a16:creationId xmlns:a16="http://schemas.microsoft.com/office/drawing/2014/main" id="{C79D69DC-BA86-40DB-545A-9A508FA4B40F}"/>
              </a:ext>
            </a:extLst>
          </p:cNvPr>
          <p:cNvSpPr>
            <a:spLocks noGrp="1"/>
          </p:cNvSpPr>
          <p:nvPr>
            <p:ph type="subTitle" idx="2"/>
          </p:nvPr>
        </p:nvSpPr>
        <p:spPr/>
        <p:txBody>
          <a:bodyPr/>
          <a:lstStyle/>
          <a:p>
            <a:r>
              <a:rPr lang="it" sz="900" dirty="0"/>
              <a:t>Beam dynamics studies for advanced-compact RF injector for PWFA</a:t>
            </a:r>
            <a:endParaRPr lang="en-GB" dirty="0"/>
          </a:p>
        </p:txBody>
      </p:sp>
      <p:pic>
        <p:nvPicPr>
          <p:cNvPr id="10" name="Immagine 9">
            <a:extLst>
              <a:ext uri="{FF2B5EF4-FFF2-40B4-BE49-F238E27FC236}">
                <a16:creationId xmlns:a16="http://schemas.microsoft.com/office/drawing/2014/main" id="{65A1E545-BE3A-7AD0-3EB1-FD18B555802D}"/>
              </a:ext>
            </a:extLst>
          </p:cNvPr>
          <p:cNvPicPr>
            <a:picLocks noChangeAspect="1"/>
          </p:cNvPicPr>
          <p:nvPr/>
        </p:nvPicPr>
        <p:blipFill>
          <a:blip r:embed="rId3"/>
          <a:stretch>
            <a:fillRect/>
          </a:stretch>
        </p:blipFill>
        <p:spPr>
          <a:xfrm>
            <a:off x="251121" y="813511"/>
            <a:ext cx="1486078" cy="958854"/>
          </a:xfrm>
          <a:prstGeom prst="rect">
            <a:avLst/>
          </a:prstGeom>
        </p:spPr>
      </p:pic>
      <p:grpSp>
        <p:nvGrpSpPr>
          <p:cNvPr id="12" name="Gruppo 11">
            <a:extLst>
              <a:ext uri="{FF2B5EF4-FFF2-40B4-BE49-F238E27FC236}">
                <a16:creationId xmlns:a16="http://schemas.microsoft.com/office/drawing/2014/main" id="{7FCD2D51-17D5-DE74-B0D6-3398BA0C18EE}"/>
              </a:ext>
            </a:extLst>
          </p:cNvPr>
          <p:cNvGrpSpPr/>
          <p:nvPr/>
        </p:nvGrpSpPr>
        <p:grpSpPr>
          <a:xfrm>
            <a:off x="2071439" y="629784"/>
            <a:ext cx="4295325" cy="1272864"/>
            <a:chOff x="3427468" y="2284332"/>
            <a:chExt cx="6520854" cy="1387066"/>
          </a:xfrm>
        </p:grpSpPr>
        <p:grpSp>
          <p:nvGrpSpPr>
            <p:cNvPr id="13" name="Gruppo 12">
              <a:extLst>
                <a:ext uri="{FF2B5EF4-FFF2-40B4-BE49-F238E27FC236}">
                  <a16:creationId xmlns:a16="http://schemas.microsoft.com/office/drawing/2014/main" id="{D88DE20B-0338-440E-8C5E-72D9DD1BE60B}"/>
                </a:ext>
              </a:extLst>
            </p:cNvPr>
            <p:cNvGrpSpPr/>
            <p:nvPr/>
          </p:nvGrpSpPr>
          <p:grpSpPr>
            <a:xfrm>
              <a:off x="3427468" y="2415136"/>
              <a:ext cx="6520854" cy="1256262"/>
              <a:chOff x="2879465" y="1862487"/>
              <a:chExt cx="6520854" cy="1256262"/>
            </a:xfrm>
          </p:grpSpPr>
          <p:pic>
            <p:nvPicPr>
              <p:cNvPr id="22" name="Immagine 21">
                <a:extLst>
                  <a:ext uri="{FF2B5EF4-FFF2-40B4-BE49-F238E27FC236}">
                    <a16:creationId xmlns:a16="http://schemas.microsoft.com/office/drawing/2014/main" id="{8DE8B23E-3D4E-E187-2B97-95333C261DFC}"/>
                  </a:ext>
                </a:extLst>
              </p:cNvPr>
              <p:cNvPicPr>
                <a:picLocks noChangeAspect="1"/>
              </p:cNvPicPr>
              <p:nvPr/>
            </p:nvPicPr>
            <p:blipFill>
              <a:blip r:embed="rId4"/>
              <a:stretch>
                <a:fillRect/>
              </a:stretch>
            </p:blipFill>
            <p:spPr>
              <a:xfrm>
                <a:off x="2879465" y="1862487"/>
                <a:ext cx="6232208" cy="1256262"/>
              </a:xfrm>
              <a:prstGeom prst="rect">
                <a:avLst/>
              </a:prstGeom>
            </p:spPr>
          </p:pic>
          <p:sp>
            <p:nvSpPr>
              <p:cNvPr id="23" name="CasellaDiTesto 22">
                <a:extLst>
                  <a:ext uri="{FF2B5EF4-FFF2-40B4-BE49-F238E27FC236}">
                    <a16:creationId xmlns:a16="http://schemas.microsoft.com/office/drawing/2014/main" id="{18035CDF-9B40-E360-E109-2CD61207EBA3}"/>
                  </a:ext>
                </a:extLst>
              </p:cNvPr>
              <p:cNvSpPr txBox="1"/>
              <p:nvPr/>
            </p:nvSpPr>
            <p:spPr>
              <a:xfrm>
                <a:off x="8510791" y="2741839"/>
                <a:ext cx="889528" cy="279147"/>
              </a:xfrm>
              <a:prstGeom prst="rect">
                <a:avLst/>
              </a:prstGeom>
              <a:solidFill>
                <a:schemeClr val="bg1"/>
              </a:solidFill>
            </p:spPr>
            <p:txBody>
              <a:bodyPr wrap="square" rtlCol="0">
                <a:spAutoFit/>
              </a:bodyPr>
              <a:lstStyle/>
              <a:p>
                <a:r>
                  <a:rPr lang="en-GB" sz="1050" dirty="0"/>
                  <a:t>8 m</a:t>
                </a:r>
              </a:p>
            </p:txBody>
          </p:sp>
        </p:grpSp>
        <p:sp>
          <p:nvSpPr>
            <p:cNvPr id="14" name="CasellaDiTesto 13">
              <a:extLst>
                <a:ext uri="{FF2B5EF4-FFF2-40B4-BE49-F238E27FC236}">
                  <a16:creationId xmlns:a16="http://schemas.microsoft.com/office/drawing/2014/main" id="{572EE54F-5F6A-6C21-169A-2C88BC3D0C43}"/>
                </a:ext>
              </a:extLst>
            </p:cNvPr>
            <p:cNvSpPr txBox="1"/>
            <p:nvPr/>
          </p:nvSpPr>
          <p:spPr>
            <a:xfrm>
              <a:off x="5752842" y="2284334"/>
              <a:ext cx="796774" cy="249851"/>
            </a:xfrm>
            <a:prstGeom prst="rect">
              <a:avLst/>
            </a:prstGeom>
            <a:noFill/>
          </p:spPr>
          <p:txBody>
            <a:bodyPr wrap="square" rtlCol="0">
              <a:spAutoFit/>
            </a:bodyPr>
            <a:lstStyle/>
            <a:p>
              <a:r>
                <a:rPr lang="en-GB" sz="800" b="1" dirty="0"/>
                <a:t>0,6 m</a:t>
              </a:r>
            </a:p>
          </p:txBody>
        </p:sp>
        <p:sp>
          <p:nvSpPr>
            <p:cNvPr id="15" name="CasellaDiTesto 14">
              <a:extLst>
                <a:ext uri="{FF2B5EF4-FFF2-40B4-BE49-F238E27FC236}">
                  <a16:creationId xmlns:a16="http://schemas.microsoft.com/office/drawing/2014/main" id="{4EEE564F-C03C-5E1F-F3EF-FC503A85A30D}"/>
                </a:ext>
              </a:extLst>
            </p:cNvPr>
            <p:cNvSpPr txBox="1"/>
            <p:nvPr/>
          </p:nvSpPr>
          <p:spPr>
            <a:xfrm>
              <a:off x="6857811" y="2289354"/>
              <a:ext cx="843654" cy="249851"/>
            </a:xfrm>
            <a:prstGeom prst="rect">
              <a:avLst/>
            </a:prstGeom>
            <a:noFill/>
          </p:spPr>
          <p:txBody>
            <a:bodyPr wrap="square" rtlCol="0">
              <a:spAutoFit/>
            </a:bodyPr>
            <a:lstStyle/>
            <a:p>
              <a:r>
                <a:rPr lang="en-GB" sz="800" b="1" dirty="0"/>
                <a:t>0,6 m</a:t>
              </a:r>
            </a:p>
          </p:txBody>
        </p:sp>
        <p:sp>
          <p:nvSpPr>
            <p:cNvPr id="16" name="CasellaDiTesto 15">
              <a:extLst>
                <a:ext uri="{FF2B5EF4-FFF2-40B4-BE49-F238E27FC236}">
                  <a16:creationId xmlns:a16="http://schemas.microsoft.com/office/drawing/2014/main" id="{331395B9-DA73-63DB-05C9-C75E61F84DEA}"/>
                </a:ext>
              </a:extLst>
            </p:cNvPr>
            <p:cNvSpPr txBox="1"/>
            <p:nvPr/>
          </p:nvSpPr>
          <p:spPr>
            <a:xfrm>
              <a:off x="8018380" y="2284332"/>
              <a:ext cx="796774" cy="249851"/>
            </a:xfrm>
            <a:prstGeom prst="rect">
              <a:avLst/>
            </a:prstGeom>
            <a:noFill/>
          </p:spPr>
          <p:txBody>
            <a:bodyPr wrap="square" rtlCol="0">
              <a:spAutoFit/>
            </a:bodyPr>
            <a:lstStyle/>
            <a:p>
              <a:r>
                <a:rPr lang="en-GB" sz="800" b="1" dirty="0"/>
                <a:t>0,6 m</a:t>
              </a:r>
            </a:p>
          </p:txBody>
        </p:sp>
        <p:sp>
          <p:nvSpPr>
            <p:cNvPr id="17" name="CasellaDiTesto 16">
              <a:extLst>
                <a:ext uri="{FF2B5EF4-FFF2-40B4-BE49-F238E27FC236}">
                  <a16:creationId xmlns:a16="http://schemas.microsoft.com/office/drawing/2014/main" id="{39B8B6F1-E942-EAF6-676F-67586FB99B2C}"/>
                </a:ext>
              </a:extLst>
            </p:cNvPr>
            <p:cNvSpPr txBox="1"/>
            <p:nvPr/>
          </p:nvSpPr>
          <p:spPr>
            <a:xfrm>
              <a:off x="4256712" y="2304663"/>
              <a:ext cx="843654" cy="249851"/>
            </a:xfrm>
            <a:prstGeom prst="rect">
              <a:avLst/>
            </a:prstGeom>
            <a:noFill/>
          </p:spPr>
          <p:txBody>
            <a:bodyPr wrap="square" rtlCol="0">
              <a:spAutoFit/>
            </a:bodyPr>
            <a:lstStyle/>
            <a:p>
              <a:r>
                <a:rPr lang="en-GB" sz="800" b="1" dirty="0"/>
                <a:t>1,7 m</a:t>
              </a:r>
            </a:p>
          </p:txBody>
        </p:sp>
        <p:cxnSp>
          <p:nvCxnSpPr>
            <p:cNvPr id="18" name="Connettore 2 17">
              <a:extLst>
                <a:ext uri="{FF2B5EF4-FFF2-40B4-BE49-F238E27FC236}">
                  <a16:creationId xmlns:a16="http://schemas.microsoft.com/office/drawing/2014/main" id="{A72854F4-6DD7-91C6-4411-CEA275526EF2}"/>
                </a:ext>
              </a:extLst>
            </p:cNvPr>
            <p:cNvCxnSpPr/>
            <p:nvPr/>
          </p:nvCxnSpPr>
          <p:spPr>
            <a:xfrm>
              <a:off x="4414963" y="2882847"/>
              <a:ext cx="527154" cy="0"/>
            </a:xfrm>
            <a:prstGeom prst="straightConnector1">
              <a:avLst/>
            </a:prstGeom>
            <a:ln w="38100">
              <a:solidFill>
                <a:srgbClr val="0000F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39BA289C-D7D5-D0D8-4F08-4FB789AC6CCD}"/>
                </a:ext>
              </a:extLst>
            </p:cNvPr>
            <p:cNvCxnSpPr>
              <a:cxnSpLocks/>
            </p:cNvCxnSpPr>
            <p:nvPr/>
          </p:nvCxnSpPr>
          <p:spPr>
            <a:xfrm>
              <a:off x="7018653" y="2882847"/>
              <a:ext cx="231892" cy="0"/>
            </a:xfrm>
            <a:prstGeom prst="straightConnector1">
              <a:avLst/>
            </a:prstGeom>
            <a:ln w="38100">
              <a:solidFill>
                <a:srgbClr val="0000F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6DC9BDB3-AD0A-6B80-9091-EEABE2921706}"/>
                </a:ext>
              </a:extLst>
            </p:cNvPr>
            <p:cNvCxnSpPr>
              <a:cxnSpLocks/>
            </p:cNvCxnSpPr>
            <p:nvPr/>
          </p:nvCxnSpPr>
          <p:spPr>
            <a:xfrm>
              <a:off x="8091387" y="2882847"/>
              <a:ext cx="231892" cy="0"/>
            </a:xfrm>
            <a:prstGeom prst="straightConnector1">
              <a:avLst/>
            </a:prstGeom>
            <a:ln w="38100">
              <a:solidFill>
                <a:srgbClr val="0000F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86B8627E-31FF-55EB-24AB-78051E537F94}"/>
                </a:ext>
              </a:extLst>
            </p:cNvPr>
            <p:cNvCxnSpPr>
              <a:cxnSpLocks/>
            </p:cNvCxnSpPr>
            <p:nvPr/>
          </p:nvCxnSpPr>
          <p:spPr>
            <a:xfrm>
              <a:off x="5900472" y="2882847"/>
              <a:ext cx="231892" cy="0"/>
            </a:xfrm>
            <a:prstGeom prst="straightConnector1">
              <a:avLst/>
            </a:prstGeom>
            <a:ln w="38100">
              <a:solidFill>
                <a:srgbClr val="0000F8"/>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4" name="Content Placeholder 1">
            <a:extLst>
              <a:ext uri="{FF2B5EF4-FFF2-40B4-BE49-F238E27FC236}">
                <a16:creationId xmlns:a16="http://schemas.microsoft.com/office/drawing/2014/main" id="{FEB98D08-EE85-0A81-D6D0-1B2D489124C4}"/>
              </a:ext>
            </a:extLst>
          </p:cNvPr>
          <p:cNvSpPr txBox="1">
            <a:spLocks/>
          </p:cNvSpPr>
          <p:nvPr/>
        </p:nvSpPr>
        <p:spPr>
          <a:xfrm>
            <a:off x="4250337" y="2281228"/>
            <a:ext cx="5188669" cy="12728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342900" algn="ctr">
              <a:spcAft>
                <a:spcPts val="600"/>
              </a:spcAft>
              <a:buFont typeface="Wingdings" panose="05000000000000000000" pitchFamily="2" charset="2"/>
              <a:buChar char="Ø"/>
            </a:pPr>
            <a:r>
              <a:rPr lang="en-US" sz="800" b="1" dirty="0">
                <a:solidFill>
                  <a:schemeClr val="bg2"/>
                </a:solidFill>
              </a:rPr>
              <a:t>2,6 cells C-band RF Gun equipped with a solenoid</a:t>
            </a:r>
          </a:p>
          <a:p>
            <a:pPr marL="400050" indent="-342900" algn="ctr">
              <a:spcAft>
                <a:spcPts val="600"/>
              </a:spcAft>
              <a:buFont typeface="Wingdings" panose="05000000000000000000" pitchFamily="2" charset="2"/>
              <a:buChar char="Ø"/>
            </a:pPr>
            <a:r>
              <a:rPr lang="en-US" sz="800" b="1" dirty="0">
                <a:solidFill>
                  <a:schemeClr val="bg2"/>
                </a:solidFill>
              </a:rPr>
              <a:t>4 TW C-band accelerating structures, the first one 1,5 m long while the other 1 m</a:t>
            </a:r>
          </a:p>
          <a:p>
            <a:pPr marL="400050" indent="-342900" algn="ctr">
              <a:spcAft>
                <a:spcPts val="600"/>
              </a:spcAft>
              <a:buFont typeface="Wingdings" panose="05000000000000000000" pitchFamily="2" charset="2"/>
              <a:buChar char="Ø"/>
            </a:pPr>
            <a:r>
              <a:rPr lang="en-US" sz="800" b="1" dirty="0">
                <a:solidFill>
                  <a:schemeClr val="bg2"/>
                </a:solidFill>
              </a:rPr>
              <a:t>2 emittance compensation solenoids around the first two TW sections</a:t>
            </a:r>
          </a:p>
          <a:p>
            <a:pPr marL="400050" indent="-342900" algn="ctr">
              <a:spcAft>
                <a:spcPts val="600"/>
              </a:spcAft>
              <a:buFont typeface="Wingdings" panose="05000000000000000000" pitchFamily="2" charset="2"/>
              <a:buChar char="Ø"/>
            </a:pPr>
            <a:r>
              <a:rPr lang="en-US" sz="800" b="1" dirty="0">
                <a:solidFill>
                  <a:schemeClr val="bg2"/>
                </a:solidFill>
              </a:rPr>
              <a:t>Overall length of ≈ 8 m</a:t>
            </a:r>
          </a:p>
        </p:txBody>
      </p:sp>
      <p:sp>
        <p:nvSpPr>
          <p:cNvPr id="25" name="CasellaDiTesto 24">
            <a:extLst>
              <a:ext uri="{FF2B5EF4-FFF2-40B4-BE49-F238E27FC236}">
                <a16:creationId xmlns:a16="http://schemas.microsoft.com/office/drawing/2014/main" id="{487042CA-AA6B-9321-0BCA-78A0906CDAAE}"/>
              </a:ext>
            </a:extLst>
          </p:cNvPr>
          <p:cNvSpPr txBox="1"/>
          <p:nvPr/>
        </p:nvSpPr>
        <p:spPr>
          <a:xfrm>
            <a:off x="-44282" y="601114"/>
            <a:ext cx="2003517" cy="230832"/>
          </a:xfrm>
          <a:prstGeom prst="rect">
            <a:avLst/>
          </a:prstGeom>
          <a:noFill/>
        </p:spPr>
        <p:txBody>
          <a:bodyPr wrap="square" rtlCol="0">
            <a:spAutoFit/>
          </a:bodyPr>
          <a:lstStyle/>
          <a:p>
            <a:r>
              <a:rPr lang="en-GB" sz="900" b="1" dirty="0"/>
              <a:t>Designed @LNF and tested @PSI</a:t>
            </a:r>
          </a:p>
        </p:txBody>
      </p:sp>
      <p:pic>
        <p:nvPicPr>
          <p:cNvPr id="29" name="Immagine 28">
            <a:extLst>
              <a:ext uri="{FF2B5EF4-FFF2-40B4-BE49-F238E27FC236}">
                <a16:creationId xmlns:a16="http://schemas.microsoft.com/office/drawing/2014/main" id="{62E1D6AD-DAE7-538A-4C78-DEC442F2DDFB}"/>
              </a:ext>
            </a:extLst>
          </p:cNvPr>
          <p:cNvPicPr>
            <a:picLocks noChangeAspect="1"/>
          </p:cNvPicPr>
          <p:nvPr/>
        </p:nvPicPr>
        <p:blipFill>
          <a:blip r:embed="rId5"/>
          <a:stretch>
            <a:fillRect/>
          </a:stretch>
        </p:blipFill>
        <p:spPr>
          <a:xfrm>
            <a:off x="6351401" y="764107"/>
            <a:ext cx="2624380" cy="906036"/>
          </a:xfrm>
          <a:prstGeom prst="rect">
            <a:avLst/>
          </a:prstGeom>
        </p:spPr>
      </p:pic>
      <p:sp>
        <p:nvSpPr>
          <p:cNvPr id="27" name="CasellaDiTesto 26">
            <a:extLst>
              <a:ext uri="{FF2B5EF4-FFF2-40B4-BE49-F238E27FC236}">
                <a16:creationId xmlns:a16="http://schemas.microsoft.com/office/drawing/2014/main" id="{FFEFF200-9B73-F6FF-FCAB-79091BD6D2EE}"/>
              </a:ext>
            </a:extLst>
          </p:cNvPr>
          <p:cNvSpPr txBox="1">
            <a:spLocks/>
          </p:cNvSpPr>
          <p:nvPr/>
        </p:nvSpPr>
        <p:spPr>
          <a:xfrm>
            <a:off x="1625721" y="4269009"/>
            <a:ext cx="7424518" cy="630942"/>
          </a:xfrm>
          <a:prstGeom prst="rect">
            <a:avLst/>
          </a:prstGeom>
          <a:noFill/>
        </p:spPr>
        <p:txBody>
          <a:bodyPr wrap="square">
            <a:spAutoFit/>
          </a:bodyPr>
          <a:lstStyle/>
          <a:p>
            <a:r>
              <a:rPr lang="en-US" sz="500" dirty="0">
                <a:latin typeface="+mj-lt"/>
              </a:rPr>
              <a:t>G.J Silvi et al – Beam Dynamics Simulation of High Brightness, High Repetition Rate RF C-band injector for future EuPRAXIA@SPARC_LAB Upgrade. Submitted and accepted for  6</a:t>
            </a:r>
            <a:r>
              <a:rPr lang="en-US" sz="500" baseline="30000" dirty="0">
                <a:latin typeface="+mj-lt"/>
              </a:rPr>
              <a:t>th</a:t>
            </a:r>
            <a:r>
              <a:rPr lang="en-US" sz="500" dirty="0">
                <a:latin typeface="+mj-lt"/>
              </a:rPr>
              <a:t> European Advanced Accelerator Concepts Workshop (EAAC23).</a:t>
            </a:r>
          </a:p>
          <a:p>
            <a:r>
              <a:rPr lang="en-US" sz="500" dirty="0">
                <a:latin typeface="+mj-lt"/>
              </a:rPr>
              <a:t>Giribono A, G.J Silvi et al. - Dynamics studies of high brightness electron beams in a normal conducting, high repetition rate C-band injector, PHYSICAL REVIEW ACCELERATORS AND BEAMS 26, 083402 (2023)</a:t>
            </a:r>
          </a:p>
          <a:p>
            <a:r>
              <a:rPr lang="it-IT" sz="500" dirty="0">
                <a:latin typeface="+mj-lt"/>
              </a:rPr>
              <a:t>G. D’Auria et al, Compact-Light Design Study, doi:10.18429/JACoWIPAC2019-TUPRB032</a:t>
            </a:r>
          </a:p>
          <a:p>
            <a:r>
              <a:rPr lang="it-IT" sz="500" dirty="0">
                <a:latin typeface="+mj-lt"/>
              </a:rPr>
              <a:t>M. Croia, D. Alesini, F. Cardelli, M. Diomede, M. Ferrario, A. Giribono, S. Romeo, C. Vaccarezza, and A. Vannozzi, High gradient ultra-high brightness C-band photoinjector optimization, J. Phys. Conf. Ser. 1596, 012031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mj-lt"/>
                <a:ea typeface="+mn-ea"/>
                <a:cs typeface="+mn-cs"/>
              </a:rPr>
              <a:t>Design based on G Castorina et al 2018 J. Phys.: Conf. Ser. 1067 082025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00" b="0" i="0" u="none" strike="noStrike" baseline="0" dirty="0">
                <a:latin typeface="+mj-lt"/>
              </a:rPr>
              <a:t>D. Alesini et al., Design, realization and high-power RF test of the new brazed free C band photo-gun, Proc. IPAC'24,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00" b="0" i="0" u="none" strike="noStrike" baseline="0" dirty="0">
                <a:solidFill>
                  <a:prstClr val="black"/>
                </a:solidFill>
                <a:latin typeface="+mj-lt"/>
              </a:rPr>
              <a:t>F. Cardelli et al., </a:t>
            </a:r>
            <a:r>
              <a:rPr lang="en-US" sz="500" b="0" i="0" dirty="0">
                <a:solidFill>
                  <a:srgbClr val="444444"/>
                </a:solidFill>
                <a:effectLst/>
                <a:latin typeface="+mj-lt"/>
              </a:rPr>
              <a:t>Design and realization of high-gradient C-band standing wave RF gun, </a:t>
            </a:r>
            <a:r>
              <a:rPr lang="it-IT" sz="500" b="0" i="1" cap="all" dirty="0">
                <a:solidFill>
                  <a:srgbClr val="444444"/>
                </a:solidFill>
                <a:effectLst/>
                <a:latin typeface="+mj-lt"/>
              </a:rPr>
              <a:t>SIF Congress 2023, </a:t>
            </a:r>
            <a:r>
              <a:rPr lang="it-IT" sz="500" b="0" i="0" u="none" strike="noStrike" dirty="0">
                <a:solidFill>
                  <a:srgbClr val="B3032F"/>
                </a:solidFill>
                <a:effectLst/>
                <a:latin typeface="+mj-lt"/>
                <a:hlinkClick r:id="rId6"/>
              </a:rPr>
              <a:t>10.1393/ncc/i2024-24272-y</a:t>
            </a:r>
            <a:endParaRPr lang="it-IT" sz="500" b="0" i="0" u="none" strike="noStrike" dirty="0">
              <a:solidFill>
                <a:srgbClr val="B3032F"/>
              </a:solidFill>
              <a:effectLst/>
              <a:latin typeface="+mj-lt"/>
            </a:endParaRPr>
          </a:p>
        </p:txBody>
      </p:sp>
      <p:sp>
        <p:nvSpPr>
          <p:cNvPr id="30" name="CasellaDiTesto 29">
            <a:extLst>
              <a:ext uri="{FF2B5EF4-FFF2-40B4-BE49-F238E27FC236}">
                <a16:creationId xmlns:a16="http://schemas.microsoft.com/office/drawing/2014/main" id="{56E5D40B-5A66-2297-E917-F7EA9C82A2F6}"/>
              </a:ext>
            </a:extLst>
          </p:cNvPr>
          <p:cNvSpPr txBox="1"/>
          <p:nvPr/>
        </p:nvSpPr>
        <p:spPr>
          <a:xfrm>
            <a:off x="1708150" y="4001296"/>
            <a:ext cx="1735657" cy="230832"/>
          </a:xfrm>
          <a:prstGeom prst="rect">
            <a:avLst/>
          </a:prstGeom>
          <a:solidFill>
            <a:schemeClr val="bg1"/>
          </a:solidFill>
          <a:ln w="38100">
            <a:noFill/>
          </a:ln>
        </p:spPr>
        <p:txBody>
          <a:bodyPr wrap="square" rtlCol="0">
            <a:spAutoFit/>
          </a:bodyPr>
          <a:lstStyle/>
          <a:p>
            <a:r>
              <a:rPr lang="en-US" sz="900" dirty="0">
                <a:solidFill>
                  <a:schemeClr val="bg1">
                    <a:lumMod val="65000"/>
                  </a:schemeClr>
                </a:solidFill>
              </a:rPr>
              <a:t>Courtesy of F. Cardelli</a:t>
            </a:r>
          </a:p>
        </p:txBody>
      </p:sp>
      <p:grpSp>
        <p:nvGrpSpPr>
          <p:cNvPr id="31" name="Gruppo 30">
            <a:extLst>
              <a:ext uri="{FF2B5EF4-FFF2-40B4-BE49-F238E27FC236}">
                <a16:creationId xmlns:a16="http://schemas.microsoft.com/office/drawing/2014/main" id="{B6362A45-EE89-76BE-6AC0-14848C422E91}"/>
              </a:ext>
            </a:extLst>
          </p:cNvPr>
          <p:cNvGrpSpPr/>
          <p:nvPr/>
        </p:nvGrpSpPr>
        <p:grpSpPr>
          <a:xfrm>
            <a:off x="93762" y="1999084"/>
            <a:ext cx="4756266" cy="2329077"/>
            <a:chOff x="93762" y="1999084"/>
            <a:chExt cx="4756266" cy="2329077"/>
          </a:xfrm>
        </p:grpSpPr>
        <p:grpSp>
          <p:nvGrpSpPr>
            <p:cNvPr id="28" name="Gruppo 27">
              <a:extLst>
                <a:ext uri="{FF2B5EF4-FFF2-40B4-BE49-F238E27FC236}">
                  <a16:creationId xmlns:a16="http://schemas.microsoft.com/office/drawing/2014/main" id="{A1C1B37B-6E23-6DA7-BA09-C1BC6D07509F}"/>
                </a:ext>
              </a:extLst>
            </p:cNvPr>
            <p:cNvGrpSpPr/>
            <p:nvPr/>
          </p:nvGrpSpPr>
          <p:grpSpPr>
            <a:xfrm>
              <a:off x="93762" y="1999084"/>
              <a:ext cx="4756266" cy="2329077"/>
              <a:chOff x="118242" y="2012285"/>
              <a:chExt cx="4861895" cy="2329077"/>
            </a:xfrm>
          </p:grpSpPr>
          <p:grpSp>
            <p:nvGrpSpPr>
              <p:cNvPr id="6" name="Gruppo 5">
                <a:extLst>
                  <a:ext uri="{FF2B5EF4-FFF2-40B4-BE49-F238E27FC236}">
                    <a16:creationId xmlns:a16="http://schemas.microsoft.com/office/drawing/2014/main" id="{382942F2-B54E-2C6F-3D30-718AB7EF3639}"/>
                  </a:ext>
                </a:extLst>
              </p:cNvPr>
              <p:cNvGrpSpPr/>
              <p:nvPr/>
            </p:nvGrpSpPr>
            <p:grpSpPr>
              <a:xfrm>
                <a:off x="118242" y="2012285"/>
                <a:ext cx="4778944" cy="2169109"/>
                <a:chOff x="624449" y="2388081"/>
                <a:chExt cx="6389267" cy="2952441"/>
              </a:xfrm>
            </p:grpSpPr>
            <p:pic>
              <p:nvPicPr>
                <p:cNvPr id="7" name="Immagine 6">
                  <a:extLst>
                    <a:ext uri="{FF2B5EF4-FFF2-40B4-BE49-F238E27FC236}">
                      <a16:creationId xmlns:a16="http://schemas.microsoft.com/office/drawing/2014/main" id="{25B52B54-1646-D730-B93B-5555EB099E84}"/>
                    </a:ext>
                  </a:extLst>
                </p:cNvPr>
                <p:cNvPicPr>
                  <a:picLocks noChangeAspect="1"/>
                </p:cNvPicPr>
                <p:nvPr/>
              </p:nvPicPr>
              <p:blipFill>
                <a:blip r:embed="rId7"/>
                <a:stretch>
                  <a:fillRect/>
                </a:stretch>
              </p:blipFill>
              <p:spPr>
                <a:xfrm>
                  <a:off x="624449" y="2388081"/>
                  <a:ext cx="6389267" cy="2952441"/>
                </a:xfrm>
                <a:prstGeom prst="rect">
                  <a:avLst/>
                </a:prstGeom>
              </p:spPr>
            </p:pic>
            <p:pic>
              <p:nvPicPr>
                <p:cNvPr id="8" name="Picture 4">
                  <a:extLst>
                    <a:ext uri="{FF2B5EF4-FFF2-40B4-BE49-F238E27FC236}">
                      <a16:creationId xmlns:a16="http://schemas.microsoft.com/office/drawing/2014/main" id="{7C4690B9-11E5-C4C2-D79F-D81AEF0605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570" y="2524012"/>
                  <a:ext cx="1125151" cy="693926"/>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53E3D9CB-2ECD-7277-C55C-C303347DADE3}"/>
                    </a:ext>
                  </a:extLst>
                </p:cNvPr>
                <p:cNvSpPr txBox="1"/>
                <p:nvPr/>
              </p:nvSpPr>
              <p:spPr>
                <a:xfrm>
                  <a:off x="3819082" y="5183841"/>
                  <a:ext cx="245879" cy="57150"/>
                </a:xfrm>
                <a:prstGeom prst="rect">
                  <a:avLst/>
                </a:prstGeom>
                <a:solidFill>
                  <a:schemeClr val="bg1"/>
                </a:solidFill>
              </p:spPr>
              <p:txBody>
                <a:bodyPr wrap="square" rtlCol="0">
                  <a:spAutoFit/>
                </a:bodyPr>
                <a:lstStyle/>
                <a:p>
                  <a:endParaRPr lang="en-GB" dirty="0"/>
                </a:p>
              </p:txBody>
            </p:sp>
          </p:grpSp>
          <p:sp>
            <p:nvSpPr>
              <p:cNvPr id="3" name="CasellaDiTesto 2">
                <a:extLst>
                  <a:ext uri="{FF2B5EF4-FFF2-40B4-BE49-F238E27FC236}">
                    <a16:creationId xmlns:a16="http://schemas.microsoft.com/office/drawing/2014/main" id="{FC59E30F-BCBB-2B60-0699-40D4A1C04E55}"/>
                  </a:ext>
                </a:extLst>
              </p:cNvPr>
              <p:cNvSpPr txBox="1"/>
              <p:nvPr/>
            </p:nvSpPr>
            <p:spPr>
              <a:xfrm>
                <a:off x="4367128" y="4018232"/>
                <a:ext cx="613009" cy="323130"/>
              </a:xfrm>
              <a:prstGeom prst="rect">
                <a:avLst/>
              </a:prstGeom>
              <a:solidFill>
                <a:schemeClr val="bg1"/>
              </a:solidFill>
            </p:spPr>
            <p:txBody>
              <a:bodyPr wrap="square" rtlCol="0">
                <a:spAutoFit/>
              </a:bodyPr>
              <a:lstStyle/>
              <a:p>
                <a:endParaRPr lang="en-GB" dirty="0"/>
              </a:p>
            </p:txBody>
          </p:sp>
          <p:sp>
            <p:nvSpPr>
              <p:cNvPr id="11" name="CasellaDiTesto 10">
                <a:extLst>
                  <a:ext uri="{FF2B5EF4-FFF2-40B4-BE49-F238E27FC236}">
                    <a16:creationId xmlns:a16="http://schemas.microsoft.com/office/drawing/2014/main" id="{2F9435D1-559D-271E-83AD-444451257053}"/>
                  </a:ext>
                </a:extLst>
              </p:cNvPr>
              <p:cNvSpPr txBox="1"/>
              <p:nvPr/>
            </p:nvSpPr>
            <p:spPr>
              <a:xfrm>
                <a:off x="118242" y="3895445"/>
                <a:ext cx="165680" cy="323130"/>
              </a:xfrm>
              <a:prstGeom prst="rect">
                <a:avLst/>
              </a:prstGeom>
              <a:solidFill>
                <a:schemeClr val="bg1"/>
              </a:solidFill>
            </p:spPr>
            <p:txBody>
              <a:bodyPr wrap="square" rtlCol="0">
                <a:spAutoFit/>
              </a:bodyPr>
              <a:lstStyle/>
              <a:p>
                <a:endParaRPr lang="en-GB" dirty="0"/>
              </a:p>
            </p:txBody>
          </p:sp>
        </p:grpSp>
        <p:sp>
          <p:nvSpPr>
            <p:cNvPr id="26" name="CasellaDiTesto 25">
              <a:extLst>
                <a:ext uri="{FF2B5EF4-FFF2-40B4-BE49-F238E27FC236}">
                  <a16:creationId xmlns:a16="http://schemas.microsoft.com/office/drawing/2014/main" id="{CDF88883-1559-4817-E911-EFD7F9456E42}"/>
                </a:ext>
              </a:extLst>
            </p:cNvPr>
            <p:cNvSpPr txBox="1"/>
            <p:nvPr/>
          </p:nvSpPr>
          <p:spPr>
            <a:xfrm>
              <a:off x="1679876" y="3424271"/>
              <a:ext cx="167844" cy="304814"/>
            </a:xfrm>
            <a:prstGeom prst="rect">
              <a:avLst/>
            </a:prstGeom>
            <a:solidFill>
              <a:schemeClr val="bg1"/>
            </a:solidFill>
          </p:spPr>
          <p:txBody>
            <a:bodyPr wrap="square" rtlCol="0">
              <a:spAutoFit/>
            </a:bodyPr>
            <a:lstStyle/>
            <a:p>
              <a:endParaRPr lang="en-GB" dirty="0"/>
            </a:p>
          </p:txBody>
        </p:sp>
      </p:grpSp>
    </p:spTree>
    <p:extLst>
      <p:ext uri="{BB962C8B-B14F-4D97-AF65-F5344CB8AC3E}">
        <p14:creationId xmlns:p14="http://schemas.microsoft.com/office/powerpoint/2010/main" val="1476700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po 43">
            <a:extLst>
              <a:ext uri="{FF2B5EF4-FFF2-40B4-BE49-F238E27FC236}">
                <a16:creationId xmlns:a16="http://schemas.microsoft.com/office/drawing/2014/main" id="{54031A72-4FB7-39EB-C848-88B01676CE4F}"/>
              </a:ext>
            </a:extLst>
          </p:cNvPr>
          <p:cNvGrpSpPr/>
          <p:nvPr/>
        </p:nvGrpSpPr>
        <p:grpSpPr>
          <a:xfrm>
            <a:off x="4384487" y="3156967"/>
            <a:ext cx="2023909" cy="1899589"/>
            <a:chOff x="3247535" y="927274"/>
            <a:chExt cx="2023909" cy="1899589"/>
          </a:xfrm>
        </p:grpSpPr>
        <p:pic>
          <p:nvPicPr>
            <p:cNvPr id="14" name="Immagine 13" descr="Immagine che contiene testo, Carattere, diagramma, schermata&#10;&#10;Descrizione generata automaticamente">
              <a:extLst>
                <a:ext uri="{FF2B5EF4-FFF2-40B4-BE49-F238E27FC236}">
                  <a16:creationId xmlns:a16="http://schemas.microsoft.com/office/drawing/2014/main" id="{EF154BA6-2D91-8580-7FD8-069C079F499D}"/>
                </a:ext>
              </a:extLst>
            </p:cNvPr>
            <p:cNvPicPr>
              <a:picLocks noChangeAspect="1"/>
            </p:cNvPicPr>
            <p:nvPr/>
          </p:nvPicPr>
          <p:blipFill>
            <a:blip r:embed="rId2"/>
            <a:srcRect l="18862" r="27804"/>
            <a:stretch/>
          </p:blipFill>
          <p:spPr>
            <a:xfrm>
              <a:off x="3293077" y="927274"/>
              <a:ext cx="1978367" cy="1845024"/>
            </a:xfrm>
            <a:prstGeom prst="rect">
              <a:avLst/>
            </a:prstGeom>
          </p:spPr>
        </p:pic>
        <p:grpSp>
          <p:nvGrpSpPr>
            <p:cNvPr id="31" name="Gruppo 30">
              <a:extLst>
                <a:ext uri="{FF2B5EF4-FFF2-40B4-BE49-F238E27FC236}">
                  <a16:creationId xmlns:a16="http://schemas.microsoft.com/office/drawing/2014/main" id="{F0A60EB5-C068-63D2-C42B-083BD954F1FD}"/>
                </a:ext>
              </a:extLst>
            </p:cNvPr>
            <p:cNvGrpSpPr/>
            <p:nvPr/>
          </p:nvGrpSpPr>
          <p:grpSpPr>
            <a:xfrm>
              <a:off x="3247535" y="1147476"/>
              <a:ext cx="1962893" cy="1679387"/>
              <a:chOff x="4191625" y="1534714"/>
              <a:chExt cx="2617190" cy="2239182"/>
            </a:xfrm>
          </p:grpSpPr>
          <p:sp>
            <p:nvSpPr>
              <p:cNvPr id="32" name="CasellaDiTesto 31">
                <a:extLst>
                  <a:ext uri="{FF2B5EF4-FFF2-40B4-BE49-F238E27FC236}">
                    <a16:creationId xmlns:a16="http://schemas.microsoft.com/office/drawing/2014/main" id="{B1E51724-0ECE-355B-F5FF-8197BAC328EF}"/>
                  </a:ext>
                </a:extLst>
              </p:cNvPr>
              <p:cNvSpPr txBox="1"/>
              <p:nvPr/>
            </p:nvSpPr>
            <p:spPr>
              <a:xfrm>
                <a:off x="5792815" y="1534714"/>
                <a:ext cx="1016000" cy="492443"/>
              </a:xfrm>
              <a:prstGeom prst="rect">
                <a:avLst/>
              </a:prstGeom>
              <a:noFill/>
            </p:spPr>
            <p:txBody>
              <a:bodyPr wrap="square" rtlCol="0">
                <a:spAutoFit/>
              </a:bodyPr>
              <a:lstStyle/>
              <a:p>
                <a:r>
                  <a:rPr lang="en-GB" sz="900" b="1" dirty="0">
                    <a:solidFill>
                      <a:srgbClr val="0000F8"/>
                    </a:solidFill>
                  </a:rPr>
                  <a:t>Driver</a:t>
                </a:r>
              </a:p>
              <a:p>
                <a:r>
                  <a:rPr lang="en-GB" sz="900" b="1" dirty="0">
                    <a:solidFill>
                      <a:srgbClr val="E30201"/>
                    </a:solidFill>
                  </a:rPr>
                  <a:t>Witness</a:t>
                </a:r>
              </a:p>
            </p:txBody>
          </p:sp>
          <p:sp>
            <p:nvSpPr>
              <p:cNvPr id="33" name="CasellaDiTesto 32">
                <a:extLst>
                  <a:ext uri="{FF2B5EF4-FFF2-40B4-BE49-F238E27FC236}">
                    <a16:creationId xmlns:a16="http://schemas.microsoft.com/office/drawing/2014/main" id="{96C2C809-BA3B-6DFB-4257-1505E8F10F44}"/>
                  </a:ext>
                </a:extLst>
              </p:cNvPr>
              <p:cNvSpPr txBox="1"/>
              <p:nvPr/>
            </p:nvSpPr>
            <p:spPr>
              <a:xfrm rot="16200000">
                <a:off x="3723954" y="2014080"/>
                <a:ext cx="1273898" cy="338555"/>
              </a:xfrm>
              <a:prstGeom prst="rect">
                <a:avLst/>
              </a:prstGeom>
              <a:solidFill>
                <a:schemeClr val="bg1"/>
              </a:solidFill>
            </p:spPr>
            <p:txBody>
              <a:bodyPr wrap="square" rtlCol="0">
                <a:spAutoFit/>
              </a:bodyPr>
              <a:lstStyle/>
              <a:p>
                <a:r>
                  <a:rPr lang="en-GB" sz="1050" b="1" dirty="0"/>
                  <a:t>I slice (A)</a:t>
                </a:r>
              </a:p>
            </p:txBody>
          </p:sp>
          <p:sp>
            <p:nvSpPr>
              <p:cNvPr id="34" name="CasellaDiTesto 33">
                <a:extLst>
                  <a:ext uri="{FF2B5EF4-FFF2-40B4-BE49-F238E27FC236}">
                    <a16:creationId xmlns:a16="http://schemas.microsoft.com/office/drawing/2014/main" id="{13D6C99E-7BB9-7A95-BC32-341901881EC2}"/>
                  </a:ext>
                </a:extLst>
              </p:cNvPr>
              <p:cNvSpPr txBox="1"/>
              <p:nvPr/>
            </p:nvSpPr>
            <p:spPr>
              <a:xfrm>
                <a:off x="4597967" y="3435341"/>
                <a:ext cx="2185160" cy="338555"/>
              </a:xfrm>
              <a:prstGeom prst="rect">
                <a:avLst/>
              </a:prstGeom>
              <a:solidFill>
                <a:schemeClr val="bg1"/>
              </a:solidFill>
            </p:spPr>
            <p:txBody>
              <a:bodyPr wrap="square" rtlCol="0">
                <a:spAutoFit/>
              </a:bodyPr>
              <a:lstStyle/>
              <a:p>
                <a:r>
                  <a:rPr lang="en-GB" sz="1050" b="1" dirty="0"/>
                  <a:t>                    Z (</a:t>
                </a:r>
                <a:r>
                  <a:rPr lang="el-GR" sz="1050" b="1" dirty="0"/>
                  <a:t>μ</a:t>
                </a:r>
                <a:r>
                  <a:rPr lang="it-IT" sz="1050" b="1" dirty="0"/>
                  <a:t>m</a:t>
                </a:r>
                <a:r>
                  <a:rPr lang="en-GB" sz="1050" b="1" dirty="0"/>
                  <a:t>)</a:t>
                </a:r>
              </a:p>
            </p:txBody>
          </p:sp>
        </p:grpSp>
      </p:grpSp>
      <p:grpSp>
        <p:nvGrpSpPr>
          <p:cNvPr id="46" name="Gruppo 45">
            <a:extLst>
              <a:ext uri="{FF2B5EF4-FFF2-40B4-BE49-F238E27FC236}">
                <a16:creationId xmlns:a16="http://schemas.microsoft.com/office/drawing/2014/main" id="{9422D9E4-D44E-47FD-F7FF-FC8054200769}"/>
              </a:ext>
            </a:extLst>
          </p:cNvPr>
          <p:cNvGrpSpPr/>
          <p:nvPr/>
        </p:nvGrpSpPr>
        <p:grpSpPr>
          <a:xfrm>
            <a:off x="3241912" y="685110"/>
            <a:ext cx="2841575" cy="1594834"/>
            <a:chOff x="475742" y="3310928"/>
            <a:chExt cx="2841575" cy="1594834"/>
          </a:xfrm>
        </p:grpSpPr>
        <p:pic>
          <p:nvPicPr>
            <p:cNvPr id="18" name="Immagine 17" descr="Immagine che contiene testo, linea, Diagramma, diagramma&#10;&#10;Descrizione generata automaticamente">
              <a:extLst>
                <a:ext uri="{FF2B5EF4-FFF2-40B4-BE49-F238E27FC236}">
                  <a16:creationId xmlns:a16="http://schemas.microsoft.com/office/drawing/2014/main" id="{B906C46D-7E1D-D440-23C5-BDF6B4E018BC}"/>
                </a:ext>
              </a:extLst>
            </p:cNvPr>
            <p:cNvPicPr>
              <a:picLocks noChangeAspect="1"/>
            </p:cNvPicPr>
            <p:nvPr/>
          </p:nvPicPr>
          <p:blipFill>
            <a:blip r:embed="rId3"/>
            <a:stretch>
              <a:fillRect/>
            </a:stretch>
          </p:blipFill>
          <p:spPr>
            <a:xfrm>
              <a:off x="520713" y="3382289"/>
              <a:ext cx="2796604" cy="1391019"/>
            </a:xfrm>
            <a:prstGeom prst="rect">
              <a:avLst/>
            </a:prstGeom>
          </p:spPr>
        </p:pic>
        <p:sp>
          <p:nvSpPr>
            <p:cNvPr id="25" name="CasellaDiTesto 24">
              <a:extLst>
                <a:ext uri="{FF2B5EF4-FFF2-40B4-BE49-F238E27FC236}">
                  <a16:creationId xmlns:a16="http://schemas.microsoft.com/office/drawing/2014/main" id="{80692CF2-1F04-8A94-914E-D06C44B6E70C}"/>
                </a:ext>
              </a:extLst>
            </p:cNvPr>
            <p:cNvSpPr txBox="1"/>
            <p:nvPr/>
          </p:nvSpPr>
          <p:spPr>
            <a:xfrm>
              <a:off x="2351764" y="3489505"/>
              <a:ext cx="639066" cy="369332"/>
            </a:xfrm>
            <a:prstGeom prst="rect">
              <a:avLst/>
            </a:prstGeom>
            <a:noFill/>
          </p:spPr>
          <p:txBody>
            <a:bodyPr wrap="square" rtlCol="0">
              <a:spAutoFit/>
            </a:bodyPr>
            <a:lstStyle/>
            <a:p>
              <a:r>
                <a:rPr lang="en-GB" sz="900" b="1" dirty="0">
                  <a:solidFill>
                    <a:srgbClr val="0000F8"/>
                  </a:solidFill>
                </a:rPr>
                <a:t>Driver</a:t>
              </a:r>
            </a:p>
            <a:p>
              <a:r>
                <a:rPr lang="en-GB" sz="900" b="1" dirty="0">
                  <a:solidFill>
                    <a:srgbClr val="E30201"/>
                  </a:solidFill>
                </a:rPr>
                <a:t>Witness</a:t>
              </a:r>
            </a:p>
          </p:txBody>
        </p:sp>
        <p:sp>
          <p:nvSpPr>
            <p:cNvPr id="26" name="CasellaDiTesto 25">
              <a:extLst>
                <a:ext uri="{FF2B5EF4-FFF2-40B4-BE49-F238E27FC236}">
                  <a16:creationId xmlns:a16="http://schemas.microsoft.com/office/drawing/2014/main" id="{E092329B-CFA3-ED68-CCFF-F445D7CC1E3B}"/>
                </a:ext>
              </a:extLst>
            </p:cNvPr>
            <p:cNvSpPr txBox="1"/>
            <p:nvPr/>
          </p:nvSpPr>
          <p:spPr>
            <a:xfrm>
              <a:off x="1596444" y="4651846"/>
              <a:ext cx="819523" cy="253916"/>
            </a:xfrm>
            <a:prstGeom prst="rect">
              <a:avLst/>
            </a:prstGeom>
            <a:solidFill>
              <a:schemeClr val="bg1"/>
            </a:solidFill>
          </p:spPr>
          <p:txBody>
            <a:bodyPr wrap="square" rtlCol="0">
              <a:spAutoFit/>
            </a:bodyPr>
            <a:lstStyle/>
            <a:p>
              <a:r>
                <a:rPr lang="en-GB" sz="1050" b="1" dirty="0"/>
                <a:t>Z (cm)</a:t>
              </a:r>
            </a:p>
          </p:txBody>
        </p:sp>
        <p:sp>
          <p:nvSpPr>
            <p:cNvPr id="28" name="CasellaDiTesto 27">
              <a:extLst>
                <a:ext uri="{FF2B5EF4-FFF2-40B4-BE49-F238E27FC236}">
                  <a16:creationId xmlns:a16="http://schemas.microsoft.com/office/drawing/2014/main" id="{7A89781C-98CA-F156-A235-E5C544C7F934}"/>
                </a:ext>
              </a:extLst>
            </p:cNvPr>
            <p:cNvSpPr txBox="1"/>
            <p:nvPr/>
          </p:nvSpPr>
          <p:spPr>
            <a:xfrm rot="16200000">
              <a:off x="-67760" y="3854430"/>
              <a:ext cx="1340919" cy="253916"/>
            </a:xfrm>
            <a:prstGeom prst="rect">
              <a:avLst/>
            </a:prstGeom>
            <a:solidFill>
              <a:schemeClr val="bg1"/>
            </a:solidFill>
          </p:spPr>
          <p:txBody>
            <a:bodyPr wrap="square" rtlCol="0">
              <a:spAutoFit/>
            </a:bodyPr>
            <a:lstStyle/>
            <a:p>
              <a:r>
                <a:rPr lang="en-GB" sz="1050" b="1" dirty="0"/>
                <a:t>Bunch length (ps)</a:t>
              </a:r>
            </a:p>
          </p:txBody>
        </p:sp>
      </p:grpSp>
      <p:sp>
        <p:nvSpPr>
          <p:cNvPr id="2" name="Titolo 1">
            <a:extLst>
              <a:ext uri="{FF2B5EF4-FFF2-40B4-BE49-F238E27FC236}">
                <a16:creationId xmlns:a16="http://schemas.microsoft.com/office/drawing/2014/main" id="{B4E55AEA-73E0-A868-4965-21DABAF8B2EF}"/>
              </a:ext>
            </a:extLst>
          </p:cNvPr>
          <p:cNvSpPr>
            <a:spLocks noGrp="1"/>
          </p:cNvSpPr>
          <p:nvPr>
            <p:ph type="title"/>
          </p:nvPr>
        </p:nvSpPr>
        <p:spPr>
          <a:xfrm>
            <a:off x="0" y="-57309"/>
            <a:ext cx="9144000" cy="535200"/>
          </a:xfrm>
        </p:spPr>
        <p:txBody>
          <a:bodyPr/>
          <a:lstStyle/>
          <a:p>
            <a:r>
              <a:rPr lang="en-GB" sz="2800" dirty="0">
                <a:latin typeface="Arial" panose="020B0604020202020204" pitchFamily="34" charset="0"/>
                <a:cs typeface="Arial" panose="020B0604020202020204" pitchFamily="34" charset="0"/>
              </a:rPr>
              <a:t>Beam dynamics optimization with Genetic Algorithm</a:t>
            </a:r>
            <a:endParaRPr lang="en-GB" dirty="0"/>
          </a:p>
        </p:txBody>
      </p:sp>
      <p:sp>
        <p:nvSpPr>
          <p:cNvPr id="4" name="Segnaposto numero diapositiva 3">
            <a:extLst>
              <a:ext uri="{FF2B5EF4-FFF2-40B4-BE49-F238E27FC236}">
                <a16:creationId xmlns:a16="http://schemas.microsoft.com/office/drawing/2014/main" id="{8F2F68A9-AED1-2321-37AC-BF31800F95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15</a:t>
            </a:fld>
            <a:endParaRPr lang="it-IT"/>
          </a:p>
        </p:txBody>
      </p:sp>
      <p:grpSp>
        <p:nvGrpSpPr>
          <p:cNvPr id="49" name="Gruppo 48">
            <a:extLst>
              <a:ext uri="{FF2B5EF4-FFF2-40B4-BE49-F238E27FC236}">
                <a16:creationId xmlns:a16="http://schemas.microsoft.com/office/drawing/2014/main" id="{FAB79A0D-B1B9-6241-51B2-09B6DD600756}"/>
              </a:ext>
            </a:extLst>
          </p:cNvPr>
          <p:cNvGrpSpPr/>
          <p:nvPr/>
        </p:nvGrpSpPr>
        <p:grpSpPr>
          <a:xfrm>
            <a:off x="6359212" y="2082631"/>
            <a:ext cx="2784788" cy="1613426"/>
            <a:chOff x="6340869" y="1916647"/>
            <a:chExt cx="2784788" cy="1613426"/>
          </a:xfrm>
        </p:grpSpPr>
        <p:pic>
          <p:nvPicPr>
            <p:cNvPr id="19" name="Immagine 18" descr="Immagine che contiene testo, linea, Diagramma, diagramma&#10;&#10;Descrizione generata automaticamente">
              <a:extLst>
                <a:ext uri="{FF2B5EF4-FFF2-40B4-BE49-F238E27FC236}">
                  <a16:creationId xmlns:a16="http://schemas.microsoft.com/office/drawing/2014/main" id="{A0AD4062-38F4-F855-1F25-89029EF1B6F0}"/>
                </a:ext>
              </a:extLst>
            </p:cNvPr>
            <p:cNvPicPr>
              <a:picLocks noChangeAspect="1"/>
            </p:cNvPicPr>
            <p:nvPr/>
          </p:nvPicPr>
          <p:blipFill>
            <a:blip r:embed="rId4"/>
            <a:stretch>
              <a:fillRect/>
            </a:stretch>
          </p:blipFill>
          <p:spPr>
            <a:xfrm>
              <a:off x="6378181" y="2040069"/>
              <a:ext cx="2747476" cy="1366583"/>
            </a:xfrm>
            <a:prstGeom prst="rect">
              <a:avLst/>
            </a:prstGeom>
          </p:spPr>
        </p:pic>
        <p:sp>
          <p:nvSpPr>
            <p:cNvPr id="36" name="CasellaDiTesto 35">
              <a:extLst>
                <a:ext uri="{FF2B5EF4-FFF2-40B4-BE49-F238E27FC236}">
                  <a16:creationId xmlns:a16="http://schemas.microsoft.com/office/drawing/2014/main" id="{D5C0CE56-37C7-07A7-1E68-AB68542C17DE}"/>
                </a:ext>
              </a:extLst>
            </p:cNvPr>
            <p:cNvSpPr txBox="1"/>
            <p:nvPr/>
          </p:nvSpPr>
          <p:spPr>
            <a:xfrm>
              <a:off x="8120352" y="2171805"/>
              <a:ext cx="639066" cy="369332"/>
            </a:xfrm>
            <a:prstGeom prst="rect">
              <a:avLst/>
            </a:prstGeom>
            <a:noFill/>
          </p:spPr>
          <p:txBody>
            <a:bodyPr wrap="square" rtlCol="0">
              <a:spAutoFit/>
            </a:bodyPr>
            <a:lstStyle/>
            <a:p>
              <a:r>
                <a:rPr lang="en-GB" sz="900" b="1" dirty="0">
                  <a:solidFill>
                    <a:srgbClr val="0000F8"/>
                  </a:solidFill>
                </a:rPr>
                <a:t>Driver</a:t>
              </a:r>
            </a:p>
            <a:p>
              <a:r>
                <a:rPr lang="en-GB" sz="900" b="1" dirty="0">
                  <a:solidFill>
                    <a:srgbClr val="E30201"/>
                  </a:solidFill>
                </a:rPr>
                <a:t>Witness</a:t>
              </a:r>
            </a:p>
          </p:txBody>
        </p:sp>
        <p:sp>
          <p:nvSpPr>
            <p:cNvPr id="37" name="CasellaDiTesto 36">
              <a:extLst>
                <a:ext uri="{FF2B5EF4-FFF2-40B4-BE49-F238E27FC236}">
                  <a16:creationId xmlns:a16="http://schemas.microsoft.com/office/drawing/2014/main" id="{43257BA7-ADD1-1EA6-C66E-4CBF7354479D}"/>
                </a:ext>
              </a:extLst>
            </p:cNvPr>
            <p:cNvSpPr txBox="1"/>
            <p:nvPr/>
          </p:nvSpPr>
          <p:spPr>
            <a:xfrm rot="16200000">
              <a:off x="5661114" y="2596402"/>
              <a:ext cx="1613426" cy="253916"/>
            </a:xfrm>
            <a:prstGeom prst="rect">
              <a:avLst/>
            </a:prstGeom>
            <a:solidFill>
              <a:schemeClr val="bg1"/>
            </a:solidFill>
          </p:spPr>
          <p:txBody>
            <a:bodyPr wrap="square" rtlCol="0">
              <a:spAutoFit/>
            </a:bodyPr>
            <a:lstStyle/>
            <a:p>
              <a:r>
                <a:rPr lang="en-GB" sz="1050" b="1" dirty="0"/>
                <a:t>Emittance (mm-mrad)</a:t>
              </a:r>
            </a:p>
          </p:txBody>
        </p:sp>
        <p:sp>
          <p:nvSpPr>
            <p:cNvPr id="38" name="CasellaDiTesto 37">
              <a:extLst>
                <a:ext uri="{FF2B5EF4-FFF2-40B4-BE49-F238E27FC236}">
                  <a16:creationId xmlns:a16="http://schemas.microsoft.com/office/drawing/2014/main" id="{CB8D8868-812B-DD50-01D2-82BD4E952190}"/>
                </a:ext>
              </a:extLst>
            </p:cNvPr>
            <p:cNvSpPr txBox="1"/>
            <p:nvPr/>
          </p:nvSpPr>
          <p:spPr>
            <a:xfrm>
              <a:off x="7422280" y="3252723"/>
              <a:ext cx="753239" cy="253916"/>
            </a:xfrm>
            <a:prstGeom prst="rect">
              <a:avLst/>
            </a:prstGeom>
            <a:solidFill>
              <a:schemeClr val="bg1"/>
            </a:solidFill>
          </p:spPr>
          <p:txBody>
            <a:bodyPr wrap="square" rtlCol="0">
              <a:spAutoFit/>
            </a:bodyPr>
            <a:lstStyle/>
            <a:p>
              <a:r>
                <a:rPr lang="en-GB" sz="1050" b="1" dirty="0"/>
                <a:t>Z (cm)</a:t>
              </a:r>
            </a:p>
          </p:txBody>
        </p:sp>
      </p:grpSp>
      <p:grpSp>
        <p:nvGrpSpPr>
          <p:cNvPr id="48" name="Gruppo 47">
            <a:extLst>
              <a:ext uri="{FF2B5EF4-FFF2-40B4-BE49-F238E27FC236}">
                <a16:creationId xmlns:a16="http://schemas.microsoft.com/office/drawing/2014/main" id="{6FD91FF6-3AE2-805E-E780-F9924B9DF26A}"/>
              </a:ext>
            </a:extLst>
          </p:cNvPr>
          <p:cNvGrpSpPr/>
          <p:nvPr/>
        </p:nvGrpSpPr>
        <p:grpSpPr>
          <a:xfrm>
            <a:off x="6349235" y="605232"/>
            <a:ext cx="2779381" cy="1621915"/>
            <a:chOff x="6260330" y="426964"/>
            <a:chExt cx="2779381" cy="1621915"/>
          </a:xfrm>
        </p:grpSpPr>
        <p:pic>
          <p:nvPicPr>
            <p:cNvPr id="16" name="Immagine 15" descr="Immagine che contiene testo, diagramma, Diagramma, linea&#10;&#10;Descrizione generata automaticamente">
              <a:extLst>
                <a:ext uri="{FF2B5EF4-FFF2-40B4-BE49-F238E27FC236}">
                  <a16:creationId xmlns:a16="http://schemas.microsoft.com/office/drawing/2014/main" id="{2836B51A-5387-4B1E-C5B1-A1F536E77E28}"/>
                </a:ext>
              </a:extLst>
            </p:cNvPr>
            <p:cNvPicPr>
              <a:picLocks noChangeAspect="1"/>
            </p:cNvPicPr>
            <p:nvPr/>
          </p:nvPicPr>
          <p:blipFill>
            <a:blip r:embed="rId5"/>
            <a:stretch>
              <a:fillRect/>
            </a:stretch>
          </p:blipFill>
          <p:spPr>
            <a:xfrm>
              <a:off x="6365777" y="609753"/>
              <a:ext cx="2673934" cy="1330004"/>
            </a:xfrm>
            <a:prstGeom prst="rect">
              <a:avLst/>
            </a:prstGeom>
          </p:spPr>
        </p:pic>
        <p:sp>
          <p:nvSpPr>
            <p:cNvPr id="22" name="CasellaDiTesto 21">
              <a:extLst>
                <a:ext uri="{FF2B5EF4-FFF2-40B4-BE49-F238E27FC236}">
                  <a16:creationId xmlns:a16="http://schemas.microsoft.com/office/drawing/2014/main" id="{9355501B-978B-0D23-30E4-50BB78EE08ED}"/>
                </a:ext>
              </a:extLst>
            </p:cNvPr>
            <p:cNvSpPr txBox="1"/>
            <p:nvPr/>
          </p:nvSpPr>
          <p:spPr>
            <a:xfrm>
              <a:off x="8230266" y="704476"/>
              <a:ext cx="639066" cy="369332"/>
            </a:xfrm>
            <a:prstGeom prst="rect">
              <a:avLst/>
            </a:prstGeom>
            <a:noFill/>
          </p:spPr>
          <p:txBody>
            <a:bodyPr wrap="square" rtlCol="0">
              <a:spAutoFit/>
            </a:bodyPr>
            <a:lstStyle/>
            <a:p>
              <a:r>
                <a:rPr lang="en-GB" sz="900" b="1" dirty="0">
                  <a:solidFill>
                    <a:srgbClr val="0000F8"/>
                  </a:solidFill>
                </a:rPr>
                <a:t>Driver</a:t>
              </a:r>
            </a:p>
            <a:p>
              <a:r>
                <a:rPr lang="en-GB" sz="900" b="1" dirty="0">
                  <a:solidFill>
                    <a:srgbClr val="E30201"/>
                  </a:solidFill>
                </a:rPr>
                <a:t>Witness</a:t>
              </a:r>
            </a:p>
          </p:txBody>
        </p:sp>
        <p:sp>
          <p:nvSpPr>
            <p:cNvPr id="29" name="CasellaDiTesto 28">
              <a:extLst>
                <a:ext uri="{FF2B5EF4-FFF2-40B4-BE49-F238E27FC236}">
                  <a16:creationId xmlns:a16="http://schemas.microsoft.com/office/drawing/2014/main" id="{E26BA90C-AE25-EFA3-1F8F-EBEF6E067CE9}"/>
                </a:ext>
              </a:extLst>
            </p:cNvPr>
            <p:cNvSpPr txBox="1"/>
            <p:nvPr/>
          </p:nvSpPr>
          <p:spPr>
            <a:xfrm rot="16200000">
              <a:off x="5610452" y="1076842"/>
              <a:ext cx="1553672" cy="253916"/>
            </a:xfrm>
            <a:prstGeom prst="rect">
              <a:avLst/>
            </a:prstGeom>
            <a:solidFill>
              <a:schemeClr val="bg1"/>
            </a:solidFill>
          </p:spPr>
          <p:txBody>
            <a:bodyPr wrap="square" rtlCol="0">
              <a:spAutoFit/>
            </a:bodyPr>
            <a:lstStyle/>
            <a:p>
              <a:r>
                <a:rPr lang="en-GB" sz="1050" b="1" dirty="0"/>
                <a:t>Energy spread (MeV)</a:t>
              </a:r>
            </a:p>
          </p:txBody>
        </p:sp>
        <p:sp>
          <p:nvSpPr>
            <p:cNvPr id="39" name="CasellaDiTesto 38">
              <a:extLst>
                <a:ext uri="{FF2B5EF4-FFF2-40B4-BE49-F238E27FC236}">
                  <a16:creationId xmlns:a16="http://schemas.microsoft.com/office/drawing/2014/main" id="{4DC83E9A-12A9-F814-1EA6-ABC2379AF82B}"/>
                </a:ext>
              </a:extLst>
            </p:cNvPr>
            <p:cNvSpPr txBox="1"/>
            <p:nvPr/>
          </p:nvSpPr>
          <p:spPr>
            <a:xfrm>
              <a:off x="7361044" y="1794963"/>
              <a:ext cx="753239" cy="253916"/>
            </a:xfrm>
            <a:prstGeom prst="rect">
              <a:avLst/>
            </a:prstGeom>
            <a:solidFill>
              <a:schemeClr val="bg1"/>
            </a:solidFill>
          </p:spPr>
          <p:txBody>
            <a:bodyPr wrap="square" rtlCol="0">
              <a:spAutoFit/>
            </a:bodyPr>
            <a:lstStyle/>
            <a:p>
              <a:r>
                <a:rPr lang="en-GB" sz="1050" b="1" dirty="0"/>
                <a:t>Z (cm)</a:t>
              </a:r>
            </a:p>
          </p:txBody>
        </p:sp>
      </p:grpSp>
      <p:grpSp>
        <p:nvGrpSpPr>
          <p:cNvPr id="47" name="Gruppo 46">
            <a:extLst>
              <a:ext uri="{FF2B5EF4-FFF2-40B4-BE49-F238E27FC236}">
                <a16:creationId xmlns:a16="http://schemas.microsoft.com/office/drawing/2014/main" id="{A1EE444C-3BD1-838D-0448-6BBCE3FBD2FC}"/>
              </a:ext>
            </a:extLst>
          </p:cNvPr>
          <p:cNvGrpSpPr/>
          <p:nvPr/>
        </p:nvGrpSpPr>
        <p:grpSpPr>
          <a:xfrm>
            <a:off x="127866" y="1972174"/>
            <a:ext cx="2710209" cy="1684023"/>
            <a:chOff x="219200" y="1766762"/>
            <a:chExt cx="2710209" cy="1684023"/>
          </a:xfrm>
        </p:grpSpPr>
        <p:pic>
          <p:nvPicPr>
            <p:cNvPr id="20" name="Immagine 19" descr="Immagine che contiene testo, linea, schermata, Diagramma&#10;&#10;Descrizione generata automaticamente">
              <a:extLst>
                <a:ext uri="{FF2B5EF4-FFF2-40B4-BE49-F238E27FC236}">
                  <a16:creationId xmlns:a16="http://schemas.microsoft.com/office/drawing/2014/main" id="{1FE86DA8-2567-AC0E-44C5-877478FD5188}"/>
                </a:ext>
              </a:extLst>
            </p:cNvPr>
            <p:cNvPicPr>
              <a:picLocks noChangeAspect="1"/>
            </p:cNvPicPr>
            <p:nvPr/>
          </p:nvPicPr>
          <p:blipFill>
            <a:blip r:embed="rId6"/>
            <a:stretch>
              <a:fillRect/>
            </a:stretch>
          </p:blipFill>
          <p:spPr>
            <a:xfrm>
              <a:off x="219200" y="1989185"/>
              <a:ext cx="2710209" cy="1348046"/>
            </a:xfrm>
            <a:prstGeom prst="rect">
              <a:avLst/>
            </a:prstGeom>
          </p:spPr>
        </p:pic>
        <p:sp>
          <p:nvSpPr>
            <p:cNvPr id="40" name="CasellaDiTesto 39">
              <a:extLst>
                <a:ext uri="{FF2B5EF4-FFF2-40B4-BE49-F238E27FC236}">
                  <a16:creationId xmlns:a16="http://schemas.microsoft.com/office/drawing/2014/main" id="{06D018CE-A724-D239-7348-D156A76E8A83}"/>
                </a:ext>
              </a:extLst>
            </p:cNvPr>
            <p:cNvSpPr txBox="1"/>
            <p:nvPr/>
          </p:nvSpPr>
          <p:spPr>
            <a:xfrm rot="16200000">
              <a:off x="-475542" y="2478455"/>
              <a:ext cx="1684023" cy="260638"/>
            </a:xfrm>
            <a:prstGeom prst="rect">
              <a:avLst/>
            </a:prstGeom>
            <a:solidFill>
              <a:schemeClr val="bg1"/>
            </a:solidFill>
          </p:spPr>
          <p:txBody>
            <a:bodyPr wrap="square" rtlCol="0">
              <a:spAutoFit/>
            </a:bodyPr>
            <a:lstStyle/>
            <a:p>
              <a:r>
                <a:rPr lang="en-GB" sz="1050" b="1" dirty="0"/>
                <a:t>Bunch separation (ps)</a:t>
              </a:r>
            </a:p>
          </p:txBody>
        </p:sp>
        <p:sp>
          <p:nvSpPr>
            <p:cNvPr id="41" name="CasellaDiTesto 40">
              <a:extLst>
                <a:ext uri="{FF2B5EF4-FFF2-40B4-BE49-F238E27FC236}">
                  <a16:creationId xmlns:a16="http://schemas.microsoft.com/office/drawing/2014/main" id="{BD5F1C1F-B84D-5898-85C8-161702626B45}"/>
                </a:ext>
              </a:extLst>
            </p:cNvPr>
            <p:cNvSpPr txBox="1"/>
            <p:nvPr/>
          </p:nvSpPr>
          <p:spPr>
            <a:xfrm>
              <a:off x="1260702" y="3189082"/>
              <a:ext cx="840517" cy="253916"/>
            </a:xfrm>
            <a:prstGeom prst="rect">
              <a:avLst/>
            </a:prstGeom>
            <a:solidFill>
              <a:schemeClr val="bg1"/>
            </a:solidFill>
          </p:spPr>
          <p:txBody>
            <a:bodyPr wrap="square" rtlCol="0">
              <a:spAutoFit/>
            </a:bodyPr>
            <a:lstStyle/>
            <a:p>
              <a:r>
                <a:rPr lang="en-GB" sz="1050" b="1" dirty="0"/>
                <a:t>Z (cm)      </a:t>
              </a:r>
            </a:p>
          </p:txBody>
        </p:sp>
      </p:grpSp>
      <p:grpSp>
        <p:nvGrpSpPr>
          <p:cNvPr id="45" name="Gruppo 44">
            <a:extLst>
              <a:ext uri="{FF2B5EF4-FFF2-40B4-BE49-F238E27FC236}">
                <a16:creationId xmlns:a16="http://schemas.microsoft.com/office/drawing/2014/main" id="{55450297-F657-A777-1109-E66FC6A5CC35}"/>
              </a:ext>
            </a:extLst>
          </p:cNvPr>
          <p:cNvGrpSpPr/>
          <p:nvPr/>
        </p:nvGrpSpPr>
        <p:grpSpPr>
          <a:xfrm>
            <a:off x="103632" y="598559"/>
            <a:ext cx="2767298" cy="1627531"/>
            <a:chOff x="119020" y="500852"/>
            <a:chExt cx="2767298" cy="1627531"/>
          </a:xfrm>
        </p:grpSpPr>
        <p:pic>
          <p:nvPicPr>
            <p:cNvPr id="17" name="Immagine 16" descr="Immagine che contiene testo, linea, diagramma, Diagramma&#10;&#10;Descrizione generata automaticamente">
              <a:extLst>
                <a:ext uri="{FF2B5EF4-FFF2-40B4-BE49-F238E27FC236}">
                  <a16:creationId xmlns:a16="http://schemas.microsoft.com/office/drawing/2014/main" id="{F9EE696B-6E37-95D7-F52A-941387AE972C}"/>
                </a:ext>
              </a:extLst>
            </p:cNvPr>
            <p:cNvPicPr>
              <a:picLocks noChangeAspect="1"/>
            </p:cNvPicPr>
            <p:nvPr/>
          </p:nvPicPr>
          <p:blipFill>
            <a:blip r:embed="rId7"/>
            <a:stretch>
              <a:fillRect/>
            </a:stretch>
          </p:blipFill>
          <p:spPr>
            <a:xfrm>
              <a:off x="206438" y="663350"/>
              <a:ext cx="2679880" cy="1332961"/>
            </a:xfrm>
            <a:prstGeom prst="rect">
              <a:avLst/>
            </a:prstGeom>
          </p:spPr>
        </p:pic>
        <p:sp>
          <p:nvSpPr>
            <p:cNvPr id="21" name="CasellaDiTesto 20">
              <a:extLst>
                <a:ext uri="{FF2B5EF4-FFF2-40B4-BE49-F238E27FC236}">
                  <a16:creationId xmlns:a16="http://schemas.microsoft.com/office/drawing/2014/main" id="{C118AFBB-759E-250E-DC10-C5615F492B22}"/>
                </a:ext>
              </a:extLst>
            </p:cNvPr>
            <p:cNvSpPr txBox="1"/>
            <p:nvPr/>
          </p:nvSpPr>
          <p:spPr>
            <a:xfrm>
              <a:off x="650833" y="841589"/>
              <a:ext cx="652712" cy="369332"/>
            </a:xfrm>
            <a:prstGeom prst="rect">
              <a:avLst/>
            </a:prstGeom>
            <a:noFill/>
          </p:spPr>
          <p:txBody>
            <a:bodyPr wrap="square" rtlCol="0">
              <a:spAutoFit/>
            </a:bodyPr>
            <a:lstStyle/>
            <a:p>
              <a:r>
                <a:rPr lang="en-GB" sz="900" b="1" dirty="0">
                  <a:solidFill>
                    <a:srgbClr val="0000F8"/>
                  </a:solidFill>
                </a:rPr>
                <a:t>Driver</a:t>
              </a:r>
            </a:p>
            <a:p>
              <a:r>
                <a:rPr lang="en-GB" sz="900" b="1" dirty="0">
                  <a:solidFill>
                    <a:srgbClr val="E30201"/>
                  </a:solidFill>
                </a:rPr>
                <a:t>Witness</a:t>
              </a:r>
            </a:p>
          </p:txBody>
        </p:sp>
        <p:sp>
          <p:nvSpPr>
            <p:cNvPr id="27" name="CasellaDiTesto 26">
              <a:extLst>
                <a:ext uri="{FF2B5EF4-FFF2-40B4-BE49-F238E27FC236}">
                  <a16:creationId xmlns:a16="http://schemas.microsoft.com/office/drawing/2014/main" id="{6CF38661-3820-4DF1-948E-6357E7955451}"/>
                </a:ext>
              </a:extLst>
            </p:cNvPr>
            <p:cNvSpPr txBox="1"/>
            <p:nvPr/>
          </p:nvSpPr>
          <p:spPr>
            <a:xfrm>
              <a:off x="1184523" y="1874467"/>
              <a:ext cx="790143" cy="253916"/>
            </a:xfrm>
            <a:prstGeom prst="rect">
              <a:avLst/>
            </a:prstGeom>
            <a:solidFill>
              <a:schemeClr val="bg1"/>
            </a:solidFill>
          </p:spPr>
          <p:txBody>
            <a:bodyPr wrap="square" rtlCol="0">
              <a:spAutoFit/>
            </a:bodyPr>
            <a:lstStyle/>
            <a:p>
              <a:r>
                <a:rPr lang="en-GB" sz="1050" b="1" dirty="0"/>
                <a:t>Z (cm)</a:t>
              </a:r>
            </a:p>
          </p:txBody>
        </p:sp>
        <p:sp>
          <p:nvSpPr>
            <p:cNvPr id="42" name="CasellaDiTesto 41">
              <a:extLst>
                <a:ext uri="{FF2B5EF4-FFF2-40B4-BE49-F238E27FC236}">
                  <a16:creationId xmlns:a16="http://schemas.microsoft.com/office/drawing/2014/main" id="{3E80E585-8BCC-221A-020E-BC6F71B9A36E}"/>
                </a:ext>
              </a:extLst>
            </p:cNvPr>
            <p:cNvSpPr txBox="1"/>
            <p:nvPr/>
          </p:nvSpPr>
          <p:spPr>
            <a:xfrm rot="16200000">
              <a:off x="-376516" y="996388"/>
              <a:ext cx="1244987" cy="253916"/>
            </a:xfrm>
            <a:prstGeom prst="rect">
              <a:avLst/>
            </a:prstGeom>
            <a:solidFill>
              <a:schemeClr val="bg1"/>
            </a:solidFill>
          </p:spPr>
          <p:txBody>
            <a:bodyPr wrap="square" rtlCol="0">
              <a:spAutoFit/>
            </a:bodyPr>
            <a:lstStyle/>
            <a:p>
              <a:r>
                <a:rPr lang="en-GB" sz="1050" b="1" dirty="0"/>
                <a:t>Energy (MeV)</a:t>
              </a:r>
            </a:p>
          </p:txBody>
        </p:sp>
      </p:grpSp>
      <p:pic>
        <p:nvPicPr>
          <p:cNvPr id="51" name="Immagine 50">
            <a:extLst>
              <a:ext uri="{FF2B5EF4-FFF2-40B4-BE49-F238E27FC236}">
                <a16:creationId xmlns:a16="http://schemas.microsoft.com/office/drawing/2014/main" id="{DEC63A95-0054-0F63-3B30-A8CB7301E508}"/>
              </a:ext>
            </a:extLst>
          </p:cNvPr>
          <p:cNvPicPr>
            <a:picLocks noChangeAspect="1"/>
          </p:cNvPicPr>
          <p:nvPr/>
        </p:nvPicPr>
        <p:blipFill>
          <a:blip r:embed="rId8"/>
          <a:stretch>
            <a:fillRect/>
          </a:stretch>
        </p:blipFill>
        <p:spPr>
          <a:xfrm>
            <a:off x="2979370" y="2284405"/>
            <a:ext cx="2725359" cy="912455"/>
          </a:xfrm>
          <a:prstGeom prst="rect">
            <a:avLst/>
          </a:prstGeom>
        </p:spPr>
      </p:pic>
      <p:grpSp>
        <p:nvGrpSpPr>
          <p:cNvPr id="43" name="Gruppo 42">
            <a:extLst>
              <a:ext uri="{FF2B5EF4-FFF2-40B4-BE49-F238E27FC236}">
                <a16:creationId xmlns:a16="http://schemas.microsoft.com/office/drawing/2014/main" id="{C2E6D0E3-0BEF-2977-86CD-734D3AF748AD}"/>
              </a:ext>
            </a:extLst>
          </p:cNvPr>
          <p:cNvGrpSpPr/>
          <p:nvPr/>
        </p:nvGrpSpPr>
        <p:grpSpPr>
          <a:xfrm>
            <a:off x="1758000" y="3383481"/>
            <a:ext cx="2622885" cy="1522577"/>
            <a:chOff x="5881755" y="3406935"/>
            <a:chExt cx="2622885" cy="1522577"/>
          </a:xfrm>
        </p:grpSpPr>
        <p:pic>
          <p:nvPicPr>
            <p:cNvPr id="15" name="Immagine 14" descr="Immagine che contiene testo, linea, Diagramma, diagramma&#10;&#10;Descrizione generata automaticamente">
              <a:extLst>
                <a:ext uri="{FF2B5EF4-FFF2-40B4-BE49-F238E27FC236}">
                  <a16:creationId xmlns:a16="http://schemas.microsoft.com/office/drawing/2014/main" id="{8C7D7446-1A58-A09B-E9AB-207E2018A366}"/>
                </a:ext>
              </a:extLst>
            </p:cNvPr>
            <p:cNvPicPr>
              <a:picLocks noChangeAspect="1"/>
            </p:cNvPicPr>
            <p:nvPr/>
          </p:nvPicPr>
          <p:blipFill>
            <a:blip r:embed="rId9"/>
            <a:srcRect r="4535"/>
            <a:stretch/>
          </p:blipFill>
          <p:spPr>
            <a:xfrm>
              <a:off x="5881755" y="3442055"/>
              <a:ext cx="2622885" cy="1366583"/>
            </a:xfrm>
            <a:prstGeom prst="rect">
              <a:avLst/>
            </a:prstGeom>
          </p:spPr>
        </p:pic>
        <p:sp>
          <p:nvSpPr>
            <p:cNvPr id="23" name="CasellaDiTesto 22">
              <a:extLst>
                <a:ext uri="{FF2B5EF4-FFF2-40B4-BE49-F238E27FC236}">
                  <a16:creationId xmlns:a16="http://schemas.microsoft.com/office/drawing/2014/main" id="{9B4CC7F0-FDEE-478B-64A9-861F03A5478F}"/>
                </a:ext>
              </a:extLst>
            </p:cNvPr>
            <p:cNvSpPr txBox="1"/>
            <p:nvPr/>
          </p:nvSpPr>
          <p:spPr>
            <a:xfrm>
              <a:off x="7775898" y="3559779"/>
              <a:ext cx="639066" cy="369332"/>
            </a:xfrm>
            <a:prstGeom prst="rect">
              <a:avLst/>
            </a:prstGeom>
            <a:noFill/>
          </p:spPr>
          <p:txBody>
            <a:bodyPr wrap="square" rtlCol="0">
              <a:spAutoFit/>
            </a:bodyPr>
            <a:lstStyle/>
            <a:p>
              <a:r>
                <a:rPr lang="en-GB" sz="900" b="1" dirty="0">
                  <a:solidFill>
                    <a:srgbClr val="0000F8"/>
                  </a:solidFill>
                </a:rPr>
                <a:t>Driver</a:t>
              </a:r>
            </a:p>
            <a:p>
              <a:r>
                <a:rPr lang="en-GB" sz="900" b="1" dirty="0">
                  <a:solidFill>
                    <a:srgbClr val="E30201"/>
                  </a:solidFill>
                </a:rPr>
                <a:t>Witness</a:t>
              </a:r>
            </a:p>
          </p:txBody>
        </p:sp>
        <p:sp>
          <p:nvSpPr>
            <p:cNvPr id="24" name="CasellaDiTesto 23">
              <a:extLst>
                <a:ext uri="{FF2B5EF4-FFF2-40B4-BE49-F238E27FC236}">
                  <a16:creationId xmlns:a16="http://schemas.microsoft.com/office/drawing/2014/main" id="{74991FA8-3E41-9C50-8FE3-E69D3A1AF4CC}"/>
                </a:ext>
              </a:extLst>
            </p:cNvPr>
            <p:cNvSpPr txBox="1"/>
            <p:nvPr/>
          </p:nvSpPr>
          <p:spPr>
            <a:xfrm>
              <a:off x="6921093" y="4675596"/>
              <a:ext cx="753238" cy="253916"/>
            </a:xfrm>
            <a:prstGeom prst="rect">
              <a:avLst/>
            </a:prstGeom>
            <a:solidFill>
              <a:schemeClr val="bg1"/>
            </a:solidFill>
          </p:spPr>
          <p:txBody>
            <a:bodyPr wrap="square" rtlCol="0">
              <a:spAutoFit/>
            </a:bodyPr>
            <a:lstStyle/>
            <a:p>
              <a:r>
                <a:rPr lang="en-GB" sz="1050" b="1" dirty="0"/>
                <a:t>Z (mm)</a:t>
              </a:r>
            </a:p>
          </p:txBody>
        </p:sp>
        <p:sp>
          <p:nvSpPr>
            <p:cNvPr id="30" name="CasellaDiTesto 29">
              <a:extLst>
                <a:ext uri="{FF2B5EF4-FFF2-40B4-BE49-F238E27FC236}">
                  <a16:creationId xmlns:a16="http://schemas.microsoft.com/office/drawing/2014/main" id="{3A204349-CAFD-AA07-0E5C-80F1B41956D7}"/>
                </a:ext>
              </a:extLst>
            </p:cNvPr>
            <p:cNvSpPr txBox="1"/>
            <p:nvPr/>
          </p:nvSpPr>
          <p:spPr>
            <a:xfrm rot="16200000">
              <a:off x="5538902" y="3776830"/>
              <a:ext cx="993705" cy="253916"/>
            </a:xfrm>
            <a:prstGeom prst="rect">
              <a:avLst/>
            </a:prstGeom>
            <a:solidFill>
              <a:schemeClr val="bg1"/>
            </a:solidFill>
          </p:spPr>
          <p:txBody>
            <a:bodyPr wrap="square" rtlCol="0">
              <a:spAutoFit/>
            </a:bodyPr>
            <a:lstStyle/>
            <a:p>
              <a:r>
                <a:rPr lang="el-GR" sz="1050" b="1" dirty="0"/>
                <a:t>Δ</a:t>
              </a:r>
              <a:r>
                <a:rPr lang="it-IT" sz="1050" b="1" dirty="0"/>
                <a:t>E</a:t>
              </a:r>
              <a:r>
                <a:rPr lang="en-GB" sz="1050" b="1" dirty="0"/>
                <a:t> (MeV)</a:t>
              </a:r>
            </a:p>
          </p:txBody>
        </p:sp>
      </p:grpSp>
      <p:sp>
        <p:nvSpPr>
          <p:cNvPr id="5" name="Sottotitolo 4">
            <a:extLst>
              <a:ext uri="{FF2B5EF4-FFF2-40B4-BE49-F238E27FC236}">
                <a16:creationId xmlns:a16="http://schemas.microsoft.com/office/drawing/2014/main" id="{180FADDF-FD86-D8AA-416D-A9C6BA2B29C4}"/>
              </a:ext>
            </a:extLst>
          </p:cNvPr>
          <p:cNvSpPr>
            <a:spLocks noGrp="1"/>
          </p:cNvSpPr>
          <p:nvPr>
            <p:ph type="subTitle" idx="2"/>
          </p:nvPr>
        </p:nvSpPr>
        <p:spPr/>
        <p:txBody>
          <a:bodyPr/>
          <a:lstStyle/>
          <a:p>
            <a:r>
              <a:rPr lang="it" sz="900" dirty="0"/>
              <a:t>Beam dynamics studies for advanced-compact RF injector for PWFA</a:t>
            </a:r>
            <a:endParaRPr lang="en-GB" dirty="0"/>
          </a:p>
        </p:txBody>
      </p:sp>
      <p:sp>
        <p:nvSpPr>
          <p:cNvPr id="3" name="Rettangolo 2">
            <a:extLst>
              <a:ext uri="{FF2B5EF4-FFF2-40B4-BE49-F238E27FC236}">
                <a16:creationId xmlns:a16="http://schemas.microsoft.com/office/drawing/2014/main" id="{75C6C328-B9C5-A88A-B00C-1C5C81D5E003}"/>
              </a:ext>
            </a:extLst>
          </p:cNvPr>
          <p:cNvSpPr/>
          <p:nvPr/>
        </p:nvSpPr>
        <p:spPr>
          <a:xfrm>
            <a:off x="4638404" y="3020052"/>
            <a:ext cx="479530" cy="1394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9315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o 19">
            <a:extLst>
              <a:ext uri="{FF2B5EF4-FFF2-40B4-BE49-F238E27FC236}">
                <a16:creationId xmlns:a16="http://schemas.microsoft.com/office/drawing/2014/main" id="{2EDAF613-FA40-3C16-38FC-5A0FB17F8000}"/>
              </a:ext>
            </a:extLst>
          </p:cNvPr>
          <p:cNvGrpSpPr/>
          <p:nvPr/>
        </p:nvGrpSpPr>
        <p:grpSpPr>
          <a:xfrm>
            <a:off x="593945" y="2782783"/>
            <a:ext cx="2342305" cy="1756729"/>
            <a:chOff x="119505" y="3044190"/>
            <a:chExt cx="2342305" cy="1756729"/>
          </a:xfrm>
        </p:grpSpPr>
        <p:pic>
          <p:nvPicPr>
            <p:cNvPr id="21" name="Immagine 20" descr="Immagine che contiene linea, Diagramma, diagramma, schermata&#10;&#10;Descrizione generata automaticamente">
              <a:extLst>
                <a:ext uri="{FF2B5EF4-FFF2-40B4-BE49-F238E27FC236}">
                  <a16:creationId xmlns:a16="http://schemas.microsoft.com/office/drawing/2014/main" id="{BCD4CB9D-2083-0109-7EB4-6C1136869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05" y="3044190"/>
              <a:ext cx="2342305" cy="1756729"/>
            </a:xfrm>
            <a:prstGeom prst="rect">
              <a:avLst/>
            </a:prstGeom>
          </p:spPr>
        </p:pic>
        <p:sp>
          <p:nvSpPr>
            <p:cNvPr id="22" name="CasellaDiTesto 21">
              <a:extLst>
                <a:ext uri="{FF2B5EF4-FFF2-40B4-BE49-F238E27FC236}">
                  <a16:creationId xmlns:a16="http://schemas.microsoft.com/office/drawing/2014/main" id="{D8BCE8F0-FD4F-44F0-894E-88043B2904AD}"/>
                </a:ext>
              </a:extLst>
            </p:cNvPr>
            <p:cNvSpPr txBox="1"/>
            <p:nvPr/>
          </p:nvSpPr>
          <p:spPr>
            <a:xfrm>
              <a:off x="1582352" y="3151500"/>
              <a:ext cx="762000" cy="415498"/>
            </a:xfrm>
            <a:prstGeom prst="rect">
              <a:avLst/>
            </a:prstGeom>
            <a:noFill/>
          </p:spPr>
          <p:txBody>
            <a:bodyPr wrap="square" rtlCol="0">
              <a:spAutoFit/>
            </a:bodyPr>
            <a:lstStyle/>
            <a:p>
              <a:r>
                <a:rPr lang="en-GB" sz="1050" b="1" dirty="0">
                  <a:solidFill>
                    <a:srgbClr val="0000F8"/>
                  </a:solidFill>
                </a:rPr>
                <a:t>Driver</a:t>
              </a:r>
            </a:p>
            <a:p>
              <a:r>
                <a:rPr lang="en-GB" sz="1050" b="1" dirty="0">
                  <a:solidFill>
                    <a:srgbClr val="E30201"/>
                  </a:solidFill>
                </a:rPr>
                <a:t>Witness</a:t>
              </a:r>
            </a:p>
          </p:txBody>
        </p:sp>
      </p:grpSp>
      <p:pic>
        <p:nvPicPr>
          <p:cNvPr id="10" name="Immagine 9">
            <a:extLst>
              <a:ext uri="{FF2B5EF4-FFF2-40B4-BE49-F238E27FC236}">
                <a16:creationId xmlns:a16="http://schemas.microsoft.com/office/drawing/2014/main" id="{E9C5110C-C1E9-05A7-904B-11D4BE79EC1E}"/>
              </a:ext>
            </a:extLst>
          </p:cNvPr>
          <p:cNvPicPr>
            <a:picLocks noChangeAspect="1"/>
          </p:cNvPicPr>
          <p:nvPr/>
        </p:nvPicPr>
        <p:blipFill>
          <a:blip r:embed="rId4"/>
          <a:srcRect l="10992" r="6000"/>
          <a:stretch/>
        </p:blipFill>
        <p:spPr>
          <a:xfrm>
            <a:off x="2278618" y="1533823"/>
            <a:ext cx="2253523" cy="1274555"/>
          </a:xfrm>
          <a:prstGeom prst="rect">
            <a:avLst/>
          </a:prstGeom>
        </p:spPr>
      </p:pic>
      <p:sp>
        <p:nvSpPr>
          <p:cNvPr id="4" name="Segnaposto numero diapositiva 3">
            <a:extLst>
              <a:ext uri="{FF2B5EF4-FFF2-40B4-BE49-F238E27FC236}">
                <a16:creationId xmlns:a16="http://schemas.microsoft.com/office/drawing/2014/main" id="{2AA4965B-0885-6A48-8845-B824832628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16</a:t>
            </a:fld>
            <a:endParaRPr lang="it-IT"/>
          </a:p>
        </p:txBody>
      </p:sp>
      <p:sp>
        <p:nvSpPr>
          <p:cNvPr id="5" name="Sottotitolo 4">
            <a:extLst>
              <a:ext uri="{FF2B5EF4-FFF2-40B4-BE49-F238E27FC236}">
                <a16:creationId xmlns:a16="http://schemas.microsoft.com/office/drawing/2014/main" id="{07D3B0C9-0B82-626A-7DCD-970056BC87AD}"/>
              </a:ext>
            </a:extLst>
          </p:cNvPr>
          <p:cNvSpPr>
            <a:spLocks noGrp="1"/>
          </p:cNvSpPr>
          <p:nvPr>
            <p:ph type="subTitle" idx="2"/>
          </p:nvPr>
        </p:nvSpPr>
        <p:spPr/>
        <p:txBody>
          <a:bodyPr/>
          <a:lstStyle/>
          <a:p>
            <a:r>
              <a:rPr lang="it" sz="900" dirty="0"/>
              <a:t>Beam dynamics studies for advanced-compact RF injector for PWFA</a:t>
            </a:r>
            <a:endParaRPr lang="en-GB" dirty="0"/>
          </a:p>
        </p:txBody>
      </p:sp>
      <p:pic>
        <p:nvPicPr>
          <p:cNvPr id="8" name="Segnaposto contenuto 6" descr="Immagine che contiene testo, linea, diagramma, Diagramma&#10;&#10;Descrizione generata automaticamente">
            <a:extLst>
              <a:ext uri="{FF2B5EF4-FFF2-40B4-BE49-F238E27FC236}">
                <a16:creationId xmlns:a16="http://schemas.microsoft.com/office/drawing/2014/main" id="{5A5EF7C0-F7F5-DCE4-B412-E6F5BFA4F16F}"/>
              </a:ext>
            </a:extLst>
          </p:cNvPr>
          <p:cNvPicPr>
            <a:picLocks noChangeAspect="1"/>
          </p:cNvPicPr>
          <p:nvPr/>
        </p:nvPicPr>
        <p:blipFill rotWithShape="1">
          <a:blip r:embed="rId5">
            <a:extLst>
              <a:ext uri="{28A0092B-C50C-407E-A947-70E740481C1C}">
                <a14:useLocalDpi xmlns:a14="http://schemas.microsoft.com/office/drawing/2010/main" val="0"/>
              </a:ext>
            </a:extLst>
          </a:blip>
          <a:srcRect t="3549" r="6687" b="12627"/>
          <a:stretch/>
        </p:blipFill>
        <p:spPr>
          <a:xfrm>
            <a:off x="4436520" y="1558659"/>
            <a:ext cx="2185664" cy="1472550"/>
          </a:xfrm>
          <a:prstGeom prst="rect">
            <a:avLst/>
          </a:prstGeom>
        </p:spPr>
      </p:pic>
      <p:sp>
        <p:nvSpPr>
          <p:cNvPr id="17" name="CasellaDiTesto 16">
            <a:extLst>
              <a:ext uri="{FF2B5EF4-FFF2-40B4-BE49-F238E27FC236}">
                <a16:creationId xmlns:a16="http://schemas.microsoft.com/office/drawing/2014/main" id="{873D393A-A44C-EA8D-1022-1361BD8312ED}"/>
              </a:ext>
            </a:extLst>
          </p:cNvPr>
          <p:cNvSpPr txBox="1"/>
          <p:nvPr/>
        </p:nvSpPr>
        <p:spPr>
          <a:xfrm>
            <a:off x="49516" y="1878876"/>
            <a:ext cx="2342305" cy="738664"/>
          </a:xfrm>
          <a:prstGeom prst="rect">
            <a:avLst/>
          </a:prstGeom>
          <a:noFill/>
        </p:spPr>
        <p:txBody>
          <a:bodyPr wrap="square" rtlCol="0">
            <a:spAutoFit/>
          </a:bodyPr>
          <a:lstStyle/>
          <a:p>
            <a:pPr algn="l"/>
            <a:r>
              <a:rPr lang="en-GB" sz="700" dirty="0">
                <a:latin typeface="+mj-lt"/>
              </a:rPr>
              <a:t>M. Behtouei  et al. ‘A SW  Ka-Band linearizer structure  with minimum surface electric </a:t>
            </a:r>
          </a:p>
          <a:p>
            <a:r>
              <a:rPr lang="en-US" sz="700" dirty="0">
                <a:latin typeface="+mj-lt"/>
              </a:rPr>
              <a:t>field </a:t>
            </a:r>
            <a:r>
              <a:rPr lang="en-US" sz="700" u="sng" dirty="0">
                <a:latin typeface="+mj-lt"/>
              </a:rPr>
              <a:t>for</a:t>
            </a:r>
            <a:r>
              <a:rPr lang="en-US" sz="700" dirty="0">
                <a:latin typeface="+mj-lt"/>
              </a:rPr>
              <a:t> the compact light XLS  </a:t>
            </a:r>
            <a:r>
              <a:rPr lang="nl-NL" sz="700" dirty="0">
                <a:latin typeface="+mj-lt"/>
              </a:rPr>
              <a:t>project, NIMA vol 894 (2020)  </a:t>
            </a:r>
            <a:r>
              <a:rPr lang="en-GB" sz="700" dirty="0">
                <a:latin typeface="+mj-lt"/>
              </a:rPr>
              <a:t>https://doi.org/10.1016/j.nima.2  020.164653</a:t>
            </a:r>
          </a:p>
          <a:p>
            <a:r>
              <a:rPr lang="it-IT" sz="700" dirty="0">
                <a:solidFill>
                  <a:srgbClr val="333333"/>
                </a:solidFill>
                <a:latin typeface="+mj-lt"/>
              </a:rPr>
              <a:t>M Behtouei </a:t>
            </a:r>
            <a:r>
              <a:rPr lang="it-IT" sz="700" i="1" dirty="0">
                <a:solidFill>
                  <a:srgbClr val="333333"/>
                </a:solidFill>
                <a:latin typeface="+mj-lt"/>
              </a:rPr>
              <a:t>et al</a:t>
            </a:r>
            <a:r>
              <a:rPr lang="it-IT" sz="700" dirty="0">
                <a:solidFill>
                  <a:srgbClr val="333333"/>
                </a:solidFill>
                <a:latin typeface="+mj-lt"/>
              </a:rPr>
              <a:t> 2023 </a:t>
            </a:r>
            <a:r>
              <a:rPr lang="it-IT" sz="700" i="1" dirty="0">
                <a:solidFill>
                  <a:srgbClr val="333333"/>
                </a:solidFill>
                <a:latin typeface="+mj-lt"/>
              </a:rPr>
              <a:t>J. Phys.: Conf. Ser.</a:t>
            </a:r>
            <a:r>
              <a:rPr lang="it-IT" sz="700" dirty="0">
                <a:solidFill>
                  <a:srgbClr val="333333"/>
                </a:solidFill>
                <a:latin typeface="+mj-lt"/>
              </a:rPr>
              <a:t> </a:t>
            </a:r>
            <a:r>
              <a:rPr lang="it-IT" sz="700" b="1" dirty="0">
                <a:solidFill>
                  <a:srgbClr val="333333"/>
                </a:solidFill>
                <a:latin typeface="+mj-lt"/>
              </a:rPr>
              <a:t>2420</a:t>
            </a:r>
            <a:r>
              <a:rPr lang="it-IT" sz="700" dirty="0">
                <a:solidFill>
                  <a:srgbClr val="333333"/>
                </a:solidFill>
                <a:latin typeface="+mj-lt"/>
              </a:rPr>
              <a:t> 012031</a:t>
            </a:r>
            <a:r>
              <a:rPr lang="en-GB" sz="700" dirty="0">
                <a:latin typeface="+mj-lt"/>
              </a:rPr>
              <a:t> </a:t>
            </a:r>
          </a:p>
        </p:txBody>
      </p:sp>
      <p:sp>
        <p:nvSpPr>
          <p:cNvPr id="18" name="CasellaDiTesto 17">
            <a:extLst>
              <a:ext uri="{FF2B5EF4-FFF2-40B4-BE49-F238E27FC236}">
                <a16:creationId xmlns:a16="http://schemas.microsoft.com/office/drawing/2014/main" id="{0BA05B24-7E5D-2D73-9585-7175FCCA327B}"/>
              </a:ext>
            </a:extLst>
          </p:cNvPr>
          <p:cNvSpPr txBox="1"/>
          <p:nvPr/>
        </p:nvSpPr>
        <p:spPr>
          <a:xfrm>
            <a:off x="6682581" y="1577807"/>
            <a:ext cx="2636602" cy="1057982"/>
          </a:xfrm>
          <a:prstGeom prst="rect">
            <a:avLst/>
          </a:prstGeom>
          <a:noFill/>
        </p:spPr>
        <p:txBody>
          <a:bodyPr wrap="square" rtlCol="0">
            <a:spAutoFit/>
          </a:bodyPr>
          <a:lstStyle/>
          <a:p>
            <a:pPr algn="l"/>
            <a:r>
              <a:rPr lang="en-GB" sz="700" dirty="0">
                <a:latin typeface="+mj-lt"/>
              </a:rPr>
              <a:t>J. Scifo et al. ‘BEAM DYNAMICS STUDIES IN A</a:t>
            </a:r>
          </a:p>
          <a:p>
            <a:pPr algn="l"/>
            <a:r>
              <a:rPr lang="en-GB" sz="700" dirty="0">
                <a:latin typeface="+mj-lt"/>
              </a:rPr>
              <a:t>STANDING WAVE Ka-BAND LINEARIZERIPAC2021, Campinas, SP, Brazil, doi:10.18429/JACoW-IPAC2021-MOPAB270</a:t>
            </a:r>
          </a:p>
          <a:p>
            <a:pPr algn="l"/>
            <a:r>
              <a:rPr lang="it-IT" sz="700" dirty="0">
                <a:latin typeface="+mj-lt"/>
              </a:rPr>
              <a:t>A. Castilla, R. Apsimon, G. Burt, X. Wu, A. Latina, X. Liu, I. Syratchev, W. Wuensch, B. Spataro, and A. W. Cross</a:t>
            </a:r>
          </a:p>
          <a:p>
            <a:pPr algn="l"/>
            <a:r>
              <a:rPr lang="it-IT" sz="700" dirty="0">
                <a:latin typeface="+mj-lt"/>
              </a:rPr>
              <a:t>Phys. Rev. Accel. Beams </a:t>
            </a:r>
            <a:r>
              <a:rPr lang="it-IT" sz="700" b="1" dirty="0">
                <a:latin typeface="+mj-lt"/>
              </a:rPr>
              <a:t>25</a:t>
            </a:r>
            <a:r>
              <a:rPr lang="it-IT" sz="700" dirty="0">
                <a:latin typeface="+mj-lt"/>
              </a:rPr>
              <a:t>, 112001 – Published 9 November 2022</a:t>
            </a:r>
          </a:p>
          <a:p>
            <a:pPr algn="l"/>
            <a:endParaRPr lang="en-GB" sz="675" dirty="0"/>
          </a:p>
        </p:txBody>
      </p:sp>
      <p:grpSp>
        <p:nvGrpSpPr>
          <p:cNvPr id="23" name="Gruppo 22">
            <a:extLst>
              <a:ext uri="{FF2B5EF4-FFF2-40B4-BE49-F238E27FC236}">
                <a16:creationId xmlns:a16="http://schemas.microsoft.com/office/drawing/2014/main" id="{198947FE-6D8E-92D0-3AD3-07599199A33E}"/>
              </a:ext>
            </a:extLst>
          </p:cNvPr>
          <p:cNvGrpSpPr/>
          <p:nvPr/>
        </p:nvGrpSpPr>
        <p:grpSpPr>
          <a:xfrm>
            <a:off x="2794262" y="3077343"/>
            <a:ext cx="2342305" cy="1756729"/>
            <a:chOff x="3435979" y="4058920"/>
            <a:chExt cx="3123073" cy="2342305"/>
          </a:xfrm>
        </p:grpSpPr>
        <p:pic>
          <p:nvPicPr>
            <p:cNvPr id="24" name="Immagine 23" descr="Immagine che contiene Diagramma, linea, testo, diagramma&#10;&#10;Descrizione generata automaticamente">
              <a:extLst>
                <a:ext uri="{FF2B5EF4-FFF2-40B4-BE49-F238E27FC236}">
                  <a16:creationId xmlns:a16="http://schemas.microsoft.com/office/drawing/2014/main" id="{C9452D8C-06E7-F997-43FF-3C951EFF96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5979" y="4058920"/>
              <a:ext cx="3123073" cy="2342305"/>
            </a:xfrm>
            <a:prstGeom prst="rect">
              <a:avLst/>
            </a:prstGeom>
          </p:spPr>
        </p:pic>
        <p:sp>
          <p:nvSpPr>
            <p:cNvPr id="25" name="CasellaDiTesto 24">
              <a:extLst>
                <a:ext uri="{FF2B5EF4-FFF2-40B4-BE49-F238E27FC236}">
                  <a16:creationId xmlns:a16="http://schemas.microsoft.com/office/drawing/2014/main" id="{3C9F42E1-6301-D7FD-EA70-59795CD9AC4C}"/>
                </a:ext>
              </a:extLst>
            </p:cNvPr>
            <p:cNvSpPr txBox="1"/>
            <p:nvPr/>
          </p:nvSpPr>
          <p:spPr>
            <a:xfrm>
              <a:off x="3871574" y="4202000"/>
              <a:ext cx="1516948" cy="553997"/>
            </a:xfrm>
            <a:prstGeom prst="rect">
              <a:avLst/>
            </a:prstGeom>
            <a:noFill/>
          </p:spPr>
          <p:txBody>
            <a:bodyPr wrap="square" rtlCol="0">
              <a:spAutoFit/>
            </a:bodyPr>
            <a:lstStyle/>
            <a:p>
              <a:r>
                <a:rPr lang="en-GB" sz="1050" b="1" dirty="0">
                  <a:solidFill>
                    <a:srgbClr val="F76E26"/>
                  </a:solidFill>
                </a:rPr>
                <a:t>W/ Ka-band</a:t>
              </a:r>
            </a:p>
            <a:p>
              <a:r>
                <a:rPr lang="en-GB" sz="1050" b="1" dirty="0">
                  <a:solidFill>
                    <a:srgbClr val="E30201"/>
                  </a:solidFill>
                </a:rPr>
                <a:t>W/o Ka-bank</a:t>
              </a:r>
            </a:p>
          </p:txBody>
        </p:sp>
      </p:grpSp>
      <p:grpSp>
        <p:nvGrpSpPr>
          <p:cNvPr id="26" name="Gruppo 25">
            <a:extLst>
              <a:ext uri="{FF2B5EF4-FFF2-40B4-BE49-F238E27FC236}">
                <a16:creationId xmlns:a16="http://schemas.microsoft.com/office/drawing/2014/main" id="{78B899EA-19F5-6957-C24E-0836FBAA5FAC}"/>
              </a:ext>
            </a:extLst>
          </p:cNvPr>
          <p:cNvGrpSpPr/>
          <p:nvPr/>
        </p:nvGrpSpPr>
        <p:grpSpPr>
          <a:xfrm>
            <a:off x="4965282" y="3075010"/>
            <a:ext cx="2342305" cy="1756729"/>
            <a:chOff x="6559052" y="4094146"/>
            <a:chExt cx="3123073" cy="2342305"/>
          </a:xfrm>
        </p:grpSpPr>
        <p:pic>
          <p:nvPicPr>
            <p:cNvPr id="27" name="Immagine 26" descr="Immagine che contiene linea, Diagramma, diagramma, testo&#10;&#10;Descrizione generata automaticamente">
              <a:extLst>
                <a:ext uri="{FF2B5EF4-FFF2-40B4-BE49-F238E27FC236}">
                  <a16:creationId xmlns:a16="http://schemas.microsoft.com/office/drawing/2014/main" id="{411E7B09-9E17-44D7-1871-A545B51310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9052" y="4094146"/>
              <a:ext cx="3123073" cy="2342305"/>
            </a:xfrm>
            <a:prstGeom prst="rect">
              <a:avLst/>
            </a:prstGeom>
          </p:spPr>
        </p:pic>
        <p:sp>
          <p:nvSpPr>
            <p:cNvPr id="28" name="CasellaDiTesto 27">
              <a:extLst>
                <a:ext uri="{FF2B5EF4-FFF2-40B4-BE49-F238E27FC236}">
                  <a16:creationId xmlns:a16="http://schemas.microsoft.com/office/drawing/2014/main" id="{E007F020-5880-9F6A-B91D-B812E3FFE932}"/>
                </a:ext>
              </a:extLst>
            </p:cNvPr>
            <p:cNvSpPr txBox="1"/>
            <p:nvPr/>
          </p:nvSpPr>
          <p:spPr>
            <a:xfrm>
              <a:off x="6945249" y="5550864"/>
              <a:ext cx="1016000" cy="338555"/>
            </a:xfrm>
            <a:prstGeom prst="rect">
              <a:avLst/>
            </a:prstGeom>
            <a:noFill/>
          </p:spPr>
          <p:txBody>
            <a:bodyPr wrap="square" rtlCol="0">
              <a:spAutoFit/>
            </a:bodyPr>
            <a:lstStyle/>
            <a:p>
              <a:r>
                <a:rPr lang="en-GB" sz="1050" b="1" dirty="0"/>
                <a:t>Driver</a:t>
              </a:r>
            </a:p>
          </p:txBody>
        </p:sp>
        <p:sp>
          <p:nvSpPr>
            <p:cNvPr id="29" name="CasellaDiTesto 28">
              <a:extLst>
                <a:ext uri="{FF2B5EF4-FFF2-40B4-BE49-F238E27FC236}">
                  <a16:creationId xmlns:a16="http://schemas.microsoft.com/office/drawing/2014/main" id="{649A0804-71B5-15C9-8CD3-E3EC927177A7}"/>
                </a:ext>
              </a:extLst>
            </p:cNvPr>
            <p:cNvSpPr txBox="1"/>
            <p:nvPr/>
          </p:nvSpPr>
          <p:spPr>
            <a:xfrm>
              <a:off x="8110999" y="4263683"/>
              <a:ext cx="1516948" cy="553997"/>
            </a:xfrm>
            <a:prstGeom prst="rect">
              <a:avLst/>
            </a:prstGeom>
            <a:noFill/>
          </p:spPr>
          <p:txBody>
            <a:bodyPr wrap="square" rtlCol="0">
              <a:spAutoFit/>
            </a:bodyPr>
            <a:lstStyle/>
            <a:p>
              <a:r>
                <a:rPr lang="en-GB" sz="1050" b="1" dirty="0">
                  <a:solidFill>
                    <a:srgbClr val="FFFF0E"/>
                  </a:solidFill>
                </a:rPr>
                <a:t>W/ Ka-band</a:t>
              </a:r>
            </a:p>
            <a:p>
              <a:r>
                <a:rPr lang="en-GB" sz="1050" b="1" dirty="0">
                  <a:solidFill>
                    <a:srgbClr val="5B5ADF"/>
                  </a:solidFill>
                </a:rPr>
                <a:t>W/o Ka-bank</a:t>
              </a:r>
            </a:p>
          </p:txBody>
        </p:sp>
      </p:grpSp>
      <p:grpSp>
        <p:nvGrpSpPr>
          <p:cNvPr id="38" name="Gruppo 37">
            <a:extLst>
              <a:ext uri="{FF2B5EF4-FFF2-40B4-BE49-F238E27FC236}">
                <a16:creationId xmlns:a16="http://schemas.microsoft.com/office/drawing/2014/main" id="{573EA2C1-59E5-45B6-F17D-6F5329515C4F}"/>
              </a:ext>
            </a:extLst>
          </p:cNvPr>
          <p:cNvGrpSpPr/>
          <p:nvPr/>
        </p:nvGrpSpPr>
        <p:grpSpPr>
          <a:xfrm>
            <a:off x="7104266" y="2577375"/>
            <a:ext cx="2134910" cy="2084680"/>
            <a:chOff x="7136302" y="2590701"/>
            <a:chExt cx="2134910" cy="2084680"/>
          </a:xfrm>
        </p:grpSpPr>
        <p:pic>
          <p:nvPicPr>
            <p:cNvPr id="19" name="Immagine 18" descr="Immagine che contiene diagramma, linea, testo, Diagramma&#10;&#10;Descrizione generata automaticamente">
              <a:extLst>
                <a:ext uri="{FF2B5EF4-FFF2-40B4-BE49-F238E27FC236}">
                  <a16:creationId xmlns:a16="http://schemas.microsoft.com/office/drawing/2014/main" id="{745F5362-2E7E-B932-5B5C-FBE0255CB8CF}"/>
                </a:ext>
              </a:extLst>
            </p:cNvPr>
            <p:cNvPicPr>
              <a:picLocks noChangeAspect="1"/>
            </p:cNvPicPr>
            <p:nvPr/>
          </p:nvPicPr>
          <p:blipFill>
            <a:blip r:embed="rId8">
              <a:extLst>
                <a:ext uri="{28A0092B-C50C-407E-A947-70E740481C1C}">
                  <a14:useLocalDpi xmlns:a14="http://schemas.microsoft.com/office/drawing/2010/main" val="0"/>
                </a:ext>
              </a:extLst>
            </a:blip>
            <a:srcRect l="23327" r="25031"/>
            <a:stretch/>
          </p:blipFill>
          <p:spPr>
            <a:xfrm>
              <a:off x="7269300" y="2717592"/>
              <a:ext cx="1882406" cy="1813034"/>
            </a:xfrm>
            <a:prstGeom prst="rect">
              <a:avLst/>
            </a:prstGeom>
          </p:spPr>
        </p:pic>
        <p:sp>
          <p:nvSpPr>
            <p:cNvPr id="30" name="CasellaDiTesto 29">
              <a:extLst>
                <a:ext uri="{FF2B5EF4-FFF2-40B4-BE49-F238E27FC236}">
                  <a16:creationId xmlns:a16="http://schemas.microsoft.com/office/drawing/2014/main" id="{6D273691-0A56-5F2B-031B-9693F9DB4672}"/>
                </a:ext>
              </a:extLst>
            </p:cNvPr>
            <p:cNvSpPr txBox="1"/>
            <p:nvPr/>
          </p:nvSpPr>
          <p:spPr>
            <a:xfrm>
              <a:off x="7479913" y="3151565"/>
              <a:ext cx="936438" cy="369332"/>
            </a:xfrm>
            <a:prstGeom prst="rect">
              <a:avLst/>
            </a:prstGeom>
            <a:noFill/>
          </p:spPr>
          <p:txBody>
            <a:bodyPr wrap="square" rtlCol="0">
              <a:spAutoFit/>
            </a:bodyPr>
            <a:lstStyle/>
            <a:p>
              <a:r>
                <a:rPr lang="en-GB" sz="900" b="1" dirty="0">
                  <a:solidFill>
                    <a:srgbClr val="F76E26"/>
                  </a:solidFill>
                </a:rPr>
                <a:t>W/ Ka-band</a:t>
              </a:r>
            </a:p>
            <a:p>
              <a:r>
                <a:rPr lang="en-GB" sz="900" b="1" dirty="0">
                  <a:solidFill>
                    <a:srgbClr val="E30201"/>
                  </a:solidFill>
                </a:rPr>
                <a:t>W/o Ka-bank</a:t>
              </a:r>
            </a:p>
          </p:txBody>
        </p:sp>
        <p:sp>
          <p:nvSpPr>
            <p:cNvPr id="31" name="CasellaDiTesto 30">
              <a:extLst>
                <a:ext uri="{FF2B5EF4-FFF2-40B4-BE49-F238E27FC236}">
                  <a16:creationId xmlns:a16="http://schemas.microsoft.com/office/drawing/2014/main" id="{43858173-E86C-C3CD-4360-86899DFAFBDF}"/>
                </a:ext>
              </a:extLst>
            </p:cNvPr>
            <p:cNvSpPr txBox="1"/>
            <p:nvPr/>
          </p:nvSpPr>
          <p:spPr>
            <a:xfrm>
              <a:off x="7471262" y="2590701"/>
              <a:ext cx="1799950" cy="253916"/>
            </a:xfrm>
            <a:prstGeom prst="rect">
              <a:avLst/>
            </a:prstGeom>
            <a:noFill/>
          </p:spPr>
          <p:txBody>
            <a:bodyPr wrap="square" rtlCol="0">
              <a:spAutoFit/>
            </a:bodyPr>
            <a:lstStyle/>
            <a:p>
              <a:r>
                <a:rPr lang="en-GB" sz="1050" b="1" dirty="0"/>
                <a:t>Witness peak current</a:t>
              </a:r>
            </a:p>
          </p:txBody>
        </p:sp>
        <p:sp>
          <p:nvSpPr>
            <p:cNvPr id="32" name="CasellaDiTesto 31">
              <a:extLst>
                <a:ext uri="{FF2B5EF4-FFF2-40B4-BE49-F238E27FC236}">
                  <a16:creationId xmlns:a16="http://schemas.microsoft.com/office/drawing/2014/main" id="{FF154536-FDDE-6E96-279A-96042E1F0C7A}"/>
                </a:ext>
              </a:extLst>
            </p:cNvPr>
            <p:cNvSpPr txBox="1"/>
            <p:nvPr/>
          </p:nvSpPr>
          <p:spPr>
            <a:xfrm rot="16200000">
              <a:off x="6785548" y="3502321"/>
              <a:ext cx="955424" cy="253916"/>
            </a:xfrm>
            <a:prstGeom prst="rect">
              <a:avLst/>
            </a:prstGeom>
            <a:solidFill>
              <a:schemeClr val="bg1"/>
            </a:solidFill>
          </p:spPr>
          <p:txBody>
            <a:bodyPr wrap="square" rtlCol="0">
              <a:spAutoFit/>
            </a:bodyPr>
            <a:lstStyle/>
            <a:p>
              <a:r>
                <a:rPr lang="en-GB" sz="1050" b="1" dirty="0"/>
                <a:t>I slice (A)</a:t>
              </a:r>
            </a:p>
          </p:txBody>
        </p:sp>
        <p:sp>
          <p:nvSpPr>
            <p:cNvPr id="33" name="CasellaDiTesto 32">
              <a:extLst>
                <a:ext uri="{FF2B5EF4-FFF2-40B4-BE49-F238E27FC236}">
                  <a16:creationId xmlns:a16="http://schemas.microsoft.com/office/drawing/2014/main" id="{66E4A7E5-CAC8-AB55-3232-C1613EFDFC25}"/>
                </a:ext>
              </a:extLst>
            </p:cNvPr>
            <p:cNvSpPr txBox="1"/>
            <p:nvPr/>
          </p:nvSpPr>
          <p:spPr>
            <a:xfrm>
              <a:off x="8014200" y="4421465"/>
              <a:ext cx="665701" cy="253916"/>
            </a:xfrm>
            <a:prstGeom prst="rect">
              <a:avLst/>
            </a:prstGeom>
            <a:solidFill>
              <a:schemeClr val="bg1"/>
            </a:solidFill>
          </p:spPr>
          <p:txBody>
            <a:bodyPr wrap="square" rtlCol="0">
              <a:spAutoFit/>
            </a:bodyPr>
            <a:lstStyle/>
            <a:p>
              <a:r>
                <a:rPr lang="en-GB" sz="1050" b="1" dirty="0"/>
                <a:t>Z (</a:t>
              </a:r>
              <a:r>
                <a:rPr lang="el-GR" sz="1050" b="1" dirty="0"/>
                <a:t>μ</a:t>
              </a:r>
              <a:r>
                <a:rPr lang="it-IT" sz="1050" b="1" dirty="0"/>
                <a:t>m</a:t>
              </a:r>
              <a:r>
                <a:rPr lang="en-GB" sz="1050" b="1" dirty="0"/>
                <a:t>)</a:t>
              </a:r>
            </a:p>
          </p:txBody>
        </p:sp>
      </p:grpSp>
      <p:grpSp>
        <p:nvGrpSpPr>
          <p:cNvPr id="35" name="Gruppo 34">
            <a:extLst>
              <a:ext uri="{FF2B5EF4-FFF2-40B4-BE49-F238E27FC236}">
                <a16:creationId xmlns:a16="http://schemas.microsoft.com/office/drawing/2014/main" id="{8E62D120-9F75-A6FD-FAEF-EE45D8E4A004}"/>
              </a:ext>
            </a:extLst>
          </p:cNvPr>
          <p:cNvGrpSpPr/>
          <p:nvPr/>
        </p:nvGrpSpPr>
        <p:grpSpPr>
          <a:xfrm>
            <a:off x="49516" y="647483"/>
            <a:ext cx="3008306" cy="942197"/>
            <a:chOff x="3082870" y="1518968"/>
            <a:chExt cx="3008306" cy="942197"/>
          </a:xfrm>
        </p:grpSpPr>
        <p:grpSp>
          <p:nvGrpSpPr>
            <p:cNvPr id="34" name="Gruppo 33">
              <a:extLst>
                <a:ext uri="{FF2B5EF4-FFF2-40B4-BE49-F238E27FC236}">
                  <a16:creationId xmlns:a16="http://schemas.microsoft.com/office/drawing/2014/main" id="{53044A4F-D2EB-3487-B433-B47486E70267}"/>
                </a:ext>
              </a:extLst>
            </p:cNvPr>
            <p:cNvGrpSpPr/>
            <p:nvPr/>
          </p:nvGrpSpPr>
          <p:grpSpPr>
            <a:xfrm>
              <a:off x="3082870" y="1518968"/>
              <a:ext cx="3008306" cy="942197"/>
              <a:chOff x="3128336" y="1205412"/>
              <a:chExt cx="3008306" cy="942197"/>
            </a:xfrm>
          </p:grpSpPr>
          <p:pic>
            <p:nvPicPr>
              <p:cNvPr id="6" name="Immagine 5">
                <a:extLst>
                  <a:ext uri="{FF2B5EF4-FFF2-40B4-BE49-F238E27FC236}">
                    <a16:creationId xmlns:a16="http://schemas.microsoft.com/office/drawing/2014/main" id="{95BA1001-0044-41E6-D49B-B03028E1B25B}"/>
                  </a:ext>
                </a:extLst>
              </p:cNvPr>
              <p:cNvPicPr>
                <a:picLocks noChangeAspect="1"/>
              </p:cNvPicPr>
              <p:nvPr/>
            </p:nvPicPr>
            <p:blipFill rotWithShape="1">
              <a:blip r:embed="rId9"/>
              <a:srcRect r="59166"/>
              <a:stretch/>
            </p:blipFill>
            <p:spPr>
              <a:xfrm>
                <a:off x="3128336" y="1205412"/>
                <a:ext cx="1908635" cy="942197"/>
              </a:xfrm>
              <a:prstGeom prst="rect">
                <a:avLst/>
              </a:prstGeom>
            </p:spPr>
          </p:pic>
          <p:sp>
            <p:nvSpPr>
              <p:cNvPr id="11" name="Rettangolo 10">
                <a:extLst>
                  <a:ext uri="{FF2B5EF4-FFF2-40B4-BE49-F238E27FC236}">
                    <a16:creationId xmlns:a16="http://schemas.microsoft.com/office/drawing/2014/main" id="{53AD6056-B3A5-1BE4-0494-E31639F086E3}"/>
                  </a:ext>
                </a:extLst>
              </p:cNvPr>
              <p:cNvSpPr/>
              <p:nvPr/>
            </p:nvSpPr>
            <p:spPr>
              <a:xfrm>
                <a:off x="3982961" y="1448518"/>
                <a:ext cx="194088" cy="190437"/>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cxnSp>
            <p:nvCxnSpPr>
              <p:cNvPr id="14" name="Connettore 2 13">
                <a:extLst>
                  <a:ext uri="{FF2B5EF4-FFF2-40B4-BE49-F238E27FC236}">
                    <a16:creationId xmlns:a16="http://schemas.microsoft.com/office/drawing/2014/main" id="{65DE4997-09A7-E8C7-3BA8-CEB72DFF503F}"/>
                  </a:ext>
                </a:extLst>
              </p:cNvPr>
              <p:cNvCxnSpPr>
                <a:cxnSpLocks/>
              </p:cNvCxnSpPr>
              <p:nvPr/>
            </p:nvCxnSpPr>
            <p:spPr>
              <a:xfrm>
                <a:off x="5099419" y="2112072"/>
                <a:ext cx="1037223" cy="0"/>
              </a:xfrm>
              <a:prstGeom prst="straightConnector1">
                <a:avLst/>
              </a:prstGeom>
              <a:ln w="76200">
                <a:solidFill>
                  <a:schemeClr val="bg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F318ADD1-3EF8-1430-9A46-935B6E8FE0A8}"/>
                  </a:ext>
                </a:extLst>
              </p:cNvPr>
              <p:cNvSpPr txBox="1"/>
              <p:nvPr/>
            </p:nvSpPr>
            <p:spPr>
              <a:xfrm>
                <a:off x="5655584" y="1798475"/>
                <a:ext cx="481058" cy="300082"/>
              </a:xfrm>
              <a:prstGeom prst="rect">
                <a:avLst/>
              </a:prstGeom>
              <a:noFill/>
            </p:spPr>
            <p:txBody>
              <a:bodyPr wrap="square">
                <a:spAutoFit/>
              </a:bodyPr>
              <a:lstStyle/>
              <a:p>
                <a:r>
                  <a:rPr lang="en-GB" sz="1350" dirty="0"/>
                  <a:t>8 m</a:t>
                </a:r>
                <a:endParaRPr lang="en-GB" sz="1050" dirty="0"/>
              </a:p>
            </p:txBody>
          </p:sp>
        </p:grpSp>
        <p:sp>
          <p:nvSpPr>
            <p:cNvPr id="12" name="CasellaDiTesto 11">
              <a:extLst>
                <a:ext uri="{FF2B5EF4-FFF2-40B4-BE49-F238E27FC236}">
                  <a16:creationId xmlns:a16="http://schemas.microsoft.com/office/drawing/2014/main" id="{55C038E8-66E9-3EAA-1020-AFDEDB234543}"/>
                </a:ext>
              </a:extLst>
            </p:cNvPr>
            <p:cNvSpPr txBox="1"/>
            <p:nvPr/>
          </p:nvSpPr>
          <p:spPr>
            <a:xfrm>
              <a:off x="3752468" y="1591550"/>
              <a:ext cx="727794" cy="196208"/>
            </a:xfrm>
            <a:prstGeom prst="rect">
              <a:avLst/>
            </a:prstGeom>
            <a:noFill/>
          </p:spPr>
          <p:txBody>
            <a:bodyPr wrap="square" rtlCol="0">
              <a:spAutoFit/>
            </a:bodyPr>
            <a:lstStyle/>
            <a:p>
              <a:r>
                <a:rPr lang="en-GB" sz="675" b="1" u="sng" dirty="0"/>
                <a:t>Ka-band</a:t>
              </a:r>
            </a:p>
          </p:txBody>
        </p:sp>
      </p:grpSp>
      <p:pic>
        <p:nvPicPr>
          <p:cNvPr id="39" name="Immagine 38">
            <a:extLst>
              <a:ext uri="{FF2B5EF4-FFF2-40B4-BE49-F238E27FC236}">
                <a16:creationId xmlns:a16="http://schemas.microsoft.com/office/drawing/2014/main" id="{7180932C-112B-5AD8-A806-88BE60D8F66D}"/>
              </a:ext>
            </a:extLst>
          </p:cNvPr>
          <p:cNvPicPr>
            <a:picLocks noChangeAspect="1"/>
          </p:cNvPicPr>
          <p:nvPr/>
        </p:nvPicPr>
        <p:blipFill>
          <a:blip r:embed="rId10"/>
          <a:stretch>
            <a:fillRect/>
          </a:stretch>
        </p:blipFill>
        <p:spPr>
          <a:xfrm>
            <a:off x="6238793" y="494367"/>
            <a:ext cx="2796170" cy="1029238"/>
          </a:xfrm>
          <a:prstGeom prst="rect">
            <a:avLst/>
          </a:prstGeom>
        </p:spPr>
      </p:pic>
      <p:pic>
        <p:nvPicPr>
          <p:cNvPr id="41" name="Immagine 40">
            <a:extLst>
              <a:ext uri="{FF2B5EF4-FFF2-40B4-BE49-F238E27FC236}">
                <a16:creationId xmlns:a16="http://schemas.microsoft.com/office/drawing/2014/main" id="{32A2BCC0-F911-25E9-92A9-00B5215F9041}"/>
              </a:ext>
            </a:extLst>
          </p:cNvPr>
          <p:cNvPicPr>
            <a:picLocks noChangeAspect="1"/>
          </p:cNvPicPr>
          <p:nvPr/>
        </p:nvPicPr>
        <p:blipFill>
          <a:blip r:embed="rId11"/>
          <a:stretch>
            <a:fillRect/>
          </a:stretch>
        </p:blipFill>
        <p:spPr>
          <a:xfrm>
            <a:off x="2020599" y="641811"/>
            <a:ext cx="4221387" cy="324453"/>
          </a:xfrm>
          <a:prstGeom prst="rect">
            <a:avLst/>
          </a:prstGeom>
        </p:spPr>
      </p:pic>
      <p:grpSp>
        <p:nvGrpSpPr>
          <p:cNvPr id="13" name="Gruppo 12">
            <a:extLst>
              <a:ext uri="{FF2B5EF4-FFF2-40B4-BE49-F238E27FC236}">
                <a16:creationId xmlns:a16="http://schemas.microsoft.com/office/drawing/2014/main" id="{D872F17F-57D1-53FC-76B6-289D346725F0}"/>
              </a:ext>
            </a:extLst>
          </p:cNvPr>
          <p:cNvGrpSpPr/>
          <p:nvPr/>
        </p:nvGrpSpPr>
        <p:grpSpPr>
          <a:xfrm>
            <a:off x="3612662" y="1039370"/>
            <a:ext cx="1099671" cy="362044"/>
            <a:chOff x="3625850" y="1190292"/>
            <a:chExt cx="1099671" cy="362044"/>
          </a:xfrm>
        </p:grpSpPr>
        <p:pic>
          <p:nvPicPr>
            <p:cNvPr id="7" name="Immagine 6">
              <a:extLst>
                <a:ext uri="{FF2B5EF4-FFF2-40B4-BE49-F238E27FC236}">
                  <a16:creationId xmlns:a16="http://schemas.microsoft.com/office/drawing/2014/main" id="{0E0D105B-7BCE-02EC-25EF-7A8B625BD575}"/>
                </a:ext>
              </a:extLst>
            </p:cNvPr>
            <p:cNvPicPr>
              <a:picLocks noChangeAspect="1"/>
            </p:cNvPicPr>
            <p:nvPr/>
          </p:nvPicPr>
          <p:blipFill>
            <a:blip r:embed="rId12"/>
            <a:srcRect l="8255" t="428" r="1"/>
            <a:stretch/>
          </p:blipFill>
          <p:spPr>
            <a:xfrm>
              <a:off x="3689813" y="1199489"/>
              <a:ext cx="966325" cy="352847"/>
            </a:xfrm>
            <a:prstGeom prst="rect">
              <a:avLst/>
            </a:prstGeom>
          </p:spPr>
        </p:pic>
        <p:sp>
          <p:nvSpPr>
            <p:cNvPr id="9" name="Rettangolo 8">
              <a:extLst>
                <a:ext uri="{FF2B5EF4-FFF2-40B4-BE49-F238E27FC236}">
                  <a16:creationId xmlns:a16="http://schemas.microsoft.com/office/drawing/2014/main" id="{2D93D24F-CE2C-8EE5-1A27-3B6F802D1052}"/>
                </a:ext>
              </a:extLst>
            </p:cNvPr>
            <p:cNvSpPr/>
            <p:nvPr/>
          </p:nvSpPr>
          <p:spPr>
            <a:xfrm>
              <a:off x="3625850" y="1190292"/>
              <a:ext cx="1099671" cy="32445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p14="http://schemas.microsoft.com/office/powerpoint/2010/main">
        <mc:Choice Requires="p14">
          <p:contentPart p14:bwMode="auto" r:id="rId13">
            <p14:nvContentPartPr>
              <p14:cNvPr id="16" name="Input penna 15">
                <a:extLst>
                  <a:ext uri="{FF2B5EF4-FFF2-40B4-BE49-F238E27FC236}">
                    <a16:creationId xmlns:a16="http://schemas.microsoft.com/office/drawing/2014/main" id="{53C82385-964A-B1D1-1E55-E2AB25EA43D6}"/>
                  </a:ext>
                </a:extLst>
              </p14:cNvPr>
              <p14:cNvContentPartPr/>
              <p14:nvPr/>
            </p14:nvContentPartPr>
            <p14:xfrm>
              <a:off x="8746412" y="1431084"/>
              <a:ext cx="360" cy="360"/>
            </p14:xfrm>
          </p:contentPart>
        </mc:Choice>
        <mc:Fallback xmlns="">
          <p:pic>
            <p:nvPicPr>
              <p:cNvPr id="16" name="Input penna 15">
                <a:extLst>
                  <a:ext uri="{FF2B5EF4-FFF2-40B4-BE49-F238E27FC236}">
                    <a16:creationId xmlns:a16="http://schemas.microsoft.com/office/drawing/2014/main" id="{53C82385-964A-B1D1-1E55-E2AB25EA43D6}"/>
                  </a:ext>
                </a:extLst>
              </p:cNvPr>
              <p:cNvPicPr/>
              <p:nvPr/>
            </p:nvPicPr>
            <p:blipFill>
              <a:blip r:embed="rId14"/>
              <a:stretch>
                <a:fillRect/>
              </a:stretch>
            </p:blipFill>
            <p:spPr>
              <a:xfrm>
                <a:off x="8740292" y="1424964"/>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7" name="Input penna 36">
                <a:extLst>
                  <a:ext uri="{FF2B5EF4-FFF2-40B4-BE49-F238E27FC236}">
                    <a16:creationId xmlns:a16="http://schemas.microsoft.com/office/drawing/2014/main" id="{A40A7C4B-C19B-0932-410B-11CF978768DC}"/>
                  </a:ext>
                </a:extLst>
              </p14:cNvPr>
              <p14:cNvContentPartPr/>
              <p14:nvPr/>
            </p14:nvContentPartPr>
            <p14:xfrm>
              <a:off x="8748145" y="1430878"/>
              <a:ext cx="360" cy="360"/>
            </p14:xfrm>
          </p:contentPart>
        </mc:Choice>
        <mc:Fallback xmlns="">
          <p:pic>
            <p:nvPicPr>
              <p:cNvPr id="37" name="Input penna 36">
                <a:extLst>
                  <a:ext uri="{FF2B5EF4-FFF2-40B4-BE49-F238E27FC236}">
                    <a16:creationId xmlns:a16="http://schemas.microsoft.com/office/drawing/2014/main" id="{A40A7C4B-C19B-0932-410B-11CF978768DC}"/>
                  </a:ext>
                </a:extLst>
              </p:cNvPr>
              <p:cNvPicPr/>
              <p:nvPr/>
            </p:nvPicPr>
            <p:blipFill>
              <a:blip r:embed="rId14"/>
              <a:stretch>
                <a:fillRect/>
              </a:stretch>
            </p:blipFill>
            <p:spPr>
              <a:xfrm>
                <a:off x="8742025" y="1424758"/>
                <a:ext cx="12600" cy="12600"/>
              </a:xfrm>
              <a:prstGeom prst="rect">
                <a:avLst/>
              </a:prstGeom>
            </p:spPr>
          </p:pic>
        </mc:Fallback>
      </mc:AlternateContent>
      <p:sp>
        <p:nvSpPr>
          <p:cNvPr id="40" name="CasellaDiTesto 39">
            <a:extLst>
              <a:ext uri="{FF2B5EF4-FFF2-40B4-BE49-F238E27FC236}">
                <a16:creationId xmlns:a16="http://schemas.microsoft.com/office/drawing/2014/main" id="{9821FC25-9CC5-6762-F309-09E91D9CCBC4}"/>
              </a:ext>
            </a:extLst>
          </p:cNvPr>
          <p:cNvSpPr txBox="1"/>
          <p:nvPr/>
        </p:nvSpPr>
        <p:spPr>
          <a:xfrm>
            <a:off x="4216050" y="4167549"/>
            <a:ext cx="762000" cy="253916"/>
          </a:xfrm>
          <a:prstGeom prst="rect">
            <a:avLst/>
          </a:prstGeom>
          <a:noFill/>
        </p:spPr>
        <p:txBody>
          <a:bodyPr wrap="square" rtlCol="0">
            <a:spAutoFit/>
          </a:bodyPr>
          <a:lstStyle/>
          <a:p>
            <a:r>
              <a:rPr lang="en-GB" sz="1050" b="1" dirty="0"/>
              <a:t>Witness</a:t>
            </a:r>
          </a:p>
        </p:txBody>
      </p:sp>
      <p:sp>
        <p:nvSpPr>
          <p:cNvPr id="42" name="Titolo 1">
            <a:extLst>
              <a:ext uri="{FF2B5EF4-FFF2-40B4-BE49-F238E27FC236}">
                <a16:creationId xmlns:a16="http://schemas.microsoft.com/office/drawing/2014/main" id="{8E5AF03D-A593-DA29-3DD0-FD6AF2D9B93D}"/>
              </a:ext>
            </a:extLst>
          </p:cNvPr>
          <p:cNvSpPr txBox="1">
            <a:spLocks/>
          </p:cNvSpPr>
          <p:nvPr/>
        </p:nvSpPr>
        <p:spPr>
          <a:xfrm>
            <a:off x="0" y="-29569"/>
            <a:ext cx="9144000" cy="5214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Catamaran"/>
              <a:buNone/>
              <a:defRPr sz="2600" b="1" i="0" u="none" strike="noStrike" cap="none">
                <a:solidFill>
                  <a:schemeClr val="dk2"/>
                </a:solidFill>
                <a:latin typeface="Catamaran"/>
                <a:ea typeface="Catamaran"/>
                <a:cs typeface="Catamaran"/>
                <a:sym typeface="Catamaran"/>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n-GB" sz="2800" dirty="0">
                <a:latin typeface="Arial" panose="020B0604020202020204" pitchFamily="34" charset="0"/>
                <a:cs typeface="Arial" panose="020B0604020202020204" pitchFamily="34" charset="0"/>
              </a:rPr>
              <a:t>HHC for LPS manipulation</a:t>
            </a:r>
            <a:endParaRPr lang="en-GB" dirty="0"/>
          </a:p>
        </p:txBody>
      </p:sp>
    </p:spTree>
    <p:extLst>
      <p:ext uri="{BB962C8B-B14F-4D97-AF65-F5344CB8AC3E}">
        <p14:creationId xmlns:p14="http://schemas.microsoft.com/office/powerpoint/2010/main" val="485260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3C555A-1BA9-A51E-15D2-5DAC74766EFD}"/>
              </a:ext>
            </a:extLst>
          </p:cNvPr>
          <p:cNvSpPr>
            <a:spLocks noGrp="1"/>
          </p:cNvSpPr>
          <p:nvPr>
            <p:ph type="title"/>
          </p:nvPr>
        </p:nvSpPr>
        <p:spPr>
          <a:xfrm>
            <a:off x="-80921" y="-36976"/>
            <a:ext cx="9305841" cy="535200"/>
          </a:xfrm>
        </p:spPr>
        <p:txBody>
          <a:bodyPr/>
          <a:lstStyle/>
          <a:p>
            <a:r>
              <a:rPr lang="en-GB" dirty="0">
                <a:latin typeface="+mj-lt"/>
              </a:rPr>
              <a:t>Photoelectron source investigation</a:t>
            </a:r>
          </a:p>
        </p:txBody>
      </p:sp>
      <p:sp>
        <p:nvSpPr>
          <p:cNvPr id="4" name="Segnaposto numero diapositiva 3">
            <a:extLst>
              <a:ext uri="{FF2B5EF4-FFF2-40B4-BE49-F238E27FC236}">
                <a16:creationId xmlns:a16="http://schemas.microsoft.com/office/drawing/2014/main" id="{A0C30207-A271-873C-43EC-E70C08CB90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17</a:t>
            </a:fld>
            <a:endParaRPr lang="it-IT"/>
          </a:p>
        </p:txBody>
      </p:sp>
      <p:sp>
        <p:nvSpPr>
          <p:cNvPr id="5" name="Sottotitolo 4">
            <a:extLst>
              <a:ext uri="{FF2B5EF4-FFF2-40B4-BE49-F238E27FC236}">
                <a16:creationId xmlns:a16="http://schemas.microsoft.com/office/drawing/2014/main" id="{4983C394-C6AB-B93F-E637-46805CBCC946}"/>
              </a:ext>
            </a:extLst>
          </p:cNvPr>
          <p:cNvSpPr>
            <a:spLocks noGrp="1"/>
          </p:cNvSpPr>
          <p:nvPr>
            <p:ph type="subTitle" idx="2"/>
          </p:nvPr>
        </p:nvSpPr>
        <p:spPr/>
        <p:txBody>
          <a:bodyPr/>
          <a:lstStyle/>
          <a:p>
            <a:r>
              <a:rPr lang="it" sz="900" dirty="0"/>
              <a:t>Beam dynamics studies for advanced-compact RF injector for PWFA</a:t>
            </a:r>
            <a:endParaRPr lang="en-GB" dirty="0"/>
          </a:p>
          <a:p>
            <a:endParaRPr lang="en-GB" dirty="0"/>
          </a:p>
        </p:txBody>
      </p:sp>
      <p:pic>
        <p:nvPicPr>
          <p:cNvPr id="13" name="Immagine 12">
            <a:extLst>
              <a:ext uri="{FF2B5EF4-FFF2-40B4-BE49-F238E27FC236}">
                <a16:creationId xmlns:a16="http://schemas.microsoft.com/office/drawing/2014/main" id="{C4B7FF7B-579C-2711-33F0-3C246B3BAA91}"/>
              </a:ext>
            </a:extLst>
          </p:cNvPr>
          <p:cNvPicPr>
            <a:picLocks noChangeAspect="1"/>
          </p:cNvPicPr>
          <p:nvPr/>
        </p:nvPicPr>
        <p:blipFill>
          <a:blip r:embed="rId3"/>
          <a:stretch>
            <a:fillRect/>
          </a:stretch>
        </p:blipFill>
        <p:spPr>
          <a:xfrm>
            <a:off x="240224" y="1012215"/>
            <a:ext cx="8536302" cy="1278034"/>
          </a:xfrm>
          <a:prstGeom prst="rect">
            <a:avLst/>
          </a:prstGeom>
        </p:spPr>
      </p:pic>
      <p:pic>
        <p:nvPicPr>
          <p:cNvPr id="14" name="Picture 1" descr="A close up of a copper object&#10;&#10;Description automatically generated">
            <a:extLst>
              <a:ext uri="{FF2B5EF4-FFF2-40B4-BE49-F238E27FC236}">
                <a16:creationId xmlns:a16="http://schemas.microsoft.com/office/drawing/2014/main" id="{6E550BB2-4289-DBB8-8AEA-A8A3D1B78148}"/>
              </a:ext>
            </a:extLst>
          </p:cNvPr>
          <p:cNvPicPr>
            <a:picLocks noChangeAspect="1"/>
          </p:cNvPicPr>
          <p:nvPr/>
        </p:nvPicPr>
        <p:blipFill>
          <a:blip r:embed="rId4"/>
          <a:stretch>
            <a:fillRect/>
          </a:stretch>
        </p:blipFill>
        <p:spPr>
          <a:xfrm>
            <a:off x="3844764" y="2445341"/>
            <a:ext cx="1951150" cy="2396837"/>
          </a:xfrm>
          <a:prstGeom prst="rect">
            <a:avLst/>
          </a:prstGeom>
        </p:spPr>
      </p:pic>
      <p:pic>
        <p:nvPicPr>
          <p:cNvPr id="16" name="Picture 2">
            <a:extLst>
              <a:ext uri="{FF2B5EF4-FFF2-40B4-BE49-F238E27FC236}">
                <a16:creationId xmlns:a16="http://schemas.microsoft.com/office/drawing/2014/main" id="{6F2241AE-2753-8DC2-0051-00B102C599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094" y="2987075"/>
            <a:ext cx="2983248" cy="688442"/>
          </a:xfrm>
          <a:prstGeom prst="rect">
            <a:avLst/>
          </a:prstGeom>
          <a:noFill/>
          <a:extLst>
            <a:ext uri="{909E8E84-426E-40DD-AFC4-6F175D3DCCD1}">
              <a14:hiddenFill xmlns:a14="http://schemas.microsoft.com/office/drawing/2010/main">
                <a:solidFill>
                  <a:srgbClr val="FFFFFF"/>
                </a:solidFill>
              </a14:hiddenFill>
            </a:ext>
          </a:extLst>
        </p:spPr>
      </p:pic>
      <p:sp>
        <p:nvSpPr>
          <p:cNvPr id="17" name="CasellaDiTesto 16">
            <a:extLst>
              <a:ext uri="{FF2B5EF4-FFF2-40B4-BE49-F238E27FC236}">
                <a16:creationId xmlns:a16="http://schemas.microsoft.com/office/drawing/2014/main" id="{3618C5A8-DA63-4238-36C9-EAAEA29B4467}"/>
              </a:ext>
            </a:extLst>
          </p:cNvPr>
          <p:cNvSpPr txBox="1"/>
          <p:nvPr/>
        </p:nvSpPr>
        <p:spPr>
          <a:xfrm>
            <a:off x="178229" y="601331"/>
            <a:ext cx="8787539" cy="307777"/>
          </a:xfrm>
          <a:prstGeom prst="rect">
            <a:avLst/>
          </a:prstGeom>
          <a:noFill/>
        </p:spPr>
        <p:txBody>
          <a:bodyPr wrap="square" rtlCol="0">
            <a:spAutoFit/>
          </a:bodyPr>
          <a:lstStyle/>
          <a:p>
            <a:pPr marL="171450" lvl="0" indent="-171450" algn="l" rtl="0">
              <a:spcBef>
                <a:spcPts val="0"/>
              </a:spcBef>
              <a:spcAft>
                <a:spcPts val="0"/>
              </a:spcAft>
            </a:pPr>
            <a:r>
              <a:rPr lang="en-US" dirty="0"/>
              <a:t>Among the metal cathodes, Y and Cu are the candidates for the electron beam sources for such applications </a:t>
            </a:r>
          </a:p>
        </p:txBody>
      </p:sp>
      <p:sp>
        <p:nvSpPr>
          <p:cNvPr id="3" name="CasellaDiTesto 2">
            <a:extLst>
              <a:ext uri="{FF2B5EF4-FFF2-40B4-BE49-F238E27FC236}">
                <a16:creationId xmlns:a16="http://schemas.microsoft.com/office/drawing/2014/main" id="{D3957CD8-6AE0-C159-162C-E76D479F74B0}"/>
              </a:ext>
            </a:extLst>
          </p:cNvPr>
          <p:cNvSpPr txBox="1"/>
          <p:nvPr/>
        </p:nvSpPr>
        <p:spPr>
          <a:xfrm>
            <a:off x="3844764" y="2424226"/>
            <a:ext cx="1297354" cy="307777"/>
          </a:xfrm>
          <a:prstGeom prst="rect">
            <a:avLst/>
          </a:prstGeom>
          <a:noFill/>
        </p:spPr>
        <p:txBody>
          <a:bodyPr wrap="square" rtlCol="0">
            <a:spAutoFit/>
          </a:bodyPr>
          <a:lstStyle/>
          <a:p>
            <a:r>
              <a:rPr lang="en-GB" dirty="0"/>
              <a:t>Y on Cu plug</a:t>
            </a:r>
          </a:p>
        </p:txBody>
      </p:sp>
    </p:spTree>
    <p:extLst>
      <p:ext uri="{BB962C8B-B14F-4D97-AF65-F5344CB8AC3E}">
        <p14:creationId xmlns:p14="http://schemas.microsoft.com/office/powerpoint/2010/main" val="100091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D2D100-1C85-1464-05AB-716B507486D2}"/>
              </a:ext>
            </a:extLst>
          </p:cNvPr>
          <p:cNvSpPr>
            <a:spLocks noGrp="1"/>
          </p:cNvSpPr>
          <p:nvPr>
            <p:ph type="title"/>
          </p:nvPr>
        </p:nvSpPr>
        <p:spPr>
          <a:xfrm>
            <a:off x="-77476" y="3178"/>
            <a:ext cx="9298952" cy="535200"/>
          </a:xfrm>
        </p:spPr>
        <p:txBody>
          <a:bodyPr/>
          <a:lstStyle/>
          <a:p>
            <a:r>
              <a:rPr lang="en-GB" dirty="0">
                <a:latin typeface="+mj-lt"/>
              </a:rPr>
              <a:t>Experimental setup</a:t>
            </a:r>
          </a:p>
        </p:txBody>
      </p:sp>
      <p:sp>
        <p:nvSpPr>
          <p:cNvPr id="4" name="Segnaposto numero diapositiva 3">
            <a:extLst>
              <a:ext uri="{FF2B5EF4-FFF2-40B4-BE49-F238E27FC236}">
                <a16:creationId xmlns:a16="http://schemas.microsoft.com/office/drawing/2014/main" id="{233DAB3D-841C-2CB3-6EF7-5C4EC39FED3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18</a:t>
            </a:fld>
            <a:endParaRPr lang="it-IT"/>
          </a:p>
        </p:txBody>
      </p:sp>
      <p:sp>
        <p:nvSpPr>
          <p:cNvPr id="5" name="Sottotitolo 4">
            <a:extLst>
              <a:ext uri="{FF2B5EF4-FFF2-40B4-BE49-F238E27FC236}">
                <a16:creationId xmlns:a16="http://schemas.microsoft.com/office/drawing/2014/main" id="{AF6B23F1-0393-940B-B9B5-AF9C71E242BF}"/>
              </a:ext>
            </a:extLst>
          </p:cNvPr>
          <p:cNvSpPr>
            <a:spLocks noGrp="1"/>
          </p:cNvSpPr>
          <p:nvPr>
            <p:ph type="subTitle" idx="2"/>
          </p:nvPr>
        </p:nvSpPr>
        <p:spPr/>
        <p:txBody>
          <a:bodyPr/>
          <a:lstStyle/>
          <a:p>
            <a:r>
              <a:rPr lang="it" sz="900" dirty="0"/>
              <a:t>Beam dynamics studies for advanced-compact RF injector for PWFA</a:t>
            </a:r>
            <a:endParaRPr lang="en-GB" dirty="0"/>
          </a:p>
          <a:p>
            <a:endParaRPr lang="en-GB" dirty="0"/>
          </a:p>
        </p:txBody>
      </p:sp>
      <p:sp>
        <p:nvSpPr>
          <p:cNvPr id="13" name="Google Shape;197;p32">
            <a:extLst>
              <a:ext uri="{FF2B5EF4-FFF2-40B4-BE49-F238E27FC236}">
                <a16:creationId xmlns:a16="http://schemas.microsoft.com/office/drawing/2014/main" id="{E90BE601-977E-E285-7EEB-32E0938FADF0}"/>
              </a:ext>
            </a:extLst>
          </p:cNvPr>
          <p:cNvSpPr txBox="1">
            <a:spLocks noGrp="1"/>
          </p:cNvSpPr>
          <p:nvPr>
            <p:ph type="body" idx="1"/>
          </p:nvPr>
        </p:nvSpPr>
        <p:spPr>
          <a:xfrm>
            <a:off x="55588" y="728087"/>
            <a:ext cx="4013500" cy="3617950"/>
          </a:xfrm>
          <a:prstGeom prst="rect">
            <a:avLst/>
          </a:prstGeom>
          <a:noFill/>
          <a:ln>
            <a:noFill/>
          </a:ln>
        </p:spPr>
        <p:txBody>
          <a:bodyPr spcFirstLastPara="1" wrap="square" lIns="68575" tIns="34275" rIns="68575" bIns="34275" anchor="t" anchorCtr="0">
            <a:noAutofit/>
          </a:bodyPr>
          <a:lstStyle/>
          <a:p>
            <a:pPr marL="171450" lvl="0" indent="-171450" algn="l" rtl="0">
              <a:spcBef>
                <a:spcPts val="0"/>
              </a:spcBef>
              <a:spcAft>
                <a:spcPts val="0"/>
              </a:spcAft>
              <a:buClr>
                <a:schemeClr val="dk1"/>
              </a:buClr>
              <a:buSzPts val="1800"/>
              <a:buFont typeface="Wingdings" panose="05000000000000000000" pitchFamily="2" charset="2"/>
              <a:buChar char="Ø"/>
            </a:pPr>
            <a:r>
              <a:rPr lang="en-US" sz="1050" dirty="0">
                <a:solidFill>
                  <a:schemeClr val="bg2"/>
                </a:solidFill>
                <a:latin typeface="Calibri" panose="020F0502020204030204" pitchFamily="34" charset="0"/>
                <a:ea typeface="Calibri" panose="020F0502020204030204" pitchFamily="34" charset="0"/>
                <a:cs typeface="Calibri" panose="020F0502020204030204" pitchFamily="34" charset="0"/>
              </a:rPr>
              <a:t>The Palitra achieves high conversion efficiency through 2 amplification stages</a:t>
            </a:r>
          </a:p>
          <a:p>
            <a:pPr marL="0" lvl="0" indent="0" algn="l" rtl="0">
              <a:spcBef>
                <a:spcPts val="0"/>
              </a:spcBef>
              <a:spcAft>
                <a:spcPts val="0"/>
              </a:spcAft>
              <a:buClr>
                <a:schemeClr val="dk1"/>
              </a:buClr>
              <a:buSzPts val="1800"/>
              <a:buNone/>
            </a:pPr>
            <a:endParaRPr lang="en-US" sz="1050"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800"/>
              <a:buFont typeface="Wingdings" panose="05000000000000000000" pitchFamily="2" charset="2"/>
              <a:buChar char="Ø"/>
            </a:pPr>
            <a:r>
              <a:rPr lang="en-US" sz="1050" dirty="0">
                <a:solidFill>
                  <a:schemeClr val="bg2"/>
                </a:solidFill>
                <a:latin typeface="Calibri" panose="020F0502020204030204" pitchFamily="34" charset="0"/>
                <a:ea typeface="Calibri" panose="020F0502020204030204" pitchFamily="34" charset="0"/>
                <a:cs typeface="Calibri" panose="020F0502020204030204" pitchFamily="34" charset="0"/>
              </a:rPr>
              <a:t>1</a:t>
            </a:r>
            <a:r>
              <a:rPr lang="en-US" sz="1050" baseline="30000" dirty="0">
                <a:solidFill>
                  <a:schemeClr val="bg2"/>
                </a:solidFill>
                <a:latin typeface="Calibri" panose="020F0502020204030204" pitchFamily="34" charset="0"/>
                <a:ea typeface="Calibri" panose="020F0502020204030204" pitchFamily="34" charset="0"/>
                <a:cs typeface="Calibri" panose="020F0502020204030204" pitchFamily="34" charset="0"/>
              </a:rPr>
              <a:t>st</a:t>
            </a:r>
            <a:r>
              <a:rPr lang="en-US" sz="1050" dirty="0">
                <a:solidFill>
                  <a:schemeClr val="bg2"/>
                </a:solidFill>
                <a:latin typeface="Calibri" panose="020F0502020204030204" pitchFamily="34" charset="0"/>
                <a:ea typeface="Calibri" panose="020F0502020204030204" pitchFamily="34" charset="0"/>
                <a:cs typeface="Calibri" panose="020F0502020204030204" pitchFamily="34" charset="0"/>
              </a:rPr>
              <a:t> stage</a:t>
            </a:r>
          </a:p>
          <a:p>
            <a:pPr marL="0" lvl="0" indent="0" algn="l" rtl="0">
              <a:spcBef>
                <a:spcPts val="0"/>
              </a:spcBef>
              <a:spcAft>
                <a:spcPts val="0"/>
              </a:spcAft>
              <a:buClr>
                <a:schemeClr val="dk1"/>
              </a:buClr>
              <a:buSzPts val="1800"/>
              <a:buNone/>
            </a:pPr>
            <a:endParaRPr lang="en-US" sz="1050" dirty="0">
              <a:latin typeface="Calibri" panose="020F0502020204030204" pitchFamily="34" charset="0"/>
              <a:ea typeface="Calibri" panose="020F0502020204030204" pitchFamily="34" charset="0"/>
              <a:cs typeface="Calibri" panose="020F0502020204030204" pitchFamily="34" charset="0"/>
            </a:endParaRPr>
          </a:p>
          <a:p>
            <a:pPr marL="628650" lvl="1" indent="-171450">
              <a:spcBef>
                <a:spcPts val="0"/>
              </a:spcBef>
              <a:buSzPts val="1800"/>
              <a:buFont typeface="Wingdings" panose="05000000000000000000" pitchFamily="2" charset="2"/>
              <a:buChar char="Ø"/>
            </a:pPr>
            <a:r>
              <a:rPr lang="en-US" sz="1050" dirty="0">
                <a:solidFill>
                  <a:schemeClr val="bg2"/>
                </a:solidFill>
                <a:highlight>
                  <a:srgbClr val="00FF00"/>
                </a:highlight>
                <a:latin typeface="Calibri" panose="020F0502020204030204" pitchFamily="34" charset="0"/>
                <a:ea typeface="Calibri" panose="020F0502020204030204" pitchFamily="34" charset="0"/>
                <a:cs typeface="Calibri" panose="020F0502020204030204" pitchFamily="34" charset="0"/>
              </a:rPr>
              <a:t>White light continuum</a:t>
            </a:r>
            <a:r>
              <a:rPr lang="en-US" sz="1050" dirty="0">
                <a:solidFill>
                  <a:schemeClr val="bg2"/>
                </a:solidFill>
                <a:latin typeface="Calibri" panose="020F0502020204030204" pitchFamily="34" charset="0"/>
                <a:ea typeface="Calibri" panose="020F0502020204030204" pitchFamily="34" charset="0"/>
                <a:cs typeface="Calibri" panose="020F0502020204030204" pitchFamily="34" charset="0"/>
              </a:rPr>
              <a:t> signal is generated in sapphire crystal S1 and used, along with the 800nm </a:t>
            </a:r>
            <a:r>
              <a:rPr lang="en-US" sz="1050" dirty="0">
                <a:solidFill>
                  <a:schemeClr val="bg2"/>
                </a:solidFill>
                <a:highlight>
                  <a:srgbClr val="00FFFF"/>
                </a:highlight>
                <a:latin typeface="Calibri" panose="020F0502020204030204" pitchFamily="34" charset="0"/>
                <a:ea typeface="Calibri" panose="020F0502020204030204" pitchFamily="34" charset="0"/>
                <a:cs typeface="Calibri" panose="020F0502020204030204" pitchFamily="34" charset="0"/>
              </a:rPr>
              <a:t>pump</a:t>
            </a:r>
            <a:r>
              <a:rPr lang="en-US" sz="1050" dirty="0">
                <a:solidFill>
                  <a:schemeClr val="bg2"/>
                </a:solidFill>
                <a:latin typeface="Calibri" panose="020F0502020204030204" pitchFamily="34" charset="0"/>
                <a:ea typeface="Calibri" panose="020F0502020204030204" pitchFamily="34" charset="0"/>
                <a:cs typeface="Calibri" panose="020F0502020204030204" pitchFamily="34" charset="0"/>
              </a:rPr>
              <a:t>, to seed the OPA process in crystal X1.</a:t>
            </a:r>
          </a:p>
          <a:p>
            <a:pPr marL="171450" indent="-171450">
              <a:spcBef>
                <a:spcPts val="0"/>
              </a:spcBef>
              <a:buSzPts val="1800"/>
              <a:buFont typeface="Wingdings" panose="05000000000000000000" pitchFamily="2" charset="2"/>
              <a:buChar char="Ø"/>
            </a:pPr>
            <a:r>
              <a:rPr lang="en-US" sz="1050" dirty="0">
                <a:solidFill>
                  <a:schemeClr val="bg2"/>
                </a:solidFill>
                <a:latin typeface="Calibri" panose="020F0502020204030204" pitchFamily="34" charset="0"/>
                <a:ea typeface="Calibri" panose="020F0502020204030204" pitchFamily="34" charset="0"/>
                <a:cs typeface="Calibri" panose="020F0502020204030204" pitchFamily="34" charset="0"/>
              </a:rPr>
              <a:t>2</a:t>
            </a:r>
            <a:r>
              <a:rPr lang="en-US" sz="1050" baseline="30000" dirty="0">
                <a:solidFill>
                  <a:schemeClr val="bg2"/>
                </a:solidFill>
                <a:latin typeface="Calibri" panose="020F0502020204030204" pitchFamily="34" charset="0"/>
                <a:ea typeface="Calibri" panose="020F0502020204030204" pitchFamily="34" charset="0"/>
                <a:cs typeface="Calibri" panose="020F0502020204030204" pitchFamily="34" charset="0"/>
              </a:rPr>
              <a:t>nd</a:t>
            </a:r>
            <a:r>
              <a:rPr lang="en-US" sz="1050" dirty="0">
                <a:solidFill>
                  <a:schemeClr val="bg2"/>
                </a:solidFill>
                <a:latin typeface="Calibri" panose="020F0502020204030204" pitchFamily="34" charset="0"/>
                <a:ea typeface="Calibri" panose="020F0502020204030204" pitchFamily="34" charset="0"/>
                <a:cs typeface="Calibri" panose="020F0502020204030204" pitchFamily="34" charset="0"/>
              </a:rPr>
              <a:t> stage</a:t>
            </a:r>
          </a:p>
          <a:p>
            <a:pPr marL="0" indent="0">
              <a:spcBef>
                <a:spcPts val="0"/>
              </a:spcBef>
              <a:buSzPts val="1800"/>
              <a:buNone/>
            </a:pPr>
            <a:endParaRPr lang="en-US" sz="1050"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marL="742950" lvl="1" indent="-285750">
              <a:spcBef>
                <a:spcPts val="0"/>
              </a:spcBef>
              <a:buSzPts val="1800"/>
              <a:buFont typeface="Wingdings" panose="05000000000000000000" pitchFamily="2" charset="2"/>
              <a:buChar char="Ø"/>
            </a:pPr>
            <a:r>
              <a:rPr lang="en-US" sz="1050" dirty="0">
                <a:solidFill>
                  <a:schemeClr val="bg2"/>
                </a:solidFill>
                <a:highlight>
                  <a:srgbClr val="00FF00"/>
                </a:highlight>
                <a:latin typeface="Calibri" panose="020F0502020204030204" pitchFamily="34" charset="0"/>
                <a:ea typeface="Calibri" panose="020F0502020204030204" pitchFamily="34" charset="0"/>
                <a:cs typeface="Calibri" panose="020F0502020204030204" pitchFamily="34" charset="0"/>
              </a:rPr>
              <a:t>Signal</a:t>
            </a:r>
            <a:r>
              <a:rPr lang="en-US" sz="1050" dirty="0">
                <a:solidFill>
                  <a:schemeClr val="bg2"/>
                </a:solidFill>
                <a:latin typeface="Calibri" panose="020F0502020204030204" pitchFamily="34" charset="0"/>
                <a:ea typeface="Calibri" panose="020F0502020204030204" pitchFamily="34" charset="0"/>
                <a:cs typeface="Calibri" panose="020F0502020204030204" pitchFamily="34" charset="0"/>
              </a:rPr>
              <a:t> from 1</a:t>
            </a:r>
            <a:r>
              <a:rPr lang="en-US" sz="1050" baseline="30000" dirty="0">
                <a:solidFill>
                  <a:schemeClr val="bg2"/>
                </a:solidFill>
                <a:latin typeface="Calibri" panose="020F0502020204030204" pitchFamily="34" charset="0"/>
                <a:ea typeface="Calibri" panose="020F0502020204030204" pitchFamily="34" charset="0"/>
                <a:cs typeface="Calibri" panose="020F0502020204030204" pitchFamily="34" charset="0"/>
              </a:rPr>
              <a:t>st</a:t>
            </a:r>
            <a:r>
              <a:rPr lang="en-US" sz="1050" dirty="0">
                <a:solidFill>
                  <a:schemeClr val="bg2"/>
                </a:solidFill>
                <a:latin typeface="Calibri" panose="020F0502020204030204" pitchFamily="34" charset="0"/>
                <a:ea typeface="Calibri" panose="020F0502020204030204" pitchFamily="34" charset="0"/>
                <a:cs typeface="Calibri" panose="020F0502020204030204" pitchFamily="34" charset="0"/>
              </a:rPr>
              <a:t> stage is amplified in crystal X2 using the 800nm </a:t>
            </a:r>
            <a:r>
              <a:rPr lang="en-US" sz="1050" dirty="0">
                <a:solidFill>
                  <a:schemeClr val="bg2"/>
                </a:solidFill>
                <a:highlight>
                  <a:srgbClr val="FF00FF"/>
                </a:highlight>
                <a:latin typeface="Calibri" panose="020F0502020204030204" pitchFamily="34" charset="0"/>
                <a:ea typeface="Calibri" panose="020F0502020204030204" pitchFamily="34" charset="0"/>
                <a:cs typeface="Calibri" panose="020F0502020204030204" pitchFamily="34" charset="0"/>
              </a:rPr>
              <a:t>pump</a:t>
            </a:r>
          </a:p>
          <a:p>
            <a:pPr marL="457200" lvl="1" indent="0">
              <a:spcBef>
                <a:spcPts val="0"/>
              </a:spcBef>
              <a:buSzPts val="1800"/>
              <a:buNone/>
            </a:pPr>
            <a:endParaRPr lang="en-US" sz="1050" dirty="0">
              <a:solidFill>
                <a:schemeClr val="bg2"/>
              </a:solidFill>
              <a:highlight>
                <a:srgbClr val="FF00FF"/>
              </a:highlight>
              <a:latin typeface="Calibri" panose="020F0502020204030204" pitchFamily="34" charset="0"/>
              <a:ea typeface="Calibri" panose="020F0502020204030204" pitchFamily="34" charset="0"/>
              <a:cs typeface="Calibri" panose="020F0502020204030204" pitchFamily="34" charset="0"/>
            </a:endParaRPr>
          </a:p>
          <a:p>
            <a:pPr marL="171450" indent="-171450">
              <a:spcBef>
                <a:spcPts val="0"/>
              </a:spcBef>
              <a:buSzPts val="1800"/>
              <a:buFont typeface="Wingdings" panose="05000000000000000000" pitchFamily="2" charset="2"/>
              <a:buChar char="Ø"/>
            </a:pPr>
            <a:r>
              <a:rPr lang="en-US" sz="1050" dirty="0">
                <a:solidFill>
                  <a:schemeClr val="bg2"/>
                </a:solidFill>
                <a:latin typeface="Calibri" panose="020F0502020204030204" pitchFamily="34" charset="0"/>
                <a:ea typeface="Calibri" panose="020F0502020204030204" pitchFamily="34" charset="0"/>
                <a:cs typeface="Calibri" panose="020F0502020204030204" pitchFamily="34" charset="0"/>
              </a:rPr>
              <a:t>Wavelength extensions</a:t>
            </a:r>
          </a:p>
          <a:p>
            <a:pPr marL="0" indent="0">
              <a:spcBef>
                <a:spcPts val="0"/>
              </a:spcBef>
              <a:buSzPts val="1800"/>
              <a:buNone/>
            </a:pPr>
            <a:endParaRPr lang="en-US" sz="1050"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marL="742950" lvl="1" indent="-285750">
              <a:spcBef>
                <a:spcPts val="0"/>
              </a:spcBef>
              <a:buSzPts val="1800"/>
              <a:buFont typeface="Wingdings" panose="05000000000000000000" pitchFamily="2" charset="2"/>
              <a:buChar char="Ø"/>
            </a:pPr>
            <a:r>
              <a:rPr lang="en-US" sz="1050" dirty="0">
                <a:solidFill>
                  <a:schemeClr val="bg2"/>
                </a:solidFill>
                <a:latin typeface="Calibri" panose="020F0502020204030204" pitchFamily="34" charset="0"/>
                <a:ea typeface="Calibri" panose="020F0502020204030204" pitchFamily="34" charset="0"/>
                <a:cs typeface="Calibri" panose="020F0502020204030204" pitchFamily="34" charset="0"/>
              </a:rPr>
              <a:t>Two BBO crystals, </a:t>
            </a:r>
            <a:r>
              <a:rPr lang="en-US" sz="1050" dirty="0">
                <a:solidFill>
                  <a:schemeClr val="bg2"/>
                </a:solidFill>
                <a:highlight>
                  <a:srgbClr val="FFFF00"/>
                </a:highlight>
                <a:latin typeface="Calibri" panose="020F0502020204030204" pitchFamily="34" charset="0"/>
                <a:ea typeface="Calibri" panose="020F0502020204030204" pitchFamily="34" charset="0"/>
                <a:cs typeface="Calibri" panose="020F0502020204030204" pitchFamily="34" charset="0"/>
              </a:rPr>
              <a:t>VIS2</a:t>
            </a:r>
            <a:r>
              <a:rPr lang="en-US" sz="1050" dirty="0">
                <a:solidFill>
                  <a:schemeClr val="bg2"/>
                </a:solidFill>
                <a:latin typeface="Calibri" panose="020F0502020204030204" pitchFamily="34" charset="0"/>
                <a:ea typeface="Calibri" panose="020F0502020204030204" pitchFamily="34" charset="0"/>
                <a:cs typeface="Calibri" panose="020F0502020204030204" pitchFamily="34" charset="0"/>
              </a:rPr>
              <a:t> &amp; </a:t>
            </a:r>
            <a:r>
              <a:rPr lang="en-US" sz="1050" dirty="0">
                <a:solidFill>
                  <a:schemeClr val="bg2"/>
                </a:solidFill>
                <a:highlight>
                  <a:srgbClr val="FFFF00"/>
                </a:highlight>
                <a:latin typeface="Calibri" panose="020F0502020204030204" pitchFamily="34" charset="0"/>
                <a:ea typeface="Calibri" panose="020F0502020204030204" pitchFamily="34" charset="0"/>
                <a:cs typeface="Calibri" panose="020F0502020204030204" pitchFamily="34" charset="0"/>
              </a:rPr>
              <a:t>UV2</a:t>
            </a:r>
            <a:r>
              <a:rPr lang="en-US" sz="1050" dirty="0">
                <a:solidFill>
                  <a:schemeClr val="bg2"/>
                </a:solidFill>
                <a:latin typeface="Calibri" panose="020F0502020204030204" pitchFamily="34" charset="0"/>
                <a:ea typeface="Calibri" panose="020F0502020204030204" pitchFamily="34" charset="0"/>
                <a:cs typeface="Calibri" panose="020F0502020204030204" pitchFamily="34" charset="0"/>
              </a:rPr>
              <a:t>, double and quadruple the </a:t>
            </a:r>
            <a:r>
              <a:rPr lang="en-US" sz="1050" dirty="0">
                <a:solidFill>
                  <a:schemeClr val="bg2"/>
                </a:solidFill>
                <a:highlight>
                  <a:srgbClr val="FF0000"/>
                </a:highlight>
                <a:latin typeface="Calibri" panose="020F0502020204030204" pitchFamily="34" charset="0"/>
                <a:ea typeface="Calibri" panose="020F0502020204030204" pitchFamily="34" charset="0"/>
                <a:cs typeface="Calibri" panose="020F0502020204030204" pitchFamily="34" charset="0"/>
              </a:rPr>
              <a:t>amplified signal</a:t>
            </a:r>
          </a:p>
          <a:p>
            <a:pPr marL="457200" lvl="1" indent="0">
              <a:spcBef>
                <a:spcPts val="0"/>
              </a:spcBef>
              <a:buSzPts val="1800"/>
              <a:buNone/>
            </a:pPr>
            <a:endParaRPr lang="en-US" sz="1050" dirty="0">
              <a:solidFill>
                <a:schemeClr val="bg2"/>
              </a:solidFill>
              <a:highlight>
                <a:srgbClr val="FF0000"/>
              </a:highlight>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0"/>
              </a:spcBef>
              <a:buSzPts val="1800"/>
              <a:buFont typeface="Wingdings" panose="05000000000000000000" pitchFamily="2" charset="2"/>
              <a:buChar char="Ø"/>
            </a:pPr>
            <a:r>
              <a:rPr lang="en-US" sz="1050" dirty="0">
                <a:solidFill>
                  <a:schemeClr val="bg2"/>
                </a:solidFill>
                <a:latin typeface="Calibri" panose="020F0502020204030204" pitchFamily="34" charset="0"/>
                <a:ea typeface="Calibri" panose="020F0502020204030204" pitchFamily="34" charset="0"/>
                <a:cs typeface="Calibri" panose="020F0502020204030204" pitchFamily="34" charset="0"/>
              </a:rPr>
              <a:t>Wavelength is tuned by rotating X1, X2, VIS2 &amp; UV2 crystals and adjusting D1 &amp; D2 delay stages</a:t>
            </a:r>
          </a:p>
        </p:txBody>
      </p:sp>
      <p:pic>
        <p:nvPicPr>
          <p:cNvPr id="16" name="Google Shape;148;p27" descr="A blue and black logo&#10;&#10;Description automatically generated">
            <a:extLst>
              <a:ext uri="{FF2B5EF4-FFF2-40B4-BE49-F238E27FC236}">
                <a16:creationId xmlns:a16="http://schemas.microsoft.com/office/drawing/2014/main" id="{E2910A2F-23AE-3816-4B78-86AC5D674B0B}"/>
              </a:ext>
            </a:extLst>
          </p:cNvPr>
          <p:cNvPicPr preferRelativeResize="0"/>
          <p:nvPr/>
        </p:nvPicPr>
        <p:blipFill rotWithShape="1">
          <a:blip r:embed="rId3">
            <a:alphaModFix/>
          </a:blip>
          <a:srcRect/>
          <a:stretch/>
        </p:blipFill>
        <p:spPr>
          <a:xfrm>
            <a:off x="5909367" y="4667732"/>
            <a:ext cx="1359933" cy="458861"/>
          </a:xfrm>
          <a:prstGeom prst="rect">
            <a:avLst/>
          </a:prstGeom>
          <a:noFill/>
          <a:ln>
            <a:noFill/>
          </a:ln>
        </p:spPr>
      </p:pic>
      <p:sp>
        <p:nvSpPr>
          <p:cNvPr id="19" name="CasellaDiTesto 18">
            <a:extLst>
              <a:ext uri="{FF2B5EF4-FFF2-40B4-BE49-F238E27FC236}">
                <a16:creationId xmlns:a16="http://schemas.microsoft.com/office/drawing/2014/main" id="{483BBA5D-6FDF-6F65-E88B-2D55052488BC}"/>
              </a:ext>
            </a:extLst>
          </p:cNvPr>
          <p:cNvSpPr txBox="1"/>
          <p:nvPr/>
        </p:nvSpPr>
        <p:spPr>
          <a:xfrm>
            <a:off x="5533643" y="4250914"/>
            <a:ext cx="1735657" cy="215444"/>
          </a:xfrm>
          <a:prstGeom prst="rect">
            <a:avLst/>
          </a:prstGeom>
          <a:noFill/>
          <a:ln w="38100">
            <a:noFill/>
          </a:ln>
        </p:spPr>
        <p:txBody>
          <a:bodyPr wrap="square" rtlCol="0">
            <a:spAutoFit/>
          </a:bodyPr>
          <a:lstStyle/>
          <a:p>
            <a:r>
              <a:rPr lang="en-US" sz="800" dirty="0">
                <a:solidFill>
                  <a:schemeClr val="bg1">
                    <a:lumMod val="65000"/>
                  </a:schemeClr>
                </a:solidFill>
              </a:rPr>
              <a:t>Courtesy of D. Garcia</a:t>
            </a:r>
          </a:p>
        </p:txBody>
      </p:sp>
      <p:grpSp>
        <p:nvGrpSpPr>
          <p:cNvPr id="29" name="Gruppo 28">
            <a:extLst>
              <a:ext uri="{FF2B5EF4-FFF2-40B4-BE49-F238E27FC236}">
                <a16:creationId xmlns:a16="http://schemas.microsoft.com/office/drawing/2014/main" id="{43780BCF-A8D9-D091-5312-E7E688C04570}"/>
              </a:ext>
            </a:extLst>
          </p:cNvPr>
          <p:cNvGrpSpPr/>
          <p:nvPr/>
        </p:nvGrpSpPr>
        <p:grpSpPr>
          <a:xfrm>
            <a:off x="3971109" y="89442"/>
            <a:ext cx="4979369" cy="2259622"/>
            <a:chOff x="3979276" y="474523"/>
            <a:chExt cx="5154805" cy="2259622"/>
          </a:xfrm>
        </p:grpSpPr>
        <p:grpSp>
          <p:nvGrpSpPr>
            <p:cNvPr id="9" name="Gruppo 8">
              <a:extLst>
                <a:ext uri="{FF2B5EF4-FFF2-40B4-BE49-F238E27FC236}">
                  <a16:creationId xmlns:a16="http://schemas.microsoft.com/office/drawing/2014/main" id="{31528A8E-5463-DF25-C43C-C3869A30437D}"/>
                </a:ext>
              </a:extLst>
            </p:cNvPr>
            <p:cNvGrpSpPr/>
            <p:nvPr/>
          </p:nvGrpSpPr>
          <p:grpSpPr>
            <a:xfrm>
              <a:off x="6532083" y="474523"/>
              <a:ext cx="2601998" cy="2259622"/>
              <a:chOff x="6716129" y="453236"/>
              <a:chExt cx="2601998" cy="2259622"/>
            </a:xfrm>
          </p:grpSpPr>
          <p:pic>
            <p:nvPicPr>
              <p:cNvPr id="17" name="Picture 2" descr="Optical parametric amplifier - Wikipedia">
                <a:extLst>
                  <a:ext uri="{FF2B5EF4-FFF2-40B4-BE49-F238E27FC236}">
                    <a16:creationId xmlns:a16="http://schemas.microsoft.com/office/drawing/2014/main" id="{56D19BC5-1398-97F4-D2B9-83A595F81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3380" y="453236"/>
                <a:ext cx="2514747" cy="2046798"/>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220;p34">
                <a:extLst>
                  <a:ext uri="{FF2B5EF4-FFF2-40B4-BE49-F238E27FC236}">
                    <a16:creationId xmlns:a16="http://schemas.microsoft.com/office/drawing/2014/main" id="{F4D63720-998C-9B22-B090-1A971E3E7B7B}"/>
                  </a:ext>
                </a:extLst>
              </p:cNvPr>
              <p:cNvSpPr txBox="1">
                <a:spLocks/>
              </p:cNvSpPr>
              <p:nvPr/>
            </p:nvSpPr>
            <p:spPr>
              <a:xfrm>
                <a:off x="6950770" y="2325349"/>
                <a:ext cx="2248792" cy="387509"/>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3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6pPr>
                <a:lvl7pPr marL="3200400" marR="0" lvl="6"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7pPr>
                <a:lvl8pPr marL="3657600" marR="0" lvl="7"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8pPr>
                <a:lvl9pPr marL="4114800" marR="0" lvl="8"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9pPr>
              </a:lstStyle>
              <a:p>
                <a:pPr marL="0" indent="0">
                  <a:spcBef>
                    <a:spcPts val="400"/>
                  </a:spcBef>
                  <a:buSzPts val="1800"/>
                  <a:buNone/>
                </a:pPr>
                <a:r>
                  <a:rPr lang="en-US" sz="1000" u="sng" dirty="0">
                    <a:solidFill>
                      <a:schemeClr val="bg2"/>
                    </a:solidFill>
                  </a:rPr>
                  <a:t>Energy diagram of the OPA process</a:t>
                </a:r>
              </a:p>
            </p:txBody>
          </p:sp>
          <p:sp>
            <p:nvSpPr>
              <p:cNvPr id="20" name="Google Shape;164;p29">
                <a:extLst>
                  <a:ext uri="{FF2B5EF4-FFF2-40B4-BE49-F238E27FC236}">
                    <a16:creationId xmlns:a16="http://schemas.microsoft.com/office/drawing/2014/main" id="{5283256E-AFED-D417-6FB5-0E76ECB551DD}"/>
                  </a:ext>
                </a:extLst>
              </p:cNvPr>
              <p:cNvSpPr txBox="1">
                <a:spLocks/>
              </p:cNvSpPr>
              <p:nvPr/>
            </p:nvSpPr>
            <p:spPr>
              <a:xfrm>
                <a:off x="6803380" y="1648498"/>
                <a:ext cx="1074770" cy="404214"/>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3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6pPr>
                <a:lvl7pPr marL="3200400" marR="0" lvl="6"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7pPr>
                <a:lvl8pPr marL="3657600" marR="0" lvl="7"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8pPr>
                <a:lvl9pPr marL="4114800" marR="0" lvl="8"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9pPr>
              </a:lstStyle>
              <a:p>
                <a:pPr marL="0" indent="0" algn="ctr">
                  <a:spcBef>
                    <a:spcPts val="0"/>
                  </a:spcBef>
                  <a:buSzPts val="1800"/>
                  <a:buNone/>
                </a:pPr>
                <a:r>
                  <a:rPr lang="en-US" sz="1000" u="sng" dirty="0">
                    <a:solidFill>
                      <a:srgbClr val="0070C0"/>
                    </a:solidFill>
                  </a:rPr>
                  <a:t>800 nm</a:t>
                </a:r>
              </a:p>
              <a:p>
                <a:pPr marL="0" indent="0" algn="ctr">
                  <a:spcBef>
                    <a:spcPts val="0"/>
                  </a:spcBef>
                  <a:buSzPts val="1800"/>
                  <a:buNone/>
                </a:pPr>
                <a:r>
                  <a:rPr lang="en-US" sz="1000" u="sng" dirty="0">
                    <a:solidFill>
                      <a:srgbClr val="0070C0"/>
                    </a:solidFill>
                  </a:rPr>
                  <a:t>1.55 eV</a:t>
                </a:r>
              </a:p>
            </p:txBody>
          </p:sp>
          <p:sp>
            <p:nvSpPr>
              <p:cNvPr id="21" name="Google Shape;164;p29">
                <a:extLst>
                  <a:ext uri="{FF2B5EF4-FFF2-40B4-BE49-F238E27FC236}">
                    <a16:creationId xmlns:a16="http://schemas.microsoft.com/office/drawing/2014/main" id="{AF43C437-061B-295B-BF85-2E63467A4923}"/>
                  </a:ext>
                </a:extLst>
              </p:cNvPr>
              <p:cNvSpPr txBox="1">
                <a:spLocks/>
              </p:cNvSpPr>
              <p:nvPr/>
            </p:nvSpPr>
            <p:spPr>
              <a:xfrm>
                <a:off x="6716129" y="662991"/>
                <a:ext cx="1074769" cy="404214"/>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3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6pPr>
                <a:lvl7pPr marL="3200400" marR="0" lvl="6"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7pPr>
                <a:lvl8pPr marL="3657600" marR="0" lvl="7"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8pPr>
                <a:lvl9pPr marL="4114800" marR="0" lvl="8"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9pPr>
              </a:lstStyle>
              <a:p>
                <a:pPr marL="0" indent="0" algn="ctr">
                  <a:spcBef>
                    <a:spcPts val="0"/>
                  </a:spcBef>
                  <a:buSzPts val="1800"/>
                  <a:buNone/>
                </a:pPr>
                <a:r>
                  <a:rPr lang="en-US" sz="1000" u="sng" dirty="0">
                    <a:solidFill>
                      <a:srgbClr val="00B050"/>
                    </a:solidFill>
                  </a:rPr>
                  <a:t>1400 nm</a:t>
                </a:r>
              </a:p>
              <a:p>
                <a:pPr marL="0" indent="0" algn="ctr">
                  <a:spcBef>
                    <a:spcPts val="0"/>
                  </a:spcBef>
                  <a:buSzPts val="1800"/>
                  <a:buNone/>
                </a:pPr>
                <a:r>
                  <a:rPr lang="en-US" sz="1000" u="sng" dirty="0">
                    <a:solidFill>
                      <a:srgbClr val="00B050"/>
                    </a:solidFill>
                  </a:rPr>
                  <a:t>.89 eV</a:t>
                </a:r>
              </a:p>
            </p:txBody>
          </p:sp>
          <p:sp>
            <p:nvSpPr>
              <p:cNvPr id="22" name="Google Shape;164;p29">
                <a:extLst>
                  <a:ext uri="{FF2B5EF4-FFF2-40B4-BE49-F238E27FC236}">
                    <a16:creationId xmlns:a16="http://schemas.microsoft.com/office/drawing/2014/main" id="{86C1473D-1392-EBDA-5417-D192FA6B4A9F}"/>
                  </a:ext>
                </a:extLst>
              </p:cNvPr>
              <p:cNvSpPr txBox="1">
                <a:spLocks/>
              </p:cNvSpPr>
              <p:nvPr/>
            </p:nvSpPr>
            <p:spPr>
              <a:xfrm>
                <a:off x="7937779" y="1927914"/>
                <a:ext cx="716250" cy="385184"/>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3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6pPr>
                <a:lvl7pPr marL="3200400" marR="0" lvl="6"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7pPr>
                <a:lvl8pPr marL="3657600" marR="0" lvl="7"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8pPr>
                <a:lvl9pPr marL="4114800" marR="0" lvl="8"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9pPr>
              </a:lstStyle>
              <a:p>
                <a:pPr marL="0" indent="0" algn="ctr">
                  <a:spcBef>
                    <a:spcPts val="0"/>
                  </a:spcBef>
                  <a:buSzPts val="1800"/>
                  <a:buNone/>
                </a:pPr>
                <a:r>
                  <a:rPr lang="en-US" sz="1000" u="sng" dirty="0">
                    <a:solidFill>
                      <a:srgbClr val="FF0000"/>
                    </a:solidFill>
                  </a:rPr>
                  <a:t>1866 nm</a:t>
                </a:r>
              </a:p>
              <a:p>
                <a:pPr marL="0" indent="0" algn="ctr">
                  <a:spcBef>
                    <a:spcPts val="0"/>
                  </a:spcBef>
                  <a:buSzPts val="1800"/>
                  <a:buNone/>
                </a:pPr>
                <a:r>
                  <a:rPr lang="en-US" sz="1000" u="sng" dirty="0">
                    <a:solidFill>
                      <a:srgbClr val="FF0000"/>
                    </a:solidFill>
                  </a:rPr>
                  <a:t>.66 eV</a:t>
                </a:r>
              </a:p>
            </p:txBody>
          </p:sp>
        </p:grpSp>
        <p:pic>
          <p:nvPicPr>
            <p:cNvPr id="8" name="Picture 2" descr="A blue box with white text&#10;&#10;Description automatically generated">
              <a:extLst>
                <a:ext uri="{FF2B5EF4-FFF2-40B4-BE49-F238E27FC236}">
                  <a16:creationId xmlns:a16="http://schemas.microsoft.com/office/drawing/2014/main" id="{F04FFAE1-4ECB-BCE9-8190-E53D766679F2}"/>
                </a:ext>
              </a:extLst>
            </p:cNvPr>
            <p:cNvPicPr>
              <a:picLocks noChangeAspect="1"/>
            </p:cNvPicPr>
            <p:nvPr/>
          </p:nvPicPr>
          <p:blipFill>
            <a:blip r:embed="rId5"/>
            <a:stretch>
              <a:fillRect/>
            </a:stretch>
          </p:blipFill>
          <p:spPr>
            <a:xfrm>
              <a:off x="3979276" y="486073"/>
              <a:ext cx="2639084" cy="2017170"/>
            </a:xfrm>
            <a:prstGeom prst="rect">
              <a:avLst/>
            </a:prstGeom>
          </p:spPr>
        </p:pic>
      </p:grpSp>
      <p:grpSp>
        <p:nvGrpSpPr>
          <p:cNvPr id="30" name="Gruppo 29">
            <a:extLst>
              <a:ext uri="{FF2B5EF4-FFF2-40B4-BE49-F238E27FC236}">
                <a16:creationId xmlns:a16="http://schemas.microsoft.com/office/drawing/2014/main" id="{3C2E93E7-B4FC-1234-B5D1-5623949FE251}"/>
              </a:ext>
            </a:extLst>
          </p:cNvPr>
          <p:cNvGrpSpPr/>
          <p:nvPr/>
        </p:nvGrpSpPr>
        <p:grpSpPr>
          <a:xfrm>
            <a:off x="4150171" y="2237645"/>
            <a:ext cx="4800307" cy="2030327"/>
            <a:chOff x="4150171" y="2539339"/>
            <a:chExt cx="4800307" cy="1964483"/>
          </a:xfrm>
        </p:grpSpPr>
        <p:grpSp>
          <p:nvGrpSpPr>
            <p:cNvPr id="11" name="Gruppo 10">
              <a:extLst>
                <a:ext uri="{FF2B5EF4-FFF2-40B4-BE49-F238E27FC236}">
                  <a16:creationId xmlns:a16="http://schemas.microsoft.com/office/drawing/2014/main" id="{48F67469-23AE-E01B-F1B9-993743C07B93}"/>
                </a:ext>
              </a:extLst>
            </p:cNvPr>
            <p:cNvGrpSpPr/>
            <p:nvPr/>
          </p:nvGrpSpPr>
          <p:grpSpPr>
            <a:xfrm>
              <a:off x="4150171" y="2539339"/>
              <a:ext cx="4800307" cy="1964483"/>
              <a:chOff x="1309449" y="4700139"/>
              <a:chExt cx="5146067" cy="1872202"/>
            </a:xfrm>
          </p:grpSpPr>
          <p:pic>
            <p:nvPicPr>
              <p:cNvPr id="7" name="Immagine 6">
                <a:extLst>
                  <a:ext uri="{FF2B5EF4-FFF2-40B4-BE49-F238E27FC236}">
                    <a16:creationId xmlns:a16="http://schemas.microsoft.com/office/drawing/2014/main" id="{4E803980-A303-4676-BBA4-998CFCE8C282}"/>
                  </a:ext>
                </a:extLst>
              </p:cNvPr>
              <p:cNvPicPr>
                <a:picLocks noChangeAspect="1"/>
              </p:cNvPicPr>
              <p:nvPr/>
            </p:nvPicPr>
            <p:blipFill>
              <a:blip r:embed="rId6"/>
              <a:stretch>
                <a:fillRect/>
              </a:stretch>
            </p:blipFill>
            <p:spPr>
              <a:xfrm>
                <a:off x="1309449" y="4700139"/>
                <a:ext cx="4958306" cy="1766753"/>
              </a:xfrm>
              <a:prstGeom prst="rect">
                <a:avLst/>
              </a:prstGeom>
            </p:spPr>
          </p:pic>
          <p:pic>
            <p:nvPicPr>
              <p:cNvPr id="10" name="Picture 2" descr="A diagram of a machine&#10;&#10;Description automatically generated">
                <a:extLst>
                  <a:ext uri="{FF2B5EF4-FFF2-40B4-BE49-F238E27FC236}">
                    <a16:creationId xmlns:a16="http://schemas.microsoft.com/office/drawing/2014/main" id="{BDEF34EB-73F3-0F38-FECD-6FEDFDCDBB68}"/>
                  </a:ext>
                </a:extLst>
              </p:cNvPr>
              <p:cNvPicPr>
                <a:picLocks noChangeAspect="1"/>
              </p:cNvPicPr>
              <p:nvPr/>
            </p:nvPicPr>
            <p:blipFill>
              <a:blip r:embed="rId7"/>
              <a:srcRect l="4983" t="8123"/>
              <a:stretch/>
            </p:blipFill>
            <p:spPr>
              <a:xfrm>
                <a:off x="3850376" y="4735660"/>
                <a:ext cx="2605140" cy="1836681"/>
              </a:xfrm>
              <a:prstGeom prst="rect">
                <a:avLst/>
              </a:prstGeom>
            </p:spPr>
          </p:pic>
        </p:grpSp>
        <p:sp>
          <p:nvSpPr>
            <p:cNvPr id="3" name="Google Shape;220;p34">
              <a:extLst>
                <a:ext uri="{FF2B5EF4-FFF2-40B4-BE49-F238E27FC236}">
                  <a16:creationId xmlns:a16="http://schemas.microsoft.com/office/drawing/2014/main" id="{B566E317-87B6-2B2F-4868-ABAACD100D1B}"/>
                </a:ext>
              </a:extLst>
            </p:cNvPr>
            <p:cNvSpPr txBox="1">
              <a:spLocks/>
            </p:cNvSpPr>
            <p:nvPr/>
          </p:nvSpPr>
          <p:spPr>
            <a:xfrm>
              <a:off x="8282278" y="2731669"/>
              <a:ext cx="379121" cy="237144"/>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3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6pPr>
              <a:lvl7pPr marL="3200400" marR="0" lvl="6"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7pPr>
              <a:lvl8pPr marL="3657600" marR="0" lvl="7"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8pPr>
              <a:lvl9pPr marL="4114800" marR="0" lvl="8"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9pPr>
            </a:lstStyle>
            <a:p>
              <a:pPr marL="0" indent="0">
                <a:spcBef>
                  <a:spcPts val="400"/>
                </a:spcBef>
                <a:buSzPts val="1800"/>
                <a:buNone/>
              </a:pPr>
              <a:r>
                <a:rPr lang="en-US" sz="800" dirty="0">
                  <a:solidFill>
                    <a:schemeClr val="bg2"/>
                  </a:solidFill>
                  <a:highlight>
                    <a:srgbClr val="FFFF00"/>
                  </a:highlight>
                </a:rPr>
                <a:t>VIS2</a:t>
              </a:r>
            </a:p>
          </p:txBody>
        </p:sp>
        <p:sp>
          <p:nvSpPr>
            <p:cNvPr id="6" name="Google Shape;220;p34">
              <a:extLst>
                <a:ext uri="{FF2B5EF4-FFF2-40B4-BE49-F238E27FC236}">
                  <a16:creationId xmlns:a16="http://schemas.microsoft.com/office/drawing/2014/main" id="{816135E0-1F11-BEC2-3C15-A5C94E730743}"/>
                </a:ext>
              </a:extLst>
            </p:cNvPr>
            <p:cNvSpPr txBox="1">
              <a:spLocks/>
            </p:cNvSpPr>
            <p:nvPr/>
          </p:nvSpPr>
          <p:spPr>
            <a:xfrm>
              <a:off x="8536302" y="2731669"/>
              <a:ext cx="357114" cy="237144"/>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3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6pPr>
              <a:lvl7pPr marL="3200400" marR="0" lvl="6"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7pPr>
              <a:lvl8pPr marL="3657600" marR="0" lvl="7"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8pPr>
              <a:lvl9pPr marL="4114800" marR="0" lvl="8" indent="-317500" algn="l" rtl="0">
                <a:lnSpc>
                  <a:spcPct val="100000"/>
                </a:lnSpc>
                <a:spcBef>
                  <a:spcPts val="300"/>
                </a:spcBef>
                <a:spcAft>
                  <a:spcPts val="0"/>
                </a:spcAft>
                <a:buClr>
                  <a:srgbClr val="660066"/>
                </a:buClr>
                <a:buSzPts val="1400"/>
                <a:buFont typeface="Arial"/>
                <a:buChar char="»"/>
                <a:defRPr sz="800" b="0" i="0" u="none" strike="noStrike" cap="none">
                  <a:solidFill>
                    <a:srgbClr val="660066"/>
                  </a:solidFill>
                  <a:latin typeface="Arial"/>
                  <a:ea typeface="Arial"/>
                  <a:cs typeface="Arial"/>
                  <a:sym typeface="Arial"/>
                </a:defRPr>
              </a:lvl9pPr>
            </a:lstStyle>
            <a:p>
              <a:pPr marL="0" indent="0">
                <a:spcBef>
                  <a:spcPts val="400"/>
                </a:spcBef>
                <a:buSzPts val="1800"/>
                <a:buNone/>
              </a:pPr>
              <a:r>
                <a:rPr lang="en-US" sz="800" dirty="0">
                  <a:solidFill>
                    <a:schemeClr val="bg2"/>
                  </a:solidFill>
                  <a:highlight>
                    <a:srgbClr val="FFFF00"/>
                  </a:highlight>
                </a:rPr>
                <a:t>UV2</a:t>
              </a:r>
            </a:p>
          </p:txBody>
        </p:sp>
      </p:grpSp>
    </p:spTree>
    <p:extLst>
      <p:ext uri="{BB962C8B-B14F-4D97-AF65-F5344CB8AC3E}">
        <p14:creationId xmlns:p14="http://schemas.microsoft.com/office/powerpoint/2010/main" val="3118472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5A9BCB63-F7AF-7884-E3F5-15406DFEDB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19</a:t>
            </a:fld>
            <a:endParaRPr lang="it-IT" dirty="0"/>
          </a:p>
        </p:txBody>
      </p:sp>
      <p:sp>
        <p:nvSpPr>
          <p:cNvPr id="5" name="Sottotitolo 4">
            <a:extLst>
              <a:ext uri="{FF2B5EF4-FFF2-40B4-BE49-F238E27FC236}">
                <a16:creationId xmlns:a16="http://schemas.microsoft.com/office/drawing/2014/main" id="{AB31CC6D-591C-8149-2726-268BFD26EBEA}"/>
              </a:ext>
            </a:extLst>
          </p:cNvPr>
          <p:cNvSpPr>
            <a:spLocks noGrp="1"/>
          </p:cNvSpPr>
          <p:nvPr>
            <p:ph type="subTitle" idx="2"/>
          </p:nvPr>
        </p:nvSpPr>
        <p:spPr/>
        <p:txBody>
          <a:bodyPr/>
          <a:lstStyle/>
          <a:p>
            <a:r>
              <a:rPr lang="it" sz="900" dirty="0"/>
              <a:t>Beam dynamics studies for advanced-compact RF injector for PWFA</a:t>
            </a:r>
            <a:endParaRPr lang="en-GB" dirty="0"/>
          </a:p>
          <a:p>
            <a:endParaRPr lang="en-GB" dirty="0"/>
          </a:p>
        </p:txBody>
      </p:sp>
      <p:sp>
        <p:nvSpPr>
          <p:cNvPr id="6" name="Titolo 1">
            <a:extLst>
              <a:ext uri="{FF2B5EF4-FFF2-40B4-BE49-F238E27FC236}">
                <a16:creationId xmlns:a16="http://schemas.microsoft.com/office/drawing/2014/main" id="{29B770D2-68B6-2DB6-859E-9C191BBC0E40}"/>
              </a:ext>
            </a:extLst>
          </p:cNvPr>
          <p:cNvSpPr txBox="1">
            <a:spLocks/>
          </p:cNvSpPr>
          <p:nvPr/>
        </p:nvSpPr>
        <p:spPr>
          <a:xfrm>
            <a:off x="-77476" y="-12916"/>
            <a:ext cx="9298952" cy="535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Catamaran"/>
              <a:buNone/>
              <a:defRPr sz="2600" b="1" i="0" u="none" strike="noStrike" cap="none">
                <a:solidFill>
                  <a:schemeClr val="dk2"/>
                </a:solidFill>
                <a:latin typeface="Catamaran"/>
                <a:ea typeface="Catamaran"/>
                <a:cs typeface="Catamaran"/>
                <a:sym typeface="Catamaran"/>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n-GB" dirty="0">
                <a:latin typeface="+mj-lt"/>
              </a:rPr>
              <a:t>Yttrium characterization</a:t>
            </a:r>
          </a:p>
        </p:txBody>
      </p:sp>
      <p:pic>
        <p:nvPicPr>
          <p:cNvPr id="10" name="Immagine 9" descr="Immagine che contiene testo, diagramma, Carattere, numero&#10;&#10;Il contenuto generato dall'IA potrebbe non essere corretto.">
            <a:extLst>
              <a:ext uri="{FF2B5EF4-FFF2-40B4-BE49-F238E27FC236}">
                <a16:creationId xmlns:a16="http://schemas.microsoft.com/office/drawing/2014/main" id="{E43C1DCD-C5AA-476E-FC60-FA89906B75AB}"/>
              </a:ext>
            </a:extLst>
          </p:cNvPr>
          <p:cNvPicPr>
            <a:picLocks noChangeAspect="1"/>
          </p:cNvPicPr>
          <p:nvPr/>
        </p:nvPicPr>
        <p:blipFill>
          <a:blip r:embed="rId3"/>
          <a:stretch>
            <a:fillRect/>
          </a:stretch>
        </p:blipFill>
        <p:spPr>
          <a:xfrm>
            <a:off x="902847" y="2680059"/>
            <a:ext cx="4853891" cy="2157285"/>
          </a:xfrm>
          <a:prstGeom prst="rect">
            <a:avLst/>
          </a:prstGeom>
        </p:spPr>
      </p:pic>
      <p:sp>
        <p:nvSpPr>
          <p:cNvPr id="16" name="CasellaDiTesto 15">
            <a:extLst>
              <a:ext uri="{FF2B5EF4-FFF2-40B4-BE49-F238E27FC236}">
                <a16:creationId xmlns:a16="http://schemas.microsoft.com/office/drawing/2014/main" id="{699C701B-A6A1-35C7-EF3C-298279A2EC0A}"/>
              </a:ext>
            </a:extLst>
          </p:cNvPr>
          <p:cNvSpPr txBox="1"/>
          <p:nvPr/>
        </p:nvSpPr>
        <p:spPr>
          <a:xfrm rot="16200000">
            <a:off x="215844" y="3331580"/>
            <a:ext cx="1236688" cy="307777"/>
          </a:xfrm>
          <a:prstGeom prst="rect">
            <a:avLst/>
          </a:prstGeom>
          <a:solidFill>
            <a:schemeClr val="bg1"/>
          </a:solidFill>
        </p:spPr>
        <p:txBody>
          <a:bodyPr wrap="square" rtlCol="0">
            <a:spAutoFit/>
          </a:bodyPr>
          <a:lstStyle/>
          <a:p>
            <a:r>
              <a:rPr lang="en-GB" dirty="0"/>
              <a:t>Charge (pC)</a:t>
            </a:r>
          </a:p>
        </p:txBody>
      </p:sp>
      <p:sp>
        <p:nvSpPr>
          <p:cNvPr id="17" name="CasellaDiTesto 16">
            <a:extLst>
              <a:ext uri="{FF2B5EF4-FFF2-40B4-BE49-F238E27FC236}">
                <a16:creationId xmlns:a16="http://schemas.microsoft.com/office/drawing/2014/main" id="{21B53A36-B034-3B63-4A26-4B539C716A82}"/>
              </a:ext>
            </a:extLst>
          </p:cNvPr>
          <p:cNvSpPr txBox="1"/>
          <p:nvPr/>
        </p:nvSpPr>
        <p:spPr>
          <a:xfrm rot="16200000">
            <a:off x="2748289" y="3432377"/>
            <a:ext cx="1236688" cy="307777"/>
          </a:xfrm>
          <a:prstGeom prst="rect">
            <a:avLst/>
          </a:prstGeom>
          <a:solidFill>
            <a:schemeClr val="bg1"/>
          </a:solidFill>
        </p:spPr>
        <p:txBody>
          <a:bodyPr wrap="square" rtlCol="0">
            <a:spAutoFit/>
          </a:bodyPr>
          <a:lstStyle/>
          <a:p>
            <a:r>
              <a:rPr lang="en-GB" dirty="0"/>
              <a:t>Charge (pC)</a:t>
            </a:r>
          </a:p>
        </p:txBody>
      </p:sp>
      <p:sp>
        <p:nvSpPr>
          <p:cNvPr id="20" name="CasellaDiTesto 19">
            <a:extLst>
              <a:ext uri="{FF2B5EF4-FFF2-40B4-BE49-F238E27FC236}">
                <a16:creationId xmlns:a16="http://schemas.microsoft.com/office/drawing/2014/main" id="{7272C9ED-88DB-8C0C-376C-6ACA750EDD2D}"/>
              </a:ext>
            </a:extLst>
          </p:cNvPr>
          <p:cNvSpPr txBox="1"/>
          <p:nvPr/>
        </p:nvSpPr>
        <p:spPr>
          <a:xfrm>
            <a:off x="3620309" y="4498636"/>
            <a:ext cx="2004302" cy="307777"/>
          </a:xfrm>
          <a:prstGeom prst="rect">
            <a:avLst/>
          </a:prstGeom>
          <a:solidFill>
            <a:schemeClr val="bg1"/>
          </a:solidFill>
        </p:spPr>
        <p:txBody>
          <a:bodyPr wrap="square" rtlCol="0">
            <a:spAutoFit/>
          </a:bodyPr>
          <a:lstStyle/>
          <a:p>
            <a:r>
              <a:rPr lang="en-GB" dirty="0"/>
              <a:t>       Energy (uJ)</a:t>
            </a:r>
          </a:p>
        </p:txBody>
      </p:sp>
      <p:sp>
        <p:nvSpPr>
          <p:cNvPr id="21" name="CasellaDiTesto 20">
            <a:extLst>
              <a:ext uri="{FF2B5EF4-FFF2-40B4-BE49-F238E27FC236}">
                <a16:creationId xmlns:a16="http://schemas.microsoft.com/office/drawing/2014/main" id="{F967174B-9151-1644-A312-98171F045C34}"/>
              </a:ext>
            </a:extLst>
          </p:cNvPr>
          <p:cNvSpPr txBox="1"/>
          <p:nvPr/>
        </p:nvSpPr>
        <p:spPr>
          <a:xfrm>
            <a:off x="1083256" y="4466092"/>
            <a:ext cx="2004302" cy="307777"/>
          </a:xfrm>
          <a:prstGeom prst="rect">
            <a:avLst/>
          </a:prstGeom>
          <a:solidFill>
            <a:schemeClr val="bg1"/>
          </a:solidFill>
        </p:spPr>
        <p:txBody>
          <a:bodyPr wrap="square" rtlCol="0">
            <a:spAutoFit/>
          </a:bodyPr>
          <a:lstStyle/>
          <a:p>
            <a:r>
              <a:rPr lang="en-GB" dirty="0"/>
              <a:t>       Energy (uJ)</a:t>
            </a:r>
          </a:p>
        </p:txBody>
      </p:sp>
      <p:grpSp>
        <p:nvGrpSpPr>
          <p:cNvPr id="23" name="Gruppo 22">
            <a:extLst>
              <a:ext uri="{FF2B5EF4-FFF2-40B4-BE49-F238E27FC236}">
                <a16:creationId xmlns:a16="http://schemas.microsoft.com/office/drawing/2014/main" id="{99E1DD76-1CDE-DC00-BF02-A7D06373A748}"/>
              </a:ext>
            </a:extLst>
          </p:cNvPr>
          <p:cNvGrpSpPr/>
          <p:nvPr/>
        </p:nvGrpSpPr>
        <p:grpSpPr>
          <a:xfrm>
            <a:off x="715144" y="411645"/>
            <a:ext cx="5072853" cy="2157285"/>
            <a:chOff x="487712" y="632791"/>
            <a:chExt cx="4847186" cy="1938959"/>
          </a:xfrm>
        </p:grpSpPr>
        <p:pic>
          <p:nvPicPr>
            <p:cNvPr id="8" name="Immagine 7" descr="Immagine che contiene testo, linea, schermata, Diagramma&#10;&#10;Il contenuto generato dall'IA potrebbe non essere corretto.">
              <a:extLst>
                <a:ext uri="{FF2B5EF4-FFF2-40B4-BE49-F238E27FC236}">
                  <a16:creationId xmlns:a16="http://schemas.microsoft.com/office/drawing/2014/main" id="{9A278613-EFB7-4BDA-62ED-0E32329EF3B4}"/>
                </a:ext>
              </a:extLst>
            </p:cNvPr>
            <p:cNvPicPr>
              <a:picLocks noChangeAspect="1"/>
            </p:cNvPicPr>
            <p:nvPr/>
          </p:nvPicPr>
          <p:blipFill>
            <a:blip r:embed="rId4"/>
            <a:stretch>
              <a:fillRect/>
            </a:stretch>
          </p:blipFill>
          <p:spPr>
            <a:xfrm>
              <a:off x="683330" y="632791"/>
              <a:ext cx="4495450" cy="1880886"/>
            </a:xfrm>
            <a:prstGeom prst="rect">
              <a:avLst/>
            </a:prstGeom>
          </p:spPr>
        </p:pic>
        <p:sp>
          <p:nvSpPr>
            <p:cNvPr id="15" name="CasellaDiTesto 14">
              <a:extLst>
                <a:ext uri="{FF2B5EF4-FFF2-40B4-BE49-F238E27FC236}">
                  <a16:creationId xmlns:a16="http://schemas.microsoft.com/office/drawing/2014/main" id="{71847C42-E500-8630-88B3-A0B267BF5F98}"/>
                </a:ext>
              </a:extLst>
            </p:cNvPr>
            <p:cNvSpPr txBox="1"/>
            <p:nvPr/>
          </p:nvSpPr>
          <p:spPr>
            <a:xfrm rot="16200000">
              <a:off x="23257" y="1296570"/>
              <a:ext cx="1236688" cy="307777"/>
            </a:xfrm>
            <a:prstGeom prst="rect">
              <a:avLst/>
            </a:prstGeom>
            <a:solidFill>
              <a:schemeClr val="bg1"/>
            </a:solidFill>
          </p:spPr>
          <p:txBody>
            <a:bodyPr wrap="square" rtlCol="0">
              <a:spAutoFit/>
            </a:bodyPr>
            <a:lstStyle/>
            <a:p>
              <a:r>
                <a:rPr lang="en-GB" dirty="0"/>
                <a:t>Charge (pC)</a:t>
              </a:r>
            </a:p>
          </p:txBody>
        </p:sp>
        <p:sp>
          <p:nvSpPr>
            <p:cNvPr id="18" name="CasellaDiTesto 17">
              <a:extLst>
                <a:ext uri="{FF2B5EF4-FFF2-40B4-BE49-F238E27FC236}">
                  <a16:creationId xmlns:a16="http://schemas.microsoft.com/office/drawing/2014/main" id="{6EF974FA-F940-FE31-6E8A-0DF24B4A9BEE}"/>
                </a:ext>
              </a:extLst>
            </p:cNvPr>
            <p:cNvSpPr txBox="1"/>
            <p:nvPr/>
          </p:nvSpPr>
          <p:spPr>
            <a:xfrm rot="16200000">
              <a:off x="2361234" y="1243232"/>
              <a:ext cx="1236688" cy="307777"/>
            </a:xfrm>
            <a:prstGeom prst="rect">
              <a:avLst/>
            </a:prstGeom>
            <a:solidFill>
              <a:schemeClr val="bg1"/>
            </a:solidFill>
          </p:spPr>
          <p:txBody>
            <a:bodyPr wrap="square" rtlCol="0">
              <a:spAutoFit/>
            </a:bodyPr>
            <a:lstStyle/>
            <a:p>
              <a:r>
                <a:rPr lang="en-GB" dirty="0"/>
                <a:t>Charge (pC)</a:t>
              </a:r>
            </a:p>
          </p:txBody>
        </p:sp>
        <p:sp>
          <p:nvSpPr>
            <p:cNvPr id="19" name="CasellaDiTesto 18">
              <a:extLst>
                <a:ext uri="{FF2B5EF4-FFF2-40B4-BE49-F238E27FC236}">
                  <a16:creationId xmlns:a16="http://schemas.microsoft.com/office/drawing/2014/main" id="{9F5C38B5-F591-FF71-4ECA-6B4EC0CD6DA9}"/>
                </a:ext>
              </a:extLst>
            </p:cNvPr>
            <p:cNvSpPr txBox="1"/>
            <p:nvPr/>
          </p:nvSpPr>
          <p:spPr>
            <a:xfrm>
              <a:off x="839448" y="2225828"/>
              <a:ext cx="1836295" cy="307777"/>
            </a:xfrm>
            <a:prstGeom prst="rect">
              <a:avLst/>
            </a:prstGeom>
            <a:solidFill>
              <a:schemeClr val="bg1"/>
            </a:solidFill>
          </p:spPr>
          <p:txBody>
            <a:bodyPr wrap="square" rtlCol="0">
              <a:spAutoFit/>
            </a:bodyPr>
            <a:lstStyle/>
            <a:p>
              <a:r>
                <a:rPr lang="en-GB" dirty="0"/>
                <a:t>       Energy (uJ)</a:t>
              </a:r>
            </a:p>
          </p:txBody>
        </p:sp>
        <p:sp>
          <p:nvSpPr>
            <p:cNvPr id="22" name="CasellaDiTesto 21">
              <a:extLst>
                <a:ext uri="{FF2B5EF4-FFF2-40B4-BE49-F238E27FC236}">
                  <a16:creationId xmlns:a16="http://schemas.microsoft.com/office/drawing/2014/main" id="{074E3FA2-A312-2C7F-1155-AF697F78B258}"/>
                </a:ext>
              </a:extLst>
            </p:cNvPr>
            <p:cNvSpPr txBox="1"/>
            <p:nvPr/>
          </p:nvSpPr>
          <p:spPr>
            <a:xfrm>
              <a:off x="3133466" y="2263973"/>
              <a:ext cx="2201432" cy="307777"/>
            </a:xfrm>
            <a:prstGeom prst="rect">
              <a:avLst/>
            </a:prstGeom>
            <a:solidFill>
              <a:schemeClr val="bg1"/>
            </a:solidFill>
          </p:spPr>
          <p:txBody>
            <a:bodyPr wrap="square" rtlCol="0">
              <a:spAutoFit/>
            </a:bodyPr>
            <a:lstStyle/>
            <a:p>
              <a:r>
                <a:rPr lang="en-GB" dirty="0"/>
                <a:t>          Energy (uJ)</a:t>
              </a:r>
            </a:p>
          </p:txBody>
        </p:sp>
      </p:grpSp>
      <p:pic>
        <p:nvPicPr>
          <p:cNvPr id="31" name="Picture 27">
            <a:extLst>
              <a:ext uri="{FF2B5EF4-FFF2-40B4-BE49-F238E27FC236}">
                <a16:creationId xmlns:a16="http://schemas.microsoft.com/office/drawing/2014/main" id="{D7E136DF-0068-4D19-BFDD-674DEC5D3AB0}"/>
              </a:ext>
            </a:extLst>
          </p:cNvPr>
          <p:cNvPicPr>
            <a:picLocks noChangeAspect="1"/>
          </p:cNvPicPr>
          <p:nvPr/>
        </p:nvPicPr>
        <p:blipFill>
          <a:blip r:embed="rId5"/>
          <a:stretch>
            <a:fillRect/>
          </a:stretch>
        </p:blipFill>
        <p:spPr>
          <a:xfrm>
            <a:off x="6019749" y="1269284"/>
            <a:ext cx="2554681" cy="2026581"/>
          </a:xfrm>
          <a:prstGeom prst="rect">
            <a:avLst/>
          </a:prstGeom>
        </p:spPr>
      </p:pic>
      <p:sp>
        <p:nvSpPr>
          <p:cNvPr id="32" name="CasellaDiTesto 31">
            <a:extLst>
              <a:ext uri="{FF2B5EF4-FFF2-40B4-BE49-F238E27FC236}">
                <a16:creationId xmlns:a16="http://schemas.microsoft.com/office/drawing/2014/main" id="{9A1EF134-1C8B-8BDD-4969-E7760207F9B8}"/>
              </a:ext>
            </a:extLst>
          </p:cNvPr>
          <p:cNvSpPr txBox="1"/>
          <p:nvPr/>
        </p:nvSpPr>
        <p:spPr>
          <a:xfrm rot="16200000">
            <a:off x="4775817" y="2011623"/>
            <a:ext cx="2332137" cy="307777"/>
          </a:xfrm>
          <a:prstGeom prst="rect">
            <a:avLst/>
          </a:prstGeom>
          <a:solidFill>
            <a:schemeClr val="bg1"/>
          </a:solidFill>
        </p:spPr>
        <p:txBody>
          <a:bodyPr wrap="square" rtlCol="0">
            <a:spAutoFit/>
          </a:bodyPr>
          <a:lstStyle/>
          <a:p>
            <a:r>
              <a:rPr lang="en-GB" dirty="0"/>
              <a:t>Normalized emittance (nm)</a:t>
            </a:r>
          </a:p>
        </p:txBody>
      </p:sp>
      <p:sp>
        <p:nvSpPr>
          <p:cNvPr id="33" name="CasellaDiTesto 32">
            <a:extLst>
              <a:ext uri="{FF2B5EF4-FFF2-40B4-BE49-F238E27FC236}">
                <a16:creationId xmlns:a16="http://schemas.microsoft.com/office/drawing/2014/main" id="{BB1BA6EA-C8C9-5598-8244-D7D2FE86568F}"/>
              </a:ext>
            </a:extLst>
          </p:cNvPr>
          <p:cNvSpPr txBox="1"/>
          <p:nvPr/>
        </p:nvSpPr>
        <p:spPr>
          <a:xfrm>
            <a:off x="6515081" y="3177692"/>
            <a:ext cx="1564015" cy="307777"/>
          </a:xfrm>
          <a:prstGeom prst="rect">
            <a:avLst/>
          </a:prstGeom>
          <a:solidFill>
            <a:schemeClr val="bg1"/>
          </a:solidFill>
        </p:spPr>
        <p:txBody>
          <a:bodyPr wrap="square" rtlCol="0">
            <a:spAutoFit/>
          </a:bodyPr>
          <a:lstStyle/>
          <a:p>
            <a:r>
              <a:rPr lang="en-GB" dirty="0"/>
              <a:t>wavelength (nm)</a:t>
            </a:r>
          </a:p>
        </p:txBody>
      </p:sp>
    </p:spTree>
    <p:extLst>
      <p:ext uri="{BB962C8B-B14F-4D97-AF65-F5344CB8AC3E}">
        <p14:creationId xmlns:p14="http://schemas.microsoft.com/office/powerpoint/2010/main" val="2823685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it"/>
              <a:t>2</a:t>
            </a:fld>
            <a:endParaRPr dirty="0"/>
          </a:p>
        </p:txBody>
      </p:sp>
      <p:sp>
        <p:nvSpPr>
          <p:cNvPr id="70" name="Google Shape;70;p7"/>
          <p:cNvSpPr txBox="1">
            <a:spLocks noGrp="1"/>
          </p:cNvSpPr>
          <p:nvPr>
            <p:ph type="title"/>
          </p:nvPr>
        </p:nvSpPr>
        <p:spPr>
          <a:xfrm>
            <a:off x="0" y="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2800" dirty="0">
                <a:latin typeface="+mj-lt"/>
              </a:rPr>
              <a:t>OUTLINE</a:t>
            </a:r>
            <a:endParaRPr sz="2800" dirty="0">
              <a:latin typeface="+mj-lt"/>
            </a:endParaRPr>
          </a:p>
        </p:txBody>
      </p:sp>
      <p:sp>
        <p:nvSpPr>
          <p:cNvPr id="71" name="Google Shape;71;p7"/>
          <p:cNvSpPr txBox="1"/>
          <p:nvPr/>
        </p:nvSpPr>
        <p:spPr>
          <a:xfrm>
            <a:off x="1497584" y="2160390"/>
            <a:ext cx="5402760" cy="588450"/>
          </a:xfrm>
          <a:prstGeom prst="rect">
            <a:avLst/>
          </a:prstGeom>
          <a:noFill/>
          <a:ln>
            <a:noFill/>
          </a:ln>
        </p:spPr>
        <p:txBody>
          <a:bodyPr spcFirstLastPara="1" wrap="square" lIns="91425" tIns="91425" rIns="91425" bIns="91425" anchor="ctr" anchorCtr="0">
            <a:noAutofit/>
          </a:bodyPr>
          <a:lstStyle/>
          <a:p>
            <a:pPr marL="285750" algn="ctr">
              <a:spcAft>
                <a:spcPts val="600"/>
              </a:spcAft>
            </a:pPr>
            <a:endParaRPr lang="en-US" sz="1000" dirty="0"/>
          </a:p>
        </p:txBody>
      </p:sp>
      <p:sp>
        <p:nvSpPr>
          <p:cNvPr id="4" name="Google Shape;71;p7">
            <a:extLst>
              <a:ext uri="{FF2B5EF4-FFF2-40B4-BE49-F238E27FC236}">
                <a16:creationId xmlns:a16="http://schemas.microsoft.com/office/drawing/2014/main" id="{F2C6E9C5-D77F-8B82-E3FA-A3AD17F16075}"/>
              </a:ext>
            </a:extLst>
          </p:cNvPr>
          <p:cNvSpPr txBox="1"/>
          <p:nvPr/>
        </p:nvSpPr>
        <p:spPr>
          <a:xfrm>
            <a:off x="1575001" y="2942865"/>
            <a:ext cx="5402760" cy="588450"/>
          </a:xfrm>
          <a:prstGeom prst="rect">
            <a:avLst/>
          </a:prstGeom>
          <a:noFill/>
          <a:ln>
            <a:noFill/>
          </a:ln>
        </p:spPr>
        <p:txBody>
          <a:bodyPr spcFirstLastPara="1" wrap="square" lIns="91425" tIns="91425" rIns="91425" bIns="91425" anchor="ctr" anchorCtr="0">
            <a:noAutofit/>
          </a:bodyPr>
          <a:lstStyle/>
          <a:p>
            <a:pPr marL="285750" algn="ctr">
              <a:spcAft>
                <a:spcPts val="600"/>
              </a:spcAft>
            </a:pPr>
            <a:endParaRPr lang="en-US" sz="1000" b="0" i="0" dirty="0">
              <a:effectLst/>
            </a:endParaRPr>
          </a:p>
        </p:txBody>
      </p:sp>
      <p:sp>
        <p:nvSpPr>
          <p:cNvPr id="6" name="Google Shape;71;p7">
            <a:extLst>
              <a:ext uri="{FF2B5EF4-FFF2-40B4-BE49-F238E27FC236}">
                <a16:creationId xmlns:a16="http://schemas.microsoft.com/office/drawing/2014/main" id="{19723183-CA9C-B4C3-5709-F955B4719B30}"/>
              </a:ext>
            </a:extLst>
          </p:cNvPr>
          <p:cNvSpPr txBox="1"/>
          <p:nvPr/>
        </p:nvSpPr>
        <p:spPr>
          <a:xfrm>
            <a:off x="1870620" y="4213732"/>
            <a:ext cx="5402760" cy="588450"/>
          </a:xfrm>
          <a:prstGeom prst="rect">
            <a:avLst/>
          </a:prstGeom>
          <a:noFill/>
          <a:ln>
            <a:noFill/>
          </a:ln>
        </p:spPr>
        <p:txBody>
          <a:bodyPr spcFirstLastPara="1" wrap="square" lIns="91425" tIns="91425" rIns="91425" bIns="91425" anchor="ctr" anchorCtr="0">
            <a:noAutofit/>
          </a:bodyPr>
          <a:lstStyle/>
          <a:p>
            <a:pPr marL="285750" algn="ctr">
              <a:spcAft>
                <a:spcPts val="600"/>
              </a:spcAft>
            </a:pPr>
            <a:endParaRPr lang="en-US" sz="1000" b="1" i="0" dirty="0">
              <a:effectLst/>
            </a:endParaRPr>
          </a:p>
        </p:txBody>
      </p:sp>
      <p:sp>
        <p:nvSpPr>
          <p:cNvPr id="3" name="Google Shape;71;p7">
            <a:extLst>
              <a:ext uri="{FF2B5EF4-FFF2-40B4-BE49-F238E27FC236}">
                <a16:creationId xmlns:a16="http://schemas.microsoft.com/office/drawing/2014/main" id="{AE60972B-39C3-A482-216A-C8FD46DB375A}"/>
              </a:ext>
            </a:extLst>
          </p:cNvPr>
          <p:cNvSpPr txBox="1"/>
          <p:nvPr/>
        </p:nvSpPr>
        <p:spPr>
          <a:xfrm>
            <a:off x="1238629" y="1159279"/>
            <a:ext cx="6075504" cy="3590572"/>
          </a:xfrm>
          <a:prstGeom prst="rect">
            <a:avLst/>
          </a:prstGeom>
          <a:noFill/>
          <a:ln>
            <a:noFill/>
          </a:ln>
        </p:spPr>
        <p:txBody>
          <a:bodyPr spcFirstLastPara="1" wrap="square" lIns="91425" tIns="91425" rIns="91425" bIns="91425" anchor="ctr" anchorCtr="0">
            <a:noAutofit/>
          </a:bodyPr>
          <a:lstStyle/>
          <a:p>
            <a:pPr marL="285750" algn="ctr">
              <a:spcAft>
                <a:spcPts val="600"/>
              </a:spcAft>
            </a:pPr>
            <a:r>
              <a:rPr lang="en-US" sz="2400" b="1" i="0" dirty="0">
                <a:effectLst/>
              </a:rPr>
              <a:t>Motivation</a:t>
            </a:r>
          </a:p>
          <a:p>
            <a:pPr marL="628650" indent="-342900" algn="ctr">
              <a:spcAft>
                <a:spcPts val="600"/>
              </a:spcAft>
              <a:buFont typeface="Arial" panose="020B0604020202020204" pitchFamily="34" charset="0"/>
              <a:buChar char="•"/>
            </a:pPr>
            <a:r>
              <a:rPr lang="en-US" i="0" dirty="0">
                <a:effectLst/>
              </a:rPr>
              <a:t>PWFA principles</a:t>
            </a:r>
          </a:p>
          <a:p>
            <a:pPr marL="285750" algn="ctr">
              <a:spcAft>
                <a:spcPts val="600"/>
              </a:spcAft>
            </a:pPr>
            <a:br>
              <a:rPr lang="en-GB" sz="1000" dirty="0">
                <a:latin typeface="Arial" panose="020B0604020202020204" pitchFamily="34" charset="0"/>
                <a:cs typeface="Arial" panose="020B0604020202020204" pitchFamily="34" charset="0"/>
              </a:rPr>
            </a:br>
            <a:r>
              <a:rPr lang="en-US" sz="2400" b="1" i="0" dirty="0">
                <a:effectLst/>
              </a:rPr>
              <a:t>Optimization of injectors PWFA-based</a:t>
            </a:r>
            <a:endParaRPr lang="en-US" sz="2400" b="0" i="0" dirty="0">
              <a:effectLst/>
            </a:endParaRPr>
          </a:p>
          <a:p>
            <a:pPr marL="571500" indent="-285750" algn="ctr">
              <a:spcAft>
                <a:spcPts val="600"/>
              </a:spcAft>
              <a:buFont typeface="Arial" panose="020B0604020202020204" pitchFamily="34" charset="0"/>
              <a:buChar char="•"/>
            </a:pPr>
            <a:r>
              <a:rPr lang="en-US" dirty="0"/>
              <a:t>EuPRAXIA@SPARC_LAB base-line injector optimization</a:t>
            </a:r>
          </a:p>
          <a:p>
            <a:pPr marL="571500" indent="-285750" algn="ctr">
              <a:spcAft>
                <a:spcPts val="600"/>
              </a:spcAft>
              <a:buFont typeface="Arial" panose="020B0604020202020204" pitchFamily="34" charset="0"/>
              <a:buChar char="•"/>
            </a:pPr>
            <a:r>
              <a:rPr lang="en-US" dirty="0"/>
              <a:t>EuPRAXIA@SPARC_LAB C-band injector upgrade</a:t>
            </a:r>
          </a:p>
          <a:p>
            <a:pPr marL="571500" indent="-285750" algn="ctr">
              <a:spcAft>
                <a:spcPts val="600"/>
              </a:spcAft>
              <a:buFont typeface="Arial" panose="020B0604020202020204" pitchFamily="34" charset="0"/>
              <a:buChar char="•"/>
            </a:pPr>
            <a:r>
              <a:rPr lang="en-US" b="0" i="0" dirty="0">
                <a:effectLst/>
              </a:rPr>
              <a:t>Photocathode studies and ML for optimization of RF photo gun</a:t>
            </a:r>
          </a:p>
          <a:p>
            <a:pPr marL="285750" algn="ctr">
              <a:spcAft>
                <a:spcPts val="600"/>
              </a:spcAft>
            </a:pPr>
            <a:endParaRPr lang="en-US" sz="1000" b="0" i="0" dirty="0">
              <a:effectLst/>
            </a:endParaRPr>
          </a:p>
          <a:p>
            <a:pPr marL="285750" algn="ctr">
              <a:spcAft>
                <a:spcPts val="600"/>
              </a:spcAft>
            </a:pPr>
            <a:r>
              <a:rPr lang="en-US" sz="2400" b="1" i="0" dirty="0">
                <a:effectLst/>
              </a:rPr>
              <a:t>Conclusions and future prospectives</a:t>
            </a:r>
          </a:p>
          <a:p>
            <a:pPr marL="285750" algn="ctr">
              <a:spcAft>
                <a:spcPts val="600"/>
              </a:spcAft>
            </a:pPr>
            <a:endParaRPr lang="en-US" sz="1000" b="0" i="0" dirty="0">
              <a:effectLst/>
            </a:endParaRPr>
          </a:p>
          <a:p>
            <a:pPr marL="285750" algn="ctr">
              <a:spcAft>
                <a:spcPts val="600"/>
              </a:spcAft>
            </a:pPr>
            <a:endParaRPr lang="en-GB" sz="1000" dirty="0"/>
          </a:p>
          <a:p>
            <a:pPr marL="571500" lvl="1" indent="-285750" algn="ctr">
              <a:spcAft>
                <a:spcPts val="600"/>
              </a:spcAft>
              <a:buFont typeface="Arial" panose="020B0604020202020204" pitchFamily="34" charset="0"/>
              <a:buChar char="•"/>
            </a:pPr>
            <a:endParaRPr lang="en-US" sz="1000" dirty="0"/>
          </a:p>
        </p:txBody>
      </p:sp>
      <p:sp>
        <p:nvSpPr>
          <p:cNvPr id="2" name="Google Shape;71;p7">
            <a:extLst>
              <a:ext uri="{FF2B5EF4-FFF2-40B4-BE49-F238E27FC236}">
                <a16:creationId xmlns:a16="http://schemas.microsoft.com/office/drawing/2014/main" id="{6667886E-D0EB-3659-9810-B68B4EF09B77}"/>
              </a:ext>
            </a:extLst>
          </p:cNvPr>
          <p:cNvSpPr txBox="1"/>
          <p:nvPr/>
        </p:nvSpPr>
        <p:spPr>
          <a:xfrm>
            <a:off x="2370284" y="4100231"/>
            <a:ext cx="3573346" cy="588450"/>
          </a:xfrm>
          <a:prstGeom prst="rect">
            <a:avLst/>
          </a:prstGeom>
          <a:noFill/>
          <a:ln>
            <a:noFill/>
          </a:ln>
        </p:spPr>
        <p:txBody>
          <a:bodyPr spcFirstLastPara="1" wrap="square" lIns="91425" tIns="91425" rIns="91425" bIns="91425" anchor="ctr" anchorCtr="0">
            <a:noAutofit/>
          </a:bodyPr>
          <a:lstStyle/>
          <a:p>
            <a:pPr marL="457200" indent="-171450" algn="ctr">
              <a:spcAft>
                <a:spcPts val="600"/>
              </a:spcAft>
              <a:buFont typeface="Arial" panose="020B0604020202020204" pitchFamily="34" charset="0"/>
              <a:buChar char="•"/>
            </a:pPr>
            <a:endParaRPr lang="en-US" sz="1000" dirty="0"/>
          </a:p>
          <a:p>
            <a:pPr marL="457200" indent="-171450" algn="ctr">
              <a:spcAft>
                <a:spcPts val="600"/>
              </a:spcAft>
              <a:buFont typeface="Arial" panose="020B0604020202020204" pitchFamily="34" charset="0"/>
              <a:buChar char="•"/>
            </a:pPr>
            <a:endParaRPr lang="en-US" sz="1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BD60E-D86C-A47B-FB1B-FE9CA328EF1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23A6C31-DE33-49C7-0CF8-5FD1C54D2AD3}"/>
              </a:ext>
            </a:extLst>
          </p:cNvPr>
          <p:cNvSpPr>
            <a:spLocks noGrp="1"/>
          </p:cNvSpPr>
          <p:nvPr>
            <p:ph type="title"/>
          </p:nvPr>
        </p:nvSpPr>
        <p:spPr>
          <a:xfrm>
            <a:off x="0" y="-16836"/>
            <a:ext cx="8788439" cy="535200"/>
          </a:xfrm>
        </p:spPr>
        <p:txBody>
          <a:bodyPr/>
          <a:lstStyle/>
          <a:p>
            <a:r>
              <a:rPr lang="en-GB" sz="2800" dirty="0">
                <a:latin typeface="Arial" panose="020B0604020202020204" pitchFamily="34" charset="0"/>
                <a:cs typeface="Arial" panose="020B0604020202020204" pitchFamily="34" charset="0"/>
              </a:rPr>
              <a:t>Emittance measurement setup</a:t>
            </a:r>
            <a:endParaRPr lang="en-GB" dirty="0"/>
          </a:p>
        </p:txBody>
      </p:sp>
      <p:sp>
        <p:nvSpPr>
          <p:cNvPr id="4" name="Segnaposto numero diapositiva 3">
            <a:extLst>
              <a:ext uri="{FF2B5EF4-FFF2-40B4-BE49-F238E27FC236}">
                <a16:creationId xmlns:a16="http://schemas.microsoft.com/office/drawing/2014/main" id="{F685AB23-F96E-20A4-1E7E-13A668CA38D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20</a:t>
            </a:fld>
            <a:endParaRPr lang="it-IT"/>
          </a:p>
        </p:txBody>
      </p:sp>
      <p:sp>
        <p:nvSpPr>
          <p:cNvPr id="5" name="Sottotitolo 4">
            <a:extLst>
              <a:ext uri="{FF2B5EF4-FFF2-40B4-BE49-F238E27FC236}">
                <a16:creationId xmlns:a16="http://schemas.microsoft.com/office/drawing/2014/main" id="{0C415627-F10F-B014-53CC-74F21F9D3A73}"/>
              </a:ext>
            </a:extLst>
          </p:cNvPr>
          <p:cNvSpPr>
            <a:spLocks noGrp="1"/>
          </p:cNvSpPr>
          <p:nvPr>
            <p:ph type="subTitle" idx="2"/>
          </p:nvPr>
        </p:nvSpPr>
        <p:spPr/>
        <p:txBody>
          <a:bodyPr/>
          <a:lstStyle/>
          <a:p>
            <a:r>
              <a:rPr lang="it" sz="900" dirty="0"/>
              <a:t>Beam dynamics studies for advanced-compact RF injector for PWFA</a:t>
            </a:r>
            <a:endParaRPr lang="en-GB" dirty="0"/>
          </a:p>
        </p:txBody>
      </p:sp>
      <p:pic>
        <p:nvPicPr>
          <p:cNvPr id="18" name="Immagine 17">
            <a:extLst>
              <a:ext uri="{FF2B5EF4-FFF2-40B4-BE49-F238E27FC236}">
                <a16:creationId xmlns:a16="http://schemas.microsoft.com/office/drawing/2014/main" id="{9466467F-C536-CF3B-4C73-C3162DC135D9}"/>
              </a:ext>
            </a:extLst>
          </p:cNvPr>
          <p:cNvPicPr>
            <a:picLocks noChangeAspect="1"/>
          </p:cNvPicPr>
          <p:nvPr/>
        </p:nvPicPr>
        <p:blipFill>
          <a:blip r:embed="rId3"/>
          <a:stretch>
            <a:fillRect/>
          </a:stretch>
        </p:blipFill>
        <p:spPr>
          <a:xfrm>
            <a:off x="951092" y="4018268"/>
            <a:ext cx="4770533" cy="731583"/>
          </a:xfrm>
          <a:prstGeom prst="rect">
            <a:avLst/>
          </a:prstGeom>
        </p:spPr>
      </p:pic>
      <p:sp>
        <p:nvSpPr>
          <p:cNvPr id="24" name="CasellaDiTesto 23">
            <a:extLst>
              <a:ext uri="{FF2B5EF4-FFF2-40B4-BE49-F238E27FC236}">
                <a16:creationId xmlns:a16="http://schemas.microsoft.com/office/drawing/2014/main" id="{6ABD2E07-B388-62DA-9019-A763B360838D}"/>
              </a:ext>
            </a:extLst>
          </p:cNvPr>
          <p:cNvSpPr txBox="1"/>
          <p:nvPr/>
        </p:nvSpPr>
        <p:spPr>
          <a:xfrm>
            <a:off x="0" y="3142221"/>
            <a:ext cx="9085002" cy="954107"/>
          </a:xfrm>
          <a:prstGeom prst="rect">
            <a:avLst/>
          </a:prstGeom>
          <a:noFill/>
        </p:spPr>
        <p:txBody>
          <a:bodyPr wrap="square" rtlCol="0">
            <a:spAutoFit/>
          </a:bodyPr>
          <a:lstStyle/>
          <a:p>
            <a:r>
              <a:rPr lang="en-US" dirty="0"/>
              <a:t>The beam transverse emittance can be written, assuming no correlation between each term, as the sum in quadrature of the different contributions. Ideally, it is possible to restore the initial emittance value by properly setting the magnetic field of the solenoid surrounding the gun to counteract the beam internal space charge forces and the external RF kick. </a:t>
            </a:r>
            <a:endParaRPr lang="en-GB" dirty="0"/>
          </a:p>
        </p:txBody>
      </p:sp>
      <p:sp>
        <p:nvSpPr>
          <p:cNvPr id="31" name="CasellaDiTesto 30">
            <a:extLst>
              <a:ext uri="{FF2B5EF4-FFF2-40B4-BE49-F238E27FC236}">
                <a16:creationId xmlns:a16="http://schemas.microsoft.com/office/drawing/2014/main" id="{1F0F5E1B-3FC7-9333-26DB-5FE65B0C6E5D}"/>
              </a:ext>
            </a:extLst>
          </p:cNvPr>
          <p:cNvSpPr txBox="1"/>
          <p:nvPr/>
        </p:nvSpPr>
        <p:spPr>
          <a:xfrm>
            <a:off x="0" y="519851"/>
            <a:ext cx="9243760" cy="523220"/>
          </a:xfrm>
          <a:prstGeom prst="rect">
            <a:avLst/>
          </a:prstGeom>
          <a:noFill/>
        </p:spPr>
        <p:txBody>
          <a:bodyPr wrap="square" rtlCol="0">
            <a:spAutoFit/>
          </a:bodyPr>
          <a:lstStyle/>
          <a:p>
            <a:r>
              <a:rPr lang="en-US" b="0" i="0" dirty="0">
                <a:solidFill>
                  <a:srgbClr val="1F1F1F"/>
                </a:solidFill>
                <a:effectLst/>
                <a:latin typeface="+mj-lt"/>
              </a:rPr>
              <a:t>The emittance of the </a:t>
            </a:r>
            <a:r>
              <a:rPr lang="en-US" b="0" i="0" dirty="0">
                <a:solidFill>
                  <a:schemeClr val="bg2"/>
                </a:solidFill>
                <a:effectLst/>
                <a:latin typeface="+mj-lt"/>
              </a:rPr>
              <a:t>photocathode</a:t>
            </a:r>
            <a:r>
              <a:rPr lang="en-US" b="0" i="0" dirty="0">
                <a:solidFill>
                  <a:srgbClr val="1F1F1F"/>
                </a:solidFill>
                <a:effectLst/>
                <a:latin typeface="+mj-lt"/>
              </a:rPr>
              <a:t> can be obtained by fitting the measured beam spot sizes on the screen as a function of the solenoid </a:t>
            </a:r>
            <a:r>
              <a:rPr lang="en-US" b="0" i="0" dirty="0">
                <a:solidFill>
                  <a:schemeClr val="bg2"/>
                </a:solidFill>
                <a:effectLst/>
                <a:latin typeface="+mj-lt"/>
              </a:rPr>
              <a:t>strength</a:t>
            </a:r>
            <a:r>
              <a:rPr lang="en-US" b="0" i="0" dirty="0">
                <a:solidFill>
                  <a:srgbClr val="1F1F1F"/>
                </a:solidFill>
                <a:effectLst/>
                <a:latin typeface="+mj-lt"/>
              </a:rPr>
              <a:t>.</a:t>
            </a:r>
            <a:endParaRPr lang="en-GB" dirty="0">
              <a:latin typeface="+mj-lt"/>
            </a:endParaRPr>
          </a:p>
        </p:txBody>
      </p:sp>
      <p:grpSp>
        <p:nvGrpSpPr>
          <p:cNvPr id="43" name="Gruppo 42">
            <a:extLst>
              <a:ext uri="{FF2B5EF4-FFF2-40B4-BE49-F238E27FC236}">
                <a16:creationId xmlns:a16="http://schemas.microsoft.com/office/drawing/2014/main" id="{BCD88150-F0C2-93F4-60F7-1BAC6C938E29}"/>
              </a:ext>
            </a:extLst>
          </p:cNvPr>
          <p:cNvGrpSpPr/>
          <p:nvPr/>
        </p:nvGrpSpPr>
        <p:grpSpPr>
          <a:xfrm>
            <a:off x="3738966" y="912842"/>
            <a:ext cx="4861887" cy="2274142"/>
            <a:chOff x="1620776" y="2717604"/>
            <a:chExt cx="4861887" cy="2274142"/>
          </a:xfrm>
        </p:grpSpPr>
        <p:pic>
          <p:nvPicPr>
            <p:cNvPr id="1026" name="Picture 2">
              <a:extLst>
                <a:ext uri="{FF2B5EF4-FFF2-40B4-BE49-F238E27FC236}">
                  <a16:creationId xmlns:a16="http://schemas.microsoft.com/office/drawing/2014/main" id="{69403767-57FE-0B98-0981-DA3B8AB776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8" t="10022" b="5074"/>
            <a:stretch/>
          </p:blipFill>
          <p:spPr bwMode="auto">
            <a:xfrm>
              <a:off x="1928553" y="2887809"/>
              <a:ext cx="4554110" cy="1862042"/>
            </a:xfrm>
            <a:prstGeom prst="rect">
              <a:avLst/>
            </a:prstGeom>
            <a:noFill/>
            <a:extLst>
              <a:ext uri="{909E8E84-426E-40DD-AFC4-6F175D3DCCD1}">
                <a14:hiddenFill xmlns:a14="http://schemas.microsoft.com/office/drawing/2010/main">
                  <a:solidFill>
                    <a:srgbClr val="FFFFFF"/>
                  </a:solidFill>
                </a14:hiddenFill>
              </a:ext>
            </a:extLst>
          </p:spPr>
        </p:pic>
        <p:sp>
          <p:nvSpPr>
            <p:cNvPr id="32" name="CasellaDiTesto 31">
              <a:extLst>
                <a:ext uri="{FF2B5EF4-FFF2-40B4-BE49-F238E27FC236}">
                  <a16:creationId xmlns:a16="http://schemas.microsoft.com/office/drawing/2014/main" id="{6EFD8C5A-99AE-BFB4-DC5A-32A873730D9D}"/>
                </a:ext>
              </a:extLst>
            </p:cNvPr>
            <p:cNvSpPr txBox="1"/>
            <p:nvPr/>
          </p:nvSpPr>
          <p:spPr>
            <a:xfrm>
              <a:off x="3281717" y="4683969"/>
              <a:ext cx="2152996" cy="307777"/>
            </a:xfrm>
            <a:prstGeom prst="rect">
              <a:avLst/>
            </a:prstGeom>
            <a:noFill/>
          </p:spPr>
          <p:txBody>
            <a:bodyPr wrap="square" rtlCol="0">
              <a:spAutoFit/>
            </a:bodyPr>
            <a:lstStyle/>
            <a:p>
              <a:r>
                <a:rPr lang="en-GB" dirty="0"/>
                <a:t>Solenoid current (A)</a:t>
              </a:r>
            </a:p>
          </p:txBody>
        </p:sp>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713E7561-1072-13D6-ABDD-069EBF1DAC5C}"/>
                    </a:ext>
                  </a:extLst>
                </p:cNvPr>
                <p:cNvSpPr txBox="1"/>
                <p:nvPr/>
              </p:nvSpPr>
              <p:spPr>
                <a:xfrm rot="16200000">
                  <a:off x="1365881" y="3577888"/>
                  <a:ext cx="817568"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l-GR" i="1" dirty="0" smtClean="0">
                            <a:latin typeface="Cambria Math" panose="02040503050406030204" pitchFamily="18" charset="0"/>
                          </a:rPr>
                          <m:t>𝜎</m:t>
                        </m:r>
                        <m:r>
                          <a:rPr lang="it-IT" i="1" dirty="0" smtClean="0">
                            <a:latin typeface="Cambria Math" panose="02040503050406030204" pitchFamily="18" charset="0"/>
                          </a:rPr>
                          <m:t>(</m:t>
                        </m:r>
                        <m:r>
                          <a:rPr lang="el-GR" i="1" dirty="0" smtClean="0">
                            <a:latin typeface="Cambria Math" panose="02040503050406030204" pitchFamily="18" charset="0"/>
                          </a:rPr>
                          <m:t>𝜇</m:t>
                        </m:r>
                        <m:r>
                          <a:rPr lang="en-GB" i="1" dirty="0">
                            <a:latin typeface="Cambria Math" panose="02040503050406030204" pitchFamily="18" charset="0"/>
                          </a:rPr>
                          <m:t>𝑚</m:t>
                        </m:r>
                        <m:r>
                          <a:rPr lang="en-GB" i="1" dirty="0" smtClean="0">
                            <a:latin typeface="Cambria Math" panose="02040503050406030204" pitchFamily="18" charset="0"/>
                          </a:rPr>
                          <m:t>)</m:t>
                        </m:r>
                      </m:oMath>
                    </m:oMathPara>
                  </a14:m>
                  <a:endParaRPr lang="en-GB" dirty="0"/>
                </a:p>
              </p:txBody>
            </p:sp>
          </mc:Choice>
          <mc:Fallback xmlns="">
            <p:sp>
              <p:nvSpPr>
                <p:cNvPr id="33" name="CasellaDiTesto 32">
                  <a:extLst>
                    <a:ext uri="{FF2B5EF4-FFF2-40B4-BE49-F238E27FC236}">
                      <a16:creationId xmlns:a16="http://schemas.microsoft.com/office/drawing/2014/main" id="{713E7561-1072-13D6-ABDD-069EBF1DAC5C}"/>
                    </a:ext>
                  </a:extLst>
                </p:cNvPr>
                <p:cNvSpPr txBox="1">
                  <a:spLocks noRot="1" noChangeAspect="1" noMove="1" noResize="1" noEditPoints="1" noAdjustHandles="1" noChangeArrowheads="1" noChangeShapeType="1" noTextEdit="1"/>
                </p:cNvSpPr>
                <p:nvPr/>
              </p:nvSpPr>
              <p:spPr>
                <a:xfrm rot="16200000">
                  <a:off x="1365881" y="3577888"/>
                  <a:ext cx="817568" cy="307777"/>
                </a:xfrm>
                <a:prstGeom prst="rect">
                  <a:avLst/>
                </a:prstGeom>
                <a:blipFill>
                  <a:blip r:embed="rId5"/>
                  <a:stretch>
                    <a:fillRect r="-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CA4074ED-BE2D-8950-CCEC-43475F226C3A}"/>
                    </a:ext>
                  </a:extLst>
                </p:cNvPr>
                <p:cNvSpPr txBox="1"/>
                <p:nvPr/>
              </p:nvSpPr>
              <p:spPr>
                <a:xfrm>
                  <a:off x="5960226" y="2944014"/>
                  <a:ext cx="415637" cy="54021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b="0" i="1" dirty="0" smtClean="0">
                                <a:solidFill>
                                  <a:srgbClr val="0708F7"/>
                                </a:solidFill>
                                <a:latin typeface="Cambria Math" panose="02040503050406030204" pitchFamily="18" charset="0"/>
                              </a:rPr>
                            </m:ctrlPr>
                          </m:sSubPr>
                          <m:e>
                            <m:r>
                              <a:rPr lang="el-GR" i="1" dirty="0" smtClean="0">
                                <a:solidFill>
                                  <a:srgbClr val="0708F7"/>
                                </a:solidFill>
                                <a:latin typeface="Cambria Math" panose="02040503050406030204" pitchFamily="18" charset="0"/>
                              </a:rPr>
                              <m:t>𝜎</m:t>
                            </m:r>
                          </m:e>
                          <m:sub>
                            <m:r>
                              <a:rPr lang="it-IT" i="1" dirty="0" smtClean="0">
                                <a:solidFill>
                                  <a:srgbClr val="0708F7"/>
                                </a:solidFill>
                                <a:latin typeface="Cambria Math" panose="02040503050406030204" pitchFamily="18" charset="0"/>
                              </a:rPr>
                              <m:t>𝑥</m:t>
                            </m:r>
                          </m:sub>
                        </m:sSub>
                      </m:oMath>
                    </m:oMathPara>
                  </a14:m>
                  <a:endParaRPr lang="it-IT" dirty="0"/>
                </a:p>
                <a:p>
                  <a:pPr/>
                  <a14:m>
                    <m:oMathPara xmlns:m="http://schemas.openxmlformats.org/officeDocument/2006/math">
                      <m:oMathParaPr>
                        <m:jc m:val="centerGroup"/>
                      </m:oMathParaPr>
                      <m:oMath xmlns:m="http://schemas.openxmlformats.org/officeDocument/2006/math">
                        <m:sSub>
                          <m:sSubPr>
                            <m:ctrlPr>
                              <a:rPr lang="it-IT" b="0" i="1" dirty="0" smtClean="0">
                                <a:solidFill>
                                  <a:srgbClr val="FF0000"/>
                                </a:solidFill>
                                <a:latin typeface="Cambria Math" panose="02040503050406030204" pitchFamily="18" charset="0"/>
                              </a:rPr>
                            </m:ctrlPr>
                          </m:sSubPr>
                          <m:e>
                            <m:r>
                              <a:rPr lang="el-GR" i="1" dirty="0" smtClean="0">
                                <a:solidFill>
                                  <a:srgbClr val="FF0000"/>
                                </a:solidFill>
                                <a:latin typeface="Cambria Math" panose="02040503050406030204" pitchFamily="18" charset="0"/>
                              </a:rPr>
                              <m:t>𝜎</m:t>
                            </m:r>
                          </m:e>
                          <m:sub>
                            <m:r>
                              <a:rPr lang="it-IT" i="1" dirty="0" smtClean="0">
                                <a:solidFill>
                                  <a:srgbClr val="FF0000"/>
                                </a:solidFill>
                                <a:latin typeface="Cambria Math" panose="02040503050406030204" pitchFamily="18" charset="0"/>
                              </a:rPr>
                              <m:t>𝑦</m:t>
                            </m:r>
                          </m:sub>
                        </m:sSub>
                      </m:oMath>
                    </m:oMathPara>
                  </a14:m>
                  <a:endParaRPr lang="en-GB" dirty="0"/>
                </a:p>
              </p:txBody>
            </p:sp>
          </mc:Choice>
          <mc:Fallback xmlns="">
            <p:sp>
              <p:nvSpPr>
                <p:cNvPr id="34" name="CasellaDiTesto 33">
                  <a:extLst>
                    <a:ext uri="{FF2B5EF4-FFF2-40B4-BE49-F238E27FC236}">
                      <a16:creationId xmlns:a16="http://schemas.microsoft.com/office/drawing/2014/main" id="{CA4074ED-BE2D-8950-CCEC-43475F226C3A}"/>
                    </a:ext>
                  </a:extLst>
                </p:cNvPr>
                <p:cNvSpPr txBox="1">
                  <a:spLocks noRot="1" noChangeAspect="1" noMove="1" noResize="1" noEditPoints="1" noAdjustHandles="1" noChangeArrowheads="1" noChangeShapeType="1" noTextEdit="1"/>
                </p:cNvSpPr>
                <p:nvPr/>
              </p:nvSpPr>
              <p:spPr>
                <a:xfrm>
                  <a:off x="5960226" y="2944014"/>
                  <a:ext cx="415637" cy="54021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BAD77EDA-FF94-6B02-5588-999001A7B92F}"/>
                    </a:ext>
                  </a:extLst>
                </p:cNvPr>
                <p:cNvSpPr txBox="1"/>
                <p:nvPr/>
              </p:nvSpPr>
              <p:spPr>
                <a:xfrm>
                  <a:off x="3048380" y="2975816"/>
                  <a:ext cx="2468880" cy="30777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b="0" i="1" dirty="0" smtClean="0">
                                <a:latin typeface="Cambria Math" panose="02040503050406030204" pitchFamily="18" charset="0"/>
                              </a:rPr>
                            </m:ctrlPr>
                          </m:sSubPr>
                          <m:e>
                            <m:r>
                              <a:rPr lang="el-GR" i="1" dirty="0" smtClean="0">
                                <a:latin typeface="Cambria Math" panose="02040503050406030204" pitchFamily="18" charset="0"/>
                              </a:rPr>
                              <m:t>𝜖</m:t>
                            </m:r>
                          </m:e>
                          <m:sub>
                            <m:r>
                              <a:rPr lang="it-IT" i="1" dirty="0" smtClean="0">
                                <a:latin typeface="Cambria Math" panose="02040503050406030204" pitchFamily="18" charset="0"/>
                              </a:rPr>
                              <m:t>𝑛</m:t>
                            </m:r>
                          </m:sub>
                        </m:sSub>
                        <m:r>
                          <a:rPr lang="it-IT" i="1" dirty="0" smtClean="0">
                            <a:latin typeface="Cambria Math" panose="02040503050406030204" pitchFamily="18" charset="0"/>
                          </a:rPr>
                          <m:t>= 84,84</m:t>
                        </m:r>
                        <m:r>
                          <a:rPr lang="it-IT" b="0" i="1" dirty="0" smtClean="0">
                            <a:latin typeface="Cambria Math" panose="02040503050406030204" pitchFamily="18" charset="0"/>
                          </a:rPr>
                          <m:t> </m:t>
                        </m:r>
                        <m:r>
                          <m:rPr>
                            <m:nor/>
                          </m:rPr>
                          <a:rPr lang="en-GB" dirty="0"/>
                          <m:t>±</m:t>
                        </m:r>
                        <m:r>
                          <a:rPr lang="it-IT" b="0" i="1" dirty="0" smtClean="0">
                            <a:latin typeface="Cambria Math" panose="02040503050406030204" pitchFamily="18" charset="0"/>
                          </a:rPr>
                          <m:t> </m:t>
                        </m:r>
                        <m:r>
                          <a:rPr lang="it-IT" i="1" dirty="0" smtClean="0">
                            <a:latin typeface="Cambria Math" panose="02040503050406030204" pitchFamily="18" charset="0"/>
                          </a:rPr>
                          <m:t>3,69 </m:t>
                        </m:r>
                        <m:r>
                          <a:rPr lang="it-IT" i="1" dirty="0" smtClean="0">
                            <a:latin typeface="Cambria Math" panose="02040503050406030204" pitchFamily="18" charset="0"/>
                          </a:rPr>
                          <m:t>𝑛𝑚</m:t>
                        </m:r>
                      </m:oMath>
                    </m:oMathPara>
                  </a14:m>
                  <a:endParaRPr lang="en-GB" dirty="0"/>
                </a:p>
              </p:txBody>
            </p:sp>
          </mc:Choice>
          <mc:Fallback xmlns="">
            <p:sp>
              <p:nvSpPr>
                <p:cNvPr id="35" name="CasellaDiTesto 34">
                  <a:extLst>
                    <a:ext uri="{FF2B5EF4-FFF2-40B4-BE49-F238E27FC236}">
                      <a16:creationId xmlns:a16="http://schemas.microsoft.com/office/drawing/2014/main" id="{BAD77EDA-FF94-6B02-5588-999001A7B92F}"/>
                    </a:ext>
                  </a:extLst>
                </p:cNvPr>
                <p:cNvSpPr txBox="1">
                  <a:spLocks noRot="1" noChangeAspect="1" noMove="1" noResize="1" noEditPoints="1" noAdjustHandles="1" noChangeArrowheads="1" noChangeShapeType="1" noTextEdit="1"/>
                </p:cNvSpPr>
                <p:nvPr/>
              </p:nvSpPr>
              <p:spPr>
                <a:xfrm>
                  <a:off x="3048380" y="2975816"/>
                  <a:ext cx="2468880" cy="307777"/>
                </a:xfrm>
                <a:prstGeom prst="rect">
                  <a:avLst/>
                </a:prstGeom>
                <a:blipFill>
                  <a:blip r:embed="rId7"/>
                  <a:stretch>
                    <a:fillRect/>
                  </a:stretch>
                </a:blipFill>
              </p:spPr>
              <p:txBody>
                <a:bodyPr/>
                <a:lstStyle/>
                <a:p>
                  <a:r>
                    <a:rPr lang="en-GB">
                      <a:noFill/>
                    </a:rPr>
                    <a:t> </a:t>
                  </a:r>
                </a:p>
              </p:txBody>
            </p:sp>
          </mc:Fallback>
        </mc:AlternateContent>
        <p:sp>
          <p:nvSpPr>
            <p:cNvPr id="42" name="CasellaDiTesto 41">
              <a:extLst>
                <a:ext uri="{FF2B5EF4-FFF2-40B4-BE49-F238E27FC236}">
                  <a16:creationId xmlns:a16="http://schemas.microsoft.com/office/drawing/2014/main" id="{511A02DF-EB06-62D4-2820-4A07E301FF2A}"/>
                </a:ext>
              </a:extLst>
            </p:cNvPr>
            <p:cNvSpPr txBox="1"/>
            <p:nvPr/>
          </p:nvSpPr>
          <p:spPr>
            <a:xfrm>
              <a:off x="3239146" y="2717604"/>
              <a:ext cx="1901265" cy="201062"/>
            </a:xfrm>
            <a:prstGeom prst="rect">
              <a:avLst/>
            </a:prstGeom>
            <a:solidFill>
              <a:schemeClr val="bg1"/>
            </a:solidFill>
          </p:spPr>
          <p:txBody>
            <a:bodyPr wrap="square" rtlCol="0">
              <a:spAutoFit/>
            </a:bodyPr>
            <a:lstStyle/>
            <a:p>
              <a:endParaRPr lang="en-GB" dirty="0"/>
            </a:p>
          </p:txBody>
        </p:sp>
      </p:grpSp>
      <p:grpSp>
        <p:nvGrpSpPr>
          <p:cNvPr id="7" name="Gruppo 6">
            <a:extLst>
              <a:ext uri="{FF2B5EF4-FFF2-40B4-BE49-F238E27FC236}">
                <a16:creationId xmlns:a16="http://schemas.microsoft.com/office/drawing/2014/main" id="{ADE3FC46-DA48-50C1-CDE4-B9D9E4FED7A0}"/>
              </a:ext>
            </a:extLst>
          </p:cNvPr>
          <p:cNvGrpSpPr/>
          <p:nvPr/>
        </p:nvGrpSpPr>
        <p:grpSpPr>
          <a:xfrm>
            <a:off x="304609" y="1066097"/>
            <a:ext cx="3069685" cy="1909218"/>
            <a:chOff x="164254" y="877349"/>
            <a:chExt cx="2784500" cy="2307307"/>
          </a:xfrm>
        </p:grpSpPr>
        <p:grpSp>
          <p:nvGrpSpPr>
            <p:cNvPr id="8" name="Gruppo 7">
              <a:extLst>
                <a:ext uri="{FF2B5EF4-FFF2-40B4-BE49-F238E27FC236}">
                  <a16:creationId xmlns:a16="http://schemas.microsoft.com/office/drawing/2014/main" id="{A2D3A078-FD90-D65F-516F-928F2F400E39}"/>
                </a:ext>
              </a:extLst>
            </p:cNvPr>
            <p:cNvGrpSpPr/>
            <p:nvPr/>
          </p:nvGrpSpPr>
          <p:grpSpPr>
            <a:xfrm>
              <a:off x="164254" y="1052959"/>
              <a:ext cx="2784500" cy="2131697"/>
              <a:chOff x="949658" y="830631"/>
              <a:chExt cx="4253796" cy="2457827"/>
            </a:xfrm>
          </p:grpSpPr>
          <p:pic>
            <p:nvPicPr>
              <p:cNvPr id="10" name="Immagine 9">
                <a:extLst>
                  <a:ext uri="{FF2B5EF4-FFF2-40B4-BE49-F238E27FC236}">
                    <a16:creationId xmlns:a16="http://schemas.microsoft.com/office/drawing/2014/main" id="{7E4213B5-719A-41B7-38D3-3921E5998CAD}"/>
                  </a:ext>
                </a:extLst>
              </p:cNvPr>
              <p:cNvPicPr>
                <a:picLocks noChangeAspect="1"/>
              </p:cNvPicPr>
              <p:nvPr/>
            </p:nvPicPr>
            <p:blipFill>
              <a:blip r:embed="rId8"/>
              <a:stretch>
                <a:fillRect/>
              </a:stretch>
            </p:blipFill>
            <p:spPr>
              <a:xfrm>
                <a:off x="949658" y="830631"/>
                <a:ext cx="3273692" cy="2457827"/>
              </a:xfrm>
              <a:prstGeom prst="rect">
                <a:avLst/>
              </a:prstGeom>
            </p:spPr>
          </p:pic>
          <p:sp>
            <p:nvSpPr>
              <p:cNvPr id="11" name="CasellaDiTesto 10">
                <a:extLst>
                  <a:ext uri="{FF2B5EF4-FFF2-40B4-BE49-F238E27FC236}">
                    <a16:creationId xmlns:a16="http://schemas.microsoft.com/office/drawing/2014/main" id="{6C1F70B1-72DF-4770-7ED8-030F519BD642}"/>
                  </a:ext>
                </a:extLst>
              </p:cNvPr>
              <p:cNvSpPr txBox="1"/>
              <p:nvPr/>
            </p:nvSpPr>
            <p:spPr>
              <a:xfrm>
                <a:off x="1055332" y="2628885"/>
                <a:ext cx="1034622" cy="343084"/>
              </a:xfrm>
              <a:prstGeom prst="rect">
                <a:avLst/>
              </a:prstGeom>
              <a:noFill/>
            </p:spPr>
            <p:txBody>
              <a:bodyPr wrap="square" rtlCol="0">
                <a:spAutoFit/>
              </a:bodyPr>
              <a:lstStyle/>
              <a:p>
                <a:r>
                  <a:rPr lang="en-GB" sz="1000" b="1" dirty="0"/>
                  <a:t>suitcase</a:t>
                </a:r>
              </a:p>
            </p:txBody>
          </p:sp>
          <p:sp>
            <p:nvSpPr>
              <p:cNvPr id="12" name="CasellaDiTesto 11">
                <a:extLst>
                  <a:ext uri="{FF2B5EF4-FFF2-40B4-BE49-F238E27FC236}">
                    <a16:creationId xmlns:a16="http://schemas.microsoft.com/office/drawing/2014/main" id="{5CC7FAA2-F1FD-EFFB-3634-E9BCFA6B37B1}"/>
                  </a:ext>
                </a:extLst>
              </p:cNvPr>
              <p:cNvSpPr txBox="1"/>
              <p:nvPr/>
            </p:nvSpPr>
            <p:spPr>
              <a:xfrm>
                <a:off x="3248382" y="1163283"/>
                <a:ext cx="1181215" cy="343084"/>
              </a:xfrm>
              <a:prstGeom prst="rect">
                <a:avLst/>
              </a:prstGeom>
              <a:noFill/>
            </p:spPr>
            <p:txBody>
              <a:bodyPr wrap="square" rtlCol="0">
                <a:spAutoFit/>
              </a:bodyPr>
              <a:lstStyle/>
              <a:p>
                <a:r>
                  <a:rPr lang="en-GB" sz="1000" b="1" dirty="0"/>
                  <a:t>Load lock</a:t>
                </a:r>
              </a:p>
            </p:txBody>
          </p:sp>
          <p:sp>
            <p:nvSpPr>
              <p:cNvPr id="13" name="CasellaDiTesto 12">
                <a:extLst>
                  <a:ext uri="{FF2B5EF4-FFF2-40B4-BE49-F238E27FC236}">
                    <a16:creationId xmlns:a16="http://schemas.microsoft.com/office/drawing/2014/main" id="{6F093404-0EBF-F150-8DC3-AF824B9E73CA}"/>
                  </a:ext>
                </a:extLst>
              </p:cNvPr>
              <p:cNvSpPr txBox="1"/>
              <p:nvPr/>
            </p:nvSpPr>
            <p:spPr>
              <a:xfrm>
                <a:off x="4016784" y="1765075"/>
                <a:ext cx="1186670" cy="343084"/>
              </a:xfrm>
              <a:prstGeom prst="rect">
                <a:avLst/>
              </a:prstGeom>
              <a:noFill/>
            </p:spPr>
            <p:txBody>
              <a:bodyPr wrap="square" rtlCol="0">
                <a:spAutoFit/>
              </a:bodyPr>
              <a:lstStyle/>
              <a:p>
                <a:r>
                  <a:rPr lang="en-GB" sz="1000" b="1" dirty="0"/>
                  <a:t>solenoid</a:t>
                </a:r>
              </a:p>
            </p:txBody>
          </p:sp>
          <p:sp>
            <p:nvSpPr>
              <p:cNvPr id="14" name="CasellaDiTesto 13">
                <a:extLst>
                  <a:ext uri="{FF2B5EF4-FFF2-40B4-BE49-F238E27FC236}">
                    <a16:creationId xmlns:a16="http://schemas.microsoft.com/office/drawing/2014/main" id="{DD5CC730-0F58-E5DA-68A5-DB13F2C84509}"/>
                  </a:ext>
                </a:extLst>
              </p:cNvPr>
              <p:cNvSpPr txBox="1"/>
              <p:nvPr/>
            </p:nvSpPr>
            <p:spPr>
              <a:xfrm>
                <a:off x="2227455" y="2294457"/>
                <a:ext cx="641117" cy="343084"/>
              </a:xfrm>
              <a:prstGeom prst="rect">
                <a:avLst/>
              </a:prstGeom>
              <a:noFill/>
            </p:spPr>
            <p:txBody>
              <a:bodyPr wrap="square" rtlCol="0">
                <a:spAutoFit/>
              </a:bodyPr>
              <a:lstStyle/>
              <a:p>
                <a:r>
                  <a:rPr lang="en-GB" sz="1000" b="1" dirty="0"/>
                  <a:t>gun</a:t>
                </a:r>
              </a:p>
            </p:txBody>
          </p:sp>
        </p:grpSp>
        <p:sp>
          <p:nvSpPr>
            <p:cNvPr id="9" name="CasellaDiTesto 8">
              <a:extLst>
                <a:ext uri="{FF2B5EF4-FFF2-40B4-BE49-F238E27FC236}">
                  <a16:creationId xmlns:a16="http://schemas.microsoft.com/office/drawing/2014/main" id="{1CF52C4E-00D6-8CDA-2A52-EAB242586316}"/>
                </a:ext>
              </a:extLst>
            </p:cNvPr>
            <p:cNvSpPr txBox="1"/>
            <p:nvPr/>
          </p:nvSpPr>
          <p:spPr>
            <a:xfrm>
              <a:off x="164254" y="877349"/>
              <a:ext cx="1336588" cy="297560"/>
            </a:xfrm>
            <a:prstGeom prst="rect">
              <a:avLst/>
            </a:prstGeom>
            <a:noFill/>
          </p:spPr>
          <p:txBody>
            <a:bodyPr wrap="none" rtlCol="0">
              <a:spAutoFit/>
            </a:bodyPr>
            <a:lstStyle/>
            <a:p>
              <a:r>
                <a:rPr lang="en-GB" sz="1000" b="1" dirty="0"/>
                <a:t>PEGASUS photo gun</a:t>
              </a:r>
            </a:p>
          </p:txBody>
        </p:sp>
      </p:grpSp>
      <p:pic>
        <p:nvPicPr>
          <p:cNvPr id="17" name="Immagine 16">
            <a:extLst>
              <a:ext uri="{FF2B5EF4-FFF2-40B4-BE49-F238E27FC236}">
                <a16:creationId xmlns:a16="http://schemas.microsoft.com/office/drawing/2014/main" id="{469B7BE3-2845-BBBF-4850-13AB4FFE983C}"/>
              </a:ext>
            </a:extLst>
          </p:cNvPr>
          <p:cNvPicPr>
            <a:picLocks noChangeAspect="1"/>
          </p:cNvPicPr>
          <p:nvPr/>
        </p:nvPicPr>
        <p:blipFill>
          <a:blip r:embed="rId9"/>
          <a:stretch>
            <a:fillRect/>
          </a:stretch>
        </p:blipFill>
        <p:spPr>
          <a:xfrm>
            <a:off x="6672716" y="4056370"/>
            <a:ext cx="1760373" cy="655377"/>
          </a:xfrm>
          <a:prstGeom prst="rect">
            <a:avLst/>
          </a:prstGeom>
        </p:spPr>
      </p:pic>
      <p:sp>
        <p:nvSpPr>
          <p:cNvPr id="19" name="Freccia a destra 18">
            <a:extLst>
              <a:ext uri="{FF2B5EF4-FFF2-40B4-BE49-F238E27FC236}">
                <a16:creationId xmlns:a16="http://schemas.microsoft.com/office/drawing/2014/main" id="{A97F83EE-1760-E3E3-5BFE-B95DE3BD91DB}"/>
              </a:ext>
            </a:extLst>
          </p:cNvPr>
          <p:cNvSpPr/>
          <p:nvPr/>
        </p:nvSpPr>
        <p:spPr>
          <a:xfrm>
            <a:off x="5836024" y="4384059"/>
            <a:ext cx="836693" cy="100535"/>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Immagine 20">
            <a:extLst>
              <a:ext uri="{FF2B5EF4-FFF2-40B4-BE49-F238E27FC236}">
                <a16:creationId xmlns:a16="http://schemas.microsoft.com/office/drawing/2014/main" id="{A43AF9F5-EC23-8191-25B3-78AC37635F37}"/>
              </a:ext>
            </a:extLst>
          </p:cNvPr>
          <p:cNvPicPr>
            <a:picLocks noChangeAspect="1"/>
          </p:cNvPicPr>
          <p:nvPr/>
        </p:nvPicPr>
        <p:blipFill>
          <a:blip r:embed="rId10"/>
          <a:stretch>
            <a:fillRect/>
          </a:stretch>
        </p:blipFill>
        <p:spPr>
          <a:xfrm>
            <a:off x="6787116" y="4037152"/>
            <a:ext cx="1900765" cy="665476"/>
          </a:xfrm>
          <a:prstGeom prst="rect">
            <a:avLst/>
          </a:prstGeom>
        </p:spPr>
      </p:pic>
    </p:spTree>
    <p:extLst>
      <p:ext uri="{BB962C8B-B14F-4D97-AF65-F5344CB8AC3E}">
        <p14:creationId xmlns:p14="http://schemas.microsoft.com/office/powerpoint/2010/main" val="191339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FCACB2-42D2-28B5-4B91-DF146D8FC80E}"/>
              </a:ext>
            </a:extLst>
          </p:cNvPr>
          <p:cNvSpPr>
            <a:spLocks noGrp="1"/>
          </p:cNvSpPr>
          <p:nvPr>
            <p:ph type="title"/>
          </p:nvPr>
        </p:nvSpPr>
        <p:spPr>
          <a:xfrm>
            <a:off x="0" y="-16836"/>
            <a:ext cx="8788439" cy="535200"/>
          </a:xfrm>
        </p:spPr>
        <p:txBody>
          <a:bodyPr/>
          <a:lstStyle/>
          <a:p>
            <a:r>
              <a:rPr lang="en-GB" sz="2800" dirty="0">
                <a:latin typeface="Arial" panose="020B0604020202020204" pitchFamily="34" charset="0"/>
                <a:cs typeface="Arial" panose="020B0604020202020204" pitchFamily="34" charset="0"/>
              </a:rPr>
              <a:t>Machine learning-based studies for RF photo gun</a:t>
            </a:r>
            <a:endParaRPr lang="en-GB" dirty="0"/>
          </a:p>
        </p:txBody>
      </p:sp>
      <p:sp>
        <p:nvSpPr>
          <p:cNvPr id="4" name="Segnaposto numero diapositiva 3">
            <a:extLst>
              <a:ext uri="{FF2B5EF4-FFF2-40B4-BE49-F238E27FC236}">
                <a16:creationId xmlns:a16="http://schemas.microsoft.com/office/drawing/2014/main" id="{A54282E2-A3B6-7B14-F67B-50410F68EF2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21</a:t>
            </a:fld>
            <a:endParaRPr lang="it-IT"/>
          </a:p>
        </p:txBody>
      </p:sp>
      <p:sp>
        <p:nvSpPr>
          <p:cNvPr id="5" name="Sottotitolo 4">
            <a:extLst>
              <a:ext uri="{FF2B5EF4-FFF2-40B4-BE49-F238E27FC236}">
                <a16:creationId xmlns:a16="http://schemas.microsoft.com/office/drawing/2014/main" id="{4C2CEEB0-AC1B-C1E6-8F7D-8047E4DE4612}"/>
              </a:ext>
            </a:extLst>
          </p:cNvPr>
          <p:cNvSpPr>
            <a:spLocks noGrp="1"/>
          </p:cNvSpPr>
          <p:nvPr>
            <p:ph type="subTitle" idx="2"/>
          </p:nvPr>
        </p:nvSpPr>
        <p:spPr/>
        <p:txBody>
          <a:bodyPr/>
          <a:lstStyle/>
          <a:p>
            <a:r>
              <a:rPr lang="it" sz="900" dirty="0"/>
              <a:t>Beam dynamics studies for advanced-compact RF injector for PWFA</a:t>
            </a:r>
            <a:endParaRPr lang="en-GB" dirty="0"/>
          </a:p>
        </p:txBody>
      </p:sp>
      <p:pic>
        <p:nvPicPr>
          <p:cNvPr id="15" name="Immagine 14">
            <a:extLst>
              <a:ext uri="{FF2B5EF4-FFF2-40B4-BE49-F238E27FC236}">
                <a16:creationId xmlns:a16="http://schemas.microsoft.com/office/drawing/2014/main" id="{818026E3-DDB4-C96F-2A2F-1439C280E1E9}"/>
              </a:ext>
            </a:extLst>
          </p:cNvPr>
          <p:cNvPicPr>
            <a:picLocks noChangeAspect="1"/>
          </p:cNvPicPr>
          <p:nvPr/>
        </p:nvPicPr>
        <p:blipFill>
          <a:blip r:embed="rId3"/>
          <a:srcRect t="19428"/>
          <a:stretch/>
        </p:blipFill>
        <p:spPr>
          <a:xfrm>
            <a:off x="630394" y="2100992"/>
            <a:ext cx="4473905" cy="2001098"/>
          </a:xfrm>
          <a:prstGeom prst="rect">
            <a:avLst/>
          </a:prstGeom>
        </p:spPr>
      </p:pic>
      <p:grpSp>
        <p:nvGrpSpPr>
          <p:cNvPr id="3" name="Gruppo 2">
            <a:extLst>
              <a:ext uri="{FF2B5EF4-FFF2-40B4-BE49-F238E27FC236}">
                <a16:creationId xmlns:a16="http://schemas.microsoft.com/office/drawing/2014/main" id="{2A7F428C-7D4A-EE59-B11D-D3DFB9FE0A8A}"/>
              </a:ext>
            </a:extLst>
          </p:cNvPr>
          <p:cNvGrpSpPr/>
          <p:nvPr/>
        </p:nvGrpSpPr>
        <p:grpSpPr>
          <a:xfrm>
            <a:off x="630394" y="961512"/>
            <a:ext cx="5507460" cy="494557"/>
            <a:chOff x="2790217" y="1128702"/>
            <a:chExt cx="5507460" cy="494557"/>
          </a:xfrm>
        </p:grpSpPr>
        <p:sp>
          <p:nvSpPr>
            <p:cNvPr id="16" name="CasellaDiTesto 15">
              <a:extLst>
                <a:ext uri="{FF2B5EF4-FFF2-40B4-BE49-F238E27FC236}">
                  <a16:creationId xmlns:a16="http://schemas.microsoft.com/office/drawing/2014/main" id="{EAE00918-0402-4F48-96DC-4F8DFF070371}"/>
                </a:ext>
              </a:extLst>
            </p:cNvPr>
            <p:cNvSpPr txBox="1"/>
            <p:nvPr/>
          </p:nvSpPr>
          <p:spPr>
            <a:xfrm>
              <a:off x="2790217" y="1128702"/>
              <a:ext cx="5260490" cy="261610"/>
            </a:xfrm>
            <a:prstGeom prst="rect">
              <a:avLst/>
            </a:prstGeom>
            <a:noFill/>
          </p:spPr>
          <p:txBody>
            <a:bodyPr wrap="square" rtlCol="0">
              <a:spAutoFit/>
            </a:bodyPr>
            <a:lstStyle/>
            <a:p>
              <a:r>
                <a:rPr lang="en-GB" sz="1100" dirty="0">
                  <a:latin typeface="Calibri" panose="020F0502020204030204" pitchFamily="34" charset="0"/>
                  <a:ea typeface="Calibri" panose="020F0502020204030204" pitchFamily="34" charset="0"/>
                  <a:cs typeface="Calibri" panose="020F0502020204030204" pitchFamily="34" charset="0"/>
                </a:rPr>
                <a:t>PEGASUS photo gun NN model with 50K solenoid scan simulations.</a:t>
              </a:r>
            </a:p>
          </p:txBody>
        </p:sp>
        <p:sp>
          <p:nvSpPr>
            <p:cNvPr id="17" name="CasellaDiTesto 16">
              <a:extLst>
                <a:ext uri="{FF2B5EF4-FFF2-40B4-BE49-F238E27FC236}">
                  <a16:creationId xmlns:a16="http://schemas.microsoft.com/office/drawing/2014/main" id="{446B3CD3-F41C-6EF4-A588-DFF30FA4C0AC}"/>
                </a:ext>
              </a:extLst>
            </p:cNvPr>
            <p:cNvSpPr txBox="1"/>
            <p:nvPr/>
          </p:nvSpPr>
          <p:spPr>
            <a:xfrm>
              <a:off x="2790217" y="1361649"/>
              <a:ext cx="5507460" cy="261610"/>
            </a:xfrm>
            <a:prstGeom prst="rect">
              <a:avLst/>
            </a:prstGeom>
            <a:noFill/>
          </p:spPr>
          <p:txBody>
            <a:bodyPr wrap="square" rtlCol="0">
              <a:spAutoFit/>
            </a:bodyPr>
            <a:lstStyle/>
            <a:p>
              <a:r>
                <a:rPr lang="en-GB" sz="1100" dirty="0">
                  <a:latin typeface="Calibri" panose="020F0502020204030204" pitchFamily="34" charset="0"/>
                  <a:ea typeface="Calibri" panose="020F0502020204030204" pitchFamily="34" charset="0"/>
                  <a:cs typeface="Calibri" panose="020F0502020204030204" pitchFamily="34" charset="0"/>
                </a:rPr>
                <a:t>5-layer feedforward network with layer size 20 and </a:t>
              </a:r>
              <a:r>
                <a:rPr lang="it-IT" sz="1100" dirty="0">
                  <a:latin typeface="Calibri" panose="020F0502020204030204" pitchFamily="34" charset="0"/>
                  <a:ea typeface="Calibri" panose="020F0502020204030204" pitchFamily="34" charset="0"/>
                  <a:cs typeface="Calibri" panose="020F0502020204030204" pitchFamily="34" charset="0"/>
                </a:rPr>
                <a:t>Levenberg-Marquardt training algorithm</a:t>
              </a:r>
              <a:r>
                <a:rPr lang="en-GB" sz="1100" dirty="0">
                  <a:latin typeface="Calibri" panose="020F0502020204030204" pitchFamily="34" charset="0"/>
                  <a:ea typeface="Calibri" panose="020F0502020204030204" pitchFamily="34" charset="0"/>
                  <a:cs typeface="Calibri" panose="020F0502020204030204" pitchFamily="34" charset="0"/>
                </a:rPr>
                <a:t>.</a:t>
              </a:r>
            </a:p>
          </p:txBody>
        </p:sp>
      </p:grpSp>
      <p:pic>
        <p:nvPicPr>
          <p:cNvPr id="25" name="Google Shape;148;p27" descr="A blue and black logo&#10;&#10;Description automatically generated">
            <a:extLst>
              <a:ext uri="{FF2B5EF4-FFF2-40B4-BE49-F238E27FC236}">
                <a16:creationId xmlns:a16="http://schemas.microsoft.com/office/drawing/2014/main" id="{BACE995D-BEDF-68B8-9B3A-C4C75009A665}"/>
              </a:ext>
            </a:extLst>
          </p:cNvPr>
          <p:cNvPicPr preferRelativeResize="0"/>
          <p:nvPr/>
        </p:nvPicPr>
        <p:blipFill rotWithShape="1">
          <a:blip r:embed="rId4">
            <a:alphaModFix/>
          </a:blip>
          <a:srcRect/>
          <a:stretch/>
        </p:blipFill>
        <p:spPr>
          <a:xfrm>
            <a:off x="7617710" y="541197"/>
            <a:ext cx="1359933" cy="458861"/>
          </a:xfrm>
          <a:prstGeom prst="rect">
            <a:avLst/>
          </a:prstGeom>
          <a:noFill/>
          <a:ln>
            <a:noFill/>
          </a:ln>
        </p:spPr>
      </p:pic>
      <p:pic>
        <p:nvPicPr>
          <p:cNvPr id="44" name="Picture 2" descr="https://lh7-rt.googleusercontent.com/slidesz/AGV_vUdBopw3o_AFoA7D5YqvtqY4pGsRk1kwQmA6JuRfRzFULfGoslCpCqc6F6NEFQ3gX8i00w-yXKcRCesrWtXJ0GOMsgJcWvQcxLSk097Uz6ILPHZzK3FhSz01McPQEq4rSTH5j9ZRlX2fFPwgQHPyUQdjtoTpzU8=nw?key=MoBoAqCjr9WfY3ReVo1gOQ">
            <a:extLst>
              <a:ext uri="{FF2B5EF4-FFF2-40B4-BE49-F238E27FC236}">
                <a16:creationId xmlns:a16="http://schemas.microsoft.com/office/drawing/2014/main" id="{99615B81-AFAC-E3D0-92EE-6033A51423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6102" y="2166669"/>
            <a:ext cx="3069685" cy="2435634"/>
          </a:xfrm>
          <a:prstGeom prst="rect">
            <a:avLst/>
          </a:prstGeom>
          <a:noFill/>
          <a:extLst>
            <a:ext uri="{909E8E84-426E-40DD-AFC4-6F175D3DCCD1}">
              <a14:hiddenFill xmlns:a14="http://schemas.microsoft.com/office/drawing/2010/main">
                <a:solidFill>
                  <a:srgbClr val="FFFFFF"/>
                </a:solidFill>
              </a14:hiddenFill>
            </a:ext>
          </a:extLst>
        </p:spPr>
      </p:pic>
      <p:pic>
        <p:nvPicPr>
          <p:cNvPr id="28" name="Immagine 27">
            <a:extLst>
              <a:ext uri="{FF2B5EF4-FFF2-40B4-BE49-F238E27FC236}">
                <a16:creationId xmlns:a16="http://schemas.microsoft.com/office/drawing/2014/main" id="{063D6368-88D4-91B2-7FE3-1C18B75F448B}"/>
              </a:ext>
            </a:extLst>
          </p:cNvPr>
          <p:cNvPicPr>
            <a:picLocks noChangeAspect="1"/>
          </p:cNvPicPr>
          <p:nvPr/>
        </p:nvPicPr>
        <p:blipFill>
          <a:blip r:embed="rId6"/>
          <a:stretch>
            <a:fillRect/>
          </a:stretch>
        </p:blipFill>
        <p:spPr>
          <a:xfrm>
            <a:off x="1732639" y="1953291"/>
            <a:ext cx="2758679" cy="213378"/>
          </a:xfrm>
          <a:prstGeom prst="rect">
            <a:avLst/>
          </a:prstGeom>
        </p:spPr>
      </p:pic>
      <p:pic>
        <p:nvPicPr>
          <p:cNvPr id="29" name="Immagine 28">
            <a:extLst>
              <a:ext uri="{FF2B5EF4-FFF2-40B4-BE49-F238E27FC236}">
                <a16:creationId xmlns:a16="http://schemas.microsoft.com/office/drawing/2014/main" id="{2B1AEE21-16CC-5C07-B9A8-3307D36B349B}"/>
              </a:ext>
            </a:extLst>
          </p:cNvPr>
          <p:cNvPicPr>
            <a:picLocks noChangeAspect="1"/>
          </p:cNvPicPr>
          <p:nvPr/>
        </p:nvPicPr>
        <p:blipFill>
          <a:blip r:embed="rId7"/>
          <a:srcRect l="2907" t="20468"/>
          <a:stretch/>
        </p:blipFill>
        <p:spPr>
          <a:xfrm>
            <a:off x="5969036" y="1563925"/>
            <a:ext cx="2278598" cy="514346"/>
          </a:xfrm>
          <a:prstGeom prst="rect">
            <a:avLst/>
          </a:prstGeom>
        </p:spPr>
      </p:pic>
    </p:spTree>
    <p:extLst>
      <p:ext uri="{BB962C8B-B14F-4D97-AF65-F5344CB8AC3E}">
        <p14:creationId xmlns:p14="http://schemas.microsoft.com/office/powerpoint/2010/main" val="2538562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D80E11-84E4-F9AB-4185-2058FD54B86E}"/>
              </a:ext>
            </a:extLst>
          </p:cNvPr>
          <p:cNvSpPr>
            <a:spLocks noGrp="1"/>
          </p:cNvSpPr>
          <p:nvPr>
            <p:ph type="title"/>
          </p:nvPr>
        </p:nvSpPr>
        <p:spPr>
          <a:xfrm>
            <a:off x="-4541" y="-52865"/>
            <a:ext cx="7688700" cy="535200"/>
          </a:xfrm>
        </p:spPr>
        <p:txBody>
          <a:bodyPr/>
          <a:lstStyle/>
          <a:p>
            <a:r>
              <a:rPr lang="en-GB" sz="2800" dirty="0">
                <a:latin typeface="Arial" panose="020B0604020202020204" pitchFamily="34" charset="0"/>
                <a:cs typeface="Arial" panose="020B0604020202020204" pitchFamily="34" charset="0"/>
              </a:rPr>
              <a:t>Markov Chain Monte Carlo algorithm</a:t>
            </a:r>
            <a:endParaRPr lang="en-GB" dirty="0"/>
          </a:p>
        </p:txBody>
      </p:sp>
      <p:sp>
        <p:nvSpPr>
          <p:cNvPr id="4" name="Segnaposto numero diapositiva 3">
            <a:extLst>
              <a:ext uri="{FF2B5EF4-FFF2-40B4-BE49-F238E27FC236}">
                <a16:creationId xmlns:a16="http://schemas.microsoft.com/office/drawing/2014/main" id="{0AD22F84-21F7-795C-0E10-F857B8B0FB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22</a:t>
            </a:fld>
            <a:endParaRPr lang="it-IT"/>
          </a:p>
        </p:txBody>
      </p:sp>
      <p:sp>
        <p:nvSpPr>
          <p:cNvPr id="5" name="Sottotitolo 4">
            <a:extLst>
              <a:ext uri="{FF2B5EF4-FFF2-40B4-BE49-F238E27FC236}">
                <a16:creationId xmlns:a16="http://schemas.microsoft.com/office/drawing/2014/main" id="{110AE9FB-05F9-2544-140A-88B6BA0DCAEC}"/>
              </a:ext>
            </a:extLst>
          </p:cNvPr>
          <p:cNvSpPr>
            <a:spLocks noGrp="1"/>
          </p:cNvSpPr>
          <p:nvPr>
            <p:ph type="subTitle" idx="2"/>
          </p:nvPr>
        </p:nvSpPr>
        <p:spPr/>
        <p:txBody>
          <a:bodyPr/>
          <a:lstStyle/>
          <a:p>
            <a:r>
              <a:rPr lang="it" sz="900" dirty="0"/>
              <a:t>Beam dynamics studies for advanced-compact RF injector for PWFA</a:t>
            </a:r>
            <a:endParaRPr lang="en-GB" dirty="0"/>
          </a:p>
        </p:txBody>
      </p:sp>
      <p:grpSp>
        <p:nvGrpSpPr>
          <p:cNvPr id="22" name="Gruppo 21">
            <a:extLst>
              <a:ext uri="{FF2B5EF4-FFF2-40B4-BE49-F238E27FC236}">
                <a16:creationId xmlns:a16="http://schemas.microsoft.com/office/drawing/2014/main" id="{00B03667-BC45-CCB3-166D-AA8A86BD66DC}"/>
              </a:ext>
            </a:extLst>
          </p:cNvPr>
          <p:cNvGrpSpPr/>
          <p:nvPr/>
        </p:nvGrpSpPr>
        <p:grpSpPr>
          <a:xfrm>
            <a:off x="638057" y="2752898"/>
            <a:ext cx="8320591" cy="1792203"/>
            <a:chOff x="117350" y="2490331"/>
            <a:chExt cx="8982702" cy="2059178"/>
          </a:xfrm>
        </p:grpSpPr>
        <p:grpSp>
          <p:nvGrpSpPr>
            <p:cNvPr id="23" name="Gruppo 22">
              <a:extLst>
                <a:ext uri="{FF2B5EF4-FFF2-40B4-BE49-F238E27FC236}">
                  <a16:creationId xmlns:a16="http://schemas.microsoft.com/office/drawing/2014/main" id="{386E67D7-9231-02EC-6258-1597F6BEAE66}"/>
                </a:ext>
              </a:extLst>
            </p:cNvPr>
            <p:cNvGrpSpPr/>
            <p:nvPr/>
          </p:nvGrpSpPr>
          <p:grpSpPr>
            <a:xfrm>
              <a:off x="117350" y="2490331"/>
              <a:ext cx="8982702" cy="2059178"/>
              <a:chOff x="97869" y="440884"/>
              <a:chExt cx="11976937" cy="2745570"/>
            </a:xfrm>
          </p:grpSpPr>
          <p:pic>
            <p:nvPicPr>
              <p:cNvPr id="31" name="Immagine 30">
                <a:extLst>
                  <a:ext uri="{FF2B5EF4-FFF2-40B4-BE49-F238E27FC236}">
                    <a16:creationId xmlns:a16="http://schemas.microsoft.com/office/drawing/2014/main" id="{B025E05B-148C-B0E7-0D25-F583709ADBBB}"/>
                  </a:ext>
                </a:extLst>
              </p:cNvPr>
              <p:cNvPicPr>
                <a:picLocks noChangeAspect="1"/>
              </p:cNvPicPr>
              <p:nvPr/>
            </p:nvPicPr>
            <p:blipFill>
              <a:blip r:embed="rId3"/>
              <a:stretch>
                <a:fillRect/>
              </a:stretch>
            </p:blipFill>
            <p:spPr>
              <a:xfrm>
                <a:off x="4864061" y="1083293"/>
                <a:ext cx="2901123" cy="1993873"/>
              </a:xfrm>
              <a:prstGeom prst="rect">
                <a:avLst/>
              </a:prstGeom>
            </p:spPr>
          </p:pic>
          <p:sp>
            <p:nvSpPr>
              <p:cNvPr id="26" name="CasellaDiTesto 25">
                <a:extLst>
                  <a:ext uri="{FF2B5EF4-FFF2-40B4-BE49-F238E27FC236}">
                    <a16:creationId xmlns:a16="http://schemas.microsoft.com/office/drawing/2014/main" id="{8B347F30-7BBB-0E2D-49F3-89BF75A43DD5}"/>
                  </a:ext>
                </a:extLst>
              </p:cNvPr>
              <p:cNvSpPr txBox="1"/>
              <p:nvPr/>
            </p:nvSpPr>
            <p:spPr>
              <a:xfrm>
                <a:off x="97869" y="489410"/>
                <a:ext cx="4199258" cy="2697044"/>
              </a:xfrm>
              <a:prstGeom prst="rect">
                <a:avLst/>
              </a:prstGeom>
              <a:noFill/>
              <a:ln w="38100">
                <a:solidFill>
                  <a:srgbClr val="0070C0"/>
                </a:solidFill>
              </a:ln>
            </p:spPr>
            <p:txBody>
              <a:bodyPr wrap="square" rtlCol="0">
                <a:spAutoFit/>
              </a:bodyPr>
              <a:lstStyle/>
              <a:p>
                <a:endParaRPr lang="en-GB" sz="1050" dirty="0"/>
              </a:p>
            </p:txBody>
          </p:sp>
          <p:sp>
            <p:nvSpPr>
              <p:cNvPr id="27" name="CasellaDiTesto 26">
                <a:extLst>
                  <a:ext uri="{FF2B5EF4-FFF2-40B4-BE49-F238E27FC236}">
                    <a16:creationId xmlns:a16="http://schemas.microsoft.com/office/drawing/2014/main" id="{12E5DD79-9C09-B014-A16C-83915266B0FD}"/>
                  </a:ext>
                </a:extLst>
              </p:cNvPr>
              <p:cNvSpPr txBox="1"/>
              <p:nvPr/>
            </p:nvSpPr>
            <p:spPr>
              <a:xfrm>
                <a:off x="8441921" y="480378"/>
                <a:ext cx="3438033" cy="2683758"/>
              </a:xfrm>
              <a:prstGeom prst="rect">
                <a:avLst/>
              </a:prstGeom>
              <a:noFill/>
              <a:ln w="38100">
                <a:solidFill>
                  <a:srgbClr val="0070C0"/>
                </a:solidFill>
              </a:ln>
            </p:spPr>
            <p:txBody>
              <a:bodyPr wrap="square" rtlCol="0">
                <a:spAutoFit/>
              </a:bodyPr>
              <a:lstStyle/>
              <a:p>
                <a:endParaRPr lang="en-GB" sz="1050" dirty="0"/>
              </a:p>
            </p:txBody>
          </p:sp>
          <p:sp>
            <p:nvSpPr>
              <p:cNvPr id="28" name="CasellaDiTesto 27">
                <a:extLst>
                  <a:ext uri="{FF2B5EF4-FFF2-40B4-BE49-F238E27FC236}">
                    <a16:creationId xmlns:a16="http://schemas.microsoft.com/office/drawing/2014/main" id="{6446E6D8-3B51-1143-7ADF-CBF38C2D1C5E}"/>
                  </a:ext>
                </a:extLst>
              </p:cNvPr>
              <p:cNvSpPr txBox="1"/>
              <p:nvPr/>
            </p:nvSpPr>
            <p:spPr>
              <a:xfrm>
                <a:off x="4706580" y="489407"/>
                <a:ext cx="3253456" cy="2690402"/>
              </a:xfrm>
              <a:prstGeom prst="rect">
                <a:avLst/>
              </a:prstGeom>
              <a:noFill/>
              <a:ln w="38100">
                <a:solidFill>
                  <a:srgbClr val="0070C0"/>
                </a:solidFill>
              </a:ln>
            </p:spPr>
            <p:txBody>
              <a:bodyPr wrap="square" rtlCol="0">
                <a:spAutoFit/>
              </a:bodyPr>
              <a:lstStyle/>
              <a:p>
                <a:endParaRPr lang="en-GB" sz="1050" dirty="0"/>
              </a:p>
            </p:txBody>
          </p:sp>
          <p:grpSp>
            <p:nvGrpSpPr>
              <p:cNvPr id="29" name="Gruppo 28">
                <a:extLst>
                  <a:ext uri="{FF2B5EF4-FFF2-40B4-BE49-F238E27FC236}">
                    <a16:creationId xmlns:a16="http://schemas.microsoft.com/office/drawing/2014/main" id="{8FFF1E8E-1FC0-F0AA-6365-EEC21A84A220}"/>
                  </a:ext>
                </a:extLst>
              </p:cNvPr>
              <p:cNvGrpSpPr/>
              <p:nvPr/>
            </p:nvGrpSpPr>
            <p:grpSpPr>
              <a:xfrm>
                <a:off x="97869" y="440884"/>
                <a:ext cx="11976937" cy="1437088"/>
                <a:chOff x="123953" y="3645494"/>
                <a:chExt cx="11976937" cy="1437088"/>
              </a:xfrm>
            </p:grpSpPr>
            <p:sp>
              <p:nvSpPr>
                <p:cNvPr id="33" name="CasellaDiTesto 32">
                  <a:extLst>
                    <a:ext uri="{FF2B5EF4-FFF2-40B4-BE49-F238E27FC236}">
                      <a16:creationId xmlns:a16="http://schemas.microsoft.com/office/drawing/2014/main" id="{D4BD6B59-0E6F-4A5E-926E-82AAE6186F98}"/>
                    </a:ext>
                  </a:extLst>
                </p:cNvPr>
                <p:cNvSpPr txBox="1"/>
                <p:nvPr/>
              </p:nvSpPr>
              <p:spPr>
                <a:xfrm>
                  <a:off x="123953" y="3645494"/>
                  <a:ext cx="4179825" cy="677108"/>
                </a:xfrm>
                <a:prstGeom prst="rect">
                  <a:avLst/>
                </a:prstGeom>
                <a:noFill/>
              </p:spPr>
              <p:txBody>
                <a:bodyPr wrap="square" rtlCol="0">
                  <a:spAutoFit/>
                </a:bodyPr>
                <a:lstStyle/>
                <a:p>
                  <a:r>
                    <a:rPr lang="en-US" sz="900" dirty="0">
                      <a:highlight>
                        <a:srgbClr val="FFFFFF"/>
                      </a:highlight>
                      <a:latin typeface="Arial" panose="020B0604020202020204" pitchFamily="34" charset="0"/>
                    </a:rPr>
                    <a:t>Use a reliable model to determine a posterior probability distribution function after measurements have been taken of parameters that are known to affect the measurements</a:t>
                  </a:r>
                  <a:endParaRPr lang="en-GB" sz="900" dirty="0"/>
                </a:p>
              </p:txBody>
            </p:sp>
            <p:sp>
              <p:nvSpPr>
                <p:cNvPr id="34" name="CasellaDiTesto 33">
                  <a:extLst>
                    <a:ext uri="{FF2B5EF4-FFF2-40B4-BE49-F238E27FC236}">
                      <a16:creationId xmlns:a16="http://schemas.microsoft.com/office/drawing/2014/main" id="{0D86E74E-CFB2-3B6F-D30D-6692B48CD5FF}"/>
                    </a:ext>
                  </a:extLst>
                </p:cNvPr>
                <p:cNvSpPr txBox="1"/>
                <p:nvPr/>
              </p:nvSpPr>
              <p:spPr>
                <a:xfrm>
                  <a:off x="4752096" y="3756184"/>
                  <a:ext cx="3378369" cy="565799"/>
                </a:xfrm>
                <a:prstGeom prst="rect">
                  <a:avLst/>
                </a:prstGeom>
                <a:noFill/>
              </p:spPr>
              <p:txBody>
                <a:bodyPr wrap="square" rtlCol="0">
                  <a:spAutoFit/>
                </a:bodyPr>
                <a:lstStyle/>
                <a:p>
                  <a:r>
                    <a:rPr lang="en-US" sz="900" dirty="0">
                      <a:highlight>
                        <a:srgbClr val="FFFFFF"/>
                      </a:highlight>
                      <a:latin typeface="Arial" panose="020B0604020202020204" pitchFamily="34" charset="0"/>
                    </a:rPr>
                    <a:t>The MCMC sampling aims to match the given data’s model parameters.</a:t>
                  </a:r>
                  <a:endParaRPr lang="en-GB" sz="900" dirty="0"/>
                </a:p>
              </p:txBody>
            </p:sp>
            <p:sp>
              <p:nvSpPr>
                <p:cNvPr id="35" name="CasellaDiTesto 34">
                  <a:extLst>
                    <a:ext uri="{FF2B5EF4-FFF2-40B4-BE49-F238E27FC236}">
                      <a16:creationId xmlns:a16="http://schemas.microsoft.com/office/drawing/2014/main" id="{8F55F75D-981C-1B60-98EC-B4049FC70B1B}"/>
                    </a:ext>
                  </a:extLst>
                </p:cNvPr>
                <p:cNvSpPr txBox="1"/>
                <p:nvPr/>
              </p:nvSpPr>
              <p:spPr>
                <a:xfrm>
                  <a:off x="8468005" y="3684988"/>
                  <a:ext cx="3632885" cy="777973"/>
                </a:xfrm>
                <a:prstGeom prst="rect">
                  <a:avLst/>
                </a:prstGeom>
                <a:noFill/>
              </p:spPr>
              <p:txBody>
                <a:bodyPr wrap="square" rtlCol="0">
                  <a:spAutoFit/>
                </a:bodyPr>
                <a:lstStyle/>
                <a:p>
                  <a:pPr algn="l" rtl="0"/>
                  <a:r>
                    <a:rPr lang="en-US" sz="900" dirty="0">
                      <a:highlight>
                        <a:srgbClr val="FFFFFF"/>
                      </a:highlight>
                      <a:latin typeface="Arial" panose="020B0604020202020204" pitchFamily="34" charset="0"/>
                    </a:rPr>
                    <a:t>MCMC sampling can be used to predict the high probability region in parameter space that matches data.</a:t>
                  </a:r>
                  <a:endParaRPr lang="en-GB" sz="900" dirty="0"/>
                </a:p>
              </p:txBody>
            </p:sp>
            <p:cxnSp>
              <p:nvCxnSpPr>
                <p:cNvPr id="36" name="Connettore 2 35">
                  <a:extLst>
                    <a:ext uri="{FF2B5EF4-FFF2-40B4-BE49-F238E27FC236}">
                      <a16:creationId xmlns:a16="http://schemas.microsoft.com/office/drawing/2014/main" id="{549A69B4-F07B-E1A8-02D2-15BBC5D133FF}"/>
                    </a:ext>
                  </a:extLst>
                </p:cNvPr>
                <p:cNvCxnSpPr>
                  <a:cxnSpLocks/>
                </p:cNvCxnSpPr>
                <p:nvPr/>
              </p:nvCxnSpPr>
              <p:spPr>
                <a:xfrm>
                  <a:off x="4338799" y="5070438"/>
                  <a:ext cx="376061"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ttore 2 36">
                  <a:extLst>
                    <a:ext uri="{FF2B5EF4-FFF2-40B4-BE49-F238E27FC236}">
                      <a16:creationId xmlns:a16="http://schemas.microsoft.com/office/drawing/2014/main" id="{8EE71F95-B707-4A81-C9C6-8F33FC05FF0E}"/>
                    </a:ext>
                  </a:extLst>
                </p:cNvPr>
                <p:cNvCxnSpPr>
                  <a:cxnSpLocks/>
                </p:cNvCxnSpPr>
                <p:nvPr/>
              </p:nvCxnSpPr>
              <p:spPr>
                <a:xfrm>
                  <a:off x="7986120" y="5075941"/>
                  <a:ext cx="435997" cy="66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0" name="Immagine 29">
                <a:extLst>
                  <a:ext uri="{FF2B5EF4-FFF2-40B4-BE49-F238E27FC236}">
                    <a16:creationId xmlns:a16="http://schemas.microsoft.com/office/drawing/2014/main" id="{1BC0BFB4-EDE9-2A79-CF1A-D15587FA3E56}"/>
                  </a:ext>
                </a:extLst>
              </p:cNvPr>
              <p:cNvPicPr>
                <a:picLocks noChangeAspect="1"/>
              </p:cNvPicPr>
              <p:nvPr/>
            </p:nvPicPr>
            <p:blipFill>
              <a:blip r:embed="rId4"/>
              <a:stretch>
                <a:fillRect/>
              </a:stretch>
            </p:blipFill>
            <p:spPr>
              <a:xfrm>
                <a:off x="8554705" y="1231179"/>
                <a:ext cx="3279360" cy="1803813"/>
              </a:xfrm>
              <a:prstGeom prst="rect">
                <a:avLst/>
              </a:prstGeom>
            </p:spPr>
          </p:pic>
          <p:pic>
            <p:nvPicPr>
              <p:cNvPr id="32" name="Immagine 31">
                <a:extLst>
                  <a:ext uri="{FF2B5EF4-FFF2-40B4-BE49-F238E27FC236}">
                    <a16:creationId xmlns:a16="http://schemas.microsoft.com/office/drawing/2014/main" id="{A3F708DD-434B-953C-ACD8-8DFCD4826893}"/>
                  </a:ext>
                </a:extLst>
              </p:cNvPr>
              <p:cNvPicPr>
                <a:picLocks noChangeAspect="1"/>
              </p:cNvPicPr>
              <p:nvPr/>
            </p:nvPicPr>
            <p:blipFill>
              <a:blip r:embed="rId5"/>
              <a:stretch>
                <a:fillRect/>
              </a:stretch>
            </p:blipFill>
            <p:spPr>
              <a:xfrm>
                <a:off x="231175" y="1365784"/>
                <a:ext cx="3645544" cy="1756508"/>
              </a:xfrm>
              <a:prstGeom prst="rect">
                <a:avLst/>
              </a:prstGeom>
            </p:spPr>
          </p:pic>
        </p:grpSp>
        <p:pic>
          <p:nvPicPr>
            <p:cNvPr id="24" name="Immagine 23">
              <a:extLst>
                <a:ext uri="{FF2B5EF4-FFF2-40B4-BE49-F238E27FC236}">
                  <a16:creationId xmlns:a16="http://schemas.microsoft.com/office/drawing/2014/main" id="{3EAD2D0B-E8E8-43E1-4FF0-C412A0DAF8B6}"/>
                </a:ext>
              </a:extLst>
            </p:cNvPr>
            <p:cNvPicPr>
              <a:picLocks noChangeAspect="1"/>
            </p:cNvPicPr>
            <p:nvPr/>
          </p:nvPicPr>
          <p:blipFill>
            <a:blip r:embed="rId6"/>
            <a:stretch>
              <a:fillRect/>
            </a:stretch>
          </p:blipFill>
          <p:spPr>
            <a:xfrm>
              <a:off x="1426024" y="3168676"/>
              <a:ext cx="1590595" cy="325783"/>
            </a:xfrm>
            <a:prstGeom prst="rect">
              <a:avLst/>
            </a:prstGeom>
          </p:spPr>
        </p:pic>
        <p:sp>
          <p:nvSpPr>
            <p:cNvPr id="25" name="CasellaDiTesto 24">
              <a:extLst>
                <a:ext uri="{FF2B5EF4-FFF2-40B4-BE49-F238E27FC236}">
                  <a16:creationId xmlns:a16="http://schemas.microsoft.com/office/drawing/2014/main" id="{C317521C-A106-D260-A467-15366033D9B5}"/>
                </a:ext>
              </a:extLst>
            </p:cNvPr>
            <p:cNvSpPr txBox="1"/>
            <p:nvPr/>
          </p:nvSpPr>
          <p:spPr>
            <a:xfrm>
              <a:off x="2440137" y="3494458"/>
              <a:ext cx="738796" cy="577081"/>
            </a:xfrm>
            <a:prstGeom prst="rect">
              <a:avLst/>
            </a:prstGeom>
            <a:solidFill>
              <a:schemeClr val="bg1"/>
            </a:solidFill>
          </p:spPr>
          <p:txBody>
            <a:bodyPr wrap="square" rtlCol="0">
              <a:spAutoFit/>
            </a:bodyPr>
            <a:lstStyle/>
            <a:p>
              <a:r>
                <a:rPr lang="en-GB" sz="525" dirty="0">
                  <a:solidFill>
                    <a:srgbClr val="E25A5A"/>
                  </a:solidFill>
                </a:rPr>
                <a:t>Posterior distribution</a:t>
              </a:r>
            </a:p>
            <a:p>
              <a:r>
                <a:rPr lang="en-GB" sz="525" dirty="0">
                  <a:solidFill>
                    <a:srgbClr val="7E5DFB"/>
                  </a:solidFill>
                </a:rPr>
                <a:t>Likelihood</a:t>
              </a:r>
            </a:p>
            <a:p>
              <a:r>
                <a:rPr lang="en-GB" sz="525" dirty="0">
                  <a:solidFill>
                    <a:srgbClr val="9BBC84"/>
                  </a:solidFill>
                </a:rPr>
                <a:t>Prior distribution</a:t>
              </a:r>
            </a:p>
            <a:p>
              <a:r>
                <a:rPr lang="en-GB" sz="525" dirty="0">
                  <a:solidFill>
                    <a:srgbClr val="E6A92F"/>
                  </a:solidFill>
                </a:rPr>
                <a:t>Average Likelihood</a:t>
              </a:r>
            </a:p>
          </p:txBody>
        </p:sp>
      </p:grpSp>
      <p:sp>
        <p:nvSpPr>
          <p:cNvPr id="43" name="CasellaDiTesto 42">
            <a:extLst>
              <a:ext uri="{FF2B5EF4-FFF2-40B4-BE49-F238E27FC236}">
                <a16:creationId xmlns:a16="http://schemas.microsoft.com/office/drawing/2014/main" id="{251D1BF9-9446-5203-DC3C-75C92590BEAA}"/>
              </a:ext>
            </a:extLst>
          </p:cNvPr>
          <p:cNvSpPr txBox="1"/>
          <p:nvPr/>
        </p:nvSpPr>
        <p:spPr>
          <a:xfrm>
            <a:off x="605272" y="883753"/>
            <a:ext cx="1195469" cy="267391"/>
          </a:xfrm>
          <a:prstGeom prst="rect">
            <a:avLst/>
          </a:prstGeom>
          <a:solidFill>
            <a:schemeClr val="bg1"/>
          </a:solidFill>
        </p:spPr>
        <p:txBody>
          <a:bodyPr wrap="square" rtlCol="0">
            <a:spAutoFit/>
          </a:bodyPr>
          <a:lstStyle/>
          <a:p>
            <a:endParaRPr lang="en-GB" sz="1050" dirty="0"/>
          </a:p>
        </p:txBody>
      </p:sp>
      <p:pic>
        <p:nvPicPr>
          <p:cNvPr id="46" name="Google Shape;148;p27" descr="A blue and black logo&#10;&#10;Description automatically generated">
            <a:extLst>
              <a:ext uri="{FF2B5EF4-FFF2-40B4-BE49-F238E27FC236}">
                <a16:creationId xmlns:a16="http://schemas.microsoft.com/office/drawing/2014/main" id="{D55E993A-10EF-BB87-05CB-2849DAFEA3DF}"/>
              </a:ext>
            </a:extLst>
          </p:cNvPr>
          <p:cNvPicPr preferRelativeResize="0"/>
          <p:nvPr/>
        </p:nvPicPr>
        <p:blipFill rotWithShape="1">
          <a:blip r:embed="rId7">
            <a:alphaModFix/>
          </a:blip>
          <a:srcRect/>
          <a:stretch/>
        </p:blipFill>
        <p:spPr>
          <a:xfrm>
            <a:off x="4447590" y="496267"/>
            <a:ext cx="1359933" cy="458861"/>
          </a:xfrm>
          <a:prstGeom prst="rect">
            <a:avLst/>
          </a:prstGeom>
          <a:noFill/>
          <a:ln>
            <a:noFill/>
          </a:ln>
        </p:spPr>
      </p:pic>
      <p:grpSp>
        <p:nvGrpSpPr>
          <p:cNvPr id="18" name="Gruppo 17">
            <a:extLst>
              <a:ext uri="{FF2B5EF4-FFF2-40B4-BE49-F238E27FC236}">
                <a16:creationId xmlns:a16="http://schemas.microsoft.com/office/drawing/2014/main" id="{62DD7649-FC5B-4175-B009-8A3F68A551D3}"/>
              </a:ext>
            </a:extLst>
          </p:cNvPr>
          <p:cNvGrpSpPr/>
          <p:nvPr/>
        </p:nvGrpSpPr>
        <p:grpSpPr>
          <a:xfrm>
            <a:off x="103326" y="542793"/>
            <a:ext cx="4070942" cy="2174778"/>
            <a:chOff x="433350" y="2403392"/>
            <a:chExt cx="4070942" cy="2174778"/>
          </a:xfrm>
        </p:grpSpPr>
        <p:grpSp>
          <p:nvGrpSpPr>
            <p:cNvPr id="19" name="Gruppo 18">
              <a:extLst>
                <a:ext uri="{FF2B5EF4-FFF2-40B4-BE49-F238E27FC236}">
                  <a16:creationId xmlns:a16="http://schemas.microsoft.com/office/drawing/2014/main" id="{427BD66F-A038-064E-7BBD-C6C77072BBEF}"/>
                </a:ext>
              </a:extLst>
            </p:cNvPr>
            <p:cNvGrpSpPr/>
            <p:nvPr/>
          </p:nvGrpSpPr>
          <p:grpSpPr>
            <a:xfrm>
              <a:off x="577779" y="2403392"/>
              <a:ext cx="3926513" cy="2174778"/>
              <a:chOff x="535934" y="3270282"/>
              <a:chExt cx="5235350" cy="2899704"/>
            </a:xfrm>
          </p:grpSpPr>
          <p:grpSp>
            <p:nvGrpSpPr>
              <p:cNvPr id="20" name="Gruppo 19">
                <a:extLst>
                  <a:ext uri="{FF2B5EF4-FFF2-40B4-BE49-F238E27FC236}">
                    <a16:creationId xmlns:a16="http://schemas.microsoft.com/office/drawing/2014/main" id="{B41FA154-1E48-690F-495A-3A7D7D9C2F7A}"/>
                  </a:ext>
                </a:extLst>
              </p:cNvPr>
              <p:cNvGrpSpPr/>
              <p:nvPr/>
            </p:nvGrpSpPr>
            <p:grpSpPr>
              <a:xfrm>
                <a:off x="535934" y="3270282"/>
                <a:ext cx="5235350" cy="2899704"/>
                <a:chOff x="2056385" y="879509"/>
                <a:chExt cx="5049658" cy="2728544"/>
              </a:xfrm>
            </p:grpSpPr>
            <p:pic>
              <p:nvPicPr>
                <p:cNvPr id="3" name="Immagine 2">
                  <a:extLst>
                    <a:ext uri="{FF2B5EF4-FFF2-40B4-BE49-F238E27FC236}">
                      <a16:creationId xmlns:a16="http://schemas.microsoft.com/office/drawing/2014/main" id="{EBA18B8C-B1A1-3C78-263B-1095ED69F8FF}"/>
                    </a:ext>
                  </a:extLst>
                </p:cNvPr>
                <p:cNvPicPr>
                  <a:picLocks noChangeAspect="1"/>
                </p:cNvPicPr>
                <p:nvPr/>
              </p:nvPicPr>
              <p:blipFill>
                <a:blip r:embed="rId8"/>
                <a:stretch>
                  <a:fillRect/>
                </a:stretch>
              </p:blipFill>
              <p:spPr>
                <a:xfrm>
                  <a:off x="2056385" y="879509"/>
                  <a:ext cx="5049658" cy="2728544"/>
                </a:xfrm>
                <a:prstGeom prst="rect">
                  <a:avLst/>
                </a:prstGeom>
              </p:spPr>
            </p:pic>
            <p:sp>
              <p:nvSpPr>
                <p:cNvPr id="7" name="Ovale 6">
                  <a:extLst>
                    <a:ext uri="{FF2B5EF4-FFF2-40B4-BE49-F238E27FC236}">
                      <a16:creationId xmlns:a16="http://schemas.microsoft.com/office/drawing/2014/main" id="{46C6BB8A-EFE0-F34C-0F1D-410C631B31AD}"/>
                    </a:ext>
                  </a:extLst>
                </p:cNvPr>
                <p:cNvSpPr/>
                <p:nvPr/>
              </p:nvSpPr>
              <p:spPr>
                <a:xfrm>
                  <a:off x="6582135" y="1589556"/>
                  <a:ext cx="95795" cy="8382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8" name="Ovale 7">
                  <a:extLst>
                    <a:ext uri="{FF2B5EF4-FFF2-40B4-BE49-F238E27FC236}">
                      <a16:creationId xmlns:a16="http://schemas.microsoft.com/office/drawing/2014/main" id="{69A09971-2590-8260-E102-6CFF84FB4F48}"/>
                    </a:ext>
                  </a:extLst>
                </p:cNvPr>
                <p:cNvSpPr/>
                <p:nvPr/>
              </p:nvSpPr>
              <p:spPr>
                <a:xfrm>
                  <a:off x="6582135" y="1380374"/>
                  <a:ext cx="95795" cy="83828"/>
                </a:xfrm>
                <a:prstGeom prst="ellipse">
                  <a:avLst/>
                </a:prstGeom>
                <a:solidFill>
                  <a:srgbClr val="0070C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1FCA94FF-8DE0-5A1C-3223-119772D67801}"/>
                      </a:ext>
                    </a:extLst>
                  </p:cNvPr>
                  <p:cNvSpPr txBox="1"/>
                  <p:nvPr/>
                </p:nvSpPr>
                <p:spPr>
                  <a:xfrm>
                    <a:off x="4038600" y="5946337"/>
                    <a:ext cx="353687" cy="215444"/>
                  </a:xfrm>
                  <a:prstGeom prst="rect">
                    <a:avLst/>
                  </a:prstGeom>
                  <a:noFill/>
                </p:spPr>
                <p:txBody>
                  <a:bodyPr wrap="none" lIns="0" tIns="0" rIns="0" bIns="0" rtlCol="0">
                    <a:spAutoFit/>
                  </a:bodyPr>
                  <a:lstStyle/>
                  <a:p>
                    <a:r>
                      <a:rPr lang="en-GB" sz="1050" dirty="0"/>
                      <a:t>*</a:t>
                    </a:r>
                    <a14:m>
                      <m:oMath xmlns:m="http://schemas.openxmlformats.org/officeDocument/2006/math">
                        <m:sSup>
                          <m:sSupPr>
                            <m:ctrlPr>
                              <a:rPr lang="en-GB" sz="1050" i="1">
                                <a:latin typeface="Cambria Math" panose="02040503050406030204" pitchFamily="18" charset="0"/>
                              </a:rPr>
                            </m:ctrlPr>
                          </m:sSupPr>
                          <m:e>
                            <m:r>
                              <a:rPr lang="it-IT" sz="1050" i="1">
                                <a:latin typeface="Cambria Math" panose="02040503050406030204" pitchFamily="18" charset="0"/>
                              </a:rPr>
                              <m:t>10</m:t>
                            </m:r>
                          </m:e>
                          <m:sup>
                            <m:r>
                              <a:rPr lang="it-IT" sz="1050" i="1">
                                <a:latin typeface="Cambria Math" panose="02040503050406030204" pitchFamily="18" charset="0"/>
                              </a:rPr>
                              <m:t>4</m:t>
                            </m:r>
                          </m:sup>
                        </m:sSup>
                      </m:oMath>
                    </a14:m>
                    <a:endParaRPr lang="en-GB" sz="1050" dirty="0"/>
                  </a:p>
                </p:txBody>
              </p:sp>
            </mc:Choice>
            <mc:Fallback xmlns="">
              <p:sp>
                <p:nvSpPr>
                  <p:cNvPr id="21" name="CasellaDiTesto 20">
                    <a:extLst>
                      <a:ext uri="{FF2B5EF4-FFF2-40B4-BE49-F238E27FC236}">
                        <a16:creationId xmlns:a16="http://schemas.microsoft.com/office/drawing/2014/main" id="{1FCA94FF-8DE0-5A1C-3223-119772D67801}"/>
                      </a:ext>
                    </a:extLst>
                  </p:cNvPr>
                  <p:cNvSpPr txBox="1">
                    <a:spLocks noRot="1" noChangeAspect="1" noMove="1" noResize="1" noEditPoints="1" noAdjustHandles="1" noChangeArrowheads="1" noChangeShapeType="1" noTextEdit="1"/>
                  </p:cNvSpPr>
                  <p:nvPr/>
                </p:nvSpPr>
                <p:spPr>
                  <a:xfrm>
                    <a:off x="4038600" y="5946337"/>
                    <a:ext cx="353687" cy="215444"/>
                  </a:xfrm>
                  <a:prstGeom prst="rect">
                    <a:avLst/>
                  </a:prstGeom>
                  <a:blipFill>
                    <a:blip r:embed="rId9"/>
                    <a:stretch>
                      <a:fillRect l="-29545" t="-25926" r="-9091" b="-48148"/>
                    </a:stretch>
                  </a:blipFill>
                </p:spPr>
                <p:txBody>
                  <a:bodyPr/>
                  <a:lstStyle/>
                  <a:p>
                    <a:r>
                      <a:rPr lang="en-GB">
                        <a:noFill/>
                      </a:rPr>
                      <a:t> </a:t>
                    </a:r>
                  </a:p>
                </p:txBody>
              </p:sp>
            </mc:Fallback>
          </mc:AlternateContent>
        </p:grpSp>
        <p:sp>
          <p:nvSpPr>
            <p:cNvPr id="6" name="CasellaDiTesto 5">
              <a:extLst>
                <a:ext uri="{FF2B5EF4-FFF2-40B4-BE49-F238E27FC236}">
                  <a16:creationId xmlns:a16="http://schemas.microsoft.com/office/drawing/2014/main" id="{D1D1667F-1F42-E999-37DF-C888EE92E120}"/>
                </a:ext>
              </a:extLst>
            </p:cNvPr>
            <p:cNvSpPr txBox="1"/>
            <p:nvPr/>
          </p:nvSpPr>
          <p:spPr>
            <a:xfrm rot="16200000">
              <a:off x="-130518" y="3167205"/>
              <a:ext cx="1435513" cy="307777"/>
            </a:xfrm>
            <a:prstGeom prst="rect">
              <a:avLst/>
            </a:prstGeom>
            <a:solidFill>
              <a:schemeClr val="bg1"/>
            </a:solidFill>
          </p:spPr>
          <p:txBody>
            <a:bodyPr wrap="square" rtlCol="0">
              <a:spAutoFit/>
            </a:bodyPr>
            <a:lstStyle/>
            <a:p>
              <a:r>
                <a:rPr lang="en-GB" dirty="0"/>
                <a:t>Spot size (mm)</a:t>
              </a:r>
            </a:p>
          </p:txBody>
        </p:sp>
      </p:grpSp>
      <p:pic>
        <p:nvPicPr>
          <p:cNvPr id="9" name="Picture 2" descr="https://lh7-rt.googleusercontent.com/slidesz/AGV_vUdBopw3o_AFoA7D5YqvtqY4pGsRk1kwQmA6JuRfRzFULfGoslCpCqc6F6NEFQ3gX8i00w-yXKcRCesrWtXJ0GOMsgJcWvQcxLSk097Uz6ILPHZzK3FhSz01McPQEq4rSTH5j9ZRlX2fFPwgQHPyUQdjtoTpzU8=nw?key=MoBoAqCjr9WfY3ReVo1gOQ">
            <a:extLst>
              <a:ext uri="{FF2B5EF4-FFF2-40B4-BE49-F238E27FC236}">
                <a16:creationId xmlns:a16="http://schemas.microsoft.com/office/drawing/2014/main" id="{8072C6D7-F64E-DA2B-C50B-4396800FB9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96918" y="565800"/>
            <a:ext cx="2743757" cy="2177027"/>
          </a:xfrm>
          <a:prstGeom prst="rect">
            <a:avLst/>
          </a:prstGeom>
          <a:noFill/>
          <a:extLst>
            <a:ext uri="{909E8E84-426E-40DD-AFC4-6F175D3DCCD1}">
              <a14:hiddenFill xmlns:a14="http://schemas.microsoft.com/office/drawing/2010/main">
                <a:solidFill>
                  <a:srgbClr val="FFFFFF"/>
                </a:solidFill>
              </a14:hiddenFill>
            </a:ext>
          </a:extLst>
        </p:spPr>
      </p:pic>
      <p:sp>
        <p:nvSpPr>
          <p:cNvPr id="40" name="CasellaDiTesto 39">
            <a:extLst>
              <a:ext uri="{FF2B5EF4-FFF2-40B4-BE49-F238E27FC236}">
                <a16:creationId xmlns:a16="http://schemas.microsoft.com/office/drawing/2014/main" id="{520A880B-C9E4-9102-0853-064CC213B5E6}"/>
              </a:ext>
            </a:extLst>
          </p:cNvPr>
          <p:cNvSpPr txBox="1"/>
          <p:nvPr/>
        </p:nvSpPr>
        <p:spPr>
          <a:xfrm>
            <a:off x="4196648" y="980567"/>
            <a:ext cx="2238170" cy="900246"/>
          </a:xfrm>
          <a:prstGeom prst="rect">
            <a:avLst/>
          </a:prstGeom>
          <a:noFill/>
        </p:spPr>
        <p:txBody>
          <a:bodyPr wrap="square" rtlCol="0">
            <a:spAutoFit/>
          </a:bodyPr>
          <a:lstStyle/>
          <a:p>
            <a:r>
              <a:rPr lang="en-GB" sz="1050" dirty="0"/>
              <a:t>The algorithm has been tested with several solenoid scans to predict the MTE comparing the algorithm prediction with the actual measurement.</a:t>
            </a:r>
          </a:p>
        </p:txBody>
      </p:sp>
      <p:sp>
        <p:nvSpPr>
          <p:cNvPr id="39" name="CasellaDiTesto 38">
            <a:extLst>
              <a:ext uri="{FF2B5EF4-FFF2-40B4-BE49-F238E27FC236}">
                <a16:creationId xmlns:a16="http://schemas.microsoft.com/office/drawing/2014/main" id="{D12C03DA-4F44-0C26-EA13-53FEAB95F678}"/>
              </a:ext>
            </a:extLst>
          </p:cNvPr>
          <p:cNvSpPr txBox="1"/>
          <p:nvPr/>
        </p:nvSpPr>
        <p:spPr>
          <a:xfrm>
            <a:off x="970081" y="4508570"/>
            <a:ext cx="7704554" cy="415498"/>
          </a:xfrm>
          <a:prstGeom prst="rect">
            <a:avLst/>
          </a:prstGeom>
          <a:noFill/>
        </p:spPr>
        <p:txBody>
          <a:bodyPr wrap="square" rtlCol="0">
            <a:spAutoFit/>
          </a:bodyPr>
          <a:lstStyle/>
          <a:p>
            <a:r>
              <a:rPr lang="en-US" sz="700" dirty="0"/>
              <a:t>Jonathan Goodman and Jonathan Weare. Ensemble samplers with affine invariance. PublisherCopyright: © 2010 by Mathematical Sciences Publishers.</a:t>
            </a:r>
          </a:p>
          <a:p>
            <a:r>
              <a:rPr lang="en-US" sz="700" dirty="0"/>
              <a:t>Siddhartha Chib and Edward Greenberg. Understanding the metropolis-hastings algorithm. The American Statistician, 49(4):327–335, 1995.</a:t>
            </a:r>
          </a:p>
          <a:p>
            <a:r>
              <a:rPr lang="en-US" sz="700" dirty="0"/>
              <a:t>Daniel Foreman-Mackey, David W. Hogg, Dustin Lang, and Jonathan Goodman. Emcee: The mcmc hammer. Publications of the Astronomical Society of the Pacific, 125(925):306, Feb 2013.</a:t>
            </a:r>
            <a:endParaRPr lang="en-GB" sz="700" dirty="0"/>
          </a:p>
        </p:txBody>
      </p:sp>
    </p:spTree>
    <p:extLst>
      <p:ext uri="{BB962C8B-B14F-4D97-AF65-F5344CB8AC3E}">
        <p14:creationId xmlns:p14="http://schemas.microsoft.com/office/powerpoint/2010/main" val="1681727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298F84-E006-9EFA-9606-BB9DFAF7EB6A}"/>
              </a:ext>
            </a:extLst>
          </p:cNvPr>
          <p:cNvSpPr>
            <a:spLocks noGrp="1"/>
          </p:cNvSpPr>
          <p:nvPr>
            <p:ph type="title"/>
          </p:nvPr>
        </p:nvSpPr>
        <p:spPr>
          <a:xfrm>
            <a:off x="-11317" y="-13562"/>
            <a:ext cx="8706733" cy="535200"/>
          </a:xfrm>
        </p:spPr>
        <p:txBody>
          <a:bodyPr/>
          <a:lstStyle/>
          <a:p>
            <a:r>
              <a:rPr lang="en-GB" sz="2800" dirty="0">
                <a:latin typeface="+mj-lt"/>
              </a:rPr>
              <a:t>MCMC chain convergence, Gelman-Rubin statistic</a:t>
            </a:r>
          </a:p>
        </p:txBody>
      </p:sp>
      <p:sp>
        <p:nvSpPr>
          <p:cNvPr id="4" name="Segnaposto numero diapositiva 3">
            <a:extLst>
              <a:ext uri="{FF2B5EF4-FFF2-40B4-BE49-F238E27FC236}">
                <a16:creationId xmlns:a16="http://schemas.microsoft.com/office/drawing/2014/main" id="{BFEFD28D-0417-0F43-4857-04DD1D5BFC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23</a:t>
            </a:fld>
            <a:endParaRPr lang="it-IT"/>
          </a:p>
        </p:txBody>
      </p:sp>
      <p:sp>
        <p:nvSpPr>
          <p:cNvPr id="5" name="Sottotitolo 4">
            <a:extLst>
              <a:ext uri="{FF2B5EF4-FFF2-40B4-BE49-F238E27FC236}">
                <a16:creationId xmlns:a16="http://schemas.microsoft.com/office/drawing/2014/main" id="{ABE67C7A-833A-F89A-10D3-2E899740DD8E}"/>
              </a:ext>
            </a:extLst>
          </p:cNvPr>
          <p:cNvSpPr>
            <a:spLocks noGrp="1"/>
          </p:cNvSpPr>
          <p:nvPr>
            <p:ph type="subTitle" idx="2"/>
          </p:nvPr>
        </p:nvSpPr>
        <p:spPr/>
        <p:txBody>
          <a:bodyPr/>
          <a:lstStyle/>
          <a:p>
            <a:r>
              <a:rPr lang="it" sz="900" dirty="0"/>
              <a:t>Beam dynamics studies for advanced-compact RF injector for PWFA</a:t>
            </a:r>
            <a:endParaRPr lang="en-GB" dirty="0"/>
          </a:p>
        </p:txBody>
      </p:sp>
      <p:grpSp>
        <p:nvGrpSpPr>
          <p:cNvPr id="17" name="Gruppo 16">
            <a:extLst>
              <a:ext uri="{FF2B5EF4-FFF2-40B4-BE49-F238E27FC236}">
                <a16:creationId xmlns:a16="http://schemas.microsoft.com/office/drawing/2014/main" id="{EE922411-50A0-2557-B22D-0FEAE6E5945D}"/>
              </a:ext>
            </a:extLst>
          </p:cNvPr>
          <p:cNvGrpSpPr/>
          <p:nvPr/>
        </p:nvGrpSpPr>
        <p:grpSpPr>
          <a:xfrm>
            <a:off x="3814046" y="610156"/>
            <a:ext cx="5270956" cy="2086146"/>
            <a:chOff x="3814046" y="733773"/>
            <a:chExt cx="5270956" cy="2086146"/>
          </a:xfrm>
        </p:grpSpPr>
        <p:pic>
          <p:nvPicPr>
            <p:cNvPr id="10" name="Immagine 9">
              <a:extLst>
                <a:ext uri="{FF2B5EF4-FFF2-40B4-BE49-F238E27FC236}">
                  <a16:creationId xmlns:a16="http://schemas.microsoft.com/office/drawing/2014/main" id="{9AA7CC9F-68F3-5D8F-DC7A-2D69230A8A26}"/>
                </a:ext>
              </a:extLst>
            </p:cNvPr>
            <p:cNvPicPr>
              <a:picLocks noChangeAspect="1"/>
            </p:cNvPicPr>
            <p:nvPr/>
          </p:nvPicPr>
          <p:blipFill>
            <a:blip r:embed="rId3"/>
            <a:stretch>
              <a:fillRect/>
            </a:stretch>
          </p:blipFill>
          <p:spPr>
            <a:xfrm>
              <a:off x="6558453" y="733773"/>
              <a:ext cx="2526549" cy="2086146"/>
            </a:xfrm>
            <a:prstGeom prst="rect">
              <a:avLst/>
            </a:prstGeom>
          </p:spPr>
        </p:pic>
        <p:pic>
          <p:nvPicPr>
            <p:cNvPr id="11" name="Immagine 10" descr="Immagine che contiene testo, diagramma, schermata, linea&#10;&#10;Descrizione generata automaticamente">
              <a:extLst>
                <a:ext uri="{FF2B5EF4-FFF2-40B4-BE49-F238E27FC236}">
                  <a16:creationId xmlns:a16="http://schemas.microsoft.com/office/drawing/2014/main" id="{6595420D-6879-6C75-A4EA-ACBC95C47514}"/>
                </a:ext>
              </a:extLst>
            </p:cNvPr>
            <p:cNvPicPr>
              <a:picLocks noChangeAspect="1"/>
            </p:cNvPicPr>
            <p:nvPr/>
          </p:nvPicPr>
          <p:blipFill>
            <a:blip r:embed="rId4"/>
            <a:stretch>
              <a:fillRect/>
            </a:stretch>
          </p:blipFill>
          <p:spPr>
            <a:xfrm>
              <a:off x="3814046" y="816873"/>
              <a:ext cx="2526549" cy="2003046"/>
            </a:xfrm>
            <a:prstGeom prst="rect">
              <a:avLst/>
            </a:prstGeom>
          </p:spPr>
        </p:pic>
      </p:grpSp>
      <p:grpSp>
        <p:nvGrpSpPr>
          <p:cNvPr id="18" name="Gruppo 17">
            <a:extLst>
              <a:ext uri="{FF2B5EF4-FFF2-40B4-BE49-F238E27FC236}">
                <a16:creationId xmlns:a16="http://schemas.microsoft.com/office/drawing/2014/main" id="{E7E05808-9A84-3FD2-C98C-54FB09E7762C}"/>
              </a:ext>
            </a:extLst>
          </p:cNvPr>
          <p:cNvGrpSpPr/>
          <p:nvPr/>
        </p:nvGrpSpPr>
        <p:grpSpPr>
          <a:xfrm>
            <a:off x="3868610" y="2734412"/>
            <a:ext cx="5053508" cy="2003046"/>
            <a:chOff x="3918037" y="2780027"/>
            <a:chExt cx="5053508" cy="2003046"/>
          </a:xfrm>
        </p:grpSpPr>
        <p:pic>
          <p:nvPicPr>
            <p:cNvPr id="13" name="Immagine 12">
              <a:extLst>
                <a:ext uri="{FF2B5EF4-FFF2-40B4-BE49-F238E27FC236}">
                  <a16:creationId xmlns:a16="http://schemas.microsoft.com/office/drawing/2014/main" id="{CFE56B6C-4628-125D-B06C-6005F4014C74}"/>
                </a:ext>
              </a:extLst>
            </p:cNvPr>
            <p:cNvPicPr>
              <a:picLocks noChangeAspect="1"/>
            </p:cNvPicPr>
            <p:nvPr/>
          </p:nvPicPr>
          <p:blipFill>
            <a:blip r:embed="rId5"/>
            <a:stretch>
              <a:fillRect/>
            </a:stretch>
          </p:blipFill>
          <p:spPr>
            <a:xfrm>
              <a:off x="6660293" y="2811017"/>
              <a:ext cx="2311252" cy="1938834"/>
            </a:xfrm>
            <a:prstGeom prst="rect">
              <a:avLst/>
            </a:prstGeom>
          </p:spPr>
        </p:pic>
        <p:pic>
          <p:nvPicPr>
            <p:cNvPr id="14" name="Immagine 13" descr="Immagine che contiene testo, schermata, diagramma, linea&#10;&#10;Descrizione generata automaticamente">
              <a:extLst>
                <a:ext uri="{FF2B5EF4-FFF2-40B4-BE49-F238E27FC236}">
                  <a16:creationId xmlns:a16="http://schemas.microsoft.com/office/drawing/2014/main" id="{02D55FF6-F2FA-8130-5D49-6F463EF7FFEA}"/>
                </a:ext>
              </a:extLst>
            </p:cNvPr>
            <p:cNvPicPr>
              <a:picLocks noChangeAspect="1"/>
            </p:cNvPicPr>
            <p:nvPr/>
          </p:nvPicPr>
          <p:blipFill>
            <a:blip r:embed="rId6"/>
            <a:stretch>
              <a:fillRect/>
            </a:stretch>
          </p:blipFill>
          <p:spPr>
            <a:xfrm>
              <a:off x="3918037" y="2780027"/>
              <a:ext cx="2422558" cy="2003046"/>
            </a:xfrm>
            <a:prstGeom prst="rect">
              <a:avLst/>
            </a:prstGeom>
          </p:spPr>
        </p:pic>
      </p:grpSp>
      <p:pic>
        <p:nvPicPr>
          <p:cNvPr id="16" name="Google Shape;148;p27" descr="A blue and black logo&#10;&#10;Description automatically generated">
            <a:extLst>
              <a:ext uri="{FF2B5EF4-FFF2-40B4-BE49-F238E27FC236}">
                <a16:creationId xmlns:a16="http://schemas.microsoft.com/office/drawing/2014/main" id="{2F869594-9FF0-AF08-207B-96E67F757F92}"/>
              </a:ext>
            </a:extLst>
          </p:cNvPr>
          <p:cNvPicPr preferRelativeResize="0"/>
          <p:nvPr/>
        </p:nvPicPr>
        <p:blipFill rotWithShape="1">
          <a:blip r:embed="rId7">
            <a:alphaModFix/>
          </a:blip>
          <a:srcRect/>
          <a:stretch/>
        </p:blipFill>
        <p:spPr>
          <a:xfrm>
            <a:off x="5909367" y="4667732"/>
            <a:ext cx="1359933" cy="458861"/>
          </a:xfrm>
          <a:prstGeom prst="rect">
            <a:avLst/>
          </a:prstGeom>
          <a:noFill/>
          <a:ln>
            <a:noFill/>
          </a:ln>
        </p:spPr>
      </p:pic>
      <p:sp>
        <p:nvSpPr>
          <p:cNvPr id="19" name="Content Placeholder 2">
            <a:extLst>
              <a:ext uri="{FF2B5EF4-FFF2-40B4-BE49-F238E27FC236}">
                <a16:creationId xmlns:a16="http://schemas.microsoft.com/office/drawing/2014/main" id="{9E4FFC36-38A8-7875-8975-5BCEC534A057}"/>
              </a:ext>
            </a:extLst>
          </p:cNvPr>
          <p:cNvSpPr txBox="1">
            <a:spLocks/>
          </p:cNvSpPr>
          <p:nvPr/>
        </p:nvSpPr>
        <p:spPr>
          <a:xfrm>
            <a:off x="166883" y="619514"/>
            <a:ext cx="3770635" cy="36601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Catamaran"/>
              <a:buChar char="●"/>
              <a:defRPr sz="1300" b="0" i="0" u="none" strike="noStrike" cap="none">
                <a:solidFill>
                  <a:schemeClr val="accent1"/>
                </a:solidFill>
                <a:latin typeface="Catamaran"/>
                <a:ea typeface="Catamaran"/>
                <a:cs typeface="Catamaran"/>
                <a:sym typeface="Catamaran"/>
              </a:defRPr>
            </a:lvl1pPr>
            <a:lvl2pPr marL="914400" marR="0" lvl="1"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2pPr>
            <a:lvl3pPr marL="1371600" marR="0" lvl="2"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3pPr>
            <a:lvl4pPr marL="1828800" marR="0" lvl="3"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4pPr>
            <a:lvl5pPr marL="2286000" marR="0" lvl="4"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5pPr>
            <a:lvl6pPr marL="2743200" marR="0" lvl="5"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6pPr>
            <a:lvl7pPr marL="3200400" marR="0" lvl="6"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7pPr>
            <a:lvl8pPr marL="3657600" marR="0" lvl="7"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8pPr>
            <a:lvl9pPr marL="4114800" marR="0" lvl="8" indent="-298450" algn="l" rtl="0">
              <a:lnSpc>
                <a:spcPct val="115000"/>
              </a:lnSpc>
              <a:spcBef>
                <a:spcPts val="1600"/>
              </a:spcBef>
              <a:spcAft>
                <a:spcPts val="160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9pPr>
          </a:lstStyle>
          <a:p>
            <a:pPr marL="0" indent="0">
              <a:buNone/>
            </a:pPr>
            <a:r>
              <a:rPr lang="it-IT" sz="1400" dirty="0">
                <a:solidFill>
                  <a:schemeClr val="bg2"/>
                </a:solidFill>
              </a:rPr>
              <a:t>The </a:t>
            </a:r>
            <a:r>
              <a:rPr lang="en-GB" sz="1400" dirty="0">
                <a:solidFill>
                  <a:schemeClr val="bg2"/>
                </a:solidFill>
              </a:rPr>
              <a:t>Gelman</a:t>
            </a:r>
            <a:r>
              <a:rPr lang="it-IT" sz="1400" dirty="0">
                <a:solidFill>
                  <a:schemeClr val="bg2"/>
                </a:solidFill>
              </a:rPr>
              <a:t>-Rubin </a:t>
            </a:r>
            <a:r>
              <a:rPr lang="it-IT" sz="1400" b="1"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R</a:t>
            </a:r>
            <a:r>
              <a:rPr lang="it-IT" sz="1400" b="1" kern="100" dirty="0">
                <a:solidFill>
                  <a:schemeClr val="bg2"/>
                </a:solidFill>
                <a:effectLst/>
                <a:latin typeface="Aptos" panose="020B0004020202020204" pitchFamily="34" charset="0"/>
                <a:ea typeface="Calibri" panose="020F0502020204030204" pitchFamily="34" charset="0"/>
                <a:cs typeface="Times New Roman" panose="02020603050405020304" pitchFamily="18" charset="0"/>
              </a:rPr>
              <a:t>̂</a:t>
            </a:r>
            <a:r>
              <a:rPr lang="it-IT" sz="1400" b="1" kern="100" dirty="0">
                <a:solidFill>
                  <a:schemeClr val="bg2"/>
                </a:solidFill>
                <a:latin typeface="Aptos" panose="020B0004020202020204" pitchFamily="34" charset="0"/>
                <a:ea typeface="Calibri" panose="020F0502020204030204" pitchFamily="34" charset="0"/>
                <a:cs typeface="Times New Roman" panose="02020603050405020304" pitchFamily="18" charset="0"/>
              </a:rPr>
              <a:t> </a:t>
            </a:r>
            <a:r>
              <a:rPr lang="en-US" sz="1400" dirty="0">
                <a:solidFill>
                  <a:schemeClr val="bg2"/>
                </a:solidFill>
              </a:rPr>
              <a:t>statistic assesses the convergence of Markov Chain Monte Carlo (MCMC) simulations in Bayesian analysis.</a:t>
            </a:r>
            <a:endParaRPr lang="it-IT" sz="1400"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marL="146050" indent="0">
              <a:buNone/>
            </a:pPr>
            <a:endParaRPr lang="el-GR" sz="1400" dirty="0">
              <a:solidFill>
                <a:schemeClr val="bg2"/>
              </a:solidFill>
            </a:endParaRPr>
          </a:p>
          <a:p>
            <a:r>
              <a:rPr lang="en-US" sz="1400" dirty="0">
                <a:solidFill>
                  <a:schemeClr val="bg2"/>
                </a:solidFill>
              </a:rPr>
              <a:t>Gelman-Rubin Formula</a:t>
            </a:r>
            <a:r>
              <a:rPr lang="it-IT" sz="1400" dirty="0">
                <a:solidFill>
                  <a:schemeClr val="bg2"/>
                </a:solidFill>
              </a:rPr>
              <a:t>:</a:t>
            </a:r>
          </a:p>
          <a:p>
            <a:pPr marL="0" indent="0">
              <a:buFont typeface="Catamaran"/>
              <a:buNone/>
            </a:pPr>
            <a:endParaRPr lang="it-IT" sz="1400" dirty="0">
              <a:solidFill>
                <a:schemeClr val="bg2"/>
              </a:solidFill>
            </a:endParaRPr>
          </a:p>
          <a:p>
            <a:pPr marL="0" indent="0">
              <a:buFont typeface="Catamaran"/>
              <a:buNone/>
            </a:pPr>
            <a:endParaRPr lang="it-IT" sz="1400" dirty="0">
              <a:solidFill>
                <a:schemeClr val="bg2"/>
              </a:solidFill>
            </a:endParaRPr>
          </a:p>
          <a:p>
            <a:pPr marL="0" indent="0">
              <a:buFont typeface="Catamaran"/>
              <a:buNone/>
            </a:pPr>
            <a:endParaRPr lang="it-IT" sz="1400" dirty="0">
              <a:solidFill>
                <a:schemeClr val="bg2"/>
              </a:solidFill>
            </a:endParaRPr>
          </a:p>
          <a:p>
            <a:pPr marL="0" indent="0">
              <a:buFont typeface="Catamaran"/>
              <a:buNone/>
            </a:pPr>
            <a:endParaRPr lang="it-IT" sz="1400" dirty="0">
              <a:solidFill>
                <a:schemeClr val="bg2"/>
              </a:solidFill>
            </a:endParaRPr>
          </a:p>
          <a:p>
            <a:pPr marL="0" indent="0">
              <a:buNone/>
            </a:pPr>
            <a:r>
              <a:rPr lang="it-IT" sz="1400" dirty="0">
                <a:solidFill>
                  <a:schemeClr val="bg2"/>
                </a:solidFill>
              </a:rPr>
              <a:t>• I</a:t>
            </a:r>
            <a:r>
              <a:rPr lang="en-US" sz="1400" dirty="0">
                <a:solidFill>
                  <a:schemeClr val="bg2"/>
                </a:solidFill>
              </a:rPr>
              <a:t>nterpretatio</a:t>
            </a:r>
            <a:r>
              <a:rPr lang="it-IT" sz="1400" dirty="0">
                <a:solidFill>
                  <a:schemeClr val="bg2"/>
                </a:solidFill>
              </a:rPr>
              <a:t>n of </a:t>
            </a:r>
            <a:r>
              <a:rPr lang="it-IT" sz="1400" b="1"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R̂</a:t>
            </a:r>
            <a:endParaRPr lang="it-IT" sz="1400" dirty="0">
              <a:solidFill>
                <a:schemeClr val="bg2"/>
              </a:solidFill>
            </a:endParaRPr>
          </a:p>
          <a:p>
            <a:r>
              <a:rPr lang="it-IT" sz="1400" dirty="0">
                <a:solidFill>
                  <a:schemeClr val="bg2"/>
                </a:solidFill>
              </a:rPr>
              <a:t> </a:t>
            </a:r>
            <a:r>
              <a:rPr lang="it-IT" sz="1400" b="1"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R̂</a:t>
            </a:r>
            <a:r>
              <a:rPr lang="it-IT" sz="1400" b="1" kern="100" dirty="0">
                <a:solidFill>
                  <a:schemeClr val="bg2"/>
                </a:solidFill>
                <a:latin typeface="Aptos" panose="020B0004020202020204" pitchFamily="34" charset="0"/>
                <a:ea typeface="Aptos" panose="020B0004020202020204" pitchFamily="34" charset="0"/>
                <a:cs typeface="Times New Roman" panose="02020603050405020304" pitchFamily="18" charset="0"/>
              </a:rPr>
              <a:t> </a:t>
            </a:r>
            <a:r>
              <a:rPr lang="it-IT" sz="1400" dirty="0">
                <a:solidFill>
                  <a:schemeClr val="bg2"/>
                </a:solidFill>
              </a:rPr>
              <a:t>≈ 1: </a:t>
            </a:r>
            <a:r>
              <a:rPr lang="en-US" sz="1400" dirty="0">
                <a:solidFill>
                  <a:schemeClr val="bg2"/>
                </a:solidFill>
              </a:rPr>
              <a:t>Chains have likely converged</a:t>
            </a:r>
            <a:r>
              <a:rPr lang="it-IT" sz="1400" dirty="0">
                <a:solidFill>
                  <a:schemeClr val="bg2"/>
                </a:solidFill>
              </a:rPr>
              <a:t>.</a:t>
            </a:r>
          </a:p>
          <a:p>
            <a:r>
              <a:rPr lang="it-IT" sz="1400" dirty="0">
                <a:solidFill>
                  <a:schemeClr val="bg2"/>
                </a:solidFill>
              </a:rPr>
              <a:t> </a:t>
            </a:r>
            <a:r>
              <a:rPr lang="it-IT" sz="1400" b="1"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R̂</a:t>
            </a:r>
            <a:r>
              <a:rPr lang="it-IT" sz="1400" b="1" kern="100" dirty="0">
                <a:solidFill>
                  <a:schemeClr val="bg2"/>
                </a:solidFill>
                <a:latin typeface="Aptos" panose="020B0004020202020204" pitchFamily="34" charset="0"/>
                <a:ea typeface="Aptos" panose="020B0004020202020204" pitchFamily="34" charset="0"/>
                <a:cs typeface="Times New Roman" panose="02020603050405020304" pitchFamily="18" charset="0"/>
              </a:rPr>
              <a:t> </a:t>
            </a:r>
            <a:r>
              <a:rPr lang="it-IT" sz="1400" dirty="0">
                <a:solidFill>
                  <a:schemeClr val="bg2"/>
                </a:solidFill>
              </a:rPr>
              <a:t>&gt; 1: </a:t>
            </a:r>
            <a:r>
              <a:rPr lang="en-US" sz="1400" dirty="0">
                <a:solidFill>
                  <a:schemeClr val="bg2"/>
                </a:solidFill>
              </a:rPr>
              <a:t>Indicates non-convergence; more iterations may be needed.</a:t>
            </a:r>
          </a:p>
        </p:txBody>
      </p:sp>
      <p:pic>
        <p:nvPicPr>
          <p:cNvPr id="23" name="Immagine 22">
            <a:extLst>
              <a:ext uri="{FF2B5EF4-FFF2-40B4-BE49-F238E27FC236}">
                <a16:creationId xmlns:a16="http://schemas.microsoft.com/office/drawing/2014/main" id="{A13BE7E8-87D2-2DD7-60D9-1E2977E32B5F}"/>
              </a:ext>
            </a:extLst>
          </p:cNvPr>
          <p:cNvPicPr>
            <a:picLocks noChangeAspect="1"/>
          </p:cNvPicPr>
          <p:nvPr/>
        </p:nvPicPr>
        <p:blipFill>
          <a:blip r:embed="rId8"/>
          <a:stretch>
            <a:fillRect/>
          </a:stretch>
        </p:blipFill>
        <p:spPr>
          <a:xfrm>
            <a:off x="1105269" y="2058394"/>
            <a:ext cx="1323063" cy="676018"/>
          </a:xfrm>
          <a:prstGeom prst="rect">
            <a:avLst/>
          </a:prstGeom>
        </p:spPr>
      </p:pic>
    </p:spTree>
    <p:extLst>
      <p:ext uri="{BB962C8B-B14F-4D97-AF65-F5344CB8AC3E}">
        <p14:creationId xmlns:p14="http://schemas.microsoft.com/office/powerpoint/2010/main" val="1246060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D99EC6-E7DD-A215-3253-8791D1C75F59}"/>
              </a:ext>
            </a:extLst>
          </p:cNvPr>
          <p:cNvSpPr>
            <a:spLocks noGrp="1"/>
          </p:cNvSpPr>
          <p:nvPr>
            <p:ph type="title"/>
          </p:nvPr>
        </p:nvSpPr>
        <p:spPr>
          <a:xfrm>
            <a:off x="-71288" y="-45765"/>
            <a:ext cx="7688700" cy="535200"/>
          </a:xfrm>
        </p:spPr>
        <p:txBody>
          <a:bodyPr/>
          <a:lstStyle/>
          <a:p>
            <a:r>
              <a:rPr lang="en-GB" sz="2800" dirty="0">
                <a:latin typeface="+mj-lt"/>
              </a:rPr>
              <a:t>Conclusions and future prospectives</a:t>
            </a:r>
          </a:p>
        </p:txBody>
      </p:sp>
      <p:sp>
        <p:nvSpPr>
          <p:cNvPr id="4" name="Segnaposto numero diapositiva 3">
            <a:extLst>
              <a:ext uri="{FF2B5EF4-FFF2-40B4-BE49-F238E27FC236}">
                <a16:creationId xmlns:a16="http://schemas.microsoft.com/office/drawing/2014/main" id="{0BF71D33-CBEA-DC6E-D976-8D442404B6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24</a:t>
            </a:fld>
            <a:endParaRPr lang="it-IT"/>
          </a:p>
        </p:txBody>
      </p:sp>
      <p:sp>
        <p:nvSpPr>
          <p:cNvPr id="5" name="Sottotitolo 4">
            <a:extLst>
              <a:ext uri="{FF2B5EF4-FFF2-40B4-BE49-F238E27FC236}">
                <a16:creationId xmlns:a16="http://schemas.microsoft.com/office/drawing/2014/main" id="{563AEC0A-AEC3-B374-AAC3-29EB5D35AFA3}"/>
              </a:ext>
            </a:extLst>
          </p:cNvPr>
          <p:cNvSpPr>
            <a:spLocks noGrp="1"/>
          </p:cNvSpPr>
          <p:nvPr>
            <p:ph type="subTitle" idx="2"/>
          </p:nvPr>
        </p:nvSpPr>
        <p:spPr/>
        <p:txBody>
          <a:bodyPr/>
          <a:lstStyle/>
          <a:p>
            <a:r>
              <a:rPr lang="it" sz="900" dirty="0"/>
              <a:t>Beam dynamics studies for advanced-compact RF injector for PWFA</a:t>
            </a:r>
            <a:endParaRPr lang="en-GB" dirty="0"/>
          </a:p>
          <a:p>
            <a:endParaRPr lang="en-GB" dirty="0"/>
          </a:p>
          <a:p>
            <a:endParaRPr lang="en-GB" dirty="0"/>
          </a:p>
        </p:txBody>
      </p:sp>
      <p:sp>
        <p:nvSpPr>
          <p:cNvPr id="3" name="Content Placeholder 1">
            <a:extLst>
              <a:ext uri="{FF2B5EF4-FFF2-40B4-BE49-F238E27FC236}">
                <a16:creationId xmlns:a16="http://schemas.microsoft.com/office/drawing/2014/main" id="{C2E5D19C-2195-39AE-3874-3A5236B40B30}"/>
              </a:ext>
            </a:extLst>
          </p:cNvPr>
          <p:cNvSpPr txBox="1">
            <a:spLocks/>
          </p:cNvSpPr>
          <p:nvPr/>
        </p:nvSpPr>
        <p:spPr>
          <a:xfrm>
            <a:off x="0" y="489435"/>
            <a:ext cx="9026004" cy="435133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Catamaran"/>
              <a:buChar char="●"/>
              <a:defRPr sz="1300" b="0" i="0" u="none" strike="noStrike" cap="none">
                <a:solidFill>
                  <a:schemeClr val="accent1"/>
                </a:solidFill>
                <a:latin typeface="Catamaran"/>
                <a:ea typeface="Catamaran"/>
                <a:cs typeface="Catamaran"/>
                <a:sym typeface="Catamaran"/>
              </a:defRPr>
            </a:lvl1pPr>
            <a:lvl2pPr marL="914400" marR="0" lvl="1"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2pPr>
            <a:lvl3pPr marL="1371600" marR="0" lvl="2"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3pPr>
            <a:lvl4pPr marL="1828800" marR="0" lvl="3"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4pPr>
            <a:lvl5pPr marL="2286000" marR="0" lvl="4"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5pPr>
            <a:lvl6pPr marL="2743200" marR="0" lvl="5"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6pPr>
            <a:lvl7pPr marL="3200400" marR="0" lvl="6"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7pPr>
            <a:lvl8pPr marL="3657600" marR="0" lvl="7"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8pPr>
            <a:lvl9pPr marL="4114800" marR="0" lvl="8" indent="-298450" algn="l" rtl="0">
              <a:lnSpc>
                <a:spcPct val="115000"/>
              </a:lnSpc>
              <a:spcBef>
                <a:spcPts val="1600"/>
              </a:spcBef>
              <a:spcAft>
                <a:spcPts val="160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9pPr>
          </a:lstStyle>
          <a:p>
            <a:pPr algn="just">
              <a:buFont typeface="Wingdings" panose="05000000000000000000" pitchFamily="2" charset="2"/>
              <a:buChar char="ü"/>
            </a:pPr>
            <a:r>
              <a:rPr lang="en-US" sz="1200" dirty="0">
                <a:solidFill>
                  <a:schemeClr val="bg2"/>
                </a:solidFill>
                <a:latin typeface="Calibri" panose="020F0502020204030204" pitchFamily="34" charset="0"/>
                <a:ea typeface="Calibri" panose="020F0502020204030204" pitchFamily="34" charset="0"/>
                <a:cs typeface="Calibri" panose="020F0502020204030204" pitchFamily="34" charset="0"/>
              </a:rPr>
              <a:t>Optimization of the EuPRAXIA@SPARC_LAB injector baseline adding an HHC to improve the temporal distance of the beams and working point stability in terms of D-W separation.</a:t>
            </a:r>
          </a:p>
          <a:p>
            <a:pPr marL="146050" indent="0" algn="just">
              <a:buNone/>
            </a:pPr>
            <a:endParaRPr lang="en-US" sz="1200"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ü"/>
            </a:pPr>
            <a:r>
              <a:rPr lang="en-US" sz="1200" dirty="0">
                <a:solidFill>
                  <a:schemeClr val="bg2"/>
                </a:solidFill>
                <a:latin typeface="Calibri" panose="020F0502020204030204" pitchFamily="34" charset="0"/>
                <a:ea typeface="Calibri" panose="020F0502020204030204" pitchFamily="34" charset="0"/>
                <a:cs typeface="Calibri" panose="020F0502020204030204" pitchFamily="34" charset="0"/>
              </a:rPr>
              <a:t>Proposal of a C-band RF injector for the EuPRAXIA@SPARC_LAB upgrade to operate at higher repetition rate with a reduced injector footprint while maintaining high-quality beams.</a:t>
            </a:r>
          </a:p>
          <a:p>
            <a:pPr algn="just">
              <a:buFont typeface="Wingdings" panose="05000000000000000000" pitchFamily="2" charset="2"/>
              <a:buChar char="ü"/>
            </a:pPr>
            <a:endParaRPr lang="en-US" sz="1200"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algn="just">
              <a:buFont typeface="Wingdings" panose="05000000000000000000" pitchFamily="2" charset="2"/>
              <a:buChar char="ü"/>
            </a:pPr>
            <a:r>
              <a:rPr lang="en-US" sz="1200" i="0" u="none" strike="noStrike" baseline="0" dirty="0">
                <a:solidFill>
                  <a:schemeClr val="bg2"/>
                </a:solidFill>
                <a:latin typeface="Calibri" panose="020F0502020204030204" pitchFamily="34" charset="0"/>
                <a:ea typeface="Calibri" panose="020F0502020204030204" pitchFamily="34" charset="0"/>
                <a:cs typeface="Calibri" panose="020F0502020204030204" pitchFamily="34" charset="0"/>
              </a:rPr>
              <a:t>Machine learning for advanced beam diagnostic. These studies could be implemented for the PWFA working point virtual diagnostics in the low-energy region where the beams are still overlapped.</a:t>
            </a:r>
          </a:p>
          <a:p>
            <a:pPr marL="0" indent="0" algn="just">
              <a:buFont typeface="Catamaran"/>
              <a:buNone/>
            </a:pPr>
            <a:endParaRPr lang="en-US" sz="1200"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algn="just"/>
            <a:r>
              <a:rPr lang="en-US" sz="1200" dirty="0">
                <a:solidFill>
                  <a:schemeClr val="bg2"/>
                </a:solidFill>
                <a:latin typeface="Calibri" panose="020F0502020204030204" pitchFamily="34" charset="0"/>
                <a:ea typeface="Calibri" panose="020F0502020204030204" pitchFamily="34" charset="0"/>
                <a:cs typeface="Calibri" panose="020F0502020204030204" pitchFamily="34" charset="0"/>
              </a:rPr>
              <a:t>Further optimizations of the new C-band injector are ongoing, including jitters. Additional focus will be placed on beam dynamics simulations to address the time separation required for PWFA application.</a:t>
            </a:r>
          </a:p>
          <a:p>
            <a:pPr lvl="1" algn="just">
              <a:buFont typeface="Wingdings" panose="05000000000000000000" pitchFamily="2" charset="2"/>
              <a:buChar char="Ø"/>
            </a:pPr>
            <a:r>
              <a:rPr lang="en-US" sz="1200" dirty="0">
                <a:solidFill>
                  <a:schemeClr val="bg2"/>
                </a:solidFill>
                <a:latin typeface="Calibri" panose="020F0502020204030204" pitchFamily="34" charset="0"/>
                <a:ea typeface="Calibri" panose="020F0502020204030204" pitchFamily="34" charset="0"/>
                <a:cs typeface="Calibri" panose="020F0502020204030204" pitchFamily="34" charset="0"/>
              </a:rPr>
              <a:t>Further investigation into the layout, including the Ka-band cavity, is needed to assess its impact on the bunch separation and stability.</a:t>
            </a:r>
          </a:p>
          <a:p>
            <a:pPr lvl="2" algn="just">
              <a:buFont typeface="Wingdings" panose="05000000000000000000" pitchFamily="2" charset="2"/>
              <a:buChar char="Ø"/>
            </a:pPr>
            <a:r>
              <a:rPr lang="en-US" sz="1200" dirty="0">
                <a:solidFill>
                  <a:schemeClr val="bg2"/>
                </a:solidFill>
                <a:latin typeface="Calibri" panose="020F0502020204030204" pitchFamily="34" charset="0"/>
                <a:ea typeface="Calibri" panose="020F0502020204030204" pitchFamily="34" charset="0"/>
                <a:cs typeface="Calibri" panose="020F0502020204030204" pitchFamily="34" charset="0"/>
              </a:rPr>
              <a:t>Ka-band technological feasibility must be demonstrated.</a:t>
            </a:r>
          </a:p>
          <a:p>
            <a:pPr marL="146050" indent="0" algn="just">
              <a:buNone/>
            </a:pPr>
            <a:endParaRPr lang="en-US" sz="1200"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algn="just"/>
            <a:r>
              <a:rPr lang="en-US" sz="1200" dirty="0">
                <a:solidFill>
                  <a:schemeClr val="bg2"/>
                </a:solidFill>
                <a:latin typeface="Calibri" panose="020F0502020204030204" pitchFamily="34" charset="0"/>
                <a:ea typeface="Calibri" panose="020F0502020204030204" pitchFamily="34" charset="0"/>
                <a:cs typeface="Calibri" panose="020F0502020204030204" pitchFamily="34" charset="0"/>
              </a:rPr>
              <a:t>Improvement of the photoemission model to investigate the advantages of yttrium cathode transition.</a:t>
            </a:r>
            <a:endParaRPr lang="en-GB" sz="1200"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953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2"/>
          <p:cNvSpPr txBox="1">
            <a:spLocks noGrp="1"/>
          </p:cNvSpPr>
          <p:nvPr>
            <p:ph type="title"/>
          </p:nvPr>
        </p:nvSpPr>
        <p:spPr>
          <a:xfrm>
            <a:off x="0" y="-7113"/>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2800" dirty="0">
                <a:latin typeface="+mj-lt"/>
              </a:rPr>
              <a:t>Published papers</a:t>
            </a:r>
            <a:endParaRPr sz="2800" dirty="0">
              <a:latin typeface="+mj-lt"/>
            </a:endParaRPr>
          </a:p>
        </p:txBody>
      </p:sp>
      <p:sp>
        <p:nvSpPr>
          <p:cNvPr id="129" name="Google Shape;129;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it"/>
              <a:t>25</a:t>
            </a:fld>
            <a:endParaRPr/>
          </a:p>
        </p:txBody>
      </p:sp>
      <p:sp>
        <p:nvSpPr>
          <p:cNvPr id="130" name="Google Shape;130;p12"/>
          <p:cNvSpPr txBox="1">
            <a:spLocks noGrp="1"/>
          </p:cNvSpPr>
          <p:nvPr>
            <p:ph type="subTitle" idx="2"/>
          </p:nvPr>
        </p:nvSpPr>
        <p:spPr>
          <a:xfrm>
            <a:off x="1414800" y="4779100"/>
            <a:ext cx="5854500" cy="335100"/>
          </a:xfrm>
          <a:prstGeom prst="rect">
            <a:avLst/>
          </a:prstGeom>
        </p:spPr>
        <p:txBody>
          <a:bodyPr spcFirstLastPara="1" wrap="square" lIns="91425" tIns="91425" rIns="91425" bIns="91425" anchor="t" anchorCtr="0">
            <a:noAutofit/>
          </a:bodyPr>
          <a:lstStyle/>
          <a:p>
            <a:r>
              <a:rPr lang="it" sz="900" dirty="0"/>
              <a:t>Beam dynamics studies for advanced-compact RF injector for PWFA</a:t>
            </a:r>
            <a:endParaRPr lang="en-GB" dirty="0"/>
          </a:p>
          <a:p>
            <a:endParaRPr lang="en-GB" dirty="0"/>
          </a:p>
        </p:txBody>
      </p:sp>
      <p:sp>
        <p:nvSpPr>
          <p:cNvPr id="5" name="Rectangle 1">
            <a:extLst>
              <a:ext uri="{FF2B5EF4-FFF2-40B4-BE49-F238E27FC236}">
                <a16:creationId xmlns:a16="http://schemas.microsoft.com/office/drawing/2014/main" id="{34D965B0-E3C6-BBB2-01CF-3C17D5F606D8}"/>
              </a:ext>
            </a:extLst>
          </p:cNvPr>
          <p:cNvSpPr>
            <a:spLocks noChangeArrowheads="1"/>
          </p:cNvSpPr>
          <p:nvPr/>
        </p:nvSpPr>
        <p:spPr bwMode="auto">
          <a:xfrm>
            <a:off x="666265" y="601980"/>
            <a:ext cx="8211214" cy="393954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3"/>
              </a:rPr>
            </a:br>
            <a: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3"/>
              </a:rPr>
              <a:t>11573/1707552</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- 2024 -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Manipulation</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and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wakefield</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effects</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on multi-</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pulse</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driver beams in PWFA injector stages</a:t>
            </a:r>
            <a:endPar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Bosco, F.;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Andonian</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G.; Camacho, O.; Carillo, M.; Chiadroni, E.; Giribono, A.;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Lawler</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G.;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Majernik</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N.;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Manwani</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P.; Migliorati, M.; Mostacci, A.; Palumbo, L.; Silvi, G. J.; Spataro, B.; Vaccarezza, C.; Yadav, M.;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Rosenzweig</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J. - 01a Articolo in rivista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rivista: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INSTRUMENTS (Basel : MDPI AG, 2016-) pp. 1-10 -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issn</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2410-390X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wos</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(0) - scopus: 2-s2.0-85188952506 (0)</a:t>
            </a: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4"/>
              </a:rPr>
              <a:t>11573/1704992</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- 2024 - </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Advanced studies for the dynamics of high brightness electron beams with the code MILES</a:t>
            </a:r>
            <a:endPar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Bosco, F.; Behtouei, M.; Camacho, O.; Carillo, M.; Chiadroni, E.; Faillace, L.; Ficcadenti, L.; Francescone, D.; Giannessi, L.; Giribono, A.; Giuliano, L.; Nguyen, F.; Palumbo, L.;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Rosenzweig</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J.; Silvi, G. J.; Spataro, B.; Vaccarezza, C.; Migliorati, M. - 01a Articolo in rivista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rivista: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JOURNAL OF PHYSICS. CONFERENCE SERIES (Bristol : Institute of Physics Publishing) pp. 1-8 -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issn</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1742-6588 -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wos</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(0) - scopus: 2-s2.0-85184147510 (0)</a:t>
            </a: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5"/>
              </a:rPr>
              <a:t>11573/1706356</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- 2024 - </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Beam dynamics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optimization</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for high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gradient</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beam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driven</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plasma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wakefield</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acceleration</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SPARC-LAB</a:t>
            </a:r>
            <a:endPar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Carillo, M.; Alesini, D.; Anania, M. P.; Behtouei, M.; Bellaveglia, M.; Biagioni, A.; Chiadroni, E.; Cianchi, A.; Costa, G.; Crincoli, L.; Dotto, A. D.; Giorno, M. D.; Pirro, G. D.; Faillace, L.; Francescone, D.; Galletti, M.; Giannessi, L.; Giribono, A.; Giuliano, L.; Iovine, P.; Mostacci, A.; Petrillo, V.; Pompili, R.; Parise, G.; Romeo, S.; Rossi, A. R.; Silvi, G. J.; Shpakov, V.; Vaccarezza, C.; Villa, F.; Ferrario, M. - 04c Atto di convegno in rivista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rivista: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JOURNAL OF PHYSICS. CONFERENCE SERIES (Bristol : Institute of Physics Publishing) pp. 1-8 -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issn</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1742-6588 -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wos</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(0) - scopus: 2-s2.0-85184151381 (0)</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congresso:</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14th International Particle Accelerator Conference, IPAC 2023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Venice</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Convention Centre, ita)</a:t>
            </a: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6"/>
              </a:rPr>
              <a:t>11573/1722306</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- 2024 -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Experimental</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characterization</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of the timing-jitter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effects</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on a beam-</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driven</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plasma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wakefield</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accelerator</a:t>
            </a:r>
            <a:endPar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Demurtas, F.; Anania, M. P.; Biagioni, A.; Carillo, M.; Chiadroni, E.; Cianchi, A.; Costa, G.; Crincoli, L.; Del Dotto, A.; Del Giorno, M.; Ferrario, M.; Galletti, M.; Giannessi, L.; Giribono, A.; Pompili, R.; Romeo, S.; Rossi, A. R.; Shpakov, V.; Silvi, G. J.; Vaccarezza, C.; Villa, F. - 02a Capitolo o Articolo</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libro:</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15th International Particle Accelerator Conference - Proceedings Volume - (978-3-95450-247-9)</a:t>
            </a: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7"/>
              </a:rPr>
              <a:t>11573/1707554</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- 2024 - </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On the betatron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radiation</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in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cylindrically</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symmetric</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plasma-</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ion</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channels</a:t>
            </a:r>
            <a:endPar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Francescone, D.; Bosco, F.; Carillo, M.; Chiadroni, E.; Curcio, A.; Cianchi, A.; Ferrario, M.; Galletti, M.; Giuliano, L.; Migliorati, M.; Mostacci, A.; Palumbo, L.; Rossi, A. R.; Shpakov, V.; Silvi, G. J. - 04c Atto di convegno in rivista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rivista: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JOURNAL OF PHYSICS. CONFERENCE SERIES (Bristol : Institute of Physics Publishing) pp. 2170-2173 -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issn</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1742-6588 -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wos</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(0) - scopus: (0)</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congresso:</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14th International Particle Accelerator Conference, IPAC 2023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Venice</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Convention Centre, ita) (Venezia)</a:t>
            </a: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8"/>
              </a:rPr>
              <a:t>11573/1722309</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- 2024 - </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UV-Soft X-ray betatron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radiation</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characterization</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from laser-plasma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wakefield</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acceleration</a:t>
            </a:r>
            <a:endPar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Francescone, D.; Carillo, M.; Chiadroni, E.; Curcio, A.; Cianchi, A.; Ferrario, M.; Gatti, G.; Galletti, M.; Giuliano, L.; Migliorati, M.; Mostacci, A.; Palumbo, L.; Rossi, A. R.; Stocchi, F.; Silvi, G. J. - 02a Capitolo o Articolo</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libro:</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15th International Particle Accelerator Conference - Proceedings Volume - ()</a:t>
            </a: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9"/>
              </a:rPr>
              <a:t>11573/1722312</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- 2024 -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NaKSb</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photocathode</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tests</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in a high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gradient</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S-band photoinjector</a:t>
            </a:r>
            <a:endPar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Garcia, D.;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Schaap</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B.;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Ody</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 Musumeci, P.; Pennington, C.;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Maxson</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J.; Silvi, G. J.; Mostacci, A.; Chiadroni, E.; Giribono, A. - 02a Capitolo o Articolo</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libro:</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15th International Particle Accelerator Conference - Proceedings Volume - ()</a:t>
            </a: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10"/>
              </a:rPr>
              <a:t>11573/1706354</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- 2024 - </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Electron beam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analysis</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and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sensitivity</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studies for the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EuPRAXIA@SPARC</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LAB RF injector</a:t>
            </a:r>
            <a:endPar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Giribono, A.; Alesini, D.; Bacci, A.; Bellaveglia, M.; Cardelli, F.; Chiadroni, E.; Del Dotto, A.; Faillace, L.; Ferrario, M.; Gallo, A.; Ghigo, A.; Giannetti, G.; Mostacci, A.;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Opromolla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M.; Petrillo, V.; Piersanti, L.; Pompili, R.; Romeo, S.; Rossetti Conti, M.; Rossi, A. R.; Shpakov, V.; Silvi, G. J.; Vaccarezza, C. - 04c Atto di convegno in rivista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rivista: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JOURNAL OF PHYSICS. CONFERENCE SERIES (Bristol : Institute of Physics Publishing) pp. 1-7 -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issn</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1742-6588 -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wos</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(0) - scopus: 2-s2.0-85184137576 (0)</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congresso:</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14th International Particle Accelerator Conference, IPAC 2023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Venice</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Convention Centre, ita)</a:t>
            </a: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11"/>
              </a:rPr>
              <a:t>11573/1712232</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- 2024 - </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Design of machine learning-</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based</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algorithms</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for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virtualized</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diagnostic</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on SPARC_LAB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accelerator</a:t>
            </a:r>
            <a:endPar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Latini, Giulia; Chiadroni, Enrica; Mostacci, Andrea; Martinelli, Valentina;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Serenellini</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Beatrice; Silvi, Gilles Jacopo; Pioli, Stefano - 01a Articolo in rivista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rivista: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PHOTONICS (Basel : MDPI) pp. 1-10 -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issn</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2304-6732 -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wos</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WOS:001240359100001 (2) - scopus: (0)</a:t>
            </a: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12"/>
              </a:rPr>
              <a:t>11573/1712231</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- 2024 - </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Guiding of charged particle beams in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curved</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plasma-</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discharge</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capillaries</a:t>
            </a:r>
            <a:endPar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Pompili, R.; Anania, M.  P.; Biagioni, A.; Carillo, M.; Chiadroni, E.; Cianchi, A.; Costa, G.; Curcio, A.; Crincoli, L.; Del Dotto, A.; Del Giorno, M.; Demurtas, F.;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Frazzitta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 Galletti, M.; Giribono, A.; Lollo, V.;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Opromolla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M.; Parise, G.; Pellegrini, D.; Di Pirro, G.; Romeo, S.; Rossi, A.  R.; Silvi, G.  J.;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Verra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L.; Villa, F.;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Zigler</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 Ferrario, M. - 01a Articolo in rivista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rivista: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PHYSICAL REVIEW LETTERS (American Institute of Physics:2 Huntington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Quadrangle</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Suite 1NO1:Melville, NY 11747:(800)344-6902, (631)576-2287, EMAIL: subs@aip.org, INTERNET: http://www.aip.org, Fax: (516)349-9704) pp. 1-5 -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issn</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0031-9007 -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wos</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WOS:001231921500001 (0) - scopus: 2-s2.0-85193957624 (1)</a:t>
            </a: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13"/>
              </a:rPr>
              <a:t>11573/1717453</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- 2024 - </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Recovery of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hydrogen</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plasma at the sub-</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nanosecond</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timescale</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in a plasma-</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wakefield</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accelerator</a:t>
            </a:r>
            <a:endPar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Pompili, R.; Anania, M. P.; Biagioni, A.; Carillo, M.; Chiadroni, E.; Cianchi, A.; Costa, G.; Crincoli, L.; Del Dotto, A.; Del Giorno, M.; Demurtas, F.; Ferrario, M.; Galletti, M.; Giribono, A.; Jones, J. K.; Lollo, V.;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Pacey</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T.; Parise, G.; Di Pirro, G.; Romeo, S.; Silvi, G. J.; Shpakov, V.; Villa, F.;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Zigler</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 - 01a Articolo in rivista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rivista: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COMMUNICATIONS PHYSICS ([London]: Springer Nature, 2018-) pp. 1-8 -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issn</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2399-3650 -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wos</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WOS:001269841900001 (0) - scopus: 2-s2.0-85198667393 (0)</a:t>
            </a: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14"/>
              </a:rPr>
              <a:t>11573/1712230</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- 2024 - </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Acceleration and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focusing</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of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relativistic</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electron beams in a compact plasma device</a:t>
            </a:r>
            <a:endPar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Pompili, R.; Anania, M. P.; Biagioni, A.; Carillo, M.; Chiadroni, E.; Cianchi, A.; Costa, G.; Curcio, A.; Crincoli, L.; Del Dotto, A.; Del Giorno, M.; Demurtas, F.; Galletti, M.; Giribono, A.; Lollo, V.;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Opromolla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M.; Parise, G.; Pellegrini, D.; Di Pirro, G.; Romeo, S.; Silvi, G. J.;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Verra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L.; Villa, F.;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Zigler</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 Ferrario, M. - 01a Articolo in rivista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rivista: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PHYSICAL REVIEW. E (Ridge, NY: American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Physical</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Society, [2016]-) pp. -1 -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issn</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2470-0045 -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wos</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WOS:001221545400001 (0) - scopus: 2-s2.0-85192456424 (0)</a:t>
            </a: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C2A917D3-3BA9-3939-3576-4A2D651E0F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26</a:t>
            </a:fld>
            <a:endParaRPr lang="it-IT"/>
          </a:p>
        </p:txBody>
      </p:sp>
      <p:sp>
        <p:nvSpPr>
          <p:cNvPr id="5" name="Sottotitolo 4">
            <a:extLst>
              <a:ext uri="{FF2B5EF4-FFF2-40B4-BE49-F238E27FC236}">
                <a16:creationId xmlns:a16="http://schemas.microsoft.com/office/drawing/2014/main" id="{37F73AD3-4A65-E96C-6C81-DECDA0CF9F46}"/>
              </a:ext>
            </a:extLst>
          </p:cNvPr>
          <p:cNvSpPr>
            <a:spLocks noGrp="1"/>
          </p:cNvSpPr>
          <p:nvPr>
            <p:ph type="subTitle" idx="2"/>
          </p:nvPr>
        </p:nvSpPr>
        <p:spPr/>
        <p:txBody>
          <a:bodyPr/>
          <a:lstStyle/>
          <a:p>
            <a:r>
              <a:rPr lang="it" sz="900" dirty="0"/>
              <a:t>Beam dynamics studies for advanced-compact RF injector for PWFA</a:t>
            </a:r>
            <a:endParaRPr lang="en-GB" dirty="0"/>
          </a:p>
          <a:p>
            <a:endParaRPr lang="en-GB" dirty="0"/>
          </a:p>
          <a:p>
            <a:endParaRPr lang="en-GB" dirty="0"/>
          </a:p>
        </p:txBody>
      </p:sp>
      <p:sp>
        <p:nvSpPr>
          <p:cNvPr id="9" name="CasellaDiTesto 8">
            <a:extLst>
              <a:ext uri="{FF2B5EF4-FFF2-40B4-BE49-F238E27FC236}">
                <a16:creationId xmlns:a16="http://schemas.microsoft.com/office/drawing/2014/main" id="{0CF4FB43-9A35-D0F4-9D6D-89B4F66DB6BA}"/>
              </a:ext>
            </a:extLst>
          </p:cNvPr>
          <p:cNvSpPr txBox="1"/>
          <p:nvPr/>
        </p:nvSpPr>
        <p:spPr>
          <a:xfrm>
            <a:off x="420153" y="511508"/>
            <a:ext cx="8664849" cy="390876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2"/>
              </a:rPr>
              <a:t>11573/1704456</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- 2024 - </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Beam dynamics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optimization</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of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EuPRAXIA@SPARCLAB</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RF injector</a:t>
            </a:r>
            <a:endPar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Silvi, G. J.; Bacci, A. L.; Carillo, M.; Chiadroni, E.; Faillace, L.; Francescone, D.; Giribono, A.; Iovine, P.; Mostacci, A.; Ferrario, M.; Pompili, R.; Vaccarezza, C. - 04c Atto di convegno in rivista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rivista: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JOURNAL OF PHYSICS. CONFERENCE SERIES (Bristol : Institute of Physics Publishing) pp. 1-8 -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issn</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1742-6588 -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wos</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(0) - scopus: 2-s2.0-85184153030 (0)</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congresso:</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14th International Particle Accelerator Conference, IPAC 2023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Venice</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Italy)</a:t>
            </a: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3"/>
              </a:rPr>
              <a:t>11573/1722314</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- 2024 - </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Optimizing beam dynamics in the EuPRAXIA@ SPARCLAB RF injector</a:t>
            </a:r>
            <a:endPar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Silvi, G. J.; Bacci, A. L.; Carillo, M.; Chiadroni, E.; Faillace, L.; Giribono, A.; Mostacci, A.;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Ferario</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M.; Vaccarezza, C. - 04c Atto di convegno in rivista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rivista: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IL NUOVO CIMENTO C (Bologna: Società italiana di fisica) pp. -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issn</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2037-4909 -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wos</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WOS:001302453000021 (0) - scopus: 2-s2.0-85202067051 (0)</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congresso:</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109th National Congress of the Italian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Physical</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Society (Salerno, Italy)</a:t>
            </a: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4"/>
              </a:rPr>
              <a:t>11573/1716056</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- 2024 -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Experimental</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observation</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of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space-charge</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field screening of a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relativistic</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particle bunch in plasma</a:t>
            </a:r>
            <a:endPar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Verra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L.; Galletti, M.; Pompili, R.; Biagioni, A.; Carillo, M.; Cianchi, A.; Crincoli, L.; Curcio, A.; Demurtas, F.; Di Pirro, G.; Lollo, V.; Parise, G.; Pellegrini, D.; Romeo, S.; Silvi, G.; Villa, F.; Ferrario, And M. - 01a Articolo in rivista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rivista: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PHYSICAL REVIEW LETTERS (Woodbury, NY : American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Physical</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Society) pp. -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issn</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1092-0145 -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wos</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(0) - scopus: (0)</a:t>
            </a: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5"/>
              </a:rPr>
              <a:t>11573/1704633</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- 2023 - </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Dynamics studies of high brightness electron beams in a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normal</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conducting</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high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repetition</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rate C -band injector</a:t>
            </a:r>
            <a:endPar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Giribono, A.; Alesini, D.; Cardelli, F.; Di Raddo, G.; Faillace, L.; Ferrario, M.; Gallo, A.; Gizzi, A.;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Lauciani</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S.; Liedl, A.; Pellegrino, L.; Piersanti, L.; Vaccarezza, C.; Vannozzi, A.; Scifo, J.; Ficcadenti, L.; Castorina, G.; Pedrocchi, G.; Silvi, G.  J.; Lucas, T.  G. - 01a Articolo in rivista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rivista: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PHYSICAL REVIEW. ACCELERATORS AND BEAMS (College Park, MD : American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Physical</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Society, [2016]-) pp. 1-13 -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issn</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2469-9888 -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wos</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WOS:001061331100001 (2) - scopus: 2-s2.0-85171644403 (3)</a:t>
            </a: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6"/>
              </a:rPr>
              <a:t>11573/1707591</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- 2023 -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Recent</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experimental</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results</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on the particle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driven</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acceleration</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the SPARC_LAB test facility</a:t>
            </a:r>
            <a:endPar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Giribono, A.; Rossi, A.; Del Dotto, A.; Ghigo, A.; Biagioni, A.; Vaccarezza, C.; Alesini, D.; Villa, F.; Costa, G.; Di Pirro, G.; Giannessi, L.; Crincoli, L.; Bellaveglia, M.; Anania, M.; Galletti, M.; Ferrario, M.; Behtouei, M.; Pompili, R.; Romeo, S.; Shpakov, V.; Cardelli, F.; Faillace, L.; Gallo, A.; Piersanti, L.; Cianchi, A.; Mostacci, A.; Chiadroni, E.; Iovine, P.; Carillo, M.; Petrillo, V.;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Opromolla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M.; Silvi, G. - 04c Atto di convegno in rivista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rivista: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JOURNAL OF PHYSICS. CONFERENCE SERIES (Bristol : Institute of Physics Publishing) pp. 2038-2041 -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issn</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1742-6588 -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wos</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(0) - scopus: (0)</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congresso:</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14th International Particle Accelerator Conference, IPAC 2023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Venice</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Convention Centre, ita) (Venezia)</a:t>
            </a: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7"/>
              </a:rPr>
              <a:t>11573/1707592</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- 2023 - </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SAFEST. A compact C-band linear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accelerator</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for VHEE-FLASH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radiotherapy</a:t>
            </a:r>
            <a:endPar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Palumbo, L.; Sarti, A.; Mostacci, A.; De Gregorio, A.; De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Arcangelis</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D.; Francescone, D.; Chiadroni, E.;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Franciosini</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G.; Ficcadenti, L.; Magi, M.; Carillo, M.; Patera, V.; Gallo, A.; Vannozzi, A.; Spataro, B.; Alesini, D.; Cardelli, F.; Romano, F.; Cuttone, G.; Mauro, G.; Franzini, G.;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Milluzzo</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G.;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Cirrone</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G.; Torrisi, G.; Piersanti, L.; Giuliano, L.; Faillace, L.; Di Raddo, R.; Bosco, F.; Di Martino, F.; Bisogni, M.; Silvi, G.; Migliorati, M.; Sorbello, G. - 04c Atto di convegno in rivista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rivista: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JOURNAL OF PHYSICS. CONFERENCE SERIES (Bristol : Institute of Physics Publishing) pp. 5079-5082 -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issn</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1742-6588 -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wos</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(0) - scopus: (0)</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congresso:</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14th International Particle Accelerator Conference, IPAC 2023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Venice</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Convention Centre, ita) (Venezia)</a:t>
            </a: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8"/>
              </a:rPr>
              <a:t>11573/1707589</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- 2023 -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Numerical</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studies for EuPRAXIA@SPARC_LAB plasma beam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driven</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working point</a:t>
            </a:r>
            <a:endPar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Romeo, S.; Del Dotto, A.; Rossi, A.; Giribono, A.; Vaccarezza, C.; Ferrario, M.; Silvi, G. J. - 01a Articolo in rivista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rivista: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JOURNAL OF PHYSICS. CONFERENCE SERIES (Bristol : Institute of Physics Publishing) pp. 2042-2045 -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issn</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1742-6588 -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wos</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(0) - scopus: (0)</a:t>
            </a: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9"/>
              </a:rPr>
              <a:t>11573/1689539</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- 2023 - </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Evaluation of the transfer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matrix</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of a plasma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ramp</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with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squared</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cosine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shape</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via an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approximate</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solution</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of Mathieu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differential</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equation</a:t>
            </a:r>
            <a:endPar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Romeo, S; Biagioni, A; Crincoli, L; Del Dotto, A; Ferrario, M; Giribono, A; Parise, G; Rossi, A R; Silvi, G J; Vaccarezza, C - 01a Articolo in rivista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rivista: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PLASMA PHYSICS AND CONTROLLED FUSION (IOP Publishing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Limited:Dirac</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House, Temple Back, Bristol BS1 6BE United Kingdom:011 44 117 9297481, EMAIL: custserv@iop.org, INTERNET: http://www.iop.org, Fax: 011 44 117 9294318) pp. 1-10 -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issn</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0741-3335 -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wos</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WOS:001079340500001 (0) - scopus: 2-s2.0-85175347498 (0)</a:t>
            </a: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10"/>
              </a:rPr>
              <a:t>11573/1707551</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- 2023 - </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EuPRAXIA@SPARC_LAB status update</a:t>
            </a:r>
            <a:endPar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Villa, Fabio; Alesini, D.; Anania, M. P.; Angelucci, M.; Bacci, A.; Balerna, A.; Bellaveglia, M.; Biagioni, A.; Buonuomo, B.; Cantarella, S.; Cardelli, F.; Carillo, M.; Carpanese, M.; Castellano, M.; Chiadroni, E.; Cianchi, A.;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Cioeta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F.; Conti, M. R.; Coreno, M.; Crincoli, L.; Costa, G.; Curcio, A.; Doria, A.; Del Dotto, A.; Del Franco, M.; Del Giorno, M.; Di Mitri, S.; Di Pasquale, E.; Di Pirro, G.; Drago, A.;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Ebrahimpour</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Z.; Esposito, A.; Faillace, L.; Falone, A.; Ferrario, M.; Ficcadenti, L.; Franzini, G.; Galletti, M.; Gallo, A.; Ghigo, A.; Giannessi, L.; Giribono, A.;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Incremona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S.; Iovine, P.;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Iungo</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F.;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Lauciani</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S.; Liedl, A.; Lollo, V.; Lupi, S.; Marcelli, A.; Mostacci, A.; Nguyen, F.;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Opromolla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M.; Parise, G.; Pellegrino, L.; Petralia, A.; Petrillo, V.; Piersanti, L.; Pioli, S.; Pompili, R.; Principi, E.; Ricci, R.; Romeo, S.; Rossi, A. R.; Rotundo, U.; Sabbatini, L.; Selce, A.; Spallino, L.; Spataro, B.; Silvi, G. J.; Stecchi, A.; Stella, A.; Stellato, F.; Stocchi, F.; Vaccarezza, C.; Vannozzi, A.; Vescovi, S. - 04b Atto di convegno in volume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congresso:</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SPIE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Optics</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Optoelectronics</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2023,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Prague</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Czech</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Republic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Prague</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Czech</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Republic)</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libro:</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Proceedings of SPIE - (9781510662827; 9781510662834)</a:t>
            </a: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0058FF"/>
                </a:solidFill>
                <a:effectLst/>
                <a:latin typeface="Calibri" panose="020F0502020204030204" pitchFamily="34" charset="0"/>
                <a:ea typeface="Calibri" panose="020F0502020204030204" pitchFamily="34" charset="0"/>
                <a:cs typeface="Calibri" panose="020F0502020204030204" pitchFamily="34" charset="0"/>
                <a:hlinkClick r:id="rId11"/>
              </a:rPr>
              <a:t>11573/1682213</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- 2022 - </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Design,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optimization</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and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experimental</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characterization</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of RF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injectors</a:t>
            </a: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for high brightness electron beams and plasma </a:t>
            </a:r>
            <a:r>
              <a:rPr kumimoji="0" lang="it-IT" altLang="it-IT" sz="400" b="1"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acceleration</a:t>
            </a:r>
            <a:endPar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Shpakov, V.; Alesini, D.; Anania, M. P.; Behtouei, M.; Buonomo, B.; Bellaveglia, M.; Biagioni, A.; Cardelli, F.; Carillo, M.; Chiadroni, E.; Cianchi, A.; Costa, G.; Del Giorno, M.; Faillace, L.; Ferrario, M.; Del Franco, M.; Franzini, G.; Galletti, M.; Giannessi, L.; Giribono, A.; Liedl, A.; Lollo, V.; Mostacci, A.; Di Pirro, G.; Piersanti, L.; Pompili, R.; Di Raddo, G.; Romeo, S.; Silvi, G. J.; Stella, A.; Vaccarezza, C.; Villa, F.; Vannozzi, A. - 01a Articolo in rivista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00" b="1"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rivista:</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JOURNAL OF INSTRUMENTATION (Bristol : IOP Publishing Ltd, 2006-) pp. -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issn</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1748-0221 - </a:t>
            </a:r>
            <a:r>
              <a:rPr kumimoji="0" lang="it-IT" altLang="it-IT" sz="400" b="0" i="0" u="none" strike="noStrike" cap="none" normalizeH="0" baseline="0" dirty="0" err="1">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wos</a:t>
            </a:r>
            <a:r>
              <a:rPr kumimoji="0" lang="it-IT" altLang="it-IT" sz="4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Calibri" panose="020F0502020204030204" pitchFamily="34" charset="0"/>
              </a:rPr>
              <a:t>: WOS:000906931400001 (2) - scopus: 2-s2.0-85151057981 (2)</a:t>
            </a:r>
            <a:endPar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lang="en-GB" sz="400" dirty="0"/>
          </a:p>
        </p:txBody>
      </p:sp>
      <p:sp>
        <p:nvSpPr>
          <p:cNvPr id="3" name="Google Shape;127;p12">
            <a:extLst>
              <a:ext uri="{FF2B5EF4-FFF2-40B4-BE49-F238E27FC236}">
                <a16:creationId xmlns:a16="http://schemas.microsoft.com/office/drawing/2014/main" id="{99F0AAF0-5146-FA3E-4223-6351D241666D}"/>
              </a:ext>
            </a:extLst>
          </p:cNvPr>
          <p:cNvSpPr txBox="1">
            <a:spLocks noGrp="1"/>
          </p:cNvSpPr>
          <p:nvPr>
            <p:ph type="title"/>
          </p:nvPr>
        </p:nvSpPr>
        <p:spPr>
          <a:xfrm>
            <a:off x="0" y="-7113"/>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2800" dirty="0">
                <a:latin typeface="+mj-lt"/>
              </a:rPr>
              <a:t>Published papers</a:t>
            </a:r>
            <a:endParaRPr sz="2800" dirty="0">
              <a:latin typeface="+mj-lt"/>
            </a:endParaRPr>
          </a:p>
        </p:txBody>
      </p:sp>
    </p:spTree>
    <p:extLst>
      <p:ext uri="{BB962C8B-B14F-4D97-AF65-F5344CB8AC3E}">
        <p14:creationId xmlns:p14="http://schemas.microsoft.com/office/powerpoint/2010/main" val="1867047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F5DC03-0CC2-B533-66F7-36D42BD05C71}"/>
              </a:ext>
            </a:extLst>
          </p:cNvPr>
          <p:cNvSpPr>
            <a:spLocks noGrp="1"/>
          </p:cNvSpPr>
          <p:nvPr>
            <p:ph type="title"/>
          </p:nvPr>
        </p:nvSpPr>
        <p:spPr>
          <a:xfrm>
            <a:off x="0" y="0"/>
            <a:ext cx="7688700" cy="535200"/>
          </a:xfrm>
        </p:spPr>
        <p:txBody>
          <a:bodyPr/>
          <a:lstStyle/>
          <a:p>
            <a:r>
              <a:rPr lang="en-GB" sz="2800" dirty="0">
                <a:latin typeface="+mj-lt"/>
              </a:rPr>
              <a:t>Conferences</a:t>
            </a:r>
            <a:endParaRPr lang="en-GB" sz="2800" dirty="0"/>
          </a:p>
        </p:txBody>
      </p:sp>
      <p:sp>
        <p:nvSpPr>
          <p:cNvPr id="3" name="Segnaposto testo 2">
            <a:extLst>
              <a:ext uri="{FF2B5EF4-FFF2-40B4-BE49-F238E27FC236}">
                <a16:creationId xmlns:a16="http://schemas.microsoft.com/office/drawing/2014/main" id="{605F327F-3BDC-6042-D965-84544014C348}"/>
              </a:ext>
            </a:extLst>
          </p:cNvPr>
          <p:cNvSpPr>
            <a:spLocks noGrp="1"/>
          </p:cNvSpPr>
          <p:nvPr>
            <p:ph type="body" idx="1"/>
          </p:nvPr>
        </p:nvSpPr>
        <p:spPr>
          <a:xfrm>
            <a:off x="-226979" y="330741"/>
            <a:ext cx="9370979" cy="3661021"/>
          </a:xfrm>
        </p:spPr>
        <p:txBody>
          <a:bodyPr/>
          <a:lstStyle/>
          <a:p>
            <a:pPr algn="l"/>
            <a:endParaRPr lang="en-GB" sz="1200" b="0" i="0" u="none" strike="noStrike" baseline="0" dirty="0">
              <a:solidFill>
                <a:srgbClr val="000000"/>
              </a:solidFill>
              <a:latin typeface="Times New Roman" panose="02020603050405020304" pitchFamily="18" charset="0"/>
            </a:endParaRPr>
          </a:p>
          <a:p>
            <a:r>
              <a:rPr lang="en-GB" sz="125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September 2024: </a:t>
            </a:r>
            <a:r>
              <a:rPr lang="en-GB" sz="125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EuPRAXIA PP</a:t>
            </a:r>
            <a:r>
              <a:rPr lang="en-GB" sz="125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2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Isola D’Elba, Italy</a:t>
            </a:r>
            <a:r>
              <a:rPr lang="en-GB" sz="1250"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250" b="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“High repetition rate C-band photoinjector”, </a:t>
            </a:r>
            <a:r>
              <a:rPr lang="en-GB" sz="1250" b="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invited talk in plenary session.</a:t>
            </a:r>
          </a:p>
          <a:p>
            <a:pPr marL="146050" indent="0">
              <a:buNone/>
            </a:pPr>
            <a:endParaRPr lang="en-GB" sz="1250" b="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GB" sz="125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September 2023: </a:t>
            </a:r>
            <a:r>
              <a:rPr lang="en-GB" sz="12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European Advanced Accelerator Concept (EAAC), Isola D’Elba, Italy</a:t>
            </a:r>
            <a:r>
              <a:rPr lang="en-GB" sz="1250"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250" b="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“Beam dynamics simulation of a High Brightness High repletion rate RF C-band Photoinjector for future EuPRAXIA@SPARC_LAB upgrade”, </a:t>
            </a:r>
            <a:r>
              <a:rPr lang="en-GB" sz="12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contributed oral in parallel session.</a:t>
            </a:r>
          </a:p>
          <a:p>
            <a:pPr marL="146050" indent="0">
              <a:buNone/>
            </a:pPr>
            <a:endParaRPr lang="en-GB" sz="12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sz="125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September 2023: </a:t>
            </a:r>
            <a:r>
              <a:rPr lang="en-US" sz="12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Italian Physics Society National Congress, Fisciano, Italy, “</a:t>
            </a:r>
            <a:r>
              <a:rPr lang="en-US" sz="1250" b="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Beam dynamics optimization of the EuPRAXIA@SPARC_LAB RF injector</a:t>
            </a:r>
            <a:r>
              <a:rPr lang="en-US" sz="12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sz="1250" b="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2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contributed oral in parallel session</a:t>
            </a:r>
            <a:r>
              <a:rPr lang="en-US" sz="1250" b="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146050" indent="0">
              <a:buNone/>
            </a:pPr>
            <a:endParaRPr lang="en-US" sz="12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sz="125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June 2023: </a:t>
            </a:r>
            <a:r>
              <a:rPr lang="en-US" sz="12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Physics and Application of high brightness beams (PAHBB), San Sebastian, Spain “</a:t>
            </a:r>
            <a:r>
              <a:rPr lang="en-US" sz="1250" b="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Beam Dynamics simulations with X-band linearizer cavity for the EuPRAXIA@SPARC_LAB RF injector”, </a:t>
            </a:r>
            <a:r>
              <a:rPr lang="en-US" sz="12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Poster. </a:t>
            </a:r>
          </a:p>
          <a:p>
            <a:pPr marL="146050" indent="0">
              <a:buNone/>
            </a:pPr>
            <a:endParaRPr lang="en-US" sz="12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sz="125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May 2023</a:t>
            </a:r>
            <a:r>
              <a:rPr lang="en-US" sz="12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14th International Particle Accelerator Conference (IPAC), Venice Italy, “</a:t>
            </a:r>
            <a:r>
              <a:rPr lang="en-US" sz="1250" b="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Beam dynamics optimization of the EuPRAXIA@SPARC_LAB RF injector</a:t>
            </a:r>
            <a:r>
              <a:rPr lang="en-US" sz="12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and </a:t>
            </a:r>
            <a:r>
              <a:rPr lang="en-US" sz="1250" b="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“Numerical Studies for EuPRAXIA@SPARC_LAB plasma beam driven working point”, </a:t>
            </a:r>
            <a:r>
              <a:rPr lang="en-US" sz="12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Posters</a:t>
            </a:r>
            <a:r>
              <a:rPr lang="en-US" sz="1250" b="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146050" indent="0">
              <a:buNone/>
            </a:pPr>
            <a:endParaRPr lang="en-US" sz="12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GB" sz="125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September 2022</a:t>
            </a:r>
            <a:r>
              <a:rPr lang="en-GB" sz="12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EuroNNAC Special Topic Workshop, Isola D’Elba, Italy</a:t>
            </a:r>
            <a:r>
              <a:rPr lang="en-GB" sz="1250"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250" b="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“Beam dynamics studies with comb electron beams for Particle driven Wakefield Acceleration”, </a:t>
            </a:r>
            <a:r>
              <a:rPr lang="en-GB" sz="12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Poster. </a:t>
            </a:r>
          </a:p>
          <a:p>
            <a:endParaRPr lang="en-GB" sz="1200" dirty="0"/>
          </a:p>
        </p:txBody>
      </p:sp>
      <p:sp>
        <p:nvSpPr>
          <p:cNvPr id="4" name="Segnaposto numero diapositiva 3">
            <a:extLst>
              <a:ext uri="{FF2B5EF4-FFF2-40B4-BE49-F238E27FC236}">
                <a16:creationId xmlns:a16="http://schemas.microsoft.com/office/drawing/2014/main" id="{76FC2C77-B109-3DDF-9949-D5685953925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27</a:t>
            </a:fld>
            <a:endParaRPr lang="it-IT"/>
          </a:p>
        </p:txBody>
      </p:sp>
      <p:sp>
        <p:nvSpPr>
          <p:cNvPr id="5" name="Sottotitolo 4">
            <a:extLst>
              <a:ext uri="{FF2B5EF4-FFF2-40B4-BE49-F238E27FC236}">
                <a16:creationId xmlns:a16="http://schemas.microsoft.com/office/drawing/2014/main" id="{EB2FDAEB-2006-4DB1-B254-12A53F2B356F}"/>
              </a:ext>
            </a:extLst>
          </p:cNvPr>
          <p:cNvSpPr>
            <a:spLocks noGrp="1"/>
          </p:cNvSpPr>
          <p:nvPr>
            <p:ph type="subTitle" idx="2"/>
          </p:nvPr>
        </p:nvSpPr>
        <p:spPr/>
        <p:txBody>
          <a:bodyPr/>
          <a:lstStyle/>
          <a:p>
            <a:r>
              <a:rPr lang="it" sz="900" dirty="0"/>
              <a:t>Beam dynamics studies for advanced-compact RF injector for PWFA</a:t>
            </a:r>
            <a:endParaRPr lang="en-GB" dirty="0"/>
          </a:p>
          <a:p>
            <a:endParaRPr lang="en-GB" dirty="0"/>
          </a:p>
          <a:p>
            <a:endParaRPr lang="en-GB" dirty="0"/>
          </a:p>
        </p:txBody>
      </p:sp>
    </p:spTree>
    <p:extLst>
      <p:ext uri="{BB962C8B-B14F-4D97-AF65-F5344CB8AC3E}">
        <p14:creationId xmlns:p14="http://schemas.microsoft.com/office/powerpoint/2010/main" val="2672087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8EFAEF1F-513C-B8D6-C53B-B5F7D7B47A4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28</a:t>
            </a:fld>
            <a:endParaRPr lang="it-IT" dirty="0"/>
          </a:p>
        </p:txBody>
      </p:sp>
      <p:sp>
        <p:nvSpPr>
          <p:cNvPr id="5" name="Google Shape;135;p13">
            <a:extLst>
              <a:ext uri="{FF2B5EF4-FFF2-40B4-BE49-F238E27FC236}">
                <a16:creationId xmlns:a16="http://schemas.microsoft.com/office/drawing/2014/main" id="{7561D3E2-4A23-C1BA-7BEB-177668189C2F}"/>
              </a:ext>
            </a:extLst>
          </p:cNvPr>
          <p:cNvSpPr txBox="1">
            <a:spLocks noGrp="1"/>
          </p:cNvSpPr>
          <p:nvPr>
            <p:ph type="ctrTitle"/>
          </p:nvPr>
        </p:nvSpPr>
        <p:spPr>
          <a:xfrm>
            <a:off x="0" y="-123714"/>
            <a:ext cx="7688100" cy="76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noProof="0" dirty="0">
                <a:latin typeface="+mj-lt"/>
              </a:rPr>
              <a:t>Acknowledgments</a:t>
            </a:r>
          </a:p>
        </p:txBody>
      </p:sp>
      <p:sp>
        <p:nvSpPr>
          <p:cNvPr id="8" name="Google Shape;64;p6">
            <a:extLst>
              <a:ext uri="{FF2B5EF4-FFF2-40B4-BE49-F238E27FC236}">
                <a16:creationId xmlns:a16="http://schemas.microsoft.com/office/drawing/2014/main" id="{EC1BBCD7-3EE5-EC1A-AA24-017D60B92B1F}"/>
              </a:ext>
            </a:extLst>
          </p:cNvPr>
          <p:cNvSpPr txBox="1">
            <a:spLocks/>
          </p:cNvSpPr>
          <p:nvPr/>
        </p:nvSpPr>
        <p:spPr>
          <a:xfrm>
            <a:off x="76346" y="2303750"/>
            <a:ext cx="9051737" cy="17660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1pPr>
            <a:lvl2pPr marL="914400" marR="0" lvl="1"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2pPr>
            <a:lvl3pPr marL="1371600" marR="0" lvl="2"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3pPr>
            <a:lvl4pPr marL="1828800" marR="0" lvl="3"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4pPr>
            <a:lvl5pPr marL="2286000" marR="0" lvl="4"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5pPr>
            <a:lvl6pPr marL="2743200" marR="0" lvl="5"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6pPr>
            <a:lvl7pPr marL="3200400" marR="0" lvl="6"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7pPr>
            <a:lvl8pPr marL="3657600" marR="0" lvl="7"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8pPr>
            <a:lvl9pPr marL="4114800" marR="0" lvl="8"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9pPr>
          </a:lstStyle>
          <a:p>
            <a:pPr marL="0" indent="0"/>
            <a:r>
              <a:rPr lang="en-GB" sz="2400" b="1" dirty="0">
                <a:solidFill>
                  <a:schemeClr val="bg2"/>
                </a:solidFill>
              </a:rPr>
              <a:t>Special acknowledgments to:</a:t>
            </a:r>
          </a:p>
          <a:p>
            <a:pPr marL="0" indent="0"/>
            <a:endParaRPr lang="en-GB" sz="2000" b="1" dirty="0">
              <a:solidFill>
                <a:schemeClr val="bg2"/>
              </a:solidFill>
            </a:endParaRPr>
          </a:p>
          <a:p>
            <a:pPr marL="0" indent="0" algn="just"/>
            <a:r>
              <a:rPr lang="en-GB" dirty="0">
                <a:solidFill>
                  <a:schemeClr val="bg2"/>
                </a:solidFill>
              </a:rPr>
              <a:t>M</a:t>
            </a:r>
            <a:r>
              <a:rPr lang="en-GB" sz="1600" dirty="0">
                <a:solidFill>
                  <a:schemeClr val="bg2"/>
                </a:solidFill>
              </a:rPr>
              <a:t>y supervisors Prof E. Chiadroni, Dott. A. Giribono, and Prof. A. Mostacci.</a:t>
            </a:r>
          </a:p>
          <a:p>
            <a:pPr marL="0" indent="0" algn="just"/>
            <a:r>
              <a:rPr lang="en-GB" dirty="0">
                <a:solidFill>
                  <a:schemeClr val="bg2"/>
                </a:solidFill>
              </a:rPr>
              <a:t>Prof. L. Palumbo, Prof. M. Migliorati, Dott. L. Giuliano, Dott. D. Francescone, Dott. M. Carillo, Dott. F. Bosco Dott. B. Spataro, Dott. A. Curcio, Dott. L. Ficcadenti and Dott. S. Farina from the SBAI department.</a:t>
            </a:r>
          </a:p>
          <a:p>
            <a:pPr marL="0" indent="0" algn="just"/>
            <a:r>
              <a:rPr lang="en-GB" dirty="0">
                <a:solidFill>
                  <a:schemeClr val="bg2"/>
                </a:solidFill>
              </a:rPr>
              <a:t>Dott. M. Ferrario, Dott. C. Vaccarezza, all the SPARC_LAB and the EuPRAXIA@SPARC_LAB WP1 teams.</a:t>
            </a:r>
          </a:p>
          <a:p>
            <a:pPr marL="0" indent="0" algn="just"/>
            <a:r>
              <a:rPr lang="en-GB" dirty="0">
                <a:solidFill>
                  <a:schemeClr val="bg2"/>
                </a:solidFill>
              </a:rPr>
              <a:t>Prof. P. Musumeci and all the PBPL group at the University of California Los Angeles</a:t>
            </a:r>
            <a:endParaRPr lang="en-US" dirty="0">
              <a:solidFill>
                <a:schemeClr val="bg2"/>
              </a:solidFill>
            </a:endParaRPr>
          </a:p>
        </p:txBody>
      </p:sp>
      <p:sp>
        <p:nvSpPr>
          <p:cNvPr id="9" name="Google Shape;64;p6">
            <a:extLst>
              <a:ext uri="{FF2B5EF4-FFF2-40B4-BE49-F238E27FC236}">
                <a16:creationId xmlns:a16="http://schemas.microsoft.com/office/drawing/2014/main" id="{BBD1F6F6-9D39-F745-2871-E0857FD3DFC5}"/>
              </a:ext>
            </a:extLst>
          </p:cNvPr>
          <p:cNvSpPr txBox="1">
            <a:spLocks/>
          </p:cNvSpPr>
          <p:nvPr/>
        </p:nvSpPr>
        <p:spPr>
          <a:xfrm>
            <a:off x="76346" y="1239140"/>
            <a:ext cx="7688100" cy="17660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1pPr>
            <a:lvl2pPr marL="914400" marR="0" lvl="1"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2pPr>
            <a:lvl3pPr marL="1371600" marR="0" lvl="2"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3pPr>
            <a:lvl4pPr marL="1828800" marR="0" lvl="3"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4pPr>
            <a:lvl5pPr marL="2286000" marR="0" lvl="4"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5pPr>
            <a:lvl6pPr marL="2743200" marR="0" lvl="5"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6pPr>
            <a:lvl7pPr marL="3200400" marR="0" lvl="6"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7pPr>
            <a:lvl8pPr marL="3657600" marR="0" lvl="7"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8pPr>
            <a:lvl9pPr marL="4114800" marR="0" lvl="8"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9pPr>
          </a:lstStyle>
          <a:p>
            <a:pPr marL="0" indent="0"/>
            <a:r>
              <a:rPr lang="en-US" dirty="0"/>
              <a:t>Gilles Jacopo Silvi*</a:t>
            </a:r>
          </a:p>
          <a:p>
            <a:pPr marL="0" indent="0"/>
            <a:r>
              <a:rPr lang="en-US" sz="1800" dirty="0">
                <a:latin typeface="CMR12"/>
              </a:rPr>
              <a:t>Ph.D. School in ACCELERATOR PHYSICS – XXXVII cycle</a:t>
            </a:r>
          </a:p>
          <a:p>
            <a:pPr marL="0" indent="0"/>
            <a:r>
              <a:rPr lang="en-US" dirty="0"/>
              <a:t>Sapienza University of Rome</a:t>
            </a:r>
          </a:p>
        </p:txBody>
      </p:sp>
      <p:sp>
        <p:nvSpPr>
          <p:cNvPr id="10" name="CasellaDiTesto 9">
            <a:extLst>
              <a:ext uri="{FF2B5EF4-FFF2-40B4-BE49-F238E27FC236}">
                <a16:creationId xmlns:a16="http://schemas.microsoft.com/office/drawing/2014/main" id="{45DD431D-5664-D680-1380-BF919B3C757D}"/>
              </a:ext>
            </a:extLst>
          </p:cNvPr>
          <p:cNvSpPr txBox="1"/>
          <p:nvPr/>
        </p:nvSpPr>
        <p:spPr>
          <a:xfrm>
            <a:off x="76346" y="2053001"/>
            <a:ext cx="2638167" cy="307777"/>
          </a:xfrm>
          <a:prstGeom prst="rect">
            <a:avLst/>
          </a:prstGeom>
          <a:noFill/>
        </p:spPr>
        <p:txBody>
          <a:bodyPr wrap="square" rtlCol="0">
            <a:spAutoFit/>
          </a:bodyPr>
          <a:lstStyle/>
          <a:p>
            <a:r>
              <a:rPr lang="en-GB" dirty="0">
                <a:solidFill>
                  <a:srgbClr val="969798"/>
                </a:solidFill>
              </a:rPr>
              <a:t>*gillesjacopo.silvi@uniroma1.it</a:t>
            </a:r>
          </a:p>
        </p:txBody>
      </p:sp>
      <p:pic>
        <p:nvPicPr>
          <p:cNvPr id="11" name="Google Shape;148;p27" descr="A blue and black logo&#10;&#10;Description automatically generated">
            <a:extLst>
              <a:ext uri="{FF2B5EF4-FFF2-40B4-BE49-F238E27FC236}">
                <a16:creationId xmlns:a16="http://schemas.microsoft.com/office/drawing/2014/main" id="{8008CE30-B759-844A-6B5C-BD092C6A4FD1}"/>
              </a:ext>
            </a:extLst>
          </p:cNvPr>
          <p:cNvPicPr preferRelativeResize="0"/>
          <p:nvPr/>
        </p:nvPicPr>
        <p:blipFill rotWithShape="1">
          <a:blip r:embed="rId2">
            <a:alphaModFix/>
          </a:blip>
          <a:srcRect/>
          <a:stretch/>
        </p:blipFill>
        <p:spPr>
          <a:xfrm>
            <a:off x="4677366" y="4487790"/>
            <a:ext cx="1359933" cy="458861"/>
          </a:xfrm>
          <a:prstGeom prst="rect">
            <a:avLst/>
          </a:prstGeom>
          <a:noFill/>
          <a:ln>
            <a:noFill/>
          </a:ln>
        </p:spPr>
      </p:pic>
      <p:pic>
        <p:nvPicPr>
          <p:cNvPr id="12" name="Picture 2" descr="EuPRAXIA - Home">
            <a:extLst>
              <a:ext uri="{FF2B5EF4-FFF2-40B4-BE49-F238E27FC236}">
                <a16:creationId xmlns:a16="http://schemas.microsoft.com/office/drawing/2014/main" id="{ED55D9DF-1DDE-0303-95D7-5EF772884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7819" y="4432971"/>
            <a:ext cx="1095245" cy="4702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SPARC_LAB">
            <a:extLst>
              <a:ext uri="{FF2B5EF4-FFF2-40B4-BE49-F238E27FC236}">
                <a16:creationId xmlns:a16="http://schemas.microsoft.com/office/drawing/2014/main" id="{BEA5A660-799C-EBB8-8F04-6ADFBB5256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3064" y="4432971"/>
            <a:ext cx="2128936" cy="5464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NFN Frascati (Roma) | Future Circular Collider">
            <a:extLst>
              <a:ext uri="{FF2B5EF4-FFF2-40B4-BE49-F238E27FC236}">
                <a16:creationId xmlns:a16="http://schemas.microsoft.com/office/drawing/2014/main" id="{F39F5D7C-F345-2B47-F028-4D05EA98C9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39" y="4292130"/>
            <a:ext cx="1062822" cy="75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534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3" name="Google Shape;64;p6">
            <a:extLst>
              <a:ext uri="{FF2B5EF4-FFF2-40B4-BE49-F238E27FC236}">
                <a16:creationId xmlns:a16="http://schemas.microsoft.com/office/drawing/2014/main" id="{8F757214-3471-29F9-1D7E-D9A5BE4228BC}"/>
              </a:ext>
            </a:extLst>
          </p:cNvPr>
          <p:cNvSpPr txBox="1">
            <a:spLocks/>
          </p:cNvSpPr>
          <p:nvPr/>
        </p:nvSpPr>
        <p:spPr>
          <a:xfrm>
            <a:off x="489501" y="1490939"/>
            <a:ext cx="7688100" cy="17660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1pPr>
            <a:lvl2pPr marL="914400" marR="0" lvl="1"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2pPr>
            <a:lvl3pPr marL="1371600" marR="0" lvl="2"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3pPr>
            <a:lvl4pPr marL="1828800" marR="0" lvl="3"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4pPr>
            <a:lvl5pPr marL="2286000" marR="0" lvl="4"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5pPr>
            <a:lvl6pPr marL="2743200" marR="0" lvl="5"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6pPr>
            <a:lvl7pPr marL="3200400" marR="0" lvl="6"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7pPr>
            <a:lvl8pPr marL="3657600" marR="0" lvl="7"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8pPr>
            <a:lvl9pPr marL="4114800" marR="0" lvl="8"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9pPr>
          </a:lstStyle>
          <a:p>
            <a:pPr marL="0" indent="0"/>
            <a:r>
              <a:rPr lang="en-US" dirty="0"/>
              <a:t>Gilles Jacopo Silvi*</a:t>
            </a:r>
          </a:p>
          <a:p>
            <a:pPr marL="0" indent="0"/>
            <a:r>
              <a:rPr lang="en-US" sz="1800" dirty="0">
                <a:latin typeface="CMR12"/>
              </a:rPr>
              <a:t>Ph.D. School in ACCELERATOR PHYSICS – XXXVII cycle</a:t>
            </a:r>
          </a:p>
          <a:p>
            <a:pPr marL="0" indent="0"/>
            <a:r>
              <a:rPr lang="en-US" dirty="0"/>
              <a:t>Sapienza University of Rome</a:t>
            </a:r>
          </a:p>
        </p:txBody>
      </p:sp>
      <p:sp>
        <p:nvSpPr>
          <p:cNvPr id="135" name="Google Shape;135;p13"/>
          <p:cNvSpPr txBox="1">
            <a:spLocks noGrp="1"/>
          </p:cNvSpPr>
          <p:nvPr>
            <p:ph type="ctrTitle"/>
          </p:nvPr>
        </p:nvSpPr>
        <p:spPr>
          <a:xfrm>
            <a:off x="0" y="-123714"/>
            <a:ext cx="7688100" cy="76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2800" dirty="0">
                <a:latin typeface="+mj-lt"/>
              </a:rPr>
              <a:t>Thank you for your attention!</a:t>
            </a:r>
            <a:endParaRPr sz="2800" dirty="0">
              <a:latin typeface="+mj-lt"/>
            </a:endParaRPr>
          </a:p>
        </p:txBody>
      </p:sp>
      <p:sp>
        <p:nvSpPr>
          <p:cNvPr id="2" name="Segnaposto numero diapositiva 1">
            <a:extLst>
              <a:ext uri="{FF2B5EF4-FFF2-40B4-BE49-F238E27FC236}">
                <a16:creationId xmlns:a16="http://schemas.microsoft.com/office/drawing/2014/main" id="{1C29691D-2BF9-5126-C6A9-2D4B1E18F1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29</a:t>
            </a:fld>
            <a:endParaRPr lang="it-IT"/>
          </a:p>
        </p:txBody>
      </p:sp>
      <p:pic>
        <p:nvPicPr>
          <p:cNvPr id="9" name="Google Shape;148;p27" descr="A blue and black logo&#10;&#10;Description automatically generated">
            <a:extLst>
              <a:ext uri="{FF2B5EF4-FFF2-40B4-BE49-F238E27FC236}">
                <a16:creationId xmlns:a16="http://schemas.microsoft.com/office/drawing/2014/main" id="{06796FC3-4588-9FA2-904B-E7B724183279}"/>
              </a:ext>
            </a:extLst>
          </p:cNvPr>
          <p:cNvPicPr preferRelativeResize="0"/>
          <p:nvPr/>
        </p:nvPicPr>
        <p:blipFill rotWithShape="1">
          <a:blip r:embed="rId3">
            <a:alphaModFix/>
          </a:blip>
          <a:srcRect/>
          <a:stretch/>
        </p:blipFill>
        <p:spPr>
          <a:xfrm>
            <a:off x="4677366" y="4487790"/>
            <a:ext cx="1359933" cy="458861"/>
          </a:xfrm>
          <a:prstGeom prst="rect">
            <a:avLst/>
          </a:prstGeom>
          <a:noFill/>
          <a:ln>
            <a:noFill/>
          </a:ln>
        </p:spPr>
      </p:pic>
      <p:pic>
        <p:nvPicPr>
          <p:cNvPr id="10" name="Picture 2" descr="EuPRAXIA - Home">
            <a:extLst>
              <a:ext uri="{FF2B5EF4-FFF2-40B4-BE49-F238E27FC236}">
                <a16:creationId xmlns:a16="http://schemas.microsoft.com/office/drawing/2014/main" id="{1E4AEDDC-23ED-FC11-9E36-F98F6A719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819" y="4432971"/>
            <a:ext cx="1095245" cy="4702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PARC_LAB">
            <a:extLst>
              <a:ext uri="{FF2B5EF4-FFF2-40B4-BE49-F238E27FC236}">
                <a16:creationId xmlns:a16="http://schemas.microsoft.com/office/drawing/2014/main" id="{40ED91AB-F94A-356C-20AA-B51649CCBC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3064" y="4432971"/>
            <a:ext cx="2128936" cy="5464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NFN Frascati (Roma) | Future Circular Collider">
            <a:extLst>
              <a:ext uri="{FF2B5EF4-FFF2-40B4-BE49-F238E27FC236}">
                <a16:creationId xmlns:a16="http://schemas.microsoft.com/office/drawing/2014/main" id="{E3E8ED32-C72B-3D49-AD0D-60B7109EAE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039" y="4292130"/>
            <a:ext cx="1062822" cy="751947"/>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4F52711A-FA48-54D2-6255-C6EFFD0C95AE}"/>
              </a:ext>
            </a:extLst>
          </p:cNvPr>
          <p:cNvSpPr txBox="1"/>
          <p:nvPr/>
        </p:nvSpPr>
        <p:spPr>
          <a:xfrm>
            <a:off x="489501" y="3255629"/>
            <a:ext cx="2638167" cy="307777"/>
          </a:xfrm>
          <a:prstGeom prst="rect">
            <a:avLst/>
          </a:prstGeom>
          <a:noFill/>
        </p:spPr>
        <p:txBody>
          <a:bodyPr wrap="square" rtlCol="0">
            <a:spAutoFit/>
          </a:bodyPr>
          <a:lstStyle/>
          <a:p>
            <a:r>
              <a:rPr lang="en-GB" dirty="0">
                <a:solidFill>
                  <a:srgbClr val="969798"/>
                </a:solidFill>
              </a:rPr>
              <a:t>*gillesjacopo.silvi@uniroma1.it</a:t>
            </a:r>
          </a:p>
        </p:txBody>
      </p:sp>
      <p:sp>
        <p:nvSpPr>
          <p:cNvPr id="8" name="TextBox 4">
            <a:extLst>
              <a:ext uri="{FF2B5EF4-FFF2-40B4-BE49-F238E27FC236}">
                <a16:creationId xmlns:a16="http://schemas.microsoft.com/office/drawing/2014/main" id="{919EC07E-0A4E-C625-35F8-C2FF3EDDF7F8}"/>
              </a:ext>
            </a:extLst>
          </p:cNvPr>
          <p:cNvSpPr txBox="1"/>
          <p:nvPr/>
        </p:nvSpPr>
        <p:spPr>
          <a:xfrm>
            <a:off x="489501" y="2521419"/>
            <a:ext cx="4266617" cy="646331"/>
          </a:xfrm>
          <a:prstGeom prst="rect">
            <a:avLst/>
          </a:prstGeom>
          <a:noFill/>
        </p:spPr>
        <p:txBody>
          <a:bodyPr wrap="none" rtlCol="0">
            <a:spAutoFit/>
          </a:bodyPr>
          <a:lstStyle>
            <a:defPPr>
              <a:defRPr lang="it-IT"/>
            </a:defPPr>
            <a:lvl1pPr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9pPr>
          </a:lstStyle>
          <a:p>
            <a:pPr algn="just"/>
            <a:r>
              <a:rPr lang="en-GB" sz="1200" dirty="0">
                <a:solidFill>
                  <a:srgbClr val="595959"/>
                </a:solidFill>
                <a:effectLst/>
                <a:latin typeface="CMBX10"/>
              </a:rPr>
              <a:t>Supervisors</a:t>
            </a:r>
            <a:r>
              <a:rPr lang="en-GB" sz="1200" dirty="0">
                <a:solidFill>
                  <a:srgbClr val="595959"/>
                </a:solidFill>
                <a:effectLst/>
                <a:latin typeface="CMR10"/>
              </a:rPr>
              <a:t>: Prof. Enrica Chiadroni (Sapienza University of Rome)</a:t>
            </a:r>
          </a:p>
          <a:p>
            <a:pPr algn="just"/>
            <a:r>
              <a:rPr lang="en-GB" sz="1200" dirty="0">
                <a:solidFill>
                  <a:srgbClr val="595959"/>
                </a:solidFill>
                <a:latin typeface="CMR10"/>
              </a:rPr>
              <a:t>                       Prof. Andrea Mostacci </a:t>
            </a:r>
            <a:r>
              <a:rPr lang="en-GB" sz="1200" dirty="0">
                <a:solidFill>
                  <a:srgbClr val="595959"/>
                </a:solidFill>
                <a:effectLst/>
                <a:latin typeface="CMR10"/>
              </a:rPr>
              <a:t>(Sapienza University of Rome)</a:t>
            </a:r>
            <a:endParaRPr lang="en-GB" sz="1200" dirty="0">
              <a:solidFill>
                <a:srgbClr val="595959"/>
              </a:solidFill>
              <a:latin typeface="CMR10"/>
            </a:endParaRPr>
          </a:p>
          <a:p>
            <a:pPr algn="just"/>
            <a:r>
              <a:rPr lang="en-GB" sz="1200" dirty="0">
                <a:solidFill>
                  <a:srgbClr val="595959"/>
                </a:solidFill>
                <a:effectLst/>
                <a:latin typeface="CMR10"/>
              </a:rPr>
              <a:t>                       Dott. Anna Giribono (INFN-LNF)</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o 23">
            <a:extLst>
              <a:ext uri="{FF2B5EF4-FFF2-40B4-BE49-F238E27FC236}">
                <a16:creationId xmlns:a16="http://schemas.microsoft.com/office/drawing/2014/main" id="{9A1B77F1-791C-5987-53F2-DEA110E1DD7F}"/>
              </a:ext>
            </a:extLst>
          </p:cNvPr>
          <p:cNvGrpSpPr/>
          <p:nvPr/>
        </p:nvGrpSpPr>
        <p:grpSpPr>
          <a:xfrm>
            <a:off x="1780674" y="494691"/>
            <a:ext cx="5302335" cy="3004797"/>
            <a:chOff x="127745" y="861865"/>
            <a:chExt cx="4696640" cy="2435497"/>
          </a:xfrm>
        </p:grpSpPr>
        <p:pic>
          <p:nvPicPr>
            <p:cNvPr id="6" name="Immagine 5">
              <a:extLst>
                <a:ext uri="{FF2B5EF4-FFF2-40B4-BE49-F238E27FC236}">
                  <a16:creationId xmlns:a16="http://schemas.microsoft.com/office/drawing/2014/main" id="{2D671D63-328E-31E8-3605-CC8D128F328D}"/>
                </a:ext>
              </a:extLst>
            </p:cNvPr>
            <p:cNvPicPr>
              <a:picLocks noChangeAspect="1"/>
            </p:cNvPicPr>
            <p:nvPr/>
          </p:nvPicPr>
          <p:blipFill>
            <a:blip r:embed="rId3"/>
            <a:srcRect l="3103"/>
            <a:stretch/>
          </p:blipFill>
          <p:spPr>
            <a:xfrm>
              <a:off x="127746" y="861865"/>
              <a:ext cx="4696639" cy="2435497"/>
            </a:xfrm>
            <a:prstGeom prst="rect">
              <a:avLst/>
            </a:prstGeom>
          </p:spPr>
        </p:pic>
        <p:sp>
          <p:nvSpPr>
            <p:cNvPr id="23" name="CasellaDiTesto 22">
              <a:extLst>
                <a:ext uri="{FF2B5EF4-FFF2-40B4-BE49-F238E27FC236}">
                  <a16:creationId xmlns:a16="http://schemas.microsoft.com/office/drawing/2014/main" id="{6B4F5558-A4FF-9498-7258-F13E4A1F7FC0}"/>
                </a:ext>
              </a:extLst>
            </p:cNvPr>
            <p:cNvSpPr txBox="1"/>
            <p:nvPr/>
          </p:nvSpPr>
          <p:spPr>
            <a:xfrm>
              <a:off x="127745" y="3003967"/>
              <a:ext cx="713641" cy="219032"/>
            </a:xfrm>
            <a:prstGeom prst="rect">
              <a:avLst/>
            </a:prstGeom>
            <a:solidFill>
              <a:srgbClr val="D5CBC9"/>
            </a:solidFill>
          </p:spPr>
          <p:txBody>
            <a:bodyPr wrap="square" rtlCol="0">
              <a:spAutoFit/>
            </a:bodyPr>
            <a:lstStyle/>
            <a:p>
              <a:endParaRPr lang="en-GB" dirty="0"/>
            </a:p>
          </p:txBody>
        </p:sp>
      </p:grpSp>
      <p:sp>
        <p:nvSpPr>
          <p:cNvPr id="2" name="Titolo 1">
            <a:extLst>
              <a:ext uri="{FF2B5EF4-FFF2-40B4-BE49-F238E27FC236}">
                <a16:creationId xmlns:a16="http://schemas.microsoft.com/office/drawing/2014/main" id="{3072AC6D-3294-B1A6-3E63-95D2A04193B5}"/>
              </a:ext>
            </a:extLst>
          </p:cNvPr>
          <p:cNvSpPr>
            <a:spLocks noGrp="1"/>
          </p:cNvSpPr>
          <p:nvPr>
            <p:ph type="title"/>
          </p:nvPr>
        </p:nvSpPr>
        <p:spPr>
          <a:xfrm>
            <a:off x="0" y="0"/>
            <a:ext cx="7688700" cy="535200"/>
          </a:xfrm>
        </p:spPr>
        <p:txBody>
          <a:bodyPr/>
          <a:lstStyle/>
          <a:p>
            <a:r>
              <a:rPr lang="en-US" sz="2800" dirty="0">
                <a:latin typeface="+mj-lt"/>
              </a:rPr>
              <a:t>Particle-Driven Wakefield Acceleration</a:t>
            </a:r>
            <a:endParaRPr lang="en-GB" dirty="0">
              <a:latin typeface="+mj-lt"/>
            </a:endParaRPr>
          </a:p>
        </p:txBody>
      </p:sp>
      <p:sp>
        <p:nvSpPr>
          <p:cNvPr id="4" name="Segnaposto numero diapositiva 3">
            <a:extLst>
              <a:ext uri="{FF2B5EF4-FFF2-40B4-BE49-F238E27FC236}">
                <a16:creationId xmlns:a16="http://schemas.microsoft.com/office/drawing/2014/main" id="{4328342C-B52D-113C-0C80-F3D33DF790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3</a:t>
            </a:fld>
            <a:endParaRPr lang="it-IT" dirty="0"/>
          </a:p>
        </p:txBody>
      </p:sp>
      <p:sp>
        <p:nvSpPr>
          <p:cNvPr id="5" name="Sottotitolo 4">
            <a:extLst>
              <a:ext uri="{FF2B5EF4-FFF2-40B4-BE49-F238E27FC236}">
                <a16:creationId xmlns:a16="http://schemas.microsoft.com/office/drawing/2014/main" id="{CBA5F0D5-6DBB-B3CF-F744-0C434E34BFA4}"/>
              </a:ext>
            </a:extLst>
          </p:cNvPr>
          <p:cNvSpPr>
            <a:spLocks noGrp="1"/>
          </p:cNvSpPr>
          <p:nvPr>
            <p:ph type="subTitle" idx="2"/>
          </p:nvPr>
        </p:nvSpPr>
        <p:spPr/>
        <p:txBody>
          <a:bodyPr/>
          <a:lstStyle/>
          <a:p>
            <a:r>
              <a:rPr lang="en-US" sz="900" dirty="0"/>
              <a:t>Beam dynamics studies for advanced-compact RF injector for PWFA</a:t>
            </a:r>
          </a:p>
          <a:p>
            <a:endParaRPr lang="en-GB" dirty="0"/>
          </a:p>
        </p:txBody>
      </p:sp>
      <p:sp>
        <p:nvSpPr>
          <p:cNvPr id="25" name="CasellaDiTesto 24">
            <a:extLst>
              <a:ext uri="{FF2B5EF4-FFF2-40B4-BE49-F238E27FC236}">
                <a16:creationId xmlns:a16="http://schemas.microsoft.com/office/drawing/2014/main" id="{6B158C92-7497-9C56-67D4-14C20B072456}"/>
              </a:ext>
            </a:extLst>
          </p:cNvPr>
          <p:cNvSpPr txBox="1"/>
          <p:nvPr/>
        </p:nvSpPr>
        <p:spPr>
          <a:xfrm>
            <a:off x="933243" y="3539251"/>
            <a:ext cx="2145453" cy="461665"/>
          </a:xfrm>
          <a:prstGeom prst="rect">
            <a:avLst/>
          </a:prstGeom>
          <a:noFill/>
          <a:ln w="38100">
            <a:solidFill>
              <a:schemeClr val="tx2">
                <a:lumMod val="10000"/>
              </a:schemeClr>
            </a:solidFill>
          </a:ln>
        </p:spPr>
        <p:txBody>
          <a:bodyPr wrap="square" rtlCol="0">
            <a:spAutoFit/>
          </a:bodyPr>
          <a:lstStyle/>
          <a:p>
            <a:r>
              <a:rPr lang="en-US" sz="1200" b="1" dirty="0">
                <a:solidFill>
                  <a:srgbClr val="FF0000"/>
                </a:solidFill>
              </a:rPr>
              <a:t>1</a:t>
            </a:r>
            <a:r>
              <a:rPr lang="en-US" sz="800" dirty="0"/>
              <a:t> </a:t>
            </a:r>
            <a:r>
              <a:rPr lang="en-US" sz="1200" dirty="0"/>
              <a:t>The driver beam passes through the plasma</a:t>
            </a:r>
            <a:endParaRPr lang="en-GB" sz="1200" dirty="0"/>
          </a:p>
        </p:txBody>
      </p:sp>
      <p:sp>
        <p:nvSpPr>
          <p:cNvPr id="26" name="CasellaDiTesto 25">
            <a:extLst>
              <a:ext uri="{FF2B5EF4-FFF2-40B4-BE49-F238E27FC236}">
                <a16:creationId xmlns:a16="http://schemas.microsoft.com/office/drawing/2014/main" id="{287A1140-15DF-773C-D6D6-3D6442BB482D}"/>
              </a:ext>
            </a:extLst>
          </p:cNvPr>
          <p:cNvSpPr txBox="1"/>
          <p:nvPr/>
        </p:nvSpPr>
        <p:spPr>
          <a:xfrm>
            <a:off x="4254763" y="3533049"/>
            <a:ext cx="3998084" cy="461665"/>
          </a:xfrm>
          <a:prstGeom prst="rect">
            <a:avLst/>
          </a:prstGeom>
          <a:noFill/>
          <a:ln w="38100">
            <a:solidFill>
              <a:schemeClr val="tx2">
                <a:lumMod val="10000"/>
              </a:schemeClr>
            </a:solidFill>
          </a:ln>
        </p:spPr>
        <p:txBody>
          <a:bodyPr wrap="square" rtlCol="0">
            <a:spAutoFit/>
          </a:bodyPr>
          <a:lstStyle/>
          <a:p>
            <a:r>
              <a:rPr lang="en-US" sz="1200" b="1" dirty="0">
                <a:solidFill>
                  <a:srgbClr val="FF0000"/>
                </a:solidFill>
              </a:rPr>
              <a:t>2</a:t>
            </a:r>
            <a:r>
              <a:rPr lang="en-US" sz="1200" dirty="0"/>
              <a:t> The driver beam pushes away plasma electrons, forming a positive charge bubble and plasma oscillations</a:t>
            </a:r>
            <a:endParaRPr lang="en-GB" sz="1200" dirty="0"/>
          </a:p>
        </p:txBody>
      </p:sp>
      <p:sp>
        <p:nvSpPr>
          <p:cNvPr id="27" name="CasellaDiTesto 26">
            <a:extLst>
              <a:ext uri="{FF2B5EF4-FFF2-40B4-BE49-F238E27FC236}">
                <a16:creationId xmlns:a16="http://schemas.microsoft.com/office/drawing/2014/main" id="{3C45F844-E573-DDE7-51C9-82DCC5FFB206}"/>
              </a:ext>
            </a:extLst>
          </p:cNvPr>
          <p:cNvSpPr txBox="1"/>
          <p:nvPr/>
        </p:nvSpPr>
        <p:spPr>
          <a:xfrm>
            <a:off x="933243" y="4245184"/>
            <a:ext cx="2851847" cy="461665"/>
          </a:xfrm>
          <a:prstGeom prst="rect">
            <a:avLst/>
          </a:prstGeom>
          <a:noFill/>
          <a:ln w="38100">
            <a:solidFill>
              <a:schemeClr val="tx2">
                <a:lumMod val="10000"/>
              </a:schemeClr>
            </a:solidFill>
          </a:ln>
        </p:spPr>
        <p:txBody>
          <a:bodyPr wrap="square" rtlCol="0">
            <a:spAutoFit/>
          </a:bodyPr>
          <a:lstStyle/>
          <a:p>
            <a:r>
              <a:rPr lang="en-US" sz="1200" b="1" dirty="0">
                <a:solidFill>
                  <a:srgbClr val="FF0000"/>
                </a:solidFill>
              </a:rPr>
              <a:t>3</a:t>
            </a:r>
            <a:r>
              <a:rPr lang="en-US" sz="1200" dirty="0"/>
              <a:t> The charge separation generates an oscillating electric field.</a:t>
            </a:r>
            <a:endParaRPr lang="en-GB" sz="1200" dirty="0"/>
          </a:p>
        </p:txBody>
      </p:sp>
      <p:sp>
        <p:nvSpPr>
          <p:cNvPr id="28" name="CasellaDiTesto 27">
            <a:extLst>
              <a:ext uri="{FF2B5EF4-FFF2-40B4-BE49-F238E27FC236}">
                <a16:creationId xmlns:a16="http://schemas.microsoft.com/office/drawing/2014/main" id="{62D7FD27-5D11-7677-D418-3DB0BCCDD1EE}"/>
              </a:ext>
            </a:extLst>
          </p:cNvPr>
          <p:cNvSpPr txBox="1"/>
          <p:nvPr/>
        </p:nvSpPr>
        <p:spPr>
          <a:xfrm>
            <a:off x="4254763" y="4245184"/>
            <a:ext cx="3998084" cy="461665"/>
          </a:xfrm>
          <a:prstGeom prst="rect">
            <a:avLst/>
          </a:prstGeom>
          <a:noFill/>
          <a:ln w="38100">
            <a:solidFill>
              <a:schemeClr val="tx2">
                <a:lumMod val="10000"/>
              </a:schemeClr>
            </a:solidFill>
          </a:ln>
        </p:spPr>
        <p:txBody>
          <a:bodyPr wrap="square" rtlCol="0">
            <a:spAutoFit/>
          </a:bodyPr>
          <a:lstStyle/>
          <a:p>
            <a:r>
              <a:rPr lang="en-US" sz="1200" b="1" dirty="0">
                <a:solidFill>
                  <a:srgbClr val="FF0000"/>
                </a:solidFill>
              </a:rPr>
              <a:t>4</a:t>
            </a:r>
            <a:r>
              <a:rPr lang="en-US" sz="1200" dirty="0"/>
              <a:t> The witness beam is positioned in the accelerating phase of the wave, gaining energy</a:t>
            </a:r>
            <a:endParaRPr lang="en-GB" sz="1200" dirty="0"/>
          </a:p>
        </p:txBody>
      </p:sp>
    </p:spTree>
    <p:extLst>
      <p:ext uri="{BB962C8B-B14F-4D97-AF65-F5344CB8AC3E}">
        <p14:creationId xmlns:p14="http://schemas.microsoft.com/office/powerpoint/2010/main" val="2528981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82EACDC5-B981-D6AC-4145-1CA31CC70ECD}"/>
            </a:ext>
          </a:extLst>
        </p:cNvPr>
        <p:cNvGrpSpPr/>
        <p:nvPr/>
      </p:nvGrpSpPr>
      <p:grpSpPr>
        <a:xfrm>
          <a:off x="0" y="0"/>
          <a:ext cx="0" cy="0"/>
          <a:chOff x="0" y="0"/>
          <a:chExt cx="0" cy="0"/>
        </a:xfrm>
      </p:grpSpPr>
      <p:sp>
        <p:nvSpPr>
          <p:cNvPr id="3" name="Google Shape;64;p6">
            <a:extLst>
              <a:ext uri="{FF2B5EF4-FFF2-40B4-BE49-F238E27FC236}">
                <a16:creationId xmlns:a16="http://schemas.microsoft.com/office/drawing/2014/main" id="{8F246927-FFFF-F760-9388-B0223F486B33}"/>
              </a:ext>
            </a:extLst>
          </p:cNvPr>
          <p:cNvSpPr txBox="1">
            <a:spLocks/>
          </p:cNvSpPr>
          <p:nvPr/>
        </p:nvSpPr>
        <p:spPr>
          <a:xfrm>
            <a:off x="489501" y="1490939"/>
            <a:ext cx="7688100" cy="17660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1pPr>
            <a:lvl2pPr marL="914400" marR="0" lvl="1"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2pPr>
            <a:lvl3pPr marL="1371600" marR="0" lvl="2"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3pPr>
            <a:lvl4pPr marL="1828800" marR="0" lvl="3"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4pPr>
            <a:lvl5pPr marL="2286000" marR="0" lvl="4"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5pPr>
            <a:lvl6pPr marL="2743200" marR="0" lvl="5"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6pPr>
            <a:lvl7pPr marL="3200400" marR="0" lvl="6"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7pPr>
            <a:lvl8pPr marL="3657600" marR="0" lvl="7"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8pPr>
            <a:lvl9pPr marL="4114800" marR="0" lvl="8" indent="-298450" algn="l" rtl="0">
              <a:lnSpc>
                <a:spcPct val="100000"/>
              </a:lnSpc>
              <a:spcBef>
                <a:spcPts val="0"/>
              </a:spcBef>
              <a:spcAft>
                <a:spcPts val="0"/>
              </a:spcAft>
              <a:buClr>
                <a:schemeClr val="accent1"/>
              </a:buClr>
              <a:buSzPts val="1600"/>
              <a:buFont typeface="Catamaran"/>
              <a:buNone/>
              <a:defRPr sz="1600" b="0" i="0" u="none" strike="noStrike" cap="none">
                <a:solidFill>
                  <a:schemeClr val="accent1"/>
                </a:solidFill>
                <a:latin typeface="Catamaran"/>
                <a:ea typeface="Catamaran"/>
                <a:cs typeface="Catamaran"/>
                <a:sym typeface="Catamaran"/>
              </a:defRPr>
            </a:lvl9pPr>
          </a:lstStyle>
          <a:p>
            <a:pPr marL="0" indent="0"/>
            <a:r>
              <a:rPr lang="en-US" dirty="0"/>
              <a:t>Gilles Jacopo Silvi*</a:t>
            </a:r>
          </a:p>
          <a:p>
            <a:pPr marL="0" indent="0"/>
            <a:r>
              <a:rPr lang="en-US" sz="1800" dirty="0">
                <a:latin typeface="CMR12"/>
              </a:rPr>
              <a:t>Ph.D. School in ACCELERATOR PHYSICS – XXXVII cycle</a:t>
            </a:r>
          </a:p>
          <a:p>
            <a:pPr marL="0" indent="0"/>
            <a:r>
              <a:rPr lang="en-US" dirty="0"/>
              <a:t>Sapienza University of Rome</a:t>
            </a:r>
          </a:p>
        </p:txBody>
      </p:sp>
      <p:sp>
        <p:nvSpPr>
          <p:cNvPr id="135" name="Google Shape;135;p13">
            <a:extLst>
              <a:ext uri="{FF2B5EF4-FFF2-40B4-BE49-F238E27FC236}">
                <a16:creationId xmlns:a16="http://schemas.microsoft.com/office/drawing/2014/main" id="{FCE29889-8EE4-78B7-0536-380DD6509F2E}"/>
              </a:ext>
            </a:extLst>
          </p:cNvPr>
          <p:cNvSpPr txBox="1">
            <a:spLocks noGrp="1"/>
          </p:cNvSpPr>
          <p:nvPr>
            <p:ph type="ctrTitle"/>
          </p:nvPr>
        </p:nvSpPr>
        <p:spPr>
          <a:xfrm>
            <a:off x="0" y="-123714"/>
            <a:ext cx="7688100" cy="76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2800" dirty="0">
                <a:latin typeface="+mj-lt"/>
              </a:rPr>
              <a:t>Backup slides</a:t>
            </a:r>
            <a:endParaRPr sz="2800" dirty="0">
              <a:latin typeface="+mj-lt"/>
            </a:endParaRPr>
          </a:p>
        </p:txBody>
      </p:sp>
      <p:sp>
        <p:nvSpPr>
          <p:cNvPr id="2" name="Segnaposto numero diapositiva 1">
            <a:extLst>
              <a:ext uri="{FF2B5EF4-FFF2-40B4-BE49-F238E27FC236}">
                <a16:creationId xmlns:a16="http://schemas.microsoft.com/office/drawing/2014/main" id="{E624877D-06D7-CD86-25DB-C21B1E7758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30</a:t>
            </a:fld>
            <a:endParaRPr lang="it-IT"/>
          </a:p>
        </p:txBody>
      </p:sp>
      <p:pic>
        <p:nvPicPr>
          <p:cNvPr id="9" name="Google Shape;148;p27" descr="A blue and black logo&#10;&#10;Description automatically generated">
            <a:extLst>
              <a:ext uri="{FF2B5EF4-FFF2-40B4-BE49-F238E27FC236}">
                <a16:creationId xmlns:a16="http://schemas.microsoft.com/office/drawing/2014/main" id="{F45DB4AA-4A60-E3D2-58B6-D6E8F6F1DBC8}"/>
              </a:ext>
            </a:extLst>
          </p:cNvPr>
          <p:cNvPicPr preferRelativeResize="0"/>
          <p:nvPr/>
        </p:nvPicPr>
        <p:blipFill rotWithShape="1">
          <a:blip r:embed="rId3">
            <a:alphaModFix/>
          </a:blip>
          <a:srcRect/>
          <a:stretch/>
        </p:blipFill>
        <p:spPr>
          <a:xfrm>
            <a:off x="4677366" y="4487790"/>
            <a:ext cx="1359933" cy="458861"/>
          </a:xfrm>
          <a:prstGeom prst="rect">
            <a:avLst/>
          </a:prstGeom>
          <a:noFill/>
          <a:ln>
            <a:noFill/>
          </a:ln>
        </p:spPr>
      </p:pic>
      <p:pic>
        <p:nvPicPr>
          <p:cNvPr id="10" name="Picture 2" descr="EuPRAXIA - Home">
            <a:extLst>
              <a:ext uri="{FF2B5EF4-FFF2-40B4-BE49-F238E27FC236}">
                <a16:creationId xmlns:a16="http://schemas.microsoft.com/office/drawing/2014/main" id="{C1FED01B-F6BE-4097-A307-04A9898919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819" y="4432971"/>
            <a:ext cx="1095245" cy="4702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PARC_LAB">
            <a:extLst>
              <a:ext uri="{FF2B5EF4-FFF2-40B4-BE49-F238E27FC236}">
                <a16:creationId xmlns:a16="http://schemas.microsoft.com/office/drawing/2014/main" id="{F7CB77EA-C0E1-0129-EF37-0FED0E82E7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3064" y="4432971"/>
            <a:ext cx="2128936" cy="5464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NFN Frascati (Roma) | Future Circular Collider">
            <a:extLst>
              <a:ext uri="{FF2B5EF4-FFF2-40B4-BE49-F238E27FC236}">
                <a16:creationId xmlns:a16="http://schemas.microsoft.com/office/drawing/2014/main" id="{FA31C579-186E-00A8-2F4D-9DDDEBEEF4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039" y="4292130"/>
            <a:ext cx="1062822" cy="751947"/>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62D86C59-6885-9C69-76F8-BDA0EDF2AAFE}"/>
              </a:ext>
            </a:extLst>
          </p:cNvPr>
          <p:cNvSpPr txBox="1"/>
          <p:nvPr/>
        </p:nvSpPr>
        <p:spPr>
          <a:xfrm>
            <a:off x="489501" y="3255629"/>
            <a:ext cx="2638167" cy="307777"/>
          </a:xfrm>
          <a:prstGeom prst="rect">
            <a:avLst/>
          </a:prstGeom>
          <a:noFill/>
        </p:spPr>
        <p:txBody>
          <a:bodyPr wrap="square" rtlCol="0">
            <a:spAutoFit/>
          </a:bodyPr>
          <a:lstStyle/>
          <a:p>
            <a:r>
              <a:rPr lang="en-GB" dirty="0">
                <a:solidFill>
                  <a:srgbClr val="969798"/>
                </a:solidFill>
              </a:rPr>
              <a:t>*gillesjacopo.silvi@uniroma1.it</a:t>
            </a:r>
          </a:p>
        </p:txBody>
      </p:sp>
      <p:sp>
        <p:nvSpPr>
          <p:cNvPr id="8" name="TextBox 4">
            <a:extLst>
              <a:ext uri="{FF2B5EF4-FFF2-40B4-BE49-F238E27FC236}">
                <a16:creationId xmlns:a16="http://schemas.microsoft.com/office/drawing/2014/main" id="{13888666-BB36-2481-CCC4-91A96AFC583E}"/>
              </a:ext>
            </a:extLst>
          </p:cNvPr>
          <p:cNvSpPr txBox="1"/>
          <p:nvPr/>
        </p:nvSpPr>
        <p:spPr>
          <a:xfrm>
            <a:off x="489501" y="2521419"/>
            <a:ext cx="4266617" cy="646331"/>
          </a:xfrm>
          <a:prstGeom prst="rect">
            <a:avLst/>
          </a:prstGeom>
          <a:noFill/>
        </p:spPr>
        <p:txBody>
          <a:bodyPr wrap="none" rtlCol="0">
            <a:spAutoFit/>
          </a:bodyPr>
          <a:lstStyle>
            <a:defPPr>
              <a:defRPr lang="it-IT"/>
            </a:defPPr>
            <a:lvl1pPr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9pPr>
          </a:lstStyle>
          <a:p>
            <a:pPr algn="just"/>
            <a:r>
              <a:rPr lang="en-GB" sz="1200" dirty="0">
                <a:solidFill>
                  <a:srgbClr val="595959"/>
                </a:solidFill>
                <a:effectLst/>
                <a:latin typeface="CMBX10"/>
              </a:rPr>
              <a:t>Supervisors</a:t>
            </a:r>
            <a:r>
              <a:rPr lang="en-GB" sz="1200" dirty="0">
                <a:solidFill>
                  <a:srgbClr val="595959"/>
                </a:solidFill>
                <a:effectLst/>
                <a:latin typeface="CMR10"/>
              </a:rPr>
              <a:t>: Prof. Enrica Chiadroni (Sapienza University of Rome)</a:t>
            </a:r>
          </a:p>
          <a:p>
            <a:pPr algn="just"/>
            <a:r>
              <a:rPr lang="en-GB" sz="1200" dirty="0">
                <a:solidFill>
                  <a:srgbClr val="595959"/>
                </a:solidFill>
                <a:latin typeface="CMR10"/>
              </a:rPr>
              <a:t>                       Prof. Andrea Mostacci </a:t>
            </a:r>
            <a:r>
              <a:rPr lang="en-GB" sz="1200" dirty="0">
                <a:solidFill>
                  <a:srgbClr val="595959"/>
                </a:solidFill>
                <a:effectLst/>
                <a:latin typeface="CMR10"/>
              </a:rPr>
              <a:t>(Sapienza University of Rome)</a:t>
            </a:r>
            <a:endParaRPr lang="en-GB" sz="1200" dirty="0">
              <a:solidFill>
                <a:srgbClr val="595959"/>
              </a:solidFill>
              <a:latin typeface="CMR10"/>
            </a:endParaRPr>
          </a:p>
          <a:p>
            <a:pPr algn="just"/>
            <a:r>
              <a:rPr lang="en-GB" sz="1200" dirty="0">
                <a:solidFill>
                  <a:srgbClr val="595959"/>
                </a:solidFill>
                <a:effectLst/>
                <a:latin typeface="CMR10"/>
              </a:rPr>
              <a:t>                       Dott. Anna Giribono (INFN-LNF)</a:t>
            </a:r>
          </a:p>
        </p:txBody>
      </p:sp>
    </p:spTree>
    <p:extLst>
      <p:ext uri="{BB962C8B-B14F-4D97-AF65-F5344CB8AC3E}">
        <p14:creationId xmlns:p14="http://schemas.microsoft.com/office/powerpoint/2010/main" val="4021996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749E21CB-D506-98F1-241E-92E2703693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31</a:t>
            </a:fld>
            <a:endParaRPr lang="it-IT"/>
          </a:p>
        </p:txBody>
      </p:sp>
      <p:sp>
        <p:nvSpPr>
          <p:cNvPr id="5" name="Sottotitolo 4">
            <a:extLst>
              <a:ext uri="{FF2B5EF4-FFF2-40B4-BE49-F238E27FC236}">
                <a16:creationId xmlns:a16="http://schemas.microsoft.com/office/drawing/2014/main" id="{B75225D1-AC48-9486-4286-AEC5766EE497}"/>
              </a:ext>
            </a:extLst>
          </p:cNvPr>
          <p:cNvSpPr>
            <a:spLocks noGrp="1"/>
          </p:cNvSpPr>
          <p:nvPr>
            <p:ph type="subTitle" idx="2"/>
          </p:nvPr>
        </p:nvSpPr>
        <p:spPr/>
        <p:txBody>
          <a:bodyPr/>
          <a:lstStyle/>
          <a:p>
            <a:r>
              <a:rPr lang="it" sz="900" dirty="0"/>
              <a:t>Beam dynamics studies for advanced-compact RF injector for PWFA</a:t>
            </a:r>
            <a:endParaRPr lang="en-GB" dirty="0"/>
          </a:p>
          <a:p>
            <a:endParaRPr lang="en-GB" dirty="0"/>
          </a:p>
          <a:p>
            <a:endParaRPr lang="en-GB" dirty="0"/>
          </a:p>
          <a:p>
            <a:endParaRPr lang="en-GB" dirty="0"/>
          </a:p>
        </p:txBody>
      </p:sp>
      <p:sp>
        <p:nvSpPr>
          <p:cNvPr id="31" name="CasellaDiTesto 30">
            <a:extLst>
              <a:ext uri="{FF2B5EF4-FFF2-40B4-BE49-F238E27FC236}">
                <a16:creationId xmlns:a16="http://schemas.microsoft.com/office/drawing/2014/main" id="{0BBBE2BB-98F7-72FC-4E58-D5BC5215E39B}"/>
              </a:ext>
            </a:extLst>
          </p:cNvPr>
          <p:cNvSpPr txBox="1"/>
          <p:nvPr/>
        </p:nvSpPr>
        <p:spPr>
          <a:xfrm>
            <a:off x="53594" y="536769"/>
            <a:ext cx="6885327" cy="276999"/>
          </a:xfrm>
          <a:prstGeom prst="rect">
            <a:avLst/>
          </a:prstGeom>
          <a:noFill/>
        </p:spPr>
        <p:txBody>
          <a:bodyPr wrap="square" rtlCol="0">
            <a:spAutoFit/>
          </a:bodyPr>
          <a:lstStyle/>
          <a:p>
            <a:pPr marL="285750" indent="-285750">
              <a:buFont typeface="Arial" panose="020B0604020202020204" pitchFamily="34" charset="0"/>
              <a:buChar char="•"/>
            </a:pPr>
            <a:r>
              <a:rPr lang="en-US" sz="1200" dirty="0"/>
              <a:t>Rms </a:t>
            </a:r>
            <a:r>
              <a:rPr lang="en-US" sz="1200" b="1" dirty="0"/>
              <a:t>emittance</a:t>
            </a:r>
            <a:r>
              <a:rPr lang="en-US" sz="1200" dirty="0"/>
              <a:t> can be introduced from second-order momenta as follows</a:t>
            </a:r>
          </a:p>
        </p:txBody>
      </p:sp>
      <p:sp>
        <p:nvSpPr>
          <p:cNvPr id="32" name="CasellaDiTesto 31">
            <a:extLst>
              <a:ext uri="{FF2B5EF4-FFF2-40B4-BE49-F238E27FC236}">
                <a16:creationId xmlns:a16="http://schemas.microsoft.com/office/drawing/2014/main" id="{195FBFD3-96C4-AF24-EB7F-90BBF94AE8C5}"/>
              </a:ext>
            </a:extLst>
          </p:cNvPr>
          <p:cNvSpPr txBox="1"/>
          <p:nvPr/>
        </p:nvSpPr>
        <p:spPr>
          <a:xfrm>
            <a:off x="0" y="1304403"/>
            <a:ext cx="7746070" cy="461665"/>
          </a:xfrm>
          <a:prstGeom prst="rect">
            <a:avLst/>
          </a:prstGeom>
          <a:noFill/>
        </p:spPr>
        <p:txBody>
          <a:bodyPr wrap="square" rtlCol="0">
            <a:spAutoFit/>
          </a:bodyPr>
          <a:lstStyle/>
          <a:p>
            <a:pPr marL="285750" indent="-285750">
              <a:buFont typeface="Arial" panose="020B0604020202020204" pitchFamily="34" charset="0"/>
              <a:buChar char="•"/>
            </a:pPr>
            <a:r>
              <a:rPr lang="en-US" sz="1200" dirty="0"/>
              <a:t>Systems obeying Hamiltonian mechanics are </a:t>
            </a:r>
            <a:r>
              <a:rPr lang="en-US" sz="1200" b="1" dirty="0"/>
              <a:t>symplectic</a:t>
            </a:r>
            <a:r>
              <a:rPr lang="en-US" sz="1200" dirty="0"/>
              <a:t>: they conserve phase space volumes upon evolution</a:t>
            </a:r>
          </a:p>
        </p:txBody>
      </p:sp>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22BA7FAC-0EC6-DA59-C8C5-29D4ECD7F670}"/>
                  </a:ext>
                </a:extLst>
              </p:cNvPr>
              <p:cNvSpPr txBox="1"/>
              <p:nvPr/>
            </p:nvSpPr>
            <p:spPr>
              <a:xfrm>
                <a:off x="1836596" y="803326"/>
                <a:ext cx="1774168" cy="43839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solidFill>
                                <a:schemeClr val="bg2"/>
                              </a:solidFill>
                              <a:latin typeface="Cambria Math" panose="02040503050406030204" pitchFamily="18" charset="0"/>
                            </a:rPr>
                          </m:ctrlPr>
                        </m:sSubPr>
                        <m:e>
                          <m:r>
                            <a:rPr lang="it-IT" b="0" i="1" smtClean="0">
                              <a:solidFill>
                                <a:schemeClr val="bg2"/>
                              </a:solidFill>
                              <a:latin typeface="Cambria Math" panose="02040503050406030204" pitchFamily="18" charset="0"/>
                            </a:rPr>
                            <m:t>𝜖</m:t>
                          </m:r>
                        </m:e>
                        <m:sub>
                          <m:r>
                            <a:rPr lang="it-IT" b="0" i="1" smtClean="0">
                              <a:solidFill>
                                <a:schemeClr val="bg2"/>
                              </a:solidFill>
                              <a:latin typeface="Cambria Math" panose="02040503050406030204" pitchFamily="18" charset="0"/>
                            </a:rPr>
                            <m:t>𝑥</m:t>
                          </m:r>
                        </m:sub>
                      </m:sSub>
                      <m:r>
                        <a:rPr lang="it-IT" b="0" i="1" smtClean="0">
                          <a:solidFill>
                            <a:schemeClr val="bg2"/>
                          </a:solidFill>
                          <a:latin typeface="Cambria Math" panose="02040503050406030204" pitchFamily="18" charset="0"/>
                        </a:rPr>
                        <m:t>=</m:t>
                      </m:r>
                      <m:rad>
                        <m:radPr>
                          <m:degHide m:val="on"/>
                          <m:ctrlPr>
                            <a:rPr lang="it-IT" b="0" i="1" smtClean="0">
                              <a:solidFill>
                                <a:schemeClr val="bg2"/>
                              </a:solidFill>
                              <a:latin typeface="Cambria Math" panose="02040503050406030204" pitchFamily="18" charset="0"/>
                            </a:rPr>
                          </m:ctrlPr>
                        </m:radPr>
                        <m:deg/>
                        <m:e>
                          <m:sSubSup>
                            <m:sSubSupPr>
                              <m:ctrlPr>
                                <a:rPr lang="it-IT" b="0" i="1" smtClean="0">
                                  <a:solidFill>
                                    <a:schemeClr val="bg2"/>
                                  </a:solidFill>
                                  <a:latin typeface="Cambria Math" panose="02040503050406030204" pitchFamily="18" charset="0"/>
                                </a:rPr>
                              </m:ctrlPr>
                            </m:sSubSupPr>
                            <m:e>
                              <m:r>
                                <a:rPr lang="it-IT" b="0" i="1" smtClean="0">
                                  <a:solidFill>
                                    <a:schemeClr val="bg2"/>
                                  </a:solidFill>
                                  <a:latin typeface="Cambria Math" panose="02040503050406030204" pitchFamily="18" charset="0"/>
                                </a:rPr>
                                <m:t>𝜎</m:t>
                              </m:r>
                            </m:e>
                            <m:sub>
                              <m:r>
                                <a:rPr lang="it-IT" b="0" i="1" smtClean="0">
                                  <a:solidFill>
                                    <a:schemeClr val="bg2"/>
                                  </a:solidFill>
                                  <a:latin typeface="Cambria Math" panose="02040503050406030204" pitchFamily="18" charset="0"/>
                                </a:rPr>
                                <m:t>𝑥</m:t>
                              </m:r>
                            </m:sub>
                            <m:sup>
                              <m:r>
                                <a:rPr lang="it-IT" b="0" i="1" smtClean="0">
                                  <a:solidFill>
                                    <a:schemeClr val="bg2"/>
                                  </a:solidFill>
                                  <a:latin typeface="Cambria Math" panose="02040503050406030204" pitchFamily="18" charset="0"/>
                                </a:rPr>
                                <m:t>2</m:t>
                              </m:r>
                            </m:sup>
                          </m:sSubSup>
                          <m:sSubSup>
                            <m:sSubSupPr>
                              <m:ctrlPr>
                                <a:rPr lang="it-IT" i="1">
                                  <a:solidFill>
                                    <a:schemeClr val="bg2"/>
                                  </a:solidFill>
                                  <a:latin typeface="Cambria Math" panose="02040503050406030204" pitchFamily="18" charset="0"/>
                                </a:rPr>
                              </m:ctrlPr>
                            </m:sSubSupPr>
                            <m:e>
                              <m:r>
                                <a:rPr lang="it-IT" i="1">
                                  <a:solidFill>
                                    <a:schemeClr val="bg2"/>
                                  </a:solidFill>
                                  <a:latin typeface="Cambria Math" panose="02040503050406030204" pitchFamily="18" charset="0"/>
                                </a:rPr>
                                <m:t>𝜎</m:t>
                              </m:r>
                            </m:e>
                            <m:sub>
                              <m:sSup>
                                <m:sSupPr>
                                  <m:ctrlPr>
                                    <a:rPr lang="it-IT" b="0" i="1" smtClean="0">
                                      <a:solidFill>
                                        <a:schemeClr val="bg2"/>
                                      </a:solidFill>
                                      <a:latin typeface="Cambria Math" panose="02040503050406030204" pitchFamily="18" charset="0"/>
                                    </a:rPr>
                                  </m:ctrlPr>
                                </m:sSupPr>
                                <m:e>
                                  <m:r>
                                    <a:rPr lang="it-IT" b="0" i="1" smtClean="0">
                                      <a:solidFill>
                                        <a:schemeClr val="bg2"/>
                                      </a:solidFill>
                                      <a:latin typeface="Cambria Math" panose="02040503050406030204" pitchFamily="18" charset="0"/>
                                    </a:rPr>
                                    <m:t>𝑥</m:t>
                                  </m:r>
                                </m:e>
                                <m:sup>
                                  <m:r>
                                    <a:rPr lang="it-IT" b="0" i="1" smtClean="0">
                                      <a:solidFill>
                                        <a:schemeClr val="bg2"/>
                                      </a:solidFill>
                                      <a:latin typeface="Cambria Math" panose="02040503050406030204" pitchFamily="18" charset="0"/>
                                    </a:rPr>
                                    <m:t>′</m:t>
                                  </m:r>
                                </m:sup>
                              </m:sSup>
                            </m:sub>
                            <m:sup>
                              <m:r>
                                <a:rPr lang="it-IT" i="1">
                                  <a:solidFill>
                                    <a:schemeClr val="bg2"/>
                                  </a:solidFill>
                                  <a:latin typeface="Cambria Math" panose="02040503050406030204" pitchFamily="18" charset="0"/>
                                </a:rPr>
                                <m:t>2</m:t>
                              </m:r>
                            </m:sup>
                          </m:sSubSup>
                          <m:r>
                            <a:rPr lang="it-IT" b="0" i="1" smtClean="0">
                              <a:solidFill>
                                <a:schemeClr val="bg2"/>
                              </a:solidFill>
                              <a:latin typeface="Cambria Math" panose="02040503050406030204" pitchFamily="18" charset="0"/>
                            </a:rPr>
                            <m:t>−</m:t>
                          </m:r>
                          <m:sSubSup>
                            <m:sSubSupPr>
                              <m:ctrlPr>
                                <a:rPr lang="it-IT" b="0" i="1" smtClean="0">
                                  <a:solidFill>
                                    <a:schemeClr val="bg2"/>
                                  </a:solidFill>
                                  <a:latin typeface="Cambria Math" panose="02040503050406030204" pitchFamily="18" charset="0"/>
                                </a:rPr>
                              </m:ctrlPr>
                            </m:sSubSupPr>
                            <m:e>
                              <m:r>
                                <a:rPr lang="it-IT" b="0" i="1" smtClean="0">
                                  <a:solidFill>
                                    <a:schemeClr val="bg2"/>
                                  </a:solidFill>
                                  <a:latin typeface="Cambria Math" panose="02040503050406030204" pitchFamily="18" charset="0"/>
                                </a:rPr>
                                <m:t>𝜎</m:t>
                              </m:r>
                            </m:e>
                            <m:sub>
                              <m:r>
                                <a:rPr lang="it-IT" b="0" i="1" smtClean="0">
                                  <a:solidFill>
                                    <a:schemeClr val="bg2"/>
                                  </a:solidFill>
                                  <a:latin typeface="Cambria Math" panose="02040503050406030204" pitchFamily="18" charset="0"/>
                                </a:rPr>
                                <m:t>𝑥</m:t>
                              </m:r>
                              <m:sSup>
                                <m:sSupPr>
                                  <m:ctrlPr>
                                    <a:rPr lang="it-IT" b="0" i="1" smtClean="0">
                                      <a:solidFill>
                                        <a:schemeClr val="bg2"/>
                                      </a:solidFill>
                                      <a:latin typeface="Cambria Math" panose="02040503050406030204" pitchFamily="18" charset="0"/>
                                    </a:rPr>
                                  </m:ctrlPr>
                                </m:sSupPr>
                                <m:e>
                                  <m:r>
                                    <a:rPr lang="it-IT" b="0" i="1" smtClean="0">
                                      <a:solidFill>
                                        <a:schemeClr val="bg2"/>
                                      </a:solidFill>
                                      <a:latin typeface="Cambria Math" panose="02040503050406030204" pitchFamily="18" charset="0"/>
                                    </a:rPr>
                                    <m:t>𝑥</m:t>
                                  </m:r>
                                </m:e>
                                <m:sup>
                                  <m:r>
                                    <a:rPr lang="it-IT" b="0" i="1" smtClean="0">
                                      <a:solidFill>
                                        <a:schemeClr val="bg2"/>
                                      </a:solidFill>
                                      <a:latin typeface="Cambria Math" panose="02040503050406030204" pitchFamily="18" charset="0"/>
                                    </a:rPr>
                                    <m:t>′</m:t>
                                  </m:r>
                                </m:sup>
                              </m:sSup>
                            </m:sub>
                            <m:sup>
                              <m:r>
                                <a:rPr lang="it-IT" b="0" i="1" smtClean="0">
                                  <a:solidFill>
                                    <a:schemeClr val="bg2"/>
                                  </a:solidFill>
                                  <a:latin typeface="Cambria Math" panose="02040503050406030204" pitchFamily="18" charset="0"/>
                                </a:rPr>
                                <m:t>2</m:t>
                              </m:r>
                            </m:sup>
                          </m:sSubSup>
                        </m:e>
                      </m:rad>
                    </m:oMath>
                  </m:oMathPara>
                </a14:m>
                <a:endParaRPr lang="en-US" dirty="0"/>
              </a:p>
            </p:txBody>
          </p:sp>
        </mc:Choice>
        <mc:Fallback xmlns="">
          <p:sp>
            <p:nvSpPr>
              <p:cNvPr id="34" name="CasellaDiTesto 33">
                <a:extLst>
                  <a:ext uri="{FF2B5EF4-FFF2-40B4-BE49-F238E27FC236}">
                    <a16:creationId xmlns:a16="http://schemas.microsoft.com/office/drawing/2014/main" id="{22BA7FAC-0EC6-DA59-C8C5-29D4ECD7F670}"/>
                  </a:ext>
                </a:extLst>
              </p:cNvPr>
              <p:cNvSpPr txBox="1">
                <a:spLocks noRot="1" noChangeAspect="1" noMove="1" noResize="1" noEditPoints="1" noAdjustHandles="1" noChangeArrowheads="1" noChangeShapeType="1" noTextEdit="1"/>
              </p:cNvSpPr>
              <p:nvPr/>
            </p:nvSpPr>
            <p:spPr>
              <a:xfrm>
                <a:off x="1836596" y="803326"/>
                <a:ext cx="1774168" cy="438390"/>
              </a:xfrm>
              <a:prstGeom prst="rect">
                <a:avLst/>
              </a:prstGeom>
              <a:blipFill>
                <a:blip r:embed="rId2"/>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D7E0F205-8103-7C09-3666-3E85DE66B48E}"/>
                  </a:ext>
                </a:extLst>
              </p:cNvPr>
              <p:cNvSpPr txBox="1"/>
              <p:nvPr/>
            </p:nvSpPr>
            <p:spPr>
              <a:xfrm>
                <a:off x="-1" y="1804976"/>
                <a:ext cx="9144001" cy="276999"/>
              </a:xfrm>
              <a:prstGeom prst="rect">
                <a:avLst/>
              </a:prstGeom>
              <a:noFill/>
            </p:spPr>
            <p:txBody>
              <a:bodyPr wrap="square">
                <a:spAutoFit/>
              </a:bodyPr>
              <a:lstStyle/>
              <a:p>
                <a:pPr marL="285750" indent="-285750">
                  <a:buFont typeface="Arial" panose="020B0604020202020204" pitchFamily="34" charset="0"/>
                  <a:buChar char="•"/>
                </a:pPr>
                <a:r>
                  <a:rPr lang="en-US" sz="1200" dirty="0"/>
                  <a:t>Linear symplectic systems conserve, in addition, one emittance </a:t>
                </a:r>
                <a14:m>
                  <m:oMath xmlns:m="http://schemas.openxmlformats.org/officeDocument/2006/math">
                    <m:sSub>
                      <m:sSubPr>
                        <m:ctrlPr>
                          <a:rPr lang="it-IT" sz="1200" b="0" i="1" smtClean="0">
                            <a:latin typeface="Cambria Math" panose="02040503050406030204" pitchFamily="18" charset="0"/>
                          </a:rPr>
                        </m:ctrlPr>
                      </m:sSubPr>
                      <m:e>
                        <m:r>
                          <a:rPr lang="it-IT" sz="1200" b="0" i="1" smtClean="0">
                            <a:latin typeface="Cambria Math" panose="02040503050406030204" pitchFamily="18" charset="0"/>
                          </a:rPr>
                          <m:t>𝜖</m:t>
                        </m:r>
                      </m:e>
                      <m:sub>
                        <m:r>
                          <a:rPr lang="it-IT" sz="1200" b="0" i="1" smtClean="0">
                            <a:latin typeface="Cambria Math" panose="02040503050406030204" pitchFamily="18" charset="0"/>
                          </a:rPr>
                          <m:t>𝑖</m:t>
                        </m:r>
                      </m:sub>
                    </m:sSub>
                  </m:oMath>
                </a14:m>
                <a:r>
                  <a:rPr lang="en-US" sz="1200" dirty="0"/>
                  <a:t> per degree of freedom (</a:t>
                </a:r>
                <a:r>
                  <a:rPr lang="en-US" sz="1200" i="1" dirty="0"/>
                  <a:t>particular case from Liouville theorem</a:t>
                </a:r>
                <a:r>
                  <a:rPr lang="en-US" sz="1200" dirty="0"/>
                  <a:t>)</a:t>
                </a:r>
              </a:p>
            </p:txBody>
          </p:sp>
        </mc:Choice>
        <mc:Fallback xmlns="">
          <p:sp>
            <p:nvSpPr>
              <p:cNvPr id="35" name="CasellaDiTesto 34">
                <a:extLst>
                  <a:ext uri="{FF2B5EF4-FFF2-40B4-BE49-F238E27FC236}">
                    <a16:creationId xmlns:a16="http://schemas.microsoft.com/office/drawing/2014/main" id="{D7E0F205-8103-7C09-3666-3E85DE66B48E}"/>
                  </a:ext>
                </a:extLst>
              </p:cNvPr>
              <p:cNvSpPr txBox="1">
                <a:spLocks noRot="1" noChangeAspect="1" noMove="1" noResize="1" noEditPoints="1" noAdjustHandles="1" noChangeArrowheads="1" noChangeShapeType="1" noTextEdit="1"/>
              </p:cNvSpPr>
              <p:nvPr/>
            </p:nvSpPr>
            <p:spPr>
              <a:xfrm>
                <a:off x="-1" y="1804976"/>
                <a:ext cx="9144001" cy="276999"/>
              </a:xfrm>
              <a:prstGeom prst="rect">
                <a:avLst/>
              </a:prstGeom>
              <a:blipFill>
                <a:blip r:embed="rId3"/>
                <a:stretch>
                  <a:fillRect t="-2174" b="-130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6244B72E-47CF-C430-9421-D0A992EF7EA9}"/>
                  </a:ext>
                </a:extLst>
              </p:cNvPr>
              <p:cNvSpPr txBox="1"/>
              <p:nvPr/>
            </p:nvSpPr>
            <p:spPr>
              <a:xfrm>
                <a:off x="227368" y="2535975"/>
                <a:ext cx="1007099" cy="215444"/>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𝜖</m:t>
                          </m:r>
                        </m:e>
                        <m:sub>
                          <m:r>
                            <a:rPr lang="it-IT" b="0" i="1" smtClean="0">
                              <a:latin typeface="Cambria Math" panose="02040503050406030204" pitchFamily="18" charset="0"/>
                            </a:rPr>
                            <m:t>𝑛𝑥</m:t>
                          </m:r>
                        </m:sub>
                      </m:sSub>
                      <m:r>
                        <a:rPr lang="it-IT" b="0" i="1" smtClean="0">
                          <a:latin typeface="Cambria Math" panose="02040503050406030204" pitchFamily="18" charset="0"/>
                        </a:rPr>
                        <m:t>=</m:t>
                      </m:r>
                      <m:r>
                        <a:rPr lang="it-IT" b="0" i="1" smtClean="0">
                          <a:latin typeface="Cambria Math" panose="02040503050406030204" pitchFamily="18" charset="0"/>
                        </a:rPr>
                        <m:t>𝛽𝛾</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𝜖</m:t>
                          </m:r>
                        </m:e>
                        <m:sub>
                          <m:r>
                            <a:rPr lang="it-IT" b="0" i="1" smtClean="0">
                              <a:latin typeface="Cambria Math" panose="02040503050406030204" pitchFamily="18" charset="0"/>
                            </a:rPr>
                            <m:t>𝑥</m:t>
                          </m:r>
                        </m:sub>
                      </m:sSub>
                    </m:oMath>
                  </m:oMathPara>
                </a14:m>
                <a:endParaRPr lang="en-US" dirty="0"/>
              </a:p>
            </p:txBody>
          </p:sp>
        </mc:Choice>
        <mc:Fallback xmlns="">
          <p:sp>
            <p:nvSpPr>
              <p:cNvPr id="36" name="CasellaDiTesto 35">
                <a:extLst>
                  <a:ext uri="{FF2B5EF4-FFF2-40B4-BE49-F238E27FC236}">
                    <a16:creationId xmlns:a16="http://schemas.microsoft.com/office/drawing/2014/main" id="{6244B72E-47CF-C430-9421-D0A992EF7EA9}"/>
                  </a:ext>
                </a:extLst>
              </p:cNvPr>
              <p:cNvSpPr txBox="1">
                <a:spLocks noRot="1" noChangeAspect="1" noMove="1" noResize="1" noEditPoints="1" noAdjustHandles="1" noChangeArrowheads="1" noChangeShapeType="1" noTextEdit="1"/>
              </p:cNvSpPr>
              <p:nvPr/>
            </p:nvSpPr>
            <p:spPr>
              <a:xfrm>
                <a:off x="227368" y="2535975"/>
                <a:ext cx="1007099" cy="215444"/>
              </a:xfrm>
              <a:prstGeom prst="rect">
                <a:avLst/>
              </a:prstGeom>
              <a:blipFill>
                <a:blip r:embed="rId4"/>
                <a:stretch>
                  <a:fillRect b="-37143"/>
                </a:stretch>
              </a:blipFill>
              <a:ln>
                <a:noFill/>
              </a:ln>
            </p:spPr>
            <p:txBody>
              <a:bodyPr/>
              <a:lstStyle/>
              <a:p>
                <a:r>
                  <a:rPr lang="en-GB">
                    <a:noFill/>
                  </a:rPr>
                  <a:t> </a:t>
                </a:r>
              </a:p>
            </p:txBody>
          </p:sp>
        </mc:Fallback>
      </mc:AlternateContent>
      <p:sp>
        <p:nvSpPr>
          <p:cNvPr id="37" name="CasellaDiTesto 36">
            <a:extLst>
              <a:ext uri="{FF2B5EF4-FFF2-40B4-BE49-F238E27FC236}">
                <a16:creationId xmlns:a16="http://schemas.microsoft.com/office/drawing/2014/main" id="{6E13EBBD-BBA4-78E1-8CC0-0979FE54FCDB}"/>
              </a:ext>
            </a:extLst>
          </p:cNvPr>
          <p:cNvSpPr txBox="1"/>
          <p:nvPr/>
        </p:nvSpPr>
        <p:spPr>
          <a:xfrm>
            <a:off x="-6198" y="2142586"/>
            <a:ext cx="6060933" cy="276999"/>
          </a:xfrm>
          <a:prstGeom prst="rect">
            <a:avLst/>
          </a:prstGeom>
          <a:noFill/>
        </p:spPr>
        <p:txBody>
          <a:bodyPr wrap="square" rtlCol="0">
            <a:spAutoFit/>
          </a:bodyPr>
          <a:lstStyle/>
          <a:p>
            <a:pPr marL="285750" indent="-285750">
              <a:buFont typeface="Arial" panose="020B0604020202020204" pitchFamily="34" charset="0"/>
              <a:buChar char="•"/>
            </a:pPr>
            <a:r>
              <a:rPr lang="en-US" sz="1200" dirty="0"/>
              <a:t>In case of energy variations, the </a:t>
            </a:r>
            <a:r>
              <a:rPr lang="en-US" sz="1200" b="1" dirty="0"/>
              <a:t>normalized emittance</a:t>
            </a:r>
            <a:r>
              <a:rPr lang="en-US" sz="1200" dirty="0"/>
              <a:t> is conserved</a:t>
            </a:r>
          </a:p>
        </p:txBody>
      </p:sp>
      <mc:AlternateContent xmlns:mc="http://schemas.openxmlformats.org/markup-compatibility/2006" xmlns:a14="http://schemas.microsoft.com/office/drawing/2010/main">
        <mc:Choice Requires="a14">
          <p:sp>
            <p:nvSpPr>
              <p:cNvPr id="38" name="CasellaDiTesto 37">
                <a:extLst>
                  <a:ext uri="{FF2B5EF4-FFF2-40B4-BE49-F238E27FC236}">
                    <a16:creationId xmlns:a16="http://schemas.microsoft.com/office/drawing/2014/main" id="{B6A0CC80-A93F-F16D-1750-6EA664C24BFA}"/>
                  </a:ext>
                </a:extLst>
              </p:cNvPr>
              <p:cNvSpPr txBox="1"/>
              <p:nvPr/>
            </p:nvSpPr>
            <p:spPr>
              <a:xfrm>
                <a:off x="1679206" y="2535271"/>
                <a:ext cx="2895941" cy="438903"/>
              </a:xfrm>
              <a:prstGeom prst="rect">
                <a:avLst/>
              </a:prstGeom>
              <a:noFill/>
              <a:ln>
                <a:noFill/>
              </a:ln>
            </p:spPr>
            <p:txBody>
              <a:bodyPr wrap="square" lIns="0" tIns="0" rIns="0" bIns="0" rtlCol="0">
                <a:spAutoFit/>
              </a:bodyPr>
              <a:lstStyle/>
              <a:p>
                <a14:m>
                  <m:oMath xmlns:m="http://schemas.openxmlformats.org/officeDocument/2006/math">
                    <m:r>
                      <a:rPr lang="it-IT" b="0" i="1" smtClean="0">
                        <a:latin typeface="Cambria Math" panose="02040503050406030204" pitchFamily="18" charset="0"/>
                      </a:rPr>
                      <m:t>𝛽</m:t>
                    </m:r>
                    <m:r>
                      <a:rPr lang="it-IT" b="0" i="1" smtClean="0">
                        <a:latin typeface="Cambria Math" panose="02040503050406030204" pitchFamily="18" charset="0"/>
                      </a:rPr>
                      <m:t>=</m:t>
                    </m:r>
                    <m:d>
                      <m:dPr>
                        <m:begChr m:val="|"/>
                        <m:endChr m:val="|"/>
                        <m:ctrlPr>
                          <a:rPr lang="it-IT" b="0" i="1" smtClean="0">
                            <a:latin typeface="Cambria Math" panose="02040503050406030204" pitchFamily="18" charset="0"/>
                          </a:rPr>
                        </m:ctrlPr>
                      </m:dPr>
                      <m:e>
                        <m:r>
                          <a:rPr lang="it-IT" b="1" i="1" smtClean="0">
                            <a:latin typeface="Cambria Math" panose="02040503050406030204" pitchFamily="18" charset="0"/>
                          </a:rPr>
                          <m:t>𝒗</m:t>
                        </m:r>
                      </m:e>
                    </m:d>
                    <m:r>
                      <a:rPr lang="it-IT" b="0" i="1" smtClean="0">
                        <a:latin typeface="Cambria Math" panose="02040503050406030204" pitchFamily="18" charset="0"/>
                      </a:rPr>
                      <m:t>/</m:t>
                    </m:r>
                    <m:r>
                      <a:rPr lang="it-IT" b="0" i="1" smtClean="0">
                        <a:latin typeface="Cambria Math" panose="02040503050406030204" pitchFamily="18" charset="0"/>
                      </a:rPr>
                      <m:t>𝑐</m:t>
                    </m:r>
                  </m:oMath>
                </a14:m>
                <a:r>
                  <a:rPr lang="en-US" dirty="0"/>
                  <a:t>,  </a:t>
                </a:r>
                <a14:m>
                  <m:oMath xmlns:m="http://schemas.openxmlformats.org/officeDocument/2006/math">
                    <m:r>
                      <a:rPr lang="it-IT" i="1">
                        <a:latin typeface="Cambria Math" panose="02040503050406030204" pitchFamily="18" charset="0"/>
                      </a:rPr>
                      <m:t>𝛾</m:t>
                    </m:r>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d>
                          <m:dPr>
                            <m:ctrlPr>
                              <a:rPr lang="it-IT" b="0" i="1" smtClean="0">
                                <a:latin typeface="Cambria Math" panose="02040503050406030204" pitchFamily="18" charset="0"/>
                              </a:rPr>
                            </m:ctrlPr>
                          </m:dPr>
                          <m:e>
                            <m:r>
                              <a:rPr lang="it-IT" b="0" i="1" smtClean="0">
                                <a:latin typeface="Cambria Math" panose="02040503050406030204" pitchFamily="18" charset="0"/>
                              </a:rPr>
                              <m:t>1−</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𝛽</m:t>
                                </m:r>
                              </m:e>
                              <m:sup>
                                <m:r>
                                  <a:rPr lang="it-IT" b="0" i="1" smtClean="0">
                                    <a:latin typeface="Cambria Math" panose="02040503050406030204" pitchFamily="18" charset="0"/>
                                  </a:rPr>
                                  <m:t>2</m:t>
                                </m:r>
                              </m:sup>
                            </m:sSup>
                          </m:e>
                        </m:d>
                      </m:e>
                      <m:sup>
                        <m:r>
                          <a:rPr lang="it-IT" b="0" i="1" smtClean="0">
                            <a:latin typeface="Cambria Math" panose="02040503050406030204" pitchFamily="18" charset="0"/>
                          </a:rPr>
                          <m:t>−1/2</m:t>
                        </m:r>
                      </m:sup>
                    </m:sSup>
                  </m:oMath>
                </a14:m>
                <a:endParaRPr lang="en-US" dirty="0"/>
              </a:p>
              <a:p>
                <a:endParaRPr lang="en-US" dirty="0"/>
              </a:p>
            </p:txBody>
          </p:sp>
        </mc:Choice>
        <mc:Fallback xmlns="">
          <p:sp>
            <p:nvSpPr>
              <p:cNvPr id="38" name="CasellaDiTesto 37">
                <a:extLst>
                  <a:ext uri="{FF2B5EF4-FFF2-40B4-BE49-F238E27FC236}">
                    <a16:creationId xmlns:a16="http://schemas.microsoft.com/office/drawing/2014/main" id="{B6A0CC80-A93F-F16D-1750-6EA664C24BFA}"/>
                  </a:ext>
                </a:extLst>
              </p:cNvPr>
              <p:cNvSpPr txBox="1">
                <a:spLocks noRot="1" noChangeAspect="1" noMove="1" noResize="1" noEditPoints="1" noAdjustHandles="1" noChangeArrowheads="1" noChangeShapeType="1" noTextEdit="1"/>
              </p:cNvSpPr>
              <p:nvPr/>
            </p:nvSpPr>
            <p:spPr>
              <a:xfrm>
                <a:off x="1679206" y="2535271"/>
                <a:ext cx="2895941" cy="438903"/>
              </a:xfrm>
              <a:prstGeom prst="rect">
                <a:avLst/>
              </a:prstGeom>
              <a:blipFill>
                <a:blip r:embed="rId5"/>
                <a:stretch>
                  <a:fillRect l="-2731" t="-9722"/>
                </a:stretch>
              </a:blipFill>
              <a:ln>
                <a:noFill/>
              </a:ln>
            </p:spPr>
            <p:txBody>
              <a:bodyPr/>
              <a:lstStyle/>
              <a:p>
                <a:r>
                  <a:rPr lang="en-GB">
                    <a:noFill/>
                  </a:rPr>
                  <a:t> </a:t>
                </a:r>
              </a:p>
            </p:txBody>
          </p:sp>
        </mc:Fallback>
      </mc:AlternateContent>
      <p:sp>
        <p:nvSpPr>
          <p:cNvPr id="39" name="CasellaDiTesto 38">
            <a:extLst>
              <a:ext uri="{FF2B5EF4-FFF2-40B4-BE49-F238E27FC236}">
                <a16:creationId xmlns:a16="http://schemas.microsoft.com/office/drawing/2014/main" id="{69B96FE5-81B1-5897-58FE-C6058C86CE68}"/>
              </a:ext>
            </a:extLst>
          </p:cNvPr>
          <p:cNvSpPr txBox="1"/>
          <p:nvPr/>
        </p:nvSpPr>
        <p:spPr>
          <a:xfrm>
            <a:off x="47585" y="3297214"/>
            <a:ext cx="3871043" cy="646331"/>
          </a:xfrm>
          <a:prstGeom prst="rect">
            <a:avLst/>
          </a:prstGeom>
          <a:noFill/>
        </p:spPr>
        <p:txBody>
          <a:bodyPr wrap="square" rtlCol="0">
            <a:spAutoFit/>
          </a:bodyPr>
          <a:lstStyle/>
          <a:p>
            <a:pPr marL="285750" indent="-285750">
              <a:buFont typeface="Arial" panose="020B0604020202020204" pitchFamily="34" charset="0"/>
              <a:buChar char="•"/>
            </a:pPr>
            <a:r>
              <a:rPr lang="en-US" sz="1200" dirty="0"/>
              <a:t>Not only phase space volume matter but also beam </a:t>
            </a:r>
            <a:r>
              <a:rPr lang="en-US" sz="1200" b="1" dirty="0"/>
              <a:t>intensity</a:t>
            </a:r>
          </a:p>
          <a:p>
            <a:pPr marL="285750" indent="-285750">
              <a:buFont typeface="Arial" panose="020B0604020202020204" pitchFamily="34" charset="0"/>
              <a:buChar char="•"/>
            </a:pPr>
            <a:r>
              <a:rPr lang="en-US" sz="1200" b="1" dirty="0"/>
              <a:t>Brightness</a:t>
            </a:r>
            <a:r>
              <a:rPr lang="en-US" sz="1200" dirty="0"/>
              <a:t> accounts for both</a:t>
            </a:r>
          </a:p>
        </p:txBody>
      </p:sp>
      <p:grpSp>
        <p:nvGrpSpPr>
          <p:cNvPr id="40" name="Gruppo 39">
            <a:extLst>
              <a:ext uri="{FF2B5EF4-FFF2-40B4-BE49-F238E27FC236}">
                <a16:creationId xmlns:a16="http://schemas.microsoft.com/office/drawing/2014/main" id="{649DC8FB-64C8-2461-F00B-1C320A10FEF1}"/>
              </a:ext>
            </a:extLst>
          </p:cNvPr>
          <p:cNvGrpSpPr/>
          <p:nvPr/>
        </p:nvGrpSpPr>
        <p:grpSpPr>
          <a:xfrm>
            <a:off x="4296349" y="3582872"/>
            <a:ext cx="4957314" cy="1076109"/>
            <a:chOff x="5136433" y="4974785"/>
            <a:chExt cx="5771168" cy="877126"/>
          </a:xfrm>
        </p:grpSpPr>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C4D63821-2096-D008-AB32-3F1267C54A78}"/>
                    </a:ext>
                  </a:extLst>
                </p:cNvPr>
                <p:cNvSpPr txBox="1"/>
                <p:nvPr/>
              </p:nvSpPr>
              <p:spPr>
                <a:xfrm>
                  <a:off x="5351666" y="5418442"/>
                  <a:ext cx="1427846" cy="3241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200" b="0" i="1" smtClean="0">
                                <a:latin typeface="Cambria Math" panose="02040503050406030204" pitchFamily="18" charset="0"/>
                              </a:rPr>
                            </m:ctrlPr>
                          </m:sSubPr>
                          <m:e>
                            <m:acc>
                              <m:accPr>
                                <m:chr m:val="̅"/>
                                <m:ctrlPr>
                                  <a:rPr lang="it-IT" sz="1200" b="0" i="1" smtClean="0">
                                    <a:latin typeface="Cambria Math" panose="02040503050406030204" pitchFamily="18" charset="0"/>
                                  </a:rPr>
                                </m:ctrlPr>
                              </m:accPr>
                              <m:e>
                                <m:r>
                                  <a:rPr lang="it-IT" sz="1200" b="0" i="1" smtClean="0">
                                    <a:latin typeface="Cambria Math" panose="02040503050406030204" pitchFamily="18" charset="0"/>
                                  </a:rPr>
                                  <m:t>𝐵</m:t>
                                </m:r>
                              </m:e>
                            </m:acc>
                          </m:e>
                          <m:sub>
                            <m:r>
                              <a:rPr lang="it-IT" sz="1200" b="0" i="1" smtClean="0">
                                <a:latin typeface="Cambria Math" panose="02040503050406030204" pitchFamily="18" charset="0"/>
                              </a:rPr>
                              <m:t>6</m:t>
                            </m:r>
                            <m:r>
                              <a:rPr lang="it-IT" sz="1200" b="0" i="1" smtClean="0">
                                <a:latin typeface="Cambria Math" panose="02040503050406030204" pitchFamily="18" charset="0"/>
                              </a:rPr>
                              <m:t>𝐷</m:t>
                            </m:r>
                          </m:sub>
                        </m:sSub>
                        <m:r>
                          <a:rPr lang="it-IT" sz="1200" i="1">
                            <a:latin typeface="Cambria Math" panose="02040503050406030204" pitchFamily="18" charset="0"/>
                            <a:ea typeface="Cambria Math" panose="02040503050406030204" pitchFamily="18" charset="0"/>
                          </a:rPr>
                          <m:t>∝</m:t>
                        </m:r>
                        <m:f>
                          <m:fPr>
                            <m:ctrlPr>
                              <a:rPr lang="it-IT" sz="1200" b="0" i="1" smtClean="0">
                                <a:latin typeface="Cambria Math" panose="02040503050406030204" pitchFamily="18" charset="0"/>
                              </a:rPr>
                            </m:ctrlPr>
                          </m:fPr>
                          <m:num>
                            <m:r>
                              <a:rPr lang="it-IT" sz="1200" b="0" i="1" smtClean="0">
                                <a:latin typeface="Cambria Math" panose="02040503050406030204" pitchFamily="18" charset="0"/>
                              </a:rPr>
                              <m:t>𝑁𝑒</m:t>
                            </m:r>
                          </m:num>
                          <m:den>
                            <m:sSub>
                              <m:sSubPr>
                                <m:ctrlPr>
                                  <a:rPr lang="it-IT" sz="1200" b="0" i="1" smtClean="0">
                                    <a:latin typeface="Cambria Math" panose="02040503050406030204" pitchFamily="18" charset="0"/>
                                  </a:rPr>
                                </m:ctrlPr>
                              </m:sSubPr>
                              <m:e>
                                <m:r>
                                  <a:rPr lang="it-IT" sz="1200" b="0" i="1" smtClean="0">
                                    <a:latin typeface="Cambria Math" panose="02040503050406030204" pitchFamily="18" charset="0"/>
                                  </a:rPr>
                                  <m:t>𝜖</m:t>
                                </m:r>
                              </m:e>
                              <m:sub>
                                <m:r>
                                  <a:rPr lang="it-IT" sz="1200" b="0" i="1" smtClean="0">
                                    <a:latin typeface="Cambria Math" panose="02040503050406030204" pitchFamily="18" charset="0"/>
                                  </a:rPr>
                                  <m:t>𝑛𝑥</m:t>
                                </m:r>
                              </m:sub>
                            </m:sSub>
                            <m:sSub>
                              <m:sSubPr>
                                <m:ctrlPr>
                                  <a:rPr lang="it-IT" sz="1200" i="1">
                                    <a:latin typeface="Cambria Math" panose="02040503050406030204" pitchFamily="18" charset="0"/>
                                  </a:rPr>
                                </m:ctrlPr>
                              </m:sSubPr>
                              <m:e>
                                <m:r>
                                  <a:rPr lang="it-IT" sz="1200" i="1">
                                    <a:latin typeface="Cambria Math" panose="02040503050406030204" pitchFamily="18" charset="0"/>
                                  </a:rPr>
                                  <m:t>𝜖</m:t>
                                </m:r>
                              </m:e>
                              <m:sub>
                                <m:r>
                                  <a:rPr lang="it-IT" sz="1200" b="0" i="1" smtClean="0">
                                    <a:latin typeface="Cambria Math" panose="02040503050406030204" pitchFamily="18" charset="0"/>
                                  </a:rPr>
                                  <m:t>𝑛𝑦</m:t>
                                </m:r>
                              </m:sub>
                            </m:sSub>
                            <m:sSub>
                              <m:sSubPr>
                                <m:ctrlPr>
                                  <a:rPr lang="it-IT" sz="1200" b="0" i="1" smtClean="0">
                                    <a:latin typeface="Cambria Math" panose="02040503050406030204" pitchFamily="18" charset="0"/>
                                  </a:rPr>
                                </m:ctrlPr>
                              </m:sSubPr>
                              <m:e>
                                <m:r>
                                  <a:rPr lang="it-IT" sz="1200" b="0" i="1" smtClean="0">
                                    <a:latin typeface="Cambria Math" panose="02040503050406030204" pitchFamily="18" charset="0"/>
                                  </a:rPr>
                                  <m:t>𝜎</m:t>
                                </m:r>
                              </m:e>
                              <m:sub>
                                <m:r>
                                  <a:rPr lang="it-IT" sz="1200" b="0" i="1" smtClean="0">
                                    <a:latin typeface="Cambria Math" panose="02040503050406030204" pitchFamily="18" charset="0"/>
                                  </a:rPr>
                                  <m:t>𝑡</m:t>
                                </m:r>
                              </m:sub>
                            </m:sSub>
                            <m:sSub>
                              <m:sSubPr>
                                <m:ctrlPr>
                                  <a:rPr lang="it-IT" sz="1200" b="0" i="1" smtClean="0">
                                    <a:latin typeface="Cambria Math" panose="02040503050406030204" pitchFamily="18" charset="0"/>
                                  </a:rPr>
                                </m:ctrlPr>
                              </m:sSubPr>
                              <m:e>
                                <m:r>
                                  <a:rPr lang="it-IT" sz="1200" b="0" i="1" smtClean="0">
                                    <a:latin typeface="Cambria Math" panose="02040503050406030204" pitchFamily="18" charset="0"/>
                                  </a:rPr>
                                  <m:t>𝜎</m:t>
                                </m:r>
                              </m:e>
                              <m:sub>
                                <m:r>
                                  <a:rPr lang="it-IT" sz="1200" b="0" i="1" smtClean="0">
                                    <a:latin typeface="Cambria Math" panose="02040503050406030204" pitchFamily="18" charset="0"/>
                                  </a:rPr>
                                  <m:t>𝛾</m:t>
                                </m:r>
                              </m:sub>
                            </m:sSub>
                          </m:den>
                        </m:f>
                      </m:oMath>
                    </m:oMathPara>
                  </a14:m>
                  <a:endParaRPr lang="en-US" sz="1200" dirty="0"/>
                </a:p>
              </p:txBody>
            </p:sp>
          </mc:Choice>
          <mc:Fallback xmlns="">
            <p:sp>
              <p:nvSpPr>
                <p:cNvPr id="41" name="CasellaDiTesto 40">
                  <a:extLst>
                    <a:ext uri="{FF2B5EF4-FFF2-40B4-BE49-F238E27FC236}">
                      <a16:creationId xmlns:a16="http://schemas.microsoft.com/office/drawing/2014/main" id="{C4D63821-2096-D008-AB32-3F1267C54A78}"/>
                    </a:ext>
                  </a:extLst>
                </p:cNvPr>
                <p:cNvSpPr txBox="1">
                  <a:spLocks noRot="1" noChangeAspect="1" noMove="1" noResize="1" noEditPoints="1" noAdjustHandles="1" noChangeArrowheads="1" noChangeShapeType="1" noTextEdit="1"/>
                </p:cNvSpPr>
                <p:nvPr/>
              </p:nvSpPr>
              <p:spPr>
                <a:xfrm>
                  <a:off x="5351666" y="5418442"/>
                  <a:ext cx="1427846" cy="324193"/>
                </a:xfrm>
                <a:prstGeom prst="rect">
                  <a:avLst/>
                </a:prstGeom>
                <a:blipFill>
                  <a:blip r:embed="rId6"/>
                  <a:stretch>
                    <a:fillRect l="-2488" t="-3077" r="-498" b="-10769"/>
                  </a:stretch>
                </a:blipFill>
              </p:spPr>
              <p:txBody>
                <a:bodyPr/>
                <a:lstStyle/>
                <a:p>
                  <a:r>
                    <a:rPr lang="en-GB">
                      <a:noFill/>
                    </a:rPr>
                    <a:t> </a:t>
                  </a:r>
                </a:p>
              </p:txBody>
            </p:sp>
          </mc:Fallback>
        </mc:AlternateContent>
        <p:sp>
          <p:nvSpPr>
            <p:cNvPr id="42" name="CasellaDiTesto 41">
              <a:extLst>
                <a:ext uri="{FF2B5EF4-FFF2-40B4-BE49-F238E27FC236}">
                  <a16:creationId xmlns:a16="http://schemas.microsoft.com/office/drawing/2014/main" id="{3A7E2A6E-46A3-025C-E2D0-C567209CD8C5}"/>
                </a:ext>
              </a:extLst>
            </p:cNvPr>
            <p:cNvSpPr txBox="1"/>
            <p:nvPr/>
          </p:nvSpPr>
          <p:spPr>
            <a:xfrm>
              <a:off x="5136433" y="4974785"/>
              <a:ext cx="2743200" cy="225779"/>
            </a:xfrm>
            <a:prstGeom prst="rect">
              <a:avLst/>
            </a:prstGeom>
            <a:noFill/>
          </p:spPr>
          <p:txBody>
            <a:bodyPr wrap="square" rtlCol="0">
              <a:spAutoFit/>
            </a:bodyPr>
            <a:lstStyle/>
            <a:p>
              <a:r>
                <a:rPr lang="en-US" sz="1200" dirty="0">
                  <a:solidFill>
                    <a:srgbClr val="C00000"/>
                  </a:solidFill>
                </a:rPr>
                <a:t>Six-Dimensional Brightness</a:t>
              </a:r>
            </a:p>
          </p:txBody>
        </p:sp>
        <p:sp>
          <p:nvSpPr>
            <p:cNvPr id="43" name="CasellaDiTesto 42">
              <a:extLst>
                <a:ext uri="{FF2B5EF4-FFF2-40B4-BE49-F238E27FC236}">
                  <a16:creationId xmlns:a16="http://schemas.microsoft.com/office/drawing/2014/main" id="{A020B860-9FE2-3EE5-D464-440938C0DCA2}"/>
                </a:ext>
              </a:extLst>
            </p:cNvPr>
            <p:cNvSpPr txBox="1"/>
            <p:nvPr/>
          </p:nvSpPr>
          <p:spPr>
            <a:xfrm>
              <a:off x="7237444" y="5325093"/>
              <a:ext cx="3670157" cy="526818"/>
            </a:xfrm>
            <a:prstGeom prst="rect">
              <a:avLst/>
            </a:prstGeom>
            <a:noFill/>
          </p:spPr>
          <p:txBody>
            <a:bodyPr wrap="square" rtlCol="0">
              <a:spAutoFit/>
            </a:bodyPr>
            <a:lstStyle/>
            <a:p>
              <a:r>
                <a:rPr lang="en-US" sz="1200" dirty="0"/>
                <a:t>Most demanding applications require </a:t>
              </a:r>
              <a:r>
                <a:rPr lang="en-US" sz="1200" b="1" dirty="0"/>
                <a:t>high 6D brightness</a:t>
              </a:r>
              <a:r>
                <a:rPr lang="en-US" sz="1200" dirty="0"/>
                <a:t>: high current, low emittance and low energy spread</a:t>
              </a:r>
            </a:p>
          </p:txBody>
        </p:sp>
      </p:grpSp>
      <p:grpSp>
        <p:nvGrpSpPr>
          <p:cNvPr id="48" name="Gruppo 47">
            <a:extLst>
              <a:ext uri="{FF2B5EF4-FFF2-40B4-BE49-F238E27FC236}">
                <a16:creationId xmlns:a16="http://schemas.microsoft.com/office/drawing/2014/main" id="{CDC10619-4EF0-E057-896F-8E5B040138FB}"/>
              </a:ext>
            </a:extLst>
          </p:cNvPr>
          <p:cNvGrpSpPr/>
          <p:nvPr/>
        </p:nvGrpSpPr>
        <p:grpSpPr>
          <a:xfrm>
            <a:off x="4296349" y="2555540"/>
            <a:ext cx="4700664" cy="945865"/>
            <a:chOff x="177424" y="4970060"/>
            <a:chExt cx="5472382" cy="770966"/>
          </a:xfrm>
        </p:grpSpPr>
        <mc:AlternateContent xmlns:mc="http://schemas.openxmlformats.org/markup-compatibility/2006" xmlns:a14="http://schemas.microsoft.com/office/drawing/2010/main">
          <mc:Choice Requires="a14">
            <p:sp>
              <p:nvSpPr>
                <p:cNvPr id="49" name="CasellaDiTesto 48">
                  <a:extLst>
                    <a:ext uri="{FF2B5EF4-FFF2-40B4-BE49-F238E27FC236}">
                      <a16:creationId xmlns:a16="http://schemas.microsoft.com/office/drawing/2014/main" id="{9EA6B26D-F172-315B-4143-6D62F3D18CCD}"/>
                    </a:ext>
                  </a:extLst>
                </p:cNvPr>
                <p:cNvSpPr txBox="1"/>
                <p:nvPr/>
              </p:nvSpPr>
              <p:spPr>
                <a:xfrm>
                  <a:off x="249016" y="5396764"/>
                  <a:ext cx="1891775" cy="3442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200" b="0" i="1" smtClean="0">
                                <a:latin typeface="Cambria Math" panose="02040503050406030204" pitchFamily="18" charset="0"/>
                              </a:rPr>
                            </m:ctrlPr>
                          </m:sSubPr>
                          <m:e>
                            <m:acc>
                              <m:accPr>
                                <m:chr m:val="̅"/>
                                <m:ctrlPr>
                                  <a:rPr lang="it-IT" sz="1200" b="0" i="1" smtClean="0">
                                    <a:latin typeface="Cambria Math" panose="02040503050406030204" pitchFamily="18" charset="0"/>
                                  </a:rPr>
                                </m:ctrlPr>
                              </m:accPr>
                              <m:e>
                                <m:r>
                                  <a:rPr lang="it-IT" sz="1200" b="0" i="1" smtClean="0">
                                    <a:latin typeface="Cambria Math" panose="02040503050406030204" pitchFamily="18" charset="0"/>
                                  </a:rPr>
                                  <m:t>𝐵</m:t>
                                </m:r>
                              </m:e>
                            </m:acc>
                          </m:e>
                          <m:sub>
                            <m:r>
                              <a:rPr lang="it-IT" sz="1200" b="0" i="1" smtClean="0">
                                <a:latin typeface="Cambria Math" panose="02040503050406030204" pitchFamily="18" charset="0"/>
                              </a:rPr>
                              <m:t>𝑛</m:t>
                            </m:r>
                          </m:sub>
                        </m:sSub>
                        <m:r>
                          <a:rPr lang="it-IT" sz="1200" b="0" i="1" smtClean="0">
                            <a:latin typeface="Cambria Math" panose="02040503050406030204" pitchFamily="18" charset="0"/>
                          </a:rPr>
                          <m:t>=</m:t>
                        </m:r>
                        <m:f>
                          <m:fPr>
                            <m:ctrlPr>
                              <a:rPr lang="it-IT" sz="1200" b="0" i="1" smtClean="0">
                                <a:latin typeface="Cambria Math" panose="02040503050406030204" pitchFamily="18" charset="0"/>
                              </a:rPr>
                            </m:ctrlPr>
                          </m:fPr>
                          <m:num>
                            <m:r>
                              <a:rPr lang="it-IT" sz="1200" b="0" i="1" smtClean="0">
                                <a:latin typeface="Cambria Math" panose="02040503050406030204" pitchFamily="18" charset="0"/>
                              </a:rPr>
                              <m:t>𝐼</m:t>
                            </m:r>
                            <m:r>
                              <a:rPr lang="it-IT" sz="1200" b="0" i="1" smtClean="0">
                                <a:latin typeface="Cambria Math" panose="02040503050406030204" pitchFamily="18" charset="0"/>
                              </a:rPr>
                              <m:t>/</m:t>
                            </m:r>
                            <m:sSup>
                              <m:sSupPr>
                                <m:ctrlPr>
                                  <a:rPr lang="it-IT" sz="1200" b="0" i="1" smtClean="0">
                                    <a:latin typeface="Cambria Math" panose="02040503050406030204" pitchFamily="18" charset="0"/>
                                  </a:rPr>
                                </m:ctrlPr>
                              </m:sSupPr>
                              <m:e>
                                <m:r>
                                  <a:rPr lang="it-IT" sz="1200" b="0" i="1" smtClean="0">
                                    <a:latin typeface="Cambria Math" panose="02040503050406030204" pitchFamily="18" charset="0"/>
                                  </a:rPr>
                                  <m:t>𝛽</m:t>
                                </m:r>
                              </m:e>
                              <m:sup>
                                <m:r>
                                  <a:rPr lang="it-IT" sz="1200" b="0" i="1" smtClean="0">
                                    <a:latin typeface="Cambria Math" panose="02040503050406030204" pitchFamily="18" charset="0"/>
                                  </a:rPr>
                                  <m:t>2</m:t>
                                </m:r>
                              </m:sup>
                            </m:sSup>
                            <m:sSup>
                              <m:sSupPr>
                                <m:ctrlPr>
                                  <a:rPr lang="it-IT" sz="1200" b="0" i="1" smtClean="0">
                                    <a:latin typeface="Cambria Math" panose="02040503050406030204" pitchFamily="18" charset="0"/>
                                  </a:rPr>
                                </m:ctrlPr>
                              </m:sSupPr>
                              <m:e>
                                <m:r>
                                  <a:rPr lang="it-IT" sz="1200" b="0" i="1" smtClean="0">
                                    <a:latin typeface="Cambria Math" panose="02040503050406030204" pitchFamily="18" charset="0"/>
                                  </a:rPr>
                                  <m:t>𝛾</m:t>
                                </m:r>
                              </m:e>
                              <m:sup>
                                <m:r>
                                  <a:rPr lang="it-IT" sz="1200" b="0" i="1" smtClean="0">
                                    <a:latin typeface="Cambria Math" panose="02040503050406030204" pitchFamily="18" charset="0"/>
                                  </a:rPr>
                                  <m:t>2</m:t>
                                </m:r>
                              </m:sup>
                            </m:sSup>
                          </m:num>
                          <m:den>
                            <m:sSub>
                              <m:sSubPr>
                                <m:ctrlPr>
                                  <a:rPr lang="it-IT" sz="1200" b="0" i="1" smtClean="0">
                                    <a:latin typeface="Cambria Math" panose="02040503050406030204" pitchFamily="18" charset="0"/>
                                  </a:rPr>
                                </m:ctrlPr>
                              </m:sSubPr>
                              <m:e>
                                <m:r>
                                  <a:rPr lang="it-IT" sz="1200" b="0" i="1" smtClean="0">
                                    <a:latin typeface="Cambria Math" panose="02040503050406030204" pitchFamily="18" charset="0"/>
                                  </a:rPr>
                                  <m:t>𝑉</m:t>
                                </m:r>
                              </m:e>
                              <m:sub>
                                <m:r>
                                  <a:rPr lang="it-IT" sz="1200" b="0" i="1" smtClean="0">
                                    <a:latin typeface="Cambria Math" panose="02040503050406030204" pitchFamily="18" charset="0"/>
                                  </a:rPr>
                                  <m:t>4</m:t>
                                </m:r>
                              </m:sub>
                            </m:sSub>
                          </m:den>
                        </m:f>
                        <m:r>
                          <a:rPr lang="it-IT" sz="1200" b="0" i="1" smtClean="0">
                            <a:latin typeface="Cambria Math" panose="02040503050406030204" pitchFamily="18" charset="0"/>
                          </a:rPr>
                          <m:t>=</m:t>
                        </m:r>
                        <m:f>
                          <m:fPr>
                            <m:ctrlPr>
                              <a:rPr lang="it-IT" sz="1200" b="0" i="1" smtClean="0">
                                <a:latin typeface="Cambria Math" panose="02040503050406030204" pitchFamily="18" charset="0"/>
                              </a:rPr>
                            </m:ctrlPr>
                          </m:fPr>
                          <m:num>
                            <m:r>
                              <a:rPr lang="it-IT" sz="1200" b="0" i="1" smtClean="0">
                                <a:latin typeface="Cambria Math" panose="02040503050406030204" pitchFamily="18" charset="0"/>
                              </a:rPr>
                              <m:t>2</m:t>
                            </m:r>
                            <m:r>
                              <a:rPr lang="it-IT" sz="1200" b="0" i="1" smtClean="0">
                                <a:latin typeface="Cambria Math" panose="02040503050406030204" pitchFamily="18" charset="0"/>
                              </a:rPr>
                              <m:t>𝐼</m:t>
                            </m:r>
                          </m:num>
                          <m:den>
                            <m:r>
                              <a:rPr lang="it-IT" sz="1200" b="0" i="1" smtClean="0">
                                <a:latin typeface="Cambria Math" panose="02040503050406030204" pitchFamily="18" charset="0"/>
                              </a:rPr>
                              <m:t>𝜋</m:t>
                            </m:r>
                            <m:sSub>
                              <m:sSubPr>
                                <m:ctrlPr>
                                  <a:rPr lang="it-IT" sz="1200" b="0" i="1" smtClean="0">
                                    <a:latin typeface="Cambria Math" panose="02040503050406030204" pitchFamily="18" charset="0"/>
                                  </a:rPr>
                                </m:ctrlPr>
                              </m:sSubPr>
                              <m:e>
                                <m:r>
                                  <a:rPr lang="it-IT" sz="1200" b="0" i="1" smtClean="0">
                                    <a:latin typeface="Cambria Math" panose="02040503050406030204" pitchFamily="18" charset="0"/>
                                  </a:rPr>
                                  <m:t>𝜖</m:t>
                                </m:r>
                              </m:e>
                              <m:sub>
                                <m:r>
                                  <a:rPr lang="it-IT" sz="1200" b="0" i="1" smtClean="0">
                                    <a:latin typeface="Cambria Math" panose="02040503050406030204" pitchFamily="18" charset="0"/>
                                  </a:rPr>
                                  <m:t>𝑛𝑥</m:t>
                                </m:r>
                              </m:sub>
                            </m:sSub>
                            <m:sSub>
                              <m:sSubPr>
                                <m:ctrlPr>
                                  <a:rPr lang="it-IT" sz="1200" i="1">
                                    <a:latin typeface="Cambria Math" panose="02040503050406030204" pitchFamily="18" charset="0"/>
                                  </a:rPr>
                                </m:ctrlPr>
                              </m:sSubPr>
                              <m:e>
                                <m:r>
                                  <a:rPr lang="it-IT" sz="1200" i="1">
                                    <a:latin typeface="Cambria Math" panose="02040503050406030204" pitchFamily="18" charset="0"/>
                                  </a:rPr>
                                  <m:t>𝜖</m:t>
                                </m:r>
                              </m:e>
                              <m:sub>
                                <m:r>
                                  <a:rPr lang="it-IT" sz="1200" b="0" i="1" smtClean="0">
                                    <a:latin typeface="Cambria Math" panose="02040503050406030204" pitchFamily="18" charset="0"/>
                                  </a:rPr>
                                  <m:t>𝑛𝑦</m:t>
                                </m:r>
                              </m:sub>
                            </m:sSub>
                          </m:den>
                        </m:f>
                      </m:oMath>
                    </m:oMathPara>
                  </a14:m>
                  <a:endParaRPr lang="en-US" sz="1200" dirty="0"/>
                </a:p>
              </p:txBody>
            </p:sp>
          </mc:Choice>
          <mc:Fallback xmlns="">
            <p:sp>
              <p:nvSpPr>
                <p:cNvPr id="49" name="CasellaDiTesto 48">
                  <a:extLst>
                    <a:ext uri="{FF2B5EF4-FFF2-40B4-BE49-F238E27FC236}">
                      <a16:creationId xmlns:a16="http://schemas.microsoft.com/office/drawing/2014/main" id="{9EA6B26D-F172-315B-4143-6D62F3D18CCD}"/>
                    </a:ext>
                  </a:extLst>
                </p:cNvPr>
                <p:cNvSpPr txBox="1">
                  <a:spLocks noRot="1" noChangeAspect="1" noMove="1" noResize="1" noEditPoints="1" noAdjustHandles="1" noChangeArrowheads="1" noChangeShapeType="1" noTextEdit="1"/>
                </p:cNvSpPr>
                <p:nvPr/>
              </p:nvSpPr>
              <p:spPr>
                <a:xfrm>
                  <a:off x="249016" y="5396764"/>
                  <a:ext cx="1891775" cy="344262"/>
                </a:xfrm>
                <a:prstGeom prst="rect">
                  <a:avLst/>
                </a:prstGeom>
                <a:blipFill>
                  <a:blip r:embed="rId7"/>
                  <a:stretch>
                    <a:fillRect l="-1504" r="-376" b="-10145"/>
                  </a:stretch>
                </a:blipFill>
              </p:spPr>
              <p:txBody>
                <a:bodyPr/>
                <a:lstStyle/>
                <a:p>
                  <a:r>
                    <a:rPr lang="en-GB">
                      <a:noFill/>
                    </a:rPr>
                    <a:t> </a:t>
                  </a:r>
                </a:p>
              </p:txBody>
            </p:sp>
          </mc:Fallback>
        </mc:AlternateContent>
        <p:sp>
          <p:nvSpPr>
            <p:cNvPr id="50" name="CasellaDiTesto 49">
              <a:extLst>
                <a:ext uri="{FF2B5EF4-FFF2-40B4-BE49-F238E27FC236}">
                  <a16:creationId xmlns:a16="http://schemas.microsoft.com/office/drawing/2014/main" id="{F9C56A51-1B97-A2FE-E122-241DF91F441A}"/>
                </a:ext>
              </a:extLst>
            </p:cNvPr>
            <p:cNvSpPr txBox="1"/>
            <p:nvPr/>
          </p:nvSpPr>
          <p:spPr>
            <a:xfrm>
              <a:off x="177424" y="4970060"/>
              <a:ext cx="3422825" cy="225779"/>
            </a:xfrm>
            <a:prstGeom prst="rect">
              <a:avLst/>
            </a:prstGeom>
            <a:noFill/>
          </p:spPr>
          <p:txBody>
            <a:bodyPr wrap="square" rtlCol="0">
              <a:spAutoFit/>
            </a:bodyPr>
            <a:lstStyle/>
            <a:p>
              <a:r>
                <a:rPr lang="en-US" sz="1200" dirty="0">
                  <a:solidFill>
                    <a:srgbClr val="C00000"/>
                  </a:solidFill>
                </a:rPr>
                <a:t>Average and Normalized (5D)</a:t>
              </a:r>
            </a:p>
          </p:txBody>
        </p:sp>
        <mc:AlternateContent xmlns:mc="http://schemas.openxmlformats.org/markup-compatibility/2006" xmlns:a14="http://schemas.microsoft.com/office/drawing/2010/main">
          <mc:Choice Requires="a14">
            <p:sp>
              <p:nvSpPr>
                <p:cNvPr id="51" name="CasellaDiTesto 50">
                  <a:extLst>
                    <a:ext uri="{FF2B5EF4-FFF2-40B4-BE49-F238E27FC236}">
                      <a16:creationId xmlns:a16="http://schemas.microsoft.com/office/drawing/2014/main" id="{992D3479-A036-B48E-C610-46D979001575}"/>
                    </a:ext>
                  </a:extLst>
                </p:cNvPr>
                <p:cNvSpPr txBox="1"/>
                <p:nvPr/>
              </p:nvSpPr>
              <p:spPr>
                <a:xfrm>
                  <a:off x="2278434" y="5357804"/>
                  <a:ext cx="3371372" cy="376299"/>
                </a:xfrm>
                <a:prstGeom prst="rect">
                  <a:avLst/>
                </a:prstGeom>
                <a:noFill/>
              </p:spPr>
              <p:txBody>
                <a:bodyPr wrap="square">
                  <a:spAutoFit/>
                </a:bodyPr>
                <a:lstStyle/>
                <a:p>
                  <a:pPr algn="l"/>
                  <a:r>
                    <a:rPr lang="en-US" sz="1200" b="0" i="0" u="none" strike="noStrike" baseline="0" dirty="0"/>
                    <a:t>Total beam current confined within a given 4D trace-space volume </a:t>
                  </a:r>
                  <a14:m>
                    <m:oMath xmlns:m="http://schemas.openxmlformats.org/officeDocument/2006/math">
                      <m:sSub>
                        <m:sSubPr>
                          <m:ctrlPr>
                            <a:rPr lang="it-IT" sz="1200" b="0" i="1" u="none" strike="noStrike" baseline="0" smtClean="0">
                              <a:latin typeface="Cambria Math" panose="02040503050406030204" pitchFamily="18" charset="0"/>
                            </a:rPr>
                          </m:ctrlPr>
                        </m:sSubPr>
                        <m:e>
                          <m:r>
                            <a:rPr lang="it-IT" sz="1200" b="0" i="1" u="none" strike="noStrike" baseline="0" smtClean="0">
                              <a:latin typeface="Cambria Math" panose="02040503050406030204" pitchFamily="18" charset="0"/>
                            </a:rPr>
                            <m:t>𝑉</m:t>
                          </m:r>
                        </m:e>
                        <m:sub>
                          <m:r>
                            <a:rPr lang="it-IT" sz="1200" b="0" i="1" u="none" strike="noStrike" baseline="0" smtClean="0">
                              <a:latin typeface="Cambria Math" panose="02040503050406030204" pitchFamily="18" charset="0"/>
                            </a:rPr>
                            <m:t>4</m:t>
                          </m:r>
                        </m:sub>
                      </m:sSub>
                    </m:oMath>
                  </a14:m>
                  <a:endParaRPr lang="en-US" sz="1200" dirty="0"/>
                </a:p>
              </p:txBody>
            </p:sp>
          </mc:Choice>
          <mc:Fallback xmlns="">
            <p:sp>
              <p:nvSpPr>
                <p:cNvPr id="51" name="CasellaDiTesto 50">
                  <a:extLst>
                    <a:ext uri="{FF2B5EF4-FFF2-40B4-BE49-F238E27FC236}">
                      <a16:creationId xmlns:a16="http://schemas.microsoft.com/office/drawing/2014/main" id="{992D3479-A036-B48E-C610-46D979001575}"/>
                    </a:ext>
                  </a:extLst>
                </p:cNvPr>
                <p:cNvSpPr txBox="1">
                  <a:spLocks noRot="1" noChangeAspect="1" noMove="1" noResize="1" noEditPoints="1" noAdjustHandles="1" noChangeArrowheads="1" noChangeShapeType="1" noTextEdit="1"/>
                </p:cNvSpPr>
                <p:nvPr/>
              </p:nvSpPr>
              <p:spPr>
                <a:xfrm>
                  <a:off x="2278434" y="5357804"/>
                  <a:ext cx="3371372" cy="376299"/>
                </a:xfrm>
                <a:prstGeom prst="rect">
                  <a:avLst/>
                </a:prstGeom>
                <a:blipFill>
                  <a:blip r:embed="rId8"/>
                  <a:stretch>
                    <a:fillRect l="-211" t="-1316" b="-7895"/>
                  </a:stretch>
                </a:blipFill>
              </p:spPr>
              <p:txBody>
                <a:bodyPr/>
                <a:lstStyle/>
                <a:p>
                  <a:r>
                    <a:rPr lang="en-GB">
                      <a:noFill/>
                    </a:rPr>
                    <a:t> </a:t>
                  </a:r>
                </a:p>
              </p:txBody>
            </p:sp>
          </mc:Fallback>
        </mc:AlternateContent>
      </p:grpSp>
      <p:grpSp>
        <p:nvGrpSpPr>
          <p:cNvPr id="52" name="Gruppo 51">
            <a:extLst>
              <a:ext uri="{FF2B5EF4-FFF2-40B4-BE49-F238E27FC236}">
                <a16:creationId xmlns:a16="http://schemas.microsoft.com/office/drawing/2014/main" id="{ABAA6BAF-5757-2419-6A46-ED40985D6CCD}"/>
              </a:ext>
            </a:extLst>
          </p:cNvPr>
          <p:cNvGrpSpPr/>
          <p:nvPr/>
        </p:nvGrpSpPr>
        <p:grpSpPr>
          <a:xfrm>
            <a:off x="155579" y="3026055"/>
            <a:ext cx="4005812" cy="1390632"/>
            <a:chOff x="8025388" y="4043006"/>
            <a:chExt cx="4663456" cy="1133491"/>
          </a:xfrm>
        </p:grpSpPr>
        <mc:AlternateContent xmlns:mc="http://schemas.openxmlformats.org/markup-compatibility/2006" xmlns:a14="http://schemas.microsoft.com/office/drawing/2010/main">
          <mc:Choice Requires="a14">
            <p:sp>
              <p:nvSpPr>
                <p:cNvPr id="53" name="CasellaDiTesto 52">
                  <a:extLst>
                    <a:ext uri="{FF2B5EF4-FFF2-40B4-BE49-F238E27FC236}">
                      <a16:creationId xmlns:a16="http://schemas.microsoft.com/office/drawing/2014/main" id="{5F27D0F4-7FB4-5714-E6F8-82F867E69B45}"/>
                    </a:ext>
                  </a:extLst>
                </p:cNvPr>
                <p:cNvSpPr txBox="1"/>
                <p:nvPr/>
              </p:nvSpPr>
              <p:spPr>
                <a:xfrm>
                  <a:off x="8386484" y="4798646"/>
                  <a:ext cx="820966" cy="3020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1200" b="0" i="1" smtClean="0">
                            <a:latin typeface="Cambria Math" panose="02040503050406030204" pitchFamily="18" charset="0"/>
                          </a:rPr>
                          <m:t>𝐵</m:t>
                        </m:r>
                        <m:r>
                          <a:rPr lang="it-IT" sz="1200" b="0" i="1" smtClean="0">
                            <a:latin typeface="Cambria Math" panose="02040503050406030204" pitchFamily="18" charset="0"/>
                          </a:rPr>
                          <m:t>=</m:t>
                        </m:r>
                        <m:f>
                          <m:fPr>
                            <m:ctrlPr>
                              <a:rPr lang="it-IT" sz="1200" b="0" i="1" smtClean="0">
                                <a:latin typeface="Cambria Math" panose="02040503050406030204" pitchFamily="18" charset="0"/>
                              </a:rPr>
                            </m:ctrlPr>
                          </m:fPr>
                          <m:num>
                            <m:sSup>
                              <m:sSupPr>
                                <m:ctrlPr>
                                  <a:rPr lang="it-IT" sz="1200" b="0" i="1" smtClean="0">
                                    <a:latin typeface="Cambria Math" panose="02040503050406030204" pitchFamily="18" charset="0"/>
                                  </a:rPr>
                                </m:ctrlPr>
                              </m:sSupPr>
                              <m:e>
                                <m:r>
                                  <a:rPr lang="it-IT" sz="1200" b="0" i="1" smtClean="0">
                                    <a:latin typeface="Cambria Math" panose="02040503050406030204" pitchFamily="18" charset="0"/>
                                  </a:rPr>
                                  <m:t>𝜕</m:t>
                                </m:r>
                              </m:e>
                              <m:sup>
                                <m:r>
                                  <a:rPr lang="it-IT" sz="1200" b="0" i="1" smtClean="0">
                                    <a:latin typeface="Cambria Math" panose="02040503050406030204" pitchFamily="18" charset="0"/>
                                  </a:rPr>
                                  <m:t>2</m:t>
                                </m:r>
                              </m:sup>
                            </m:sSup>
                            <m:r>
                              <a:rPr lang="it-IT" sz="1200" b="0" i="1" smtClean="0">
                                <a:latin typeface="Cambria Math" panose="02040503050406030204" pitchFamily="18" charset="0"/>
                              </a:rPr>
                              <m:t>𝐼</m:t>
                            </m:r>
                          </m:num>
                          <m:den>
                            <m:r>
                              <a:rPr lang="it-IT" sz="1200" b="0" i="1" smtClean="0">
                                <a:latin typeface="Cambria Math" panose="02040503050406030204" pitchFamily="18" charset="0"/>
                              </a:rPr>
                              <m:t>𝜕</m:t>
                            </m:r>
                            <m:r>
                              <a:rPr lang="it-IT" sz="1200" b="0" i="1" smtClean="0">
                                <a:latin typeface="Cambria Math" panose="02040503050406030204" pitchFamily="18" charset="0"/>
                              </a:rPr>
                              <m:t>𝑆</m:t>
                            </m:r>
                            <m:r>
                              <a:rPr lang="it-IT" sz="1200" b="0" i="1" smtClean="0">
                                <a:latin typeface="Cambria Math" panose="02040503050406030204" pitchFamily="18" charset="0"/>
                              </a:rPr>
                              <m:t>𝜕</m:t>
                            </m:r>
                            <m:r>
                              <m:rPr>
                                <m:sty m:val="p"/>
                              </m:rPr>
                              <a:rPr lang="it-IT" sz="1200" b="0" i="0" smtClean="0">
                                <a:latin typeface="Cambria Math" panose="02040503050406030204" pitchFamily="18" charset="0"/>
                              </a:rPr>
                              <m:t>Ω</m:t>
                            </m:r>
                          </m:den>
                        </m:f>
                      </m:oMath>
                    </m:oMathPara>
                  </a14:m>
                  <a:endParaRPr lang="en-US" sz="1200" dirty="0"/>
                </a:p>
              </p:txBody>
            </p:sp>
          </mc:Choice>
          <mc:Fallback xmlns="">
            <p:sp>
              <p:nvSpPr>
                <p:cNvPr id="53" name="CasellaDiTesto 52">
                  <a:extLst>
                    <a:ext uri="{FF2B5EF4-FFF2-40B4-BE49-F238E27FC236}">
                      <a16:creationId xmlns:a16="http://schemas.microsoft.com/office/drawing/2014/main" id="{5F27D0F4-7FB4-5714-E6F8-82F867E69B45}"/>
                    </a:ext>
                  </a:extLst>
                </p:cNvPr>
                <p:cNvSpPr txBox="1">
                  <a:spLocks noRot="1" noChangeAspect="1" noMove="1" noResize="1" noEditPoints="1" noAdjustHandles="1" noChangeArrowheads="1" noChangeShapeType="1" noTextEdit="1"/>
                </p:cNvSpPr>
                <p:nvPr/>
              </p:nvSpPr>
              <p:spPr>
                <a:xfrm>
                  <a:off x="8386484" y="4798646"/>
                  <a:ext cx="820966" cy="302084"/>
                </a:xfrm>
                <a:prstGeom prst="rect">
                  <a:avLst/>
                </a:prstGeom>
                <a:blipFill>
                  <a:blip r:embed="rId9"/>
                  <a:stretch>
                    <a:fillRect l="-4310" r="-4310" b="-14754"/>
                  </a:stretch>
                </a:blipFill>
              </p:spPr>
              <p:txBody>
                <a:bodyPr/>
                <a:lstStyle/>
                <a:p>
                  <a:r>
                    <a:rPr lang="en-GB">
                      <a:noFill/>
                    </a:rPr>
                    <a:t> </a:t>
                  </a:r>
                </a:p>
              </p:txBody>
            </p:sp>
          </mc:Fallback>
        </mc:AlternateContent>
        <p:sp>
          <p:nvSpPr>
            <p:cNvPr id="54" name="CasellaDiTesto 53">
              <a:extLst>
                <a:ext uri="{FF2B5EF4-FFF2-40B4-BE49-F238E27FC236}">
                  <a16:creationId xmlns:a16="http://schemas.microsoft.com/office/drawing/2014/main" id="{6BF896B2-2C7F-B36C-A377-204D8F9D45C3}"/>
                </a:ext>
              </a:extLst>
            </p:cNvPr>
            <p:cNvSpPr txBox="1"/>
            <p:nvPr/>
          </p:nvSpPr>
          <p:spPr>
            <a:xfrm>
              <a:off x="8025388" y="4043006"/>
              <a:ext cx="1766769" cy="225779"/>
            </a:xfrm>
            <a:prstGeom prst="rect">
              <a:avLst/>
            </a:prstGeom>
            <a:noFill/>
          </p:spPr>
          <p:txBody>
            <a:bodyPr wrap="square" rtlCol="0">
              <a:spAutoFit/>
            </a:bodyPr>
            <a:lstStyle/>
            <a:p>
              <a:r>
                <a:rPr lang="en-US" sz="1200" dirty="0">
                  <a:solidFill>
                    <a:srgbClr val="C00000"/>
                  </a:solidFill>
                </a:rPr>
                <a:t>Local definition</a:t>
              </a:r>
            </a:p>
          </p:txBody>
        </p:sp>
        <p:sp>
          <p:nvSpPr>
            <p:cNvPr id="55" name="CasellaDiTesto 54">
              <a:extLst>
                <a:ext uri="{FF2B5EF4-FFF2-40B4-BE49-F238E27FC236}">
                  <a16:creationId xmlns:a16="http://schemas.microsoft.com/office/drawing/2014/main" id="{E172854B-427D-27D1-8E09-796718A6AB82}"/>
                </a:ext>
              </a:extLst>
            </p:cNvPr>
            <p:cNvSpPr txBox="1"/>
            <p:nvPr/>
          </p:nvSpPr>
          <p:spPr>
            <a:xfrm>
              <a:off x="9544684" y="4800198"/>
              <a:ext cx="3144160" cy="376299"/>
            </a:xfrm>
            <a:prstGeom prst="rect">
              <a:avLst/>
            </a:prstGeom>
            <a:noFill/>
          </p:spPr>
          <p:txBody>
            <a:bodyPr wrap="square">
              <a:spAutoFit/>
            </a:bodyPr>
            <a:lstStyle/>
            <a:p>
              <a:pPr algn="l"/>
              <a:r>
                <a:rPr lang="en-US" sz="1200" b="0" i="0" u="none" strike="noStrike" baseline="0" dirty="0"/>
                <a:t>Current density per unit solid angle: it varies across the beam</a:t>
              </a:r>
              <a:endParaRPr lang="en-US" sz="1200" dirty="0"/>
            </a:p>
          </p:txBody>
        </p:sp>
      </p:grpSp>
      <p:sp>
        <p:nvSpPr>
          <p:cNvPr id="56" name="Titolo 1">
            <a:extLst>
              <a:ext uri="{FF2B5EF4-FFF2-40B4-BE49-F238E27FC236}">
                <a16:creationId xmlns:a16="http://schemas.microsoft.com/office/drawing/2014/main" id="{8DCAA3E5-386A-A86B-45CD-6AAAEE1DE209}"/>
              </a:ext>
            </a:extLst>
          </p:cNvPr>
          <p:cNvSpPr>
            <a:spLocks noGrp="1"/>
          </p:cNvSpPr>
          <p:nvPr>
            <p:ph type="title"/>
          </p:nvPr>
        </p:nvSpPr>
        <p:spPr>
          <a:xfrm>
            <a:off x="0" y="0"/>
            <a:ext cx="7688700" cy="535200"/>
          </a:xfrm>
        </p:spPr>
        <p:txBody>
          <a:bodyPr/>
          <a:lstStyle/>
          <a:p>
            <a:r>
              <a:rPr lang="en-GB" dirty="0">
                <a:latin typeface="+mj-lt"/>
              </a:rPr>
              <a:t>Emittance and Brightness</a:t>
            </a:r>
            <a:endParaRPr lang="en-GB" dirty="0"/>
          </a:p>
        </p:txBody>
      </p:sp>
      <p:sp>
        <p:nvSpPr>
          <p:cNvPr id="2" name="CasellaDiTesto 1">
            <a:extLst>
              <a:ext uri="{FF2B5EF4-FFF2-40B4-BE49-F238E27FC236}">
                <a16:creationId xmlns:a16="http://schemas.microsoft.com/office/drawing/2014/main" id="{3BC59C9B-F545-6D8C-48BE-7863940D13D0}"/>
              </a:ext>
            </a:extLst>
          </p:cNvPr>
          <p:cNvSpPr txBox="1"/>
          <p:nvPr/>
        </p:nvSpPr>
        <p:spPr>
          <a:xfrm>
            <a:off x="5707720" y="4682365"/>
            <a:ext cx="2339546" cy="246221"/>
          </a:xfrm>
          <a:prstGeom prst="rect">
            <a:avLst/>
          </a:prstGeom>
          <a:noFill/>
        </p:spPr>
        <p:txBody>
          <a:bodyPr wrap="square" rtlCol="0">
            <a:spAutoFit/>
          </a:bodyPr>
          <a:lstStyle/>
          <a:p>
            <a:r>
              <a:rPr lang="en-GB" sz="1000" dirty="0">
                <a:solidFill>
                  <a:srgbClr val="969798"/>
                </a:solidFill>
              </a:rPr>
              <a:t>Courtesy of F. Bosco</a:t>
            </a:r>
          </a:p>
        </p:txBody>
      </p:sp>
    </p:spTree>
    <p:extLst>
      <p:ext uri="{BB962C8B-B14F-4D97-AF65-F5344CB8AC3E}">
        <p14:creationId xmlns:p14="http://schemas.microsoft.com/office/powerpoint/2010/main" val="23492849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28333AB-54D9-4E4E-D190-C70E78D42C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32</a:t>
            </a:fld>
            <a:endParaRPr lang="it-IT" dirty="0"/>
          </a:p>
        </p:txBody>
      </p:sp>
      <p:sp>
        <p:nvSpPr>
          <p:cNvPr id="5" name="Sottotitolo 4">
            <a:extLst>
              <a:ext uri="{FF2B5EF4-FFF2-40B4-BE49-F238E27FC236}">
                <a16:creationId xmlns:a16="http://schemas.microsoft.com/office/drawing/2014/main" id="{99A090DF-0D89-7B8C-420E-DF2BDA903902}"/>
              </a:ext>
            </a:extLst>
          </p:cNvPr>
          <p:cNvSpPr>
            <a:spLocks noGrp="1"/>
          </p:cNvSpPr>
          <p:nvPr>
            <p:ph type="subTitle" idx="2"/>
          </p:nvPr>
        </p:nvSpPr>
        <p:spPr/>
        <p:txBody>
          <a:bodyPr/>
          <a:lstStyle/>
          <a:p>
            <a:r>
              <a:rPr lang="it" sz="900" dirty="0"/>
              <a:t>Beam dynamics studies for advanced-compact RF injector for PWFA</a:t>
            </a:r>
            <a:endParaRPr lang="en-GB" u="sng" dirty="0"/>
          </a:p>
        </p:txBody>
      </p:sp>
      <p:pic>
        <p:nvPicPr>
          <p:cNvPr id="6" name="Immagine 5">
            <a:extLst>
              <a:ext uri="{FF2B5EF4-FFF2-40B4-BE49-F238E27FC236}">
                <a16:creationId xmlns:a16="http://schemas.microsoft.com/office/drawing/2014/main" id="{82EF9C60-C373-3F34-40A1-219C630CB5A1}"/>
              </a:ext>
            </a:extLst>
          </p:cNvPr>
          <p:cNvPicPr>
            <a:picLocks noChangeAspect="1"/>
          </p:cNvPicPr>
          <p:nvPr/>
        </p:nvPicPr>
        <p:blipFill>
          <a:blip r:embed="rId2"/>
          <a:stretch>
            <a:fillRect/>
          </a:stretch>
        </p:blipFill>
        <p:spPr>
          <a:xfrm>
            <a:off x="4313420" y="871717"/>
            <a:ext cx="967824" cy="502964"/>
          </a:xfrm>
          <a:prstGeom prst="rect">
            <a:avLst/>
          </a:prstGeom>
        </p:spPr>
      </p:pic>
      <p:pic>
        <p:nvPicPr>
          <p:cNvPr id="7" name="Immagine 6">
            <a:extLst>
              <a:ext uri="{FF2B5EF4-FFF2-40B4-BE49-F238E27FC236}">
                <a16:creationId xmlns:a16="http://schemas.microsoft.com/office/drawing/2014/main" id="{E815F228-D6AF-1919-2C52-96EEAA7D0AEA}"/>
              </a:ext>
            </a:extLst>
          </p:cNvPr>
          <p:cNvPicPr>
            <a:picLocks noChangeAspect="1"/>
          </p:cNvPicPr>
          <p:nvPr/>
        </p:nvPicPr>
        <p:blipFill>
          <a:blip r:embed="rId3"/>
          <a:stretch>
            <a:fillRect/>
          </a:stretch>
        </p:blipFill>
        <p:spPr>
          <a:xfrm>
            <a:off x="4045757" y="1886997"/>
            <a:ext cx="1600339" cy="396274"/>
          </a:xfrm>
          <a:prstGeom prst="rect">
            <a:avLst/>
          </a:prstGeom>
        </p:spPr>
      </p:pic>
      <p:pic>
        <p:nvPicPr>
          <p:cNvPr id="8" name="Immagine 7">
            <a:extLst>
              <a:ext uri="{FF2B5EF4-FFF2-40B4-BE49-F238E27FC236}">
                <a16:creationId xmlns:a16="http://schemas.microsoft.com/office/drawing/2014/main" id="{B31DE056-FDD2-64B5-1F63-F7B7BBAD81ED}"/>
              </a:ext>
            </a:extLst>
          </p:cNvPr>
          <p:cNvPicPr>
            <a:picLocks noChangeAspect="1"/>
          </p:cNvPicPr>
          <p:nvPr/>
        </p:nvPicPr>
        <p:blipFill>
          <a:blip r:embed="rId4"/>
          <a:stretch>
            <a:fillRect/>
          </a:stretch>
        </p:blipFill>
        <p:spPr>
          <a:xfrm>
            <a:off x="3180811" y="2798463"/>
            <a:ext cx="3330229" cy="624894"/>
          </a:xfrm>
          <a:prstGeom prst="rect">
            <a:avLst/>
          </a:prstGeom>
        </p:spPr>
      </p:pic>
      <p:pic>
        <p:nvPicPr>
          <p:cNvPr id="9" name="Immagine 8">
            <a:extLst>
              <a:ext uri="{FF2B5EF4-FFF2-40B4-BE49-F238E27FC236}">
                <a16:creationId xmlns:a16="http://schemas.microsoft.com/office/drawing/2014/main" id="{DE323C0D-45A0-238E-B277-7BC0899F87E9}"/>
              </a:ext>
            </a:extLst>
          </p:cNvPr>
          <p:cNvPicPr>
            <a:picLocks noChangeAspect="1"/>
          </p:cNvPicPr>
          <p:nvPr/>
        </p:nvPicPr>
        <p:blipFill>
          <a:blip r:embed="rId5"/>
          <a:stretch>
            <a:fillRect/>
          </a:stretch>
        </p:blipFill>
        <p:spPr>
          <a:xfrm>
            <a:off x="3646612" y="3572278"/>
            <a:ext cx="2301439" cy="624894"/>
          </a:xfrm>
          <a:prstGeom prst="rect">
            <a:avLst/>
          </a:prstGeom>
        </p:spPr>
      </p:pic>
      <p:pic>
        <p:nvPicPr>
          <p:cNvPr id="10" name="Immagine 9">
            <a:extLst>
              <a:ext uri="{FF2B5EF4-FFF2-40B4-BE49-F238E27FC236}">
                <a16:creationId xmlns:a16="http://schemas.microsoft.com/office/drawing/2014/main" id="{D11750A6-7599-9222-68A8-F3E48B27ABF0}"/>
              </a:ext>
            </a:extLst>
          </p:cNvPr>
          <p:cNvPicPr>
            <a:picLocks noChangeAspect="1"/>
          </p:cNvPicPr>
          <p:nvPr/>
        </p:nvPicPr>
        <p:blipFill>
          <a:blip r:embed="rId6"/>
          <a:stretch>
            <a:fillRect/>
          </a:stretch>
        </p:blipFill>
        <p:spPr>
          <a:xfrm>
            <a:off x="3984595" y="4284011"/>
            <a:ext cx="1386960" cy="571550"/>
          </a:xfrm>
          <a:prstGeom prst="rect">
            <a:avLst/>
          </a:prstGeom>
        </p:spPr>
      </p:pic>
      <p:sp>
        <p:nvSpPr>
          <p:cNvPr id="11" name="CasellaDiTesto 10">
            <a:extLst>
              <a:ext uri="{FF2B5EF4-FFF2-40B4-BE49-F238E27FC236}">
                <a16:creationId xmlns:a16="http://schemas.microsoft.com/office/drawing/2014/main" id="{6BAE28C5-E24A-10A6-6F27-E5BFB01702AA}"/>
              </a:ext>
            </a:extLst>
          </p:cNvPr>
          <p:cNvSpPr txBox="1"/>
          <p:nvPr/>
        </p:nvSpPr>
        <p:spPr>
          <a:xfrm>
            <a:off x="403666" y="4073851"/>
            <a:ext cx="8681335" cy="461665"/>
          </a:xfrm>
          <a:prstGeom prst="rect">
            <a:avLst/>
          </a:prstGeom>
          <a:noFill/>
        </p:spPr>
        <p:txBody>
          <a:bodyPr wrap="square" rtlCol="0">
            <a:spAutoFit/>
          </a:bodyPr>
          <a:lstStyle/>
          <a:p>
            <a:pPr algn="just" defTabSz="685800">
              <a:buClrTx/>
              <a:defRPr/>
            </a:pPr>
            <a:r>
              <a:rPr lang="en-US" sz="1200" dirty="0">
                <a:highlight>
                  <a:srgbClr val="FFFF00"/>
                </a:highlight>
              </a:rPr>
              <a:t>For the EuPRAXIA working point, a temporal jitter between the driver and witness beams of </a:t>
            </a:r>
            <a:r>
              <a:rPr lang="en-US" sz="1200" dirty="0">
                <a:solidFill>
                  <a:srgbClr val="C00000"/>
                </a:solidFill>
                <a:highlight>
                  <a:srgbClr val="FFFF00"/>
                </a:highlight>
              </a:rPr>
              <a:t>δt ≈ few fs </a:t>
            </a:r>
            <a:r>
              <a:rPr lang="en-US" sz="1200" dirty="0">
                <a:highlight>
                  <a:srgbClr val="FFFF00"/>
                </a:highlight>
              </a:rPr>
              <a:t>corresponds to an energy jitter of &lt;1 %. </a:t>
            </a:r>
            <a:endParaRPr lang="en-GB" sz="1200" dirty="0">
              <a:highlight>
                <a:srgbClr val="FFFF00"/>
              </a:highlight>
            </a:endParaRPr>
          </a:p>
        </p:txBody>
      </p:sp>
      <p:sp>
        <p:nvSpPr>
          <p:cNvPr id="12" name="CasellaDiTesto 11">
            <a:extLst>
              <a:ext uri="{FF2B5EF4-FFF2-40B4-BE49-F238E27FC236}">
                <a16:creationId xmlns:a16="http://schemas.microsoft.com/office/drawing/2014/main" id="{D4098DC1-D0B1-5683-3F0B-B7F5E90EDEAD}"/>
              </a:ext>
            </a:extLst>
          </p:cNvPr>
          <p:cNvSpPr txBox="1"/>
          <p:nvPr/>
        </p:nvSpPr>
        <p:spPr>
          <a:xfrm>
            <a:off x="0" y="505019"/>
            <a:ext cx="9208544" cy="461665"/>
          </a:xfrm>
          <a:prstGeom prst="rect">
            <a:avLst/>
          </a:prstGeom>
          <a:noFill/>
        </p:spPr>
        <p:txBody>
          <a:bodyPr wrap="square" rtlCol="0">
            <a:spAutoFit/>
          </a:bodyPr>
          <a:lstStyle/>
          <a:p>
            <a:pPr algn="just"/>
            <a:r>
              <a:rPr lang="en-US" sz="1200" dirty="0"/>
              <a:t>We consider a scenario involving a total blow-out with an immobile ion background under a one-dimensional approximation, where no current flows inside the plasma bubble. In this context, Gauss’s law simplifies to:</a:t>
            </a:r>
            <a:endParaRPr lang="en-GB" sz="1200" dirty="0"/>
          </a:p>
        </p:txBody>
      </p:sp>
      <p:sp>
        <p:nvSpPr>
          <p:cNvPr id="13" name="CasellaDiTesto 12">
            <a:extLst>
              <a:ext uri="{FF2B5EF4-FFF2-40B4-BE49-F238E27FC236}">
                <a16:creationId xmlns:a16="http://schemas.microsoft.com/office/drawing/2014/main" id="{27C3B7F5-4888-5BE7-37AA-5B4E3DF5CCD2}"/>
              </a:ext>
            </a:extLst>
          </p:cNvPr>
          <p:cNvSpPr txBox="1"/>
          <p:nvPr/>
        </p:nvSpPr>
        <p:spPr>
          <a:xfrm>
            <a:off x="0" y="1352626"/>
            <a:ext cx="9085002" cy="646331"/>
          </a:xfrm>
          <a:prstGeom prst="rect">
            <a:avLst/>
          </a:prstGeom>
          <a:noFill/>
        </p:spPr>
        <p:txBody>
          <a:bodyPr wrap="square" rtlCol="0">
            <a:spAutoFit/>
          </a:bodyPr>
          <a:lstStyle/>
          <a:p>
            <a:pPr algn="just"/>
            <a:r>
              <a:rPr lang="en-US" sz="1200" dirty="0"/>
              <a:t>Assuming ideal beam loading compensation, the electric field is flat within the witness region. Let z0 denote the position of the zero-crossing of the electric field with respect to the driver beam and ∆z the separation between the driver and witness beams. Under these conditions, the accelerating gradient is given by:</a:t>
            </a:r>
            <a:endParaRPr lang="en-GB" sz="1200" dirty="0"/>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156D728B-BC92-4593-8D9A-BFB0AB35B446}"/>
                  </a:ext>
                </a:extLst>
              </p:cNvPr>
              <p:cNvSpPr txBox="1"/>
              <p:nvPr/>
            </p:nvSpPr>
            <p:spPr>
              <a:xfrm>
                <a:off x="1" y="2283271"/>
                <a:ext cx="9037324" cy="660630"/>
              </a:xfrm>
              <a:prstGeom prst="rect">
                <a:avLst/>
              </a:prstGeom>
              <a:noFill/>
            </p:spPr>
            <p:txBody>
              <a:bodyPr wrap="square" rtlCol="0">
                <a:spAutoFit/>
              </a:bodyPr>
              <a:lstStyle/>
              <a:p>
                <a:pPr algn="just"/>
                <a:r>
                  <a:rPr lang="en-US" sz="1200" dirty="0">
                    <a:latin typeface="+mj-lt"/>
                  </a:rPr>
                  <a:t>For simplicity, we neglect the dependency of the zero-crossing position on plasma density. We further assume that, under realistic working conditions, the witness beam is positioned near the trailing edge of the plasma bubble, such that </a:t>
                </a:r>
                <a14:m>
                  <m:oMath xmlns:m="http://schemas.openxmlformats.org/officeDocument/2006/math">
                    <m:r>
                      <a:rPr lang="en-US" sz="1200" i="1" dirty="0" smtClean="0">
                        <a:latin typeface="Cambria Math" panose="02040503050406030204" pitchFamily="18" charset="0"/>
                      </a:rPr>
                      <m:t>∆</m:t>
                    </m:r>
                    <m:r>
                      <a:rPr lang="en-US" sz="1200" i="1" dirty="0" smtClean="0">
                        <a:latin typeface="Cambria Math" panose="02040503050406030204" pitchFamily="18" charset="0"/>
                      </a:rPr>
                      <m:t>𝑧</m:t>
                    </m:r>
                    <m:r>
                      <a:rPr lang="en-US" sz="1200" i="1" dirty="0" smtClean="0">
                        <a:latin typeface="Cambria Math" panose="02040503050406030204" pitchFamily="18" charset="0"/>
                      </a:rPr>
                      <m:t> − </m:t>
                    </m:r>
                    <m:r>
                      <a:rPr lang="en-US" sz="1200" i="1" dirty="0" smtClean="0">
                        <a:latin typeface="Cambria Math" panose="02040503050406030204" pitchFamily="18" charset="0"/>
                      </a:rPr>
                      <m:t>𝑧</m:t>
                    </m:r>
                    <m:r>
                      <a:rPr lang="en-US" sz="1200" i="1" dirty="0" smtClean="0">
                        <a:latin typeface="Cambria Math" panose="02040503050406030204" pitchFamily="18" charset="0"/>
                      </a:rPr>
                      <m:t>0</m:t>
                    </m:r>
                    <m:r>
                      <a:rPr lang="en-US" sz="1200" i="1" dirty="0" smtClean="0">
                        <a:latin typeface="Cambria Math" panose="02040503050406030204" pitchFamily="18" charset="0"/>
                      </a:rPr>
                      <m:t> ≈ </m:t>
                    </m:r>
                    <m:sSub>
                      <m:sSubPr>
                        <m:ctrlPr>
                          <a:rPr lang="it-IT" sz="1200" b="0" i="1" dirty="0" smtClean="0">
                            <a:latin typeface="Cambria Math" panose="02040503050406030204" pitchFamily="18" charset="0"/>
                          </a:rPr>
                        </m:ctrlPr>
                      </m:sSubPr>
                      <m:e>
                        <m:r>
                          <a:rPr lang="it-IT" sz="1200" b="0" i="1" dirty="0" smtClean="0">
                            <a:latin typeface="Cambria Math" panose="02040503050406030204" pitchFamily="18" charset="0"/>
                          </a:rPr>
                          <m:t>(</m:t>
                        </m:r>
                        <m:r>
                          <a:rPr lang="en-US" sz="1200" i="1" dirty="0" smtClean="0">
                            <a:latin typeface="Cambria Math" panose="02040503050406030204" pitchFamily="18" charset="0"/>
                          </a:rPr>
                          <m:t>𝜆</m:t>
                        </m:r>
                      </m:e>
                      <m:sub>
                        <m:r>
                          <a:rPr lang="en-US" sz="1200" i="1" dirty="0" smtClean="0">
                            <a:latin typeface="Cambria Math" panose="02040503050406030204" pitchFamily="18" charset="0"/>
                          </a:rPr>
                          <m:t>𝑝</m:t>
                        </m:r>
                      </m:sub>
                    </m:sSub>
                    <m:r>
                      <a:rPr lang="en-US" sz="1200" i="1" dirty="0" smtClean="0">
                        <a:latin typeface="Cambria Math" panose="02040503050406030204" pitchFamily="18" charset="0"/>
                      </a:rPr>
                      <m:t>/</m:t>
                    </m:r>
                    <m:r>
                      <a:rPr lang="en-US" sz="1200" i="1" dirty="0" smtClean="0">
                        <a:latin typeface="Cambria Math" panose="02040503050406030204" pitchFamily="18" charset="0"/>
                      </a:rPr>
                      <m:t>2</m:t>
                    </m:r>
                    <m:r>
                      <a:rPr lang="it-IT" sz="1200" b="0" i="1" dirty="0" smtClean="0">
                        <a:latin typeface="Cambria Math" panose="02040503050406030204" pitchFamily="18" charset="0"/>
                      </a:rPr>
                      <m:t>)</m:t>
                    </m:r>
                  </m:oMath>
                </a14:m>
                <a:r>
                  <a:rPr lang="en-US" sz="1200" dirty="0">
                    <a:latin typeface="+mj-lt"/>
                  </a:rPr>
                  <a:t>. The resulting expression for relative energy jitter becomes:</a:t>
                </a:r>
                <a:endParaRPr lang="en-GB" sz="1200" dirty="0">
                  <a:latin typeface="+mj-lt"/>
                </a:endParaRPr>
              </a:p>
            </p:txBody>
          </p:sp>
        </mc:Choice>
        <mc:Fallback xmlns="">
          <p:sp>
            <p:nvSpPr>
              <p:cNvPr id="14" name="CasellaDiTesto 13">
                <a:extLst>
                  <a:ext uri="{FF2B5EF4-FFF2-40B4-BE49-F238E27FC236}">
                    <a16:creationId xmlns:a16="http://schemas.microsoft.com/office/drawing/2014/main" id="{156D728B-BC92-4593-8D9A-BFB0AB35B446}"/>
                  </a:ext>
                </a:extLst>
              </p:cNvPr>
              <p:cNvSpPr txBox="1">
                <a:spLocks noRot="1" noChangeAspect="1" noMove="1" noResize="1" noEditPoints="1" noAdjustHandles="1" noChangeArrowheads="1" noChangeShapeType="1" noTextEdit="1"/>
              </p:cNvSpPr>
              <p:nvPr/>
            </p:nvSpPr>
            <p:spPr>
              <a:xfrm>
                <a:off x="1" y="2283271"/>
                <a:ext cx="9037324" cy="660630"/>
              </a:xfrm>
              <a:prstGeom prst="rect">
                <a:avLst/>
              </a:prstGeom>
              <a:blipFill>
                <a:blip r:embed="rId7"/>
                <a:stretch>
                  <a:fillRect t="-1852" r="-472" b="-648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8A858CC8-3A9B-2E9C-523A-BDE90DC6CA4B}"/>
                  </a:ext>
                </a:extLst>
              </p:cNvPr>
              <p:cNvSpPr txBox="1"/>
              <p:nvPr/>
            </p:nvSpPr>
            <p:spPr>
              <a:xfrm>
                <a:off x="47677" y="3365452"/>
                <a:ext cx="9037324" cy="276999"/>
              </a:xfrm>
              <a:prstGeom prst="rect">
                <a:avLst/>
              </a:prstGeom>
              <a:noFill/>
            </p:spPr>
            <p:txBody>
              <a:bodyPr wrap="square" rtlCol="0">
                <a:spAutoFit/>
              </a:bodyPr>
              <a:lstStyle/>
              <a:p>
                <a:pPr algn="just"/>
                <a:r>
                  <a:rPr lang="en-US" sz="1200" dirty="0"/>
                  <a:t>Where E is the final energy and E0 is the initial energy. For our setup, where </a:t>
                </a:r>
                <a14:m>
                  <m:oMath xmlns:m="http://schemas.openxmlformats.org/officeDocument/2006/math">
                    <m:r>
                      <a:rPr lang="en-US" sz="1200" i="1" dirty="0" smtClean="0">
                        <a:latin typeface="Cambria Math" panose="02040503050406030204" pitchFamily="18" charset="0"/>
                      </a:rPr>
                      <m:t>𝐸</m:t>
                    </m:r>
                    <m:r>
                      <a:rPr lang="en-US" sz="1200" i="1" dirty="0" smtClean="0">
                        <a:latin typeface="Cambria Math" panose="02040503050406030204" pitchFamily="18" charset="0"/>
                      </a:rPr>
                      <m:t> = </m:t>
                    </m:r>
                    <m:r>
                      <a:rPr lang="en-US" sz="1200" i="1" dirty="0" smtClean="0">
                        <a:latin typeface="Cambria Math" panose="02040503050406030204" pitchFamily="18" charset="0"/>
                      </a:rPr>
                      <m:t>2</m:t>
                    </m:r>
                    <m:sSub>
                      <m:sSubPr>
                        <m:ctrlPr>
                          <a:rPr lang="it-IT" sz="1200" b="0" i="1" dirty="0" smtClean="0">
                            <a:latin typeface="Cambria Math" panose="02040503050406030204" pitchFamily="18" charset="0"/>
                          </a:rPr>
                        </m:ctrlPr>
                      </m:sSubPr>
                      <m:e>
                        <m:r>
                          <a:rPr lang="en-US" sz="1200" i="1" dirty="0" smtClean="0">
                            <a:latin typeface="Cambria Math" panose="02040503050406030204" pitchFamily="18" charset="0"/>
                          </a:rPr>
                          <m:t>𝐸</m:t>
                        </m:r>
                      </m:e>
                      <m:sub>
                        <m:r>
                          <a:rPr lang="en-US" sz="1200" i="1" dirty="0" smtClean="0">
                            <a:latin typeface="Cambria Math" panose="02040503050406030204" pitchFamily="18" charset="0"/>
                          </a:rPr>
                          <m:t>0</m:t>
                        </m:r>
                      </m:sub>
                    </m:sSub>
                  </m:oMath>
                </a14:m>
                <a:r>
                  <a:rPr lang="en-US" sz="1200" dirty="0"/>
                  <a:t>, this simplifies to:</a:t>
                </a:r>
                <a:endParaRPr lang="en-GB" sz="1200" dirty="0"/>
              </a:p>
            </p:txBody>
          </p:sp>
        </mc:Choice>
        <mc:Fallback xmlns="">
          <p:sp>
            <p:nvSpPr>
              <p:cNvPr id="15" name="CasellaDiTesto 14">
                <a:extLst>
                  <a:ext uri="{FF2B5EF4-FFF2-40B4-BE49-F238E27FC236}">
                    <a16:creationId xmlns:a16="http://schemas.microsoft.com/office/drawing/2014/main" id="{8A858CC8-3A9B-2E9C-523A-BDE90DC6CA4B}"/>
                  </a:ext>
                </a:extLst>
              </p:cNvPr>
              <p:cNvSpPr txBox="1">
                <a:spLocks noRot="1" noChangeAspect="1" noMove="1" noResize="1" noEditPoints="1" noAdjustHandles="1" noChangeArrowheads="1" noChangeShapeType="1" noTextEdit="1"/>
              </p:cNvSpPr>
              <p:nvPr/>
            </p:nvSpPr>
            <p:spPr>
              <a:xfrm>
                <a:off x="47677" y="3365452"/>
                <a:ext cx="9037324" cy="276999"/>
              </a:xfrm>
              <a:prstGeom prst="rect">
                <a:avLst/>
              </a:prstGeom>
              <a:blipFill>
                <a:blip r:embed="rId8"/>
                <a:stretch>
                  <a:fillRect l="-67" t="-2174" b="-13043"/>
                </a:stretch>
              </a:blipFill>
            </p:spPr>
            <p:txBody>
              <a:bodyPr/>
              <a:lstStyle/>
              <a:p>
                <a:r>
                  <a:rPr lang="en-GB">
                    <a:noFill/>
                  </a:rPr>
                  <a:t> </a:t>
                </a:r>
              </a:p>
            </p:txBody>
          </p:sp>
        </mc:Fallback>
      </mc:AlternateContent>
      <p:sp>
        <p:nvSpPr>
          <p:cNvPr id="19" name="Titolo 1">
            <a:extLst>
              <a:ext uri="{FF2B5EF4-FFF2-40B4-BE49-F238E27FC236}">
                <a16:creationId xmlns:a16="http://schemas.microsoft.com/office/drawing/2014/main" id="{3897CEB2-E4BC-C2FC-525D-C4B7584E1511}"/>
              </a:ext>
            </a:extLst>
          </p:cNvPr>
          <p:cNvSpPr>
            <a:spLocks noGrp="1"/>
          </p:cNvSpPr>
          <p:nvPr>
            <p:ph type="title"/>
          </p:nvPr>
        </p:nvSpPr>
        <p:spPr>
          <a:xfrm>
            <a:off x="0" y="-13683"/>
            <a:ext cx="7688700" cy="535200"/>
          </a:xfrm>
        </p:spPr>
        <p:txBody>
          <a:bodyPr/>
          <a:lstStyle/>
          <a:p>
            <a:r>
              <a:rPr lang="en-GB" sz="2800" dirty="0">
                <a:latin typeface="Arial" panose="020B0604020202020204" pitchFamily="34" charset="0"/>
                <a:cs typeface="Arial" panose="020B0604020202020204" pitchFamily="34" charset="0"/>
              </a:rPr>
              <a:t>Stability requirements</a:t>
            </a:r>
            <a:endParaRPr lang="en-GB" dirty="0"/>
          </a:p>
        </p:txBody>
      </p:sp>
    </p:spTree>
    <p:extLst>
      <p:ext uri="{BB962C8B-B14F-4D97-AF65-F5344CB8AC3E}">
        <p14:creationId xmlns:p14="http://schemas.microsoft.com/office/powerpoint/2010/main" val="265329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3FAAC-3DF8-0669-8D15-03A0BBBF9182}"/>
            </a:ext>
          </a:extLst>
        </p:cNvPr>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52971D29-413A-45DB-6693-B08CC74F72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33</a:t>
            </a:fld>
            <a:endParaRPr lang="it-IT" dirty="0"/>
          </a:p>
        </p:txBody>
      </p:sp>
      <p:sp>
        <p:nvSpPr>
          <p:cNvPr id="5" name="Sottotitolo 4">
            <a:extLst>
              <a:ext uri="{FF2B5EF4-FFF2-40B4-BE49-F238E27FC236}">
                <a16:creationId xmlns:a16="http://schemas.microsoft.com/office/drawing/2014/main" id="{57F75769-02DF-0E5C-5882-4E32B4231FE4}"/>
              </a:ext>
            </a:extLst>
          </p:cNvPr>
          <p:cNvSpPr>
            <a:spLocks noGrp="1"/>
          </p:cNvSpPr>
          <p:nvPr>
            <p:ph type="subTitle" idx="2"/>
          </p:nvPr>
        </p:nvSpPr>
        <p:spPr/>
        <p:txBody>
          <a:bodyPr/>
          <a:lstStyle/>
          <a:p>
            <a:r>
              <a:rPr lang="it" sz="900" dirty="0"/>
              <a:t>Beam dynamics studies for advanced-compact RF injector for PWFA</a:t>
            </a:r>
            <a:endParaRPr lang="en-GB" u="sng" dirty="0"/>
          </a:p>
        </p:txBody>
      </p:sp>
      <p:sp>
        <p:nvSpPr>
          <p:cNvPr id="19" name="Titolo 1">
            <a:extLst>
              <a:ext uri="{FF2B5EF4-FFF2-40B4-BE49-F238E27FC236}">
                <a16:creationId xmlns:a16="http://schemas.microsoft.com/office/drawing/2014/main" id="{80CC198B-645D-A147-CF58-BD00CAF84C98}"/>
              </a:ext>
            </a:extLst>
          </p:cNvPr>
          <p:cNvSpPr>
            <a:spLocks noGrp="1"/>
          </p:cNvSpPr>
          <p:nvPr>
            <p:ph type="title"/>
          </p:nvPr>
        </p:nvSpPr>
        <p:spPr>
          <a:xfrm>
            <a:off x="-1" y="-13683"/>
            <a:ext cx="9011265" cy="535200"/>
          </a:xfrm>
        </p:spPr>
        <p:txBody>
          <a:bodyPr/>
          <a:lstStyle/>
          <a:p>
            <a:r>
              <a:rPr lang="en-US" sz="2800" dirty="0">
                <a:latin typeface="+mj-lt"/>
              </a:rPr>
              <a:t>C-Band vs S-Band Technology</a:t>
            </a:r>
            <a:endParaRPr lang="en-GB" sz="2800" dirty="0">
              <a:latin typeface="+mj-lt"/>
            </a:endParaRP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63A20AC9-B9FD-92C1-7BE8-CF11604C5EE1}"/>
                  </a:ext>
                </a:extLst>
              </p:cNvPr>
              <p:cNvSpPr txBox="1"/>
              <p:nvPr/>
            </p:nvSpPr>
            <p:spPr>
              <a:xfrm>
                <a:off x="0" y="480264"/>
                <a:ext cx="9144000" cy="4200061"/>
              </a:xfrm>
              <a:prstGeom prst="rect">
                <a:avLst/>
              </a:prstGeom>
              <a:noFill/>
            </p:spPr>
            <p:txBody>
              <a:bodyPr wrap="square" rtlCol="0">
                <a:spAutoFit/>
              </a:bodyPr>
              <a:lstStyle/>
              <a:p>
                <a:pPr algn="just"/>
                <a:r>
                  <a:rPr lang="en-US" sz="1100" dirty="0"/>
                  <a:t>The RF energy entering an accelerating cavity is divided into:</a:t>
                </a:r>
              </a:p>
              <a:p>
                <a:pPr algn="just">
                  <a:buFont typeface="Arial" panose="020B0604020202020204" pitchFamily="34" charset="0"/>
                  <a:buChar char="•"/>
                </a:pPr>
                <a:r>
                  <a:rPr lang="en-US" sz="1100" b="1" dirty="0"/>
                  <a:t>Useful power Pacc​</a:t>
                </a:r>
                <a:r>
                  <a:rPr lang="en-US" sz="1100" dirty="0"/>
                  <a:t>, which accelerates the beam.</a:t>
                </a:r>
              </a:p>
              <a:p>
                <a:pPr algn="just">
                  <a:buFont typeface="Arial" panose="020B0604020202020204" pitchFamily="34" charset="0"/>
                  <a:buChar char="•"/>
                </a:pPr>
                <a:r>
                  <a:rPr lang="en-US" sz="1100" b="1" dirty="0"/>
                  <a:t>Dissipated power Pdiss​</a:t>
                </a:r>
                <a:r>
                  <a:rPr lang="en-US" sz="1100" dirty="0"/>
                  <a:t>, which is lost as heat in the cavity walls</a:t>
                </a:r>
              </a:p>
              <a:p>
                <a:pPr algn="just"/>
                <a:r>
                  <a:rPr lang="en-US" sz="1100" dirty="0"/>
                  <a:t>The power transfer efficiency is given by:</a:t>
                </a:r>
              </a:p>
              <a:p>
                <a:pPr algn="just"/>
                <a:endParaRPr lang="en-US" sz="1100" dirty="0"/>
              </a:p>
              <a:p>
                <a:pPr algn="just"/>
                <a:endParaRPr lang="en-US" sz="1100" dirty="0"/>
              </a:p>
              <a:p>
                <a:pPr algn="just"/>
                <a:r>
                  <a:rPr lang="en-US" sz="1100" dirty="0"/>
                  <a:t>A lower </a:t>
                </a:r>
                <a14:m>
                  <m:oMath xmlns:m="http://schemas.openxmlformats.org/officeDocument/2006/math">
                    <m:f>
                      <m:fPr>
                        <m:ctrlPr>
                          <a:rPr lang="en-US" sz="1100" b="0" i="1" dirty="0" smtClean="0">
                            <a:latin typeface="Cambria Math" panose="02040503050406030204" pitchFamily="18" charset="0"/>
                          </a:rPr>
                        </m:ctrlPr>
                      </m:fPr>
                      <m:num>
                        <m:sSub>
                          <m:sSubPr>
                            <m:ctrlPr>
                              <a:rPr lang="it-IT" sz="1100" b="0" i="1" dirty="0" smtClean="0">
                                <a:latin typeface="Cambria Math" panose="02040503050406030204" pitchFamily="18" charset="0"/>
                              </a:rPr>
                            </m:ctrlPr>
                          </m:sSubPr>
                          <m:e>
                            <m:r>
                              <a:rPr lang="en-US" sz="1100" i="1" dirty="0" smtClean="0">
                                <a:latin typeface="Cambria Math" panose="02040503050406030204" pitchFamily="18" charset="0"/>
                              </a:rPr>
                              <m:t>𝑃</m:t>
                            </m:r>
                          </m:e>
                          <m:sub>
                            <m:r>
                              <a:rPr lang="en-US" sz="1100" i="1" dirty="0" smtClean="0">
                                <a:latin typeface="Cambria Math" panose="02040503050406030204" pitchFamily="18" charset="0"/>
                              </a:rPr>
                              <m:t>𝑑𝑖𝑠𝑠</m:t>
                            </m:r>
                            <m:r>
                              <a:rPr lang="en-US" sz="1100" i="1" dirty="0" smtClean="0">
                                <a:latin typeface="Cambria Math" panose="02040503050406030204" pitchFamily="18" charset="0"/>
                              </a:rPr>
                              <m:t>​</m:t>
                            </m:r>
                          </m:sub>
                        </m:sSub>
                      </m:num>
                      <m:den>
                        <m:sSub>
                          <m:sSubPr>
                            <m:ctrlPr>
                              <a:rPr lang="it-IT" sz="1100" b="0" i="1" dirty="0" smtClean="0">
                                <a:latin typeface="Cambria Math" panose="02040503050406030204" pitchFamily="18" charset="0"/>
                              </a:rPr>
                            </m:ctrlPr>
                          </m:sSubPr>
                          <m:e>
                            <m:r>
                              <a:rPr lang="it-IT" sz="1100" b="0" i="1" dirty="0" smtClean="0">
                                <a:latin typeface="Cambria Math" panose="02040503050406030204" pitchFamily="18" charset="0"/>
                              </a:rPr>
                              <m:t>𝑃</m:t>
                            </m:r>
                          </m:e>
                          <m:sub>
                            <m:r>
                              <a:rPr lang="it-IT" sz="1100" b="0" i="1" dirty="0" smtClean="0">
                                <a:latin typeface="Cambria Math" panose="02040503050406030204" pitchFamily="18" charset="0"/>
                              </a:rPr>
                              <m:t>𝑖𝑛𝑝𝑢𝑡</m:t>
                            </m:r>
                          </m:sub>
                        </m:sSub>
                      </m:den>
                    </m:f>
                  </m:oMath>
                </a14:m>
                <a:r>
                  <a:rPr lang="en-US" sz="1100" dirty="0"/>
                  <a:t>​ ratio results in higher efficiency.</a:t>
                </a:r>
              </a:p>
              <a:p>
                <a:pPr algn="just"/>
                <a:r>
                  <a:rPr lang="en-US" sz="1100" dirty="0"/>
                  <a:t>In the case of C-band:</a:t>
                </a:r>
              </a:p>
              <a:p>
                <a:pPr algn="just">
                  <a:buFont typeface="Arial" panose="020B0604020202020204" pitchFamily="34" charset="0"/>
                  <a:buChar char="•"/>
                </a:pPr>
                <a:r>
                  <a:rPr lang="en-US" sz="1100" b="1" dirty="0"/>
                  <a:t>Cavities are smaller</a:t>
                </a:r>
                <a:r>
                  <a:rPr lang="en-US" sz="1100" dirty="0"/>
                  <a:t>, which reduces the conductive surface area that dissipates heat.</a:t>
                </a:r>
              </a:p>
              <a:p>
                <a:pPr algn="just">
                  <a:buFont typeface="Arial" panose="020B0604020202020204" pitchFamily="34" charset="0"/>
                  <a:buChar char="•"/>
                </a:pPr>
                <a:r>
                  <a:rPr lang="en-US" sz="1100" b="1" dirty="0"/>
                  <a:t>The surface resistance Rs​ increases with frequency f</a:t>
                </a:r>
                <a:r>
                  <a:rPr lang="en-US" sz="1100" dirty="0"/>
                  <a:t>, but the volume-to-surface ratio in C-band cavities is more favorable compared to S-band, leading to lower power losses.</a:t>
                </a:r>
              </a:p>
              <a:p>
                <a:pPr algn="just"/>
                <a:r>
                  <a:rPr lang="it-IT" sz="1100" dirty="0"/>
                  <a:t>The </a:t>
                </a:r>
                <a:r>
                  <a:rPr lang="it-IT" sz="1100" b="1" dirty="0"/>
                  <a:t>quality factor Q0​</a:t>
                </a:r>
                <a:r>
                  <a:rPr lang="it-IT" sz="1100" dirty="0"/>
                  <a:t> of a cavity is defined as:</a:t>
                </a:r>
              </a:p>
              <a:p>
                <a:pPr algn="just"/>
                <a14:m>
                  <m:oMath xmlns:m="http://schemas.openxmlformats.org/officeDocument/2006/math">
                    <m:sSub>
                      <m:sSubPr>
                        <m:ctrlPr>
                          <a:rPr lang="it-IT" sz="1100" b="0" i="1" dirty="0" smtClean="0">
                            <a:latin typeface="Cambria Math" panose="02040503050406030204" pitchFamily="18" charset="0"/>
                          </a:rPr>
                        </m:ctrlPr>
                      </m:sSubPr>
                      <m:e>
                        <m:r>
                          <a:rPr lang="it-IT" sz="1100" i="1" dirty="0" smtClean="0">
                            <a:latin typeface="Cambria Math" panose="02040503050406030204" pitchFamily="18" charset="0"/>
                          </a:rPr>
                          <m:t>𝑄</m:t>
                        </m:r>
                      </m:e>
                      <m:sub>
                        <m:r>
                          <a:rPr lang="it-IT" sz="1100" b="0" i="1" dirty="0" smtClean="0">
                            <a:latin typeface="Cambria Math" panose="02040503050406030204" pitchFamily="18" charset="0"/>
                          </a:rPr>
                          <m:t>0</m:t>
                        </m:r>
                      </m:sub>
                    </m:sSub>
                    <m:r>
                      <a:rPr lang="it-IT" sz="1100" i="1" dirty="0" smtClean="0">
                        <a:latin typeface="Cambria Math" panose="02040503050406030204" pitchFamily="18" charset="0"/>
                      </a:rPr>
                      <m:t>​=</m:t>
                    </m:r>
                    <m:f>
                      <m:fPr>
                        <m:ctrlPr>
                          <a:rPr lang="it-IT" sz="1100" b="0" i="1" dirty="0" smtClean="0">
                            <a:latin typeface="Cambria Math" panose="02040503050406030204" pitchFamily="18" charset="0"/>
                          </a:rPr>
                        </m:ctrlPr>
                      </m:fPr>
                      <m:num>
                        <m:r>
                          <a:rPr lang="it-IT" sz="1100" b="0" i="1" dirty="0" smtClean="0">
                            <a:latin typeface="Cambria Math" panose="02040503050406030204" pitchFamily="18" charset="0"/>
                          </a:rPr>
                          <m:t>𝑈</m:t>
                        </m:r>
                        <m:r>
                          <m:rPr>
                            <m:sty m:val="p"/>
                          </m:rPr>
                          <a:rPr lang="el-GR" sz="1100" b="0" i="1" dirty="0" smtClean="0">
                            <a:latin typeface="Cambria Math" panose="02040503050406030204" pitchFamily="18" charset="0"/>
                          </a:rPr>
                          <m:t>ω</m:t>
                        </m:r>
                      </m:num>
                      <m:den>
                        <m:sSub>
                          <m:sSubPr>
                            <m:ctrlPr>
                              <a:rPr lang="it-IT" sz="1100" b="0" i="1" dirty="0" smtClean="0">
                                <a:latin typeface="Cambria Math" panose="02040503050406030204" pitchFamily="18" charset="0"/>
                              </a:rPr>
                            </m:ctrlPr>
                          </m:sSubPr>
                          <m:e>
                            <m:r>
                              <a:rPr lang="it-IT" sz="1100" b="0" i="1" dirty="0" smtClean="0">
                                <a:latin typeface="Cambria Math" panose="02040503050406030204" pitchFamily="18" charset="0"/>
                              </a:rPr>
                              <m:t>𝑃</m:t>
                            </m:r>
                          </m:e>
                          <m:sub>
                            <m:r>
                              <a:rPr lang="it-IT" sz="1100" b="0" i="1" dirty="0" smtClean="0">
                                <a:latin typeface="Cambria Math" panose="02040503050406030204" pitchFamily="18" charset="0"/>
                              </a:rPr>
                              <m:t>𝑑𝑖𝑠𝑠</m:t>
                            </m:r>
                          </m:sub>
                        </m:sSub>
                      </m:den>
                    </m:f>
                    <m:r>
                      <a:rPr lang="it-IT" sz="1100" i="1" dirty="0" smtClean="0">
                        <a:latin typeface="Cambria Math" panose="02040503050406030204" pitchFamily="18" charset="0"/>
                      </a:rPr>
                      <m:t> </m:t>
                    </m:r>
                  </m:oMath>
                </a14:m>
                <a:r>
                  <a:rPr lang="it-IT" sz="1100" dirty="0"/>
                  <a:t>​where:</a:t>
                </a:r>
              </a:p>
              <a:p>
                <a:pPr algn="just">
                  <a:buFont typeface="Arial" panose="020B0604020202020204" pitchFamily="34" charset="0"/>
                  <a:buChar char="•"/>
                </a:pPr>
                <a:r>
                  <a:rPr lang="it-IT" sz="1100" dirty="0"/>
                  <a:t>U is the stored energy in the cavity,</a:t>
                </a:r>
              </a:p>
              <a:p>
                <a:pPr algn="just">
                  <a:buFont typeface="Arial" panose="020B0604020202020204" pitchFamily="34" charset="0"/>
                  <a:buChar char="•"/>
                </a:pPr>
                <a:r>
                  <a:rPr lang="it-IT" sz="1100" dirty="0"/>
                  <a:t>Pdiss​ is the dissipated power.</a:t>
                </a:r>
              </a:p>
              <a:p>
                <a:pPr algn="just"/>
                <a:r>
                  <a:rPr lang="it-IT" sz="1100" dirty="0"/>
                  <a:t>C-band cavities generally have a </a:t>
                </a:r>
                <a:r>
                  <a:rPr lang="it-IT" sz="1100" b="1" dirty="0"/>
                  <a:t>higher Q0​ than S-band cavities</a:t>
                </a:r>
                <a:r>
                  <a:rPr lang="it-IT" sz="1100" dirty="0"/>
                  <a:t>, meaning they dissipate less power for the same stored energy.</a:t>
                </a:r>
              </a:p>
              <a:p>
                <a:pPr algn="just"/>
                <a:r>
                  <a:rPr lang="it-IT" sz="1100" dirty="0"/>
                  <a:t>The coupling coefficient </a:t>
                </a:r>
                <a:r>
                  <a:rPr lang="el-GR" sz="1100" dirty="0"/>
                  <a:t>β </a:t>
                </a:r>
                <a:r>
                  <a:rPr lang="it-IT" sz="1100" dirty="0"/>
                  <a:t>between the cavity and the RF waveguide is:</a:t>
                </a:r>
              </a:p>
              <a:p>
                <a:pPr algn="just"/>
                <a14:m>
                  <m:oMathPara xmlns:m="http://schemas.openxmlformats.org/officeDocument/2006/math">
                    <m:oMathParaPr>
                      <m:jc m:val="centerGroup"/>
                    </m:oMathParaPr>
                    <m:oMath xmlns:m="http://schemas.openxmlformats.org/officeDocument/2006/math">
                      <m:r>
                        <a:rPr lang="el-GR" sz="1100" i="1" dirty="0" smtClean="0">
                          <a:latin typeface="Cambria Math" panose="02040503050406030204" pitchFamily="18" charset="0"/>
                        </a:rPr>
                        <m:t>𝛽</m:t>
                      </m:r>
                      <m:r>
                        <a:rPr lang="el-GR" sz="1100" i="1" dirty="0" smtClean="0">
                          <a:latin typeface="Cambria Math" panose="02040503050406030204" pitchFamily="18" charset="0"/>
                        </a:rPr>
                        <m:t>=</m:t>
                      </m:r>
                      <m:f>
                        <m:fPr>
                          <m:ctrlPr>
                            <a:rPr lang="it-IT" sz="1100" b="0" i="1" dirty="0" smtClean="0">
                              <a:latin typeface="Cambria Math" panose="02040503050406030204" pitchFamily="18" charset="0"/>
                            </a:rPr>
                          </m:ctrlPr>
                        </m:fPr>
                        <m:num>
                          <m:sSub>
                            <m:sSubPr>
                              <m:ctrlPr>
                                <a:rPr lang="it-IT" sz="1100" b="0" i="1" dirty="0" smtClean="0">
                                  <a:latin typeface="Cambria Math" panose="02040503050406030204" pitchFamily="18" charset="0"/>
                                </a:rPr>
                              </m:ctrlPr>
                            </m:sSubPr>
                            <m:e>
                              <m:r>
                                <a:rPr lang="it-IT" sz="1100" i="1" dirty="0" err="1" smtClean="0">
                                  <a:latin typeface="Cambria Math" panose="02040503050406030204" pitchFamily="18" charset="0"/>
                                </a:rPr>
                                <m:t>𝑃</m:t>
                              </m:r>
                            </m:e>
                            <m:sub>
                              <m:r>
                                <a:rPr lang="it-IT" sz="1100" i="1" dirty="0" err="1" smtClean="0">
                                  <a:latin typeface="Cambria Math" panose="02040503050406030204" pitchFamily="18" charset="0"/>
                                </a:rPr>
                                <m:t>𝑖𝑛𝑝𝑢𝑡</m:t>
                              </m:r>
                            </m:sub>
                          </m:sSub>
                        </m:num>
                        <m:den>
                          <m:sSub>
                            <m:sSubPr>
                              <m:ctrlPr>
                                <a:rPr lang="it-IT" sz="1100" b="0" i="1" dirty="0" smtClean="0">
                                  <a:latin typeface="Cambria Math" panose="02040503050406030204" pitchFamily="18" charset="0"/>
                                </a:rPr>
                              </m:ctrlPr>
                            </m:sSubPr>
                            <m:e>
                              <m:r>
                                <a:rPr lang="it-IT" sz="1100" b="0" i="1" dirty="0" smtClean="0">
                                  <a:latin typeface="Cambria Math" panose="02040503050406030204" pitchFamily="18" charset="0"/>
                                </a:rPr>
                                <m:t>𝑃</m:t>
                              </m:r>
                            </m:e>
                            <m:sub>
                              <m:r>
                                <a:rPr lang="it-IT" sz="1100" b="0" i="1" dirty="0" smtClean="0">
                                  <a:latin typeface="Cambria Math" panose="02040503050406030204" pitchFamily="18" charset="0"/>
                                </a:rPr>
                                <m:t>𝑑𝑖𝑠𝑠</m:t>
                              </m:r>
                            </m:sub>
                          </m:sSub>
                        </m:den>
                      </m:f>
                    </m:oMath>
                  </m:oMathPara>
                </a14:m>
                <a:endParaRPr lang="it-IT" sz="1100" dirty="0"/>
              </a:p>
              <a:p>
                <a:pPr algn="just"/>
                <a:r>
                  <a:rPr lang="it-IT" sz="1100" dirty="0"/>
                  <a:t>​​Due to the improved cavity design and the scaling of dimensions with wavelength, </a:t>
                </a:r>
                <a:r>
                  <a:rPr lang="it-IT" sz="1100" b="1" dirty="0"/>
                  <a:t>C-band cavities can be optimized for better power transfer</a:t>
                </a:r>
                <a:r>
                  <a:rPr lang="it-IT" sz="1100" dirty="0"/>
                  <a:t>, minimizing losses. </a:t>
                </a:r>
                <a:r>
                  <a:rPr lang="en-US" sz="1100" dirty="0"/>
                  <a:t>For the same input power, a C-band cavity dissipates less energy as heat compared to an S-band cavity, thanks to a more efficient power transfer to the accelerating structure. Lower heat dissipation also reduces the thermal load on cooling systems, which is a key advantage for high-repetition-rate operations.</a:t>
                </a:r>
                <a:endParaRPr lang="en-GB" sz="1100" dirty="0"/>
              </a:p>
            </p:txBody>
          </p:sp>
        </mc:Choice>
        <mc:Fallback xmlns="">
          <p:sp>
            <p:nvSpPr>
              <p:cNvPr id="2" name="CasellaDiTesto 1">
                <a:extLst>
                  <a:ext uri="{FF2B5EF4-FFF2-40B4-BE49-F238E27FC236}">
                    <a16:creationId xmlns:a16="http://schemas.microsoft.com/office/drawing/2014/main" id="{63A20AC9-B9FD-92C1-7BE8-CF11604C5EE1}"/>
                  </a:ext>
                </a:extLst>
              </p:cNvPr>
              <p:cNvSpPr txBox="1">
                <a:spLocks noRot="1" noChangeAspect="1" noMove="1" noResize="1" noEditPoints="1" noAdjustHandles="1" noChangeArrowheads="1" noChangeShapeType="1" noTextEdit="1"/>
              </p:cNvSpPr>
              <p:nvPr/>
            </p:nvSpPr>
            <p:spPr>
              <a:xfrm>
                <a:off x="0" y="480264"/>
                <a:ext cx="9144000" cy="4200061"/>
              </a:xfrm>
              <a:prstGeom prst="rect">
                <a:avLst/>
              </a:prstGeom>
              <a:blipFill>
                <a:blip r:embed="rId3"/>
                <a:stretch>
                  <a:fillRect t="-145" r="-400"/>
                </a:stretch>
              </a:blipFill>
            </p:spPr>
            <p:txBody>
              <a:bodyPr/>
              <a:lstStyle/>
              <a:p>
                <a:r>
                  <a:rPr lang="en-GB">
                    <a:noFill/>
                  </a:rPr>
                  <a:t> </a:t>
                </a:r>
              </a:p>
            </p:txBody>
          </p:sp>
        </mc:Fallback>
      </mc:AlternateContent>
      <p:pic>
        <p:nvPicPr>
          <p:cNvPr id="18" name="Immagine 17">
            <a:extLst>
              <a:ext uri="{FF2B5EF4-FFF2-40B4-BE49-F238E27FC236}">
                <a16:creationId xmlns:a16="http://schemas.microsoft.com/office/drawing/2014/main" id="{BB97E986-780E-2CE1-D5D3-C740B8F814A1}"/>
              </a:ext>
            </a:extLst>
          </p:cNvPr>
          <p:cNvPicPr>
            <a:picLocks noChangeAspect="1"/>
          </p:cNvPicPr>
          <p:nvPr/>
        </p:nvPicPr>
        <p:blipFill>
          <a:blip r:embed="rId4"/>
          <a:stretch>
            <a:fillRect/>
          </a:stretch>
        </p:blipFill>
        <p:spPr>
          <a:xfrm>
            <a:off x="3551959" y="1067715"/>
            <a:ext cx="1742141" cy="553061"/>
          </a:xfrm>
          <a:prstGeom prst="rect">
            <a:avLst/>
          </a:prstGeom>
        </p:spPr>
      </p:pic>
    </p:spTree>
    <p:extLst>
      <p:ext uri="{BB962C8B-B14F-4D97-AF65-F5344CB8AC3E}">
        <p14:creationId xmlns:p14="http://schemas.microsoft.com/office/powerpoint/2010/main" val="914348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8C790-9049-8310-0FC0-D0584F81E6AE}"/>
            </a:ext>
          </a:extLst>
        </p:cNvPr>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A07733D-723F-D1B1-56DD-A841808A7D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34</a:t>
            </a:fld>
            <a:endParaRPr lang="it-IT" dirty="0"/>
          </a:p>
        </p:txBody>
      </p:sp>
      <p:sp>
        <p:nvSpPr>
          <p:cNvPr id="5" name="Sottotitolo 4">
            <a:extLst>
              <a:ext uri="{FF2B5EF4-FFF2-40B4-BE49-F238E27FC236}">
                <a16:creationId xmlns:a16="http://schemas.microsoft.com/office/drawing/2014/main" id="{EFB6DFD5-E5E1-AC8B-9247-6F77009988CB}"/>
              </a:ext>
            </a:extLst>
          </p:cNvPr>
          <p:cNvSpPr>
            <a:spLocks noGrp="1"/>
          </p:cNvSpPr>
          <p:nvPr>
            <p:ph type="subTitle" idx="2"/>
          </p:nvPr>
        </p:nvSpPr>
        <p:spPr/>
        <p:txBody>
          <a:bodyPr/>
          <a:lstStyle/>
          <a:p>
            <a:r>
              <a:rPr lang="it" sz="900" dirty="0"/>
              <a:t>Beam dynamics studies for advanced-compact RF injector for PWFA</a:t>
            </a:r>
            <a:endParaRPr lang="en-GB" u="sng" dirty="0"/>
          </a:p>
        </p:txBody>
      </p:sp>
      <p:sp>
        <p:nvSpPr>
          <p:cNvPr id="19" name="Titolo 1">
            <a:extLst>
              <a:ext uri="{FF2B5EF4-FFF2-40B4-BE49-F238E27FC236}">
                <a16:creationId xmlns:a16="http://schemas.microsoft.com/office/drawing/2014/main" id="{59987119-E4BD-1EA7-91A2-6452348DA229}"/>
              </a:ext>
            </a:extLst>
          </p:cNvPr>
          <p:cNvSpPr>
            <a:spLocks noGrp="1"/>
          </p:cNvSpPr>
          <p:nvPr>
            <p:ph type="title"/>
          </p:nvPr>
        </p:nvSpPr>
        <p:spPr>
          <a:xfrm>
            <a:off x="-1" y="-13683"/>
            <a:ext cx="9011265" cy="535200"/>
          </a:xfrm>
        </p:spPr>
        <p:txBody>
          <a:bodyPr/>
          <a:lstStyle/>
          <a:p>
            <a:r>
              <a:rPr lang="en-GB" sz="2800" dirty="0">
                <a:latin typeface="+mj-lt"/>
              </a:rPr>
              <a:t>Ka-band klystron</a:t>
            </a:r>
          </a:p>
        </p:txBody>
      </p:sp>
      <p:pic>
        <p:nvPicPr>
          <p:cNvPr id="6" name="Immagine 5">
            <a:extLst>
              <a:ext uri="{FF2B5EF4-FFF2-40B4-BE49-F238E27FC236}">
                <a16:creationId xmlns:a16="http://schemas.microsoft.com/office/drawing/2014/main" id="{3B91F0E0-5A5D-296A-C45B-2ECA4C462203}"/>
              </a:ext>
            </a:extLst>
          </p:cNvPr>
          <p:cNvPicPr>
            <a:picLocks noChangeAspect="1"/>
          </p:cNvPicPr>
          <p:nvPr/>
        </p:nvPicPr>
        <p:blipFill>
          <a:blip r:embed="rId3"/>
          <a:stretch>
            <a:fillRect/>
          </a:stretch>
        </p:blipFill>
        <p:spPr>
          <a:xfrm>
            <a:off x="1095385" y="559054"/>
            <a:ext cx="6820491" cy="4153260"/>
          </a:xfrm>
          <a:prstGeom prst="rect">
            <a:avLst/>
          </a:prstGeom>
        </p:spPr>
      </p:pic>
    </p:spTree>
    <p:extLst>
      <p:ext uri="{BB962C8B-B14F-4D97-AF65-F5344CB8AC3E}">
        <p14:creationId xmlns:p14="http://schemas.microsoft.com/office/powerpoint/2010/main" val="836974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9588F-3422-E094-CE1E-92421FFECF3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7E76C54-042F-8D95-A919-9A6EB24FCFEF}"/>
              </a:ext>
            </a:extLst>
          </p:cNvPr>
          <p:cNvSpPr>
            <a:spLocks noGrp="1"/>
          </p:cNvSpPr>
          <p:nvPr>
            <p:ph type="title"/>
          </p:nvPr>
        </p:nvSpPr>
        <p:spPr>
          <a:xfrm>
            <a:off x="-80921" y="-36976"/>
            <a:ext cx="9305841" cy="535200"/>
          </a:xfrm>
        </p:spPr>
        <p:txBody>
          <a:bodyPr/>
          <a:lstStyle/>
          <a:p>
            <a:r>
              <a:rPr lang="en-US" sz="2800" b="1" dirty="0">
                <a:latin typeface="Calibri" panose="020F0502020204030204" pitchFamily="34" charset="0"/>
                <a:ea typeface="Calibri" panose="020F0502020204030204" pitchFamily="34" charset="0"/>
                <a:cs typeface="Calibri" panose="020F0502020204030204" pitchFamily="34" charset="0"/>
              </a:rPr>
              <a:t>Y Photocathode</a:t>
            </a:r>
          </a:p>
        </p:txBody>
      </p:sp>
      <p:sp>
        <p:nvSpPr>
          <p:cNvPr id="4" name="Segnaposto numero diapositiva 3">
            <a:extLst>
              <a:ext uri="{FF2B5EF4-FFF2-40B4-BE49-F238E27FC236}">
                <a16:creationId xmlns:a16="http://schemas.microsoft.com/office/drawing/2014/main" id="{C33DC407-30D1-C42B-6063-EAA17D4FF56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35</a:t>
            </a:fld>
            <a:endParaRPr lang="it-IT" dirty="0"/>
          </a:p>
        </p:txBody>
      </p:sp>
      <p:sp>
        <p:nvSpPr>
          <p:cNvPr id="5" name="Sottotitolo 4">
            <a:extLst>
              <a:ext uri="{FF2B5EF4-FFF2-40B4-BE49-F238E27FC236}">
                <a16:creationId xmlns:a16="http://schemas.microsoft.com/office/drawing/2014/main" id="{77202B10-52E7-8198-54CF-2D2BB0069C7E}"/>
              </a:ext>
            </a:extLst>
          </p:cNvPr>
          <p:cNvSpPr>
            <a:spLocks noGrp="1"/>
          </p:cNvSpPr>
          <p:nvPr>
            <p:ph type="subTitle" idx="2"/>
          </p:nvPr>
        </p:nvSpPr>
        <p:spPr/>
        <p:txBody>
          <a:bodyPr/>
          <a:lstStyle/>
          <a:p>
            <a:r>
              <a:rPr lang="it" sz="900" dirty="0"/>
              <a:t>Beam dynamics studies for advanced-compact RF injector for PWFA</a:t>
            </a:r>
            <a:endParaRPr lang="en-GB" dirty="0"/>
          </a:p>
          <a:p>
            <a:endParaRPr lang="en-GB" dirty="0"/>
          </a:p>
        </p:txBody>
      </p:sp>
      <p:sp>
        <p:nvSpPr>
          <p:cNvPr id="6" name="CasellaDiTesto 5">
            <a:extLst>
              <a:ext uri="{FF2B5EF4-FFF2-40B4-BE49-F238E27FC236}">
                <a16:creationId xmlns:a16="http://schemas.microsoft.com/office/drawing/2014/main" id="{BC9B12CB-7AE3-CBC2-4156-A8130CBE48F2}"/>
              </a:ext>
            </a:extLst>
          </p:cNvPr>
          <p:cNvSpPr txBox="1"/>
          <p:nvPr/>
        </p:nvSpPr>
        <p:spPr>
          <a:xfrm>
            <a:off x="483521" y="647200"/>
            <a:ext cx="8176955" cy="3939540"/>
          </a:xfrm>
          <a:prstGeom prst="rect">
            <a:avLst/>
          </a:prstGeom>
          <a:noFill/>
        </p:spPr>
        <p:txBody>
          <a:bodyPr wrap="square" rtlCol="0">
            <a:spAutoFit/>
          </a:bodyPr>
          <a:lstStyle/>
          <a:p>
            <a:endParaRPr lang="en-US" sz="1250" b="1" dirty="0">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Char char="•"/>
            </a:pPr>
            <a:r>
              <a:rPr lang="en-US" sz="1250" b="1" dirty="0">
                <a:latin typeface="Calibri" panose="020F0502020204030204" pitchFamily="34" charset="0"/>
                <a:ea typeface="Calibri" panose="020F0502020204030204" pitchFamily="34" charset="0"/>
                <a:cs typeface="Calibri" panose="020F0502020204030204" pitchFamily="34" charset="0"/>
              </a:rPr>
              <a:t>Lower Work Function:</a:t>
            </a:r>
          </a:p>
          <a:p>
            <a:endParaRPr lang="en-US" sz="1250"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250" dirty="0">
                <a:latin typeface="Calibri" panose="020F0502020204030204" pitchFamily="34" charset="0"/>
                <a:ea typeface="Calibri" panose="020F0502020204030204" pitchFamily="34" charset="0"/>
                <a:cs typeface="Calibri" panose="020F0502020204030204" pitchFamily="34" charset="0"/>
              </a:rPr>
              <a:t>Y has a lower work function (3,1 eV) than copper (4,7 eV).</a:t>
            </a:r>
          </a:p>
          <a:p>
            <a:pPr marL="457200" lvl="1"/>
            <a:endParaRPr lang="en-US" sz="1250" dirty="0">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Char char="•"/>
            </a:pPr>
            <a:r>
              <a:rPr lang="en-US" sz="1250" b="1" dirty="0">
                <a:latin typeface="Calibri" panose="020F0502020204030204" pitchFamily="34" charset="0"/>
                <a:ea typeface="Calibri" panose="020F0502020204030204" pitchFamily="34" charset="0"/>
                <a:cs typeface="Calibri" panose="020F0502020204030204" pitchFamily="34" charset="0"/>
              </a:rPr>
              <a:t>Visible Laser Illumination:</a:t>
            </a:r>
          </a:p>
          <a:p>
            <a:endParaRPr lang="en-US" sz="1250"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250" dirty="0">
                <a:latin typeface="Calibri" panose="020F0502020204030204" pitchFamily="34" charset="0"/>
                <a:ea typeface="Calibri" panose="020F0502020204030204" pitchFamily="34" charset="0"/>
                <a:cs typeface="Calibri" panose="020F0502020204030204" pitchFamily="34" charset="0"/>
              </a:rPr>
              <a:t>Use of visible laser pulses increases energy per pulse.</a:t>
            </a:r>
          </a:p>
          <a:p>
            <a:pPr marL="457200" lvl="1"/>
            <a:endParaRPr lang="en-US" sz="1250" dirty="0">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Char char="•"/>
            </a:pPr>
            <a:r>
              <a:rPr lang="en-US" sz="1250" b="1" dirty="0">
                <a:latin typeface="Calibri" panose="020F0502020204030204" pitchFamily="34" charset="0"/>
                <a:ea typeface="Calibri" panose="020F0502020204030204" pitchFamily="34" charset="0"/>
                <a:cs typeface="Calibri" panose="020F0502020204030204" pitchFamily="34" charset="0"/>
              </a:rPr>
              <a:t>High Repetition Rate Photoinjectors:</a:t>
            </a:r>
          </a:p>
          <a:p>
            <a:endParaRPr lang="en-US" sz="1250"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250" dirty="0">
                <a:latin typeface="Calibri" panose="020F0502020204030204" pitchFamily="34" charset="0"/>
                <a:ea typeface="Calibri" panose="020F0502020204030204" pitchFamily="34" charset="0"/>
                <a:cs typeface="Calibri" panose="020F0502020204030204" pitchFamily="34" charset="0"/>
              </a:rPr>
              <a:t>Higher energy per pulse enables elevated repetition rates.</a:t>
            </a:r>
          </a:p>
          <a:p>
            <a:pPr marL="457200" lvl="1"/>
            <a:endParaRPr lang="en-US" sz="1250" dirty="0">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Char char="•"/>
            </a:pPr>
            <a:r>
              <a:rPr lang="en-US" sz="1250" b="1" dirty="0">
                <a:latin typeface="Calibri" panose="020F0502020204030204" pitchFamily="34" charset="0"/>
                <a:ea typeface="Calibri" panose="020F0502020204030204" pitchFamily="34" charset="0"/>
                <a:cs typeface="Calibri" panose="020F0502020204030204" pitchFamily="34" charset="0"/>
              </a:rPr>
              <a:t>Avoiding Higher Harmonic Conversion:</a:t>
            </a:r>
          </a:p>
          <a:p>
            <a:endParaRPr lang="en-US" sz="1250"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250" dirty="0">
                <a:latin typeface="Calibri" panose="020F0502020204030204" pitchFamily="34" charset="0"/>
                <a:ea typeface="Calibri" panose="020F0502020204030204" pitchFamily="34" charset="0"/>
                <a:cs typeface="Calibri" panose="020F0502020204030204" pitchFamily="34" charset="0"/>
              </a:rPr>
              <a:t>Direct use of visible radiation simplifies the system.</a:t>
            </a:r>
          </a:p>
          <a:p>
            <a:pPr marL="457200" lvl="1"/>
            <a:endParaRPr lang="en-US" sz="1250" dirty="0">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Char char="•"/>
            </a:pPr>
            <a:r>
              <a:rPr lang="en-US" sz="1250" b="1" dirty="0">
                <a:latin typeface="Calibri" panose="020F0502020204030204" pitchFamily="34" charset="0"/>
                <a:ea typeface="Calibri" panose="020F0502020204030204" pitchFamily="34" charset="0"/>
                <a:cs typeface="Calibri" panose="020F0502020204030204" pitchFamily="34" charset="0"/>
              </a:rPr>
              <a:t>Electron Bunches with Higher Charge:</a:t>
            </a:r>
          </a:p>
          <a:p>
            <a:endParaRPr lang="en-US" sz="1250"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250" dirty="0">
                <a:latin typeface="Calibri" panose="020F0502020204030204" pitchFamily="34" charset="0"/>
                <a:ea typeface="Calibri" panose="020F0502020204030204" pitchFamily="34" charset="0"/>
                <a:cs typeface="Calibri" panose="020F0502020204030204" pitchFamily="34" charset="0"/>
              </a:rPr>
              <a:t>Increased pulse energy results in electron bunches with greater available charge.</a:t>
            </a:r>
          </a:p>
        </p:txBody>
      </p:sp>
      <p:pic>
        <p:nvPicPr>
          <p:cNvPr id="12" name="Immagine 11" descr="Immagine che contiene testo, linea, diagramma, Diagramma&#10;&#10;Il contenuto generato dall'IA potrebbe non essere corretto.">
            <a:extLst>
              <a:ext uri="{FF2B5EF4-FFF2-40B4-BE49-F238E27FC236}">
                <a16:creationId xmlns:a16="http://schemas.microsoft.com/office/drawing/2014/main" id="{49E537D8-FA1E-A74C-DB00-FA1EDA71470A}"/>
              </a:ext>
            </a:extLst>
          </p:cNvPr>
          <p:cNvPicPr>
            <a:picLocks noChangeAspect="1"/>
          </p:cNvPicPr>
          <p:nvPr/>
        </p:nvPicPr>
        <p:blipFill>
          <a:blip r:embed="rId3"/>
          <a:srcRect l="6842" r="10753"/>
          <a:stretch/>
        </p:blipFill>
        <p:spPr>
          <a:xfrm>
            <a:off x="7087846" y="3198859"/>
            <a:ext cx="1572630" cy="1551505"/>
          </a:xfrm>
          <a:prstGeom prst="rect">
            <a:avLst/>
          </a:prstGeom>
        </p:spPr>
      </p:pic>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B9438B79-C73A-84CB-6EDA-A3F1B0423023}"/>
                  </a:ext>
                </a:extLst>
              </p:cNvPr>
              <p:cNvSpPr txBox="1"/>
              <p:nvPr/>
            </p:nvSpPr>
            <p:spPr>
              <a:xfrm>
                <a:off x="4836351" y="3031127"/>
                <a:ext cx="4259909" cy="403444"/>
              </a:xfrm>
              <a:prstGeom prst="rect">
                <a:avLst/>
              </a:prstGeom>
              <a:noFill/>
            </p:spPr>
            <p:txBody>
              <a:bodyPr wrap="square" rtlCol="0">
                <a:spAutoFit/>
              </a:bodyPr>
              <a:lstStyle/>
              <a:p>
                <a:r>
                  <a:rPr lang="en-GB" sz="1000" dirty="0"/>
                  <a:t>*Measured </a:t>
                </a:r>
                <a14:m>
                  <m:oMath xmlns:m="http://schemas.openxmlformats.org/officeDocument/2006/math">
                    <m:r>
                      <a:rPr lang="en-GB" sz="1000" i="1" dirty="0" smtClean="0">
                        <a:latin typeface="Cambria Math" panose="02040503050406030204" pitchFamily="18" charset="0"/>
                      </a:rPr>
                      <m:t>𝑄𝐸</m:t>
                    </m:r>
                    <m:r>
                      <a:rPr lang="en-GB" sz="1000" i="1" dirty="0" smtClean="0">
                        <a:latin typeface="Cambria Math" panose="02040503050406030204" pitchFamily="18" charset="0"/>
                      </a:rPr>
                      <m:t>=</m:t>
                    </m:r>
                    <m:d>
                      <m:dPr>
                        <m:ctrlPr>
                          <a:rPr lang="en-GB" sz="1000" i="1" dirty="0" smtClean="0">
                            <a:latin typeface="Cambria Math" panose="02040503050406030204" pitchFamily="18" charset="0"/>
                          </a:rPr>
                        </m:ctrlPr>
                      </m:dPr>
                      <m:e>
                        <m:r>
                          <a:rPr lang="en-GB" sz="1000" i="1" dirty="0" smtClean="0">
                            <a:latin typeface="Cambria Math" panose="02040503050406030204" pitchFamily="18" charset="0"/>
                          </a:rPr>
                          <m:t>1,3</m:t>
                        </m:r>
                        <m:r>
                          <a:rPr lang="it-IT" sz="1000" b="0" i="1" dirty="0" smtClean="0">
                            <a:latin typeface="Cambria Math" panose="02040503050406030204" pitchFamily="18" charset="0"/>
                          </a:rPr>
                          <m:t>±</m:t>
                        </m:r>
                        <m:r>
                          <a:rPr lang="en-GB" sz="1000" i="1" dirty="0" smtClean="0">
                            <a:latin typeface="Cambria Math" panose="02040503050406030204" pitchFamily="18" charset="0"/>
                          </a:rPr>
                          <m:t>0,3</m:t>
                        </m:r>
                      </m:e>
                    </m:d>
                    <m:r>
                      <a:rPr lang="en-GB" sz="1000" i="1" dirty="0" smtClean="0">
                        <a:latin typeface="Cambria Math" panose="02040503050406030204" pitchFamily="18" charset="0"/>
                      </a:rPr>
                      <m:t>∗</m:t>
                    </m:r>
                    <m:sSup>
                      <m:sSupPr>
                        <m:ctrlPr>
                          <a:rPr lang="en-GB" sz="1000" i="1" dirty="0" smtClean="0">
                            <a:latin typeface="Cambria Math" panose="02040503050406030204" pitchFamily="18" charset="0"/>
                          </a:rPr>
                        </m:ctrlPr>
                      </m:sSupPr>
                      <m:e>
                        <m:r>
                          <a:rPr lang="en-GB" sz="1000" i="1" dirty="0" smtClean="0">
                            <a:latin typeface="Cambria Math" panose="02040503050406030204" pitchFamily="18" charset="0"/>
                          </a:rPr>
                          <m:t>10</m:t>
                        </m:r>
                      </m:e>
                      <m:sup>
                        <m:r>
                          <a:rPr lang="en-GB" sz="1000" i="1" dirty="0" smtClean="0">
                            <a:latin typeface="Cambria Math" panose="02040503050406030204" pitchFamily="18" charset="0"/>
                          </a:rPr>
                          <m:t>−5</m:t>
                        </m:r>
                      </m:sup>
                    </m:sSup>
                  </m:oMath>
                </a14:m>
                <a:r>
                  <a:rPr lang="en-GB" sz="1000" dirty="0"/>
                  <a:t> with respect to the </a:t>
                </a:r>
                <a14:m>
                  <m:oMath xmlns:m="http://schemas.openxmlformats.org/officeDocument/2006/math">
                    <m:r>
                      <a:rPr lang="en-GB" sz="1000" i="1" dirty="0">
                        <a:latin typeface="Cambria Math" panose="02040503050406030204" pitchFamily="18" charset="0"/>
                      </a:rPr>
                      <m:t>𝑄𝐸</m:t>
                    </m:r>
                    <m:r>
                      <a:rPr lang="en-GB" sz="1000" i="1" dirty="0">
                        <a:latin typeface="Cambria Math" panose="02040503050406030204" pitchFamily="18" charset="0"/>
                      </a:rPr>
                      <m:t>=</m:t>
                    </m:r>
                    <m:d>
                      <m:dPr>
                        <m:ctrlPr>
                          <a:rPr lang="en-GB" sz="1000" i="1" dirty="0">
                            <a:latin typeface="Cambria Math" panose="02040503050406030204" pitchFamily="18" charset="0"/>
                          </a:rPr>
                        </m:ctrlPr>
                      </m:dPr>
                      <m:e>
                        <m:r>
                          <a:rPr lang="en-GB" sz="1000" i="1" dirty="0">
                            <a:latin typeface="Cambria Math" panose="02040503050406030204" pitchFamily="18" charset="0"/>
                          </a:rPr>
                          <m:t>1</m:t>
                        </m:r>
                        <m:r>
                          <a:rPr lang="it-IT" sz="1000" b="0" i="1" dirty="0" smtClean="0">
                            <a:latin typeface="Cambria Math" panose="02040503050406030204" pitchFamily="18" charset="0"/>
                          </a:rPr>
                          <m:t>,4</m:t>
                        </m:r>
                      </m:e>
                    </m:d>
                    <m:r>
                      <a:rPr lang="en-GB" sz="1000" i="1" dirty="0">
                        <a:latin typeface="Cambria Math" panose="02040503050406030204" pitchFamily="18" charset="0"/>
                      </a:rPr>
                      <m:t>∗</m:t>
                    </m:r>
                    <m:sSup>
                      <m:sSupPr>
                        <m:ctrlPr>
                          <a:rPr lang="en-GB" sz="1000" i="1" dirty="0">
                            <a:latin typeface="Cambria Math" panose="02040503050406030204" pitchFamily="18" charset="0"/>
                          </a:rPr>
                        </m:ctrlPr>
                      </m:sSupPr>
                      <m:e>
                        <m:r>
                          <a:rPr lang="en-GB" sz="1000" i="1" dirty="0">
                            <a:latin typeface="Cambria Math" panose="02040503050406030204" pitchFamily="18" charset="0"/>
                          </a:rPr>
                          <m:t>10</m:t>
                        </m:r>
                      </m:e>
                      <m:sup>
                        <m:r>
                          <a:rPr lang="en-GB" sz="1000" i="1" dirty="0">
                            <a:latin typeface="Cambria Math" panose="02040503050406030204" pitchFamily="18" charset="0"/>
                          </a:rPr>
                          <m:t>−5</m:t>
                        </m:r>
                      </m:sup>
                    </m:sSup>
                  </m:oMath>
                </a14:m>
                <a:r>
                  <a:rPr lang="en-GB" sz="1000" dirty="0"/>
                  <a:t> from the theory.  </a:t>
                </a:r>
              </a:p>
            </p:txBody>
          </p:sp>
        </mc:Choice>
        <mc:Fallback xmlns="">
          <p:sp>
            <p:nvSpPr>
              <p:cNvPr id="13" name="CasellaDiTesto 12">
                <a:extLst>
                  <a:ext uri="{FF2B5EF4-FFF2-40B4-BE49-F238E27FC236}">
                    <a16:creationId xmlns:a16="http://schemas.microsoft.com/office/drawing/2014/main" id="{B9438B79-C73A-84CB-6EDA-A3F1B0423023}"/>
                  </a:ext>
                </a:extLst>
              </p:cNvPr>
              <p:cNvSpPr txBox="1">
                <a:spLocks noRot="1" noChangeAspect="1" noMove="1" noResize="1" noEditPoints="1" noAdjustHandles="1" noChangeArrowheads="1" noChangeShapeType="1" noTextEdit="1"/>
              </p:cNvSpPr>
              <p:nvPr/>
            </p:nvSpPr>
            <p:spPr>
              <a:xfrm>
                <a:off x="4836351" y="3031127"/>
                <a:ext cx="4259909" cy="403444"/>
              </a:xfrm>
              <a:prstGeom prst="rect">
                <a:avLst/>
              </a:prstGeom>
              <a:blipFill>
                <a:blip r:embed="rId4"/>
                <a:stretch>
                  <a:fillRect b="-7576"/>
                </a:stretch>
              </a:blipFill>
            </p:spPr>
            <p:txBody>
              <a:bodyPr/>
              <a:lstStyle/>
              <a:p>
                <a:r>
                  <a:rPr lang="en-GB">
                    <a:noFill/>
                  </a:rPr>
                  <a:t> </a:t>
                </a:r>
              </a:p>
            </p:txBody>
          </p:sp>
        </mc:Fallback>
      </mc:AlternateContent>
      <p:sp>
        <p:nvSpPr>
          <p:cNvPr id="14" name="CasellaDiTesto 13">
            <a:extLst>
              <a:ext uri="{FF2B5EF4-FFF2-40B4-BE49-F238E27FC236}">
                <a16:creationId xmlns:a16="http://schemas.microsoft.com/office/drawing/2014/main" id="{A43147A7-5293-5BC1-5340-A0E85642C83A}"/>
              </a:ext>
            </a:extLst>
          </p:cNvPr>
          <p:cNvSpPr txBox="1"/>
          <p:nvPr/>
        </p:nvSpPr>
        <p:spPr>
          <a:xfrm>
            <a:off x="5353318" y="4676877"/>
            <a:ext cx="3831963" cy="338554"/>
          </a:xfrm>
          <a:prstGeom prst="rect">
            <a:avLst/>
          </a:prstGeom>
          <a:noFill/>
        </p:spPr>
        <p:txBody>
          <a:bodyPr wrap="square" rtlCol="0">
            <a:spAutoFit/>
          </a:bodyPr>
          <a:lstStyle/>
          <a:p>
            <a:r>
              <a:rPr lang="en-GB" sz="800" b="0" i="0" noProof="0" dirty="0">
                <a:solidFill>
                  <a:srgbClr val="222222"/>
                </a:solidFill>
                <a:effectLst/>
                <a:latin typeface="Arial" panose="020B0604020202020204" pitchFamily="34" charset="0"/>
              </a:rPr>
              <a:t>*J. Scifo et al. Photoemission</a:t>
            </a:r>
            <a:r>
              <a:rPr lang="en-GB" sz="800" b="0" i="0" dirty="0">
                <a:solidFill>
                  <a:srgbClr val="222222"/>
                </a:solidFill>
                <a:effectLst/>
                <a:latin typeface="Arial" panose="020B0604020202020204" pitchFamily="34" charset="0"/>
              </a:rPr>
              <a:t> </a:t>
            </a:r>
            <a:r>
              <a:rPr lang="en-GB" sz="800" b="0" i="0" noProof="0" dirty="0">
                <a:solidFill>
                  <a:srgbClr val="222222"/>
                </a:solidFill>
                <a:effectLst/>
                <a:latin typeface="Arial" panose="020B0604020202020204" pitchFamily="34" charset="0"/>
              </a:rPr>
              <a:t>studies of yttrium photocathodes by using the visible radiation. Phys. Rev. Accel. Beams, 23:123401, Dec 2020.</a:t>
            </a:r>
            <a:endParaRPr lang="en-GB" sz="800" noProof="0" dirty="0"/>
          </a:p>
        </p:txBody>
      </p:sp>
      <p:sp>
        <p:nvSpPr>
          <p:cNvPr id="34" name="CasellaDiTesto 33">
            <a:extLst>
              <a:ext uri="{FF2B5EF4-FFF2-40B4-BE49-F238E27FC236}">
                <a16:creationId xmlns:a16="http://schemas.microsoft.com/office/drawing/2014/main" id="{CFAB1579-489A-E336-1132-D79FC05E564B}"/>
              </a:ext>
            </a:extLst>
          </p:cNvPr>
          <p:cNvSpPr txBox="1"/>
          <p:nvPr/>
        </p:nvSpPr>
        <p:spPr>
          <a:xfrm>
            <a:off x="6269119" y="2621127"/>
            <a:ext cx="1564015" cy="307777"/>
          </a:xfrm>
          <a:prstGeom prst="rect">
            <a:avLst/>
          </a:prstGeom>
          <a:solidFill>
            <a:schemeClr val="bg1"/>
          </a:solidFill>
        </p:spPr>
        <p:txBody>
          <a:bodyPr wrap="square" rtlCol="0">
            <a:spAutoFit/>
          </a:bodyPr>
          <a:lstStyle/>
          <a:p>
            <a:r>
              <a:rPr lang="en-GB" dirty="0"/>
              <a:t>wavelength (nm)</a:t>
            </a:r>
          </a:p>
        </p:txBody>
      </p:sp>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10070552-32A2-E172-A3D9-7483AA5F67FC}"/>
                  </a:ext>
                </a:extLst>
              </p:cNvPr>
              <p:cNvSpPr txBox="1"/>
              <p:nvPr/>
            </p:nvSpPr>
            <p:spPr>
              <a:xfrm rot="16200000">
                <a:off x="4811370" y="1367485"/>
                <a:ext cx="1236690" cy="30777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𝑄𝐸</m:t>
                      </m:r>
                      <m:r>
                        <a:rPr lang="en-GB" i="1" dirty="0" smtClean="0">
                          <a:latin typeface="Cambria Math" panose="02040503050406030204" pitchFamily="18" charset="0"/>
                        </a:rPr>
                        <m:t>∗10^−5 </m:t>
                      </m:r>
                    </m:oMath>
                  </m:oMathPara>
                </a14:m>
                <a:endParaRPr lang="en-GB" dirty="0"/>
              </a:p>
            </p:txBody>
          </p:sp>
        </mc:Choice>
        <mc:Fallback xmlns="">
          <p:sp>
            <p:nvSpPr>
              <p:cNvPr id="35" name="CasellaDiTesto 34">
                <a:extLst>
                  <a:ext uri="{FF2B5EF4-FFF2-40B4-BE49-F238E27FC236}">
                    <a16:creationId xmlns:a16="http://schemas.microsoft.com/office/drawing/2014/main" id="{10070552-32A2-E172-A3D9-7483AA5F67FC}"/>
                  </a:ext>
                </a:extLst>
              </p:cNvPr>
              <p:cNvSpPr txBox="1">
                <a:spLocks noRot="1" noChangeAspect="1" noMove="1" noResize="1" noEditPoints="1" noAdjustHandles="1" noChangeArrowheads="1" noChangeShapeType="1" noTextEdit="1"/>
              </p:cNvSpPr>
              <p:nvPr/>
            </p:nvSpPr>
            <p:spPr>
              <a:xfrm rot="16200000">
                <a:off x="4811370" y="1367485"/>
                <a:ext cx="1236690" cy="307777"/>
              </a:xfrm>
              <a:prstGeom prst="rect">
                <a:avLst/>
              </a:prstGeom>
              <a:blipFill>
                <a:blip r:embed="rId5"/>
                <a:stretch>
                  <a:fillRect r="-7843"/>
                </a:stretch>
              </a:blipFill>
            </p:spPr>
            <p:txBody>
              <a:bodyPr/>
              <a:lstStyle/>
              <a:p>
                <a:r>
                  <a:rPr lang="en-GB">
                    <a:noFill/>
                  </a:rPr>
                  <a:t> </a:t>
                </a:r>
              </a:p>
            </p:txBody>
          </p:sp>
        </mc:Fallback>
      </mc:AlternateContent>
      <p:pic>
        <p:nvPicPr>
          <p:cNvPr id="3" name="Immagine 2">
            <a:extLst>
              <a:ext uri="{FF2B5EF4-FFF2-40B4-BE49-F238E27FC236}">
                <a16:creationId xmlns:a16="http://schemas.microsoft.com/office/drawing/2014/main" id="{E5D11167-E44C-D245-20BC-ED66962B34E7}"/>
              </a:ext>
            </a:extLst>
          </p:cNvPr>
          <p:cNvPicPr>
            <a:picLocks noChangeAspect="1"/>
          </p:cNvPicPr>
          <p:nvPr/>
        </p:nvPicPr>
        <p:blipFill>
          <a:blip r:embed="rId6"/>
          <a:stretch>
            <a:fillRect/>
          </a:stretch>
        </p:blipFill>
        <p:spPr>
          <a:xfrm>
            <a:off x="5550296" y="376358"/>
            <a:ext cx="3001659" cy="2282189"/>
          </a:xfrm>
          <a:prstGeom prst="rect">
            <a:avLst/>
          </a:prstGeom>
        </p:spPr>
      </p:pic>
      <p:sp>
        <p:nvSpPr>
          <p:cNvPr id="7" name="CasellaDiTesto 6">
            <a:extLst>
              <a:ext uri="{FF2B5EF4-FFF2-40B4-BE49-F238E27FC236}">
                <a16:creationId xmlns:a16="http://schemas.microsoft.com/office/drawing/2014/main" id="{04FD50A9-8E6B-9E27-03E9-5FBB2D8A68F2}"/>
              </a:ext>
            </a:extLst>
          </p:cNvPr>
          <p:cNvSpPr txBox="1"/>
          <p:nvPr/>
        </p:nvSpPr>
        <p:spPr>
          <a:xfrm>
            <a:off x="6274838" y="32866"/>
            <a:ext cx="1940014" cy="307777"/>
          </a:xfrm>
          <a:prstGeom prst="rect">
            <a:avLst/>
          </a:prstGeom>
          <a:solidFill>
            <a:schemeClr val="bg1"/>
          </a:solidFill>
        </p:spPr>
        <p:txBody>
          <a:bodyPr wrap="square" rtlCol="0">
            <a:spAutoFit/>
          </a:bodyPr>
          <a:lstStyle/>
          <a:p>
            <a:r>
              <a:rPr lang="en-GB" dirty="0"/>
              <a:t>QE vs wavelength</a:t>
            </a:r>
          </a:p>
        </p:txBody>
      </p:sp>
    </p:spTree>
    <p:extLst>
      <p:ext uri="{BB962C8B-B14F-4D97-AF65-F5344CB8AC3E}">
        <p14:creationId xmlns:p14="http://schemas.microsoft.com/office/powerpoint/2010/main" val="3529937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980A1-B750-9CD9-17DC-FB0393BC3E1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4391685-F933-8059-14A1-6C77D4F3FECC}"/>
              </a:ext>
            </a:extLst>
          </p:cNvPr>
          <p:cNvSpPr>
            <a:spLocks noGrp="1"/>
          </p:cNvSpPr>
          <p:nvPr>
            <p:ph type="title"/>
          </p:nvPr>
        </p:nvSpPr>
        <p:spPr>
          <a:xfrm>
            <a:off x="-80921" y="-36976"/>
            <a:ext cx="9305841" cy="535200"/>
          </a:xfrm>
        </p:spPr>
        <p:txBody>
          <a:bodyPr/>
          <a:lstStyle/>
          <a:p>
            <a:r>
              <a:rPr lang="en-US" sz="2800" b="1" dirty="0">
                <a:latin typeface="Calibri" panose="020F0502020204030204" pitchFamily="34" charset="0"/>
                <a:ea typeface="Calibri" panose="020F0502020204030204" pitchFamily="34" charset="0"/>
                <a:cs typeface="Calibri" panose="020F0502020204030204" pitchFamily="34" charset="0"/>
              </a:rPr>
              <a:t>Cu Photocathode</a:t>
            </a:r>
          </a:p>
        </p:txBody>
      </p:sp>
      <p:sp>
        <p:nvSpPr>
          <p:cNvPr id="4" name="Segnaposto numero diapositiva 3">
            <a:extLst>
              <a:ext uri="{FF2B5EF4-FFF2-40B4-BE49-F238E27FC236}">
                <a16:creationId xmlns:a16="http://schemas.microsoft.com/office/drawing/2014/main" id="{E3E5A092-27FB-8FFB-2F3E-131DC20F29C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36</a:t>
            </a:fld>
            <a:endParaRPr lang="it-IT" dirty="0"/>
          </a:p>
        </p:txBody>
      </p:sp>
      <p:sp>
        <p:nvSpPr>
          <p:cNvPr id="5" name="Sottotitolo 4">
            <a:extLst>
              <a:ext uri="{FF2B5EF4-FFF2-40B4-BE49-F238E27FC236}">
                <a16:creationId xmlns:a16="http://schemas.microsoft.com/office/drawing/2014/main" id="{F631EA50-F088-13E1-6F73-433F8286E868}"/>
              </a:ext>
            </a:extLst>
          </p:cNvPr>
          <p:cNvSpPr>
            <a:spLocks noGrp="1"/>
          </p:cNvSpPr>
          <p:nvPr>
            <p:ph type="subTitle" idx="2"/>
          </p:nvPr>
        </p:nvSpPr>
        <p:spPr/>
        <p:txBody>
          <a:bodyPr/>
          <a:lstStyle/>
          <a:p>
            <a:r>
              <a:rPr lang="it" sz="900" dirty="0"/>
              <a:t>Beam dynamics studies for advanced-compact RF injector for PWFA</a:t>
            </a:r>
            <a:endParaRPr lang="en-GB" dirty="0"/>
          </a:p>
          <a:p>
            <a:endParaRPr lang="en-GB" dirty="0"/>
          </a:p>
        </p:txBody>
      </p:sp>
      <p:pic>
        <p:nvPicPr>
          <p:cNvPr id="1026" name="Picture 2">
            <a:extLst>
              <a:ext uri="{FF2B5EF4-FFF2-40B4-BE49-F238E27FC236}">
                <a16:creationId xmlns:a16="http://schemas.microsoft.com/office/drawing/2014/main" id="{5D509ED3-3E75-99F8-42AD-A5F997B69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04" y="996846"/>
            <a:ext cx="3852470" cy="288935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8585909D-366B-6D9F-6799-494FECB529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3885" y="996846"/>
            <a:ext cx="3852470" cy="288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301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5E58F9E-2AA1-E681-AD88-F5C029C381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37</a:t>
            </a:fld>
            <a:endParaRPr lang="it-IT" dirty="0"/>
          </a:p>
        </p:txBody>
      </p:sp>
      <p:sp>
        <p:nvSpPr>
          <p:cNvPr id="5" name="Sottotitolo 4">
            <a:extLst>
              <a:ext uri="{FF2B5EF4-FFF2-40B4-BE49-F238E27FC236}">
                <a16:creationId xmlns:a16="http://schemas.microsoft.com/office/drawing/2014/main" id="{91F97C9C-E880-D583-84E7-71819D4E7B7A}"/>
              </a:ext>
            </a:extLst>
          </p:cNvPr>
          <p:cNvSpPr>
            <a:spLocks noGrp="1"/>
          </p:cNvSpPr>
          <p:nvPr>
            <p:ph type="subTitle" idx="2"/>
          </p:nvPr>
        </p:nvSpPr>
        <p:spPr/>
        <p:txBody>
          <a:bodyPr/>
          <a:lstStyle/>
          <a:p>
            <a:r>
              <a:rPr lang="it" sz="900" dirty="0"/>
              <a:t>Beam dynamics studies for advanced-compact RF injector for PWFA</a:t>
            </a:r>
            <a:endParaRPr lang="en-GB" dirty="0"/>
          </a:p>
          <a:p>
            <a:endParaRPr lang="en-GB" dirty="0"/>
          </a:p>
          <a:p>
            <a:endParaRPr lang="en-GB" dirty="0"/>
          </a:p>
          <a:p>
            <a:endParaRPr lang="en-GB" dirty="0"/>
          </a:p>
          <a:p>
            <a:endParaRPr lang="en-GB" dirty="0"/>
          </a:p>
        </p:txBody>
      </p:sp>
      <p:sp>
        <p:nvSpPr>
          <p:cNvPr id="6" name="Google Shape;272;p39">
            <a:extLst>
              <a:ext uri="{FF2B5EF4-FFF2-40B4-BE49-F238E27FC236}">
                <a16:creationId xmlns:a16="http://schemas.microsoft.com/office/drawing/2014/main" id="{9AA311CA-6715-1114-55B6-01AF59D644DF}"/>
              </a:ext>
            </a:extLst>
          </p:cNvPr>
          <p:cNvSpPr txBox="1">
            <a:spLocks noGrp="1"/>
          </p:cNvSpPr>
          <p:nvPr>
            <p:ph type="body" idx="1"/>
          </p:nvPr>
        </p:nvSpPr>
        <p:spPr>
          <a:xfrm>
            <a:off x="0" y="705682"/>
            <a:ext cx="9216428" cy="606720"/>
          </a:xfrm>
          <a:prstGeom prst="rect">
            <a:avLst/>
          </a:prstGeom>
          <a:noFill/>
          <a:ln>
            <a:noFill/>
          </a:ln>
        </p:spPr>
        <p:txBody>
          <a:bodyPr spcFirstLastPara="1" wrap="square" lIns="68575" tIns="34275" rIns="68575" bIns="34275" anchor="t" anchorCtr="0">
            <a:noAutofit/>
          </a:bodyPr>
          <a:lstStyle/>
          <a:p>
            <a:pPr marL="139700" lvl="0" indent="-139700">
              <a:spcBef>
                <a:spcPts val="0"/>
              </a:spcBef>
              <a:buSzPts val="1800"/>
            </a:pPr>
            <a:r>
              <a:rPr lang="en-US" dirty="0">
                <a:solidFill>
                  <a:schemeClr val="tx2">
                    <a:lumMod val="10000"/>
                  </a:schemeClr>
                </a:solidFill>
                <a:latin typeface="+mj-lt"/>
              </a:rPr>
              <a:t>The laser distribution on the cathode is often not ideal</a:t>
            </a:r>
            <a:r>
              <a:rPr lang="en-US" dirty="0">
                <a:latin typeface="+mj-lt"/>
              </a:rPr>
              <a:t>.</a:t>
            </a:r>
          </a:p>
          <a:p>
            <a:pPr marL="139700" lvl="0" indent="-139700">
              <a:spcBef>
                <a:spcPts val="0"/>
              </a:spcBef>
              <a:buSzPts val="1800"/>
            </a:pPr>
            <a:r>
              <a:rPr lang="en-US" dirty="0">
                <a:solidFill>
                  <a:schemeClr val="tx2">
                    <a:lumMod val="10000"/>
                  </a:schemeClr>
                </a:solidFill>
                <a:latin typeface="+mj-lt"/>
              </a:rPr>
              <a:t>Images from the virtual cathode camera are numerically integrated to calculate the form factor</a:t>
            </a:r>
            <a:endParaRPr lang="ar-AE" dirty="0">
              <a:solidFill>
                <a:schemeClr val="tx2">
                  <a:lumMod val="10000"/>
                </a:schemeClr>
              </a:solidFill>
              <a:latin typeface="+mj-lt"/>
            </a:endParaRPr>
          </a:p>
        </p:txBody>
      </p:sp>
      <p:grpSp>
        <p:nvGrpSpPr>
          <p:cNvPr id="7" name="Group 26">
            <a:extLst>
              <a:ext uri="{FF2B5EF4-FFF2-40B4-BE49-F238E27FC236}">
                <a16:creationId xmlns:a16="http://schemas.microsoft.com/office/drawing/2014/main" id="{80CBCCA4-92D0-1472-2DE4-463BE58656BF}"/>
              </a:ext>
            </a:extLst>
          </p:cNvPr>
          <p:cNvGrpSpPr>
            <a:grpSpLocks noChangeAspect="1"/>
          </p:cNvGrpSpPr>
          <p:nvPr/>
        </p:nvGrpSpPr>
        <p:grpSpPr>
          <a:xfrm>
            <a:off x="1066800" y="1514832"/>
            <a:ext cx="3069125" cy="3065480"/>
            <a:chOff x="2619339" y="870921"/>
            <a:chExt cx="2771375" cy="2768083"/>
          </a:xfrm>
        </p:grpSpPr>
        <p:pic>
          <p:nvPicPr>
            <p:cNvPr id="8" name="Picture 6">
              <a:extLst>
                <a:ext uri="{FF2B5EF4-FFF2-40B4-BE49-F238E27FC236}">
                  <a16:creationId xmlns:a16="http://schemas.microsoft.com/office/drawing/2014/main" id="{60A99898-A30A-3590-185B-19C6B6620C7E}"/>
                </a:ext>
              </a:extLst>
            </p:cNvPr>
            <p:cNvPicPr>
              <a:picLocks noChangeAspect="1"/>
            </p:cNvPicPr>
            <p:nvPr/>
          </p:nvPicPr>
          <p:blipFill>
            <a:blip r:embed="rId2"/>
            <a:stretch>
              <a:fillRect/>
            </a:stretch>
          </p:blipFill>
          <p:spPr>
            <a:xfrm>
              <a:off x="2619339" y="1507788"/>
              <a:ext cx="2131293" cy="2127926"/>
            </a:xfrm>
            <a:prstGeom prst="rect">
              <a:avLst/>
            </a:prstGeom>
          </p:spPr>
        </p:pic>
        <p:pic>
          <p:nvPicPr>
            <p:cNvPr id="9" name="Picture 18">
              <a:extLst>
                <a:ext uri="{FF2B5EF4-FFF2-40B4-BE49-F238E27FC236}">
                  <a16:creationId xmlns:a16="http://schemas.microsoft.com/office/drawing/2014/main" id="{4BF0D27F-BCDA-3894-9AD9-4E9E30FFFD82}"/>
                </a:ext>
              </a:extLst>
            </p:cNvPr>
            <p:cNvPicPr>
              <a:picLocks noChangeAspect="1"/>
            </p:cNvPicPr>
            <p:nvPr/>
          </p:nvPicPr>
          <p:blipFill>
            <a:blip r:embed="rId3"/>
            <a:stretch>
              <a:fillRect/>
            </a:stretch>
          </p:blipFill>
          <p:spPr>
            <a:xfrm>
              <a:off x="2619339" y="870921"/>
              <a:ext cx="2131293" cy="640081"/>
            </a:xfrm>
            <a:prstGeom prst="rect">
              <a:avLst/>
            </a:prstGeom>
          </p:spPr>
        </p:pic>
        <p:pic>
          <p:nvPicPr>
            <p:cNvPr id="10" name="Picture 20">
              <a:extLst>
                <a:ext uri="{FF2B5EF4-FFF2-40B4-BE49-F238E27FC236}">
                  <a16:creationId xmlns:a16="http://schemas.microsoft.com/office/drawing/2014/main" id="{0FCC17E0-413C-7B2E-1DC2-3558E5154003}"/>
                </a:ext>
              </a:extLst>
            </p:cNvPr>
            <p:cNvPicPr>
              <a:picLocks noChangeAspect="1"/>
            </p:cNvPicPr>
            <p:nvPr/>
          </p:nvPicPr>
          <p:blipFill>
            <a:blip r:embed="rId4"/>
            <a:stretch>
              <a:fillRect/>
            </a:stretch>
          </p:blipFill>
          <p:spPr>
            <a:xfrm rot="5400000">
              <a:off x="4005027" y="2253317"/>
              <a:ext cx="2131292" cy="640082"/>
            </a:xfrm>
            <a:prstGeom prst="rect">
              <a:avLst/>
            </a:prstGeom>
          </p:spPr>
        </p:pic>
      </p:grpSp>
      <p:grpSp>
        <p:nvGrpSpPr>
          <p:cNvPr id="11" name="Group 25">
            <a:extLst>
              <a:ext uri="{FF2B5EF4-FFF2-40B4-BE49-F238E27FC236}">
                <a16:creationId xmlns:a16="http://schemas.microsoft.com/office/drawing/2014/main" id="{4C85F7E0-763C-A336-59E0-EC1F2343C2D3}"/>
              </a:ext>
            </a:extLst>
          </p:cNvPr>
          <p:cNvGrpSpPr>
            <a:grpSpLocks noChangeAspect="1"/>
          </p:cNvGrpSpPr>
          <p:nvPr/>
        </p:nvGrpSpPr>
        <p:grpSpPr>
          <a:xfrm>
            <a:off x="5008076" y="1516556"/>
            <a:ext cx="3069124" cy="3060113"/>
            <a:chOff x="6163424" y="870921"/>
            <a:chExt cx="2772933" cy="2764792"/>
          </a:xfrm>
        </p:grpSpPr>
        <p:pic>
          <p:nvPicPr>
            <p:cNvPr id="12" name="Picture 8">
              <a:extLst>
                <a:ext uri="{FF2B5EF4-FFF2-40B4-BE49-F238E27FC236}">
                  <a16:creationId xmlns:a16="http://schemas.microsoft.com/office/drawing/2014/main" id="{F3C83528-4CFE-A2CB-15B0-65944A40006D}"/>
                </a:ext>
              </a:extLst>
            </p:cNvPr>
            <p:cNvPicPr>
              <a:picLocks noChangeAspect="1"/>
            </p:cNvPicPr>
            <p:nvPr/>
          </p:nvPicPr>
          <p:blipFill>
            <a:blip r:embed="rId5"/>
            <a:stretch>
              <a:fillRect/>
            </a:stretch>
          </p:blipFill>
          <p:spPr>
            <a:xfrm>
              <a:off x="6164981" y="1507787"/>
              <a:ext cx="2131293" cy="2127926"/>
            </a:xfrm>
            <a:prstGeom prst="rect">
              <a:avLst/>
            </a:prstGeom>
          </p:spPr>
        </p:pic>
        <p:pic>
          <p:nvPicPr>
            <p:cNvPr id="13" name="Picture 22">
              <a:extLst>
                <a:ext uri="{FF2B5EF4-FFF2-40B4-BE49-F238E27FC236}">
                  <a16:creationId xmlns:a16="http://schemas.microsoft.com/office/drawing/2014/main" id="{9FB917E7-D46E-1A75-4CC9-A8F9714814A2}"/>
                </a:ext>
              </a:extLst>
            </p:cNvPr>
            <p:cNvPicPr>
              <a:picLocks noChangeAspect="1"/>
            </p:cNvPicPr>
            <p:nvPr/>
          </p:nvPicPr>
          <p:blipFill>
            <a:blip r:embed="rId6"/>
            <a:stretch>
              <a:fillRect/>
            </a:stretch>
          </p:blipFill>
          <p:spPr>
            <a:xfrm rot="5400000">
              <a:off x="7550669" y="2250026"/>
              <a:ext cx="2131293" cy="640082"/>
            </a:xfrm>
            <a:prstGeom prst="rect">
              <a:avLst/>
            </a:prstGeom>
          </p:spPr>
        </p:pic>
        <p:pic>
          <p:nvPicPr>
            <p:cNvPr id="14" name="Picture 24">
              <a:extLst>
                <a:ext uri="{FF2B5EF4-FFF2-40B4-BE49-F238E27FC236}">
                  <a16:creationId xmlns:a16="http://schemas.microsoft.com/office/drawing/2014/main" id="{6006B966-ECA4-2714-E138-9695CBCDBEE5}"/>
                </a:ext>
              </a:extLst>
            </p:cNvPr>
            <p:cNvPicPr>
              <a:picLocks noChangeAspect="1"/>
            </p:cNvPicPr>
            <p:nvPr/>
          </p:nvPicPr>
          <p:blipFill>
            <a:blip r:embed="rId7"/>
            <a:stretch>
              <a:fillRect/>
            </a:stretch>
          </p:blipFill>
          <p:spPr>
            <a:xfrm>
              <a:off x="6163424" y="870921"/>
              <a:ext cx="2131292" cy="633499"/>
            </a:xfrm>
            <a:prstGeom prst="rect">
              <a:avLst/>
            </a:prstGeom>
          </p:spPr>
        </p:pic>
      </p:grpSp>
      <p:sp>
        <p:nvSpPr>
          <p:cNvPr id="15" name="Google Shape;135;p13">
            <a:extLst>
              <a:ext uri="{FF2B5EF4-FFF2-40B4-BE49-F238E27FC236}">
                <a16:creationId xmlns:a16="http://schemas.microsoft.com/office/drawing/2014/main" id="{6843942E-32CF-6CBF-8731-965D3D2EC0A2}"/>
              </a:ext>
            </a:extLst>
          </p:cNvPr>
          <p:cNvSpPr txBox="1">
            <a:spLocks/>
          </p:cNvSpPr>
          <p:nvPr/>
        </p:nvSpPr>
        <p:spPr>
          <a:xfrm>
            <a:off x="0" y="-123714"/>
            <a:ext cx="7688100" cy="76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Catamaran"/>
              <a:buNone/>
              <a:defRPr sz="2600" b="1" i="0" u="none" strike="noStrike" cap="none">
                <a:solidFill>
                  <a:schemeClr val="dk2"/>
                </a:solidFill>
                <a:latin typeface="Catamaran"/>
                <a:ea typeface="Catamaran"/>
                <a:cs typeface="Catamaran"/>
                <a:sym typeface="Catamaran"/>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n-GB" sz="2800" dirty="0">
                <a:latin typeface="+mj-lt"/>
              </a:rPr>
              <a:t>Laser distribution at cathode</a:t>
            </a:r>
          </a:p>
        </p:txBody>
      </p:sp>
    </p:spTree>
    <p:extLst>
      <p:ext uri="{BB962C8B-B14F-4D97-AF65-F5344CB8AC3E}">
        <p14:creationId xmlns:p14="http://schemas.microsoft.com/office/powerpoint/2010/main" val="2388081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5E86F127-A7E4-295B-1DE2-B57564FEBD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38</a:t>
            </a:fld>
            <a:endParaRPr lang="it-IT" dirty="0"/>
          </a:p>
        </p:txBody>
      </p:sp>
      <p:sp>
        <p:nvSpPr>
          <p:cNvPr id="5" name="Sottotitolo 4">
            <a:extLst>
              <a:ext uri="{FF2B5EF4-FFF2-40B4-BE49-F238E27FC236}">
                <a16:creationId xmlns:a16="http://schemas.microsoft.com/office/drawing/2014/main" id="{6DE19D9C-78CA-7579-C072-0448DFE4D8DE}"/>
              </a:ext>
            </a:extLst>
          </p:cNvPr>
          <p:cNvSpPr>
            <a:spLocks noGrp="1"/>
          </p:cNvSpPr>
          <p:nvPr>
            <p:ph type="subTitle" idx="2"/>
          </p:nvPr>
        </p:nvSpPr>
        <p:spPr/>
        <p:txBody>
          <a:bodyPr/>
          <a:lstStyle/>
          <a:p>
            <a:r>
              <a:rPr lang="it" sz="900" dirty="0"/>
              <a:t>Beam dynamics studies for advanced-compact RF injector for PWFA</a:t>
            </a:r>
            <a:endParaRPr lang="en-GB" u="sng" dirty="0"/>
          </a:p>
          <a:p>
            <a:endParaRPr lang="en-GB" dirty="0"/>
          </a:p>
        </p:txBody>
      </p:sp>
      <p:sp>
        <p:nvSpPr>
          <p:cNvPr id="6" name="Content Placeholder 2">
            <a:extLst>
              <a:ext uri="{FF2B5EF4-FFF2-40B4-BE49-F238E27FC236}">
                <a16:creationId xmlns:a16="http://schemas.microsoft.com/office/drawing/2014/main" id="{E59D24C3-1120-3A03-97DA-542AECEF8A53}"/>
              </a:ext>
            </a:extLst>
          </p:cNvPr>
          <p:cNvSpPr txBox="1">
            <a:spLocks/>
          </p:cNvSpPr>
          <p:nvPr/>
        </p:nvSpPr>
        <p:spPr>
          <a:xfrm>
            <a:off x="122464" y="587830"/>
            <a:ext cx="8792936" cy="40891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Catamaran"/>
              <a:buChar char="●"/>
              <a:defRPr sz="1300" b="0" i="0" u="none" strike="noStrike" cap="none">
                <a:solidFill>
                  <a:schemeClr val="accent1"/>
                </a:solidFill>
                <a:latin typeface="Catamaran"/>
                <a:ea typeface="Catamaran"/>
                <a:cs typeface="Catamaran"/>
                <a:sym typeface="Catamaran"/>
              </a:defRPr>
            </a:lvl1pPr>
            <a:lvl2pPr marL="914400" marR="0" lvl="1"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2pPr>
            <a:lvl3pPr marL="1371600" marR="0" lvl="2"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3pPr>
            <a:lvl4pPr marL="1828800" marR="0" lvl="3"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4pPr>
            <a:lvl5pPr marL="2286000" marR="0" lvl="4"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5pPr>
            <a:lvl6pPr marL="2743200" marR="0" lvl="5"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6pPr>
            <a:lvl7pPr marL="3200400" marR="0" lvl="6"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7pPr>
            <a:lvl8pPr marL="3657600" marR="0" lvl="7"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8pPr>
            <a:lvl9pPr marL="4114800" marR="0" lvl="8" indent="-298450" algn="l" rtl="0">
              <a:lnSpc>
                <a:spcPct val="115000"/>
              </a:lnSpc>
              <a:spcBef>
                <a:spcPts val="1600"/>
              </a:spcBef>
              <a:spcAft>
                <a:spcPts val="160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9pPr>
          </a:lstStyle>
          <a:p>
            <a:pPr marL="0" indent="0">
              <a:buNone/>
            </a:pPr>
            <a:r>
              <a:rPr lang="en-US" sz="1200" noProof="0" dirty="0">
                <a:solidFill>
                  <a:schemeClr val="bg2"/>
                </a:solidFill>
              </a:rPr>
              <a:t>The Levenberg-Marquardt backpropagation (LMBP) algorithm is an optimization method that combines the Gauss-Newton method with gradient descent. It is particularly effective for training feed forward neural networks in regression and curve-fitting problems.</a:t>
            </a:r>
          </a:p>
          <a:p>
            <a:pPr marL="0" indent="0">
              <a:buNone/>
            </a:pPr>
            <a:r>
              <a:rPr lang="en-US" sz="1200" dirty="0">
                <a:solidFill>
                  <a:schemeClr val="bg2"/>
                </a:solidFill>
                <a:latin typeface="Calibri" panose="020F0502020204030204" pitchFamily="34" charset="0"/>
                <a:ea typeface="Calibri" panose="020F0502020204030204" pitchFamily="34" charset="0"/>
                <a:cs typeface="Calibri" panose="020F0502020204030204" pitchFamily="34" charset="0"/>
              </a:rPr>
              <a:t>The Levenberg-Marquardt (LM) algorithm is an iterative technique for solving nonlinear least-squares minimization problems of the form:</a:t>
            </a:r>
          </a:p>
          <a:p>
            <a:pPr marL="0" indent="0">
              <a:buNone/>
            </a:pPr>
            <a:endParaRPr lang="it-IT" sz="1200"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marL="146050" indent="0">
              <a:buNone/>
            </a:pPr>
            <a:endParaRPr lang="it-IT" sz="1200" dirty="0">
              <a:solidFill>
                <a:schemeClr val="bg2"/>
              </a:solidFill>
            </a:endParaRPr>
          </a:p>
          <a:p>
            <a:pPr marL="146050" indent="0">
              <a:buNone/>
            </a:pPr>
            <a:endParaRPr lang="it-IT" sz="1200" dirty="0">
              <a:solidFill>
                <a:schemeClr val="bg2"/>
              </a:solidFill>
            </a:endParaRPr>
          </a:p>
          <a:p>
            <a:pPr marL="146050" indent="0">
              <a:buNone/>
            </a:pPr>
            <a:r>
              <a:rPr lang="en-US" sz="1200" dirty="0">
                <a:solidFill>
                  <a:schemeClr val="bg2"/>
                </a:solidFill>
              </a:rPr>
              <a:t>where ei are the errors between model predictions and target values. The weight update rule follows:</a:t>
            </a:r>
          </a:p>
          <a:p>
            <a:pPr marL="146050" indent="0">
              <a:buNone/>
            </a:pPr>
            <a:endParaRPr lang="en-US" sz="1200" dirty="0">
              <a:solidFill>
                <a:schemeClr val="bg2"/>
              </a:solidFill>
            </a:endParaRPr>
          </a:p>
          <a:p>
            <a:pPr marL="146050" indent="0">
              <a:buNone/>
            </a:pPr>
            <a:endParaRPr lang="en-US" sz="1200" dirty="0">
              <a:solidFill>
                <a:schemeClr val="bg2"/>
              </a:solidFill>
            </a:endParaRPr>
          </a:p>
          <a:p>
            <a:pPr marL="146050" indent="0">
              <a:buNone/>
            </a:pPr>
            <a:endParaRPr lang="en-US" sz="1200" dirty="0">
              <a:solidFill>
                <a:schemeClr val="bg2"/>
              </a:solidFill>
            </a:endParaRPr>
          </a:p>
          <a:p>
            <a:pPr marL="146050" indent="0">
              <a:buNone/>
            </a:pPr>
            <a:r>
              <a:rPr lang="en-US" sz="1200" dirty="0">
                <a:solidFill>
                  <a:schemeClr val="bg2"/>
                </a:solidFill>
              </a:rPr>
              <a:t>where: - J is the Jacobian matrix of errors with respect to the network weights. </a:t>
            </a:r>
          </a:p>
          <a:p>
            <a:pPr>
              <a:buFontTx/>
              <a:buChar char="-"/>
            </a:pPr>
            <a:r>
              <a:rPr lang="en-US" sz="1200" dirty="0">
                <a:solidFill>
                  <a:schemeClr val="bg2"/>
                </a:solidFill>
              </a:rPr>
              <a:t>e is the error vector. </a:t>
            </a:r>
          </a:p>
          <a:p>
            <a:pPr>
              <a:buFontTx/>
              <a:buChar char="-"/>
            </a:pPr>
            <a:r>
              <a:rPr lang="en-US" sz="1200" dirty="0">
                <a:solidFill>
                  <a:schemeClr val="bg2"/>
                </a:solidFill>
              </a:rPr>
              <a:t>λ is a damping parameter that balances between the Gauss-Newton method (λ → 0) and gradient descent (large λ).</a:t>
            </a:r>
          </a:p>
          <a:p>
            <a:pPr marL="146050" indent="0">
              <a:buNone/>
            </a:pPr>
            <a:r>
              <a:rPr lang="en-US" sz="1200" dirty="0">
                <a:solidFill>
                  <a:schemeClr val="bg2"/>
                </a:solidFill>
              </a:rPr>
              <a:t>Traditional backpropagation updates weights as:</a:t>
            </a:r>
          </a:p>
          <a:p>
            <a:pPr marL="146050" indent="0">
              <a:buNone/>
            </a:pPr>
            <a:endParaRPr lang="en-US" sz="1200" dirty="0">
              <a:solidFill>
                <a:schemeClr val="bg2"/>
              </a:solidFill>
            </a:endParaRPr>
          </a:p>
          <a:p>
            <a:pPr marL="146050" indent="0">
              <a:buNone/>
            </a:pPr>
            <a:endParaRPr lang="en-US" sz="1200" dirty="0">
              <a:solidFill>
                <a:schemeClr val="bg2"/>
              </a:solidFill>
            </a:endParaRPr>
          </a:p>
          <a:p>
            <a:pPr marL="146050" indent="0">
              <a:buNone/>
            </a:pPr>
            <a:r>
              <a:rPr lang="en-US" sz="1200" dirty="0">
                <a:solidFill>
                  <a:schemeClr val="bg2"/>
                </a:solidFill>
              </a:rPr>
              <a:t>where ∇E is the error gradient and η is the learning rate. In contrast, LMBP replaces the gradient with an approximate Hessian inverse, allowing for faster and more stable updates.</a:t>
            </a:r>
          </a:p>
        </p:txBody>
      </p:sp>
      <p:sp>
        <p:nvSpPr>
          <p:cNvPr id="7" name="Titolo 1">
            <a:extLst>
              <a:ext uri="{FF2B5EF4-FFF2-40B4-BE49-F238E27FC236}">
                <a16:creationId xmlns:a16="http://schemas.microsoft.com/office/drawing/2014/main" id="{5DA1BB05-5754-B9D9-811D-CD5C221673C5}"/>
              </a:ext>
            </a:extLst>
          </p:cNvPr>
          <p:cNvSpPr>
            <a:spLocks noGrp="1"/>
          </p:cNvSpPr>
          <p:nvPr>
            <p:ph type="title"/>
          </p:nvPr>
        </p:nvSpPr>
        <p:spPr>
          <a:xfrm>
            <a:off x="-71288" y="-45765"/>
            <a:ext cx="7688700" cy="535200"/>
          </a:xfrm>
        </p:spPr>
        <p:txBody>
          <a:bodyPr/>
          <a:lstStyle/>
          <a:p>
            <a:r>
              <a:rPr lang="it-IT" sz="2800" b="0" i="0" dirty="0">
                <a:solidFill>
                  <a:schemeClr val="bg2"/>
                </a:solidFill>
                <a:effectLst/>
                <a:latin typeface="+mj-lt"/>
              </a:rPr>
              <a:t>Levenberg-Marquardt backpropagation</a:t>
            </a:r>
          </a:p>
        </p:txBody>
      </p:sp>
      <p:pic>
        <p:nvPicPr>
          <p:cNvPr id="3" name="Immagine 2">
            <a:extLst>
              <a:ext uri="{FF2B5EF4-FFF2-40B4-BE49-F238E27FC236}">
                <a16:creationId xmlns:a16="http://schemas.microsoft.com/office/drawing/2014/main" id="{C8BEFA72-56AA-0BC4-1637-C7655034FAAD}"/>
              </a:ext>
            </a:extLst>
          </p:cNvPr>
          <p:cNvPicPr>
            <a:picLocks noChangeAspect="1"/>
          </p:cNvPicPr>
          <p:nvPr/>
        </p:nvPicPr>
        <p:blipFill>
          <a:blip r:embed="rId3"/>
          <a:srcRect t="10986"/>
          <a:stretch/>
        </p:blipFill>
        <p:spPr>
          <a:xfrm>
            <a:off x="4057650" y="1369748"/>
            <a:ext cx="1112572" cy="580327"/>
          </a:xfrm>
          <a:prstGeom prst="rect">
            <a:avLst/>
          </a:prstGeom>
        </p:spPr>
      </p:pic>
      <p:pic>
        <p:nvPicPr>
          <p:cNvPr id="13" name="Immagine 12">
            <a:extLst>
              <a:ext uri="{FF2B5EF4-FFF2-40B4-BE49-F238E27FC236}">
                <a16:creationId xmlns:a16="http://schemas.microsoft.com/office/drawing/2014/main" id="{19D41A9B-AA36-1670-5C1F-5A636C436EB6}"/>
              </a:ext>
            </a:extLst>
          </p:cNvPr>
          <p:cNvPicPr>
            <a:picLocks noChangeAspect="1"/>
          </p:cNvPicPr>
          <p:nvPr/>
        </p:nvPicPr>
        <p:blipFill>
          <a:blip r:embed="rId4"/>
          <a:stretch>
            <a:fillRect/>
          </a:stretch>
        </p:blipFill>
        <p:spPr>
          <a:xfrm>
            <a:off x="2816502" y="2254309"/>
            <a:ext cx="4000847" cy="472481"/>
          </a:xfrm>
          <a:prstGeom prst="rect">
            <a:avLst/>
          </a:prstGeom>
        </p:spPr>
      </p:pic>
      <p:pic>
        <p:nvPicPr>
          <p:cNvPr id="15" name="Immagine 14">
            <a:extLst>
              <a:ext uri="{FF2B5EF4-FFF2-40B4-BE49-F238E27FC236}">
                <a16:creationId xmlns:a16="http://schemas.microsoft.com/office/drawing/2014/main" id="{85B03429-5CD2-38B9-5514-C2F30335D45E}"/>
              </a:ext>
            </a:extLst>
          </p:cNvPr>
          <p:cNvPicPr>
            <a:picLocks noChangeAspect="1"/>
          </p:cNvPicPr>
          <p:nvPr/>
        </p:nvPicPr>
        <p:blipFill>
          <a:blip r:embed="rId5"/>
          <a:stretch>
            <a:fillRect/>
          </a:stretch>
        </p:blipFill>
        <p:spPr>
          <a:xfrm>
            <a:off x="3532843" y="3525072"/>
            <a:ext cx="2568163" cy="510584"/>
          </a:xfrm>
          <a:prstGeom prst="rect">
            <a:avLst/>
          </a:prstGeom>
        </p:spPr>
      </p:pic>
    </p:spTree>
    <p:extLst>
      <p:ext uri="{BB962C8B-B14F-4D97-AF65-F5344CB8AC3E}">
        <p14:creationId xmlns:p14="http://schemas.microsoft.com/office/powerpoint/2010/main" val="803031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B30A4-4809-AA5F-2295-1CFB198F5643}"/>
            </a:ext>
          </a:extLst>
        </p:cNvPr>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9D586C4-192A-BB43-7F87-5A6065838F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39</a:t>
            </a:fld>
            <a:endParaRPr lang="it-IT" dirty="0"/>
          </a:p>
        </p:txBody>
      </p:sp>
      <p:sp>
        <p:nvSpPr>
          <p:cNvPr id="5" name="Sottotitolo 4">
            <a:extLst>
              <a:ext uri="{FF2B5EF4-FFF2-40B4-BE49-F238E27FC236}">
                <a16:creationId xmlns:a16="http://schemas.microsoft.com/office/drawing/2014/main" id="{01E8EDE3-BB07-78BB-7458-F6A72C7FFD21}"/>
              </a:ext>
            </a:extLst>
          </p:cNvPr>
          <p:cNvSpPr>
            <a:spLocks noGrp="1"/>
          </p:cNvSpPr>
          <p:nvPr>
            <p:ph type="subTitle" idx="2"/>
          </p:nvPr>
        </p:nvSpPr>
        <p:spPr/>
        <p:txBody>
          <a:bodyPr/>
          <a:lstStyle/>
          <a:p>
            <a:r>
              <a:rPr lang="it" sz="900" dirty="0"/>
              <a:t>Beam dynamics studies for advanced-compact RF injector for PWFA</a:t>
            </a:r>
            <a:endParaRPr lang="en-GB" u="sng" dirty="0"/>
          </a:p>
          <a:p>
            <a:endParaRPr lang="en-GB" dirty="0"/>
          </a:p>
        </p:txBody>
      </p:sp>
      <p:sp>
        <p:nvSpPr>
          <p:cNvPr id="6" name="Content Placeholder 2">
            <a:extLst>
              <a:ext uri="{FF2B5EF4-FFF2-40B4-BE49-F238E27FC236}">
                <a16:creationId xmlns:a16="http://schemas.microsoft.com/office/drawing/2014/main" id="{E231D1A1-DD44-089F-2056-CE96837C8B0D}"/>
              </a:ext>
            </a:extLst>
          </p:cNvPr>
          <p:cNvSpPr txBox="1">
            <a:spLocks/>
          </p:cNvSpPr>
          <p:nvPr/>
        </p:nvSpPr>
        <p:spPr>
          <a:xfrm>
            <a:off x="427220" y="637082"/>
            <a:ext cx="8304551" cy="40398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Catamaran"/>
              <a:buChar char="●"/>
              <a:defRPr sz="1300" b="0" i="0" u="none" strike="noStrike" cap="none">
                <a:solidFill>
                  <a:schemeClr val="accent1"/>
                </a:solidFill>
                <a:latin typeface="Catamaran"/>
                <a:ea typeface="Catamaran"/>
                <a:cs typeface="Catamaran"/>
                <a:sym typeface="Catamaran"/>
              </a:defRPr>
            </a:lvl1pPr>
            <a:lvl2pPr marL="914400" marR="0" lvl="1"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2pPr>
            <a:lvl3pPr marL="1371600" marR="0" lvl="2"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3pPr>
            <a:lvl4pPr marL="1828800" marR="0" lvl="3"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4pPr>
            <a:lvl5pPr marL="2286000" marR="0" lvl="4"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5pPr>
            <a:lvl6pPr marL="2743200" marR="0" lvl="5"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6pPr>
            <a:lvl7pPr marL="3200400" marR="0" lvl="6"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7pPr>
            <a:lvl8pPr marL="3657600" marR="0" lvl="7" indent="-298450" algn="l" rtl="0">
              <a:lnSpc>
                <a:spcPct val="115000"/>
              </a:lnSpc>
              <a:spcBef>
                <a:spcPts val="1600"/>
              </a:spcBef>
              <a:spcAft>
                <a:spcPts val="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8pPr>
            <a:lvl9pPr marL="4114800" marR="0" lvl="8" indent="-298450" algn="l" rtl="0">
              <a:lnSpc>
                <a:spcPct val="115000"/>
              </a:lnSpc>
              <a:spcBef>
                <a:spcPts val="1600"/>
              </a:spcBef>
              <a:spcAft>
                <a:spcPts val="1600"/>
              </a:spcAft>
              <a:buClr>
                <a:schemeClr val="accent1"/>
              </a:buClr>
              <a:buSzPts val="1100"/>
              <a:buFont typeface="Catamaran"/>
              <a:buChar char="■"/>
              <a:defRPr sz="1100" b="0" i="0" u="none" strike="noStrike" cap="none">
                <a:solidFill>
                  <a:schemeClr val="accent1"/>
                </a:solidFill>
                <a:latin typeface="Catamaran"/>
                <a:ea typeface="Catamaran"/>
                <a:cs typeface="Catamaran"/>
                <a:sym typeface="Catamaran"/>
              </a:defRPr>
            </a:lvl9pPr>
          </a:lstStyle>
          <a:p>
            <a:pPr marL="0" indent="0">
              <a:buNone/>
            </a:pPr>
            <a:r>
              <a:rPr lang="it-IT" sz="1200" dirty="0">
                <a:solidFill>
                  <a:schemeClr val="bg2"/>
                </a:solidFill>
              </a:rPr>
              <a:t>•  The </a:t>
            </a:r>
            <a:r>
              <a:rPr lang="en-GB" sz="1200" dirty="0">
                <a:solidFill>
                  <a:schemeClr val="bg2"/>
                </a:solidFill>
              </a:rPr>
              <a:t>Gelman</a:t>
            </a:r>
            <a:r>
              <a:rPr lang="it-IT" sz="1200" dirty="0">
                <a:solidFill>
                  <a:schemeClr val="bg2"/>
                </a:solidFill>
              </a:rPr>
              <a:t>-Rubin </a:t>
            </a:r>
            <a:r>
              <a:rPr lang="it-IT" sz="1200" b="1"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R</a:t>
            </a:r>
            <a:r>
              <a:rPr lang="it-IT" sz="1200" b="1" kern="100" dirty="0">
                <a:solidFill>
                  <a:schemeClr val="bg2"/>
                </a:solidFill>
                <a:effectLst/>
                <a:latin typeface="Aptos" panose="020B0004020202020204" pitchFamily="34" charset="0"/>
                <a:ea typeface="Calibri" panose="020F0502020204030204" pitchFamily="34" charset="0"/>
                <a:cs typeface="Times New Roman" panose="02020603050405020304" pitchFamily="18" charset="0"/>
              </a:rPr>
              <a:t>̂</a:t>
            </a:r>
            <a:r>
              <a:rPr lang="it-IT" sz="1200" b="1" kern="100" dirty="0">
                <a:solidFill>
                  <a:schemeClr val="bg2"/>
                </a:solidFill>
                <a:latin typeface="Aptos" panose="020B0004020202020204" pitchFamily="34" charset="0"/>
                <a:ea typeface="Calibri" panose="020F0502020204030204" pitchFamily="34" charset="0"/>
                <a:cs typeface="Times New Roman" panose="02020603050405020304" pitchFamily="18" charset="0"/>
              </a:rPr>
              <a:t> </a:t>
            </a:r>
            <a:r>
              <a:rPr lang="en-US" sz="1200" dirty="0">
                <a:solidFill>
                  <a:schemeClr val="bg2"/>
                </a:solidFill>
              </a:rPr>
              <a:t>statistic assesses the convergence of Markov Chain Monte Carlo (MCMC) simulations in Bayesian analysis</a:t>
            </a:r>
            <a:r>
              <a:rPr lang="it-IT" sz="1200" dirty="0">
                <a:solidFill>
                  <a:schemeClr val="bg2"/>
                </a:solidFill>
              </a:rPr>
              <a:t>.</a:t>
            </a:r>
          </a:p>
          <a:p>
            <a:pPr marL="0" indent="0">
              <a:buFont typeface="Catamaran"/>
              <a:buNone/>
            </a:pPr>
            <a:r>
              <a:rPr lang="it-IT" sz="1200" dirty="0">
                <a:solidFill>
                  <a:schemeClr val="bg2"/>
                </a:solidFill>
              </a:rPr>
              <a:t>• Key Components:</a:t>
            </a:r>
          </a:p>
          <a:p>
            <a:pPr marL="0" indent="0">
              <a:buFont typeface="Catamaran"/>
              <a:buNone/>
            </a:pPr>
            <a:r>
              <a:rPr lang="it-IT" sz="1200" dirty="0">
                <a:solidFill>
                  <a:schemeClr val="bg2"/>
                </a:solidFill>
              </a:rPr>
              <a:t>  - </a:t>
            </a:r>
            <a:r>
              <a:rPr lang="en-US" sz="1200" dirty="0">
                <a:solidFill>
                  <a:schemeClr val="bg2"/>
                </a:solidFill>
              </a:rPr>
              <a:t>Within-Chain Variance (W): Measures variance within individual chains</a:t>
            </a:r>
            <a:r>
              <a:rPr lang="it-IT" sz="1200" dirty="0">
                <a:solidFill>
                  <a:schemeClr val="bg2"/>
                </a:solidFill>
              </a:rPr>
              <a:t>.</a:t>
            </a:r>
          </a:p>
          <a:p>
            <a:endParaRPr lang="it-IT" sz="1200"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marL="146050" indent="0">
              <a:buNone/>
            </a:pPr>
            <a:endParaRPr lang="it-IT" sz="1200" dirty="0">
              <a:solidFill>
                <a:schemeClr val="bg2"/>
              </a:solidFill>
            </a:endParaRPr>
          </a:p>
          <a:p>
            <a:pPr marL="146050" indent="0">
              <a:buNone/>
            </a:pPr>
            <a:endParaRPr lang="it-IT" sz="1200" dirty="0">
              <a:solidFill>
                <a:schemeClr val="bg2"/>
              </a:solidFill>
            </a:endParaRPr>
          </a:p>
          <a:p>
            <a:r>
              <a:rPr lang="it-IT" sz="1200" dirty="0">
                <a:solidFill>
                  <a:schemeClr val="bg2"/>
                </a:solidFill>
              </a:rPr>
              <a:t> </a:t>
            </a:r>
            <a:r>
              <a:rPr lang="en-US" sz="1200" dirty="0">
                <a:solidFill>
                  <a:schemeClr val="bg2"/>
                </a:solidFill>
              </a:rPr>
              <a:t>Between-Chain Variance (B): Measures variance between different chains.</a:t>
            </a:r>
          </a:p>
          <a:p>
            <a:endParaRPr lang="it-IT" sz="1200" dirty="0">
              <a:solidFill>
                <a:schemeClr val="bg2"/>
              </a:solidFill>
            </a:endParaRPr>
          </a:p>
          <a:p>
            <a:pPr marL="146050" indent="0">
              <a:buNone/>
            </a:pPr>
            <a:endParaRPr lang="it-IT" sz="1200" dirty="0">
              <a:solidFill>
                <a:schemeClr val="bg2"/>
              </a:solidFill>
            </a:endParaRPr>
          </a:p>
          <a:p>
            <a:r>
              <a:rPr lang="it-IT" sz="1200" dirty="0">
                <a:solidFill>
                  <a:schemeClr val="bg2"/>
                </a:solidFill>
              </a:rPr>
              <a:t> </a:t>
            </a:r>
            <a:r>
              <a:rPr lang="en-US" sz="1200" dirty="0">
                <a:solidFill>
                  <a:schemeClr val="bg2"/>
                </a:solidFill>
              </a:rPr>
              <a:t>Overall Variance </a:t>
            </a:r>
            <a:r>
              <a:rPr lang="it-IT" sz="1200" dirty="0">
                <a:solidFill>
                  <a:schemeClr val="bg2"/>
                </a:solidFill>
              </a:rPr>
              <a:t>(</a:t>
            </a:r>
            <a:r>
              <a:rPr lang="el-GR" sz="1200" dirty="0">
                <a:solidFill>
                  <a:schemeClr val="bg2"/>
                </a:solidFill>
              </a:rPr>
              <a:t>σ̂²):</a:t>
            </a:r>
          </a:p>
          <a:p>
            <a:pPr marL="146050" indent="0">
              <a:buNone/>
            </a:pPr>
            <a:endParaRPr lang="el-GR" sz="1200" dirty="0">
              <a:solidFill>
                <a:schemeClr val="bg2"/>
              </a:solidFill>
            </a:endParaRPr>
          </a:p>
          <a:p>
            <a:endParaRPr lang="el-GR" sz="1200" dirty="0">
              <a:solidFill>
                <a:schemeClr val="bg2"/>
              </a:solidFill>
            </a:endParaRPr>
          </a:p>
          <a:p>
            <a:r>
              <a:rPr lang="en-US" sz="1200" dirty="0">
                <a:solidFill>
                  <a:schemeClr val="bg2"/>
                </a:solidFill>
              </a:rPr>
              <a:t>Gelman-Rubin Formula</a:t>
            </a:r>
            <a:r>
              <a:rPr lang="it-IT" sz="1200" dirty="0">
                <a:solidFill>
                  <a:schemeClr val="bg2"/>
                </a:solidFill>
              </a:rPr>
              <a:t>:</a:t>
            </a:r>
          </a:p>
          <a:p>
            <a:endParaRPr lang="it-IT" sz="1200" dirty="0">
              <a:solidFill>
                <a:schemeClr val="bg2"/>
              </a:solidFill>
            </a:endParaRPr>
          </a:p>
          <a:p>
            <a:pPr marL="0" indent="0">
              <a:buFont typeface="Catamaran"/>
              <a:buNone/>
            </a:pPr>
            <a:endParaRPr lang="it-IT" sz="1200" dirty="0">
              <a:solidFill>
                <a:schemeClr val="bg2"/>
              </a:solidFill>
            </a:endParaRPr>
          </a:p>
          <a:p>
            <a:pPr marL="0" indent="0">
              <a:buNone/>
            </a:pPr>
            <a:r>
              <a:rPr lang="it-IT" sz="1200" dirty="0">
                <a:solidFill>
                  <a:schemeClr val="bg2"/>
                </a:solidFill>
              </a:rPr>
              <a:t>• I</a:t>
            </a:r>
            <a:r>
              <a:rPr lang="en-US" sz="1200" dirty="0">
                <a:solidFill>
                  <a:schemeClr val="bg2"/>
                </a:solidFill>
              </a:rPr>
              <a:t>nterpretatio</a:t>
            </a:r>
            <a:r>
              <a:rPr lang="it-IT" sz="1200" dirty="0">
                <a:solidFill>
                  <a:schemeClr val="bg2"/>
                </a:solidFill>
              </a:rPr>
              <a:t>n of </a:t>
            </a:r>
            <a:r>
              <a:rPr lang="it-IT" sz="1200" b="1"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R̂</a:t>
            </a:r>
            <a:endParaRPr lang="it-IT" sz="1200" dirty="0">
              <a:solidFill>
                <a:schemeClr val="bg2"/>
              </a:solidFill>
            </a:endParaRPr>
          </a:p>
          <a:p>
            <a:r>
              <a:rPr lang="it-IT" sz="1200" dirty="0">
                <a:solidFill>
                  <a:schemeClr val="bg2"/>
                </a:solidFill>
              </a:rPr>
              <a:t> </a:t>
            </a:r>
            <a:r>
              <a:rPr lang="it-IT" sz="1200" b="1"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R̂</a:t>
            </a:r>
            <a:r>
              <a:rPr lang="it-IT" sz="1200" b="1" kern="100" dirty="0">
                <a:solidFill>
                  <a:schemeClr val="bg2"/>
                </a:solidFill>
                <a:latin typeface="Aptos" panose="020B0004020202020204" pitchFamily="34" charset="0"/>
                <a:ea typeface="Aptos" panose="020B0004020202020204" pitchFamily="34" charset="0"/>
                <a:cs typeface="Times New Roman" panose="02020603050405020304" pitchFamily="18" charset="0"/>
              </a:rPr>
              <a:t> </a:t>
            </a:r>
            <a:r>
              <a:rPr lang="it-IT" sz="1200" dirty="0">
                <a:solidFill>
                  <a:schemeClr val="bg2"/>
                </a:solidFill>
              </a:rPr>
              <a:t>≈ 1: </a:t>
            </a:r>
            <a:r>
              <a:rPr lang="en-US" sz="1200" dirty="0">
                <a:solidFill>
                  <a:schemeClr val="bg2"/>
                </a:solidFill>
              </a:rPr>
              <a:t>Chains have likely converged</a:t>
            </a:r>
            <a:r>
              <a:rPr lang="it-IT" sz="1200" dirty="0">
                <a:solidFill>
                  <a:schemeClr val="bg2"/>
                </a:solidFill>
              </a:rPr>
              <a:t>.</a:t>
            </a:r>
          </a:p>
          <a:p>
            <a:r>
              <a:rPr lang="it-IT" sz="1200" dirty="0">
                <a:solidFill>
                  <a:schemeClr val="bg2"/>
                </a:solidFill>
              </a:rPr>
              <a:t> </a:t>
            </a:r>
            <a:r>
              <a:rPr lang="it-IT" sz="1200" b="1" kern="1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R̂</a:t>
            </a:r>
            <a:r>
              <a:rPr lang="it-IT" sz="1200" b="1" kern="100" dirty="0">
                <a:solidFill>
                  <a:schemeClr val="bg2"/>
                </a:solidFill>
                <a:latin typeface="Aptos" panose="020B0004020202020204" pitchFamily="34" charset="0"/>
                <a:ea typeface="Aptos" panose="020B0004020202020204" pitchFamily="34" charset="0"/>
                <a:cs typeface="Times New Roman" panose="02020603050405020304" pitchFamily="18" charset="0"/>
              </a:rPr>
              <a:t> </a:t>
            </a:r>
            <a:r>
              <a:rPr lang="it-IT" sz="1200" dirty="0">
                <a:solidFill>
                  <a:schemeClr val="bg2"/>
                </a:solidFill>
              </a:rPr>
              <a:t>&gt; 1: </a:t>
            </a:r>
            <a:r>
              <a:rPr lang="en-US" sz="1200" dirty="0">
                <a:solidFill>
                  <a:schemeClr val="bg2"/>
                </a:solidFill>
              </a:rPr>
              <a:t>Indicates non-convergence; more iterations may be needed.</a:t>
            </a:r>
          </a:p>
        </p:txBody>
      </p:sp>
      <p:sp>
        <p:nvSpPr>
          <p:cNvPr id="7" name="Titolo 1">
            <a:extLst>
              <a:ext uri="{FF2B5EF4-FFF2-40B4-BE49-F238E27FC236}">
                <a16:creationId xmlns:a16="http://schemas.microsoft.com/office/drawing/2014/main" id="{A317956C-3F6A-0C64-8929-1336EA1E2663}"/>
              </a:ext>
            </a:extLst>
          </p:cNvPr>
          <p:cNvSpPr>
            <a:spLocks noGrp="1"/>
          </p:cNvSpPr>
          <p:nvPr>
            <p:ph type="title"/>
          </p:nvPr>
        </p:nvSpPr>
        <p:spPr>
          <a:xfrm>
            <a:off x="-71288" y="-45765"/>
            <a:ext cx="7688700" cy="535200"/>
          </a:xfrm>
        </p:spPr>
        <p:txBody>
          <a:bodyPr/>
          <a:lstStyle/>
          <a:p>
            <a:r>
              <a:rPr lang="en-GB" sz="2800" dirty="0">
                <a:latin typeface="+mj-lt"/>
              </a:rPr>
              <a:t>The Gelman-Rubin statistic</a:t>
            </a:r>
          </a:p>
        </p:txBody>
      </p:sp>
      <p:pic>
        <p:nvPicPr>
          <p:cNvPr id="8" name="Immagine 7">
            <a:extLst>
              <a:ext uri="{FF2B5EF4-FFF2-40B4-BE49-F238E27FC236}">
                <a16:creationId xmlns:a16="http://schemas.microsoft.com/office/drawing/2014/main" id="{766B4B60-8C0D-4E76-0D8B-5553430CE2F7}"/>
              </a:ext>
            </a:extLst>
          </p:cNvPr>
          <p:cNvPicPr>
            <a:picLocks noChangeAspect="1"/>
          </p:cNvPicPr>
          <p:nvPr/>
        </p:nvPicPr>
        <p:blipFill>
          <a:blip r:embed="rId3"/>
          <a:stretch>
            <a:fillRect/>
          </a:stretch>
        </p:blipFill>
        <p:spPr>
          <a:xfrm>
            <a:off x="3439402" y="1392775"/>
            <a:ext cx="992589" cy="483569"/>
          </a:xfrm>
          <a:prstGeom prst="rect">
            <a:avLst/>
          </a:prstGeom>
        </p:spPr>
      </p:pic>
      <p:pic>
        <p:nvPicPr>
          <p:cNvPr id="9" name="Immagine 8">
            <a:extLst>
              <a:ext uri="{FF2B5EF4-FFF2-40B4-BE49-F238E27FC236}">
                <a16:creationId xmlns:a16="http://schemas.microsoft.com/office/drawing/2014/main" id="{FF861531-A0C9-74EC-99F9-F06017C52379}"/>
              </a:ext>
            </a:extLst>
          </p:cNvPr>
          <p:cNvPicPr>
            <a:picLocks noChangeAspect="1"/>
          </p:cNvPicPr>
          <p:nvPr/>
        </p:nvPicPr>
        <p:blipFill>
          <a:blip r:embed="rId4"/>
          <a:stretch>
            <a:fillRect/>
          </a:stretch>
        </p:blipFill>
        <p:spPr>
          <a:xfrm>
            <a:off x="3232567" y="2286920"/>
            <a:ext cx="1357905" cy="470741"/>
          </a:xfrm>
          <a:prstGeom prst="rect">
            <a:avLst/>
          </a:prstGeom>
        </p:spPr>
      </p:pic>
      <p:pic>
        <p:nvPicPr>
          <p:cNvPr id="10" name="Immagine 9">
            <a:extLst>
              <a:ext uri="{FF2B5EF4-FFF2-40B4-BE49-F238E27FC236}">
                <a16:creationId xmlns:a16="http://schemas.microsoft.com/office/drawing/2014/main" id="{709C3441-94EA-142E-F368-4694E299E8A1}"/>
              </a:ext>
            </a:extLst>
          </p:cNvPr>
          <p:cNvPicPr>
            <a:picLocks noChangeAspect="1"/>
          </p:cNvPicPr>
          <p:nvPr/>
        </p:nvPicPr>
        <p:blipFill>
          <a:blip r:embed="rId5"/>
          <a:stretch>
            <a:fillRect/>
          </a:stretch>
        </p:blipFill>
        <p:spPr>
          <a:xfrm>
            <a:off x="3276995" y="2878955"/>
            <a:ext cx="1345590" cy="370525"/>
          </a:xfrm>
          <a:prstGeom prst="rect">
            <a:avLst/>
          </a:prstGeom>
        </p:spPr>
      </p:pic>
      <p:pic>
        <p:nvPicPr>
          <p:cNvPr id="11" name="Immagine 10">
            <a:extLst>
              <a:ext uri="{FF2B5EF4-FFF2-40B4-BE49-F238E27FC236}">
                <a16:creationId xmlns:a16="http://schemas.microsoft.com/office/drawing/2014/main" id="{D33D186C-43F0-63F6-2A71-2DA49521836A}"/>
              </a:ext>
            </a:extLst>
          </p:cNvPr>
          <p:cNvPicPr>
            <a:picLocks noChangeAspect="1"/>
          </p:cNvPicPr>
          <p:nvPr/>
        </p:nvPicPr>
        <p:blipFill>
          <a:blip r:embed="rId6"/>
          <a:stretch>
            <a:fillRect/>
          </a:stretch>
        </p:blipFill>
        <p:spPr>
          <a:xfrm>
            <a:off x="3457058" y="3526182"/>
            <a:ext cx="985464" cy="503522"/>
          </a:xfrm>
          <a:prstGeom prst="rect">
            <a:avLst/>
          </a:prstGeom>
        </p:spPr>
      </p:pic>
    </p:spTree>
    <p:extLst>
      <p:ext uri="{BB962C8B-B14F-4D97-AF65-F5344CB8AC3E}">
        <p14:creationId xmlns:p14="http://schemas.microsoft.com/office/powerpoint/2010/main" val="1559430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87961-66B6-F31B-1BD6-DAD3C5F825C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EF0BA84-2EB6-8D89-4917-181A026A94A5}"/>
              </a:ext>
            </a:extLst>
          </p:cNvPr>
          <p:cNvSpPr>
            <a:spLocks noGrp="1"/>
          </p:cNvSpPr>
          <p:nvPr>
            <p:ph type="title"/>
          </p:nvPr>
        </p:nvSpPr>
        <p:spPr>
          <a:xfrm>
            <a:off x="0" y="-60760"/>
            <a:ext cx="7688700" cy="535200"/>
          </a:xfrm>
        </p:spPr>
        <p:txBody>
          <a:bodyPr/>
          <a:lstStyle/>
          <a:p>
            <a:r>
              <a:rPr lang="en-US" sz="2800" dirty="0">
                <a:latin typeface="+mj-lt"/>
              </a:rPr>
              <a:t>Particle-Driven Wakefield Acceleration</a:t>
            </a:r>
            <a:endParaRPr lang="en-GB" dirty="0">
              <a:latin typeface="+mj-lt"/>
            </a:endParaRPr>
          </a:p>
        </p:txBody>
      </p:sp>
      <p:sp>
        <p:nvSpPr>
          <p:cNvPr id="4" name="Segnaposto numero diapositiva 3">
            <a:extLst>
              <a:ext uri="{FF2B5EF4-FFF2-40B4-BE49-F238E27FC236}">
                <a16:creationId xmlns:a16="http://schemas.microsoft.com/office/drawing/2014/main" id="{7770113F-3AE2-5365-1A65-E40F7F65DB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4</a:t>
            </a:fld>
            <a:endParaRPr lang="it-IT" dirty="0"/>
          </a:p>
        </p:txBody>
      </p:sp>
      <p:sp>
        <p:nvSpPr>
          <p:cNvPr id="5" name="Sottotitolo 4">
            <a:extLst>
              <a:ext uri="{FF2B5EF4-FFF2-40B4-BE49-F238E27FC236}">
                <a16:creationId xmlns:a16="http://schemas.microsoft.com/office/drawing/2014/main" id="{303D286D-09CD-EA7E-D574-122FC3DC3A05}"/>
              </a:ext>
            </a:extLst>
          </p:cNvPr>
          <p:cNvSpPr>
            <a:spLocks noGrp="1"/>
          </p:cNvSpPr>
          <p:nvPr>
            <p:ph type="subTitle" idx="2"/>
          </p:nvPr>
        </p:nvSpPr>
        <p:spPr/>
        <p:txBody>
          <a:bodyPr/>
          <a:lstStyle/>
          <a:p>
            <a:r>
              <a:rPr lang="en-US" sz="900" dirty="0"/>
              <a:t>Beam dynamics studies for advanced-compact RF injector for PWFA</a:t>
            </a:r>
          </a:p>
          <a:p>
            <a:endParaRPr lang="en-GB" dirty="0"/>
          </a:p>
        </p:txBody>
      </p:sp>
      <p:pic>
        <p:nvPicPr>
          <p:cNvPr id="8" name="Segnaposto contenuto 6">
            <a:extLst>
              <a:ext uri="{FF2B5EF4-FFF2-40B4-BE49-F238E27FC236}">
                <a16:creationId xmlns:a16="http://schemas.microsoft.com/office/drawing/2014/main" id="{96EFF28C-F560-23C2-B020-475B754DD307}"/>
              </a:ext>
            </a:extLst>
          </p:cNvPr>
          <p:cNvPicPr>
            <a:picLocks noChangeAspect="1"/>
          </p:cNvPicPr>
          <p:nvPr/>
        </p:nvPicPr>
        <p:blipFill>
          <a:blip r:embed="rId3"/>
          <a:stretch>
            <a:fillRect/>
          </a:stretch>
        </p:blipFill>
        <p:spPr>
          <a:xfrm>
            <a:off x="147200" y="703408"/>
            <a:ext cx="4290840" cy="3434640"/>
          </a:xfrm>
          <a:prstGeom prst="rect">
            <a:avLst/>
          </a:prstGeom>
          <a:noFill/>
          <a:ln>
            <a:noFill/>
          </a:ln>
        </p:spPr>
      </p:pic>
      <p:pic>
        <p:nvPicPr>
          <p:cNvPr id="7" name="Immagine 6">
            <a:extLst>
              <a:ext uri="{FF2B5EF4-FFF2-40B4-BE49-F238E27FC236}">
                <a16:creationId xmlns:a16="http://schemas.microsoft.com/office/drawing/2014/main" id="{8E6743F7-2976-27B3-F6C7-C9E6155931CF}"/>
              </a:ext>
            </a:extLst>
          </p:cNvPr>
          <p:cNvPicPr>
            <a:picLocks noChangeAspect="1"/>
          </p:cNvPicPr>
          <p:nvPr/>
        </p:nvPicPr>
        <p:blipFill>
          <a:blip r:embed="rId4"/>
          <a:stretch>
            <a:fillRect/>
          </a:stretch>
        </p:blipFill>
        <p:spPr>
          <a:xfrm>
            <a:off x="6115719" y="3926109"/>
            <a:ext cx="1044030" cy="579170"/>
          </a:xfrm>
          <a:prstGeom prst="rect">
            <a:avLst/>
          </a:prstGeom>
        </p:spPr>
      </p:pic>
      <p:pic>
        <p:nvPicPr>
          <p:cNvPr id="10" name="Immagine 9">
            <a:extLst>
              <a:ext uri="{FF2B5EF4-FFF2-40B4-BE49-F238E27FC236}">
                <a16:creationId xmlns:a16="http://schemas.microsoft.com/office/drawing/2014/main" id="{6B05F2BE-11ED-7774-88E5-BA8FF33B8EF0}"/>
              </a:ext>
            </a:extLst>
          </p:cNvPr>
          <p:cNvPicPr>
            <a:picLocks noChangeAspect="1"/>
          </p:cNvPicPr>
          <p:nvPr/>
        </p:nvPicPr>
        <p:blipFill>
          <a:blip r:embed="rId5"/>
          <a:stretch>
            <a:fillRect/>
          </a:stretch>
        </p:blipFill>
        <p:spPr>
          <a:xfrm>
            <a:off x="5452722" y="1024499"/>
            <a:ext cx="2370025" cy="579170"/>
          </a:xfrm>
          <a:prstGeom prst="rect">
            <a:avLst/>
          </a:prstGeom>
        </p:spPr>
      </p:pic>
      <p:sp>
        <p:nvSpPr>
          <p:cNvPr id="11" name="CasellaDiTesto 10">
            <a:extLst>
              <a:ext uri="{FF2B5EF4-FFF2-40B4-BE49-F238E27FC236}">
                <a16:creationId xmlns:a16="http://schemas.microsoft.com/office/drawing/2014/main" id="{9BBF208A-142B-4E5D-6290-B8B748C7C434}"/>
              </a:ext>
            </a:extLst>
          </p:cNvPr>
          <p:cNvSpPr txBox="1"/>
          <p:nvPr/>
        </p:nvSpPr>
        <p:spPr>
          <a:xfrm>
            <a:off x="5673304" y="527366"/>
            <a:ext cx="2091118" cy="307777"/>
          </a:xfrm>
          <a:prstGeom prst="rect">
            <a:avLst/>
          </a:prstGeom>
          <a:noFill/>
        </p:spPr>
        <p:txBody>
          <a:bodyPr wrap="square" rtlCol="0">
            <a:spAutoFit/>
          </a:bodyPr>
          <a:lstStyle/>
          <a:p>
            <a:r>
              <a:rPr lang="en-GB" b="1" dirty="0"/>
              <a:t>Longitudinal matching</a:t>
            </a:r>
          </a:p>
        </p:txBody>
      </p:sp>
      <p:sp>
        <p:nvSpPr>
          <p:cNvPr id="12" name="CasellaDiTesto 11">
            <a:extLst>
              <a:ext uri="{FF2B5EF4-FFF2-40B4-BE49-F238E27FC236}">
                <a16:creationId xmlns:a16="http://schemas.microsoft.com/office/drawing/2014/main" id="{319E8171-3825-32EE-20FF-5B37BBF67AF9}"/>
              </a:ext>
            </a:extLst>
          </p:cNvPr>
          <p:cNvSpPr txBox="1"/>
          <p:nvPr/>
        </p:nvSpPr>
        <p:spPr>
          <a:xfrm>
            <a:off x="5788273" y="2217928"/>
            <a:ext cx="2034474" cy="307777"/>
          </a:xfrm>
          <a:prstGeom prst="rect">
            <a:avLst/>
          </a:prstGeom>
          <a:noFill/>
        </p:spPr>
        <p:txBody>
          <a:bodyPr wrap="square" rtlCol="0">
            <a:spAutoFit/>
          </a:bodyPr>
          <a:lstStyle/>
          <a:p>
            <a:r>
              <a:rPr lang="en-GB" b="1" dirty="0"/>
              <a:t>Transverse matching</a:t>
            </a:r>
          </a:p>
        </p:txBody>
      </p:sp>
      <p:sp>
        <p:nvSpPr>
          <p:cNvPr id="17" name="CasellaDiTesto 16">
            <a:extLst>
              <a:ext uri="{FF2B5EF4-FFF2-40B4-BE49-F238E27FC236}">
                <a16:creationId xmlns:a16="http://schemas.microsoft.com/office/drawing/2014/main" id="{1B9EEA18-279F-7BAA-C96C-9A4B41096D70}"/>
              </a:ext>
            </a:extLst>
          </p:cNvPr>
          <p:cNvSpPr txBox="1"/>
          <p:nvPr/>
        </p:nvSpPr>
        <p:spPr>
          <a:xfrm>
            <a:off x="4438040" y="1712532"/>
            <a:ext cx="4790003" cy="246221"/>
          </a:xfrm>
          <a:prstGeom prst="rect">
            <a:avLst/>
          </a:prstGeom>
          <a:noFill/>
        </p:spPr>
        <p:txBody>
          <a:bodyPr wrap="square" rtlCol="0">
            <a:spAutoFit/>
          </a:bodyPr>
          <a:lstStyle/>
          <a:p>
            <a:r>
              <a:rPr lang="en-US" sz="1000" dirty="0"/>
              <a:t>ultra-short electron bunches are required to maintain the energy spread below 1%.</a:t>
            </a:r>
            <a:endParaRPr lang="en-GB" sz="1000" dirty="0"/>
          </a:p>
        </p:txBody>
      </p:sp>
      <p:pic>
        <p:nvPicPr>
          <p:cNvPr id="20" name="Immagine 19">
            <a:extLst>
              <a:ext uri="{FF2B5EF4-FFF2-40B4-BE49-F238E27FC236}">
                <a16:creationId xmlns:a16="http://schemas.microsoft.com/office/drawing/2014/main" id="{ED4EA82B-F2CE-775B-AE70-6AD237FFA010}"/>
              </a:ext>
            </a:extLst>
          </p:cNvPr>
          <p:cNvPicPr>
            <a:picLocks noChangeAspect="1"/>
          </p:cNvPicPr>
          <p:nvPr/>
        </p:nvPicPr>
        <p:blipFill>
          <a:blip r:embed="rId6"/>
          <a:stretch>
            <a:fillRect/>
          </a:stretch>
        </p:blipFill>
        <p:spPr>
          <a:xfrm>
            <a:off x="5703634" y="2798193"/>
            <a:ext cx="1844200" cy="586791"/>
          </a:xfrm>
          <a:prstGeom prst="rect">
            <a:avLst/>
          </a:prstGeom>
        </p:spPr>
      </p:pic>
      <p:pic>
        <p:nvPicPr>
          <p:cNvPr id="15" name="Immagine 14">
            <a:extLst>
              <a:ext uri="{FF2B5EF4-FFF2-40B4-BE49-F238E27FC236}">
                <a16:creationId xmlns:a16="http://schemas.microsoft.com/office/drawing/2014/main" id="{D883E7D1-2B14-162B-9135-07F59D74EE82}"/>
              </a:ext>
            </a:extLst>
          </p:cNvPr>
          <p:cNvPicPr>
            <a:picLocks noChangeAspect="1"/>
          </p:cNvPicPr>
          <p:nvPr/>
        </p:nvPicPr>
        <p:blipFill>
          <a:blip r:embed="rId7"/>
          <a:stretch>
            <a:fillRect/>
          </a:stretch>
        </p:blipFill>
        <p:spPr>
          <a:xfrm>
            <a:off x="5429859" y="3326479"/>
            <a:ext cx="2415749" cy="594412"/>
          </a:xfrm>
          <a:prstGeom prst="rect">
            <a:avLst/>
          </a:prstGeom>
        </p:spPr>
      </p:pic>
    </p:spTree>
    <p:extLst>
      <p:ext uri="{BB962C8B-B14F-4D97-AF65-F5344CB8AC3E}">
        <p14:creationId xmlns:p14="http://schemas.microsoft.com/office/powerpoint/2010/main" val="1115517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7BA81F-6F41-A711-85B7-6422E1CA37FB}"/>
              </a:ext>
            </a:extLst>
          </p:cNvPr>
          <p:cNvSpPr>
            <a:spLocks noGrp="1"/>
          </p:cNvSpPr>
          <p:nvPr>
            <p:ph type="title"/>
          </p:nvPr>
        </p:nvSpPr>
        <p:spPr>
          <a:xfrm>
            <a:off x="0" y="-45791"/>
            <a:ext cx="7688700" cy="535200"/>
          </a:xfrm>
        </p:spPr>
        <p:txBody>
          <a:bodyPr/>
          <a:lstStyle/>
          <a:p>
            <a:r>
              <a:rPr lang="en-GB" sz="2800" b="1" dirty="0">
                <a:latin typeface="Arial" panose="020B0604020202020204" pitchFamily="34" charset="0"/>
                <a:cs typeface="Arial" panose="020B0604020202020204" pitchFamily="34" charset="0"/>
              </a:rPr>
              <a:t>Driver and Witness beams generation</a:t>
            </a:r>
            <a:endParaRPr lang="en-GB" dirty="0"/>
          </a:p>
        </p:txBody>
      </p:sp>
      <p:sp>
        <p:nvSpPr>
          <p:cNvPr id="4" name="Segnaposto numero diapositiva 3">
            <a:extLst>
              <a:ext uri="{FF2B5EF4-FFF2-40B4-BE49-F238E27FC236}">
                <a16:creationId xmlns:a16="http://schemas.microsoft.com/office/drawing/2014/main" id="{9AAE0CF2-BC8B-E8AC-618F-71F2EAFDC5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5</a:t>
            </a:fld>
            <a:endParaRPr lang="it-IT" dirty="0"/>
          </a:p>
        </p:txBody>
      </p:sp>
      <p:sp>
        <p:nvSpPr>
          <p:cNvPr id="5" name="Sottotitolo 4">
            <a:extLst>
              <a:ext uri="{FF2B5EF4-FFF2-40B4-BE49-F238E27FC236}">
                <a16:creationId xmlns:a16="http://schemas.microsoft.com/office/drawing/2014/main" id="{017D8206-3D37-9331-0D0F-674216BBE394}"/>
              </a:ext>
            </a:extLst>
          </p:cNvPr>
          <p:cNvSpPr>
            <a:spLocks noGrp="1"/>
          </p:cNvSpPr>
          <p:nvPr>
            <p:ph type="subTitle" idx="2"/>
          </p:nvPr>
        </p:nvSpPr>
        <p:spPr/>
        <p:txBody>
          <a:bodyPr/>
          <a:lstStyle/>
          <a:p>
            <a:r>
              <a:rPr lang="en-US" sz="900" dirty="0"/>
              <a:t>Beam dynamics studies for advanced-compact RF injector for PWFA</a:t>
            </a:r>
          </a:p>
          <a:p>
            <a:endParaRPr lang="en-GB" dirty="0"/>
          </a:p>
        </p:txBody>
      </p:sp>
      <p:pic>
        <p:nvPicPr>
          <p:cNvPr id="6" name="Marcello Rossetti Conti _ Microsoft Teams 2023-01-26 13-46-37">
            <a:hlinkClick r:id="" action="ppaction://media"/>
            <a:extLst>
              <a:ext uri="{FF2B5EF4-FFF2-40B4-BE49-F238E27FC236}">
                <a16:creationId xmlns:a16="http://schemas.microsoft.com/office/drawing/2014/main" id="{72D496FE-C3A2-ABD9-CBB7-32179F6F5B89}"/>
              </a:ext>
            </a:extLst>
          </p:cNvPr>
          <p:cNvPicPr>
            <a:picLocks noChangeAspect="1"/>
          </p:cNvPicPr>
          <p:nvPr>
            <a:videoFile r:link="rId1"/>
            <p:extLst>
              <p:ext uri="{DAA4B4D4-6D71-4841-9C94-3DE7FCFB9230}">
                <p14:media xmlns:p14="http://schemas.microsoft.com/office/powerpoint/2010/main" r:embed="rId2">
                  <p14:trim st="2463"/>
                </p14:media>
              </p:ext>
            </p:extLst>
          </p:nvPr>
        </p:nvPicPr>
        <p:blipFill rotWithShape="1">
          <a:blip r:embed="rId6"/>
          <a:srcRect l="56903" t="23204" r="24587" b="47611"/>
          <a:stretch>
            <a:fillRect/>
          </a:stretch>
        </p:blipFill>
        <p:spPr>
          <a:xfrm>
            <a:off x="6388923" y="2723979"/>
            <a:ext cx="2106673" cy="1646416"/>
          </a:xfrm>
          <a:prstGeom prst="rect">
            <a:avLst/>
          </a:prstGeom>
        </p:spPr>
      </p:pic>
      <p:pic>
        <p:nvPicPr>
          <p:cNvPr id="7" name="Marcello Rossetti Conti _ Microsoft Teams 2023-01-26 13-53-08">
            <a:hlinkClick r:id="" action="ppaction://media"/>
            <a:extLst>
              <a:ext uri="{FF2B5EF4-FFF2-40B4-BE49-F238E27FC236}">
                <a16:creationId xmlns:a16="http://schemas.microsoft.com/office/drawing/2014/main" id="{E3DAB9C9-D44C-2231-46A3-9BEE1F1C0052}"/>
              </a:ext>
            </a:extLst>
          </p:cNvPr>
          <p:cNvPicPr>
            <a:picLocks noChangeAspect="1"/>
          </p:cNvPicPr>
          <p:nvPr>
            <a:videoFile r:link="rId1"/>
            <p:extLst>
              <p:ext uri="{DAA4B4D4-6D71-4841-9C94-3DE7FCFB9230}">
                <p14:media xmlns:p14="http://schemas.microsoft.com/office/powerpoint/2010/main" r:embed="rId3">
                  <p14:trim st="2496"/>
                </p14:media>
              </p:ext>
            </p:extLst>
          </p:nvPr>
        </p:nvPicPr>
        <p:blipFill rotWithShape="1">
          <a:blip r:embed="rId7"/>
          <a:srcRect l="37706" t="23228" r="42546" b="47428"/>
          <a:stretch>
            <a:fillRect/>
          </a:stretch>
        </p:blipFill>
        <p:spPr>
          <a:xfrm>
            <a:off x="6387568" y="809112"/>
            <a:ext cx="2160323" cy="1646416"/>
          </a:xfrm>
          <a:prstGeom prst="rect">
            <a:avLst/>
          </a:prstGeom>
        </p:spPr>
      </p:pic>
      <p:pic>
        <p:nvPicPr>
          <p:cNvPr id="8" name="Immagine 7">
            <a:extLst>
              <a:ext uri="{FF2B5EF4-FFF2-40B4-BE49-F238E27FC236}">
                <a16:creationId xmlns:a16="http://schemas.microsoft.com/office/drawing/2014/main" id="{1AB48951-2083-E78A-D910-5F328DC615C9}"/>
              </a:ext>
            </a:extLst>
          </p:cNvPr>
          <p:cNvPicPr>
            <a:picLocks noChangeAspect="1"/>
          </p:cNvPicPr>
          <p:nvPr/>
        </p:nvPicPr>
        <p:blipFill>
          <a:blip r:embed="rId8"/>
          <a:srcRect l="927" t="10776"/>
          <a:stretch/>
        </p:blipFill>
        <p:spPr>
          <a:xfrm>
            <a:off x="648405" y="1011797"/>
            <a:ext cx="5585776" cy="3092463"/>
          </a:xfrm>
          <a:prstGeom prst="rect">
            <a:avLst/>
          </a:prstGeom>
        </p:spPr>
      </p:pic>
      <p:sp>
        <p:nvSpPr>
          <p:cNvPr id="9" name="CasellaDiTesto 8">
            <a:extLst>
              <a:ext uri="{FF2B5EF4-FFF2-40B4-BE49-F238E27FC236}">
                <a16:creationId xmlns:a16="http://schemas.microsoft.com/office/drawing/2014/main" id="{0DF7895C-2267-CF0E-33E9-92E0DE22C83D}"/>
              </a:ext>
            </a:extLst>
          </p:cNvPr>
          <p:cNvSpPr txBox="1"/>
          <p:nvPr/>
        </p:nvSpPr>
        <p:spPr>
          <a:xfrm>
            <a:off x="621516" y="4039371"/>
            <a:ext cx="2973739" cy="207749"/>
          </a:xfrm>
          <a:prstGeom prst="rect">
            <a:avLst/>
          </a:prstGeom>
          <a:solidFill>
            <a:schemeClr val="bg1"/>
          </a:solidFill>
          <a:ln w="25400">
            <a:noFill/>
          </a:ln>
        </p:spPr>
        <p:txBody>
          <a:bodyPr wrap="square" rtlCol="0">
            <a:spAutoFit/>
          </a:bodyPr>
          <a:lstStyle/>
          <a:p>
            <a:r>
              <a:rPr lang="en-US" sz="750" i="1" dirty="0">
                <a:solidFill>
                  <a:schemeClr val="bg1">
                    <a:lumMod val="65000"/>
                  </a:schemeClr>
                </a:solidFill>
              </a:rPr>
              <a:t>Courtesy of  E.Chiadroni</a:t>
            </a:r>
          </a:p>
        </p:txBody>
      </p:sp>
      <p:sp>
        <p:nvSpPr>
          <p:cNvPr id="10" name="CasellaDiTesto 9">
            <a:extLst>
              <a:ext uri="{FF2B5EF4-FFF2-40B4-BE49-F238E27FC236}">
                <a16:creationId xmlns:a16="http://schemas.microsoft.com/office/drawing/2014/main" id="{7B9CD728-4595-083A-C56A-7701D9C7F641}"/>
              </a:ext>
            </a:extLst>
          </p:cNvPr>
          <p:cNvSpPr txBox="1"/>
          <p:nvPr/>
        </p:nvSpPr>
        <p:spPr>
          <a:xfrm>
            <a:off x="881866" y="4247120"/>
            <a:ext cx="8385351" cy="630942"/>
          </a:xfrm>
          <a:prstGeom prst="rect">
            <a:avLst/>
          </a:prstGeom>
          <a:noFill/>
        </p:spPr>
        <p:txBody>
          <a:bodyPr wrap="square" rtlCol="0">
            <a:spAutoFit/>
          </a:bodyPr>
          <a:lstStyle/>
          <a:p>
            <a:r>
              <a:rPr lang="it-IT" sz="700" dirty="0"/>
              <a:t>L. Serafini and M. Ferrario, AIP Conf. Proc. No. 581 (AIP, New York, 2001), p. 87. </a:t>
            </a:r>
          </a:p>
          <a:p>
            <a:r>
              <a:rPr lang="it-IT" sz="700" dirty="0"/>
              <a:t>M. Ferrario et al., Phys. Rev. Lett. 104, 054801 (2010) 3.</a:t>
            </a:r>
          </a:p>
          <a:p>
            <a:r>
              <a:rPr lang="it-IT" sz="700" dirty="0"/>
              <a:t>S. G. Anderson et al., Phys. Rev. ST Accel. Beams 8, 014401 (2005)</a:t>
            </a:r>
          </a:p>
          <a:p>
            <a:r>
              <a:rPr lang="en-GB" sz="700" dirty="0"/>
              <a:t>M. Ferrario et al. Laser comb with velocity bunching: Preliminary results at SPARC, Nuclear Instruments and Methods in Physics Research Section A: Accelerators, Spectrometers, Detectors and Associated Equipment, Volume 637, 2011.</a:t>
            </a:r>
          </a:p>
        </p:txBody>
      </p:sp>
      <p:pic>
        <p:nvPicPr>
          <p:cNvPr id="11" name="Immagine 10">
            <a:extLst>
              <a:ext uri="{FF2B5EF4-FFF2-40B4-BE49-F238E27FC236}">
                <a16:creationId xmlns:a16="http://schemas.microsoft.com/office/drawing/2014/main" id="{163777B4-8EF2-C857-68AE-029F9ABE2930}"/>
              </a:ext>
            </a:extLst>
          </p:cNvPr>
          <p:cNvPicPr>
            <a:picLocks noChangeAspect="1"/>
          </p:cNvPicPr>
          <p:nvPr/>
        </p:nvPicPr>
        <p:blipFill>
          <a:blip r:embed="rId9">
            <a:lum/>
            <a:alphaModFix/>
          </a:blip>
          <a:srcRect l="5460" t="17638" r="6922" b="17658"/>
          <a:stretch>
            <a:fillRect/>
          </a:stretch>
        </p:blipFill>
        <p:spPr>
          <a:xfrm>
            <a:off x="2191090" y="663538"/>
            <a:ext cx="1677227" cy="484748"/>
          </a:xfrm>
          <a:prstGeom prst="rect">
            <a:avLst/>
          </a:prstGeom>
          <a:noFill/>
          <a:ln>
            <a:noFill/>
          </a:ln>
        </p:spPr>
      </p:pic>
      <p:sp>
        <p:nvSpPr>
          <p:cNvPr id="12" name="CasellaDiTesto 11">
            <a:extLst>
              <a:ext uri="{FF2B5EF4-FFF2-40B4-BE49-F238E27FC236}">
                <a16:creationId xmlns:a16="http://schemas.microsoft.com/office/drawing/2014/main" id="{41FD9ABF-1F44-A2CB-5ECD-F5DCF0916DD0}"/>
              </a:ext>
            </a:extLst>
          </p:cNvPr>
          <p:cNvSpPr txBox="1"/>
          <p:nvPr/>
        </p:nvSpPr>
        <p:spPr>
          <a:xfrm>
            <a:off x="6830111" y="2497420"/>
            <a:ext cx="1572577" cy="207749"/>
          </a:xfrm>
          <a:prstGeom prst="rect">
            <a:avLst/>
          </a:prstGeom>
          <a:solidFill>
            <a:schemeClr val="bg1"/>
          </a:solidFill>
          <a:ln w="25400">
            <a:noFill/>
          </a:ln>
        </p:spPr>
        <p:txBody>
          <a:bodyPr wrap="square" rtlCol="0">
            <a:spAutoFit/>
          </a:bodyPr>
          <a:lstStyle/>
          <a:p>
            <a:r>
              <a:rPr lang="en-US" sz="750" i="1" dirty="0">
                <a:solidFill>
                  <a:schemeClr val="bg1">
                    <a:lumMod val="65000"/>
                  </a:schemeClr>
                </a:solidFill>
              </a:rPr>
              <a:t>Courtesy of M. Rossetti Conti</a:t>
            </a:r>
          </a:p>
        </p:txBody>
      </p:sp>
      <p:sp>
        <p:nvSpPr>
          <p:cNvPr id="3" name="CasellaDiTesto 2">
            <a:extLst>
              <a:ext uri="{FF2B5EF4-FFF2-40B4-BE49-F238E27FC236}">
                <a16:creationId xmlns:a16="http://schemas.microsoft.com/office/drawing/2014/main" id="{5D024624-5BEC-2D58-043C-07BA80D64779}"/>
              </a:ext>
            </a:extLst>
          </p:cNvPr>
          <p:cNvSpPr txBox="1"/>
          <p:nvPr/>
        </p:nvSpPr>
        <p:spPr>
          <a:xfrm>
            <a:off x="1414800" y="1533786"/>
            <a:ext cx="738788" cy="400110"/>
          </a:xfrm>
          <a:prstGeom prst="rect">
            <a:avLst/>
          </a:prstGeom>
          <a:noFill/>
        </p:spPr>
        <p:txBody>
          <a:bodyPr wrap="square" rtlCol="0">
            <a:spAutoFit/>
          </a:bodyPr>
          <a:lstStyle/>
          <a:p>
            <a:r>
              <a:rPr lang="en-GB" sz="1000" dirty="0">
                <a:solidFill>
                  <a:srgbClr val="FF0000"/>
                </a:solidFill>
              </a:rPr>
              <a:t>Witness</a:t>
            </a:r>
          </a:p>
          <a:p>
            <a:r>
              <a:rPr lang="en-GB" sz="1000" dirty="0">
                <a:solidFill>
                  <a:srgbClr val="0708F7"/>
                </a:solidFill>
              </a:rPr>
              <a:t>Driver</a:t>
            </a:r>
          </a:p>
        </p:txBody>
      </p:sp>
    </p:spTree>
    <p:extLst>
      <p:ext uri="{BB962C8B-B14F-4D97-AF65-F5344CB8AC3E}">
        <p14:creationId xmlns:p14="http://schemas.microsoft.com/office/powerpoint/2010/main" val="166941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94" fill="hold"/>
                                        <p:tgtEl>
                                          <p:spTgt spid="7"/>
                                        </p:tgtEl>
                                      </p:cBhvr>
                                    </p:cmd>
                                  </p:childTnLst>
                                </p:cTn>
                              </p:par>
                              <p:par>
                                <p:cTn id="7" presetID="1" presetClass="mediacall" presetSubtype="0" fill="hold" nodeType="withEffect">
                                  <p:stCondLst>
                                    <p:cond delay="0"/>
                                  </p:stCondLst>
                                  <p:childTnLst>
                                    <p:cmd type="call" cmd="playFrom(0.0)">
                                      <p:cBhvr>
                                        <p:cTn id="8" dur="107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80000">
                <p:cTn id="19" repeatCount="indefinite" fill="hold" display="0">
                  <p:stCondLst>
                    <p:cond delay="indefinite"/>
                  </p:stCondLst>
                </p:cTn>
                <p:tgtEl>
                  <p:spTgt spid="7"/>
                </p:tgtEl>
              </p:cMediaNode>
            </p:video>
            <p:video>
              <p:cMediaNode vol="80000">
                <p:cTn id="20" repeatCount="indefinite"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F4659C24-84DF-00CD-B584-2F65C307A2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6</a:t>
            </a:fld>
            <a:endParaRPr lang="it-IT" dirty="0"/>
          </a:p>
        </p:txBody>
      </p:sp>
      <p:sp>
        <p:nvSpPr>
          <p:cNvPr id="5" name="Sottotitolo 4">
            <a:extLst>
              <a:ext uri="{FF2B5EF4-FFF2-40B4-BE49-F238E27FC236}">
                <a16:creationId xmlns:a16="http://schemas.microsoft.com/office/drawing/2014/main" id="{E6FC40F0-704E-3487-4017-79CA68DF4484}"/>
              </a:ext>
            </a:extLst>
          </p:cNvPr>
          <p:cNvSpPr>
            <a:spLocks noGrp="1"/>
          </p:cNvSpPr>
          <p:nvPr>
            <p:ph type="subTitle" idx="2"/>
          </p:nvPr>
        </p:nvSpPr>
        <p:spPr/>
        <p:txBody>
          <a:bodyPr/>
          <a:lstStyle/>
          <a:p>
            <a:r>
              <a:rPr lang="en-US" sz="900" dirty="0"/>
              <a:t>Beam dynamics studies for advanced-compact RF injector for PWFA</a:t>
            </a:r>
          </a:p>
          <a:p>
            <a:endParaRPr lang="en-GB" dirty="0"/>
          </a:p>
          <a:p>
            <a:endParaRPr lang="en-GB" dirty="0"/>
          </a:p>
        </p:txBody>
      </p:sp>
      <p:pic>
        <p:nvPicPr>
          <p:cNvPr id="7" name="Immagine 6">
            <a:extLst>
              <a:ext uri="{FF2B5EF4-FFF2-40B4-BE49-F238E27FC236}">
                <a16:creationId xmlns:a16="http://schemas.microsoft.com/office/drawing/2014/main" id="{D95CDBA3-2405-5C7A-8A3F-9C7EF3FA0CE3}"/>
              </a:ext>
            </a:extLst>
          </p:cNvPr>
          <p:cNvPicPr>
            <a:picLocks noChangeAspect="1"/>
          </p:cNvPicPr>
          <p:nvPr/>
        </p:nvPicPr>
        <p:blipFill>
          <a:blip r:embed="rId3"/>
          <a:stretch>
            <a:fillRect/>
          </a:stretch>
        </p:blipFill>
        <p:spPr>
          <a:xfrm>
            <a:off x="964406" y="378230"/>
            <a:ext cx="7780894" cy="4088008"/>
          </a:xfrm>
          <a:prstGeom prst="rect">
            <a:avLst/>
          </a:prstGeom>
        </p:spPr>
      </p:pic>
      <p:sp>
        <p:nvSpPr>
          <p:cNvPr id="8" name="Titolo 1">
            <a:extLst>
              <a:ext uri="{FF2B5EF4-FFF2-40B4-BE49-F238E27FC236}">
                <a16:creationId xmlns:a16="http://schemas.microsoft.com/office/drawing/2014/main" id="{D686D20B-79EE-BFF8-E412-DFFD8D239B4E}"/>
              </a:ext>
            </a:extLst>
          </p:cNvPr>
          <p:cNvSpPr txBox="1">
            <a:spLocks/>
          </p:cNvSpPr>
          <p:nvPr/>
        </p:nvSpPr>
        <p:spPr>
          <a:xfrm>
            <a:off x="-50007" y="-79005"/>
            <a:ext cx="9809381" cy="535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Catamaran"/>
              <a:buNone/>
              <a:defRPr sz="2600" b="1" i="0" u="none" strike="noStrike" cap="none">
                <a:solidFill>
                  <a:schemeClr val="dk2"/>
                </a:solidFill>
                <a:latin typeface="Catamaran"/>
                <a:ea typeface="Catamaran"/>
                <a:cs typeface="Catamaran"/>
                <a:sym typeface="Catamaran"/>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n-GB" sz="2800" dirty="0">
                <a:latin typeface="Arial" panose="020B0604020202020204" pitchFamily="34" charset="0"/>
                <a:cs typeface="Arial" panose="020B0604020202020204" pitchFamily="34" charset="0"/>
              </a:rPr>
              <a:t>PWFA driven by compact-advance RF injector</a:t>
            </a:r>
            <a:br>
              <a:rPr lang="en-GB" sz="2800" dirty="0">
                <a:latin typeface="Arial" panose="020B0604020202020204" pitchFamily="34" charset="0"/>
                <a:cs typeface="Arial" panose="020B0604020202020204" pitchFamily="34" charset="0"/>
              </a:rPr>
            </a:br>
            <a:endParaRPr lang="en-GB" dirty="0"/>
          </a:p>
        </p:txBody>
      </p:sp>
      <p:sp>
        <p:nvSpPr>
          <p:cNvPr id="9" name="Rettangolo 8">
            <a:extLst>
              <a:ext uri="{FF2B5EF4-FFF2-40B4-BE49-F238E27FC236}">
                <a16:creationId xmlns:a16="http://schemas.microsoft.com/office/drawing/2014/main" id="{7D09093D-FD03-9A7D-683A-27832A454456}"/>
              </a:ext>
            </a:extLst>
          </p:cNvPr>
          <p:cNvSpPr/>
          <p:nvPr/>
        </p:nvSpPr>
        <p:spPr>
          <a:xfrm>
            <a:off x="1028701" y="449395"/>
            <a:ext cx="7716600" cy="5032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CasellaDiTesto 9">
            <a:extLst>
              <a:ext uri="{FF2B5EF4-FFF2-40B4-BE49-F238E27FC236}">
                <a16:creationId xmlns:a16="http://schemas.microsoft.com/office/drawing/2014/main" id="{552CAEC5-7AC4-CFD8-DF33-5FF2DFCBDCBA}"/>
              </a:ext>
            </a:extLst>
          </p:cNvPr>
          <p:cNvSpPr txBox="1"/>
          <p:nvPr/>
        </p:nvSpPr>
        <p:spPr>
          <a:xfrm>
            <a:off x="907257" y="4253700"/>
            <a:ext cx="1371600" cy="207749"/>
          </a:xfrm>
          <a:prstGeom prst="rect">
            <a:avLst/>
          </a:prstGeom>
          <a:solidFill>
            <a:schemeClr val="bg1"/>
          </a:solidFill>
          <a:ln w="25400">
            <a:noFill/>
          </a:ln>
        </p:spPr>
        <p:txBody>
          <a:bodyPr wrap="square" rtlCol="0">
            <a:spAutoFit/>
          </a:bodyPr>
          <a:lstStyle/>
          <a:p>
            <a:r>
              <a:rPr lang="en-US" sz="700" i="1" dirty="0">
                <a:solidFill>
                  <a:schemeClr val="bg1">
                    <a:lumMod val="65000"/>
                  </a:schemeClr>
                </a:solidFill>
              </a:rPr>
              <a:t>Courtesy of  A. Giribono</a:t>
            </a:r>
            <a:r>
              <a:rPr lang="en-US" sz="700" b="0" i="0" u="none" strike="noStrike" baseline="0" dirty="0">
                <a:latin typeface="Calibri" panose="020F0502020204030204" pitchFamily="34" charset="0"/>
              </a:rPr>
              <a:t> </a:t>
            </a:r>
            <a:endParaRPr lang="en-US" sz="700" i="1" dirty="0">
              <a:solidFill>
                <a:schemeClr val="bg1">
                  <a:lumMod val="65000"/>
                </a:schemeClr>
              </a:solidFill>
            </a:endParaRPr>
          </a:p>
        </p:txBody>
      </p:sp>
      <p:sp>
        <p:nvSpPr>
          <p:cNvPr id="11" name="CasellaDiTesto 10">
            <a:extLst>
              <a:ext uri="{FF2B5EF4-FFF2-40B4-BE49-F238E27FC236}">
                <a16:creationId xmlns:a16="http://schemas.microsoft.com/office/drawing/2014/main" id="{7A7BED22-4B9B-B419-1850-9ED3BE6AD190}"/>
              </a:ext>
            </a:extLst>
          </p:cNvPr>
          <p:cNvSpPr txBox="1"/>
          <p:nvPr/>
        </p:nvSpPr>
        <p:spPr>
          <a:xfrm>
            <a:off x="821532" y="4478661"/>
            <a:ext cx="8322468" cy="215444"/>
          </a:xfrm>
          <a:prstGeom prst="rect">
            <a:avLst/>
          </a:prstGeom>
          <a:noFill/>
        </p:spPr>
        <p:txBody>
          <a:bodyPr wrap="square" rtlCol="0">
            <a:spAutoFit/>
          </a:bodyPr>
          <a:lstStyle/>
          <a:p>
            <a:r>
              <a:rPr lang="en-US" sz="800" b="0" i="0" u="none" strike="noStrike" baseline="0" dirty="0">
                <a:latin typeface="Calibri" panose="020F0502020204030204" pitchFamily="34" charset="0"/>
              </a:rPr>
              <a:t>R. Pompili et al., "Free-electron lasing with compact beam-driven plasma wakefield accelerator", Nature 605, 7911, doi.org/10.1038/s41586-022-04589-1 (2022)</a:t>
            </a:r>
            <a:endParaRPr lang="en-GB" dirty="0"/>
          </a:p>
        </p:txBody>
      </p:sp>
      <p:grpSp>
        <p:nvGrpSpPr>
          <p:cNvPr id="13" name="Gruppo 12">
            <a:extLst>
              <a:ext uri="{FF2B5EF4-FFF2-40B4-BE49-F238E27FC236}">
                <a16:creationId xmlns:a16="http://schemas.microsoft.com/office/drawing/2014/main" id="{9D87C68D-4DCE-C7D6-A89D-4ED81F69D297}"/>
              </a:ext>
            </a:extLst>
          </p:cNvPr>
          <p:cNvGrpSpPr/>
          <p:nvPr/>
        </p:nvGrpSpPr>
        <p:grpSpPr>
          <a:xfrm>
            <a:off x="6738" y="878978"/>
            <a:ext cx="6078056" cy="1692771"/>
            <a:chOff x="6739" y="997982"/>
            <a:chExt cx="6076352" cy="1538548"/>
          </a:xfrm>
        </p:grpSpPr>
        <p:sp>
          <p:nvSpPr>
            <p:cNvPr id="2" name="CasellaDiTesto 1">
              <a:extLst>
                <a:ext uri="{FF2B5EF4-FFF2-40B4-BE49-F238E27FC236}">
                  <a16:creationId xmlns:a16="http://schemas.microsoft.com/office/drawing/2014/main" id="{245EF24B-0636-B263-553E-9EB64A34C17D}"/>
                </a:ext>
              </a:extLst>
            </p:cNvPr>
            <p:cNvSpPr txBox="1"/>
            <p:nvPr/>
          </p:nvSpPr>
          <p:spPr>
            <a:xfrm>
              <a:off x="6739" y="997982"/>
              <a:ext cx="6076352" cy="1538548"/>
            </a:xfrm>
            <a:prstGeom prst="rect">
              <a:avLst/>
            </a:prstGeom>
            <a:solidFill>
              <a:schemeClr val="bg1"/>
            </a:solidFill>
          </p:spPr>
          <p:txBody>
            <a:bodyPr wrap="square" rtlCol="0">
              <a:spAutoFit/>
            </a:bodyPr>
            <a:lstStyle/>
            <a:p>
              <a:r>
                <a:rPr lang="en-GB" sz="1300" dirty="0"/>
                <a:t>Advanced photoinjector fulfil beam requirements to match plasma in term of High brightness :</a:t>
              </a:r>
            </a:p>
            <a:p>
              <a:r>
                <a:rPr lang="en-GB" sz="1300" dirty="0"/>
                <a:t>-um scale bunch length and transverse dimension       </a:t>
              </a:r>
              <a:r>
                <a:rPr lang="en-GB" sz="1300" dirty="0">
                  <a:solidFill>
                    <a:srgbClr val="FF0000"/>
                  </a:solidFill>
                </a:rPr>
                <a:t>accelerated beam quality</a:t>
              </a:r>
            </a:p>
            <a:p>
              <a:r>
                <a:rPr lang="en-GB" sz="1300" dirty="0"/>
                <a:t>-fs scale precision of the temporal distance between the bunches       </a:t>
              </a:r>
              <a:r>
                <a:rPr lang="en-GB" sz="1300" dirty="0">
                  <a:solidFill>
                    <a:srgbClr val="FF0000"/>
                  </a:solidFill>
                </a:rPr>
                <a:t>energy jitter</a:t>
              </a:r>
              <a:endParaRPr lang="en-GB" sz="1300" dirty="0"/>
            </a:p>
            <a:p>
              <a:r>
                <a:rPr lang="en-GB" sz="1300" dirty="0"/>
                <a:t>-Shape and peak current of the bunch        </a:t>
              </a:r>
              <a:r>
                <a:rPr lang="en-GB" sz="1300" dirty="0">
                  <a:solidFill>
                    <a:srgbClr val="FF0000"/>
                  </a:solidFill>
                </a:rPr>
                <a:t>energy spread (beam loading)</a:t>
              </a:r>
            </a:p>
            <a:p>
              <a:r>
                <a:rPr lang="en-GB" sz="1300" dirty="0"/>
                <a:t>A </a:t>
              </a:r>
              <a:r>
                <a:rPr lang="en-GB" sz="1300" dirty="0">
                  <a:solidFill>
                    <a:srgbClr val="FF0000"/>
                  </a:solidFill>
                </a:rPr>
                <a:t>compact high-brightness RF injector </a:t>
              </a:r>
              <a:r>
                <a:rPr lang="en-GB" sz="1300" dirty="0"/>
                <a:t>could provide electron beams with parameters in a very wide range</a:t>
              </a:r>
            </a:p>
          </p:txBody>
        </p:sp>
        <p:sp>
          <p:nvSpPr>
            <p:cNvPr id="3" name="Freccia bidirezionale orizzontale 2">
              <a:extLst>
                <a:ext uri="{FF2B5EF4-FFF2-40B4-BE49-F238E27FC236}">
                  <a16:creationId xmlns:a16="http://schemas.microsoft.com/office/drawing/2014/main" id="{258791C8-89CD-4EF0-6EB3-DA704ADEA3E6}"/>
                </a:ext>
              </a:extLst>
            </p:cNvPr>
            <p:cNvSpPr/>
            <p:nvPr/>
          </p:nvSpPr>
          <p:spPr>
            <a:xfrm>
              <a:off x="3760619" y="1482577"/>
              <a:ext cx="290670" cy="45719"/>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reccia bidirezionale orizzontale 5">
              <a:extLst>
                <a:ext uri="{FF2B5EF4-FFF2-40B4-BE49-F238E27FC236}">
                  <a16:creationId xmlns:a16="http://schemas.microsoft.com/office/drawing/2014/main" id="{10E1C9C7-CACA-8C2B-9F71-BA21E959A455}"/>
                </a:ext>
              </a:extLst>
            </p:cNvPr>
            <p:cNvSpPr/>
            <p:nvPr/>
          </p:nvSpPr>
          <p:spPr>
            <a:xfrm>
              <a:off x="4853325" y="1671209"/>
              <a:ext cx="290670" cy="45719"/>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reccia bidirezionale orizzontale 11">
              <a:extLst>
                <a:ext uri="{FF2B5EF4-FFF2-40B4-BE49-F238E27FC236}">
                  <a16:creationId xmlns:a16="http://schemas.microsoft.com/office/drawing/2014/main" id="{85B63F61-9AF7-6D9B-9818-5C46815598C3}"/>
                </a:ext>
              </a:extLst>
            </p:cNvPr>
            <p:cNvSpPr/>
            <p:nvPr/>
          </p:nvSpPr>
          <p:spPr>
            <a:xfrm>
              <a:off x="2899580" y="2012083"/>
              <a:ext cx="290670" cy="45719"/>
            </a:xfrm>
            <a:prstGeom prst="lef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4170672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849F04-78A1-4D11-DB72-3D3FA4E0FE38}"/>
              </a:ext>
            </a:extLst>
          </p:cNvPr>
          <p:cNvSpPr>
            <a:spLocks noGrp="1"/>
          </p:cNvSpPr>
          <p:nvPr>
            <p:ph type="title"/>
          </p:nvPr>
        </p:nvSpPr>
        <p:spPr>
          <a:xfrm>
            <a:off x="0" y="0"/>
            <a:ext cx="7688700" cy="535200"/>
          </a:xfrm>
        </p:spPr>
        <p:txBody>
          <a:bodyPr/>
          <a:lstStyle/>
          <a:p>
            <a:r>
              <a:rPr lang="en-US" sz="2800" dirty="0">
                <a:latin typeface="Arial" panose="020B0604020202020204" pitchFamily="34" charset="0"/>
              </a:rPr>
              <a:t>EuPRAXIA@SPARC_LAB</a:t>
            </a:r>
            <a:endParaRPr lang="en-GB" sz="2800" dirty="0"/>
          </a:p>
        </p:txBody>
      </p:sp>
      <p:sp>
        <p:nvSpPr>
          <p:cNvPr id="4" name="Segnaposto numero diapositiva 3">
            <a:extLst>
              <a:ext uri="{FF2B5EF4-FFF2-40B4-BE49-F238E27FC236}">
                <a16:creationId xmlns:a16="http://schemas.microsoft.com/office/drawing/2014/main" id="{8743D69B-272D-C2FA-73C6-31EEEAE3BF4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7</a:t>
            </a:fld>
            <a:endParaRPr lang="it-IT" dirty="0"/>
          </a:p>
        </p:txBody>
      </p:sp>
      <p:sp>
        <p:nvSpPr>
          <p:cNvPr id="5" name="Sottotitolo 4">
            <a:extLst>
              <a:ext uri="{FF2B5EF4-FFF2-40B4-BE49-F238E27FC236}">
                <a16:creationId xmlns:a16="http://schemas.microsoft.com/office/drawing/2014/main" id="{E9D4775E-07B1-EC12-04E7-1D483C243B65}"/>
              </a:ext>
            </a:extLst>
          </p:cNvPr>
          <p:cNvSpPr>
            <a:spLocks noGrp="1"/>
          </p:cNvSpPr>
          <p:nvPr>
            <p:ph type="subTitle" idx="2"/>
          </p:nvPr>
        </p:nvSpPr>
        <p:spPr/>
        <p:txBody>
          <a:bodyPr/>
          <a:lstStyle/>
          <a:p>
            <a:r>
              <a:rPr lang="en-US" sz="900" dirty="0"/>
              <a:t>Beam dynamics studies for advanced-compact RF injector for PWFA</a:t>
            </a:r>
          </a:p>
          <a:p>
            <a:endParaRPr lang="en-GB" dirty="0"/>
          </a:p>
          <a:p>
            <a:endParaRPr lang="en-GB" dirty="0"/>
          </a:p>
        </p:txBody>
      </p:sp>
      <p:pic>
        <p:nvPicPr>
          <p:cNvPr id="6" name="Immagine 5">
            <a:extLst>
              <a:ext uri="{FF2B5EF4-FFF2-40B4-BE49-F238E27FC236}">
                <a16:creationId xmlns:a16="http://schemas.microsoft.com/office/drawing/2014/main" id="{C59A7AF7-FA44-2B8B-1880-60C52A1E2C01}"/>
              </a:ext>
            </a:extLst>
          </p:cNvPr>
          <p:cNvPicPr>
            <a:picLocks noChangeAspect="1"/>
          </p:cNvPicPr>
          <p:nvPr/>
        </p:nvPicPr>
        <p:blipFill>
          <a:blip r:embed="rId3"/>
          <a:stretch>
            <a:fillRect/>
          </a:stretch>
        </p:blipFill>
        <p:spPr>
          <a:xfrm>
            <a:off x="1800720" y="504186"/>
            <a:ext cx="5668664" cy="1439309"/>
          </a:xfrm>
          <a:prstGeom prst="rect">
            <a:avLst/>
          </a:prstGeom>
        </p:spPr>
      </p:pic>
      <p:sp>
        <p:nvSpPr>
          <p:cNvPr id="11" name="CasellaDiTesto 10">
            <a:extLst>
              <a:ext uri="{FF2B5EF4-FFF2-40B4-BE49-F238E27FC236}">
                <a16:creationId xmlns:a16="http://schemas.microsoft.com/office/drawing/2014/main" id="{F5DAD03D-F417-1659-1FA6-A57C90A857E0}"/>
              </a:ext>
            </a:extLst>
          </p:cNvPr>
          <p:cNvSpPr txBox="1"/>
          <p:nvPr/>
        </p:nvSpPr>
        <p:spPr>
          <a:xfrm>
            <a:off x="4426499" y="221626"/>
            <a:ext cx="5685601" cy="276999"/>
          </a:xfrm>
          <a:prstGeom prst="rect">
            <a:avLst/>
          </a:prstGeom>
          <a:noFill/>
        </p:spPr>
        <p:txBody>
          <a:bodyPr wrap="square" rtlCol="0">
            <a:spAutoFit/>
          </a:bodyPr>
          <a:lstStyle/>
          <a:p>
            <a:r>
              <a:rPr lang="en-GB" sz="600" i="1" dirty="0"/>
              <a:t>M. Ferrario et al., EuPRAXIA@SPARC_LAB  Conceptual Design Report, LNF Technical Note 18-03, 07/05/2018.</a:t>
            </a:r>
            <a:br>
              <a:rPr lang="en-GB" sz="600" i="1" dirty="0"/>
            </a:br>
            <a:r>
              <a:rPr lang="en-GB" sz="600" dirty="0"/>
              <a:t>Assmann, R.W., Weikum, M.K., Akhter, T. et al. EuPRAXIA Conceptual Design Report. Eur. Phys. J. Spec. Top. 229, 3675–4284 (2020).</a:t>
            </a:r>
            <a:endParaRPr lang="en-GB" sz="600" i="1" dirty="0"/>
          </a:p>
        </p:txBody>
      </p:sp>
      <p:grpSp>
        <p:nvGrpSpPr>
          <p:cNvPr id="10" name="Gruppo 9">
            <a:extLst>
              <a:ext uri="{FF2B5EF4-FFF2-40B4-BE49-F238E27FC236}">
                <a16:creationId xmlns:a16="http://schemas.microsoft.com/office/drawing/2014/main" id="{C409CEB2-D6B5-76D1-7ABE-6F7D24059911}"/>
              </a:ext>
            </a:extLst>
          </p:cNvPr>
          <p:cNvGrpSpPr/>
          <p:nvPr/>
        </p:nvGrpSpPr>
        <p:grpSpPr>
          <a:xfrm>
            <a:off x="0" y="1914171"/>
            <a:ext cx="9002992" cy="779091"/>
            <a:chOff x="-1" y="2172327"/>
            <a:chExt cx="9002992" cy="779091"/>
          </a:xfrm>
        </p:grpSpPr>
        <p:sp>
          <p:nvSpPr>
            <p:cNvPr id="7" name="CasellaDiTesto 6">
              <a:extLst>
                <a:ext uri="{FF2B5EF4-FFF2-40B4-BE49-F238E27FC236}">
                  <a16:creationId xmlns:a16="http://schemas.microsoft.com/office/drawing/2014/main" id="{9FBE4BDB-07E5-0389-DFA0-12C0C7225377}"/>
                </a:ext>
              </a:extLst>
            </p:cNvPr>
            <p:cNvSpPr txBox="1"/>
            <p:nvPr/>
          </p:nvSpPr>
          <p:spPr>
            <a:xfrm>
              <a:off x="0" y="2172327"/>
              <a:ext cx="9002991" cy="430887"/>
            </a:xfrm>
            <a:prstGeom prst="rect">
              <a:avLst/>
            </a:prstGeom>
            <a:noFill/>
          </p:spPr>
          <p:txBody>
            <a:bodyPr wrap="square" rtlCol="0">
              <a:spAutoFit/>
            </a:bodyPr>
            <a:lstStyle/>
            <a:p>
              <a:pPr algn="l" rtl="0"/>
              <a:r>
                <a:rPr lang="en-US" sz="1100" dirty="0"/>
                <a:t>EuPRAXIA@SPARC_LAB is the first European research infrastructure to demonstrate the usability of a plasma accelerator combining a high-brightness GeV–range electron beam generated in a state-of-the-art linac, and a 0.5 PW–class laser system.</a:t>
              </a:r>
            </a:p>
          </p:txBody>
        </p:sp>
        <p:sp>
          <p:nvSpPr>
            <p:cNvPr id="16" name="CasellaDiTesto 15">
              <a:extLst>
                <a:ext uri="{FF2B5EF4-FFF2-40B4-BE49-F238E27FC236}">
                  <a16:creationId xmlns:a16="http://schemas.microsoft.com/office/drawing/2014/main" id="{70FC37EC-34A3-6051-67A0-74FFDF25F86B}"/>
                </a:ext>
              </a:extLst>
            </p:cNvPr>
            <p:cNvSpPr txBox="1"/>
            <p:nvPr/>
          </p:nvSpPr>
          <p:spPr>
            <a:xfrm>
              <a:off x="-1" y="2520531"/>
              <a:ext cx="9002991" cy="430887"/>
            </a:xfrm>
            <a:prstGeom prst="rect">
              <a:avLst/>
            </a:prstGeom>
            <a:noFill/>
          </p:spPr>
          <p:txBody>
            <a:bodyPr wrap="square" rtlCol="0">
              <a:spAutoFit/>
            </a:bodyPr>
            <a:lstStyle/>
            <a:p>
              <a:r>
                <a:rPr lang="en-US" sz="1100" b="0" i="0" dirty="0">
                  <a:effectLst/>
                </a:rPr>
                <a:t>EuPRAXIA@SPARC_LAB wil</a:t>
              </a:r>
              <a:r>
                <a:rPr lang="en-US" sz="1100" dirty="0"/>
                <a:t>l be a </a:t>
              </a:r>
              <a:r>
                <a:rPr lang="en-US" sz="1100" b="0" i="0" dirty="0">
                  <a:effectLst/>
                </a:rPr>
                <a:t>user facility dedicated for instance to the production of a high-brightness plasma</a:t>
              </a:r>
              <a:r>
                <a:rPr lang="en-US" sz="1100" dirty="0"/>
                <a:t> </a:t>
              </a:r>
              <a:r>
                <a:rPr lang="en-US" sz="1100" b="0" i="0" dirty="0">
                  <a:effectLst/>
                </a:rPr>
                <a:t>accelerated beam to induce Self Amplified Spontaneous Emission (SASE) in an FEL undulator.</a:t>
              </a:r>
              <a:r>
                <a:rPr lang="en-US" sz="1100" dirty="0"/>
                <a:t> </a:t>
              </a:r>
              <a:endParaRPr lang="en-GB" sz="1100" dirty="0"/>
            </a:p>
          </p:txBody>
        </p:sp>
      </p:grpSp>
      <p:grpSp>
        <p:nvGrpSpPr>
          <p:cNvPr id="3" name="Gruppo 2">
            <a:extLst>
              <a:ext uri="{FF2B5EF4-FFF2-40B4-BE49-F238E27FC236}">
                <a16:creationId xmlns:a16="http://schemas.microsoft.com/office/drawing/2014/main" id="{5BAB4B3A-7C7E-6D49-3C1B-1D30808CF739}"/>
              </a:ext>
            </a:extLst>
          </p:cNvPr>
          <p:cNvGrpSpPr/>
          <p:nvPr/>
        </p:nvGrpSpPr>
        <p:grpSpPr>
          <a:xfrm>
            <a:off x="251718" y="2733189"/>
            <a:ext cx="8640564" cy="745170"/>
            <a:chOff x="-544821" y="3443015"/>
            <a:chExt cx="8640564" cy="745170"/>
          </a:xfrm>
        </p:grpSpPr>
        <p:sp>
          <p:nvSpPr>
            <p:cNvPr id="14" name="CasellaDiTesto 13">
              <a:extLst>
                <a:ext uri="{FF2B5EF4-FFF2-40B4-BE49-F238E27FC236}">
                  <a16:creationId xmlns:a16="http://schemas.microsoft.com/office/drawing/2014/main" id="{3AE002E4-1F09-0225-3602-FAFF0432D15E}"/>
                </a:ext>
              </a:extLst>
            </p:cNvPr>
            <p:cNvSpPr txBox="1"/>
            <p:nvPr/>
          </p:nvSpPr>
          <p:spPr>
            <a:xfrm>
              <a:off x="2617604" y="3889450"/>
              <a:ext cx="2024712" cy="292388"/>
            </a:xfrm>
            <a:prstGeom prst="rect">
              <a:avLst/>
            </a:prstGeom>
            <a:noFill/>
            <a:ln w="38100">
              <a:solidFill>
                <a:srgbClr val="0070C0"/>
              </a:solidFill>
            </a:ln>
          </p:spPr>
          <p:txBody>
            <a:bodyPr wrap="square" rtlCol="0">
              <a:spAutoFit/>
            </a:bodyPr>
            <a:lstStyle/>
            <a:p>
              <a:r>
                <a:rPr lang="en-US" sz="1300" b="0" i="0" dirty="0">
                  <a:effectLst/>
                </a:rPr>
                <a:t>X-band RF booster linac</a:t>
              </a:r>
              <a:endParaRPr lang="en-GB" sz="1300" dirty="0"/>
            </a:p>
          </p:txBody>
        </p:sp>
        <p:sp>
          <p:nvSpPr>
            <p:cNvPr id="15" name="CasellaDiTesto 14">
              <a:extLst>
                <a:ext uri="{FF2B5EF4-FFF2-40B4-BE49-F238E27FC236}">
                  <a16:creationId xmlns:a16="http://schemas.microsoft.com/office/drawing/2014/main" id="{CBA9EEDB-C20B-4C97-8604-F9761785F8BA}"/>
                </a:ext>
              </a:extLst>
            </p:cNvPr>
            <p:cNvSpPr txBox="1"/>
            <p:nvPr/>
          </p:nvSpPr>
          <p:spPr>
            <a:xfrm>
              <a:off x="-544821" y="3895797"/>
              <a:ext cx="2126876" cy="292388"/>
            </a:xfrm>
            <a:prstGeom prst="rect">
              <a:avLst/>
            </a:prstGeom>
            <a:noFill/>
            <a:ln w="38100">
              <a:solidFill>
                <a:schemeClr val="tx2">
                  <a:lumMod val="10000"/>
                </a:schemeClr>
              </a:solidFill>
            </a:ln>
          </p:spPr>
          <p:txBody>
            <a:bodyPr wrap="square" rtlCol="0">
              <a:spAutoFit/>
            </a:bodyPr>
            <a:lstStyle/>
            <a:p>
              <a:r>
                <a:rPr lang="en-US" sz="1300" b="0" i="0" dirty="0">
                  <a:effectLst/>
                </a:rPr>
                <a:t>S-band RF photo-injector</a:t>
              </a:r>
              <a:endParaRPr lang="en-GB" sz="1300" dirty="0"/>
            </a:p>
          </p:txBody>
        </p:sp>
        <p:sp>
          <p:nvSpPr>
            <p:cNvPr id="17" name="CasellaDiTesto 16">
              <a:extLst>
                <a:ext uri="{FF2B5EF4-FFF2-40B4-BE49-F238E27FC236}">
                  <a16:creationId xmlns:a16="http://schemas.microsoft.com/office/drawing/2014/main" id="{DEF81CC4-ACA1-865B-36B4-E024B6FC4E35}"/>
                </a:ext>
              </a:extLst>
            </p:cNvPr>
            <p:cNvSpPr txBox="1"/>
            <p:nvPr/>
          </p:nvSpPr>
          <p:spPr>
            <a:xfrm>
              <a:off x="5221929" y="3882121"/>
              <a:ext cx="1250832" cy="292388"/>
            </a:xfrm>
            <a:prstGeom prst="rect">
              <a:avLst/>
            </a:prstGeom>
            <a:noFill/>
            <a:ln w="38100">
              <a:solidFill>
                <a:srgbClr val="00B050"/>
              </a:solidFill>
            </a:ln>
          </p:spPr>
          <p:txBody>
            <a:bodyPr wrap="square" rtlCol="0">
              <a:spAutoFit/>
            </a:bodyPr>
            <a:lstStyle/>
            <a:p>
              <a:r>
                <a:rPr lang="en-US" sz="1300" b="0" i="0" dirty="0">
                  <a:effectLst/>
                </a:rPr>
                <a:t>Plasma Stage </a:t>
              </a:r>
              <a:endParaRPr lang="en-GB" sz="1300" dirty="0"/>
            </a:p>
          </p:txBody>
        </p:sp>
        <p:sp>
          <p:nvSpPr>
            <p:cNvPr id="18" name="CasellaDiTesto 17">
              <a:extLst>
                <a:ext uri="{FF2B5EF4-FFF2-40B4-BE49-F238E27FC236}">
                  <a16:creationId xmlns:a16="http://schemas.microsoft.com/office/drawing/2014/main" id="{93BA965A-7854-773B-20A5-E8749E60FAD0}"/>
                </a:ext>
              </a:extLst>
            </p:cNvPr>
            <p:cNvSpPr txBox="1"/>
            <p:nvPr/>
          </p:nvSpPr>
          <p:spPr>
            <a:xfrm>
              <a:off x="7175265" y="3880910"/>
              <a:ext cx="920478" cy="292388"/>
            </a:xfrm>
            <a:prstGeom prst="rect">
              <a:avLst/>
            </a:prstGeom>
            <a:noFill/>
            <a:ln w="38100">
              <a:solidFill>
                <a:srgbClr val="FFFF00"/>
              </a:solidFill>
            </a:ln>
          </p:spPr>
          <p:txBody>
            <a:bodyPr wrap="square" rtlCol="0">
              <a:spAutoFit/>
            </a:bodyPr>
            <a:lstStyle/>
            <a:p>
              <a:r>
                <a:rPr lang="en-US" sz="1300" b="0" i="0" dirty="0">
                  <a:effectLst/>
                </a:rPr>
                <a:t>Undulator</a:t>
              </a:r>
              <a:endParaRPr lang="en-GB" sz="1300" dirty="0"/>
            </a:p>
          </p:txBody>
        </p:sp>
        <p:cxnSp>
          <p:nvCxnSpPr>
            <p:cNvPr id="19" name="Connettore 2 18">
              <a:extLst>
                <a:ext uri="{FF2B5EF4-FFF2-40B4-BE49-F238E27FC236}">
                  <a16:creationId xmlns:a16="http://schemas.microsoft.com/office/drawing/2014/main" id="{3167E0BE-66EF-F54B-B7B3-F9F55B900BB1}"/>
                </a:ext>
              </a:extLst>
            </p:cNvPr>
            <p:cNvCxnSpPr>
              <a:cxnSpLocks/>
              <a:stCxn id="15" idx="3"/>
              <a:endCxn id="14" idx="1"/>
            </p:cNvCxnSpPr>
            <p:nvPr/>
          </p:nvCxnSpPr>
          <p:spPr>
            <a:xfrm flipV="1">
              <a:off x="1582055" y="4035644"/>
              <a:ext cx="1035549" cy="63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E6605740-D7FD-FCB7-CE3C-68933EB3E648}"/>
                </a:ext>
              </a:extLst>
            </p:cNvPr>
            <p:cNvCxnSpPr>
              <a:cxnSpLocks/>
              <a:stCxn id="14" idx="3"/>
              <a:endCxn id="17" idx="1"/>
            </p:cNvCxnSpPr>
            <p:nvPr/>
          </p:nvCxnSpPr>
          <p:spPr>
            <a:xfrm flipV="1">
              <a:off x="4642316" y="4028315"/>
              <a:ext cx="579613" cy="73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D1FC1884-8F9E-0958-152A-4EC6E414CEA2}"/>
                </a:ext>
              </a:extLst>
            </p:cNvPr>
            <p:cNvCxnSpPr>
              <a:cxnSpLocks/>
              <a:stCxn id="17" idx="3"/>
              <a:endCxn id="18" idx="1"/>
            </p:cNvCxnSpPr>
            <p:nvPr/>
          </p:nvCxnSpPr>
          <p:spPr>
            <a:xfrm flipV="1">
              <a:off x="6472761" y="4027104"/>
              <a:ext cx="702504" cy="12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CA3D0DE8-6E61-B05A-8619-8D56A6885D04}"/>
                </a:ext>
              </a:extLst>
            </p:cNvPr>
            <p:cNvSpPr txBox="1"/>
            <p:nvPr/>
          </p:nvSpPr>
          <p:spPr>
            <a:xfrm>
              <a:off x="729715" y="3443015"/>
              <a:ext cx="3050407" cy="292388"/>
            </a:xfrm>
            <a:prstGeom prst="rect">
              <a:avLst/>
            </a:prstGeom>
            <a:noFill/>
            <a:ln w="38100">
              <a:solidFill>
                <a:srgbClr val="FF0000"/>
              </a:solidFill>
            </a:ln>
          </p:spPr>
          <p:txBody>
            <a:bodyPr wrap="square" rtlCol="0">
              <a:spAutoFit/>
            </a:bodyPr>
            <a:lstStyle/>
            <a:p>
              <a:r>
                <a:rPr lang="en-US" sz="1300" i="0" dirty="0">
                  <a:effectLst/>
                </a:rPr>
                <a:t>ultra-short, high-quality electron beams</a:t>
              </a:r>
              <a:endParaRPr lang="en-GB" sz="1300" dirty="0"/>
            </a:p>
          </p:txBody>
        </p:sp>
        <p:cxnSp>
          <p:nvCxnSpPr>
            <p:cNvPr id="23" name="Connettore 2 22">
              <a:extLst>
                <a:ext uri="{FF2B5EF4-FFF2-40B4-BE49-F238E27FC236}">
                  <a16:creationId xmlns:a16="http://schemas.microsoft.com/office/drawing/2014/main" id="{A47E17C8-43B7-07C2-CBA2-C15B61B6D34D}"/>
                </a:ext>
              </a:extLst>
            </p:cNvPr>
            <p:cNvCxnSpPr>
              <a:cxnSpLocks/>
            </p:cNvCxnSpPr>
            <p:nvPr/>
          </p:nvCxnSpPr>
          <p:spPr>
            <a:xfrm>
              <a:off x="2099829" y="3716497"/>
              <a:ext cx="0" cy="328826"/>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o 23">
            <a:extLst>
              <a:ext uri="{FF2B5EF4-FFF2-40B4-BE49-F238E27FC236}">
                <a16:creationId xmlns:a16="http://schemas.microsoft.com/office/drawing/2014/main" id="{D3B04794-6E01-4DF3-3070-97E30FAA8F7A}"/>
              </a:ext>
            </a:extLst>
          </p:cNvPr>
          <p:cNvGrpSpPr/>
          <p:nvPr/>
        </p:nvGrpSpPr>
        <p:grpSpPr>
          <a:xfrm>
            <a:off x="3414143" y="3667298"/>
            <a:ext cx="2134411" cy="1213524"/>
            <a:chOff x="2539958" y="3564633"/>
            <a:chExt cx="2134411" cy="1213524"/>
          </a:xfrm>
        </p:grpSpPr>
        <p:sp>
          <p:nvSpPr>
            <p:cNvPr id="13" name="CasellaDiTesto 12">
              <a:extLst>
                <a:ext uri="{FF2B5EF4-FFF2-40B4-BE49-F238E27FC236}">
                  <a16:creationId xmlns:a16="http://schemas.microsoft.com/office/drawing/2014/main" id="{6F4B5ED1-DF92-2703-AF8B-2A39CA5AE95B}"/>
                </a:ext>
              </a:extLst>
            </p:cNvPr>
            <p:cNvSpPr txBox="1"/>
            <p:nvPr/>
          </p:nvSpPr>
          <p:spPr>
            <a:xfrm>
              <a:off x="2539958" y="3564633"/>
              <a:ext cx="2134411" cy="1213524"/>
            </a:xfrm>
            <a:prstGeom prst="rect">
              <a:avLst/>
            </a:prstGeom>
            <a:noFill/>
            <a:ln w="38100">
              <a:solidFill>
                <a:srgbClr val="00B050"/>
              </a:solidFill>
            </a:ln>
          </p:spPr>
          <p:txBody>
            <a:bodyPr wrap="square" rtlCol="0">
              <a:spAutoFit/>
            </a:bodyPr>
            <a:lstStyle/>
            <a:p>
              <a:endParaRPr lang="en-GB" sz="1100" dirty="0"/>
            </a:p>
          </p:txBody>
        </p:sp>
        <p:pic>
          <p:nvPicPr>
            <p:cNvPr id="9" name="Immagine 8">
              <a:extLst>
                <a:ext uri="{FF2B5EF4-FFF2-40B4-BE49-F238E27FC236}">
                  <a16:creationId xmlns:a16="http://schemas.microsoft.com/office/drawing/2014/main" id="{55B7ED86-1AFF-8D71-4CEA-B7249ED2CFF4}"/>
                </a:ext>
              </a:extLst>
            </p:cNvPr>
            <p:cNvPicPr>
              <a:picLocks noChangeAspect="1"/>
            </p:cNvPicPr>
            <p:nvPr/>
          </p:nvPicPr>
          <p:blipFill>
            <a:blip r:embed="rId4"/>
            <a:srcRect b="10631"/>
            <a:stretch/>
          </p:blipFill>
          <p:spPr>
            <a:xfrm>
              <a:off x="2539958" y="3587154"/>
              <a:ext cx="2134411" cy="1162697"/>
            </a:xfrm>
            <a:prstGeom prst="rect">
              <a:avLst/>
            </a:prstGeom>
            <a:ln>
              <a:solidFill>
                <a:srgbClr val="00B050"/>
              </a:solidFill>
            </a:ln>
          </p:spPr>
        </p:pic>
      </p:grpSp>
      <p:grpSp>
        <p:nvGrpSpPr>
          <p:cNvPr id="27" name="Gruppo 26">
            <a:extLst>
              <a:ext uri="{FF2B5EF4-FFF2-40B4-BE49-F238E27FC236}">
                <a16:creationId xmlns:a16="http://schemas.microsoft.com/office/drawing/2014/main" id="{1E584556-B029-EA9E-3759-61A2CC25328E}"/>
              </a:ext>
            </a:extLst>
          </p:cNvPr>
          <p:cNvGrpSpPr/>
          <p:nvPr/>
        </p:nvGrpSpPr>
        <p:grpSpPr>
          <a:xfrm>
            <a:off x="6055950" y="3755965"/>
            <a:ext cx="2812373" cy="1030404"/>
            <a:chOff x="4953473" y="3680743"/>
            <a:chExt cx="2812373" cy="1030404"/>
          </a:xfrm>
        </p:grpSpPr>
        <p:sp>
          <p:nvSpPr>
            <p:cNvPr id="12" name="CasellaDiTesto 11">
              <a:extLst>
                <a:ext uri="{FF2B5EF4-FFF2-40B4-BE49-F238E27FC236}">
                  <a16:creationId xmlns:a16="http://schemas.microsoft.com/office/drawing/2014/main" id="{0843F089-113D-08B8-4222-F3ECFD7129F9}"/>
                </a:ext>
              </a:extLst>
            </p:cNvPr>
            <p:cNvSpPr txBox="1"/>
            <p:nvPr/>
          </p:nvSpPr>
          <p:spPr>
            <a:xfrm>
              <a:off x="4953473" y="3680743"/>
              <a:ext cx="2812373" cy="1030404"/>
            </a:xfrm>
            <a:prstGeom prst="rect">
              <a:avLst/>
            </a:prstGeom>
            <a:noFill/>
            <a:ln w="38100">
              <a:solidFill>
                <a:srgbClr val="FFFF00"/>
              </a:solidFill>
            </a:ln>
          </p:spPr>
          <p:txBody>
            <a:bodyPr wrap="square" rtlCol="0">
              <a:spAutoFit/>
            </a:bodyPr>
            <a:lstStyle/>
            <a:p>
              <a:endParaRPr lang="en-GB" sz="1100" dirty="0"/>
            </a:p>
          </p:txBody>
        </p:sp>
        <p:pic>
          <p:nvPicPr>
            <p:cNvPr id="8" name="Immagine 7">
              <a:extLst>
                <a:ext uri="{FF2B5EF4-FFF2-40B4-BE49-F238E27FC236}">
                  <a16:creationId xmlns:a16="http://schemas.microsoft.com/office/drawing/2014/main" id="{8F76C765-D663-11BF-03C9-9204E8DBE8BC}"/>
                </a:ext>
              </a:extLst>
            </p:cNvPr>
            <p:cNvPicPr>
              <a:picLocks noChangeAspect="1"/>
            </p:cNvPicPr>
            <p:nvPr/>
          </p:nvPicPr>
          <p:blipFill>
            <a:blip r:embed="rId5"/>
            <a:srcRect b="14394"/>
            <a:stretch/>
          </p:blipFill>
          <p:spPr>
            <a:xfrm>
              <a:off x="4953475" y="3718852"/>
              <a:ext cx="2812371" cy="955099"/>
            </a:xfrm>
            <a:prstGeom prst="rect">
              <a:avLst/>
            </a:prstGeom>
          </p:spPr>
        </p:pic>
      </p:grpSp>
      <p:pic>
        <p:nvPicPr>
          <p:cNvPr id="36" name="Picture 2" descr="INFN Frascati (Roma) | Future Circular Collider">
            <a:extLst>
              <a:ext uri="{FF2B5EF4-FFF2-40B4-BE49-F238E27FC236}">
                <a16:creationId xmlns:a16="http://schemas.microsoft.com/office/drawing/2014/main" id="{8B0FFCD3-7CBE-7531-D6BE-2E4520ADF9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978" y="848712"/>
            <a:ext cx="1062822" cy="75194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uPRAXIA - Home">
            <a:extLst>
              <a:ext uri="{FF2B5EF4-FFF2-40B4-BE49-F238E27FC236}">
                <a16:creationId xmlns:a16="http://schemas.microsoft.com/office/drawing/2014/main" id="{F3B2ACE8-6047-5EE3-B1E4-741F0D1F0D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5407" y="851209"/>
            <a:ext cx="1095245" cy="470263"/>
          </a:xfrm>
          <a:prstGeom prst="rect">
            <a:avLst/>
          </a:prstGeom>
          <a:noFill/>
          <a:extLst>
            <a:ext uri="{909E8E84-426E-40DD-AFC4-6F175D3DCCD1}">
              <a14:hiddenFill xmlns:a14="http://schemas.microsoft.com/office/drawing/2010/main">
                <a:solidFill>
                  <a:srgbClr val="FFFFFF"/>
                </a:solidFill>
              </a14:hiddenFill>
            </a:ext>
          </a:extLst>
        </p:spPr>
      </p:pic>
      <p:sp>
        <p:nvSpPr>
          <p:cNvPr id="48" name="Segno di moltiplicazione 47">
            <a:extLst>
              <a:ext uri="{FF2B5EF4-FFF2-40B4-BE49-F238E27FC236}">
                <a16:creationId xmlns:a16="http://schemas.microsoft.com/office/drawing/2014/main" id="{B05635AC-A58C-5F7A-5C04-09487E7F1F5C}"/>
              </a:ext>
            </a:extLst>
          </p:cNvPr>
          <p:cNvSpPr/>
          <p:nvPr/>
        </p:nvSpPr>
        <p:spPr>
          <a:xfrm>
            <a:off x="7277033" y="3247925"/>
            <a:ext cx="192351" cy="155785"/>
          </a:xfrm>
          <a:prstGeom prst="mathMultiply">
            <a:avLst/>
          </a:prstGeom>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Segno di moltiplicazione 48">
            <a:extLst>
              <a:ext uri="{FF2B5EF4-FFF2-40B4-BE49-F238E27FC236}">
                <a16:creationId xmlns:a16="http://schemas.microsoft.com/office/drawing/2014/main" id="{6C111896-4577-7186-5891-6B982B78374B}"/>
              </a:ext>
            </a:extLst>
          </p:cNvPr>
          <p:cNvSpPr/>
          <p:nvPr/>
        </p:nvSpPr>
        <p:spPr>
          <a:xfrm>
            <a:off x="3227754" y="3621836"/>
            <a:ext cx="186388" cy="102193"/>
          </a:xfrm>
          <a:prstGeom prst="mathMultiply">
            <a:avLst/>
          </a:prstGeom>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Stella a 7 punte 49">
            <a:extLst>
              <a:ext uri="{FF2B5EF4-FFF2-40B4-BE49-F238E27FC236}">
                <a16:creationId xmlns:a16="http://schemas.microsoft.com/office/drawing/2014/main" id="{9F4D229C-4415-76F8-ACBA-4EF21C59A34D}"/>
              </a:ext>
            </a:extLst>
          </p:cNvPr>
          <p:cNvSpPr/>
          <p:nvPr/>
        </p:nvSpPr>
        <p:spPr>
          <a:xfrm>
            <a:off x="8892282" y="3264878"/>
            <a:ext cx="110709" cy="89175"/>
          </a:xfrm>
          <a:prstGeom prst="star7">
            <a:avLst/>
          </a:prstGeom>
          <a:solidFill>
            <a:srgbClr val="FFFF0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Stella a 7 punte 50">
            <a:extLst>
              <a:ext uri="{FF2B5EF4-FFF2-40B4-BE49-F238E27FC236}">
                <a16:creationId xmlns:a16="http://schemas.microsoft.com/office/drawing/2014/main" id="{22CEFD34-F5FE-B676-DAD5-8CC91E865B2A}"/>
              </a:ext>
            </a:extLst>
          </p:cNvPr>
          <p:cNvSpPr/>
          <p:nvPr/>
        </p:nvSpPr>
        <p:spPr>
          <a:xfrm>
            <a:off x="5963113" y="3715889"/>
            <a:ext cx="110709" cy="89175"/>
          </a:xfrm>
          <a:prstGeom prst="star7">
            <a:avLst/>
          </a:prstGeom>
          <a:solidFill>
            <a:srgbClr val="FFFF0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Immagine 24">
            <a:extLst>
              <a:ext uri="{FF2B5EF4-FFF2-40B4-BE49-F238E27FC236}">
                <a16:creationId xmlns:a16="http://schemas.microsoft.com/office/drawing/2014/main" id="{8CE5CC14-4A92-468B-F861-84D00E405A01}"/>
              </a:ext>
            </a:extLst>
          </p:cNvPr>
          <p:cNvPicPr>
            <a:picLocks noChangeAspect="1"/>
          </p:cNvPicPr>
          <p:nvPr/>
        </p:nvPicPr>
        <p:blipFill rotWithShape="1">
          <a:blip r:embed="rId8">
            <a:extLst>
              <a:ext uri="{28A0092B-C50C-407E-A947-70E740481C1C}">
                <a14:useLocalDpi xmlns:a14="http://schemas.microsoft.com/office/drawing/2010/main" val="0"/>
              </a:ext>
            </a:extLst>
          </a:blip>
          <a:srcRect l="2733" r="4022"/>
          <a:stretch/>
        </p:blipFill>
        <p:spPr>
          <a:xfrm>
            <a:off x="917046" y="3638753"/>
            <a:ext cx="2134411" cy="1183486"/>
          </a:xfrm>
          <a:prstGeom prst="rect">
            <a:avLst/>
          </a:prstGeom>
        </p:spPr>
      </p:pic>
      <p:sp>
        <p:nvSpPr>
          <p:cNvPr id="28" name="CasellaDiTesto 27">
            <a:extLst>
              <a:ext uri="{FF2B5EF4-FFF2-40B4-BE49-F238E27FC236}">
                <a16:creationId xmlns:a16="http://schemas.microsoft.com/office/drawing/2014/main" id="{47B87D21-E1F6-AFD7-0095-6A954CDE6E41}"/>
              </a:ext>
            </a:extLst>
          </p:cNvPr>
          <p:cNvSpPr txBox="1"/>
          <p:nvPr/>
        </p:nvSpPr>
        <p:spPr>
          <a:xfrm>
            <a:off x="917045" y="3667297"/>
            <a:ext cx="2134411" cy="1119071"/>
          </a:xfrm>
          <a:prstGeom prst="rect">
            <a:avLst/>
          </a:prstGeom>
          <a:noFill/>
          <a:ln w="38100">
            <a:solidFill>
              <a:schemeClr val="tx2">
                <a:lumMod val="10000"/>
              </a:schemeClr>
            </a:solidFill>
          </a:ln>
        </p:spPr>
        <p:txBody>
          <a:bodyPr wrap="square" rtlCol="0">
            <a:spAutoFit/>
          </a:bodyPr>
          <a:lstStyle/>
          <a:p>
            <a:endParaRPr lang="en-GB" sz="1300" dirty="0"/>
          </a:p>
        </p:txBody>
      </p:sp>
      <p:sp>
        <p:nvSpPr>
          <p:cNvPr id="29" name="Cerchio vuoto 28">
            <a:extLst>
              <a:ext uri="{FF2B5EF4-FFF2-40B4-BE49-F238E27FC236}">
                <a16:creationId xmlns:a16="http://schemas.microsoft.com/office/drawing/2014/main" id="{E4268C70-CACB-DE81-6769-1ECB13BB0EE1}"/>
              </a:ext>
            </a:extLst>
          </p:cNvPr>
          <p:cNvSpPr/>
          <p:nvPr/>
        </p:nvSpPr>
        <p:spPr>
          <a:xfrm>
            <a:off x="787232" y="3638753"/>
            <a:ext cx="129812" cy="102694"/>
          </a:xfrm>
          <a:prstGeom prst="donut">
            <a:avLst/>
          </a:prstGeom>
          <a:solidFill>
            <a:srgbClr val="0708F7"/>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0" name="Cerchio vuoto 29">
            <a:extLst>
              <a:ext uri="{FF2B5EF4-FFF2-40B4-BE49-F238E27FC236}">
                <a16:creationId xmlns:a16="http://schemas.microsoft.com/office/drawing/2014/main" id="{B11D59A0-A941-C0BC-8FC1-C021C89758FE}"/>
              </a:ext>
            </a:extLst>
          </p:cNvPr>
          <p:cNvSpPr/>
          <p:nvPr/>
        </p:nvSpPr>
        <p:spPr>
          <a:xfrm>
            <a:off x="2411844" y="3274471"/>
            <a:ext cx="129812" cy="102694"/>
          </a:xfrm>
          <a:prstGeom prst="donut">
            <a:avLst/>
          </a:prstGeom>
          <a:solidFill>
            <a:srgbClr val="0708F7"/>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3488729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8"/>
          <p:cNvSpPr txBox="1">
            <a:spLocks noGrp="1"/>
          </p:cNvSpPr>
          <p:nvPr>
            <p:ph type="title"/>
          </p:nvPr>
        </p:nvSpPr>
        <p:spPr>
          <a:xfrm>
            <a:off x="0" y="240"/>
            <a:ext cx="8285353"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i="0" dirty="0">
                <a:effectLst/>
                <a:latin typeface="+mj-lt"/>
              </a:rPr>
              <a:t>EuPRAXIA@SPARC_LAB</a:t>
            </a:r>
            <a:r>
              <a:rPr lang="en-US" sz="2800" dirty="0">
                <a:latin typeface="+mj-lt"/>
              </a:rPr>
              <a:t> base-line RF injector</a:t>
            </a:r>
            <a:endParaRPr dirty="0">
              <a:latin typeface="+mj-lt"/>
            </a:endParaRPr>
          </a:p>
        </p:txBody>
      </p:sp>
      <p:sp>
        <p:nvSpPr>
          <p:cNvPr id="83" name="Google Shape;83;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it"/>
              <a:t>8</a:t>
            </a:fld>
            <a:endParaRPr dirty="0"/>
          </a:p>
        </p:txBody>
      </p:sp>
      <p:sp>
        <p:nvSpPr>
          <p:cNvPr id="84" name="Google Shape;84;p8"/>
          <p:cNvSpPr txBox="1">
            <a:spLocks noGrp="1"/>
          </p:cNvSpPr>
          <p:nvPr>
            <p:ph type="subTitle" idx="2"/>
          </p:nvPr>
        </p:nvSpPr>
        <p:spPr>
          <a:xfrm>
            <a:off x="1414800" y="4779100"/>
            <a:ext cx="5854500" cy="335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it" sz="900" dirty="0"/>
              <a:t>Beam dynamics studies for advanced-compact RF injector for PWFA</a:t>
            </a:r>
            <a:endParaRPr sz="900" dirty="0"/>
          </a:p>
        </p:txBody>
      </p:sp>
      <p:sp>
        <p:nvSpPr>
          <p:cNvPr id="2" name="CasellaDiTesto 1">
            <a:extLst>
              <a:ext uri="{FF2B5EF4-FFF2-40B4-BE49-F238E27FC236}">
                <a16:creationId xmlns:a16="http://schemas.microsoft.com/office/drawing/2014/main" id="{7622BA01-D253-65E1-229A-783947F4C3E0}"/>
              </a:ext>
            </a:extLst>
          </p:cNvPr>
          <p:cNvSpPr txBox="1"/>
          <p:nvPr/>
        </p:nvSpPr>
        <p:spPr>
          <a:xfrm>
            <a:off x="924381" y="4536123"/>
            <a:ext cx="7543849" cy="307777"/>
          </a:xfrm>
          <a:prstGeom prst="rect">
            <a:avLst/>
          </a:prstGeom>
          <a:noFill/>
        </p:spPr>
        <p:txBody>
          <a:bodyPr wrap="square" rtlCol="0">
            <a:spAutoFit/>
          </a:bodyPr>
          <a:lstStyle/>
          <a:p>
            <a:pPr algn="l"/>
            <a:r>
              <a:rPr lang="en-GB" sz="700" b="0" i="0" u="none" strike="noStrike" baseline="0" dirty="0"/>
              <a:t>A. Giribono et al.  EuPRAXIA@SPARC_LAB, The high brightness RF photo injector layout proposal,  NIMA  (2018) </a:t>
            </a:r>
          </a:p>
          <a:p>
            <a:pPr algn="l"/>
            <a:r>
              <a:rPr lang="en-US" sz="700" dirty="0"/>
              <a:t>G.J Silvi et al. "Beam dynamics optimization of Eu-PRAXIA@SPARC_LAB RF injector" IPAC’23, Venezia, Italy, May. 2023, paper WEPA040</a:t>
            </a:r>
            <a:endParaRPr lang="en-GB" sz="700" b="0" i="0" u="none" strike="noStrike" baseline="0" dirty="0"/>
          </a:p>
        </p:txBody>
      </p:sp>
      <p:grpSp>
        <p:nvGrpSpPr>
          <p:cNvPr id="4" name="Gruppo 3">
            <a:extLst>
              <a:ext uri="{FF2B5EF4-FFF2-40B4-BE49-F238E27FC236}">
                <a16:creationId xmlns:a16="http://schemas.microsoft.com/office/drawing/2014/main" id="{8BEE4B63-B7F9-1D85-2A5D-53A3EB2AA28F}"/>
              </a:ext>
            </a:extLst>
          </p:cNvPr>
          <p:cNvGrpSpPr/>
          <p:nvPr/>
        </p:nvGrpSpPr>
        <p:grpSpPr>
          <a:xfrm>
            <a:off x="2770082" y="517820"/>
            <a:ext cx="5988792" cy="1914736"/>
            <a:chOff x="476860" y="1110861"/>
            <a:chExt cx="7676540" cy="2890563"/>
          </a:xfrm>
        </p:grpSpPr>
        <p:pic>
          <p:nvPicPr>
            <p:cNvPr id="5" name="Picture 2" descr="https://ars.els-cdn.com/content/image/1-s2.0-S0168900218303267-gr1_lrg.jpg">
              <a:extLst>
                <a:ext uri="{FF2B5EF4-FFF2-40B4-BE49-F238E27FC236}">
                  <a16:creationId xmlns:a16="http://schemas.microsoft.com/office/drawing/2014/main" id="{DCEF7BC6-08DC-DB3B-D390-4FAED0A60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364" y="1110861"/>
              <a:ext cx="7600036" cy="2528873"/>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4824F43E-5DAF-9FAD-BEE4-22ADD1B8ADE1}"/>
                </a:ext>
              </a:extLst>
            </p:cNvPr>
            <p:cNvPicPr>
              <a:picLocks noChangeAspect="1"/>
            </p:cNvPicPr>
            <p:nvPr/>
          </p:nvPicPr>
          <p:blipFill rotWithShape="1">
            <a:blip r:embed="rId4"/>
            <a:srcRect t="7773"/>
            <a:stretch/>
          </p:blipFill>
          <p:spPr>
            <a:xfrm>
              <a:off x="553364" y="2539901"/>
              <a:ext cx="5925404" cy="1389068"/>
            </a:xfrm>
            <a:prstGeom prst="rect">
              <a:avLst/>
            </a:prstGeom>
          </p:spPr>
        </p:pic>
        <p:sp>
          <p:nvSpPr>
            <p:cNvPr id="7" name="Rettangolo 6">
              <a:extLst>
                <a:ext uri="{FF2B5EF4-FFF2-40B4-BE49-F238E27FC236}">
                  <a16:creationId xmlns:a16="http://schemas.microsoft.com/office/drawing/2014/main" id="{F4C84F87-0A75-C3A8-3D5B-71D67898D4DD}"/>
                </a:ext>
              </a:extLst>
            </p:cNvPr>
            <p:cNvSpPr/>
            <p:nvPr/>
          </p:nvSpPr>
          <p:spPr>
            <a:xfrm>
              <a:off x="476860" y="2539900"/>
              <a:ext cx="6059476" cy="146152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ttangolo 7">
              <a:extLst>
                <a:ext uri="{FF2B5EF4-FFF2-40B4-BE49-F238E27FC236}">
                  <a16:creationId xmlns:a16="http://schemas.microsoft.com/office/drawing/2014/main" id="{D2082700-85AC-3125-2DBD-422D5414D69E}"/>
                </a:ext>
              </a:extLst>
            </p:cNvPr>
            <p:cNvSpPr/>
            <p:nvPr/>
          </p:nvSpPr>
          <p:spPr>
            <a:xfrm>
              <a:off x="2528770" y="1499255"/>
              <a:ext cx="289712" cy="457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ttangolo 8">
              <a:extLst>
                <a:ext uri="{FF2B5EF4-FFF2-40B4-BE49-F238E27FC236}">
                  <a16:creationId xmlns:a16="http://schemas.microsoft.com/office/drawing/2014/main" id="{983483E3-464D-4361-D629-EC2526527B14}"/>
                </a:ext>
              </a:extLst>
            </p:cNvPr>
            <p:cNvSpPr/>
            <p:nvPr/>
          </p:nvSpPr>
          <p:spPr>
            <a:xfrm>
              <a:off x="4216657" y="1492756"/>
              <a:ext cx="408076" cy="685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 name="CasellaDiTesto 9">
            <a:extLst>
              <a:ext uri="{FF2B5EF4-FFF2-40B4-BE49-F238E27FC236}">
                <a16:creationId xmlns:a16="http://schemas.microsoft.com/office/drawing/2014/main" id="{37EAC5CA-CB7C-286E-F9DD-E20CA3303038}"/>
              </a:ext>
            </a:extLst>
          </p:cNvPr>
          <p:cNvSpPr txBox="1"/>
          <p:nvPr/>
        </p:nvSpPr>
        <p:spPr>
          <a:xfrm>
            <a:off x="3973776" y="1745304"/>
            <a:ext cx="460228" cy="307777"/>
          </a:xfrm>
          <a:prstGeom prst="rect">
            <a:avLst/>
          </a:prstGeom>
          <a:noFill/>
        </p:spPr>
        <p:txBody>
          <a:bodyPr wrap="square" rtlCol="0">
            <a:spAutoFit/>
          </a:bodyPr>
          <a:lstStyle/>
          <a:p>
            <a:r>
              <a:rPr lang="en-GB" dirty="0"/>
              <a:t>3m</a:t>
            </a:r>
          </a:p>
        </p:txBody>
      </p:sp>
      <p:sp>
        <p:nvSpPr>
          <p:cNvPr id="11" name="CasellaDiTesto 10">
            <a:extLst>
              <a:ext uri="{FF2B5EF4-FFF2-40B4-BE49-F238E27FC236}">
                <a16:creationId xmlns:a16="http://schemas.microsoft.com/office/drawing/2014/main" id="{13AE84DC-C2BD-6042-E8B3-4B1DF87AFD38}"/>
              </a:ext>
            </a:extLst>
          </p:cNvPr>
          <p:cNvSpPr txBox="1"/>
          <p:nvPr/>
        </p:nvSpPr>
        <p:spPr>
          <a:xfrm>
            <a:off x="4850558" y="1726921"/>
            <a:ext cx="460228" cy="307777"/>
          </a:xfrm>
          <a:prstGeom prst="rect">
            <a:avLst/>
          </a:prstGeom>
          <a:noFill/>
        </p:spPr>
        <p:txBody>
          <a:bodyPr wrap="square" rtlCol="0">
            <a:spAutoFit/>
          </a:bodyPr>
          <a:lstStyle/>
          <a:p>
            <a:r>
              <a:rPr lang="en-GB" dirty="0"/>
              <a:t>2m</a:t>
            </a:r>
          </a:p>
        </p:txBody>
      </p:sp>
      <p:sp>
        <p:nvSpPr>
          <p:cNvPr id="12" name="CasellaDiTesto 11">
            <a:extLst>
              <a:ext uri="{FF2B5EF4-FFF2-40B4-BE49-F238E27FC236}">
                <a16:creationId xmlns:a16="http://schemas.microsoft.com/office/drawing/2014/main" id="{FFD4E90F-B8B7-6D1E-B712-4A8E3C12BCFB}"/>
              </a:ext>
            </a:extLst>
          </p:cNvPr>
          <p:cNvSpPr txBox="1"/>
          <p:nvPr/>
        </p:nvSpPr>
        <p:spPr>
          <a:xfrm>
            <a:off x="5682680" y="1722784"/>
            <a:ext cx="460228" cy="307777"/>
          </a:xfrm>
          <a:prstGeom prst="rect">
            <a:avLst/>
          </a:prstGeom>
          <a:noFill/>
        </p:spPr>
        <p:txBody>
          <a:bodyPr wrap="square" rtlCol="0">
            <a:spAutoFit/>
          </a:bodyPr>
          <a:lstStyle/>
          <a:p>
            <a:r>
              <a:rPr lang="en-GB" dirty="0"/>
              <a:t>2m</a:t>
            </a:r>
          </a:p>
        </p:txBody>
      </p:sp>
      <p:sp>
        <p:nvSpPr>
          <p:cNvPr id="13" name="CasellaDiTesto 12">
            <a:extLst>
              <a:ext uri="{FF2B5EF4-FFF2-40B4-BE49-F238E27FC236}">
                <a16:creationId xmlns:a16="http://schemas.microsoft.com/office/drawing/2014/main" id="{79C23017-EC13-877D-4092-BB9F1370A192}"/>
              </a:ext>
            </a:extLst>
          </p:cNvPr>
          <p:cNvSpPr txBox="1"/>
          <p:nvPr/>
        </p:nvSpPr>
        <p:spPr>
          <a:xfrm>
            <a:off x="6500260" y="1717171"/>
            <a:ext cx="460228" cy="307777"/>
          </a:xfrm>
          <a:prstGeom prst="rect">
            <a:avLst/>
          </a:prstGeom>
          <a:noFill/>
        </p:spPr>
        <p:txBody>
          <a:bodyPr wrap="square" rtlCol="0">
            <a:spAutoFit/>
          </a:bodyPr>
          <a:lstStyle/>
          <a:p>
            <a:r>
              <a:rPr lang="en-GB" dirty="0"/>
              <a:t>2m</a:t>
            </a:r>
          </a:p>
        </p:txBody>
      </p:sp>
      <p:pic>
        <p:nvPicPr>
          <p:cNvPr id="15" name="Immagine 14" descr="Immagine che contiene schermata, design&#10;&#10;Il contenuto generato dall'IA potrebbe non essere corretto.">
            <a:extLst>
              <a:ext uri="{FF2B5EF4-FFF2-40B4-BE49-F238E27FC236}">
                <a16:creationId xmlns:a16="http://schemas.microsoft.com/office/drawing/2014/main" id="{9CE0D2C5-30FA-42E4-5463-B2BEF21F55F3}"/>
              </a:ext>
            </a:extLst>
          </p:cNvPr>
          <p:cNvPicPr>
            <a:picLocks noChangeAspect="1"/>
          </p:cNvPicPr>
          <p:nvPr/>
        </p:nvPicPr>
        <p:blipFill>
          <a:blip r:embed="rId5"/>
          <a:stretch>
            <a:fillRect/>
          </a:stretch>
        </p:blipFill>
        <p:spPr>
          <a:xfrm>
            <a:off x="3030359" y="2689652"/>
            <a:ext cx="3197633" cy="1613703"/>
          </a:xfrm>
          <a:prstGeom prst="rect">
            <a:avLst/>
          </a:prstGeom>
        </p:spPr>
      </p:pic>
      <p:pic>
        <p:nvPicPr>
          <p:cNvPr id="17" name="Immagine 16" descr="Immagine che contiene diagramma, schermata&#10;&#10;Il contenuto generato dall'IA potrebbe non essere corretto.">
            <a:extLst>
              <a:ext uri="{FF2B5EF4-FFF2-40B4-BE49-F238E27FC236}">
                <a16:creationId xmlns:a16="http://schemas.microsoft.com/office/drawing/2014/main" id="{36578DF8-CC79-24C2-F04A-45D5E8C48067}"/>
              </a:ext>
            </a:extLst>
          </p:cNvPr>
          <p:cNvPicPr>
            <a:picLocks noChangeAspect="1"/>
          </p:cNvPicPr>
          <p:nvPr/>
        </p:nvPicPr>
        <p:blipFill>
          <a:blip r:embed="rId6"/>
          <a:stretch>
            <a:fillRect/>
          </a:stretch>
        </p:blipFill>
        <p:spPr>
          <a:xfrm>
            <a:off x="184680" y="2459591"/>
            <a:ext cx="2552906" cy="1726966"/>
          </a:xfrm>
          <a:prstGeom prst="rect">
            <a:avLst/>
          </a:prstGeom>
        </p:spPr>
      </p:pic>
      <p:pic>
        <p:nvPicPr>
          <p:cNvPr id="19" name="Immagine 18">
            <a:extLst>
              <a:ext uri="{FF2B5EF4-FFF2-40B4-BE49-F238E27FC236}">
                <a16:creationId xmlns:a16="http://schemas.microsoft.com/office/drawing/2014/main" id="{72920E40-DF88-9513-C9E2-736FBE6BA5DA}"/>
              </a:ext>
            </a:extLst>
          </p:cNvPr>
          <p:cNvPicPr>
            <a:picLocks noChangeAspect="1"/>
          </p:cNvPicPr>
          <p:nvPr/>
        </p:nvPicPr>
        <p:blipFill>
          <a:blip r:embed="rId7"/>
          <a:stretch>
            <a:fillRect/>
          </a:stretch>
        </p:blipFill>
        <p:spPr>
          <a:xfrm>
            <a:off x="6294427" y="2597265"/>
            <a:ext cx="2705334" cy="1798476"/>
          </a:xfrm>
          <a:prstGeom prst="rect">
            <a:avLst/>
          </a:prstGeom>
        </p:spPr>
      </p:pic>
      <p:sp>
        <p:nvSpPr>
          <p:cNvPr id="20" name="CasellaDiTesto 19">
            <a:extLst>
              <a:ext uri="{FF2B5EF4-FFF2-40B4-BE49-F238E27FC236}">
                <a16:creationId xmlns:a16="http://schemas.microsoft.com/office/drawing/2014/main" id="{7E03A6DB-5094-F6AC-D3CD-829BD2266C02}"/>
              </a:ext>
            </a:extLst>
          </p:cNvPr>
          <p:cNvSpPr txBox="1"/>
          <p:nvPr/>
        </p:nvSpPr>
        <p:spPr>
          <a:xfrm>
            <a:off x="5164459" y="4281266"/>
            <a:ext cx="4128075" cy="184666"/>
          </a:xfrm>
          <a:prstGeom prst="rect">
            <a:avLst/>
          </a:prstGeom>
          <a:noFill/>
        </p:spPr>
        <p:txBody>
          <a:bodyPr wrap="square" rtlCol="0">
            <a:spAutoFit/>
          </a:bodyPr>
          <a:lstStyle/>
          <a:p>
            <a:r>
              <a:rPr lang="en-GB" sz="600" i="1" dirty="0"/>
              <a:t>M. Ferrario et al., EuPRAXIA@SPARC_LAB  Conceptual Design Report, LNF Technical Note 18-03, 07/05/2018.</a:t>
            </a:r>
          </a:p>
        </p:txBody>
      </p:sp>
      <p:sp>
        <p:nvSpPr>
          <p:cNvPr id="21" name="Rettangolo 20">
            <a:extLst>
              <a:ext uri="{FF2B5EF4-FFF2-40B4-BE49-F238E27FC236}">
                <a16:creationId xmlns:a16="http://schemas.microsoft.com/office/drawing/2014/main" id="{3EBD9751-5E35-858E-F019-9E59CF3A62E3}"/>
              </a:ext>
            </a:extLst>
          </p:cNvPr>
          <p:cNvSpPr/>
          <p:nvPr/>
        </p:nvSpPr>
        <p:spPr>
          <a:xfrm>
            <a:off x="6416298" y="2620125"/>
            <a:ext cx="2510726" cy="16832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uppo 23">
            <a:extLst>
              <a:ext uri="{FF2B5EF4-FFF2-40B4-BE49-F238E27FC236}">
                <a16:creationId xmlns:a16="http://schemas.microsoft.com/office/drawing/2014/main" id="{E33CC8F6-184D-C2F6-B63B-335B683E856C}"/>
              </a:ext>
            </a:extLst>
          </p:cNvPr>
          <p:cNvGrpSpPr/>
          <p:nvPr/>
        </p:nvGrpSpPr>
        <p:grpSpPr>
          <a:xfrm>
            <a:off x="113702" y="778417"/>
            <a:ext cx="2592313" cy="1073546"/>
            <a:chOff x="1722049" y="1023417"/>
            <a:chExt cx="4431877" cy="1351640"/>
          </a:xfrm>
        </p:grpSpPr>
        <p:pic>
          <p:nvPicPr>
            <p:cNvPr id="25" name="Immagine 24">
              <a:extLst>
                <a:ext uri="{FF2B5EF4-FFF2-40B4-BE49-F238E27FC236}">
                  <a16:creationId xmlns:a16="http://schemas.microsoft.com/office/drawing/2014/main" id="{C341A86E-CB60-CD5C-054D-DCB056037199}"/>
                </a:ext>
              </a:extLst>
            </p:cNvPr>
            <p:cNvPicPr>
              <a:picLocks noChangeAspect="1"/>
            </p:cNvPicPr>
            <p:nvPr/>
          </p:nvPicPr>
          <p:blipFill>
            <a:blip r:embed="rId8"/>
            <a:stretch>
              <a:fillRect/>
            </a:stretch>
          </p:blipFill>
          <p:spPr>
            <a:xfrm>
              <a:off x="1722049" y="1023417"/>
              <a:ext cx="4198413" cy="1351640"/>
            </a:xfrm>
            <a:prstGeom prst="rect">
              <a:avLst/>
            </a:prstGeom>
          </p:spPr>
        </p:pic>
        <p:grpSp>
          <p:nvGrpSpPr>
            <p:cNvPr id="26" name="Gruppo 25">
              <a:extLst>
                <a:ext uri="{FF2B5EF4-FFF2-40B4-BE49-F238E27FC236}">
                  <a16:creationId xmlns:a16="http://schemas.microsoft.com/office/drawing/2014/main" id="{028AE19A-8865-37FF-C55A-D470FB180019}"/>
                </a:ext>
              </a:extLst>
            </p:cNvPr>
            <p:cNvGrpSpPr/>
            <p:nvPr/>
          </p:nvGrpSpPr>
          <p:grpSpPr>
            <a:xfrm>
              <a:off x="4054936" y="1414196"/>
              <a:ext cx="2098990" cy="901016"/>
              <a:chOff x="4054936" y="1414196"/>
              <a:chExt cx="2098990" cy="901016"/>
            </a:xfrm>
          </p:grpSpPr>
          <p:sp>
            <p:nvSpPr>
              <p:cNvPr id="27" name="CasellaDiTesto 26">
                <a:extLst>
                  <a:ext uri="{FF2B5EF4-FFF2-40B4-BE49-F238E27FC236}">
                    <a16:creationId xmlns:a16="http://schemas.microsoft.com/office/drawing/2014/main" id="{0ED5C0A6-11A4-76B2-38E3-92936B0BB8B2}"/>
                  </a:ext>
                </a:extLst>
              </p:cNvPr>
              <p:cNvSpPr txBox="1"/>
              <p:nvPr/>
            </p:nvSpPr>
            <p:spPr>
              <a:xfrm>
                <a:off x="4054936" y="1414196"/>
                <a:ext cx="1314207" cy="271253"/>
              </a:xfrm>
              <a:prstGeom prst="rect">
                <a:avLst/>
              </a:prstGeom>
              <a:solidFill>
                <a:schemeClr val="bg1"/>
              </a:solidFill>
            </p:spPr>
            <p:txBody>
              <a:bodyPr wrap="square" rtlCol="0">
                <a:spAutoFit/>
              </a:bodyPr>
              <a:lstStyle/>
              <a:p>
                <a:r>
                  <a:rPr lang="en-GB" sz="800" dirty="0"/>
                  <a:t>0,175 mm</a:t>
                </a:r>
              </a:p>
            </p:txBody>
          </p:sp>
          <p:sp>
            <p:nvSpPr>
              <p:cNvPr id="28" name="CasellaDiTesto 27">
                <a:extLst>
                  <a:ext uri="{FF2B5EF4-FFF2-40B4-BE49-F238E27FC236}">
                    <a16:creationId xmlns:a16="http://schemas.microsoft.com/office/drawing/2014/main" id="{4E9DD321-8D72-A552-2054-CCAC300222F4}"/>
                  </a:ext>
                </a:extLst>
              </p:cNvPr>
              <p:cNvSpPr txBox="1"/>
              <p:nvPr/>
            </p:nvSpPr>
            <p:spPr>
              <a:xfrm>
                <a:off x="5149559" y="1414401"/>
                <a:ext cx="1004367" cy="271253"/>
              </a:xfrm>
              <a:prstGeom prst="rect">
                <a:avLst/>
              </a:prstGeom>
              <a:solidFill>
                <a:schemeClr val="bg1"/>
              </a:solidFill>
            </p:spPr>
            <p:txBody>
              <a:bodyPr wrap="square" rtlCol="0">
                <a:spAutoFit/>
              </a:bodyPr>
              <a:lstStyle/>
              <a:p>
                <a:r>
                  <a:rPr lang="en-GB" sz="800" dirty="0"/>
                  <a:t>0,35 mm</a:t>
                </a:r>
              </a:p>
            </p:txBody>
          </p:sp>
          <p:sp>
            <p:nvSpPr>
              <p:cNvPr id="29" name="CasellaDiTesto 28">
                <a:extLst>
                  <a:ext uri="{FF2B5EF4-FFF2-40B4-BE49-F238E27FC236}">
                    <a16:creationId xmlns:a16="http://schemas.microsoft.com/office/drawing/2014/main" id="{26133AAB-D83E-9DD1-C4CB-BDC0FEBAF723}"/>
                  </a:ext>
                </a:extLst>
              </p:cNvPr>
              <p:cNvSpPr txBox="1"/>
              <p:nvPr/>
            </p:nvSpPr>
            <p:spPr>
              <a:xfrm>
                <a:off x="5127822" y="1838612"/>
                <a:ext cx="973430" cy="271253"/>
              </a:xfrm>
              <a:prstGeom prst="rect">
                <a:avLst/>
              </a:prstGeom>
              <a:solidFill>
                <a:schemeClr val="bg1"/>
              </a:solidFill>
            </p:spPr>
            <p:txBody>
              <a:bodyPr wrap="square" rtlCol="0">
                <a:spAutoFit/>
              </a:bodyPr>
              <a:lstStyle/>
              <a:p>
                <a:r>
                  <a:rPr lang="en-GB" sz="800" dirty="0"/>
                  <a:t>200 pC</a:t>
                </a:r>
              </a:p>
            </p:txBody>
          </p:sp>
          <p:sp>
            <p:nvSpPr>
              <p:cNvPr id="30" name="CasellaDiTesto 29">
                <a:extLst>
                  <a:ext uri="{FF2B5EF4-FFF2-40B4-BE49-F238E27FC236}">
                    <a16:creationId xmlns:a16="http://schemas.microsoft.com/office/drawing/2014/main" id="{D44E67AF-665F-93CE-FD86-8EE99048F63F}"/>
                  </a:ext>
                </a:extLst>
              </p:cNvPr>
              <p:cNvSpPr txBox="1"/>
              <p:nvPr/>
            </p:nvSpPr>
            <p:spPr>
              <a:xfrm>
                <a:off x="4234914" y="1645341"/>
                <a:ext cx="943075" cy="271253"/>
              </a:xfrm>
              <a:prstGeom prst="rect">
                <a:avLst/>
              </a:prstGeom>
              <a:solidFill>
                <a:schemeClr val="bg1"/>
              </a:solidFill>
            </p:spPr>
            <p:txBody>
              <a:bodyPr wrap="square" rtlCol="0">
                <a:spAutoFit/>
              </a:bodyPr>
              <a:lstStyle/>
              <a:p>
                <a:r>
                  <a:rPr lang="en-GB" sz="800" dirty="0"/>
                  <a:t>220 fs</a:t>
                </a:r>
              </a:p>
            </p:txBody>
          </p:sp>
          <p:sp>
            <p:nvSpPr>
              <p:cNvPr id="31" name="CasellaDiTesto 30">
                <a:extLst>
                  <a:ext uri="{FF2B5EF4-FFF2-40B4-BE49-F238E27FC236}">
                    <a16:creationId xmlns:a16="http://schemas.microsoft.com/office/drawing/2014/main" id="{50D4AAB0-9E90-A002-FF9E-FF6BE34737A0}"/>
                  </a:ext>
                </a:extLst>
              </p:cNvPr>
              <p:cNvSpPr txBox="1"/>
              <p:nvPr/>
            </p:nvSpPr>
            <p:spPr>
              <a:xfrm>
                <a:off x="4251420" y="1838407"/>
                <a:ext cx="784678" cy="276999"/>
              </a:xfrm>
              <a:prstGeom prst="rect">
                <a:avLst/>
              </a:prstGeom>
              <a:solidFill>
                <a:schemeClr val="bg1"/>
              </a:solidFill>
            </p:spPr>
            <p:txBody>
              <a:bodyPr wrap="square" rtlCol="0">
                <a:spAutoFit/>
              </a:bodyPr>
              <a:lstStyle/>
              <a:p>
                <a:r>
                  <a:rPr lang="en-GB" sz="800" dirty="0"/>
                  <a:t>30 pC</a:t>
                </a:r>
              </a:p>
            </p:txBody>
          </p:sp>
          <p:sp>
            <p:nvSpPr>
              <p:cNvPr id="32" name="CasellaDiTesto 31">
                <a:extLst>
                  <a:ext uri="{FF2B5EF4-FFF2-40B4-BE49-F238E27FC236}">
                    <a16:creationId xmlns:a16="http://schemas.microsoft.com/office/drawing/2014/main" id="{7F42AE65-78FC-CF04-16B3-A528DE1CF6AF}"/>
                  </a:ext>
                </a:extLst>
              </p:cNvPr>
              <p:cNvSpPr txBox="1"/>
              <p:nvPr/>
            </p:nvSpPr>
            <p:spPr>
              <a:xfrm>
                <a:off x="5135784" y="1629428"/>
                <a:ext cx="886716" cy="271253"/>
              </a:xfrm>
              <a:prstGeom prst="rect">
                <a:avLst/>
              </a:prstGeom>
              <a:solidFill>
                <a:schemeClr val="bg1"/>
              </a:solidFill>
            </p:spPr>
            <p:txBody>
              <a:bodyPr wrap="square" rtlCol="0">
                <a:spAutoFit/>
              </a:bodyPr>
              <a:lstStyle/>
              <a:p>
                <a:r>
                  <a:rPr lang="en-GB" sz="800" dirty="0"/>
                  <a:t>220 fs</a:t>
                </a:r>
              </a:p>
            </p:txBody>
          </p:sp>
          <p:sp>
            <p:nvSpPr>
              <p:cNvPr id="33" name="CasellaDiTesto 32">
                <a:extLst>
                  <a:ext uri="{FF2B5EF4-FFF2-40B4-BE49-F238E27FC236}">
                    <a16:creationId xmlns:a16="http://schemas.microsoft.com/office/drawing/2014/main" id="{8AB3BA52-E2FF-220E-483C-A7F64E248B75}"/>
                  </a:ext>
                </a:extLst>
              </p:cNvPr>
              <p:cNvSpPr txBox="1"/>
              <p:nvPr/>
            </p:nvSpPr>
            <p:spPr>
              <a:xfrm>
                <a:off x="4218405" y="2043959"/>
                <a:ext cx="990478" cy="271253"/>
              </a:xfrm>
              <a:prstGeom prst="rect">
                <a:avLst/>
              </a:prstGeom>
              <a:solidFill>
                <a:schemeClr val="bg1"/>
              </a:solidFill>
            </p:spPr>
            <p:txBody>
              <a:bodyPr wrap="square" rtlCol="0">
                <a:spAutoFit/>
              </a:bodyPr>
              <a:lstStyle/>
              <a:p>
                <a:r>
                  <a:rPr lang="en-GB" sz="800" dirty="0"/>
                  <a:t>4,67  ps</a:t>
                </a:r>
              </a:p>
            </p:txBody>
          </p:sp>
        </p:grpSp>
      </p:grpSp>
      <p:pic>
        <p:nvPicPr>
          <p:cNvPr id="3" name="Picture 6" descr="SPARC_LAB">
            <a:extLst>
              <a:ext uri="{FF2B5EF4-FFF2-40B4-BE49-F238E27FC236}">
                <a16:creationId xmlns:a16="http://schemas.microsoft.com/office/drawing/2014/main" id="{A098A13E-A689-936E-B5CD-E612A80D77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23010" y="2685298"/>
            <a:ext cx="1812171" cy="4651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563E15E-5217-136A-919C-8FD7A4334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890" y="1132322"/>
            <a:ext cx="2975653" cy="1484105"/>
          </a:xfrm>
          <a:prstGeom prst="rect">
            <a:avLst/>
          </a:prstGeom>
        </p:spPr>
      </p:pic>
      <p:sp>
        <p:nvSpPr>
          <p:cNvPr id="2" name="Titolo 1">
            <a:extLst>
              <a:ext uri="{FF2B5EF4-FFF2-40B4-BE49-F238E27FC236}">
                <a16:creationId xmlns:a16="http://schemas.microsoft.com/office/drawing/2014/main" id="{6DCBCFDF-F16D-B2F6-399C-D1DE7BD77959}"/>
              </a:ext>
            </a:extLst>
          </p:cNvPr>
          <p:cNvSpPr>
            <a:spLocks noGrp="1"/>
          </p:cNvSpPr>
          <p:nvPr>
            <p:ph type="title"/>
          </p:nvPr>
        </p:nvSpPr>
        <p:spPr>
          <a:xfrm>
            <a:off x="-27609" y="-25569"/>
            <a:ext cx="9882961" cy="535200"/>
          </a:xfrm>
        </p:spPr>
        <p:txBody>
          <a:bodyPr/>
          <a:lstStyle/>
          <a:p>
            <a:r>
              <a:rPr lang="en-US" sz="2800" dirty="0">
                <a:latin typeface="+mj-lt"/>
                <a:cs typeface="Arial" panose="020B0604020202020204" pitchFamily="34" charset="0"/>
              </a:rPr>
              <a:t>Working point Optimization with Genetic Algorithm</a:t>
            </a:r>
            <a:br>
              <a:rPr lang="en-US" dirty="0">
                <a:latin typeface="+mj-lt"/>
              </a:rPr>
            </a:br>
            <a:endParaRPr lang="en-GB" dirty="0">
              <a:latin typeface="+mj-lt"/>
            </a:endParaRPr>
          </a:p>
        </p:txBody>
      </p:sp>
      <p:sp>
        <p:nvSpPr>
          <p:cNvPr id="4" name="Segnaposto numero diapositiva 3">
            <a:extLst>
              <a:ext uri="{FF2B5EF4-FFF2-40B4-BE49-F238E27FC236}">
                <a16:creationId xmlns:a16="http://schemas.microsoft.com/office/drawing/2014/main" id="{11BBD5C0-646E-2A8F-C445-BC32F26751A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9</a:t>
            </a:fld>
            <a:endParaRPr lang="it-IT" dirty="0"/>
          </a:p>
        </p:txBody>
      </p:sp>
      <p:sp>
        <p:nvSpPr>
          <p:cNvPr id="5" name="Sottotitolo 4">
            <a:extLst>
              <a:ext uri="{FF2B5EF4-FFF2-40B4-BE49-F238E27FC236}">
                <a16:creationId xmlns:a16="http://schemas.microsoft.com/office/drawing/2014/main" id="{8D206444-859D-48B5-D62A-BDE63F6C9E12}"/>
              </a:ext>
            </a:extLst>
          </p:cNvPr>
          <p:cNvSpPr>
            <a:spLocks noGrp="1"/>
          </p:cNvSpPr>
          <p:nvPr>
            <p:ph type="subTitle" idx="2"/>
          </p:nvPr>
        </p:nvSpPr>
        <p:spPr/>
        <p:txBody>
          <a:bodyPr/>
          <a:lstStyle/>
          <a:p>
            <a:r>
              <a:rPr lang="it" sz="900" dirty="0"/>
              <a:t>Beam dynamics studies for advanced-compact RF injector for PWFA</a:t>
            </a:r>
            <a:endParaRPr lang="en-GB" dirty="0"/>
          </a:p>
        </p:txBody>
      </p:sp>
      <p:pic>
        <p:nvPicPr>
          <p:cNvPr id="10" name="Immagine 9">
            <a:extLst>
              <a:ext uri="{FF2B5EF4-FFF2-40B4-BE49-F238E27FC236}">
                <a16:creationId xmlns:a16="http://schemas.microsoft.com/office/drawing/2014/main" id="{03229794-9A63-9FE4-6EB0-E41C37F76080}"/>
              </a:ext>
            </a:extLst>
          </p:cNvPr>
          <p:cNvPicPr>
            <a:picLocks noChangeAspect="1"/>
          </p:cNvPicPr>
          <p:nvPr/>
        </p:nvPicPr>
        <p:blipFill>
          <a:blip r:embed="rId4">
            <a:extLst>
              <a:ext uri="{28A0092B-C50C-407E-A947-70E740481C1C}">
                <a14:useLocalDpi xmlns:a14="http://schemas.microsoft.com/office/drawing/2010/main" val="0"/>
              </a:ext>
            </a:extLst>
          </a:blip>
          <a:srcRect r="3737"/>
          <a:stretch/>
        </p:blipFill>
        <p:spPr>
          <a:xfrm>
            <a:off x="658126" y="2803849"/>
            <a:ext cx="2182391" cy="1829006"/>
          </a:xfrm>
          <a:prstGeom prst="rect">
            <a:avLst/>
          </a:prstGeom>
        </p:spPr>
      </p:pic>
      <p:pic>
        <p:nvPicPr>
          <p:cNvPr id="11" name="Immagine 10">
            <a:extLst>
              <a:ext uri="{FF2B5EF4-FFF2-40B4-BE49-F238E27FC236}">
                <a16:creationId xmlns:a16="http://schemas.microsoft.com/office/drawing/2014/main" id="{02AD52D9-D2D4-492D-7127-9AA94E3F7A19}"/>
              </a:ext>
            </a:extLst>
          </p:cNvPr>
          <p:cNvPicPr>
            <a:picLocks noChangeAspect="1"/>
          </p:cNvPicPr>
          <p:nvPr/>
        </p:nvPicPr>
        <p:blipFill>
          <a:blip r:embed="rId5">
            <a:extLst>
              <a:ext uri="{28A0092B-C50C-407E-A947-70E740481C1C}">
                <a14:useLocalDpi xmlns:a14="http://schemas.microsoft.com/office/drawing/2010/main" val="0"/>
              </a:ext>
            </a:extLst>
          </a:blip>
          <a:srcRect r="4280"/>
          <a:stretch/>
        </p:blipFill>
        <p:spPr>
          <a:xfrm>
            <a:off x="2840517" y="2842902"/>
            <a:ext cx="2035814" cy="1715851"/>
          </a:xfrm>
          <a:prstGeom prst="rect">
            <a:avLst/>
          </a:prstGeom>
        </p:spPr>
      </p:pic>
      <p:sp>
        <p:nvSpPr>
          <p:cNvPr id="16" name="Rettangolo 15">
            <a:extLst>
              <a:ext uri="{FF2B5EF4-FFF2-40B4-BE49-F238E27FC236}">
                <a16:creationId xmlns:a16="http://schemas.microsoft.com/office/drawing/2014/main" id="{7F1853D8-2925-B353-9537-3F547F900FCF}"/>
              </a:ext>
            </a:extLst>
          </p:cNvPr>
          <p:cNvSpPr/>
          <p:nvPr/>
        </p:nvSpPr>
        <p:spPr>
          <a:xfrm>
            <a:off x="2092753" y="1975758"/>
            <a:ext cx="622005" cy="15121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ttangolo 16">
            <a:extLst>
              <a:ext uri="{FF2B5EF4-FFF2-40B4-BE49-F238E27FC236}">
                <a16:creationId xmlns:a16="http://schemas.microsoft.com/office/drawing/2014/main" id="{60866B35-92FF-8BCB-339F-B92D66CAD24B}"/>
              </a:ext>
            </a:extLst>
          </p:cNvPr>
          <p:cNvSpPr/>
          <p:nvPr/>
        </p:nvSpPr>
        <p:spPr>
          <a:xfrm>
            <a:off x="2815833" y="1970975"/>
            <a:ext cx="652302" cy="153554"/>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ttangolo 17">
            <a:extLst>
              <a:ext uri="{FF2B5EF4-FFF2-40B4-BE49-F238E27FC236}">
                <a16:creationId xmlns:a16="http://schemas.microsoft.com/office/drawing/2014/main" id="{720D96A3-016A-9A65-0AB5-6D458F5004D5}"/>
              </a:ext>
            </a:extLst>
          </p:cNvPr>
          <p:cNvSpPr/>
          <p:nvPr/>
        </p:nvSpPr>
        <p:spPr>
          <a:xfrm>
            <a:off x="2092752" y="2146499"/>
            <a:ext cx="622004" cy="1606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ttangolo 20">
            <a:extLst>
              <a:ext uri="{FF2B5EF4-FFF2-40B4-BE49-F238E27FC236}">
                <a16:creationId xmlns:a16="http://schemas.microsoft.com/office/drawing/2014/main" id="{50EB7425-BE92-B36D-0454-72B30ABC9D9C}"/>
              </a:ext>
            </a:extLst>
          </p:cNvPr>
          <p:cNvSpPr/>
          <p:nvPr/>
        </p:nvSpPr>
        <p:spPr>
          <a:xfrm>
            <a:off x="2092751" y="1673923"/>
            <a:ext cx="622005" cy="151209"/>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ttangolo 21">
            <a:extLst>
              <a:ext uri="{FF2B5EF4-FFF2-40B4-BE49-F238E27FC236}">
                <a16:creationId xmlns:a16="http://schemas.microsoft.com/office/drawing/2014/main" id="{D3C64A82-2B71-9C7C-25FC-981581F7AA5D}"/>
              </a:ext>
            </a:extLst>
          </p:cNvPr>
          <p:cNvSpPr/>
          <p:nvPr/>
        </p:nvSpPr>
        <p:spPr>
          <a:xfrm>
            <a:off x="2815833" y="1673021"/>
            <a:ext cx="652302" cy="153554"/>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uppo 27">
            <a:extLst>
              <a:ext uri="{FF2B5EF4-FFF2-40B4-BE49-F238E27FC236}">
                <a16:creationId xmlns:a16="http://schemas.microsoft.com/office/drawing/2014/main" id="{3FBB18B6-6C90-D256-790D-7FF9194D90CC}"/>
              </a:ext>
            </a:extLst>
          </p:cNvPr>
          <p:cNvGrpSpPr/>
          <p:nvPr/>
        </p:nvGrpSpPr>
        <p:grpSpPr>
          <a:xfrm>
            <a:off x="736930" y="1093041"/>
            <a:ext cx="2887694" cy="1601165"/>
            <a:chOff x="4643357" y="1073620"/>
            <a:chExt cx="2887694" cy="1601165"/>
          </a:xfrm>
        </p:grpSpPr>
        <p:pic>
          <p:nvPicPr>
            <p:cNvPr id="13" name="Immagine 12">
              <a:extLst>
                <a:ext uri="{FF2B5EF4-FFF2-40B4-BE49-F238E27FC236}">
                  <a16:creationId xmlns:a16="http://schemas.microsoft.com/office/drawing/2014/main" id="{0A4D412E-7449-F0E9-E48F-75E821A7B50D}"/>
                </a:ext>
              </a:extLst>
            </p:cNvPr>
            <p:cNvPicPr>
              <a:picLocks noChangeAspect="1"/>
            </p:cNvPicPr>
            <p:nvPr/>
          </p:nvPicPr>
          <p:blipFill rotWithShape="1">
            <a:blip r:embed="rId6">
              <a:extLst>
                <a:ext uri="{28A0092B-C50C-407E-A947-70E740481C1C}">
                  <a14:useLocalDpi xmlns:a14="http://schemas.microsoft.com/office/drawing/2010/main" val="0"/>
                </a:ext>
              </a:extLst>
            </a:blip>
            <a:srcRect l="2733" r="4022"/>
            <a:stretch/>
          </p:blipFill>
          <p:spPr>
            <a:xfrm>
              <a:off x="4643357" y="1073620"/>
              <a:ext cx="2887694" cy="1601165"/>
            </a:xfrm>
            <a:prstGeom prst="rect">
              <a:avLst/>
            </a:prstGeom>
          </p:spPr>
        </p:pic>
        <p:sp>
          <p:nvSpPr>
            <p:cNvPr id="14" name="Rettangolo 13">
              <a:extLst>
                <a:ext uri="{FF2B5EF4-FFF2-40B4-BE49-F238E27FC236}">
                  <a16:creationId xmlns:a16="http://schemas.microsoft.com/office/drawing/2014/main" id="{3A1C32F2-E493-235E-F6E9-ABEDCF05D1F0}"/>
                </a:ext>
              </a:extLst>
            </p:cNvPr>
            <p:cNvSpPr/>
            <p:nvPr/>
          </p:nvSpPr>
          <p:spPr>
            <a:xfrm>
              <a:off x="6226194" y="2074648"/>
              <a:ext cx="622005" cy="17963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ttangolo 14">
              <a:extLst>
                <a:ext uri="{FF2B5EF4-FFF2-40B4-BE49-F238E27FC236}">
                  <a16:creationId xmlns:a16="http://schemas.microsoft.com/office/drawing/2014/main" id="{E42CC404-71FA-A633-476A-724D05DF0B5F}"/>
                </a:ext>
              </a:extLst>
            </p:cNvPr>
            <p:cNvSpPr/>
            <p:nvPr/>
          </p:nvSpPr>
          <p:spPr>
            <a:xfrm>
              <a:off x="6226194" y="2274418"/>
              <a:ext cx="622004" cy="1394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asellaDiTesto 18">
              <a:extLst>
                <a:ext uri="{FF2B5EF4-FFF2-40B4-BE49-F238E27FC236}">
                  <a16:creationId xmlns:a16="http://schemas.microsoft.com/office/drawing/2014/main" id="{B7FEA9C0-4CE0-F95B-6A08-731E84F365AB}"/>
                </a:ext>
              </a:extLst>
            </p:cNvPr>
            <p:cNvSpPr txBox="1"/>
            <p:nvPr/>
          </p:nvSpPr>
          <p:spPr>
            <a:xfrm>
              <a:off x="4643357" y="1125052"/>
              <a:ext cx="1595956" cy="230832"/>
            </a:xfrm>
            <a:prstGeom prst="rect">
              <a:avLst/>
            </a:prstGeom>
            <a:solidFill>
              <a:schemeClr val="bg1"/>
            </a:solidFill>
            <a:ln w="19050">
              <a:solidFill>
                <a:schemeClr val="bg2"/>
              </a:solidFill>
            </a:ln>
          </p:spPr>
          <p:txBody>
            <a:bodyPr wrap="square" rtlCol="0">
              <a:spAutoFit/>
            </a:bodyPr>
            <a:lstStyle/>
            <a:p>
              <a:r>
                <a:rPr lang="en-US" sz="900" b="1" dirty="0"/>
                <a:t> CDR Injector parameters</a:t>
              </a:r>
            </a:p>
          </p:txBody>
        </p:sp>
        <p:sp>
          <p:nvSpPr>
            <p:cNvPr id="23" name="Rettangolo 22">
              <a:extLst>
                <a:ext uri="{FF2B5EF4-FFF2-40B4-BE49-F238E27FC236}">
                  <a16:creationId xmlns:a16="http://schemas.microsoft.com/office/drawing/2014/main" id="{D0D25BC3-4296-313C-7118-F5C892137C90}"/>
                </a:ext>
              </a:extLst>
            </p:cNvPr>
            <p:cNvSpPr/>
            <p:nvPr/>
          </p:nvSpPr>
          <p:spPr>
            <a:xfrm>
              <a:off x="6949276" y="2069762"/>
              <a:ext cx="564344" cy="17963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ttangolo 23">
              <a:extLst>
                <a:ext uri="{FF2B5EF4-FFF2-40B4-BE49-F238E27FC236}">
                  <a16:creationId xmlns:a16="http://schemas.microsoft.com/office/drawing/2014/main" id="{7A914E6A-8E4E-0349-B356-31AEF3116CF0}"/>
                </a:ext>
              </a:extLst>
            </p:cNvPr>
            <p:cNvSpPr/>
            <p:nvPr/>
          </p:nvSpPr>
          <p:spPr>
            <a:xfrm>
              <a:off x="6226194" y="1735454"/>
              <a:ext cx="622006" cy="17963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ttangolo 24">
              <a:extLst>
                <a:ext uri="{FF2B5EF4-FFF2-40B4-BE49-F238E27FC236}">
                  <a16:creationId xmlns:a16="http://schemas.microsoft.com/office/drawing/2014/main" id="{A32192E1-6D47-D99A-71E7-EBEAC6DE7F04}"/>
                </a:ext>
              </a:extLst>
            </p:cNvPr>
            <p:cNvSpPr/>
            <p:nvPr/>
          </p:nvSpPr>
          <p:spPr>
            <a:xfrm>
              <a:off x="6949274" y="1737134"/>
              <a:ext cx="564343" cy="189152"/>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CasellaDiTesto 25">
            <a:extLst>
              <a:ext uri="{FF2B5EF4-FFF2-40B4-BE49-F238E27FC236}">
                <a16:creationId xmlns:a16="http://schemas.microsoft.com/office/drawing/2014/main" id="{C803923F-A35F-F753-4DC9-39F688A439CF}"/>
              </a:ext>
            </a:extLst>
          </p:cNvPr>
          <p:cNvSpPr txBox="1"/>
          <p:nvPr/>
        </p:nvSpPr>
        <p:spPr>
          <a:xfrm>
            <a:off x="1623369" y="553910"/>
            <a:ext cx="6014340" cy="415498"/>
          </a:xfrm>
          <a:prstGeom prst="rect">
            <a:avLst/>
          </a:prstGeom>
          <a:noFill/>
        </p:spPr>
        <p:txBody>
          <a:bodyPr wrap="square">
            <a:spAutoFit/>
          </a:bodyPr>
          <a:lstStyle/>
          <a:p>
            <a:r>
              <a:rPr lang="en-GB" sz="700" b="0" i="1" dirty="0">
                <a:effectLst/>
                <a:latin typeface="+mn-lt"/>
              </a:rPr>
              <a:t>Young L M and J B 2003 The particle tracking code </a:t>
            </a:r>
            <a:r>
              <a:rPr lang="en-GB" sz="700" i="1" dirty="0">
                <a:latin typeface="+mn-lt"/>
              </a:rPr>
              <a:t>P</a:t>
            </a:r>
            <a:r>
              <a:rPr lang="en-GB" sz="700" b="0" i="1" dirty="0">
                <a:effectLst/>
                <a:latin typeface="+mn-lt"/>
              </a:rPr>
              <a:t>armela Proceedings of the 2003 Particle Accelerator Conference</a:t>
            </a:r>
            <a:br>
              <a:rPr lang="en-GB" sz="700" b="0" i="1" dirty="0">
                <a:effectLst/>
                <a:latin typeface="+mn-lt"/>
              </a:rPr>
            </a:br>
            <a:r>
              <a:rPr lang="en-GB" sz="700" b="0" i="1" dirty="0">
                <a:effectLst/>
                <a:latin typeface="+mn-lt"/>
              </a:rPr>
              <a:t>Floettmann K A space charge tracking code https://www.desy.de/ mpyflo/</a:t>
            </a:r>
          </a:p>
          <a:p>
            <a:r>
              <a:rPr lang="en-GB" sz="700" b="0" i="1" dirty="0">
                <a:effectLst/>
                <a:latin typeface="+mn-lt"/>
              </a:rPr>
              <a:t>Bacci A, Rossetti Conti M and Petrillo V 2016 Giotto: A genetic code for demanding beam-dynamics optimizations</a:t>
            </a:r>
            <a:r>
              <a:rPr lang="en-US" sz="700" b="1" i="1" dirty="0">
                <a:latin typeface="+mn-lt"/>
              </a:rPr>
              <a:t>  </a:t>
            </a:r>
            <a:endParaRPr lang="en-US" sz="700" i="1" dirty="0">
              <a:latin typeface="+mn-lt"/>
            </a:endParaRPr>
          </a:p>
        </p:txBody>
      </p:sp>
      <p:sp>
        <p:nvSpPr>
          <p:cNvPr id="27" name="CasellaDiTesto 26">
            <a:extLst>
              <a:ext uri="{FF2B5EF4-FFF2-40B4-BE49-F238E27FC236}">
                <a16:creationId xmlns:a16="http://schemas.microsoft.com/office/drawing/2014/main" id="{EE3529F8-ACB4-CB91-5BFE-E1550FC19914}"/>
              </a:ext>
            </a:extLst>
          </p:cNvPr>
          <p:cNvSpPr txBox="1"/>
          <p:nvPr/>
        </p:nvSpPr>
        <p:spPr>
          <a:xfrm>
            <a:off x="5594446" y="1163639"/>
            <a:ext cx="1324209" cy="223138"/>
          </a:xfrm>
          <a:prstGeom prst="rect">
            <a:avLst/>
          </a:prstGeom>
          <a:solidFill>
            <a:schemeClr val="bg1"/>
          </a:solidFill>
          <a:ln w="19050">
            <a:solidFill>
              <a:schemeClr val="bg2"/>
            </a:solidFill>
          </a:ln>
        </p:spPr>
        <p:txBody>
          <a:bodyPr wrap="square" rtlCol="0">
            <a:spAutoFit/>
          </a:bodyPr>
          <a:lstStyle/>
          <a:p>
            <a:r>
              <a:rPr lang="en-US" sz="830" b="1" dirty="0"/>
              <a:t> GIOTTO output</a:t>
            </a:r>
          </a:p>
        </p:txBody>
      </p:sp>
      <p:pic>
        <p:nvPicPr>
          <p:cNvPr id="9" name="Immagine 8">
            <a:extLst>
              <a:ext uri="{FF2B5EF4-FFF2-40B4-BE49-F238E27FC236}">
                <a16:creationId xmlns:a16="http://schemas.microsoft.com/office/drawing/2014/main" id="{0FD6677D-B08A-1759-8C99-F40BC1744B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3665" y="2694206"/>
            <a:ext cx="2331337" cy="1880836"/>
          </a:xfrm>
          <a:prstGeom prst="rect">
            <a:avLst/>
          </a:prstGeom>
        </p:spPr>
      </p:pic>
      <p:pic>
        <p:nvPicPr>
          <p:cNvPr id="7" name="Immagine 6">
            <a:extLst>
              <a:ext uri="{FF2B5EF4-FFF2-40B4-BE49-F238E27FC236}">
                <a16:creationId xmlns:a16="http://schemas.microsoft.com/office/drawing/2014/main" id="{30A87955-12D4-269C-78C9-97CB9041509B}"/>
              </a:ext>
            </a:extLst>
          </p:cNvPr>
          <p:cNvPicPr>
            <a:picLocks noChangeAspect="1"/>
          </p:cNvPicPr>
          <p:nvPr/>
        </p:nvPicPr>
        <p:blipFill>
          <a:blip r:embed="rId8">
            <a:extLst>
              <a:ext uri="{28A0092B-C50C-407E-A947-70E740481C1C}">
                <a14:useLocalDpi xmlns:a14="http://schemas.microsoft.com/office/drawing/2010/main" val="0"/>
              </a:ext>
            </a:extLst>
          </a:blip>
          <a:srcRect l="2912" r="14629"/>
          <a:stretch/>
        </p:blipFill>
        <p:spPr>
          <a:xfrm>
            <a:off x="4967344" y="2811226"/>
            <a:ext cx="1753760" cy="1715852"/>
          </a:xfrm>
          <a:prstGeom prst="rect">
            <a:avLst/>
          </a:prstGeom>
        </p:spPr>
      </p:pic>
      <p:sp>
        <p:nvSpPr>
          <p:cNvPr id="29" name="Freccia a destra 28">
            <a:extLst>
              <a:ext uri="{FF2B5EF4-FFF2-40B4-BE49-F238E27FC236}">
                <a16:creationId xmlns:a16="http://schemas.microsoft.com/office/drawing/2014/main" id="{50304266-714F-BB6B-0EEA-622AE80E9080}"/>
              </a:ext>
            </a:extLst>
          </p:cNvPr>
          <p:cNvSpPr/>
          <p:nvPr/>
        </p:nvSpPr>
        <p:spPr>
          <a:xfrm>
            <a:off x="4036003" y="1673021"/>
            <a:ext cx="1154038" cy="27268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CasellaDiTesto 29">
            <a:extLst>
              <a:ext uri="{FF2B5EF4-FFF2-40B4-BE49-F238E27FC236}">
                <a16:creationId xmlns:a16="http://schemas.microsoft.com/office/drawing/2014/main" id="{9C6ADE04-57D9-DAA4-92BE-25DAE2A6E176}"/>
              </a:ext>
            </a:extLst>
          </p:cNvPr>
          <p:cNvSpPr txBox="1"/>
          <p:nvPr/>
        </p:nvSpPr>
        <p:spPr>
          <a:xfrm>
            <a:off x="4070577" y="1375306"/>
            <a:ext cx="909868" cy="307777"/>
          </a:xfrm>
          <a:prstGeom prst="rect">
            <a:avLst/>
          </a:prstGeom>
          <a:noFill/>
        </p:spPr>
        <p:txBody>
          <a:bodyPr wrap="square" rtlCol="0">
            <a:spAutoFit/>
          </a:bodyPr>
          <a:lstStyle/>
          <a:p>
            <a:r>
              <a:rPr lang="en-GB" b="1" dirty="0"/>
              <a:t>GIOTTO</a:t>
            </a:r>
          </a:p>
        </p:txBody>
      </p:sp>
      <p:pic>
        <p:nvPicPr>
          <p:cNvPr id="20" name="Immagine 19">
            <a:extLst>
              <a:ext uri="{FF2B5EF4-FFF2-40B4-BE49-F238E27FC236}">
                <a16:creationId xmlns:a16="http://schemas.microsoft.com/office/drawing/2014/main" id="{4ED4FC87-B6B9-6935-6FCF-A518CCDD397E}"/>
              </a:ext>
            </a:extLst>
          </p:cNvPr>
          <p:cNvPicPr>
            <a:picLocks noChangeAspect="1"/>
          </p:cNvPicPr>
          <p:nvPr/>
        </p:nvPicPr>
        <p:blipFill>
          <a:blip r:embed="rId9"/>
          <a:stretch>
            <a:fillRect/>
          </a:stretch>
        </p:blipFill>
        <p:spPr>
          <a:xfrm>
            <a:off x="5594446" y="4335512"/>
            <a:ext cx="1063523" cy="198747"/>
          </a:xfrm>
          <a:prstGeom prst="rect">
            <a:avLst/>
          </a:prstGeom>
        </p:spPr>
      </p:pic>
      <p:pic>
        <p:nvPicPr>
          <p:cNvPr id="12" name="Immagine 11">
            <a:extLst>
              <a:ext uri="{FF2B5EF4-FFF2-40B4-BE49-F238E27FC236}">
                <a16:creationId xmlns:a16="http://schemas.microsoft.com/office/drawing/2014/main" id="{C85DD220-C543-E0F3-C289-8AC26EABCB02}"/>
              </a:ext>
            </a:extLst>
          </p:cNvPr>
          <p:cNvPicPr>
            <a:picLocks noChangeAspect="1"/>
          </p:cNvPicPr>
          <p:nvPr/>
        </p:nvPicPr>
        <p:blipFill>
          <a:blip r:embed="rId10"/>
          <a:stretch>
            <a:fillRect/>
          </a:stretch>
        </p:blipFill>
        <p:spPr>
          <a:xfrm>
            <a:off x="6587439" y="4168414"/>
            <a:ext cx="330466" cy="187952"/>
          </a:xfrm>
          <a:prstGeom prst="rect">
            <a:avLst/>
          </a:prstGeom>
        </p:spPr>
      </p:pic>
      <p:sp>
        <p:nvSpPr>
          <p:cNvPr id="49" name="Rettangolo 48">
            <a:extLst>
              <a:ext uri="{FF2B5EF4-FFF2-40B4-BE49-F238E27FC236}">
                <a16:creationId xmlns:a16="http://schemas.microsoft.com/office/drawing/2014/main" id="{E6C4EA56-F8F9-2C30-E978-4B9393BCCB21}"/>
              </a:ext>
            </a:extLst>
          </p:cNvPr>
          <p:cNvSpPr/>
          <p:nvPr/>
        </p:nvSpPr>
        <p:spPr>
          <a:xfrm>
            <a:off x="7063837" y="2053212"/>
            <a:ext cx="622005" cy="17963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ttangolo 49">
            <a:extLst>
              <a:ext uri="{FF2B5EF4-FFF2-40B4-BE49-F238E27FC236}">
                <a16:creationId xmlns:a16="http://schemas.microsoft.com/office/drawing/2014/main" id="{9DCEE624-C230-4BFE-4D1A-D16EC2FE86E3}"/>
              </a:ext>
            </a:extLst>
          </p:cNvPr>
          <p:cNvSpPr/>
          <p:nvPr/>
        </p:nvSpPr>
        <p:spPr>
          <a:xfrm>
            <a:off x="7063837" y="2252982"/>
            <a:ext cx="622004" cy="1394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ttangolo 50">
            <a:extLst>
              <a:ext uri="{FF2B5EF4-FFF2-40B4-BE49-F238E27FC236}">
                <a16:creationId xmlns:a16="http://schemas.microsoft.com/office/drawing/2014/main" id="{5678FFA2-6632-CD16-A862-96506880AC91}"/>
              </a:ext>
            </a:extLst>
          </p:cNvPr>
          <p:cNvSpPr/>
          <p:nvPr/>
        </p:nvSpPr>
        <p:spPr>
          <a:xfrm>
            <a:off x="7786919" y="2048326"/>
            <a:ext cx="564344" cy="17963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ttangolo 51">
            <a:extLst>
              <a:ext uri="{FF2B5EF4-FFF2-40B4-BE49-F238E27FC236}">
                <a16:creationId xmlns:a16="http://schemas.microsoft.com/office/drawing/2014/main" id="{0016AAB5-223B-FB58-5E8A-10045B7E9D10}"/>
              </a:ext>
            </a:extLst>
          </p:cNvPr>
          <p:cNvSpPr/>
          <p:nvPr/>
        </p:nvSpPr>
        <p:spPr>
          <a:xfrm>
            <a:off x="7063837" y="1754875"/>
            <a:ext cx="622004" cy="13878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ttangolo 52">
            <a:extLst>
              <a:ext uri="{FF2B5EF4-FFF2-40B4-BE49-F238E27FC236}">
                <a16:creationId xmlns:a16="http://schemas.microsoft.com/office/drawing/2014/main" id="{83497E53-693C-DBA4-2FCE-3079F44E868E}"/>
              </a:ext>
            </a:extLst>
          </p:cNvPr>
          <p:cNvSpPr/>
          <p:nvPr/>
        </p:nvSpPr>
        <p:spPr>
          <a:xfrm>
            <a:off x="7786917" y="1754874"/>
            <a:ext cx="564344" cy="149975"/>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8573158"/>
      </p:ext>
    </p:extLst>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4271</TotalTime>
  <Words>7981</Words>
  <Application>Microsoft Office PowerPoint</Application>
  <PresentationFormat>Presentazione su schermo (16:9)</PresentationFormat>
  <Paragraphs>607</Paragraphs>
  <Slides>39</Slides>
  <Notes>30</Notes>
  <HiddenSlides>0</HiddenSlides>
  <MMClips>2</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39</vt:i4>
      </vt:variant>
    </vt:vector>
  </HeadingPairs>
  <TitlesOfParts>
    <vt:vector size="53" baseType="lpstr">
      <vt:lpstr>CMR12</vt:lpstr>
      <vt:lpstr>CMR10</vt:lpstr>
      <vt:lpstr>Wingdings</vt:lpstr>
      <vt:lpstr>Calibri</vt:lpstr>
      <vt:lpstr>Times New Roman</vt:lpstr>
      <vt:lpstr>Cambria Math</vt:lpstr>
      <vt:lpstr>Catamaran</vt:lpstr>
      <vt:lpstr>AdvTTd0b5fdba.I</vt:lpstr>
      <vt:lpstr>CMBX10</vt:lpstr>
      <vt:lpstr>AdvOT483a8203</vt:lpstr>
      <vt:lpstr>Aptos</vt:lpstr>
      <vt:lpstr>Lato</vt:lpstr>
      <vt:lpstr>Arial</vt:lpstr>
      <vt:lpstr>Streamline</vt:lpstr>
      <vt:lpstr>Beam dynamics studies for advanced-compact RF injector for PWFA</vt:lpstr>
      <vt:lpstr>OUTLINE</vt:lpstr>
      <vt:lpstr>Particle-Driven Wakefield Acceleration</vt:lpstr>
      <vt:lpstr>Particle-Driven Wakefield Acceleration</vt:lpstr>
      <vt:lpstr>Driver and Witness beams generation</vt:lpstr>
      <vt:lpstr>Presentazione standard di PowerPoint</vt:lpstr>
      <vt:lpstr>EuPRAXIA@SPARC_LAB</vt:lpstr>
      <vt:lpstr>EuPRAXIA@SPARC_LAB base-line RF injector</vt:lpstr>
      <vt:lpstr>Working point Optimization with Genetic Algorithm </vt:lpstr>
      <vt:lpstr>High Harmonic Cavity for longitudinal phase space manipulation</vt:lpstr>
      <vt:lpstr>Stability requirements</vt:lpstr>
      <vt:lpstr>Stability studies of the injector w/ and w/o the HHC</vt:lpstr>
      <vt:lpstr>Motivation for a C-band RF injector upgrade</vt:lpstr>
      <vt:lpstr>C-band injector layout proposal</vt:lpstr>
      <vt:lpstr>Beam dynamics optimization with Genetic Algorithm</vt:lpstr>
      <vt:lpstr>Presentazione standard di PowerPoint</vt:lpstr>
      <vt:lpstr>Photoelectron source investigation</vt:lpstr>
      <vt:lpstr>Experimental setup</vt:lpstr>
      <vt:lpstr>Presentazione standard di PowerPoint</vt:lpstr>
      <vt:lpstr>Emittance measurement setup</vt:lpstr>
      <vt:lpstr>Machine learning-based studies for RF photo gun</vt:lpstr>
      <vt:lpstr>Markov Chain Monte Carlo algorithm</vt:lpstr>
      <vt:lpstr>MCMC chain convergence, Gelman-Rubin statistic</vt:lpstr>
      <vt:lpstr>Conclusions and future prospectives</vt:lpstr>
      <vt:lpstr>Published papers</vt:lpstr>
      <vt:lpstr>Published papers</vt:lpstr>
      <vt:lpstr>Conferences</vt:lpstr>
      <vt:lpstr>Acknowledgments</vt:lpstr>
      <vt:lpstr>Thank you for your attention!</vt:lpstr>
      <vt:lpstr>Backup slides</vt:lpstr>
      <vt:lpstr>Emittance and Brightness</vt:lpstr>
      <vt:lpstr>Stability requirements</vt:lpstr>
      <vt:lpstr>C-Band vs S-Band Technology</vt:lpstr>
      <vt:lpstr>Ka-band klystron</vt:lpstr>
      <vt:lpstr>Y Photocathode</vt:lpstr>
      <vt:lpstr>Cu Photocathode</vt:lpstr>
      <vt:lpstr>Presentazione standard di PowerPoint</vt:lpstr>
      <vt:lpstr>Levenberg-Marquardt backpropagation</vt:lpstr>
      <vt:lpstr>The Gelman-Rubin statistic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gilles jacopo silvi</dc:creator>
  <cp:lastModifiedBy>gilles jacopo silvi</cp:lastModifiedBy>
  <cp:revision>239</cp:revision>
  <dcterms:modified xsi:type="dcterms:W3CDTF">2025-01-30T08:17:49Z</dcterms:modified>
</cp:coreProperties>
</file>