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258" r:id="rId3"/>
    <p:sldId id="261" r:id="rId4"/>
    <p:sldId id="260" r:id="rId5"/>
    <p:sldId id="263" r:id="rId6"/>
    <p:sldId id="264" r:id="rId7"/>
    <p:sldId id="265" r:id="rId8"/>
    <p:sldId id="266" r:id="rId9"/>
    <p:sldId id="259" r:id="rId10"/>
    <p:sldId id="267" r:id="rId11"/>
  </p:sldIdLst>
  <p:sldSz cx="12192000" cy="6858000"/>
  <p:notesSz cx="6858000" cy="9144000"/>
  <p:defaultText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showGuides="1">
      <p:cViewPr varScale="1">
        <p:scale>
          <a:sx n="92" d="100"/>
          <a:sy n="92" d="100"/>
        </p:scale>
        <p:origin x="1224"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64A08-0C43-5530-6EF2-1D59EF2F8B8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9F398797-0158-BA50-3F13-7588A36B31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808C5A6E-5730-C809-0730-85D6EDB84143}"/>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0D75B082-2B83-7150-96A4-1F6447F15C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545695-7151-A00A-2EC3-58E6ABD9CF4D}"/>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260634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7E8C-0E22-7CC7-4F81-851BD52E0CF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2D4ECC7A-DB5B-5CEC-0500-DF703E53907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8F36A9-8823-915B-8800-86C06F3EEE9B}"/>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74D6F14A-FB27-16C0-701C-64691ADDB1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0BE87E-090B-BE1D-24C9-86D0C5FF0A07}"/>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190847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21F73F-CDF0-7C2C-E913-94C86BA42CF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22CC8348-516D-9EA9-7414-801C769B5F4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89BB24D-16EA-2401-B12C-82BCAD819775}"/>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90E57060-ADB8-C39C-1D4E-7D9965F5E1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92F2FC-00DA-2B7F-9E33-E7C1D187A3CB}"/>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239804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60913-73E8-82B8-B261-037B808C79D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9C78754-CAB5-7A1C-234F-236D3B22A2A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8073362-029D-5C89-6E23-7608D89F9B75}"/>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85E99456-55A4-DC26-0048-0BFE948ABC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AB9885-E818-570A-3F9A-C5CD2927CCDD}"/>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112154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D390E-CB08-08BB-9AEC-809615E948E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DED426D-4F53-B267-5EEE-9A78C401F1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D4F7A7-74DF-2632-4C4F-24EEE7043339}"/>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B89B6701-3BC5-906B-152D-85D4E906E2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47BADA-8A75-4E51-FE45-810B20B86D06}"/>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288347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49E58-3107-5C69-ACEA-BAF47B58079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49C9F74-BEDC-2FBA-13B4-C1C3DA3AD70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AB46009-7E2A-EAD6-0378-19D2CE7C0F5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ED13DAA7-7347-8006-C1F8-C19C6DBBE321}"/>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6" name="Footer Placeholder 5">
            <a:extLst>
              <a:ext uri="{FF2B5EF4-FFF2-40B4-BE49-F238E27FC236}">
                <a16:creationId xmlns:a16="http://schemas.microsoft.com/office/drawing/2014/main" id="{64A0FA4C-111C-8025-96DC-C1E4657C0A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64E8BD-99B7-6991-C5E7-1E0ED2DA8B33}"/>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3284963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8DDC-BEC5-9CFF-D9E1-E709015BBB5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CDD7EBC-FBD2-065E-E561-7124416E2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8F8C967-1E8E-B66B-1AC2-C214A2102684}"/>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E578F42-439F-2A0C-6C1C-AEC046F43F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E5F710E-78F9-692B-0E6B-05A20894046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4856390-BB4E-CD67-52DF-88C6473A6DDE}"/>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8" name="Footer Placeholder 7">
            <a:extLst>
              <a:ext uri="{FF2B5EF4-FFF2-40B4-BE49-F238E27FC236}">
                <a16:creationId xmlns:a16="http://schemas.microsoft.com/office/drawing/2014/main" id="{2A61CE6F-87AA-CEC3-37B5-7EFA0389DE5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77F676-9B8C-2364-3943-55DD2D663EAB}"/>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3604939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F5669-F504-4C52-D2F3-861C6D99E9F4}"/>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10EF5E3-429B-C66D-77D1-8C8D294C641E}"/>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4" name="Footer Placeholder 3">
            <a:extLst>
              <a:ext uri="{FF2B5EF4-FFF2-40B4-BE49-F238E27FC236}">
                <a16:creationId xmlns:a16="http://schemas.microsoft.com/office/drawing/2014/main" id="{38B50690-CE66-A350-AFF9-0DE4D2DA707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9262995-CB9E-430E-2FED-D989EC452EB4}"/>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3278465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D169B2-05F6-F0AF-860D-315460578A6D}"/>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3" name="Footer Placeholder 2">
            <a:extLst>
              <a:ext uri="{FF2B5EF4-FFF2-40B4-BE49-F238E27FC236}">
                <a16:creationId xmlns:a16="http://schemas.microsoft.com/office/drawing/2014/main" id="{388A60C5-2BDF-6B0C-7329-0BD8FB1A73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C5836B4-EC27-595E-5191-D5EC00B6C133}"/>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4199397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BF692-6096-C3AF-E269-EF00C78924F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88728D49-C952-5DA0-E4C7-BBD4576EFD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7F28353-F620-B2BF-7273-8C0D66438A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022070-8D59-06FE-E397-314202D8E3BF}"/>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6" name="Footer Placeholder 5">
            <a:extLst>
              <a:ext uri="{FF2B5EF4-FFF2-40B4-BE49-F238E27FC236}">
                <a16:creationId xmlns:a16="http://schemas.microsoft.com/office/drawing/2014/main" id="{51480FCB-336B-A695-9A10-191EA6D5A4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DF3C9E-DC17-3928-FCC7-D5931A969DB9}"/>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52342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67E0-42BB-3F68-01D3-4DF22541E01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0CF76AE-2860-2627-EC8C-D836EFAB9C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12D5E92-68E2-4E04-B023-AC5D0BB7C3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378C424-D8DF-0FC6-5452-000129160D25}"/>
              </a:ext>
            </a:extLst>
          </p:cNvPr>
          <p:cNvSpPr>
            <a:spLocks noGrp="1"/>
          </p:cNvSpPr>
          <p:nvPr>
            <p:ph type="dt" sz="half" idx="10"/>
          </p:nvPr>
        </p:nvSpPr>
        <p:spPr/>
        <p:txBody>
          <a:bodyPr/>
          <a:lstStyle/>
          <a:p>
            <a:fld id="{970001A4-09FB-DC49-A9F9-5C424D472111}" type="datetimeFigureOut">
              <a:rPr lang="en-GB" smtClean="0"/>
              <a:t>13/03/2025</a:t>
            </a:fld>
            <a:endParaRPr lang="en-GB"/>
          </a:p>
        </p:txBody>
      </p:sp>
      <p:sp>
        <p:nvSpPr>
          <p:cNvPr id="6" name="Footer Placeholder 5">
            <a:extLst>
              <a:ext uri="{FF2B5EF4-FFF2-40B4-BE49-F238E27FC236}">
                <a16:creationId xmlns:a16="http://schemas.microsoft.com/office/drawing/2014/main" id="{5E25F7F2-0C6B-B92D-7E49-3190E3C2165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4F074A-96F1-8F36-8562-067C23951742}"/>
              </a:ext>
            </a:extLst>
          </p:cNvPr>
          <p:cNvSpPr>
            <a:spLocks noGrp="1"/>
          </p:cNvSpPr>
          <p:nvPr>
            <p:ph type="sldNum" sz="quarter" idx="12"/>
          </p:nvPr>
        </p:nvSpPr>
        <p:spPr/>
        <p:txBody>
          <a:bodyPr/>
          <a:lstStyle/>
          <a:p>
            <a:fld id="{3CB6B858-29FE-2A42-850C-BA02B78DA98A}" type="slidenum">
              <a:rPr lang="en-GB" smtClean="0"/>
              <a:t>‹#›</a:t>
            </a:fld>
            <a:endParaRPr lang="en-GB"/>
          </a:p>
        </p:txBody>
      </p:sp>
    </p:spTree>
    <p:extLst>
      <p:ext uri="{BB962C8B-B14F-4D97-AF65-F5344CB8AC3E}">
        <p14:creationId xmlns:p14="http://schemas.microsoft.com/office/powerpoint/2010/main" val="245612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C2FAB3-EE53-07F3-C74D-15DEDE9099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44E3708-57C8-72EE-3E55-5011AC31C3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DD67491-9F45-16E8-AFF5-EE89DD824F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001A4-09FB-DC49-A9F9-5C424D472111}" type="datetimeFigureOut">
              <a:rPr lang="en-GB" smtClean="0"/>
              <a:t>13/03/2025</a:t>
            </a:fld>
            <a:endParaRPr lang="en-GB"/>
          </a:p>
        </p:txBody>
      </p:sp>
      <p:sp>
        <p:nvSpPr>
          <p:cNvPr id="5" name="Footer Placeholder 4">
            <a:extLst>
              <a:ext uri="{FF2B5EF4-FFF2-40B4-BE49-F238E27FC236}">
                <a16:creationId xmlns:a16="http://schemas.microsoft.com/office/drawing/2014/main" id="{0FFA18EE-428B-1BE8-93EC-B66AE3A754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8EEF4A-45B4-71EC-9930-02FCA2BDC6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6B858-29FE-2A42-850C-BA02B78DA98A}" type="slidenum">
              <a:rPr lang="en-GB" smtClean="0"/>
              <a:t>‹#›</a:t>
            </a:fld>
            <a:endParaRPr lang="en-GB"/>
          </a:p>
        </p:txBody>
      </p:sp>
    </p:spTree>
    <p:extLst>
      <p:ext uri="{BB962C8B-B14F-4D97-AF65-F5344CB8AC3E}">
        <p14:creationId xmlns:p14="http://schemas.microsoft.com/office/powerpoint/2010/main" val="87774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rdis.europa.eu/programme/id/H2020_INFRAEOSC-04-2018/en" TargetMode="External"/><Relationship Id="rId2" Type="http://schemas.openxmlformats.org/officeDocument/2006/relationships/hyperlink" Target="https://cordis.europa.eu/programme/id/H2020_INFRADEV-4-2014-2015/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2AF1FC-6278-937B-E75F-1E001FC84703}"/>
              </a:ext>
            </a:extLst>
          </p:cNvPr>
          <p:cNvSpPr txBox="1"/>
          <p:nvPr/>
        </p:nvSpPr>
        <p:spPr>
          <a:xfrm>
            <a:off x="3854190" y="991114"/>
            <a:ext cx="5585888" cy="646331"/>
          </a:xfrm>
          <a:prstGeom prst="rect">
            <a:avLst/>
          </a:prstGeom>
          <a:noFill/>
        </p:spPr>
        <p:txBody>
          <a:bodyPr wrap="none" rtlCol="0">
            <a:spAutoFit/>
          </a:bodyPr>
          <a:lstStyle/>
          <a:p>
            <a:r>
              <a:rPr lang="en-GB" i="1" dirty="0">
                <a:latin typeface="Times New Roman" panose="02020603050405020304" pitchFamily="18" charset="0"/>
                <a:cs typeface="Times New Roman" panose="02020603050405020304" pitchFamily="18" charset="0"/>
              </a:rPr>
              <a:t>Modified Next call</a:t>
            </a:r>
          </a:p>
          <a:p>
            <a:r>
              <a:rPr lang="en-GB" i="1" dirty="0">
                <a:latin typeface="Times New Roman" panose="02020603050405020304" pitchFamily="18" charset="0"/>
                <a:cs typeface="Times New Roman" panose="02020603050405020304" pitchFamily="18" charset="0"/>
              </a:rPr>
              <a:t>What will be finally written will come at the end of March</a:t>
            </a:r>
          </a:p>
        </p:txBody>
      </p:sp>
      <p:sp>
        <p:nvSpPr>
          <p:cNvPr id="6" name="TextBox 5">
            <a:extLst>
              <a:ext uri="{FF2B5EF4-FFF2-40B4-BE49-F238E27FC236}">
                <a16:creationId xmlns:a16="http://schemas.microsoft.com/office/drawing/2014/main" id="{7C917799-EB39-25AB-8089-F7B24F8036BE}"/>
              </a:ext>
            </a:extLst>
          </p:cNvPr>
          <p:cNvSpPr txBox="1"/>
          <p:nvPr/>
        </p:nvSpPr>
        <p:spPr>
          <a:xfrm>
            <a:off x="401782" y="4488133"/>
            <a:ext cx="6096000" cy="1933863"/>
          </a:xfrm>
          <a:prstGeom prst="rect">
            <a:avLst/>
          </a:prstGeom>
          <a:noFill/>
        </p:spPr>
        <p:txBody>
          <a:bodyPr wrap="square">
            <a:spAutoFit/>
          </a:bodyPr>
          <a:lstStyle/>
          <a:p>
            <a:pPr algn="ctr">
              <a:lnSpc>
                <a:spcPct val="107000"/>
              </a:lnSpc>
              <a:spcAft>
                <a:spcPts val="800"/>
              </a:spcAft>
            </a:pPr>
            <a:r>
              <a:rPr lang="en-GB" b="1" i="1" dirty="0">
                <a:latin typeface="Times New Roman" panose="02020603050405020304" pitchFamily="18" charset="0"/>
                <a:cs typeface="Times New Roman" panose="02020603050405020304" pitchFamily="18" charset="0"/>
              </a:rPr>
              <a:t>If you have time see slide 3 and 4</a:t>
            </a:r>
          </a:p>
          <a:p>
            <a:pPr algn="ctr">
              <a:lnSpc>
                <a:spcPct val="107000"/>
              </a:lnSpc>
              <a:spcAft>
                <a:spcPts val="800"/>
              </a:spcAft>
            </a:pPr>
            <a:endParaRPr lang="en-IE" sz="1800" b="1" i="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IE" sz="1800" b="1" i="1" dirty="0">
                <a:effectLst/>
                <a:latin typeface="Times New Roman" panose="02020603050405020304" pitchFamily="18" charset="0"/>
                <a:ea typeface="Calibri" panose="020F0502020204030204" pitchFamily="34" charset="0"/>
                <a:cs typeface="Times New Roman" panose="02020603050405020304" pitchFamily="18" charset="0"/>
              </a:rPr>
              <a:t>If you have even more time</a:t>
            </a:r>
          </a:p>
          <a:p>
            <a:pPr algn="ctr">
              <a:lnSpc>
                <a:spcPct val="107000"/>
              </a:lnSpc>
              <a:spcAft>
                <a:spcPts val="800"/>
              </a:spcAft>
            </a:pPr>
            <a:r>
              <a:rPr lang="en-IE" sz="1800" b="1" i="1" dirty="0">
                <a:effectLst/>
                <a:latin typeface="Times New Roman" panose="02020603050405020304" pitchFamily="18" charset="0"/>
                <a:ea typeface="Calibri" panose="020F0502020204030204" pitchFamily="34" charset="0"/>
                <a:cs typeface="Times New Roman" panose="02020603050405020304" pitchFamily="18" charset="0"/>
              </a:rPr>
              <a:t>Ideas work programme 2026-2027 Pages 6-8 </a:t>
            </a:r>
          </a:p>
          <a:p>
            <a:pPr algn="ctr">
              <a:lnSpc>
                <a:spcPct val="107000"/>
              </a:lnSpc>
              <a:spcAft>
                <a:spcPts val="800"/>
              </a:spcAft>
            </a:pPr>
            <a:endParaRPr lang="en-FR" sz="1600" b="1" i="1"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221259E-3CED-8AF4-9D89-01A595BFFAD8}"/>
              </a:ext>
            </a:extLst>
          </p:cNvPr>
          <p:cNvSpPr txBox="1"/>
          <p:nvPr/>
        </p:nvSpPr>
        <p:spPr>
          <a:xfrm>
            <a:off x="989057" y="2253545"/>
            <a:ext cx="10213886" cy="923330"/>
          </a:xfrm>
          <a:prstGeom prst="rect">
            <a:avLst/>
          </a:prstGeom>
          <a:noFill/>
        </p:spPr>
        <p:txBody>
          <a:bodyPr wrap="none" rtlCol="0">
            <a:spAutoFit/>
          </a:bodyPr>
          <a:lstStyle/>
          <a:p>
            <a:r>
              <a:rPr lang="en-GB" sz="3600" b="1" u="sng" dirty="0">
                <a:solidFill>
                  <a:srgbClr val="FF0000"/>
                </a:solidFill>
                <a:latin typeface="Times New Roman" panose="02020603050405020304" pitchFamily="18" charset="0"/>
                <a:cs typeface="Times New Roman" panose="02020603050405020304" pitchFamily="18" charset="0"/>
              </a:rPr>
              <a:t>Next CALL.     </a:t>
            </a:r>
            <a:r>
              <a:rPr lang="en-GB" sz="3600" b="1" u="sng" dirty="0">
                <a:solidFill>
                  <a:srgbClr val="FF0000"/>
                </a:solidFill>
                <a:highlight>
                  <a:srgbClr val="FFFF00"/>
                </a:highlight>
                <a:latin typeface="Times New Roman" panose="02020603050405020304" pitchFamily="18" charset="0"/>
                <a:cs typeface="Times New Roman" panose="02020603050405020304" pitchFamily="18" charset="0"/>
              </a:rPr>
              <a:t>Please see Slide 2  INFRA-SERV-03</a:t>
            </a:r>
          </a:p>
          <a:p>
            <a:endParaRPr lang="en-GB" b="1" u="sng" dirty="0">
              <a:solidFill>
                <a:srgbClr val="FF0000"/>
              </a:solidFill>
            </a:endParaRPr>
          </a:p>
        </p:txBody>
      </p:sp>
      <p:sp>
        <p:nvSpPr>
          <p:cNvPr id="8" name="TextBox 7">
            <a:extLst>
              <a:ext uri="{FF2B5EF4-FFF2-40B4-BE49-F238E27FC236}">
                <a16:creationId xmlns:a16="http://schemas.microsoft.com/office/drawing/2014/main" id="{FB4E7E4D-4190-4DF0-E693-971E31D8DAA6}"/>
              </a:ext>
            </a:extLst>
          </p:cNvPr>
          <p:cNvSpPr txBox="1"/>
          <p:nvPr/>
        </p:nvSpPr>
        <p:spPr>
          <a:xfrm>
            <a:off x="5569527" y="-9707"/>
            <a:ext cx="2709396" cy="769441"/>
          </a:xfrm>
          <a:prstGeom prst="rect">
            <a:avLst/>
          </a:prstGeom>
          <a:noFill/>
        </p:spPr>
        <p:txBody>
          <a:bodyPr wrap="none" rtlCol="0">
            <a:spAutoFit/>
          </a:bodyPr>
          <a:lstStyle/>
          <a:p>
            <a:r>
              <a:rPr lang="en-GB" sz="4400" b="1" dirty="0">
                <a:solidFill>
                  <a:srgbClr val="FF0000"/>
                </a:solidFill>
                <a:latin typeface="Times New Roman" panose="02020603050405020304" pitchFamily="18" charset="0"/>
                <a:cs typeface="Times New Roman" panose="02020603050405020304" pitchFamily="18" charset="0"/>
              </a:rPr>
              <a:t>Not public</a:t>
            </a:r>
          </a:p>
        </p:txBody>
      </p:sp>
    </p:spTree>
    <p:extLst>
      <p:ext uri="{BB962C8B-B14F-4D97-AF65-F5344CB8AC3E}">
        <p14:creationId xmlns:p14="http://schemas.microsoft.com/office/powerpoint/2010/main" val="3492304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1550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983675-D00B-FE62-D7BA-DD8EF923D093}"/>
              </a:ext>
            </a:extLst>
          </p:cNvPr>
          <p:cNvSpPr txBox="1"/>
          <p:nvPr/>
        </p:nvSpPr>
        <p:spPr>
          <a:xfrm>
            <a:off x="0" y="2228671"/>
            <a:ext cx="6096000" cy="3139321"/>
          </a:xfrm>
          <a:prstGeom prst="rect">
            <a:avLst/>
          </a:prstGeom>
          <a:noFill/>
        </p:spPr>
        <p:txBody>
          <a:bodyPr wrap="square">
            <a:spAutoFit/>
          </a:bodyPr>
          <a:lstStyle/>
          <a:p>
            <a:pPr marL="342900" lvl="0" indent="-342900"/>
            <a:r>
              <a:rPr lang="en-GB" dirty="0">
                <a:solidFill>
                  <a:srgbClr val="C00000"/>
                </a:solidFill>
                <a:effectLst/>
                <a:latin typeface="Symbol" pitchFamily="2" charset="2"/>
              </a:rPr>
              <a:t>·</a:t>
            </a:r>
            <a:r>
              <a:rPr lang="en-GB" sz="700" dirty="0">
                <a:solidFill>
                  <a:srgbClr val="C00000"/>
                </a:solidFill>
                <a:effectLst/>
                <a:latin typeface="Times New Roman" panose="02020603050405020304" pitchFamily="18" charset="0"/>
              </a:rPr>
              <a:t>         </a:t>
            </a:r>
            <a:r>
              <a:rPr lang="en-GB" dirty="0">
                <a:solidFill>
                  <a:srgbClr val="C00000"/>
                </a:solidFill>
                <a:effectLst/>
              </a:rPr>
              <a:t>Several topics: added reference to Widening countries (for a more balanced access scheme), to resilience of RIs, removed confusing reference to TIs (already considered as technology partners or stakeholders).</a:t>
            </a:r>
            <a:endParaRPr lang="en-GB" dirty="0">
              <a:effectLst/>
            </a:endParaRPr>
          </a:p>
          <a:p>
            <a:pPr marL="342900" lvl="0" indent="-342900"/>
            <a:r>
              <a:rPr lang="en-GB" dirty="0">
                <a:solidFill>
                  <a:srgbClr val="C00000"/>
                </a:solidFill>
                <a:effectLst/>
                <a:latin typeface="Symbol" pitchFamily="2" charset="2"/>
              </a:rPr>
              <a:t>·</a:t>
            </a:r>
            <a:r>
              <a:rPr lang="en-GB" sz="700" dirty="0">
                <a:solidFill>
                  <a:srgbClr val="C00000"/>
                </a:solidFill>
                <a:effectLst/>
                <a:latin typeface="Times New Roman" panose="02020603050405020304" pitchFamily="18" charset="0"/>
              </a:rPr>
              <a:t>         </a:t>
            </a:r>
            <a:r>
              <a:rPr lang="en-GB" dirty="0">
                <a:solidFill>
                  <a:srgbClr val="C00000"/>
                </a:solidFill>
                <a:effectLst/>
              </a:rPr>
              <a:t>Added references to relevant JRC facilities</a:t>
            </a:r>
            <a:endParaRPr lang="en-GB" dirty="0">
              <a:effectLst/>
            </a:endParaRPr>
          </a:p>
          <a:p>
            <a:pPr marL="342900" lvl="0" indent="-342900"/>
            <a:r>
              <a:rPr lang="en-GB" dirty="0">
                <a:solidFill>
                  <a:srgbClr val="C00000"/>
                </a:solidFill>
                <a:effectLst/>
                <a:latin typeface="Symbol" pitchFamily="2" charset="2"/>
              </a:rPr>
              <a:t>·</a:t>
            </a:r>
            <a:r>
              <a:rPr lang="en-GB" sz="700" dirty="0">
                <a:solidFill>
                  <a:srgbClr val="C00000"/>
                </a:solidFill>
                <a:effectLst/>
                <a:latin typeface="Times New Roman" panose="02020603050405020304" pitchFamily="18" charset="0"/>
              </a:rPr>
              <a:t>         </a:t>
            </a:r>
            <a:r>
              <a:rPr lang="en-GB" dirty="0">
                <a:solidFill>
                  <a:srgbClr val="C00000"/>
                </a:solidFill>
                <a:effectLst/>
              </a:rPr>
              <a:t>Redundance expected outcomes of few topics / impact of entire Destination</a:t>
            </a:r>
            <a:endParaRPr lang="en-GB" dirty="0">
              <a:effectLst/>
            </a:endParaRPr>
          </a:p>
          <a:p>
            <a:pPr marL="342900" lvl="0" indent="-342900"/>
            <a:r>
              <a:rPr lang="en-GB" dirty="0">
                <a:solidFill>
                  <a:srgbClr val="C00000"/>
                </a:solidFill>
                <a:effectLst/>
                <a:latin typeface="Symbol" pitchFamily="2" charset="2"/>
              </a:rPr>
              <a:t>·</a:t>
            </a:r>
            <a:r>
              <a:rPr lang="en-GB" sz="700" dirty="0">
                <a:solidFill>
                  <a:srgbClr val="C00000"/>
                </a:solidFill>
                <a:effectLst/>
                <a:latin typeface="Times New Roman" panose="02020603050405020304" pitchFamily="18" charset="0"/>
              </a:rPr>
              <a:t>         </a:t>
            </a:r>
            <a:r>
              <a:rPr lang="en-GB" dirty="0">
                <a:solidFill>
                  <a:srgbClr val="C00000"/>
                </a:solidFill>
                <a:effectLst/>
              </a:rPr>
              <a:t>Ranking rules moved from scope to topic conditions</a:t>
            </a:r>
            <a:endParaRPr lang="en-GB" dirty="0">
              <a:effectLst/>
            </a:endParaRPr>
          </a:p>
          <a:p>
            <a:pPr marL="342900" lvl="0" indent="-342900"/>
            <a:r>
              <a:rPr lang="en-GB" dirty="0">
                <a:solidFill>
                  <a:srgbClr val="C00000"/>
                </a:solidFill>
                <a:effectLst/>
                <a:latin typeface="Symbol" pitchFamily="2" charset="2"/>
              </a:rPr>
              <a:t>·</a:t>
            </a:r>
            <a:r>
              <a:rPr lang="en-GB" sz="700" dirty="0">
                <a:solidFill>
                  <a:srgbClr val="C00000"/>
                </a:solidFill>
                <a:effectLst/>
                <a:latin typeface="Times New Roman" panose="02020603050405020304" pitchFamily="18" charset="0"/>
              </a:rPr>
              <a:t>         </a:t>
            </a:r>
            <a:r>
              <a:rPr lang="en-GB" dirty="0">
                <a:solidFill>
                  <a:srgbClr val="C00000"/>
                </a:solidFill>
                <a:effectLst/>
              </a:rPr>
              <a:t>Justification of funding rate (80%) removed from topic conditions and adapted for scope</a:t>
            </a:r>
            <a:endParaRPr lang="en-GB" dirty="0">
              <a:effectLst/>
            </a:endParaRPr>
          </a:p>
          <a:p>
            <a:r>
              <a:rPr lang="en-GB" dirty="0"/>
              <a:t> </a:t>
            </a:r>
          </a:p>
        </p:txBody>
      </p:sp>
      <p:sp>
        <p:nvSpPr>
          <p:cNvPr id="4" name="TextBox 3">
            <a:extLst>
              <a:ext uri="{FF2B5EF4-FFF2-40B4-BE49-F238E27FC236}">
                <a16:creationId xmlns:a16="http://schemas.microsoft.com/office/drawing/2014/main" id="{FDE00251-DF41-76CD-C8BF-0B215184EDB1}"/>
              </a:ext>
            </a:extLst>
          </p:cNvPr>
          <p:cNvSpPr txBox="1"/>
          <p:nvPr/>
        </p:nvSpPr>
        <p:spPr>
          <a:xfrm>
            <a:off x="1731818" y="231430"/>
            <a:ext cx="6977231" cy="646331"/>
          </a:xfrm>
          <a:prstGeom prst="rect">
            <a:avLst/>
          </a:prstGeom>
          <a:noFill/>
        </p:spPr>
        <p:txBody>
          <a:bodyPr wrap="none" rtlCol="0">
            <a:spAutoFit/>
          </a:bodyPr>
          <a:lstStyle/>
          <a:p>
            <a:r>
              <a:rPr lang="en-GB" dirty="0"/>
              <a:t>Next CALL</a:t>
            </a:r>
          </a:p>
          <a:p>
            <a:r>
              <a:rPr lang="en-GB" dirty="0"/>
              <a:t>Changes (a general) compared to </a:t>
            </a:r>
            <a:r>
              <a:rPr lang="en-GB" dirty="0">
                <a:solidFill>
                  <a:srgbClr val="FF0000"/>
                </a:solidFill>
              </a:rPr>
              <a:t>October version </a:t>
            </a:r>
            <a:r>
              <a:rPr lang="en-GB" dirty="0"/>
              <a:t>(which you have seen)</a:t>
            </a:r>
          </a:p>
        </p:txBody>
      </p:sp>
      <p:sp>
        <p:nvSpPr>
          <p:cNvPr id="7" name="TextBox 6">
            <a:extLst>
              <a:ext uri="{FF2B5EF4-FFF2-40B4-BE49-F238E27FC236}">
                <a16:creationId xmlns:a16="http://schemas.microsoft.com/office/drawing/2014/main" id="{5AAA4945-33B0-F879-56C7-0117047FF964}"/>
              </a:ext>
            </a:extLst>
          </p:cNvPr>
          <p:cNvSpPr txBox="1"/>
          <p:nvPr/>
        </p:nvSpPr>
        <p:spPr>
          <a:xfrm>
            <a:off x="6068292" y="3487249"/>
            <a:ext cx="6123708" cy="3139321"/>
          </a:xfrm>
          <a:prstGeom prst="rect">
            <a:avLst/>
          </a:prstGeom>
          <a:noFill/>
        </p:spPr>
        <p:txBody>
          <a:bodyPr wrap="square">
            <a:spAutoFit/>
          </a:bodyPr>
          <a:lstStyle/>
          <a:p>
            <a:pPr marL="342900" lvl="0" indent="-342900"/>
            <a:r>
              <a:rPr lang="en-GB" dirty="0">
                <a:effectLst/>
              </a:rPr>
              <a:t>HORIZON-INFRA-2025-01-SERV-03: Research infrastructure services advancing frontier knowledge (20M€) </a:t>
            </a:r>
          </a:p>
          <a:p>
            <a:pPr marL="457200"/>
            <a:r>
              <a:rPr lang="en-GB" b="1" dirty="0">
                <a:solidFill>
                  <a:srgbClr val="C00000"/>
                </a:solidFill>
                <a:effectLst/>
                <a:highlight>
                  <a:srgbClr val="FFFF00"/>
                </a:highlight>
              </a:rPr>
              <a:t>(access to large S&amp;T domain): for PSE, focusing on hadron physics (cf. FR, DE, IT comments) with clear links to neighbouring communities</a:t>
            </a:r>
            <a:endParaRPr lang="en-GB" b="1" dirty="0">
              <a:effectLst/>
              <a:highlight>
                <a:srgbClr val="FFFF00"/>
              </a:highlight>
            </a:endParaRPr>
          </a:p>
          <a:p>
            <a:pPr marL="742950" lvl="1" indent="-285750"/>
            <a:r>
              <a:rPr lang="en-GB" dirty="0">
                <a:effectLst/>
                <a:latin typeface="Courier New" panose="02070309020205020404" pitchFamily="49" charset="0"/>
              </a:rPr>
              <a:t>o</a:t>
            </a:r>
            <a:r>
              <a:rPr lang="en-GB" sz="700" dirty="0">
                <a:effectLst/>
                <a:latin typeface="Times New Roman" panose="02020603050405020304" pitchFamily="18" charset="0"/>
              </a:rPr>
              <a:t>    </a:t>
            </a:r>
            <a:r>
              <a:rPr lang="en-GB" dirty="0">
                <a:solidFill>
                  <a:srgbClr val="000000"/>
                </a:solidFill>
                <a:effectLst/>
              </a:rPr>
              <a:t>Area 1: Environment: atmospheric chemistry and dynamics</a:t>
            </a:r>
            <a:endParaRPr lang="en-GB" dirty="0">
              <a:effectLst/>
            </a:endParaRPr>
          </a:p>
          <a:p>
            <a:pPr marL="742950" lvl="1" indent="-285750"/>
            <a:r>
              <a:rPr lang="en-GB" dirty="0">
                <a:effectLst/>
                <a:latin typeface="Courier New" panose="02070309020205020404" pitchFamily="49" charset="0"/>
              </a:rPr>
              <a:t>o</a:t>
            </a:r>
            <a:r>
              <a:rPr lang="en-GB" sz="700" dirty="0">
                <a:effectLst/>
                <a:latin typeface="Times New Roman" panose="02020603050405020304" pitchFamily="18" charset="0"/>
              </a:rPr>
              <a:t>    </a:t>
            </a:r>
            <a:r>
              <a:rPr lang="en-GB" dirty="0">
                <a:solidFill>
                  <a:srgbClr val="000000"/>
                </a:solidFill>
                <a:effectLst/>
                <a:highlight>
                  <a:srgbClr val="FFFF00"/>
                </a:highlight>
              </a:rPr>
              <a:t>Area 2: Physical sciences and engineering</a:t>
            </a:r>
            <a:endParaRPr lang="en-GB" dirty="0">
              <a:effectLst/>
              <a:highlight>
                <a:srgbClr val="FFFF00"/>
              </a:highlight>
            </a:endParaRPr>
          </a:p>
          <a:p>
            <a:pPr marL="342900" lvl="0" indent="-342900"/>
            <a:r>
              <a:rPr lang="en-GB" dirty="0">
                <a:effectLst/>
                <a:latin typeface="Symbol" pitchFamily="2" charset="2"/>
              </a:rPr>
              <a:t>·</a:t>
            </a:r>
            <a:r>
              <a:rPr lang="en-GB" sz="700" dirty="0">
                <a:effectLst/>
                <a:latin typeface="Times New Roman" panose="02020603050405020304" pitchFamily="18" charset="0"/>
              </a:rPr>
              <a:t>         </a:t>
            </a:r>
            <a:r>
              <a:rPr lang="en-GB" dirty="0">
                <a:effectLst/>
              </a:rPr>
              <a:t>HORIZON-INFRA-2025-01-SERV-04: Research infrastructure services advancing frontier knowledge (bottom-up) (20M€) </a:t>
            </a:r>
          </a:p>
          <a:p>
            <a:pPr marL="457200"/>
            <a:r>
              <a:rPr lang="en-GB" dirty="0">
                <a:solidFill>
                  <a:srgbClr val="C00000"/>
                </a:solidFill>
                <a:effectLst/>
              </a:rPr>
              <a:t>individual budget €4M -&gt; opportunities for 5 projects (+1</a:t>
            </a:r>
            <a:endParaRPr lang="en-GB" dirty="0"/>
          </a:p>
        </p:txBody>
      </p:sp>
      <p:sp>
        <p:nvSpPr>
          <p:cNvPr id="8" name="TextBox 7">
            <a:extLst>
              <a:ext uri="{FF2B5EF4-FFF2-40B4-BE49-F238E27FC236}">
                <a16:creationId xmlns:a16="http://schemas.microsoft.com/office/drawing/2014/main" id="{4EDED38E-D110-AA34-12E4-EFF2C29595BF}"/>
              </a:ext>
            </a:extLst>
          </p:cNvPr>
          <p:cNvSpPr txBox="1"/>
          <p:nvPr/>
        </p:nvSpPr>
        <p:spPr>
          <a:xfrm>
            <a:off x="2909455" y="1230050"/>
            <a:ext cx="6090322" cy="369332"/>
          </a:xfrm>
          <a:prstGeom prst="rect">
            <a:avLst/>
          </a:prstGeom>
          <a:noFill/>
        </p:spPr>
        <p:txBody>
          <a:bodyPr wrap="none" rtlCol="0">
            <a:spAutoFit/>
          </a:bodyPr>
          <a:lstStyle/>
          <a:p>
            <a:r>
              <a:rPr lang="en-GB" dirty="0"/>
              <a:t>Final Draft will be available end of March (NOT ON THE EU site)</a:t>
            </a:r>
          </a:p>
        </p:txBody>
      </p:sp>
    </p:spTree>
    <p:extLst>
      <p:ext uri="{BB962C8B-B14F-4D97-AF65-F5344CB8AC3E}">
        <p14:creationId xmlns:p14="http://schemas.microsoft.com/office/powerpoint/2010/main" val="1145567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6FE1C4-29DC-DC90-5046-332979B39BDF}"/>
              </a:ext>
            </a:extLst>
          </p:cNvPr>
          <p:cNvSpPr txBox="1"/>
          <p:nvPr/>
        </p:nvSpPr>
        <p:spPr>
          <a:xfrm>
            <a:off x="0" y="758270"/>
            <a:ext cx="6698672" cy="6247864"/>
          </a:xfrm>
          <a:prstGeom prst="rect">
            <a:avLst/>
          </a:prstGeom>
          <a:noFill/>
        </p:spPr>
        <p:txBody>
          <a:bodyPr wrap="square">
            <a:spAutoFit/>
          </a:bodyPr>
          <a:lstStyle/>
          <a:p>
            <a:pPr marL="342900" lvl="0" indent="-342900"/>
            <a:r>
              <a:rPr lang="en-US" sz="1600" dirty="0">
                <a:effectLst/>
                <a:highlight>
                  <a:srgbClr val="FFFF00"/>
                </a:highlight>
                <a:latin typeface="Times New Roman" panose="02020603050405020304" pitchFamily="18" charset="0"/>
              </a:rPr>
              <a:t>HORIZON-INFRA-2025-01-SERV-01: Research infrastructure services to enable R&amp;I addressing main challenges and EU priorities related to the health domain (30M€) </a:t>
            </a: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1: research infrastructure services to support research and development of medical countermeasures for epidemic response – </a:t>
            </a:r>
            <a:r>
              <a:rPr lang="en-US" sz="1600" b="1" dirty="0">
                <a:solidFill>
                  <a:srgbClr val="0070C0"/>
                </a:solidFill>
                <a:effectLst/>
              </a:rPr>
              <a:t>lien avec </a:t>
            </a:r>
            <a:r>
              <a:rPr lang="en-US" sz="1600" b="1" dirty="0" err="1">
                <a:solidFill>
                  <a:srgbClr val="0070C0"/>
                </a:solidFill>
                <a:effectLst/>
              </a:rPr>
              <a:t>ISIDORe</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2: research infrastructure services for improving clinical research in the </a:t>
            </a:r>
            <a:r>
              <a:rPr lang="en-US" sz="1600" dirty="0" err="1">
                <a:effectLst/>
              </a:rPr>
              <a:t>paediatric</a:t>
            </a:r>
            <a:r>
              <a:rPr lang="en-US" sz="1600" dirty="0">
                <a:effectLst/>
              </a:rPr>
              <a:t> area</a:t>
            </a: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3: research infrastructure services to enable research linking environmental factors to human health</a:t>
            </a:r>
          </a:p>
          <a:p>
            <a:pPr marL="342900" lvl="0" indent="-342900"/>
            <a:r>
              <a:rPr lang="en-US" sz="1600" dirty="0">
                <a:effectLst/>
                <a:highlight>
                  <a:srgbClr val="FFFF00"/>
                </a:highlight>
                <a:latin typeface="Symbol" pitchFamily="2" charset="2"/>
              </a:rPr>
              <a:t>·</a:t>
            </a:r>
            <a:r>
              <a:rPr lang="en-US" sz="1600" dirty="0">
                <a:effectLst/>
                <a:highlight>
                  <a:srgbClr val="FFFF00"/>
                </a:highlight>
                <a:latin typeface="Times New Roman" panose="02020603050405020304" pitchFamily="18" charset="0"/>
              </a:rPr>
              <a:t>         </a:t>
            </a:r>
            <a:r>
              <a:rPr lang="en-US" sz="1600" dirty="0">
                <a:effectLst/>
                <a:highlight>
                  <a:srgbClr val="FFFF00"/>
                </a:highlight>
              </a:rPr>
              <a:t>HORIZON-INFRA-2025-01-SERV-02</a:t>
            </a:r>
            <a:r>
              <a:rPr lang="en-US" sz="1600" dirty="0">
                <a:effectLst/>
              </a:rPr>
              <a:t>: Research infrastructure services to enable R&amp;I addressing main challenges and EU priorities (20M€) </a:t>
            </a: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1: research infrastructure services for advanced biotechnology and biomanufacturing – </a:t>
            </a:r>
            <a:r>
              <a:rPr lang="en-US" sz="1600" b="1" dirty="0">
                <a:solidFill>
                  <a:srgbClr val="0070C0"/>
                </a:solidFill>
                <a:effectLst/>
              </a:rPr>
              <a:t>lien avec EU-IBISBA</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2: research infrastructure services for access to novel radionuclides and facilities – </a:t>
            </a:r>
            <a:r>
              <a:rPr lang="en-US" sz="1600" b="1" dirty="0">
                <a:solidFill>
                  <a:srgbClr val="0070C0"/>
                </a:solidFill>
                <a:effectLst/>
              </a:rPr>
              <a:t>lien avec le </a:t>
            </a:r>
            <a:r>
              <a:rPr lang="en-US" sz="1600" b="1" dirty="0" err="1">
                <a:solidFill>
                  <a:srgbClr val="0070C0"/>
                </a:solidFill>
                <a:effectLst/>
              </a:rPr>
              <a:t>projet</a:t>
            </a:r>
            <a:r>
              <a:rPr lang="en-US" sz="1600" b="1" dirty="0">
                <a:solidFill>
                  <a:srgbClr val="0070C0"/>
                </a:solidFill>
                <a:effectLst/>
              </a:rPr>
              <a:t> PRISMAP, les initiatives </a:t>
            </a:r>
            <a:r>
              <a:rPr lang="en-US" sz="1600" b="1" dirty="0" err="1">
                <a:solidFill>
                  <a:srgbClr val="0070C0"/>
                </a:solidFill>
                <a:effectLst/>
              </a:rPr>
              <a:t>soutenant</a:t>
            </a:r>
            <a:r>
              <a:rPr lang="en-US" sz="1600" b="1" dirty="0">
                <a:solidFill>
                  <a:srgbClr val="0070C0"/>
                </a:solidFill>
                <a:effectLst/>
              </a:rPr>
              <a:t> EU-SAMIRA</a:t>
            </a:r>
            <a:r>
              <a:rPr lang="en-US" sz="1600" dirty="0">
                <a:solidFill>
                  <a:srgbClr val="0070C0"/>
                </a:solidFill>
                <a:effectLst/>
              </a:rPr>
              <a:t> </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3: research infrastructure services to improve the understanding and prediction of future climate changes and their impact – </a:t>
            </a:r>
            <a:r>
              <a:rPr lang="en-US" sz="1600" b="1" dirty="0">
                <a:solidFill>
                  <a:srgbClr val="0070C0"/>
                </a:solidFill>
                <a:effectLst/>
              </a:rPr>
              <a:t>lien avec </a:t>
            </a:r>
            <a:r>
              <a:rPr lang="en-US" sz="1600" b="1" dirty="0" err="1">
                <a:solidFill>
                  <a:srgbClr val="0070C0"/>
                </a:solidFill>
                <a:effectLst/>
              </a:rPr>
              <a:t>HEu</a:t>
            </a:r>
            <a:r>
              <a:rPr lang="en-US" sz="1600" b="1" dirty="0">
                <a:solidFill>
                  <a:srgbClr val="0070C0"/>
                </a:solidFill>
                <a:effectLst/>
              </a:rPr>
              <a:t> Cluster 5 Destination 1 “Climate sciences and responses for the transformation towards climate neutrality”, the EU Mission on Adaptation to Climate Change, and Destination Earth</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4: research infrastructure services for new aviation fuels and combustion technologies – </a:t>
            </a:r>
            <a:r>
              <a:rPr lang="en-US" sz="1600" b="1" dirty="0">
                <a:solidFill>
                  <a:srgbClr val="0070C0"/>
                </a:solidFill>
                <a:effectLst/>
              </a:rPr>
              <a:t>lien avec </a:t>
            </a:r>
            <a:r>
              <a:rPr lang="en-US" sz="1600" b="1" dirty="0" err="1">
                <a:solidFill>
                  <a:srgbClr val="0070C0"/>
                </a:solidFill>
                <a:effectLst/>
              </a:rPr>
              <a:t>ReFuelEU</a:t>
            </a:r>
            <a:r>
              <a:rPr lang="en-US" sz="1600" b="1" dirty="0">
                <a:solidFill>
                  <a:srgbClr val="0070C0"/>
                </a:solidFill>
                <a:effectLst/>
              </a:rPr>
              <a:t> Aviation initiative</a:t>
            </a:r>
            <a:endParaRPr lang="en-US" sz="1600" dirty="0">
              <a:effectLst/>
            </a:endParaRPr>
          </a:p>
          <a:p>
            <a:pPr marL="342900" lvl="0" indent="-342900"/>
            <a:r>
              <a:rPr lang="en-US" sz="1600" dirty="0">
                <a:effectLst/>
                <a:latin typeface="Symbol" pitchFamily="2" charset="2"/>
              </a:rPr>
              <a:t>·</a:t>
            </a:r>
            <a:r>
              <a:rPr lang="en-US" sz="1600" dirty="0">
                <a:effectLst/>
                <a:latin typeface="Times New Roman" panose="02020603050405020304" pitchFamily="18" charset="0"/>
              </a:rPr>
              <a:t>         </a:t>
            </a:r>
            <a:endParaRPr lang="en-US" sz="1600" dirty="0"/>
          </a:p>
        </p:txBody>
      </p:sp>
      <p:sp>
        <p:nvSpPr>
          <p:cNvPr id="4" name="TextBox 3">
            <a:extLst>
              <a:ext uri="{FF2B5EF4-FFF2-40B4-BE49-F238E27FC236}">
                <a16:creationId xmlns:a16="http://schemas.microsoft.com/office/drawing/2014/main" id="{64741544-3652-869B-6C20-F1B45EF4303E}"/>
              </a:ext>
            </a:extLst>
          </p:cNvPr>
          <p:cNvSpPr txBox="1"/>
          <p:nvPr/>
        </p:nvSpPr>
        <p:spPr>
          <a:xfrm>
            <a:off x="6234545" y="768395"/>
            <a:ext cx="6096000" cy="4278094"/>
          </a:xfrm>
          <a:prstGeom prst="rect">
            <a:avLst/>
          </a:prstGeom>
          <a:noFill/>
        </p:spPr>
        <p:txBody>
          <a:bodyPr wrap="square">
            <a:spAutoFit/>
          </a:bodyPr>
          <a:lstStyle/>
          <a:p>
            <a:pPr marL="342900" lvl="0" indent="-342900"/>
            <a:r>
              <a:rPr lang="en-US" sz="1600" dirty="0">
                <a:effectLst/>
                <a:highlight>
                  <a:srgbClr val="FFFF00"/>
                </a:highlight>
                <a:latin typeface="Symbol" pitchFamily="2" charset="2"/>
              </a:rPr>
              <a:t>·</a:t>
            </a:r>
            <a:r>
              <a:rPr lang="en-US" sz="1600" dirty="0">
                <a:effectLst/>
                <a:highlight>
                  <a:srgbClr val="FFFF00"/>
                </a:highlight>
                <a:latin typeface="Times New Roman" panose="02020603050405020304" pitchFamily="18" charset="0"/>
              </a:rPr>
              <a:t>         </a:t>
            </a:r>
            <a:r>
              <a:rPr lang="en-US" sz="1600" dirty="0">
                <a:effectLst/>
                <a:highlight>
                  <a:srgbClr val="FFFF00"/>
                </a:highlight>
              </a:rPr>
              <a:t>HORIZON-INFRA-2025-01-SERV-02</a:t>
            </a:r>
            <a:r>
              <a:rPr lang="en-US" sz="1600" dirty="0">
                <a:effectLst/>
              </a:rPr>
              <a:t>: Research infrastructure services to enable R&amp;I addressing main challenges and EU priorities (20M€) </a:t>
            </a: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1: research infrastructure services for advanced biotechnology and biomanufacturing – </a:t>
            </a:r>
            <a:r>
              <a:rPr lang="en-US" sz="1600" b="1" dirty="0">
                <a:solidFill>
                  <a:srgbClr val="0070C0"/>
                </a:solidFill>
                <a:effectLst/>
              </a:rPr>
              <a:t>lien avec EU-IBISBA</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2: research infrastructure services for access to novel radionuclides and facilities – </a:t>
            </a:r>
            <a:r>
              <a:rPr lang="en-US" sz="1600" b="1" dirty="0">
                <a:solidFill>
                  <a:srgbClr val="0070C0"/>
                </a:solidFill>
                <a:effectLst/>
              </a:rPr>
              <a:t>lien avec le </a:t>
            </a:r>
            <a:r>
              <a:rPr lang="en-US" sz="1600" b="1" dirty="0" err="1">
                <a:solidFill>
                  <a:srgbClr val="0070C0"/>
                </a:solidFill>
                <a:effectLst/>
              </a:rPr>
              <a:t>projet</a:t>
            </a:r>
            <a:r>
              <a:rPr lang="en-US" sz="1600" b="1" dirty="0">
                <a:solidFill>
                  <a:srgbClr val="0070C0"/>
                </a:solidFill>
                <a:effectLst/>
              </a:rPr>
              <a:t> PRISMAP, les initiatives </a:t>
            </a:r>
            <a:r>
              <a:rPr lang="en-US" sz="1600" b="1" dirty="0" err="1">
                <a:solidFill>
                  <a:srgbClr val="0070C0"/>
                </a:solidFill>
                <a:effectLst/>
              </a:rPr>
              <a:t>soutenant</a:t>
            </a:r>
            <a:r>
              <a:rPr lang="en-US" sz="1600" b="1" dirty="0">
                <a:solidFill>
                  <a:srgbClr val="0070C0"/>
                </a:solidFill>
                <a:effectLst/>
              </a:rPr>
              <a:t> EU-SAMIRA</a:t>
            </a:r>
            <a:r>
              <a:rPr lang="en-US" sz="1600" dirty="0">
                <a:solidFill>
                  <a:srgbClr val="0070C0"/>
                </a:solidFill>
                <a:effectLst/>
              </a:rPr>
              <a:t> </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3: research infrastructure services to improve the understanding and prediction of future climate changes and their impact – </a:t>
            </a:r>
            <a:r>
              <a:rPr lang="en-US" sz="1600" b="1" dirty="0">
                <a:solidFill>
                  <a:srgbClr val="0070C0"/>
                </a:solidFill>
                <a:effectLst/>
              </a:rPr>
              <a:t>lien avec </a:t>
            </a:r>
            <a:r>
              <a:rPr lang="en-US" sz="1600" b="1" dirty="0" err="1">
                <a:solidFill>
                  <a:srgbClr val="0070C0"/>
                </a:solidFill>
                <a:effectLst/>
              </a:rPr>
              <a:t>HEu</a:t>
            </a:r>
            <a:r>
              <a:rPr lang="en-US" sz="1600" b="1" dirty="0">
                <a:solidFill>
                  <a:srgbClr val="0070C0"/>
                </a:solidFill>
                <a:effectLst/>
              </a:rPr>
              <a:t> Cluster 5 Destination 1 “Climate sciences and responses for the transformation towards climate neutrality”, the EU Mission on Adaptation to Climate Change, and Destination Earth</a:t>
            </a:r>
            <a:endParaRPr lang="en-US" sz="1600" dirty="0">
              <a:effectLst/>
            </a:endParaRPr>
          </a:p>
          <a:p>
            <a:pPr marL="742950" lvl="1" indent="-285750"/>
            <a:r>
              <a:rPr lang="en-US" sz="1600" dirty="0">
                <a:effectLst/>
                <a:latin typeface="Courier New" panose="02070309020205020404" pitchFamily="49" charset="0"/>
              </a:rPr>
              <a:t>o</a:t>
            </a:r>
            <a:r>
              <a:rPr lang="en-US" sz="1600" dirty="0">
                <a:effectLst/>
                <a:latin typeface="Times New Roman" panose="02020603050405020304" pitchFamily="18" charset="0"/>
              </a:rPr>
              <a:t>    </a:t>
            </a:r>
            <a:r>
              <a:rPr lang="en-US" sz="1600" dirty="0">
                <a:effectLst/>
              </a:rPr>
              <a:t>Area 4: research infrastructure services for new aviation fuels and combustion technologies – </a:t>
            </a:r>
            <a:r>
              <a:rPr lang="en-US" sz="1600" b="1" dirty="0">
                <a:solidFill>
                  <a:srgbClr val="0070C0"/>
                </a:solidFill>
                <a:effectLst/>
              </a:rPr>
              <a:t>lien avec </a:t>
            </a:r>
            <a:r>
              <a:rPr lang="en-US" sz="1600" b="1" dirty="0" err="1">
                <a:solidFill>
                  <a:srgbClr val="0070C0"/>
                </a:solidFill>
                <a:effectLst/>
              </a:rPr>
              <a:t>ReFuelEU</a:t>
            </a:r>
            <a:r>
              <a:rPr lang="en-US" sz="1600" b="1" dirty="0">
                <a:solidFill>
                  <a:srgbClr val="0070C0"/>
                </a:solidFill>
                <a:effectLst/>
              </a:rPr>
              <a:t> Aviation initiative</a:t>
            </a:r>
            <a:endParaRPr lang="en-US" sz="1600" dirty="0">
              <a:effectLst/>
            </a:endParaRPr>
          </a:p>
        </p:txBody>
      </p:sp>
    </p:spTree>
    <p:extLst>
      <p:ext uri="{BB962C8B-B14F-4D97-AF65-F5344CB8AC3E}">
        <p14:creationId xmlns:p14="http://schemas.microsoft.com/office/powerpoint/2010/main" val="518102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5A5971-8CFE-BE08-4C64-0A4DE1A0C5AD}"/>
              </a:ext>
            </a:extLst>
          </p:cNvPr>
          <p:cNvSpPr txBox="1"/>
          <p:nvPr/>
        </p:nvSpPr>
        <p:spPr>
          <a:xfrm>
            <a:off x="235527" y="127567"/>
            <a:ext cx="6096000" cy="3416320"/>
          </a:xfrm>
          <a:prstGeom prst="rect">
            <a:avLst/>
          </a:prstGeom>
          <a:noFill/>
        </p:spPr>
        <p:txBody>
          <a:bodyPr wrap="square">
            <a:spAutoFit/>
          </a:bodyPr>
          <a:lstStyle/>
          <a:p>
            <a:r>
              <a:rPr lang="en-GB" b="1" dirty="0"/>
              <a:t>Destination INFRASERV - Research infrastructures services to support health research, accelerate the green transition and the digital transformation, and advance frontier knowledge (2025) – 4 topics, budget total: 90M€</a:t>
            </a:r>
            <a:endParaRPr lang="en-GB" dirty="0"/>
          </a:p>
          <a:p>
            <a:r>
              <a:rPr lang="en-GB" dirty="0">
                <a:solidFill>
                  <a:srgbClr val="C00000"/>
                </a:solidFill>
                <a:effectLst/>
              </a:rPr>
              <a:t>Eligibility conditions :</a:t>
            </a:r>
            <a:endParaRPr lang="en-GB" dirty="0"/>
          </a:p>
          <a:p>
            <a:r>
              <a:rPr lang="en-GB" dirty="0">
                <a:solidFill>
                  <a:srgbClr val="C00000"/>
                </a:solidFill>
                <a:effectLst/>
              </a:rPr>
              <a:t>-  ‘at least one ESFRI/ERIC etc.’: moved entire eligibility condition to scope i.e. ‘must’ =&gt; ‘should’ for all SERV topics; declaration refers to "legal entity that is hosting ERIC facilities, resources or related services" instead of "node".</a:t>
            </a:r>
            <a:endParaRPr lang="en-GB" dirty="0"/>
          </a:p>
          <a:p>
            <a:r>
              <a:rPr lang="en-GB" dirty="0">
                <a:solidFill>
                  <a:srgbClr val="C00000"/>
                </a:solidFill>
                <a:effectLst/>
              </a:rPr>
              <a:t>- Updated reference to European Charter for Access to RIs (SERV) + ESFRI report on funding</a:t>
            </a:r>
            <a:endParaRPr lang="en-GB" dirty="0"/>
          </a:p>
          <a:p>
            <a:r>
              <a:rPr lang="en-GB" dirty="0">
                <a:solidFill>
                  <a:srgbClr val="C00000"/>
                </a:solidFill>
                <a:effectLst/>
              </a:rPr>
              <a:t>- Fast track access conditions for Ukrainian researchers</a:t>
            </a:r>
            <a:endParaRPr lang="en-GB" dirty="0"/>
          </a:p>
        </p:txBody>
      </p:sp>
    </p:spTree>
    <p:extLst>
      <p:ext uri="{BB962C8B-B14F-4D97-AF65-F5344CB8AC3E}">
        <p14:creationId xmlns:p14="http://schemas.microsoft.com/office/powerpoint/2010/main" val="3963223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C87591-DED8-2B68-A279-0A806A8B1FF8}"/>
              </a:ext>
            </a:extLst>
          </p:cNvPr>
          <p:cNvSpPr txBox="1"/>
          <p:nvPr/>
        </p:nvSpPr>
        <p:spPr>
          <a:xfrm>
            <a:off x="249381" y="915155"/>
            <a:ext cx="6096000" cy="5942845"/>
          </a:xfrm>
          <a:prstGeom prst="rect">
            <a:avLst/>
          </a:prstGeom>
          <a:noFill/>
        </p:spPr>
        <p:txBody>
          <a:bodyPr wrap="square">
            <a:spAutoFit/>
          </a:bodyPr>
          <a:lstStyle/>
          <a:p>
            <a:pPr>
              <a:lnSpc>
                <a:spcPct val="107000"/>
              </a:lnSpc>
              <a:spcAft>
                <a:spcPts val="800"/>
              </a:spcAft>
            </a:pPr>
            <a:r>
              <a:rPr lang="en-IE" sz="1200" b="1" u="sng" dirty="0">
                <a:effectLst/>
                <a:latin typeface="Times New Roman" panose="02020603050405020304" pitchFamily="18" charset="0"/>
                <a:ea typeface="Calibri" panose="020F0502020204030204" pitchFamily="34" charset="0"/>
                <a:cs typeface="Times New Roman" panose="02020603050405020304" pitchFamily="18" charset="0"/>
              </a:rPr>
              <a:t>3. INFRASERV</a:t>
            </a:r>
            <a:r>
              <a:rPr lang="en-IE" sz="1200" i="1" dirty="0">
                <a:effectLst/>
                <a:latin typeface="Times New Roman" panose="02020603050405020304" pitchFamily="18" charset="0"/>
                <a:ea typeface="Calibri" panose="020F0502020204030204" pitchFamily="34" charset="0"/>
                <a:cs typeface="Times New Roman" panose="02020603050405020304" pitchFamily="18" charset="0"/>
              </a:rPr>
              <a:t>: Research infrastructures services to support a healthier future, a circular and resilient EU economy, an EU global climate and energy vision, accelerate the green and the digital transition, and advance frontier knowledge (2026-2027)</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E" sz="12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E" sz="1200" u="sng" dirty="0">
                <a:effectLst/>
                <a:latin typeface="Times New Roman" panose="02020603050405020304" pitchFamily="18" charset="0"/>
                <a:ea typeface="Calibri" panose="020F0502020204030204" pitchFamily="34" charset="0"/>
                <a:cs typeface="Times New Roman" panose="02020603050405020304" pitchFamily="18" charset="0"/>
              </a:rPr>
              <a:t>Draft expected impacts</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Large scale test for a step change in EU transnational access policy in the next FP</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from a short-term project-based approach towards a more integrated, longer-term and cross-domain EU access scheme, promoting the vision of a ‘one-stop-shop’ for access to research infrastructures, their services and resources.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800"/>
              </a:spcAft>
            </a:pP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Effective access</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of European researchers to the best research infrastructure services from national and pan-European research infrastructures, such as ESFRIs/ERICs, while ensuring a proper balance between </a:t>
            </a: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curiosity-driven</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access and </a:t>
            </a: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challenge-driven</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access, considering that challenge-driven access must foster the role of research infrastructures in greening society and strengthening its resilience.</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pP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IE" sz="1200" b="1" dirty="0">
                <a:effectLst/>
                <a:latin typeface="Times New Roman" panose="02020603050405020304" pitchFamily="18" charset="0"/>
                <a:ea typeface="Calibri" panose="020F0502020204030204" pitchFamily="34" charset="0"/>
                <a:cs typeface="Times New Roman" panose="02020603050405020304" pitchFamily="18" charset="0"/>
              </a:rPr>
              <a:t>Improved research infrastructure services</a:t>
            </a: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to address evolving scientific and societal challenges, including those related to EU priorities, and to reinforce the excellence, attractiveness and competitive edge of the ERA through interdisciplinarity and cross-domain collaboration.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E"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en-IE" sz="12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Providing Europe with a world class EBRAINS AI empowered brain research infrastructure</a:t>
            </a:r>
            <a:r>
              <a:rPr lang="en-IE"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that facilitates collaborations in brain research, medicine and brain inspired technology in Europe, as well on a global scale.</a:t>
            </a:r>
            <a:endParaRPr lang="en-FR"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BF6C39A-9435-AA00-246C-3CA676B55F5C}"/>
              </a:ext>
            </a:extLst>
          </p:cNvPr>
          <p:cNvSpPr txBox="1"/>
          <p:nvPr/>
        </p:nvSpPr>
        <p:spPr>
          <a:xfrm>
            <a:off x="1489363" y="116090"/>
            <a:ext cx="9213273" cy="799065"/>
          </a:xfrm>
          <a:prstGeom prst="rect">
            <a:avLst/>
          </a:prstGeom>
          <a:noFill/>
        </p:spPr>
        <p:txBody>
          <a:bodyPr wrap="square">
            <a:spAutoFit/>
          </a:bodyPr>
          <a:lstStyle/>
          <a:p>
            <a:pPr algn="ctr">
              <a:lnSpc>
                <a:spcPct val="107000"/>
              </a:lnSpc>
              <a:spcAft>
                <a:spcPts val="800"/>
              </a:spcAft>
            </a:pPr>
            <a:r>
              <a:rPr lang="en-IE" sz="1800" b="1" dirty="0">
                <a:solidFill>
                  <a:srgbClr val="FF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Draft orientations towards the ‘main’ work programme 2026-2027</a:t>
            </a:r>
            <a:endParaRPr lang="en-FR" sz="1600" b="1" dirty="0">
              <a:solidFill>
                <a:srgbClr val="FF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r>
              <a:rPr lang="en-IE" sz="2000" b="1" dirty="0">
                <a:solidFill>
                  <a:srgbClr val="FF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Research Infrastructures</a:t>
            </a:r>
            <a:r>
              <a:rPr lang="en-FR" b="1" dirty="0">
                <a:solidFill>
                  <a:srgbClr val="FF0000"/>
                </a:solidFill>
                <a:effectLst/>
                <a:highlight>
                  <a:srgbClr val="FFFF00"/>
                </a:highlight>
                <a:latin typeface="Times New Roman" panose="02020603050405020304" pitchFamily="18" charset="0"/>
                <a:cs typeface="Times New Roman" panose="02020603050405020304" pitchFamily="18" charset="0"/>
              </a:rPr>
              <a:t> </a:t>
            </a:r>
            <a:endParaRPr lang="en-GB" b="1" dirty="0">
              <a:solidFill>
                <a:srgbClr val="FF0000"/>
              </a:solidFill>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7821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056EC7-7006-5B6E-B65F-B23267AE20CD}"/>
              </a:ext>
            </a:extLst>
          </p:cNvPr>
          <p:cNvSpPr txBox="1"/>
          <p:nvPr/>
        </p:nvSpPr>
        <p:spPr>
          <a:xfrm>
            <a:off x="5770420" y="381884"/>
            <a:ext cx="6220690" cy="6288196"/>
          </a:xfrm>
          <a:prstGeom prst="rect">
            <a:avLst/>
          </a:prstGeom>
          <a:noFill/>
        </p:spPr>
        <p:txBody>
          <a:bodyPr wrap="square">
            <a:spAutoFit/>
          </a:bodyPr>
          <a:lstStyle/>
          <a:p>
            <a:pPr marL="342900" lvl="0" indent="-34290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Consolidated, evolved and optimized </a:t>
            </a:r>
            <a:r>
              <a:rPr lang="en-IE" sz="1100" b="1" dirty="0">
                <a:effectLst/>
                <a:latin typeface="Calibri" panose="020F0502020204030204" pitchFamily="34" charset="0"/>
                <a:ea typeface="Calibri" panose="020F0502020204030204" pitchFamily="34" charset="0"/>
                <a:cs typeface="Calibri" panose="020F0502020204030204" pitchFamily="34" charset="0"/>
              </a:rPr>
              <a:t>European landscape of research infrastructures</a:t>
            </a:r>
            <a:r>
              <a:rPr lang="en-IE" sz="1100" dirty="0">
                <a:effectLst/>
                <a:latin typeface="Calibri" panose="020F0502020204030204" pitchFamily="34" charset="0"/>
                <a:ea typeface="Calibri" panose="020F0502020204030204" pitchFamily="34" charset="0"/>
                <a:cs typeface="Calibri" panose="020F0502020204030204" pitchFamily="34" charset="0"/>
              </a:rPr>
              <a:t>, encompassing: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the </a:t>
            </a:r>
            <a:r>
              <a:rPr lang="en-IE" sz="1100" b="1" dirty="0">
                <a:effectLst/>
                <a:latin typeface="Calibri" panose="020F0502020204030204" pitchFamily="34" charset="0"/>
                <a:ea typeface="Calibri" panose="020F0502020204030204" pitchFamily="34" charset="0"/>
                <a:cs typeface="Calibri" panose="020F0502020204030204" pitchFamily="34" charset="0"/>
              </a:rPr>
              <a:t>design</a:t>
            </a:r>
            <a:r>
              <a:rPr lang="en-IE" sz="1100" dirty="0">
                <a:effectLst/>
                <a:latin typeface="Calibri" panose="020F0502020204030204" pitchFamily="34" charset="0"/>
                <a:ea typeface="Calibri" panose="020F0502020204030204" pitchFamily="34" charset="0"/>
                <a:cs typeface="Calibri" panose="020F0502020204030204" pitchFamily="34" charset="0"/>
              </a:rPr>
              <a:t> of new research infrastructures addressing clear gaps in the landscape;</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the </a:t>
            </a:r>
            <a:r>
              <a:rPr lang="en-IE" sz="1100" b="1" dirty="0">
                <a:effectLst/>
                <a:latin typeface="Calibri" panose="020F0502020204030204" pitchFamily="34" charset="0"/>
                <a:ea typeface="Calibri" panose="020F0502020204030204" pitchFamily="34" charset="0"/>
                <a:cs typeface="Calibri" panose="020F0502020204030204" pitchFamily="34" charset="0"/>
              </a:rPr>
              <a:t>preparation</a:t>
            </a:r>
            <a:r>
              <a:rPr lang="en-IE" sz="1100" dirty="0">
                <a:effectLst/>
                <a:latin typeface="Calibri" panose="020F0502020204030204" pitchFamily="34" charset="0"/>
                <a:ea typeface="Calibri" panose="020F0502020204030204" pitchFamily="34" charset="0"/>
                <a:cs typeface="Calibri" panose="020F0502020204030204" pitchFamily="34" charset="0"/>
              </a:rPr>
              <a:t> phase of ESFRI projects towards their implementation;</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the </a:t>
            </a:r>
            <a:r>
              <a:rPr lang="en-IE" sz="1100" b="1" dirty="0">
                <a:effectLst/>
                <a:latin typeface="Calibri" panose="020F0502020204030204" pitchFamily="34" charset="0"/>
                <a:ea typeface="Calibri" panose="020F0502020204030204" pitchFamily="34" charset="0"/>
                <a:cs typeface="Calibri" panose="020F0502020204030204" pitchFamily="34" charset="0"/>
              </a:rPr>
              <a:t>early implementation</a:t>
            </a:r>
            <a:r>
              <a:rPr lang="en-IE" sz="1100" dirty="0">
                <a:effectLst/>
                <a:latin typeface="Calibri" panose="020F0502020204030204" pitchFamily="34" charset="0"/>
                <a:ea typeface="Calibri" panose="020F0502020204030204" pitchFamily="34" charset="0"/>
                <a:cs typeface="Calibri" panose="020F0502020204030204" pitchFamily="34" charset="0"/>
              </a:rPr>
              <a:t> of ESFRI landmarks;</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the strengthening of individual or clustered pan-European research infrastructures and other world-class research infrastructures so that they remain at the </a:t>
            </a:r>
            <a:r>
              <a:rPr lang="en-IE" sz="1100" b="1" dirty="0">
                <a:effectLst/>
                <a:latin typeface="Calibri" panose="020F0502020204030204" pitchFamily="34" charset="0"/>
                <a:ea typeface="Calibri" panose="020F0502020204030204" pitchFamily="34" charset="0"/>
                <a:cs typeface="Calibri" panose="020F0502020204030204" pitchFamily="34" charset="0"/>
              </a:rPr>
              <a:t>state-of-the-art</a:t>
            </a:r>
            <a:r>
              <a:rPr lang="en-IE" sz="1100" dirty="0">
                <a:effectLst/>
                <a:latin typeface="Calibri" panose="020F0502020204030204" pitchFamily="34" charset="0"/>
                <a:ea typeface="Calibri" panose="020F0502020204030204" pitchFamily="34" charset="0"/>
                <a:cs typeface="Calibri" panose="020F0502020204030204" pitchFamily="34" charset="0"/>
              </a:rPr>
              <a:t> for addressing scientific, societal, and technological challenges.</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pPr>
            <a:r>
              <a:rPr lang="en-US" sz="800" dirty="0">
                <a:effectLst/>
                <a:latin typeface="Calibri" panose="020F0502020204030204" pitchFamily="34" charset="0"/>
                <a:ea typeface="Calibri" panose="020F0502020204030204" pitchFamily="34" charset="0"/>
                <a:cs typeface="Arial" panose="020B0604020202020204" pitchFamily="34" charset="0"/>
              </a:rPr>
              <a:t>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Reinforced </a:t>
            </a:r>
            <a:r>
              <a:rPr lang="en-IE" sz="1100" b="1" dirty="0">
                <a:effectLst/>
                <a:latin typeface="Calibri" panose="020F0502020204030204" pitchFamily="34" charset="0"/>
                <a:ea typeface="Calibri" panose="020F0502020204030204" pitchFamily="34" charset="0"/>
                <a:cs typeface="Calibri" panose="020F0502020204030204" pitchFamily="34" charset="0"/>
              </a:rPr>
              <a:t>international dimension</a:t>
            </a:r>
            <a:r>
              <a:rPr lang="en-IE" sz="1100" dirty="0">
                <a:effectLst/>
                <a:latin typeface="Calibri" panose="020F0502020204030204" pitchFamily="34" charset="0"/>
                <a:ea typeface="Calibri" panose="020F0502020204030204" pitchFamily="34" charset="0"/>
                <a:cs typeface="Calibri" panose="020F0502020204030204" pitchFamily="34" charset="0"/>
              </a:rPr>
              <a:t>, including through: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enlarging the geographical </a:t>
            </a:r>
            <a:r>
              <a:rPr lang="en-IE" sz="1100" b="1" dirty="0">
                <a:effectLst/>
                <a:latin typeface="Calibri" panose="020F0502020204030204" pitchFamily="34" charset="0"/>
                <a:ea typeface="Calibri" panose="020F0502020204030204" pitchFamily="34" charset="0"/>
                <a:cs typeface="Calibri" panose="020F0502020204030204" pitchFamily="34" charset="0"/>
              </a:rPr>
              <a:t>coverage of scientific fields</a:t>
            </a:r>
            <a:r>
              <a:rPr lang="en-IE" sz="1100" dirty="0">
                <a:effectLst/>
                <a:latin typeface="Calibri" panose="020F0502020204030204" pitchFamily="34" charset="0"/>
                <a:ea typeface="Calibri" panose="020F0502020204030204" pitchFamily="34" charset="0"/>
                <a:cs typeface="Calibri" panose="020F0502020204030204" pitchFamily="34" charset="0"/>
              </a:rPr>
              <a:t>;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promoting European standards and approaches to </a:t>
            </a:r>
            <a:r>
              <a:rPr lang="en-IE" sz="1100" b="1" dirty="0">
                <a:effectLst/>
                <a:latin typeface="Calibri" panose="020F0502020204030204" pitchFamily="34" charset="0"/>
                <a:ea typeface="Calibri" panose="020F0502020204030204" pitchFamily="34" charset="0"/>
                <a:cs typeface="Calibri" panose="020F0502020204030204" pitchFamily="34" charset="0"/>
              </a:rPr>
              <a:t>access, data management and open science</a:t>
            </a:r>
            <a:r>
              <a:rPr lang="en-IE" sz="1100" dirty="0">
                <a:effectLst/>
                <a:latin typeface="Calibri" panose="020F0502020204030204" pitchFamily="34" charset="0"/>
                <a:ea typeface="Calibri" panose="020F0502020204030204" pitchFamily="34" charset="0"/>
                <a:cs typeface="Calibri" panose="020F0502020204030204" pitchFamily="34" charset="0"/>
              </a:rPr>
              <a:t> globally;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facilitating the development of research infrastructure capacities in </a:t>
            </a:r>
            <a:r>
              <a:rPr lang="en-IE" sz="1100" b="1" dirty="0">
                <a:effectLst/>
                <a:latin typeface="Calibri" panose="020F0502020204030204" pitchFamily="34" charset="0"/>
                <a:ea typeface="Calibri" panose="020F0502020204030204" pitchFamily="34" charset="0"/>
                <a:cs typeface="Calibri" panose="020F0502020204030204" pitchFamily="34" charset="0"/>
              </a:rPr>
              <a:t>less research-intensive world regions</a:t>
            </a:r>
            <a:r>
              <a:rPr lang="en-IE" sz="1100" dirty="0">
                <a:effectLst/>
                <a:latin typeface="Calibri" panose="020F0502020204030204" pitchFamily="34" charset="0"/>
                <a:ea typeface="Calibri" panose="020F0502020204030204" pitchFamily="34" charset="0"/>
                <a:cs typeface="Calibri" panose="020F0502020204030204" pitchFamily="34" charset="0"/>
              </a:rPr>
              <a:t> through collaboration with European research infrastructures;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contributing to </a:t>
            </a:r>
            <a:r>
              <a:rPr lang="en-IE" sz="1100" b="1" dirty="0">
                <a:effectLst/>
                <a:latin typeface="Calibri" panose="020F0502020204030204" pitchFamily="34" charset="0"/>
                <a:ea typeface="Calibri" panose="020F0502020204030204" pitchFamily="34" charset="0"/>
                <a:cs typeface="Calibri" panose="020F0502020204030204" pitchFamily="34" charset="0"/>
              </a:rPr>
              <a:t>aligning different funding sources</a:t>
            </a:r>
            <a:r>
              <a:rPr lang="en-IE" sz="1100" dirty="0">
                <a:effectLst/>
                <a:latin typeface="Calibri" panose="020F0502020204030204" pitchFamily="34" charset="0"/>
                <a:ea typeface="Calibri" panose="020F0502020204030204" pitchFamily="34" charset="0"/>
                <a:cs typeface="Calibri" panose="020F0502020204030204" pitchFamily="34" charset="0"/>
              </a:rPr>
              <a:t> for international collaboration, in order to reach critical mass for global scientific goals;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supporting international </a:t>
            </a:r>
            <a:r>
              <a:rPr lang="en-IE" sz="1100" b="1" dirty="0">
                <a:effectLst/>
                <a:latin typeface="Calibri" panose="020F0502020204030204" pitchFamily="34" charset="0"/>
                <a:ea typeface="Calibri" panose="020F0502020204030204" pitchFamily="34" charset="0"/>
                <a:cs typeface="Calibri" panose="020F0502020204030204" pitchFamily="34" charset="0"/>
              </a:rPr>
              <a:t>talent mobility</a:t>
            </a:r>
            <a:r>
              <a:rPr lang="en-IE" sz="1100" dirty="0">
                <a:effectLst/>
                <a:latin typeface="Calibri" panose="020F0502020204030204" pitchFamily="34" charset="0"/>
                <a:ea typeface="Calibri" panose="020F0502020204030204" pitchFamily="34" charset="0"/>
                <a:cs typeface="Calibri" panose="020F0502020204030204" pitchFamily="34" charset="0"/>
              </a:rPr>
              <a:t>, by building on ongoing international collaboration activities.</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685800">
              <a:lnSpc>
                <a:spcPct val="107000"/>
              </a:lnSpc>
              <a:spcAft>
                <a:spcPts val="800"/>
              </a:spcAft>
            </a:pPr>
            <a:r>
              <a:rPr lang="en-IE" sz="1100" dirty="0">
                <a:effectLst/>
                <a:latin typeface="Calibri" panose="020F0502020204030204" pitchFamily="34" charset="0"/>
                <a:ea typeface="Calibri" panose="020F0502020204030204" pitchFamily="34" charset="0"/>
                <a:cs typeface="Calibri" panose="020F0502020204030204" pitchFamily="34" charset="0"/>
              </a:rPr>
              <a:t> </a:t>
            </a: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IE" sz="1100" dirty="0">
                <a:effectLst/>
                <a:latin typeface="Calibri" panose="020F0502020204030204" pitchFamily="34" charset="0"/>
                <a:ea typeface="Calibri" panose="020F0502020204030204" pitchFamily="34" charset="0"/>
                <a:cs typeface="Calibri" panose="020F0502020204030204" pitchFamily="34" charset="0"/>
              </a:rPr>
              <a:t>Improved integration of </a:t>
            </a:r>
            <a:r>
              <a:rPr lang="en-IE" sz="1100" b="1" dirty="0">
                <a:effectLst/>
                <a:latin typeface="Calibri" panose="020F0502020204030204" pitchFamily="34" charset="0"/>
                <a:ea typeface="Calibri" panose="020F0502020204030204" pitchFamily="34" charset="0"/>
                <a:cs typeface="Calibri" panose="020F0502020204030204" pitchFamily="34" charset="0"/>
              </a:rPr>
              <a:t>Ukraine</a:t>
            </a:r>
            <a:r>
              <a:rPr lang="en-IE" sz="1100" dirty="0">
                <a:effectLst/>
                <a:latin typeface="Calibri" panose="020F0502020204030204" pitchFamily="34" charset="0"/>
                <a:ea typeface="Calibri" panose="020F0502020204030204" pitchFamily="34" charset="0"/>
                <a:cs typeface="Calibri" panose="020F0502020204030204" pitchFamily="34" charset="0"/>
              </a:rPr>
              <a:t> into the European Research Area to the mutual benefit of the EU and Ukraine, both by supporting cooperation with Ukrainian research infrastructures and institutes and by facilitating remote access to European research infrastructures.</a:t>
            </a:r>
            <a:br>
              <a:rPr lang="en-IE" sz="1100" dirty="0">
                <a:effectLst/>
                <a:latin typeface="Calibri" panose="020F0502020204030204" pitchFamily="34" charset="0"/>
                <a:ea typeface="Calibri" panose="020F0502020204030204" pitchFamily="34" charset="0"/>
                <a:cs typeface="Calibri" panose="020F0502020204030204" pitchFamily="34" charset="0"/>
              </a:rPr>
            </a:br>
            <a:endParaRPr lang="en-FR" sz="1100" dirty="0">
              <a:effectLst/>
              <a:latin typeface="Calibri" panose="020F0502020204030204" pitchFamily="34" charset="0"/>
              <a:ea typeface="Calibri" panose="020F0502020204030204" pitchFamily="34" charset="0"/>
              <a:cs typeface="Arial" panose="020B0604020202020204" pitchFamily="34" charset="0"/>
            </a:endParaRPr>
          </a:p>
          <a:p>
            <a:pPr>
              <a:spcAft>
                <a:spcPts val="800"/>
              </a:spcAft>
            </a:pPr>
            <a:r>
              <a:rPr lang="en-US" sz="800" b="1" dirty="0">
                <a:effectLst/>
                <a:latin typeface="Calibri" panose="020F0502020204030204" pitchFamily="34" charset="0"/>
                <a:ea typeface="Calibri" panose="020F0502020204030204" pitchFamily="34" charset="0"/>
                <a:cs typeface="Arial" panose="020B0604020202020204" pitchFamily="34" charset="0"/>
              </a:rPr>
              <a:t> </a:t>
            </a:r>
            <a:r>
              <a:rPr lang="en-US" sz="1000" dirty="0">
                <a:effectLst/>
                <a:latin typeface="Calibri" panose="020F0502020204030204" pitchFamily="34" charset="0"/>
                <a:ea typeface="Calibri" panose="020F0502020204030204" pitchFamily="34" charset="0"/>
                <a:cs typeface="Arial" panose="020B0604020202020204" pitchFamily="34" charset="0"/>
              </a:rPr>
              <a:t>It's important to capitalize on the ESFRI landscape, but don't forget the communities whose services and developments are not yet part of it. These communities can also contribute and they need actions to help them structure.</a:t>
            </a:r>
            <a:endParaRPr lang="en-FR"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a:extLst>
              <a:ext uri="{FF2B5EF4-FFF2-40B4-BE49-F238E27FC236}">
                <a16:creationId xmlns:a16="http://schemas.microsoft.com/office/drawing/2014/main" id="{B26EF7BB-84D8-7AC7-02A5-64EE9A14AB57}"/>
              </a:ext>
            </a:extLst>
          </p:cNvPr>
          <p:cNvSpPr txBox="1"/>
          <p:nvPr/>
        </p:nvSpPr>
        <p:spPr>
          <a:xfrm>
            <a:off x="0" y="1219955"/>
            <a:ext cx="6096000" cy="3304494"/>
          </a:xfrm>
          <a:prstGeom prst="rect">
            <a:avLst/>
          </a:prstGeom>
          <a:noFill/>
        </p:spPr>
        <p:txBody>
          <a:bodyPr wrap="square">
            <a:spAutoFit/>
          </a:bodyPr>
          <a:lstStyle/>
          <a:p>
            <a:pPr algn="just">
              <a:lnSpc>
                <a:spcPct val="107000"/>
              </a:lnSpc>
              <a:spcAft>
                <a:spcPts val="800"/>
              </a:spcAft>
            </a:pPr>
            <a:r>
              <a:rPr lang="en-IE" sz="1800" u="sng" dirty="0">
                <a:effectLst/>
                <a:latin typeface="Calibri" panose="020F0502020204030204" pitchFamily="34" charset="0"/>
                <a:ea typeface="Calibri" panose="020F0502020204030204" pitchFamily="34" charset="0"/>
                <a:cs typeface="Calibri" panose="020F0502020204030204" pitchFamily="34" charset="0"/>
              </a:rPr>
              <a:t>Main expected outcomes</a:t>
            </a: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Calibri" panose="020F0502020204030204" pitchFamily="34" charset="0"/>
              <a:buChar char="•"/>
            </a:pPr>
            <a:r>
              <a:rPr lang="en-IE" sz="1800" dirty="0">
                <a:effectLst/>
                <a:latin typeface="Calibri" panose="020F0502020204030204" pitchFamily="34" charset="0"/>
                <a:ea typeface="Calibri" panose="020F0502020204030204" pitchFamily="34" charset="0"/>
                <a:cs typeface="Calibri" panose="020F0502020204030204" pitchFamily="34" charset="0"/>
              </a:rPr>
              <a:t>Pilots by large ESFRI domains for </a:t>
            </a:r>
            <a:r>
              <a:rPr lang="en-IE" sz="18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AI assisted research infrastructures service navigation</a:t>
            </a:r>
            <a:r>
              <a:rPr lang="en-IE"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a:t>
            </a:r>
            <a:r>
              <a:rPr lang="en-IE" sz="1800" dirty="0">
                <a:effectLst/>
                <a:latin typeface="Calibri" panose="020F0502020204030204" pitchFamily="34" charset="0"/>
                <a:ea typeface="Calibri" panose="020F0502020204030204" pitchFamily="34" charset="0"/>
                <a:cs typeface="Calibri" panose="020F0502020204030204" pitchFamily="34" charset="0"/>
              </a:rPr>
              <a:t>and simplified access pathways, while further developing catalogues of services initiated under Horizon 2020 ESFRI clusters and Horizon Europe INFRASERV projects.</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r>
              <a:rPr lang="en-US" sz="1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https://cordis.europa.eu/programme/id/H2020_INFRADEV-4-2014-2015/en</a:t>
            </a:r>
            <a:r>
              <a:rPr lang="en-US" sz="1400" dirty="0">
                <a:effectLst/>
                <a:latin typeface="Calibri" panose="020F0502020204030204" pitchFamily="34" charset="0"/>
                <a:ea typeface="Calibri" panose="020F0502020204030204" pitchFamily="34" charset="0"/>
                <a:cs typeface="Arial" panose="020B0604020202020204" pitchFamily="34" charset="0"/>
              </a:rPr>
              <a:t>, </a:t>
            </a:r>
            <a:r>
              <a:rPr lang="en-US" sz="14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https://cordis.europa.eu/programme/id/H2020_INFRAEOSC-04-2018/en</a:t>
            </a:r>
            <a:r>
              <a:rPr lang="en-US" sz="1400" dirty="0">
                <a:effectLst/>
                <a:latin typeface="Calibri" panose="020F0502020204030204" pitchFamily="34" charset="0"/>
                <a:ea typeface="Calibri" panose="020F0502020204030204" pitchFamily="34" charset="0"/>
                <a:cs typeface="Arial" panose="020B0604020202020204" pitchFamily="34" charset="0"/>
              </a:rPr>
              <a:t> </a:t>
            </a:r>
            <a:endParaRPr lang="en-F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3086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3D1505-EC34-ACF5-DAA0-0DD37F4F0E75}"/>
              </a:ext>
            </a:extLst>
          </p:cNvPr>
          <p:cNvSpPr txBox="1"/>
          <p:nvPr/>
        </p:nvSpPr>
        <p:spPr>
          <a:xfrm>
            <a:off x="3047999" y="-75774"/>
            <a:ext cx="7938655" cy="5527732"/>
          </a:xfrm>
          <a:prstGeom prst="rect">
            <a:avLst/>
          </a:prstGeom>
          <a:noFill/>
        </p:spPr>
        <p:txBody>
          <a:bodyPr wrap="square">
            <a:spAutoFit/>
          </a:bodyPr>
          <a:lstStyle/>
          <a:p>
            <a:pPr algn="just">
              <a:lnSpc>
                <a:spcPct val="107000"/>
              </a:lnSpc>
              <a:spcAft>
                <a:spcPts val="800"/>
              </a:spcAft>
            </a:pPr>
            <a:r>
              <a:rPr lang="en-IE" sz="1800" u="sng" dirty="0">
                <a:effectLst/>
                <a:latin typeface="Calibri" panose="020F0502020204030204" pitchFamily="34" charset="0"/>
                <a:ea typeface="Calibri" panose="020F0502020204030204" pitchFamily="34" charset="0"/>
                <a:cs typeface="Calibri" panose="020F0502020204030204" pitchFamily="34" charset="0"/>
              </a:rPr>
              <a:t>Addressing main policy priorities:</a:t>
            </a: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This destination contributes to the Commission’s Political Guidelines which state that “to lead on innovation, we need to create the conditions for researchers to thrive. This means providing the infrastructure and innovative laboratories they need to test and develop ideas […]”. Notably, it supports the upcoming long-term strategy for European research and technology infrastructures.</a:t>
            </a:r>
            <a:r>
              <a:rPr lang="en-IE" sz="1800" dirty="0">
                <a:solidFill>
                  <a:srgbClr val="444345"/>
                </a:solidFill>
                <a:effectLst/>
                <a:latin typeface="Calibri" panose="020F0502020204030204" pitchFamily="34" charset="0"/>
                <a:ea typeface="Calibri" panose="020F0502020204030204" pitchFamily="34" charset="0"/>
                <a:cs typeface="Calibri" panose="020F0502020204030204" pitchFamily="34" charset="0"/>
              </a:rPr>
              <a:t> The strategy aims to </a:t>
            </a:r>
            <a:r>
              <a:rPr lang="en-IE" sz="1800" dirty="0">
                <a:effectLst/>
                <a:latin typeface="Calibri" panose="020F0502020204030204" pitchFamily="34" charset="0"/>
                <a:ea typeface="Calibri" panose="020F0502020204030204" pitchFamily="34" charset="0"/>
                <a:cs typeface="Calibri" panose="020F0502020204030204" pitchFamily="34" charset="0"/>
              </a:rPr>
              <a:t>create a pan-European ecosystem of research and technology infrastructures and services, increase the complementarity of these infrastructures and their service offer, and promote pooling and prioritisation of investments, leading to improved capacity and reduced investment risks and costs.</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 </a:t>
            </a:r>
            <a:endParaRPr lang="en-FR"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IE" sz="1800" dirty="0">
                <a:effectLst/>
                <a:latin typeface="Calibri" panose="020F0502020204030204" pitchFamily="34" charset="0"/>
                <a:ea typeface="Calibri" panose="020F0502020204030204" pitchFamily="34" charset="0"/>
                <a:cs typeface="Calibri" panose="020F0502020204030204" pitchFamily="34" charset="0"/>
              </a:rPr>
              <a:t>It also contributes to the delivery of the ERA Policy Agenda 2025-2027, in particular the ERA Action on strengthening the sustainability, accessibility and resilience of research infrastructures in the ERA and its expected outcomes, including: Long-term EU strategy for research infrastructures; ESFRI Roadmap and key elements for Landscape Analysis; and Monitoring of ESFRI Landmarks.</a:t>
            </a:r>
            <a:endParaRPr lang="en-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8822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3822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05F65C-7422-11BE-9A7E-BDD2D0C2041C}"/>
              </a:ext>
            </a:extLst>
          </p:cNvPr>
          <p:cNvSpPr txBox="1"/>
          <p:nvPr/>
        </p:nvSpPr>
        <p:spPr>
          <a:xfrm>
            <a:off x="3048000" y="-2071533"/>
            <a:ext cx="6096000" cy="12834283"/>
          </a:xfrm>
          <a:prstGeom prst="rect">
            <a:avLst/>
          </a:prstGeom>
          <a:noFill/>
        </p:spPr>
        <p:txBody>
          <a:bodyPr wrap="square">
            <a:spAutoFit/>
          </a:bodyPr>
          <a:lstStyle/>
          <a:p>
            <a:r>
              <a:rPr lang="en-GB" sz="1200" b="1" dirty="0"/>
              <a:t>Destination INFRASERV - Research infrastructures services to support health research, accelerate the green transition and the digital transformation, and advance frontier knowledge (2025) – 4 topics, budget total: 90M€</a:t>
            </a:r>
            <a:endParaRPr lang="en-GB" sz="1200" dirty="0"/>
          </a:p>
          <a:p>
            <a:r>
              <a:rPr lang="en-GB" sz="1200" dirty="0">
                <a:solidFill>
                  <a:srgbClr val="C00000"/>
                </a:solidFill>
                <a:effectLst/>
              </a:rPr>
              <a:t>Eligibility conditions :</a:t>
            </a:r>
            <a:endParaRPr lang="en-GB" sz="1200" dirty="0"/>
          </a:p>
          <a:p>
            <a:r>
              <a:rPr lang="en-GB" sz="1200" dirty="0">
                <a:solidFill>
                  <a:srgbClr val="C00000"/>
                </a:solidFill>
                <a:effectLst/>
              </a:rPr>
              <a:t>-  ‘at least one ESFRI/ERIC etc.’: moved entire eligibility condition to scope i.e. ‘must’ =&gt; ‘should’ for all SERV topics; declaration refers to "legal entity that is hosting ERIC facilities, resources or related services" instead of "node".</a:t>
            </a:r>
            <a:endParaRPr lang="en-GB" sz="1200" dirty="0"/>
          </a:p>
          <a:p>
            <a:r>
              <a:rPr lang="en-GB" sz="1200" dirty="0">
                <a:solidFill>
                  <a:srgbClr val="C00000"/>
                </a:solidFill>
                <a:effectLst/>
              </a:rPr>
              <a:t>- Updated reference to European Charter for Access to RIs (SERV) + ESFRI report on funding</a:t>
            </a:r>
            <a:endParaRPr lang="en-GB" sz="1200" dirty="0"/>
          </a:p>
          <a:p>
            <a:r>
              <a:rPr lang="en-GB" sz="1200" dirty="0">
                <a:solidFill>
                  <a:srgbClr val="C00000"/>
                </a:solidFill>
                <a:effectLst/>
              </a:rPr>
              <a:t>- Fast track access conditions for Ukrainian researchers</a:t>
            </a:r>
            <a:endParaRPr lang="en-GB" sz="1200" dirty="0"/>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HORIZON-INFRA-2025-01-SERV-01: Research infrastructure services to enable R&amp;I addressing main challenges and EU priorities related to the health domain (30M€) </a:t>
            </a: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1: research infrastructure services to support research and development of medical countermeasures for epidemic response – </a:t>
            </a:r>
            <a:r>
              <a:rPr lang="en-GB" sz="1200" b="1" dirty="0">
                <a:solidFill>
                  <a:srgbClr val="0070C0"/>
                </a:solidFill>
                <a:effectLst/>
              </a:rPr>
              <a:t>lien avec </a:t>
            </a:r>
            <a:r>
              <a:rPr lang="en-GB" sz="1200" b="1" dirty="0" err="1">
                <a:solidFill>
                  <a:srgbClr val="0070C0"/>
                </a:solidFill>
                <a:effectLst/>
              </a:rPr>
              <a:t>ISIDORe</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2: research infrastructure services for improving clinical research in the paediatric area</a:t>
            </a: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3: research infrastructure services to enable research linking environmental factors to human health</a:t>
            </a: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HORIZON-INFRA-2025-01-SERV-02: Research infrastructure services to enable R&amp;I addressing main challenges and EU priorities (20M€) </a:t>
            </a: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1: research infrastructure services for advanced biotechnology and biomanufacturing – </a:t>
            </a:r>
            <a:r>
              <a:rPr lang="en-GB" sz="1200" b="1" dirty="0">
                <a:solidFill>
                  <a:srgbClr val="0070C0"/>
                </a:solidFill>
                <a:effectLst/>
              </a:rPr>
              <a:t>lien avec EU-IBISBA</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2: research infrastructure services for access to novel radionuclides and facilities – </a:t>
            </a:r>
            <a:r>
              <a:rPr lang="en-GB" sz="1200" b="1" dirty="0">
                <a:solidFill>
                  <a:srgbClr val="0070C0"/>
                </a:solidFill>
                <a:effectLst/>
              </a:rPr>
              <a:t>lien avec le </a:t>
            </a:r>
            <a:r>
              <a:rPr lang="en-GB" sz="1200" b="1" dirty="0" err="1">
                <a:solidFill>
                  <a:srgbClr val="0070C0"/>
                </a:solidFill>
                <a:effectLst/>
              </a:rPr>
              <a:t>projet</a:t>
            </a:r>
            <a:r>
              <a:rPr lang="en-GB" sz="1200" b="1" dirty="0">
                <a:solidFill>
                  <a:srgbClr val="0070C0"/>
                </a:solidFill>
                <a:effectLst/>
              </a:rPr>
              <a:t> PRISMAP, les initiatives </a:t>
            </a:r>
            <a:r>
              <a:rPr lang="en-GB" sz="1200" b="1" dirty="0" err="1">
                <a:solidFill>
                  <a:srgbClr val="0070C0"/>
                </a:solidFill>
                <a:effectLst/>
              </a:rPr>
              <a:t>soutenant</a:t>
            </a:r>
            <a:r>
              <a:rPr lang="en-GB" sz="1200" b="1" dirty="0">
                <a:solidFill>
                  <a:srgbClr val="0070C0"/>
                </a:solidFill>
                <a:effectLst/>
              </a:rPr>
              <a:t> EU-SAMIRA</a:t>
            </a:r>
            <a:r>
              <a:rPr lang="en-GB" sz="1200" dirty="0">
                <a:solidFill>
                  <a:srgbClr val="0070C0"/>
                </a:solidFill>
                <a:effectLst/>
              </a:rPr>
              <a:t> </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3: research infrastructure services to improve the understanding and prediction of future climate changes and their impact – </a:t>
            </a:r>
            <a:r>
              <a:rPr lang="en-GB" sz="1200" b="1" dirty="0">
                <a:solidFill>
                  <a:srgbClr val="0070C0"/>
                </a:solidFill>
                <a:effectLst/>
              </a:rPr>
              <a:t>lien avec </a:t>
            </a:r>
            <a:r>
              <a:rPr lang="en-GB" sz="1200" b="1" dirty="0" err="1">
                <a:solidFill>
                  <a:srgbClr val="0070C0"/>
                </a:solidFill>
                <a:effectLst/>
              </a:rPr>
              <a:t>HEu</a:t>
            </a:r>
            <a:r>
              <a:rPr lang="en-GB" sz="1200" b="1" dirty="0">
                <a:solidFill>
                  <a:srgbClr val="0070C0"/>
                </a:solidFill>
                <a:effectLst/>
              </a:rPr>
              <a:t> Cluster 5 Destination 1 “Climate sciences and responses for the transformation towards climate neutrality”, the EU Mission on Adaptation to Climate Change, and Destination Earth</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effectLst/>
              </a:rPr>
              <a:t>Area 4: research infrastructure services for new aviation fuels and combustion technologies – </a:t>
            </a:r>
            <a:r>
              <a:rPr lang="en-GB" sz="1200" b="1" dirty="0">
                <a:solidFill>
                  <a:srgbClr val="0070C0"/>
                </a:solidFill>
                <a:effectLst/>
              </a:rPr>
              <a:t>lien avec </a:t>
            </a:r>
            <a:r>
              <a:rPr lang="en-GB" sz="1200" b="1" dirty="0" err="1">
                <a:solidFill>
                  <a:srgbClr val="0070C0"/>
                </a:solidFill>
                <a:effectLst/>
              </a:rPr>
              <a:t>ReFuelEU</a:t>
            </a:r>
            <a:r>
              <a:rPr lang="en-GB" sz="1200" b="1" dirty="0">
                <a:solidFill>
                  <a:srgbClr val="0070C0"/>
                </a:solidFill>
                <a:effectLst/>
              </a:rPr>
              <a:t> Aviation initiative</a:t>
            </a:r>
            <a:endParaRPr lang="en-GB" sz="1200" dirty="0">
              <a:effectLst/>
            </a:endParaRP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HORIZON-INFRA-2025-01-SERV-03: Research infrastructure services advancing frontier knowledge (20M€) </a:t>
            </a:r>
          </a:p>
          <a:p>
            <a:pPr marL="457200"/>
            <a:r>
              <a:rPr lang="en-GB" sz="1200" dirty="0">
                <a:solidFill>
                  <a:srgbClr val="C00000"/>
                </a:solidFill>
                <a:effectLst/>
              </a:rPr>
              <a:t>(access to large S&amp;T domain): for PSE, focusing on hadron physics (cf. FR, DE, IT comments) with clear links to neighbouring communities</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solidFill>
                  <a:srgbClr val="000000"/>
                </a:solidFill>
                <a:effectLst/>
              </a:rPr>
              <a:t>Area 1: Environment: atmospheric chemistry and dynamics</a:t>
            </a:r>
            <a:endParaRPr lang="en-GB" sz="1200" dirty="0">
              <a:effectLst/>
            </a:endParaRPr>
          </a:p>
          <a:p>
            <a:pPr marL="742950" lvl="1" indent="-285750"/>
            <a:r>
              <a:rPr lang="en-GB" sz="1200" dirty="0">
                <a:effectLst/>
                <a:latin typeface="Courier New" panose="02070309020205020404" pitchFamily="49" charset="0"/>
              </a:rPr>
              <a:t>o</a:t>
            </a:r>
            <a:r>
              <a:rPr lang="en-GB" sz="1200" dirty="0">
                <a:effectLst/>
                <a:latin typeface="Times New Roman" panose="02020603050405020304" pitchFamily="18" charset="0"/>
              </a:rPr>
              <a:t>    </a:t>
            </a:r>
            <a:r>
              <a:rPr lang="en-GB" sz="1200" dirty="0">
                <a:solidFill>
                  <a:srgbClr val="000000"/>
                </a:solidFill>
                <a:effectLst/>
              </a:rPr>
              <a:t>Area 2: Physical sciences and engineering</a:t>
            </a:r>
            <a:endParaRPr lang="en-GB" sz="1200" dirty="0">
              <a:effectLst/>
            </a:endParaRP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HORIZON-INFRA-2025-01-SERV-04: Research infrastructure services advancing frontier knowledge (bottom-up) (20M€) </a:t>
            </a:r>
          </a:p>
          <a:p>
            <a:pPr marL="457200"/>
            <a:r>
              <a:rPr lang="en-GB" sz="1200" dirty="0">
                <a:solidFill>
                  <a:srgbClr val="C00000"/>
                </a:solidFill>
                <a:effectLst/>
              </a:rPr>
              <a:t>individual budget €4M -&gt; opportunities for 5 projects (+1)</a:t>
            </a:r>
            <a:endParaRPr lang="en-GB" sz="1200" dirty="0">
              <a:effectLst/>
            </a:endParaRPr>
          </a:p>
          <a:p>
            <a:r>
              <a:rPr lang="en-GB" sz="1200" dirty="0"/>
              <a:t> </a:t>
            </a:r>
          </a:p>
          <a:p>
            <a:r>
              <a:rPr lang="en-GB" sz="1200" b="1" dirty="0"/>
              <a:t>Destination INFRATECH - Next generation of scientific instrumentation, tools, methods, and advanced digital solutions of research infrastructures and foster innovation and co-creation with industry (2025) – 4 topics, budget total: 140M€ </a:t>
            </a:r>
            <a:endParaRPr lang="en-GB" sz="1200" dirty="0"/>
          </a:p>
          <a:p>
            <a:r>
              <a:rPr lang="en-GB" sz="1200" dirty="0">
                <a:solidFill>
                  <a:srgbClr val="C00000"/>
                </a:solidFill>
                <a:effectLst/>
              </a:rPr>
              <a:t>Eligibility conditions : </a:t>
            </a:r>
            <a:endParaRPr lang="en-GB" sz="1200" dirty="0"/>
          </a:p>
          <a:p>
            <a:r>
              <a:rPr lang="en-GB" sz="1200" dirty="0">
                <a:solidFill>
                  <a:srgbClr val="C00000"/>
                </a:solidFill>
                <a:effectLst/>
              </a:rPr>
              <a:t>- Add protection of European communication networks (TEC-03,04) </a:t>
            </a:r>
            <a:endParaRPr lang="en-GB" sz="1200" dirty="0"/>
          </a:p>
          <a:p>
            <a:r>
              <a:rPr lang="en-GB" sz="1200" dirty="0">
                <a:solidFill>
                  <a:srgbClr val="C00000"/>
                </a:solidFill>
                <a:effectLst/>
              </a:rPr>
              <a:t>- ‘at least one ESFRI/ERIC etc.’: removed flexibility for distributed ERICs (declaration on node) for TECH-01,02</a:t>
            </a:r>
            <a:endParaRPr lang="en-GB" sz="1200" dirty="0"/>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HORIZON-INFRA-2025-01-TECH-01: New technologies and solutions for reducing the environmental and climate footprint of research infrastructures (25M€)</a:t>
            </a: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HORIZON-INFRA-2025-01-TECH-02: Implementing research infrastructure technology roadmaps (45M€) </a:t>
            </a:r>
          </a:p>
          <a:p>
            <a:pPr marL="457200"/>
            <a:r>
              <a:rPr lang="en-GB" sz="1200" dirty="0">
                <a:solidFill>
                  <a:srgbClr val="C00000"/>
                </a:solidFill>
                <a:effectLst/>
              </a:rPr>
              <a:t>clarified scope targets RI communities with existing RI technology roadmaps</a:t>
            </a:r>
            <a:endParaRPr lang="en-GB" sz="1200" dirty="0">
              <a:effectLst/>
            </a:endParaRP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HORIZON-INFRA-2025-01-TECH-03: AI-powered impact simulations in support of the Destination Earth initiative (30M€) </a:t>
            </a:r>
          </a:p>
          <a:p>
            <a:pPr marL="342900" lvl="0" indent="-342900"/>
            <a:r>
              <a:rPr lang="en-GB" sz="1200" dirty="0">
                <a:effectLst/>
                <a:latin typeface="Symbol" pitchFamily="2" charset="2"/>
              </a:rPr>
              <a:t>·</a:t>
            </a:r>
            <a:r>
              <a:rPr lang="en-GB" sz="1200" dirty="0">
                <a:effectLst/>
                <a:latin typeface="Times New Roman" panose="02020603050405020304" pitchFamily="18" charset="0"/>
              </a:rPr>
              <a:t>         </a:t>
            </a:r>
            <a:r>
              <a:rPr lang="en-GB" sz="1200" dirty="0">
                <a:effectLst/>
              </a:rPr>
              <a:t>HORIZON-INFRA-2025-01-TECH-04: AI-generated digital twins for science (40M€) </a:t>
            </a:r>
          </a:p>
          <a:p>
            <a:r>
              <a:rPr lang="en-GB" sz="1200" dirty="0"/>
              <a:t> </a:t>
            </a:r>
          </a:p>
          <a:p>
            <a:r>
              <a:rPr lang="en-GB" sz="1200" b="1" dirty="0">
                <a:solidFill>
                  <a:srgbClr val="C00000"/>
                </a:solidFill>
                <a:effectLst/>
              </a:rPr>
              <a:t>New action to support Gazan researchers</a:t>
            </a:r>
            <a:endParaRPr lang="en-GB" sz="1200" dirty="0"/>
          </a:p>
          <a:p>
            <a:pPr marL="342900" lvl="0" indent="-342900"/>
            <a:r>
              <a:rPr lang="en-GB" sz="1200" dirty="0">
                <a:solidFill>
                  <a:srgbClr val="C00000"/>
                </a:solidFill>
                <a:effectLst/>
                <a:latin typeface="Symbol" pitchFamily="2" charset="2"/>
              </a:rPr>
              <a:t>·</a:t>
            </a:r>
            <a:r>
              <a:rPr lang="en-GB" sz="1200" dirty="0">
                <a:solidFill>
                  <a:srgbClr val="C00000"/>
                </a:solidFill>
                <a:effectLst/>
                <a:latin typeface="Times New Roman" panose="02020603050405020304" pitchFamily="18" charset="0"/>
              </a:rPr>
              <a:t>         </a:t>
            </a:r>
            <a:r>
              <a:rPr lang="en-GB" sz="1200" dirty="0">
                <a:solidFill>
                  <a:srgbClr val="C00000"/>
                </a:solidFill>
                <a:effectLst/>
              </a:rPr>
              <a:t>Developing an extensive mapping exercise of:</a:t>
            </a:r>
            <a:endParaRPr lang="en-GB" sz="1200" dirty="0">
              <a:effectLst/>
            </a:endParaRPr>
          </a:p>
          <a:p>
            <a:pPr marL="742950" lvl="1" indent="-285750"/>
            <a:r>
              <a:rPr lang="en-GB" sz="1200" dirty="0">
                <a:solidFill>
                  <a:srgbClr val="C00000"/>
                </a:solidFill>
                <a:effectLst/>
              </a:rPr>
              <a:t>•</a:t>
            </a:r>
            <a:r>
              <a:rPr lang="en-GB" sz="1200" dirty="0">
                <a:solidFill>
                  <a:srgbClr val="C00000"/>
                </a:solidFill>
                <a:effectLst/>
                <a:latin typeface="Times New Roman" panose="02020603050405020304" pitchFamily="18" charset="0"/>
              </a:rPr>
              <a:t>         </a:t>
            </a:r>
            <a:r>
              <a:rPr lang="en-GB" sz="1200" dirty="0">
                <a:solidFill>
                  <a:srgbClr val="C00000"/>
                </a:solidFill>
                <a:effectLst/>
              </a:rPr>
              <a:t>Existing regional and local initiatives,</a:t>
            </a:r>
            <a:endParaRPr lang="en-GB" sz="1200" dirty="0">
              <a:effectLst/>
            </a:endParaRPr>
          </a:p>
          <a:p>
            <a:pPr marL="742950" lvl="1" indent="-285750"/>
            <a:r>
              <a:rPr lang="en-GB" sz="1200" dirty="0">
                <a:solidFill>
                  <a:srgbClr val="C00000"/>
                </a:solidFill>
                <a:effectLst/>
              </a:rPr>
              <a:t>•</a:t>
            </a:r>
            <a:r>
              <a:rPr lang="en-GB" sz="1200" dirty="0">
                <a:solidFill>
                  <a:srgbClr val="C00000"/>
                </a:solidFill>
                <a:effectLst/>
                <a:latin typeface="Times New Roman" panose="02020603050405020304" pitchFamily="18" charset="0"/>
              </a:rPr>
              <a:t>         </a:t>
            </a:r>
            <a:r>
              <a:rPr lang="en-GB" sz="1200" dirty="0">
                <a:solidFill>
                  <a:srgbClr val="C00000"/>
                </a:solidFill>
                <a:effectLst/>
              </a:rPr>
              <a:t>Potential beneficiaries (Gazan researchers),</a:t>
            </a:r>
            <a:endParaRPr lang="en-GB" sz="1200" dirty="0">
              <a:effectLst/>
            </a:endParaRPr>
          </a:p>
          <a:p>
            <a:pPr marL="742950" lvl="1" indent="-285750"/>
            <a:r>
              <a:rPr lang="en-GB" sz="1200" dirty="0">
                <a:solidFill>
                  <a:srgbClr val="C00000"/>
                </a:solidFill>
                <a:effectLst/>
              </a:rPr>
              <a:t>•</a:t>
            </a:r>
            <a:r>
              <a:rPr lang="en-GB" sz="1200" dirty="0">
                <a:solidFill>
                  <a:srgbClr val="C00000"/>
                </a:solidFill>
                <a:effectLst/>
                <a:latin typeface="Times New Roman" panose="02020603050405020304" pitchFamily="18" charset="0"/>
              </a:rPr>
              <a:t>         </a:t>
            </a:r>
            <a:r>
              <a:rPr lang="en-GB" sz="1200" dirty="0">
                <a:solidFill>
                  <a:srgbClr val="C00000"/>
                </a:solidFill>
                <a:effectLst/>
              </a:rPr>
              <a:t>Stakeholders that could support Gazan researchers (displaced or in situ).</a:t>
            </a:r>
            <a:endParaRPr lang="en-GB" sz="1200" dirty="0">
              <a:effectLst/>
            </a:endParaRPr>
          </a:p>
          <a:p>
            <a:pPr marL="342900" lvl="0" indent="-342900"/>
            <a:r>
              <a:rPr lang="en-GB" sz="1200" dirty="0">
                <a:solidFill>
                  <a:srgbClr val="C00000"/>
                </a:solidFill>
                <a:effectLst/>
                <a:latin typeface="Symbol" pitchFamily="2" charset="2"/>
              </a:rPr>
              <a:t>·</a:t>
            </a:r>
            <a:r>
              <a:rPr lang="en-GB" sz="1200" dirty="0">
                <a:solidFill>
                  <a:srgbClr val="C00000"/>
                </a:solidFill>
                <a:effectLst/>
                <a:latin typeface="Times New Roman" panose="02020603050405020304" pitchFamily="18" charset="0"/>
              </a:rPr>
              <a:t>         </a:t>
            </a:r>
            <a:r>
              <a:rPr lang="en-GB" sz="1200" dirty="0">
                <a:solidFill>
                  <a:srgbClr val="C00000"/>
                </a:solidFill>
                <a:effectLst/>
              </a:rPr>
              <a:t>Pilot initiative to provide immediate support to an initial cohort of 50 Gazan researchers through </a:t>
            </a:r>
            <a:r>
              <a:rPr lang="en-GB" sz="1200" u="sng" dirty="0">
                <a:solidFill>
                  <a:srgbClr val="C00000"/>
                </a:solidFill>
                <a:effectLst/>
              </a:rPr>
              <a:t>an existing</a:t>
            </a:r>
            <a:r>
              <a:rPr lang="en-GB" sz="1200" dirty="0">
                <a:solidFill>
                  <a:srgbClr val="C00000"/>
                </a:solidFill>
                <a:effectLst/>
              </a:rPr>
              <a:t> Virtual Research Collaboration Hub;</a:t>
            </a:r>
            <a:endParaRPr lang="en-GB" sz="1200" dirty="0">
              <a:effectLst/>
            </a:endParaRPr>
          </a:p>
          <a:p>
            <a:r>
              <a:rPr lang="en-GB" sz="1200" u="sng" dirty="0">
                <a:solidFill>
                  <a:srgbClr val="C00000"/>
                </a:solidFill>
                <a:effectLst/>
              </a:rPr>
              <a:t>Grant to identified beneficiary</a:t>
            </a:r>
            <a:r>
              <a:rPr lang="en-GB" sz="1200" dirty="0">
                <a:solidFill>
                  <a:srgbClr val="C00000"/>
                </a:solidFill>
                <a:effectLst/>
              </a:rPr>
              <a:t>: UNIMED – Mediterranean Universities Union is a network of Higher Education and Research Institutions, active in promoting academic cooperation in the Euro-Mediterranean region and in Sub-Saharan Africa, in Middle East and in Western Balkans.</a:t>
            </a:r>
            <a:endParaRPr lang="en-GB" sz="1200" dirty="0"/>
          </a:p>
          <a:p>
            <a:r>
              <a:rPr lang="en-GB" sz="1200" u="sng" dirty="0">
                <a:solidFill>
                  <a:srgbClr val="C00000"/>
                </a:solidFill>
                <a:effectLst/>
              </a:rPr>
              <a:t>Indicative timetable</a:t>
            </a:r>
            <a:r>
              <a:rPr lang="en-GB" sz="1200" dirty="0">
                <a:solidFill>
                  <a:srgbClr val="C00000"/>
                </a:solidFill>
                <a:effectLst/>
              </a:rPr>
              <a:t>: 2025-2026 (18 months)</a:t>
            </a:r>
            <a:endParaRPr lang="en-GB" sz="1200" dirty="0"/>
          </a:p>
          <a:p>
            <a:r>
              <a:rPr lang="en-GB" sz="1200" u="sng" dirty="0">
                <a:solidFill>
                  <a:srgbClr val="C00000"/>
                </a:solidFill>
                <a:effectLst/>
              </a:rPr>
              <a:t>Indicative budget</a:t>
            </a:r>
            <a:r>
              <a:rPr lang="en-GB" sz="1200" dirty="0">
                <a:solidFill>
                  <a:srgbClr val="C00000"/>
                </a:solidFill>
                <a:effectLst/>
              </a:rPr>
              <a:t>: EUR 1 million from the 2025 budget</a:t>
            </a:r>
            <a:endParaRPr lang="en-GB" sz="1200" dirty="0"/>
          </a:p>
          <a:p>
            <a:r>
              <a:rPr lang="en-GB" sz="1200" dirty="0"/>
              <a:t> </a:t>
            </a:r>
          </a:p>
        </p:txBody>
      </p:sp>
    </p:spTree>
    <p:extLst>
      <p:ext uri="{BB962C8B-B14F-4D97-AF65-F5344CB8AC3E}">
        <p14:creationId xmlns:p14="http://schemas.microsoft.com/office/powerpoint/2010/main" val="889663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2142</Words>
  <Application>Microsoft Macintosh PowerPoint</Application>
  <PresentationFormat>Widescreen</PresentationFormat>
  <Paragraphs>122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cp:revision>
  <dcterms:created xsi:type="dcterms:W3CDTF">2025-03-13T06:44:06Z</dcterms:created>
  <dcterms:modified xsi:type="dcterms:W3CDTF">2025-03-13T09:17:32Z</dcterms:modified>
</cp:coreProperties>
</file>