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71" r:id="rId3"/>
    <p:sldId id="1158" r:id="rId4"/>
    <p:sldId id="1145" r:id="rId5"/>
    <p:sldId id="270" r:id="rId6"/>
    <p:sldId id="1156" r:id="rId7"/>
    <p:sldId id="1137" r:id="rId8"/>
    <p:sldId id="1101" r:id="rId9"/>
    <p:sldId id="1133" r:id="rId10"/>
    <p:sldId id="1159" r:id="rId11"/>
    <p:sldId id="116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05289"/>
    <a:srgbClr val="0432FF"/>
    <a:srgbClr val="E86D22"/>
    <a:srgbClr val="2A3990"/>
    <a:srgbClr val="CC3399"/>
    <a:srgbClr val="4A66AC"/>
    <a:srgbClr val="001C37"/>
    <a:srgbClr val="001637"/>
    <a:srgbClr val="F27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/>
    <p:restoredTop sz="96138"/>
  </p:normalViewPr>
  <p:slideViewPr>
    <p:cSldViewPr snapToGrid="0">
      <p:cViewPr varScale="1">
        <p:scale>
          <a:sx n="126" d="100"/>
          <a:sy n="126" d="100"/>
        </p:scale>
        <p:origin x="80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21FEB-1A35-B048-B144-459247DDF190}" type="datetimeFigureOut">
              <a:rPr lang="it-IT" smtClean="0"/>
              <a:t>21/01/25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B4036-01DB-BD4E-8CEB-F204BDC5996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76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4036-01DB-BD4E-8CEB-F204BDC5996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9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 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D96B3-6ECA-A24E-8F79-0F49D5CA7BD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67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4036-01DB-BD4E-8CEB-F204BDC5996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582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4036-01DB-BD4E-8CEB-F204BDC5996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33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4036-01DB-BD4E-8CEB-F204BDC5996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941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4036-01DB-BD4E-8CEB-F204BDC5996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71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9C124-5695-64AF-E3A4-E1EB23E8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52BB88-785B-4E27-B29D-CA65B2B72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BD0F1A-D5AE-A149-AE28-CA8E3DA1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2024.03.08 S.Bianco et al., Accesso alle pubblicazioni e oltre, Presidenza INFN.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D4C6E2-D52D-D753-EFB5-AA540239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4C69E952-A80D-2B31-C437-BDB6E1795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253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818B3-7787-39EF-7686-AF8D42E3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127CFA-A757-1204-16C4-16900A383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2774E6-C97E-C84A-8108-222ADEED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2024.03.08 S.Bianco et al., Accesso alle pubblicazioni e oltre, Presidenza INFN.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C9071F-3B73-875E-F7FE-CAF2D475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C5D79717-747C-A53E-F20F-2BC4BD2AC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927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D1243AA-D469-8D96-CB51-68D738E02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655C0B-D2AA-6520-9FEF-DB6114F42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C5B937-CEEA-FF98-8620-5CDB59AA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2024.03.08 S.Bianco et al., Accesso alle pubblicazioni e oltre, Presidenza INFN.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CC9EB5-2C61-711E-138B-8DED7574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50D4F81-E4C9-F95F-D8F4-3FBC9E497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726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4D6D4F-3D59-FA6B-B4B2-504B05D72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2F9B28-59AE-891E-C5EB-D8D6DAA3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2024.03.08 S.Bianco et al., Accesso alle pubblicazioni e oltre, Presidenza INFN.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1A8D44C5-3381-101E-AADF-38B4DE9CE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05670A6-0AE5-588D-9F72-0F700F18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75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9E219B-5049-8516-9439-49708E9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90B33AE-4572-A284-8A8E-834AF984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2024.03.08 S.Bianco et al., Accesso alle pubblicazioni e oltre, Presidenza INFN.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251C26E3-83B6-3522-24EC-2490E2B3F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A9088BD-0CDE-8965-AD9E-9F088027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26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9C124-5695-64AF-E3A4-E1EB23E8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52BB88-785B-4E27-B29D-CA65B2B72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30676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539F0-535D-68CE-D65A-2AD48312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E56026-CC5C-A2A9-A236-09B0BEB4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2908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72EC4-72BF-3E5E-3BE9-FF8A49EB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B161EA-4447-F811-FF48-9EBDA5380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745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8F55A-07D7-3FCD-E564-F81A41B9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73DF74-EFD9-54AC-382C-F2DCA564F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CFF984-4458-6404-7642-4AE4144FF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66581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B06B72-F8E8-5F2A-8442-9E843E19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924145-2A8D-054B-8CF5-BAD5F368E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C360E3-7C6B-9CE7-524B-5C4634A91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CCC2E4-EEF7-66DD-D78B-1C6C0A1FE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B7C69C-D462-D0BE-FBD9-05F464001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6999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AB773-2631-BE4C-9372-D46498A9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3105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539F0-535D-68CE-D65A-2AD48312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E56026-CC5C-A2A9-A236-09B0BEB4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0B3D59-2D7D-757C-8170-7EB411B8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2024.03.08 S.Bianco et al., Accesso alle pubblicazioni e oltre, Presidenza INFN.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9DE333-4E97-7727-DC84-FE219CFB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626B1798-6395-C73B-FD75-229FEF404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0013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D296B-C377-F8FA-F327-EC429BBB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68CDDC-5BAF-927B-6482-BEF5DEF47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1B8B65-17C1-88FD-ACE3-981F1B831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89732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8275B7-4AE9-0627-3CCF-B0A79391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505149-C190-73AE-93EA-C1159DA1D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4976B5-FD36-5999-BE66-72C313735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46855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818B3-7787-39EF-7686-AF8D42E3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127CFA-A757-1204-16C4-16900A383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03367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D1243AA-D469-8D96-CB51-68D738E02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655C0B-D2AA-6520-9FEF-DB6114F42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0285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72EC4-72BF-3E5E-3BE9-FF8A49EB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B161EA-4447-F811-FF48-9EBDA5380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61A4EE-BA1F-A277-EFDC-9F67000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2024.03.08 S.Bianco et al., Accesso alle pubblicazioni e oltre, Presidenza INFN.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02A508-94D5-D7AE-B845-08426A99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9B5A347C-EDB2-B474-9B33-DFCFF05B3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713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8F55A-07D7-3FCD-E564-F81A41B9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73DF74-EFD9-54AC-382C-F2DCA564F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CFF984-4458-6404-7642-4AE4144FF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3161DD-2C41-2AA6-57AA-6BD1D57C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2024.03.08 S.Bianco et al., Accesso alle pubblicazioni e oltre, Presidenza INFN.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9D6ABB-46BF-73B3-B325-52B5723D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B1DE618F-7E53-D394-A240-EABE092008D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97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B06B72-F8E8-5F2A-8442-9E843E19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924145-2A8D-054B-8CF5-BAD5F368E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C360E3-7C6B-9CE7-524B-5C4634A91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CCC2E4-EEF7-66DD-D78B-1C6C0A1FE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B7C69C-D462-D0BE-FBD9-05F464001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7E22639-BE93-D474-92A7-9E70DBC7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2024.03.08 S.Bianco et al., Accesso alle pubblicazioni e oltre, Presidenza INFN.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D626C54-B2DF-41BD-9208-26C6E448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id="{3B8F8FB9-02C5-0C8B-7A12-EB5AF1D9C09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386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AB773-2631-BE4C-9372-D46498A9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047740-474E-7F66-A84F-831E56B4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4038599" y="6356350"/>
            <a:ext cx="5981299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2024.03.08 S.Bianco et al., Accesso alle pubblicazioni e oltre, Presidenza INFN.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DFEE05-FA06-BA28-B0AD-31980B0E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5284" y="6356350"/>
            <a:ext cx="958516" cy="365125"/>
          </a:xfrm>
        </p:spPr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70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3D4D70E-F45C-E6F3-6403-AE7DF0B1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2024.03.08 S.Bianco et al., Accesso alle pubblicazioni e oltre, Presidenza INFN.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B834D7-03C6-2A79-5126-6064E640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1A6D547B-0416-A257-C846-52E1B6F6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96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D296B-C377-F8FA-F327-EC429BBB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68CDDC-5BAF-927B-6482-BEF5DEF47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1B8B65-17C1-88FD-ACE3-981F1B831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75359-467C-30C5-74E9-9C10FB75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2024.03.08 S.Bianco et al., Accesso alle pubblicazioni e oltre, Presidenza INFN.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D7612B-9F97-11EB-2D44-B29F394C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00B29D09-1947-1002-3379-07B0F9C9265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188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8275B7-4AE9-0627-3CCF-B0A79391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505149-C190-73AE-93EA-C1159DA1D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4976B5-FD36-5999-BE66-72C313735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131C84-5786-B6B6-E9A6-C629AEA0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2024.03.08 S.Bianco et al., Accesso alle pubblicazioni e oltre, Presidenza INFN.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DA44F9-9C90-0A09-B272-5CE3EF3D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8BCC6467-FD88-F730-F9E1-68BCA7BC64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41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E43D8E-53AD-D962-966A-EB040573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E79F70-6B4D-F837-7905-4015AFCA3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801BC5-403E-8A74-3C0E-BA388B2A2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7FD27C-016E-6D51-5D2D-6442C2FD6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2024.03.08 S.Bianco et al., Accesso alle pubblicazioni e oltre, Presidenza INFN.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00D48A-A280-AFC5-6001-82A0E9EF6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D2030F5-900F-2E4C-9E10-8DFEB8412C1C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7" name="Immagine 6" descr="Immagine che contiene Blu elettrico, schermata, Elementi grafici, blu&#10;&#10;Descrizione generata automaticamente">
            <a:extLst>
              <a:ext uri="{FF2B5EF4-FFF2-40B4-BE49-F238E27FC236}">
                <a16:creationId xmlns:a16="http://schemas.microsoft.com/office/drawing/2014/main" id="{F5033699-5BDC-A410-CC4E-7E798DA2A86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2773"/>
            <a:ext cx="12192000" cy="17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3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E43D8E-53AD-D962-966A-EB040573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E79F70-6B4D-F837-7905-4015AFCA3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801BC5-403E-8A74-3C0E-BA388B2A2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7FD27C-016E-6D51-5D2D-6442C2FD6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2024.03.08 S.Bianco et al., Accesso alle pubblicazioni e oltre, Presidenza INFN.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00D48A-A280-AFC5-6001-82A0E9EF6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44617BE1-DD37-97F6-7C98-8D3F8A8C7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32040"/>
          <a:stretch/>
        </p:blipFill>
        <p:spPr>
          <a:xfrm>
            <a:off x="-13854" y="6311899"/>
            <a:ext cx="12192000" cy="54610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71EB2C0-C8ED-6093-284E-221FB651DF7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097" y="6421072"/>
            <a:ext cx="1342434" cy="336795"/>
          </a:xfrm>
          <a:prstGeom prst="rect">
            <a:avLst/>
          </a:prstGeom>
        </p:spPr>
      </p:pic>
      <p:sp>
        <p:nvSpPr>
          <p:cNvPr id="14" name="Freeform 2">
            <a:extLst>
              <a:ext uri="{FF2B5EF4-FFF2-40B4-BE49-F238E27FC236}">
                <a16:creationId xmlns:a16="http://schemas.microsoft.com/office/drawing/2014/main" id="{C57089F0-16CD-E2BD-A430-5629071970E7}"/>
              </a:ext>
            </a:extLst>
          </p:cNvPr>
          <p:cNvSpPr/>
          <p:nvPr userDrawn="1"/>
        </p:nvSpPr>
        <p:spPr>
          <a:xfrm rot="-2142210">
            <a:off x="10396031" y="-1151073"/>
            <a:ext cx="4269408" cy="3378140"/>
          </a:xfrm>
          <a:custGeom>
            <a:avLst/>
            <a:gdLst/>
            <a:ahLst/>
            <a:cxnLst/>
            <a:rect l="l" t="t" r="r" b="b"/>
            <a:pathLst>
              <a:path w="8028719" h="6671135">
                <a:moveTo>
                  <a:pt x="0" y="0"/>
                </a:moveTo>
                <a:lnTo>
                  <a:pt x="8028719" y="0"/>
                </a:lnTo>
                <a:lnTo>
                  <a:pt x="8028719" y="6671136"/>
                </a:lnTo>
                <a:lnTo>
                  <a:pt x="0" y="66711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4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 sz="1200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664993BF-D88D-08D5-A552-CDEF00352E46}"/>
              </a:ext>
            </a:extLst>
          </p:cNvPr>
          <p:cNvSpPr txBox="1">
            <a:spLocks/>
          </p:cNvSpPr>
          <p:nvPr userDrawn="1"/>
        </p:nvSpPr>
        <p:spPr>
          <a:xfrm>
            <a:off x="5867400" y="6424612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GLOS INFN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29DA45A9-C34B-BDD6-259C-E95F288B608E}"/>
              </a:ext>
            </a:extLst>
          </p:cNvPr>
          <p:cNvSpPr txBox="1">
            <a:spLocks/>
          </p:cNvSpPr>
          <p:nvPr userDrawn="1"/>
        </p:nvSpPr>
        <p:spPr>
          <a:xfrm>
            <a:off x="11375675" y="64726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030F5-900F-2E4C-9E10-8DFEB8412C1C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908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hyperlink" Target="https://www.openaccessrepository.it/record/143269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4710892-7AAA-DFA9-1C22-C50C0090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9862"/>
            <a:ext cx="12192000" cy="1739352"/>
          </a:xfrm>
        </p:spPr>
        <p:txBody>
          <a:bodyPr>
            <a:no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  <a:cs typeface="Arial" panose="020B0604020202020204" pitchFamily="34" charset="0"/>
              </a:rPr>
              <a:t>Discussione n.1 sulle Licenze del Software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75BAE0-E52F-5827-2F11-E9AB8C8CF70A}"/>
              </a:ext>
            </a:extLst>
          </p:cNvPr>
          <p:cNvSpPr txBox="1"/>
          <p:nvPr/>
        </p:nvSpPr>
        <p:spPr>
          <a:xfrm>
            <a:off x="2776250" y="3583499"/>
            <a:ext cx="73514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Stefano Bianco, Eleonora Bovo</a:t>
            </a:r>
            <a:endParaRPr lang="en-IT" sz="16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7339C2-8AC2-97A5-4BD6-9D86233E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95740-0B7A-55DB-EE51-83E1E849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6820" y="6459438"/>
            <a:ext cx="5981299" cy="36512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2025.01.21 Riunione n.1 Licenze del software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89B5E8-1696-B1F9-6BB2-EBBDF64B3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62" y="6448493"/>
            <a:ext cx="103627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4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51650-EBF0-0D48-1A99-405A888A9A0A}"/>
              </a:ext>
            </a:extLst>
          </p:cNvPr>
          <p:cNvSpPr txBox="1"/>
          <p:nvPr/>
        </p:nvSpPr>
        <p:spPr>
          <a:xfrm>
            <a:off x="3312160" y="2275840"/>
            <a:ext cx="50529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8000" dirty="0"/>
              <a:t>Discussione</a:t>
            </a:r>
          </a:p>
        </p:txBody>
      </p:sp>
    </p:spTree>
    <p:extLst>
      <p:ext uri="{BB962C8B-B14F-4D97-AF65-F5344CB8AC3E}">
        <p14:creationId xmlns:p14="http://schemas.microsoft.com/office/powerpoint/2010/main" val="170100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707C30-E254-1756-7464-A61FE9A34454}"/>
              </a:ext>
            </a:extLst>
          </p:cNvPr>
          <p:cNvSpPr txBox="1"/>
          <p:nvPr/>
        </p:nvSpPr>
        <p:spPr>
          <a:xfrm>
            <a:off x="1053796" y="247664"/>
            <a:ext cx="9309403" cy="661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0432FF"/>
                </a:solidFill>
                <a:latin typeface="Avenir Book" panose="02000503020000020003" pitchFamily="2" charset="0"/>
              </a:rPr>
              <a:t>Il gruppo di lavoro Open Science («GLOS»)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it-IT" sz="2400" dirty="0">
                <a:effectLst/>
                <a:latin typeface="Avenir" panose="02000503020000020003" pitchFamily="2" charset="0"/>
              </a:rPr>
              <a:t>S. Bianco, T. Boccali, M. Bruno, </a:t>
            </a:r>
            <a:r>
              <a:rPr lang="it-IT" sz="2400" dirty="0">
                <a:latin typeface="Avenir" panose="02000503020000020003" pitchFamily="2" charset="0"/>
              </a:rPr>
              <a:t>M.</a:t>
            </a:r>
            <a:r>
              <a:rPr lang="it-IT" sz="2400" dirty="0">
                <a:effectLst/>
                <a:latin typeface="Avenir" panose="02000503020000020003" pitchFamily="2" charset="0"/>
              </a:rPr>
              <a:t> Maggi,  </a:t>
            </a:r>
            <a:r>
              <a:rPr lang="it-IT" sz="2400" dirty="0" err="1">
                <a:effectLst/>
                <a:latin typeface="Avenir" panose="02000503020000020003" pitchFamily="2" charset="0"/>
              </a:rPr>
              <a:t>D.Menasce</a:t>
            </a:r>
            <a:r>
              <a:rPr lang="it-IT" sz="2400" dirty="0">
                <a:latin typeface="Avenir" panose="02000503020000020003" pitchFamily="2" charset="0"/>
              </a:rPr>
              <a:t>, M. Pallavicini (</a:t>
            </a:r>
            <a:r>
              <a:rPr lang="it-IT" sz="2400" dirty="0" err="1">
                <a:latin typeface="Avenir" panose="02000503020000020003" pitchFamily="2" charset="0"/>
              </a:rPr>
              <a:t>e.o.</a:t>
            </a:r>
            <a:r>
              <a:rPr lang="it-IT" sz="2400" dirty="0">
                <a:latin typeface="Avenir" panose="02000503020000020003" pitchFamily="2" charset="0"/>
              </a:rPr>
              <a:t>), </a:t>
            </a:r>
            <a:r>
              <a:rPr lang="it-IT" sz="2400" dirty="0">
                <a:effectLst/>
                <a:latin typeface="Avenir" panose="02000503020000020003" pitchFamily="2" charset="0"/>
              </a:rPr>
              <a:t>L. </a:t>
            </a:r>
            <a:r>
              <a:rPr lang="it-IT" sz="2400" dirty="0" err="1">
                <a:effectLst/>
                <a:latin typeface="Avenir" panose="02000503020000020003" pitchFamily="2" charset="0"/>
              </a:rPr>
              <a:t>Patrizii</a:t>
            </a:r>
            <a:endParaRPr lang="it-IT" sz="2400" dirty="0">
              <a:latin typeface="Avenir" panose="02000503020000020003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it-IT" sz="2400" dirty="0" err="1">
                <a:latin typeface="Avenir" panose="02000503020000020003" pitchFamily="2" charset="0"/>
              </a:rPr>
              <a:t>I.Piergentili</a:t>
            </a:r>
            <a:r>
              <a:rPr lang="it-IT" sz="2400" dirty="0">
                <a:latin typeface="Avenir" panose="02000503020000020003" pitchFamily="2" charset="0"/>
              </a:rPr>
              <a:t>, L. Sabatini , </a:t>
            </a:r>
            <a:r>
              <a:rPr lang="it-IT" sz="2400" dirty="0" err="1">
                <a:latin typeface="Avenir" panose="02000503020000020003" pitchFamily="2" charset="0"/>
              </a:rPr>
              <a:t>S.Dal</a:t>
            </a:r>
            <a:r>
              <a:rPr lang="it-IT" sz="2400" dirty="0">
                <a:latin typeface="Avenir" panose="02000503020000020003" pitchFamily="2" charset="0"/>
              </a:rPr>
              <a:t> </a:t>
            </a:r>
            <a:r>
              <a:rPr lang="it-IT" sz="2400" dirty="0" err="1">
                <a:latin typeface="Avenir" panose="02000503020000020003" pitchFamily="2" charset="0"/>
              </a:rPr>
              <a:t>Pra</a:t>
            </a:r>
            <a:r>
              <a:rPr lang="it-IT" sz="2400" dirty="0">
                <a:latin typeface="Avenir" panose="02000503020000020003" pitchFamily="2" charset="0"/>
              </a:rPr>
              <a:t>, L. Dell’Agnello, 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it-IT" sz="2400" dirty="0" err="1">
                <a:latin typeface="Avenir" panose="02000503020000020003" pitchFamily="2" charset="0"/>
              </a:rPr>
              <a:t>F.Marchegiani</a:t>
            </a:r>
            <a:r>
              <a:rPr lang="it-IT" sz="2400" dirty="0">
                <a:latin typeface="Avenir" panose="02000503020000020003" pitchFamily="2" charset="0"/>
              </a:rPr>
              <a:t>, </a:t>
            </a:r>
            <a:r>
              <a:rPr lang="it-IT" sz="2400" dirty="0" err="1">
                <a:latin typeface="Avenir" panose="02000503020000020003" pitchFamily="2" charset="0"/>
              </a:rPr>
              <a:t>A.Paoletti</a:t>
            </a:r>
            <a:r>
              <a:rPr lang="it-IT" sz="2400" dirty="0">
                <a:latin typeface="Avenir" panose="02000503020000020003" pitchFamily="2" charset="0"/>
              </a:rPr>
              <a:t>, </a:t>
            </a:r>
            <a:r>
              <a:rPr lang="it-IT" sz="2400" dirty="0" err="1">
                <a:latin typeface="Avenir" panose="02000503020000020003" pitchFamily="2" charset="0"/>
              </a:rPr>
              <a:t>R.Rotondo</a:t>
            </a:r>
            <a:r>
              <a:rPr lang="it-IT" sz="2400" dirty="0">
                <a:latin typeface="Avenir" panose="02000503020000020003" pitchFamily="2" charset="0"/>
              </a:rPr>
              <a:t> (</a:t>
            </a:r>
            <a:r>
              <a:rPr lang="it-IT" sz="2400" i="1" dirty="0">
                <a:latin typeface="Avenir" panose="02000503020000020003" pitchFamily="2" charset="0"/>
              </a:rPr>
              <a:t>esperti)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it-IT" sz="2400" dirty="0" err="1">
                <a:latin typeface="Avenir" panose="02000503020000020003" pitchFamily="2" charset="0"/>
              </a:rPr>
              <a:t>N.Pastrone</a:t>
            </a:r>
            <a:r>
              <a:rPr lang="it-IT" sz="2400" dirty="0">
                <a:latin typeface="Avenir" panose="02000503020000020003" pitchFamily="2" charset="0"/>
              </a:rPr>
              <a:t> GLV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it-IT" sz="2400" dirty="0" err="1">
                <a:latin typeface="Avenir" panose="02000503020000020003" pitchFamily="2" charset="0"/>
              </a:rPr>
              <a:t>C.Bozzi</a:t>
            </a:r>
            <a:r>
              <a:rPr lang="it-IT" sz="2400" dirty="0">
                <a:latin typeface="Avenir" panose="02000503020000020003" pitchFamily="2" charset="0"/>
              </a:rPr>
              <a:t>, </a:t>
            </a:r>
            <a:r>
              <a:rPr lang="it-IT" sz="2400" dirty="0" err="1">
                <a:latin typeface="Avenir" panose="02000503020000020003" pitchFamily="2" charset="0"/>
              </a:rPr>
              <a:t>L.Gaido</a:t>
            </a:r>
            <a:r>
              <a:rPr lang="it-IT" sz="2400" dirty="0">
                <a:latin typeface="Avenir" panose="02000503020000020003" pitchFamily="2" charset="0"/>
              </a:rPr>
              <a:t> GLC3SN</a:t>
            </a:r>
          </a:p>
          <a:p>
            <a:pPr algn="ctr">
              <a:lnSpc>
                <a:spcPct val="150000"/>
              </a:lnSpc>
            </a:pPr>
            <a:endParaRPr lang="it-IT" sz="2400" b="1" dirty="0">
              <a:solidFill>
                <a:srgbClr val="0432FF"/>
              </a:solidFill>
              <a:latin typeface="Avenir Book" panose="0200050302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0432FF"/>
                </a:solidFill>
                <a:latin typeface="Avenir Book" panose="02000503020000020003" pitchFamily="2" charset="0"/>
              </a:rPr>
              <a:t>Il comitato ex art. 8 disciplinare («Comitato»)</a:t>
            </a:r>
          </a:p>
          <a:p>
            <a:pPr algn="ctr">
              <a:lnSpc>
                <a:spcPct val="150000"/>
              </a:lnSpc>
            </a:pPr>
            <a:r>
              <a:rPr lang="it-IT" sz="2400" b="1" dirty="0" err="1">
                <a:latin typeface="Avenir Book" panose="02000503020000020003" pitchFamily="2" charset="0"/>
              </a:rPr>
              <a:t>S.Bianco</a:t>
            </a:r>
            <a:r>
              <a:rPr lang="it-IT" sz="2400" b="1" dirty="0">
                <a:latin typeface="Avenir Book" panose="02000503020000020003" pitchFamily="2" charset="0"/>
              </a:rPr>
              <a:t>, </a:t>
            </a:r>
            <a:r>
              <a:rPr lang="it-IT" sz="2400" b="1" dirty="0" err="1">
                <a:latin typeface="Avenir Book" panose="02000503020000020003" pitchFamily="2" charset="0"/>
              </a:rPr>
              <a:t>M.Maggi</a:t>
            </a:r>
            <a:r>
              <a:rPr lang="it-IT" sz="2400" b="1" dirty="0">
                <a:latin typeface="Avenir Book" panose="02000503020000020003" pitchFamily="2" charset="0"/>
              </a:rPr>
              <a:t>, </a:t>
            </a:r>
            <a:r>
              <a:rPr lang="it-IT" sz="2400" b="1" dirty="0" err="1">
                <a:latin typeface="Avenir Book" panose="02000503020000020003" pitchFamily="2" charset="0"/>
              </a:rPr>
              <a:t>M.Pallavicini</a:t>
            </a:r>
            <a:r>
              <a:rPr lang="it-IT" sz="2400" b="1" dirty="0">
                <a:latin typeface="Avenir Book" panose="02000503020000020003" pitchFamily="2" charset="0"/>
              </a:rPr>
              <a:t> (</a:t>
            </a:r>
            <a:r>
              <a:rPr lang="it-IT" sz="2400" b="1" dirty="0" err="1">
                <a:latin typeface="Avenir Book" panose="02000503020000020003" pitchFamily="2" charset="0"/>
              </a:rPr>
              <a:t>presid</a:t>
            </a:r>
            <a:r>
              <a:rPr lang="it-IT" sz="2400" b="1" dirty="0">
                <a:latin typeface="Avenir Book" panose="02000503020000020003" pitchFamily="2" charset="0"/>
              </a:rPr>
              <a:t>.), </a:t>
            </a:r>
            <a:r>
              <a:rPr lang="it-IT" sz="2400" b="1" dirty="0" err="1">
                <a:latin typeface="Avenir Book" panose="02000503020000020003" pitchFamily="2" charset="0"/>
              </a:rPr>
              <a:t>L.Patrizii</a:t>
            </a:r>
            <a:endParaRPr lang="it-IT" sz="2400" b="1" dirty="0">
              <a:latin typeface="Avenir Book" panose="0200050302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b="1" dirty="0" err="1">
                <a:latin typeface="Avenir Book" panose="02000503020000020003" pitchFamily="2" charset="0"/>
              </a:rPr>
              <a:t>L.Dell’Agnello</a:t>
            </a:r>
            <a:r>
              <a:rPr lang="it-IT" sz="2400" b="1" dirty="0">
                <a:latin typeface="Avenir Book" panose="02000503020000020003" pitchFamily="2" charset="0"/>
              </a:rPr>
              <a:t> (</a:t>
            </a:r>
            <a:r>
              <a:rPr lang="it-IT" sz="2400" b="1" i="1" dirty="0">
                <a:latin typeface="Avenir Book" panose="02000503020000020003" pitchFamily="2" charset="0"/>
              </a:rPr>
              <a:t>esperto)</a:t>
            </a:r>
          </a:p>
          <a:p>
            <a:pPr algn="ctr">
              <a:lnSpc>
                <a:spcPct val="150000"/>
              </a:lnSpc>
            </a:pPr>
            <a:endParaRPr lang="it-IT" sz="2400" b="1" dirty="0">
              <a:solidFill>
                <a:srgbClr val="0432FF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719E5-F407-16FB-C0F6-9DE39B2E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BDAE4E-CFC2-E53F-AFD4-3344BCBAE14A}"/>
              </a:ext>
            </a:extLst>
          </p:cNvPr>
          <p:cNvSpPr txBox="1"/>
          <p:nvPr/>
        </p:nvSpPr>
        <p:spPr>
          <a:xfrm rot="1989039">
            <a:off x="8259103" y="2517447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openscience@lists.infn.it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7AF0603-B9CE-D840-A94C-40ACE0D63604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55048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EBDA43B-87EC-C3C6-82F7-356FCA7ACA84}"/>
              </a:ext>
            </a:extLst>
          </p:cNvPr>
          <p:cNvSpPr txBox="1"/>
          <p:nvPr/>
        </p:nvSpPr>
        <p:spPr>
          <a:xfrm>
            <a:off x="2856320" y="444167"/>
            <a:ext cx="449958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b="1" dirty="0" err="1">
                <a:solidFill>
                  <a:srgbClr val="005289"/>
                </a:solidFill>
                <a:latin typeface="Avenir" panose="02000503020000020003" pitchFamily="2" charset="0"/>
              </a:rPr>
              <a:t>Adottata</a:t>
            </a:r>
            <a:r>
              <a:rPr lang="en-US" b="1" dirty="0">
                <a:solidFill>
                  <a:srgbClr val="005289"/>
                </a:solidFill>
                <a:latin typeface="Avenir" panose="02000503020000020003" pitchFamily="2" charset="0"/>
              </a:rPr>
              <a:t> da 193 </a:t>
            </a:r>
            <a:r>
              <a:rPr lang="en-US" b="1" dirty="0" err="1">
                <a:solidFill>
                  <a:srgbClr val="005289"/>
                </a:solidFill>
                <a:latin typeface="Avenir" panose="02000503020000020003" pitchFamily="2" charset="0"/>
              </a:rPr>
              <a:t>Paesi</a:t>
            </a:r>
            <a:endParaRPr lang="en-US" b="1" dirty="0">
              <a:solidFill>
                <a:srgbClr val="005289"/>
              </a:solidFill>
              <a:latin typeface="Avenir" panose="02000503020000020003" pitchFamily="2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1B282E2-7FB5-790F-4D33-A89C9B64209F}"/>
              </a:ext>
            </a:extLst>
          </p:cNvPr>
          <p:cNvSpPr txBox="1"/>
          <p:nvPr/>
        </p:nvSpPr>
        <p:spPr>
          <a:xfrm>
            <a:off x="2856320" y="48524"/>
            <a:ext cx="714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Avenir" panose="02000503020000020003" pitchFamily="2" charset="0"/>
              </a:rPr>
              <a:t>Raccomandazione UNESCO sulla Scienza Aperta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A208E39-1CEB-9D95-5759-927ADF550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89" y="343968"/>
            <a:ext cx="1901509" cy="2599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6A7FAB-DDA5-9562-6E91-DC37F58B3BD1}"/>
              </a:ext>
            </a:extLst>
          </p:cNvPr>
          <p:cNvSpPr txBox="1"/>
          <p:nvPr/>
        </p:nvSpPr>
        <p:spPr>
          <a:xfrm>
            <a:off x="2962666" y="916365"/>
            <a:ext cx="7844423" cy="1514325"/>
          </a:xfrm>
          <a:prstGeom prst="rect">
            <a:avLst/>
          </a:prstGeom>
          <a:solidFill>
            <a:srgbClr val="00AAE5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760"/>
              </a:lnSpc>
              <a:buSzPct val="150000"/>
              <a:buFont typeface="Arial" panose="020B0604020202020204" pitchFamily="34" charset="0"/>
              <a:buChar char="•"/>
            </a:pPr>
            <a:r>
              <a:rPr lang="en-IT" sz="2000" b="1">
                <a:solidFill>
                  <a:schemeClr val="bg1"/>
                </a:solidFill>
                <a:latin typeface="Avenir" panose="02000503020000020003" pitchFamily="2" charset="0"/>
              </a:rPr>
              <a:t>Accesso aperto e immediato alla conoscenza</a:t>
            </a:r>
            <a:r>
              <a:rPr lang="en-GB" sz="2000" b="1" dirty="0">
                <a:solidFill>
                  <a:schemeClr val="bg1"/>
                </a:solidFill>
                <a:latin typeface="Avenir" panose="02000503020000020003" pitchFamily="2" charset="0"/>
              </a:rPr>
              <a:t> “A</a:t>
            </a:r>
            <a:r>
              <a:rPr lang="en-IT" sz="2000" b="1">
                <a:solidFill>
                  <a:schemeClr val="bg1"/>
                </a:solidFill>
                <a:latin typeface="Avenir" panose="02000503020000020003" pitchFamily="2" charset="0"/>
              </a:rPr>
              <a:t>s open as possible as closed as necessary</a:t>
            </a:r>
            <a:r>
              <a:rPr lang="en-GB" sz="2000" b="1" dirty="0">
                <a:solidFill>
                  <a:schemeClr val="bg1"/>
                </a:solidFill>
                <a:latin typeface="Avenir" panose="02000503020000020003" pitchFamily="2" charset="0"/>
              </a:rPr>
              <a:t>”</a:t>
            </a:r>
            <a:r>
              <a:rPr lang="en-IT" sz="2000" b="1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</a:p>
          <a:p>
            <a:pPr marL="285750" indent="-285750">
              <a:lnSpc>
                <a:spcPts val="2760"/>
              </a:lnSpc>
              <a:buSzPct val="150000"/>
              <a:buFont typeface="Arial" panose="020B0604020202020204" pitchFamily="34" charset="0"/>
              <a:buChar char="•"/>
            </a:pPr>
            <a:r>
              <a:rPr lang="en-IT" sz="2000" b="1">
                <a:solidFill>
                  <a:schemeClr val="bg1"/>
                </a:solidFill>
                <a:latin typeface="Avenir" panose="02000503020000020003" pitchFamily="2" charset="0"/>
              </a:rPr>
              <a:t>Condividere infrastrutture di ricerca</a:t>
            </a:r>
          </a:p>
          <a:p>
            <a:pPr marL="285750" indent="-285750">
              <a:lnSpc>
                <a:spcPts val="2760"/>
              </a:lnSpc>
              <a:buSzPct val="150000"/>
              <a:buFont typeface="Arial" panose="020B0604020202020204" pitchFamily="34" charset="0"/>
              <a:buChar char="•"/>
            </a:pPr>
            <a:r>
              <a:rPr lang="en-IT" sz="2000" b="1">
                <a:solidFill>
                  <a:schemeClr val="bg1"/>
                </a:solidFill>
                <a:latin typeface="Avenir" panose="02000503020000020003" pitchFamily="2" charset="0"/>
              </a:rPr>
              <a:t>Promuovere collaborazione fra scienziati e attori sociali</a:t>
            </a:r>
          </a:p>
        </p:txBody>
      </p:sp>
      <p:sp>
        <p:nvSpPr>
          <p:cNvPr id="18" name="CasellaDiTesto 13">
            <a:extLst>
              <a:ext uri="{FF2B5EF4-FFF2-40B4-BE49-F238E27FC236}">
                <a16:creationId xmlns:a16="http://schemas.microsoft.com/office/drawing/2014/main" id="{A7D42510-254A-6646-86F2-C2BEA27F21D2}"/>
              </a:ext>
            </a:extLst>
          </p:cNvPr>
          <p:cNvSpPr txBox="1"/>
          <p:nvPr/>
        </p:nvSpPr>
        <p:spPr>
          <a:xfrm>
            <a:off x="2982603" y="3314309"/>
            <a:ext cx="7127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Avenir" panose="02000503020000020003" pitchFamily="2" charset="0"/>
              </a:rPr>
              <a:t>Piano Nazionale della Scienza Aperta 2021-2027</a:t>
            </a:r>
          </a:p>
        </p:txBody>
      </p:sp>
      <p:sp>
        <p:nvSpPr>
          <p:cNvPr id="19" name="CasellaDiTesto 12">
            <a:extLst>
              <a:ext uri="{FF2B5EF4-FFF2-40B4-BE49-F238E27FC236}">
                <a16:creationId xmlns:a16="http://schemas.microsoft.com/office/drawing/2014/main" id="{26AC9C57-A490-4136-C44E-52A395232724}"/>
              </a:ext>
            </a:extLst>
          </p:cNvPr>
          <p:cNvSpPr txBox="1"/>
          <p:nvPr/>
        </p:nvSpPr>
        <p:spPr>
          <a:xfrm>
            <a:off x="266842" y="3206587"/>
            <a:ext cx="22497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rgbClr val="005289"/>
                </a:solidFill>
                <a:latin typeface="Avenir Medium" panose="02000503020000020003" pitchFamily="2" charset="0"/>
              </a:rPr>
              <a:t>Giugno 2022 </a:t>
            </a:r>
            <a:endParaRPr lang="en-US" b="1" dirty="0">
              <a:solidFill>
                <a:srgbClr val="005289"/>
              </a:solidFill>
              <a:latin typeface="Avenir" panose="02000503020000020003" pitchFamily="2" charset="0"/>
            </a:endParaRPr>
          </a:p>
        </p:txBody>
      </p:sp>
      <p:sp>
        <p:nvSpPr>
          <p:cNvPr id="20" name="CasellaDiTesto 11">
            <a:extLst>
              <a:ext uri="{FF2B5EF4-FFF2-40B4-BE49-F238E27FC236}">
                <a16:creationId xmlns:a16="http://schemas.microsoft.com/office/drawing/2014/main" id="{4DF4129B-7F26-F38B-EF0F-1A1446909E35}"/>
              </a:ext>
            </a:extLst>
          </p:cNvPr>
          <p:cNvSpPr txBox="1"/>
          <p:nvPr/>
        </p:nvSpPr>
        <p:spPr>
          <a:xfrm>
            <a:off x="2939524" y="4280760"/>
            <a:ext cx="4545868" cy="1477328"/>
          </a:xfrm>
          <a:prstGeom prst="rect">
            <a:avLst/>
          </a:prstGeom>
          <a:solidFill>
            <a:srgbClr val="CC3399"/>
          </a:solidFill>
          <a:ln>
            <a:solidFill>
              <a:srgbClr val="002A4A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venir" panose="02000503020000020003" pitchFamily="2" charset="0"/>
              </a:rPr>
              <a:t>Favorire la transizione verso un sistema aperto, trasparente, equo, inclusivo, in cui la comunità scientifica si riappropri della comunicazione dei risultati della ricerca, con benefici per l’intera società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A3755A-0D20-82BE-E3B6-7EBCF144CDA1}"/>
              </a:ext>
            </a:extLst>
          </p:cNvPr>
          <p:cNvGrpSpPr/>
          <p:nvPr/>
        </p:nvGrpSpPr>
        <p:grpSpPr>
          <a:xfrm>
            <a:off x="331889" y="3522058"/>
            <a:ext cx="2230161" cy="2512941"/>
            <a:chOff x="376726" y="1675371"/>
            <a:chExt cx="3309452" cy="3644180"/>
          </a:xfrm>
        </p:grpSpPr>
        <p:pic>
          <p:nvPicPr>
            <p:cNvPr id="21" name="Immagine 7">
              <a:extLst>
                <a:ext uri="{FF2B5EF4-FFF2-40B4-BE49-F238E27FC236}">
                  <a16:creationId xmlns:a16="http://schemas.microsoft.com/office/drawing/2014/main" id="{3C26ED71-A414-3878-9984-71D732434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687" y="5045707"/>
              <a:ext cx="3042710" cy="273844"/>
            </a:xfrm>
            <a:prstGeom prst="rect">
              <a:avLst/>
            </a:prstGeom>
            <a:ln>
              <a:solidFill>
                <a:srgbClr val="002A4A"/>
              </a:solidFill>
            </a:ln>
          </p:spPr>
        </p:pic>
        <p:pic>
          <p:nvPicPr>
            <p:cNvPr id="22" name="Immagine 4">
              <a:extLst>
                <a:ext uri="{FF2B5EF4-FFF2-40B4-BE49-F238E27FC236}">
                  <a16:creationId xmlns:a16="http://schemas.microsoft.com/office/drawing/2014/main" id="{D5E41908-8C1B-AAE1-3DAF-BD5DC7551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6134"/>
            <a:stretch/>
          </p:blipFill>
          <p:spPr>
            <a:xfrm>
              <a:off x="581407" y="2885555"/>
              <a:ext cx="2917697" cy="2033502"/>
            </a:xfrm>
            <a:prstGeom prst="rect">
              <a:avLst/>
            </a:prstGeom>
            <a:ln>
              <a:solidFill>
                <a:srgbClr val="002A4A"/>
              </a:solidFill>
            </a:ln>
          </p:spPr>
        </p:pic>
        <p:pic>
          <p:nvPicPr>
            <p:cNvPr id="23" name="Immagine 1">
              <a:extLst>
                <a:ext uri="{FF2B5EF4-FFF2-40B4-BE49-F238E27FC236}">
                  <a16:creationId xmlns:a16="http://schemas.microsoft.com/office/drawing/2014/main" id="{F0C23C4E-B5CA-C7FA-6620-BA875EDFB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-1690" b="56928"/>
            <a:stretch/>
          </p:blipFill>
          <p:spPr>
            <a:xfrm>
              <a:off x="376726" y="1675371"/>
              <a:ext cx="3309452" cy="1104222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84F6D54-5C01-9110-E8F3-935C47BB37C9}"/>
              </a:ext>
            </a:extLst>
          </p:cNvPr>
          <p:cNvSpPr txBox="1"/>
          <p:nvPr/>
        </p:nvSpPr>
        <p:spPr>
          <a:xfrm>
            <a:off x="7640855" y="4280760"/>
            <a:ext cx="3911976" cy="1754326"/>
          </a:xfrm>
          <a:prstGeom prst="rect">
            <a:avLst/>
          </a:prstGeom>
          <a:solidFill>
            <a:srgbClr val="4A66AC"/>
          </a:solidFill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chemeClr val="bg1"/>
                </a:solidFill>
                <a:latin typeface="Avenir Medium" panose="02000503020000020003" pitchFamily="2" charset="0"/>
              </a:rPr>
              <a:t>Pubblicazioni scientifiche</a:t>
            </a:r>
          </a:p>
          <a:p>
            <a:r>
              <a:rPr lang="en-IT" dirty="0">
                <a:solidFill>
                  <a:schemeClr val="bg1"/>
                </a:solidFill>
                <a:latin typeface="Avenir Medium" panose="02000503020000020003" pitchFamily="2" charset="0"/>
              </a:rPr>
              <a:t>Dati della ricerca</a:t>
            </a:r>
          </a:p>
          <a:p>
            <a:r>
              <a:rPr lang="en-IT" dirty="0">
                <a:solidFill>
                  <a:schemeClr val="bg1"/>
                </a:solidFill>
                <a:latin typeface="Avenir Medium" panose="02000503020000020003" pitchFamily="2" charset="0"/>
              </a:rPr>
              <a:t>Valutazione della ricerca</a:t>
            </a:r>
          </a:p>
          <a:p>
            <a:r>
              <a:rPr lang="en-IT">
                <a:solidFill>
                  <a:schemeClr val="bg1"/>
                </a:solidFill>
                <a:latin typeface="Avenir Medium" panose="02000503020000020003" pitchFamily="2" charset="0"/>
              </a:rPr>
              <a:t>Coordinamento</a:t>
            </a:r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Avenir Medium" panose="02000503020000020003" pitchFamily="2" charset="0"/>
              </a:rPr>
              <a:t>livello</a:t>
            </a:r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IT">
                <a:solidFill>
                  <a:schemeClr val="bg1"/>
                </a:solidFill>
                <a:latin typeface="Avenir Medium" panose="02000503020000020003" pitchFamily="2" charset="0"/>
              </a:rPr>
              <a:t>europeo</a:t>
            </a:r>
            <a:endParaRPr lang="en-IT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</a:rPr>
              <a:t>Apertura d</a:t>
            </a:r>
            <a:r>
              <a:rPr lang="en-IT">
                <a:solidFill>
                  <a:schemeClr val="bg1"/>
                </a:solidFill>
                <a:latin typeface="Avenir Medium" panose="02000503020000020003" pitchFamily="2" charset="0"/>
              </a:rPr>
              <a:t>ati</a:t>
            </a:r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venir Medium" panose="02000503020000020003" pitchFamily="2" charset="0"/>
              </a:rPr>
              <a:t>ricerca</a:t>
            </a:r>
            <a:r>
              <a:rPr lang="en-IT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venir Medium" panose="02000503020000020003" pitchFamily="2" charset="0"/>
              </a:rPr>
              <a:t>su</a:t>
            </a:r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IT">
                <a:solidFill>
                  <a:schemeClr val="bg1"/>
                </a:solidFill>
                <a:latin typeface="Avenir Medium" panose="02000503020000020003" pitchFamily="2" charset="0"/>
              </a:rPr>
              <a:t>emergenze </a:t>
            </a:r>
            <a:r>
              <a:rPr lang="en-IT" dirty="0">
                <a:solidFill>
                  <a:schemeClr val="bg1"/>
                </a:solidFill>
                <a:latin typeface="Avenir Medium" panose="02000503020000020003" pitchFamily="2" charset="0"/>
              </a:rPr>
              <a:t>sanitarie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D82D3F-DC4F-86D1-2F42-DB44CC43753D}"/>
              </a:ext>
            </a:extLst>
          </p:cNvPr>
          <p:cNvSpPr txBox="1"/>
          <p:nvPr/>
        </p:nvSpPr>
        <p:spPr>
          <a:xfrm>
            <a:off x="2962666" y="3844222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CC3399"/>
                </a:solidFill>
                <a:latin typeface="Avenir Black" panose="02000503020000020003" pitchFamily="2" charset="0"/>
              </a:rPr>
              <a:t>Obiettivo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2A8F27-BFEE-92FF-0322-05D01D2ED01D}"/>
              </a:ext>
            </a:extLst>
          </p:cNvPr>
          <p:cNvSpPr txBox="1"/>
          <p:nvPr/>
        </p:nvSpPr>
        <p:spPr>
          <a:xfrm>
            <a:off x="7640855" y="3844222"/>
            <a:ext cx="233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2A3990"/>
                </a:solidFill>
                <a:latin typeface="Avenir Black" panose="02000503020000020003" pitchFamily="2" charset="0"/>
              </a:rPr>
              <a:t>Assi di Intervento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C82E7F-6445-C22B-170F-6A311748A27B}"/>
              </a:ext>
            </a:extLst>
          </p:cNvPr>
          <p:cNvSpPr txBox="1"/>
          <p:nvPr/>
        </p:nvSpPr>
        <p:spPr>
          <a:xfrm>
            <a:off x="331889" y="32746"/>
            <a:ext cx="7633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5289"/>
                </a:solidFill>
                <a:latin typeface="Avenir Medium" panose="02000503020000020003" pitchFamily="2" charset="0"/>
              </a:rPr>
              <a:t>Novembre  2021 </a:t>
            </a:r>
            <a:endParaRPr lang="it-IT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268A84-6031-9CB5-D9ED-060D8C69D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F73F3637-3F3A-F3F0-9E86-573972D649A7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F381C044-66D2-C216-B40A-450CC4372EA7}"/>
              </a:ext>
            </a:extLst>
          </p:cNvPr>
          <p:cNvSpPr/>
          <p:nvPr/>
        </p:nvSpPr>
        <p:spPr>
          <a:xfrm rot="7572496">
            <a:off x="10452375" y="3268038"/>
            <a:ext cx="1569688" cy="164436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51641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6BF54D6-61DC-9808-6C48-13772BEF5F86}"/>
              </a:ext>
            </a:extLst>
          </p:cNvPr>
          <p:cNvSpPr txBox="1"/>
          <p:nvPr/>
        </p:nvSpPr>
        <p:spPr>
          <a:xfrm rot="5400000">
            <a:off x="-1637756" y="4428450"/>
            <a:ext cx="355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testi estratti da Delibera 16717. Enfasi colore aggiunta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A4FF9EE-F98B-0DD4-A39B-B24790B0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94" y="79578"/>
            <a:ext cx="8356408" cy="438028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EBE21A8-715A-BAB7-09EA-972500D9E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69" y="4566949"/>
            <a:ext cx="8904259" cy="1686600"/>
          </a:xfrm>
          <a:prstGeom prst="rect">
            <a:avLst/>
          </a:prstGeom>
        </p:spPr>
      </p:pic>
      <p:sp>
        <p:nvSpPr>
          <p:cNvPr id="2" name="CasellaDiTesto 1">
            <a:hlinkClick r:id="rId5"/>
            <a:extLst>
              <a:ext uri="{FF2B5EF4-FFF2-40B4-BE49-F238E27FC236}">
                <a16:creationId xmlns:a16="http://schemas.microsoft.com/office/drawing/2014/main" id="{0001CA7F-605E-C700-0F58-1B526F0A98B7}"/>
              </a:ext>
            </a:extLst>
          </p:cNvPr>
          <p:cNvSpPr txBox="1"/>
          <p:nvPr/>
        </p:nvSpPr>
        <p:spPr>
          <a:xfrm rot="2163732">
            <a:off x="7987909" y="1347833"/>
            <a:ext cx="4479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DOI: </a:t>
            </a:r>
            <a:r>
              <a:rPr lang="en-GB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GB" sz="14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doi.org</a:t>
            </a:r>
            <a:r>
              <a:rPr lang="en-GB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/10.15161/</a:t>
            </a:r>
            <a:r>
              <a:rPr lang="en-GB" sz="14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oar.it</a:t>
            </a:r>
            <a:r>
              <a:rPr lang="en-GB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/143269</a:t>
            </a:r>
            <a:endParaRPr lang="it-IT" sz="1400" b="1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082764B-F6C2-B21A-4D30-FFA022A17237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83760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72F8BA-204D-4071-016A-B747FAA23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736F1F3-08D6-046F-5CD1-1272EE6E7640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35387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707C30-E254-1756-7464-A61FE9A34454}"/>
              </a:ext>
            </a:extLst>
          </p:cNvPr>
          <p:cNvSpPr txBox="1"/>
          <p:nvPr/>
        </p:nvSpPr>
        <p:spPr>
          <a:xfrm>
            <a:off x="1053796" y="881340"/>
            <a:ext cx="9309403" cy="3922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0432FF"/>
                </a:solidFill>
                <a:latin typeface="Avenir Book" panose="02000503020000020003" pitchFamily="2" charset="0"/>
              </a:rPr>
              <a:t>Hanno contribuito alla preparazione del  Disciplinare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latin typeface="Avenir Book" panose="02000503020000020003" pitchFamily="2" charset="0"/>
              </a:rPr>
              <a:t>Il Gruppo di Lavoro Open Science</a:t>
            </a:r>
          </a:p>
          <a:p>
            <a:pPr algn="ctr">
              <a:lnSpc>
                <a:spcPts val="3580"/>
              </a:lnSpc>
            </a:pPr>
            <a:r>
              <a:rPr lang="it-IT" sz="2400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Pasquale Lubrano</a:t>
            </a:r>
            <a:r>
              <a:rPr lang="it-IT" sz="2400" dirty="0">
                <a:latin typeface="Avenir Book" panose="02000503020000020003" pitchFamily="2" charset="0"/>
                <a:ea typeface="Calibri" panose="020F0502020204030204" pitchFamily="34" charset="0"/>
              </a:rPr>
              <a:t> - </a:t>
            </a:r>
            <a:r>
              <a:rPr lang="it-IT" sz="2400" i="1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Gruppo di Lavoro Valutazione (2015-2022)</a:t>
            </a:r>
          </a:p>
          <a:p>
            <a:pPr algn="ctr">
              <a:lnSpc>
                <a:spcPts val="3580"/>
              </a:lnSpc>
            </a:pPr>
            <a:r>
              <a:rPr lang="it-IT" sz="2400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Eleonora Bovo</a:t>
            </a:r>
            <a:r>
              <a:rPr lang="it-IT" sz="2400" dirty="0">
                <a:latin typeface="Avenir Book" panose="02000503020000020003" pitchFamily="2" charset="0"/>
                <a:ea typeface="Calibri" panose="020F0502020204030204" pitchFamily="34" charset="0"/>
              </a:rPr>
              <a:t> - </a:t>
            </a:r>
            <a:r>
              <a:rPr lang="it-IT" sz="2400" i="1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Servizio Professionale Legale e Contenzioso</a:t>
            </a:r>
          </a:p>
          <a:p>
            <a:pPr algn="ctr">
              <a:lnSpc>
                <a:spcPts val="3580"/>
              </a:lnSpc>
            </a:pPr>
            <a:r>
              <a:rPr lang="it-IT" sz="2400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 Ilaria </a:t>
            </a:r>
            <a:r>
              <a:rPr lang="it-IT" sz="2400" dirty="0" err="1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Giammarioli</a:t>
            </a:r>
            <a:r>
              <a:rPr lang="it-IT" sz="2400" dirty="0">
                <a:latin typeface="Avenir Book" panose="02000503020000020003" pitchFamily="2" charset="0"/>
                <a:ea typeface="Calibri" panose="020F0502020204030204" pitchFamily="34" charset="0"/>
              </a:rPr>
              <a:t> -</a:t>
            </a:r>
            <a:r>
              <a:rPr lang="it-IT" sz="2400" i="1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Servizio Trasferimento Tecnologico</a:t>
            </a:r>
          </a:p>
          <a:p>
            <a:pPr algn="ctr">
              <a:lnSpc>
                <a:spcPts val="3580"/>
              </a:lnSpc>
            </a:pPr>
            <a:r>
              <a:rPr lang="it-IT" sz="2400" dirty="0">
                <a:latin typeface="Avenir Book" panose="02000503020000020003" pitchFamily="2" charset="0"/>
                <a:ea typeface="Calibri" panose="020F0502020204030204" pitchFamily="34" charset="0"/>
              </a:rPr>
              <a:t>Attilio Sequi  - </a:t>
            </a:r>
            <a:r>
              <a:rPr lang="it-IT" sz="2400" i="1" dirty="0">
                <a:latin typeface="Avenir Book" panose="02000503020000020003" pitchFamily="2" charset="0"/>
              </a:rPr>
              <a:t>Direzione Servizi alla ricerca</a:t>
            </a:r>
          </a:p>
          <a:p>
            <a:pPr algn="ctr">
              <a:lnSpc>
                <a:spcPts val="3580"/>
              </a:lnSpc>
            </a:pPr>
            <a:r>
              <a:rPr lang="it-IT" sz="2400" dirty="0">
                <a:latin typeface="Avenir Book" panose="02000503020000020003" pitchFamily="2" charset="0"/>
              </a:rPr>
              <a:t>Simona Fiori – </a:t>
            </a:r>
            <a:r>
              <a:rPr lang="it-IT" sz="2400" i="1" dirty="0">
                <a:latin typeface="Avenir Book" panose="02000503020000020003" pitchFamily="2" charset="0"/>
              </a:rPr>
              <a:t>Direzione Gestione e Finanza</a:t>
            </a:r>
            <a:br>
              <a:rPr lang="it-IT" dirty="0">
                <a:latin typeface="Avenir Book" panose="02000503020000020003" pitchFamily="2" charset="0"/>
              </a:rPr>
            </a:br>
            <a:endParaRPr lang="it-IT" dirty="0">
              <a:latin typeface="Avenir Boo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719E5-F407-16FB-C0F6-9DE39B2E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4BE89-D17B-8052-E5AA-947A27F81A57}"/>
              </a:ext>
            </a:extLst>
          </p:cNvPr>
          <p:cNvSpPr txBox="1"/>
          <p:nvPr/>
        </p:nvSpPr>
        <p:spPr>
          <a:xfrm>
            <a:off x="4560848" y="5239421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openscience@lists.infn.it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4186051-10C0-BEDD-0C15-08EBBA952F8D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166726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64" y="146302"/>
            <a:ext cx="7905964" cy="813017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011893"/>
                </a:solidFill>
                <a:latin typeface="Avenir Medium" panose="02000503020000020003" pitchFamily="2" charset="0"/>
              </a:rPr>
              <a:t>Disciplinare</a:t>
            </a:r>
            <a:r>
              <a:rPr lang="en-GB" sz="3600" b="1" dirty="0">
                <a:solidFill>
                  <a:srgbClr val="011893"/>
                </a:solidFill>
                <a:latin typeface="Avenir Medium" panose="02000503020000020003" pitchFamily="2" charset="0"/>
              </a:rPr>
              <a:t> /1</a:t>
            </a:r>
            <a:endParaRPr lang="en-IT" sz="3600" b="1" dirty="0">
              <a:solidFill>
                <a:srgbClr val="011893"/>
              </a:solidFill>
              <a:latin typeface="Avenir Medium" panose="02000503020000020003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258971-2581-1140-A045-EF224496870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3871A-C698-7DE7-628C-D0F0814B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30" y="812800"/>
            <a:ext cx="10740272" cy="5495707"/>
          </a:xfrm>
          <a:solidFill>
            <a:schemeClr val="bg1">
              <a:lumMod val="95000"/>
            </a:schemeClr>
          </a:solidFill>
        </p:spPr>
        <p:txBody>
          <a:bodyPr lIns="90000">
            <a:noAutofit/>
          </a:bodyPr>
          <a:lstStyle/>
          <a:p>
            <a:pPr>
              <a:spcBef>
                <a:spcPts val="2200"/>
              </a:spcBef>
            </a:pPr>
            <a:r>
              <a:rPr lang="en-IT" sz="2400" b="1" dirty="0">
                <a:solidFill>
                  <a:srgbClr val="F2794D"/>
                </a:solidFill>
                <a:latin typeface="Avenir Black" panose="02000503020000020003" pitchFamily="2" charset="0"/>
              </a:rPr>
              <a:t>Art.3 Definizioni </a:t>
            </a:r>
          </a:p>
          <a:p>
            <a:pPr lvl="1">
              <a:lnSpc>
                <a:spcPts val="2020"/>
              </a:lnSpc>
            </a:pPr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Prodotto della ricerca o Prodotto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espressione del lavoro intellettuale destinata al dibattito scientifico e ad applicazioni tecnologiche, comprensiva di elementi quali documenti, immagini, video, tabelle, disegni, formule, software, dati</a:t>
            </a:r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it-IT" sz="2000" b="1" dirty="0">
              <a:solidFill>
                <a:srgbClr val="F2794D"/>
              </a:solidFill>
              <a:latin typeface="Avenir" panose="02000503020000020003" pitchFamily="2" charset="0"/>
            </a:endParaRPr>
          </a:p>
          <a:p>
            <a:pPr>
              <a:spcBef>
                <a:spcPts val="2200"/>
              </a:spcBef>
            </a:pPr>
            <a:r>
              <a:rPr lang="it-IT" sz="2400" b="1" dirty="0">
                <a:solidFill>
                  <a:srgbClr val="F2794D"/>
                </a:solidFill>
                <a:latin typeface="Avenir Black" panose="02000503020000020003" pitchFamily="2" charset="0"/>
              </a:rPr>
              <a:t>Art.5 Obbligo di deposito di ogni prodotto</a:t>
            </a:r>
          </a:p>
          <a:p>
            <a:pPr lvl="1"/>
            <a:r>
              <a:rPr lang="en-GB" sz="2000" dirty="0"/>
              <a:t>D</a:t>
            </a:r>
            <a:r>
              <a:rPr lang="en-IT" sz="2000" dirty="0"/>
              <a:t>eposito singolo, non serve duplicare se già depositato su arXiv oppure InspireHEP (CERN</a:t>
            </a:r>
            <a:r>
              <a:rPr lang="en-IT" dirty="0"/>
              <a:t>)</a:t>
            </a:r>
          </a:p>
          <a:p>
            <a:pPr marL="914400" lvl="2" indent="0">
              <a:lnSpc>
                <a:spcPts val="2260"/>
              </a:lnSpc>
              <a:buNone/>
            </a:pPr>
            <a:r>
              <a:rPr lang="en-GB" sz="1800" i="1" dirty="0">
                <a:latin typeface="Calibri" panose="020F0502020204030204" pitchFamily="34" charset="0"/>
              </a:rPr>
              <a:t>5.1 </a:t>
            </a:r>
            <a:r>
              <a:rPr lang="en-GB" sz="1800" i="1" dirty="0" err="1">
                <a:latin typeface="Calibri" panose="020F0502020204030204" pitchFamily="34" charset="0"/>
              </a:rPr>
              <a:t>Gli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Autori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depositano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propri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Prodotti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nell’Archivio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istituzionale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dell’INFN</a:t>
            </a:r>
            <a:r>
              <a:rPr lang="en-GB" sz="1800" i="1" dirty="0">
                <a:latin typeface="Calibri" panose="020F0502020204030204" pitchFamily="34" charset="0"/>
              </a:rPr>
              <a:t>. Il </a:t>
            </a:r>
            <a:r>
              <a:rPr lang="en-GB" sz="1800" i="1" dirty="0" err="1">
                <a:latin typeface="Calibri" panose="020F0502020204030204" pitchFamily="34" charset="0"/>
              </a:rPr>
              <a:t>deposito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b="1" i="1" dirty="0">
                <a:latin typeface="Calibri" panose="020F0502020204030204" pitchFamily="34" charset="0"/>
              </a:rPr>
              <a:t>non è </a:t>
            </a:r>
            <a:r>
              <a:rPr lang="en-GB" sz="1800" b="1" i="1" dirty="0" err="1">
                <a:latin typeface="Calibri" panose="020F0502020204030204" pitchFamily="34" charset="0"/>
              </a:rPr>
              <a:t>richiesto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laddove</a:t>
            </a:r>
            <a:r>
              <a:rPr lang="en-GB" sz="1800" b="1" i="1" dirty="0">
                <a:latin typeface="Calibri" panose="020F0502020204030204" pitchFamily="34" charset="0"/>
              </a:rPr>
              <a:t> il </a:t>
            </a:r>
            <a:r>
              <a:rPr lang="en-GB" sz="1800" b="1" i="1" dirty="0" err="1">
                <a:latin typeface="Calibri" panose="020F0502020204030204" pitchFamily="34" charset="0"/>
              </a:rPr>
              <a:t>Prodotto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sia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gia</a:t>
            </a:r>
            <a:r>
              <a:rPr lang="en-GB" sz="1800" b="1" i="1" dirty="0">
                <a:latin typeface="Calibri" panose="020F0502020204030204" pitchFamily="34" charset="0"/>
              </a:rPr>
              <a:t>̀ </a:t>
            </a:r>
            <a:r>
              <a:rPr lang="en-GB" sz="1800" b="1" i="1" dirty="0" err="1">
                <a:latin typeface="Calibri" panose="020F0502020204030204" pitchFamily="34" charset="0"/>
              </a:rPr>
              <a:t>stato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depositato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su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arXiv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oppure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su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InspireHEP</a:t>
            </a:r>
            <a:r>
              <a:rPr lang="en-GB" sz="1800" i="1" dirty="0">
                <a:latin typeface="Calibri" panose="020F0502020204030204" pitchFamily="34" charset="0"/>
              </a:rPr>
              <a:t>. Il </a:t>
            </a:r>
            <a:r>
              <a:rPr lang="en-GB" sz="1800" i="1" dirty="0" err="1">
                <a:latin typeface="Calibri" panose="020F0502020204030204" pitchFamily="34" charset="0"/>
              </a:rPr>
              <a:t>Prodotto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che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costituisca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espressione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dell’attivita</a:t>
            </a:r>
            <a:r>
              <a:rPr lang="en-GB" sz="1800" i="1" dirty="0">
                <a:latin typeface="Calibri" panose="020F0502020204030204" pitchFamily="34" charset="0"/>
              </a:rPr>
              <a:t>̀ </a:t>
            </a:r>
            <a:r>
              <a:rPr lang="en-GB" sz="1800" i="1" dirty="0" err="1">
                <a:latin typeface="Calibri" panose="020F0502020204030204" pitchFamily="34" charset="0"/>
              </a:rPr>
              <a:t>intellettuale</a:t>
            </a:r>
            <a:r>
              <a:rPr lang="en-GB" sz="1800" i="1" dirty="0">
                <a:latin typeface="Calibri" panose="020F0502020204030204" pitchFamily="34" charset="0"/>
              </a:rPr>
              <a:t> di più </a:t>
            </a:r>
            <a:r>
              <a:rPr lang="en-GB" sz="1800" i="1" dirty="0" err="1">
                <a:latin typeface="Calibri" panose="020F0502020204030204" pitchFamily="34" charset="0"/>
              </a:rPr>
              <a:t>Autori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costituisce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oggetto</a:t>
            </a:r>
            <a:r>
              <a:rPr lang="en-GB" sz="1800" i="1" dirty="0">
                <a:latin typeface="Calibri" panose="020F0502020204030204" pitchFamily="34" charset="0"/>
              </a:rPr>
              <a:t> di un </a:t>
            </a:r>
            <a:r>
              <a:rPr lang="en-GB" sz="1800" i="1" dirty="0" err="1">
                <a:latin typeface="Calibri" panose="020F0502020204030204" pitchFamily="34" charset="0"/>
              </a:rPr>
              <a:t>unico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deposito</a:t>
            </a:r>
            <a:r>
              <a:rPr lang="en-GB" sz="1800" i="1" dirty="0">
                <a:latin typeface="Calibri" panose="020F0502020204030204" pitchFamily="34" charset="0"/>
              </a:rPr>
              <a:t>. </a:t>
            </a:r>
            <a:endParaRPr lang="en-IT" i="1" dirty="0"/>
          </a:p>
          <a:p>
            <a:pPr lvl="1"/>
            <a:r>
              <a:rPr lang="en-IT" sz="2000" dirty="0"/>
              <a:t>Rilascio di Digital Object Identifier per ogni prodotto</a:t>
            </a:r>
          </a:p>
          <a:p>
            <a:pPr lvl="1"/>
            <a:r>
              <a:rPr lang="en-IT" sz="2000" dirty="0"/>
              <a:t>Implementa obbligo di utilizzo dell’ORCID e di Registry of Research organisations (ROR)</a:t>
            </a:r>
            <a:endParaRPr lang="en-GB" sz="2000" dirty="0">
              <a:latin typeface="Calibri" panose="020F0502020204030204" pitchFamily="34" charset="0"/>
            </a:endParaRPr>
          </a:p>
          <a:p>
            <a:pPr lvl="1"/>
            <a:r>
              <a:rPr lang="en-GB" sz="2000" dirty="0" err="1">
                <a:latin typeface="Calibri" panose="020F0502020204030204" pitchFamily="34" charset="0"/>
              </a:rPr>
              <a:t>Flusso</a:t>
            </a:r>
            <a:r>
              <a:rPr lang="en-GB" sz="2000" dirty="0">
                <a:latin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</a:rPr>
              <a:t>approvazione</a:t>
            </a:r>
            <a:r>
              <a:rPr lang="en-GB" sz="2000" dirty="0">
                <a:latin typeface="Calibri" panose="020F0502020204030204" pitchFamily="34" charset="0"/>
              </a:rPr>
              <a:t> : </a:t>
            </a:r>
            <a:r>
              <a:rPr lang="en-GB" sz="2000" dirty="0" err="1">
                <a:latin typeface="Calibri" panose="020F0502020204030204" pitchFamily="34" charset="0"/>
              </a:rPr>
              <a:t>Coordinatore</a:t>
            </a:r>
            <a:r>
              <a:rPr lang="en-GB" sz="2000" dirty="0">
                <a:latin typeface="Calibri" panose="020F0502020204030204" pitchFamily="34" charset="0"/>
              </a:rPr>
              <a:t> (o </a:t>
            </a:r>
            <a:r>
              <a:rPr lang="en-GB" sz="2000" dirty="0" err="1">
                <a:latin typeface="Calibri" panose="020F0502020204030204" pitchFamily="34" charset="0"/>
              </a:rPr>
              <a:t>Direttore</a:t>
            </a:r>
            <a:r>
              <a:rPr lang="en-GB" sz="2000" dirty="0">
                <a:latin typeface="Calibri" panose="020F0502020204030204" pitchFamily="34" charset="0"/>
              </a:rPr>
              <a:t>)-  </a:t>
            </a:r>
            <a:r>
              <a:rPr lang="en-GB" sz="2000" dirty="0" err="1">
                <a:latin typeface="Calibri" panose="020F0502020204030204" pitchFamily="34" charset="0"/>
              </a:rPr>
              <a:t>Segnalazione</a:t>
            </a:r>
            <a:r>
              <a:rPr lang="en-GB" sz="2000" dirty="0">
                <a:latin typeface="Calibri" panose="020F0502020204030204" pitchFamily="34" charset="0"/>
              </a:rPr>
              <a:t> al </a:t>
            </a:r>
            <a:r>
              <a:rPr lang="en-GB" sz="2000" dirty="0" err="1">
                <a:latin typeface="Calibri" panose="020F0502020204030204" pitchFamily="34" charset="0"/>
              </a:rPr>
              <a:t>Comitato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dei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Prodotti</a:t>
            </a:r>
            <a:r>
              <a:rPr lang="en-GB" sz="2000" dirty="0">
                <a:latin typeface="Calibri" panose="020F0502020204030204" pitchFamily="34" charset="0"/>
              </a:rPr>
              <a:t> non </a:t>
            </a:r>
            <a:r>
              <a:rPr lang="en-GB" sz="2000" dirty="0" err="1">
                <a:latin typeface="Calibri" panose="020F0502020204030204" pitchFamily="34" charset="0"/>
              </a:rPr>
              <a:t>congrui</a:t>
            </a:r>
            <a:r>
              <a:rPr lang="en-GB" sz="2000" dirty="0">
                <a:latin typeface="Calibri" panose="020F0502020204030204" pitchFamily="34" charset="0"/>
              </a:rPr>
              <a:t> con </a:t>
            </a:r>
            <a:r>
              <a:rPr lang="en-GB" sz="2000" dirty="0" err="1">
                <a:latin typeface="Calibri" panose="020F0502020204030204" pitchFamily="34" charset="0"/>
              </a:rPr>
              <a:t>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principi</a:t>
            </a:r>
            <a:r>
              <a:rPr lang="en-GB" sz="2000" dirty="0">
                <a:latin typeface="Calibri" panose="020F0502020204030204" pitchFamily="34" charset="0"/>
              </a:rPr>
              <a:t> e le </a:t>
            </a:r>
            <a:r>
              <a:rPr lang="en-GB" sz="2000" dirty="0" err="1">
                <a:latin typeface="Calibri" panose="020F0502020204030204" pitchFamily="34" charset="0"/>
              </a:rPr>
              <a:t>finalita</a:t>
            </a:r>
            <a:r>
              <a:rPr lang="en-GB" sz="2000" dirty="0">
                <a:latin typeface="Calibri" panose="020F0502020204030204" pitchFamily="34" charset="0"/>
              </a:rPr>
              <a:t>̀ </a:t>
            </a:r>
            <a:r>
              <a:rPr lang="en-GB" sz="2000" dirty="0" err="1">
                <a:latin typeface="Calibri" panose="020F0502020204030204" pitchFamily="34" charset="0"/>
              </a:rPr>
              <a:t>dell’Ente</a:t>
            </a:r>
            <a:r>
              <a:rPr lang="en-GB" sz="2000" dirty="0">
                <a:latin typeface="Calibri" panose="020F0502020204030204" pitchFamily="34" charset="0"/>
              </a:rPr>
              <a:t>. – </a:t>
            </a:r>
            <a:r>
              <a:rPr lang="en-GB" sz="2000" dirty="0" err="1">
                <a:latin typeface="Calibri" panose="020F0502020204030204" pitchFamily="34" charset="0"/>
              </a:rPr>
              <a:t>Curatela</a:t>
            </a:r>
            <a:r>
              <a:rPr lang="en-GB" sz="2000" dirty="0">
                <a:latin typeface="Calibri" panose="020F0502020204030204" pitchFamily="34" charset="0"/>
              </a:rPr>
              <a:t> per </a:t>
            </a:r>
            <a:r>
              <a:rPr lang="en-GB" sz="2000" dirty="0" err="1">
                <a:latin typeface="Calibri" panose="020F0502020204030204" pitchFamily="34" charset="0"/>
              </a:rPr>
              <a:t>conformità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dei</a:t>
            </a:r>
            <a:r>
              <a:rPr lang="en-GB" sz="2000" dirty="0">
                <a:latin typeface="Calibri" panose="020F0502020204030204" pitchFamily="34" charset="0"/>
              </a:rPr>
              <a:t> metadata.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 </a:t>
            </a:r>
            <a:r>
              <a:rPr lang="en-GB" sz="2000" dirty="0" err="1">
                <a:latin typeface="Calibri" panose="020F0502020204030204" pitchFamily="34" charset="0"/>
              </a:rPr>
              <a:t>Licenze</a:t>
            </a:r>
            <a:r>
              <a:rPr lang="en-GB" sz="2000" dirty="0">
                <a:latin typeface="Calibri" panose="020F0502020204030204" pitchFamily="34" charset="0"/>
              </a:rPr>
              <a:t> di accesso al </a:t>
            </a:r>
            <a:r>
              <a:rPr lang="en-GB" sz="2000" dirty="0" err="1">
                <a:latin typeface="Calibri" panose="020F0502020204030204" pitchFamily="34" charset="0"/>
              </a:rPr>
              <a:t>prodotto</a:t>
            </a:r>
            <a:r>
              <a:rPr lang="en-GB" sz="2000" dirty="0">
                <a:latin typeface="Calibri" panose="020F0502020204030204" pitchFamily="34" charset="0"/>
              </a:rPr>
              <a:t> (CC-BY default, </a:t>
            </a:r>
            <a:r>
              <a:rPr lang="en-GB" sz="2000" dirty="0" err="1">
                <a:latin typeface="Calibri" panose="020F0502020204030204" pitchFamily="34" charset="0"/>
              </a:rPr>
              <a:t>chiuso</a:t>
            </a:r>
            <a:r>
              <a:rPr lang="en-GB" sz="2000" dirty="0">
                <a:latin typeface="Calibri" panose="020F0502020204030204" pitchFamily="34" charset="0"/>
              </a:rPr>
              <a:t>, embargo, </a:t>
            </a:r>
            <a:r>
              <a:rPr lang="en-GB" sz="2000" dirty="0" err="1">
                <a:latin typeface="Calibri" panose="020F0502020204030204" pitchFamily="34" charset="0"/>
              </a:rPr>
              <a:t>altro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su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richiesta</a:t>
            </a:r>
            <a:r>
              <a:rPr lang="en-GB" sz="2000" dirty="0">
                <a:latin typeface="Calibri" panose="020F0502020204030204" pitchFamily="34" charset="0"/>
              </a:rPr>
              <a:t> motivate). 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 </a:t>
            </a:r>
            <a:r>
              <a:rPr lang="en-GB" sz="2000" dirty="0" err="1">
                <a:latin typeface="Calibri" panose="020F0502020204030204" pitchFamily="34" charset="0"/>
              </a:rPr>
              <a:t>Esclusione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obbligo</a:t>
            </a:r>
            <a:r>
              <a:rPr lang="en-GB" sz="2000" dirty="0">
                <a:latin typeface="Calibri" panose="020F0502020204030204" pitchFamily="34" charset="0"/>
              </a:rPr>
              <a:t> per </a:t>
            </a:r>
            <a:r>
              <a:rPr lang="en-GB" sz="2000" dirty="0" err="1">
                <a:latin typeface="Calibri" panose="020F0502020204030204" pitchFamily="34" charset="0"/>
              </a:rPr>
              <a:t>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prodotti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suscettibili</a:t>
            </a:r>
            <a:r>
              <a:rPr lang="en-GB" sz="2000" dirty="0">
                <a:latin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</a:rPr>
              <a:t>brevettazione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F1A36-9894-08A8-998D-ACACB79A5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3894629-2AAA-D84B-EAB0-333D3DC102E5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161824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3871A-C698-7DE7-628C-D0F0814B10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1904" y="1000603"/>
            <a:ext cx="10365822" cy="4419537"/>
          </a:xfrm>
          <a:solidFill>
            <a:schemeClr val="bg1">
              <a:lumMod val="95000"/>
            </a:schemeClr>
          </a:solidFill>
        </p:spPr>
        <p:txBody>
          <a:bodyPr lIns="90000">
            <a:noAutofit/>
          </a:bodyPr>
          <a:lstStyle/>
          <a:p>
            <a:pPr marL="457200" lvl="1" indent="0">
              <a:buNone/>
            </a:pPr>
            <a:endParaRPr lang="en-GB" sz="2000" b="1" dirty="0">
              <a:solidFill>
                <a:srgbClr val="F2794D"/>
              </a:solidFill>
              <a:latin typeface="Avenir Black" panose="02000503020000020003" pitchFamily="2" charset="0"/>
            </a:endParaRPr>
          </a:p>
          <a:p>
            <a:pPr marL="457200" lvl="1" indent="0">
              <a:buNone/>
            </a:pP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Art.6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 	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Definisce e protegge il Prodotto 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“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Dati della ricerca”</a:t>
            </a:r>
          </a:p>
          <a:p>
            <a:pPr lvl="5">
              <a:spcBef>
                <a:spcPts val="1100"/>
              </a:spcBef>
            </a:pPr>
            <a:r>
              <a:rPr lang="en-IT" b="1" dirty="0">
                <a:latin typeface="Avenir" panose="02000503020000020003" pitchFamily="2" charset="0"/>
              </a:rPr>
              <a:t>Obbligatorietà del Data Management Plan</a:t>
            </a:r>
            <a:endParaRPr lang="en-GB" b="1" dirty="0">
              <a:latin typeface="Avenir" panose="02000503020000020003" pitchFamily="2" charset="0"/>
            </a:endParaRPr>
          </a:p>
          <a:p>
            <a:pPr marL="2286000" lvl="5" indent="0">
              <a:buNone/>
            </a:pPr>
            <a:r>
              <a:rPr lang="en-GB" sz="1600" dirty="0">
                <a:latin typeface="Avenir" panose="02000503020000020003" pitchFamily="2" charset="0"/>
              </a:rPr>
              <a:t>   </a:t>
            </a:r>
            <a:r>
              <a:rPr lang="en-IT" sz="1600" dirty="0">
                <a:latin typeface="Avenir" panose="02000503020000020003" pitchFamily="2" charset="0"/>
              </a:rPr>
              <a:t>Gruppo di lavoro ad hoc inter-laboratorio e inter-CSN (</a:t>
            </a:r>
            <a:r>
              <a:rPr lang="en-GB" sz="1600" dirty="0">
                <a:latin typeface="Avenir" panose="02000503020000020003" pitchFamily="2" charset="0"/>
              </a:rPr>
              <a:t>R. </a:t>
            </a:r>
            <a:r>
              <a:rPr lang="en-IT" sz="1600" dirty="0">
                <a:latin typeface="Avenir" panose="02000503020000020003" pitchFamily="2" charset="0"/>
              </a:rPr>
              <a:t>Nania, E.Fioretto et al.</a:t>
            </a:r>
            <a:r>
              <a:rPr lang="en-IT" sz="1400" dirty="0">
                <a:latin typeface="Avenir" panose="02000503020000020003" pitchFamily="2" charset="0"/>
              </a:rPr>
              <a:t>)</a:t>
            </a:r>
          </a:p>
          <a:p>
            <a:pPr marL="457200" lvl="1" indent="0">
              <a:spcBef>
                <a:spcPts val="1100"/>
              </a:spcBef>
              <a:buNone/>
            </a:pP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Art.7 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	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Non cessione dei diritti sulla A</a:t>
            </a:r>
            <a:r>
              <a:rPr lang="en-GB" sz="2000" b="1" dirty="0" err="1">
                <a:solidFill>
                  <a:srgbClr val="F2794D"/>
                </a:solidFill>
                <a:latin typeface="Avenir Black" panose="02000503020000020003" pitchFamily="2" charset="0"/>
              </a:rPr>
              <a:t>uthor’s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 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A</a:t>
            </a:r>
            <a:r>
              <a:rPr lang="en-GB" sz="2000" b="1" dirty="0" err="1">
                <a:solidFill>
                  <a:srgbClr val="F2794D"/>
                </a:solidFill>
                <a:latin typeface="Avenir Black" panose="02000503020000020003" pitchFamily="2" charset="0"/>
              </a:rPr>
              <a:t>ccepted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 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M</a:t>
            </a:r>
            <a:r>
              <a:rPr lang="en-GB" sz="2000" b="1" dirty="0" err="1">
                <a:solidFill>
                  <a:srgbClr val="F2794D"/>
                </a:solidFill>
                <a:latin typeface="Avenir Black" panose="02000503020000020003" pitchFamily="2" charset="0"/>
              </a:rPr>
              <a:t>anuscript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 (AAM)</a:t>
            </a:r>
            <a:endParaRPr lang="en-IT" sz="2000" b="1" dirty="0">
              <a:solidFill>
                <a:srgbClr val="F2794D"/>
              </a:solidFill>
              <a:latin typeface="Avenir Black" panose="02000503020000020003" pitchFamily="2" charset="0"/>
            </a:endParaRPr>
          </a:p>
          <a:p>
            <a:pPr marL="457200" lvl="1" indent="0">
              <a:spcBef>
                <a:spcPts val="1100"/>
              </a:spcBef>
              <a:buNone/>
            </a:pP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Art.8 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	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Comitato per l’accesso ai prodotti della ricerca</a:t>
            </a:r>
          </a:p>
          <a:p>
            <a:pPr marL="457200" lvl="1" indent="0">
              <a:spcBef>
                <a:spcPts val="1100"/>
              </a:spcBef>
              <a:buNone/>
            </a:pP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Art.9 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	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Linee guida pagamento costi di pubblicazione (APC)</a:t>
            </a:r>
            <a:endParaRPr lang="en-GB" sz="2000" b="1" dirty="0">
              <a:solidFill>
                <a:srgbClr val="F2794D"/>
              </a:solidFill>
              <a:latin typeface="Avenir Black" panose="02000503020000020003" pitchFamily="2" charset="0"/>
            </a:endParaRPr>
          </a:p>
          <a:p>
            <a:pPr lvl="5">
              <a:spcBef>
                <a:spcPts val="1100"/>
              </a:spcBef>
            </a:pPr>
            <a:r>
              <a:rPr lang="en-IT" b="1" dirty="0">
                <a:latin typeface="Avenir" panose="02000503020000020003" pitchFamily="2" charset="0"/>
              </a:rPr>
              <a:t>Rimane lo status quo (CSN) con la consulenza del Comitato ex art.8</a:t>
            </a:r>
          </a:p>
          <a:p>
            <a:pPr marL="457200" lvl="1" indent="0">
              <a:spcBef>
                <a:spcPts val="1100"/>
              </a:spcBef>
              <a:buNone/>
            </a:pP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Art.10 	</a:t>
            </a:r>
            <a:r>
              <a:rPr lang="en-GB" sz="2000" b="1" dirty="0" err="1">
                <a:solidFill>
                  <a:srgbClr val="F2794D"/>
                </a:solidFill>
                <a:latin typeface="Avenir Black" panose="02000503020000020003" pitchFamily="2" charset="0"/>
              </a:rPr>
              <a:t>Deroghe</a:t>
            </a:r>
            <a:endParaRPr lang="en-GB" sz="2000" b="1" dirty="0">
              <a:solidFill>
                <a:srgbClr val="F2794D"/>
              </a:solidFill>
              <a:latin typeface="Avenir Black" panose="02000503020000020003" pitchFamily="2" charset="0"/>
            </a:endParaRPr>
          </a:p>
          <a:p>
            <a:pPr marL="457200" lvl="1" indent="0">
              <a:spcBef>
                <a:spcPts val="1100"/>
              </a:spcBef>
              <a:buNone/>
            </a:pP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A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rt.11 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	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Istituisce le Edizioni INFN</a:t>
            </a:r>
          </a:p>
          <a:p>
            <a:pPr lvl="5">
              <a:spcBef>
                <a:spcPts val="1100"/>
              </a:spcBef>
              <a:spcAft>
                <a:spcPts val="1200"/>
              </a:spcAft>
            </a:pPr>
            <a:r>
              <a:rPr lang="en-IT" b="1" dirty="0">
                <a:latin typeface="Avenir" panose="02000503020000020003" pitchFamily="2" charset="0"/>
              </a:rPr>
              <a:t>Gettare le basi per il Diamond OA </a:t>
            </a:r>
            <a:endParaRPr lang="en-GB" b="1" dirty="0">
              <a:latin typeface="Avenir" panose="02000503020000020003" pitchFamily="2" charset="0"/>
            </a:endParaRPr>
          </a:p>
          <a:p>
            <a:pPr marL="0" indent="0">
              <a:spcBef>
                <a:spcPts val="1100"/>
              </a:spcBef>
              <a:buNone/>
            </a:pP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      Art.12        </a:t>
            </a:r>
            <a:r>
              <a:rPr lang="en-GB" sz="2000" b="1" dirty="0" err="1">
                <a:solidFill>
                  <a:srgbClr val="F2794D"/>
                </a:solidFill>
                <a:latin typeface="Avenir Black" panose="02000503020000020003" pitchFamily="2" charset="0"/>
              </a:rPr>
              <a:t>Revisioni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 </a:t>
            </a:r>
            <a:r>
              <a:rPr lang="en-GB" sz="2000" b="1" dirty="0" err="1">
                <a:solidFill>
                  <a:srgbClr val="F2794D"/>
                </a:solidFill>
                <a:latin typeface="Avenir Black" panose="02000503020000020003" pitchFamily="2" charset="0"/>
              </a:rPr>
              <a:t>biennali</a:t>
            </a:r>
            <a:endParaRPr lang="en-GB" sz="2000" b="1" dirty="0">
              <a:solidFill>
                <a:srgbClr val="F2794D"/>
              </a:solidFill>
              <a:latin typeface="Avenir Black" panose="02000503020000020003" pitchFamily="2" charset="0"/>
            </a:endParaRPr>
          </a:p>
          <a:p>
            <a:pPr marL="2286000" lvl="5" indent="0">
              <a:spcBef>
                <a:spcPts val="1100"/>
              </a:spcBef>
              <a:buNone/>
            </a:pPr>
            <a:endParaRPr lang="en-GB" dirty="0">
              <a:latin typeface="Avenir" panose="02000503020000020003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18A9D1-FDEF-8B90-D8A0-AB771FAF3BF8}"/>
              </a:ext>
            </a:extLst>
          </p:cNvPr>
          <p:cNvSpPr txBox="1"/>
          <p:nvPr/>
        </p:nvSpPr>
        <p:spPr>
          <a:xfrm>
            <a:off x="320843" y="199086"/>
            <a:ext cx="7636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srgbClr val="011893"/>
                </a:solidFill>
                <a:latin typeface="Avenir Black" panose="02000503020000020003" pitchFamily="2" charset="0"/>
              </a:rPr>
              <a:t>Disciplinare</a:t>
            </a:r>
            <a:r>
              <a:rPr lang="en-GB" sz="3600" b="1" dirty="0">
                <a:solidFill>
                  <a:srgbClr val="011893"/>
                </a:solidFill>
                <a:latin typeface="Avenir Black" panose="02000503020000020003" pitchFamily="2" charset="0"/>
              </a:rPr>
              <a:t> </a:t>
            </a:r>
            <a:r>
              <a:rPr kumimoji="0" lang="en-GB" sz="3600" b="1" u="none" strike="noStrike" kern="1200" cap="none" spc="0" normalizeH="0" baseline="0" noProof="0" dirty="0">
                <a:ln>
                  <a:noFill/>
                </a:ln>
                <a:solidFill>
                  <a:srgbClr val="011893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+mj-cs"/>
              </a:rPr>
              <a:t>/ 2</a:t>
            </a:r>
            <a:endParaRPr lang="it-IT" sz="3600" b="1" dirty="0">
              <a:latin typeface="Avenir Blac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3F603-A30A-C588-83E0-3E51718BB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78FAC5C-7354-FD38-E8E5-C350CFE0EED0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95503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D8333D-5292-CE31-7D94-7488BEA77645}"/>
              </a:ext>
            </a:extLst>
          </p:cNvPr>
          <p:cNvSpPr txBox="1"/>
          <p:nvPr/>
        </p:nvSpPr>
        <p:spPr>
          <a:xfrm>
            <a:off x="569494" y="943859"/>
            <a:ext cx="10310540" cy="4045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760"/>
              </a:lnSpc>
              <a:spcBef>
                <a:spcPts val="1200"/>
              </a:spcBef>
            </a:pPr>
            <a:r>
              <a:rPr lang="it-IT" sz="2000" b="1" dirty="0">
                <a:latin typeface="Avenir" panose="02000503020000020003" pitchFamily="2" charset="0"/>
              </a:rPr>
              <a:t>ART.7. GESTIONE DEI DIRITTI DI AUTORE</a:t>
            </a:r>
          </a:p>
          <a:p>
            <a:pPr>
              <a:lnSpc>
                <a:spcPts val="2760"/>
              </a:lnSpc>
              <a:spcBef>
                <a:spcPts val="1200"/>
              </a:spcBef>
            </a:pPr>
            <a:r>
              <a:rPr lang="it-IT" dirty="0">
                <a:latin typeface="Avenir" panose="02000503020000020003" pitchFamily="2" charset="0"/>
              </a:rPr>
              <a:t>7.1 Ai sensi della legislazione italiana sul diritto d’autore, </a:t>
            </a:r>
            <a:r>
              <a:rPr lang="it-IT" b="1" dirty="0">
                <a:latin typeface="Avenir" panose="02000503020000020003" pitchFamily="2" charset="0"/>
              </a:rPr>
              <a:t>fermo restando il diritto morale d’autore riconosciuto a colui che abbia generato il Prodotto della ricerca, spetta all’INFN il diritto di utilizzazione del Prodotto creato e pubblicato per conto e a spese dell’INFN. </a:t>
            </a:r>
          </a:p>
          <a:p>
            <a:pPr>
              <a:lnSpc>
                <a:spcPts val="2760"/>
              </a:lnSpc>
              <a:spcBef>
                <a:spcPts val="1800"/>
              </a:spcBef>
            </a:pPr>
            <a:r>
              <a:rPr lang="it-IT" dirty="0">
                <a:latin typeface="Avenir" panose="02000503020000020003" pitchFamily="2" charset="0"/>
              </a:rPr>
              <a:t>7.2 Poiché la legislazione italiana sul diritto d’autore dispone che l’Autore di articoli su rivista o di contributi singoli a pubblicazione miscellanea torni libero di disporre del proprio Prodotto subito dopo la sua pubblicazione, salvo patto contrario risultante per iscritto</a:t>
            </a:r>
            <a:r>
              <a:rPr lang="it-IT" dirty="0">
                <a:solidFill>
                  <a:srgbClr val="0432FF"/>
                </a:solidFill>
                <a:latin typeface="Avenir" panose="02000503020000020003" pitchFamily="2" charset="0"/>
              </a:rPr>
              <a:t>, </a:t>
            </a:r>
            <a:r>
              <a:rPr lang="it-IT" b="1" dirty="0">
                <a:latin typeface="Avenir" panose="02000503020000020003" pitchFamily="2" charset="0"/>
              </a:rPr>
              <a:t>l’INFN raccomanda agli Autori di non sottoscrivere accordi che prevedano la concessione di diritti esclusivi diversi ed ulteriori rispetto a quello di prima pubblicazione e distribuzione commerciale o che impediscano di riutilizzare il Prodotto medesimo.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1E54C-2CFF-700E-EC94-BB603BC09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E293EFF-68BE-170F-2711-758CAEA65DA7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367957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910D5-BEA7-F127-00F8-A1636A82873D}"/>
              </a:ext>
            </a:extLst>
          </p:cNvPr>
          <p:cNvSpPr txBox="1"/>
          <p:nvPr/>
        </p:nvSpPr>
        <p:spPr>
          <a:xfrm>
            <a:off x="2418080" y="1137920"/>
            <a:ext cx="78661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3600" dirty="0"/>
              <a:t>Art. 12 Revisione biennale  (giugno 2025)</a:t>
            </a:r>
          </a:p>
          <a:p>
            <a:endParaRPr lang="en-IT" sz="3600" dirty="0"/>
          </a:p>
          <a:p>
            <a:r>
              <a:rPr lang="en-IT" sz="3600" dirty="0"/>
              <a:t>Licenze del software ?</a:t>
            </a:r>
          </a:p>
        </p:txBody>
      </p:sp>
    </p:spTree>
    <p:extLst>
      <p:ext uri="{BB962C8B-B14F-4D97-AF65-F5344CB8AC3E}">
        <p14:creationId xmlns:p14="http://schemas.microsoft.com/office/powerpoint/2010/main" val="2094906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C30D214-6648-C445-A842-1C986524C99F}">
  <we:reference id="wa104379279" version="2.1.0.0" store="it-IT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10054</TotalTime>
  <Words>915</Words>
  <Application>Microsoft Macintosh PowerPoint</Application>
  <PresentationFormat>Widescreen</PresentationFormat>
  <Paragraphs>89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</vt:lpstr>
      <vt:lpstr>Avenir Black</vt:lpstr>
      <vt:lpstr>Avenir Book</vt:lpstr>
      <vt:lpstr>Avenir Medium</vt:lpstr>
      <vt:lpstr>Calibri</vt:lpstr>
      <vt:lpstr>Calibri Light</vt:lpstr>
      <vt:lpstr>Courier New</vt:lpstr>
      <vt:lpstr>Tema di Office</vt:lpstr>
      <vt:lpstr>1_Tema di Office</vt:lpstr>
      <vt:lpstr>Discussione n.1 sulle Licenze del Software</vt:lpstr>
      <vt:lpstr>PowerPoint Presentation</vt:lpstr>
      <vt:lpstr>PowerPoint Presentation</vt:lpstr>
      <vt:lpstr>PowerPoint Presentation</vt:lpstr>
      <vt:lpstr>PowerPoint Presentation</vt:lpstr>
      <vt:lpstr>Disciplinare /1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Gruppo di Lavoro Open Science INFN  </dc:title>
  <dc:creator>Irene Piergentili</dc:creator>
  <cp:lastModifiedBy>Microsoft Office User</cp:lastModifiedBy>
  <cp:revision>151</cp:revision>
  <dcterms:created xsi:type="dcterms:W3CDTF">2023-11-20T10:40:55Z</dcterms:created>
  <dcterms:modified xsi:type="dcterms:W3CDTF">2025-01-21T11:05:05Z</dcterms:modified>
</cp:coreProperties>
</file>