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48" r:id="rId2"/>
    <p:sldMasterId id="2147483650" r:id="rId3"/>
  </p:sldMasterIdLst>
  <p:notesMasterIdLst>
    <p:notesMasterId r:id="rId14"/>
  </p:notesMasterIdLst>
  <p:sldIdLst>
    <p:sldId id="290" r:id="rId4"/>
    <p:sldId id="368" r:id="rId5"/>
    <p:sldId id="367" r:id="rId6"/>
    <p:sldId id="372" r:id="rId7"/>
    <p:sldId id="373" r:id="rId8"/>
    <p:sldId id="375" r:id="rId9"/>
    <p:sldId id="376" r:id="rId10"/>
    <p:sldId id="377" r:id="rId11"/>
    <p:sldId id="378" r:id="rId12"/>
    <p:sldId id="274" r:id="rId13"/>
  </p:sldIdLst>
  <p:sldSz cx="9144000" cy="5143500" type="screen16x9"/>
  <p:notesSz cx="6858000" cy="9144000"/>
  <p:defaultTextStyle>
    <a:defPPr>
      <a:defRPr lang="de-DE"/>
    </a:defPPr>
    <a:lvl1pPr marL="0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63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27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91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54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18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81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045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908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cc" id="{3B035FEC-B7DB-45A1-9532-D96C8BE340EC}">
          <p14:sldIdLst>
            <p14:sldId id="290"/>
            <p14:sldId id="368"/>
            <p14:sldId id="367"/>
            <p14:sldId id="372"/>
            <p14:sldId id="373"/>
            <p14:sldId id="375"/>
            <p14:sldId id="376"/>
            <p14:sldId id="377"/>
            <p14:sldId id="378"/>
            <p14:sldId id="274"/>
          </p14:sldIdLst>
        </p14:section>
        <p14:section name="Toolbox Slides" id="{878827CB-F001-431E-8642-0DF02B629B7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6E4"/>
    <a:srgbClr val="7FDBE4"/>
    <a:srgbClr val="DBDBE4"/>
    <a:srgbClr val="B8BAFA"/>
    <a:srgbClr val="D4BEF7"/>
    <a:srgbClr val="0F124A"/>
    <a:srgbClr val="009EDA"/>
    <a:srgbClr val="DFDFDF"/>
    <a:srgbClr val="F6FDA3"/>
    <a:srgbClr val="FFE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6"/>
    <p:restoredTop sz="94694"/>
  </p:normalViewPr>
  <p:slideViewPr>
    <p:cSldViewPr snapToGrid="0">
      <p:cViewPr varScale="1">
        <p:scale>
          <a:sx n="161" d="100"/>
          <a:sy n="161" d="100"/>
        </p:scale>
        <p:origin x="6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5DC35-68C2-4BDA-9BF4-910782E0ECF3}" type="datetimeFigureOut">
              <a:rPr lang="de-AT" smtClean="0"/>
              <a:t>21.01.25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EBA44-2749-4505-B776-1307762B45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843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3C4B0-A82C-497E-A667-41FFA619A4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8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mov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35791F61-4EBB-4F31-815E-D8EAD2B04A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lnSpc>
                <a:spcPct val="2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Movie</a:t>
            </a:r>
          </a:p>
        </p:txBody>
      </p:sp>
    </p:spTree>
    <p:extLst>
      <p:ext uri="{BB962C8B-B14F-4D97-AF65-F5344CB8AC3E}">
        <p14:creationId xmlns:p14="http://schemas.microsoft.com/office/powerpoint/2010/main" val="259478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404598"/>
            <a:ext cx="40230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/>
              <a:t>Add Subtitle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745550"/>
            <a:ext cx="4023000" cy="2747250"/>
          </a:xfrm>
        </p:spPr>
        <p:txBody>
          <a:bodyPr/>
          <a:lstStyle>
            <a:lvl1pPr>
              <a:defRPr/>
            </a:lvl1pPr>
            <a:lvl2pPr>
              <a:defRPr/>
            </a:lvl2pPr>
            <a:lvl5pPr>
              <a:defRPr/>
            </a:lvl5pPr>
          </a:lstStyle>
          <a:p>
            <a:pPr lvl="0"/>
            <a:r>
              <a:rPr lang="en-US" noProof="0"/>
              <a:t>First Level (Running Text)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B620B50C-303A-44DC-8838-2B1CB94665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7200" y="1745496"/>
            <a:ext cx="4023000" cy="2747250"/>
          </a:xfrm>
        </p:spPr>
        <p:txBody>
          <a:bodyPr/>
          <a:lstStyle>
            <a:lvl1pPr>
              <a:defRPr/>
            </a:lvl1pPr>
            <a:lvl3pPr>
              <a:defRPr/>
            </a:lvl3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13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First Level (Running Text)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946405-6429-4EE3-9329-FF6E5526F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Add Title</a:t>
            </a:r>
            <a:endParaRPr lang="de-AT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E0778A-932A-4793-BF0E-632C848B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4023122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75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err="1"/>
              <a:t>Footnote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800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4677984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3F97B2E-B3AF-412F-8A5D-3112615871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320" y="832950"/>
            <a:ext cx="2538413" cy="173475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Image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3619771-C104-4967-8CE8-D32A6A767A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02794" y="8329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EAAF7A8C-E9CD-42FC-9131-B1B15A788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267" y="8329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8EA1D059-7D13-4EEF-9BA9-6012929D68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7320" y="28957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3F531061-ABBF-4531-8358-93F39A4E83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2794" y="28957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5" name="Bildplatzhalter 7">
            <a:extLst>
              <a:ext uri="{FF2B5EF4-FFF2-40B4-BE49-F238E27FC236}">
                <a16:creationId xmlns:a16="http://schemas.microsoft.com/office/drawing/2014/main" id="{1E2387E5-F9E6-4485-8261-961CB09031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8267" y="28957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4F13C95D-47FB-4B84-9C64-194B515968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800" y="2625756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22B4C4DC-2824-4AA7-A434-E1CB702914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69250" y="2625756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431A6461-DB7D-4C02-BD54-EC13C6C619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700" y="2625756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E186AF5-D057-4662-99A5-C5B72C102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9250" y="4677984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FE28F596-0477-4144-9033-0F83600D51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700" y="4677984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53615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9B27A2E0-7828-42CC-94F2-52AC0B1B20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320" y="1428299"/>
            <a:ext cx="3954150" cy="32575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15550" y="1428299"/>
            <a:ext cx="3954150" cy="32575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DA83D7-ED1C-407C-95EF-259295D21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Add Title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232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15550" y="1428299"/>
            <a:ext cx="3954150" cy="2858141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404598"/>
            <a:ext cx="40230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/>
              <a:t>Add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745550"/>
            <a:ext cx="4023000" cy="274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First Level (Running Text)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4359674F-CF32-4FA5-9124-DD44149261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12" y="4367449"/>
            <a:ext cx="40230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D6EFE5-C676-44A1-95E3-7BF41C1B2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  <a:endParaRPr lang="de-AT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98E3C2C-C457-4971-B195-C7CE1F911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4023122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100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err="1"/>
              <a:t>Footnote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8868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100" y="1428299"/>
            <a:ext cx="3954150" cy="2858141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7200" y="1404598"/>
            <a:ext cx="40230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/>
              <a:t>Add Subtitle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7200" y="1745550"/>
            <a:ext cx="4023000" cy="2747250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noProof="0"/>
              <a:t>First Level (Running Text)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Ebene</a:t>
            </a:r>
          </a:p>
          <a:p>
            <a:pPr lvl="3"/>
            <a:r>
              <a:rPr lang="en-US" noProof="0"/>
              <a:t>Fourth Ebene</a:t>
            </a:r>
          </a:p>
          <a:p>
            <a:pPr lvl="4"/>
            <a:r>
              <a:rPr lang="en-US" noProof="0"/>
              <a:t>Fifth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B9C48B-306B-4B7C-AF00-BA6C2F3CB5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Add Title</a:t>
            </a:r>
            <a:endParaRPr lang="de-AT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54D6B9B-188A-4CB1-80C1-74394219DC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4023122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100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err="1"/>
              <a:t>Footnote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499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2 Imag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03450" y="1428300"/>
            <a:ext cx="2538413" cy="1506600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404598"/>
            <a:ext cx="26055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/>
              <a:t>Add Subtitle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745550"/>
            <a:ext cx="2605500" cy="274725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noProof="0"/>
              <a:t>First Level (Running Text)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304CC4E7-09DC-4998-BCFA-AD280A0B1D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250" y="1745550"/>
            <a:ext cx="2605500" cy="274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First Level (Running Text)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12AEE0D9-326B-43F0-8F21-F85ED918A67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03450" y="3123900"/>
            <a:ext cx="2538413" cy="1506600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Add Image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A554AB9-2B77-4A5E-8DE0-C5B933823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Add Title</a:t>
            </a:r>
            <a:endParaRPr lang="de-AT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135ED04-BF59-4DF8-B4BE-86B879714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2605387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100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err="1"/>
              <a:t>Footnote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5389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9502"/>
            <a:ext cx="9144000" cy="4803998"/>
          </a:xfrm>
          <a:solidFill>
            <a:schemeClr val="bg1">
              <a:lumMod val="50000"/>
              <a:alpha val="50000"/>
            </a:schemeClr>
          </a:solidFill>
        </p:spPr>
        <p:txBody>
          <a:bodyPr anchor="t" anchorCtr="0"/>
          <a:lstStyle>
            <a:lvl1pPr algn="ctr">
              <a:lnSpc>
                <a:spcPct val="150000"/>
              </a:lnSpc>
              <a:spcBef>
                <a:spcPts val="0"/>
              </a:spcBef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Background Image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79F90D-3491-43D5-A790-90072FE119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843450"/>
            <a:ext cx="9144000" cy="13000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ts val="0"/>
              </a:lnSpc>
              <a:defRPr/>
            </a:lvl1pPr>
          </a:lstStyle>
          <a:p>
            <a:pPr lvl="0"/>
            <a:r>
              <a:rPr lang="de-AT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60E39D6-6B5D-455A-A188-1048C3C9BC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800" y="4569972"/>
            <a:ext cx="2598750" cy="283756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ts val="1013"/>
              </a:lnSpc>
              <a:buFontTx/>
              <a:buNone/>
              <a:defRPr sz="1000" b="0">
                <a:solidFill>
                  <a:schemeClr val="bg1"/>
                </a:solidFill>
              </a:defRPr>
            </a:lvl2pPr>
            <a:lvl3pPr marL="0" indent="0">
              <a:lnSpc>
                <a:spcPts val="1013"/>
              </a:lnSpc>
              <a:buFontTx/>
              <a:buNone/>
              <a:defRPr sz="750" b="0">
                <a:solidFill>
                  <a:schemeClr val="bg1"/>
                </a:solidFill>
              </a:defRPr>
            </a:lvl3pPr>
            <a:lvl4pPr marL="0" indent="0">
              <a:lnSpc>
                <a:spcPts val="1013"/>
              </a:lnSpc>
              <a:buFontTx/>
              <a:buNone/>
              <a:defRPr sz="750" b="0">
                <a:solidFill>
                  <a:schemeClr val="bg1"/>
                </a:solidFill>
              </a:defRPr>
            </a:lvl4pPr>
            <a:lvl5pPr marL="0" indent="0">
              <a:lnSpc>
                <a:spcPts val="1013"/>
              </a:lnSpc>
              <a:buFontTx/>
              <a:buNone/>
              <a:defRPr sz="750" b="0">
                <a:solidFill>
                  <a:schemeClr val="bg1"/>
                </a:solidFill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First Level (Strong)</a:t>
            </a:r>
          </a:p>
          <a:p>
            <a:pPr lvl="1"/>
            <a:r>
              <a:rPr lang="en-US" noProof="0"/>
              <a:t>Second Level (Text)</a:t>
            </a:r>
          </a:p>
        </p:txBody>
      </p:sp>
    </p:spTree>
    <p:extLst>
      <p:ext uri="{BB962C8B-B14F-4D97-AF65-F5344CB8AC3E}">
        <p14:creationId xmlns:p14="http://schemas.microsoft.com/office/powerpoint/2010/main" val="1657105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621380A-5FB6-4DFB-922D-CC92A7225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5628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89DB-50DC-20A4-2341-EC5E6AF6F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26305-7761-21B5-BED4-42833BBE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96E8B-F843-EF0E-F259-D3BA3F217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237E1-6846-B0F5-86C9-7BC757AACB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course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D90CB2-96B7-2FE3-2F3A-4A4C704BB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07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A5DB37-3750-510E-8CAA-D76AFD5CC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647C7-955C-FC73-3737-298D139F2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" y="1296162"/>
            <a:ext cx="3806190" cy="284607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14925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A9653-6F42-EC48-B443-D3FF0CD0D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74" y="3497581"/>
            <a:ext cx="3435858" cy="1125140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17795E-6A15-8CD3-45F4-FE61964FDC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9872" y="889115"/>
            <a:ext cx="2667762" cy="1090422"/>
          </a:xfrm>
        </p:spPr>
        <p:txBody>
          <a:bodyPr anchor="b">
            <a:noAutofit/>
          </a:bodyPr>
          <a:lstStyle>
            <a:lvl1pPr marL="0" indent="0" algn="r">
              <a:buNone/>
              <a:defRPr sz="4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61824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D473FF2-142B-4BBC-8823-BAB28C2F9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FDEAC5-CB05-410E-9C13-A3BB95AA2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1194597"/>
            <a:ext cx="8263350" cy="1790700"/>
          </a:xfrm>
        </p:spPr>
        <p:txBody>
          <a:bodyPr anchor="b"/>
          <a:lstStyle>
            <a:lvl1pPr algn="ctr">
              <a:lnSpc>
                <a:spcPts val="3563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BC8719-547F-4D8D-A3C6-6842D0F1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800" y="3206637"/>
            <a:ext cx="8263350" cy="124182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Add Subtitle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0140E-32A7-4823-A87C-11F572A9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300" y="52418"/>
            <a:ext cx="289479" cy="1700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1B0BD8A-D178-4B00-A3F1-5503D969B4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50" y="95849"/>
            <a:ext cx="44781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0892" y="0"/>
            <a:ext cx="4293108" cy="3168396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368" y="260604"/>
            <a:ext cx="4958334" cy="1090422"/>
          </a:xfrm>
        </p:spPr>
        <p:txBody>
          <a:bodyPr anchor="b"/>
          <a:lstStyle>
            <a:lvl1pPr>
              <a:defRPr sz="405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37955206-B899-8803-FDE5-D32B87390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368" y="1330452"/>
            <a:ext cx="3031236" cy="79652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59331-56CA-A5B3-ECFB-757CC5B9E3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368" y="2071116"/>
            <a:ext cx="1961388" cy="219456"/>
          </a:xfrm>
          <a:noFill/>
        </p:spPr>
        <p:txBody>
          <a:bodyPr/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2E6D84C-E8F7-4012-F33F-2BC73176D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14166" y="2071116"/>
            <a:ext cx="1961388" cy="219456"/>
          </a:xfrm>
          <a:noFill/>
        </p:spPr>
        <p:txBody>
          <a:bodyPr/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ABDAE69-C4D7-13B7-8424-76C2742E85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2532" y="2071116"/>
            <a:ext cx="1961388" cy="219456"/>
          </a:xfrm>
          <a:noFill/>
        </p:spPr>
        <p:txBody>
          <a:bodyPr/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D1D906-0BC4-FEE6-C101-A96C691065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8368" y="2448046"/>
            <a:ext cx="1961388" cy="1735334"/>
          </a:xfrm>
          <a:noFill/>
        </p:spPr>
        <p:txBody>
          <a:bodyPr/>
          <a:lstStyle>
            <a:lvl1pPr marL="214313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5C6931C-E330-4493-0643-D599756590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4166" y="2448046"/>
            <a:ext cx="1961388" cy="1735334"/>
          </a:xfrm>
          <a:noFill/>
        </p:spPr>
        <p:txBody>
          <a:bodyPr/>
          <a:lstStyle>
            <a:lvl1pPr marL="214313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784D331-4EA8-7763-413A-D86421E774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2532" y="2448046"/>
            <a:ext cx="1961388" cy="1735334"/>
          </a:xfrm>
          <a:noFill/>
        </p:spPr>
        <p:txBody>
          <a:bodyPr/>
          <a:lstStyle>
            <a:lvl1pPr marL="214313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D3EE34-4CB3-EFD4-CB18-2CBD6765A6B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course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DE7B4-8792-03F9-C90E-BDC9932ABD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19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SIF 109th National Congress – 14 September 2023​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01220"/>
      </p:ext>
    </p:extLst>
  </p:cSld>
  <p:clrMapOvr>
    <a:masterClrMapping/>
  </p:clrMapOvr>
  <p:transition spd="slow">
    <p:push dir="u"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343D645-9E73-4DF5-987F-AE7051A4F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6805" y="830505"/>
            <a:ext cx="3537393" cy="35400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FDEAC5-CB05-410E-9C13-A3BB95AA2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1194597"/>
            <a:ext cx="8263350" cy="1790700"/>
          </a:xfrm>
        </p:spPr>
        <p:txBody>
          <a:bodyPr anchor="b"/>
          <a:lstStyle>
            <a:lvl1pPr algn="ctr">
              <a:lnSpc>
                <a:spcPts val="3563"/>
              </a:lnSpc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BC8719-547F-4D8D-A3C6-6842D0F1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800" y="3206637"/>
            <a:ext cx="8263350" cy="124182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Add Subtitle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0140E-32A7-4823-A87C-11F572A9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300" y="52418"/>
            <a:ext cx="289479" cy="1700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1B0BD8A-D178-4B00-A3F1-5503D969B4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49" y="96027"/>
            <a:ext cx="44896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73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B76ECB0-B71D-454C-9911-8489B91E5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869517B-FA4A-4693-A73F-75823C3FCB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800" y="849150"/>
            <a:ext cx="4099482" cy="3599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FDEAC5-CB05-410E-9C13-A3BB95AA2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1046081"/>
            <a:ext cx="8263350" cy="1790700"/>
          </a:xfrm>
        </p:spPr>
        <p:txBody>
          <a:bodyPr anchor="b"/>
          <a:lstStyle>
            <a:lvl1pPr algn="ctr">
              <a:lnSpc>
                <a:spcPts val="3563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BC8719-547F-4D8D-A3C6-6842D0F1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800" y="2895786"/>
            <a:ext cx="8263350" cy="124182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Add Subtitle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0140E-32A7-4823-A87C-11F572A9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300" y="52418"/>
            <a:ext cx="289479" cy="1700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1B0BD8A-D178-4B00-A3F1-5503D969B4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50" y="95849"/>
            <a:ext cx="44781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6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D473FF2-142B-4BBC-8823-BAB28C2F9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72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FDEAC5-CB05-410E-9C13-A3BB95AA2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1788663"/>
            <a:ext cx="8263350" cy="1790700"/>
          </a:xfrm>
        </p:spPr>
        <p:txBody>
          <a:bodyPr anchor="ctr" anchorCtr="0"/>
          <a:lstStyle>
            <a:lvl1pPr algn="ctr">
              <a:lnSpc>
                <a:spcPts val="3563"/>
              </a:lnSpc>
              <a:defRPr sz="3375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Your Final Greetings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0140E-32A7-4823-A87C-11F572A9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300" y="52418"/>
            <a:ext cx="289479" cy="1700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1B0BD8A-D178-4B00-A3F1-5503D969B4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50" y="95849"/>
            <a:ext cx="44781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09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109FC96-A524-9411-F587-93938397D0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7074" y="1"/>
            <a:ext cx="4056926" cy="5143499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2DDD5-B179-8D33-E206-E8EC18C6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220" y="1639062"/>
            <a:ext cx="5020056" cy="156362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600" b="1" i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19809-9823-E5C1-322B-DCDB7769D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359" y="3378640"/>
            <a:ext cx="4793742" cy="35695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4CE57F-5479-CED7-E9B0-CE4C7D42F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8942" y="1138428"/>
            <a:ext cx="4690872" cy="32232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1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404000"/>
            <a:ext cx="4023000" cy="3088800"/>
          </a:xfrm>
        </p:spPr>
        <p:txBody>
          <a:bodyPr/>
          <a:lstStyle>
            <a:lvl1pPr>
              <a:spcBef>
                <a:spcPts val="1388"/>
              </a:spcBef>
              <a:defRPr sz="1400" b="1"/>
            </a:lvl1pPr>
            <a:lvl2pPr marL="472500" indent="0">
              <a:buNone/>
              <a:tabLst>
                <a:tab pos="3955500" algn="r"/>
              </a:tabLst>
              <a:defRPr/>
            </a:lvl2pPr>
            <a:lvl3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3pPr>
            <a:lvl4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4pPr>
            <a:lvl5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5pPr>
          </a:lstStyle>
          <a:p>
            <a:pPr lvl="0"/>
            <a:r>
              <a:rPr lang="en-US" noProof="0"/>
              <a:t>Chapter Title</a:t>
            </a:r>
          </a:p>
          <a:p>
            <a:pPr lvl="1"/>
            <a:r>
              <a:rPr lang="en-US" noProof="0"/>
              <a:t>Subchapter Level 1	1</a:t>
            </a:r>
          </a:p>
          <a:p>
            <a:pPr lvl="2"/>
            <a:r>
              <a:rPr lang="en-US" noProof="0"/>
              <a:t>Subchapter Level 2	1</a:t>
            </a:r>
          </a:p>
          <a:p>
            <a:pPr lvl="3"/>
            <a:r>
              <a:rPr lang="en-US" noProof="0"/>
              <a:t>Subchapter Level 2	1</a:t>
            </a:r>
          </a:p>
          <a:p>
            <a:pPr lvl="4"/>
            <a:r>
              <a:rPr lang="en-US" noProof="0"/>
              <a:t>Subchapter Level 2	1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E69F34A5-EA9B-4A0A-A8FB-63CF2456D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7200" y="1404000"/>
            <a:ext cx="4023000" cy="3088800"/>
          </a:xfrm>
        </p:spPr>
        <p:txBody>
          <a:bodyPr/>
          <a:lstStyle>
            <a:lvl1pPr>
              <a:spcBef>
                <a:spcPts val="1388"/>
              </a:spcBef>
              <a:defRPr sz="1400" b="1"/>
            </a:lvl1pPr>
            <a:lvl2pPr marL="472500" indent="0">
              <a:buNone/>
              <a:tabLst>
                <a:tab pos="3955500" algn="r"/>
              </a:tabLst>
              <a:defRPr/>
            </a:lvl2pPr>
            <a:lvl3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3pPr>
            <a:lvl4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4pPr>
            <a:lvl5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5pPr>
          </a:lstStyle>
          <a:p>
            <a:pPr lvl="0"/>
            <a:r>
              <a:rPr lang="en-US" noProof="0"/>
              <a:t>Chapter Title</a:t>
            </a:r>
          </a:p>
          <a:p>
            <a:pPr lvl="1"/>
            <a:r>
              <a:rPr lang="en-US" noProof="0"/>
              <a:t>Subchapter Level 1	1</a:t>
            </a:r>
          </a:p>
          <a:p>
            <a:pPr lvl="2"/>
            <a:r>
              <a:rPr lang="en-US" noProof="0"/>
              <a:t>Subchapter Level 2	1</a:t>
            </a:r>
          </a:p>
          <a:p>
            <a:pPr lvl="3"/>
            <a:r>
              <a:rPr lang="en-US" noProof="0"/>
              <a:t>Subchapter Level 2	1</a:t>
            </a:r>
          </a:p>
          <a:p>
            <a:pPr lvl="4"/>
            <a:r>
              <a:rPr lang="en-US" noProof="0"/>
              <a:t>Subchapter Level 2	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C33D56-EDA7-4D6B-80CE-52842ECCE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99083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80" y="339502"/>
            <a:ext cx="9144000" cy="4803998"/>
          </a:xfrm>
          <a:solidFill>
            <a:schemeClr val="bg1">
              <a:lumMod val="50000"/>
              <a:alpha val="50000"/>
            </a:schemeClr>
          </a:solidFill>
        </p:spPr>
        <p:txBody>
          <a:bodyPr anchor="t" anchorCtr="0"/>
          <a:lstStyle>
            <a:lvl1pPr algn="ctr">
              <a:lnSpc>
                <a:spcPct val="150000"/>
              </a:lnSpc>
              <a:spcBef>
                <a:spcPts val="0"/>
              </a:spcBef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AT"/>
              <a:t>Insert </a:t>
            </a:r>
            <a:r>
              <a:rPr lang="en-US" noProof="0"/>
              <a:t>Background</a:t>
            </a:r>
            <a:r>
              <a:rPr lang="de-AT"/>
              <a:t> Image 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952560-8B22-4EC2-A520-BB0D9A9A21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1046081"/>
            <a:ext cx="8263350" cy="17907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3563"/>
              </a:lnSpc>
              <a:defRPr sz="3375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Chapter</a:t>
            </a:r>
            <a:r>
              <a:rPr lang="de-AT"/>
              <a:t> Title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ADE6088-5D10-4D28-890C-D6F29F2A1C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800" y="2882284"/>
            <a:ext cx="8263350" cy="1241822"/>
          </a:xfrm>
        </p:spPr>
        <p:txBody>
          <a:bodyPr>
            <a:noAutofit/>
          </a:bodyPr>
          <a:lstStyle>
            <a:lvl1pPr marL="0" indent="0" algn="ctr">
              <a:buNone/>
              <a:defRPr sz="112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Chapter</a:t>
            </a:r>
            <a:r>
              <a:rPr lang="de-AT"/>
              <a:t> </a:t>
            </a:r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5512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404598"/>
            <a:ext cx="40230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/>
              <a:t>Add Subtitle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745550"/>
            <a:ext cx="8263350" cy="2747250"/>
          </a:xfrm>
        </p:spPr>
        <p:txBody>
          <a:bodyPr/>
          <a:lstStyle>
            <a:lvl1pPr>
              <a:lnSpc>
                <a:spcPts val="1950"/>
              </a:lnSpc>
              <a:defRPr sz="1600"/>
            </a:lvl1pPr>
            <a:lvl2pPr marL="340200" indent="-340200">
              <a:lnSpc>
                <a:spcPts val="1950"/>
              </a:lnSpc>
              <a:defRPr sz="1600"/>
            </a:lvl2pPr>
            <a:lvl3pPr marL="680400" indent="-340200">
              <a:lnSpc>
                <a:spcPts val="1950"/>
              </a:lnSpc>
              <a:defRPr sz="1600"/>
            </a:lvl3pPr>
            <a:lvl4pPr marL="1020600" indent="-340200">
              <a:lnSpc>
                <a:spcPts val="1950"/>
              </a:lnSpc>
              <a:defRPr sz="1600"/>
            </a:lvl4pPr>
            <a:lvl5pPr marL="1360800" indent="-340200">
              <a:lnSpc>
                <a:spcPts val="1950"/>
              </a:lnSpc>
              <a:defRPr sz="1600"/>
            </a:lvl5pPr>
          </a:lstStyle>
          <a:p>
            <a:pPr lvl="0"/>
            <a:r>
              <a:rPr lang="en-US" noProof="0"/>
              <a:t>First Level (Running Text)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946405-6429-4EE3-9329-FF6E5526F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Add Title</a:t>
            </a:r>
            <a:endParaRPr lang="de-AT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E0778A-932A-4793-BF0E-632C848B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4023122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75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err="1"/>
              <a:t>Footnote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705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FA7415-5972-43C8-8CE9-FFE3FD31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555103-0B7D-47E0-BAB5-A777A347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1745437"/>
            <a:ext cx="8263350" cy="274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First Level (Running Text)</a:t>
            </a:r>
          </a:p>
          <a:p>
            <a:pPr lvl="1"/>
            <a:r>
              <a:rPr lang="en-US" noProof="0"/>
              <a:t>First</a:t>
            </a:r>
            <a:r>
              <a:rPr lang="de-DE"/>
              <a:t> Level</a:t>
            </a:r>
          </a:p>
          <a:p>
            <a:pPr lvl="2"/>
            <a:r>
              <a:rPr lang="en-US" noProof="0"/>
              <a:t>Second</a:t>
            </a:r>
            <a:r>
              <a:rPr lang="de-DE"/>
              <a:t> Level</a:t>
            </a:r>
          </a:p>
          <a:p>
            <a:pPr lvl="3"/>
            <a:r>
              <a:rPr lang="en-US" noProof="0"/>
              <a:t>Third</a:t>
            </a:r>
            <a:r>
              <a:rPr lang="de-DE"/>
              <a:t> Level</a:t>
            </a:r>
          </a:p>
          <a:p>
            <a:pPr lvl="4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374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388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43000" indent="-243000" algn="l" defTabSz="685800" rtl="0" eaLnBrk="1" latinLnBrk="0" hangingPunct="1">
        <a:lnSpc>
          <a:spcPts val="1388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117" userDrawn="1">
          <p15:clr>
            <a:srgbClr val="F26B43"/>
          </p15:clr>
        </p15:guide>
        <p15:guide id="3" pos="90" userDrawn="1">
          <p15:clr>
            <a:srgbClr val="F26B43"/>
          </p15:clr>
        </p15:guide>
        <p15:guide id="4" pos="294" userDrawn="1">
          <p15:clr>
            <a:srgbClr val="F26B43"/>
          </p15:clr>
        </p15:guide>
        <p15:guide id="5" pos="1009" userDrawn="1">
          <p15:clr>
            <a:srgbClr val="F26B43"/>
          </p15:clr>
        </p15:guide>
        <p15:guide id="6" pos="1196" userDrawn="1">
          <p15:clr>
            <a:srgbClr val="F26B43"/>
          </p15:clr>
        </p15:guide>
        <p15:guide id="7" pos="5670" userDrawn="1">
          <p15:clr>
            <a:srgbClr val="F26B43"/>
          </p15:clr>
        </p15:guide>
        <p15:guide id="8" pos="5466" userDrawn="1">
          <p15:clr>
            <a:srgbClr val="F26B43"/>
          </p15:clr>
        </p15:guide>
        <p15:guide id="9" pos="2081" userDrawn="1">
          <p15:clr>
            <a:srgbClr val="F26B43"/>
          </p15:clr>
        </p15:guide>
        <p15:guide id="10" pos="1893" userDrawn="1">
          <p15:clr>
            <a:srgbClr val="F26B43"/>
          </p15:clr>
        </p15:guide>
        <p15:guide id="12" pos="2973" userDrawn="1">
          <p15:clr>
            <a:srgbClr val="F26B43"/>
          </p15:clr>
        </p15:guide>
        <p15:guide id="13" pos="2787" userDrawn="1">
          <p15:clr>
            <a:srgbClr val="F26B43"/>
          </p15:clr>
        </p15:guide>
        <p15:guide id="14" pos="4751" userDrawn="1">
          <p15:clr>
            <a:srgbClr val="F26B43"/>
          </p15:clr>
        </p15:guide>
        <p15:guide id="15" pos="4564" userDrawn="1">
          <p15:clr>
            <a:srgbClr val="F26B43"/>
          </p15:clr>
        </p15:guide>
        <p15:guide id="16" pos="3867" userDrawn="1">
          <p15:clr>
            <a:srgbClr val="F26B43"/>
          </p15:clr>
        </p15:guide>
        <p15:guide id="17" pos="3680" userDrawn="1">
          <p15:clr>
            <a:srgbClr val="F26B43"/>
          </p15:clr>
        </p15:guide>
        <p15:guide id="19" orient="horz" pos="123" userDrawn="1">
          <p15:clr>
            <a:srgbClr val="F26B43"/>
          </p15:clr>
        </p15:guide>
        <p15:guide id="21" orient="horz" pos="200" userDrawn="1">
          <p15:clr>
            <a:srgbClr val="F26B43"/>
          </p15:clr>
        </p15:guide>
        <p15:guide id="23" orient="horz" pos="387" userDrawn="1">
          <p15:clr>
            <a:srgbClr val="F26B43"/>
          </p15:clr>
        </p15:guide>
        <p15:guide id="24" orient="horz" pos="2819" userDrawn="1">
          <p15:clr>
            <a:srgbClr val="F26B43"/>
          </p15:clr>
        </p15:guide>
        <p15:guide id="25" orient="horz" pos="29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FA7415-5972-43C8-8CE9-FFE3FD31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579552"/>
            <a:ext cx="8263350" cy="804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555103-0B7D-47E0-BAB5-A777A347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1745437"/>
            <a:ext cx="8263350" cy="274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First Level (Running Text)</a:t>
            </a:r>
          </a:p>
          <a:p>
            <a:pPr lvl="1"/>
            <a:r>
              <a:rPr lang="en-US" noProof="0"/>
              <a:t>First</a:t>
            </a:r>
            <a:r>
              <a:rPr lang="de-DE"/>
              <a:t> Level</a:t>
            </a:r>
          </a:p>
          <a:p>
            <a:pPr lvl="2"/>
            <a:r>
              <a:rPr lang="en-US" noProof="0"/>
              <a:t>Second</a:t>
            </a:r>
            <a:r>
              <a:rPr lang="de-DE"/>
              <a:t> Level</a:t>
            </a:r>
          </a:p>
          <a:p>
            <a:pPr lvl="3"/>
            <a:r>
              <a:rPr lang="en-US" noProof="0"/>
              <a:t>Third</a:t>
            </a:r>
            <a:r>
              <a:rPr lang="de-DE"/>
              <a:t> Level</a:t>
            </a:r>
          </a:p>
          <a:p>
            <a:pPr lvl="4"/>
            <a:r>
              <a:rPr lang="en-US" noProof="0"/>
              <a:t>Fourth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A45E14-11AD-4136-88E8-CBEC7C081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5300" y="52418"/>
            <a:ext cx="289479" cy="1700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r">
              <a:lnSpc>
                <a:spcPts val="1238"/>
              </a:lnSpc>
              <a:defRPr sz="800">
                <a:solidFill>
                  <a:schemeClr val="tx2"/>
                </a:solidFill>
              </a:defRPr>
            </a:lvl1pPr>
          </a:lstStyle>
          <a:p>
            <a:r>
              <a:rPr lang="de-AT"/>
              <a:t> </a:t>
            </a:r>
            <a:fld id="{88A1DFE4-5FC5-43BD-BB7E-75EAD82B9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0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9" r:id="rId3"/>
    <p:sldLayoutId id="2147483663" r:id="rId4"/>
    <p:sldLayoutId id="2147483664" r:id="rId5"/>
  </p:sldLayoutIdLst>
  <p:hf hdr="0" ft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388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43000" indent="-243000" algn="l" defTabSz="685800" rtl="0" eaLnBrk="1" latinLnBrk="0" hangingPunct="1">
        <a:lnSpc>
          <a:spcPts val="1388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117" userDrawn="1">
          <p15:clr>
            <a:srgbClr val="F26B43"/>
          </p15:clr>
        </p15:guide>
        <p15:guide id="3" pos="90" userDrawn="1">
          <p15:clr>
            <a:srgbClr val="F26B43"/>
          </p15:clr>
        </p15:guide>
        <p15:guide id="4" pos="294" userDrawn="1">
          <p15:clr>
            <a:srgbClr val="F26B43"/>
          </p15:clr>
        </p15:guide>
        <p15:guide id="5" pos="1009" userDrawn="1">
          <p15:clr>
            <a:srgbClr val="F26B43"/>
          </p15:clr>
        </p15:guide>
        <p15:guide id="6" pos="1196" userDrawn="1">
          <p15:clr>
            <a:srgbClr val="F26B43"/>
          </p15:clr>
        </p15:guide>
        <p15:guide id="7" pos="5670" userDrawn="1">
          <p15:clr>
            <a:srgbClr val="F26B43"/>
          </p15:clr>
        </p15:guide>
        <p15:guide id="8" pos="5466" userDrawn="1">
          <p15:clr>
            <a:srgbClr val="F26B43"/>
          </p15:clr>
        </p15:guide>
        <p15:guide id="9" pos="2081" userDrawn="1">
          <p15:clr>
            <a:srgbClr val="F26B43"/>
          </p15:clr>
        </p15:guide>
        <p15:guide id="10" pos="1893" userDrawn="1">
          <p15:clr>
            <a:srgbClr val="F26B43"/>
          </p15:clr>
        </p15:guide>
        <p15:guide id="12" pos="2973" userDrawn="1">
          <p15:clr>
            <a:srgbClr val="F26B43"/>
          </p15:clr>
        </p15:guide>
        <p15:guide id="13" pos="2787" userDrawn="1">
          <p15:clr>
            <a:srgbClr val="F26B43"/>
          </p15:clr>
        </p15:guide>
        <p15:guide id="14" pos="4751" userDrawn="1">
          <p15:clr>
            <a:srgbClr val="F26B43"/>
          </p15:clr>
        </p15:guide>
        <p15:guide id="15" pos="4564" userDrawn="1">
          <p15:clr>
            <a:srgbClr val="F26B43"/>
          </p15:clr>
        </p15:guide>
        <p15:guide id="16" pos="3867" userDrawn="1">
          <p15:clr>
            <a:srgbClr val="F26B43"/>
          </p15:clr>
        </p15:guide>
        <p15:guide id="17" pos="3680" userDrawn="1">
          <p15:clr>
            <a:srgbClr val="F26B43"/>
          </p15:clr>
        </p15:guide>
        <p15:guide id="19" orient="horz" pos="123" userDrawn="1">
          <p15:clr>
            <a:srgbClr val="F26B43"/>
          </p15:clr>
        </p15:guide>
        <p15:guide id="21" orient="horz" pos="200" userDrawn="1">
          <p15:clr>
            <a:srgbClr val="F26B43"/>
          </p15:clr>
        </p15:guide>
        <p15:guide id="23" orient="horz" pos="387" userDrawn="1">
          <p15:clr>
            <a:srgbClr val="F26B43"/>
          </p15:clr>
        </p15:guide>
        <p15:guide id="24" orient="horz" pos="2819" userDrawn="1">
          <p15:clr>
            <a:srgbClr val="F26B43"/>
          </p15:clr>
        </p15:guide>
        <p15:guide id="25" orient="horz" pos="29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FA7415-5972-43C8-8CE9-FFE3FD31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555103-0B7D-47E0-BAB5-A777A347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1745437"/>
            <a:ext cx="8263350" cy="274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First Level (Running Text)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80CF0C-837C-4BFD-ADEC-CF0F22B3929F}"/>
              </a:ext>
            </a:extLst>
          </p:cNvPr>
          <p:cNvSpPr/>
          <p:nvPr userDrawn="1"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50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A45E14-11AD-4136-88E8-CBEC7C081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5300" y="94965"/>
            <a:ext cx="289479" cy="1700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r">
              <a:lnSpc>
                <a:spcPts val="1238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88A1DFE4-5FC5-43BD-BB7E-75EAD82B9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5072D71-1E30-4F23-8B4C-14B3F8F7893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21" y="90000"/>
            <a:ext cx="44781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6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8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62" r:id="rId10"/>
    <p:sldLayoutId id="2147483667" r:id="rId11"/>
    <p:sldLayoutId id="2147483669" r:id="rId12"/>
    <p:sldLayoutId id="2147483670" r:id="rId13"/>
    <p:sldLayoutId id="2147483671" r:id="rId14"/>
    <p:sldLayoutId id="2147483672" r:id="rId15"/>
  </p:sldLayoutIdLst>
  <p:hf hdr="0" ft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388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43000" indent="-243000" algn="l" defTabSz="685800" rtl="0" eaLnBrk="1" latinLnBrk="0" hangingPunct="1">
        <a:lnSpc>
          <a:spcPts val="1388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117" userDrawn="1">
          <p15:clr>
            <a:srgbClr val="F26B43"/>
          </p15:clr>
        </p15:guide>
        <p15:guide id="3" pos="90" userDrawn="1">
          <p15:clr>
            <a:srgbClr val="F26B43"/>
          </p15:clr>
        </p15:guide>
        <p15:guide id="4" pos="294" userDrawn="1">
          <p15:clr>
            <a:srgbClr val="F26B43"/>
          </p15:clr>
        </p15:guide>
        <p15:guide id="5" pos="1009" userDrawn="1">
          <p15:clr>
            <a:srgbClr val="F26B43"/>
          </p15:clr>
        </p15:guide>
        <p15:guide id="6" pos="1196" userDrawn="1">
          <p15:clr>
            <a:srgbClr val="F26B43"/>
          </p15:clr>
        </p15:guide>
        <p15:guide id="7" pos="5670" userDrawn="1">
          <p15:clr>
            <a:srgbClr val="F26B43"/>
          </p15:clr>
        </p15:guide>
        <p15:guide id="8" pos="5466" userDrawn="1">
          <p15:clr>
            <a:srgbClr val="F26B43"/>
          </p15:clr>
        </p15:guide>
        <p15:guide id="9" pos="2081" userDrawn="1">
          <p15:clr>
            <a:srgbClr val="F26B43"/>
          </p15:clr>
        </p15:guide>
        <p15:guide id="10" pos="1893" userDrawn="1">
          <p15:clr>
            <a:srgbClr val="F26B43"/>
          </p15:clr>
        </p15:guide>
        <p15:guide id="12" pos="2973" userDrawn="1">
          <p15:clr>
            <a:srgbClr val="F26B43"/>
          </p15:clr>
        </p15:guide>
        <p15:guide id="13" pos="2787" userDrawn="1">
          <p15:clr>
            <a:srgbClr val="F26B43"/>
          </p15:clr>
        </p15:guide>
        <p15:guide id="14" pos="4751" userDrawn="1">
          <p15:clr>
            <a:srgbClr val="F26B43"/>
          </p15:clr>
        </p15:guide>
        <p15:guide id="15" pos="4564" userDrawn="1">
          <p15:clr>
            <a:srgbClr val="F26B43"/>
          </p15:clr>
        </p15:guide>
        <p15:guide id="16" pos="3867" userDrawn="1">
          <p15:clr>
            <a:srgbClr val="F26B43"/>
          </p15:clr>
        </p15:guide>
        <p15:guide id="17" pos="3680" userDrawn="1">
          <p15:clr>
            <a:srgbClr val="F26B43"/>
          </p15:clr>
        </p15:guide>
        <p15:guide id="19" orient="horz" pos="123" userDrawn="1">
          <p15:clr>
            <a:srgbClr val="F26B43"/>
          </p15:clr>
        </p15:guide>
        <p15:guide id="21" orient="horz" pos="200" userDrawn="1">
          <p15:clr>
            <a:srgbClr val="F26B43"/>
          </p15:clr>
        </p15:guide>
        <p15:guide id="23" orient="horz" pos="387" userDrawn="1">
          <p15:clr>
            <a:srgbClr val="F26B43"/>
          </p15:clr>
        </p15:guide>
        <p15:guide id="24" orient="horz" pos="2819" userDrawn="1">
          <p15:clr>
            <a:srgbClr val="F26B43"/>
          </p15:clr>
        </p15:guide>
        <p15:guide id="25" orient="horz" pos="2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ndico.cern.ch/event/783429/contributions/3376675/attachments/1829951/2996531/Oxford_April2019_V1.pdf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AEB2A6-C71F-0538-4083-5C97297C2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24" y="1324808"/>
            <a:ext cx="5013171" cy="1651111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Avenir Next LT Pro"/>
              </a:rPr>
              <a:t>Standalone muon-system reconstruction in idea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0069-490F-6B34-EAD3-1DEC642BF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309" y="1074819"/>
            <a:ext cx="4690872" cy="322326"/>
          </a:xfrm>
        </p:spPr>
        <p:txBody>
          <a:bodyPr vert="horz" lIns="68580" tIns="34290" rIns="68580" bIns="34290" rtlCol="0" anchor="t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Sabon Next LT"/>
                <a:cs typeface="Sabon Next LT"/>
              </a:rPr>
              <a:t>Mahmoud Ali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7CFFA183-3C6C-5E1F-85A9-0A349159D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105" y="3375838"/>
            <a:ext cx="858921" cy="859107"/>
          </a:xfrm>
          <a:prstGeom prst="rect">
            <a:avLst/>
          </a:prstGeom>
        </p:spPr>
      </p:pic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9F69AE5-38B9-E336-11B2-E9FCA3C74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969" y="3556776"/>
            <a:ext cx="1544907" cy="549605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4201D43-026A-AFEB-D91B-DB38590E6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20" y="3559571"/>
            <a:ext cx="2024465" cy="512032"/>
          </a:xfrm>
          <a:prstGeom prst="rect">
            <a:avLst/>
          </a:prstGeom>
        </p:spPr>
      </p:pic>
      <p:pic>
        <p:nvPicPr>
          <p:cNvPr id="11" name="Picture 10" descr="A hexagon shaped object with red trim&#10;&#10;Description automatically generated">
            <a:extLst>
              <a:ext uri="{FF2B5EF4-FFF2-40B4-BE49-F238E27FC236}">
                <a16:creationId xmlns:a16="http://schemas.microsoft.com/office/drawing/2014/main" id="{FB300271-7536-9DFE-09A0-282263370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483" y="624189"/>
            <a:ext cx="5171365" cy="3668874"/>
          </a:xfrm>
          <a:prstGeom prst="rect">
            <a:avLst/>
          </a:prstGeom>
        </p:spPr>
      </p:pic>
      <p:pic>
        <p:nvPicPr>
          <p:cNvPr id="15" name="Picture 14" descr="A blue logo with text&#10;&#10;Description automatically generated">
            <a:extLst>
              <a:ext uri="{FF2B5EF4-FFF2-40B4-BE49-F238E27FC236}">
                <a16:creationId xmlns:a16="http://schemas.microsoft.com/office/drawing/2014/main" id="{E8BA2552-56BE-2582-888C-AA35D01EB0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86" y="3556776"/>
            <a:ext cx="543919" cy="5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0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E85B2-BABC-412F-8D5C-AE83A32F19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50" dirty="0">
                <a:latin typeface="Copperplate Gothic Light"/>
              </a:rPr>
              <a:t>Thanks you </a:t>
            </a:r>
            <a:br>
              <a:rPr lang="en-US" sz="3350" dirty="0">
                <a:latin typeface="Copperplate Gothic Light"/>
              </a:rPr>
            </a:br>
            <a:r>
              <a:rPr lang="en-US" sz="3350" dirty="0">
                <a:latin typeface="Copperplate Gothic Light"/>
              </a:rPr>
              <a:t>for your attention.</a:t>
            </a:r>
            <a:endParaRPr lang="de-AT" sz="3350" dirty="0">
              <a:latin typeface="Copperplate Gothic Light"/>
            </a:endParaRPr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38C1E07E-32FB-B241-A391-8BD4A6B0F32D}"/>
              </a:ext>
            </a:extLst>
          </p:cNvPr>
          <p:cNvSpPr txBox="1">
            <a:spLocks/>
          </p:cNvSpPr>
          <p:nvPr/>
        </p:nvSpPr>
        <p:spPr>
          <a:xfrm>
            <a:off x="8745300" y="97423"/>
            <a:ext cx="289479" cy="17007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3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27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91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54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18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81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45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08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A1DFE4-5FC5-43BD-BB7E-75EAD82B96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1F78A14-05FE-D0AF-17DB-CEA36FAD5F3F}"/>
              </a:ext>
            </a:extLst>
          </p:cNvPr>
          <p:cNvSpPr txBox="1"/>
          <p:nvPr/>
        </p:nvSpPr>
        <p:spPr>
          <a:xfrm>
            <a:off x="3445181" y="45468"/>
            <a:ext cx="2038500" cy="170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ts val="1238"/>
              </a:lnSpc>
            </a:pPr>
            <a:r>
              <a:rPr lang="en-US" sz="900" dirty="0">
                <a:solidFill>
                  <a:schemeClr val="bg1"/>
                </a:solidFill>
                <a:latin typeface="Copperplate Gothic Light"/>
              </a:rPr>
              <a:t>Mahmoud Ali</a:t>
            </a:r>
            <a:endParaRPr lang="en-US" dirty="0">
              <a:solidFill>
                <a:schemeClr val="bg1"/>
              </a:solidFill>
              <a:latin typeface="Copperplate Gothic Light"/>
              <a:cs typeface="Arial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D3F0771-B57C-60E4-9EEC-EABCE238ABCF}"/>
              </a:ext>
            </a:extLst>
          </p:cNvPr>
          <p:cNvSpPr txBox="1"/>
          <p:nvPr/>
        </p:nvSpPr>
        <p:spPr>
          <a:xfrm>
            <a:off x="3541258" y="4694464"/>
            <a:ext cx="2057400" cy="225126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3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27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91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54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18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81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45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08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err="1">
                <a:solidFill>
                  <a:schemeClr val="bg1"/>
                </a:solidFill>
                <a:latin typeface="Copperplate Gothic Light"/>
              </a:rPr>
              <a:t>Mahmoud.ali@cern.ch</a:t>
            </a:r>
            <a:endParaRPr lang="en-US" dirty="0">
              <a:solidFill>
                <a:schemeClr val="bg1"/>
              </a:solidFill>
              <a:latin typeface="Copperplate Gothic Light"/>
              <a:cs typeface="Arial"/>
            </a:endParaRP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9D5E972-8F6A-D522-3419-8D3DB546B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30" y="20350"/>
            <a:ext cx="1259899" cy="322984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2DF25856-8D9C-F649-D748-39A6AA907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764" y="46761"/>
            <a:ext cx="554183" cy="259772"/>
          </a:xfrm>
          <a:prstGeom prst="rect">
            <a:avLst/>
          </a:prstGeom>
        </p:spPr>
      </p:pic>
      <p:pic>
        <p:nvPicPr>
          <p:cNvPr id="11" name="Picture 10" descr="A logo with white text&#10;&#10;Description automatically generated">
            <a:extLst>
              <a:ext uri="{FF2B5EF4-FFF2-40B4-BE49-F238E27FC236}">
                <a16:creationId xmlns:a16="http://schemas.microsoft.com/office/drawing/2014/main" id="{C712C423-4382-80C9-F903-606CEF910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72" y="26863"/>
            <a:ext cx="322326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5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2C9D4-95B6-09A8-4FC3-9483CEF62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ACA24DE8-7864-1DE9-ED9A-E47F687E3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14" name="Textfeld 3">
            <a:extLst>
              <a:ext uri="{FF2B5EF4-FFF2-40B4-BE49-F238E27FC236}">
                <a16:creationId xmlns:a16="http://schemas.microsoft.com/office/drawing/2014/main" id="{7E598F4E-81FF-9CEA-CAA3-37495528909D}"/>
              </a:ext>
            </a:extLst>
          </p:cNvPr>
          <p:cNvSpPr txBox="1"/>
          <p:nvPr/>
        </p:nvSpPr>
        <p:spPr>
          <a:xfrm>
            <a:off x="3445181" y="45468"/>
            <a:ext cx="2038500" cy="170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ts val="1238"/>
              </a:lnSpc>
            </a:pPr>
            <a:r>
              <a:rPr lang="en-US" sz="900">
                <a:solidFill>
                  <a:schemeClr val="bg1"/>
                </a:solidFill>
                <a:latin typeface="Copperplate Gothic Light"/>
              </a:rPr>
              <a:t>Mahmoud Ali</a:t>
            </a:r>
            <a:endParaRPr lang="en-US">
              <a:solidFill>
                <a:schemeClr val="bg1"/>
              </a:solidFill>
              <a:latin typeface="Copperplate Gothic Light"/>
              <a:cs typeface="Arial"/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7AB5ADC-4A55-E6EC-B769-C41194BA9E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30" y="20350"/>
            <a:ext cx="1259899" cy="322984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E5B8758D-DBDD-5A9E-5EE0-EC3C0480D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764" y="46761"/>
            <a:ext cx="554183" cy="259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807477-32C3-DC8B-86B1-35067146F3BA}"/>
              </a:ext>
            </a:extLst>
          </p:cNvPr>
          <p:cNvSpPr txBox="1"/>
          <p:nvPr/>
        </p:nvSpPr>
        <p:spPr>
          <a:xfrm>
            <a:off x="270963" y="706273"/>
            <a:ext cx="876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F124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Aim of the study: </a:t>
            </a:r>
            <a:r>
              <a:rPr lang="en-US" sz="2000" dirty="0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Is </a:t>
            </a:r>
            <a:r>
              <a:rPr lang="en-US" sz="2000" dirty="0">
                <a:solidFill>
                  <a:srgbClr val="C000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standalone</a:t>
            </a:r>
            <a:r>
              <a:rPr lang="en-US" sz="2000" dirty="0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Muon-system able to detect LLPs ?</a:t>
            </a:r>
            <a:endParaRPr lang="en-US" sz="2000" dirty="0">
              <a:solidFill>
                <a:srgbClr val="0F124A"/>
              </a:solidFill>
              <a:effectLst/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endParaRPr lang="en-US" sz="2000" dirty="0">
              <a:solidFill>
                <a:srgbClr val="0F124A"/>
              </a:solidFill>
              <a:effectLst/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B0F205-7333-2CE6-0FDC-90FA3733237B}"/>
              </a:ext>
            </a:extLst>
          </p:cNvPr>
          <p:cNvSpPr>
            <a:spLocks noGrp="1"/>
          </p:cNvSpPr>
          <p:nvPr/>
        </p:nvSpPr>
        <p:spPr>
          <a:xfrm>
            <a:off x="1217482" y="1414159"/>
            <a:ext cx="6706247" cy="3023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To answer this question a simulation studies are being done in parallel two tracks:</a:t>
            </a:r>
            <a:endParaRPr lang="en-US" sz="1400" b="0" i="0" u="none" strike="noStrike" kern="1200" cap="none" dirty="0">
              <a:ln>
                <a:noFill/>
              </a:ln>
              <a:solidFill>
                <a:schemeClr val="tx1"/>
              </a:solidFill>
              <a:latin typeface="Avenir Next LT Pro" panose="020B0504020202020204" pitchFamily="34" charset="77"/>
              <a:ea typeface="Noto Sans CJK SC" pitchFamily="2"/>
              <a:cs typeface="Lohit Devanagari" pitchFamily="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Fast-SIM</a:t>
            </a:r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: Using </a:t>
            </a:r>
            <a:r>
              <a:rPr lang="en-US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Delphes</a:t>
            </a:r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by adopting the track covariance matrix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	  - </a:t>
            </a:r>
            <a:r>
              <a:rPr lang="en-US" dirty="0">
                <a:solidFill>
                  <a:srgbClr val="0F124A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Study with varying number of layers, level-arm distances between 	   every two layers and space resolutions how the signal 	   	  	   reconstruction and vertex fitting is impacted.</a:t>
            </a:r>
          </a:p>
          <a:p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	  - </a:t>
            </a:r>
            <a:r>
              <a:rPr lang="en-US" dirty="0">
                <a:solidFill>
                  <a:srgbClr val="0F124A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Study of reconstructing Long Lived Particles (LLP), which have a 	  	   displaced vertices, with information only from the muon system.</a:t>
            </a:r>
            <a:endParaRPr lang="en-US" dirty="0">
              <a:solidFill>
                <a:schemeClr val="tx1"/>
              </a:solidFill>
              <a:effectLst/>
              <a:highlight>
                <a:srgbClr val="FFFFFF"/>
              </a:highlight>
              <a:latin typeface="Avenir Next LT Pro" panose="020B0504020202020204" pitchFamily="34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Full-SIM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: By using DD4hep geometry of IDEA, and adopting CLD tracking on our IDEA muon-system.</a:t>
            </a:r>
          </a:p>
          <a:p>
            <a:endParaRPr lang="en-US" dirty="0">
              <a:solidFill>
                <a:schemeClr val="tx1"/>
              </a:solidFill>
              <a:effectLst/>
              <a:highlight>
                <a:srgbClr val="FFFFFF"/>
              </a:highlight>
              <a:latin typeface="Avenir Next LT Pro" panose="020B0504020202020204" pitchFamily="34" charset="77"/>
            </a:endParaRPr>
          </a:p>
          <a:p>
            <a:endParaRPr lang="en-US" dirty="0">
              <a:solidFill>
                <a:schemeClr val="tx1"/>
              </a:solidFill>
              <a:effectLst/>
              <a:highlight>
                <a:srgbClr val="FFFFFF"/>
              </a:highlight>
              <a:latin typeface="Avenir Next LT Pro" panose="020B0504020202020204" pitchFamily="34" charset="77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FA24C25-3813-31F5-4048-7A29FB0D3E12}"/>
              </a:ext>
            </a:extLst>
          </p:cNvPr>
          <p:cNvSpPr txBox="1">
            <a:spLocks/>
          </p:cNvSpPr>
          <p:nvPr/>
        </p:nvSpPr>
        <p:spPr>
          <a:xfrm>
            <a:off x="270963" y="361764"/>
            <a:ext cx="6814262" cy="871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Sabon Next LT" panose="02000500000000000000" pitchFamily="2" charset="0"/>
                <a:cs typeface="Sabon Next LT" panose="02000500000000000000" pitchFamily="2" charset="0"/>
              </a:rPr>
              <a:t>Standalone Muon-system reconstruction in IDEA</a:t>
            </a:r>
          </a:p>
        </p:txBody>
      </p:sp>
      <p:pic>
        <p:nvPicPr>
          <p:cNvPr id="15" name="Picture 14" descr="A logo with white text&#10;&#10;Description automatically generated">
            <a:extLst>
              <a:ext uri="{FF2B5EF4-FFF2-40B4-BE49-F238E27FC236}">
                <a16:creationId xmlns:a16="http://schemas.microsoft.com/office/drawing/2014/main" id="{3A400143-3EF7-79CE-21A1-7F8F73E7A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72" y="26863"/>
            <a:ext cx="322326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6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6B6305EF-5871-AD4C-A84D-1DC5B4D85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14" name="Textfeld 3">
            <a:extLst>
              <a:ext uri="{FF2B5EF4-FFF2-40B4-BE49-F238E27FC236}">
                <a16:creationId xmlns:a16="http://schemas.microsoft.com/office/drawing/2014/main" id="{1F95A088-72B7-E24B-9D1D-7315D98F74D0}"/>
              </a:ext>
            </a:extLst>
          </p:cNvPr>
          <p:cNvSpPr txBox="1"/>
          <p:nvPr/>
        </p:nvSpPr>
        <p:spPr>
          <a:xfrm>
            <a:off x="3445181" y="45468"/>
            <a:ext cx="2038500" cy="170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ts val="1238"/>
              </a:lnSpc>
            </a:pPr>
            <a:r>
              <a:rPr lang="en-US" sz="900">
                <a:solidFill>
                  <a:schemeClr val="bg1"/>
                </a:solidFill>
                <a:latin typeface="Copperplate Gothic Light"/>
              </a:rPr>
              <a:t>Mahmoud Ali</a:t>
            </a:r>
            <a:endParaRPr lang="en-US">
              <a:solidFill>
                <a:schemeClr val="bg1"/>
              </a:solidFill>
              <a:latin typeface="Copperplate Gothic Ligh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4846D-5777-5DC1-047D-9961CA49E0B0}"/>
              </a:ext>
            </a:extLst>
          </p:cNvPr>
          <p:cNvSpPr txBox="1"/>
          <p:nvPr/>
        </p:nvSpPr>
        <p:spPr>
          <a:xfrm>
            <a:off x="270964" y="537523"/>
            <a:ext cx="5421677" cy="1231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Innovative Detector for </a:t>
            </a:r>
            <a:r>
              <a:rPr lang="en-US" sz="2000" i="1" dirty="0"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e</a:t>
            </a:r>
            <a:r>
              <a:rPr lang="en-US" sz="2000" dirty="0"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+ </a:t>
            </a:r>
            <a:r>
              <a:rPr lang="en-US" sz="2000" i="1" dirty="0"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e</a:t>
            </a:r>
            <a:r>
              <a:rPr lang="en-US" sz="2000" dirty="0"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− Accelerator (IDEA)</a:t>
            </a:r>
            <a:endParaRPr lang="en-US" sz="32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endParaRPr lang="en-US" sz="1400" dirty="0">
              <a:solidFill>
                <a:srgbClr val="FFFFFF"/>
              </a:solidFill>
              <a:effectLst/>
              <a:latin typeface="Avenir Next LT Pro" panose="020B0504020202020204" pitchFamily="34" charset="77"/>
            </a:endParaRPr>
          </a:p>
          <a:p>
            <a:endParaRPr lang="en-US" sz="1400" dirty="0">
              <a:solidFill>
                <a:srgbClr val="FFFFFF"/>
              </a:solidFill>
              <a:effectLst/>
              <a:latin typeface="Avenir Next LT Pro" panose="020B0504020202020204" pitchFamily="34" charset="77"/>
            </a:endParaRPr>
          </a:p>
          <a:p>
            <a:pPr algn="l">
              <a:lnSpc>
                <a:spcPts val="3700"/>
              </a:lnSpc>
            </a:pPr>
            <a:endParaRPr lang="en-US" sz="1400" dirty="0">
              <a:latin typeface="Avenir Next LT Pro" panose="020B0504020202020204" pitchFamily="34" charset="77"/>
            </a:endParaRPr>
          </a:p>
        </p:txBody>
      </p:sp>
      <p:sp>
        <p:nvSpPr>
          <p:cNvPr id="6" name="Text Placeholder 103">
            <a:extLst>
              <a:ext uri="{FF2B5EF4-FFF2-40B4-BE49-F238E27FC236}">
                <a16:creationId xmlns:a16="http://schemas.microsoft.com/office/drawing/2014/main" id="{C47F3CC3-A1D9-EE4C-E10D-B342C0AC5A97}"/>
              </a:ext>
            </a:extLst>
          </p:cNvPr>
          <p:cNvSpPr>
            <a:spLocks noGrp="1"/>
          </p:cNvSpPr>
          <p:nvPr/>
        </p:nvSpPr>
        <p:spPr>
          <a:xfrm>
            <a:off x="6527949" y="4785760"/>
            <a:ext cx="1499887" cy="1678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Avenir Next LT Pro"/>
              </a:rPr>
              <a:t>IDEA detector layout</a:t>
            </a:r>
            <a:endParaRPr lang="en-US" dirty="0">
              <a:solidFill>
                <a:schemeClr val="tx1"/>
              </a:solidFill>
              <a:latin typeface="Avenir Next LT Pro"/>
              <a:cs typeface="Arial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3A04843-ADF4-516A-89B7-E90328CD4D52}"/>
              </a:ext>
            </a:extLst>
          </p:cNvPr>
          <p:cNvSpPr>
            <a:spLocks noGrp="1"/>
          </p:cNvSpPr>
          <p:nvPr/>
        </p:nvSpPr>
        <p:spPr>
          <a:xfrm>
            <a:off x="270964" y="1165712"/>
            <a:ext cx="4726152" cy="33868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effectLst/>
                <a:latin typeface="Avenir Next LT Pro" panose="020B0504020202020204" pitchFamily="34" charset="77"/>
              </a:rPr>
              <a:t>IDEA detector concept consists of: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ffectLst/>
                <a:latin typeface="Avenir Next LT Pro" panose="020B0504020202020204" pitchFamily="34" charset="77"/>
              </a:rPr>
              <a:t>Silicon pixel vertex detector</a:t>
            </a: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Avenir Next LT Pro" panose="020B0504020202020204" pitchFamily="34" charset="77"/>
              </a:rPr>
              <a:t>R = 1.2 : 34 cm</a:t>
            </a: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Large-volume extremely light drift wire chamber, 112 layers, 4m long, </a:t>
            </a:r>
            <a:r>
              <a:rPr lang="en-US" b="1" dirty="0">
                <a:solidFill>
                  <a:srgbClr val="002060"/>
                </a:solidFill>
                <a:latin typeface="Avenir Next LT Pro" panose="020B0504020202020204" pitchFamily="34" charset="77"/>
              </a:rPr>
              <a:t>R = 35:200 cm</a:t>
            </a: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Surrounded by a layer of silicon micro-strip detectors, </a:t>
            </a:r>
            <a:r>
              <a:rPr lang="en-US" b="1" dirty="0">
                <a:solidFill>
                  <a:srgbClr val="002060"/>
                </a:solidFill>
                <a:latin typeface="Avenir Next LT Pro" panose="020B0504020202020204" pitchFamily="34" charset="77"/>
              </a:rPr>
              <a:t>R = 200:~210 cm.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Thin low-mass superconducting solenoid coil, </a:t>
            </a:r>
            <a:r>
              <a:rPr lang="en-US" b="1" dirty="0">
                <a:solidFill>
                  <a:srgbClr val="002060"/>
                </a:solidFill>
                <a:latin typeface="Avenir Next LT Pro" panose="020B0504020202020204" pitchFamily="34" charset="77"/>
              </a:rPr>
              <a:t>R = 210:240 cm</a:t>
            </a: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Pre-shower detector based on </a:t>
            </a:r>
            <a:r>
              <a:rPr lang="el-GR" i="1" dirty="0">
                <a:solidFill>
                  <a:srgbClr val="002060"/>
                </a:solidFill>
                <a:latin typeface="Avenir Next LT Pro" panose="020B0504020202020204" pitchFamily="34" charset="77"/>
              </a:rPr>
              <a:t>μ</a:t>
            </a:r>
            <a:r>
              <a:rPr lang="en-US" i="1" dirty="0">
                <a:solidFill>
                  <a:srgbClr val="002060"/>
                </a:solidFill>
                <a:latin typeface="Avenir Next LT Pro" panose="020B0504020202020204" pitchFamily="34" charset="77"/>
              </a:rPr>
              <a:t>RWELL </a:t>
            </a: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technology,   </a:t>
            </a:r>
            <a:r>
              <a:rPr lang="en-US" b="1" dirty="0">
                <a:solidFill>
                  <a:srgbClr val="002060"/>
                </a:solidFill>
                <a:latin typeface="Avenir Next LT Pro" panose="020B0504020202020204" pitchFamily="34" charset="77"/>
              </a:rPr>
              <a:t>R = 240:~250 cm.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Dual readout fiber calorimeter, </a:t>
            </a:r>
            <a:r>
              <a:rPr lang="en-US" b="1" dirty="0">
                <a:solidFill>
                  <a:srgbClr val="002060"/>
                </a:solidFill>
                <a:latin typeface="Avenir Next LT Pro" panose="020B0504020202020204" pitchFamily="34" charset="77"/>
              </a:rPr>
              <a:t>R = 250:450 cm.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Muon chambers based on </a:t>
            </a:r>
            <a:r>
              <a:rPr lang="el-GR" i="1" dirty="0">
                <a:solidFill>
                  <a:srgbClr val="002060"/>
                </a:solidFill>
                <a:latin typeface="Avenir Next LT Pro" panose="020B0504020202020204" pitchFamily="34" charset="77"/>
              </a:rPr>
              <a:t>μ</a:t>
            </a:r>
            <a:r>
              <a:rPr lang="en-US" i="1" dirty="0">
                <a:solidFill>
                  <a:srgbClr val="002060"/>
                </a:solidFill>
                <a:latin typeface="Avenir Next LT Pro" panose="020B0504020202020204" pitchFamily="34" charset="77"/>
              </a:rPr>
              <a:t>RWELL </a:t>
            </a: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technology</a:t>
            </a:r>
          </a:p>
          <a:p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inside the magnet return yoke, </a:t>
            </a:r>
            <a:r>
              <a:rPr lang="en-US" b="1" dirty="0">
                <a:solidFill>
                  <a:srgbClr val="002060"/>
                </a:solidFill>
                <a:latin typeface="Avenir Next LT Pro" panose="020B0504020202020204" pitchFamily="34" charset="77"/>
              </a:rPr>
              <a:t>R = 450:~540 cm</a:t>
            </a: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.</a:t>
            </a:r>
          </a:p>
        </p:txBody>
      </p:sp>
      <p:pic>
        <p:nvPicPr>
          <p:cNvPr id="10" name="Picture 9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5B3E805D-0329-B993-28CC-466D3D95B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" r="50054"/>
          <a:stretch/>
        </p:blipFill>
        <p:spPr>
          <a:xfrm>
            <a:off x="5152769" y="1093509"/>
            <a:ext cx="3882010" cy="361641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14EE87-A35C-EE3E-E792-3583FC4C357A}"/>
              </a:ext>
            </a:extLst>
          </p:cNvPr>
          <p:cNvCxnSpPr/>
          <p:nvPr/>
        </p:nvCxnSpPr>
        <p:spPr>
          <a:xfrm flipV="1">
            <a:off x="4364610" y="1696825"/>
            <a:ext cx="1988132" cy="28557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1D619C-9283-1369-9C1B-D1731B932517}"/>
              </a:ext>
            </a:extLst>
          </p:cNvPr>
          <p:cNvCxnSpPr>
            <a:cxnSpLocks/>
          </p:cNvCxnSpPr>
          <p:nvPr/>
        </p:nvCxnSpPr>
        <p:spPr>
          <a:xfrm flipV="1">
            <a:off x="4364610" y="2928124"/>
            <a:ext cx="3918676" cy="1624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5227114-8AFD-866B-A12D-A677359CC027}"/>
              </a:ext>
            </a:extLst>
          </p:cNvPr>
          <p:cNvSpPr txBox="1"/>
          <p:nvPr/>
        </p:nvSpPr>
        <p:spPr>
          <a:xfrm>
            <a:off x="7157665" y="1281578"/>
            <a:ext cx="571438" cy="486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1300" b="1" dirty="0"/>
              <a:t>Yoke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1D5DF0-E196-2717-A3C2-29940BD66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30" y="20350"/>
            <a:ext cx="1259899" cy="322984"/>
          </a:xfrm>
          <a:prstGeom prst="rect">
            <a:avLst/>
          </a:prstGeom>
        </p:spPr>
      </p:pic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C84B2E5C-C450-D332-28B0-2ADD8F621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764" y="46761"/>
            <a:ext cx="554183" cy="259772"/>
          </a:xfrm>
          <a:prstGeom prst="rect">
            <a:avLst/>
          </a:prstGeom>
        </p:spPr>
      </p:pic>
      <p:pic>
        <p:nvPicPr>
          <p:cNvPr id="16" name="Picture 15" descr="A logo with white text&#10;&#10;Description automatically generated">
            <a:extLst>
              <a:ext uri="{FF2B5EF4-FFF2-40B4-BE49-F238E27FC236}">
                <a16:creationId xmlns:a16="http://schemas.microsoft.com/office/drawing/2014/main" id="{D353E63F-8287-F40C-BB04-DE374FA13E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72" y="26863"/>
            <a:ext cx="322326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3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78A73-C2DE-9470-85AE-C898211C1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92D06A66-B06F-00B0-271F-EA6EA37D7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14" name="Textfeld 3">
            <a:extLst>
              <a:ext uri="{FF2B5EF4-FFF2-40B4-BE49-F238E27FC236}">
                <a16:creationId xmlns:a16="http://schemas.microsoft.com/office/drawing/2014/main" id="{B6FDC3AE-A9B9-94AD-271D-9C3DE1B7B5D9}"/>
              </a:ext>
            </a:extLst>
          </p:cNvPr>
          <p:cNvSpPr txBox="1"/>
          <p:nvPr/>
        </p:nvSpPr>
        <p:spPr>
          <a:xfrm>
            <a:off x="3445181" y="45468"/>
            <a:ext cx="2038500" cy="170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ts val="1238"/>
              </a:lnSpc>
            </a:pPr>
            <a:r>
              <a:rPr lang="en-US" sz="900">
                <a:solidFill>
                  <a:schemeClr val="bg1"/>
                </a:solidFill>
                <a:latin typeface="Copperplate Gothic Light"/>
              </a:rPr>
              <a:t>Mahmoud Ali</a:t>
            </a:r>
            <a:endParaRPr lang="en-US">
              <a:solidFill>
                <a:schemeClr val="bg1"/>
              </a:solidFill>
              <a:latin typeface="Copperplate Gothic Ligh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B0C6D-F2B9-9ED4-8B8F-1D69DB173988}"/>
              </a:ext>
            </a:extLst>
          </p:cNvPr>
          <p:cNvSpPr txBox="1"/>
          <p:nvPr/>
        </p:nvSpPr>
        <p:spPr>
          <a:xfrm>
            <a:off x="270963" y="527162"/>
            <a:ext cx="6081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Delphes</a:t>
            </a:r>
            <a:r>
              <a:rPr lang="en-US" sz="2000" dirty="0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study: Tracks from Standalone Muon-system </a:t>
            </a:r>
            <a:endParaRPr lang="en-US" sz="2000" dirty="0">
              <a:solidFill>
                <a:srgbClr val="0F124A"/>
              </a:solidFill>
              <a:effectLst/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endParaRPr lang="en-US" sz="2000" dirty="0">
              <a:solidFill>
                <a:srgbClr val="0F124A"/>
              </a:solidFill>
              <a:effectLst/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37964CD-3A33-9BAA-1A91-51B3D64D93FA}"/>
              </a:ext>
            </a:extLst>
          </p:cNvPr>
          <p:cNvSpPr>
            <a:spLocks noGrp="1"/>
          </p:cNvSpPr>
          <p:nvPr/>
        </p:nvSpPr>
        <p:spPr>
          <a:xfrm>
            <a:off x="197428" y="1107573"/>
            <a:ext cx="5085440" cy="3450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Usually in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Delphes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, we can’t work with standalone sub-detector, but thanks to track covariance module by Franco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Bedeschi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, a standalone muon-system IDEA card has been obtained by adopting IDEA card to use only muon system layers as sensitive and other sub-detectors as non-sensitive (For multiple scattering use)</a:t>
            </a:r>
          </a:p>
          <a:p>
            <a:pPr lvl="4"/>
            <a:r>
              <a:rPr lang="en-US" sz="1200" b="0" dirty="0">
                <a:solidFill>
                  <a:srgbClr val="00206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Simple tracker geometry implementation, including material multiple scattering</a:t>
            </a:r>
          </a:p>
          <a:p>
            <a:pPr lvl="4"/>
            <a:r>
              <a:rPr lang="en-US" sz="1200" b="0" dirty="0">
                <a:solidFill>
                  <a:srgbClr val="00206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Computes full covariance matrix (depend on </a:t>
            </a:r>
            <a:r>
              <a:rPr lang="en-US" sz="1200" b="0" dirty="0" err="1">
                <a:solidFill>
                  <a:srgbClr val="00206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p</a:t>
            </a:r>
            <a:r>
              <a:rPr lang="en-US" sz="1200" b="0" baseline="-25000" dirty="0" err="1">
                <a:solidFill>
                  <a:srgbClr val="00206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T</a:t>
            </a:r>
            <a:r>
              <a:rPr lang="en-US" sz="1200" b="0" dirty="0">
                <a:solidFill>
                  <a:srgbClr val="00206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, </a:t>
            </a:r>
            <a:r>
              <a:rPr lang="el-GR" sz="1200" b="0" dirty="0">
                <a:solidFill>
                  <a:srgbClr val="00206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θ)</a:t>
            </a:r>
          </a:p>
          <a:p>
            <a:pPr lvl="4"/>
            <a:r>
              <a:rPr lang="en-US" sz="1200" b="0" dirty="0">
                <a:solidFill>
                  <a:srgbClr val="00206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Computes smeared track (including off-diagonal terms)</a:t>
            </a:r>
            <a:br>
              <a:rPr lang="en-US" sz="1200" b="0" dirty="0">
                <a:solidFill>
                  <a:srgbClr val="00206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</a:br>
            <a:endParaRPr lang="en-US" sz="1200" b="0" dirty="0">
              <a:solidFill>
                <a:srgbClr val="002060"/>
              </a:solidFill>
              <a:highlight>
                <a:srgbClr val="FFFFFF"/>
              </a:highlight>
              <a:latin typeface="Avenir Next LT Pro" panose="020B0504020202020204" pitchFamily="34" charset="77"/>
            </a:endParaRPr>
          </a:p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effectLst/>
              <a:highlight>
                <a:srgbClr val="FFFFFF"/>
              </a:highlight>
              <a:latin typeface="Avenir Next LT Pro" panose="020B050402020202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0D16B-8B3B-8769-C672-22AD1F2043C5}"/>
              </a:ext>
            </a:extLst>
          </p:cNvPr>
          <p:cNvSpPr txBox="1"/>
          <p:nvPr/>
        </p:nvSpPr>
        <p:spPr>
          <a:xfrm>
            <a:off x="7923729" y="1062186"/>
            <a:ext cx="169551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1000" b="1" dirty="0">
                <a:solidFill>
                  <a:srgbClr val="C00000"/>
                </a:solidFill>
                <a:latin typeface="Avenir Next LT Pro" panose="020B0504020202020204" pitchFamily="34" charset="77"/>
              </a:rPr>
              <a:t>Return-yoke</a:t>
            </a:r>
            <a:endParaRPr lang="en-US" sz="1800" b="1" dirty="0">
              <a:solidFill>
                <a:srgbClr val="C00000"/>
              </a:solidFill>
              <a:latin typeface="Avenir Next LT Pro" panose="020B0504020202020204" pitchFamily="34" charset="77"/>
            </a:endParaRPr>
          </a:p>
        </p:txBody>
      </p:sp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57428F6-E6DF-8784-D13E-EE096CE20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30" y="20350"/>
            <a:ext cx="1259899" cy="322984"/>
          </a:xfrm>
          <a:prstGeom prst="rect">
            <a:avLst/>
          </a:prstGeom>
        </p:spPr>
      </p:pic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C6E9F48A-1212-3F03-5CA1-9BAAD5CA0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764" y="46761"/>
            <a:ext cx="554183" cy="259772"/>
          </a:xfrm>
          <a:prstGeom prst="rect">
            <a:avLst/>
          </a:prstGeom>
        </p:spPr>
      </p:pic>
      <p:pic>
        <p:nvPicPr>
          <p:cNvPr id="18" name="Picture 17" descr="A logo with white text&#10;&#10;Description automatically generated">
            <a:extLst>
              <a:ext uri="{FF2B5EF4-FFF2-40B4-BE49-F238E27FC236}">
                <a16:creationId xmlns:a16="http://schemas.microsoft.com/office/drawing/2014/main" id="{93C11E3E-944B-1570-950E-41181E0E6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72" y="26863"/>
            <a:ext cx="322326" cy="3200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91AB24-9A1E-3515-6AD6-39EB999511EB}"/>
              </a:ext>
            </a:extLst>
          </p:cNvPr>
          <p:cNvSpPr/>
          <p:nvPr/>
        </p:nvSpPr>
        <p:spPr>
          <a:xfrm>
            <a:off x="5392033" y="1293554"/>
            <a:ext cx="2976096" cy="2388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B42571-975A-DADA-C5A3-EFFC3B8A8407}"/>
              </a:ext>
            </a:extLst>
          </p:cNvPr>
          <p:cNvSpPr/>
          <p:nvPr/>
        </p:nvSpPr>
        <p:spPr>
          <a:xfrm>
            <a:off x="5392033" y="1658468"/>
            <a:ext cx="2976096" cy="2388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59B463-87EA-A9D0-77AA-2B60230BDF11}"/>
              </a:ext>
            </a:extLst>
          </p:cNvPr>
          <p:cNvSpPr/>
          <p:nvPr/>
        </p:nvSpPr>
        <p:spPr>
          <a:xfrm>
            <a:off x="5392033" y="1213493"/>
            <a:ext cx="2976096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FA1CEC-D3D2-E317-4A0A-18B5B01BD2E1}"/>
              </a:ext>
            </a:extLst>
          </p:cNvPr>
          <p:cNvSpPr/>
          <p:nvPr/>
        </p:nvSpPr>
        <p:spPr>
          <a:xfrm>
            <a:off x="5392033" y="1568731"/>
            <a:ext cx="2976096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D80BA2-C25F-64C8-3EAE-5509DDB8E015}"/>
              </a:ext>
            </a:extLst>
          </p:cNvPr>
          <p:cNvSpPr/>
          <p:nvPr/>
        </p:nvSpPr>
        <p:spPr>
          <a:xfrm>
            <a:off x="5392033" y="1938161"/>
            <a:ext cx="2976096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hexagon shaped object with red trim&#10;&#10;Description automatically generated">
            <a:extLst>
              <a:ext uri="{FF2B5EF4-FFF2-40B4-BE49-F238E27FC236}">
                <a16:creationId xmlns:a16="http://schemas.microsoft.com/office/drawing/2014/main" id="{84943AFC-EDF5-0906-D315-709E732ED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28" y="1591590"/>
            <a:ext cx="5171365" cy="36688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4146D43-F023-6E9A-6F78-91BD4778945C}"/>
              </a:ext>
            </a:extLst>
          </p:cNvPr>
          <p:cNvSpPr/>
          <p:nvPr/>
        </p:nvSpPr>
        <p:spPr>
          <a:xfrm>
            <a:off x="2055043" y="2281286"/>
            <a:ext cx="650248" cy="422439"/>
          </a:xfrm>
          <a:prstGeom prst="rect">
            <a:avLst/>
          </a:prstGeom>
          <a:noFill/>
          <a:ln>
            <a:solidFill>
              <a:srgbClr val="0F12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A3438E-25F8-C1CF-3DB6-346DC6C4CE2F}"/>
              </a:ext>
            </a:extLst>
          </p:cNvPr>
          <p:cNvCxnSpPr/>
          <p:nvPr/>
        </p:nvCxnSpPr>
        <p:spPr>
          <a:xfrm flipV="1">
            <a:off x="2055043" y="1213493"/>
            <a:ext cx="3553808" cy="10677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CF65AD-8C6C-B412-DE4D-8329307F3153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2488473" y="1961021"/>
            <a:ext cx="5879656" cy="7551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E1BAEF7-7592-4C49-A30C-0BFA0BD6E116}"/>
              </a:ext>
            </a:extLst>
          </p:cNvPr>
          <p:cNvSpPr txBox="1"/>
          <p:nvPr/>
        </p:nvSpPr>
        <p:spPr>
          <a:xfrm>
            <a:off x="7054668" y="740754"/>
            <a:ext cx="169551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1000" b="1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rPr>
              <a:t>Detector layer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71A023CE-F315-FFA7-D659-1F0707FD92C4}"/>
              </a:ext>
            </a:extLst>
          </p:cNvPr>
          <p:cNvCxnSpPr/>
          <p:nvPr/>
        </p:nvCxnSpPr>
        <p:spPr>
          <a:xfrm rot="10800000" flipV="1">
            <a:off x="7145519" y="1107573"/>
            <a:ext cx="273377" cy="105919"/>
          </a:xfrm>
          <a:prstGeom prst="curvedConnector3">
            <a:avLst>
              <a:gd name="adj1" fmla="val 101724"/>
            </a:avLst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F7B809B3-1166-5B81-FDA1-459CC78BE21A}"/>
              </a:ext>
            </a:extLst>
          </p:cNvPr>
          <p:cNvSpPr>
            <a:spLocks noGrp="1"/>
          </p:cNvSpPr>
          <p:nvPr/>
        </p:nvSpPr>
        <p:spPr>
          <a:xfrm>
            <a:off x="1412663" y="2786932"/>
            <a:ext cx="6318673" cy="1701263"/>
          </a:xfrm>
          <a:prstGeom prst="rect">
            <a:avLst/>
          </a:prstGeom>
          <a:solidFill>
            <a:srgbClr val="B3E6E4"/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So, the study will investigate different apparatuses and characteristics of the muon-system trying to observe the best performance by: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Varying the number of layers.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Varying the level-arm distance.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venir Next LT Pro" panose="020B0504020202020204" pitchFamily="34" charset="77"/>
              </a:rPr>
              <a:t>Varying the space resolution of the detector.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A7BC5D-AE84-FFB0-0006-BF2B559F4C63}"/>
              </a:ext>
            </a:extLst>
          </p:cNvPr>
          <p:cNvSpPr txBox="1"/>
          <p:nvPr/>
        </p:nvSpPr>
        <p:spPr>
          <a:xfrm>
            <a:off x="6206402" y="388418"/>
            <a:ext cx="297609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700" b="0" dirty="0">
                <a:solidFill>
                  <a:srgbClr val="00206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see </a:t>
            </a:r>
            <a:r>
              <a:rPr lang="en-US" sz="700" b="0" dirty="0" err="1">
                <a:solidFill>
                  <a:srgbClr val="00206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talk@Oxford</a:t>
            </a:r>
            <a:r>
              <a:rPr lang="en-US" sz="700" b="0" dirty="0">
                <a:solidFill>
                  <a:srgbClr val="00206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[*]</a:t>
            </a:r>
            <a:br>
              <a:rPr lang="en-US" sz="700" b="0" dirty="0">
                <a:solidFill>
                  <a:srgbClr val="00206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</a:br>
            <a:r>
              <a:rPr lang="en-US" sz="700" b="0" u="sng" dirty="0">
                <a:solidFill>
                  <a:srgbClr val="002060"/>
                </a:solidFill>
                <a:highlight>
                  <a:srgbClr val="FFFFFF"/>
                </a:highlight>
                <a:latin typeface="Avenir Next LT Pro" panose="020B0504020202020204" pitchFamily="34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https://indico.cern.ch/event/783429/contributions/3376675/attachments/1829951/2996531/Oxford_April2019_V1.pdf</a:t>
            </a:r>
            <a:endParaRPr lang="en-US" sz="700" b="0" u="sng" dirty="0">
              <a:solidFill>
                <a:srgbClr val="002060"/>
              </a:solidFill>
              <a:highlight>
                <a:srgbClr val="FFFFFF"/>
              </a:highlight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975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7" grpId="0" animBg="1"/>
      <p:bldP spid="8" grpId="0" animBg="1"/>
      <p:bldP spid="9" grpId="0" animBg="1"/>
      <p:bldP spid="13" grpId="0" animBg="1"/>
      <p:bldP spid="19" grpId="0" animBg="1"/>
      <p:bldP spid="19" grpId="1" animBg="1"/>
      <p:bldP spid="2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83085-6A54-6228-DE6E-1472E7C14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00130561-47AE-68F5-84FE-E280B16548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14" name="Textfeld 3">
            <a:extLst>
              <a:ext uri="{FF2B5EF4-FFF2-40B4-BE49-F238E27FC236}">
                <a16:creationId xmlns:a16="http://schemas.microsoft.com/office/drawing/2014/main" id="{EF89EFD0-32D6-53E8-CBB2-D474BC9EBE04}"/>
              </a:ext>
            </a:extLst>
          </p:cNvPr>
          <p:cNvSpPr txBox="1"/>
          <p:nvPr/>
        </p:nvSpPr>
        <p:spPr>
          <a:xfrm>
            <a:off x="3445181" y="45468"/>
            <a:ext cx="2038500" cy="170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ts val="1238"/>
              </a:lnSpc>
            </a:pPr>
            <a:r>
              <a:rPr lang="en-US" sz="900">
                <a:solidFill>
                  <a:schemeClr val="bg1"/>
                </a:solidFill>
                <a:latin typeface="Copperplate Gothic Light"/>
              </a:rPr>
              <a:t>Mahmoud Ali</a:t>
            </a:r>
            <a:endParaRPr lang="en-US">
              <a:solidFill>
                <a:schemeClr val="bg1"/>
              </a:solidFill>
              <a:latin typeface="Copperplate Gothic Ligh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723F6-177C-08A4-6B52-8D35A74B0619}"/>
              </a:ext>
            </a:extLst>
          </p:cNvPr>
          <p:cNvSpPr txBox="1"/>
          <p:nvPr/>
        </p:nvSpPr>
        <p:spPr>
          <a:xfrm>
            <a:off x="270963" y="527162"/>
            <a:ext cx="630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Delphes</a:t>
            </a:r>
            <a:r>
              <a:rPr lang="en-US" sz="2000" dirty="0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study: Tracks from Standalone Muon-system </a:t>
            </a:r>
            <a:endParaRPr lang="en-US" sz="2000" dirty="0">
              <a:solidFill>
                <a:srgbClr val="0F124A"/>
              </a:solidFill>
              <a:effectLst/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endParaRPr lang="en-US" sz="2000" dirty="0">
              <a:solidFill>
                <a:srgbClr val="0F124A"/>
              </a:solidFill>
              <a:effectLst/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9E88BA5-2CD5-D848-6812-EF4DD637F6C9}"/>
              </a:ext>
            </a:extLst>
          </p:cNvPr>
          <p:cNvSpPr>
            <a:spLocks noGrp="1"/>
          </p:cNvSpPr>
          <p:nvPr/>
        </p:nvSpPr>
        <p:spPr>
          <a:xfrm>
            <a:off x="398241" y="1071724"/>
            <a:ext cx="5085440" cy="3450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Tests have been done by emulating LLPs decays in two muons in the calorimeter volume @ 3.5 m away from the IP, muon maximum P</a:t>
            </a:r>
            <a:r>
              <a:rPr lang="en-US" baseline="-25000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=45 GeV.</a:t>
            </a:r>
          </a:p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10 K events </a:t>
            </a:r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  <a:sym typeface="Wingdings" pitchFamily="2" charset="2"/>
              </a:rPr>
              <a:t> 20 k muons.</a:t>
            </a:r>
            <a:endParaRPr lang="en-US" dirty="0">
              <a:solidFill>
                <a:schemeClr val="tx1"/>
              </a:solidFill>
              <a:effectLst/>
              <a:highlight>
                <a:srgbClr val="FFFFFF"/>
              </a:highlight>
              <a:latin typeface="Avenir Next LT Pro" panose="020B0504020202020204" pitchFamily="34" charset="77"/>
            </a:endParaRPr>
          </a:p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Cuts on the selected events: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	- Choosing only events have two muons at final 	states.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	- Maximum P</a:t>
            </a:r>
            <a:r>
              <a:rPr lang="en-US" baseline="-25000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=100 GeV for combined two 	muons.</a:t>
            </a:r>
          </a:p>
          <a:p>
            <a:endParaRPr lang="en-US" dirty="0">
              <a:solidFill>
                <a:schemeClr val="tx1"/>
              </a:solidFill>
              <a:effectLst/>
              <a:highlight>
                <a:srgbClr val="FFFFFF"/>
              </a:highlight>
              <a:latin typeface="Avenir Next LT Pro" panose="020B0504020202020204" pitchFamily="34" charset="77"/>
            </a:endParaRPr>
          </a:p>
        </p:txBody>
      </p:sp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A4F2AE-4FA3-15E8-F785-073ECA385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30" y="20350"/>
            <a:ext cx="1259899" cy="322984"/>
          </a:xfrm>
          <a:prstGeom prst="rect">
            <a:avLst/>
          </a:prstGeom>
        </p:spPr>
      </p:pic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53AB7F31-267D-F308-CA9A-95DC7AD974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764" y="46761"/>
            <a:ext cx="554183" cy="259772"/>
          </a:xfrm>
          <a:prstGeom prst="rect">
            <a:avLst/>
          </a:prstGeom>
        </p:spPr>
      </p:pic>
      <p:pic>
        <p:nvPicPr>
          <p:cNvPr id="18" name="Picture 17" descr="A logo with white text&#10;&#10;Description automatically generated">
            <a:extLst>
              <a:ext uri="{FF2B5EF4-FFF2-40B4-BE49-F238E27FC236}">
                <a16:creationId xmlns:a16="http://schemas.microsoft.com/office/drawing/2014/main" id="{63C931A9-E90F-F0CB-3D4A-DA667641F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72" y="26863"/>
            <a:ext cx="322326" cy="320040"/>
          </a:xfrm>
          <a:prstGeom prst="rect">
            <a:avLst/>
          </a:prstGeom>
        </p:spPr>
      </p:pic>
      <p:pic>
        <p:nvPicPr>
          <p:cNvPr id="16" name="Picture 15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F0ECE80-3FA8-FF6D-D67F-D350BDE48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" r="50054"/>
          <a:stretch/>
        </p:blipFill>
        <p:spPr>
          <a:xfrm>
            <a:off x="5995449" y="1202762"/>
            <a:ext cx="2976096" cy="277247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29854C9-6551-B1F2-BF2B-5D39DEE60879}"/>
              </a:ext>
            </a:extLst>
          </p:cNvPr>
          <p:cNvGrpSpPr/>
          <p:nvPr/>
        </p:nvGrpSpPr>
        <p:grpSpPr>
          <a:xfrm>
            <a:off x="5603360" y="1819510"/>
            <a:ext cx="1019807" cy="977066"/>
            <a:chOff x="5377115" y="1253902"/>
            <a:chExt cx="1019807" cy="977066"/>
          </a:xfrm>
        </p:grpSpPr>
        <p:sp>
          <p:nvSpPr>
            <p:cNvPr id="23" name="Explosion 1 22">
              <a:extLst>
                <a:ext uri="{FF2B5EF4-FFF2-40B4-BE49-F238E27FC236}">
                  <a16:creationId xmlns:a16="http://schemas.microsoft.com/office/drawing/2014/main" id="{8258BD7D-052D-287C-9FAF-C14EAFA2A9D0}"/>
                </a:ext>
              </a:extLst>
            </p:cNvPr>
            <p:cNvSpPr/>
            <p:nvPr/>
          </p:nvSpPr>
          <p:spPr>
            <a:xfrm>
              <a:off x="5825763" y="1649690"/>
              <a:ext cx="131975" cy="141402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 Arrow 23">
              <a:extLst>
                <a:ext uri="{FF2B5EF4-FFF2-40B4-BE49-F238E27FC236}">
                  <a16:creationId xmlns:a16="http://schemas.microsoft.com/office/drawing/2014/main" id="{542A6EDC-2146-D59E-9BE3-2A4B45AE1184}"/>
                </a:ext>
              </a:extLst>
            </p:cNvPr>
            <p:cNvSpPr/>
            <p:nvPr/>
          </p:nvSpPr>
          <p:spPr>
            <a:xfrm>
              <a:off x="5872895" y="1253902"/>
              <a:ext cx="45719" cy="329801"/>
            </a:xfrm>
            <a:prstGeom prst="upArrow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 Arrow 24">
              <a:extLst>
                <a:ext uri="{FF2B5EF4-FFF2-40B4-BE49-F238E27FC236}">
                  <a16:creationId xmlns:a16="http://schemas.microsoft.com/office/drawing/2014/main" id="{B48E5B88-B53E-5E0B-276C-21902FE615B9}"/>
                </a:ext>
              </a:extLst>
            </p:cNvPr>
            <p:cNvSpPr/>
            <p:nvPr/>
          </p:nvSpPr>
          <p:spPr>
            <a:xfrm flipV="1">
              <a:off x="5863466" y="1849227"/>
              <a:ext cx="56717" cy="381741"/>
            </a:xfrm>
            <a:prstGeom prst="upArrow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 Arrow 25">
              <a:extLst>
                <a:ext uri="{FF2B5EF4-FFF2-40B4-BE49-F238E27FC236}">
                  <a16:creationId xmlns:a16="http://schemas.microsoft.com/office/drawing/2014/main" id="{CD0F1917-C2D7-E353-9223-5D5CD63556EA}"/>
                </a:ext>
              </a:extLst>
            </p:cNvPr>
            <p:cNvSpPr/>
            <p:nvPr/>
          </p:nvSpPr>
          <p:spPr>
            <a:xfrm rot="19498150" flipV="1">
              <a:off x="6072428" y="1794238"/>
              <a:ext cx="56717" cy="381741"/>
            </a:xfrm>
            <a:prstGeom prst="upArrow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Up Arrow 26">
              <a:extLst>
                <a:ext uri="{FF2B5EF4-FFF2-40B4-BE49-F238E27FC236}">
                  <a16:creationId xmlns:a16="http://schemas.microsoft.com/office/drawing/2014/main" id="{7ED4E6E8-AD04-B0E6-BE30-A418060EBB05}"/>
                </a:ext>
              </a:extLst>
            </p:cNvPr>
            <p:cNvSpPr/>
            <p:nvPr/>
          </p:nvSpPr>
          <p:spPr>
            <a:xfrm rot="16200000" flipV="1">
              <a:off x="6177693" y="1541284"/>
              <a:ext cx="56717" cy="381741"/>
            </a:xfrm>
            <a:prstGeom prst="upArrow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Up Arrow 27">
              <a:extLst>
                <a:ext uri="{FF2B5EF4-FFF2-40B4-BE49-F238E27FC236}">
                  <a16:creationId xmlns:a16="http://schemas.microsoft.com/office/drawing/2014/main" id="{23E1F851-73ED-AE9C-AF5B-1C654C04E074}"/>
                </a:ext>
              </a:extLst>
            </p:cNvPr>
            <p:cNvSpPr/>
            <p:nvPr/>
          </p:nvSpPr>
          <p:spPr>
            <a:xfrm rot="12728024" flipV="1">
              <a:off x="6103846" y="1288329"/>
              <a:ext cx="56717" cy="381741"/>
            </a:xfrm>
            <a:prstGeom prst="upArrow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Up Arrow 31">
              <a:extLst>
                <a:ext uri="{FF2B5EF4-FFF2-40B4-BE49-F238E27FC236}">
                  <a16:creationId xmlns:a16="http://schemas.microsoft.com/office/drawing/2014/main" id="{1BE514B8-B84D-C350-8CA8-E1A3AB0C4CA4}"/>
                </a:ext>
              </a:extLst>
            </p:cNvPr>
            <p:cNvSpPr/>
            <p:nvPr/>
          </p:nvSpPr>
          <p:spPr>
            <a:xfrm rot="2995279" flipV="1">
              <a:off x="5632326" y="1775384"/>
              <a:ext cx="56717" cy="381741"/>
            </a:xfrm>
            <a:prstGeom prst="upArrow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Up Arrow 32">
              <a:extLst>
                <a:ext uri="{FF2B5EF4-FFF2-40B4-BE49-F238E27FC236}">
                  <a16:creationId xmlns:a16="http://schemas.microsoft.com/office/drawing/2014/main" id="{E3AB1C7E-634A-C179-4DFF-2BC64FFA3EBD}"/>
                </a:ext>
              </a:extLst>
            </p:cNvPr>
            <p:cNvSpPr/>
            <p:nvPr/>
          </p:nvSpPr>
          <p:spPr>
            <a:xfrm rot="5400000" flipV="1">
              <a:off x="5539627" y="1541284"/>
              <a:ext cx="56717" cy="381741"/>
            </a:xfrm>
            <a:prstGeom prst="upArrow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Up Arrow 33">
              <a:extLst>
                <a:ext uri="{FF2B5EF4-FFF2-40B4-BE49-F238E27FC236}">
                  <a16:creationId xmlns:a16="http://schemas.microsoft.com/office/drawing/2014/main" id="{25A9D5CD-666F-B706-1697-260AA2EACD92}"/>
                </a:ext>
              </a:extLst>
            </p:cNvPr>
            <p:cNvSpPr/>
            <p:nvPr/>
          </p:nvSpPr>
          <p:spPr>
            <a:xfrm rot="7744879" flipV="1">
              <a:off x="5626039" y="1316610"/>
              <a:ext cx="56717" cy="381741"/>
            </a:xfrm>
            <a:prstGeom prst="upArrow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96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8264B-CF2E-C2BD-7368-FBB424A4D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346D3D98-B6A2-ACC9-4E2C-8F4CAB4FF0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14" name="Textfeld 3">
            <a:extLst>
              <a:ext uri="{FF2B5EF4-FFF2-40B4-BE49-F238E27FC236}">
                <a16:creationId xmlns:a16="http://schemas.microsoft.com/office/drawing/2014/main" id="{880C667B-65CF-4F07-FEB6-2E873093787F}"/>
              </a:ext>
            </a:extLst>
          </p:cNvPr>
          <p:cNvSpPr txBox="1"/>
          <p:nvPr/>
        </p:nvSpPr>
        <p:spPr>
          <a:xfrm>
            <a:off x="3445181" y="45468"/>
            <a:ext cx="2038500" cy="170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ts val="1238"/>
              </a:lnSpc>
            </a:pPr>
            <a:r>
              <a:rPr lang="en-US" sz="900">
                <a:solidFill>
                  <a:schemeClr val="bg1"/>
                </a:solidFill>
                <a:latin typeface="Copperplate Gothic Light"/>
              </a:rPr>
              <a:t>Mahmoud Ali</a:t>
            </a:r>
            <a:endParaRPr lang="en-US">
              <a:solidFill>
                <a:schemeClr val="bg1"/>
              </a:solidFill>
              <a:latin typeface="Copperplate Gothic Ligh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F418F-6FA3-5E00-DE01-199EE638FBC5}"/>
              </a:ext>
            </a:extLst>
          </p:cNvPr>
          <p:cNvSpPr txBox="1"/>
          <p:nvPr/>
        </p:nvSpPr>
        <p:spPr>
          <a:xfrm>
            <a:off x="270963" y="527162"/>
            <a:ext cx="630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Delphes</a:t>
            </a:r>
            <a:r>
              <a:rPr lang="en-US" sz="2000" dirty="0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study</a:t>
            </a:r>
            <a:r>
              <a:rPr lang="en-US" sz="2000" dirty="0">
                <a:solidFill>
                  <a:srgbClr val="0F124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: Tracks from Standalone </a:t>
            </a:r>
            <a:r>
              <a:rPr lang="en-US" sz="2000" dirty="0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Muon-system </a:t>
            </a:r>
            <a:r>
              <a:rPr lang="en-US" sz="2000" b="1" dirty="0">
                <a:solidFill>
                  <a:srgbClr val="0F124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Varying number of Detector layers: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5326FE9-0A41-8F34-A1AC-DC9A761DB7AB}"/>
              </a:ext>
            </a:extLst>
          </p:cNvPr>
          <p:cNvSpPr>
            <a:spLocks noGrp="1"/>
          </p:cNvSpPr>
          <p:nvPr/>
        </p:nvSpPr>
        <p:spPr>
          <a:xfrm>
            <a:off x="398241" y="1206893"/>
            <a:ext cx="5085440" cy="3450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The </a:t>
            </a:r>
            <a:r>
              <a:rPr lang="en-US" dirty="0" err="1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primarly</a:t>
            </a:r>
            <a:r>
              <a:rPr lang="en-US" dirty="0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 design of IDEA muon-system consists of 3 detector layers and 2 return yokes.</a:t>
            </a:r>
          </a:p>
        </p:txBody>
      </p:sp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4DD2474-F3E9-D3B9-EA26-123304AC4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30" y="20350"/>
            <a:ext cx="1259899" cy="322984"/>
          </a:xfrm>
          <a:prstGeom prst="rect">
            <a:avLst/>
          </a:prstGeom>
        </p:spPr>
      </p:pic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66C68D2F-E97C-AA80-9BE3-202B7E9A4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764" y="46761"/>
            <a:ext cx="554183" cy="259772"/>
          </a:xfrm>
          <a:prstGeom prst="rect">
            <a:avLst/>
          </a:prstGeom>
        </p:spPr>
      </p:pic>
      <p:pic>
        <p:nvPicPr>
          <p:cNvPr id="18" name="Picture 17" descr="A logo with white text&#10;&#10;Description automatically generated">
            <a:extLst>
              <a:ext uri="{FF2B5EF4-FFF2-40B4-BE49-F238E27FC236}">
                <a16:creationId xmlns:a16="http://schemas.microsoft.com/office/drawing/2014/main" id="{36766221-CE23-1C5D-ED88-283465CD5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72" y="26863"/>
            <a:ext cx="322326" cy="3200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0D2721-D173-02FB-6DFC-7BF71A4A9AED}"/>
              </a:ext>
            </a:extLst>
          </p:cNvPr>
          <p:cNvGrpSpPr/>
          <p:nvPr/>
        </p:nvGrpSpPr>
        <p:grpSpPr>
          <a:xfrm>
            <a:off x="375353" y="1838510"/>
            <a:ext cx="2382210" cy="562462"/>
            <a:chOff x="1243585" y="1536681"/>
            <a:chExt cx="2976096" cy="77038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416E70F-4E5A-89F5-F0F0-F59165D8346B}"/>
                </a:ext>
              </a:extLst>
            </p:cNvPr>
            <p:cNvSpPr/>
            <p:nvPr/>
          </p:nvSpPr>
          <p:spPr>
            <a:xfrm>
              <a:off x="1243585" y="1616742"/>
              <a:ext cx="2976096" cy="23885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0AC12D-6E6E-AB2C-E5F5-4C0B7AE8E032}"/>
                </a:ext>
              </a:extLst>
            </p:cNvPr>
            <p:cNvSpPr/>
            <p:nvPr/>
          </p:nvSpPr>
          <p:spPr>
            <a:xfrm>
              <a:off x="1243585" y="1981656"/>
              <a:ext cx="2976096" cy="23885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1359FB-CEC8-44E5-E041-63049F4779D7}"/>
                </a:ext>
              </a:extLst>
            </p:cNvPr>
            <p:cNvSpPr/>
            <p:nvPr/>
          </p:nvSpPr>
          <p:spPr>
            <a:xfrm>
              <a:off x="1243585" y="1536681"/>
              <a:ext cx="2976096" cy="4571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E1F4B4-B8D7-B56C-97C4-A0D42B176F00}"/>
                </a:ext>
              </a:extLst>
            </p:cNvPr>
            <p:cNvSpPr/>
            <p:nvPr/>
          </p:nvSpPr>
          <p:spPr>
            <a:xfrm>
              <a:off x="1243585" y="1891919"/>
              <a:ext cx="2976096" cy="4571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E4A555-60EC-6C92-E688-DE2AE1C7C6FE}"/>
                </a:ext>
              </a:extLst>
            </p:cNvPr>
            <p:cNvSpPr/>
            <p:nvPr/>
          </p:nvSpPr>
          <p:spPr>
            <a:xfrm>
              <a:off x="1243585" y="2261349"/>
              <a:ext cx="2976096" cy="4571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A graph with a red line&#10;&#10;Description automatically generated">
            <a:extLst>
              <a:ext uri="{FF2B5EF4-FFF2-40B4-BE49-F238E27FC236}">
                <a16:creationId xmlns:a16="http://schemas.microsoft.com/office/drawing/2014/main" id="{41D7F508-2A39-5C49-6AC5-169527853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3" y="2968321"/>
            <a:ext cx="2590990" cy="1863695"/>
          </a:xfrm>
          <a:prstGeom prst="rect">
            <a:avLst/>
          </a:prstGeom>
        </p:spPr>
      </p:pic>
      <p:pic>
        <p:nvPicPr>
          <p:cNvPr id="20" name="Picture 19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C3E0D1B3-6272-1210-A63B-B8BC63175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62" y="2988238"/>
            <a:ext cx="2590990" cy="18636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56C4FC0-D311-079B-1BEE-2BEAD7C6862B}"/>
              </a:ext>
            </a:extLst>
          </p:cNvPr>
          <p:cNvGrpSpPr/>
          <p:nvPr/>
        </p:nvGrpSpPr>
        <p:grpSpPr>
          <a:xfrm>
            <a:off x="3370652" y="1719485"/>
            <a:ext cx="2383536" cy="823529"/>
            <a:chOff x="1243585" y="3516102"/>
            <a:chExt cx="2383536" cy="82352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24C42C-15E0-E087-5B4E-F97382E5076C}"/>
                </a:ext>
              </a:extLst>
            </p:cNvPr>
            <p:cNvSpPr/>
            <p:nvPr/>
          </p:nvSpPr>
          <p:spPr>
            <a:xfrm>
              <a:off x="1243585" y="3835622"/>
              <a:ext cx="2382210" cy="17438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3E1E8F-C446-838E-A0C5-1BFC6B4513EF}"/>
                </a:ext>
              </a:extLst>
            </p:cNvPr>
            <p:cNvSpPr/>
            <p:nvPr/>
          </p:nvSpPr>
          <p:spPr>
            <a:xfrm>
              <a:off x="1243585" y="4102047"/>
              <a:ext cx="2382210" cy="17438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B83770-5DF7-D91A-67D1-7B468F0788C0}"/>
                </a:ext>
              </a:extLst>
            </p:cNvPr>
            <p:cNvSpPr/>
            <p:nvPr/>
          </p:nvSpPr>
          <p:spPr>
            <a:xfrm>
              <a:off x="1243585" y="3777169"/>
              <a:ext cx="2382210" cy="333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37A928B-C3CF-535B-4A49-8904DC992CF8}"/>
                </a:ext>
              </a:extLst>
            </p:cNvPr>
            <p:cNvSpPr/>
            <p:nvPr/>
          </p:nvSpPr>
          <p:spPr>
            <a:xfrm>
              <a:off x="1243585" y="4036529"/>
              <a:ext cx="2382210" cy="333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B616116-85A5-6647-5808-2824CCE604E9}"/>
                </a:ext>
              </a:extLst>
            </p:cNvPr>
            <p:cNvSpPr/>
            <p:nvPr/>
          </p:nvSpPr>
          <p:spPr>
            <a:xfrm>
              <a:off x="1243585" y="4306251"/>
              <a:ext cx="2382210" cy="333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51F2ADB-856A-6915-BA5B-B4164451BB41}"/>
                </a:ext>
              </a:extLst>
            </p:cNvPr>
            <p:cNvSpPr/>
            <p:nvPr/>
          </p:nvSpPr>
          <p:spPr>
            <a:xfrm>
              <a:off x="1244911" y="3574555"/>
              <a:ext cx="2382210" cy="17438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4E6A0D3-20ED-6216-C955-37345A6FF941}"/>
                </a:ext>
              </a:extLst>
            </p:cNvPr>
            <p:cNvSpPr/>
            <p:nvPr/>
          </p:nvSpPr>
          <p:spPr>
            <a:xfrm>
              <a:off x="1244911" y="3516102"/>
              <a:ext cx="2382210" cy="333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E1F3C025-E03E-E86C-9FC1-1BAA61D85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10" y="2988238"/>
            <a:ext cx="2590990" cy="1863694"/>
          </a:xfrm>
          <a:prstGeom prst="rect">
            <a:avLst/>
          </a:prstGeom>
        </p:spPr>
      </p:pic>
      <p:pic>
        <p:nvPicPr>
          <p:cNvPr id="21" name="Picture 20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38C57EAF-3664-52A7-B393-6DEC3B0C6A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10" y="954614"/>
            <a:ext cx="2590990" cy="1863694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4C50EBB-7FDB-D0E2-CDB6-89D575A44DCC}"/>
              </a:ext>
            </a:extLst>
          </p:cNvPr>
          <p:cNvSpPr>
            <a:spLocks noGrp="1"/>
          </p:cNvSpPr>
          <p:nvPr/>
        </p:nvSpPr>
        <p:spPr>
          <a:xfrm>
            <a:off x="6487946" y="1235285"/>
            <a:ext cx="1190668" cy="33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6 Layers</a:t>
            </a:r>
            <a:endParaRPr lang="en-US" sz="1000" b="1" dirty="0">
              <a:solidFill>
                <a:schemeClr val="tx1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D830074-8F72-15E6-BC6F-13D6747385D6}"/>
              </a:ext>
            </a:extLst>
          </p:cNvPr>
          <p:cNvSpPr>
            <a:spLocks noGrp="1"/>
          </p:cNvSpPr>
          <p:nvPr/>
        </p:nvSpPr>
        <p:spPr>
          <a:xfrm>
            <a:off x="6500099" y="3256326"/>
            <a:ext cx="1190668" cy="33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5 Layers</a:t>
            </a:r>
            <a:endParaRPr lang="en-US" sz="1000" b="1" dirty="0">
              <a:solidFill>
                <a:schemeClr val="tx1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E6CB669-A90B-10FB-514F-68E2A490549C}"/>
              </a:ext>
            </a:extLst>
          </p:cNvPr>
          <p:cNvSpPr>
            <a:spLocks noGrp="1"/>
          </p:cNvSpPr>
          <p:nvPr/>
        </p:nvSpPr>
        <p:spPr>
          <a:xfrm>
            <a:off x="3642704" y="3279071"/>
            <a:ext cx="1190668" cy="33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4 Layers</a:t>
            </a:r>
            <a:endParaRPr lang="en-US" sz="1000" b="1" dirty="0">
              <a:solidFill>
                <a:schemeClr val="tx1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4989C95-5CD0-D04B-4007-A70EE86E385C}"/>
              </a:ext>
            </a:extLst>
          </p:cNvPr>
          <p:cNvSpPr>
            <a:spLocks noGrp="1"/>
          </p:cNvSpPr>
          <p:nvPr/>
        </p:nvSpPr>
        <p:spPr>
          <a:xfrm>
            <a:off x="622534" y="3280588"/>
            <a:ext cx="1190668" cy="33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3 Layers</a:t>
            </a:r>
            <a:endParaRPr lang="en-US" sz="1000" b="1" dirty="0">
              <a:solidFill>
                <a:schemeClr val="tx1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63103B95-F06D-60D9-19BA-68654B13DBFA}"/>
              </a:ext>
            </a:extLst>
          </p:cNvPr>
          <p:cNvSpPr>
            <a:spLocks noGrp="1"/>
          </p:cNvSpPr>
          <p:nvPr/>
        </p:nvSpPr>
        <p:spPr>
          <a:xfrm>
            <a:off x="-45053" y="1869030"/>
            <a:ext cx="1190668" cy="33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C00000"/>
                </a:solidFill>
                <a:latin typeface="Avenir Next LT Pro" panose="020B0504020202020204" pitchFamily="34" charset="77"/>
              </a:rPr>
              <a:t>30 cm</a:t>
            </a:r>
            <a:endParaRPr lang="en-US" sz="800" b="1" dirty="0">
              <a:solidFill>
                <a:srgbClr val="C000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6BC9516-0CB4-6C70-7294-72926567E5E8}"/>
              </a:ext>
            </a:extLst>
          </p:cNvPr>
          <p:cNvSpPr>
            <a:spLocks noGrp="1"/>
          </p:cNvSpPr>
          <p:nvPr/>
        </p:nvSpPr>
        <p:spPr>
          <a:xfrm>
            <a:off x="290262" y="1664826"/>
            <a:ext cx="1190668" cy="33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rPr>
              <a:t>10 cm</a:t>
            </a:r>
            <a:endParaRPr lang="en-US" sz="800" b="1" dirty="0">
              <a:solidFill>
                <a:schemeClr val="bg2">
                  <a:lumMod val="50000"/>
                </a:schemeClr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CF0D31BF-6567-68EB-1A6E-BB8A9A07381E}"/>
              </a:ext>
            </a:extLst>
          </p:cNvPr>
          <p:cNvSpPr/>
          <p:nvPr/>
        </p:nvSpPr>
        <p:spPr>
          <a:xfrm>
            <a:off x="1480930" y="2479816"/>
            <a:ext cx="45719" cy="2395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3367F420-3D9B-9228-26E3-97526D5CD065}"/>
              </a:ext>
            </a:extLst>
          </p:cNvPr>
          <p:cNvSpPr/>
          <p:nvPr/>
        </p:nvSpPr>
        <p:spPr>
          <a:xfrm>
            <a:off x="4495798" y="2616314"/>
            <a:ext cx="45719" cy="2395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DD142AA8-82D4-3104-9F0D-31FDDB31E7CC}"/>
              </a:ext>
            </a:extLst>
          </p:cNvPr>
          <p:cNvSpPr>
            <a:spLocks noGrp="1"/>
          </p:cNvSpPr>
          <p:nvPr/>
        </p:nvSpPr>
        <p:spPr>
          <a:xfrm>
            <a:off x="6131917" y="450898"/>
            <a:ext cx="3046940" cy="20993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All 400 </a:t>
            </a:r>
            <a:r>
              <a:rPr lang="en-US" sz="1400" dirty="0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µm space resolution</a:t>
            </a:r>
            <a:endParaRPr lang="en-US" dirty="0">
              <a:solidFill>
                <a:schemeClr val="tx1"/>
              </a:solidFill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339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6F5EE-A8F5-914D-879A-50DBB8CB0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DE5329AC-FB31-CB2C-3281-7E83D398C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14" name="Textfeld 3">
            <a:extLst>
              <a:ext uri="{FF2B5EF4-FFF2-40B4-BE49-F238E27FC236}">
                <a16:creationId xmlns:a16="http://schemas.microsoft.com/office/drawing/2014/main" id="{4C5F4313-00D4-3B43-6FD9-99ACA488CEC2}"/>
              </a:ext>
            </a:extLst>
          </p:cNvPr>
          <p:cNvSpPr txBox="1"/>
          <p:nvPr/>
        </p:nvSpPr>
        <p:spPr>
          <a:xfrm>
            <a:off x="3445181" y="45468"/>
            <a:ext cx="2038500" cy="170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ts val="1238"/>
              </a:lnSpc>
            </a:pPr>
            <a:r>
              <a:rPr lang="en-US" sz="900">
                <a:solidFill>
                  <a:schemeClr val="bg1"/>
                </a:solidFill>
                <a:latin typeface="Copperplate Gothic Light"/>
              </a:rPr>
              <a:t>Mahmoud Ali</a:t>
            </a:r>
            <a:endParaRPr lang="en-US">
              <a:solidFill>
                <a:schemeClr val="bg1"/>
              </a:solidFill>
              <a:latin typeface="Copperplate Gothic Ligh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E4576-D789-9626-7315-00581691E59A}"/>
              </a:ext>
            </a:extLst>
          </p:cNvPr>
          <p:cNvSpPr txBox="1"/>
          <p:nvPr/>
        </p:nvSpPr>
        <p:spPr>
          <a:xfrm>
            <a:off x="270963" y="527162"/>
            <a:ext cx="630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Delphes</a:t>
            </a:r>
            <a:r>
              <a:rPr lang="en-US" sz="2000" dirty="0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study</a:t>
            </a:r>
            <a:r>
              <a:rPr lang="en-US" sz="2000" dirty="0">
                <a:solidFill>
                  <a:srgbClr val="0F124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: Tracks from Standalone </a:t>
            </a:r>
            <a:r>
              <a:rPr lang="en-US" sz="2000" dirty="0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Muon-system </a:t>
            </a:r>
            <a:endParaRPr lang="en-US" sz="2000" dirty="0">
              <a:solidFill>
                <a:srgbClr val="0F124A"/>
              </a:solidFill>
              <a:effectLst/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US" sz="2000" b="1" dirty="0">
                <a:solidFill>
                  <a:srgbClr val="0F124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Varying level arm distance: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CA58606-AD32-5CC6-A1C1-799253371144}"/>
              </a:ext>
            </a:extLst>
          </p:cNvPr>
          <p:cNvSpPr>
            <a:spLocks noGrp="1"/>
          </p:cNvSpPr>
          <p:nvPr/>
        </p:nvSpPr>
        <p:spPr>
          <a:xfrm>
            <a:off x="398242" y="1206894"/>
            <a:ext cx="3046940" cy="20993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The distance between every two detectors layers</a:t>
            </a:r>
          </a:p>
        </p:txBody>
      </p:sp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7773516-F7E6-571F-5ACF-4C9F6A315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30" y="20350"/>
            <a:ext cx="1259899" cy="322984"/>
          </a:xfrm>
          <a:prstGeom prst="rect">
            <a:avLst/>
          </a:prstGeom>
        </p:spPr>
      </p:pic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6D19C453-4DF0-E426-5336-4778734F5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764" y="46761"/>
            <a:ext cx="554183" cy="259772"/>
          </a:xfrm>
          <a:prstGeom prst="rect">
            <a:avLst/>
          </a:prstGeom>
        </p:spPr>
      </p:pic>
      <p:pic>
        <p:nvPicPr>
          <p:cNvPr id="18" name="Picture 17" descr="A logo with white text&#10;&#10;Description automatically generated">
            <a:extLst>
              <a:ext uri="{FF2B5EF4-FFF2-40B4-BE49-F238E27FC236}">
                <a16:creationId xmlns:a16="http://schemas.microsoft.com/office/drawing/2014/main" id="{E96840C7-8DDF-893A-94FD-9B861FF11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72" y="26863"/>
            <a:ext cx="322326" cy="320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888D75-B4AB-A7C4-EB7D-2C3B9D054C3C}"/>
              </a:ext>
            </a:extLst>
          </p:cNvPr>
          <p:cNvSpPr/>
          <p:nvPr/>
        </p:nvSpPr>
        <p:spPr>
          <a:xfrm>
            <a:off x="375353" y="1914090"/>
            <a:ext cx="2382210" cy="3242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9FD3CE-5F96-2A76-B82F-B428408DD1FD}"/>
              </a:ext>
            </a:extLst>
          </p:cNvPr>
          <p:cNvSpPr/>
          <p:nvPr/>
        </p:nvSpPr>
        <p:spPr>
          <a:xfrm>
            <a:off x="375353" y="1854409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FB3F1-B198-2711-E7C5-8A1D2697E561}"/>
              </a:ext>
            </a:extLst>
          </p:cNvPr>
          <p:cNvSpPr/>
          <p:nvPr/>
        </p:nvSpPr>
        <p:spPr>
          <a:xfrm>
            <a:off x="375353" y="2264846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02059-855C-87D9-6F53-72F8782E2A72}"/>
              </a:ext>
            </a:extLst>
          </p:cNvPr>
          <p:cNvSpPr/>
          <p:nvPr/>
        </p:nvSpPr>
        <p:spPr>
          <a:xfrm>
            <a:off x="375353" y="2677691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1A02A-C67B-5DC7-3A57-D7876D0D8885}"/>
              </a:ext>
            </a:extLst>
          </p:cNvPr>
          <p:cNvSpPr/>
          <p:nvPr/>
        </p:nvSpPr>
        <p:spPr>
          <a:xfrm>
            <a:off x="376678" y="2328879"/>
            <a:ext cx="2382210" cy="3242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14B6F9-7093-1355-7E9F-781EA859B386}"/>
              </a:ext>
            </a:extLst>
          </p:cNvPr>
          <p:cNvSpPr/>
          <p:nvPr/>
        </p:nvSpPr>
        <p:spPr>
          <a:xfrm>
            <a:off x="3380895" y="1777767"/>
            <a:ext cx="2382210" cy="3242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AA5978-22CF-F27A-BF2F-412861A521A1}"/>
              </a:ext>
            </a:extLst>
          </p:cNvPr>
          <p:cNvSpPr/>
          <p:nvPr/>
        </p:nvSpPr>
        <p:spPr>
          <a:xfrm>
            <a:off x="3380895" y="1718086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64D37-E74A-F9FF-DA69-C33B2AF94016}"/>
              </a:ext>
            </a:extLst>
          </p:cNvPr>
          <p:cNvSpPr/>
          <p:nvPr/>
        </p:nvSpPr>
        <p:spPr>
          <a:xfrm>
            <a:off x="3380895" y="2128523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37D13F-85E2-663E-35CD-062FFAC5DFE3}"/>
              </a:ext>
            </a:extLst>
          </p:cNvPr>
          <p:cNvSpPr/>
          <p:nvPr/>
        </p:nvSpPr>
        <p:spPr>
          <a:xfrm>
            <a:off x="3380895" y="2541368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02EF90-B833-E58D-62AD-832708658F70}"/>
              </a:ext>
            </a:extLst>
          </p:cNvPr>
          <p:cNvSpPr/>
          <p:nvPr/>
        </p:nvSpPr>
        <p:spPr>
          <a:xfrm>
            <a:off x="3382220" y="2192556"/>
            <a:ext cx="2382210" cy="3242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5FA884BF-2DF8-06FE-85BB-34C0AB4C3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2" y="2923560"/>
            <a:ext cx="2583332" cy="1858186"/>
          </a:xfrm>
          <a:prstGeom prst="rect">
            <a:avLst/>
          </a:prstGeom>
        </p:spPr>
      </p:pic>
      <p:pic>
        <p:nvPicPr>
          <p:cNvPr id="35" name="Picture 34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BBA87C37-4714-782A-802E-9056288DE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55" y="2910547"/>
            <a:ext cx="2583332" cy="185818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94A839E-23E8-C39A-6DF9-1E0CE74DD0F4}"/>
              </a:ext>
            </a:extLst>
          </p:cNvPr>
          <p:cNvSpPr/>
          <p:nvPr/>
        </p:nvSpPr>
        <p:spPr>
          <a:xfrm>
            <a:off x="3382220" y="1365624"/>
            <a:ext cx="2382210" cy="3242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CB7202-A492-61B2-6568-BABEEECD2E0E}"/>
              </a:ext>
            </a:extLst>
          </p:cNvPr>
          <p:cNvSpPr/>
          <p:nvPr/>
        </p:nvSpPr>
        <p:spPr>
          <a:xfrm>
            <a:off x="3382220" y="1305943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82C204-AB7B-43B0-6370-93EBC418A751}"/>
              </a:ext>
            </a:extLst>
          </p:cNvPr>
          <p:cNvSpPr/>
          <p:nvPr/>
        </p:nvSpPr>
        <p:spPr>
          <a:xfrm>
            <a:off x="6363090" y="1780294"/>
            <a:ext cx="2382210" cy="3242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84F3F4B-F312-88F6-0972-FB5A6A2F30D1}"/>
              </a:ext>
            </a:extLst>
          </p:cNvPr>
          <p:cNvSpPr/>
          <p:nvPr/>
        </p:nvSpPr>
        <p:spPr>
          <a:xfrm>
            <a:off x="6363090" y="1720613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09FAD8-48E4-0210-7C36-02FA61C23637}"/>
              </a:ext>
            </a:extLst>
          </p:cNvPr>
          <p:cNvSpPr/>
          <p:nvPr/>
        </p:nvSpPr>
        <p:spPr>
          <a:xfrm>
            <a:off x="6363090" y="2131050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0E90444-1717-B8D5-7C88-CEBB4C2205DD}"/>
              </a:ext>
            </a:extLst>
          </p:cNvPr>
          <p:cNvSpPr/>
          <p:nvPr/>
        </p:nvSpPr>
        <p:spPr>
          <a:xfrm>
            <a:off x="6363090" y="2543895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30241A-1F02-6C1C-E8AD-45E535C11046}"/>
              </a:ext>
            </a:extLst>
          </p:cNvPr>
          <p:cNvSpPr/>
          <p:nvPr/>
        </p:nvSpPr>
        <p:spPr>
          <a:xfrm>
            <a:off x="6364415" y="2195083"/>
            <a:ext cx="2382210" cy="3242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39AB60-7E77-4543-672D-0B151A5FFC04}"/>
              </a:ext>
            </a:extLst>
          </p:cNvPr>
          <p:cNvSpPr/>
          <p:nvPr/>
        </p:nvSpPr>
        <p:spPr>
          <a:xfrm>
            <a:off x="6364415" y="1308470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2F732713-0A3B-212B-A6A6-B0B80D5A1A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29" y="2923558"/>
            <a:ext cx="2583333" cy="1858187"/>
          </a:xfrm>
          <a:prstGeom prst="rect">
            <a:avLst/>
          </a:prstGeom>
        </p:spPr>
      </p:pic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753F66F0-6278-ED6F-10BE-63E2BCAC2AAA}"/>
              </a:ext>
            </a:extLst>
          </p:cNvPr>
          <p:cNvSpPr>
            <a:spLocks noGrp="1"/>
          </p:cNvSpPr>
          <p:nvPr/>
        </p:nvSpPr>
        <p:spPr>
          <a:xfrm>
            <a:off x="-45053" y="1948544"/>
            <a:ext cx="1190668" cy="33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C00000"/>
                </a:solidFill>
                <a:latin typeface="Avenir Next LT Pro" panose="020B0504020202020204" pitchFamily="34" charset="77"/>
              </a:rPr>
              <a:t>50 cm</a:t>
            </a:r>
            <a:endParaRPr lang="en-US" sz="800" b="1" dirty="0">
              <a:solidFill>
                <a:srgbClr val="C000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65B21BCA-5AB9-6D68-D8A5-196E9F88DD4E}"/>
              </a:ext>
            </a:extLst>
          </p:cNvPr>
          <p:cNvSpPr>
            <a:spLocks noGrp="1"/>
          </p:cNvSpPr>
          <p:nvPr/>
        </p:nvSpPr>
        <p:spPr>
          <a:xfrm>
            <a:off x="290262" y="1664825"/>
            <a:ext cx="1190668" cy="33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rPr>
              <a:t>10 cm</a:t>
            </a:r>
            <a:endParaRPr lang="en-US" sz="800" b="1" dirty="0">
              <a:solidFill>
                <a:schemeClr val="bg2">
                  <a:lumMod val="50000"/>
                </a:schemeClr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FC7AF114-B735-E569-6677-2484F1994C9E}"/>
              </a:ext>
            </a:extLst>
          </p:cNvPr>
          <p:cNvSpPr/>
          <p:nvPr/>
        </p:nvSpPr>
        <p:spPr>
          <a:xfrm>
            <a:off x="1480930" y="2805820"/>
            <a:ext cx="45719" cy="2395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FAC3BAD7-F7DF-0836-4FBD-DB080F02E542}"/>
              </a:ext>
            </a:extLst>
          </p:cNvPr>
          <p:cNvSpPr/>
          <p:nvPr/>
        </p:nvSpPr>
        <p:spPr>
          <a:xfrm>
            <a:off x="4511701" y="2735583"/>
            <a:ext cx="45719" cy="2395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018641FF-853D-56B8-7260-FD1A429FB690}"/>
              </a:ext>
            </a:extLst>
          </p:cNvPr>
          <p:cNvSpPr/>
          <p:nvPr/>
        </p:nvSpPr>
        <p:spPr>
          <a:xfrm>
            <a:off x="7478861" y="2760766"/>
            <a:ext cx="45719" cy="2395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4BFB9136-B907-41A5-1F50-701A40377AC0}"/>
              </a:ext>
            </a:extLst>
          </p:cNvPr>
          <p:cNvSpPr>
            <a:spLocks noGrp="1"/>
          </p:cNvSpPr>
          <p:nvPr/>
        </p:nvSpPr>
        <p:spPr>
          <a:xfrm>
            <a:off x="6208190" y="526825"/>
            <a:ext cx="3046940" cy="20993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All 400 </a:t>
            </a:r>
            <a:r>
              <a:rPr lang="en-US" sz="1400" dirty="0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µm space resolution</a:t>
            </a:r>
            <a:endParaRPr lang="en-US" dirty="0">
              <a:solidFill>
                <a:schemeClr val="tx1"/>
              </a:solidFill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076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41C41-DD27-69B9-9484-98A9FB4D0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6AA16AA2-1664-D2F2-68FB-8AA871BBA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14" name="Textfeld 3">
            <a:extLst>
              <a:ext uri="{FF2B5EF4-FFF2-40B4-BE49-F238E27FC236}">
                <a16:creationId xmlns:a16="http://schemas.microsoft.com/office/drawing/2014/main" id="{BD8E9F6B-AA73-B69C-82D1-B4AF6BDB313A}"/>
              </a:ext>
            </a:extLst>
          </p:cNvPr>
          <p:cNvSpPr txBox="1"/>
          <p:nvPr/>
        </p:nvSpPr>
        <p:spPr>
          <a:xfrm>
            <a:off x="3445181" y="45468"/>
            <a:ext cx="2038500" cy="170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ts val="1238"/>
              </a:lnSpc>
            </a:pPr>
            <a:r>
              <a:rPr lang="en-US" sz="900">
                <a:solidFill>
                  <a:schemeClr val="bg1"/>
                </a:solidFill>
                <a:latin typeface="Copperplate Gothic Light"/>
              </a:rPr>
              <a:t>Mahmoud Ali</a:t>
            </a:r>
            <a:endParaRPr lang="en-US">
              <a:solidFill>
                <a:schemeClr val="bg1"/>
              </a:solidFill>
              <a:latin typeface="Copperplate Gothic Ligh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574089-1AA2-3F3B-4E71-00CFBC731013}"/>
              </a:ext>
            </a:extLst>
          </p:cNvPr>
          <p:cNvSpPr txBox="1"/>
          <p:nvPr/>
        </p:nvSpPr>
        <p:spPr>
          <a:xfrm>
            <a:off x="270963" y="527162"/>
            <a:ext cx="630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Delphes</a:t>
            </a:r>
            <a:r>
              <a:rPr lang="en-US" sz="2000" dirty="0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study</a:t>
            </a:r>
            <a:r>
              <a:rPr lang="en-US" sz="2000" dirty="0">
                <a:solidFill>
                  <a:srgbClr val="0F124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: Tracks from Standalone </a:t>
            </a:r>
            <a:r>
              <a:rPr lang="en-US" sz="2000" dirty="0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Muon-system </a:t>
            </a:r>
            <a:endParaRPr lang="en-US" sz="2000" dirty="0">
              <a:solidFill>
                <a:srgbClr val="0F124A"/>
              </a:solidFill>
              <a:effectLst/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US" sz="2000" b="1" dirty="0">
                <a:solidFill>
                  <a:srgbClr val="0F124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Varying detector space resolution: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AAE547B-9493-88F9-770E-50DE28511925}"/>
              </a:ext>
            </a:extLst>
          </p:cNvPr>
          <p:cNvSpPr>
            <a:spLocks noGrp="1"/>
          </p:cNvSpPr>
          <p:nvPr/>
        </p:nvSpPr>
        <p:spPr>
          <a:xfrm>
            <a:off x="398241" y="1206893"/>
            <a:ext cx="5085440" cy="3450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4 Layers with level-arm = 50 cm, and only two yokes.</a:t>
            </a:r>
          </a:p>
        </p:txBody>
      </p:sp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B067358-3732-3B28-106D-493164C6F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30" y="20350"/>
            <a:ext cx="1259899" cy="322984"/>
          </a:xfrm>
          <a:prstGeom prst="rect">
            <a:avLst/>
          </a:prstGeom>
        </p:spPr>
      </p:pic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A564887D-7710-88AF-6820-F466DE833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764" y="46761"/>
            <a:ext cx="554183" cy="259772"/>
          </a:xfrm>
          <a:prstGeom prst="rect">
            <a:avLst/>
          </a:prstGeom>
        </p:spPr>
      </p:pic>
      <p:pic>
        <p:nvPicPr>
          <p:cNvPr id="18" name="Picture 17" descr="A logo with white text&#10;&#10;Description automatically generated">
            <a:extLst>
              <a:ext uri="{FF2B5EF4-FFF2-40B4-BE49-F238E27FC236}">
                <a16:creationId xmlns:a16="http://schemas.microsoft.com/office/drawing/2014/main" id="{0932EB3F-D89C-2CA0-E750-A4F8D863F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72" y="26863"/>
            <a:ext cx="322326" cy="32004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247D779-EBB5-AC86-4A39-24C8C64B5FF4}"/>
              </a:ext>
            </a:extLst>
          </p:cNvPr>
          <p:cNvSpPr/>
          <p:nvPr/>
        </p:nvSpPr>
        <p:spPr>
          <a:xfrm>
            <a:off x="442227" y="2012902"/>
            <a:ext cx="2382210" cy="3242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CA5B53A-4262-CEBE-9861-9A81CAD025BF}"/>
              </a:ext>
            </a:extLst>
          </p:cNvPr>
          <p:cNvSpPr/>
          <p:nvPr/>
        </p:nvSpPr>
        <p:spPr>
          <a:xfrm>
            <a:off x="442227" y="1953221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2866DE-5EDB-DB1F-E3AF-5B5EBA00BBAA}"/>
              </a:ext>
            </a:extLst>
          </p:cNvPr>
          <p:cNvSpPr/>
          <p:nvPr/>
        </p:nvSpPr>
        <p:spPr>
          <a:xfrm>
            <a:off x="442227" y="2363658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B940F0-8E6D-4847-003A-422E02FE3FE2}"/>
              </a:ext>
            </a:extLst>
          </p:cNvPr>
          <p:cNvSpPr/>
          <p:nvPr/>
        </p:nvSpPr>
        <p:spPr>
          <a:xfrm>
            <a:off x="442227" y="2776503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DC7AC0-0D60-A1E3-1AFC-6A330D53ED82}"/>
              </a:ext>
            </a:extLst>
          </p:cNvPr>
          <p:cNvSpPr/>
          <p:nvPr/>
        </p:nvSpPr>
        <p:spPr>
          <a:xfrm>
            <a:off x="443552" y="2427691"/>
            <a:ext cx="2382210" cy="3242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5C8AC8-55E3-7503-8A70-445598895ECD}"/>
              </a:ext>
            </a:extLst>
          </p:cNvPr>
          <p:cNvSpPr/>
          <p:nvPr/>
        </p:nvSpPr>
        <p:spPr>
          <a:xfrm>
            <a:off x="443552" y="1541078"/>
            <a:ext cx="2382210" cy="33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0041B1B8-9BD6-774A-1FB4-9B9CE2EE5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8" y="3105361"/>
            <a:ext cx="2583333" cy="1858187"/>
          </a:xfrm>
          <a:prstGeom prst="rect">
            <a:avLst/>
          </a:prstGeom>
        </p:spPr>
      </p:pic>
      <p:pic>
        <p:nvPicPr>
          <p:cNvPr id="13" name="Picture 12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33ED6B06-ACB3-16DE-37B2-4FE9ACC15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4" y="3105359"/>
            <a:ext cx="2583333" cy="1858187"/>
          </a:xfrm>
          <a:prstGeom prst="rect">
            <a:avLst/>
          </a:prstGeom>
        </p:spPr>
      </p:pic>
      <p:pic>
        <p:nvPicPr>
          <p:cNvPr id="20" name="Picture 19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CAAB4031-3087-5DEA-227D-CC0E2C4AAF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11" y="3105359"/>
            <a:ext cx="2583335" cy="1858188"/>
          </a:xfrm>
          <a:prstGeom prst="rect">
            <a:avLst/>
          </a:prstGeom>
        </p:spPr>
      </p:pic>
      <p:pic>
        <p:nvPicPr>
          <p:cNvPr id="22" name="Picture 21" descr="A graph of a graph&#10;&#10;Description automatically generated">
            <a:extLst>
              <a:ext uri="{FF2B5EF4-FFF2-40B4-BE49-F238E27FC236}">
                <a16:creationId xmlns:a16="http://schemas.microsoft.com/office/drawing/2014/main" id="{8942FD34-55CF-5241-5882-D463E36B7A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11" y="1127404"/>
            <a:ext cx="2583334" cy="1858188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61E78E3-5668-4F60-8EE7-FB8541E219A4}"/>
              </a:ext>
            </a:extLst>
          </p:cNvPr>
          <p:cNvSpPr>
            <a:spLocks noGrp="1"/>
          </p:cNvSpPr>
          <p:nvPr/>
        </p:nvSpPr>
        <p:spPr>
          <a:xfrm>
            <a:off x="630485" y="3408414"/>
            <a:ext cx="1190668" cy="33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400 µm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9F984C9-552E-682F-F0D0-71CCE4120BB8}"/>
              </a:ext>
            </a:extLst>
          </p:cNvPr>
          <p:cNvSpPr>
            <a:spLocks noGrp="1"/>
          </p:cNvSpPr>
          <p:nvPr/>
        </p:nvSpPr>
        <p:spPr>
          <a:xfrm>
            <a:off x="3421830" y="3408413"/>
            <a:ext cx="1190668" cy="33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3</a:t>
            </a:r>
            <a:r>
              <a:rPr lang="en-US" sz="1000" b="1" dirty="0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00 µm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E293240-D52F-D034-4578-83E3DE5C4EBD}"/>
              </a:ext>
            </a:extLst>
          </p:cNvPr>
          <p:cNvSpPr>
            <a:spLocks noGrp="1"/>
          </p:cNvSpPr>
          <p:nvPr/>
        </p:nvSpPr>
        <p:spPr>
          <a:xfrm>
            <a:off x="6317430" y="3408412"/>
            <a:ext cx="1190668" cy="33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200 µm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72CD2CE-0243-BA89-5CCC-9EB0FEA03971}"/>
              </a:ext>
            </a:extLst>
          </p:cNvPr>
          <p:cNvSpPr>
            <a:spLocks noGrp="1"/>
          </p:cNvSpPr>
          <p:nvPr/>
        </p:nvSpPr>
        <p:spPr>
          <a:xfrm>
            <a:off x="6317430" y="1424442"/>
            <a:ext cx="1190668" cy="33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1</a:t>
            </a:r>
            <a:r>
              <a:rPr lang="en-US" sz="1000" b="1" dirty="0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00 µm</a:t>
            </a:r>
          </a:p>
        </p:txBody>
      </p:sp>
    </p:spTree>
    <p:extLst>
      <p:ext uri="{BB962C8B-B14F-4D97-AF65-F5344CB8AC3E}">
        <p14:creationId xmlns:p14="http://schemas.microsoft.com/office/powerpoint/2010/main" val="270358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13125-E184-8FD4-3B31-92A5A1071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B6C18C3F-9127-A840-FC0C-CDC728B97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14" name="Textfeld 3">
            <a:extLst>
              <a:ext uri="{FF2B5EF4-FFF2-40B4-BE49-F238E27FC236}">
                <a16:creationId xmlns:a16="http://schemas.microsoft.com/office/drawing/2014/main" id="{DF1EF433-97F2-E55D-21D0-6FD62BA96165}"/>
              </a:ext>
            </a:extLst>
          </p:cNvPr>
          <p:cNvSpPr txBox="1"/>
          <p:nvPr/>
        </p:nvSpPr>
        <p:spPr>
          <a:xfrm>
            <a:off x="3445181" y="45468"/>
            <a:ext cx="2038500" cy="170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ts val="1238"/>
              </a:lnSpc>
            </a:pPr>
            <a:r>
              <a:rPr lang="en-US" sz="900">
                <a:solidFill>
                  <a:schemeClr val="bg1"/>
                </a:solidFill>
                <a:latin typeface="Copperplate Gothic Light"/>
              </a:rPr>
              <a:t>Mahmoud Ali</a:t>
            </a:r>
            <a:endParaRPr lang="en-US">
              <a:solidFill>
                <a:schemeClr val="bg1"/>
              </a:solidFill>
              <a:latin typeface="Copperplate Gothic Ligh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00E1E-6CCA-513B-EC92-90C3795535C8}"/>
              </a:ext>
            </a:extLst>
          </p:cNvPr>
          <p:cNvSpPr txBox="1"/>
          <p:nvPr/>
        </p:nvSpPr>
        <p:spPr>
          <a:xfrm>
            <a:off x="270963" y="527162"/>
            <a:ext cx="6301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F124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Scannin</a:t>
            </a:r>
            <a:r>
              <a:rPr lang="en-US" sz="2000" b="1" dirty="0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g over transverse momentum</a:t>
            </a:r>
            <a:r>
              <a:rPr lang="en-US" sz="2000" b="1" dirty="0">
                <a:solidFill>
                  <a:srgbClr val="0F124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: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34EFBBD-82F4-6E65-A56E-4A5F7AD50BBB}"/>
              </a:ext>
            </a:extLst>
          </p:cNvPr>
          <p:cNvSpPr>
            <a:spLocks noGrp="1"/>
          </p:cNvSpPr>
          <p:nvPr/>
        </p:nvSpPr>
        <p:spPr>
          <a:xfrm>
            <a:off x="318728" y="1003102"/>
            <a:ext cx="4291413" cy="1390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To summarize, 4 different muon-system apparatuses in comparison.</a:t>
            </a:r>
          </a:p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</a:rPr>
              <a:t># Layers – detector space resolution- level-arm distance(cm).</a:t>
            </a:r>
            <a:endParaRPr lang="en-US" dirty="0">
              <a:solidFill>
                <a:schemeClr val="tx1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3DEC8CE-689B-CE85-3C51-6E0D7ECEF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30" y="20350"/>
            <a:ext cx="1259899" cy="322984"/>
          </a:xfrm>
          <a:prstGeom prst="rect">
            <a:avLst/>
          </a:prstGeom>
        </p:spPr>
      </p:pic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6B10E1C4-2454-79E5-F06A-9F00C7A11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764" y="46761"/>
            <a:ext cx="554183" cy="259772"/>
          </a:xfrm>
          <a:prstGeom prst="rect">
            <a:avLst/>
          </a:prstGeom>
        </p:spPr>
      </p:pic>
      <p:pic>
        <p:nvPicPr>
          <p:cNvPr id="18" name="Picture 17" descr="A logo with white text&#10;&#10;Description automatically generated">
            <a:extLst>
              <a:ext uri="{FF2B5EF4-FFF2-40B4-BE49-F238E27FC236}">
                <a16:creationId xmlns:a16="http://schemas.microsoft.com/office/drawing/2014/main" id="{0184EC78-9F85-A8D8-7830-DB6823E23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72" y="26863"/>
            <a:ext cx="322326" cy="320040"/>
          </a:xfrm>
          <a:prstGeom prst="rect">
            <a:avLst/>
          </a:prstGeom>
        </p:spPr>
      </p:pic>
      <p:pic>
        <p:nvPicPr>
          <p:cNvPr id="19" name="Picture 18" descr="A graph of different colored dots and numbers&#10;&#10;Description automatically generated">
            <a:extLst>
              <a:ext uri="{FF2B5EF4-FFF2-40B4-BE49-F238E27FC236}">
                <a16:creationId xmlns:a16="http://schemas.microsoft.com/office/drawing/2014/main" id="{4313C2B9-1114-4897-DBAF-BAA64167D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41" y="824975"/>
            <a:ext cx="4291776" cy="30870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991985-A65B-4B27-D313-A359A87737C1}"/>
              </a:ext>
            </a:extLst>
          </p:cNvPr>
          <p:cNvSpPr txBox="1"/>
          <p:nvPr/>
        </p:nvSpPr>
        <p:spPr>
          <a:xfrm>
            <a:off x="72181" y="2217807"/>
            <a:ext cx="4746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F124A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Full-SIM: Standalone Muon-system Reconstruction </a:t>
            </a:r>
            <a:endParaRPr lang="en-US" sz="2000" dirty="0">
              <a:solidFill>
                <a:srgbClr val="0F124A"/>
              </a:solidFill>
              <a:effectLst/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endParaRPr lang="en-US" sz="2000" dirty="0">
              <a:solidFill>
                <a:srgbClr val="0F124A"/>
              </a:solidFill>
              <a:effectLst/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0D1423A-22DD-4080-915B-8AB8E41312B7}"/>
              </a:ext>
            </a:extLst>
          </p:cNvPr>
          <p:cNvSpPr>
            <a:spLocks noGrp="1"/>
          </p:cNvSpPr>
          <p:nvPr/>
        </p:nvSpPr>
        <p:spPr>
          <a:xfrm>
            <a:off x="199458" y="2921394"/>
            <a:ext cx="4410683" cy="3341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0949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The plan is to start from the dd4hep implementation of IDEA detector and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adopting CLD tracking on our IDEA muon-system.</a:t>
            </a:r>
            <a:endParaRPr lang="en-US" dirty="0">
              <a:solidFill>
                <a:schemeClr val="tx1"/>
              </a:solidFill>
              <a:effectLst/>
              <a:highlight>
                <a:srgbClr val="FFFFFF"/>
              </a:highlight>
              <a:latin typeface="Avenir Next LT Pro" panose="020B0504020202020204" pitchFamily="34" charset="77"/>
            </a:endParaRPr>
          </a:p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Applying surface plugin to be able to use it in </a:t>
            </a:r>
            <a:r>
              <a:rPr lang="en-US" b="1" dirty="0" err="1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DDPlanarDigi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. Which will smear the hit positions.</a:t>
            </a:r>
          </a:p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The using the output as an input to </a:t>
            </a:r>
            <a:r>
              <a:rPr lang="en-US" b="1" i="0" dirty="0" err="1">
                <a:solidFill>
                  <a:schemeClr val="tx1"/>
                </a:solidFill>
                <a:effectLst/>
                <a:latin typeface="Avenir Next LT Pro" panose="020B0504020202020204" pitchFamily="34" charset="77"/>
              </a:rPr>
              <a:t>SiliconTracking_MarlinTrk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.</a:t>
            </a:r>
            <a:endParaRPr lang="en-US" b="1" dirty="0">
              <a:solidFill>
                <a:schemeClr val="tx1"/>
              </a:solidFill>
              <a:highlight>
                <a:srgbClr val="FFFFFF"/>
              </a:highlight>
              <a:latin typeface="Avenir Next LT Pro" panose="020B0504020202020204" pitchFamily="34" charset="77"/>
            </a:endParaRPr>
          </a:p>
          <a:p>
            <a:endParaRPr lang="en-US" dirty="0">
              <a:solidFill>
                <a:schemeClr val="tx1"/>
              </a:solidFill>
              <a:effectLst/>
              <a:highlight>
                <a:srgbClr val="FFFFFF"/>
              </a:highlight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30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theme/theme1.xml><?xml version="1.0" encoding="utf-8"?>
<a:theme xmlns:a="http://schemas.openxmlformats.org/drawingml/2006/main" name="Introslides">
  <a:themeElements>
    <a:clrScheme name="FFC">
      <a:dk1>
        <a:srgbClr val="0F124A"/>
      </a:dk1>
      <a:lt1>
        <a:srgbClr val="FFFFFF"/>
      </a:lt1>
      <a:dk2>
        <a:srgbClr val="0000FF"/>
      </a:dk2>
      <a:lt2>
        <a:srgbClr val="FFFFFF"/>
      </a:lt2>
      <a:accent1>
        <a:srgbClr val="0000FF"/>
      </a:accent1>
      <a:accent2>
        <a:srgbClr val="E8FF2E"/>
      </a:accent2>
      <a:accent3>
        <a:srgbClr val="8F3DFF"/>
      </a:accent3>
      <a:accent4>
        <a:srgbClr val="40C245"/>
      </a:accent4>
      <a:accent5>
        <a:srgbClr val="FF4A29"/>
      </a:accent5>
      <a:accent6>
        <a:srgbClr val="0F124A"/>
      </a:accent6>
      <a:hlink>
        <a:srgbClr val="000000"/>
      </a:hlink>
      <a:folHlink>
        <a:srgbClr val="000000"/>
      </a:folHlink>
    </a:clrScheme>
    <a:fontScheme name="F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FCC-template.potx" id="{61BC17D5-F2D1-4022-BE42-46346C78B90B}" vid="{4883A209-7B8A-46EB-84F4-7D42C372EF83}"/>
    </a:ext>
  </a:extLst>
</a:theme>
</file>

<file path=ppt/theme/theme2.xml><?xml version="1.0" encoding="utf-8"?>
<a:theme xmlns:a="http://schemas.openxmlformats.org/drawingml/2006/main" name="Titleslides, Conclusion">
  <a:themeElements>
    <a:clrScheme name="FFC">
      <a:dk1>
        <a:srgbClr val="0F124A"/>
      </a:dk1>
      <a:lt1>
        <a:srgbClr val="FFFFFF"/>
      </a:lt1>
      <a:dk2>
        <a:srgbClr val="0000FF"/>
      </a:dk2>
      <a:lt2>
        <a:srgbClr val="FFFFFF"/>
      </a:lt2>
      <a:accent1>
        <a:srgbClr val="0000FF"/>
      </a:accent1>
      <a:accent2>
        <a:srgbClr val="E8FF2E"/>
      </a:accent2>
      <a:accent3>
        <a:srgbClr val="8F3DFF"/>
      </a:accent3>
      <a:accent4>
        <a:srgbClr val="40C245"/>
      </a:accent4>
      <a:accent5>
        <a:srgbClr val="FF4A29"/>
      </a:accent5>
      <a:accent6>
        <a:srgbClr val="0F124A"/>
      </a:accent6>
      <a:hlink>
        <a:srgbClr val="000000"/>
      </a:hlink>
      <a:folHlink>
        <a:srgbClr val="000000"/>
      </a:folHlink>
    </a:clrScheme>
    <a:fontScheme name="F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FCC-template.potx" id="{61BC17D5-F2D1-4022-BE42-46346C78B90B}" vid="{D39DB606-C1EC-4187-964F-4A57669AE4E6}"/>
    </a:ext>
  </a:extLst>
</a:theme>
</file>

<file path=ppt/theme/theme3.xml><?xml version="1.0" encoding="utf-8"?>
<a:theme xmlns:a="http://schemas.openxmlformats.org/drawingml/2006/main" name="Content Slides - Deep Blue">
  <a:themeElements>
    <a:clrScheme name="FFC">
      <a:dk1>
        <a:srgbClr val="0F124A"/>
      </a:dk1>
      <a:lt1>
        <a:srgbClr val="FFFFFF"/>
      </a:lt1>
      <a:dk2>
        <a:srgbClr val="0000FF"/>
      </a:dk2>
      <a:lt2>
        <a:srgbClr val="FFFFFF"/>
      </a:lt2>
      <a:accent1>
        <a:srgbClr val="0000FF"/>
      </a:accent1>
      <a:accent2>
        <a:srgbClr val="E8FF2E"/>
      </a:accent2>
      <a:accent3>
        <a:srgbClr val="8F3DFF"/>
      </a:accent3>
      <a:accent4>
        <a:srgbClr val="40C245"/>
      </a:accent4>
      <a:accent5>
        <a:srgbClr val="FF4A29"/>
      </a:accent5>
      <a:accent6>
        <a:srgbClr val="0F124A"/>
      </a:accent6>
      <a:hlink>
        <a:srgbClr val="000000"/>
      </a:hlink>
      <a:folHlink>
        <a:srgbClr val="000000"/>
      </a:folHlink>
    </a:clrScheme>
    <a:fontScheme name="F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ts val="3700"/>
          </a:lnSpc>
          <a:defRPr sz="3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-FCC-template.potx" id="{61BC17D5-F2D1-4022-BE42-46346C78B90B}" vid="{3E267973-3E95-4F95-9FE4-94A439BD0280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PPT-FCC-template</Template>
  <TotalTime>16415</TotalTime>
  <Words>731</Words>
  <Application>Microsoft Macintosh PowerPoint</Application>
  <PresentationFormat>On-screen Show (16:9)</PresentationFormat>
  <Paragraphs>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Avenir Next LT Pro</vt:lpstr>
      <vt:lpstr>Calibri</vt:lpstr>
      <vt:lpstr>Copperplate Gothic Light</vt:lpstr>
      <vt:lpstr>Sabon Next LT</vt:lpstr>
      <vt:lpstr>Wingdings</vt:lpstr>
      <vt:lpstr>Introslides</vt:lpstr>
      <vt:lpstr>Titleslides, Conclusion</vt:lpstr>
      <vt:lpstr>Content Slides - Deep Blue</vt:lpstr>
      <vt:lpstr>Standalone muon-system reconstruction in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you 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Robert Menghini</dc:creator>
  <cp:lastModifiedBy>Mahmoud Abd Elhay Afifi Ali - mahmoud.ali2@studio.unibo.it</cp:lastModifiedBy>
  <cp:revision>17</cp:revision>
  <cp:lastPrinted>2024-06-07T14:23:35Z</cp:lastPrinted>
  <dcterms:created xsi:type="dcterms:W3CDTF">2020-10-27T09:23:42Z</dcterms:created>
  <dcterms:modified xsi:type="dcterms:W3CDTF">2025-01-21T12:54:15Z</dcterms:modified>
</cp:coreProperties>
</file>