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  <p:sldMasterId id="2147483687" r:id="rId3"/>
    <p:sldMasterId id="2147483703" r:id="rId4"/>
  </p:sldMasterIdLst>
  <p:notesMasterIdLst>
    <p:notesMasterId r:id="rId35"/>
  </p:notesMasterIdLst>
  <p:sldIdLst>
    <p:sldId id="257" r:id="rId5"/>
    <p:sldId id="422" r:id="rId6"/>
    <p:sldId id="421" r:id="rId7"/>
    <p:sldId id="423" r:id="rId8"/>
    <p:sldId id="424" r:id="rId9"/>
    <p:sldId id="431" r:id="rId10"/>
    <p:sldId id="432" r:id="rId11"/>
    <p:sldId id="433" r:id="rId12"/>
    <p:sldId id="434" r:id="rId13"/>
    <p:sldId id="425" r:id="rId14"/>
    <p:sldId id="258" r:id="rId15"/>
    <p:sldId id="428" r:id="rId16"/>
    <p:sldId id="429" r:id="rId17"/>
    <p:sldId id="426" r:id="rId18"/>
    <p:sldId id="259" r:id="rId19"/>
    <p:sldId id="416" r:id="rId20"/>
    <p:sldId id="415" r:id="rId21"/>
    <p:sldId id="414" r:id="rId22"/>
    <p:sldId id="419" r:id="rId23"/>
    <p:sldId id="420" r:id="rId24"/>
    <p:sldId id="417" r:id="rId25"/>
    <p:sldId id="393" r:id="rId26"/>
    <p:sldId id="387" r:id="rId27"/>
    <p:sldId id="430" r:id="rId28"/>
    <p:sldId id="418" r:id="rId29"/>
    <p:sldId id="373" r:id="rId30"/>
    <p:sldId id="375" r:id="rId31"/>
    <p:sldId id="376" r:id="rId32"/>
    <p:sldId id="377" r:id="rId33"/>
    <p:sldId id="378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06683-8AB9-994A-B78E-74197E1E9FD4}" type="datetimeFigureOut">
              <a:rPr lang="it-IT" smtClean="0"/>
              <a:t>20/01/25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9B35B-1E7B-3047-85E7-1DA4896189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69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10971685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713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6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body" idx="2"/>
          </p:nvPr>
        </p:nvSpPr>
        <p:spPr>
          <a:xfrm>
            <a:off x="623190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3"/>
          </p:nvPr>
        </p:nvSpPr>
        <p:spPr>
          <a:xfrm>
            <a:off x="609562" y="3729084"/>
            <a:ext cx="10971685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73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10971685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body" idx="2"/>
          </p:nvPr>
        </p:nvSpPr>
        <p:spPr>
          <a:xfrm>
            <a:off x="609562" y="3729084"/>
            <a:ext cx="10971685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8852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body" idx="2"/>
          </p:nvPr>
        </p:nvSpPr>
        <p:spPr>
          <a:xfrm>
            <a:off x="623190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body" idx="3"/>
          </p:nvPr>
        </p:nvSpPr>
        <p:spPr>
          <a:xfrm>
            <a:off x="609562" y="3729084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body" idx="4"/>
          </p:nvPr>
        </p:nvSpPr>
        <p:spPr>
          <a:xfrm>
            <a:off x="6231902" y="3729084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4030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9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body" idx="1"/>
          </p:nvPr>
        </p:nvSpPr>
        <p:spPr>
          <a:xfrm>
            <a:off x="609563" y="1182945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2"/>
          </p:nvPr>
        </p:nvSpPr>
        <p:spPr>
          <a:xfrm>
            <a:off x="4319184" y="1182945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body" idx="3"/>
          </p:nvPr>
        </p:nvSpPr>
        <p:spPr>
          <a:xfrm>
            <a:off x="8028370" y="1182945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4"/>
          </p:nvPr>
        </p:nvSpPr>
        <p:spPr>
          <a:xfrm>
            <a:off x="609563" y="3729084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body" idx="5"/>
          </p:nvPr>
        </p:nvSpPr>
        <p:spPr>
          <a:xfrm>
            <a:off x="4319184" y="3729084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body" idx="6"/>
          </p:nvPr>
        </p:nvSpPr>
        <p:spPr>
          <a:xfrm>
            <a:off x="8028370" y="3729084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806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0"/>
          <p:cNvSpPr txBox="1">
            <a:spLocks noGrp="1"/>
          </p:cNvSpPr>
          <p:nvPr>
            <p:ph type="ftr" idx="11"/>
          </p:nvPr>
        </p:nvSpPr>
        <p:spPr>
          <a:xfrm>
            <a:off x="3047811" y="6443718"/>
            <a:ext cx="6095622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M. Poli Lener - Muon System @ FCC</a:t>
            </a:r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313489" y="6443718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19/12/2024</a:t>
            </a:r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sldNum" idx="12"/>
          </p:nvPr>
        </p:nvSpPr>
        <p:spPr>
          <a:xfrm>
            <a:off x="10397389" y="6441976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902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defin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4361" y="178509"/>
            <a:ext cx="11645686" cy="56600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3385" b="0" strike="noStrike" spc="67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563" y="1182946"/>
            <a:ext cx="10971684" cy="48750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Aft>
                <a:spcPts val="1282"/>
              </a:spcAft>
              <a:buNone/>
              <a:defRPr/>
            </a:lvl1pPr>
          </a:lstStyle>
          <a:p>
            <a:pPr indent="0">
              <a:spcAft>
                <a:spcPts val="1060"/>
              </a:spcAft>
              <a:buNone/>
            </a:pPr>
            <a:endParaRPr lang="en-US" sz="1451" b="0" strike="noStrike" spc="-1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655900" y="6427900"/>
            <a:ext cx="2872183" cy="1861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M. Poli Lener - Muon System @ FCC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11752643" y="6426594"/>
            <a:ext cx="184262" cy="1861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5C6B-7432-47AD-8A28-ADB0748246D1}" type="slidenum">
              <a:rPr kumimoji="0" sz="1168" b="0" i="0" u="none" strike="noStrike" kern="120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Impact"/>
                <a:sym typeface="Impac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1168" b="0" i="0" u="none" strike="noStrike" kern="1200" cap="none" spc="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Impact"/>
              <a:sym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>
          <a:xfrm>
            <a:off x="298028" y="6427900"/>
            <a:ext cx="578890" cy="37222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19/12/2024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761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14361" y="178509"/>
            <a:ext cx="11645686" cy="56600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3385" b="0" strike="noStrike" spc="31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563" y="1182945"/>
            <a:ext cx="10971684" cy="48750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Aft>
                <a:spcPts val="1282"/>
              </a:spcAft>
              <a:buNone/>
              <a:defRPr/>
            </a:lvl1pPr>
          </a:lstStyle>
          <a:p>
            <a:pPr indent="0">
              <a:spcAft>
                <a:spcPts val="1060"/>
              </a:spcAft>
              <a:buNone/>
            </a:pPr>
            <a:endParaRPr lang="en-US" sz="1451" b="0" strike="noStrike" spc="-1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655900" y="6427900"/>
            <a:ext cx="2872183" cy="372228"/>
          </a:xfrm>
        </p:spPr>
        <p:txBody>
          <a:bodyPr/>
          <a:lstStyle/>
          <a:p>
            <a:r>
              <a:rPr lang="nb-NO"/>
              <a:t>M. Poli Lener - Muon System @ FCC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11752643" y="6426594"/>
            <a:ext cx="184262" cy="186113"/>
          </a:xfrm>
        </p:spPr>
        <p:txBody>
          <a:bodyPr/>
          <a:lstStyle/>
          <a:p>
            <a:fld id="{928A7C05-EDBB-441F-BCBA-880760623D89}" type="slidenum">
              <a:rPr/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>
          <a:xfrm>
            <a:off x="298028" y="6427900"/>
            <a:ext cx="578890" cy="372228"/>
          </a:xfrm>
        </p:spPr>
        <p:txBody>
          <a:bodyPr/>
          <a:lstStyle/>
          <a:p>
            <a:r>
              <a:rPr lang="it-IT"/>
              <a:t>19/12/2024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44760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nb-NO" spc="12"/>
              <a:t>M. Poli Lener - WP5 uRWELL</a:t>
            </a:r>
            <a:endParaRPr lang="nb-NO" spc="24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it-IT" spc="24"/>
              <a:t>26/07/24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46067">
              <a:spcBef>
                <a:spcPts val="133"/>
              </a:spcBef>
            </a:pPr>
            <a:fld id="{81D60167-4931-47E6-BA6A-407CBD079E47}" type="slidenum">
              <a:rPr lang="it-IT" smtClean="0"/>
              <a:pPr marL="46067">
                <a:spcBef>
                  <a:spcPts val="133"/>
                </a:spcBef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246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7099" y="1334778"/>
            <a:ext cx="11397799" cy="818686"/>
          </a:xfrm>
        </p:spPr>
        <p:txBody>
          <a:bodyPr lIns="0" tIns="0" rIns="0" bIns="0"/>
          <a:lstStyle>
            <a:lvl1pPr>
              <a:defRPr sz="5320" b="0" i="0">
                <a:solidFill>
                  <a:schemeClr val="bg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nb-NO" spc="12"/>
              <a:t>M. Poli Lener - WP5 uRWELL</a:t>
            </a:r>
            <a:endParaRPr lang="nb-NO" spc="24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it-IT" spc="24"/>
              <a:t>26/07/24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46067">
              <a:spcBef>
                <a:spcPts val="133"/>
              </a:spcBef>
            </a:pPr>
            <a:fld id="{81D60167-4931-47E6-BA6A-407CBD079E47}" type="slidenum">
              <a:rPr lang="it-IT" smtClean="0"/>
              <a:pPr marL="46067">
                <a:spcBef>
                  <a:spcPts val="133"/>
                </a:spcBef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03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7099" y="1334778"/>
            <a:ext cx="11397799" cy="818686"/>
          </a:xfrm>
        </p:spPr>
        <p:txBody>
          <a:bodyPr lIns="0" tIns="0" rIns="0" bIns="0"/>
          <a:lstStyle>
            <a:lvl1pPr>
              <a:defRPr sz="5320" b="0" i="0">
                <a:solidFill>
                  <a:schemeClr val="bg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nb-NO" spc="12"/>
              <a:t>M. Poli Lener - WP5 uRWELL</a:t>
            </a:r>
            <a:endParaRPr lang="nb-NO" spc="24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it-IT" spc="24"/>
              <a:t>26/07/24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46067">
              <a:spcBef>
                <a:spcPts val="133"/>
              </a:spcBef>
            </a:pPr>
            <a:fld id="{81D60167-4931-47E6-BA6A-407CBD079E47}" type="slidenum">
              <a:rPr lang="it-IT" smtClean="0"/>
              <a:pPr marL="46067">
                <a:spcBef>
                  <a:spcPts val="133"/>
                </a:spcBef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36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5320" b="0" i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10971685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3047811" y="6443718"/>
            <a:ext cx="6095622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M. Poli Lener - Muon System @ FCC</a:t>
            </a:r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dt" idx="10"/>
          </p:nvPr>
        </p:nvSpPr>
        <p:spPr>
          <a:xfrm>
            <a:off x="313489" y="6443718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19/12/2024</a:t>
            </a:r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sldNum" idx="12"/>
          </p:nvPr>
        </p:nvSpPr>
        <p:spPr>
          <a:xfrm>
            <a:off x="10397389" y="6441976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6067" marR="0" lvl="0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46067" marR="0" lvl="1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46067" marR="0" lvl="2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46067" marR="0" lvl="3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46067" marR="0" lvl="4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46067" marR="0" lvl="5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46067" marR="0" lvl="6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46067" marR="0" lvl="7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46067" marR="0" lvl="8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46067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555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6675" y="9"/>
            <a:ext cx="0" cy="1327058"/>
          </a:xfrm>
          <a:custGeom>
            <a:avLst/>
            <a:gdLst/>
            <a:ahLst/>
            <a:cxnLst/>
            <a:rect l="l" t="t" r="r" b="b"/>
            <a:pathLst>
              <a:path h="1097280">
                <a:moveTo>
                  <a:pt x="0" y="1097280"/>
                </a:moveTo>
                <a:lnTo>
                  <a:pt x="0" y="0"/>
                </a:lnTo>
              </a:path>
            </a:pathLst>
          </a:custGeom>
          <a:ln w="17999">
            <a:solidFill>
              <a:srgbClr val="ACD489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7" name="bg object 17"/>
          <p:cNvSpPr/>
          <p:nvPr/>
        </p:nvSpPr>
        <p:spPr>
          <a:xfrm>
            <a:off x="0" y="177642"/>
            <a:ext cx="2321700" cy="0"/>
          </a:xfrm>
          <a:custGeom>
            <a:avLst/>
            <a:gdLst/>
            <a:ahLst/>
            <a:cxnLst/>
            <a:rect l="l" t="t" r="r" b="b"/>
            <a:pathLst>
              <a:path w="1920239">
                <a:moveTo>
                  <a:pt x="1920239" y="0"/>
                </a:moveTo>
                <a:lnTo>
                  <a:pt x="0" y="0"/>
                </a:lnTo>
              </a:path>
            </a:pathLst>
          </a:custGeom>
          <a:ln w="35999">
            <a:solidFill>
              <a:srgbClr val="88C664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8" name="bg object 18"/>
          <p:cNvSpPr/>
          <p:nvPr/>
        </p:nvSpPr>
        <p:spPr>
          <a:xfrm>
            <a:off x="1" y="10"/>
            <a:ext cx="12188161" cy="110588"/>
          </a:xfrm>
          <a:custGeom>
            <a:avLst/>
            <a:gdLst/>
            <a:ahLst/>
            <a:cxnLst/>
            <a:rect l="l" t="t" r="r" b="b"/>
            <a:pathLst>
              <a:path w="10080625" h="91440">
                <a:moveTo>
                  <a:pt x="10080002" y="0"/>
                </a:moveTo>
                <a:lnTo>
                  <a:pt x="0" y="0"/>
                </a:lnTo>
                <a:lnTo>
                  <a:pt x="0" y="91440"/>
                </a:lnTo>
                <a:lnTo>
                  <a:pt x="5039995" y="91440"/>
                </a:lnTo>
                <a:lnTo>
                  <a:pt x="10080002" y="91440"/>
                </a:lnTo>
                <a:lnTo>
                  <a:pt x="10080002" y="0"/>
                </a:lnTo>
                <a:close/>
              </a:path>
            </a:pathLst>
          </a:custGeom>
          <a:solidFill>
            <a:srgbClr val="88C664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9" name="bg object 19"/>
          <p:cNvSpPr/>
          <p:nvPr/>
        </p:nvSpPr>
        <p:spPr>
          <a:xfrm>
            <a:off x="1" y="10"/>
            <a:ext cx="12188161" cy="110588"/>
          </a:xfrm>
          <a:custGeom>
            <a:avLst/>
            <a:gdLst/>
            <a:ahLst/>
            <a:cxnLst/>
            <a:rect l="l" t="t" r="r" b="b"/>
            <a:pathLst>
              <a:path w="10080625" h="91440">
                <a:moveTo>
                  <a:pt x="5039995" y="91440"/>
                </a:moveTo>
                <a:lnTo>
                  <a:pt x="0" y="91440"/>
                </a:lnTo>
                <a:lnTo>
                  <a:pt x="0" y="0"/>
                </a:lnTo>
                <a:lnTo>
                  <a:pt x="10080002" y="0"/>
                </a:lnTo>
                <a:lnTo>
                  <a:pt x="10080002" y="91440"/>
                </a:lnTo>
                <a:lnTo>
                  <a:pt x="5039995" y="91440"/>
                </a:lnTo>
                <a:close/>
              </a:path>
            </a:pathLst>
          </a:custGeom>
          <a:ln w="17999">
            <a:solidFill>
              <a:srgbClr val="88C664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0" name="bg object 20"/>
          <p:cNvSpPr/>
          <p:nvPr/>
        </p:nvSpPr>
        <p:spPr>
          <a:xfrm>
            <a:off x="56583" y="10"/>
            <a:ext cx="0" cy="1769410"/>
          </a:xfrm>
          <a:custGeom>
            <a:avLst/>
            <a:gdLst/>
            <a:ahLst/>
            <a:cxnLst/>
            <a:rect l="l" t="t" r="r" b="b"/>
            <a:pathLst>
              <a:path h="1463040">
                <a:moveTo>
                  <a:pt x="0" y="1463040"/>
                </a:moveTo>
                <a:lnTo>
                  <a:pt x="0" y="0"/>
                </a:lnTo>
              </a:path>
            </a:pathLst>
          </a:custGeom>
          <a:ln w="35999">
            <a:solidFill>
              <a:srgbClr val="ACD489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1" name="bg object 21"/>
          <p:cNvSpPr/>
          <p:nvPr/>
        </p:nvSpPr>
        <p:spPr>
          <a:xfrm>
            <a:off x="207187" y="10"/>
            <a:ext cx="11844206" cy="6858000"/>
          </a:xfrm>
          <a:custGeom>
            <a:avLst/>
            <a:gdLst/>
            <a:ahLst/>
            <a:cxnLst/>
            <a:rect l="l" t="t" r="r" b="b"/>
            <a:pathLst>
              <a:path w="9796145" h="5670550">
                <a:moveTo>
                  <a:pt x="0" y="287997"/>
                </a:moveTo>
                <a:lnTo>
                  <a:pt x="2882" y="0"/>
                </a:lnTo>
              </a:path>
              <a:path w="9796145" h="5670550">
                <a:moveTo>
                  <a:pt x="9795954" y="4572723"/>
                </a:moveTo>
                <a:lnTo>
                  <a:pt x="9795954" y="5670003"/>
                </a:lnTo>
              </a:path>
            </a:pathLst>
          </a:custGeom>
          <a:ln w="17999">
            <a:solidFill>
              <a:srgbClr val="ACD489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2" name="bg object 22"/>
          <p:cNvSpPr/>
          <p:nvPr/>
        </p:nvSpPr>
        <p:spPr>
          <a:xfrm>
            <a:off x="1" y="6746761"/>
            <a:ext cx="12188161" cy="110588"/>
          </a:xfrm>
          <a:custGeom>
            <a:avLst/>
            <a:gdLst/>
            <a:ahLst/>
            <a:cxnLst/>
            <a:rect l="l" t="t" r="r" b="b"/>
            <a:pathLst>
              <a:path w="10080625" h="91439">
                <a:moveTo>
                  <a:pt x="10080002" y="0"/>
                </a:moveTo>
                <a:lnTo>
                  <a:pt x="0" y="0"/>
                </a:lnTo>
                <a:lnTo>
                  <a:pt x="0" y="91440"/>
                </a:lnTo>
                <a:lnTo>
                  <a:pt x="5039995" y="91440"/>
                </a:lnTo>
                <a:lnTo>
                  <a:pt x="10080002" y="91440"/>
                </a:lnTo>
                <a:lnTo>
                  <a:pt x="10080002" y="0"/>
                </a:lnTo>
                <a:close/>
              </a:path>
            </a:pathLst>
          </a:custGeom>
          <a:solidFill>
            <a:srgbClr val="88C664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3" name="bg object 23"/>
          <p:cNvSpPr/>
          <p:nvPr/>
        </p:nvSpPr>
        <p:spPr>
          <a:xfrm>
            <a:off x="1" y="6746761"/>
            <a:ext cx="12188161" cy="110588"/>
          </a:xfrm>
          <a:custGeom>
            <a:avLst/>
            <a:gdLst/>
            <a:ahLst/>
            <a:cxnLst/>
            <a:rect l="l" t="t" r="r" b="b"/>
            <a:pathLst>
              <a:path w="10080625" h="91439">
                <a:moveTo>
                  <a:pt x="5039995" y="91440"/>
                </a:moveTo>
                <a:lnTo>
                  <a:pt x="0" y="91440"/>
                </a:lnTo>
                <a:lnTo>
                  <a:pt x="0" y="0"/>
                </a:lnTo>
                <a:lnTo>
                  <a:pt x="10080002" y="0"/>
                </a:lnTo>
                <a:lnTo>
                  <a:pt x="10080002" y="91440"/>
                </a:lnTo>
                <a:lnTo>
                  <a:pt x="5039995" y="91440"/>
                </a:lnTo>
                <a:close/>
              </a:path>
            </a:pathLst>
          </a:custGeom>
          <a:ln w="17999">
            <a:solidFill>
              <a:srgbClr val="88C664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4" name="bg object 24"/>
          <p:cNvSpPr/>
          <p:nvPr/>
        </p:nvSpPr>
        <p:spPr>
          <a:xfrm>
            <a:off x="9865709" y="6681453"/>
            <a:ext cx="2321700" cy="0"/>
          </a:xfrm>
          <a:custGeom>
            <a:avLst/>
            <a:gdLst/>
            <a:ahLst/>
            <a:cxnLst/>
            <a:rect l="l" t="t" r="r" b="b"/>
            <a:pathLst>
              <a:path w="1920240">
                <a:moveTo>
                  <a:pt x="0" y="0"/>
                </a:moveTo>
                <a:lnTo>
                  <a:pt x="1920240" y="0"/>
                </a:lnTo>
              </a:path>
            </a:pathLst>
          </a:custGeom>
          <a:ln w="35999">
            <a:solidFill>
              <a:srgbClr val="88C664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5" name="bg object 25"/>
          <p:cNvSpPr/>
          <p:nvPr/>
        </p:nvSpPr>
        <p:spPr>
          <a:xfrm>
            <a:off x="12131254" y="5087939"/>
            <a:ext cx="0" cy="1769410"/>
          </a:xfrm>
          <a:custGeom>
            <a:avLst/>
            <a:gdLst/>
            <a:ahLst/>
            <a:cxnLst/>
            <a:rect l="l" t="t" r="r" b="b"/>
            <a:pathLst>
              <a:path h="1463039">
                <a:moveTo>
                  <a:pt x="0" y="0"/>
                </a:moveTo>
                <a:lnTo>
                  <a:pt x="0" y="1463040"/>
                </a:lnTo>
              </a:path>
            </a:pathLst>
          </a:custGeom>
          <a:ln w="35999">
            <a:solidFill>
              <a:srgbClr val="ACD489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6" name="bg object 26"/>
          <p:cNvSpPr/>
          <p:nvPr/>
        </p:nvSpPr>
        <p:spPr>
          <a:xfrm>
            <a:off x="11977166" y="6509043"/>
            <a:ext cx="3839" cy="348660"/>
          </a:xfrm>
          <a:custGeom>
            <a:avLst/>
            <a:gdLst/>
            <a:ahLst/>
            <a:cxnLst/>
            <a:rect l="l" t="t" r="r" b="b"/>
            <a:pathLst>
              <a:path w="3175" h="288289">
                <a:moveTo>
                  <a:pt x="2882" y="0"/>
                </a:moveTo>
                <a:lnTo>
                  <a:pt x="0" y="287997"/>
                </a:lnTo>
              </a:path>
            </a:pathLst>
          </a:custGeom>
          <a:ln w="17999">
            <a:solidFill>
              <a:srgbClr val="ACD489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7099" y="1334778"/>
            <a:ext cx="11397799" cy="818686"/>
          </a:xfrm>
        </p:spPr>
        <p:txBody>
          <a:bodyPr lIns="0" tIns="0" rIns="0" bIns="0"/>
          <a:lstStyle>
            <a:lvl1pPr>
              <a:defRPr sz="5320" b="0" i="0">
                <a:solidFill>
                  <a:schemeClr val="bg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nb-NO" spc="12"/>
              <a:t>M. Poli Lener - WP5 uRWELL</a:t>
            </a:r>
            <a:endParaRPr lang="nb-NO" spc="24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it-IT" spc="24"/>
              <a:t>26/07/24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46067">
              <a:spcBef>
                <a:spcPts val="133"/>
              </a:spcBef>
            </a:pPr>
            <a:fld id="{81D60167-4931-47E6-BA6A-407CBD079E47}" type="slidenum">
              <a:rPr lang="it-IT" smtClean="0"/>
              <a:pPr marL="46067">
                <a:spcBef>
                  <a:spcPts val="133"/>
                </a:spcBef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174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nb-NO" spc="12"/>
              <a:t>M. Poli Lener - WP5 uRWELL</a:t>
            </a:r>
            <a:endParaRPr lang="nb-NO" spc="24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it-IT" spc="24"/>
              <a:t>26/07/24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46067">
              <a:spcBef>
                <a:spcPts val="133"/>
              </a:spcBef>
            </a:pPr>
            <a:fld id="{81D60167-4931-47E6-BA6A-407CBD079E47}" type="slidenum">
              <a:rPr lang="it-IT" smtClean="0"/>
              <a:pPr marL="46067">
                <a:spcBef>
                  <a:spcPts val="133"/>
                </a:spcBef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456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5319" b="0" i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body" idx="1"/>
          </p:nvPr>
        </p:nvSpPr>
        <p:spPr>
          <a:xfrm>
            <a:off x="609563" y="1182946"/>
            <a:ext cx="10971685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11" lvl="0" indent="-314263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221" lvl="1" indent="-228555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332" lvl="2" indent="-22855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443" lvl="3" indent="-22855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5553" lvl="4" indent="-22855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2664" lvl="5" indent="-22855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199776" lvl="6" indent="-22855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6885" lvl="7" indent="-22855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3997" lvl="8" indent="-22855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3047812" y="6443718"/>
            <a:ext cx="6095622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M. Poli Lener - WP5 uRWELL</a:t>
            </a:r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dt" idx="10"/>
          </p:nvPr>
        </p:nvSpPr>
        <p:spPr>
          <a:xfrm>
            <a:off x="313490" y="6443718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26/07/24</a:t>
            </a:r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sldNum" idx="12"/>
          </p:nvPr>
        </p:nvSpPr>
        <p:spPr>
          <a:xfrm>
            <a:off x="10397389" y="6441976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6058" marR="0" lvl="0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46058" marR="0" lvl="1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46058" marR="0" lvl="2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46058" marR="0" lvl="3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46058" marR="0" lvl="4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46058" marR="0" lvl="5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46058" marR="0" lvl="6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46058" marR="0" lvl="7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46058" marR="0" lvl="8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836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defin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4361" y="178509"/>
            <a:ext cx="11645686" cy="56600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3385" b="0" strike="noStrike" spc="67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563" y="1182946"/>
            <a:ext cx="10971684" cy="48750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Aft>
                <a:spcPts val="1282"/>
              </a:spcAft>
              <a:buNone/>
              <a:defRPr/>
            </a:lvl1pPr>
          </a:lstStyle>
          <a:p>
            <a:pPr indent="0">
              <a:spcAft>
                <a:spcPts val="1060"/>
              </a:spcAft>
              <a:buNone/>
            </a:pPr>
            <a:endParaRPr lang="en-US" sz="1451" b="0" strike="noStrike" spc="-1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655900" y="6427900"/>
            <a:ext cx="2872183" cy="186113"/>
          </a:xfrm>
        </p:spPr>
        <p:txBody>
          <a:bodyPr/>
          <a:lstStyle/>
          <a:p>
            <a:r>
              <a:rPr lang="nb-NO"/>
              <a:t>M. Poli Lener - WP5 uRWELL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11752643" y="6426594"/>
            <a:ext cx="184262" cy="186113"/>
          </a:xfrm>
        </p:spPr>
        <p:txBody>
          <a:bodyPr/>
          <a:lstStyle/>
          <a:p>
            <a:fld id="{D6F75C6B-7432-47AD-8A28-ADB0748246D1}" type="slidenum">
              <a:rPr/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>
          <a:xfrm>
            <a:off x="298028" y="6427900"/>
            <a:ext cx="578890" cy="186077"/>
          </a:xfrm>
        </p:spPr>
        <p:txBody>
          <a:bodyPr/>
          <a:lstStyle/>
          <a:p>
            <a:r>
              <a:rPr lang="it-IT"/>
              <a:t>26/07/24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6774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definito" type="tx">
  <p:cSld name="1_Predefinit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6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609563" y="1182946"/>
            <a:ext cx="10971684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552801" lvl="0" indent="-27640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/>
            </a:lvl1pPr>
            <a:lvl2pPr marL="1105601" lvl="1" indent="-276400" algn="l">
              <a:spcBef>
                <a:spcPts val="1060"/>
              </a:spcBef>
              <a:spcAft>
                <a:spcPts val="0"/>
              </a:spcAft>
              <a:buSzPts val="1400"/>
              <a:buNone/>
              <a:defRPr/>
            </a:lvl2pPr>
            <a:lvl3pPr marL="1658402" lvl="2" indent="-276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211202" lvl="3" indent="-276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764003" lvl="4" indent="-276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316803" lvl="5" indent="-276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869604" lvl="6" indent="-276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422404" lvl="7" indent="-276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975205" lvl="8" indent="-276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4655900" y="6427900"/>
            <a:ext cx="2872183" cy="18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M. Poli Lener - WP5 uRWELL</a:t>
            </a: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1752643" y="6426594"/>
            <a:ext cx="184262" cy="18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lvl="1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lvl="2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lvl="3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lvl="4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lvl="5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lvl="6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lvl="7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lvl="8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fld id="{00000000-1234-1234-1234-123412341234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43" name="Google Shape;43;p5"/>
          <p:cNvSpPr txBox="1">
            <a:spLocks noGrp="1"/>
          </p:cNvSpPr>
          <p:nvPr>
            <p:ph type="dt" idx="10"/>
          </p:nvPr>
        </p:nvSpPr>
        <p:spPr>
          <a:xfrm>
            <a:off x="298028" y="6427900"/>
            <a:ext cx="578890" cy="18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26/07/24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9142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14361" y="178509"/>
            <a:ext cx="11645686" cy="56600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3385" b="0" strike="noStrike" spc="31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563" y="1182945"/>
            <a:ext cx="10971684" cy="48750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Aft>
                <a:spcPts val="1282"/>
              </a:spcAft>
              <a:buNone/>
              <a:defRPr/>
            </a:lvl1pPr>
          </a:lstStyle>
          <a:p>
            <a:pPr indent="0">
              <a:spcAft>
                <a:spcPts val="1060"/>
              </a:spcAft>
              <a:buNone/>
            </a:pPr>
            <a:endParaRPr lang="en-US" sz="1451" b="0" strike="noStrike" spc="-1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655900" y="6427900"/>
            <a:ext cx="2872183" cy="372228"/>
          </a:xfrm>
        </p:spPr>
        <p:txBody>
          <a:bodyPr/>
          <a:lstStyle/>
          <a:p>
            <a:r>
              <a:rPr lang="en-GB"/>
              <a:t>LHCb ITALIA- M. Poli Lener - Status of μ-RWELL &amp; FEE developments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11752643" y="6426594"/>
            <a:ext cx="184262" cy="186113"/>
          </a:xfrm>
        </p:spPr>
        <p:txBody>
          <a:bodyPr/>
          <a:lstStyle/>
          <a:p>
            <a:fld id="{928A7C05-EDBB-441F-BCBA-880760623D89}" type="slidenum">
              <a:rPr/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>
          <a:xfrm>
            <a:off x="298028" y="6427900"/>
            <a:ext cx="578890" cy="372228"/>
          </a:xfrm>
        </p:spPr>
        <p:txBody>
          <a:bodyPr/>
          <a:lstStyle/>
          <a:p>
            <a:r>
              <a:rPr lang="en-US"/>
              <a:t>02/02/24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0158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10971685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9803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5320" b="0" i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10971685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3047811" y="6443718"/>
            <a:ext cx="6095622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M. Poli Lener - pre-shower &amp; Muon System @ FCC</a:t>
            </a:r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dt" idx="10"/>
          </p:nvPr>
        </p:nvSpPr>
        <p:spPr>
          <a:xfrm>
            <a:off x="313489" y="6443718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sldNum" idx="12"/>
          </p:nvPr>
        </p:nvSpPr>
        <p:spPr>
          <a:xfrm>
            <a:off x="10397389" y="6441976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6067" marR="0" lvl="0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46067" marR="0" lvl="1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46067" marR="0" lvl="2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46067" marR="0" lvl="3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46067" marR="0" lvl="4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46067" marR="0" lvl="5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46067" marR="0" lvl="6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46067" marR="0" lvl="7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46067" marR="0" lvl="8" indent="0" algn="l">
              <a:spcBef>
                <a:spcPts val="0"/>
              </a:spcBef>
              <a:buNone/>
              <a:defRPr sz="1209" b="0" i="0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46067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844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9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5354133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body" idx="2"/>
          </p:nvPr>
        </p:nvSpPr>
        <p:spPr>
          <a:xfrm>
            <a:off x="623190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3"/>
          </p:nvPr>
        </p:nvSpPr>
        <p:spPr>
          <a:xfrm>
            <a:off x="6231902" y="3729084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1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0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9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5354133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body" idx="2"/>
          </p:nvPr>
        </p:nvSpPr>
        <p:spPr>
          <a:xfrm>
            <a:off x="623190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3"/>
          </p:nvPr>
        </p:nvSpPr>
        <p:spPr>
          <a:xfrm>
            <a:off x="6231902" y="3729084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986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subTitle" idx="1"/>
          </p:nvPr>
        </p:nvSpPr>
        <p:spPr>
          <a:xfrm>
            <a:off x="609562" y="1182945"/>
            <a:ext cx="10971685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lvl="1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656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5354133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2"/>
          </p:nvPr>
        </p:nvSpPr>
        <p:spPr>
          <a:xfrm>
            <a:off x="6231902" y="1182945"/>
            <a:ext cx="5354133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2675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3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515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subTitle" idx="1"/>
          </p:nvPr>
        </p:nvSpPr>
        <p:spPr>
          <a:xfrm>
            <a:off x="314361" y="178508"/>
            <a:ext cx="11645685" cy="262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lvl="1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193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5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5"/>
          <p:cNvSpPr txBox="1">
            <a:spLocks noGrp="1"/>
          </p:cNvSpPr>
          <p:nvPr>
            <p:ph type="body" idx="2"/>
          </p:nvPr>
        </p:nvSpPr>
        <p:spPr>
          <a:xfrm>
            <a:off x="6231902" y="1182945"/>
            <a:ext cx="5354133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body" idx="3"/>
          </p:nvPr>
        </p:nvSpPr>
        <p:spPr>
          <a:xfrm>
            <a:off x="609562" y="3729084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429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6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body" idx="2"/>
          </p:nvPr>
        </p:nvSpPr>
        <p:spPr>
          <a:xfrm>
            <a:off x="623190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3"/>
          </p:nvPr>
        </p:nvSpPr>
        <p:spPr>
          <a:xfrm>
            <a:off x="609562" y="3729084"/>
            <a:ext cx="10971685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9171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10971685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body" idx="2"/>
          </p:nvPr>
        </p:nvSpPr>
        <p:spPr>
          <a:xfrm>
            <a:off x="609562" y="3729084"/>
            <a:ext cx="10971685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8765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body" idx="2"/>
          </p:nvPr>
        </p:nvSpPr>
        <p:spPr>
          <a:xfrm>
            <a:off x="623190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body" idx="3"/>
          </p:nvPr>
        </p:nvSpPr>
        <p:spPr>
          <a:xfrm>
            <a:off x="609562" y="3729084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body" idx="4"/>
          </p:nvPr>
        </p:nvSpPr>
        <p:spPr>
          <a:xfrm>
            <a:off x="6231902" y="3729084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806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9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body" idx="1"/>
          </p:nvPr>
        </p:nvSpPr>
        <p:spPr>
          <a:xfrm>
            <a:off x="609563" y="1182945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2"/>
          </p:nvPr>
        </p:nvSpPr>
        <p:spPr>
          <a:xfrm>
            <a:off x="4319184" y="1182945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body" idx="3"/>
          </p:nvPr>
        </p:nvSpPr>
        <p:spPr>
          <a:xfrm>
            <a:off x="8028370" y="1182945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4"/>
          </p:nvPr>
        </p:nvSpPr>
        <p:spPr>
          <a:xfrm>
            <a:off x="609563" y="3729084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body" idx="5"/>
          </p:nvPr>
        </p:nvSpPr>
        <p:spPr>
          <a:xfrm>
            <a:off x="4319184" y="3729084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body" idx="6"/>
          </p:nvPr>
        </p:nvSpPr>
        <p:spPr>
          <a:xfrm>
            <a:off x="8028370" y="3729084"/>
            <a:ext cx="353241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757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0"/>
          <p:cNvSpPr txBox="1">
            <a:spLocks noGrp="1"/>
          </p:cNvSpPr>
          <p:nvPr>
            <p:ph type="ftr" idx="11"/>
          </p:nvPr>
        </p:nvSpPr>
        <p:spPr>
          <a:xfrm>
            <a:off x="3047811" y="6443718"/>
            <a:ext cx="6095622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M. Poli Lener - pre-shower &amp; Muon System @ FCC</a:t>
            </a:r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313489" y="6443718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sldNum" idx="12"/>
          </p:nvPr>
        </p:nvSpPr>
        <p:spPr>
          <a:xfrm>
            <a:off x="10397389" y="6441976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08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700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defin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4361" y="178509"/>
            <a:ext cx="11645686" cy="56600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3385" b="0" strike="noStrike" spc="67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563" y="1182946"/>
            <a:ext cx="10971684" cy="48750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Aft>
                <a:spcPts val="1282"/>
              </a:spcAft>
              <a:buNone/>
              <a:defRPr/>
            </a:lvl1pPr>
          </a:lstStyle>
          <a:p>
            <a:pPr indent="0">
              <a:spcAft>
                <a:spcPts val="1060"/>
              </a:spcAft>
              <a:buNone/>
            </a:pPr>
            <a:endParaRPr lang="en-US" sz="1451" b="0" strike="noStrike" spc="-1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655900" y="6427900"/>
            <a:ext cx="2872183" cy="1861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M. Poli Lener - pre-shower &amp; Muon System @ FCC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11752643" y="6426594"/>
            <a:ext cx="184262" cy="1861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5C6B-7432-47AD-8A28-ADB0748246D1}" type="slidenum">
              <a:rPr kumimoji="0" sz="1168" b="0" i="0" u="none" strike="noStrike" kern="120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Impact"/>
                <a:sym typeface="Impac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1168" b="0" i="0" u="none" strike="noStrike" kern="1200" cap="none" spc="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Impact"/>
              <a:sym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>
          <a:xfrm>
            <a:off x="298028" y="6427900"/>
            <a:ext cx="578890" cy="37222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478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/>
              <a:t>Chapter Title</a:t>
            </a:r>
          </a:p>
          <a:p>
            <a:pPr lvl="1"/>
            <a:r>
              <a:rPr lang="en-US" noProof="0"/>
              <a:t>Subchapter Level 1	1</a:t>
            </a:r>
          </a:p>
          <a:p>
            <a:pPr lvl="2"/>
            <a:r>
              <a:rPr lang="en-US" noProof="0"/>
              <a:t>Subchapter Level 2	1</a:t>
            </a:r>
          </a:p>
          <a:p>
            <a:pPr lvl="3"/>
            <a:r>
              <a:rPr lang="en-US" noProof="0"/>
              <a:t>Subchapter Level 2	1</a:t>
            </a:r>
          </a:p>
          <a:p>
            <a:pPr lvl="4"/>
            <a:r>
              <a:rPr lang="en-US" noProof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/>
              <a:t>Chapter Title</a:t>
            </a:r>
          </a:p>
          <a:p>
            <a:pPr lvl="1"/>
            <a:r>
              <a:rPr lang="en-US" noProof="0"/>
              <a:t>Subchapter Level 1	1</a:t>
            </a:r>
          </a:p>
          <a:p>
            <a:pPr lvl="2"/>
            <a:r>
              <a:rPr lang="en-US" noProof="0"/>
              <a:t>Subchapter Level 2	1</a:t>
            </a:r>
          </a:p>
          <a:p>
            <a:pPr lvl="3"/>
            <a:r>
              <a:rPr lang="en-US" noProof="0"/>
              <a:t>Subchapter Level 2	1</a:t>
            </a:r>
          </a:p>
          <a:p>
            <a:pPr lvl="4"/>
            <a:r>
              <a:rPr lang="en-US" noProof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436484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/>
              <a:t>Insert </a:t>
            </a:r>
            <a:r>
              <a:rPr lang="en-US" noProof="0"/>
              <a:t>Background</a:t>
            </a:r>
            <a:r>
              <a:rPr lang="de-AT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Chapter</a:t>
            </a:r>
            <a:r>
              <a:rPr lang="de-AT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Chapter</a:t>
            </a:r>
            <a:r>
              <a:rPr lang="de-AT"/>
              <a:t> </a:t>
            </a:r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93274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/>
              <a:t>First Level (Running Text)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Add Title</a:t>
            </a:r>
            <a:endParaRPr lang="de-AT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err="1"/>
              <a:t>Footnote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1236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/>
              <a:t>First Level (Running Text)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First Level (Running Text)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Add Title</a:t>
            </a:r>
            <a:endParaRPr lang="de-AT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err="1"/>
              <a:t>Footnote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2611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95752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Add Title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1925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/>
              <a:t>Add </a:t>
            </a:r>
            <a:r>
              <a:rPr lang="de-DE" err="1"/>
              <a:t>Subtitle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First Level (Running Text)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Add Title</a:t>
            </a:r>
            <a:endParaRPr lang="de-AT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err="1"/>
              <a:t>Footnote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5424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/>
              <a:t>First Level (Running Text)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Ebene</a:t>
            </a:r>
          </a:p>
          <a:p>
            <a:pPr lvl="3"/>
            <a:r>
              <a:rPr lang="en-US" noProof="0"/>
              <a:t>Fourth Ebene</a:t>
            </a:r>
          </a:p>
          <a:p>
            <a:pPr lvl="4"/>
            <a:r>
              <a:rPr lang="en-US" noProof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Add Title</a:t>
            </a:r>
            <a:endParaRPr lang="de-AT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err="1"/>
              <a:t>Footnote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18149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/>
              <a:t>First Level (Running Text)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First Level (Running Text)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Add Title</a:t>
            </a:r>
            <a:endParaRPr lang="de-AT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err="1"/>
              <a:t>Footnote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912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subTitle" idx="1"/>
          </p:nvPr>
        </p:nvSpPr>
        <p:spPr>
          <a:xfrm>
            <a:off x="609562" y="1182945"/>
            <a:ext cx="10971685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lvl="1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714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First Level (Strong)</a:t>
            </a:r>
          </a:p>
          <a:p>
            <a:pPr lvl="1"/>
            <a:r>
              <a:rPr lang="en-US" noProof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38971745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63750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989DB-50DC-20A4-2341-EC5E6AF6F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26305-7761-21B5-BED4-42833BBE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96E8B-F843-EF0E-F259-D3BA3F217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237E1-6846-B0F5-86C9-7BC757AACB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course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90CB2-96B7-2FE3-2F3A-4A4C704BB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2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647C7-955C-FC73-3737-298D139F2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728216"/>
            <a:ext cx="5074920" cy="379476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199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A9653-6F42-EC48-B443-D3FF0CD0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4663441"/>
            <a:ext cx="4581144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17795E-6A15-8CD3-45F4-FE61964FD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46496" y="1185487"/>
            <a:ext cx="3557016" cy="1453896"/>
          </a:xfrm>
        </p:spPr>
        <p:txBody>
          <a:bodyPr anchor="b">
            <a:noAutofit/>
          </a:bodyPr>
          <a:lstStyle>
            <a:lvl1pPr marL="0" indent="0" algn="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</a:t>
            </a:r>
          </a:p>
        </p:txBody>
      </p:sp>
    </p:spTree>
    <p:extLst>
      <p:ext uri="{BB962C8B-B14F-4D97-AF65-F5344CB8AC3E}">
        <p14:creationId xmlns:p14="http://schemas.microsoft.com/office/powerpoint/2010/main" val="3778464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67856" y="0"/>
            <a:ext cx="5724144" cy="4224528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824" y="347472"/>
            <a:ext cx="6611112" cy="1453896"/>
          </a:xfrm>
        </p:spPr>
        <p:txBody>
          <a:bodyPr anchor="b"/>
          <a:lstStyle>
            <a:lvl1pPr>
              <a:defRPr sz="54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37955206-B899-8803-FDE5-D32B873902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7824" y="1773936"/>
            <a:ext cx="4041648" cy="10620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759331-56CA-A5B3-ECFB-757CC5B9E3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7824" y="2761488"/>
            <a:ext cx="2615184" cy="292608"/>
          </a:xfrm>
          <a:noFill/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2E6D84C-E8F7-4012-F33F-2BC73176DF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8888" y="2761488"/>
            <a:ext cx="2615184" cy="292608"/>
          </a:xfrm>
          <a:noFill/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ABDAE69-C4D7-13B7-8424-76C2742E85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23376" y="2761488"/>
            <a:ext cx="2615184" cy="292608"/>
          </a:xfrm>
          <a:noFill/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D1D906-0BC4-FEE6-C101-A96C691065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7824" y="3264061"/>
            <a:ext cx="2615184" cy="2313779"/>
          </a:xfrm>
          <a:noFill/>
        </p:spPr>
        <p:txBody>
          <a:bodyPr/>
          <a:lstStyle>
            <a:lvl1pPr marL="285744" indent="-28574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5C6931C-E330-4493-0643-D59975659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18888" y="3264061"/>
            <a:ext cx="2615184" cy="2313779"/>
          </a:xfrm>
          <a:noFill/>
        </p:spPr>
        <p:txBody>
          <a:bodyPr/>
          <a:lstStyle>
            <a:lvl1pPr marL="285744" indent="-28574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784D331-4EA8-7763-413A-D86421E774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23376" y="3264061"/>
            <a:ext cx="2615184" cy="2313779"/>
          </a:xfrm>
          <a:noFill/>
        </p:spPr>
        <p:txBody>
          <a:bodyPr/>
          <a:lstStyle>
            <a:lvl1pPr marL="285744" indent="-28574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D3EE34-4CB3-EFD4-CB18-2CBD6765A6B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course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DDE7B4-8792-03F9-C90E-BDC9932ABDA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529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SIF 109th National Congress – 14 September 2023​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6702"/>
      </p:ext>
    </p:extLst>
  </p:cSld>
  <p:clrMapOvr>
    <a:masterClrMapping/>
  </p:clrMapOvr>
  <p:transition spd="slow">
    <p:push dir="u"/>
  </p:transition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5354133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2"/>
          </p:nvPr>
        </p:nvSpPr>
        <p:spPr>
          <a:xfrm>
            <a:off x="6231902" y="1182945"/>
            <a:ext cx="5354133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00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3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692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subTitle" idx="1"/>
          </p:nvPr>
        </p:nvSpPr>
        <p:spPr>
          <a:xfrm>
            <a:off x="314361" y="178508"/>
            <a:ext cx="11645685" cy="262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lvl="1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94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5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5"/>
          <p:cNvSpPr txBox="1">
            <a:spLocks noGrp="1"/>
          </p:cNvSpPr>
          <p:nvPr>
            <p:ph type="body" idx="2"/>
          </p:nvPr>
        </p:nvSpPr>
        <p:spPr>
          <a:xfrm>
            <a:off x="6231902" y="1182945"/>
            <a:ext cx="5354133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body" idx="3"/>
          </p:nvPr>
        </p:nvSpPr>
        <p:spPr>
          <a:xfrm>
            <a:off x="609562" y="3729084"/>
            <a:ext cx="5354133" cy="232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spcBef>
                <a:spcPts val="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836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6"/>
          <p:cNvCxnSpPr/>
          <p:nvPr/>
        </p:nvCxnSpPr>
        <p:spPr>
          <a:xfrm rot="10800000">
            <a:off x="136716" y="0"/>
            <a:ext cx="0" cy="1327058"/>
          </a:xfrm>
          <a:prstGeom prst="straightConnector1">
            <a:avLst/>
          </a:prstGeom>
          <a:noFill/>
          <a:ln w="18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6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10971685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143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●"/>
              <a:defRPr sz="1800" b="0" i="0" u="none" strike="noStrike" cap="none"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 sz="18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dt" idx="10"/>
          </p:nvPr>
        </p:nvSpPr>
        <p:spPr>
          <a:xfrm>
            <a:off x="313489" y="6443718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/>
              <a:t>19/12/2024</a:t>
            </a:r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ftr" idx="11"/>
          </p:nvPr>
        </p:nvSpPr>
        <p:spPr>
          <a:xfrm>
            <a:off x="3047811" y="6443718"/>
            <a:ext cx="6095622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b-NO"/>
              <a:t>M. Poli Lener - Muon System @ FCC</a:t>
            </a:r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sldNum" idx="12"/>
          </p:nvPr>
        </p:nvSpPr>
        <p:spPr>
          <a:xfrm>
            <a:off x="10397389" y="6441976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>
              <a:solidFill>
                <a:srgbClr val="B2B2B2"/>
              </a:solidFill>
            </a:endParaRPr>
          </a:p>
        </p:txBody>
      </p:sp>
      <p:cxnSp>
        <p:nvCxnSpPr>
          <p:cNvPr id="16" name="Google Shape;16;p26"/>
          <p:cNvCxnSpPr/>
          <p:nvPr/>
        </p:nvCxnSpPr>
        <p:spPr>
          <a:xfrm rot="10800000">
            <a:off x="1" y="177638"/>
            <a:ext cx="2322432" cy="0"/>
          </a:xfrm>
          <a:prstGeom prst="straightConnector1">
            <a:avLst/>
          </a:prstGeom>
          <a:noFill/>
          <a:ln w="36000" cap="flat" cmpd="sng">
            <a:solidFill>
              <a:srgbClr val="89C7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26"/>
          <p:cNvSpPr/>
          <p:nvPr/>
        </p:nvSpPr>
        <p:spPr>
          <a:xfrm>
            <a:off x="1" y="0"/>
            <a:ext cx="12191244" cy="110588"/>
          </a:xfrm>
          <a:prstGeom prst="rect">
            <a:avLst/>
          </a:prstGeom>
          <a:solidFill>
            <a:srgbClr val="89C765"/>
          </a:solidFill>
          <a:ln w="18000" cap="flat" cmpd="sng">
            <a:solidFill>
              <a:srgbClr val="89C7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" name="Google Shape;18;p26"/>
          <p:cNvCxnSpPr/>
          <p:nvPr/>
        </p:nvCxnSpPr>
        <p:spPr>
          <a:xfrm rot="10800000">
            <a:off x="56602" y="0"/>
            <a:ext cx="0" cy="1769410"/>
          </a:xfrm>
          <a:prstGeom prst="straightConnector1">
            <a:avLst/>
          </a:prstGeom>
          <a:noFill/>
          <a:ln w="36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26"/>
          <p:cNvCxnSpPr/>
          <p:nvPr/>
        </p:nvCxnSpPr>
        <p:spPr>
          <a:xfrm rot="10800000" flipH="1">
            <a:off x="207252" y="0"/>
            <a:ext cx="3483" cy="348309"/>
          </a:xfrm>
          <a:prstGeom prst="straightConnector1">
            <a:avLst/>
          </a:prstGeom>
          <a:noFill/>
          <a:ln w="18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26"/>
          <p:cNvCxnSpPr/>
          <p:nvPr/>
        </p:nvCxnSpPr>
        <p:spPr>
          <a:xfrm>
            <a:off x="12054964" y="5530277"/>
            <a:ext cx="0" cy="1327058"/>
          </a:xfrm>
          <a:prstGeom prst="straightConnector1">
            <a:avLst/>
          </a:prstGeom>
          <a:noFill/>
          <a:ln w="18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26"/>
          <p:cNvSpPr/>
          <p:nvPr/>
        </p:nvSpPr>
        <p:spPr>
          <a:xfrm>
            <a:off x="1" y="6746747"/>
            <a:ext cx="12191244" cy="110588"/>
          </a:xfrm>
          <a:prstGeom prst="rect">
            <a:avLst/>
          </a:prstGeom>
          <a:solidFill>
            <a:srgbClr val="89C765"/>
          </a:solidFill>
          <a:ln w="18000" cap="flat" cmpd="sng">
            <a:solidFill>
              <a:srgbClr val="89C7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2;p26"/>
          <p:cNvCxnSpPr/>
          <p:nvPr/>
        </p:nvCxnSpPr>
        <p:spPr>
          <a:xfrm>
            <a:off x="9868813" y="6681439"/>
            <a:ext cx="2322432" cy="0"/>
          </a:xfrm>
          <a:prstGeom prst="straightConnector1">
            <a:avLst/>
          </a:prstGeom>
          <a:noFill/>
          <a:ln w="36000" cap="flat" cmpd="sng">
            <a:solidFill>
              <a:srgbClr val="89C76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26"/>
          <p:cNvCxnSpPr/>
          <p:nvPr/>
        </p:nvCxnSpPr>
        <p:spPr>
          <a:xfrm>
            <a:off x="12135078" y="5087925"/>
            <a:ext cx="0" cy="1769410"/>
          </a:xfrm>
          <a:prstGeom prst="straightConnector1">
            <a:avLst/>
          </a:prstGeom>
          <a:noFill/>
          <a:ln w="36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26"/>
          <p:cNvCxnSpPr/>
          <p:nvPr/>
        </p:nvCxnSpPr>
        <p:spPr>
          <a:xfrm flipH="1">
            <a:off x="11980946" y="6509026"/>
            <a:ext cx="3483" cy="348309"/>
          </a:xfrm>
          <a:prstGeom prst="straightConnector1">
            <a:avLst/>
          </a:prstGeom>
          <a:noFill/>
          <a:ln w="18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32845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6675" y="9"/>
            <a:ext cx="0" cy="1327058"/>
          </a:xfrm>
          <a:custGeom>
            <a:avLst/>
            <a:gdLst/>
            <a:ahLst/>
            <a:cxnLst/>
            <a:rect l="l" t="t" r="r" b="b"/>
            <a:pathLst>
              <a:path h="1097280">
                <a:moveTo>
                  <a:pt x="0" y="1097280"/>
                </a:moveTo>
                <a:lnTo>
                  <a:pt x="0" y="0"/>
                </a:lnTo>
              </a:path>
            </a:pathLst>
          </a:custGeom>
          <a:ln w="17999">
            <a:solidFill>
              <a:srgbClr val="ACD489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7" name="bg object 17"/>
          <p:cNvSpPr/>
          <p:nvPr/>
        </p:nvSpPr>
        <p:spPr>
          <a:xfrm>
            <a:off x="0" y="177642"/>
            <a:ext cx="2321700" cy="0"/>
          </a:xfrm>
          <a:custGeom>
            <a:avLst/>
            <a:gdLst/>
            <a:ahLst/>
            <a:cxnLst/>
            <a:rect l="l" t="t" r="r" b="b"/>
            <a:pathLst>
              <a:path w="1920239">
                <a:moveTo>
                  <a:pt x="1920239" y="0"/>
                </a:moveTo>
                <a:lnTo>
                  <a:pt x="0" y="0"/>
                </a:lnTo>
              </a:path>
            </a:pathLst>
          </a:custGeom>
          <a:ln w="35999">
            <a:solidFill>
              <a:srgbClr val="88C664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8" name="bg object 18"/>
          <p:cNvSpPr/>
          <p:nvPr/>
        </p:nvSpPr>
        <p:spPr>
          <a:xfrm>
            <a:off x="1" y="10"/>
            <a:ext cx="12188161" cy="110588"/>
          </a:xfrm>
          <a:custGeom>
            <a:avLst/>
            <a:gdLst/>
            <a:ahLst/>
            <a:cxnLst/>
            <a:rect l="l" t="t" r="r" b="b"/>
            <a:pathLst>
              <a:path w="10080625" h="91440">
                <a:moveTo>
                  <a:pt x="10080002" y="0"/>
                </a:moveTo>
                <a:lnTo>
                  <a:pt x="0" y="0"/>
                </a:lnTo>
                <a:lnTo>
                  <a:pt x="0" y="91440"/>
                </a:lnTo>
                <a:lnTo>
                  <a:pt x="5039995" y="91440"/>
                </a:lnTo>
                <a:lnTo>
                  <a:pt x="10080002" y="91440"/>
                </a:lnTo>
                <a:lnTo>
                  <a:pt x="10080002" y="0"/>
                </a:lnTo>
                <a:close/>
              </a:path>
            </a:pathLst>
          </a:custGeom>
          <a:solidFill>
            <a:srgbClr val="88C664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9" name="bg object 19"/>
          <p:cNvSpPr/>
          <p:nvPr/>
        </p:nvSpPr>
        <p:spPr>
          <a:xfrm>
            <a:off x="1" y="10"/>
            <a:ext cx="12188161" cy="110588"/>
          </a:xfrm>
          <a:custGeom>
            <a:avLst/>
            <a:gdLst/>
            <a:ahLst/>
            <a:cxnLst/>
            <a:rect l="l" t="t" r="r" b="b"/>
            <a:pathLst>
              <a:path w="10080625" h="91440">
                <a:moveTo>
                  <a:pt x="5039995" y="91440"/>
                </a:moveTo>
                <a:lnTo>
                  <a:pt x="0" y="91440"/>
                </a:lnTo>
                <a:lnTo>
                  <a:pt x="0" y="0"/>
                </a:lnTo>
                <a:lnTo>
                  <a:pt x="10080002" y="0"/>
                </a:lnTo>
                <a:lnTo>
                  <a:pt x="10080002" y="91440"/>
                </a:lnTo>
                <a:lnTo>
                  <a:pt x="5039995" y="91440"/>
                </a:lnTo>
                <a:close/>
              </a:path>
            </a:pathLst>
          </a:custGeom>
          <a:ln w="17999">
            <a:solidFill>
              <a:srgbClr val="88C664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0" name="bg object 20"/>
          <p:cNvSpPr/>
          <p:nvPr/>
        </p:nvSpPr>
        <p:spPr>
          <a:xfrm>
            <a:off x="56583" y="10"/>
            <a:ext cx="0" cy="1769410"/>
          </a:xfrm>
          <a:custGeom>
            <a:avLst/>
            <a:gdLst/>
            <a:ahLst/>
            <a:cxnLst/>
            <a:rect l="l" t="t" r="r" b="b"/>
            <a:pathLst>
              <a:path h="1463040">
                <a:moveTo>
                  <a:pt x="0" y="1463040"/>
                </a:moveTo>
                <a:lnTo>
                  <a:pt x="0" y="0"/>
                </a:lnTo>
              </a:path>
            </a:pathLst>
          </a:custGeom>
          <a:ln w="35999">
            <a:solidFill>
              <a:srgbClr val="ACD489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7099" y="1334778"/>
            <a:ext cx="11397799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55900" y="6427900"/>
            <a:ext cx="2872183" cy="1860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nb-NO" spc="12"/>
              <a:t>M. Poli Lener - WP5 uRWELL</a:t>
            </a:r>
            <a:endParaRPr lang="nb-NO" spc="24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98028" y="6427901"/>
            <a:ext cx="578890" cy="372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15356">
              <a:spcBef>
                <a:spcPts val="133"/>
              </a:spcBef>
            </a:pPr>
            <a:r>
              <a:rPr lang="it-IT" spc="24"/>
              <a:t>26/07/24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52643" y="6426594"/>
            <a:ext cx="184262" cy="372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9" b="0" i="0">
                <a:solidFill>
                  <a:srgbClr val="CCCCCC"/>
                </a:solidFill>
                <a:latin typeface="Impact"/>
                <a:cs typeface="Impact"/>
              </a:defRPr>
            </a:lvl1pPr>
          </a:lstStyle>
          <a:p>
            <a:pPr marL="46067">
              <a:spcBef>
                <a:spcPts val="133"/>
              </a:spcBef>
            </a:pPr>
            <a:fld id="{81D60167-4931-47E6-BA6A-407CBD079E47}" type="slidenum">
              <a:rPr lang="it-IT" smtClean="0"/>
              <a:pPr marL="46067">
                <a:spcBef>
                  <a:spcPts val="133"/>
                </a:spcBef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91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52801">
        <a:defRPr>
          <a:latin typeface="+mn-lt"/>
          <a:ea typeface="+mn-ea"/>
          <a:cs typeface="+mn-cs"/>
        </a:defRPr>
      </a:lvl2pPr>
      <a:lvl3pPr marL="1105601">
        <a:defRPr>
          <a:latin typeface="+mn-lt"/>
          <a:ea typeface="+mn-ea"/>
          <a:cs typeface="+mn-cs"/>
        </a:defRPr>
      </a:lvl3pPr>
      <a:lvl4pPr marL="1658402">
        <a:defRPr>
          <a:latin typeface="+mn-lt"/>
          <a:ea typeface="+mn-ea"/>
          <a:cs typeface="+mn-cs"/>
        </a:defRPr>
      </a:lvl4pPr>
      <a:lvl5pPr marL="2211202">
        <a:defRPr>
          <a:latin typeface="+mn-lt"/>
          <a:ea typeface="+mn-ea"/>
          <a:cs typeface="+mn-cs"/>
        </a:defRPr>
      </a:lvl5pPr>
      <a:lvl6pPr marL="2764003">
        <a:defRPr>
          <a:latin typeface="+mn-lt"/>
          <a:ea typeface="+mn-ea"/>
          <a:cs typeface="+mn-cs"/>
        </a:defRPr>
      </a:lvl6pPr>
      <a:lvl7pPr marL="3316803">
        <a:defRPr>
          <a:latin typeface="+mn-lt"/>
          <a:ea typeface="+mn-ea"/>
          <a:cs typeface="+mn-cs"/>
        </a:defRPr>
      </a:lvl7pPr>
      <a:lvl8pPr marL="3869604">
        <a:defRPr>
          <a:latin typeface="+mn-lt"/>
          <a:ea typeface="+mn-ea"/>
          <a:cs typeface="+mn-cs"/>
        </a:defRPr>
      </a:lvl8pPr>
      <a:lvl9pPr marL="442240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52801">
        <a:defRPr>
          <a:latin typeface="+mn-lt"/>
          <a:ea typeface="+mn-ea"/>
          <a:cs typeface="+mn-cs"/>
        </a:defRPr>
      </a:lvl2pPr>
      <a:lvl3pPr marL="1105601">
        <a:defRPr>
          <a:latin typeface="+mn-lt"/>
          <a:ea typeface="+mn-ea"/>
          <a:cs typeface="+mn-cs"/>
        </a:defRPr>
      </a:lvl3pPr>
      <a:lvl4pPr marL="1658402">
        <a:defRPr>
          <a:latin typeface="+mn-lt"/>
          <a:ea typeface="+mn-ea"/>
          <a:cs typeface="+mn-cs"/>
        </a:defRPr>
      </a:lvl4pPr>
      <a:lvl5pPr marL="2211202">
        <a:defRPr>
          <a:latin typeface="+mn-lt"/>
          <a:ea typeface="+mn-ea"/>
          <a:cs typeface="+mn-cs"/>
        </a:defRPr>
      </a:lvl5pPr>
      <a:lvl6pPr marL="2764003">
        <a:defRPr>
          <a:latin typeface="+mn-lt"/>
          <a:ea typeface="+mn-ea"/>
          <a:cs typeface="+mn-cs"/>
        </a:defRPr>
      </a:lvl6pPr>
      <a:lvl7pPr marL="3316803">
        <a:defRPr>
          <a:latin typeface="+mn-lt"/>
          <a:ea typeface="+mn-ea"/>
          <a:cs typeface="+mn-cs"/>
        </a:defRPr>
      </a:lvl7pPr>
      <a:lvl8pPr marL="3869604">
        <a:defRPr>
          <a:latin typeface="+mn-lt"/>
          <a:ea typeface="+mn-ea"/>
          <a:cs typeface="+mn-cs"/>
        </a:defRPr>
      </a:lvl8pPr>
      <a:lvl9pPr marL="4422404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6"/>
          <p:cNvCxnSpPr/>
          <p:nvPr/>
        </p:nvCxnSpPr>
        <p:spPr>
          <a:xfrm rot="10800000">
            <a:off x="136716" y="0"/>
            <a:ext cx="0" cy="1327058"/>
          </a:xfrm>
          <a:prstGeom prst="straightConnector1">
            <a:avLst/>
          </a:prstGeom>
          <a:noFill/>
          <a:ln w="18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6"/>
          <p:cNvSpPr txBox="1"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body" idx="1"/>
          </p:nvPr>
        </p:nvSpPr>
        <p:spPr>
          <a:xfrm>
            <a:off x="609562" y="1182945"/>
            <a:ext cx="10971685" cy="487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143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●"/>
              <a:defRPr sz="1800" b="0" i="0" u="none" strike="noStrike" cap="none"/>
            </a:lvl1pPr>
            <a:lvl2pPr marL="914400" lvl="1" indent="-228600">
              <a:spcBef>
                <a:spcPts val="1238"/>
              </a:spcBef>
              <a:spcAft>
                <a:spcPts val="0"/>
              </a:spcAft>
              <a:buSzPts val="1400"/>
              <a:buNone/>
              <a:defRPr sz="18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dt" idx="10"/>
          </p:nvPr>
        </p:nvSpPr>
        <p:spPr>
          <a:xfrm>
            <a:off x="313489" y="6443718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ftr" idx="11"/>
          </p:nvPr>
        </p:nvSpPr>
        <p:spPr>
          <a:xfrm>
            <a:off x="3047811" y="6443718"/>
            <a:ext cx="6095622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/>
              <a:t>M. Poli Lener - pre-shower &amp; Muon System @ FCC</a:t>
            </a:r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sldNum" idx="12"/>
          </p:nvPr>
        </p:nvSpPr>
        <p:spPr>
          <a:xfrm>
            <a:off x="10397389" y="6441976"/>
            <a:ext cx="1480366" cy="30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 rtl="0">
              <a:spcBef>
                <a:spcPts val="0"/>
              </a:spcBef>
              <a:buNone/>
              <a:defRPr sz="1168" b="0" i="0" u="none" strike="noStrike" cap="none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>
              <a:solidFill>
                <a:srgbClr val="B2B2B2"/>
              </a:solidFill>
            </a:endParaRPr>
          </a:p>
        </p:txBody>
      </p:sp>
      <p:cxnSp>
        <p:nvCxnSpPr>
          <p:cNvPr id="16" name="Google Shape;16;p26"/>
          <p:cNvCxnSpPr/>
          <p:nvPr/>
        </p:nvCxnSpPr>
        <p:spPr>
          <a:xfrm rot="10800000">
            <a:off x="1" y="177638"/>
            <a:ext cx="2322432" cy="0"/>
          </a:xfrm>
          <a:prstGeom prst="straightConnector1">
            <a:avLst/>
          </a:prstGeom>
          <a:noFill/>
          <a:ln w="36000" cap="flat" cmpd="sng">
            <a:solidFill>
              <a:srgbClr val="89C7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26"/>
          <p:cNvSpPr/>
          <p:nvPr/>
        </p:nvSpPr>
        <p:spPr>
          <a:xfrm>
            <a:off x="1" y="0"/>
            <a:ext cx="12191244" cy="110588"/>
          </a:xfrm>
          <a:prstGeom prst="rect">
            <a:avLst/>
          </a:prstGeom>
          <a:solidFill>
            <a:srgbClr val="89C765"/>
          </a:solidFill>
          <a:ln w="18000" cap="flat" cmpd="sng">
            <a:solidFill>
              <a:srgbClr val="89C7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" name="Google Shape;18;p26"/>
          <p:cNvCxnSpPr/>
          <p:nvPr/>
        </p:nvCxnSpPr>
        <p:spPr>
          <a:xfrm rot="10800000">
            <a:off x="56602" y="0"/>
            <a:ext cx="0" cy="1769410"/>
          </a:xfrm>
          <a:prstGeom prst="straightConnector1">
            <a:avLst/>
          </a:prstGeom>
          <a:noFill/>
          <a:ln w="36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26"/>
          <p:cNvCxnSpPr/>
          <p:nvPr/>
        </p:nvCxnSpPr>
        <p:spPr>
          <a:xfrm rot="10800000" flipH="1">
            <a:off x="207252" y="0"/>
            <a:ext cx="3483" cy="348309"/>
          </a:xfrm>
          <a:prstGeom prst="straightConnector1">
            <a:avLst/>
          </a:prstGeom>
          <a:noFill/>
          <a:ln w="18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26"/>
          <p:cNvCxnSpPr/>
          <p:nvPr/>
        </p:nvCxnSpPr>
        <p:spPr>
          <a:xfrm>
            <a:off x="12054964" y="5530277"/>
            <a:ext cx="0" cy="1327058"/>
          </a:xfrm>
          <a:prstGeom prst="straightConnector1">
            <a:avLst/>
          </a:prstGeom>
          <a:noFill/>
          <a:ln w="18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26"/>
          <p:cNvSpPr/>
          <p:nvPr/>
        </p:nvSpPr>
        <p:spPr>
          <a:xfrm>
            <a:off x="1" y="6746747"/>
            <a:ext cx="12191244" cy="110588"/>
          </a:xfrm>
          <a:prstGeom prst="rect">
            <a:avLst/>
          </a:prstGeom>
          <a:solidFill>
            <a:srgbClr val="89C765"/>
          </a:solidFill>
          <a:ln w="18000" cap="flat" cmpd="sng">
            <a:solidFill>
              <a:srgbClr val="89C7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2;p26"/>
          <p:cNvCxnSpPr/>
          <p:nvPr/>
        </p:nvCxnSpPr>
        <p:spPr>
          <a:xfrm>
            <a:off x="9868813" y="6681439"/>
            <a:ext cx="2322432" cy="0"/>
          </a:xfrm>
          <a:prstGeom prst="straightConnector1">
            <a:avLst/>
          </a:prstGeom>
          <a:noFill/>
          <a:ln w="36000" cap="flat" cmpd="sng">
            <a:solidFill>
              <a:srgbClr val="89C76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26"/>
          <p:cNvCxnSpPr/>
          <p:nvPr/>
        </p:nvCxnSpPr>
        <p:spPr>
          <a:xfrm>
            <a:off x="12135078" y="5087925"/>
            <a:ext cx="0" cy="1769410"/>
          </a:xfrm>
          <a:prstGeom prst="straightConnector1">
            <a:avLst/>
          </a:prstGeom>
          <a:noFill/>
          <a:ln w="36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26"/>
          <p:cNvCxnSpPr/>
          <p:nvPr/>
        </p:nvCxnSpPr>
        <p:spPr>
          <a:xfrm flipH="1">
            <a:off x="11980946" y="6509026"/>
            <a:ext cx="3483" cy="348309"/>
          </a:xfrm>
          <a:prstGeom prst="straightConnector1">
            <a:avLst/>
          </a:prstGeom>
          <a:noFill/>
          <a:ln w="18000" cap="flat" cmpd="sng">
            <a:solidFill>
              <a:srgbClr val="ADD58A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97303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First Level (Running Text)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3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413681/contributions/5993223/attachments/2878940/5042958/DRD1_june24_v2.pdf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hyperlink" Target="https://indico.cern.ch/event/1413681/contributions/5994709/attachments/2876610/5042827/First%20results%20of%20the%20cylindrical%20%CE%BCRGroove%20prototype%20for%20STCF%20inner%20tracker.pdf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overleaf.com/project/66bb6199fac6a0dddd45dd4c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tangolo 50"/>
          <p:cNvSpPr/>
          <p:nvPr/>
        </p:nvSpPr>
        <p:spPr>
          <a:xfrm>
            <a:off x="1368651" y="1210560"/>
            <a:ext cx="10820675" cy="1633548"/>
          </a:xfrm>
          <a:prstGeom prst="rect">
            <a:avLst/>
          </a:prstGeom>
          <a:solidFill>
            <a:srgbClr val="89C765"/>
          </a:solidFill>
          <a:ln w="18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16" tIns="54408" rIns="108816" bIns="54408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51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/>
              <a:ea typeface="+mn-ea"/>
              <a:cs typeface="+mn-cs"/>
            </a:endParaRPr>
          </a:p>
        </p:txBody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362230" y="1506802"/>
            <a:ext cx="10702316" cy="110209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r"/>
            <a:r>
              <a:rPr lang="it-IT" sz="4836" spc="59" dirty="0">
                <a:solidFill>
                  <a:srgbClr val="FFFFFF"/>
                </a:solidFill>
                <a:latin typeface="Impact" panose="020B0806030902050204" pitchFamily="34" charset="0"/>
              </a:rPr>
              <a:t>2025 Planning: Detector, FEE, </a:t>
            </a:r>
            <a:br>
              <a:rPr lang="it-IT" sz="4836" spc="59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it-IT" sz="4836" spc="59" dirty="0" err="1">
                <a:solidFill>
                  <a:srgbClr val="FFFFFF"/>
                </a:solidFill>
                <a:latin typeface="Impact" panose="020B0806030902050204" pitchFamily="34" charset="0"/>
              </a:rPr>
              <a:t>Simulation</a:t>
            </a:r>
            <a:r>
              <a:rPr lang="it-IT" sz="4836" spc="59">
                <a:solidFill>
                  <a:srgbClr val="FFFFFF"/>
                </a:solidFill>
                <a:latin typeface="Impact" panose="020B0806030902050204" pitchFamily="34" charset="0"/>
              </a:rPr>
              <a:t>, TB</a:t>
            </a:r>
            <a:endParaRPr lang="en-US" sz="4836" spc="31"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sp>
        <p:nvSpPr>
          <p:cNvPr id="55" name="Rettangolo 54"/>
          <p:cNvSpPr/>
          <p:nvPr/>
        </p:nvSpPr>
        <p:spPr>
          <a:xfrm>
            <a:off x="1920" y="1134389"/>
            <a:ext cx="281616" cy="682059"/>
          </a:xfrm>
          <a:prstGeom prst="rect">
            <a:avLst/>
          </a:prstGeom>
          <a:solidFill>
            <a:srgbClr val="FFFFFF"/>
          </a:solidFill>
          <a:ln w="18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16" tIns="54408" rIns="108816" bIns="54408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51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/>
              <a:ea typeface="+mn-ea"/>
              <a:cs typeface="+mn-cs"/>
            </a:endParaRPr>
          </a:p>
        </p:txBody>
      </p:sp>
      <p:sp>
        <p:nvSpPr>
          <p:cNvPr id="56" name="Rettangolo 55"/>
          <p:cNvSpPr/>
          <p:nvPr/>
        </p:nvSpPr>
        <p:spPr>
          <a:xfrm>
            <a:off x="1920" y="1210560"/>
            <a:ext cx="1134735" cy="1633548"/>
          </a:xfrm>
          <a:prstGeom prst="rect">
            <a:avLst/>
          </a:prstGeom>
          <a:solidFill>
            <a:srgbClr val="F58220"/>
          </a:solid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16" tIns="54408" rIns="108816" bIns="54408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51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/>
              <a:ea typeface="+mn-ea"/>
              <a:cs typeface="+mn-cs"/>
            </a:endParaRPr>
          </a:p>
        </p:txBody>
      </p:sp>
      <p:pic>
        <p:nvPicPr>
          <p:cNvPr id="57" name="Immagine 56"/>
          <p:cNvPicPr/>
          <p:nvPr/>
        </p:nvPicPr>
        <p:blipFill>
          <a:blip r:embed="rId2"/>
          <a:stretch/>
        </p:blipFill>
        <p:spPr>
          <a:xfrm>
            <a:off x="2687154" y="5864414"/>
            <a:ext cx="1382400" cy="656814"/>
          </a:xfrm>
          <a:prstGeom prst="rect">
            <a:avLst/>
          </a:prstGeom>
          <a:ln w="18000">
            <a:noFill/>
          </a:ln>
        </p:spPr>
      </p:pic>
      <p:sp>
        <p:nvSpPr>
          <p:cNvPr id="58" name="CasellaDiTesto 57"/>
          <p:cNvSpPr txBox="1"/>
          <p:nvPr/>
        </p:nvSpPr>
        <p:spPr>
          <a:xfrm>
            <a:off x="3033973" y="3722471"/>
            <a:ext cx="8764050" cy="105725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18" b="1" i="0" u="none" strike="noStrike" kern="1200" cap="none" spc="-1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DejaVu Serif Condensed"/>
                <a:ea typeface="+mn-ea"/>
                <a:cs typeface="+mn-cs"/>
              </a:rPr>
              <a:t>Marco Poli Lener</a:t>
            </a:r>
            <a:endParaRPr kumimoji="0" lang="en-US" sz="2418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18" b="0" i="0" u="none" strike="noStrike" kern="1200" cap="none" spc="-1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DejaVu Serif Condensed"/>
                <a:ea typeface="+mn-ea"/>
                <a:cs typeface="+mn-cs"/>
              </a:rPr>
              <a:t>on behalf of INFN – FCC group</a:t>
            </a:r>
            <a:endParaRPr kumimoji="0" lang="en-US" sz="2418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AB3398-9357-2208-7078-A7F9F02D8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03" y="2804099"/>
            <a:ext cx="3246296" cy="17630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5BAB119-4167-9632-A12A-EBDA7DE89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84" y="3914716"/>
            <a:ext cx="3606996" cy="195890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magine 27" descr="Immagine 27">
            <a:extLst>
              <a:ext uri="{FF2B5EF4-FFF2-40B4-BE49-F238E27FC236}">
                <a16:creationId xmlns:a16="http://schemas.microsoft.com/office/drawing/2014/main" id="{ECA4E542-E1DB-4790-163B-6D52C2AA4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68" y="4243681"/>
            <a:ext cx="2468202" cy="2225878"/>
          </a:xfrm>
          <a:prstGeom prst="roundRect">
            <a:avLst/>
          </a:prstGeom>
          <a:ln w="12700">
            <a:miter lim="400000"/>
          </a:ln>
          <a:effectLst>
            <a:softEdge rad="495300"/>
          </a:effec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02BAAD-6287-2252-4ECD-07035A28C9A6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A7C05-EDBB-441F-BCBA-880760623D89}" type="slidenum">
              <a:rPr kumimoji="0" lang="it-IT" sz="1168" b="0" i="0" u="none" strike="noStrike" kern="1200" cap="none" spc="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Impact"/>
                <a:sym typeface="Impac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168" b="0" i="0" u="none" strike="noStrike" kern="1200" cap="none" spc="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Impact"/>
              <a:sym typeface="Impac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12899-F49F-FDB0-0FA4-3897D5368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21312B-1AB8-3061-CD39-E7362E7B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299" y="3257210"/>
            <a:ext cx="11645685" cy="566002"/>
          </a:xfrm>
        </p:spPr>
        <p:txBody>
          <a:bodyPr/>
          <a:lstStyle/>
          <a:p>
            <a:r>
              <a:rPr lang="it-IT">
                <a:solidFill>
                  <a:schemeClr val="tx1"/>
                </a:solidFill>
              </a:rPr>
              <a:t>MUONS </a:t>
            </a:r>
            <a:r>
              <a:rPr lang="it-IT" err="1">
                <a:solidFill>
                  <a:schemeClr val="tx1"/>
                </a:solidFill>
              </a:rPr>
              <a:t>appartus</a:t>
            </a:r>
            <a:r>
              <a:rPr lang="it-IT">
                <a:solidFill>
                  <a:schemeClr val="tx1"/>
                </a:solidFill>
              </a:rPr>
              <a:t> @ FCC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DE7850-78A3-A11A-AA51-D02E959AFE5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M. Poli Lener - Muon System @ FCC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28960E-5B0E-976B-FCF1-E7FFB11508C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/>
              <a:t>19/12/2024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020B42-51FC-5EFA-DE87-D1B4803997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46067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469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616" y="814955"/>
            <a:ext cx="891736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Gaseous detectors have historically been favored for muon detection at colliders like LEP and LHC due to their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cost-effectiveness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for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large areas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good position resolution and robustness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8330" y="1857577"/>
            <a:ext cx="8343526" cy="15382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88290" algn="l"/>
                <a:tab pos="299085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The</a:t>
            </a:r>
            <a:r>
              <a:rPr kumimoji="0" lang="en-US" sz="1800" b="0" i="0" u="none" strike="noStrike" kern="1200" cap="none" spc="-4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detectors</a:t>
            </a:r>
            <a:r>
              <a:rPr kumimoji="0" lang="en-US" sz="1800" b="0" i="0" u="none" strike="noStrike" kern="120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are</a:t>
            </a:r>
            <a:r>
              <a:rPr kumimoji="0" lang="en-US" sz="1800" b="0" i="0" u="none" strike="noStrike" kern="1200" cap="none" spc="-4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designed</a:t>
            </a:r>
            <a:r>
              <a:rPr kumimoji="0" lang="en-US" sz="1800" b="0" i="0" u="none" strike="noStrike" kern="120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lang="en-US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for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Arial"/>
              </a:rPr>
              <a:t>	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Arial"/>
            </a:endParaRPr>
          </a:p>
          <a:p>
            <a:pPr marL="288290" marR="5080" lvl="0" indent="-27622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88290" algn="l"/>
                <a:tab pos="299085" algn="l"/>
              </a:tabLst>
              <a:defRPr/>
            </a:pPr>
            <a:r>
              <a:rPr kumimoji="0" sz="1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Muon</a:t>
            </a:r>
            <a:r>
              <a:rPr kumimoji="0" sz="180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tagging</a:t>
            </a:r>
            <a:r>
              <a:rPr kumimoji="0" sz="1800" i="0" u="none" strike="noStrike" kern="1200" cap="none" spc="-5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to</a:t>
            </a:r>
            <a:r>
              <a:rPr kumimoji="0" sz="180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lang="it-IT" sz="1800" i="0" u="none" strike="noStrike" kern="1200" cap="none" spc="-2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echance</a:t>
            </a:r>
            <a:r>
              <a:rPr kumimoji="0" lang="it-IT" sz="180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lang="it-IT" sz="1800" i="0" u="none" strike="noStrike" kern="1200" cap="none" spc="-2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inner</a:t>
            </a:r>
            <a:r>
              <a:rPr kumimoji="0" lang="it-IT" sz="180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tracker </a:t>
            </a:r>
            <a:r>
              <a:rPr kumimoji="0" lang="it-IT" sz="1800" i="0" u="none" strike="noStrike" kern="1200" cap="none" spc="-2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momentum</a:t>
            </a:r>
            <a:r>
              <a:rPr kumimoji="0" lang="it-IT" sz="180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measurements</a:t>
            </a:r>
            <a:r>
              <a:rPr kumimoji="0" lang="it-IT" sz="1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:</a:t>
            </a:r>
            <a:r>
              <a:rPr kumimoji="0" sz="180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lang="it-IT" sz="180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mm</a:t>
            </a:r>
            <a:r>
              <a:rPr kumimoji="0" sz="180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hit</a:t>
            </a:r>
            <a:r>
              <a:rPr kumimoji="0" sz="180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resolutions</a:t>
            </a:r>
            <a:r>
              <a:rPr kumimoji="0" lang="it-IT" sz="180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(e.g.</a:t>
            </a:r>
            <a:r>
              <a:rPr kumimoji="0" sz="180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ALEPH,</a:t>
            </a:r>
            <a:r>
              <a:rPr kumimoji="0" sz="180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OPAL</a:t>
            </a:r>
            <a:r>
              <a:rPr kumimoji="0" lang="it-IT" sz="180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)</a:t>
            </a:r>
            <a:endParaRPr kumimoji="0" sz="18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Calibri"/>
            </a:endParaRPr>
          </a:p>
          <a:p>
            <a:pPr marL="288290" marR="172085" lvl="0" indent="-276225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88290" algn="l"/>
                <a:tab pos="299085" algn="l"/>
              </a:tabLst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Arial"/>
              </a:rPr>
              <a:t>	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Independent</a:t>
            </a:r>
            <a:r>
              <a:rPr kumimoji="0" sz="1800" b="0" i="0" u="none" strike="noStrike" kern="1200" cap="none" spc="-5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muon</a:t>
            </a:r>
            <a:r>
              <a:rPr kumimoji="0" sz="1800" b="0" i="0" u="none" strike="noStrike" kern="1200" cap="none" spc="-4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momentum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measurement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~100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mbria"/>
              </a:rPr>
              <a:t>μ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</a:t>
            </a:r>
            <a:r>
              <a:rPr kumimoji="0" sz="1800" b="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hit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resolution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(e.g.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Examples:</a:t>
            </a:r>
            <a:r>
              <a:rPr kumimoji="0" sz="18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L3,</a:t>
            </a:r>
            <a:r>
              <a:rPr kumimoji="0" sz="1800" b="0" i="0" u="none" strike="noStrike" kern="1200" cap="none" spc="-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ATLAS</a:t>
            </a:r>
            <a:r>
              <a:rPr kumimoji="0" lang="it-IT" sz="18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) </a:t>
            </a:r>
            <a:r>
              <a:rPr lang="it-IT" b="1" spc="-20">
                <a:solidFill>
                  <a:srgbClr val="000000"/>
                </a:solidFill>
                <a:latin typeface="DejaVu Serif Condensed" panose="02060606050605020204"/>
                <a:cs typeface="Calibri"/>
                <a:sym typeface="Wingdings" pitchFamily="2" charset="2"/>
              </a:rPr>
              <a:t></a:t>
            </a:r>
            <a:r>
              <a:rPr kumimoji="0" lang="it-IT" sz="1800" b="1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lang="it-IT" sz="1800" b="1" i="0" u="none" strike="noStrike" kern="1200" cap="none" spc="-2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  <a:sym typeface="Wingdings" pitchFamily="2" charset="2"/>
              </a:rPr>
              <a:t>not</a:t>
            </a:r>
            <a:r>
              <a:rPr kumimoji="0" lang="it-IT" sz="1800" b="1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  <a:sym typeface="Wingdings" pitchFamily="2" charset="2"/>
              </a:rPr>
              <a:t> </a:t>
            </a:r>
            <a:r>
              <a:rPr kumimoji="0" lang="it-IT" sz="1800" b="1" i="0" u="none" strike="noStrike" kern="1200" cap="none" spc="-2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  <a:sym typeface="Wingdings" pitchFamily="2" charset="2"/>
              </a:rPr>
              <a:t>our</a:t>
            </a:r>
            <a:r>
              <a:rPr kumimoji="0" lang="it-IT" sz="1800" b="1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  <a:sym typeface="Wingdings" pitchFamily="2" charset="2"/>
              </a:rPr>
              <a:t> case</a:t>
            </a:r>
            <a:endParaRPr kumimoji="0" lang="it-IT" sz="1800" b="1" i="0" u="none" strike="noStrike" kern="1200" cap="none" spc="-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66585" y="3633822"/>
            <a:ext cx="257212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ATLAS</a:t>
            </a:r>
            <a:r>
              <a:rPr kumimoji="0" sz="1800" b="0" i="0" u="none" strike="noStrike" kern="1200" cap="none" spc="-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lang="it-IT" sz="1800" b="0" i="0" u="none" strike="noStrike" kern="1200" cap="none" spc="-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MDT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muon</a:t>
            </a:r>
            <a:r>
              <a:rPr kumimoji="0" sz="1800" b="0" i="0" u="none" strike="noStrike" kern="1200" cap="none" spc="-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detector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0867" y="183002"/>
            <a:ext cx="11645685" cy="456535"/>
          </a:xfrm>
          <a:prstGeom prst="rect">
            <a:avLst/>
          </a:prstGeom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>
                <a:latin typeface="Impact" panose="020B0806030902050204" pitchFamily="34" charset="0"/>
              </a:rPr>
              <a:t>Muon</a:t>
            </a:r>
            <a:r>
              <a:rPr sz="2800" spc="-50">
                <a:latin typeface="Impact" panose="020B0806030902050204" pitchFamily="34" charset="0"/>
              </a:rPr>
              <a:t> </a:t>
            </a:r>
            <a:r>
              <a:rPr lang="it-IT" sz="2800" spc="-50" err="1">
                <a:latin typeface="Impact" panose="020B0806030902050204" pitchFamily="34" charset="0"/>
              </a:rPr>
              <a:t>Apparatus</a:t>
            </a:r>
            <a:r>
              <a:rPr lang="it-IT" sz="2800" spc="-50">
                <a:latin typeface="Impact" panose="020B0806030902050204" pitchFamily="34" charset="0"/>
              </a:rPr>
              <a:t> </a:t>
            </a:r>
            <a:endParaRPr sz="2800" spc="-10">
              <a:latin typeface="Impact" panose="020B0806030902050204" pitchFamily="34" charset="0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47E93DFF-431A-4CF9-63C7-5A26129DC8B3}"/>
              </a:ext>
            </a:extLst>
          </p:cNvPr>
          <p:cNvSpPr txBox="1"/>
          <p:nvPr/>
        </p:nvSpPr>
        <p:spPr>
          <a:xfrm>
            <a:off x="295348" y="4849985"/>
            <a:ext cx="11400714" cy="13439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9085" algn="l"/>
              </a:tabLst>
              <a:defRPr/>
            </a:pPr>
            <a:r>
              <a:rPr kumimoji="0" sz="1800" b="1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Micro-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Pattern</a:t>
            </a:r>
            <a:r>
              <a:rPr kumimoji="0" sz="1800" b="1" i="0" u="none" strike="noStrike" kern="1200" cap="none" spc="-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Gaseous</a:t>
            </a:r>
            <a:r>
              <a:rPr kumimoji="0" sz="1800" b="1" i="0" u="none" strike="noStrike" kern="1200" cap="none" spc="-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Detector</a:t>
            </a:r>
            <a:r>
              <a:rPr kumimoji="0" sz="1800" b="1" i="0" u="none" strike="noStrike" kern="1200" cap="none" spc="-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(MPGDs):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Calibri"/>
            </a:endParaRPr>
          </a:p>
          <a:p>
            <a:pPr marL="619125" marR="21590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Micro-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Megas</a:t>
            </a:r>
            <a:r>
              <a:rPr kumimoji="0" sz="18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and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GEM are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used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for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ATLAS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and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CMS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muon</a:t>
            </a:r>
            <a:r>
              <a:rPr kumimoji="0" sz="18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detector</a:t>
            </a:r>
            <a:r>
              <a:rPr kumimoji="0" sz="1800" b="0" i="0" u="none" strike="noStrike" kern="1200" cap="none" spc="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upgrade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in</a:t>
            </a:r>
            <a:r>
              <a:rPr kumimoji="0" sz="1800" b="0" i="0" u="none" strike="noStrike" kern="120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the</a:t>
            </a:r>
            <a:r>
              <a:rPr kumimoji="0" sz="18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endcap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region</a:t>
            </a:r>
            <a:r>
              <a:rPr kumimoji="0" sz="18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to</a:t>
            </a:r>
            <a:r>
              <a:rPr kumimoji="0" sz="18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handle</a:t>
            </a:r>
            <a:r>
              <a:rPr kumimoji="0" sz="1800" b="0" i="0" u="none" strike="noStrike" kern="120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the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LHC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rate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Calibri"/>
            </a:endParaRPr>
          </a:p>
          <a:p>
            <a:pPr marL="619760" marR="0" lvl="0" indent="-285750" algn="l" defTabSz="914400" rtl="0" eaLnBrk="1" fontAlgn="auto" latinLnBrk="0" hangingPunct="1">
              <a:lnSpc>
                <a:spcPts val="1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mbria"/>
              </a:rPr>
              <a:t>μ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RWELL,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a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n innovative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type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of</a:t>
            </a:r>
            <a:r>
              <a:rPr kumimoji="0" sz="18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gaseous</a:t>
            </a:r>
            <a:r>
              <a:rPr kumimoji="0" sz="1800" b="0" i="0" u="none" strike="noStrike" kern="120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detector,</a:t>
            </a:r>
            <a:r>
              <a:rPr kumimoji="0" sz="1800" b="0" i="0" u="none" strike="noStrike" kern="1200" cap="none" spc="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expected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to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have</a:t>
            </a:r>
            <a:r>
              <a:rPr kumimoji="0" sz="1800" b="0" i="0" u="none" strike="noStrike" kern="120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significantly</a:t>
            </a:r>
            <a:r>
              <a:rPr kumimoji="0" sz="1800" b="0" i="0" u="none" strike="noStrike" kern="1200" cap="none" spc="-5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improved</a:t>
            </a:r>
            <a:r>
              <a:rPr kumimoji="0" lang="it-IT" sz="1800" b="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capabilities</a:t>
            </a:r>
            <a:r>
              <a:rPr kumimoji="0" sz="1800" b="0" i="0" u="none" strike="noStrike" kern="1200" cap="none" spc="-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in</a:t>
            </a:r>
            <a:r>
              <a:rPr kumimoji="0" sz="1800" b="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high-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rate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intensity</a:t>
            </a:r>
            <a:r>
              <a:rPr kumimoji="0" sz="1800" b="0" i="0" u="none" strike="noStrike" kern="1200" cap="none" spc="-5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environments</a:t>
            </a:r>
            <a:r>
              <a:rPr kumimoji="0" sz="1800" b="0" i="0" u="none" strike="noStrike" kern="1200" cap="none" spc="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such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as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the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HL-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Calibri"/>
              </a:rPr>
              <a:t>LHC.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Calibri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2E14DB9-F0A0-B739-AB84-C98966DC5547}"/>
              </a:ext>
            </a:extLst>
          </p:cNvPr>
          <p:cNvSpPr txBox="1"/>
          <p:nvPr/>
        </p:nvSpPr>
        <p:spPr>
          <a:xfrm>
            <a:off x="140677" y="3818171"/>
            <a:ext cx="8350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Decades have passed since the last collider muon apparatus, with significant advancements in detector technologies since then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Calibri"/>
            </a:endParaRPr>
          </a:p>
        </p:txBody>
      </p:sp>
      <p:pic>
        <p:nvPicPr>
          <p:cNvPr id="19" name="Immagine 18" descr="Immagine che contiene schermata, cerchio, Policromia, luce&#10;&#10;Descrizione generata automaticamente">
            <a:extLst>
              <a:ext uri="{FF2B5EF4-FFF2-40B4-BE49-F238E27FC236}">
                <a16:creationId xmlns:a16="http://schemas.microsoft.com/office/drawing/2014/main" id="{D0F74752-E7C5-211E-CB29-DC32B8BC0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338" y="872837"/>
            <a:ext cx="2039573" cy="257694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665E2C8-72FE-6D6E-849A-57113A4FB95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758681" y="118153"/>
            <a:ext cx="1433107" cy="635426"/>
          </a:xfrm>
          <a:prstGeom prst="rect">
            <a:avLst/>
          </a:prstGeom>
          <a:ln w="18000">
            <a:noFill/>
          </a:ln>
        </p:spPr>
      </p:pic>
      <p:sp>
        <p:nvSpPr>
          <p:cNvPr id="23" name="Google Shape;215;p4">
            <a:extLst>
              <a:ext uri="{FF2B5EF4-FFF2-40B4-BE49-F238E27FC236}">
                <a16:creationId xmlns:a16="http://schemas.microsoft.com/office/drawing/2014/main" id="{7A782F91-EDC7-F341-09AF-4F0649F8DE35}"/>
              </a:ext>
            </a:extLst>
          </p:cNvPr>
          <p:cNvSpPr txBox="1"/>
          <p:nvPr/>
        </p:nvSpPr>
        <p:spPr>
          <a:xfrm>
            <a:off x="11751337" y="6425756"/>
            <a:ext cx="281336" cy="20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75" rIns="0" bIns="0" anchor="t" anchorCtr="0">
            <a:spAutoFit/>
          </a:bodyPr>
          <a:lstStyle/>
          <a:p>
            <a:pPr marL="46067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9" b="0" i="0" u="none" strike="noStrike" kern="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pPr marL="46067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20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70015-DE98-1FCB-3AEC-D88B0EF24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35163312-E226-3E1F-D0DF-B118F10F0E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0867" y="183002"/>
            <a:ext cx="11645685" cy="456535"/>
          </a:xfrm>
          <a:prstGeom prst="rect">
            <a:avLst/>
          </a:prstGeom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latin typeface="Impact" panose="020B0806030902050204" pitchFamily="34" charset="0"/>
              </a:rPr>
              <a:t>Muon</a:t>
            </a:r>
            <a:r>
              <a:rPr sz="2800" spc="-50" dirty="0">
                <a:latin typeface="Impact" panose="020B0806030902050204" pitchFamily="34" charset="0"/>
              </a:rPr>
              <a:t> </a:t>
            </a:r>
            <a:r>
              <a:rPr lang="it-IT" sz="2800" spc="-50" dirty="0" err="1">
                <a:latin typeface="Impact" panose="020B0806030902050204" pitchFamily="34" charset="0"/>
              </a:rPr>
              <a:t>Apparatus</a:t>
            </a:r>
            <a:r>
              <a:rPr lang="it-IT" sz="2800" spc="-50" dirty="0">
                <a:latin typeface="Impact" panose="020B0806030902050204" pitchFamily="34" charset="0"/>
              </a:rPr>
              <a:t> @ FCC ( 6 </a:t>
            </a:r>
            <a:r>
              <a:rPr lang="it-IT" sz="2800" spc="-50" dirty="0" err="1">
                <a:latin typeface="Impact" panose="020B0806030902050204" pitchFamily="34" charset="0"/>
              </a:rPr>
              <a:t>technology</a:t>
            </a:r>
            <a:r>
              <a:rPr lang="it-IT" sz="2800" spc="-50" dirty="0">
                <a:latin typeface="Impact" panose="020B0806030902050204" pitchFamily="34" charset="0"/>
              </a:rPr>
              <a:t> EOI </a:t>
            </a:r>
            <a:r>
              <a:rPr lang="it-IT" sz="2800" spc="-50" dirty="0" err="1">
                <a:latin typeface="Impact" panose="020B0806030902050204" pitchFamily="34" charset="0"/>
              </a:rPr>
              <a:t>proposed</a:t>
            </a:r>
            <a:r>
              <a:rPr lang="it-IT" sz="2800" spc="-50" dirty="0">
                <a:latin typeface="Impact" panose="020B0806030902050204" pitchFamily="34" charset="0"/>
              </a:rPr>
              <a:t>) </a:t>
            </a:r>
            <a:endParaRPr sz="2800" spc="-10" dirty="0">
              <a:latin typeface="Impact" panose="020B080603090205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00BF29C-2F90-763A-CC9F-F9E505174B0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758681" y="118153"/>
            <a:ext cx="1433107" cy="635426"/>
          </a:xfrm>
          <a:prstGeom prst="rect">
            <a:avLst/>
          </a:prstGeom>
          <a:ln w="18000">
            <a:noFill/>
          </a:ln>
        </p:spPr>
      </p:pic>
      <p:sp>
        <p:nvSpPr>
          <p:cNvPr id="23" name="Google Shape;215;p4">
            <a:extLst>
              <a:ext uri="{FF2B5EF4-FFF2-40B4-BE49-F238E27FC236}">
                <a16:creationId xmlns:a16="http://schemas.microsoft.com/office/drawing/2014/main" id="{29EBF7BC-EC34-CA9D-DBA7-549FA2F3E426}"/>
              </a:ext>
            </a:extLst>
          </p:cNvPr>
          <p:cNvSpPr txBox="1"/>
          <p:nvPr/>
        </p:nvSpPr>
        <p:spPr>
          <a:xfrm>
            <a:off x="11751337" y="6425756"/>
            <a:ext cx="281336" cy="20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75" rIns="0" bIns="0" anchor="t" anchorCtr="0">
            <a:spAutoFit/>
          </a:bodyPr>
          <a:lstStyle/>
          <a:p>
            <a:pPr marL="46067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9" b="0" i="0" u="none" strike="noStrike" kern="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pPr marL="46067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20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5" name="Immagine 4" descr="Immagine che contiene testo, schermata, Sito Web, Pubblicità online&#10;&#10;Il contenuto generato dall'IA potrebbe non essere corretto.">
            <a:extLst>
              <a:ext uri="{FF2B5EF4-FFF2-40B4-BE49-F238E27FC236}">
                <a16:creationId xmlns:a16="http://schemas.microsoft.com/office/drawing/2014/main" id="{7BD8DE74-D6B3-D261-091A-2CE3FE7D8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0" y="848165"/>
            <a:ext cx="6273097" cy="340255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Immagine 15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EBF359BC-106E-29DD-3D62-40FCB33D9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576" y="3090993"/>
            <a:ext cx="6273097" cy="3436321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32265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B1E29-8550-28C9-CC3D-B37002B04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2D0C8A64-E54B-77AC-022B-538076A261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0867" y="183002"/>
            <a:ext cx="11645685" cy="456535"/>
          </a:xfrm>
          <a:prstGeom prst="rect">
            <a:avLst/>
          </a:prstGeom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latin typeface="Impact" panose="020B0806030902050204" pitchFamily="34" charset="0"/>
              </a:rPr>
              <a:t>Muon</a:t>
            </a:r>
            <a:r>
              <a:rPr sz="2800" spc="-50" dirty="0">
                <a:latin typeface="Impact" panose="020B0806030902050204" pitchFamily="34" charset="0"/>
              </a:rPr>
              <a:t> </a:t>
            </a:r>
            <a:r>
              <a:rPr lang="it-IT" sz="2800" spc="-50" dirty="0" err="1">
                <a:latin typeface="Impact" panose="020B0806030902050204" pitchFamily="34" charset="0"/>
              </a:rPr>
              <a:t>Apparatus</a:t>
            </a:r>
            <a:r>
              <a:rPr lang="it-IT" sz="2800" spc="-50" dirty="0">
                <a:latin typeface="Impact" panose="020B0806030902050204" pitchFamily="34" charset="0"/>
              </a:rPr>
              <a:t> @ FCC ( 6 </a:t>
            </a:r>
            <a:r>
              <a:rPr lang="it-IT" sz="2800" spc="-50" dirty="0" err="1">
                <a:latin typeface="Impact" panose="020B0806030902050204" pitchFamily="34" charset="0"/>
              </a:rPr>
              <a:t>technology</a:t>
            </a:r>
            <a:r>
              <a:rPr lang="it-IT" sz="2800" spc="-50" dirty="0">
                <a:latin typeface="Impact" panose="020B0806030902050204" pitchFamily="34" charset="0"/>
              </a:rPr>
              <a:t> EOI </a:t>
            </a:r>
            <a:r>
              <a:rPr lang="it-IT" sz="2800" spc="-50" dirty="0" err="1">
                <a:latin typeface="Impact" panose="020B0806030902050204" pitchFamily="34" charset="0"/>
              </a:rPr>
              <a:t>proposed</a:t>
            </a:r>
            <a:r>
              <a:rPr lang="it-IT" sz="2800" spc="-50" dirty="0">
                <a:latin typeface="Impact" panose="020B0806030902050204" pitchFamily="34" charset="0"/>
              </a:rPr>
              <a:t>) </a:t>
            </a:r>
            <a:endParaRPr sz="2800" spc="-10" dirty="0">
              <a:latin typeface="Impact" panose="020B080603090205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C508A33-FF7D-CC95-BC65-FE6077D3BF0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758681" y="118153"/>
            <a:ext cx="1433107" cy="635426"/>
          </a:xfrm>
          <a:prstGeom prst="rect">
            <a:avLst/>
          </a:prstGeom>
          <a:ln w="18000">
            <a:noFill/>
          </a:ln>
        </p:spPr>
      </p:pic>
      <p:sp>
        <p:nvSpPr>
          <p:cNvPr id="23" name="Google Shape;215;p4">
            <a:extLst>
              <a:ext uri="{FF2B5EF4-FFF2-40B4-BE49-F238E27FC236}">
                <a16:creationId xmlns:a16="http://schemas.microsoft.com/office/drawing/2014/main" id="{510E38A4-FC75-CDCD-0D0C-5FF4BF3661FE}"/>
              </a:ext>
            </a:extLst>
          </p:cNvPr>
          <p:cNvSpPr txBox="1"/>
          <p:nvPr/>
        </p:nvSpPr>
        <p:spPr>
          <a:xfrm>
            <a:off x="11751337" y="6425756"/>
            <a:ext cx="281336" cy="20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75" rIns="0" bIns="0" anchor="t" anchorCtr="0">
            <a:spAutoFit/>
          </a:bodyPr>
          <a:lstStyle/>
          <a:p>
            <a:pPr marL="46067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9" b="0" i="0" u="none" strike="noStrike" kern="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pPr marL="46067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3" name="Immagine 12" descr="Immagine che contiene testo, schermata, Sito Web, Pagina Web&#10;&#10;Il contenuto generato dall'IA potrebbe non essere corretto.">
            <a:extLst>
              <a:ext uri="{FF2B5EF4-FFF2-40B4-BE49-F238E27FC236}">
                <a16:creationId xmlns:a16="http://schemas.microsoft.com/office/drawing/2014/main" id="{DF669B55-ADA6-FE7A-E675-0AA913F6C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39" y="753579"/>
            <a:ext cx="6016943" cy="332415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1" name="Immagine 20" descr="Immagine che contiene testo, schermata, Carattere, ricevuta&#10;&#10;Il contenuto generato dall'IA potrebbe non essere corretto.">
            <a:extLst>
              <a:ext uri="{FF2B5EF4-FFF2-40B4-BE49-F238E27FC236}">
                <a16:creationId xmlns:a16="http://schemas.microsoft.com/office/drawing/2014/main" id="{2C7D8DB5-BD70-1CD3-989E-589EEA417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36" y="4496475"/>
            <a:ext cx="4990932" cy="17136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magine 8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D3DA18C6-E341-7C71-0863-07A9F31A1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465" y="3134459"/>
            <a:ext cx="6336208" cy="3494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magine 1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B95A67CA-A9DE-DB90-6849-8BC94C9749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2692" t="3448" r="2692" b="62539"/>
          <a:stretch/>
        </p:blipFill>
        <p:spPr>
          <a:xfrm>
            <a:off x="6415265" y="1113080"/>
            <a:ext cx="5617408" cy="1066172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88565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5FA2E-ED8D-F9A8-72AF-B847C90F9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103F5-C4F9-BF15-6CF5-A4F674114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682" y="3244854"/>
            <a:ext cx="11645685" cy="566002"/>
          </a:xfrm>
        </p:spPr>
        <p:txBody>
          <a:bodyPr/>
          <a:lstStyle/>
          <a:p>
            <a:r>
              <a:rPr lang="it-IT" dirty="0" err="1">
                <a:solidFill>
                  <a:schemeClr val="tx1"/>
                </a:solidFill>
              </a:rPr>
              <a:t>uRWELL</a:t>
            </a:r>
            <a:r>
              <a:rPr lang="it-IT" dirty="0">
                <a:solidFill>
                  <a:schemeClr val="tx1"/>
                </a:solidFill>
              </a:rPr>
              <a:t> in IDEA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D2A6AA-4E25-53D0-2809-06ED9711D00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M. Poli Lener - Muon System @ FCC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FB08409-F689-02D8-C613-67B5061965D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/>
              <a:t>19/12/2024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5D4371-2F5D-7454-F957-54EDC6CE57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46067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928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4"/>
          <p:cNvGrpSpPr/>
          <p:nvPr/>
        </p:nvGrpSpPr>
        <p:grpSpPr>
          <a:xfrm>
            <a:off x="1" y="970"/>
            <a:ext cx="12188161" cy="6856081"/>
            <a:chOff x="0" y="8"/>
            <a:chExt cx="10080625" cy="5670550"/>
          </a:xfrm>
        </p:grpSpPr>
        <p:sp>
          <p:nvSpPr>
            <p:cNvPr id="206" name="Google Shape;206;p4"/>
            <p:cNvSpPr/>
            <p:nvPr/>
          </p:nvSpPr>
          <p:spPr>
            <a:xfrm>
              <a:off x="171361" y="8"/>
              <a:ext cx="9796145" cy="5670550"/>
            </a:xfrm>
            <a:custGeom>
              <a:avLst/>
              <a:gdLst/>
              <a:ahLst/>
              <a:cxnLst/>
              <a:rect l="l" t="t" r="r" b="b"/>
              <a:pathLst>
                <a:path w="9796145" h="5670550" extrusionOk="0">
                  <a:moveTo>
                    <a:pt x="0" y="287997"/>
                  </a:moveTo>
                  <a:lnTo>
                    <a:pt x="2882" y="0"/>
                  </a:lnTo>
                </a:path>
                <a:path w="9796145" h="5670550" extrusionOk="0">
                  <a:moveTo>
                    <a:pt x="9795954" y="4572723"/>
                  </a:moveTo>
                  <a:lnTo>
                    <a:pt x="9795954" y="5670003"/>
                  </a:lnTo>
                </a:path>
              </a:pathLst>
            </a:custGeom>
            <a:noFill/>
            <a:ln w="17975" cap="flat" cmpd="sng">
              <a:solidFill>
                <a:srgbClr val="ACD4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7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0" y="5578572"/>
              <a:ext cx="10080625" cy="91440"/>
            </a:xfrm>
            <a:custGeom>
              <a:avLst/>
              <a:gdLst/>
              <a:ahLst/>
              <a:cxnLst/>
              <a:rect l="l" t="t" r="r" b="b"/>
              <a:pathLst>
                <a:path w="10080625" h="91439" extrusionOk="0">
                  <a:moveTo>
                    <a:pt x="10080002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5039995" y="91440"/>
                  </a:lnTo>
                  <a:lnTo>
                    <a:pt x="10080002" y="91440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88C66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7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0" y="5578572"/>
              <a:ext cx="10080625" cy="91440"/>
            </a:xfrm>
            <a:custGeom>
              <a:avLst/>
              <a:gdLst/>
              <a:ahLst/>
              <a:cxnLst/>
              <a:rect l="l" t="t" r="r" b="b"/>
              <a:pathLst>
                <a:path w="10080625" h="91439" extrusionOk="0">
                  <a:moveTo>
                    <a:pt x="5039995" y="91440"/>
                  </a:moveTo>
                  <a:lnTo>
                    <a:pt x="0" y="91440"/>
                  </a:lnTo>
                  <a:lnTo>
                    <a:pt x="0" y="0"/>
                  </a:lnTo>
                  <a:lnTo>
                    <a:pt x="10080002" y="0"/>
                  </a:lnTo>
                  <a:lnTo>
                    <a:pt x="10080002" y="91440"/>
                  </a:lnTo>
                  <a:lnTo>
                    <a:pt x="5039995" y="91440"/>
                  </a:lnTo>
                  <a:close/>
                </a:path>
              </a:pathLst>
            </a:custGeom>
            <a:noFill/>
            <a:ln w="17975" cap="flat" cmpd="sng">
              <a:solidFill>
                <a:srgbClr val="88C6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7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8159763" y="5524572"/>
              <a:ext cx="1920239" cy="0"/>
            </a:xfrm>
            <a:custGeom>
              <a:avLst/>
              <a:gdLst/>
              <a:ahLst/>
              <a:cxnLst/>
              <a:rect l="l" t="t" r="r" b="b"/>
              <a:pathLst>
                <a:path w="1920240" h="120000" extrusionOk="0">
                  <a:moveTo>
                    <a:pt x="0" y="0"/>
                  </a:moveTo>
                  <a:lnTo>
                    <a:pt x="1920240" y="0"/>
                  </a:lnTo>
                </a:path>
              </a:pathLst>
            </a:custGeom>
            <a:noFill/>
            <a:ln w="35975" cap="flat" cmpd="sng">
              <a:solidFill>
                <a:srgbClr val="88C6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7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0033558" y="4206972"/>
              <a:ext cx="0" cy="1463040"/>
            </a:xfrm>
            <a:custGeom>
              <a:avLst/>
              <a:gdLst/>
              <a:ahLst/>
              <a:cxnLst/>
              <a:rect l="l" t="t" r="r" b="b"/>
              <a:pathLst>
                <a:path w="120000" h="1463039" extrusionOk="0">
                  <a:moveTo>
                    <a:pt x="0" y="0"/>
                  </a:moveTo>
                  <a:lnTo>
                    <a:pt x="0" y="1463040"/>
                  </a:lnTo>
                </a:path>
              </a:pathLst>
            </a:custGeom>
            <a:noFill/>
            <a:ln w="35975" cap="flat" cmpd="sng">
              <a:solidFill>
                <a:srgbClr val="ACD4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7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9906114" y="5382014"/>
              <a:ext cx="3175" cy="288290"/>
            </a:xfrm>
            <a:custGeom>
              <a:avLst/>
              <a:gdLst/>
              <a:ahLst/>
              <a:cxnLst/>
              <a:rect l="l" t="t" r="r" b="b"/>
              <a:pathLst>
                <a:path w="3175" h="288289" extrusionOk="0">
                  <a:moveTo>
                    <a:pt x="2882" y="0"/>
                  </a:moveTo>
                  <a:lnTo>
                    <a:pt x="0" y="287997"/>
                  </a:lnTo>
                </a:path>
              </a:pathLst>
            </a:custGeom>
            <a:noFill/>
            <a:ln w="17975" cap="flat" cmpd="sng">
              <a:solidFill>
                <a:srgbClr val="ACD4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7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4"/>
          <p:cNvSpPr txBox="1">
            <a:spLocks noGrp="1"/>
          </p:cNvSpPr>
          <p:nvPr>
            <p:ph type="title"/>
          </p:nvPr>
        </p:nvSpPr>
        <p:spPr>
          <a:xfrm>
            <a:off x="299333" y="193509"/>
            <a:ext cx="10048316" cy="536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350" rIns="0" bIns="0" anchor="ctr" anchorCtr="0">
            <a:spAutoFit/>
          </a:bodyPr>
          <a:lstStyle/>
          <a:p>
            <a:pPr marL="15356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84">
                <a:solidFill>
                  <a:srgbClr val="000000"/>
                </a:solidFill>
              </a:rPr>
              <a:t>IDEA→ μ-RWELL for </a:t>
            </a:r>
            <a:r>
              <a:rPr lang="it-IT" sz="3384" err="1">
                <a:solidFill>
                  <a:srgbClr val="000000"/>
                </a:solidFill>
              </a:rPr>
              <a:t>muon</a:t>
            </a:r>
            <a:r>
              <a:rPr lang="it-IT" sz="3384">
                <a:solidFill>
                  <a:srgbClr val="000000"/>
                </a:solidFill>
              </a:rPr>
              <a:t> </a:t>
            </a:r>
            <a:r>
              <a:rPr lang="it-IT" sz="3384" err="1">
                <a:solidFill>
                  <a:srgbClr val="000000"/>
                </a:solidFill>
              </a:rPr>
              <a:t>apparatus</a:t>
            </a:r>
            <a:endParaRPr sz="3384"/>
          </a:p>
        </p:txBody>
      </p:sp>
      <p:sp>
        <p:nvSpPr>
          <p:cNvPr id="213" name="Google Shape;213;p4"/>
          <p:cNvSpPr txBox="1"/>
          <p:nvPr/>
        </p:nvSpPr>
        <p:spPr>
          <a:xfrm>
            <a:off x="223081" y="893345"/>
            <a:ext cx="11828312" cy="54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100" rIns="0" bIns="0" anchor="t" anchorCtr="0">
            <a:spAutoFit/>
          </a:bodyPr>
          <a:lstStyle/>
          <a:p>
            <a:pPr marL="46067" marR="41460" lvl="0" indent="0" algn="l" defTabSz="914400" rtl="0" eaLnBrk="1" fontAlgn="auto" latinLnBrk="0" hangingPunct="1">
              <a:lnSpc>
                <a:spcPct val="947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The 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IDEA detector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is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a general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purpose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detector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designed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for 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experiments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at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future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e</a:t>
            </a:r>
            <a:r>
              <a:rPr kumimoji="0" lang="it-IT" sz="1800" b="0" i="0" u="none" strike="noStrike" kern="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+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e</a:t>
            </a:r>
            <a:r>
              <a:rPr kumimoji="0" lang="it-IT" sz="18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-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colliders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Arial"/>
              <a:cs typeface="Arial"/>
              <a:sym typeface="Arial"/>
            </a:endParaRPr>
          </a:p>
          <a:p>
            <a:pPr marL="46067" marR="36853" lvl="0" indent="0" algn="l" defTabSz="914400" rtl="0" eaLnBrk="1" fontAlgn="auto" latinLnBrk="0" hangingPunct="1">
              <a:lnSpc>
                <a:spcPct val="94055"/>
              </a:lnSpc>
              <a:spcBef>
                <a:spcPts val="18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sng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Pre-shower detector 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and the Muon system are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designed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to be 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instrumented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with μ-RWELL </a:t>
            </a:r>
            <a:r>
              <a:rPr kumimoji="0" lang="it-IT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technology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"/>
          <p:cNvSpPr txBox="1"/>
          <p:nvPr/>
        </p:nvSpPr>
        <p:spPr>
          <a:xfrm>
            <a:off x="11751337" y="6425756"/>
            <a:ext cx="281336" cy="20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75" rIns="0" bIns="0" anchor="t" anchorCtr="0">
            <a:spAutoFit/>
          </a:bodyPr>
          <a:lstStyle/>
          <a:p>
            <a:pPr marL="46067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9" b="0" i="0" u="none" strike="noStrike" kern="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pPr marL="46067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20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17" name="Google Shape;217;p4" descr="Immagine che contiene Rettangolo, schermata, design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9889" y="1980904"/>
            <a:ext cx="3975141" cy="275067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"/>
          <p:cNvSpPr txBox="1"/>
          <p:nvPr/>
        </p:nvSpPr>
        <p:spPr>
          <a:xfrm>
            <a:off x="258272" y="1618420"/>
            <a:ext cx="7212664" cy="4405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350" rIns="0" bIns="0" anchor="t" anchorCtr="0">
            <a:spAutoFit/>
          </a:bodyPr>
          <a:lstStyle/>
          <a:p>
            <a:pPr marL="61422" marR="0" lvl="0" indent="0" algn="l" defTabSz="914400" rtl="0" eaLnBrk="1" fontAlgn="auto" latinLnBrk="0" hangingPunct="1">
              <a:lnSpc>
                <a:spcPct val="864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Muon </a:t>
            </a:r>
            <a:r>
              <a:rPr kumimoji="0" lang="it-IT" sz="1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requirements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Arial"/>
              <a:sym typeface="Arial"/>
            </a:endParaRPr>
          </a:p>
          <a:p>
            <a:pPr marL="61422" marR="0" lvl="0" indent="0" algn="l" defTabSz="914400" rtl="0" eaLnBrk="1" fontAlgn="auto" latinLnBrk="0" hangingPunct="1">
              <a:lnSpc>
                <a:spcPct val="172900"/>
              </a:lnSpc>
              <a:spcBef>
                <a:spcPts val="12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Arial"/>
              <a:cs typeface="Arial"/>
              <a:sym typeface="Arial"/>
            </a:endParaRPr>
          </a:p>
          <a:p>
            <a:pPr marL="61422" marR="0" lvl="0" indent="0" algn="l" defTabSz="914400" rtl="0" eaLnBrk="1" fontAlgn="auto" latinLnBrk="0" hangingPunct="1">
              <a:lnSpc>
                <a:spcPct val="150000"/>
              </a:lnSpc>
              <a:spcBef>
                <a:spcPts val="12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Tiles: 50x50 cm</a:t>
            </a:r>
            <a:r>
              <a:rPr kumimoji="0" lang="it-IT" sz="14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2 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with X-Y </a:t>
            </a: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readout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Arial"/>
              <a:cs typeface="Arial"/>
              <a:sym typeface="Arial"/>
            </a:endParaRPr>
          </a:p>
          <a:p>
            <a:pPr marL="61422" marR="1123260" lvl="0" indent="0" algn="l" defTabSz="914400" rtl="0" eaLnBrk="1" fontAlgn="auto" latinLnBrk="0" hangingPunct="1">
              <a:lnSpc>
                <a:spcPct val="150000"/>
              </a:lnSpc>
              <a:spcBef>
                <a:spcPts val="6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Efficiency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≥ 98%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Arial"/>
              <a:sym typeface="Arial"/>
            </a:endParaRPr>
          </a:p>
          <a:p>
            <a:pPr marL="89535" marR="185420" lvl="0" indent="0" algn="l" defTabSz="914400" rtl="0" eaLnBrk="1" fontAlgn="auto" latinLnBrk="0" hangingPunct="1">
              <a:lnSpc>
                <a:spcPct val="150000"/>
              </a:lnSpc>
              <a:spcBef>
                <a:spcPts val="14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Space </a:t>
            </a: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resolution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Arial"/>
              <a:sym typeface="Arial"/>
            </a:endParaRPr>
          </a:p>
          <a:p>
            <a:pPr marL="89535" marR="185420" lvl="0" indent="0" algn="l" defTabSz="914400" rtl="0" eaLnBrk="1" fontAlgn="auto" latinLnBrk="0" hangingPunct="1">
              <a:lnSpc>
                <a:spcPct val="150000"/>
              </a:lnSpc>
              <a:spcBef>
                <a:spcPts val="140"/>
              </a:spcBef>
              <a:spcAft>
                <a:spcPts val="0"/>
              </a:spcAft>
              <a:buClr>
                <a:srgbClr val="000000"/>
              </a:buClr>
              <a:buSzPts val="733"/>
              <a:buFont typeface="Tahoma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                               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≤ 400 µm (Muon)</a:t>
            </a:r>
          </a:p>
          <a:p>
            <a:pPr marL="89535" marR="185420" lvl="0" indent="0" algn="l" defTabSz="914400" rtl="0" eaLnBrk="1" fontAlgn="auto" latinLnBrk="0" hangingPunct="1">
              <a:lnSpc>
                <a:spcPct val="150000"/>
              </a:lnSpc>
              <a:spcBef>
                <a:spcPts val="140"/>
              </a:spcBef>
              <a:spcAft>
                <a:spcPts val="0"/>
              </a:spcAft>
              <a:buClr>
                <a:srgbClr val="000000"/>
              </a:buClr>
              <a:buSzPts val="733"/>
              <a:buFont typeface="Tahoma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Particle </a:t>
            </a: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Flux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</a:t>
            </a:r>
          </a:p>
          <a:p>
            <a:pPr marL="89535" marR="185420" lvl="0" indent="0" algn="l" defTabSz="914400" rtl="0" eaLnBrk="1" fontAlgn="auto" latinLnBrk="0" hangingPunct="1">
              <a:lnSpc>
                <a:spcPct val="150000"/>
              </a:lnSpc>
              <a:spcBef>
                <a:spcPts val="140"/>
              </a:spcBef>
              <a:spcAft>
                <a:spcPts val="0"/>
              </a:spcAft>
              <a:buClr>
                <a:srgbClr val="000000"/>
              </a:buClr>
              <a:buSzPts val="733"/>
              <a:buFont typeface="Tahoma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	          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&lt; 1HZ/cm</a:t>
            </a:r>
            <a:r>
              <a:rPr kumimoji="0" lang="it-IT" sz="1400" b="1" i="0" u="none" strike="noStrike" kern="0" cap="none" spc="0" normalizeH="0" baseline="3000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2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(Muon)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Arial"/>
              <a:cs typeface="Arial"/>
              <a:sym typeface="Arial"/>
            </a:endParaRPr>
          </a:p>
          <a:p>
            <a:pPr marL="89535" marR="185420" lvl="0" indent="0" algn="l" defTabSz="914400" rtl="0" eaLnBrk="1" fontAlgn="auto" latinLnBrk="0" hangingPunct="1">
              <a:lnSpc>
                <a:spcPct val="150000"/>
              </a:lnSpc>
              <a:spcBef>
                <a:spcPts val="140"/>
              </a:spcBef>
              <a:spcAft>
                <a:spcPts val="0"/>
              </a:spcAft>
              <a:buClr>
                <a:srgbClr val="000000"/>
              </a:buClr>
              <a:buSzPts val="733"/>
              <a:buFont typeface="Tahoma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Instrumented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Surface/FEE:</a:t>
            </a: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Arial"/>
              <a:sym typeface="Arial"/>
            </a:endParaRPr>
          </a:p>
          <a:p>
            <a:pPr marL="89535" marR="185420" lvl="0" indent="0" algn="l" defTabSz="914400" rtl="0" eaLnBrk="1" fontAlgn="auto" latinLnBrk="0" hangingPunct="1">
              <a:lnSpc>
                <a:spcPct val="150000"/>
              </a:lnSpc>
              <a:spcBef>
                <a:spcPts val="140"/>
              </a:spcBef>
              <a:spcAft>
                <a:spcPts val="0"/>
              </a:spcAft>
              <a:buClr>
                <a:srgbClr val="000000"/>
              </a:buClr>
              <a:buSzPts val="733"/>
              <a:buFont typeface="Tahoma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	           1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500 m</a:t>
            </a:r>
            <a:r>
              <a:rPr kumimoji="0" lang="it-IT" sz="1400" b="1" i="0" u="none" strike="noStrike" kern="0" cap="none" spc="0" normalizeH="0" baseline="3000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2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, 6000 det., 5×10</a:t>
            </a:r>
            <a:r>
              <a:rPr kumimoji="0" lang="it-IT" sz="1400" b="1" i="0" u="none" strike="noStrike" kern="0" cap="none" spc="0" normalizeH="0" baseline="3000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6 </a:t>
            </a: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ch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. (1.2 mm strip pitch)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DejaVu Serif Condensed" panose="02060606050605020204"/>
              <a:ea typeface="Arial"/>
              <a:cs typeface="Arial"/>
              <a:sym typeface="Arial"/>
            </a:endParaRPr>
          </a:p>
          <a:p>
            <a:pPr marL="89535" marR="185420" lvl="0" indent="0" algn="l" defTabSz="914400" rtl="0" eaLnBrk="1" fontAlgn="auto" latinLnBrk="0" hangingPunct="1">
              <a:lnSpc>
                <a:spcPct val="150000"/>
              </a:lnSpc>
              <a:spcBef>
                <a:spcPts val="14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Mass production 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Wingdings" panose="05000000000000000000" pitchFamily="2" charset="2"/>
              </a:rPr>
              <a:t> 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Technology Transfer to Industry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Arial"/>
              <a:cs typeface="Arial"/>
              <a:sym typeface="Arial"/>
            </a:endParaRPr>
          </a:p>
          <a:p>
            <a:pPr marL="8953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FEE Cost </a:t>
            </a: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reduction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Wingdings" panose="05000000000000000000" pitchFamily="2" charset="2"/>
              </a:rPr>
              <a:t> 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custom made ASIC (TIGER, TORA,…..)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Arial"/>
              <a:cs typeface="Arial"/>
              <a:sym typeface="Arial"/>
            </a:endParaRPr>
          </a:p>
          <a:p>
            <a:pPr marL="89535" marR="185420" lvl="0" indent="0" algn="l" defTabSz="914400" rtl="0" eaLnBrk="1" fontAlgn="auto" latinLnBrk="0" hangingPunct="1">
              <a:lnSpc>
                <a:spcPct val="150000"/>
              </a:lnSpc>
              <a:spcBef>
                <a:spcPts val="140"/>
              </a:spcBef>
              <a:spcAft>
                <a:spcPts val="0"/>
              </a:spcAft>
              <a:buClr>
                <a:srgbClr val="000000"/>
              </a:buClr>
              <a:buSzPts val="733"/>
              <a:buFont typeface="Tahoma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Arial"/>
              <a:cs typeface="Arial"/>
              <a:sym typeface="Arial"/>
            </a:endParaRPr>
          </a:p>
          <a:p>
            <a:pPr marL="61422" marR="1123260" lvl="0" indent="0" algn="l" defTabSz="914400" rtl="0" eaLnBrk="1" fontAlgn="auto" latinLnBrk="0" hangingPunct="1">
              <a:lnSpc>
                <a:spcPct val="107312"/>
              </a:lnSpc>
              <a:spcBef>
                <a:spcPts val="6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A2618A-C585-820A-CB2E-35EA20CFA8D1}"/>
              </a:ext>
            </a:extLst>
          </p:cNvPr>
          <p:cNvSpPr txBox="1"/>
          <p:nvPr/>
        </p:nvSpPr>
        <p:spPr>
          <a:xfrm>
            <a:off x="921026" y="6122505"/>
            <a:ext cx="77924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Italian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 Institute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involved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: Laboratori Nazionali di Frascati, Bologna, Ferrara, Torino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727FDE-81EA-F13E-6CCC-86C0586DA73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758681" y="118153"/>
            <a:ext cx="1433107" cy="635426"/>
          </a:xfrm>
          <a:prstGeom prst="rect">
            <a:avLst/>
          </a:prstGeom>
          <a:ln w="18000">
            <a:noFill/>
          </a:ln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2A6723-E058-2DF5-F2B9-95E7ABA26A05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55072" y="6553230"/>
            <a:ext cx="1480366" cy="30477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it-IT" sz="1209" b="0" i="0" u="none" strike="noStrike" kern="120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Impact"/>
                <a:sym typeface="Impact"/>
              </a:rPr>
              <a:t>19/12/2024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A5AEFB-8016-0C7F-B5CA-A2FAA06DFC4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896489" y="6553230"/>
            <a:ext cx="6095622" cy="30477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nb-NO" sz="1209" b="0" i="0" u="none" strike="noStrike" kern="120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Impact"/>
                <a:sym typeface="Impact"/>
              </a:rPr>
              <a:t>M. Poli Lener - Muon System @ FCC</a:t>
            </a:r>
            <a:endParaRPr kumimoji="0" lang="it-IT" sz="1209" b="0" i="0" u="none" strike="noStrike" kern="1200" cap="none" spc="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Impact"/>
              <a:sym typeface="Impact"/>
            </a:endParaRP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74B9CA0A-11FF-1D4B-0809-26AA30ED5485}"/>
              </a:ext>
            </a:extLst>
          </p:cNvPr>
          <p:cNvSpPr txBox="1"/>
          <p:nvPr/>
        </p:nvSpPr>
        <p:spPr>
          <a:xfrm>
            <a:off x="8777082" y="4763066"/>
            <a:ext cx="2592070" cy="1102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Muon system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Reconstruct</a:t>
            </a:r>
            <a:r>
              <a:rPr kumimoji="0" sz="1400" b="1" i="0" u="none" strike="noStrike" kern="1200" cap="none" spc="-25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tag</a:t>
            </a: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2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muon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400" b="1" i="0" u="none" strike="noStrike" kern="1200" cap="none" spc="-25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1400" b="1" i="0" u="none" strike="noStrike" kern="1200" cap="none" spc="-25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3 - 4</a:t>
            </a:r>
            <a:r>
              <a:rPr kumimoji="0" sz="1400" b="1" i="0" u="none" strike="noStrike" kern="1200" cap="none" spc="-2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layers</a:t>
            </a:r>
            <a:r>
              <a:rPr kumimoji="0" sz="1400" b="1" i="0" u="none" strike="noStrike" kern="1200" cap="none" spc="-2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400" b="1" i="0" u="none" strike="noStrike" kern="1200" cap="none" spc="-2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between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400" b="1" i="0" u="none" strike="noStrike" kern="1200" cap="none" spc="-35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iron</a:t>
            </a:r>
            <a:r>
              <a:rPr kumimoji="0" sz="1400" b="1" i="0" u="none" strike="noStrike" kern="1200" cap="none" spc="-2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return</a:t>
            </a:r>
            <a:r>
              <a:rPr kumimoji="0" sz="1400" b="1" i="0" u="none" strike="noStrike" kern="1200" cap="none" spc="-2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yoke</a:t>
            </a:r>
            <a:r>
              <a:rPr kumimoji="0" sz="1400" b="1" i="0" u="none" strike="noStrike" kern="1200" cap="none" spc="-2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25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reconstruct</a:t>
            </a:r>
            <a:r>
              <a:rPr kumimoji="0" sz="1400" b="1" i="0" u="none" strike="noStrike" kern="1200" cap="none" spc="-5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25" normalizeH="0" baseline="0" noProof="0">
                <a:ln>
                  <a:noFill/>
                </a:ln>
                <a:solidFill>
                  <a:srgbClr val="A64D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LLP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861CE7-B0BC-4347-14D1-10FED71A6068}"/>
              </a:ext>
            </a:extLst>
          </p:cNvPr>
          <p:cNvSpPr txBox="1"/>
          <p:nvPr/>
        </p:nvSpPr>
        <p:spPr>
          <a:xfrm>
            <a:off x="3397564" y="3151234"/>
            <a:ext cx="25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  to reduce the </a:t>
            </a:r>
            <a:r>
              <a:rPr kumimoji="0" lang="it-IT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number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 of FEE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+mn-cs"/>
            </a:endParaRPr>
          </a:p>
        </p:txBody>
      </p:sp>
      <p:sp>
        <p:nvSpPr>
          <p:cNvPr id="10" name="Parentesi graffa chiusa 9">
            <a:extLst>
              <a:ext uri="{FF2B5EF4-FFF2-40B4-BE49-F238E27FC236}">
                <a16:creationId xmlns:a16="http://schemas.microsoft.com/office/drawing/2014/main" id="{44A9438A-2F22-9C71-3181-D3F613CDAB45}"/>
              </a:ext>
            </a:extLst>
          </p:cNvPr>
          <p:cNvSpPr/>
          <p:nvPr/>
        </p:nvSpPr>
        <p:spPr>
          <a:xfrm>
            <a:off x="3260035" y="3558209"/>
            <a:ext cx="185530" cy="437321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FCECE02-1F25-AA8D-F563-3E381717AB14}"/>
              </a:ext>
            </a:extLst>
          </p:cNvPr>
          <p:cNvSpPr txBox="1"/>
          <p:nvPr/>
        </p:nvSpPr>
        <p:spPr>
          <a:xfrm>
            <a:off x="3476649" y="3615207"/>
            <a:ext cx="365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average over the whole solid angle w/out machine background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CC115A-F95F-91D9-4CE1-7E670C984FDE}"/>
              </a:ext>
            </a:extLst>
          </p:cNvPr>
          <p:cNvSpPr txBox="1"/>
          <p:nvPr/>
        </p:nvSpPr>
        <p:spPr>
          <a:xfrm>
            <a:off x="4017719" y="1751272"/>
            <a:ext cx="6129668" cy="331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2" marR="0" lvl="0" indent="0" algn="l" defTabSz="914400" rtl="0" eaLnBrk="1" fontAlgn="auto" latinLnBrk="0" hangingPunct="1">
              <a:lnSpc>
                <a:spcPct val="864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b="1" kern="0">
                <a:solidFill>
                  <a:srgbClr val="FF0000"/>
                </a:solidFill>
                <a:latin typeface="DejaVu Serif Condensed" panose="02060606050605020204"/>
                <a:ea typeface="Arial"/>
                <a:cs typeface="Arial"/>
                <a:sym typeface="Arial"/>
              </a:rPr>
              <a:t>u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-RWELL </a:t>
            </a:r>
            <a:r>
              <a:rPr kumimoji="0" lang="it-IT" sz="18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pre-shower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</a:t>
            </a:r>
            <a:r>
              <a:rPr kumimoji="0" lang="it-IT" sz="18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replace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 with EC </a:t>
            </a:r>
            <a:r>
              <a:rPr kumimoji="0" lang="it-IT" sz="18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jaVu Serif Condensed" panose="02060606050605020204"/>
                <a:ea typeface="Arial"/>
                <a:cs typeface="Arial"/>
                <a:sym typeface="Arial"/>
              </a:rPr>
              <a:t>cristalls</a:t>
            </a: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ejaVu Serif Condensed" panose="02060606050605020204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233911-49D7-CAA7-7016-A1C67A1B9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985" y="3145999"/>
            <a:ext cx="11645685" cy="566002"/>
          </a:xfrm>
        </p:spPr>
        <p:txBody>
          <a:bodyPr/>
          <a:lstStyle/>
          <a:p>
            <a:r>
              <a:rPr lang="it-IT">
                <a:solidFill>
                  <a:schemeClr val="tx1"/>
                </a:solidFill>
              </a:rPr>
              <a:t>DETECTORS LAYOUT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71950F-9411-5860-D6B7-84CC388CCCA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M. Poli Lener - Muon System @ FCC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DF8479-0B15-6E9E-3134-2C45AB9981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/>
              <a:t>19/12/2024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6D87AD-697E-0E28-5B3F-A93F5548D2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46067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91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3B0A4-2F22-24B2-C2C7-4F6E1E426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>
            <a:extLst>
              <a:ext uri="{FF2B5EF4-FFF2-40B4-BE49-F238E27FC236}">
                <a16:creationId xmlns:a16="http://schemas.microsoft.com/office/drawing/2014/main" id="{74B8EDFE-70B6-EF6C-1B60-89FDD2C7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77" y="192670"/>
            <a:ext cx="11642019" cy="565844"/>
          </a:xfrm>
          <a:prstGeom prst="rect">
            <a:avLst/>
          </a:prstGeom>
          <a:noFill/>
          <a:ln w="0"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4000" spc="67">
                <a:latin typeface="Impact" panose="020B0806030902050204" pitchFamily="34" charset="0"/>
              </a:rPr>
              <a:t>R&amp;D program 2024-2025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D7F48FA-A7D9-98C1-CC84-3540D4BE83FD}"/>
              </a:ext>
            </a:extLst>
          </p:cNvPr>
          <p:cNvSpPr txBox="1"/>
          <p:nvPr/>
        </p:nvSpPr>
        <p:spPr>
          <a:xfrm>
            <a:off x="444614" y="1219105"/>
            <a:ext cx="925261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Solution under study to increase detector stability:</a:t>
            </a:r>
          </a:p>
          <a:p>
            <a:pPr marL="0" marR="0" lvl="0" indent="0" algn="l" defTabSz="1105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 Condensed" panose="02060606050605020204"/>
              <a:ea typeface="+mn-ea"/>
              <a:cs typeface="+mn-cs"/>
              <a:sym typeface="Wingdings" panose="05000000000000000000" pitchFamily="2" charset="2"/>
            </a:endParaRPr>
          </a:p>
          <a:p>
            <a:pPr marL="414600" marR="0" lvl="0" indent="-414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µ-RWELL "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well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optimization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"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This study was done with GEM detectors but never with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uRWELL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 well pitch from 140 µm to 90 µm with an increase in gain of about a factor of 2</a:t>
            </a:r>
            <a:r>
              <a:rPr lang="en-US" sz="1600">
                <a:solidFill>
                  <a:srgbClr val="000000"/>
                </a:solidFill>
                <a:latin typeface="DejaVu Serif Condensed" panose="02060606050605020204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DejaVu Serif Condensed" panose="02060606050605020204"/>
                <a:sym typeface="Wingdings" pitchFamily="2" charset="2"/>
              </a:rPr>
              <a:t>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ARRIVED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 Condensed" panose="02060606050605020204"/>
              <a:ea typeface="+mn-ea"/>
              <a:cs typeface="+mn-cs"/>
            </a:endParaRPr>
          </a:p>
          <a:p>
            <a:pPr marL="414600" marR="0" lvl="0" indent="-414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 Condensed" panose="02060606050605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New layouts under study for Pre-shower and Muon systems:</a:t>
            </a:r>
          </a:p>
          <a:p>
            <a:pPr marL="414600" marR="0" lvl="0" indent="-414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 Condensed" panose="02060606050605020204"/>
              <a:ea typeface="+mn-ea"/>
              <a:cs typeface="+mn-cs"/>
            </a:endParaRPr>
          </a:p>
          <a:p>
            <a:pPr marL="414600" marR="0" lvl="0" indent="-414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µ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-RGroove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layout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 new layout,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where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 the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amplification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 stage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is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not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based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 on the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«wells» but  on the «grooves».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This facilitates the realization of the strip readout on the top, without introducing dead-zones (introduced by Z. Yi in RD51). </a:t>
            </a:r>
            <a:r>
              <a:rPr lang="en-US" sz="1600" b="1">
                <a:solidFill>
                  <a:srgbClr val="000000"/>
                </a:solidFill>
                <a:latin typeface="DejaVu Serif Condensed" panose="02060606050605020204"/>
                <a:sym typeface="Wingdings" pitchFamily="2" charset="2"/>
              </a:rPr>
              <a:t>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ARRIVED with 2 different layouts ( 3 OR-STRIPS, 2 OR-STRIPS both with 400 um) </a:t>
            </a:r>
          </a:p>
          <a:p>
            <a:pPr marL="414600" marR="0" lvl="0" indent="-414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 Condensed" panose="02060606050605020204"/>
              <a:ea typeface="+mn-ea"/>
              <a:cs typeface="+mn-cs"/>
            </a:endParaRPr>
          </a:p>
          <a:p>
            <a:pPr marL="414600" marR="0" lvl="0" indent="-414600" algn="l" defTabSz="1105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" µ-RWELL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CS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"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 layout with pad readout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 new layout, where the readout PCB is not segmented in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strips but with pad.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This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choice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 allows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to collect all the charge on a single readout electrode with a small increase of FFE channels (30%). With pad of few cm2 a spatial resolution of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Symbol" panose="05050102010706020507" pitchFamily="18" charset="2"/>
              </a:rPr>
              <a:t>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300 um has been achieved (introduced by M. Iodice in RD51)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itchFamily="2" charset="2"/>
              </a:rPr>
              <a:t> WILL BE PRODUCED IN THE FIRST PART OF 2025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 </a:t>
            </a:r>
            <a:b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</a:b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 Condensed" panose="02060606050605020204"/>
              <a:ea typeface="+mn-ea"/>
              <a:cs typeface="+mn-cs"/>
            </a:endParaRPr>
          </a:p>
          <a:p>
            <a:pPr marL="414600" marR="0" lvl="0" indent="-414600" algn="l" defTabSz="1105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"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GEM +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µ-RWELL CS" (strip)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GEM pre-amplification stage, to lower the operating point, greatly improving the RWELL stability and maintaining high spatial performance with millimetric pitches.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GEM production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will be produced in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January 2025</a:t>
            </a:r>
            <a:r>
              <a:rPr lang="en-US" sz="1600">
                <a:solidFill>
                  <a:prstClr val="black"/>
                </a:solidFill>
                <a:latin typeface="DejaVu Serif Condensed" panose="02060606050605020204"/>
              </a:rPr>
              <a:t> </a:t>
            </a:r>
            <a:r>
              <a:rPr lang="en-US" sz="1600" b="1">
                <a:solidFill>
                  <a:prstClr val="black"/>
                </a:solidFill>
                <a:latin typeface="DejaVu Serif Condensed" panose="02060606050605020204"/>
                <a:sym typeface="Wingdings" pitchFamily="2" charset="2"/>
              </a:rPr>
              <a:t> GEMs PRODUCED IN THE FIRST PART OF 2025</a:t>
            </a:r>
          </a:p>
          <a:p>
            <a:pPr marL="414600" marR="0" lvl="0" indent="-414600" algn="l" defTabSz="1105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600" b="1">
              <a:solidFill>
                <a:prstClr val="black"/>
              </a:solidFill>
              <a:latin typeface="DejaVu Serif Condensed" panose="02060606050605020204"/>
              <a:sym typeface="Wingdings" pitchFamily="2" charset="2"/>
            </a:endParaRPr>
          </a:p>
          <a:p>
            <a:pPr marL="414600" marR="0" lvl="0" indent="-414600" algn="l" defTabSz="1105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(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Hybrid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) CS µ-RWELL 50X50 CM2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  <a:sym typeface="Wingdings" pitchFamily="2" charset="2"/>
              </a:rPr>
              <a:t> </a:t>
            </a:r>
            <a:r>
              <a:rPr lang="en-US" sz="1600" b="1">
                <a:solidFill>
                  <a:prstClr val="black"/>
                </a:solidFill>
                <a:latin typeface="DejaVu Serif Condensed" panose="02060606050605020204"/>
                <a:sym typeface="Wingdings" pitchFamily="2" charset="2"/>
              </a:rPr>
              <a:t> GEMs PRODUCED IN THE FIRST PART OF 2025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+mn-cs"/>
            </a:endParaRP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03AA17E2-1FAF-9517-2A06-58FA863B01F4}"/>
              </a:ext>
            </a:extLst>
          </p:cNvPr>
          <p:cNvGrpSpPr/>
          <p:nvPr/>
        </p:nvGrpSpPr>
        <p:grpSpPr>
          <a:xfrm>
            <a:off x="10336694" y="3232077"/>
            <a:ext cx="1664029" cy="1598340"/>
            <a:chOff x="8142053" y="3111142"/>
            <a:chExt cx="1619580" cy="1907730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5F1EBFF6-3CFA-648A-9D28-1642EEDD5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42053" y="3111142"/>
              <a:ext cx="1619580" cy="1639551"/>
            </a:xfrm>
            <a:prstGeom prst="rect">
              <a:avLst/>
            </a:prstGeom>
          </p:spPr>
        </p:pic>
        <p:sp>
          <p:nvSpPr>
            <p:cNvPr id="31" name="CasellaDiTesto 30">
              <a:hlinkClick r:id="rId3"/>
              <a:extLst>
                <a:ext uri="{FF2B5EF4-FFF2-40B4-BE49-F238E27FC236}">
                  <a16:creationId xmlns:a16="http://schemas.microsoft.com/office/drawing/2014/main" id="{D3927A1A-DE2C-D182-3FBE-514EC134BC45}"/>
                </a:ext>
              </a:extLst>
            </p:cNvPr>
            <p:cNvSpPr txBox="1"/>
            <p:nvPr/>
          </p:nvSpPr>
          <p:spPr>
            <a:xfrm>
              <a:off x="8601297" y="4757845"/>
              <a:ext cx="734769" cy="261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5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ejaVu Serif Condensed" panose="02060606050605020204"/>
                  <a:ea typeface="+mn-ea"/>
                  <a:cs typeface="+mn-cs"/>
                  <a:hlinkClick r:id="rId3"/>
                </a:rPr>
                <a:t>M. Iodice</a:t>
              </a:r>
              <a:endParaRPr kumimoji="0" lang="it-IT" sz="14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endParaRPr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2D5527C2-11A9-D96E-E81D-0B643ACCFCB0}"/>
              </a:ext>
            </a:extLst>
          </p:cNvPr>
          <p:cNvGrpSpPr/>
          <p:nvPr/>
        </p:nvGrpSpPr>
        <p:grpSpPr>
          <a:xfrm>
            <a:off x="9981861" y="1379571"/>
            <a:ext cx="2210138" cy="1728064"/>
            <a:chOff x="8041043" y="1534386"/>
            <a:chExt cx="2042756" cy="1583267"/>
          </a:xfrm>
        </p:grpSpPr>
        <p:grpSp>
          <p:nvGrpSpPr>
            <p:cNvPr id="21" name="组合 10">
              <a:extLst>
                <a:ext uri="{FF2B5EF4-FFF2-40B4-BE49-F238E27FC236}">
                  <a16:creationId xmlns:a16="http://schemas.microsoft.com/office/drawing/2014/main" id="{F13079D4-0DF1-F520-C439-E494E34C9525}"/>
                </a:ext>
              </a:extLst>
            </p:cNvPr>
            <p:cNvGrpSpPr/>
            <p:nvPr/>
          </p:nvGrpSpPr>
          <p:grpSpPr>
            <a:xfrm>
              <a:off x="8041043" y="1534386"/>
              <a:ext cx="2042756" cy="1463705"/>
              <a:chOff x="132142" y="1643440"/>
              <a:chExt cx="3869875" cy="2490671"/>
            </a:xfrm>
          </p:grpSpPr>
          <p:sp>
            <p:nvSpPr>
              <p:cNvPr id="22" name="文本框 36">
                <a:extLst>
                  <a:ext uri="{FF2B5EF4-FFF2-40B4-BE49-F238E27FC236}">
                    <a16:creationId xmlns:a16="http://schemas.microsoft.com/office/drawing/2014/main" id="{DFCD96EE-FCD7-670B-3E69-5CB0C8DE289C}"/>
                  </a:ext>
                </a:extLst>
              </p:cNvPr>
              <p:cNvSpPr txBox="1"/>
              <p:nvPr/>
            </p:nvSpPr>
            <p:spPr>
              <a:xfrm>
                <a:off x="132142" y="1643440"/>
                <a:ext cx="3349164" cy="706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3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</a:rPr>
                  <a:t>2D-readout (XY) </a:t>
                </a:r>
                <a:r>
                  <a:rPr kumimoji="0" lang="en-US" altLang="zh-CN" sz="133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</a:rPr>
                  <a:t>μRGroove</a:t>
                </a:r>
                <a:endParaRPr kumimoji="0" lang="zh-CN" altLang="en-US" sz="133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3" name="图片 38">
                <a:extLst>
                  <a:ext uri="{FF2B5EF4-FFF2-40B4-BE49-F238E27FC236}">
                    <a16:creationId xmlns:a16="http://schemas.microsoft.com/office/drawing/2014/main" id="{979178B2-9016-657F-6DCA-E8546C08E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103" y="2155827"/>
                <a:ext cx="3836914" cy="1978284"/>
              </a:xfrm>
              <a:prstGeom prst="rect">
                <a:avLst/>
              </a:prstGeom>
            </p:spPr>
          </p:pic>
          <p:sp>
            <p:nvSpPr>
              <p:cNvPr id="24" name="文本框 1">
                <a:extLst>
                  <a:ext uri="{FF2B5EF4-FFF2-40B4-BE49-F238E27FC236}">
                    <a16:creationId xmlns:a16="http://schemas.microsoft.com/office/drawing/2014/main" id="{16EC894D-0A5A-82AE-8FDF-CD4337F9DE04}"/>
                  </a:ext>
                </a:extLst>
              </p:cNvPr>
              <p:cNvSpPr txBox="1"/>
              <p:nvPr/>
            </p:nvSpPr>
            <p:spPr>
              <a:xfrm rot="19690289">
                <a:off x="2574368" y="3487060"/>
                <a:ext cx="1268900" cy="417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3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</a:rPr>
                  <a:t>X strips</a:t>
                </a:r>
                <a:endParaRPr kumimoji="0" lang="zh-CN" altLang="en-US" sz="133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文本框 25">
                <a:extLst>
                  <a:ext uri="{FF2B5EF4-FFF2-40B4-BE49-F238E27FC236}">
                    <a16:creationId xmlns:a16="http://schemas.microsoft.com/office/drawing/2014/main" id="{77FDCFCB-F264-C5FB-07B4-E3B279E5D4E8}"/>
                  </a:ext>
                </a:extLst>
              </p:cNvPr>
              <p:cNvSpPr txBox="1"/>
              <p:nvPr/>
            </p:nvSpPr>
            <p:spPr>
              <a:xfrm rot="2491749">
                <a:off x="161739" y="3361125"/>
                <a:ext cx="1264077" cy="417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3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</a:rPr>
                  <a:t>Y strips</a:t>
                </a:r>
                <a:endParaRPr kumimoji="0" lang="zh-CN" altLang="en-US" sz="133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FF391E1C-CDFA-EEE7-6380-A9A6B9994CC3}"/>
                </a:ext>
              </a:extLst>
            </p:cNvPr>
            <p:cNvSpPr txBox="1"/>
            <p:nvPr/>
          </p:nvSpPr>
          <p:spPr>
            <a:xfrm>
              <a:off x="8798631" y="2856626"/>
              <a:ext cx="562536" cy="261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 Condensed" panose="02060606050605020204"/>
                  <a:ea typeface="+mn-ea"/>
                  <a:cs typeface="+mn-cs"/>
                  <a:hlinkClick r:id="rId5"/>
                </a:rPr>
                <a:t>Z. Yi</a:t>
              </a:r>
              <a:endParaRPr kumimoji="0" lang="it-IT" sz="14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091C65-0883-A0FB-E1F6-D3E0688D9CFC}"/>
              </a:ext>
            </a:extLst>
          </p:cNvPr>
          <p:cNvSpPr txBox="1"/>
          <p:nvPr/>
        </p:nvSpPr>
        <p:spPr>
          <a:xfrm>
            <a:off x="247664" y="764191"/>
            <a:ext cx="1179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jaVu Serif Condensed" panose="02060606050605020204"/>
                <a:ea typeface="+mn-ea"/>
                <a:cs typeface="+mn-cs"/>
              </a:rPr>
              <a:t>The production of the 2024 layouts has been delayed due to the increased workload at the Rui’s workshop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 Condensed" panose="02060606050605020204"/>
              <a:ea typeface="+mn-ea"/>
              <a:cs typeface="+mn-cs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672246F-3E98-6FA3-4DB2-C52D71CF6BA6}"/>
              </a:ext>
            </a:extLst>
          </p:cNvPr>
          <p:cNvCxnSpPr>
            <a:cxnSpLocks/>
          </p:cNvCxnSpPr>
          <p:nvPr/>
        </p:nvCxnSpPr>
        <p:spPr>
          <a:xfrm flipV="1">
            <a:off x="9666336" y="4373217"/>
            <a:ext cx="736621" cy="279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F16818D-5F4F-0ABA-D9CF-C622BD5D64C3}"/>
              </a:ext>
            </a:extLst>
          </p:cNvPr>
          <p:cNvCxnSpPr>
            <a:cxnSpLocks/>
          </p:cNvCxnSpPr>
          <p:nvPr/>
        </p:nvCxnSpPr>
        <p:spPr>
          <a:xfrm flipV="1">
            <a:off x="9320584" y="2849217"/>
            <a:ext cx="903468" cy="579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287E382B-D0A2-0BA4-95E6-771594BB1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739" y="5055705"/>
            <a:ext cx="2197001" cy="1585780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FB56332-5BD2-BD00-7C78-1BBE19035C84}"/>
              </a:ext>
            </a:extLst>
          </p:cNvPr>
          <p:cNvCxnSpPr>
            <a:cxnSpLocks/>
          </p:cNvCxnSpPr>
          <p:nvPr/>
        </p:nvCxnSpPr>
        <p:spPr>
          <a:xfrm>
            <a:off x="8918713" y="6029739"/>
            <a:ext cx="987287" cy="165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F2D4C9B3-4E04-F8B1-E1D5-52E4E3FFF3C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758681" y="118153"/>
            <a:ext cx="1433107" cy="635426"/>
          </a:xfrm>
          <a:prstGeom prst="rect">
            <a:avLst/>
          </a:prstGeom>
          <a:ln w="18000">
            <a:noFill/>
          </a:ln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2F1A04-1A78-B35B-CA55-548735CC1181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5C6B-7432-47AD-8A28-ADB0748246D1}" type="slidenum">
              <a:rPr kumimoji="0" lang="it-IT" sz="1168" b="0" i="0" u="none" strike="noStrike" kern="1200" cap="none" spc="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Impact"/>
                <a:sym typeface="Impac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168" b="0" i="0" u="none" strike="noStrike" kern="1200" cap="none" spc="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Impact"/>
              <a:sym typeface="Impac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2B0CB6-2E9E-D6DE-2BCB-26BE7F30A975}"/>
              </a:ext>
            </a:extLst>
          </p:cNvPr>
          <p:cNvSpPr txBox="1"/>
          <p:nvPr/>
        </p:nvSpPr>
        <p:spPr>
          <a:xfrm>
            <a:off x="7604287" y="32754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FF0000"/>
                </a:solidFill>
              </a:rPr>
              <a:t>Presented</a:t>
            </a:r>
            <a:r>
              <a:rPr lang="it-IT">
                <a:solidFill>
                  <a:srgbClr val="FF0000"/>
                </a:solidFill>
              </a:rPr>
              <a:t> to Referees</a:t>
            </a:r>
          </a:p>
        </p:txBody>
      </p:sp>
    </p:spTree>
    <p:extLst>
      <p:ext uri="{BB962C8B-B14F-4D97-AF65-F5344CB8AC3E}">
        <p14:creationId xmlns:p14="http://schemas.microsoft.com/office/powerpoint/2010/main" val="3236002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A1599C-1F69-3C72-6A77-1BB18FC7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>
                <a:latin typeface="Impact" panose="020B0806030902050204" pitchFamily="34" charset="0"/>
              </a:rPr>
              <a:t>R&amp;D </a:t>
            </a:r>
            <a:r>
              <a:rPr lang="it-IT" sz="4000" err="1">
                <a:latin typeface="Impact" panose="020B0806030902050204" pitchFamily="34" charset="0"/>
              </a:rPr>
              <a:t>Summary</a:t>
            </a:r>
            <a:endParaRPr lang="it-IT" sz="4000">
              <a:latin typeface="Impact" panose="020B080603090205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48FAD0-D4DB-A2EC-898F-011C7880EB50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5C6B-7432-47AD-8A28-ADB0748246D1}" type="slidenum">
              <a:rPr kumimoji="0" lang="it-IT" sz="1168" b="0" i="0" u="none" strike="noStrike" kern="1200" cap="none" spc="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Impact"/>
                <a:sym typeface="Impac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168" b="0" i="0" u="none" strike="noStrike" kern="1200" cap="none" spc="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Impact"/>
              <a:sym typeface="Impact"/>
            </a:endParaRP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2D6CA41-482C-81BC-72D1-6CED5DC23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415833"/>
              </p:ext>
            </p:extLst>
          </p:nvPr>
        </p:nvGraphicFramePr>
        <p:xfrm>
          <a:off x="1258615" y="1729740"/>
          <a:ext cx="9757178" cy="339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058">
                  <a:extLst>
                    <a:ext uri="{9D8B030D-6E8A-4147-A177-3AD203B41FA5}">
                      <a16:colId xmlns:a16="http://schemas.microsoft.com/office/drawing/2014/main" val="2977725697"/>
                    </a:ext>
                  </a:extLst>
                </a:gridCol>
                <a:gridCol w="2810256">
                  <a:extLst>
                    <a:ext uri="{9D8B030D-6E8A-4147-A177-3AD203B41FA5}">
                      <a16:colId xmlns:a16="http://schemas.microsoft.com/office/drawing/2014/main" val="2717719709"/>
                    </a:ext>
                  </a:extLst>
                </a:gridCol>
                <a:gridCol w="2944368">
                  <a:extLst>
                    <a:ext uri="{9D8B030D-6E8A-4147-A177-3AD203B41FA5}">
                      <a16:colId xmlns:a16="http://schemas.microsoft.com/office/drawing/2014/main" val="2271024135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val="158238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>
                          <a:latin typeface="DejaVu Serif Condensed"/>
                        </a:rPr>
                        <a:t>Layout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err="1">
                          <a:latin typeface="DejaVu Serif Condensed"/>
                        </a:rPr>
                        <a:t>Advantage</a:t>
                      </a:r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err="1">
                          <a:latin typeface="DejaVu Serif Condensed"/>
                        </a:rPr>
                        <a:t>Disavantage</a:t>
                      </a:r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latin typeface="DejaVu Serif Condensed"/>
                        </a:rPr>
                        <a:t>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868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>
                          <a:latin typeface="DejaVu Serif Condensed"/>
                        </a:rPr>
                        <a:t>2 x 1D µRWELL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latin typeface="DejaVu Serif Condensed"/>
                        </a:rPr>
                        <a:t>-Huge efficiency plateau </a:t>
                      </a:r>
                      <a:r>
                        <a:rPr lang="it-IT">
                          <a:latin typeface="DejaVu Serif Condensed"/>
                        </a:rPr>
                        <a:t>(</a:t>
                      </a:r>
                      <a:r>
                        <a:rPr lang="it-IT">
                          <a:latin typeface="DejaVu Serif Condensed"/>
                          <a:sym typeface="Symbol" panose="05050102010706020507" pitchFamily="18" charset="2"/>
                        </a:rPr>
                        <a:t> 140 V)</a:t>
                      </a:r>
                    </a:p>
                    <a:p>
                      <a:r>
                        <a:rPr lang="it-IT" noProof="0">
                          <a:latin typeface="DejaVu Serif Condensed"/>
                          <a:sym typeface="Symbol" panose="05050102010706020507" pitchFamily="18" charset="2"/>
                        </a:rPr>
                        <a:t>-High </a:t>
                      </a:r>
                      <a:r>
                        <a:rPr lang="it-IT" noProof="0" err="1">
                          <a:latin typeface="DejaVu Serif Condensed"/>
                          <a:sym typeface="Symbol" panose="05050102010706020507" pitchFamily="18" charset="2"/>
                        </a:rPr>
                        <a:t>spatial</a:t>
                      </a:r>
                      <a:r>
                        <a:rPr lang="it-IT" noProof="0">
                          <a:latin typeface="DejaVu Serif Condensed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it-IT" noProof="0" err="1">
                          <a:latin typeface="DejaVu Serif Condensed"/>
                          <a:sym typeface="Symbol" panose="05050102010706020507" pitchFamily="18" charset="2"/>
                        </a:rPr>
                        <a:t>resolution</a:t>
                      </a:r>
                      <a:endParaRPr lang="en-GB" noProof="0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DejaVu Serif Condensed"/>
                        </a:rPr>
                        <a:t>-Doubles the cost of the detector</a:t>
                      </a:r>
                    </a:p>
                    <a:p>
                      <a:r>
                        <a:rPr lang="en-US">
                          <a:latin typeface="DejaVu Serif Condensed"/>
                        </a:rPr>
                        <a:t>- Layout only for the </a:t>
                      </a:r>
                      <a:r>
                        <a:rPr lang="en-US" err="1">
                          <a:latin typeface="DejaVu Serif Condensed"/>
                        </a:rPr>
                        <a:t>pre-shower</a:t>
                      </a:r>
                      <a:r>
                        <a:rPr lang="it-IT">
                          <a:latin typeface="DejaVu Serif Condensed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latin typeface="DejaVu Serif Condensed"/>
                        </a:rPr>
                        <a:t>TB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215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>
                          <a:latin typeface="DejaVu Serif Condensed"/>
                        </a:rPr>
                        <a:t>Top </a:t>
                      </a:r>
                      <a:r>
                        <a:rPr lang="it-IT" b="1" err="1">
                          <a:latin typeface="DejaVu Serif Condensed"/>
                        </a:rPr>
                        <a:t>readout</a:t>
                      </a:r>
                      <a:endParaRPr lang="it-IT" b="1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>
                          <a:latin typeface="DejaVu Serif Condensed"/>
                        </a:rPr>
                        <a:t>-</a:t>
                      </a:r>
                      <a:r>
                        <a:rPr lang="en-GB" noProof="0">
                          <a:latin typeface="DejaVu Serif Condensed"/>
                        </a:rPr>
                        <a:t>Large efficiency plateau </a:t>
                      </a:r>
                      <a:r>
                        <a:rPr lang="it-IT">
                          <a:latin typeface="DejaVu Serif Condensed"/>
                        </a:rPr>
                        <a:t>(</a:t>
                      </a:r>
                      <a:r>
                        <a:rPr lang="it-IT">
                          <a:latin typeface="DejaVu Serif Condensed"/>
                          <a:sym typeface="Symbol" panose="05050102010706020507" pitchFamily="18" charset="2"/>
                        </a:rPr>
                        <a:t> 90 V)</a:t>
                      </a:r>
                      <a:endParaRPr lang="it-IT">
                        <a:latin typeface="DejaVu Serif Condensed"/>
                      </a:endParaRPr>
                    </a:p>
                    <a:p>
                      <a:r>
                        <a:rPr lang="it-IT">
                          <a:latin typeface="DejaVu Serif Condensed"/>
                        </a:rPr>
                        <a:t>-High </a:t>
                      </a:r>
                      <a:r>
                        <a:rPr lang="it-IT" err="1">
                          <a:latin typeface="DejaVu Serif Condensed"/>
                        </a:rPr>
                        <a:t>spatial</a:t>
                      </a:r>
                      <a:r>
                        <a:rPr lang="it-IT">
                          <a:latin typeface="DejaVu Serif Condensed"/>
                        </a:rPr>
                        <a:t> </a:t>
                      </a:r>
                      <a:r>
                        <a:rPr lang="it-IT" err="1">
                          <a:latin typeface="DejaVu Serif Condensed"/>
                        </a:rPr>
                        <a:t>resolution</a:t>
                      </a:r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latin typeface="DejaVu Serif Condensed"/>
                        </a:rPr>
                        <a:t>-Low </a:t>
                      </a:r>
                      <a:r>
                        <a:rPr lang="it-IT" err="1">
                          <a:latin typeface="DejaVu Serif Condensed"/>
                        </a:rPr>
                        <a:t>detection</a:t>
                      </a:r>
                      <a:r>
                        <a:rPr lang="it-IT">
                          <a:latin typeface="DejaVu Serif Condensed"/>
                        </a:rPr>
                        <a:t> </a:t>
                      </a:r>
                      <a:r>
                        <a:rPr lang="it-IT" err="1">
                          <a:latin typeface="DejaVu Serif Condensed"/>
                        </a:rPr>
                        <a:t>efficiency</a:t>
                      </a:r>
                      <a:r>
                        <a:rPr lang="it-IT">
                          <a:latin typeface="DejaVu Serif Condensed"/>
                        </a:rPr>
                        <a:t> due to dead zone in the active area (70%)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latin typeface="DejaVu Serif Condensed"/>
                        </a:rPr>
                        <a:t>TB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626230"/>
                  </a:ext>
                </a:extLst>
              </a:tr>
              <a:tr h="222166">
                <a:tc>
                  <a:txBody>
                    <a:bodyPr/>
                    <a:lstStyle/>
                    <a:p>
                      <a:r>
                        <a:rPr lang="it-IT" b="1">
                          <a:latin typeface="DejaVu Serif Condensed"/>
                        </a:rPr>
                        <a:t>CS µRWELL with strip </a:t>
                      </a:r>
                      <a:r>
                        <a:rPr lang="it-IT" b="1" err="1">
                          <a:latin typeface="DejaVu Serif Condensed"/>
                        </a:rPr>
                        <a:t>readout</a:t>
                      </a:r>
                      <a:r>
                        <a:rPr lang="it-IT" b="1">
                          <a:latin typeface="DejaVu Serif Condensed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>
                          <a:latin typeface="DejaVu Serif Condensed"/>
                        </a:rPr>
                        <a:t>-FEE </a:t>
                      </a:r>
                      <a:r>
                        <a:rPr lang="it-IT" err="1">
                          <a:latin typeface="DejaVu Serif Condensed"/>
                        </a:rPr>
                        <a:t>channels</a:t>
                      </a:r>
                      <a:r>
                        <a:rPr lang="it-IT">
                          <a:latin typeface="DejaVu Serif Condensed"/>
                        </a:rPr>
                        <a:t> </a:t>
                      </a:r>
                      <a:r>
                        <a:rPr lang="it-IT" err="1">
                          <a:latin typeface="DejaVu Serif Condensed"/>
                        </a:rPr>
                        <a:t>reduction</a:t>
                      </a:r>
                      <a:endParaRPr lang="it-IT">
                        <a:latin typeface="DejaVu Serif Condensed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>
                          <a:latin typeface="DejaVu Serif Condensed"/>
                        </a:rPr>
                        <a:t>-Matches </a:t>
                      </a:r>
                      <a:r>
                        <a:rPr lang="en-GB" noProof="0">
                          <a:latin typeface="DejaVu Serif Condensed"/>
                        </a:rPr>
                        <a:t>very</a:t>
                      </a:r>
                      <a:r>
                        <a:rPr lang="it-IT">
                          <a:latin typeface="DejaVu Serif Condensed"/>
                        </a:rPr>
                        <a:t> </a:t>
                      </a:r>
                      <a:r>
                        <a:rPr lang="en-US" noProof="0">
                          <a:latin typeface="DejaVu Serif Condensed"/>
                        </a:rPr>
                        <a:t>well</a:t>
                      </a:r>
                      <a:r>
                        <a:rPr lang="it-IT">
                          <a:latin typeface="DejaVu Serif Condensed"/>
                        </a:rPr>
                        <a:t> the Muon </a:t>
                      </a:r>
                      <a:r>
                        <a:rPr lang="en-GB" noProof="0">
                          <a:latin typeface="DejaVu Serif Condensed"/>
                        </a:rPr>
                        <a:t>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latin typeface="DejaVu Serif Condensed"/>
                        </a:rPr>
                        <a:t>-</a:t>
                      </a:r>
                      <a:r>
                        <a:rPr lang="it-IT" err="1">
                          <a:latin typeface="DejaVu Serif Condensed"/>
                        </a:rPr>
                        <a:t>Reduced</a:t>
                      </a:r>
                      <a:r>
                        <a:rPr lang="it-IT">
                          <a:latin typeface="DejaVu Serif Condensed"/>
                        </a:rPr>
                        <a:t> </a:t>
                      </a:r>
                      <a:r>
                        <a:rPr lang="it-IT" err="1">
                          <a:latin typeface="DejaVu Serif Condensed"/>
                        </a:rPr>
                        <a:t>efficiency</a:t>
                      </a:r>
                      <a:r>
                        <a:rPr lang="it-IT">
                          <a:latin typeface="DejaVu Serif Condensed"/>
                        </a:rPr>
                        <a:t> plateau (</a:t>
                      </a:r>
                      <a:r>
                        <a:rPr lang="it-IT">
                          <a:latin typeface="DejaVu Serif Condensed"/>
                          <a:sym typeface="Symbol" panose="05050102010706020507" pitchFamily="18" charset="2"/>
                        </a:rPr>
                        <a:t> 50 V)</a:t>
                      </a:r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latin typeface="DejaVu Serif Condensed"/>
                        </a:rPr>
                        <a:t>TB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89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>
                          <a:latin typeface="DejaVu Serif Condensed"/>
                        </a:rPr>
                        <a:t>µ</a:t>
                      </a:r>
                      <a:r>
                        <a:rPr lang="it-IT" b="1" err="1">
                          <a:latin typeface="DejaVu Serif Condensed"/>
                        </a:rPr>
                        <a:t>RGroove</a:t>
                      </a:r>
                      <a:r>
                        <a:rPr lang="it-IT" b="1">
                          <a:latin typeface="DejaVu Serif Condensed"/>
                        </a:rPr>
                        <a:t> with strip </a:t>
                      </a:r>
                      <a:r>
                        <a:rPr lang="it-IT" b="1" err="1">
                          <a:latin typeface="DejaVu Serif Condensed"/>
                        </a:rPr>
                        <a:t>readout</a:t>
                      </a:r>
                      <a:endParaRPr lang="it-IT" b="1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116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>
                          <a:latin typeface="DejaVu Serif Condensed"/>
                        </a:rPr>
                        <a:t>CS µRWELL with </a:t>
                      </a:r>
                      <a:r>
                        <a:rPr lang="it-IT" b="1" err="1">
                          <a:latin typeface="DejaVu Serif Condensed"/>
                        </a:rPr>
                        <a:t>pad</a:t>
                      </a:r>
                      <a:r>
                        <a:rPr lang="it-IT" b="1">
                          <a:latin typeface="DejaVu Serif Condensed"/>
                        </a:rPr>
                        <a:t> </a:t>
                      </a:r>
                      <a:r>
                        <a:rPr lang="it-IT" b="1" err="1">
                          <a:latin typeface="DejaVu Serif Condensed"/>
                        </a:rPr>
                        <a:t>readout</a:t>
                      </a:r>
                      <a:endParaRPr lang="it-IT" b="1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743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b="1" err="1">
                          <a:latin typeface="DejaVu Serif Condensed"/>
                        </a:rPr>
                        <a:t>Hybrid</a:t>
                      </a:r>
                      <a:r>
                        <a:rPr lang="it-IT" b="1">
                          <a:latin typeface="DejaVu Serif Condensed"/>
                        </a:rPr>
                        <a:t>- CS </a:t>
                      </a:r>
                      <a:r>
                        <a:rPr lang="it-IT" b="1" err="1">
                          <a:latin typeface="DejaVu Serif Condensed"/>
                        </a:rPr>
                        <a:t>uRWELL</a:t>
                      </a:r>
                      <a:r>
                        <a:rPr lang="it-IT" b="1">
                          <a:latin typeface="DejaVu Serif Condensed"/>
                        </a:rPr>
                        <a:t> with strip </a:t>
                      </a:r>
                      <a:r>
                        <a:rPr lang="it-IT" b="1" err="1">
                          <a:latin typeface="DejaVu Serif Condensed"/>
                        </a:rPr>
                        <a:t>readout</a:t>
                      </a:r>
                      <a:endParaRPr lang="it-IT" b="1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latin typeface="DejaVu Serif Condense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457848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B08F98E1-FE8F-938E-8178-1A3F384D175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758681" y="118153"/>
            <a:ext cx="1433107" cy="635426"/>
          </a:xfrm>
          <a:prstGeom prst="rect">
            <a:avLst/>
          </a:prstGeom>
          <a:ln w="18000">
            <a:noFill/>
          </a:ln>
        </p:spPr>
      </p:pic>
    </p:spTree>
    <p:extLst>
      <p:ext uri="{BB962C8B-B14F-4D97-AF65-F5344CB8AC3E}">
        <p14:creationId xmlns:p14="http://schemas.microsoft.com/office/powerpoint/2010/main" val="2237951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B85F2-3366-E780-6814-488285B55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8E02D5-7113-D79E-F8B2-9F776AF1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957" y="3145999"/>
            <a:ext cx="11645685" cy="566002"/>
          </a:xfrm>
        </p:spPr>
        <p:txBody>
          <a:bodyPr/>
          <a:lstStyle/>
          <a:p>
            <a:r>
              <a:rPr lang="it-IT">
                <a:solidFill>
                  <a:schemeClr val="tx1"/>
                </a:solidFill>
              </a:rPr>
              <a:t>Test </a:t>
            </a:r>
            <a:r>
              <a:rPr lang="it-IT" err="1">
                <a:solidFill>
                  <a:schemeClr val="tx1"/>
                </a:solidFill>
              </a:rPr>
              <a:t>Beam</a:t>
            </a:r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87CF79-4A22-5BB3-FE29-F345EB17428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M. Poli Lener - Muon System @ FCC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7F984A-799B-CED8-FCDF-60092F115AD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/>
              <a:t>19/12/2024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ADD3C1-13E5-81B9-AB8A-312908656D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46067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329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0E071-E7E4-B2FA-F2DB-B8FEB2CDD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2D7B9-917E-0294-C300-F1031177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>
                <a:latin typeface="Impact" panose="020B0806030902050204" pitchFamily="34" charset="0"/>
              </a:rPr>
              <a:t>FCC Papers &amp; EOI </a:t>
            </a:r>
            <a:r>
              <a:rPr lang="it-IT" sz="3200" err="1">
                <a:latin typeface="Impact" panose="020B0806030902050204" pitchFamily="34" charset="0"/>
              </a:rPr>
              <a:t>documents</a:t>
            </a:r>
            <a:endParaRPr lang="it-IT" sz="3200">
              <a:latin typeface="Impact" panose="020B080603090205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8405670-B675-0B9C-4983-A3477C9FFF6F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8A7C05-EDBB-441F-BCBA-880760623D89}" type="slidenum">
              <a:rPr lang="it-IT" smtClean="0"/>
              <a:t>2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289625-9B67-4B63-8C29-BE9713044670}"/>
              </a:ext>
            </a:extLst>
          </p:cNvPr>
          <p:cNvSpPr txBox="1"/>
          <p:nvPr/>
        </p:nvSpPr>
        <p:spPr>
          <a:xfrm>
            <a:off x="461726" y="1236218"/>
            <a:ext cx="76190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u="sng" strike="noStrike">
                <a:solidFill>
                  <a:srgbClr val="0070C0"/>
                </a:solidFill>
                <a:effectLst/>
                <a:latin typeface="Noto Sans" panose="020B0604020202020204" pitchFamily="34" charset="0"/>
              </a:rPr>
              <a:t>FCC-PED-</a:t>
            </a:r>
            <a:r>
              <a:rPr lang="it-IT" sz="2000" b="0" i="0" u="sng" strike="noStrike" err="1">
                <a:solidFill>
                  <a:srgbClr val="0070C0"/>
                </a:solidFill>
                <a:effectLst/>
                <a:latin typeface="Noto Sans" panose="020B0604020202020204" pitchFamily="34" charset="0"/>
              </a:rPr>
              <a:t>Final</a:t>
            </a:r>
            <a:r>
              <a:rPr lang="it-IT" sz="2000" b="0" i="0" u="sng" strike="noStrike">
                <a:solidFill>
                  <a:srgbClr val="0070C0"/>
                </a:solidFill>
                <a:effectLst/>
                <a:latin typeface="Noto Sans" panose="020B0604020202020204" pitchFamily="34" charset="0"/>
              </a:rPr>
              <a:t>-Report-Detector-Concepts-</a:t>
            </a:r>
            <a:r>
              <a:rPr lang="it-IT" sz="2000" b="0" i="0" u="sng" strike="noStrike" err="1">
                <a:solidFill>
                  <a:srgbClr val="0070C0"/>
                </a:solidFill>
                <a:effectLst/>
                <a:latin typeface="Noto Sans" panose="020B0604020202020204" pitchFamily="34" charset="0"/>
              </a:rPr>
              <a:t>branch</a:t>
            </a:r>
            <a:r>
              <a:rPr lang="it-IT" sz="2000" b="0" i="0" u="none" strike="noStrike">
                <a:effectLst/>
                <a:latin typeface="Noto Sans" panose="020B0604020202020204" pitchFamily="34" charset="0"/>
                <a:sym typeface="Wingdings" pitchFamily="2" charset="2"/>
              </a:rPr>
              <a:t> </a:t>
            </a:r>
            <a:r>
              <a:rPr lang="it-IT" sz="2000" b="0" i="0" u="none" strike="noStrike" err="1">
                <a:effectLst/>
                <a:latin typeface="Noto Sans" panose="020B0604020202020204" pitchFamily="34" charset="0"/>
                <a:sym typeface="Wingdings" pitchFamily="2" charset="2"/>
              </a:rPr>
              <a:t>completed</a:t>
            </a:r>
            <a:endParaRPr lang="it-IT" sz="2000"/>
          </a:p>
        </p:txBody>
      </p:sp>
      <p:pic>
        <p:nvPicPr>
          <p:cNvPr id="6" name="Immagine 5" descr="Immagine che contiene schermata, testo, algebra, design&#10;&#10;Il contenuto generato dall'IA potrebbe non essere corretto.">
            <a:extLst>
              <a:ext uri="{FF2B5EF4-FFF2-40B4-BE49-F238E27FC236}">
                <a16:creationId xmlns:a16="http://schemas.microsoft.com/office/drawing/2014/main" id="{50FE2286-C218-096E-A507-FCC898E4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85" y="2685654"/>
            <a:ext cx="2711302" cy="3517504"/>
          </a:xfrm>
          <a:prstGeom prst="rect">
            <a:avLst/>
          </a:prstGeom>
        </p:spPr>
      </p:pic>
      <p:pic>
        <p:nvPicPr>
          <p:cNvPr id="12" name="Immagine 11" descr="Immagine che contiene testo, schermat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868780FF-DC79-39E1-7999-9F10A7CB1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78" y="2860011"/>
            <a:ext cx="6390020" cy="2250207"/>
          </a:xfrm>
          <a:prstGeom prst="rect">
            <a:avLst/>
          </a:prstGeom>
        </p:spPr>
      </p:pic>
      <p:pic>
        <p:nvPicPr>
          <p:cNvPr id="18" name="Immagine 17" descr="Immagine che contiene testo, schermata, design, lettera&#10;&#10;Il contenuto generato dall'IA potrebbe non essere corretto.">
            <a:extLst>
              <a:ext uri="{FF2B5EF4-FFF2-40B4-BE49-F238E27FC236}">
                <a16:creationId xmlns:a16="http://schemas.microsoft.com/office/drawing/2014/main" id="{F99EC0B1-1C0D-A4D6-E44D-8FBEE4971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359" y="590464"/>
            <a:ext cx="3267284" cy="4008474"/>
          </a:xfrm>
          <a:prstGeom prst="rect">
            <a:avLst/>
          </a:prstGeom>
        </p:spPr>
      </p:pic>
      <p:pic>
        <p:nvPicPr>
          <p:cNvPr id="22" name="Immagine 21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DF966A67-7B84-A362-BE52-7F49505D0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150" y="4598938"/>
            <a:ext cx="3276623" cy="139782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B0C8180-60BC-5F8C-F508-80FC78716D84}"/>
              </a:ext>
            </a:extLst>
          </p:cNvPr>
          <p:cNvSpPr txBox="1"/>
          <p:nvPr/>
        </p:nvSpPr>
        <p:spPr>
          <a:xfrm>
            <a:off x="8177867" y="6160628"/>
            <a:ext cx="40141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u="none" strike="noStrike">
                <a:effectLst/>
                <a:latin typeface="Noto Sans" panose="020B0604020202020204" pitchFamily="34" charset="0"/>
              </a:rPr>
              <a:t>1 page for the </a:t>
            </a:r>
            <a:r>
              <a:rPr lang="it-IT" sz="2000" b="0" i="0" u="none" strike="noStrike" err="1">
                <a:effectLst/>
                <a:latin typeface="Noto Sans" panose="020B0604020202020204" pitchFamily="34" charset="0"/>
              </a:rPr>
              <a:t>Muon</a:t>
            </a:r>
            <a:r>
              <a:rPr lang="it-IT" sz="2000" b="0" i="0" u="none" strike="noStrike">
                <a:effectLst/>
                <a:latin typeface="Noto Sans" panose="020B0604020202020204" pitchFamily="34" charset="0"/>
              </a:rPr>
              <a:t> </a:t>
            </a:r>
            <a:r>
              <a:rPr lang="it-IT" sz="2000" b="0" i="0" u="none" strike="noStrike" err="1">
                <a:effectLst/>
                <a:latin typeface="Noto Sans" panose="020B0604020202020204" pitchFamily="34" charset="0"/>
              </a:rPr>
              <a:t>apparatus</a:t>
            </a:r>
            <a:endParaRPr lang="it-IT" sz="200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103279D-F486-CD3F-C8A7-CE661C480B6E}"/>
              </a:ext>
            </a:extLst>
          </p:cNvPr>
          <p:cNvSpPr txBox="1"/>
          <p:nvPr/>
        </p:nvSpPr>
        <p:spPr>
          <a:xfrm>
            <a:off x="2003893" y="1682126"/>
            <a:ext cx="53751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>
                <a:latin typeface="Noto Sans" panose="020B0604020202020204" pitchFamily="34" charset="0"/>
              </a:rPr>
              <a:t>(Paper on </a:t>
            </a:r>
            <a:r>
              <a:rPr lang="it-IT" sz="2000" err="1">
                <a:latin typeface="Noto Sans" panose="020B0604020202020204" pitchFamily="34" charset="0"/>
              </a:rPr>
              <a:t>all</a:t>
            </a:r>
            <a:r>
              <a:rPr lang="it-IT" sz="2000">
                <a:latin typeface="Noto Sans" panose="020B0604020202020204" pitchFamily="34" charset="0"/>
              </a:rPr>
              <a:t> </a:t>
            </a:r>
            <a:r>
              <a:rPr lang="it-IT" sz="2000" err="1">
                <a:latin typeface="Noto Sans" panose="020B0604020202020204" pitchFamily="34" charset="0"/>
              </a:rPr>
              <a:t>technology</a:t>
            </a:r>
            <a:r>
              <a:rPr lang="it-IT" sz="2000">
                <a:latin typeface="Noto Sans" panose="020B0604020202020204" pitchFamily="34" charset="0"/>
              </a:rPr>
              <a:t> </a:t>
            </a:r>
            <a:r>
              <a:rPr lang="it-IT" sz="2000" err="1">
                <a:latin typeface="Noto Sans" panose="020B0604020202020204" pitchFamily="34" charset="0"/>
              </a:rPr>
              <a:t>suitable</a:t>
            </a:r>
            <a:r>
              <a:rPr lang="it-IT" sz="2000">
                <a:latin typeface="Noto Sans" panose="020B0604020202020204" pitchFamily="34" charset="0"/>
              </a:rPr>
              <a:t> for FCC)</a:t>
            </a:r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1560590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3F012E-21FF-7C07-3BFF-A103F72F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>
                <a:solidFill>
                  <a:schemeClr val="tx1"/>
                </a:solidFill>
              </a:rPr>
              <a:t>Possible</a:t>
            </a:r>
            <a:r>
              <a:rPr lang="it-IT">
                <a:solidFill>
                  <a:schemeClr val="tx1"/>
                </a:solidFill>
              </a:rPr>
              <a:t> Setup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4E54447-F572-97B2-6AD4-8D4126FF4E78}"/>
              </a:ext>
            </a:extLst>
          </p:cNvPr>
          <p:cNvSpPr/>
          <p:nvPr/>
        </p:nvSpPr>
        <p:spPr>
          <a:xfrm>
            <a:off x="871870" y="2243470"/>
            <a:ext cx="138223" cy="12971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1900D21-43EA-B41D-BFEE-82536D6F28D3}"/>
              </a:ext>
            </a:extLst>
          </p:cNvPr>
          <p:cNvSpPr/>
          <p:nvPr/>
        </p:nvSpPr>
        <p:spPr>
          <a:xfrm>
            <a:off x="3778103" y="2243470"/>
            <a:ext cx="138223" cy="12971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AE5475F-6752-937E-F5C7-551B2800B571}"/>
              </a:ext>
            </a:extLst>
          </p:cNvPr>
          <p:cNvSpPr/>
          <p:nvPr/>
        </p:nvSpPr>
        <p:spPr>
          <a:xfrm>
            <a:off x="1655632" y="2243470"/>
            <a:ext cx="138223" cy="12971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highlight>
                <a:srgbClr val="FF0000"/>
              </a:highlight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A4B0C62-52CF-C52C-9688-94CC4B4B8B2A}"/>
              </a:ext>
            </a:extLst>
          </p:cNvPr>
          <p:cNvSpPr/>
          <p:nvPr/>
        </p:nvSpPr>
        <p:spPr>
          <a:xfrm>
            <a:off x="2324986" y="2243470"/>
            <a:ext cx="138223" cy="129717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highlight>
                <a:srgbClr val="FF0000"/>
              </a:highlight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80F0C9F-DDD4-6466-CF3E-96F3E06EB297}"/>
              </a:ext>
            </a:extLst>
          </p:cNvPr>
          <p:cNvSpPr/>
          <p:nvPr/>
        </p:nvSpPr>
        <p:spPr>
          <a:xfrm>
            <a:off x="2994341" y="2243470"/>
            <a:ext cx="138223" cy="12971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highlight>
                <a:srgbClr val="FF0000"/>
              </a:highlight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F2B1E38-4056-998E-DC95-9BFACCCC322D}"/>
              </a:ext>
            </a:extLst>
          </p:cNvPr>
          <p:cNvSpPr txBox="1"/>
          <p:nvPr/>
        </p:nvSpPr>
        <p:spPr>
          <a:xfrm>
            <a:off x="548704" y="3765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TRK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20EF09-E0D7-D804-E496-68DC932174DF}"/>
              </a:ext>
            </a:extLst>
          </p:cNvPr>
          <p:cNvSpPr txBox="1"/>
          <p:nvPr/>
        </p:nvSpPr>
        <p:spPr>
          <a:xfrm>
            <a:off x="3454937" y="377433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TRK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488741D-B7E5-41FB-F520-ED0690A4A2AA}"/>
              </a:ext>
            </a:extLst>
          </p:cNvPr>
          <p:cNvSpPr txBox="1"/>
          <p:nvPr/>
        </p:nvSpPr>
        <p:spPr>
          <a:xfrm>
            <a:off x="1220256" y="1702688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err="1"/>
              <a:t>uGroove</a:t>
            </a:r>
            <a:endParaRPr lang="it-IT" sz="140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9284423-C597-0E01-598E-2DB27813CD07}"/>
              </a:ext>
            </a:extLst>
          </p:cNvPr>
          <p:cNvSpPr txBox="1"/>
          <p:nvPr/>
        </p:nvSpPr>
        <p:spPr>
          <a:xfrm>
            <a:off x="2581978" y="1725229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CS a </a:t>
            </a:r>
            <a:r>
              <a:rPr lang="it-IT" sz="1400" err="1"/>
              <a:t>pad</a:t>
            </a:r>
            <a:endParaRPr lang="it-IT" sz="140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F8E5523-95CB-1CD2-208E-9A20AC0BE08C}"/>
              </a:ext>
            </a:extLst>
          </p:cNvPr>
          <p:cNvSpPr txBox="1"/>
          <p:nvPr/>
        </p:nvSpPr>
        <p:spPr>
          <a:xfrm>
            <a:off x="1793855" y="3774333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err="1"/>
              <a:t>Hybrid</a:t>
            </a:r>
            <a:r>
              <a:rPr lang="it-IT" sz="1400"/>
              <a:t> CS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62B3DCA-90DE-CBFA-23B1-6AB1F942A2F8}"/>
              </a:ext>
            </a:extLst>
          </p:cNvPr>
          <p:cNvSpPr/>
          <p:nvPr/>
        </p:nvSpPr>
        <p:spPr>
          <a:xfrm>
            <a:off x="7943018" y="2243470"/>
            <a:ext cx="138223" cy="12971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highlight>
                <a:srgbClr val="FF0000"/>
              </a:highlight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4915490-052C-6880-60A8-26A9D89C554C}"/>
              </a:ext>
            </a:extLst>
          </p:cNvPr>
          <p:cNvSpPr/>
          <p:nvPr/>
        </p:nvSpPr>
        <p:spPr>
          <a:xfrm>
            <a:off x="8137453" y="2243470"/>
            <a:ext cx="138223" cy="12971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highlight>
                <a:srgbClr val="FF0000"/>
              </a:highlight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0D81638-AD43-01FC-0D42-E4595C132E55}"/>
              </a:ext>
            </a:extLst>
          </p:cNvPr>
          <p:cNvSpPr/>
          <p:nvPr/>
        </p:nvSpPr>
        <p:spPr>
          <a:xfrm>
            <a:off x="8537944" y="2243470"/>
            <a:ext cx="138223" cy="129717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highlight>
                <a:srgbClr val="FF0000"/>
              </a:highlight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C818C41-ACE0-810E-D203-2047C957A0CB}"/>
              </a:ext>
            </a:extLst>
          </p:cNvPr>
          <p:cNvSpPr/>
          <p:nvPr/>
        </p:nvSpPr>
        <p:spPr>
          <a:xfrm>
            <a:off x="8747047" y="2243470"/>
            <a:ext cx="138223" cy="129717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highlight>
                <a:srgbClr val="FF0000"/>
              </a:highlight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B9A45FD-149F-16E2-C31F-DA7A311DCFED}"/>
              </a:ext>
            </a:extLst>
          </p:cNvPr>
          <p:cNvSpPr/>
          <p:nvPr/>
        </p:nvSpPr>
        <p:spPr>
          <a:xfrm>
            <a:off x="9197659" y="2243470"/>
            <a:ext cx="138223" cy="12971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highlight>
                <a:srgbClr val="FF0000"/>
              </a:highlight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F271734-01BA-7498-57D0-A3733CA7B423}"/>
              </a:ext>
            </a:extLst>
          </p:cNvPr>
          <p:cNvSpPr/>
          <p:nvPr/>
        </p:nvSpPr>
        <p:spPr>
          <a:xfrm>
            <a:off x="9424487" y="2243470"/>
            <a:ext cx="138223" cy="12971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highlight>
                <a:srgbClr val="FF0000"/>
              </a:highlight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BAA068C-B4A5-831D-4C54-3A1A0C360F5F}"/>
              </a:ext>
            </a:extLst>
          </p:cNvPr>
          <p:cNvSpPr/>
          <p:nvPr/>
        </p:nvSpPr>
        <p:spPr>
          <a:xfrm>
            <a:off x="4231758" y="2626242"/>
            <a:ext cx="45719" cy="5954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1B48F44-6163-1BC8-654B-A490C5236A20}"/>
              </a:ext>
            </a:extLst>
          </p:cNvPr>
          <p:cNvSpPr/>
          <p:nvPr/>
        </p:nvSpPr>
        <p:spPr>
          <a:xfrm>
            <a:off x="317878" y="2626241"/>
            <a:ext cx="45719" cy="5954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EF991FF-0901-003C-044A-31D916FEF967}"/>
              </a:ext>
            </a:extLst>
          </p:cNvPr>
          <p:cNvSpPr txBox="1"/>
          <p:nvPr/>
        </p:nvSpPr>
        <p:spPr>
          <a:xfrm>
            <a:off x="161458" y="2354236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S1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C38135-81C8-2582-9E33-46549E3F3849}"/>
              </a:ext>
            </a:extLst>
          </p:cNvPr>
          <p:cNvSpPr txBox="1"/>
          <p:nvPr/>
        </p:nvSpPr>
        <p:spPr>
          <a:xfrm>
            <a:off x="4029138" y="2354236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S2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C1BFEF4-550F-05CC-33A9-F69D88741072}"/>
              </a:ext>
            </a:extLst>
          </p:cNvPr>
          <p:cNvSpPr txBox="1"/>
          <p:nvPr/>
        </p:nvSpPr>
        <p:spPr>
          <a:xfrm>
            <a:off x="7467182" y="1702687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#2 </a:t>
            </a:r>
            <a:r>
              <a:rPr lang="it-IT" sz="1400" err="1"/>
              <a:t>uGrooves</a:t>
            </a:r>
            <a:endParaRPr lang="it-IT" sz="140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65F74AF-76C9-4279-2F4A-E5AB017E47BF}"/>
              </a:ext>
            </a:extLst>
          </p:cNvPr>
          <p:cNvSpPr txBox="1"/>
          <p:nvPr/>
        </p:nvSpPr>
        <p:spPr>
          <a:xfrm>
            <a:off x="8085219" y="3742908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#2 </a:t>
            </a:r>
            <a:r>
              <a:rPr lang="it-IT" sz="1400" err="1"/>
              <a:t>Hybrid</a:t>
            </a:r>
            <a:r>
              <a:rPr lang="it-IT" sz="1400"/>
              <a:t> CS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2345DD3-BBF0-F744-EE64-18D81A31BB7B}"/>
              </a:ext>
            </a:extLst>
          </p:cNvPr>
          <p:cNvSpPr txBox="1"/>
          <p:nvPr/>
        </p:nvSpPr>
        <p:spPr>
          <a:xfrm>
            <a:off x="8816158" y="1703415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#2 CS a </a:t>
            </a:r>
            <a:r>
              <a:rPr lang="it-IT" sz="1400" err="1"/>
              <a:t>pad</a:t>
            </a:r>
            <a:endParaRPr lang="it-IT" sz="140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3DCC6A15-4854-9B45-74B8-354AB0D61A9A}"/>
              </a:ext>
            </a:extLst>
          </p:cNvPr>
          <p:cNvSpPr/>
          <p:nvPr/>
        </p:nvSpPr>
        <p:spPr>
          <a:xfrm>
            <a:off x="10694849" y="2662013"/>
            <a:ext cx="45719" cy="5954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D382E426-E385-CB04-FB72-6306B4345C43}"/>
              </a:ext>
            </a:extLst>
          </p:cNvPr>
          <p:cNvSpPr/>
          <p:nvPr/>
        </p:nvSpPr>
        <p:spPr>
          <a:xfrm>
            <a:off x="6780969" y="2662012"/>
            <a:ext cx="45719" cy="5954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F2DE270-CCE4-700D-918F-0FBA33EFF9C2}"/>
              </a:ext>
            </a:extLst>
          </p:cNvPr>
          <p:cNvSpPr txBox="1"/>
          <p:nvPr/>
        </p:nvSpPr>
        <p:spPr>
          <a:xfrm>
            <a:off x="6624549" y="2390007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S1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BC7CEED-B692-3365-B218-EE5C342B5478}"/>
              </a:ext>
            </a:extLst>
          </p:cNvPr>
          <p:cNvSpPr txBox="1"/>
          <p:nvPr/>
        </p:nvSpPr>
        <p:spPr>
          <a:xfrm>
            <a:off x="10492229" y="2390007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S2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DF01851-CDEA-1584-260A-05E43DA4C8D4}"/>
              </a:ext>
            </a:extLst>
          </p:cNvPr>
          <p:cNvSpPr txBox="1"/>
          <p:nvPr/>
        </p:nvSpPr>
        <p:spPr>
          <a:xfrm>
            <a:off x="318579" y="4378263"/>
            <a:ext cx="53607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# FEE boards/HV </a:t>
            </a:r>
            <a:r>
              <a:rPr lang="it-IT" err="1"/>
              <a:t>ch</a:t>
            </a:r>
            <a:r>
              <a:rPr lang="it-IT"/>
              <a:t>.:</a:t>
            </a:r>
          </a:p>
          <a:p>
            <a:r>
              <a:rPr lang="it-IT"/>
              <a:t>TRK strip (?).    </a:t>
            </a:r>
            <a:r>
              <a:rPr lang="it-IT">
                <a:sym typeface="Wingdings" pitchFamily="2" charset="2"/>
              </a:rPr>
              <a:t> 8 FEB/8 HV </a:t>
            </a:r>
            <a:r>
              <a:rPr lang="it-IT" err="1">
                <a:sym typeface="Wingdings" pitchFamily="2" charset="2"/>
              </a:rPr>
              <a:t>neg</a:t>
            </a:r>
            <a:r>
              <a:rPr lang="it-IT">
                <a:sym typeface="Wingdings" pitchFamily="2" charset="2"/>
              </a:rPr>
              <a:t>.</a:t>
            </a:r>
          </a:p>
          <a:p>
            <a:r>
              <a:rPr lang="it-IT" err="1">
                <a:sym typeface="Wingdings" pitchFamily="2" charset="2"/>
              </a:rPr>
              <a:t>uRGroove</a:t>
            </a:r>
            <a:r>
              <a:rPr lang="it-IT">
                <a:sym typeface="Wingdings" pitchFamily="2" charset="2"/>
              </a:rPr>
              <a:t> strip  4 FEB/1 HV </a:t>
            </a:r>
            <a:r>
              <a:rPr lang="it-IT" err="1">
                <a:sym typeface="Wingdings" pitchFamily="2" charset="2"/>
              </a:rPr>
              <a:t>neg</a:t>
            </a:r>
            <a:r>
              <a:rPr lang="it-IT">
                <a:sym typeface="Wingdings" pitchFamily="2" charset="2"/>
              </a:rPr>
              <a:t>. &amp; 1 HV </a:t>
            </a:r>
            <a:r>
              <a:rPr lang="it-IT" err="1">
                <a:sym typeface="Wingdings" pitchFamily="2" charset="2"/>
              </a:rPr>
              <a:t>pos</a:t>
            </a:r>
            <a:r>
              <a:rPr lang="it-IT">
                <a:sym typeface="Wingdings" pitchFamily="2" charset="2"/>
              </a:rPr>
              <a:t>.</a:t>
            </a:r>
          </a:p>
          <a:p>
            <a:r>
              <a:rPr lang="it-IT" err="1">
                <a:sym typeface="Wingdings" pitchFamily="2" charset="2"/>
              </a:rPr>
              <a:t>Hybrid</a:t>
            </a:r>
            <a:r>
              <a:rPr lang="it-IT">
                <a:sym typeface="Wingdings" pitchFamily="2" charset="2"/>
              </a:rPr>
              <a:t> CS strip  2 FEB/4 HV </a:t>
            </a:r>
            <a:r>
              <a:rPr lang="it-IT" err="1">
                <a:sym typeface="Wingdings" pitchFamily="2" charset="2"/>
              </a:rPr>
              <a:t>neg</a:t>
            </a:r>
            <a:r>
              <a:rPr lang="it-IT">
                <a:sym typeface="Wingdings" pitchFamily="2" charset="2"/>
              </a:rPr>
              <a:t>.</a:t>
            </a:r>
          </a:p>
          <a:p>
            <a:r>
              <a:rPr lang="it-IT">
                <a:sym typeface="Wingdings" pitchFamily="2" charset="2"/>
              </a:rPr>
              <a:t>CS a </a:t>
            </a:r>
            <a:r>
              <a:rPr lang="it-IT" err="1">
                <a:sym typeface="Wingdings" pitchFamily="2" charset="2"/>
              </a:rPr>
              <a:t>pad</a:t>
            </a:r>
            <a:r>
              <a:rPr lang="it-IT">
                <a:sym typeface="Wingdings" pitchFamily="2" charset="2"/>
              </a:rPr>
              <a:t>           1 FEB/2 HV </a:t>
            </a:r>
            <a:r>
              <a:rPr lang="it-IT" err="1">
                <a:sym typeface="Wingdings" pitchFamily="2" charset="2"/>
              </a:rPr>
              <a:t>neg</a:t>
            </a:r>
            <a:r>
              <a:rPr lang="it-IT">
                <a:sym typeface="Wingdings" pitchFamily="2" charset="2"/>
              </a:rPr>
              <a:t>.</a:t>
            </a:r>
          </a:p>
          <a:p>
            <a:endParaRPr lang="it-IT">
              <a:sym typeface="Wingdings" pitchFamily="2" charset="2"/>
            </a:endParaRPr>
          </a:p>
          <a:p>
            <a:r>
              <a:rPr lang="it-IT">
                <a:sym typeface="Wingdings" pitchFamily="2" charset="2"/>
              </a:rPr>
              <a:t>                         17 FEB/15 HV </a:t>
            </a:r>
            <a:r>
              <a:rPr lang="it-IT" err="1">
                <a:sym typeface="Wingdings" pitchFamily="2" charset="2"/>
              </a:rPr>
              <a:t>neg</a:t>
            </a:r>
            <a:r>
              <a:rPr lang="it-IT">
                <a:sym typeface="Wingdings" pitchFamily="2" charset="2"/>
              </a:rPr>
              <a:t>. &amp; 1 HV </a:t>
            </a:r>
            <a:r>
              <a:rPr lang="it-IT" err="1">
                <a:sym typeface="Wingdings" pitchFamily="2" charset="2"/>
              </a:rPr>
              <a:t>pos</a:t>
            </a:r>
            <a:r>
              <a:rPr lang="it-IT">
                <a:sym typeface="Wingdings" pitchFamily="2" charset="2"/>
              </a:rPr>
              <a:t>.</a:t>
            </a:r>
            <a:endParaRPr lang="it-IT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654BA53-6769-F704-58E3-91577F0ED466}"/>
              </a:ext>
            </a:extLst>
          </p:cNvPr>
          <p:cNvSpPr txBox="1"/>
          <p:nvPr/>
        </p:nvSpPr>
        <p:spPr>
          <a:xfrm>
            <a:off x="6406681" y="4492385"/>
            <a:ext cx="555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# FEE boards/HV </a:t>
            </a:r>
            <a:r>
              <a:rPr lang="it-IT" err="1"/>
              <a:t>ch</a:t>
            </a:r>
            <a:r>
              <a:rPr lang="it-IT"/>
              <a:t>.:</a:t>
            </a:r>
            <a:endParaRPr lang="it-IT">
              <a:sym typeface="Wingdings" pitchFamily="2" charset="2"/>
            </a:endParaRPr>
          </a:p>
          <a:p>
            <a:r>
              <a:rPr lang="it-IT" err="1">
                <a:sym typeface="Wingdings" pitchFamily="2" charset="2"/>
              </a:rPr>
              <a:t>uRGrooves</a:t>
            </a:r>
            <a:r>
              <a:rPr lang="it-IT">
                <a:sym typeface="Wingdings" pitchFamily="2" charset="2"/>
              </a:rPr>
              <a:t> strip  8 FEB/2 HV </a:t>
            </a:r>
            <a:r>
              <a:rPr lang="it-IT" err="1">
                <a:sym typeface="Wingdings" pitchFamily="2" charset="2"/>
              </a:rPr>
              <a:t>neg</a:t>
            </a:r>
            <a:r>
              <a:rPr lang="it-IT">
                <a:sym typeface="Wingdings" pitchFamily="2" charset="2"/>
              </a:rPr>
              <a:t>. &amp; 2 HV </a:t>
            </a:r>
            <a:r>
              <a:rPr lang="it-IT" err="1">
                <a:sym typeface="Wingdings" pitchFamily="2" charset="2"/>
              </a:rPr>
              <a:t>pos</a:t>
            </a:r>
            <a:r>
              <a:rPr lang="it-IT">
                <a:sym typeface="Wingdings" pitchFamily="2" charset="2"/>
              </a:rPr>
              <a:t>.</a:t>
            </a:r>
          </a:p>
          <a:p>
            <a:r>
              <a:rPr lang="it-IT" err="1">
                <a:sym typeface="Wingdings" pitchFamily="2" charset="2"/>
              </a:rPr>
              <a:t>Hybrid</a:t>
            </a:r>
            <a:r>
              <a:rPr lang="it-IT">
                <a:sym typeface="Wingdings" pitchFamily="2" charset="2"/>
              </a:rPr>
              <a:t> CS strip    4 FEB/8 HV </a:t>
            </a:r>
            <a:r>
              <a:rPr lang="it-IT" err="1">
                <a:sym typeface="Wingdings" pitchFamily="2" charset="2"/>
              </a:rPr>
              <a:t>neg</a:t>
            </a:r>
            <a:r>
              <a:rPr lang="it-IT">
                <a:sym typeface="Wingdings" pitchFamily="2" charset="2"/>
              </a:rPr>
              <a:t>.</a:t>
            </a:r>
          </a:p>
          <a:p>
            <a:r>
              <a:rPr lang="it-IT">
                <a:sym typeface="Wingdings" pitchFamily="2" charset="2"/>
              </a:rPr>
              <a:t>CS a </a:t>
            </a:r>
            <a:r>
              <a:rPr lang="it-IT" err="1">
                <a:sym typeface="Wingdings" pitchFamily="2" charset="2"/>
              </a:rPr>
              <a:t>pad</a:t>
            </a:r>
            <a:r>
              <a:rPr lang="it-IT">
                <a:sym typeface="Wingdings" pitchFamily="2" charset="2"/>
              </a:rPr>
              <a:t>             2 FEB/4 HV </a:t>
            </a:r>
            <a:r>
              <a:rPr lang="it-IT" err="1">
                <a:sym typeface="Wingdings" pitchFamily="2" charset="2"/>
              </a:rPr>
              <a:t>neg</a:t>
            </a:r>
            <a:r>
              <a:rPr lang="it-IT">
                <a:sym typeface="Wingdings" pitchFamily="2" charset="2"/>
              </a:rPr>
              <a:t>.</a:t>
            </a:r>
          </a:p>
          <a:p>
            <a:r>
              <a:rPr lang="it-IT">
                <a:sym typeface="Wingdings" pitchFamily="2" charset="2"/>
              </a:rPr>
              <a:t>REF a </a:t>
            </a:r>
            <a:r>
              <a:rPr lang="it-IT" err="1">
                <a:sym typeface="Wingdings" pitchFamily="2" charset="2"/>
              </a:rPr>
              <a:t>pad</a:t>
            </a:r>
            <a:r>
              <a:rPr lang="it-IT">
                <a:sym typeface="Wingdings" pitchFamily="2" charset="2"/>
              </a:rPr>
              <a:t>           2 FEB/4 HV </a:t>
            </a:r>
            <a:r>
              <a:rPr lang="it-IT" err="1">
                <a:sym typeface="Wingdings" pitchFamily="2" charset="2"/>
              </a:rPr>
              <a:t>neg</a:t>
            </a:r>
            <a:r>
              <a:rPr lang="it-IT">
                <a:sym typeface="Wingdings" pitchFamily="2" charset="2"/>
              </a:rPr>
              <a:t>.</a:t>
            </a:r>
          </a:p>
          <a:p>
            <a:endParaRPr lang="it-IT">
              <a:sym typeface="Wingdings" pitchFamily="2" charset="2"/>
            </a:endParaRPr>
          </a:p>
          <a:p>
            <a:r>
              <a:rPr lang="it-IT">
                <a:sym typeface="Wingdings" pitchFamily="2" charset="2"/>
              </a:rPr>
              <a:t>                            16 FEB/18 HV </a:t>
            </a:r>
            <a:r>
              <a:rPr lang="it-IT" err="1">
                <a:sym typeface="Wingdings" pitchFamily="2" charset="2"/>
              </a:rPr>
              <a:t>neg</a:t>
            </a:r>
            <a:r>
              <a:rPr lang="it-IT">
                <a:sym typeface="Wingdings" pitchFamily="2" charset="2"/>
              </a:rPr>
              <a:t>. &amp; 2 HV </a:t>
            </a:r>
            <a:r>
              <a:rPr lang="it-IT" err="1">
                <a:sym typeface="Wingdings" pitchFamily="2" charset="2"/>
              </a:rPr>
              <a:t>pos</a:t>
            </a:r>
            <a:r>
              <a:rPr lang="it-IT">
                <a:sym typeface="Wingdings" pitchFamily="2" charset="2"/>
              </a:rPr>
              <a:t>.</a:t>
            </a:r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F33FC01-8DC6-64D3-592A-1BF07D68E03A}"/>
              </a:ext>
            </a:extLst>
          </p:cNvPr>
          <p:cNvSpPr/>
          <p:nvPr/>
        </p:nvSpPr>
        <p:spPr>
          <a:xfrm>
            <a:off x="7224360" y="2243470"/>
            <a:ext cx="138223" cy="12971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142D7C43-CA5F-F9B7-428F-173D4BCF607D}"/>
              </a:ext>
            </a:extLst>
          </p:cNvPr>
          <p:cNvSpPr/>
          <p:nvPr/>
        </p:nvSpPr>
        <p:spPr>
          <a:xfrm>
            <a:off x="10130593" y="2243470"/>
            <a:ext cx="138223" cy="12971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8A106B6-724A-7D6A-704F-79BF2E851928}"/>
              </a:ext>
            </a:extLst>
          </p:cNvPr>
          <p:cNvSpPr txBox="1"/>
          <p:nvPr/>
        </p:nvSpPr>
        <p:spPr>
          <a:xfrm>
            <a:off x="6952490" y="374290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REF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B03B9ED-5ED1-0004-9E08-7458451682E6}"/>
              </a:ext>
            </a:extLst>
          </p:cNvPr>
          <p:cNvSpPr txBox="1"/>
          <p:nvPr/>
        </p:nvSpPr>
        <p:spPr>
          <a:xfrm>
            <a:off x="9927834" y="374290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REF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8A77E1CC-AD4D-F234-0DF7-B17A26B64AA5}"/>
              </a:ext>
            </a:extLst>
          </p:cNvPr>
          <p:cNvSpPr txBox="1"/>
          <p:nvPr/>
        </p:nvSpPr>
        <p:spPr>
          <a:xfrm>
            <a:off x="5317872" y="112465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No angle </a:t>
            </a:r>
            <a:r>
              <a:rPr lang="it-IT" err="1">
                <a:solidFill>
                  <a:srgbClr val="FF0000"/>
                </a:solidFill>
              </a:rPr>
              <a:t>scan</a:t>
            </a:r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68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CE1B7-1948-F232-F8C1-47B11319C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D4DD82-7B49-5CF8-80C6-2ACB690A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957" y="3145999"/>
            <a:ext cx="11645685" cy="566002"/>
          </a:xfrm>
        </p:spPr>
        <p:txBody>
          <a:bodyPr/>
          <a:lstStyle/>
          <a:p>
            <a:r>
              <a:rPr lang="it-IT">
                <a:solidFill>
                  <a:schemeClr val="tx1"/>
                </a:solidFill>
              </a:rPr>
              <a:t>FRONT END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AE0761-CFD7-FE00-6EDF-FFF267A4B1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M. Poli Lener - Muon System @ FCC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B76B026-8EE4-D6F4-906D-50578F74BF5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/>
              <a:t>19/12/2024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DD49C9-DE14-EF2D-8261-3D156FDF60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46067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358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0C411D-6B4A-717B-E587-6D95CD4A3D8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76011" y="1645129"/>
            <a:ext cx="10971684" cy="4873656"/>
          </a:xfrm>
        </p:spPr>
        <p:txBody>
          <a:bodyPr/>
          <a:lstStyle/>
          <a:p>
            <a:r>
              <a:rPr lang="it-IT" sz="2176">
                <a:solidFill>
                  <a:schemeClr val="tx1"/>
                </a:solidFill>
                <a:latin typeface="DejaVu Serif Condensed"/>
              </a:rPr>
              <a:t>Produzione FEB per TIGER -&gt; 4 k€ SJ</a:t>
            </a:r>
            <a:br>
              <a:rPr lang="it-IT" sz="2176">
                <a:solidFill>
                  <a:schemeClr val="tx1"/>
                </a:solidFill>
                <a:latin typeface="DejaVu Serif Condensed"/>
              </a:rPr>
            </a:br>
            <a:r>
              <a:rPr lang="it-IT" sz="2176">
                <a:solidFill>
                  <a:schemeClr val="tx1"/>
                </a:solidFill>
                <a:latin typeface="DejaVu Serif Condensed"/>
              </a:rPr>
              <a:t>Produzione DLVPC per TIGER -&gt; 3k€ SJ</a:t>
            </a:r>
            <a:br>
              <a:rPr lang="it-IT" sz="2176">
                <a:solidFill>
                  <a:schemeClr val="tx1"/>
                </a:solidFill>
                <a:latin typeface="DejaVu Serif Condensed"/>
              </a:rPr>
            </a:br>
            <a:r>
              <a:rPr lang="it-IT" sz="2176">
                <a:solidFill>
                  <a:schemeClr val="tx1"/>
                </a:solidFill>
                <a:latin typeface="DejaVu Serif Condensed"/>
              </a:rPr>
              <a:t>Il recente TB con µRWELL e TIGER e la sua futura analisi dati definirà la attuale baseline di performance. In parallelo il nuovo setup di integrazioni pianificato a Bologna è finalizzato a produrre nuovi schemi per il miglioramento dell'integrazione tra rivelatore ed elettronica. La produzione di nuove FEB e DLVPC sono quindi dipendenti dalle indicazioni che seguiranno dalle precedente attività e dalla finalizzazione del design.</a:t>
            </a:r>
            <a:br>
              <a:rPr lang="it-IT" sz="2176">
                <a:solidFill>
                  <a:schemeClr val="tx1"/>
                </a:solidFill>
                <a:latin typeface="DejaVu Serif Condensed"/>
              </a:rPr>
            </a:br>
            <a:br>
              <a:rPr lang="it-IT" sz="2176">
                <a:solidFill>
                  <a:schemeClr val="tx1"/>
                </a:solidFill>
                <a:latin typeface="DejaVu Serif Condensed"/>
              </a:rPr>
            </a:br>
            <a:r>
              <a:rPr lang="it-IT" sz="2176">
                <a:solidFill>
                  <a:schemeClr val="tx1"/>
                </a:solidFill>
                <a:latin typeface="DejaVu Serif Condensed"/>
              </a:rPr>
              <a:t>Produzione FEB per TORA -&gt; 3 k€ SJ</a:t>
            </a:r>
            <a:br>
              <a:rPr lang="it-IT" sz="2176">
                <a:solidFill>
                  <a:schemeClr val="tx1"/>
                </a:solidFill>
                <a:latin typeface="DejaVu Serif Condensed"/>
              </a:rPr>
            </a:br>
            <a:r>
              <a:rPr lang="it-IT" sz="2176">
                <a:solidFill>
                  <a:schemeClr val="tx1"/>
                </a:solidFill>
                <a:latin typeface="DejaVu Serif Condensed"/>
              </a:rPr>
              <a:t>presso la sezione di Torino si sta finalizzando la modifica di un chip già in uso ai fini della lettura di rivelatori a gas innovativi, fra cui </a:t>
            </a:r>
            <a:r>
              <a:rPr lang="it-IT" sz="2176" err="1">
                <a:solidFill>
                  <a:schemeClr val="tx1"/>
                </a:solidFill>
                <a:latin typeface="DejaVu Serif Condensed"/>
              </a:rPr>
              <a:t>micromegas</a:t>
            </a:r>
            <a:r>
              <a:rPr lang="it-IT" sz="2176">
                <a:solidFill>
                  <a:schemeClr val="tx1"/>
                </a:solidFill>
                <a:latin typeface="DejaVu Serif Condensed"/>
              </a:rPr>
              <a:t> e uRWELL.  In funzione di possibili attività future si vuole iniziare una </a:t>
            </a:r>
            <a:r>
              <a:rPr lang="it-IT" sz="2176" err="1">
                <a:solidFill>
                  <a:schemeClr val="tx1"/>
                </a:solidFill>
                <a:latin typeface="DejaVu Serif Condensed"/>
              </a:rPr>
              <a:t>caratterizazione</a:t>
            </a:r>
            <a:r>
              <a:rPr lang="it-IT" sz="2176">
                <a:solidFill>
                  <a:schemeClr val="tx1"/>
                </a:solidFill>
                <a:latin typeface="DejaVu Serif Condensed"/>
              </a:rPr>
              <a:t> di questo chip, il cui design è affine a TIGER, con il nostro sistema attuale e futuro. La richiesta è SJ alla disponibilità del nuovo chip TORA ed alla finalizzazione del suo pcb di lettura.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CF743E-45E2-B09E-46DB-B47C2EBFFA27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defTabSz="1105601"/>
            <a:fld id="{D6F75C6B-7432-47AD-8A28-ADB0748246D1}" type="slidenum">
              <a:rPr lang="it-IT"/>
              <a:pPr defTabSz="1105601"/>
              <a:t>22</a:t>
            </a:fld>
            <a:endParaRPr lang="it-IT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8422CD7-EEB9-1C78-9535-9E94567FB4F9}"/>
              </a:ext>
            </a:extLst>
          </p:cNvPr>
          <p:cNvSpPr txBox="1">
            <a:spLocks/>
          </p:cNvSpPr>
          <p:nvPr/>
        </p:nvSpPr>
        <p:spPr>
          <a:xfrm>
            <a:off x="320084" y="194023"/>
            <a:ext cx="10658858" cy="1358332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18426" rIns="0" bIns="0" rtlCol="0" anchor="ctr">
            <a:spAutoFit/>
          </a:bodyPr>
          <a:lstStyle>
            <a:lvl1pPr indent="0">
              <a:buNone/>
              <a:defRPr sz="4400" b="0" i="0">
                <a:solidFill>
                  <a:schemeClr val="bg1"/>
                </a:solidFill>
                <a:latin typeface="Impact"/>
                <a:ea typeface="+mj-ea"/>
                <a:cs typeface="Impact"/>
              </a:defRPr>
            </a:lvl1pPr>
          </a:lstStyle>
          <a:p>
            <a:pPr marL="15356" defTabSz="1105601">
              <a:spcBef>
                <a:spcPts val="145"/>
              </a:spcBef>
            </a:pP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Richiesta</a:t>
            </a:r>
            <a:r>
              <a:rPr lang="it-IT" sz="4353" kern="0" spc="-36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finanziaria 2025 (Fe/To):</a:t>
            </a:r>
            <a:r>
              <a:rPr lang="it-IT" sz="4353" kern="0" spc="-36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Setup</a:t>
            </a:r>
            <a:r>
              <a:rPr lang="it-IT" sz="4353" kern="0" spc="-30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di</a:t>
            </a:r>
            <a:r>
              <a:rPr lang="it-IT" sz="4353" kern="0" spc="-36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test</a:t>
            </a:r>
            <a:r>
              <a:rPr lang="it-IT" sz="4353" kern="0" spc="-30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ed</a:t>
            </a:r>
            <a:r>
              <a:rPr lang="it-IT" sz="4353" kern="0" spc="-36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integrazione</a:t>
            </a:r>
            <a:r>
              <a:rPr lang="it-IT" sz="4353" kern="0" spc="-30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 spc="-12">
                <a:solidFill>
                  <a:prstClr val="black"/>
                </a:solidFill>
                <a:latin typeface="Impact" panose="020B0806030902050204" pitchFamily="34" charset="0"/>
              </a:rPr>
              <a:t>elettronica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E3A617-6235-B5AB-4965-48AABC2A8D87}"/>
              </a:ext>
            </a:extLst>
          </p:cNvPr>
          <p:cNvSpPr txBox="1"/>
          <p:nvPr/>
        </p:nvSpPr>
        <p:spPr>
          <a:xfrm>
            <a:off x="8295403" y="146046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FF0000"/>
                </a:solidFill>
              </a:rPr>
              <a:t>Presented</a:t>
            </a:r>
            <a:r>
              <a:rPr lang="it-IT">
                <a:solidFill>
                  <a:srgbClr val="FF0000"/>
                </a:solidFill>
              </a:rPr>
              <a:t> to Referees</a:t>
            </a:r>
          </a:p>
        </p:txBody>
      </p:sp>
    </p:spTree>
    <p:extLst>
      <p:ext uri="{BB962C8B-B14F-4D97-AF65-F5344CB8AC3E}">
        <p14:creationId xmlns:p14="http://schemas.microsoft.com/office/powerpoint/2010/main" val="1164821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2CC59A-4AA1-D4E7-5F4E-4E3ABEC689F9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defTabSz="1105601"/>
            <a:fld id="{D6F75C6B-7432-47AD-8A28-ADB0748246D1}" type="slidenum">
              <a:rPr lang="it-IT"/>
              <a:pPr defTabSz="1105601"/>
              <a:t>23</a:t>
            </a:fld>
            <a:endParaRPr lang="it-IT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39E9998-F5E9-9793-3388-28F94E20CF7E}"/>
              </a:ext>
            </a:extLst>
          </p:cNvPr>
          <p:cNvSpPr txBox="1">
            <a:spLocks/>
          </p:cNvSpPr>
          <p:nvPr/>
        </p:nvSpPr>
        <p:spPr>
          <a:xfrm>
            <a:off x="320084" y="194024"/>
            <a:ext cx="10658858" cy="1358332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18426" rIns="0" bIns="0" rtlCol="0" anchor="ctr">
            <a:spAutoFit/>
          </a:bodyPr>
          <a:lstStyle>
            <a:lvl1pPr indent="0">
              <a:buNone/>
              <a:defRPr sz="4400" b="0" i="0">
                <a:solidFill>
                  <a:schemeClr val="bg1"/>
                </a:solidFill>
                <a:latin typeface="Impact"/>
                <a:ea typeface="+mj-ea"/>
                <a:cs typeface="Impact"/>
              </a:defRPr>
            </a:lvl1pPr>
          </a:lstStyle>
          <a:p>
            <a:pPr marL="15356" defTabSz="1105601">
              <a:spcBef>
                <a:spcPts val="145"/>
              </a:spcBef>
            </a:pP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Richiesta</a:t>
            </a:r>
            <a:r>
              <a:rPr lang="it-IT" sz="4353" kern="0" spc="-36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finanziaria 2025 (Bo):</a:t>
            </a:r>
            <a:r>
              <a:rPr lang="it-IT" sz="4353" kern="0" spc="-36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Setup</a:t>
            </a:r>
            <a:r>
              <a:rPr lang="it-IT" sz="4353" kern="0" spc="-30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di</a:t>
            </a:r>
            <a:r>
              <a:rPr lang="it-IT" sz="4353" kern="0" spc="-36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test</a:t>
            </a:r>
            <a:r>
              <a:rPr lang="it-IT" sz="4353" kern="0" spc="-30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ed</a:t>
            </a:r>
            <a:r>
              <a:rPr lang="it-IT" sz="4353" kern="0" spc="-36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>
                <a:solidFill>
                  <a:prstClr val="black"/>
                </a:solidFill>
                <a:latin typeface="Impact" panose="020B0806030902050204" pitchFamily="34" charset="0"/>
              </a:rPr>
              <a:t>integrazione</a:t>
            </a:r>
            <a:r>
              <a:rPr lang="it-IT" sz="4353" kern="0" spc="-30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it-IT" sz="4353" kern="0" spc="-12">
                <a:solidFill>
                  <a:prstClr val="black"/>
                </a:solidFill>
                <a:latin typeface="Impact" panose="020B0806030902050204" pitchFamily="34" charset="0"/>
              </a:rPr>
              <a:t>elettronica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530C9184-7768-DF68-0EAD-A28460ED395C}"/>
              </a:ext>
            </a:extLst>
          </p:cNvPr>
          <p:cNvSpPr txBox="1"/>
          <p:nvPr/>
        </p:nvSpPr>
        <p:spPr>
          <a:xfrm>
            <a:off x="458737" y="1619363"/>
            <a:ext cx="11293905" cy="685810"/>
          </a:xfrm>
          <a:prstGeom prst="rect">
            <a:avLst/>
          </a:prstGeom>
        </p:spPr>
        <p:txBody>
          <a:bodyPr vert="horz" wrap="square" lIns="0" tIns="31477" rIns="0" bIns="0" rtlCol="0">
            <a:spAutoFit/>
          </a:bodyPr>
          <a:lstStyle/>
          <a:p>
            <a:pPr marL="15356" marR="6142" defTabSz="1105601">
              <a:lnSpc>
                <a:spcPts val="1741"/>
              </a:lnSpc>
              <a:spcBef>
                <a:spcPts val="247"/>
              </a:spcBef>
            </a:pP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Si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richiedono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 b="1">
                <a:solidFill>
                  <a:prstClr val="black"/>
                </a:solidFill>
                <a:latin typeface="DejaVu Serif Condensed"/>
                <a:cs typeface="Arial"/>
              </a:rPr>
              <a:t>6.0</a:t>
            </a:r>
            <a:r>
              <a:rPr sz="1451" b="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 b="1">
                <a:solidFill>
                  <a:prstClr val="black"/>
                </a:solidFill>
                <a:latin typeface="DejaVu Serif Condensed"/>
                <a:cs typeface="Arial"/>
              </a:rPr>
              <a:t>k€</a:t>
            </a:r>
            <a:r>
              <a:rPr sz="1451" b="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per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la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costruzione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di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un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setup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 spc="-12">
                <a:solidFill>
                  <a:prstClr val="black"/>
                </a:solidFill>
                <a:latin typeface="DejaVu Serif Condensed"/>
                <a:cs typeface="Arial"/>
              </a:rPr>
              <a:t>ex-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novo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per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testare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l’elettronica</a:t>
            </a:r>
            <a:r>
              <a:rPr sz="1451" spc="-4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TIGER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esistente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e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 spc="-12" err="1">
                <a:solidFill>
                  <a:prstClr val="black"/>
                </a:solidFill>
                <a:latin typeface="DejaVu Serif Condensed"/>
                <a:cs typeface="Arial"/>
              </a:rPr>
              <a:t>confrontarla</a:t>
            </a:r>
            <a:r>
              <a:rPr lang="it-IT" sz="1451" spc="605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con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le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nuove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FEB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che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verranno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prodotte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durante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il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2025.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 spc="-12">
                <a:solidFill>
                  <a:prstClr val="black"/>
                </a:solidFill>
                <a:latin typeface="DejaVu Serif Condensed"/>
                <a:cs typeface="Arial"/>
              </a:rPr>
              <a:t>L’attività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di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questa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richiesta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è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focalizzata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a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studiare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il</a:t>
            </a:r>
            <a:r>
              <a:rPr sz="1451" spc="605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sistema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nel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suo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complesso,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tenendo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in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considerazione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il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rivelatore,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l’elettronica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e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tutte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le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sorgenti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di</a:t>
            </a:r>
            <a:r>
              <a:rPr sz="1451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rumore</a:t>
            </a:r>
            <a:r>
              <a:rPr sz="1451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 spc="-12">
                <a:solidFill>
                  <a:prstClr val="black"/>
                </a:solidFill>
                <a:latin typeface="DejaVu Serif Condensed"/>
                <a:cs typeface="Arial"/>
              </a:rPr>
              <a:t>associate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alla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meccanica</a:t>
            </a:r>
            <a:r>
              <a:rPr sz="1451" spc="-12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di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supporto,</a:t>
            </a:r>
            <a:r>
              <a:rPr sz="1451" spc="-12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il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power</a:t>
            </a:r>
            <a:r>
              <a:rPr sz="1451" spc="-12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supply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e</a:t>
            </a:r>
            <a:r>
              <a:rPr sz="1451" spc="-12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la</a:t>
            </a:r>
            <a:r>
              <a:rPr sz="1451" spc="-12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catena</a:t>
            </a:r>
            <a:r>
              <a:rPr sz="1451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451">
                <a:solidFill>
                  <a:prstClr val="black"/>
                </a:solidFill>
                <a:latin typeface="DejaVu Serif Condensed"/>
                <a:cs typeface="Arial"/>
              </a:rPr>
              <a:t>di</a:t>
            </a:r>
            <a:r>
              <a:rPr sz="1451" spc="-12">
                <a:solidFill>
                  <a:prstClr val="black"/>
                </a:solidFill>
                <a:latin typeface="DejaVu Serif Condensed"/>
                <a:cs typeface="Arial"/>
              </a:rPr>
              <a:t> lettura.</a:t>
            </a:r>
            <a:endParaRPr sz="1451">
              <a:solidFill>
                <a:prstClr val="black"/>
              </a:solidFill>
              <a:latin typeface="DejaVu Serif Condensed"/>
              <a:cs typeface="Arial"/>
            </a:endParaRPr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B213C12E-C675-1902-05FA-895F8022B721}"/>
              </a:ext>
            </a:extLst>
          </p:cNvPr>
          <p:cNvGraphicFramePr>
            <a:graphicFrameLocks noGrp="1"/>
          </p:cNvGraphicFramePr>
          <p:nvPr/>
        </p:nvGraphicFramePr>
        <p:xfrm>
          <a:off x="442126" y="2565837"/>
          <a:ext cx="8029982" cy="1834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8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174">
                <a:tc>
                  <a:txBody>
                    <a:bodyPr/>
                    <a:lstStyle/>
                    <a:p>
                      <a:pPr marR="4445" algn="ctr">
                        <a:lnSpc>
                          <a:spcPts val="1390"/>
                        </a:lnSpc>
                      </a:pP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0.5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ts val="1390"/>
                        </a:lnSpc>
                      </a:pP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k€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390"/>
                        </a:lnSpc>
                      </a:pP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Filtri</a:t>
                      </a:r>
                      <a:r>
                        <a:rPr sz="1500" spc="-1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RCR</a:t>
                      </a:r>
                      <a:r>
                        <a:rPr sz="1500" spc="-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tra</a:t>
                      </a:r>
                      <a:r>
                        <a:rPr sz="1500" spc="-1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mainframe</a:t>
                      </a:r>
                      <a:r>
                        <a:rPr sz="1500" spc="-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CAEN</a:t>
                      </a:r>
                      <a:r>
                        <a:rPr sz="1500" spc="-1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e</a:t>
                      </a:r>
                      <a:r>
                        <a:rPr sz="1500" spc="-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detector</a:t>
                      </a:r>
                      <a:r>
                        <a:rPr sz="1500" spc="-1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con</a:t>
                      </a:r>
                      <a:r>
                        <a:rPr sz="1500" spc="-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 spc="-1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shield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609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0.5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k€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Sistema</a:t>
                      </a:r>
                      <a:r>
                        <a:rPr sz="1500" spc="-3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di</a:t>
                      </a:r>
                      <a:r>
                        <a:rPr sz="1500" spc="-2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distribuzione</a:t>
                      </a: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HV</a:t>
                      </a:r>
                      <a:r>
                        <a:rPr sz="1500" spc="-2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con</a:t>
                      </a:r>
                      <a:r>
                        <a:rPr sz="1500" spc="-2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 spc="-1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filtri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609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1.0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k€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Cavi</a:t>
                      </a: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SHV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609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2.0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k€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Meccanica</a:t>
                      </a:r>
                      <a:r>
                        <a:rPr sz="1500" spc="-3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ITEM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di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supporto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ed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isolamento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del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sistema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detector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e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power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 spc="-1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supply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174">
                <a:tc>
                  <a:txBody>
                    <a:bodyPr/>
                    <a:lstStyle/>
                    <a:p>
                      <a:pPr marR="4445" algn="ctr">
                        <a:lnSpc>
                          <a:spcPts val="1415"/>
                        </a:lnSpc>
                        <a:spcBef>
                          <a:spcPts val="505"/>
                        </a:spcBef>
                      </a:pP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0.5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ts val="1415"/>
                        </a:lnSpc>
                        <a:spcBef>
                          <a:spcPts val="505"/>
                        </a:spcBef>
                      </a:pPr>
                      <a:r>
                        <a:rPr sz="1500" spc="-2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k€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415"/>
                        </a:lnSpc>
                        <a:spcBef>
                          <a:spcPts val="505"/>
                        </a:spcBef>
                      </a:pP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Barre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di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rame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per</a:t>
                      </a:r>
                      <a:r>
                        <a:rPr sz="1500" spc="-1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grounding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e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treccia</a:t>
                      </a:r>
                      <a:r>
                        <a:rPr sz="1500" spc="-1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di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massa</a:t>
                      </a:r>
                      <a:r>
                        <a:rPr sz="1500" spc="-15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</a:t>
                      </a:r>
                      <a:r>
                        <a:rPr sz="150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per</a:t>
                      </a:r>
                      <a:r>
                        <a:rPr sz="1500" spc="-10">
                          <a:solidFill>
                            <a:schemeClr val="tx1"/>
                          </a:solidFill>
                          <a:latin typeface="DejaVu Serif Condensed"/>
                          <a:cs typeface="Arial"/>
                        </a:rPr>
                        <a:t> grounding</a:t>
                      </a:r>
                      <a:endParaRPr sz="1500">
                        <a:solidFill>
                          <a:schemeClr val="tx1"/>
                        </a:solidFill>
                        <a:latin typeface="DejaVu Serif Condensed"/>
                        <a:cs typeface="Arial"/>
                      </a:endParaRPr>
                    </a:p>
                  </a:txBody>
                  <a:tcPr marL="0" marR="0" marT="7754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object 5">
            <a:extLst>
              <a:ext uri="{FF2B5EF4-FFF2-40B4-BE49-F238E27FC236}">
                <a16:creationId xmlns:a16="http://schemas.microsoft.com/office/drawing/2014/main" id="{E7029021-80AA-5989-1A32-6C565D35CA75}"/>
              </a:ext>
            </a:extLst>
          </p:cNvPr>
          <p:cNvSpPr txBox="1"/>
          <p:nvPr/>
        </p:nvSpPr>
        <p:spPr>
          <a:xfrm>
            <a:off x="465159" y="4556272"/>
            <a:ext cx="665646" cy="277576"/>
          </a:xfrm>
          <a:prstGeom prst="rect">
            <a:avLst/>
          </a:prstGeom>
        </p:spPr>
        <p:txBody>
          <a:bodyPr vert="horz" wrap="square" lIns="0" tIns="16891" rIns="0" bIns="0" rtlCol="0">
            <a:spAutoFit/>
          </a:bodyPr>
          <a:lstStyle/>
          <a:p>
            <a:pPr marL="15356" defTabSz="1105601">
              <a:spcBef>
                <a:spcPts val="133"/>
              </a:spcBef>
            </a:pP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0.75</a:t>
            </a:r>
            <a:r>
              <a:rPr sz="1693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k€</a:t>
            </a:r>
            <a:endParaRPr sz="1693">
              <a:solidFill>
                <a:prstClr val="black"/>
              </a:solidFill>
              <a:latin typeface="DejaVu Serif Condensed"/>
              <a:cs typeface="Arial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A2C337EE-7F73-96A8-56F7-00EC998C283E}"/>
              </a:ext>
            </a:extLst>
          </p:cNvPr>
          <p:cNvSpPr txBox="1"/>
          <p:nvPr/>
        </p:nvSpPr>
        <p:spPr>
          <a:xfrm>
            <a:off x="1570730" y="4556273"/>
            <a:ext cx="6883720" cy="277576"/>
          </a:xfrm>
          <a:prstGeom prst="rect">
            <a:avLst/>
          </a:prstGeom>
        </p:spPr>
        <p:txBody>
          <a:bodyPr vert="horz" wrap="square" lIns="0" tIns="16891" rIns="0" bIns="0" rtlCol="0">
            <a:spAutoFit/>
          </a:bodyPr>
          <a:lstStyle/>
          <a:p>
            <a:pPr marL="15356" defTabSz="1105601">
              <a:spcBef>
                <a:spcPts val="133"/>
              </a:spcBef>
            </a:pP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Multimetro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per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misurare</a:t>
            </a:r>
            <a:r>
              <a:rPr sz="1693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le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dispersioni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di</a:t>
            </a:r>
            <a:r>
              <a:rPr sz="1693" spc="-24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 spc="-12">
                <a:solidFill>
                  <a:prstClr val="black"/>
                </a:solidFill>
                <a:latin typeface="DejaVu Serif Condensed"/>
                <a:cs typeface="Arial"/>
              </a:rPr>
              <a:t>corrente</a:t>
            </a:r>
            <a:endParaRPr sz="1693">
              <a:solidFill>
                <a:prstClr val="black"/>
              </a:solidFill>
              <a:latin typeface="DejaVu Serif Condensed"/>
              <a:cs typeface="Arial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18A84334-8AE9-405D-FFFE-A674CB9192CF}"/>
              </a:ext>
            </a:extLst>
          </p:cNvPr>
          <p:cNvSpPr txBox="1"/>
          <p:nvPr/>
        </p:nvSpPr>
        <p:spPr>
          <a:xfrm>
            <a:off x="465159" y="4961096"/>
            <a:ext cx="665646" cy="277576"/>
          </a:xfrm>
          <a:prstGeom prst="rect">
            <a:avLst/>
          </a:prstGeom>
        </p:spPr>
        <p:txBody>
          <a:bodyPr vert="horz" wrap="square" lIns="0" tIns="16891" rIns="0" bIns="0" rtlCol="0">
            <a:spAutoFit/>
          </a:bodyPr>
          <a:lstStyle/>
          <a:p>
            <a:pPr marL="15356" defTabSz="1105601">
              <a:spcBef>
                <a:spcPts val="133"/>
              </a:spcBef>
            </a:pP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0.75</a:t>
            </a:r>
            <a:r>
              <a:rPr sz="1693" spc="-18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k€</a:t>
            </a:r>
            <a:endParaRPr sz="1693">
              <a:solidFill>
                <a:prstClr val="black"/>
              </a:solidFill>
              <a:latin typeface="DejaVu Serif Condensed"/>
              <a:cs typeface="Arial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F05E48CB-2575-AB3C-7D69-CC1F8F169539}"/>
              </a:ext>
            </a:extLst>
          </p:cNvPr>
          <p:cNvSpPr txBox="1"/>
          <p:nvPr/>
        </p:nvSpPr>
        <p:spPr>
          <a:xfrm>
            <a:off x="1570731" y="4961096"/>
            <a:ext cx="9868866" cy="698634"/>
          </a:xfrm>
          <a:prstGeom prst="rect">
            <a:avLst/>
          </a:prstGeom>
        </p:spPr>
        <p:txBody>
          <a:bodyPr vert="horz" wrap="square" lIns="0" tIns="31477" rIns="0" bIns="0" rtlCol="0">
            <a:spAutoFit/>
          </a:bodyPr>
          <a:lstStyle/>
          <a:p>
            <a:pPr marL="15356" marR="6142" defTabSz="1105601">
              <a:lnSpc>
                <a:spcPts val="1741"/>
              </a:lnSpc>
              <a:spcBef>
                <a:spcPts val="247"/>
              </a:spcBef>
            </a:pP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Minuterie</a:t>
            </a:r>
            <a:r>
              <a:rPr sz="1693" spc="-36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(ferrite,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cavi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di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messa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a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terra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4mm,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connettori,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distanziali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 spc="-12">
                <a:solidFill>
                  <a:prstClr val="black"/>
                </a:solidFill>
                <a:latin typeface="DejaVu Serif Condensed"/>
                <a:cs typeface="Arial"/>
              </a:rPr>
              <a:t>isolanti)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Faraday</a:t>
            </a:r>
            <a:r>
              <a:rPr sz="1693" spc="-6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cage</a:t>
            </a:r>
            <a:r>
              <a:rPr sz="1693" spc="-6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per</a:t>
            </a:r>
            <a:r>
              <a:rPr sz="1693" spc="-6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 spc="-12">
                <a:solidFill>
                  <a:prstClr val="black"/>
                </a:solidFill>
                <a:latin typeface="DejaVu Serif Condensed"/>
                <a:cs typeface="Arial"/>
              </a:rPr>
              <a:t>elettronica</a:t>
            </a:r>
            <a:endParaRPr sz="1693">
              <a:solidFill>
                <a:prstClr val="black"/>
              </a:solidFill>
              <a:latin typeface="DejaVu Serif Condensed"/>
              <a:cs typeface="Arial"/>
            </a:endParaRPr>
          </a:p>
          <a:p>
            <a:pPr marL="15356" defTabSz="1105601">
              <a:lnSpc>
                <a:spcPts val="1650"/>
              </a:lnSpc>
            </a:pP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Faraday</a:t>
            </a:r>
            <a:r>
              <a:rPr sz="1693" spc="-6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cage</a:t>
            </a:r>
            <a:r>
              <a:rPr sz="1693" spc="-6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per</a:t>
            </a:r>
            <a:r>
              <a:rPr sz="1693" spc="-6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 spc="-12">
                <a:solidFill>
                  <a:prstClr val="black"/>
                </a:solidFill>
                <a:latin typeface="DejaVu Serif Condensed"/>
                <a:cs typeface="Arial"/>
              </a:rPr>
              <a:t>rivelatore</a:t>
            </a:r>
            <a:endParaRPr sz="1693">
              <a:solidFill>
                <a:prstClr val="black"/>
              </a:solidFill>
              <a:latin typeface="DejaVu Serif Condensed"/>
              <a:cs typeface="Arial"/>
            </a:endParaRPr>
          </a:p>
          <a:p>
            <a:pPr marL="15356" defTabSz="1105601">
              <a:lnSpc>
                <a:spcPts val="1777"/>
              </a:lnSpc>
            </a:pP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Messa</a:t>
            </a:r>
            <a:r>
              <a:rPr sz="1693" spc="-36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in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sicurezza</a:t>
            </a:r>
            <a:r>
              <a:rPr sz="1693" spc="-36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delle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</a:t>
            </a:r>
            <a:r>
              <a:rPr sz="1693">
                <a:solidFill>
                  <a:prstClr val="black"/>
                </a:solidFill>
                <a:latin typeface="DejaVu Serif Condensed"/>
                <a:cs typeface="Arial"/>
              </a:rPr>
              <a:t>connessioni</a:t>
            </a:r>
            <a:r>
              <a:rPr sz="1693" spc="-30">
                <a:solidFill>
                  <a:prstClr val="black"/>
                </a:solidFill>
                <a:latin typeface="DejaVu Serif Condensed"/>
                <a:cs typeface="Arial"/>
              </a:rPr>
              <a:t> HV</a:t>
            </a:r>
            <a:endParaRPr sz="1693">
              <a:solidFill>
                <a:prstClr val="black"/>
              </a:solidFill>
              <a:latin typeface="DejaVu Serif Condensed"/>
              <a:cs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6E5975-696A-0939-E8C8-AB83E656E0AF}"/>
              </a:ext>
            </a:extLst>
          </p:cNvPr>
          <p:cNvSpPr txBox="1"/>
          <p:nvPr/>
        </p:nvSpPr>
        <p:spPr>
          <a:xfrm>
            <a:off x="8093384" y="103186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FF0000"/>
                </a:solidFill>
              </a:rPr>
              <a:t>Presented</a:t>
            </a:r>
            <a:r>
              <a:rPr lang="it-IT">
                <a:solidFill>
                  <a:srgbClr val="FF0000"/>
                </a:solidFill>
              </a:rPr>
              <a:t> to Referees</a:t>
            </a:r>
          </a:p>
        </p:txBody>
      </p:sp>
    </p:spTree>
    <p:extLst>
      <p:ext uri="{BB962C8B-B14F-4D97-AF65-F5344CB8AC3E}">
        <p14:creationId xmlns:p14="http://schemas.microsoft.com/office/powerpoint/2010/main" val="585435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F78E99-E961-7F84-DC9C-34E09E1E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FEE </a:t>
            </a:r>
            <a:r>
              <a:rPr lang="it-IT" dirty="0" err="1">
                <a:solidFill>
                  <a:schemeClr val="tx1"/>
                </a:solidFill>
              </a:rPr>
              <a:t>discussion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C50D87-798F-69BC-36FC-D45C7090EE3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10158" y="1281800"/>
            <a:ext cx="10971684" cy="4875021"/>
          </a:xfrm>
        </p:spPr>
        <p:txBody>
          <a:bodyPr>
            <a:normAutofit/>
          </a:bodyPr>
          <a:lstStyle/>
          <a:p>
            <a:r>
              <a:rPr lang="it-IT" sz="2800" dirty="0" err="1"/>
              <a:t>Possible</a:t>
            </a:r>
            <a:r>
              <a:rPr lang="it-IT" sz="2800" dirty="0"/>
              <a:t> FEE for </a:t>
            </a:r>
            <a:r>
              <a:rPr lang="it-IT" sz="2800" dirty="0" err="1"/>
              <a:t>uRWELL</a:t>
            </a:r>
            <a:r>
              <a:rPr lang="it-IT" sz="2800" dirty="0"/>
              <a:t>:</a:t>
            </a:r>
          </a:p>
          <a:p>
            <a:endParaRPr lang="it-IT" sz="2800" dirty="0"/>
          </a:p>
          <a:p>
            <a:r>
              <a:rPr lang="it-IT" sz="2800" dirty="0"/>
              <a:t>TIGER </a:t>
            </a:r>
            <a:r>
              <a:rPr lang="it-IT" sz="2800" dirty="0">
                <a:sym typeface="Wingdings" pitchFamily="2" charset="2"/>
              </a:rPr>
              <a:t> Status &amp; Plans</a:t>
            </a:r>
            <a:endParaRPr lang="it-IT" sz="2800" dirty="0"/>
          </a:p>
          <a:p>
            <a:r>
              <a:rPr lang="it-IT" sz="2800" dirty="0"/>
              <a:t>TORA </a:t>
            </a:r>
            <a:r>
              <a:rPr lang="it-IT" sz="2800" dirty="0">
                <a:sym typeface="Wingdings" pitchFamily="2" charset="2"/>
              </a:rPr>
              <a:t> Status &amp; Plans</a:t>
            </a:r>
            <a:endParaRPr lang="it-IT" sz="2800" dirty="0"/>
          </a:p>
          <a:p>
            <a:r>
              <a:rPr lang="it-IT" sz="2800" dirty="0" err="1"/>
              <a:t>Other</a:t>
            </a:r>
            <a:r>
              <a:rPr lang="it-IT" sz="2800" dirty="0"/>
              <a:t> </a:t>
            </a:r>
            <a:r>
              <a:rPr lang="it-IT" sz="2800" dirty="0" err="1"/>
              <a:t>possibility</a:t>
            </a:r>
            <a:r>
              <a:rPr lang="it-IT" sz="2800" dirty="0"/>
              <a:t>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945AD6-3A4D-FA56-322B-3B8166487D5D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6F75C6B-7432-47AD-8A28-ADB0748246D1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329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BE9DE-8075-3BD2-4B05-D48966367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05E5A6-0A1D-A471-6256-265682D2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957" y="3145999"/>
            <a:ext cx="11645685" cy="566002"/>
          </a:xfrm>
        </p:spPr>
        <p:txBody>
          <a:bodyPr/>
          <a:lstStyle/>
          <a:p>
            <a:r>
              <a:rPr lang="it-IT">
                <a:solidFill>
                  <a:schemeClr val="tx1"/>
                </a:solidFill>
              </a:rPr>
              <a:t>SIMULATION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D08E00-AC0C-D1DB-EB0F-C7E91A1755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46067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8337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83085-6A54-6228-DE6E-1472E7C14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00130561-47AE-68F5-84FE-E280B16548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129898"/>
            <a:ext cx="385972" cy="226761"/>
          </a:xfrm>
        </p:spPr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26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EF89EFD0-32D6-53E8-CBB2-D474BC9EBE04}"/>
              </a:ext>
            </a:extLst>
          </p:cNvPr>
          <p:cNvSpPr txBox="1"/>
          <p:nvPr/>
        </p:nvSpPr>
        <p:spPr>
          <a:xfrm>
            <a:off x="4593575" y="60625"/>
            <a:ext cx="2718000" cy="22676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algn="ctr" defTabSz="914280">
              <a:lnSpc>
                <a:spcPts val="1651"/>
              </a:lnSpc>
            </a:pPr>
            <a:r>
              <a:rPr lang="en-US" sz="1200">
                <a:solidFill>
                  <a:srgbClr val="FFFFFF"/>
                </a:solidFill>
                <a:latin typeface="Copperplate Gothic Light"/>
              </a:rPr>
              <a:t>Mahmoud Ali</a:t>
            </a:r>
            <a:endParaRPr lang="en-US">
              <a:solidFill>
                <a:srgbClr val="FFFFFF"/>
              </a:solidFill>
              <a:latin typeface="Copperplate Gothic Ligh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E723F6-177C-08A4-6B52-8D35A74B0619}"/>
              </a:ext>
            </a:extLst>
          </p:cNvPr>
          <p:cNvSpPr txBox="1"/>
          <p:nvPr/>
        </p:nvSpPr>
        <p:spPr>
          <a:xfrm>
            <a:off x="361285" y="702883"/>
            <a:ext cx="840231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0"/>
            <a:r>
              <a:rPr lang="en-US" sz="2667" err="1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Delphes</a:t>
            </a:r>
            <a:r>
              <a:rPr lang="en-US" sz="2667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study: Tracks from Standalone Muon-system </a:t>
            </a:r>
          </a:p>
          <a:p>
            <a:pPr defTabSz="914280"/>
            <a:endParaRPr lang="en-US" sz="2667">
              <a:solidFill>
                <a:srgbClr val="0F124A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9E88BA5-2CD5-D848-6812-EF4DD637F6C9}"/>
              </a:ext>
            </a:extLst>
          </p:cNvPr>
          <p:cNvSpPr>
            <a:spLocks noGrp="1"/>
          </p:cNvSpPr>
          <p:nvPr/>
        </p:nvSpPr>
        <p:spPr>
          <a:xfrm>
            <a:off x="530988" y="1428966"/>
            <a:ext cx="6780587" cy="460083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Tests have been done by emulating LLPs decays in two muons in the calorimeter volume @ 3.5 m away from the IP, muon maximum P</a:t>
            </a:r>
            <a:r>
              <a:rPr lang="en-US" sz="1867" baseline="-25000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T</a:t>
            </a: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 =45 GeV.</a:t>
            </a:r>
          </a:p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10 K events </a:t>
            </a: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  <a:sym typeface="Wingdings" pitchFamily="2" charset="2"/>
              </a:rPr>
              <a:t> 20 k muons.</a:t>
            </a:r>
            <a:endParaRPr lang="en-US" sz="1867">
              <a:solidFill>
                <a:srgbClr val="0F124A"/>
              </a:solidFill>
              <a:highlight>
                <a:srgbClr val="FFFFFF"/>
              </a:highlight>
              <a:latin typeface="Avenir Next LT Pro" panose="020B0504020202020204" pitchFamily="34" charset="77"/>
            </a:endParaRPr>
          </a:p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Cuts on the selected events:</a:t>
            </a:r>
          </a:p>
          <a:p>
            <a:pPr defTabSz="1219170">
              <a:spcBef>
                <a:spcPts val="1333"/>
              </a:spcBef>
            </a:pP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	- Choosing only events have two muons at final 	states.</a:t>
            </a:r>
          </a:p>
          <a:p>
            <a:pPr defTabSz="1219170">
              <a:spcBef>
                <a:spcPts val="1333"/>
              </a:spcBef>
            </a:pP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	- Maximum P</a:t>
            </a:r>
            <a:r>
              <a:rPr lang="en-US" sz="1867" baseline="-25000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T</a:t>
            </a: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 =100 GeV for combined two 	muons.</a:t>
            </a:r>
          </a:p>
          <a:p>
            <a:pPr defTabSz="1219170">
              <a:spcBef>
                <a:spcPts val="1333"/>
              </a:spcBef>
            </a:pPr>
            <a:endParaRPr lang="en-US" sz="1867">
              <a:solidFill>
                <a:srgbClr val="0F124A"/>
              </a:solidFill>
              <a:highlight>
                <a:srgbClr val="FFFFFF"/>
              </a:highlight>
              <a:latin typeface="Avenir Next LT Pro" panose="020B0504020202020204" pitchFamily="34" charset="77"/>
            </a:endParaRP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E9F694EF-C854-F38F-2E8E-9D7EADB489DD}"/>
              </a:ext>
            </a:extLst>
          </p:cNvPr>
          <p:cNvSpPr txBox="1"/>
          <p:nvPr/>
        </p:nvSpPr>
        <p:spPr>
          <a:xfrm>
            <a:off x="1149812" y="60626"/>
            <a:ext cx="2925817" cy="22676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defTabSz="914280"/>
            <a:r>
              <a:rPr lang="en-US" sz="12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8</a:t>
            </a:r>
            <a:r>
              <a:rPr lang="en-US" sz="1200" baseline="300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th</a:t>
            </a:r>
            <a:r>
              <a:rPr lang="en-US" sz="12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 FCC Physics workshop</a:t>
            </a: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A4F2AE-4FA3-15E8-F785-073ECA385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108" y="27134"/>
            <a:ext cx="1679865" cy="430645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53AB7F31-267D-F308-CA9A-95DC7AD97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686" y="62348"/>
            <a:ext cx="738911" cy="346363"/>
          </a:xfrm>
          <a:prstGeom prst="rect">
            <a:avLst/>
          </a:prstGeom>
        </p:spPr>
      </p:pic>
      <p:pic>
        <p:nvPicPr>
          <p:cNvPr id="18" name="Picture 17" descr="A logo with white text&#10;&#10;Description automatically generated">
            <a:extLst>
              <a:ext uri="{FF2B5EF4-FFF2-40B4-BE49-F238E27FC236}">
                <a16:creationId xmlns:a16="http://schemas.microsoft.com/office/drawing/2014/main" id="{63C931A9-E90F-F0CB-3D4A-DA667641F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29" y="35817"/>
            <a:ext cx="429768" cy="426720"/>
          </a:xfrm>
          <a:prstGeom prst="rect">
            <a:avLst/>
          </a:prstGeom>
        </p:spPr>
      </p:pic>
      <p:pic>
        <p:nvPicPr>
          <p:cNvPr id="16" name="Picture 15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BF0ECE80-3FA8-FF6D-D67F-D350BDE48C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" r="50054"/>
          <a:stretch/>
        </p:blipFill>
        <p:spPr>
          <a:xfrm>
            <a:off x="7993932" y="1603683"/>
            <a:ext cx="3968128" cy="369663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29854C9-6551-B1F2-BF2B-5D39DEE60879}"/>
              </a:ext>
            </a:extLst>
          </p:cNvPr>
          <p:cNvGrpSpPr/>
          <p:nvPr/>
        </p:nvGrpSpPr>
        <p:grpSpPr>
          <a:xfrm>
            <a:off x="7471147" y="2426013"/>
            <a:ext cx="1359743" cy="1302755"/>
            <a:chOff x="5377115" y="1253902"/>
            <a:chExt cx="1019807" cy="977066"/>
          </a:xfrm>
        </p:grpSpPr>
        <p:sp>
          <p:nvSpPr>
            <p:cNvPr id="23" name="Explosion 1 22">
              <a:extLst>
                <a:ext uri="{FF2B5EF4-FFF2-40B4-BE49-F238E27FC236}">
                  <a16:creationId xmlns:a16="http://schemas.microsoft.com/office/drawing/2014/main" id="{8258BD7D-052D-287C-9FAF-C14EAFA2A9D0}"/>
                </a:ext>
              </a:extLst>
            </p:cNvPr>
            <p:cNvSpPr/>
            <p:nvPr/>
          </p:nvSpPr>
          <p:spPr>
            <a:xfrm>
              <a:off x="5825763" y="1649690"/>
              <a:ext cx="131975" cy="141402"/>
            </a:xfrm>
            <a:prstGeom prst="irregularSeal1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Up Arrow 23">
              <a:extLst>
                <a:ext uri="{FF2B5EF4-FFF2-40B4-BE49-F238E27FC236}">
                  <a16:creationId xmlns:a16="http://schemas.microsoft.com/office/drawing/2014/main" id="{542A6EDC-2146-D59E-9BE3-2A4B45AE1184}"/>
                </a:ext>
              </a:extLst>
            </p:cNvPr>
            <p:cNvSpPr/>
            <p:nvPr/>
          </p:nvSpPr>
          <p:spPr>
            <a:xfrm>
              <a:off x="5872895" y="1253902"/>
              <a:ext cx="45719" cy="329801"/>
            </a:xfrm>
            <a:prstGeom prst="upArrow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" name="Up Arrow 24">
              <a:extLst>
                <a:ext uri="{FF2B5EF4-FFF2-40B4-BE49-F238E27FC236}">
                  <a16:creationId xmlns:a16="http://schemas.microsoft.com/office/drawing/2014/main" id="{B48E5B88-B53E-5E0B-276C-21902FE615B9}"/>
                </a:ext>
              </a:extLst>
            </p:cNvPr>
            <p:cNvSpPr/>
            <p:nvPr/>
          </p:nvSpPr>
          <p:spPr>
            <a:xfrm flipV="1">
              <a:off x="5863466" y="1849227"/>
              <a:ext cx="56717" cy="381741"/>
            </a:xfrm>
            <a:prstGeom prst="upArrow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" name="Up Arrow 25">
              <a:extLst>
                <a:ext uri="{FF2B5EF4-FFF2-40B4-BE49-F238E27FC236}">
                  <a16:creationId xmlns:a16="http://schemas.microsoft.com/office/drawing/2014/main" id="{CD0F1917-C2D7-E353-9223-5D5CD63556EA}"/>
                </a:ext>
              </a:extLst>
            </p:cNvPr>
            <p:cNvSpPr/>
            <p:nvPr/>
          </p:nvSpPr>
          <p:spPr>
            <a:xfrm rot="19498150" flipV="1">
              <a:off x="6072428" y="1794238"/>
              <a:ext cx="56717" cy="381741"/>
            </a:xfrm>
            <a:prstGeom prst="upArrow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" name="Up Arrow 26">
              <a:extLst>
                <a:ext uri="{FF2B5EF4-FFF2-40B4-BE49-F238E27FC236}">
                  <a16:creationId xmlns:a16="http://schemas.microsoft.com/office/drawing/2014/main" id="{7ED4E6E8-AD04-B0E6-BE30-A418060EBB05}"/>
                </a:ext>
              </a:extLst>
            </p:cNvPr>
            <p:cNvSpPr/>
            <p:nvPr/>
          </p:nvSpPr>
          <p:spPr>
            <a:xfrm rot="16200000" flipV="1">
              <a:off x="6177693" y="1541284"/>
              <a:ext cx="56717" cy="381741"/>
            </a:xfrm>
            <a:prstGeom prst="upArrow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" name="Up Arrow 27">
              <a:extLst>
                <a:ext uri="{FF2B5EF4-FFF2-40B4-BE49-F238E27FC236}">
                  <a16:creationId xmlns:a16="http://schemas.microsoft.com/office/drawing/2014/main" id="{23E1F851-73ED-AE9C-AF5B-1C654C04E074}"/>
                </a:ext>
              </a:extLst>
            </p:cNvPr>
            <p:cNvSpPr/>
            <p:nvPr/>
          </p:nvSpPr>
          <p:spPr>
            <a:xfrm rot="12728024" flipV="1">
              <a:off x="6103846" y="1288329"/>
              <a:ext cx="56717" cy="381741"/>
            </a:xfrm>
            <a:prstGeom prst="upArrow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Up Arrow 31">
              <a:extLst>
                <a:ext uri="{FF2B5EF4-FFF2-40B4-BE49-F238E27FC236}">
                  <a16:creationId xmlns:a16="http://schemas.microsoft.com/office/drawing/2014/main" id="{1BE514B8-B84D-C350-8CA8-E1A3AB0C4CA4}"/>
                </a:ext>
              </a:extLst>
            </p:cNvPr>
            <p:cNvSpPr/>
            <p:nvPr/>
          </p:nvSpPr>
          <p:spPr>
            <a:xfrm rot="2995279" flipV="1">
              <a:off x="5632326" y="1775384"/>
              <a:ext cx="56717" cy="381741"/>
            </a:xfrm>
            <a:prstGeom prst="upArrow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" name="Up Arrow 32">
              <a:extLst>
                <a:ext uri="{FF2B5EF4-FFF2-40B4-BE49-F238E27FC236}">
                  <a16:creationId xmlns:a16="http://schemas.microsoft.com/office/drawing/2014/main" id="{E3AB1C7E-634A-C179-4DFF-2BC64FFA3EBD}"/>
                </a:ext>
              </a:extLst>
            </p:cNvPr>
            <p:cNvSpPr/>
            <p:nvPr/>
          </p:nvSpPr>
          <p:spPr>
            <a:xfrm rot="5400000" flipV="1">
              <a:off x="5539627" y="1541284"/>
              <a:ext cx="56717" cy="381741"/>
            </a:xfrm>
            <a:prstGeom prst="upArrow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" name="Up Arrow 33">
              <a:extLst>
                <a:ext uri="{FF2B5EF4-FFF2-40B4-BE49-F238E27FC236}">
                  <a16:creationId xmlns:a16="http://schemas.microsoft.com/office/drawing/2014/main" id="{25A9D5CD-666F-B706-1697-260AA2EACD92}"/>
                </a:ext>
              </a:extLst>
            </p:cNvPr>
            <p:cNvSpPr/>
            <p:nvPr/>
          </p:nvSpPr>
          <p:spPr>
            <a:xfrm rot="7744879" flipV="1">
              <a:off x="5626039" y="1316610"/>
              <a:ext cx="56717" cy="381741"/>
            </a:xfrm>
            <a:prstGeom prst="upArrow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63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8264B-CF2E-C2BD-7368-FBB424A4D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346D3D98-B6A2-ACC9-4E2C-8F4CAB4FF0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129898"/>
            <a:ext cx="385972" cy="226761"/>
          </a:xfrm>
        </p:spPr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27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880C667B-65CF-4F07-FEB6-2E873093787F}"/>
              </a:ext>
            </a:extLst>
          </p:cNvPr>
          <p:cNvSpPr txBox="1"/>
          <p:nvPr/>
        </p:nvSpPr>
        <p:spPr>
          <a:xfrm>
            <a:off x="4593575" y="60625"/>
            <a:ext cx="2718000" cy="22676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algn="ctr" defTabSz="914280">
              <a:lnSpc>
                <a:spcPts val="1651"/>
              </a:lnSpc>
            </a:pPr>
            <a:r>
              <a:rPr lang="en-US" sz="1200">
                <a:solidFill>
                  <a:srgbClr val="FFFFFF"/>
                </a:solidFill>
                <a:latin typeface="Copperplate Gothic Light"/>
              </a:rPr>
              <a:t>Mahmoud Ali</a:t>
            </a:r>
            <a:endParaRPr lang="en-US">
              <a:solidFill>
                <a:srgbClr val="FFFFFF"/>
              </a:solidFill>
              <a:latin typeface="Copperplate Gothic Ligh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F418F-6FA3-5E00-DE01-199EE638FBC5}"/>
              </a:ext>
            </a:extLst>
          </p:cNvPr>
          <p:cNvSpPr txBox="1"/>
          <p:nvPr/>
        </p:nvSpPr>
        <p:spPr>
          <a:xfrm>
            <a:off x="361285" y="702883"/>
            <a:ext cx="840231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0"/>
            <a:r>
              <a:rPr lang="en-US" sz="2667" err="1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Delphes</a:t>
            </a:r>
            <a:r>
              <a:rPr lang="en-US" sz="2667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study: Tracks from Standalone Muon-system </a:t>
            </a:r>
            <a:r>
              <a:rPr lang="en-US" sz="2667" b="1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Varying number of Detector layers: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5326FE9-0A41-8F34-A1AC-DC9A761DB7AB}"/>
              </a:ext>
            </a:extLst>
          </p:cNvPr>
          <p:cNvSpPr>
            <a:spLocks noGrp="1"/>
          </p:cNvSpPr>
          <p:nvPr/>
        </p:nvSpPr>
        <p:spPr>
          <a:xfrm>
            <a:off x="530988" y="1609192"/>
            <a:ext cx="6780587" cy="460083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latin typeface="Avenir Next LT Pro" panose="020B0504020202020204" pitchFamily="34" charset="77"/>
              </a:rPr>
              <a:t>The </a:t>
            </a:r>
            <a:r>
              <a:rPr lang="en-US" sz="1867" err="1">
                <a:solidFill>
                  <a:srgbClr val="0F124A"/>
                </a:solidFill>
                <a:latin typeface="Avenir Next LT Pro" panose="020B0504020202020204" pitchFamily="34" charset="77"/>
              </a:rPr>
              <a:t>primarly</a:t>
            </a:r>
            <a:r>
              <a:rPr lang="en-US" sz="1867">
                <a:solidFill>
                  <a:srgbClr val="0F124A"/>
                </a:solidFill>
                <a:latin typeface="Avenir Next LT Pro" panose="020B0504020202020204" pitchFamily="34" charset="77"/>
              </a:rPr>
              <a:t> design of IDEA muon-system consists of 3 detector layers and 2 return yokes.</a:t>
            </a: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D485644F-BAEC-1E1C-F229-3BACF80D6752}"/>
              </a:ext>
            </a:extLst>
          </p:cNvPr>
          <p:cNvSpPr txBox="1"/>
          <p:nvPr/>
        </p:nvSpPr>
        <p:spPr>
          <a:xfrm>
            <a:off x="1149812" y="60626"/>
            <a:ext cx="2925817" cy="22676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defTabSz="914280"/>
            <a:r>
              <a:rPr lang="en-US" sz="12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8</a:t>
            </a:r>
            <a:r>
              <a:rPr lang="en-US" sz="1200" baseline="300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th</a:t>
            </a:r>
            <a:r>
              <a:rPr lang="en-US" sz="12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 FCC Physics workshop</a:t>
            </a: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4DD2474-F3E9-D3B9-EA26-123304AC4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108" y="27134"/>
            <a:ext cx="1679865" cy="430645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66C68D2F-E97C-AA80-9BE3-202B7E9A4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686" y="62348"/>
            <a:ext cx="738911" cy="346363"/>
          </a:xfrm>
          <a:prstGeom prst="rect">
            <a:avLst/>
          </a:prstGeom>
        </p:spPr>
      </p:pic>
      <p:pic>
        <p:nvPicPr>
          <p:cNvPr id="18" name="Picture 17" descr="A logo with white text&#10;&#10;Description automatically generated">
            <a:extLst>
              <a:ext uri="{FF2B5EF4-FFF2-40B4-BE49-F238E27FC236}">
                <a16:creationId xmlns:a16="http://schemas.microsoft.com/office/drawing/2014/main" id="{36766221-CE23-1C5D-ED88-283465CD5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29" y="35817"/>
            <a:ext cx="429768" cy="4267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0D2721-D173-02FB-6DFC-7BF71A4A9AED}"/>
              </a:ext>
            </a:extLst>
          </p:cNvPr>
          <p:cNvGrpSpPr/>
          <p:nvPr/>
        </p:nvGrpSpPr>
        <p:grpSpPr>
          <a:xfrm>
            <a:off x="500471" y="2451347"/>
            <a:ext cx="3176280" cy="749949"/>
            <a:chOff x="1243585" y="1536681"/>
            <a:chExt cx="2976096" cy="77038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416E70F-4E5A-89F5-F0F0-F59165D8346B}"/>
                </a:ext>
              </a:extLst>
            </p:cNvPr>
            <p:cNvSpPr/>
            <p:nvPr/>
          </p:nvSpPr>
          <p:spPr>
            <a:xfrm>
              <a:off x="1243585" y="1616742"/>
              <a:ext cx="2976096" cy="23885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0AC12D-6E6E-AB2C-E5F5-4C0B7AE8E032}"/>
                </a:ext>
              </a:extLst>
            </p:cNvPr>
            <p:cNvSpPr/>
            <p:nvPr/>
          </p:nvSpPr>
          <p:spPr>
            <a:xfrm>
              <a:off x="1243585" y="1981656"/>
              <a:ext cx="2976096" cy="23885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1359FB-CEC8-44E5-E041-63049F4779D7}"/>
                </a:ext>
              </a:extLst>
            </p:cNvPr>
            <p:cNvSpPr/>
            <p:nvPr/>
          </p:nvSpPr>
          <p:spPr>
            <a:xfrm>
              <a:off x="1243585" y="1536681"/>
              <a:ext cx="2976096" cy="4571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E1F4B4-B8D7-B56C-97C4-A0D42B176F00}"/>
                </a:ext>
              </a:extLst>
            </p:cNvPr>
            <p:cNvSpPr/>
            <p:nvPr/>
          </p:nvSpPr>
          <p:spPr>
            <a:xfrm>
              <a:off x="1243585" y="1891919"/>
              <a:ext cx="2976096" cy="4571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E4A555-60EC-6C92-E688-DE2AE1C7C6FE}"/>
                </a:ext>
              </a:extLst>
            </p:cNvPr>
            <p:cNvSpPr/>
            <p:nvPr/>
          </p:nvSpPr>
          <p:spPr>
            <a:xfrm>
              <a:off x="1243585" y="2261349"/>
              <a:ext cx="2976096" cy="4571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13" name="Picture 12" descr="A graph with a red line&#10;&#10;Description automatically generated">
            <a:extLst>
              <a:ext uri="{FF2B5EF4-FFF2-40B4-BE49-F238E27FC236}">
                <a16:creationId xmlns:a16="http://schemas.microsoft.com/office/drawing/2014/main" id="{41D7F508-2A39-5C49-6AC5-169527853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" y="3957762"/>
            <a:ext cx="3454653" cy="2484927"/>
          </a:xfrm>
          <a:prstGeom prst="rect">
            <a:avLst/>
          </a:prstGeom>
        </p:spPr>
      </p:pic>
      <p:pic>
        <p:nvPicPr>
          <p:cNvPr id="20" name="Picture 19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C3E0D1B3-6272-1210-A63B-B8BC63175C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16" y="3984318"/>
            <a:ext cx="3454653" cy="24849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56C4FC0-D311-079B-1BEE-2BEAD7C6862B}"/>
              </a:ext>
            </a:extLst>
          </p:cNvPr>
          <p:cNvGrpSpPr/>
          <p:nvPr/>
        </p:nvGrpSpPr>
        <p:grpSpPr>
          <a:xfrm>
            <a:off x="4494203" y="2292647"/>
            <a:ext cx="3178048" cy="1098039"/>
            <a:chOff x="1243585" y="3516102"/>
            <a:chExt cx="2383536" cy="82352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24C42C-15E0-E087-5B4E-F97382E5076C}"/>
                </a:ext>
              </a:extLst>
            </p:cNvPr>
            <p:cNvSpPr/>
            <p:nvPr/>
          </p:nvSpPr>
          <p:spPr>
            <a:xfrm>
              <a:off x="1243585" y="3835622"/>
              <a:ext cx="2382210" cy="17438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3E1E8F-C446-838E-A0C5-1BFC6B4513EF}"/>
                </a:ext>
              </a:extLst>
            </p:cNvPr>
            <p:cNvSpPr/>
            <p:nvPr/>
          </p:nvSpPr>
          <p:spPr>
            <a:xfrm>
              <a:off x="1243585" y="4102047"/>
              <a:ext cx="2382210" cy="17438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B83770-5DF7-D91A-67D1-7B468F0788C0}"/>
                </a:ext>
              </a:extLst>
            </p:cNvPr>
            <p:cNvSpPr/>
            <p:nvPr/>
          </p:nvSpPr>
          <p:spPr>
            <a:xfrm>
              <a:off x="1243585" y="3777169"/>
              <a:ext cx="2382210" cy="3338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7A928B-C3CF-535B-4A49-8904DC992CF8}"/>
                </a:ext>
              </a:extLst>
            </p:cNvPr>
            <p:cNvSpPr/>
            <p:nvPr/>
          </p:nvSpPr>
          <p:spPr>
            <a:xfrm>
              <a:off x="1243585" y="4036529"/>
              <a:ext cx="2382210" cy="3338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B616116-85A5-6647-5808-2824CCE604E9}"/>
                </a:ext>
              </a:extLst>
            </p:cNvPr>
            <p:cNvSpPr/>
            <p:nvPr/>
          </p:nvSpPr>
          <p:spPr>
            <a:xfrm>
              <a:off x="1243585" y="4306251"/>
              <a:ext cx="2382210" cy="3338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1F2ADB-856A-6915-BA5B-B4164451BB41}"/>
                </a:ext>
              </a:extLst>
            </p:cNvPr>
            <p:cNvSpPr/>
            <p:nvPr/>
          </p:nvSpPr>
          <p:spPr>
            <a:xfrm>
              <a:off x="1244911" y="3574555"/>
              <a:ext cx="2382210" cy="17438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4E6A0D3-20ED-6216-C955-37345A6FF941}"/>
                </a:ext>
              </a:extLst>
            </p:cNvPr>
            <p:cNvSpPr/>
            <p:nvPr/>
          </p:nvSpPr>
          <p:spPr>
            <a:xfrm>
              <a:off x="1244911" y="3516102"/>
              <a:ext cx="2382210" cy="3338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16" name="Picture 15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E1F3C025-E03E-E86C-9FC1-1BAA61D85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47" y="3984318"/>
            <a:ext cx="3454653" cy="2484925"/>
          </a:xfrm>
          <a:prstGeom prst="rect">
            <a:avLst/>
          </a:prstGeom>
        </p:spPr>
      </p:pic>
      <p:pic>
        <p:nvPicPr>
          <p:cNvPr id="21" name="Picture 20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38C57EAF-3664-52A7-B393-6DEC3B0C6A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47" y="1272819"/>
            <a:ext cx="3454653" cy="2484925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4C50EBB-7FDB-D0E2-CDB6-89D575A44DCC}"/>
              </a:ext>
            </a:extLst>
          </p:cNvPr>
          <p:cNvSpPr>
            <a:spLocks noGrp="1"/>
          </p:cNvSpPr>
          <p:nvPr/>
        </p:nvSpPr>
        <p:spPr>
          <a:xfrm>
            <a:off x="8650595" y="1647048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333" b="1">
                <a:solidFill>
                  <a:srgbClr val="0F124A"/>
                </a:solidFill>
                <a:latin typeface="Avenir Next LT Pro" panose="020B0504020202020204" pitchFamily="34" charset="77"/>
              </a:rPr>
              <a:t>6 Layers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AD830074-8F72-15E6-BC6F-13D6747385D6}"/>
              </a:ext>
            </a:extLst>
          </p:cNvPr>
          <p:cNvSpPr>
            <a:spLocks noGrp="1"/>
          </p:cNvSpPr>
          <p:nvPr/>
        </p:nvSpPr>
        <p:spPr>
          <a:xfrm>
            <a:off x="8666799" y="4341769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333" b="1">
                <a:solidFill>
                  <a:srgbClr val="0F124A"/>
                </a:solidFill>
                <a:latin typeface="Avenir Next LT Pro" panose="020B0504020202020204" pitchFamily="34" charset="77"/>
              </a:rPr>
              <a:t>5 Layers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E6CB669-A90B-10FB-514F-68E2A490549C}"/>
              </a:ext>
            </a:extLst>
          </p:cNvPr>
          <p:cNvSpPr>
            <a:spLocks noGrp="1"/>
          </p:cNvSpPr>
          <p:nvPr/>
        </p:nvSpPr>
        <p:spPr>
          <a:xfrm>
            <a:off x="4856939" y="4372096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333" b="1">
                <a:solidFill>
                  <a:srgbClr val="0F124A"/>
                </a:solidFill>
                <a:latin typeface="Avenir Next LT Pro" panose="020B0504020202020204" pitchFamily="34" charset="77"/>
              </a:rPr>
              <a:t>4 Layers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4989C95-5CD0-D04B-4007-A70EE86E385C}"/>
              </a:ext>
            </a:extLst>
          </p:cNvPr>
          <p:cNvSpPr>
            <a:spLocks noGrp="1"/>
          </p:cNvSpPr>
          <p:nvPr/>
        </p:nvSpPr>
        <p:spPr>
          <a:xfrm>
            <a:off x="830046" y="4374118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333" b="1">
                <a:solidFill>
                  <a:srgbClr val="0F124A"/>
                </a:solidFill>
                <a:latin typeface="Avenir Next LT Pro" panose="020B0504020202020204" pitchFamily="34" charset="77"/>
              </a:rPr>
              <a:t>3 Layers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3103B95-F06D-60D9-19BA-68654B13DBFA}"/>
              </a:ext>
            </a:extLst>
          </p:cNvPr>
          <p:cNvSpPr>
            <a:spLocks noGrp="1"/>
          </p:cNvSpPr>
          <p:nvPr/>
        </p:nvSpPr>
        <p:spPr>
          <a:xfrm>
            <a:off x="-60070" y="2492041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067" b="1">
                <a:solidFill>
                  <a:srgbClr val="C00000"/>
                </a:solidFill>
                <a:latin typeface="Avenir Next LT Pro" panose="020B0504020202020204" pitchFamily="34" charset="77"/>
              </a:rPr>
              <a:t>30 cm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6BC9516-0CB4-6C70-7294-72926567E5E8}"/>
              </a:ext>
            </a:extLst>
          </p:cNvPr>
          <p:cNvSpPr>
            <a:spLocks noGrp="1"/>
          </p:cNvSpPr>
          <p:nvPr/>
        </p:nvSpPr>
        <p:spPr>
          <a:xfrm>
            <a:off x="387016" y="2219769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067" b="1">
                <a:solidFill>
                  <a:srgbClr val="FFFFFF">
                    <a:lumMod val="50000"/>
                  </a:srgbClr>
                </a:solidFill>
                <a:latin typeface="Avenir Next LT Pro" panose="020B0504020202020204" pitchFamily="34" charset="77"/>
              </a:rPr>
              <a:t>10 cm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CF0D31BF-6567-68EB-1A6E-BB8A9A07381E}"/>
              </a:ext>
            </a:extLst>
          </p:cNvPr>
          <p:cNvSpPr/>
          <p:nvPr/>
        </p:nvSpPr>
        <p:spPr>
          <a:xfrm>
            <a:off x="1974574" y="3306422"/>
            <a:ext cx="60959" cy="3193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3367F420-3D9B-9228-26E3-97526D5CD065}"/>
              </a:ext>
            </a:extLst>
          </p:cNvPr>
          <p:cNvSpPr/>
          <p:nvPr/>
        </p:nvSpPr>
        <p:spPr>
          <a:xfrm>
            <a:off x="5994398" y="3488419"/>
            <a:ext cx="60959" cy="3193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DD142AA8-82D4-3104-9F0D-31FDDB31E7CC}"/>
              </a:ext>
            </a:extLst>
          </p:cNvPr>
          <p:cNvSpPr>
            <a:spLocks noGrp="1"/>
          </p:cNvSpPr>
          <p:nvPr/>
        </p:nvSpPr>
        <p:spPr>
          <a:xfrm>
            <a:off x="8175889" y="601198"/>
            <a:ext cx="4062587" cy="279916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latin typeface="Avenir Next LT Pro" panose="020B0504020202020204" pitchFamily="34" charset="77"/>
              </a:rPr>
              <a:t>All 400 µm space resolution</a:t>
            </a:r>
          </a:p>
        </p:txBody>
      </p:sp>
    </p:spTree>
    <p:extLst>
      <p:ext uri="{BB962C8B-B14F-4D97-AF65-F5344CB8AC3E}">
        <p14:creationId xmlns:p14="http://schemas.microsoft.com/office/powerpoint/2010/main" val="3273394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6F5EE-A8F5-914D-879A-50DBB8CB0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DE5329AC-FB31-CB2C-3281-7E83D398C6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129898"/>
            <a:ext cx="385972" cy="226761"/>
          </a:xfrm>
        </p:spPr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28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4C5F4313-00D4-3B43-6FD9-99ACA488CEC2}"/>
              </a:ext>
            </a:extLst>
          </p:cNvPr>
          <p:cNvSpPr txBox="1"/>
          <p:nvPr/>
        </p:nvSpPr>
        <p:spPr>
          <a:xfrm>
            <a:off x="4593575" y="60625"/>
            <a:ext cx="2718000" cy="22676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algn="ctr" defTabSz="914280">
              <a:lnSpc>
                <a:spcPts val="1651"/>
              </a:lnSpc>
            </a:pPr>
            <a:r>
              <a:rPr lang="en-US" sz="1200">
                <a:solidFill>
                  <a:srgbClr val="FFFFFF"/>
                </a:solidFill>
                <a:latin typeface="Copperplate Gothic Light"/>
              </a:rPr>
              <a:t>Mahmoud Ali</a:t>
            </a:r>
            <a:endParaRPr lang="en-US">
              <a:solidFill>
                <a:srgbClr val="FFFFFF"/>
              </a:solidFill>
              <a:latin typeface="Copperplate Gothic Ligh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E4576-D789-9626-7315-00581691E59A}"/>
              </a:ext>
            </a:extLst>
          </p:cNvPr>
          <p:cNvSpPr txBox="1"/>
          <p:nvPr/>
        </p:nvSpPr>
        <p:spPr>
          <a:xfrm>
            <a:off x="361285" y="702883"/>
            <a:ext cx="840231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0"/>
            <a:r>
              <a:rPr lang="en-US" sz="2667" err="1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Delphes</a:t>
            </a:r>
            <a:r>
              <a:rPr lang="en-US" sz="2667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study: Tracks from Standalone Muon-system </a:t>
            </a:r>
          </a:p>
          <a:p>
            <a:pPr defTabSz="914280"/>
            <a:r>
              <a:rPr lang="en-US" sz="2667" b="1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Varying level arm distance: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CA58606-AD32-5CC6-A1C1-799253371144}"/>
              </a:ext>
            </a:extLst>
          </p:cNvPr>
          <p:cNvSpPr>
            <a:spLocks noGrp="1"/>
          </p:cNvSpPr>
          <p:nvPr/>
        </p:nvSpPr>
        <p:spPr>
          <a:xfrm>
            <a:off x="530989" y="1609192"/>
            <a:ext cx="4062587" cy="279916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latin typeface="Avenir Next LT Pro" panose="020B0504020202020204" pitchFamily="34" charset="77"/>
              </a:rPr>
              <a:t>The distance between every two detectors layers</a:t>
            </a: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07F5560F-6F15-364F-0119-F2CF9CE436B8}"/>
              </a:ext>
            </a:extLst>
          </p:cNvPr>
          <p:cNvSpPr txBox="1"/>
          <p:nvPr/>
        </p:nvSpPr>
        <p:spPr>
          <a:xfrm>
            <a:off x="1149812" y="60626"/>
            <a:ext cx="2925817" cy="22676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defTabSz="914280"/>
            <a:r>
              <a:rPr lang="en-US" sz="12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8</a:t>
            </a:r>
            <a:r>
              <a:rPr lang="en-US" sz="1200" baseline="300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th</a:t>
            </a:r>
            <a:r>
              <a:rPr lang="en-US" sz="12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 FCC Physics workshop</a:t>
            </a: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7773516-F7E6-571F-5ACF-4C9F6A315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108" y="27134"/>
            <a:ext cx="1679865" cy="430645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6D19C453-4DF0-E426-5336-4778734F5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686" y="62348"/>
            <a:ext cx="738911" cy="346363"/>
          </a:xfrm>
          <a:prstGeom prst="rect">
            <a:avLst/>
          </a:prstGeom>
        </p:spPr>
      </p:pic>
      <p:pic>
        <p:nvPicPr>
          <p:cNvPr id="18" name="Picture 17" descr="A logo with white text&#10;&#10;Description automatically generated">
            <a:extLst>
              <a:ext uri="{FF2B5EF4-FFF2-40B4-BE49-F238E27FC236}">
                <a16:creationId xmlns:a16="http://schemas.microsoft.com/office/drawing/2014/main" id="{E96840C7-8DDF-893A-94FD-9B861FF11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29" y="35817"/>
            <a:ext cx="429768" cy="426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888D75-B4AB-A7C4-EB7D-2C3B9D054C3C}"/>
              </a:ext>
            </a:extLst>
          </p:cNvPr>
          <p:cNvSpPr/>
          <p:nvPr/>
        </p:nvSpPr>
        <p:spPr>
          <a:xfrm>
            <a:off x="500471" y="2552121"/>
            <a:ext cx="3176280" cy="43231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9FD3CE-5F96-2A76-B82F-B428408DD1FD}"/>
              </a:ext>
            </a:extLst>
          </p:cNvPr>
          <p:cNvSpPr/>
          <p:nvPr/>
        </p:nvSpPr>
        <p:spPr>
          <a:xfrm>
            <a:off x="500471" y="2472545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FB3F1-B198-2711-E7C5-8A1D2697E561}"/>
              </a:ext>
            </a:extLst>
          </p:cNvPr>
          <p:cNvSpPr/>
          <p:nvPr/>
        </p:nvSpPr>
        <p:spPr>
          <a:xfrm>
            <a:off x="500471" y="3019795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A02059-855C-87D9-6F53-72F8782E2A72}"/>
              </a:ext>
            </a:extLst>
          </p:cNvPr>
          <p:cNvSpPr/>
          <p:nvPr/>
        </p:nvSpPr>
        <p:spPr>
          <a:xfrm>
            <a:off x="500471" y="3570255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51A02A-C67B-5DC7-3A57-D7876D0D8885}"/>
              </a:ext>
            </a:extLst>
          </p:cNvPr>
          <p:cNvSpPr/>
          <p:nvPr/>
        </p:nvSpPr>
        <p:spPr>
          <a:xfrm>
            <a:off x="502237" y="3105173"/>
            <a:ext cx="3176280" cy="43231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14B6F9-7093-1355-7E9F-781EA859B386}"/>
              </a:ext>
            </a:extLst>
          </p:cNvPr>
          <p:cNvSpPr/>
          <p:nvPr/>
        </p:nvSpPr>
        <p:spPr>
          <a:xfrm>
            <a:off x="4507860" y="2370357"/>
            <a:ext cx="3176280" cy="43231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AA5978-22CF-F27A-BF2F-412861A521A1}"/>
              </a:ext>
            </a:extLst>
          </p:cNvPr>
          <p:cNvSpPr/>
          <p:nvPr/>
        </p:nvSpPr>
        <p:spPr>
          <a:xfrm>
            <a:off x="4507860" y="2290781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164D37-E74A-F9FF-DA69-C33B2AF94016}"/>
              </a:ext>
            </a:extLst>
          </p:cNvPr>
          <p:cNvSpPr/>
          <p:nvPr/>
        </p:nvSpPr>
        <p:spPr>
          <a:xfrm>
            <a:off x="4507860" y="2838031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37D13F-85E2-663E-35CD-062FFAC5DFE3}"/>
              </a:ext>
            </a:extLst>
          </p:cNvPr>
          <p:cNvSpPr/>
          <p:nvPr/>
        </p:nvSpPr>
        <p:spPr>
          <a:xfrm>
            <a:off x="4507860" y="3388491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02EF90-B833-E58D-62AD-832708658F70}"/>
              </a:ext>
            </a:extLst>
          </p:cNvPr>
          <p:cNvSpPr/>
          <p:nvPr/>
        </p:nvSpPr>
        <p:spPr>
          <a:xfrm>
            <a:off x="4509627" y="2923409"/>
            <a:ext cx="3176280" cy="43231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3" name="Picture 32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5FA884BF-2DF8-06FE-85BB-34C0AB4C3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9" y="3898080"/>
            <a:ext cx="3444443" cy="2477581"/>
          </a:xfrm>
          <a:prstGeom prst="rect">
            <a:avLst/>
          </a:prstGeom>
        </p:spPr>
      </p:pic>
      <p:pic>
        <p:nvPicPr>
          <p:cNvPr id="35" name="Picture 34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BBA87C37-4714-782A-802E-9056288DE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40" y="3880730"/>
            <a:ext cx="3444443" cy="247758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94A839E-23E8-C39A-6DF9-1E0CE74DD0F4}"/>
              </a:ext>
            </a:extLst>
          </p:cNvPr>
          <p:cNvSpPr/>
          <p:nvPr/>
        </p:nvSpPr>
        <p:spPr>
          <a:xfrm>
            <a:off x="4509627" y="1820833"/>
            <a:ext cx="3176280" cy="43231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CB7202-A492-61B2-6568-BABEEECD2E0E}"/>
              </a:ext>
            </a:extLst>
          </p:cNvPr>
          <p:cNvSpPr/>
          <p:nvPr/>
        </p:nvSpPr>
        <p:spPr>
          <a:xfrm>
            <a:off x="4509627" y="1741257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82C204-AB7B-43B0-6370-93EBC418A751}"/>
              </a:ext>
            </a:extLst>
          </p:cNvPr>
          <p:cNvSpPr/>
          <p:nvPr/>
        </p:nvSpPr>
        <p:spPr>
          <a:xfrm>
            <a:off x="8484120" y="2373726"/>
            <a:ext cx="3176280" cy="43231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84F3F4B-F312-88F6-0972-FB5A6A2F30D1}"/>
              </a:ext>
            </a:extLst>
          </p:cNvPr>
          <p:cNvSpPr/>
          <p:nvPr/>
        </p:nvSpPr>
        <p:spPr>
          <a:xfrm>
            <a:off x="8484120" y="2294151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109FAD8-48E4-0210-7C36-02FA61C23637}"/>
              </a:ext>
            </a:extLst>
          </p:cNvPr>
          <p:cNvSpPr/>
          <p:nvPr/>
        </p:nvSpPr>
        <p:spPr>
          <a:xfrm>
            <a:off x="8484120" y="2841400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0E90444-1717-B8D5-7C88-CEBB4C2205DD}"/>
              </a:ext>
            </a:extLst>
          </p:cNvPr>
          <p:cNvSpPr/>
          <p:nvPr/>
        </p:nvSpPr>
        <p:spPr>
          <a:xfrm>
            <a:off x="8484120" y="3391860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30241A-1F02-6C1C-E8AD-45E535C11046}"/>
              </a:ext>
            </a:extLst>
          </p:cNvPr>
          <p:cNvSpPr/>
          <p:nvPr/>
        </p:nvSpPr>
        <p:spPr>
          <a:xfrm>
            <a:off x="8485887" y="2926778"/>
            <a:ext cx="3176280" cy="43231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339AB60-7E77-4543-672D-0B151A5FFC04}"/>
              </a:ext>
            </a:extLst>
          </p:cNvPr>
          <p:cNvSpPr/>
          <p:nvPr/>
        </p:nvSpPr>
        <p:spPr>
          <a:xfrm>
            <a:off x="8485887" y="1744627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2" name="Picture 51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2F732713-0A3B-212B-A6A6-B0B80D5A1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39" y="3898078"/>
            <a:ext cx="3444444" cy="2477583"/>
          </a:xfrm>
          <a:prstGeom prst="rect">
            <a:avLst/>
          </a:prstGeom>
        </p:spPr>
      </p:pic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753F66F0-6278-ED6F-10BE-63E2BCAC2AAA}"/>
              </a:ext>
            </a:extLst>
          </p:cNvPr>
          <p:cNvSpPr>
            <a:spLocks noGrp="1"/>
          </p:cNvSpPr>
          <p:nvPr/>
        </p:nvSpPr>
        <p:spPr>
          <a:xfrm>
            <a:off x="-60070" y="2598060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067" b="1">
                <a:solidFill>
                  <a:srgbClr val="C00000"/>
                </a:solidFill>
                <a:latin typeface="Avenir Next LT Pro" panose="020B0504020202020204" pitchFamily="34" charset="77"/>
              </a:rPr>
              <a:t>50 cm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65B21BCA-5AB9-6D68-D8A5-196E9F88DD4E}"/>
              </a:ext>
            </a:extLst>
          </p:cNvPr>
          <p:cNvSpPr>
            <a:spLocks noGrp="1"/>
          </p:cNvSpPr>
          <p:nvPr/>
        </p:nvSpPr>
        <p:spPr>
          <a:xfrm>
            <a:off x="387016" y="2219768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067" b="1">
                <a:solidFill>
                  <a:srgbClr val="FFFFFF">
                    <a:lumMod val="50000"/>
                  </a:srgbClr>
                </a:solidFill>
                <a:latin typeface="Avenir Next LT Pro" panose="020B0504020202020204" pitchFamily="34" charset="77"/>
              </a:rPr>
              <a:t>10 cm</a:t>
            </a:r>
          </a:p>
        </p:txBody>
      </p:sp>
      <p:sp>
        <p:nvSpPr>
          <p:cNvPr id="55" name="Down Arrow 54">
            <a:extLst>
              <a:ext uri="{FF2B5EF4-FFF2-40B4-BE49-F238E27FC236}">
                <a16:creationId xmlns:a16="http://schemas.microsoft.com/office/drawing/2014/main" id="{FC7AF114-B735-E569-6677-2484F1994C9E}"/>
              </a:ext>
            </a:extLst>
          </p:cNvPr>
          <p:cNvSpPr/>
          <p:nvPr/>
        </p:nvSpPr>
        <p:spPr>
          <a:xfrm>
            <a:off x="1974574" y="3741094"/>
            <a:ext cx="60959" cy="3193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Down Arrow 55">
            <a:extLst>
              <a:ext uri="{FF2B5EF4-FFF2-40B4-BE49-F238E27FC236}">
                <a16:creationId xmlns:a16="http://schemas.microsoft.com/office/drawing/2014/main" id="{FAC3BAD7-F7DF-0836-4FBD-DB080F02E542}"/>
              </a:ext>
            </a:extLst>
          </p:cNvPr>
          <p:cNvSpPr/>
          <p:nvPr/>
        </p:nvSpPr>
        <p:spPr>
          <a:xfrm>
            <a:off x="6015602" y="3647444"/>
            <a:ext cx="60959" cy="3193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Down Arrow 56">
            <a:extLst>
              <a:ext uri="{FF2B5EF4-FFF2-40B4-BE49-F238E27FC236}">
                <a16:creationId xmlns:a16="http://schemas.microsoft.com/office/drawing/2014/main" id="{018641FF-853D-56B8-7260-FD1A429FB690}"/>
              </a:ext>
            </a:extLst>
          </p:cNvPr>
          <p:cNvSpPr/>
          <p:nvPr/>
        </p:nvSpPr>
        <p:spPr>
          <a:xfrm>
            <a:off x="9971815" y="3681022"/>
            <a:ext cx="60959" cy="3193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4BFB9136-B907-41A5-1F50-701A40377AC0}"/>
              </a:ext>
            </a:extLst>
          </p:cNvPr>
          <p:cNvSpPr>
            <a:spLocks noGrp="1"/>
          </p:cNvSpPr>
          <p:nvPr/>
        </p:nvSpPr>
        <p:spPr>
          <a:xfrm>
            <a:off x="8277587" y="702434"/>
            <a:ext cx="4062587" cy="279916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latin typeface="Avenir Next LT Pro" panose="020B0504020202020204" pitchFamily="34" charset="77"/>
              </a:rPr>
              <a:t>All 400 µm space resolution</a:t>
            </a:r>
          </a:p>
        </p:txBody>
      </p:sp>
    </p:spTree>
    <p:extLst>
      <p:ext uri="{BB962C8B-B14F-4D97-AF65-F5344CB8AC3E}">
        <p14:creationId xmlns:p14="http://schemas.microsoft.com/office/powerpoint/2010/main" val="780762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41C41-DD27-69B9-9484-98A9FB4D0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6AA16AA2-1664-D2F2-68FB-8AA871BBAA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129898"/>
            <a:ext cx="385972" cy="226761"/>
          </a:xfrm>
        </p:spPr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29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BD8E9F6B-AA73-B69C-82D1-B4AF6BDB313A}"/>
              </a:ext>
            </a:extLst>
          </p:cNvPr>
          <p:cNvSpPr txBox="1"/>
          <p:nvPr/>
        </p:nvSpPr>
        <p:spPr>
          <a:xfrm>
            <a:off x="4593575" y="60625"/>
            <a:ext cx="2718000" cy="22676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algn="ctr" defTabSz="914280">
              <a:lnSpc>
                <a:spcPts val="1651"/>
              </a:lnSpc>
            </a:pPr>
            <a:r>
              <a:rPr lang="en-US" sz="1200">
                <a:solidFill>
                  <a:srgbClr val="FFFFFF"/>
                </a:solidFill>
                <a:latin typeface="Copperplate Gothic Light"/>
              </a:rPr>
              <a:t>Mahmoud Ali</a:t>
            </a:r>
            <a:endParaRPr lang="en-US">
              <a:solidFill>
                <a:srgbClr val="FFFFFF"/>
              </a:solidFill>
              <a:latin typeface="Copperplate Gothic Ligh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74089-1AA2-3F3B-4E71-00CFBC731013}"/>
              </a:ext>
            </a:extLst>
          </p:cNvPr>
          <p:cNvSpPr txBox="1"/>
          <p:nvPr/>
        </p:nvSpPr>
        <p:spPr>
          <a:xfrm>
            <a:off x="361285" y="702883"/>
            <a:ext cx="840231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0"/>
            <a:r>
              <a:rPr lang="en-US" sz="2667" err="1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Delphes</a:t>
            </a:r>
            <a:r>
              <a:rPr lang="en-US" sz="2667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study: Tracks from Standalone Muon-system </a:t>
            </a:r>
          </a:p>
          <a:p>
            <a:pPr defTabSz="914280"/>
            <a:r>
              <a:rPr lang="en-US" sz="2667" b="1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Varying detector space resolution: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AAE547B-9493-88F9-770E-50DE28511925}"/>
              </a:ext>
            </a:extLst>
          </p:cNvPr>
          <p:cNvSpPr>
            <a:spLocks noGrp="1"/>
          </p:cNvSpPr>
          <p:nvPr/>
        </p:nvSpPr>
        <p:spPr>
          <a:xfrm>
            <a:off x="530988" y="1609192"/>
            <a:ext cx="6780587" cy="460083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latin typeface="Avenir Next LT Pro" panose="020B0504020202020204" pitchFamily="34" charset="77"/>
              </a:rPr>
              <a:t>4 Layers with level-arm = 50 cm, and only two yokes.</a:t>
            </a: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87EB5274-D1A7-2341-32B3-E91AB8696546}"/>
              </a:ext>
            </a:extLst>
          </p:cNvPr>
          <p:cNvSpPr txBox="1"/>
          <p:nvPr/>
        </p:nvSpPr>
        <p:spPr>
          <a:xfrm>
            <a:off x="1149812" y="60626"/>
            <a:ext cx="2925817" cy="22676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defTabSz="914280"/>
            <a:r>
              <a:rPr lang="en-US" sz="12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8</a:t>
            </a:r>
            <a:r>
              <a:rPr lang="en-US" sz="1200" baseline="300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th</a:t>
            </a:r>
            <a:r>
              <a:rPr lang="en-US" sz="12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 FCC Physics workshop</a:t>
            </a: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067358-3732-3B28-106D-493164C6F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108" y="27134"/>
            <a:ext cx="1679865" cy="430645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A564887D-7710-88AF-6820-F466DE833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686" y="62348"/>
            <a:ext cx="738911" cy="346363"/>
          </a:xfrm>
          <a:prstGeom prst="rect">
            <a:avLst/>
          </a:prstGeom>
        </p:spPr>
      </p:pic>
      <p:pic>
        <p:nvPicPr>
          <p:cNvPr id="18" name="Picture 17" descr="A logo with white text&#10;&#10;Description automatically generated">
            <a:extLst>
              <a:ext uri="{FF2B5EF4-FFF2-40B4-BE49-F238E27FC236}">
                <a16:creationId xmlns:a16="http://schemas.microsoft.com/office/drawing/2014/main" id="{0932EB3F-D89C-2CA0-E750-A4F8D863F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29" y="35817"/>
            <a:ext cx="429768" cy="42672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247D779-EBB5-AC86-4A39-24C8C64B5FF4}"/>
              </a:ext>
            </a:extLst>
          </p:cNvPr>
          <p:cNvSpPr/>
          <p:nvPr/>
        </p:nvSpPr>
        <p:spPr>
          <a:xfrm>
            <a:off x="589636" y="2683870"/>
            <a:ext cx="3176280" cy="43231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CA5B53A-4262-CEBE-9861-9A81CAD025BF}"/>
              </a:ext>
            </a:extLst>
          </p:cNvPr>
          <p:cNvSpPr/>
          <p:nvPr/>
        </p:nvSpPr>
        <p:spPr>
          <a:xfrm>
            <a:off x="589636" y="2604295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42866DE-5EDB-DB1F-E3AF-5B5EBA00BBAA}"/>
              </a:ext>
            </a:extLst>
          </p:cNvPr>
          <p:cNvSpPr/>
          <p:nvPr/>
        </p:nvSpPr>
        <p:spPr>
          <a:xfrm>
            <a:off x="589636" y="3151544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B940F0-8E6D-4847-003A-422E02FE3FE2}"/>
              </a:ext>
            </a:extLst>
          </p:cNvPr>
          <p:cNvSpPr/>
          <p:nvPr/>
        </p:nvSpPr>
        <p:spPr>
          <a:xfrm>
            <a:off x="589636" y="3702004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6DC7AC0-0D60-A1E3-1AFC-6A330D53ED82}"/>
              </a:ext>
            </a:extLst>
          </p:cNvPr>
          <p:cNvSpPr/>
          <p:nvPr/>
        </p:nvSpPr>
        <p:spPr>
          <a:xfrm>
            <a:off x="591403" y="3236922"/>
            <a:ext cx="3176280" cy="43231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35C8AC8-55E3-7503-8A70-445598895ECD}"/>
              </a:ext>
            </a:extLst>
          </p:cNvPr>
          <p:cNvSpPr/>
          <p:nvPr/>
        </p:nvSpPr>
        <p:spPr>
          <a:xfrm>
            <a:off x="591403" y="2054771"/>
            <a:ext cx="3176280" cy="445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3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0041B1B8-9BD6-774A-1FB4-9B9CE2EE5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78" y="4140482"/>
            <a:ext cx="3444444" cy="2477583"/>
          </a:xfrm>
          <a:prstGeom prst="rect">
            <a:avLst/>
          </a:prstGeom>
        </p:spPr>
      </p:pic>
      <p:pic>
        <p:nvPicPr>
          <p:cNvPr id="13" name="Picture 12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33ED6B06-ACB3-16DE-37B2-4FE9ACC15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53" y="4140479"/>
            <a:ext cx="3444444" cy="2477583"/>
          </a:xfrm>
          <a:prstGeom prst="rect">
            <a:avLst/>
          </a:prstGeom>
        </p:spPr>
      </p:pic>
      <p:pic>
        <p:nvPicPr>
          <p:cNvPr id="20" name="Picture 19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CAAB4031-3087-5DEA-227D-CC0E2C4AAF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149" y="4140479"/>
            <a:ext cx="3444447" cy="2477584"/>
          </a:xfrm>
          <a:prstGeom prst="rect">
            <a:avLst/>
          </a:prstGeom>
        </p:spPr>
      </p:pic>
      <p:pic>
        <p:nvPicPr>
          <p:cNvPr id="22" name="Picture 21" descr="A graph of a graph&#10;&#10;Description automatically generated">
            <a:extLst>
              <a:ext uri="{FF2B5EF4-FFF2-40B4-BE49-F238E27FC236}">
                <a16:creationId xmlns:a16="http://schemas.microsoft.com/office/drawing/2014/main" id="{8942FD34-55CF-5241-5882-D463E36B7A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148" y="1503205"/>
            <a:ext cx="3444445" cy="2477584"/>
          </a:xfrm>
          <a:prstGeom prst="rect">
            <a:avLst/>
          </a:prstGeom>
        </p:spPr>
      </p:pic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61E78E3-5668-4F60-8EE7-FB8541E219A4}"/>
              </a:ext>
            </a:extLst>
          </p:cNvPr>
          <p:cNvSpPr>
            <a:spLocks noGrp="1"/>
          </p:cNvSpPr>
          <p:nvPr/>
        </p:nvSpPr>
        <p:spPr>
          <a:xfrm>
            <a:off x="840647" y="4544553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333" b="1">
                <a:solidFill>
                  <a:srgbClr val="0F124A"/>
                </a:solidFill>
                <a:latin typeface="Avenir Next LT Pro" panose="020B0504020202020204" pitchFamily="34" charset="77"/>
              </a:rPr>
              <a:t>400 µm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9F984C9-552E-682F-F0D0-71CCE4120BB8}"/>
              </a:ext>
            </a:extLst>
          </p:cNvPr>
          <p:cNvSpPr>
            <a:spLocks noGrp="1"/>
          </p:cNvSpPr>
          <p:nvPr/>
        </p:nvSpPr>
        <p:spPr>
          <a:xfrm>
            <a:off x="4562440" y="4544552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333" b="1">
                <a:solidFill>
                  <a:srgbClr val="0F124A"/>
                </a:solidFill>
                <a:latin typeface="Avenir Next LT Pro" panose="020B0504020202020204" pitchFamily="34" charset="77"/>
              </a:rPr>
              <a:t>300 µm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E293240-D52F-D034-4578-83E3DE5C4EBD}"/>
              </a:ext>
            </a:extLst>
          </p:cNvPr>
          <p:cNvSpPr>
            <a:spLocks noGrp="1"/>
          </p:cNvSpPr>
          <p:nvPr/>
        </p:nvSpPr>
        <p:spPr>
          <a:xfrm>
            <a:off x="8423240" y="4544550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333" b="1">
                <a:solidFill>
                  <a:srgbClr val="0F124A"/>
                </a:solidFill>
                <a:latin typeface="Avenir Next LT Pro" panose="020B0504020202020204" pitchFamily="34" charset="77"/>
              </a:rPr>
              <a:t>200 µm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72CD2CE-0243-BA89-5CCC-9EB0FEA03971}"/>
              </a:ext>
            </a:extLst>
          </p:cNvPr>
          <p:cNvSpPr>
            <a:spLocks noGrp="1"/>
          </p:cNvSpPr>
          <p:nvPr/>
        </p:nvSpPr>
        <p:spPr>
          <a:xfrm>
            <a:off x="8423240" y="1899257"/>
            <a:ext cx="1587557" cy="4525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1333" b="1">
                <a:solidFill>
                  <a:srgbClr val="0F124A"/>
                </a:solidFill>
                <a:latin typeface="Avenir Next LT Pro" panose="020B0504020202020204" pitchFamily="34" charset="77"/>
              </a:rPr>
              <a:t>100 µm</a:t>
            </a:r>
          </a:p>
        </p:txBody>
      </p:sp>
    </p:spTree>
    <p:extLst>
      <p:ext uri="{BB962C8B-B14F-4D97-AF65-F5344CB8AC3E}">
        <p14:creationId xmlns:p14="http://schemas.microsoft.com/office/powerpoint/2010/main" val="270358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7D4BA5-68BC-C4FF-ADF7-5F72F2AC3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>
                <a:latin typeface="Impact" panose="020B0806030902050204" pitchFamily="34" charset="0"/>
              </a:rPr>
              <a:t>FCC Papers &amp; EOI </a:t>
            </a:r>
            <a:r>
              <a:rPr lang="it-IT" sz="3200" err="1">
                <a:latin typeface="Impact" panose="020B0806030902050204" pitchFamily="34" charset="0"/>
              </a:rPr>
              <a:t>documents</a:t>
            </a:r>
            <a:endParaRPr lang="it-IT" sz="3200">
              <a:latin typeface="Impact" panose="020B080603090205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D91847-0B45-FE6E-384B-772BF59BD59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8A7C05-EDBB-441F-BCBA-880760623D89}" type="slidenum">
              <a:rPr lang="it-IT" smtClean="0"/>
              <a:t>3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917D885-0E08-A41F-AB9D-9D93229C8253}"/>
              </a:ext>
            </a:extLst>
          </p:cNvPr>
          <p:cNvSpPr txBox="1"/>
          <p:nvPr/>
        </p:nvSpPr>
        <p:spPr>
          <a:xfrm>
            <a:off x="439357" y="831543"/>
            <a:ext cx="6119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u="none" strike="noStrike">
                <a:effectLst/>
                <a:latin typeface="Noto Sans" panose="020B0604020202020204" pitchFamily="34" charset="0"/>
                <a:hlinkClick r:id="rId2"/>
              </a:rPr>
              <a:t>IDEA_Detector_EUupdate2026</a:t>
            </a:r>
            <a:r>
              <a:rPr lang="it-IT" sz="2000" b="0" i="0" u="none" strike="noStrike">
                <a:effectLst/>
                <a:latin typeface="Noto Sans" panose="020B0604020202020204" pitchFamily="34" charset="0"/>
              </a:rPr>
              <a:t>  </a:t>
            </a:r>
            <a:r>
              <a:rPr lang="it-IT" sz="2000" b="0" i="0" u="none" strike="noStrike">
                <a:effectLst/>
                <a:latin typeface="Noto Sans" panose="020B0604020202020204" pitchFamily="34" charset="0"/>
                <a:sym typeface="Wingdings" pitchFamily="2" charset="2"/>
              </a:rPr>
              <a:t> </a:t>
            </a:r>
            <a:r>
              <a:rPr lang="it-IT" sz="2000" b="0" i="0" u="none" strike="noStrike" err="1">
                <a:effectLst/>
                <a:latin typeface="Noto Sans" panose="020B0604020202020204" pitchFamily="34" charset="0"/>
                <a:sym typeface="Wingdings" pitchFamily="2" charset="2"/>
              </a:rPr>
              <a:t>completed</a:t>
            </a:r>
            <a:endParaRPr lang="it-IT" sz="200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3EF4A18-FAC4-EABE-82AE-AFD6C0403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25" y="1718795"/>
            <a:ext cx="4745273" cy="4800855"/>
          </a:xfrm>
          <a:prstGeom prst="rect">
            <a:avLst/>
          </a:prstGeom>
        </p:spPr>
      </p:pic>
      <p:pic>
        <p:nvPicPr>
          <p:cNvPr id="14" name="Immagine 13" descr="Immagine che contiene testo, schermata, lettera, design&#10;&#10;Il contenuto generato dall'IA potrebbe non essere corretto.">
            <a:extLst>
              <a:ext uri="{FF2B5EF4-FFF2-40B4-BE49-F238E27FC236}">
                <a16:creationId xmlns:a16="http://schemas.microsoft.com/office/drawing/2014/main" id="{244314F9-6043-82B2-1CD9-66FD4D2B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833" y="461510"/>
            <a:ext cx="4990810" cy="544327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1732D0A-6578-6CA4-160F-FE128816D86A}"/>
              </a:ext>
            </a:extLst>
          </p:cNvPr>
          <p:cNvSpPr txBox="1"/>
          <p:nvPr/>
        </p:nvSpPr>
        <p:spPr>
          <a:xfrm>
            <a:off x="7242200" y="6026484"/>
            <a:ext cx="43153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u="none" strike="noStrike">
                <a:effectLst/>
                <a:latin typeface="Noto Sans" panose="020B0604020202020204" pitchFamily="34" charset="0"/>
              </a:rPr>
              <a:t>10 pages for the </a:t>
            </a:r>
            <a:r>
              <a:rPr lang="it-IT" sz="2000" b="0" i="0" u="none" strike="noStrike" err="1">
                <a:effectLst/>
                <a:latin typeface="Noto Sans" panose="020B0604020202020204" pitchFamily="34" charset="0"/>
              </a:rPr>
              <a:t>Muon</a:t>
            </a:r>
            <a:r>
              <a:rPr lang="it-IT" sz="2000" b="0" i="0" u="none" strike="noStrike">
                <a:effectLst/>
                <a:latin typeface="Noto Sans" panose="020B0604020202020204" pitchFamily="34" charset="0"/>
              </a:rPr>
              <a:t> </a:t>
            </a:r>
            <a:r>
              <a:rPr lang="it-IT" sz="2000" b="0" i="0" u="none" strike="noStrike" err="1">
                <a:effectLst/>
                <a:latin typeface="Noto Sans" panose="020B0604020202020204" pitchFamily="34" charset="0"/>
              </a:rPr>
              <a:t>apparatus</a:t>
            </a:r>
            <a:endParaRPr lang="it-IT" sz="200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CE0D479-0E40-023B-8F5D-E1EDBCDE031E}"/>
              </a:ext>
            </a:extLst>
          </p:cNvPr>
          <p:cNvSpPr txBox="1"/>
          <p:nvPr/>
        </p:nvSpPr>
        <p:spPr>
          <a:xfrm>
            <a:off x="1188346" y="1318685"/>
            <a:ext cx="51199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>
                <a:latin typeface="Noto Sans" panose="020B0604020202020204" pitchFamily="34" charset="0"/>
              </a:rPr>
              <a:t>Paper of  IDEA in FCC</a:t>
            </a:r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550048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13125-E184-8FD4-3B31-92A5A1071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B6C18C3F-9127-A840-FC0C-CDC728B977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129898"/>
            <a:ext cx="385972" cy="226761"/>
          </a:xfrm>
        </p:spPr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30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DF1EF433-97F2-E55D-21D0-6FD62BA96165}"/>
              </a:ext>
            </a:extLst>
          </p:cNvPr>
          <p:cNvSpPr txBox="1"/>
          <p:nvPr/>
        </p:nvSpPr>
        <p:spPr>
          <a:xfrm>
            <a:off x="4593575" y="60625"/>
            <a:ext cx="2718000" cy="22676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algn="ctr" defTabSz="914280">
              <a:lnSpc>
                <a:spcPts val="1651"/>
              </a:lnSpc>
            </a:pPr>
            <a:r>
              <a:rPr lang="en-US" sz="1200">
                <a:solidFill>
                  <a:srgbClr val="FFFFFF"/>
                </a:solidFill>
                <a:latin typeface="Copperplate Gothic Light"/>
              </a:rPr>
              <a:t>Mahmoud Ali</a:t>
            </a:r>
            <a:endParaRPr lang="en-US">
              <a:solidFill>
                <a:srgbClr val="FFFFFF"/>
              </a:solidFill>
              <a:latin typeface="Copperplate Gothic Ligh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00E1E-6CCA-513B-EC92-90C3795535C8}"/>
              </a:ext>
            </a:extLst>
          </p:cNvPr>
          <p:cNvSpPr txBox="1"/>
          <p:nvPr/>
        </p:nvSpPr>
        <p:spPr>
          <a:xfrm>
            <a:off x="361285" y="702883"/>
            <a:ext cx="840231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0"/>
            <a:r>
              <a:rPr lang="en-US" sz="2667" b="1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Scanning over transverse momentum: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34EFBBD-82F4-6E65-A56E-4A5F7AD50BBB}"/>
              </a:ext>
            </a:extLst>
          </p:cNvPr>
          <p:cNvSpPr>
            <a:spLocks noGrp="1"/>
          </p:cNvSpPr>
          <p:nvPr/>
        </p:nvSpPr>
        <p:spPr>
          <a:xfrm>
            <a:off x="424971" y="1337469"/>
            <a:ext cx="5721884" cy="185365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latin typeface="Avenir Next LT Pro" panose="020B0504020202020204" pitchFamily="34" charset="77"/>
              </a:rPr>
              <a:t>To summarize, 4 different muon-system apparatuses in comparison.</a:t>
            </a:r>
          </a:p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latin typeface="Avenir Next LT Pro" panose="020B0504020202020204" pitchFamily="34" charset="77"/>
              </a:rPr>
              <a:t># Layers – detector space resolution- level-arm distance(cm).</a:t>
            </a: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146BD225-0726-678C-8B82-9B32F3AB0EF4}"/>
              </a:ext>
            </a:extLst>
          </p:cNvPr>
          <p:cNvSpPr txBox="1"/>
          <p:nvPr/>
        </p:nvSpPr>
        <p:spPr>
          <a:xfrm>
            <a:off x="1149812" y="60626"/>
            <a:ext cx="2925817" cy="22676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/>
          <a:p>
            <a:pPr defTabSz="914280"/>
            <a:r>
              <a:rPr lang="en-US" sz="12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8</a:t>
            </a:r>
            <a:r>
              <a:rPr lang="en-US" sz="1200" baseline="300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th</a:t>
            </a:r>
            <a:r>
              <a:rPr lang="en-US" sz="1200">
                <a:solidFill>
                  <a:srgbClr val="FFFFFF"/>
                </a:solidFill>
                <a:latin typeface="Copperplate" panose="02000504000000020004" pitchFamily="2" charset="77"/>
                <a:cs typeface="Sabon Next LT"/>
              </a:rPr>
              <a:t> FCC Physics workshop</a:t>
            </a: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3DEC8CE-689B-CE85-3C51-6E0D7ECEF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108" y="27134"/>
            <a:ext cx="1679865" cy="430645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6B10E1C4-2454-79E5-F06A-9F00C7A11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686" y="62348"/>
            <a:ext cx="738911" cy="346363"/>
          </a:xfrm>
          <a:prstGeom prst="rect">
            <a:avLst/>
          </a:prstGeom>
        </p:spPr>
      </p:pic>
      <p:pic>
        <p:nvPicPr>
          <p:cNvPr id="18" name="Picture 17" descr="A logo with white text&#10;&#10;Description automatically generated">
            <a:extLst>
              <a:ext uri="{FF2B5EF4-FFF2-40B4-BE49-F238E27FC236}">
                <a16:creationId xmlns:a16="http://schemas.microsoft.com/office/drawing/2014/main" id="{0184EC78-9F85-A8D8-7830-DB6823E2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29" y="35817"/>
            <a:ext cx="429768" cy="426720"/>
          </a:xfrm>
          <a:prstGeom prst="rect">
            <a:avLst/>
          </a:prstGeom>
        </p:spPr>
      </p:pic>
      <p:pic>
        <p:nvPicPr>
          <p:cNvPr id="19" name="Picture 18" descr="A graph of different colored dots and numbers&#10;&#10;Description automatically generated">
            <a:extLst>
              <a:ext uri="{FF2B5EF4-FFF2-40B4-BE49-F238E27FC236}">
                <a16:creationId xmlns:a16="http://schemas.microsoft.com/office/drawing/2014/main" id="{4313C2B9-1114-4897-DBAF-BAA64167D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55" y="1099968"/>
            <a:ext cx="5722368" cy="41160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991985-A65B-4B27-D313-A359A87737C1}"/>
              </a:ext>
            </a:extLst>
          </p:cNvPr>
          <p:cNvSpPr txBox="1"/>
          <p:nvPr/>
        </p:nvSpPr>
        <p:spPr>
          <a:xfrm>
            <a:off x="96242" y="2957076"/>
            <a:ext cx="6328413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0"/>
            <a:r>
              <a:rPr lang="en-US" sz="2667">
                <a:solidFill>
                  <a:srgbClr val="0F124A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Full-SIM: Standalone Muon-system Reconstruction </a:t>
            </a:r>
          </a:p>
          <a:p>
            <a:pPr defTabSz="914280"/>
            <a:endParaRPr lang="en-US" sz="2667">
              <a:solidFill>
                <a:srgbClr val="0F124A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0D1423A-22DD-4080-915B-8AB8E41312B7}"/>
              </a:ext>
            </a:extLst>
          </p:cNvPr>
          <p:cNvSpPr>
            <a:spLocks noGrp="1"/>
          </p:cNvSpPr>
          <p:nvPr/>
        </p:nvSpPr>
        <p:spPr>
          <a:xfrm>
            <a:off x="265945" y="3895193"/>
            <a:ext cx="5880911" cy="445478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094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189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828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4379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The plan is to start from the dd4hep implementation of IDEA detector and adopting CLD tracking on our IDEA muon-system.</a:t>
            </a:r>
          </a:p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Applying surface plugin to be able to use it in </a:t>
            </a:r>
            <a:r>
              <a:rPr lang="en-US" sz="1867" b="1" err="1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DDPlanarDigi</a:t>
            </a: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. Which will smear the hit positions.</a:t>
            </a:r>
          </a:p>
          <a:p>
            <a:pPr marL="380990" indent="-380990" defTabSz="1219170">
              <a:spcBef>
                <a:spcPts val="1333"/>
              </a:spcBef>
              <a:buFont typeface="Wingdings" pitchFamily="2" charset="2"/>
              <a:buChar char="Ø"/>
            </a:pPr>
            <a:r>
              <a:rPr lang="en-US" sz="1867">
                <a:solidFill>
                  <a:srgbClr val="0F124A"/>
                </a:solidFill>
                <a:highlight>
                  <a:srgbClr val="FFFFFF"/>
                </a:highlight>
                <a:latin typeface="Avenir Next LT Pro" panose="020B0504020202020204" pitchFamily="34" charset="77"/>
              </a:rPr>
              <a:t>The using the output as an input to </a:t>
            </a:r>
            <a:r>
              <a:rPr lang="en-US" sz="1867" b="1" err="1">
                <a:solidFill>
                  <a:srgbClr val="0F124A"/>
                </a:solidFill>
                <a:latin typeface="Avenir Next LT Pro" panose="020B0504020202020204" pitchFamily="34" charset="77"/>
              </a:rPr>
              <a:t>SiliconTracking_MarlinTrk</a:t>
            </a:r>
            <a:r>
              <a:rPr lang="en-US" sz="1867" b="1">
                <a:solidFill>
                  <a:srgbClr val="0F124A"/>
                </a:solidFill>
                <a:latin typeface="Avenir Next LT Pro" panose="020B0504020202020204" pitchFamily="34" charset="77"/>
              </a:rPr>
              <a:t>.</a:t>
            </a:r>
            <a:endParaRPr lang="en-US" sz="1867" b="1">
              <a:solidFill>
                <a:srgbClr val="0F124A"/>
              </a:solidFill>
              <a:highlight>
                <a:srgbClr val="FFFFFF"/>
              </a:highlight>
              <a:latin typeface="Avenir Next LT Pro" panose="020B0504020202020204" pitchFamily="34" charset="77"/>
            </a:endParaRPr>
          </a:p>
          <a:p>
            <a:pPr defTabSz="1219170">
              <a:spcBef>
                <a:spcPts val="1333"/>
              </a:spcBef>
            </a:pPr>
            <a:endParaRPr lang="en-US" sz="1867">
              <a:solidFill>
                <a:srgbClr val="0F124A"/>
              </a:solidFill>
              <a:highlight>
                <a:srgbClr val="FFFFFF"/>
              </a:highlight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304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4230E-379D-EB29-2065-8C1FB4D3A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926684-53EA-B13A-7A5F-A671D353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>
                <a:latin typeface="Impact" panose="020B0806030902050204" pitchFamily="34" charset="0"/>
              </a:rPr>
              <a:t>FCC Papers &amp; EOI </a:t>
            </a:r>
            <a:r>
              <a:rPr lang="it-IT" sz="3200" err="1">
                <a:latin typeface="Impact" panose="020B0806030902050204" pitchFamily="34" charset="0"/>
              </a:rPr>
              <a:t>documents</a:t>
            </a:r>
            <a:endParaRPr lang="it-IT" sz="3200">
              <a:latin typeface="Impact" panose="020B080603090205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694BE08-8F63-F5E0-94E0-FBBC2201BA53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8A7C05-EDBB-441F-BCBA-880760623D89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 descr="Immagine che contiene testo, schermata, documento, Carattere&#10;&#10;Il contenuto generato dall'IA potrebbe non essere corretto.">
            <a:extLst>
              <a:ext uri="{FF2B5EF4-FFF2-40B4-BE49-F238E27FC236}">
                <a16:creationId xmlns:a16="http://schemas.microsoft.com/office/drawing/2014/main" id="{1770484D-4535-9200-AC59-BA74B7B86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2" y="845959"/>
            <a:ext cx="6173576" cy="3441836"/>
          </a:xfrm>
          <a:prstGeom prst="rect">
            <a:avLst/>
          </a:prstGeom>
        </p:spPr>
      </p:pic>
      <p:pic>
        <p:nvPicPr>
          <p:cNvPr id="9" name="Immagine 8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81720D08-AFA3-6B3C-8C6A-C5DFE5B5D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22" y="2723892"/>
            <a:ext cx="6635578" cy="370270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930E2D-016D-2DD2-B6C3-2742695291DD}"/>
              </a:ext>
            </a:extLst>
          </p:cNvPr>
          <p:cNvSpPr txBox="1"/>
          <p:nvPr/>
        </p:nvSpPr>
        <p:spPr>
          <a:xfrm>
            <a:off x="6816899" y="1334091"/>
            <a:ext cx="5375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>
                <a:latin typeface="Noto Sans" panose="020B0604020202020204" pitchFamily="34" charset="0"/>
              </a:rPr>
              <a:t>2 slides </a:t>
            </a:r>
            <a:r>
              <a:rPr lang="it-IT" sz="2000" err="1">
                <a:latin typeface="Noto Sans" panose="020B0604020202020204" pitchFamily="34" charset="0"/>
              </a:rPr>
              <a:t>presented</a:t>
            </a:r>
            <a:r>
              <a:rPr lang="it-IT" sz="2000">
                <a:latin typeface="Noto Sans" panose="020B0604020202020204" pitchFamily="34" charset="0"/>
              </a:rPr>
              <a:t> @ 8th FCC </a:t>
            </a:r>
            <a:r>
              <a:rPr lang="it-IT" sz="2000" err="1">
                <a:latin typeface="Noto Sans" panose="020B0604020202020204" pitchFamily="34" charset="0"/>
              </a:rPr>
              <a:t>Physics</a:t>
            </a:r>
            <a:r>
              <a:rPr lang="it-IT" sz="2000">
                <a:latin typeface="Noto Sans" panose="020B0604020202020204" pitchFamily="34" charset="0"/>
              </a:rPr>
              <a:t> Workshop – 17 </a:t>
            </a:r>
            <a:r>
              <a:rPr lang="it-IT" sz="2000" err="1">
                <a:latin typeface="Noto Sans" panose="020B0604020202020204" pitchFamily="34" charset="0"/>
              </a:rPr>
              <a:t>January</a:t>
            </a:r>
            <a:r>
              <a:rPr lang="it-IT" sz="2000">
                <a:latin typeface="Noto Sans" panose="020B0604020202020204" pitchFamily="34" charset="0"/>
              </a:rPr>
              <a:t> 2025</a:t>
            </a:r>
          </a:p>
          <a:p>
            <a:r>
              <a:rPr lang="it-IT" sz="1600">
                <a:latin typeface="Noto Sans" panose="020B0604020202020204" pitchFamily="34" charset="0"/>
              </a:rPr>
              <a:t>https://</a:t>
            </a:r>
            <a:r>
              <a:rPr lang="it-IT" sz="1600" err="1">
                <a:latin typeface="Noto Sans" panose="020B0604020202020204" pitchFamily="34" charset="0"/>
              </a:rPr>
              <a:t>indico.cern.ch</a:t>
            </a:r>
            <a:r>
              <a:rPr lang="it-IT" sz="1600">
                <a:latin typeface="Noto Sans" panose="020B0604020202020204" pitchFamily="34" charset="0"/>
              </a:rPr>
              <a:t>/event/1439509/</a:t>
            </a:r>
            <a:r>
              <a:rPr lang="it-IT" sz="1600" err="1">
                <a:latin typeface="Noto Sans" panose="020B0604020202020204" pitchFamily="34" charset="0"/>
              </a:rPr>
              <a:t>timetable</a:t>
            </a:r>
            <a:r>
              <a:rPr lang="it-IT" sz="1600">
                <a:latin typeface="Noto Sans" panose="020B0604020202020204" pitchFamily="34" charset="0"/>
              </a:rPr>
              <a:t>/#b-597055-satellite-meeting-pre</a:t>
            </a:r>
          </a:p>
        </p:txBody>
      </p:sp>
    </p:spTree>
    <p:extLst>
      <p:ext uri="{BB962C8B-B14F-4D97-AF65-F5344CB8AC3E}">
        <p14:creationId xmlns:p14="http://schemas.microsoft.com/office/powerpoint/2010/main" val="374252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690C5-560F-FB52-0254-02AD7F6B3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A03EFB-0E15-BE31-1687-A021A0BB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>
                <a:latin typeface="Impact" panose="020B0806030902050204" pitchFamily="34" charset="0"/>
              </a:rPr>
              <a:t>FCC Papers &amp; EOI </a:t>
            </a:r>
            <a:r>
              <a:rPr lang="it-IT" sz="3200" err="1">
                <a:latin typeface="Impact" panose="020B0806030902050204" pitchFamily="34" charset="0"/>
              </a:rPr>
              <a:t>documents</a:t>
            </a:r>
            <a:endParaRPr lang="it-IT" sz="3200">
              <a:latin typeface="Impact" panose="020B080603090205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C1D4BE4-2E71-F8FD-1743-A82D3CEFEA09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8A7C05-EDBB-441F-BCBA-880760623D89}" type="slidenum">
              <a:rPr lang="it-IT" smtClean="0"/>
              <a:t>5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27D3E17-9A85-A329-316C-7CADEC99E1B8}"/>
              </a:ext>
            </a:extLst>
          </p:cNvPr>
          <p:cNvSpPr txBox="1"/>
          <p:nvPr/>
        </p:nvSpPr>
        <p:spPr>
          <a:xfrm>
            <a:off x="854719" y="744511"/>
            <a:ext cx="104825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>
                <a:latin typeface="Noto Sans" panose="020B0604020202020204" pitchFamily="34" charset="0"/>
              </a:rPr>
              <a:t>For the end of </a:t>
            </a:r>
            <a:r>
              <a:rPr lang="it-IT" sz="2000" err="1">
                <a:latin typeface="Noto Sans" panose="020B0604020202020204" pitchFamily="34" charset="0"/>
              </a:rPr>
              <a:t>January</a:t>
            </a:r>
            <a:r>
              <a:rPr lang="it-IT" sz="2000">
                <a:latin typeface="Noto Sans" panose="020B0604020202020204" pitchFamily="34" charset="0"/>
              </a:rPr>
              <a:t> the EOI (2 pages) must be </a:t>
            </a:r>
            <a:r>
              <a:rPr lang="it-IT" sz="2000" err="1">
                <a:latin typeface="Noto Sans" panose="020B0604020202020204" pitchFamily="34" charset="0"/>
              </a:rPr>
              <a:t>sent</a:t>
            </a:r>
            <a:r>
              <a:rPr lang="it-IT" sz="2000">
                <a:latin typeface="Noto Sans" panose="020B0604020202020204" pitchFamily="34" charset="0"/>
              </a:rPr>
              <a:t> to FCC </a:t>
            </a:r>
            <a:r>
              <a:rPr lang="it-IT" sz="2000" err="1">
                <a:latin typeface="Noto Sans" panose="020B0604020202020204" pitchFamily="34" charset="0"/>
              </a:rPr>
              <a:t>organization</a:t>
            </a:r>
            <a:endParaRPr lang="it-IT" sz="1600">
              <a:latin typeface="Noto Sans" panose="020B0604020202020204" pitchFamily="34" charset="0"/>
            </a:endParaRPr>
          </a:p>
        </p:txBody>
      </p:sp>
      <p:pic>
        <p:nvPicPr>
          <p:cNvPr id="7" name="Immagine 6" descr="Immagine che contiene testo, documen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99DDBC77-D82B-F694-FD01-CE5F944EC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39" y="1335129"/>
            <a:ext cx="3751012" cy="5344362"/>
          </a:xfrm>
          <a:prstGeom prst="rect">
            <a:avLst/>
          </a:prstGeom>
        </p:spPr>
      </p:pic>
      <p:pic>
        <p:nvPicPr>
          <p:cNvPr id="11" name="Immagine 10" descr="Immagine che contiene testo, Carattere, ricevuta, documento&#10;&#10;Il contenuto generato dall'IA potrebbe non essere corretto.">
            <a:extLst>
              <a:ext uri="{FF2B5EF4-FFF2-40B4-BE49-F238E27FC236}">
                <a16:creationId xmlns:a16="http://schemas.microsoft.com/office/drawing/2014/main" id="{99A3B7F0-405E-FE4F-18E3-7292B5C78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551" y="1310513"/>
            <a:ext cx="3985169" cy="54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22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24124-95CC-1DA7-1243-930A70C3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62" y="3269567"/>
            <a:ext cx="11645686" cy="566002"/>
          </a:xfrm>
        </p:spPr>
        <p:txBody>
          <a:bodyPr/>
          <a:lstStyle/>
          <a:p>
            <a:pPr algn="ctr"/>
            <a:r>
              <a:rPr lang="it-IT" sz="3600" dirty="0">
                <a:latin typeface="Impact" panose="020B0806030902050204" pitchFamily="34" charset="0"/>
              </a:rPr>
              <a:t>Detector Concept @ FCC</a:t>
            </a:r>
            <a:br>
              <a:rPr lang="it-IT" sz="3600" dirty="0">
                <a:latin typeface="Impact" panose="020B0806030902050204" pitchFamily="34" charset="0"/>
              </a:rPr>
            </a:br>
            <a:r>
              <a:rPr lang="it-IT" sz="3600" dirty="0">
                <a:latin typeface="Impact" panose="020B0806030902050204" pitchFamily="34" charset="0"/>
              </a:rPr>
              <a:t>(3 </a:t>
            </a:r>
            <a:r>
              <a:rPr lang="it-IT" sz="3600" dirty="0" err="1">
                <a:latin typeface="Impact" panose="020B0806030902050204" pitchFamily="34" charset="0"/>
              </a:rPr>
              <a:t>proposals</a:t>
            </a:r>
            <a:r>
              <a:rPr lang="it-IT" sz="3600" dirty="0">
                <a:latin typeface="Impact" panose="020B0806030902050204" pitchFamily="34" charset="0"/>
              </a:rPr>
              <a:t>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A01779-DF17-206A-0DEB-2589EB476320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8A7C05-EDBB-441F-BCBA-880760623D8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029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00BE21-0429-67AB-38A5-9F67C5CF6CE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8A7C05-EDBB-441F-BCBA-880760623D89}" type="slidenum">
              <a:rPr lang="it-IT" smtClean="0"/>
              <a:t>7</a:t>
            </a:fld>
            <a:endParaRPr lang="it-IT"/>
          </a:p>
        </p:txBody>
      </p:sp>
      <p:pic>
        <p:nvPicPr>
          <p:cNvPr id="8" name="Immagine 7" descr="Immagine che contiene testo, schermata, diagramma, design&#10;&#10;Il contenuto generato dall'IA potrebbe non essere corretto.">
            <a:extLst>
              <a:ext uri="{FF2B5EF4-FFF2-40B4-BE49-F238E27FC236}">
                <a16:creationId xmlns:a16="http://schemas.microsoft.com/office/drawing/2014/main" id="{0FEB74C3-05A6-1B04-24EF-2230EB31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85" y="642551"/>
            <a:ext cx="11153319" cy="5941355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DC7BBABA-8A4E-7AFA-A972-E67E77DAFBDB}"/>
              </a:ext>
            </a:extLst>
          </p:cNvPr>
          <p:cNvCxnSpPr/>
          <p:nvPr/>
        </p:nvCxnSpPr>
        <p:spPr>
          <a:xfrm>
            <a:off x="1767016" y="5597610"/>
            <a:ext cx="4436076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4F9D4A-C2BE-CA35-F142-4B2780F7409A}"/>
              </a:ext>
            </a:extLst>
          </p:cNvPr>
          <p:cNvSpPr txBox="1"/>
          <p:nvPr/>
        </p:nvSpPr>
        <p:spPr>
          <a:xfrm>
            <a:off x="4856205" y="6166022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Designed</a:t>
            </a:r>
            <a:r>
              <a:rPr lang="it-IT" dirty="0"/>
              <a:t> by </a:t>
            </a:r>
            <a:r>
              <a:rPr lang="it-IT" dirty="0" err="1"/>
              <a:t>Italian</a:t>
            </a:r>
            <a:r>
              <a:rPr lang="it-IT" dirty="0"/>
              <a:t> groups</a:t>
            </a:r>
          </a:p>
        </p:txBody>
      </p:sp>
    </p:spTree>
    <p:extLst>
      <p:ext uri="{BB962C8B-B14F-4D97-AF65-F5344CB8AC3E}">
        <p14:creationId xmlns:p14="http://schemas.microsoft.com/office/powerpoint/2010/main" val="3422560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71CE7A-F40F-8846-D890-A8535D92676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8A7C05-EDBB-441F-BCBA-880760623D89}" type="slidenum">
              <a:rPr lang="it-IT" smtClean="0"/>
              <a:t>8</a:t>
            </a:fld>
            <a:endParaRPr lang="it-IT"/>
          </a:p>
        </p:txBody>
      </p:sp>
      <p:pic>
        <p:nvPicPr>
          <p:cNvPr id="10" name="Immagine 9" descr="Immagine che contiene testo, schermata, design, bancomat&#10;&#10;Il contenuto generato dall'IA potrebbe non essere corretto.">
            <a:extLst>
              <a:ext uri="{FF2B5EF4-FFF2-40B4-BE49-F238E27FC236}">
                <a16:creationId xmlns:a16="http://schemas.microsoft.com/office/drawing/2014/main" id="{CB592B8B-FC67-5D5A-0CE3-0EEB2BF45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95" y="413785"/>
            <a:ext cx="11703887" cy="6444215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76FCE5D-3879-6554-FF7B-2773B9C2E4F3}"/>
              </a:ext>
            </a:extLst>
          </p:cNvPr>
          <p:cNvCxnSpPr>
            <a:cxnSpLocks/>
          </p:cNvCxnSpPr>
          <p:nvPr/>
        </p:nvCxnSpPr>
        <p:spPr>
          <a:xfrm>
            <a:off x="1767016" y="4843844"/>
            <a:ext cx="5585254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E612639-2367-B072-8217-EB2FE7401415}"/>
              </a:ext>
            </a:extLst>
          </p:cNvPr>
          <p:cNvSpPr txBox="1"/>
          <p:nvPr/>
        </p:nvSpPr>
        <p:spPr>
          <a:xfrm>
            <a:off x="4856205" y="6166022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Designed</a:t>
            </a:r>
            <a:r>
              <a:rPr lang="it-IT" dirty="0"/>
              <a:t> by French groups</a:t>
            </a:r>
          </a:p>
        </p:txBody>
      </p:sp>
    </p:spTree>
    <p:extLst>
      <p:ext uri="{BB962C8B-B14F-4D97-AF65-F5344CB8AC3E}">
        <p14:creationId xmlns:p14="http://schemas.microsoft.com/office/powerpoint/2010/main" val="6435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111DEF-2523-C76C-CEA6-D5147A67002C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8A7C05-EDBB-441F-BCBA-880760623D89}" type="slidenum">
              <a:rPr lang="it-IT" smtClean="0"/>
              <a:t>9</a:t>
            </a:fld>
            <a:endParaRPr lang="it-IT"/>
          </a:p>
        </p:txBody>
      </p:sp>
      <p:pic>
        <p:nvPicPr>
          <p:cNvPr id="9" name="Immagine 8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97BD871C-0A0B-C086-375B-5E75987C8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95" y="231488"/>
            <a:ext cx="11936905" cy="662651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B2A25EB-BA15-39CA-5760-C0BD9BA8A620}"/>
              </a:ext>
            </a:extLst>
          </p:cNvPr>
          <p:cNvSpPr txBox="1"/>
          <p:nvPr/>
        </p:nvSpPr>
        <p:spPr>
          <a:xfrm>
            <a:off x="4856205" y="6166022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Designed</a:t>
            </a:r>
            <a:r>
              <a:rPr lang="it-IT" dirty="0"/>
              <a:t> by German/</a:t>
            </a:r>
            <a:r>
              <a:rPr lang="it-IT" dirty="0" err="1"/>
              <a:t>Japanese</a:t>
            </a:r>
            <a:r>
              <a:rPr lang="it-IT" dirty="0"/>
              <a:t> groups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AD179FF4-AE6A-B316-0CB7-F54381D79E4F}"/>
              </a:ext>
            </a:extLst>
          </p:cNvPr>
          <p:cNvCxnSpPr>
            <a:cxnSpLocks/>
          </p:cNvCxnSpPr>
          <p:nvPr/>
        </p:nvCxnSpPr>
        <p:spPr>
          <a:xfrm>
            <a:off x="630194" y="6264871"/>
            <a:ext cx="2977979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C62A2C-5E64-1D4E-1AAE-ED112F6BA84E}"/>
              </a:ext>
            </a:extLst>
          </p:cNvPr>
          <p:cNvSpPr txBox="1"/>
          <p:nvPr/>
        </p:nvSpPr>
        <p:spPr>
          <a:xfrm>
            <a:off x="456358" y="5895539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7 </a:t>
            </a:r>
            <a:r>
              <a:rPr lang="it-IT" dirty="0" err="1"/>
              <a:t>layers</a:t>
            </a:r>
            <a:r>
              <a:rPr lang="it-IT" dirty="0"/>
              <a:t> of RPC or </a:t>
            </a:r>
            <a:r>
              <a:rPr lang="it-IT" dirty="0" err="1"/>
              <a:t>scintillators</a:t>
            </a:r>
            <a:r>
              <a:rPr lang="it-IT" dirty="0"/>
              <a:t> </a:t>
            </a:r>
            <a:r>
              <a:rPr lang="it-IT" dirty="0" err="1"/>
              <a:t>bars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81945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1904</Words>
  <Application>Microsoft Macintosh PowerPoint</Application>
  <PresentationFormat>Widescreen</PresentationFormat>
  <Paragraphs>255</Paragraphs>
  <Slides>30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30</vt:i4>
      </vt:variant>
    </vt:vector>
  </HeadingPairs>
  <TitlesOfParts>
    <vt:vector size="47" baseType="lpstr">
      <vt:lpstr>Aptos</vt:lpstr>
      <vt:lpstr>Arial</vt:lpstr>
      <vt:lpstr>Avenir Next LT Pro</vt:lpstr>
      <vt:lpstr>Calibri</vt:lpstr>
      <vt:lpstr>Copperplate</vt:lpstr>
      <vt:lpstr>Copperplate Gothic Light</vt:lpstr>
      <vt:lpstr>DejaVu Serif Condensed</vt:lpstr>
      <vt:lpstr>Impact</vt:lpstr>
      <vt:lpstr>Noto Sans</vt:lpstr>
      <vt:lpstr>Noto Sans Symbols</vt:lpstr>
      <vt:lpstr>Sabon Next LT</vt:lpstr>
      <vt:lpstr>Tahoma</vt:lpstr>
      <vt:lpstr>Wingdings</vt:lpstr>
      <vt:lpstr>1_Office Theme</vt:lpstr>
      <vt:lpstr>Office Theme</vt:lpstr>
      <vt:lpstr>2_Office Theme</vt:lpstr>
      <vt:lpstr>Content Slides - Deep Blue</vt:lpstr>
      <vt:lpstr>2025 Planning: Detector, FEE,  Simulation, TB</vt:lpstr>
      <vt:lpstr>FCC Papers &amp; EOI documents</vt:lpstr>
      <vt:lpstr>FCC Papers &amp; EOI documents</vt:lpstr>
      <vt:lpstr>FCC Papers &amp; EOI documents</vt:lpstr>
      <vt:lpstr>FCC Papers &amp; EOI documents</vt:lpstr>
      <vt:lpstr>Detector Concept @ FCC (3 proposals)</vt:lpstr>
      <vt:lpstr>Presentazione standard di PowerPoint</vt:lpstr>
      <vt:lpstr>Presentazione standard di PowerPoint</vt:lpstr>
      <vt:lpstr>Presentazione standard di PowerPoint</vt:lpstr>
      <vt:lpstr>MUONS appartus @ FCC</vt:lpstr>
      <vt:lpstr>Muon Apparatus </vt:lpstr>
      <vt:lpstr>Muon Apparatus @ FCC ( 6 technology EOI proposed) </vt:lpstr>
      <vt:lpstr>Muon Apparatus @ FCC ( 6 technology EOI proposed) </vt:lpstr>
      <vt:lpstr>uRWELL in IDEA</vt:lpstr>
      <vt:lpstr>IDEA→ μ-RWELL for muon apparatus</vt:lpstr>
      <vt:lpstr>DETECTORS LAYOUT</vt:lpstr>
      <vt:lpstr>R&amp;D program 2024-2025</vt:lpstr>
      <vt:lpstr>R&amp;D Summary</vt:lpstr>
      <vt:lpstr>Test Beam</vt:lpstr>
      <vt:lpstr>Possible Setup</vt:lpstr>
      <vt:lpstr>FRONT END</vt:lpstr>
      <vt:lpstr>Presentazione standard di PowerPoint</vt:lpstr>
      <vt:lpstr>Presentazione standard di PowerPoint</vt:lpstr>
      <vt:lpstr>FEE discussion</vt:lpstr>
      <vt:lpstr>SIMULATION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Poli Lener</dc:creator>
  <cp:lastModifiedBy>Marco Poli Lener</cp:lastModifiedBy>
  <cp:revision>11</cp:revision>
  <dcterms:created xsi:type="dcterms:W3CDTF">2025-01-20T08:33:01Z</dcterms:created>
  <dcterms:modified xsi:type="dcterms:W3CDTF">2025-01-20T12:38:38Z</dcterms:modified>
</cp:coreProperties>
</file>