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4" r:id="rId2"/>
  </p:sldMasterIdLst>
  <p:notesMasterIdLst>
    <p:notesMasterId r:id="rId12"/>
  </p:notesMasterIdLst>
  <p:sldIdLst>
    <p:sldId id="260" r:id="rId3"/>
    <p:sldId id="475" r:id="rId4"/>
    <p:sldId id="476" r:id="rId5"/>
    <p:sldId id="477" r:id="rId6"/>
    <p:sldId id="478" r:id="rId7"/>
    <p:sldId id="479" r:id="rId8"/>
    <p:sldId id="480" r:id="rId9"/>
    <p:sldId id="481" r:id="rId10"/>
    <p:sldId id="261" r:id="rId11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C9EBAD-3E1A-064F-A6B4-D1D40ED38F1B}">
          <p14:sldIdLst>
            <p14:sldId id="260"/>
            <p14:sldId id="475"/>
            <p14:sldId id="476"/>
            <p14:sldId id="477"/>
            <p14:sldId id="478"/>
            <p14:sldId id="479"/>
            <p14:sldId id="480"/>
            <p14:sldId id="481"/>
            <p14:sldId id="261"/>
          </p14:sldIdLst>
        </p14:section>
        <p14:section name="ATSMB" id="{E106CDC2-985A-A945-BDC9-ABC6DE05269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941100"/>
    <a:srgbClr val="FF40FF"/>
    <a:srgbClr val="D883FF"/>
    <a:srgbClr val="D5FC79"/>
    <a:srgbClr val="73FEFF"/>
    <a:srgbClr val="008F00"/>
    <a:srgbClr val="00FA00"/>
    <a:srgbClr val="76D6FF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4"/>
    <p:restoredTop sz="83014"/>
  </p:normalViewPr>
  <p:slideViewPr>
    <p:cSldViewPr snapToGrid="0" showGuides="1">
      <p:cViewPr varScale="1">
        <p:scale>
          <a:sx n="100" d="100"/>
          <a:sy n="100" d="100"/>
        </p:scale>
        <p:origin x="12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347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D84C9-3289-F94D-A054-CC53F014232B}" type="datetimeFigureOut">
              <a:rPr lang="en-US" smtClean="0"/>
              <a:t>1/20/25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8BB2D-4963-BD44-8248-E5296E072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4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8BB2D-4963-BD44-8248-E5296E072B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6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1F64C8F-009D-2AD9-E0D3-736DCD93D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A0D03-EA25-E27D-BBDF-08A206442F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3A43CE-987E-544B-BD9B-455CDBF951AB}" type="datetime1">
              <a:rPr lang="de-CH" smtClean="0"/>
              <a:t>20.01.25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CB5D0-0694-03EF-AAF5-55866B7B3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I.Efthymiopoulos</a:t>
            </a:r>
            <a:r>
              <a:rPr lang="en-US" dirty="0"/>
              <a:t>, CERN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1E9F3-1FB4-2B31-1C1A-76854A67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562A29-F7CD-E34E-BAEE-8E8E72BF41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C561BF8-D2F3-313F-3EB0-0BD33D254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600201"/>
            <a:ext cx="9144000" cy="1828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his project has received funding from the European Union’s Horizon Europe Research and Innovation programme under Grant Agreement No 101057511.">
            <a:extLst>
              <a:ext uri="{FF2B5EF4-FFF2-40B4-BE49-F238E27FC236}">
                <a16:creationId xmlns:a16="http://schemas.microsoft.com/office/drawing/2014/main" id="{BA11E89F-E477-A03A-4F88-F0A30D670CF1}"/>
              </a:ext>
            </a:extLst>
          </p:cNvPr>
          <p:cNvSpPr txBox="1"/>
          <p:nvPr userDrawn="1"/>
        </p:nvSpPr>
        <p:spPr>
          <a:xfrm>
            <a:off x="1524001" y="5840777"/>
            <a:ext cx="9144000" cy="4987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just" defTabSz="584200">
              <a:lnSpc>
                <a:spcPct val="110000"/>
              </a:lnSpc>
              <a:defRPr sz="2100" b="0" i="1">
                <a:solidFill>
                  <a:srgbClr val="424242"/>
                </a:solidFill>
              </a:defRPr>
            </a:lvl1pPr>
          </a:lstStyle>
          <a:p>
            <a:r>
              <a:rPr sz="1200" dirty="0"/>
              <a:t>This project has received funding from the European Union’s Horizon Europe Research and Innovation </a:t>
            </a:r>
            <a:r>
              <a:rPr sz="1200" dirty="0" err="1"/>
              <a:t>programme</a:t>
            </a:r>
            <a:r>
              <a:rPr sz="1200" dirty="0"/>
              <a:t> under Grant Agreement No 101057511.</a:t>
            </a:r>
          </a:p>
        </p:txBody>
      </p:sp>
      <p:pic>
        <p:nvPicPr>
          <p:cNvPr id="10" name="eu_flag.jpg" descr="eu_flag.jpg">
            <a:extLst>
              <a:ext uri="{FF2B5EF4-FFF2-40B4-BE49-F238E27FC236}">
                <a16:creationId xmlns:a16="http://schemas.microsoft.com/office/drawing/2014/main" id="{B8ECA5AB-1183-48D5-F2A3-E22CDADB8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048" y="5825226"/>
            <a:ext cx="792760" cy="52982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13070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E8B4E96-FA5C-3842-B107-3DEA03FA15E9}" type="datetime1">
              <a:rPr lang="de-CH" smtClean="0"/>
              <a:t>20.01.25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I.Efthymiopoulos, CERN 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E95B09-A858-4A4A-B159-8C5B917D41E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824012" y="1599641"/>
            <a:ext cx="4054044" cy="1131215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5D2444-39E2-5846-AD4C-24B4582FC4B7}"/>
              </a:ext>
            </a:extLst>
          </p:cNvPr>
          <p:cNvCxnSpPr/>
          <p:nvPr userDrawn="1"/>
        </p:nvCxnSpPr>
        <p:spPr>
          <a:xfrm>
            <a:off x="407987" y="6266608"/>
            <a:ext cx="1137602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E25C82B9-DDBC-E0EB-9EC2-FBF72824E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168" y="0"/>
            <a:ext cx="9704832" cy="111525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9442AD-D08F-1FCB-13AE-45FF5A33AB2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1601116"/>
            <a:ext cx="7683499" cy="457215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E53891-4D57-CA74-08F1-1C0023F4C9E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24012" y="2859216"/>
            <a:ext cx="4054044" cy="331404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45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341157-2E02-1DD8-8468-0E166ABF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0ED2-6607-0040-94DE-F5A7FD1540B0}" type="datetime1">
              <a:rPr lang="de-CH" smtClean="0"/>
              <a:t>20.01.25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096FB-130D-C611-59FC-FEBA1ABB5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I.Efthymiopoulos, CERN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A25F4D-3418-B5C1-4D2D-A7E87002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A02D-5061-DA4D-919D-F691E4CA1D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9B293F2-7179-019D-754B-0E7E1398E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477"/>
            <a:ext cx="9144000" cy="153994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9D8729E9-FF15-EDAF-0F02-EF931B7C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448554"/>
            <a:ext cx="9144000" cy="168812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76956AA4-3F5C-871E-5042-A252FF575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9897" y="454759"/>
            <a:ext cx="4112207" cy="194690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his project has received funding from the European Union’s Horizon Europe Research and Innovation programme under Grant Agreement No 101057511.">
            <a:extLst>
              <a:ext uri="{FF2B5EF4-FFF2-40B4-BE49-F238E27FC236}">
                <a16:creationId xmlns:a16="http://schemas.microsoft.com/office/drawing/2014/main" id="{724E16CF-79B5-ED9F-7F27-7F3535ACA91C}"/>
              </a:ext>
            </a:extLst>
          </p:cNvPr>
          <p:cNvSpPr txBox="1"/>
          <p:nvPr/>
        </p:nvSpPr>
        <p:spPr>
          <a:xfrm>
            <a:off x="1524001" y="5840777"/>
            <a:ext cx="4982816" cy="4987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just" defTabSz="584200">
              <a:lnSpc>
                <a:spcPct val="110000"/>
              </a:lnSpc>
              <a:defRPr sz="2100" b="0" i="1">
                <a:solidFill>
                  <a:srgbClr val="424242"/>
                </a:solidFill>
              </a:defRPr>
            </a:lvl1pPr>
          </a:lstStyle>
          <a:p>
            <a:r>
              <a:rPr sz="1200" dirty="0"/>
              <a:t>This project has received funding from the European Union’s Horizon Europe Research and Innovation </a:t>
            </a:r>
            <a:r>
              <a:rPr sz="1200" dirty="0" err="1"/>
              <a:t>programme</a:t>
            </a:r>
            <a:r>
              <a:rPr sz="1200" dirty="0"/>
              <a:t> under Grant Agreement No 101057511.</a:t>
            </a:r>
          </a:p>
        </p:txBody>
      </p:sp>
      <p:pic>
        <p:nvPicPr>
          <p:cNvPr id="16" name="eu_flag.jpg" descr="eu_flag.jpg">
            <a:extLst>
              <a:ext uri="{FF2B5EF4-FFF2-40B4-BE49-F238E27FC236}">
                <a16:creationId xmlns:a16="http://schemas.microsoft.com/office/drawing/2014/main" id="{6D7B28B4-9CA9-4DA0-234D-764CE2392B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3048" y="5825226"/>
            <a:ext cx="792760" cy="52982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674073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76033219-2A05-B2BA-4D91-40F624A95B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6070" y="2198077"/>
            <a:ext cx="5199860" cy="24618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655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A85DC-8A16-A6A9-E07C-58E8D910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168" y="18256"/>
            <a:ext cx="9585960" cy="1097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73F61-98E6-F2F6-27AA-674DD8FAE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76" y="1271805"/>
            <a:ext cx="11612880" cy="490899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06B67-4BAA-B6D3-346D-76F19AE7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5176" y="63599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19DD8B27-5CF3-9244-B985-1D7C5C05A423}" type="datetime1">
              <a:rPr lang="de-CH" smtClean="0"/>
              <a:t>20.01.25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E8455-BE50-4C06-BA8D-D5CCC55B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45536" y="6356350"/>
            <a:ext cx="587654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I.Efthymiopoulos</a:t>
            </a:r>
            <a:r>
              <a:rPr lang="en-US" dirty="0"/>
              <a:t>, CERN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B61BE-67D6-A9CE-EFE6-64FED8D7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85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DC562A29-F7CD-E34E-BAEE-8E8E72BF41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A85DC-8A16-A6A9-E07C-58E8D910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168" y="18256"/>
            <a:ext cx="9585960" cy="1097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73F61-98E6-F2F6-27AA-674DD8FAE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84" y="1271805"/>
            <a:ext cx="5830824" cy="490899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06B67-4BAA-B6D3-346D-76F19AE7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784" y="634847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D188A-4C4B-2942-B4D0-FC7F0A7BF46C}" type="datetime1">
              <a:rPr lang="de-CH" smtClean="0"/>
              <a:t>20.01.25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E8455-BE50-4C06-BA8D-D5CCC55B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45536" y="6356350"/>
            <a:ext cx="587654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I.Efthymiopoulos</a:t>
            </a:r>
            <a:r>
              <a:rPr lang="en-US" dirty="0"/>
              <a:t>, CERN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B61BE-67D6-A9CE-EFE6-64FED8D7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016" y="63348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562A29-F7CD-E34E-BAEE-8E8E72BF41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86A1A1-CD88-4033-C3BF-4C0C84D0BB4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4392" y="1271805"/>
            <a:ext cx="5830824" cy="490899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87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37B47-D4EB-0C1D-23B0-37C191E20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976" y="21438"/>
            <a:ext cx="9695688" cy="109381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F05F8-0A0F-3D78-FAE4-970258D25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784" y="1254443"/>
            <a:ext cx="58207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3AA138-8BA4-8A69-707D-316F387A3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752" y="2078354"/>
            <a:ext cx="5830824" cy="410298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B334CD-CDB1-A8D1-A226-93312A729A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254443"/>
            <a:ext cx="585304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1F144E-E8F9-EB19-63D0-9DAB0854C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078354"/>
            <a:ext cx="5853049" cy="41029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1904FBE-B8BE-DA90-87B6-25BDFEDD0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675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B245E8-EC97-5C44-A466-303480B4B655}" type="datetime1">
              <a:rPr lang="de-CH" smtClean="0"/>
              <a:t>20.01.25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6DDF2E9-C0B7-58F6-AA88-D30A3F0F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1424" y="6356350"/>
            <a:ext cx="618134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I.Efthymiopoulos</a:t>
            </a:r>
            <a:r>
              <a:rPr lang="en-US" dirty="0"/>
              <a:t>, CERN 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41F130B-F198-1BCE-8ABF-64C1AA54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204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562A29-F7CD-E34E-BAEE-8E8E72BF41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56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37B47-D4EB-0C1D-23B0-37C191E20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976" y="21438"/>
            <a:ext cx="9695688" cy="109381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1904FBE-B8BE-DA90-87B6-25BDFEDD0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5176" y="63599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92DFC5-7D50-244E-9B33-3682DBF65D1E}" type="datetime1">
              <a:rPr lang="de-CH" smtClean="0"/>
              <a:t>20.01.25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6DDF2E9-C0B7-58F6-AA88-D30A3F0F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45536" y="6356350"/>
            <a:ext cx="587654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I.Efthymiopoulos</a:t>
            </a:r>
            <a:r>
              <a:rPr lang="en-US" dirty="0"/>
              <a:t>, CERN 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41F130B-F198-1BCE-8ABF-64C1AA54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85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562A29-F7CD-E34E-BAEE-8E8E72BF41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83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006C0-20CE-1903-AF05-85978330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60" y="1271805"/>
            <a:ext cx="3932237" cy="134110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D762F3-AB7A-E3BB-4C2C-FDFCE47B1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5260" y="2613658"/>
            <a:ext cx="3932237" cy="35671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91B0DD8-BE75-F873-4C70-1616D8FB036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7616" y="1271805"/>
            <a:ext cx="7467600" cy="490899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D462123-66D7-AEDF-00C8-4B41A064B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5176" y="63599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F19A13-99F8-9D46-AFDA-00B44334485C}" type="datetime1">
              <a:rPr lang="de-CH" smtClean="0"/>
              <a:t>20.01.25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5FA5306-9A0E-3964-93BE-D36C25256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45536" y="6356350"/>
            <a:ext cx="587654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I.Efthymiopoulos</a:t>
            </a:r>
            <a:r>
              <a:rPr lang="en-US" dirty="0"/>
              <a:t>, CERN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EBACE08-0961-376C-B5A1-D109539D6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85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562A29-F7CD-E34E-BAEE-8E8E72BF41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7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6E7DE-32FD-CF9F-E164-40B67555E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13924-B70E-86C9-D00E-B2BE3947C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E9561D-CF75-ED42-B9E3-4779667B8147}" type="datetime1">
              <a:rPr lang="de-CH" smtClean="0"/>
              <a:t>20.01.25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EFEBA0-6A7E-5424-3346-3D51B50CD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I.Efthymiopoulos, CERN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89D75-818E-5496-758F-F53AE5ABE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562A29-F7CD-E34E-BAEE-8E8E72BF41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9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F27C7-9DA6-3A82-B58C-3555FD8A2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D21403-292F-5F4F-978D-AF36BC77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916ADA-F742-6F4C-B148-2B3109132148}" type="datetime1">
              <a:rPr lang="de-CH" smtClean="0"/>
              <a:t>20.01.25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26E1B9-75E7-F4A2-A953-C4384491F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I.Efthymiopoulos, CERN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8D2AD-9A48-B9DB-E686-D112225F5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562A29-F7CD-E34E-BAEE-8E8E72BF41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46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83808" y="1377978"/>
            <a:ext cx="5990400" cy="1131215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9AE039-30CD-274C-BDEF-B14ACEAB5CA3}" type="datetime1">
              <a:rPr lang="de-CH" smtClean="0"/>
              <a:t>20.01.25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I.Efthymiopoulos, CERN 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E95B09-A858-4A4A-B159-8C5B917D41E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74" y="5078524"/>
            <a:ext cx="5991125" cy="1131215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5D2444-39E2-5846-AD4C-24B4582FC4B7}"/>
              </a:ext>
            </a:extLst>
          </p:cNvPr>
          <p:cNvCxnSpPr/>
          <p:nvPr userDrawn="1"/>
        </p:nvCxnSpPr>
        <p:spPr>
          <a:xfrm>
            <a:off x="407987" y="6266608"/>
            <a:ext cx="1137602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E25C82B9-DDBC-E0EB-9EC2-FBF72824E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168" y="0"/>
            <a:ext cx="9704832" cy="111525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9442AD-D08F-1FCB-13AE-45FF5A33AB2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1377978"/>
            <a:ext cx="5978207" cy="370043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0D6D99D-4763-326A-D300-C0460B7E5F0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096000" y="2649252"/>
            <a:ext cx="5978208" cy="347729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39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61499-3F1D-2613-875F-7EF32E22D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168" y="0"/>
            <a:ext cx="9704832" cy="111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86E13-B9DB-C05C-4630-62467C60C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176" y="1231392"/>
            <a:ext cx="11612880" cy="4945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22234C-8805-FDE9-ABAE-AE8597064857}"/>
              </a:ext>
            </a:extLst>
          </p:cNvPr>
          <p:cNvSpPr/>
          <p:nvPr userDrawn="1"/>
        </p:nvSpPr>
        <p:spPr>
          <a:xfrm>
            <a:off x="0" y="0"/>
            <a:ext cx="12192000" cy="1116000"/>
          </a:xfrm>
          <a:prstGeom prst="rect">
            <a:avLst/>
          </a:prstGeom>
          <a:gradFill flip="none" rotWithShape="1">
            <a:gsLst>
              <a:gs pos="0">
                <a:srgbClr val="76D6FF"/>
              </a:gs>
              <a:gs pos="100000">
                <a:srgbClr val="0432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C421B4B6-79D3-A3A6-6E63-AEDD6C41048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2355617" cy="1115255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FB2F37F-686F-14DC-890C-4F4859C51382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265176" y="6359923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400" i="1">
                <a:solidFill>
                  <a:srgbClr val="C00000"/>
                </a:solidFill>
              </a:defRPr>
            </a:lvl1pPr>
          </a:lstStyle>
          <a:p>
            <a:fld id="{24795DC7-E145-6841-AEB9-9CC4EF745C54}" type="datetime1">
              <a:rPr lang="de-CH" smtClean="0"/>
              <a:t>20.01.25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7EB9AA0-E2F7-6754-6460-9DA0CAEE4D3F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145536" y="6356350"/>
            <a:ext cx="5876544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rgbClr val="C00000"/>
                </a:solidFill>
              </a:defRPr>
            </a:lvl1pPr>
          </a:lstStyle>
          <a:p>
            <a:r>
              <a:rPr lang="en-US"/>
              <a:t>I.Efthymiopoulos, CERN 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58EF7C0-D79C-4C3B-5CD1-8C4243E92C0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134856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 i="1">
                <a:solidFill>
                  <a:srgbClr val="C00000"/>
                </a:solidFill>
              </a:defRPr>
            </a:lvl1pPr>
          </a:lstStyle>
          <a:p>
            <a:fld id="{DC562A29-F7CD-E34E-BAEE-8E8E72BF41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3" r:id="rId4"/>
    <p:sldLayoutId id="2147483661" r:id="rId5"/>
    <p:sldLayoutId id="2147483656" r:id="rId6"/>
    <p:sldLayoutId id="2147483662" r:id="rId7"/>
    <p:sldLayoutId id="2147483663" r:id="rId8"/>
    <p:sldLayoutId id="2147483674" r:id="rId9"/>
    <p:sldLayoutId id="2147483673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A88D0-31C5-A0E7-203E-D106519F3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D9902-A080-1BED-26BC-5983BE329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FE284-ABD2-9EB7-1FDC-36CA3856BD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04556-BFFF-FC47-BDC0-CB580A6D8339}" type="datetime1">
              <a:rPr lang="de-CH" smtClean="0"/>
              <a:t>20.01.25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BBA13-2343-916A-BFD0-7F68F7DF9F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I.Efthymiopoulos, CERN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6A13D-9FD4-AA75-6509-55A2B06B0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EA02D-5061-DA4D-919D-F691E4CA1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8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CAC2DA7-5836-D5C2-6887-014BE37AF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088"/>
            <a:ext cx="7162800" cy="1539875"/>
          </a:xfrm>
        </p:spPr>
        <p:txBody>
          <a:bodyPr anchor="b">
            <a:normAutofit/>
          </a:bodyPr>
          <a:lstStyle/>
          <a:p>
            <a:r>
              <a:rPr lang="en-US" dirty="0"/>
              <a:t>From discussion and first tests with Barbara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B62FC1-277B-2A45-3715-F040C1BE9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448554"/>
            <a:ext cx="9144000" cy="1688123"/>
          </a:xfrm>
        </p:spPr>
        <p:txBody>
          <a:bodyPr>
            <a:normAutofit/>
          </a:bodyPr>
          <a:lstStyle/>
          <a:p>
            <a:r>
              <a:rPr lang="en-US" dirty="0"/>
              <a:t>Project Repository @ CERNBOX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Collaborative Effort A Three Dimensional Render Of Teamwork ...">
            <a:extLst>
              <a:ext uri="{FF2B5EF4-FFF2-40B4-BE49-F238E27FC236}">
                <a16:creationId xmlns:a16="http://schemas.microsoft.com/office/drawing/2014/main" id="{52C5937B-99EE-F5D2-B084-ACE47D2AA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675122"/>
            <a:ext cx="2885440" cy="161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64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D6859-0E9E-DCF7-B6AE-551CE6C1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168" y="18256"/>
            <a:ext cx="9585960" cy="1097000"/>
          </a:xfrm>
        </p:spPr>
        <p:txBody>
          <a:bodyPr/>
          <a:lstStyle/>
          <a:p>
            <a:r>
              <a:rPr lang="en-US" dirty="0"/>
              <a:t>Project Repository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E2F44C5-BDC9-BE73-E5FA-A694592FA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76" y="1271805"/>
            <a:ext cx="11612880" cy="490899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Working disk space to store project datafiles</a:t>
            </a:r>
            <a:endParaRPr lang="el-GR" dirty="0"/>
          </a:p>
          <a:p>
            <a:endParaRPr lang="en-GB" dirty="0"/>
          </a:p>
          <a:p>
            <a:r>
              <a:rPr lang="en-GB" dirty="0"/>
              <a:t>Which files?</a:t>
            </a:r>
          </a:p>
          <a:p>
            <a:pPr lvl="1"/>
            <a:r>
              <a:rPr lang="en-GB" dirty="0">
                <a:solidFill>
                  <a:srgbClr val="941100"/>
                </a:solidFill>
              </a:rPr>
              <a:t>TA data: </a:t>
            </a:r>
          </a:p>
          <a:p>
            <a:pPr lvl="2"/>
            <a:r>
              <a:rPr lang="en-GB" dirty="0"/>
              <a:t>excel files </a:t>
            </a:r>
          </a:p>
          <a:p>
            <a:pPr lvl="2"/>
            <a:r>
              <a:rPr lang="en-GB" dirty="0"/>
              <a:t>project description (doc or word)</a:t>
            </a:r>
          </a:p>
          <a:p>
            <a:pPr lvl="1"/>
            <a:r>
              <a:rPr lang="en-GB" dirty="0">
                <a:solidFill>
                  <a:srgbClr val="941100"/>
                </a:solidFill>
              </a:rPr>
              <a:t>Periodic Report files and data</a:t>
            </a:r>
          </a:p>
          <a:p>
            <a:pPr lvl="2"/>
            <a:r>
              <a:rPr lang="en-GB" dirty="0"/>
              <a:t>For the PR2 we said to move towards using Overleaf</a:t>
            </a:r>
          </a:p>
          <a:p>
            <a:pPr lvl="2"/>
            <a:r>
              <a:rPr lang="en-GB" dirty="0"/>
              <a:t>we can fetch the data from overleaf and store it here for reference and easier access with regular updates</a:t>
            </a:r>
          </a:p>
          <a:p>
            <a:pPr marL="914400" lvl="2" indent="0">
              <a:buNone/>
            </a:pPr>
            <a:r>
              <a:rPr lang="en-GB" dirty="0">
                <a:solidFill>
                  <a:srgbClr val="0432FF"/>
                </a:solidFill>
              </a:rPr>
              <a:t>More on the PR and Overleaf later….</a:t>
            </a:r>
          </a:p>
          <a:p>
            <a:pPr lvl="1"/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Do you think/need of something else?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D9532-F38E-4686-11F0-9FDF2AAD54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5176" y="6359923"/>
            <a:ext cx="2743200" cy="365125"/>
          </a:xfrm>
        </p:spPr>
        <p:txBody>
          <a:bodyPr/>
          <a:lstStyle/>
          <a:p>
            <a:fld id="{0F84AE5C-CF64-9A49-9454-20454AB0B373}" type="datetime1">
              <a:rPr lang="de-CH" smtClean="0"/>
              <a:t>20.01.25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DA82D-BA4F-1F4D-E54D-DA78DB8F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856" y="6356350"/>
            <a:ext cx="2743200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8A04CA5-9598-52DC-7F21-584CB35A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I.Efthymiopoulos, CERN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71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8E8BA-2601-8116-E2D2-9BE436981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168" y="18256"/>
            <a:ext cx="9585960" cy="1097000"/>
          </a:xfrm>
        </p:spPr>
        <p:txBody>
          <a:bodyPr anchor="ctr">
            <a:normAutofit/>
          </a:bodyPr>
          <a:lstStyle/>
          <a:p>
            <a:r>
              <a:rPr lang="en-US" dirty="0"/>
              <a:t>The repository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6F031-A38E-5B68-155E-89B7157D6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84" y="1271805"/>
            <a:ext cx="5830824" cy="4908995"/>
          </a:xfrm>
        </p:spPr>
        <p:txBody>
          <a:bodyPr>
            <a:normAutofit/>
          </a:bodyPr>
          <a:lstStyle/>
          <a:p>
            <a:r>
              <a:rPr lang="en-US" sz="2600" dirty="0"/>
              <a:t>Created in </a:t>
            </a:r>
            <a:r>
              <a:rPr lang="en-US" sz="2600" dirty="0" err="1"/>
              <a:t>CERNbox</a:t>
            </a:r>
            <a:r>
              <a:rPr lang="en-US" sz="2600" dirty="0"/>
              <a:t> space as euro-labs project</a:t>
            </a:r>
          </a:p>
          <a:p>
            <a:endParaRPr lang="en-US" sz="2600" dirty="0"/>
          </a:p>
          <a:p>
            <a:r>
              <a:rPr lang="en-US" sz="2600" dirty="0"/>
              <a:t>How to access it? 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From inside CERN/</a:t>
            </a:r>
            <a:r>
              <a:rPr lang="en-US" sz="2600" dirty="0" err="1"/>
              <a:t>linux</a:t>
            </a:r>
            <a:r>
              <a:rPr lang="en-US" sz="2600" dirty="0"/>
              <a:t> boxes as : /</a:t>
            </a:r>
            <a:r>
              <a:rPr lang="en-US" sz="2600" dirty="0" err="1"/>
              <a:t>eos</a:t>
            </a:r>
            <a:r>
              <a:rPr lang="en-US" sz="2600" dirty="0"/>
              <a:t>/project-e/euro-labs/Repository</a:t>
            </a:r>
          </a:p>
          <a:p>
            <a:pPr marL="457200" lvl="1" indent="0">
              <a:buNone/>
            </a:pPr>
            <a:endParaRPr lang="en-US" sz="2600" dirty="0"/>
          </a:p>
          <a:p>
            <a:pPr lvl="1"/>
            <a:r>
              <a:rPr lang="en-US" sz="2600" dirty="0"/>
              <a:t>Through the </a:t>
            </a:r>
            <a:r>
              <a:rPr lang="en-US" sz="2600" dirty="0" err="1">
                <a:solidFill>
                  <a:srgbClr val="941100"/>
                </a:solidFill>
              </a:rPr>
              <a:t>CERNbox</a:t>
            </a:r>
            <a:r>
              <a:rPr lang="en-US" sz="2600" dirty="0">
                <a:solidFill>
                  <a:srgbClr val="941100"/>
                </a:solidFill>
              </a:rPr>
              <a:t> web interface</a:t>
            </a:r>
            <a:r>
              <a:rPr lang="en-US" sz="2600" dirty="0"/>
              <a:t>: </a:t>
            </a:r>
          </a:p>
          <a:p>
            <a:pPr lvl="2"/>
            <a:r>
              <a:rPr lang="en-US" sz="2600" dirty="0"/>
              <a:t>you will receive or have already received </a:t>
            </a:r>
            <a:r>
              <a:rPr lang="en-US" sz="2600" dirty="0">
                <a:highlight>
                  <a:srgbClr val="FFFF00"/>
                </a:highlight>
              </a:rPr>
              <a:t>invitation e-mail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E22BD-C4ED-A5B1-1D73-BAC94B11A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784" y="6348476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DB74A6F-65B3-F74E-B76A-ACE34F224FF6}" type="datetime1">
              <a:rPr lang="de-CH" smtClean="0"/>
              <a:t>20.01.25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323DFF-2532-21CD-8346-4329E5FA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016" y="633485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C562A29-F7CD-E34E-BAEE-8E8E72BF419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A4743B-EEE1-8E02-479D-450D66EFB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392" y="2334193"/>
            <a:ext cx="5830824" cy="2784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8813E6-C24A-92B9-2111-0FFD9A1F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I.Efthymiopoulos, CERN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0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E2652-B902-7544-C256-A13ADFA5B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TA-Data – structure 1</a:t>
            </a:r>
            <a:r>
              <a:rPr lang="en-US" baseline="30000" dirty="0"/>
              <a:t>st</a:t>
            </a:r>
            <a:r>
              <a:rPr lang="en-US" dirty="0"/>
              <a:t>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21EC8B-23C1-131D-C2A4-DA70E6CAA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941100"/>
                </a:solidFill>
              </a:rPr>
              <a:t>Folders per WP</a:t>
            </a:r>
          </a:p>
          <a:p>
            <a:endParaRPr lang="en-US" dirty="0">
              <a:solidFill>
                <a:srgbClr val="941100"/>
              </a:solidFill>
            </a:endParaRPr>
          </a:p>
          <a:p>
            <a:endParaRPr lang="en-US" dirty="0">
              <a:solidFill>
                <a:srgbClr val="941100"/>
              </a:solidFill>
            </a:endParaRPr>
          </a:p>
          <a:p>
            <a:endParaRPr lang="en-US" dirty="0">
              <a:solidFill>
                <a:srgbClr val="941100"/>
              </a:solidFill>
            </a:endParaRPr>
          </a:p>
          <a:p>
            <a:endParaRPr lang="en-US" dirty="0">
              <a:solidFill>
                <a:srgbClr val="941100"/>
              </a:solidFill>
            </a:endParaRPr>
          </a:p>
          <a:p>
            <a:endParaRPr lang="en-US" dirty="0">
              <a:solidFill>
                <a:srgbClr val="941100"/>
              </a:solidFill>
            </a:endParaRPr>
          </a:p>
          <a:p>
            <a:endParaRPr lang="en-US" dirty="0">
              <a:solidFill>
                <a:srgbClr val="941100"/>
              </a:solidFill>
            </a:endParaRPr>
          </a:p>
          <a:p>
            <a:endParaRPr lang="en-US" dirty="0">
              <a:solidFill>
                <a:srgbClr val="941100"/>
              </a:solidFill>
            </a:endParaRPr>
          </a:p>
          <a:p>
            <a:r>
              <a:rPr lang="en-US" dirty="0"/>
              <a:t>Access rights for the FC can be configured per WP</a:t>
            </a:r>
          </a:p>
          <a:p>
            <a:pPr lvl="1"/>
            <a:r>
              <a:rPr lang="en-US" dirty="0"/>
              <a:t>no visibility between the WPs, mainly to avoid mistakes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3061C-BCB7-FDF9-B298-D876B2E36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84E9-4661-864F-B6EC-80FF050CD037}" type="datetime1">
              <a:rPr lang="de-CH" smtClean="0"/>
              <a:t>20.01.25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EF844-8286-25F4-B76D-6285F625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2A29-F7CD-E34E-BAEE-8E8E72BF419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B53B1C-E524-678B-B5B5-21510F886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15285"/>
            <a:ext cx="7772400" cy="267503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FFB200E-D7F4-9BB5-3AA1-35542BED5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I.Efthymiopoulos, CERN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43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CB1A8-1D40-2461-A4E4-6BB7E662E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TA-Data – structure 2</a:t>
            </a:r>
            <a:r>
              <a:rPr lang="en-US" baseline="30000" dirty="0"/>
              <a:t>nd</a:t>
            </a:r>
            <a:r>
              <a:rPr lang="en-US" dirty="0"/>
              <a:t>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97488-8D4A-6906-3306-95BFB9750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941100"/>
                </a:solidFill>
              </a:rPr>
              <a:t>Folders per facility</a:t>
            </a:r>
          </a:p>
          <a:p>
            <a:pPr lvl="1"/>
            <a:r>
              <a:rPr lang="en-US" dirty="0"/>
              <a:t>I used the Facility names as presented in the WP reports in TAM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4523A-7D45-2441-8BE4-5B3D2249A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fld id="{E3FED2C2-FC52-8441-92FD-ED0B67929162}" type="datetime1">
              <a:rPr lang="de-CH" smtClean="0"/>
              <a:t>20.01.25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6A3BF-EC2A-14B8-199A-EF763A788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fld id="{DC562A29-F7CD-E34E-BAEE-8E8E72BF419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16DA58-78F5-20F7-4015-FE011EABC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44" y="2198950"/>
            <a:ext cx="5096880" cy="4102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F0EA8E-CA7C-19E7-87CE-7802FCA17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284" y="2602210"/>
            <a:ext cx="5562601" cy="4115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9A965E-3D92-3A8D-3F19-A0A57B87AB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1999"/>
          <a:stretch/>
        </p:blipFill>
        <p:spPr>
          <a:xfrm>
            <a:off x="6221981" y="2416626"/>
            <a:ext cx="4555244" cy="4032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0AA243-F180-2AFC-CB3C-9D3DF07AC06E}"/>
              </a:ext>
            </a:extLst>
          </p:cNvPr>
          <p:cNvSpPr txBox="1"/>
          <p:nvPr/>
        </p:nvSpPr>
        <p:spPr>
          <a:xfrm>
            <a:off x="1809122" y="2530773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41100"/>
                </a:solidFill>
              </a:rPr>
              <a:t>WP2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AA8BFE-32E3-9CDD-98DB-7B08954777CE}"/>
              </a:ext>
            </a:extLst>
          </p:cNvPr>
          <p:cNvSpPr txBox="1"/>
          <p:nvPr/>
        </p:nvSpPr>
        <p:spPr>
          <a:xfrm>
            <a:off x="4775714" y="278544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41100"/>
                </a:solidFill>
              </a:rPr>
              <a:t>WP3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62B5F9-C339-6230-07FF-FD5FF13D1FC2}"/>
              </a:ext>
            </a:extLst>
          </p:cNvPr>
          <p:cNvSpPr txBox="1"/>
          <p:nvPr/>
        </p:nvSpPr>
        <p:spPr>
          <a:xfrm>
            <a:off x="8009330" y="3059668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41100"/>
                </a:solidFill>
              </a:rPr>
              <a:t>WP4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C74A8DE0-B748-17C7-7900-2509AC0C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I.Efthymiopoulos, CERN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43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A710-81CE-E25B-F4EE-10DC2160B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168" y="18256"/>
            <a:ext cx="9585960" cy="1097000"/>
          </a:xfrm>
        </p:spPr>
        <p:txBody>
          <a:bodyPr anchor="ctr">
            <a:normAutofit/>
          </a:bodyPr>
          <a:lstStyle/>
          <a:p>
            <a:r>
              <a:rPr lang="en-US" dirty="0"/>
              <a:t>TA-Data – structure 3rd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60FCA-029E-0068-71E2-3E8B52BAD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84" y="1271805"/>
            <a:ext cx="5830824" cy="4908995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941100"/>
                </a:solidFill>
              </a:rPr>
              <a:t>Option A: Per periods</a:t>
            </a:r>
          </a:p>
          <a:p>
            <a:pPr lvl="1"/>
            <a:r>
              <a:rPr lang="en-US" dirty="0"/>
              <a:t>see the example here from ALTO</a:t>
            </a:r>
          </a:p>
          <a:p>
            <a:pPr lvl="1"/>
            <a:r>
              <a:rPr lang="en-US" dirty="0"/>
              <a:t>Pros:</a:t>
            </a:r>
          </a:p>
          <a:p>
            <a:pPr lvl="2"/>
            <a:r>
              <a:rPr lang="en-US" dirty="0"/>
              <a:t>gives some freedom on the file names </a:t>
            </a:r>
          </a:p>
          <a:p>
            <a:pPr lvl="1"/>
            <a:r>
              <a:rPr lang="en-US" dirty="0"/>
              <a:t>Cons: </a:t>
            </a:r>
          </a:p>
          <a:p>
            <a:pPr lvl="2"/>
            <a:r>
              <a:rPr lang="en-US" dirty="0"/>
              <a:t>needs some work to setup these sub-folders in all facilities… </a:t>
            </a:r>
          </a:p>
          <a:p>
            <a:endParaRPr lang="en-US" dirty="0"/>
          </a:p>
          <a:p>
            <a:r>
              <a:rPr lang="en-US" dirty="0"/>
              <a:t>Option B: simple list and use the file names: </a:t>
            </a:r>
            <a:r>
              <a:rPr lang="en-US" dirty="0">
                <a:solidFill>
                  <a:srgbClr val="941100"/>
                </a:solidFill>
              </a:rPr>
              <a:t>ALTO-2023-&lt;</a:t>
            </a:r>
            <a:r>
              <a:rPr lang="en-US" dirty="0" err="1">
                <a:solidFill>
                  <a:srgbClr val="941100"/>
                </a:solidFill>
              </a:rPr>
              <a:t>expID</a:t>
            </a:r>
            <a:r>
              <a:rPr lang="en-US" dirty="0">
                <a:solidFill>
                  <a:srgbClr val="941100"/>
                </a:solidFill>
              </a:rPr>
              <a:t>&gt;.xlsx, ALTO-2023-&lt;</a:t>
            </a:r>
            <a:r>
              <a:rPr lang="en-US" dirty="0" err="1">
                <a:solidFill>
                  <a:srgbClr val="941100"/>
                </a:solidFill>
              </a:rPr>
              <a:t>expID</a:t>
            </a:r>
            <a:r>
              <a:rPr lang="en-US" dirty="0">
                <a:solidFill>
                  <a:srgbClr val="941100"/>
                </a:solidFill>
              </a:rPr>
              <a:t>&gt;.pdf</a:t>
            </a:r>
          </a:p>
          <a:p>
            <a:pPr lvl="1"/>
            <a:r>
              <a:rPr lang="en-US" dirty="0"/>
              <a:t>Pros: </a:t>
            </a:r>
          </a:p>
          <a:p>
            <a:pPr lvl="2"/>
            <a:r>
              <a:rPr lang="en-US" dirty="0"/>
              <a:t>Less work to setup the sub-folders</a:t>
            </a:r>
          </a:p>
          <a:p>
            <a:pPr lvl="1"/>
            <a:r>
              <a:rPr lang="en-US" dirty="0"/>
              <a:t>Cons:</a:t>
            </a:r>
          </a:p>
          <a:p>
            <a:pPr lvl="2"/>
            <a:r>
              <a:rPr lang="en-US" dirty="0"/>
              <a:t>Might be difficult to separate files per </a:t>
            </a:r>
            <a:r>
              <a:rPr lang="en-US" dirty="0" err="1"/>
              <a:t>PRr</a:t>
            </a:r>
            <a:endParaRPr lang="en-US" dirty="0"/>
          </a:p>
          <a:p>
            <a:pPr lvl="1"/>
            <a:endParaRPr lang="en-US" dirty="0">
              <a:solidFill>
                <a:srgbClr val="941100"/>
              </a:solidFill>
            </a:endParaRPr>
          </a:p>
          <a:p>
            <a:r>
              <a:rPr lang="en-US" dirty="0">
                <a:solidFill>
                  <a:srgbClr val="0432FF"/>
                </a:solidFill>
              </a:rPr>
              <a:t>Whatever we decide, some discipline must be enforced (by the WP coordinators?)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59AE8-4411-35EB-DE25-89375CA15B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784" y="6348476"/>
            <a:ext cx="2743200" cy="365125"/>
          </a:xfrm>
        </p:spPr>
        <p:txBody>
          <a:bodyPr anchor="ctr">
            <a:normAutofit/>
          </a:bodyPr>
          <a:lstStyle/>
          <a:p>
            <a:fld id="{7EB3D2D4-F6CE-CF4A-A0C4-89484DE2A35A}" type="datetime1">
              <a:rPr lang="de-CH" smtClean="0"/>
              <a:t>20.01.25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4BDA9-A0E9-5FE4-7014-2C2E99532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016" y="6334858"/>
            <a:ext cx="2743200" cy="365125"/>
          </a:xfrm>
        </p:spPr>
        <p:txBody>
          <a:bodyPr anchor="ctr">
            <a:normAutofit/>
          </a:bodyPr>
          <a:lstStyle/>
          <a:p>
            <a:fld id="{DC562A29-F7CD-E34E-BAEE-8E8E72BF419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6CFA966-D34B-3586-D3A2-5BAEB10BA4E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4B6976-DB8D-630C-453A-2C23D6760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30042"/>
            <a:ext cx="5830824" cy="2682179"/>
          </a:xfrm>
          <a:prstGeom prst="rect">
            <a:avLst/>
          </a:prstGeom>
          <a:noFill/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5934C4-FA3C-EC6A-9D6F-8F0323F89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I.Efthymiopoulos, CERN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6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9B26723-E050-89D9-78D8-62BE2769A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168" y="18256"/>
            <a:ext cx="9585960" cy="1097000"/>
          </a:xfrm>
        </p:spPr>
        <p:txBody>
          <a:bodyPr anchor="ctr">
            <a:normAutofit/>
          </a:bodyPr>
          <a:lstStyle/>
          <a:p>
            <a:r>
              <a:rPr lang="en-US" dirty="0"/>
              <a:t>The repository - Access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D96328-6D77-30EB-E067-597169BD0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84" y="1271805"/>
            <a:ext cx="5830824" cy="490899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At top level </a:t>
            </a:r>
            <a:r>
              <a:rPr lang="en-US" b="1" dirty="0">
                <a:solidFill>
                  <a:srgbClr val="C00000"/>
                </a:solidFill>
              </a:rPr>
              <a:t>editor access</a:t>
            </a:r>
            <a:r>
              <a:rPr lang="en-US" dirty="0">
                <a:solidFill>
                  <a:srgbClr val="C00000"/>
                </a:solidFill>
              </a:rPr>
              <a:t> to the SC members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propagated to all sub-folders</a:t>
            </a:r>
          </a:p>
          <a:p>
            <a:pPr lvl="1"/>
            <a:r>
              <a:rPr lang="en-US" sz="2800" dirty="0"/>
              <a:t>give access rights to the sub-folders </a:t>
            </a:r>
          </a:p>
          <a:p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C00000"/>
                </a:solidFill>
              </a:rPr>
              <a:t>Editor access </a:t>
            </a:r>
            <a:r>
              <a:rPr lang="en-US" sz="3200" dirty="0">
                <a:solidFill>
                  <a:srgbClr val="C00000"/>
                </a:solidFill>
              </a:rPr>
              <a:t>to the </a:t>
            </a:r>
            <a:r>
              <a:rPr lang="en-US" sz="3200" b="1" dirty="0">
                <a:solidFill>
                  <a:srgbClr val="C00000"/>
                </a:solidFill>
              </a:rPr>
              <a:t>FC</a:t>
            </a:r>
            <a:r>
              <a:rPr lang="en-US" sz="3200" dirty="0">
                <a:solidFill>
                  <a:srgbClr val="C00000"/>
                </a:solidFill>
              </a:rPr>
              <a:t> per WP </a:t>
            </a:r>
            <a:r>
              <a:rPr lang="en-US" sz="3200" dirty="0"/>
              <a:t>folder</a:t>
            </a:r>
          </a:p>
          <a:p>
            <a:pPr lvl="1"/>
            <a:r>
              <a:rPr lang="en-US" sz="2800" dirty="0"/>
              <a:t>the FC could see all files from other facilities within the WP</a:t>
            </a:r>
          </a:p>
          <a:p>
            <a:pPr lvl="1"/>
            <a:r>
              <a:rPr lang="en-US" sz="2800" dirty="0"/>
              <a:t>the (disciplined) FCs should manage the files only in their folder: upload, edit, rename, delete…</a:t>
            </a:r>
          </a:p>
          <a:p>
            <a:pPr lvl="1"/>
            <a:r>
              <a:rPr lang="en-US" sz="2800" dirty="0"/>
              <a:t>there is no issue with personal data as anyhow all information will be eventually uploaded to the EC portal, where each partner has access to all data</a:t>
            </a:r>
          </a:p>
          <a:p>
            <a:pPr lvl="1"/>
            <a:endParaRPr lang="en-US" sz="2800" dirty="0"/>
          </a:p>
          <a:p>
            <a:r>
              <a:rPr lang="en-US" sz="3200" dirty="0"/>
              <a:t>More complicated access restrictions can be applied but why? </a:t>
            </a:r>
          </a:p>
          <a:p>
            <a:pPr lvl="1"/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07C09-C36D-A74D-474E-665B3EAF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784" y="6348476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FF78719-36C5-794E-B66E-59083413CCEB}" type="datetime1">
              <a:rPr lang="de-CH" smtClean="0"/>
              <a:t>20.01.25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C6F81-0FD5-423B-3EA0-6FC17DA65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016" y="633485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C562A29-F7CD-E34E-BAEE-8E8E72BF419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EB31F4-C2B6-568E-131A-34E381F41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394" y="1407977"/>
            <a:ext cx="5830824" cy="3527648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CFD879-97CA-8374-E367-0619A660D4AA}"/>
              </a:ext>
            </a:extLst>
          </p:cNvPr>
          <p:cNvSpPr txBox="1"/>
          <p:nvPr/>
        </p:nvSpPr>
        <p:spPr>
          <a:xfrm>
            <a:off x="6346371" y="4849858"/>
            <a:ext cx="5668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Note</a:t>
            </a:r>
            <a:r>
              <a:rPr lang="en-US" b="1" dirty="0"/>
              <a:t>: </a:t>
            </a:r>
            <a:r>
              <a:rPr lang="en-US" dirty="0"/>
              <a:t>I used your CERN e-mails if available. Only using those you can have access to the repository. </a:t>
            </a:r>
          </a:p>
          <a:p>
            <a:endParaRPr lang="en-US" dirty="0"/>
          </a:p>
          <a:p>
            <a:r>
              <a:rPr lang="en-US" dirty="0"/>
              <a:t>Someone else I missed? 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F56841A-9C73-E65B-04CD-8229996D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I.Efthymiopoulos</a:t>
            </a:r>
            <a:r>
              <a:rPr lang="en-US" dirty="0"/>
              <a:t>, CERN </a:t>
            </a:r>
          </a:p>
        </p:txBody>
      </p:sp>
    </p:spTree>
    <p:extLst>
      <p:ext uri="{BB962C8B-B14F-4D97-AF65-F5344CB8AC3E}">
        <p14:creationId xmlns:p14="http://schemas.microsoft.com/office/powerpoint/2010/main" val="3599707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16589-A54B-D7E1-611B-01E8FD0B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EAA244-10D6-B4F7-A7CF-3C5C606E6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must converge to the repository asap (today!), as we announce it at the TAM and people expect to upload their files by </a:t>
            </a:r>
            <a:r>
              <a:rPr lang="en-US" b="1" dirty="0"/>
              <a:t>November 15</a:t>
            </a:r>
            <a:r>
              <a:rPr lang="en-US" b="1" baseline="30000" dirty="0"/>
              <a:t>th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Invite the FC to upload the data for the COMPLETED projects in the reference period (excel and pdf)</a:t>
            </a:r>
          </a:p>
          <a:p>
            <a:endParaRPr lang="en-US" dirty="0"/>
          </a:p>
          <a:p>
            <a:r>
              <a:rPr lang="en-US" dirty="0"/>
              <a:t>To unload some work from Barbara, I can setup a script to:</a:t>
            </a:r>
          </a:p>
          <a:p>
            <a:pPr lvl="1"/>
            <a:r>
              <a:rPr lang="en-US" dirty="0"/>
              <a:t>check the excel files and in case of errors send e-mail(s) to the FC (and/or WPC?)</a:t>
            </a:r>
          </a:p>
          <a:p>
            <a:pPr lvl="2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 can send e-mails every hour until they correct it! </a:t>
            </a:r>
            <a:r>
              <a:rPr lang="en-CH" dirty="0">
                <a:solidFill>
                  <a:schemeClr val="accent6">
                    <a:lumMod val="60000"/>
                    <a:lumOff val="40000"/>
                  </a:schemeClr>
                </a:solidFill>
                <a:latin typeface="Apple Color Emoji" pitchFamily="2" charset="0"/>
              </a:rPr>
              <a:t>🤣🤣🤣</a:t>
            </a:r>
          </a:p>
          <a:p>
            <a:pPr lvl="1"/>
            <a:r>
              <a:rPr lang="en-GB" dirty="0"/>
              <a:t>And if interested:</a:t>
            </a:r>
          </a:p>
          <a:p>
            <a:pPr lvl="2"/>
            <a:r>
              <a:rPr lang="en-GB" dirty="0"/>
              <a:t>f</a:t>
            </a:r>
            <a:r>
              <a:rPr lang="en-CH" dirty="0"/>
              <a:t>ill t</a:t>
            </a:r>
            <a:r>
              <a:rPr lang="en-GB" dirty="0"/>
              <a:t>he</a:t>
            </a:r>
            <a:r>
              <a:rPr lang="en-CH" dirty="0"/>
              <a:t> summary tables with the list of projects for the report</a:t>
            </a:r>
          </a:p>
          <a:p>
            <a:pPr lvl="2"/>
            <a:r>
              <a:rPr lang="en-GB" dirty="0"/>
              <a:t>h</a:t>
            </a:r>
            <a:r>
              <a:rPr lang="en-CH" dirty="0"/>
              <a:t>armonize the excel files to a single unique version (also including </a:t>
            </a:r>
            <a:r>
              <a:rPr lang="en-GB" dirty="0" err="1"/>
              <a:t>th</a:t>
            </a:r>
            <a:r>
              <a:rPr lang="en-CH" dirty="0"/>
              <a:t>e old ones from PR1)</a:t>
            </a:r>
          </a:p>
          <a:p>
            <a:pPr lvl="2"/>
            <a:r>
              <a:rPr lang="en-GB" sz="2100" dirty="0"/>
              <a:t>p</a:t>
            </a:r>
            <a:r>
              <a:rPr lang="en-CH" sz="2100" dirty="0"/>
              <a:t>repare anonymous data for statistics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88C46-BDD8-9C46-E016-283C1C969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1CCE-AED0-A045-AB0C-2AAB342F50A5}" type="datetime1">
              <a:rPr lang="de-CH" smtClean="0"/>
              <a:t>20.01.25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334C7-A715-0129-94D8-A391E2963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2A29-F7CD-E34E-BAEE-8E8E72BF419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14A86F0-997E-DD16-5D48-8156E512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I.Efthymiopoulos, CERN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06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268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EURO-LABS slides template" id="{165C0414-2228-D547-B79C-CF93489BACAA}" vid="{EEBA0229-1CCD-3846-A404-A6B2C71BB51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EURO-LABS slides template" id="{165C0414-2228-D547-B79C-CF93489BACAA}" vid="{41B82488-C37E-BB42-8359-53AE46877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8335</TotalTime>
  <Words>598</Words>
  <Application>Microsoft Macintosh PowerPoint</Application>
  <PresentationFormat>Widescreen</PresentationFormat>
  <Paragraphs>104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Apple Color Emoji</vt:lpstr>
      <vt:lpstr>Arial</vt:lpstr>
      <vt:lpstr>Arial Rounded MT Bold</vt:lpstr>
      <vt:lpstr>Calibri</vt:lpstr>
      <vt:lpstr>Calibri Light</vt:lpstr>
      <vt:lpstr>Office Theme</vt:lpstr>
      <vt:lpstr>Custom Design</vt:lpstr>
      <vt:lpstr>Project Repository @ CERNBOX </vt:lpstr>
      <vt:lpstr>Project Repository</vt:lpstr>
      <vt:lpstr>The repository</vt:lpstr>
      <vt:lpstr>TA-Data – structure 1st level</vt:lpstr>
      <vt:lpstr>TA-Data – structure 2nd level</vt:lpstr>
      <vt:lpstr>TA-Data – structure 3rd level</vt:lpstr>
      <vt:lpstr>The repository - Access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Ilias Efthymiopoulos</dc:creator>
  <cp:lastModifiedBy>Mikuž, Marko</cp:lastModifiedBy>
  <cp:revision>90</cp:revision>
  <dcterms:created xsi:type="dcterms:W3CDTF">2022-10-01T09:49:21Z</dcterms:created>
  <dcterms:modified xsi:type="dcterms:W3CDTF">2025-01-20T09:53:04Z</dcterms:modified>
</cp:coreProperties>
</file>