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8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47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</p:sldIdLst>
  <p:sldSz cy="5143500" cx="9144000"/>
  <p:notesSz cx="6858000" cy="9144000"/>
  <p:embeddedFontLst>
    <p:embeddedFont>
      <p:font typeface="Merriweather"/>
      <p:regular r:id="rId54"/>
      <p:bold r:id="rId55"/>
      <p:italic r:id="rId56"/>
      <p:boldItalic r:id="rId5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font" Target="fonts/Merriweather-bold.fntdata"/><Relationship Id="rId10" Type="http://schemas.openxmlformats.org/officeDocument/2006/relationships/slide" Target="slides/slide5.xml"/><Relationship Id="rId54" Type="http://schemas.openxmlformats.org/officeDocument/2006/relationships/font" Target="fonts/Merriweather-regular.fntdata"/><Relationship Id="rId13" Type="http://schemas.openxmlformats.org/officeDocument/2006/relationships/slide" Target="slides/slide8.xml"/><Relationship Id="rId57" Type="http://schemas.openxmlformats.org/officeDocument/2006/relationships/font" Target="fonts/Merriweather-boldItalic.fntdata"/><Relationship Id="rId12" Type="http://schemas.openxmlformats.org/officeDocument/2006/relationships/slide" Target="slides/slide7.xml"/><Relationship Id="rId56" Type="http://schemas.openxmlformats.org/officeDocument/2006/relationships/font" Target="fonts/Merriweather-italic.fntdata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" name="Google Shape;5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Cotutela con Italia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Silvia Masi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Al menos dos estadias de seis meses en Roma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comencé el primero de diciembre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34749fe5963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34749fe5963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f4166c7300_0_2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1" name="Google Shape;171;g2f4166c7300_0_2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0de513e74f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20de513e74f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2244ec733ea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" name="Google Shape;194;g2244ec733ea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34669a9f542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34669a9f542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g20df810ea04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" name="Google Shape;212;g20df810ea04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MARCAR EN ROJO QUBIC</a:t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030957b112_0_2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2030957b112_0_2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595959"/>
                </a:solidFill>
              </a:rPr>
              <a:t>QUBIC es un esfuerzo colaborativo internacional con contribuciones de Francia, Italia, Irlanda, Inglaterra y Argentina. Cada país aporta a diferentes aspectos del diseño y construcción del instrumento, con Argentina enfocada en la infraestructura y adecuación del sitio.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595959"/>
                </a:solidFill>
              </a:rPr>
              <a:t>complejidad logistica para meterlo en la antartida</a:t>
            </a:r>
            <a:endParaRPr sz="1800">
              <a:solidFill>
                <a:srgbClr val="595959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800">
                <a:solidFill>
                  <a:srgbClr val="595959"/>
                </a:solidFill>
              </a:rPr>
              <a:t>aproximadamente 120 integrantes</a:t>
            </a:r>
            <a:endParaRPr sz="1800">
              <a:solidFill>
                <a:srgbClr val="595959"/>
              </a:solidFill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2030957b112_0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2030957b112_0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donde esta desde cuando está funcionando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interfrometro bolometrico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que significa la sigla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modos B de la polarizaicon de CMB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mapa del CMB con mediciones de cuerpo negro y esas cosillas.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0df810ea04_0_19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0df810ea04_0_19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030957b112_0_2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030957b112_0_2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Combina bolometria con interferometria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Tengo bolometros y los horns, que es la parte interferometricas, ayuda a remover los foregrounds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I, Q, U son todas intensidades pero a partir de Q y U puedo pedir se pueden inferir las polarizaciones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Esquemtias en el design report. QUBIC I quizá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Grafico 3d donde está hecho en cortes parciales todas las partes donde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4669a9f542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4669a9f542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g20df810ea04_0_1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1" name="Google Shape;291;g20df810ea04_0_1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20df810ea04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6" name="Google Shape;306;g20df810ea04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20df810ea04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20df810ea04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20df810ea0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7" name="Google Shape;327;g20df810ea0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aclarar que ilumino todo con la misma intensidad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g20df810ea04_0_1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8" name="Google Shape;338;g20df810ea04_0_1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Tengo que aclara que mientras uno baja el otro sube y que el CMB es aproximadamente constante en el rango de medición.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g34749fe5963_0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1" name="Google Shape;351;g34749fe5963_0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0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4749fe5963_0_2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4749fe5963_0_2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34749fe5963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34749fe5963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345e0c229e3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345e0c229e3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g345e0c229e3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Google Shape;394;g345e0c229e3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22098f46e4e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22098f46e4e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0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g2030957b112_0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2" name="Google Shape;402;g2030957b112_0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22447c197cf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22447c197cf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345e0c229e3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345e0c229e3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20df810ea04_0_1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20df810ea04_0_1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2f4166c7300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2" name="Google Shape;432;g2f4166c7300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20df810ea04_0_1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20df810ea04_0_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20df810ea04_0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20df810ea04_0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20df810ea04_0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20df810ea04_0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22447c197c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22447c197c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2f4166c7300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2f4166c7300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agregar los valores de k psibles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2f4166c7300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2f4166c7300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2f4166c7300_0_1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2f4166c7300_0_1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Cotutela con Italia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Silvia Masi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Al menos dos estadias de seis meses en Roma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comencé el primero de diciembre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2f4273b8959_73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2f4273b8959_73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2f4273b8959_73_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0" name="Google Shape;520;g2f4273b8959_73_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2f4166c7300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9" name="Google Shape;539;g2f4166c7300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9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g2f4166c7300_0_2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1" name="Google Shape;551;g2f4166c7300_0_2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6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2244ec733ea_0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8" name="Google Shape;568;g2244ec733ea_0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si r es distinto de cero entonces tenemos una prueba muy fuerte de la teoria inflacionaria.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varios experimentos deberían confirmar el resultado</a:t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g2f4273b8959_73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1" name="Google Shape;581;g2f4273b8959_73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8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2f4273b8959_73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0" name="Google Shape;590;g2f4273b8959_73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7" name="Shape 5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Google Shape;598;g2f4273b8959_73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9" name="Google Shape;599;g2f4273b8959_73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22098f46e4e_0_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22098f46e4e_0_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2f4273b8959_73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2f4273b8959_73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20df810ea04_0_9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20df810ea04_0_9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34669a9f542_0_1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34669a9f542_0_1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20df810ea04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20df810ea04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aa" type="tx">
  <p:cSld name="TITLE_AND_BODY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title"/>
          </p:nvPr>
        </p:nvSpPr>
        <p:spPr>
          <a:xfrm>
            <a:off x="199675" y="17897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" name="Google Shape;11;p2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  <a:solidFill>
            <a:srgbClr val="82243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sz="1600"/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sz="1600"/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sz="1600"/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sz="1600"/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sz="1600"/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sz="1600"/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sz="1600"/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sz="1600"/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sz="1600"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        </a:t>
            </a:r>
            <a:fld id="{00000000-1234-1234-1234-123412341234}" type="slidenum">
              <a:rPr b="1" i="0" lang="es-419" sz="1400" u="none" cap="none" strike="noStrike"/>
              <a:t>‹#›</a:t>
            </a:fld>
            <a:endParaRPr b="1" i="0" sz="1400" u="none" cap="none" strike="noStrike"/>
          </a:p>
        </p:txBody>
      </p:sp>
      <p:sp>
        <p:nvSpPr>
          <p:cNvPr id="12" name="Google Shape;12;p2"/>
          <p:cNvSpPr txBox="1"/>
          <p:nvPr/>
        </p:nvSpPr>
        <p:spPr>
          <a:xfrm>
            <a:off x="0" y="4814275"/>
            <a:ext cx="8129700" cy="415500"/>
          </a:xfrm>
          <a:prstGeom prst="rect">
            <a:avLst/>
          </a:prstGeom>
          <a:solidFill>
            <a:srgbClr val="822433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rPr lang="es-419" sz="1500">
                <a:solidFill>
                  <a:schemeClr val="lt1"/>
                </a:solidFill>
              </a:rPr>
              <a:t>Iván Queirolo			An argentinian guide to understand inflation		02/04/2025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1" y="4703625"/>
            <a:ext cx="9070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1" y="4703625"/>
            <a:ext cx="9070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AND_BODY_1">
  <p:cSld name="TITLE_AND_BODY_1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3" name="Google Shape;53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alibri"/>
              <a:buNone/>
              <a:defRPr sz="5200">
                <a:latin typeface="Calibri"/>
                <a:ea typeface="Calibri"/>
                <a:cs typeface="Calibri"/>
                <a:sym typeface="Calibri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" name="Google Shape;15;p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1" y="4703625"/>
            <a:ext cx="9070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1" y="4703625"/>
            <a:ext cx="9070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1" y="4703625"/>
            <a:ext cx="9070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1" y="4703625"/>
            <a:ext cx="9070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1" y="4703625"/>
            <a:ext cx="9070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1" y="4703625"/>
            <a:ext cx="9070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1" y="4703625"/>
            <a:ext cx="9070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1" y="4703625"/>
            <a:ext cx="90702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1" y="4703625"/>
            <a:ext cx="9070200" cy="3936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300" u="none" cap="none" strike="noStrike">
                <a:solidFill>
                  <a:schemeClr val="lt1"/>
                </a:solidFill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300" u="none" cap="none" strike="noStrike">
                <a:solidFill>
                  <a:schemeClr val="lt1"/>
                </a:solidFill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300" u="none" cap="none" strike="noStrike">
                <a:solidFill>
                  <a:schemeClr val="lt1"/>
                </a:solidFill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300" u="none" cap="none" strike="noStrike">
                <a:solidFill>
                  <a:schemeClr val="lt1"/>
                </a:solidFill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300" u="none" cap="none" strike="noStrike">
                <a:solidFill>
                  <a:schemeClr val="lt1"/>
                </a:solidFill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300" u="none" cap="none" strike="noStrike">
                <a:solidFill>
                  <a:schemeClr val="lt1"/>
                </a:solidFill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300" u="none" cap="none" strike="noStrike">
                <a:solidFill>
                  <a:schemeClr val="lt1"/>
                </a:solidFill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300" u="none" cap="none" strike="noStrike">
                <a:solidFill>
                  <a:schemeClr val="lt1"/>
                </a:solidFill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1" i="0" sz="1300" u="none" cap="none" strike="noStrike"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419"/>
              <a:t>‹#›</a:t>
            </a:fld>
            <a:endParaRPr sz="1600"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2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25.png"/><Relationship Id="rId7" Type="http://schemas.openxmlformats.org/officeDocument/2006/relationships/image" Target="../media/image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2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5.png"/><Relationship Id="rId4" Type="http://schemas.openxmlformats.org/officeDocument/2006/relationships/image" Target="../media/image32.png"/><Relationship Id="rId5" Type="http://schemas.openxmlformats.org/officeDocument/2006/relationships/image" Target="../media/image23.png"/><Relationship Id="rId6" Type="http://schemas.openxmlformats.org/officeDocument/2006/relationships/image" Target="../media/image3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9.png"/><Relationship Id="rId4" Type="http://schemas.openxmlformats.org/officeDocument/2006/relationships/image" Target="../media/image34.png"/><Relationship Id="rId5" Type="http://schemas.openxmlformats.org/officeDocument/2006/relationships/image" Target="../media/image31.png"/><Relationship Id="rId6" Type="http://schemas.openxmlformats.org/officeDocument/2006/relationships/image" Target="../media/image38.png"/><Relationship Id="rId7" Type="http://schemas.openxmlformats.org/officeDocument/2006/relationships/image" Target="../media/image5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9.png"/><Relationship Id="rId4" Type="http://schemas.openxmlformats.org/officeDocument/2006/relationships/image" Target="../media/image47.png"/><Relationship Id="rId5" Type="http://schemas.openxmlformats.org/officeDocument/2006/relationships/image" Target="../media/image4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6.png"/></Relationships>
</file>

<file path=ppt/slides/_rels/slide16.xml.rels><?xml version="1.0" encoding="UTF-8" standalone="yes"?><Relationships xmlns="http://schemas.openxmlformats.org/package/2006/relationships"><Relationship Id="rId20" Type="http://schemas.openxmlformats.org/officeDocument/2006/relationships/hyperlink" Target="https://www.richmond.edu/" TargetMode="External"/><Relationship Id="rId22" Type="http://schemas.openxmlformats.org/officeDocument/2006/relationships/hyperlink" Target="https://www.cnea.gov.ar/es/" TargetMode="External"/><Relationship Id="rId21" Type="http://schemas.openxmlformats.org/officeDocument/2006/relationships/hyperlink" Target="https://www.wisc.edu/" TargetMode="External"/><Relationship Id="rId24" Type="http://schemas.openxmlformats.org/officeDocument/2006/relationships/hyperlink" Target="http://www.gema.ing.unlp.edu.ar/" TargetMode="External"/><Relationship Id="rId23" Type="http://schemas.openxmlformats.org/officeDocument/2006/relationships/hyperlink" Target="https://www.cnea.gov.ar/es/institucional/centros-atomicos/" TargetMode="External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www.roma1.infn.it/ricerca/csn2/qubic.html" TargetMode="External"/><Relationship Id="rId4" Type="http://schemas.openxmlformats.org/officeDocument/2006/relationships/hyperlink" Target="https://www.roma1.infn.it/ricerca/csn2/qubic.html" TargetMode="External"/><Relationship Id="rId9" Type="http://schemas.openxmlformats.org/officeDocument/2006/relationships/hyperlink" Target="http://en.uniroma1.it/" TargetMode="External"/><Relationship Id="rId26" Type="http://schemas.openxmlformats.org/officeDocument/2006/relationships/hyperlink" Target="http://www2.ib.edu.ar/" TargetMode="External"/><Relationship Id="rId25" Type="http://schemas.openxmlformats.org/officeDocument/2006/relationships/hyperlink" Target="http://www2.ib.edu.ar/" TargetMode="External"/><Relationship Id="rId28" Type="http://schemas.openxmlformats.org/officeDocument/2006/relationships/hyperlink" Target="http://www.iteda.cnea.gov.ar/" TargetMode="External"/><Relationship Id="rId27" Type="http://schemas.openxmlformats.org/officeDocument/2006/relationships/hyperlink" Target="http://www2.ib.edu.ar/" TargetMode="External"/><Relationship Id="rId5" Type="http://schemas.openxmlformats.org/officeDocument/2006/relationships/hyperlink" Target="https://www.unimib.it/" TargetMode="External"/><Relationship Id="rId6" Type="http://schemas.openxmlformats.org/officeDocument/2006/relationships/hyperlink" Target="https://www.unimib.it/" TargetMode="External"/><Relationship Id="rId29" Type="http://schemas.openxmlformats.org/officeDocument/2006/relationships/image" Target="../media/image33.png"/><Relationship Id="rId7" Type="http://schemas.openxmlformats.org/officeDocument/2006/relationships/hyperlink" Target="http://www.unimi.it/" TargetMode="External"/><Relationship Id="rId8" Type="http://schemas.openxmlformats.org/officeDocument/2006/relationships/hyperlink" Target="http://www.unimi.it/" TargetMode="External"/><Relationship Id="rId31" Type="http://schemas.openxmlformats.org/officeDocument/2006/relationships/image" Target="../media/image42.png"/><Relationship Id="rId30" Type="http://schemas.openxmlformats.org/officeDocument/2006/relationships/image" Target="../media/image46.png"/><Relationship Id="rId11" Type="http://schemas.openxmlformats.org/officeDocument/2006/relationships/hyperlink" Target="http://web.uniroma2.it/" TargetMode="External"/><Relationship Id="rId33" Type="http://schemas.openxmlformats.org/officeDocument/2006/relationships/image" Target="../media/image40.png"/><Relationship Id="rId10" Type="http://schemas.openxmlformats.org/officeDocument/2006/relationships/hyperlink" Target="http://en.uniroma1.it/" TargetMode="External"/><Relationship Id="rId32" Type="http://schemas.openxmlformats.org/officeDocument/2006/relationships/image" Target="../media/image48.png"/><Relationship Id="rId13" Type="http://schemas.openxmlformats.org/officeDocument/2006/relationships/hyperlink" Target="https://www.maynoothuniversity.ie/" TargetMode="External"/><Relationship Id="rId35" Type="http://schemas.openxmlformats.org/officeDocument/2006/relationships/image" Target="../media/image45.png"/><Relationship Id="rId12" Type="http://schemas.openxmlformats.org/officeDocument/2006/relationships/hyperlink" Target="https://www.fisica.uniroma2.it" TargetMode="External"/><Relationship Id="rId34" Type="http://schemas.openxmlformats.org/officeDocument/2006/relationships/image" Target="../media/image44.png"/><Relationship Id="rId15" Type="http://schemas.openxmlformats.org/officeDocument/2006/relationships/hyperlink" Target="https://www.cardiff.ac.uk/" TargetMode="External"/><Relationship Id="rId14" Type="http://schemas.openxmlformats.org/officeDocument/2006/relationships/hyperlink" Target="https://www.cardiff.ac.uk/" TargetMode="External"/><Relationship Id="rId36" Type="http://schemas.openxmlformats.org/officeDocument/2006/relationships/image" Target="../media/image54.png"/><Relationship Id="rId17" Type="http://schemas.openxmlformats.org/officeDocument/2006/relationships/hyperlink" Target="https://www.brown.edu/" TargetMode="External"/><Relationship Id="rId16" Type="http://schemas.openxmlformats.org/officeDocument/2006/relationships/hyperlink" Target="http://www.manchester.ac.uk/" TargetMode="External"/><Relationship Id="rId19" Type="http://schemas.openxmlformats.org/officeDocument/2006/relationships/hyperlink" Target="https://www.richmond.edu/" TargetMode="External"/><Relationship Id="rId18" Type="http://schemas.openxmlformats.org/officeDocument/2006/relationships/hyperlink" Target="https://www.brown.edu/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0.png"/><Relationship Id="rId4" Type="http://schemas.openxmlformats.org/officeDocument/2006/relationships/image" Target="../media/image60.png"/><Relationship Id="rId5" Type="http://schemas.openxmlformats.org/officeDocument/2006/relationships/image" Target="../media/image19.png"/><Relationship Id="rId6" Type="http://schemas.openxmlformats.org/officeDocument/2006/relationships/image" Target="../media/image43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3.png"/><Relationship Id="rId4" Type="http://schemas.openxmlformats.org/officeDocument/2006/relationships/image" Target="../media/image21.png"/><Relationship Id="rId5" Type="http://schemas.openxmlformats.org/officeDocument/2006/relationships/image" Target="../media/image58.png"/><Relationship Id="rId6" Type="http://schemas.openxmlformats.org/officeDocument/2006/relationships/image" Target="../media/image5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7.png"/><Relationship Id="rId4" Type="http://schemas.openxmlformats.org/officeDocument/2006/relationships/image" Target="../media/image63.png"/><Relationship Id="rId5" Type="http://schemas.openxmlformats.org/officeDocument/2006/relationships/image" Target="../media/image67.png"/><Relationship Id="rId6" Type="http://schemas.openxmlformats.org/officeDocument/2006/relationships/image" Target="../media/image69.png"/><Relationship Id="rId7" Type="http://schemas.openxmlformats.org/officeDocument/2006/relationships/image" Target="../media/image61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0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9.png"/><Relationship Id="rId4" Type="http://schemas.openxmlformats.org/officeDocument/2006/relationships/image" Target="../media/image61.png"/><Relationship Id="rId5" Type="http://schemas.openxmlformats.org/officeDocument/2006/relationships/image" Target="../media/image84.png"/><Relationship Id="rId6" Type="http://schemas.openxmlformats.org/officeDocument/2006/relationships/image" Target="../media/image52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0.png"/><Relationship Id="rId4" Type="http://schemas.openxmlformats.org/officeDocument/2006/relationships/image" Target="../media/image64.png"/><Relationship Id="rId5" Type="http://schemas.openxmlformats.org/officeDocument/2006/relationships/image" Target="../media/image62.png"/><Relationship Id="rId6" Type="http://schemas.openxmlformats.org/officeDocument/2006/relationships/image" Target="../media/image6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8.png"/><Relationship Id="rId4" Type="http://schemas.openxmlformats.org/officeDocument/2006/relationships/image" Target="../media/image68.png"/><Relationship Id="rId5" Type="http://schemas.openxmlformats.org/officeDocument/2006/relationships/image" Target="../media/image72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15.png"/><Relationship Id="rId4" Type="http://schemas.openxmlformats.org/officeDocument/2006/relationships/image" Target="../media/image59.png"/><Relationship Id="rId5" Type="http://schemas.openxmlformats.org/officeDocument/2006/relationships/image" Target="../media/image6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7.png"/><Relationship Id="rId4" Type="http://schemas.openxmlformats.org/officeDocument/2006/relationships/image" Target="../media/image39.png"/><Relationship Id="rId5" Type="http://schemas.openxmlformats.org/officeDocument/2006/relationships/image" Target="../media/image82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73.png"/><Relationship Id="rId4" Type="http://schemas.openxmlformats.org/officeDocument/2006/relationships/image" Target="../media/image6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86.png"/><Relationship Id="rId4" Type="http://schemas.openxmlformats.org/officeDocument/2006/relationships/image" Target="../media/image71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9.png"/><Relationship Id="rId4" Type="http://schemas.openxmlformats.org/officeDocument/2006/relationships/image" Target="../media/image36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4.png"/><Relationship Id="rId6" Type="http://schemas.openxmlformats.org/officeDocument/2006/relationships/image" Target="../media/image81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98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9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1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19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3.png"/><Relationship Id="rId4" Type="http://schemas.openxmlformats.org/officeDocument/2006/relationships/image" Target="../media/image19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10.png"/><Relationship Id="rId4" Type="http://schemas.openxmlformats.org/officeDocument/2006/relationships/image" Target="../media/image96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00.png"/><Relationship Id="rId4" Type="http://schemas.openxmlformats.org/officeDocument/2006/relationships/image" Target="../media/image87.png"/><Relationship Id="rId5" Type="http://schemas.openxmlformats.org/officeDocument/2006/relationships/image" Target="../media/image89.png"/><Relationship Id="rId6" Type="http://schemas.openxmlformats.org/officeDocument/2006/relationships/image" Target="../media/image18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94.png"/><Relationship Id="rId4" Type="http://schemas.openxmlformats.org/officeDocument/2006/relationships/image" Target="../media/image103.png"/><Relationship Id="rId5" Type="http://schemas.openxmlformats.org/officeDocument/2006/relationships/image" Target="../media/image1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5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06.png"/><Relationship Id="rId4" Type="http://schemas.openxmlformats.org/officeDocument/2006/relationships/image" Target="../media/image31.png"/><Relationship Id="rId5" Type="http://schemas.openxmlformats.org/officeDocument/2006/relationships/image" Target="../media/image38.png"/><Relationship Id="rId6" Type="http://schemas.openxmlformats.org/officeDocument/2006/relationships/image" Target="../media/image51.png"/><Relationship Id="rId7" Type="http://schemas.openxmlformats.org/officeDocument/2006/relationships/image" Target="../media/image63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58.png"/><Relationship Id="rId4" Type="http://schemas.openxmlformats.org/officeDocument/2006/relationships/image" Target="../media/image88.png"/><Relationship Id="rId5" Type="http://schemas.openxmlformats.org/officeDocument/2006/relationships/image" Target="../media/image85.png"/><Relationship Id="rId6" Type="http://schemas.openxmlformats.org/officeDocument/2006/relationships/image" Target="../media/image104.png"/><Relationship Id="rId7" Type="http://schemas.openxmlformats.org/officeDocument/2006/relationships/image" Target="../media/image90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9.png"/><Relationship Id="rId4" Type="http://schemas.openxmlformats.org/officeDocument/2006/relationships/image" Target="../media/image91.png"/><Relationship Id="rId9" Type="http://schemas.openxmlformats.org/officeDocument/2006/relationships/image" Target="../media/image4.png"/><Relationship Id="rId5" Type="http://schemas.openxmlformats.org/officeDocument/2006/relationships/image" Target="../media/image102.png"/><Relationship Id="rId6" Type="http://schemas.openxmlformats.org/officeDocument/2006/relationships/image" Target="../media/image93.png"/><Relationship Id="rId7" Type="http://schemas.openxmlformats.org/officeDocument/2006/relationships/image" Target="../media/image97.png"/><Relationship Id="rId8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22.png"/><Relationship Id="rId4" Type="http://schemas.openxmlformats.org/officeDocument/2006/relationships/image" Target="../media/image2.png"/><Relationship Id="rId5" Type="http://schemas.openxmlformats.org/officeDocument/2006/relationships/image" Target="../media/image1.png"/><Relationship Id="rId6" Type="http://schemas.openxmlformats.org/officeDocument/2006/relationships/image" Target="../media/image25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22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23.png"/><Relationship Id="rId4" Type="http://schemas.openxmlformats.org/officeDocument/2006/relationships/image" Target="../media/image113.png"/><Relationship Id="rId5" Type="http://schemas.openxmlformats.org/officeDocument/2006/relationships/image" Target="../media/image124.png"/><Relationship Id="rId6" Type="http://schemas.openxmlformats.org/officeDocument/2006/relationships/image" Target="../media/image105.png"/><Relationship Id="rId7" Type="http://schemas.openxmlformats.org/officeDocument/2006/relationships/image" Target="../media/image10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11.png"/><Relationship Id="rId4" Type="http://schemas.openxmlformats.org/officeDocument/2006/relationships/image" Target="../media/image112.png"/><Relationship Id="rId5" Type="http://schemas.openxmlformats.org/officeDocument/2006/relationships/image" Target="../media/image107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30.png"/><Relationship Id="rId4" Type="http://schemas.openxmlformats.org/officeDocument/2006/relationships/image" Target="../media/image114.png"/><Relationship Id="rId5" Type="http://schemas.openxmlformats.org/officeDocument/2006/relationships/image" Target="../media/image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27.png"/><Relationship Id="rId4" Type="http://schemas.openxmlformats.org/officeDocument/2006/relationships/image" Target="../media/image36.png"/><Relationship Id="rId5" Type="http://schemas.openxmlformats.org/officeDocument/2006/relationships/image" Target="../media/image116.png"/><Relationship Id="rId6" Type="http://schemas.openxmlformats.org/officeDocument/2006/relationships/image" Target="../media/image132.png"/><Relationship Id="rId7" Type="http://schemas.openxmlformats.org/officeDocument/2006/relationships/image" Target="../media/image29.png"/><Relationship Id="rId8" Type="http://schemas.openxmlformats.org/officeDocument/2006/relationships/image" Target="../media/image120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21.png"/><Relationship Id="rId4" Type="http://schemas.openxmlformats.org/officeDocument/2006/relationships/image" Target="../media/image118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31.png"/><Relationship Id="rId4" Type="http://schemas.openxmlformats.org/officeDocument/2006/relationships/image" Target="../media/image12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26.png"/><Relationship Id="rId4" Type="http://schemas.openxmlformats.org/officeDocument/2006/relationships/image" Target="../media/image127.png"/><Relationship Id="rId5" Type="http://schemas.openxmlformats.org/officeDocument/2006/relationships/image" Target="../media/image125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5" Type="http://schemas.openxmlformats.org/officeDocument/2006/relationships/image" Target="../media/image26.png"/><Relationship Id="rId6" Type="http://schemas.openxmlformats.org/officeDocument/2006/relationships/image" Target="../media/image10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png"/><Relationship Id="rId4" Type="http://schemas.openxmlformats.org/officeDocument/2006/relationships/image" Target="../media/image17.png"/><Relationship Id="rId5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15.png"/><Relationship Id="rId5" Type="http://schemas.openxmlformats.org/officeDocument/2006/relationships/image" Target="../media/image19.png"/><Relationship Id="rId6" Type="http://schemas.openxmlformats.org/officeDocument/2006/relationships/image" Target="../media/image21.png"/><Relationship Id="rId7" Type="http://schemas.openxmlformats.org/officeDocument/2006/relationships/image" Target="../media/image1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4.png"/><Relationship Id="rId4" Type="http://schemas.openxmlformats.org/officeDocument/2006/relationships/image" Target="../media/image16.png"/><Relationship Id="rId5" Type="http://schemas.openxmlformats.org/officeDocument/2006/relationships/image" Target="../media/image1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8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9375" y="3605000"/>
            <a:ext cx="949040" cy="99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4"/>
          <p:cNvPicPr preferRelativeResize="0"/>
          <p:nvPr/>
        </p:nvPicPr>
        <p:blipFill rotWithShape="1">
          <a:blip r:embed="rId4">
            <a:alphaModFix/>
          </a:blip>
          <a:srcRect b="45325" l="0" r="45241" t="0"/>
          <a:stretch/>
        </p:blipFill>
        <p:spPr>
          <a:xfrm>
            <a:off x="1794875" y="3806550"/>
            <a:ext cx="1692201" cy="64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30300" y="3747740"/>
            <a:ext cx="1692200" cy="707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4"/>
          <p:cNvPicPr preferRelativeResize="0"/>
          <p:nvPr/>
        </p:nvPicPr>
        <p:blipFill rotWithShape="1">
          <a:blip r:embed="rId6">
            <a:alphaModFix/>
          </a:blip>
          <a:srcRect b="27635" l="0" r="0" t="0"/>
          <a:stretch/>
        </p:blipFill>
        <p:spPr>
          <a:xfrm>
            <a:off x="7121276" y="3679925"/>
            <a:ext cx="1314852" cy="99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4"/>
          <p:cNvPicPr preferRelativeResize="0"/>
          <p:nvPr/>
        </p:nvPicPr>
        <p:blipFill rotWithShape="1">
          <a:blip r:embed="rId7">
            <a:alphaModFix/>
          </a:blip>
          <a:srcRect b="0" l="0" r="72810" t="0"/>
          <a:stretch/>
        </p:blipFill>
        <p:spPr>
          <a:xfrm>
            <a:off x="5881325" y="3542048"/>
            <a:ext cx="1213926" cy="1340714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4"/>
          <p:cNvSpPr txBox="1"/>
          <p:nvPr/>
        </p:nvSpPr>
        <p:spPr>
          <a:xfrm>
            <a:off x="144450" y="661175"/>
            <a:ext cx="83709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4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An argentinian guide to understand inflation</a:t>
            </a:r>
            <a:endParaRPr sz="100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4" name="Google Shape;64;p14"/>
          <p:cNvSpPr txBox="1"/>
          <p:nvPr/>
        </p:nvSpPr>
        <p:spPr>
          <a:xfrm>
            <a:off x="223775" y="2605400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979">
                <a:solidFill>
                  <a:srgbClr val="595959"/>
                </a:solidFill>
              </a:rPr>
              <a:t>Iván Queirolo</a:t>
            </a:r>
            <a:endParaRPr sz="1979">
              <a:solidFill>
                <a:srgbClr val="595959"/>
              </a:solidFill>
            </a:endParaRPr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979">
                <a:solidFill>
                  <a:srgbClr val="595959"/>
                </a:solidFill>
              </a:rPr>
              <a:t>Instituto Sábato, UNSAM / Sapienza, Università di Roma</a:t>
            </a:r>
            <a:endParaRPr sz="1979">
              <a:solidFill>
                <a:srgbClr val="595959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C0F08"/>
        </a:solidFill>
      </p:bgPr>
    </p:bg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3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163" name="Google Shape;16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"/>
            <a:ext cx="6329500" cy="4821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Google Shape;164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35625" y="0"/>
            <a:ext cx="3308375" cy="2330650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23"/>
          <p:cNvSpPr txBox="1"/>
          <p:nvPr/>
        </p:nvSpPr>
        <p:spPr>
          <a:xfrm>
            <a:off x="3103350" y="62575"/>
            <a:ext cx="4305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chemeClr val="lt1"/>
                </a:solidFill>
              </a:rPr>
              <a:t>Lambda-CDM model 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chemeClr val="lt1"/>
                </a:solidFill>
              </a:rPr>
              <a:t>(Standard model of cosmology)</a:t>
            </a:r>
            <a:endParaRPr sz="1200">
              <a:solidFill>
                <a:schemeClr val="lt1"/>
              </a:solidFill>
            </a:endParaRPr>
          </a:p>
        </p:txBody>
      </p:sp>
      <p:sp>
        <p:nvSpPr>
          <p:cNvPr id="166" name="Google Shape;166;p23"/>
          <p:cNvSpPr txBox="1"/>
          <p:nvPr/>
        </p:nvSpPr>
        <p:spPr>
          <a:xfrm>
            <a:off x="6291325" y="2568825"/>
            <a:ext cx="2734200" cy="90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chemeClr val="lt1"/>
                </a:solidFill>
              </a:rPr>
              <a:t>Great! We surely have a lot of proofs to this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67" name="Google Shape;167;p23"/>
          <p:cNvSpPr txBox="1"/>
          <p:nvPr/>
        </p:nvSpPr>
        <p:spPr>
          <a:xfrm>
            <a:off x="6291325" y="32720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chemeClr val="lt1"/>
                </a:solidFill>
              </a:rPr>
              <a:t>... not really</a:t>
            </a:r>
            <a:endParaRPr/>
          </a:p>
        </p:txBody>
      </p:sp>
      <p:sp>
        <p:nvSpPr>
          <p:cNvPr id="168" name="Google Shape;168;p23"/>
          <p:cNvSpPr txBox="1"/>
          <p:nvPr/>
        </p:nvSpPr>
        <p:spPr>
          <a:xfrm>
            <a:off x="1983825" y="512050"/>
            <a:ext cx="1614000" cy="9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293D"/>
        </a:solidFill>
      </p:bgPr>
    </p:bg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24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174" name="Google Shape;174;p24"/>
          <p:cNvPicPr preferRelativeResize="0"/>
          <p:nvPr/>
        </p:nvPicPr>
        <p:blipFill rotWithShape="1">
          <a:blip r:embed="rId3">
            <a:alphaModFix/>
          </a:blip>
          <a:srcRect b="0" l="0" r="0" t="1960"/>
          <a:stretch/>
        </p:blipFill>
        <p:spPr>
          <a:xfrm>
            <a:off x="273950" y="124325"/>
            <a:ext cx="8254000" cy="4556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08200" y="3324063"/>
            <a:ext cx="1943100" cy="619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341713" y="3878675"/>
            <a:ext cx="1476078" cy="57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76023" y="2742510"/>
            <a:ext cx="2138125" cy="6481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5"/>
          <p:cNvSpPr txBox="1"/>
          <p:nvPr>
            <p:ph type="title"/>
          </p:nvPr>
        </p:nvSpPr>
        <p:spPr>
          <a:xfrm>
            <a:off x="101350" y="72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2220"/>
              <a:t>Stokes parameters</a:t>
            </a:r>
            <a:endParaRPr sz="22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220"/>
          </a:p>
        </p:txBody>
      </p:sp>
      <p:sp>
        <p:nvSpPr>
          <p:cNvPr id="183" name="Google Shape;183;p25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184" name="Google Shape;184;p25"/>
          <p:cNvPicPr preferRelativeResize="0"/>
          <p:nvPr/>
        </p:nvPicPr>
        <p:blipFill rotWithShape="1">
          <a:blip r:embed="rId3">
            <a:alphaModFix/>
          </a:blip>
          <a:srcRect b="52251" l="0" r="0" t="1417"/>
          <a:stretch/>
        </p:blipFill>
        <p:spPr>
          <a:xfrm>
            <a:off x="4702375" y="178789"/>
            <a:ext cx="3952074" cy="170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5"/>
          <p:cNvPicPr preferRelativeResize="0"/>
          <p:nvPr/>
        </p:nvPicPr>
        <p:blipFill rotWithShape="1">
          <a:blip r:embed="rId3">
            <a:alphaModFix/>
          </a:blip>
          <a:srcRect b="0" l="0" r="0" t="49959"/>
          <a:stretch/>
        </p:blipFill>
        <p:spPr>
          <a:xfrm>
            <a:off x="3159363" y="2297375"/>
            <a:ext cx="3910550" cy="182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5"/>
          <p:cNvPicPr preferRelativeResize="0"/>
          <p:nvPr/>
        </p:nvPicPr>
        <p:blipFill rotWithShape="1">
          <a:blip r:embed="rId4">
            <a:alphaModFix/>
          </a:blip>
          <a:srcRect b="0" l="0" r="11925" t="0"/>
          <a:stretch/>
        </p:blipFill>
        <p:spPr>
          <a:xfrm>
            <a:off x="101350" y="522050"/>
            <a:ext cx="3879574" cy="247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02339" y="3165041"/>
            <a:ext cx="1434776" cy="210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8" name="Google Shape;188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2339" y="3642132"/>
            <a:ext cx="1491411" cy="210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2339" y="4068689"/>
            <a:ext cx="1434782" cy="224088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5"/>
          <p:cNvSpPr txBox="1"/>
          <p:nvPr/>
        </p:nvSpPr>
        <p:spPr>
          <a:xfrm>
            <a:off x="3447100" y="4068700"/>
            <a:ext cx="51372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chemeClr val="dk1"/>
                </a:solidFill>
              </a:rPr>
              <a:t>Inflation → Primordial gravitational waves → B-Modes in the CMB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91" name="Google Shape;191;p25"/>
          <p:cNvSpPr txBox="1"/>
          <p:nvPr/>
        </p:nvSpPr>
        <p:spPr>
          <a:xfrm>
            <a:off x="4275350" y="1886625"/>
            <a:ext cx="489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solidFill>
                  <a:schemeClr val="dk1"/>
                </a:solidFill>
              </a:rPr>
              <a:t>E-Modes → well measured and correspond with predictions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6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197" name="Google Shape;19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1475" y="286438"/>
            <a:ext cx="6922176" cy="426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64825" y="1771350"/>
            <a:ext cx="1037550" cy="8506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6"/>
          <p:cNvSpPr txBox="1"/>
          <p:nvPr/>
        </p:nvSpPr>
        <p:spPr>
          <a:xfrm>
            <a:off x="7145025" y="2607125"/>
            <a:ext cx="2709000" cy="48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>
                <a:solidFill>
                  <a:schemeClr val="dk1"/>
                </a:solidFill>
              </a:rPr>
              <a:t>Tensor to scalar ratio</a:t>
            </a: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7"/>
          <p:cNvSpPr txBox="1"/>
          <p:nvPr>
            <p:ph type="title"/>
          </p:nvPr>
        </p:nvSpPr>
        <p:spPr>
          <a:xfrm>
            <a:off x="93575" y="785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Where are those B-Modes?</a:t>
            </a:r>
            <a:endParaRPr/>
          </a:p>
        </p:txBody>
      </p:sp>
      <p:sp>
        <p:nvSpPr>
          <p:cNvPr id="205" name="Google Shape;205;p27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419"/>
              <a:t>        </a:t>
            </a:r>
            <a:fld id="{00000000-1234-1234-1234-123412341234}" type="slidenum">
              <a:rPr b="1" lang="es-419" sz="1400"/>
              <a:t>‹#›</a:t>
            </a:fld>
            <a:endParaRPr b="1" sz="1400"/>
          </a:p>
        </p:txBody>
      </p:sp>
      <p:pic>
        <p:nvPicPr>
          <p:cNvPr id="206" name="Google Shape;206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000" y="583850"/>
            <a:ext cx="4008600" cy="343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7"/>
          <p:cNvPicPr preferRelativeResize="0"/>
          <p:nvPr/>
        </p:nvPicPr>
        <p:blipFill rotWithShape="1">
          <a:blip r:embed="rId4">
            <a:alphaModFix/>
          </a:blip>
          <a:srcRect b="0" l="8417" r="8896" t="23884"/>
          <a:stretch/>
        </p:blipFill>
        <p:spPr>
          <a:xfrm>
            <a:off x="4835025" y="1812900"/>
            <a:ext cx="2969852" cy="182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91874" y="3679450"/>
            <a:ext cx="4456150" cy="995425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7"/>
          <p:cNvSpPr txBox="1"/>
          <p:nvPr/>
        </p:nvSpPr>
        <p:spPr>
          <a:xfrm>
            <a:off x="4835025" y="619800"/>
            <a:ext cx="2926500" cy="119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chemeClr val="dk1"/>
                </a:solidFill>
              </a:rPr>
              <a:t>We can see them… but just because of gravitational lensing effect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8"/>
          <p:cNvSpPr txBox="1"/>
          <p:nvPr>
            <p:ph type="title"/>
          </p:nvPr>
        </p:nvSpPr>
        <p:spPr>
          <a:xfrm>
            <a:off x="199675" y="178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s-419" sz="2220"/>
              <a:t>Many experiments search for this</a:t>
            </a:r>
            <a:endParaRPr/>
          </a:p>
        </p:txBody>
      </p:sp>
      <p:sp>
        <p:nvSpPr>
          <p:cNvPr id="215" name="Google Shape;215;p28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216" name="Google Shape;216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650" y="844800"/>
            <a:ext cx="8188801" cy="3761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9"/>
          <p:cNvSpPr txBox="1"/>
          <p:nvPr>
            <p:ph type="title"/>
          </p:nvPr>
        </p:nvSpPr>
        <p:spPr>
          <a:xfrm>
            <a:off x="47275" y="-49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2120"/>
              <a:t>The QUBIC collaboration</a:t>
            </a:r>
            <a:endParaRPr sz="2120"/>
          </a:p>
        </p:txBody>
      </p:sp>
      <p:sp>
        <p:nvSpPr>
          <p:cNvPr id="222" name="Google Shape;222;p29"/>
          <p:cNvSpPr txBox="1"/>
          <p:nvPr/>
        </p:nvSpPr>
        <p:spPr>
          <a:xfrm>
            <a:off x="-381000" y="2802300"/>
            <a:ext cx="21066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s-419" sz="800">
                <a:solidFill>
                  <a:schemeClr val="dk1"/>
                </a:solidFill>
              </a:rPr>
              <a:t>FRANCE</a:t>
            </a:r>
            <a:br>
              <a:rPr lang="es-419" sz="800">
                <a:solidFill>
                  <a:schemeClr val="dk1"/>
                </a:solidFill>
              </a:rPr>
            </a:br>
            <a:r>
              <a:rPr lang="es-419" sz="800">
                <a:solidFill>
                  <a:schemeClr val="dk1"/>
                </a:solidFill>
              </a:rPr>
              <a:t>APC PARIS</a:t>
            </a:r>
            <a:endParaRPr sz="8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dk1"/>
                </a:solidFill>
              </a:rPr>
              <a:t>C2N SACLAY</a:t>
            </a:r>
            <a:endParaRPr sz="8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dk1"/>
                </a:solidFill>
              </a:rPr>
              <a:t>IAS ORSAY</a:t>
            </a:r>
            <a:endParaRPr sz="8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dk1"/>
                </a:solidFill>
              </a:rPr>
              <a:t>IEF ORSAY</a:t>
            </a:r>
            <a:endParaRPr sz="8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dk1"/>
                </a:solidFill>
              </a:rPr>
              <a:t>IRAP TOULOUSE</a:t>
            </a:r>
            <a:endParaRPr sz="8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>
                <a:solidFill>
                  <a:schemeClr val="dk1"/>
                </a:solidFill>
              </a:rPr>
              <a:t>IJC Lab ORSAY</a:t>
            </a:r>
            <a:endParaRPr sz="600">
              <a:solidFill>
                <a:schemeClr val="dk1"/>
              </a:solidFill>
            </a:endParaRPr>
          </a:p>
        </p:txBody>
      </p:sp>
      <p:sp>
        <p:nvSpPr>
          <p:cNvPr id="223" name="Google Shape;223;p29"/>
          <p:cNvSpPr txBox="1"/>
          <p:nvPr/>
        </p:nvSpPr>
        <p:spPr>
          <a:xfrm>
            <a:off x="135450" y="560513"/>
            <a:ext cx="3522300" cy="137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1" i="1" lang="es-419" sz="1100"/>
              <a:t>ITALY</a:t>
            </a:r>
            <a:br>
              <a:rPr lang="es-419"/>
            </a:br>
            <a:r>
              <a:rPr lang="es-419" sz="1100">
                <a:solidFill>
                  <a:schemeClr val="dk1"/>
                </a:solidFill>
                <a:uFill>
                  <a:noFill/>
                </a:u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INFN- Sezione di Rome</a:t>
            </a:r>
            <a:br>
              <a:rPr lang="es-419" sz="1100">
                <a:solidFill>
                  <a:schemeClr val="dk1"/>
                </a:solidFill>
                <a:uFill>
                  <a:noFill/>
                </a:u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es-419" sz="1100">
                <a:solidFill>
                  <a:schemeClr val="dk1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UNIVERSITA DI MILANO-BICOCCA</a:t>
            </a:r>
            <a:br>
              <a:rPr lang="es-419" sz="1100">
                <a:solidFill>
                  <a:schemeClr val="dk1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es-419" sz="1100">
                <a:solidFill>
                  <a:schemeClr val="dk1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UNIVERSITA DEGLI STUDI DI MILANO</a:t>
            </a:r>
            <a:br>
              <a:rPr lang="es-419" sz="1100">
                <a:solidFill>
                  <a:schemeClr val="dk1"/>
                </a:solidFill>
                <a:uFill>
                  <a:noFill/>
                </a:uFill>
                <a:hlinkClick r:id="rId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b="1" lang="es-419" sz="1100">
                <a:solidFill>
                  <a:schemeClr val="dk1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UNIVERSITA LA SAPIENZA, ROMA</a:t>
            </a:r>
            <a:br>
              <a:rPr b="1" lang="es-419" sz="1100">
                <a:solidFill>
                  <a:schemeClr val="dk1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es-419" sz="1100">
                <a:solidFill>
                  <a:schemeClr val="dk1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ROMA TOR VERGATA UNIVERSITY</a:t>
            </a:r>
            <a:r>
              <a:rPr lang="es-419">
                <a:solidFill>
                  <a:schemeClr val="dk1"/>
                </a:solidFill>
              </a:rPr>
              <a:t> </a:t>
            </a:r>
            <a:r>
              <a:rPr lang="es-419" sz="1100">
                <a:solidFill>
                  <a:schemeClr val="dk1"/>
                </a:solidFill>
                <a:uFill>
                  <a:noFill/>
                </a:uFill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Physics Dep.</a:t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224" name="Google Shape;224;p29"/>
          <p:cNvSpPr txBox="1"/>
          <p:nvPr/>
        </p:nvSpPr>
        <p:spPr>
          <a:xfrm>
            <a:off x="228600" y="4789775"/>
            <a:ext cx="72921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chemeClr val="dk2"/>
                </a:solidFill>
              </a:rPr>
              <a:t>https://www.qubic.org.ar/colaboradores-internacionales/</a:t>
            </a:r>
            <a:endParaRPr sz="1200">
              <a:solidFill>
                <a:schemeClr val="dk2"/>
              </a:solidFill>
            </a:endParaRPr>
          </a:p>
        </p:txBody>
      </p:sp>
      <p:sp>
        <p:nvSpPr>
          <p:cNvPr id="225" name="Google Shape;225;p29"/>
          <p:cNvSpPr txBox="1"/>
          <p:nvPr/>
        </p:nvSpPr>
        <p:spPr>
          <a:xfrm>
            <a:off x="3579325" y="2800350"/>
            <a:ext cx="2934900" cy="215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s-419" sz="800">
                <a:solidFill>
                  <a:schemeClr val="dk1"/>
                </a:solidFill>
              </a:rPr>
              <a:t>IRLANDA</a:t>
            </a:r>
            <a:br>
              <a:rPr b="1" i="1" lang="es-419" sz="800">
                <a:solidFill>
                  <a:schemeClr val="dk1"/>
                </a:solidFill>
              </a:rPr>
            </a:br>
            <a:r>
              <a:rPr lang="es-419" sz="800">
                <a:solidFill>
                  <a:schemeClr val="dk1"/>
                </a:solidFill>
                <a:uFill>
                  <a:noFill/>
                </a:uFill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MAYNOOTH UNIVERSITY</a:t>
            </a:r>
            <a:endParaRPr sz="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s-419" sz="800">
                <a:solidFill>
                  <a:schemeClr val="dk1"/>
                </a:solidFill>
              </a:rPr>
              <a:t>UK</a:t>
            </a:r>
            <a:br>
              <a:rPr b="1" i="1" lang="es-419" sz="800">
                <a:solidFill>
                  <a:schemeClr val="dk1"/>
                </a:solidFill>
              </a:rPr>
            </a:br>
            <a:r>
              <a:rPr lang="es-419" sz="800">
                <a:solidFill>
                  <a:schemeClr val="dk1"/>
                </a:solidFill>
                <a:uFill>
                  <a:noFill/>
                </a:uFill>
                <a:hlinkClick r:id="rId1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CARDIFF UNIVERSITY</a:t>
            </a:r>
            <a:br>
              <a:rPr lang="es-419" sz="800">
                <a:solidFill>
                  <a:schemeClr val="dk1"/>
                </a:solidFill>
                <a:uFill>
                  <a:noFill/>
                </a:uFill>
                <a:hlinkClick r:id="rId1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es-419" sz="800">
                <a:solidFill>
                  <a:schemeClr val="dk1"/>
                </a:solidFill>
                <a:uFill>
                  <a:noFill/>
                </a:uFill>
                <a:hlinkClick r:id="rId1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UNIVERSITY OF MANCHESTER</a:t>
            </a:r>
            <a:endParaRPr sz="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s-419" sz="800">
                <a:solidFill>
                  <a:schemeClr val="dk1"/>
                </a:solidFill>
              </a:rPr>
              <a:t>USA</a:t>
            </a:r>
            <a:br>
              <a:rPr b="1" i="1" lang="es-419" sz="800">
                <a:solidFill>
                  <a:schemeClr val="dk1"/>
                </a:solidFill>
              </a:rPr>
            </a:br>
            <a:r>
              <a:rPr lang="es-419" sz="800">
                <a:solidFill>
                  <a:schemeClr val="dk1"/>
                </a:solidFill>
                <a:uFill>
                  <a:noFill/>
                </a:uFill>
                <a:hlinkClick r:id="rId1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BROWN UNIVERSITY</a:t>
            </a:r>
            <a:br>
              <a:rPr lang="es-419" sz="800">
                <a:solidFill>
                  <a:schemeClr val="dk1"/>
                </a:solidFill>
                <a:uFill>
                  <a:noFill/>
                </a:uFill>
                <a:hlinkClick r:id="rId1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es-419" sz="800">
                <a:solidFill>
                  <a:schemeClr val="dk1"/>
                </a:solidFill>
                <a:uFill>
                  <a:noFill/>
                </a:uFill>
                <a:hlinkClick r:id="rId1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RICHMOND UNIVERSITY</a:t>
            </a:r>
            <a:br>
              <a:rPr lang="es-419" sz="800">
                <a:solidFill>
                  <a:schemeClr val="dk1"/>
                </a:solidFill>
                <a:uFill>
                  <a:noFill/>
                </a:uFill>
                <a:hlinkClick r:id="rId20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es-419" sz="800">
                <a:solidFill>
                  <a:schemeClr val="dk1"/>
                </a:solidFill>
                <a:uFill>
                  <a:noFill/>
                </a:uFill>
                <a:hlinkClick r:id="rId2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UNIVERSITY OF WISCONSIN</a:t>
            </a:r>
            <a:endParaRPr sz="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2"/>
              </a:solidFill>
            </a:endParaRPr>
          </a:p>
        </p:txBody>
      </p:sp>
      <p:sp>
        <p:nvSpPr>
          <p:cNvPr id="226" name="Google Shape;226;p29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227" name="Google Shape;227;p29"/>
          <p:cNvSpPr txBox="1"/>
          <p:nvPr/>
        </p:nvSpPr>
        <p:spPr>
          <a:xfrm>
            <a:off x="1164275" y="2912475"/>
            <a:ext cx="2106600" cy="154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18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s-419" sz="800">
                <a:solidFill>
                  <a:schemeClr val="dk1"/>
                </a:solidFill>
              </a:rPr>
              <a:t>ARGENTINA</a:t>
            </a:r>
            <a:br>
              <a:rPr b="1" i="1" lang="es-419" sz="800">
                <a:solidFill>
                  <a:schemeClr val="dk1"/>
                </a:solidFill>
              </a:rPr>
            </a:br>
            <a:r>
              <a:rPr lang="es-419" sz="800">
                <a:solidFill>
                  <a:schemeClr val="dk1"/>
                </a:solidFill>
                <a:uFill>
                  <a:noFill/>
                </a:uFill>
                <a:hlinkClick r:id="rId2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COMISIÓN NACIONAL DE ENERGÍA ATÓMICA</a:t>
            </a:r>
            <a:r>
              <a:rPr lang="es-419"/>
              <a:t> </a:t>
            </a:r>
            <a:r>
              <a:rPr lang="es-419" sz="800">
                <a:solidFill>
                  <a:schemeClr val="dk1"/>
                </a:solidFill>
                <a:uFill>
                  <a:noFill/>
                </a:uFill>
                <a:hlinkClick r:id="rId2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- CAC / CAB</a:t>
            </a:r>
            <a:br>
              <a:rPr lang="es-419"/>
            </a:br>
            <a:r>
              <a:rPr lang="es-419" sz="800">
                <a:solidFill>
                  <a:schemeClr val="dk1"/>
                </a:solidFill>
                <a:uFill>
                  <a:noFill/>
                </a:uFill>
                <a:hlinkClick r:id="rId2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Universidad Nacional de la Plata – ING-GEMA / FCAGLP</a:t>
            </a:r>
            <a:r>
              <a:rPr lang="es-419" sz="800"/>
              <a:t> / IAR</a:t>
            </a:r>
            <a:br>
              <a:rPr lang="es-419" sz="800">
                <a:solidFill>
                  <a:schemeClr val="dk1"/>
                </a:solidFill>
                <a:uFill>
                  <a:noFill/>
                </a:uFill>
                <a:hlinkClick r:id="rId2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lang="es-419" sz="800">
                <a:solidFill>
                  <a:schemeClr val="dk1"/>
                </a:solidFill>
                <a:uFill>
                  <a:noFill/>
                </a:uFill>
                <a:hlinkClick r:id="rId26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UNCUYO-INSTITUTO BALSEIRO</a:t>
            </a:r>
            <a:br>
              <a:rPr lang="es-419" sz="800">
                <a:solidFill>
                  <a:schemeClr val="dk1"/>
                </a:solidFill>
                <a:uFill>
                  <a:noFill/>
                </a:uFill>
                <a:hlinkClick r:id="rId2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</a:br>
            <a:r>
              <a:rPr b="1" lang="es-419" sz="800">
                <a:solidFill>
                  <a:schemeClr val="dk1"/>
                </a:solidFill>
                <a:uFill>
                  <a:noFill/>
                </a:uFill>
                <a:hlinkClick r:id="rId28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INSTITUTO DE TECNOLOGÍAS EN DETECCIÓN Y ASTROPARTÍCULAS (CNEA, CONICET, UNSAM)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228" name="Google Shape;228;p29"/>
          <p:cNvPicPr preferRelativeResize="0"/>
          <p:nvPr/>
        </p:nvPicPr>
        <p:blipFill>
          <a:blip r:embed="rId29">
            <a:alphaModFix/>
          </a:blip>
          <a:stretch>
            <a:fillRect/>
          </a:stretch>
        </p:blipFill>
        <p:spPr>
          <a:xfrm>
            <a:off x="135450" y="2444623"/>
            <a:ext cx="562975" cy="341123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29"/>
          <p:cNvPicPr preferRelativeResize="0"/>
          <p:nvPr/>
        </p:nvPicPr>
        <p:blipFill>
          <a:blip r:embed="rId30">
            <a:alphaModFix/>
          </a:blip>
          <a:stretch>
            <a:fillRect/>
          </a:stretch>
        </p:blipFill>
        <p:spPr>
          <a:xfrm>
            <a:off x="2902669" y="750179"/>
            <a:ext cx="916301" cy="5570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29"/>
          <p:cNvPicPr preferRelativeResize="0"/>
          <p:nvPr/>
        </p:nvPicPr>
        <p:blipFill>
          <a:blip r:embed="rId31">
            <a:alphaModFix/>
          </a:blip>
          <a:stretch>
            <a:fillRect/>
          </a:stretch>
        </p:blipFill>
        <p:spPr>
          <a:xfrm>
            <a:off x="3312310" y="2431297"/>
            <a:ext cx="613902" cy="367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29"/>
          <p:cNvPicPr preferRelativeResize="0"/>
          <p:nvPr/>
        </p:nvPicPr>
        <p:blipFill>
          <a:blip r:embed="rId32">
            <a:alphaModFix/>
          </a:blip>
          <a:stretch>
            <a:fillRect/>
          </a:stretch>
        </p:blipFill>
        <p:spPr>
          <a:xfrm>
            <a:off x="3995478" y="2431304"/>
            <a:ext cx="613902" cy="381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9"/>
          <p:cNvPicPr preferRelativeResize="0"/>
          <p:nvPr/>
        </p:nvPicPr>
        <p:blipFill>
          <a:blip r:embed="rId33">
            <a:alphaModFix/>
          </a:blip>
          <a:stretch>
            <a:fillRect/>
          </a:stretch>
        </p:blipFill>
        <p:spPr>
          <a:xfrm>
            <a:off x="4678649" y="2424250"/>
            <a:ext cx="613902" cy="3818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9"/>
          <p:cNvPicPr preferRelativeResize="0"/>
          <p:nvPr/>
        </p:nvPicPr>
        <p:blipFill>
          <a:blip r:embed="rId34">
            <a:alphaModFix/>
          </a:blip>
          <a:stretch>
            <a:fillRect/>
          </a:stretch>
        </p:blipFill>
        <p:spPr>
          <a:xfrm>
            <a:off x="1387800" y="2420026"/>
            <a:ext cx="613900" cy="383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9"/>
          <p:cNvPicPr preferRelativeResize="0"/>
          <p:nvPr/>
        </p:nvPicPr>
        <p:blipFill>
          <a:blip r:embed="rId35">
            <a:alphaModFix/>
          </a:blip>
          <a:stretch>
            <a:fillRect/>
          </a:stretch>
        </p:blipFill>
        <p:spPr>
          <a:xfrm>
            <a:off x="5361825" y="1581275"/>
            <a:ext cx="3782175" cy="2349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29"/>
          <p:cNvPicPr preferRelativeResize="0"/>
          <p:nvPr/>
        </p:nvPicPr>
        <p:blipFill>
          <a:blip r:embed="rId36">
            <a:alphaModFix/>
          </a:blip>
          <a:stretch>
            <a:fillRect/>
          </a:stretch>
        </p:blipFill>
        <p:spPr>
          <a:xfrm>
            <a:off x="4157071" y="103450"/>
            <a:ext cx="4986933" cy="106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30"/>
          <p:cNvSpPr txBox="1"/>
          <p:nvPr>
            <p:ph type="title"/>
          </p:nvPr>
        </p:nvSpPr>
        <p:spPr>
          <a:xfrm>
            <a:off x="123475" y="26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2220"/>
              <a:t>Q-U Bolometric </a:t>
            </a:r>
            <a:r>
              <a:rPr b="1" lang="es-419" sz="2220"/>
              <a:t>Interferometer</a:t>
            </a:r>
            <a:r>
              <a:rPr lang="es-419" sz="2220"/>
              <a:t> for Cosmology (QUBIC)</a:t>
            </a:r>
            <a:endParaRPr sz="22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2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2220"/>
              <a:t>The site</a:t>
            </a:r>
            <a:endParaRPr sz="2220"/>
          </a:p>
        </p:txBody>
      </p:sp>
      <p:pic>
        <p:nvPicPr>
          <p:cNvPr id="241" name="Google Shape;24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29300" y="2679800"/>
            <a:ext cx="3287275" cy="204997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0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243" name="Google Shape;243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300" y="1363375"/>
            <a:ext cx="2864875" cy="2889151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30"/>
          <p:cNvSpPr txBox="1"/>
          <p:nvPr/>
        </p:nvSpPr>
        <p:spPr>
          <a:xfrm>
            <a:off x="3045050" y="1210250"/>
            <a:ext cx="1743300" cy="295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chemeClr val="dk1"/>
                </a:solidFill>
              </a:rPr>
              <a:t>Altos Chorrillos, Salta, Argentina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chemeClr val="dk1"/>
                </a:solidFill>
              </a:rPr>
              <a:t>24° 11' 13.1" S</a:t>
            </a:r>
            <a:br>
              <a:rPr lang="es-419" sz="1200">
                <a:solidFill>
                  <a:schemeClr val="dk1"/>
                </a:solidFill>
              </a:rPr>
            </a:br>
            <a:r>
              <a:rPr lang="es-419" sz="1200">
                <a:solidFill>
                  <a:schemeClr val="dk1"/>
                </a:solidFill>
              </a:rPr>
              <a:t>66° 28' 41.6" W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chemeClr val="dk1"/>
                </a:solidFill>
              </a:rPr>
              <a:t>4869 m Height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chemeClr val="dk1"/>
                </a:solidFill>
              </a:rPr>
              <a:t>Taking data since 2022</a:t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chemeClr val="dk1"/>
                </a:solidFill>
              </a:rPr>
              <a:t>Shares site with Large Latin American Millimetre Array (LLAMA), ARG- BRA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245" name="Google Shape;24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29300" y="515200"/>
            <a:ext cx="3054423" cy="1527224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0"/>
          <p:cNvSpPr txBox="1"/>
          <p:nvPr/>
        </p:nvSpPr>
        <p:spPr>
          <a:xfrm>
            <a:off x="5079850" y="1967150"/>
            <a:ext cx="37533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chemeClr val="dk1"/>
                </a:solidFill>
              </a:rPr>
              <a:t>The anisotropies of the Cosmic microwave background (CMB) as observed by Planck.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47" name="Google Shape;247;p30"/>
          <p:cNvSpPr txBox="1"/>
          <p:nvPr/>
        </p:nvSpPr>
        <p:spPr>
          <a:xfrm>
            <a:off x="152400" y="4572000"/>
            <a:ext cx="30000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/>
              <a:t>https://www.qubic.org.ar/el-sitio/</a:t>
            </a:r>
            <a:endParaRPr sz="1000"/>
          </a:p>
        </p:txBody>
      </p:sp>
      <p:pic>
        <p:nvPicPr>
          <p:cNvPr id="248" name="Google Shape;248;p30"/>
          <p:cNvPicPr preferRelativeResize="0"/>
          <p:nvPr/>
        </p:nvPicPr>
        <p:blipFill rotWithShape="1">
          <a:blip r:embed="rId6">
            <a:alphaModFix amt="76000"/>
          </a:blip>
          <a:srcRect b="19331" l="3696" r="2495" t="20088"/>
          <a:stretch/>
        </p:blipFill>
        <p:spPr>
          <a:xfrm>
            <a:off x="958175" y="3732231"/>
            <a:ext cx="243526" cy="157250"/>
          </a:xfrm>
          <a:prstGeom prst="rect">
            <a:avLst/>
          </a:prstGeom>
          <a:noFill/>
          <a:ln>
            <a:noFill/>
          </a:ln>
        </p:spPr>
      </p:pic>
      <p:sp>
        <p:nvSpPr>
          <p:cNvPr id="249" name="Google Shape;249;p30"/>
          <p:cNvSpPr txBox="1"/>
          <p:nvPr/>
        </p:nvSpPr>
        <p:spPr>
          <a:xfrm>
            <a:off x="1274875" y="520700"/>
            <a:ext cx="30000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material having a temperature-dependent electrical resistance.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1"/>
          <p:cNvSpPr txBox="1"/>
          <p:nvPr>
            <p:ph type="title"/>
          </p:nvPr>
        </p:nvSpPr>
        <p:spPr>
          <a:xfrm>
            <a:off x="47275" y="26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1920"/>
              <a:t>Sky coverage</a:t>
            </a:r>
            <a:endParaRPr sz="1920"/>
          </a:p>
        </p:txBody>
      </p:sp>
      <p:sp>
        <p:nvSpPr>
          <p:cNvPr id="255" name="Google Shape;255;p31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256" name="Google Shape;256;p31"/>
          <p:cNvPicPr preferRelativeResize="0"/>
          <p:nvPr/>
        </p:nvPicPr>
        <p:blipFill rotWithShape="1">
          <a:blip r:embed="rId3">
            <a:alphaModFix/>
          </a:blip>
          <a:srcRect b="0" l="0" r="37398" t="0"/>
          <a:stretch/>
        </p:blipFill>
        <p:spPr>
          <a:xfrm>
            <a:off x="248525" y="840775"/>
            <a:ext cx="2875900" cy="194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1"/>
          <p:cNvPicPr preferRelativeResize="0"/>
          <p:nvPr/>
        </p:nvPicPr>
        <p:blipFill rotWithShape="1">
          <a:blip r:embed="rId3">
            <a:alphaModFix/>
          </a:blip>
          <a:srcRect b="0" l="62579" r="0" t="0"/>
          <a:stretch/>
        </p:blipFill>
        <p:spPr>
          <a:xfrm>
            <a:off x="3177500" y="901718"/>
            <a:ext cx="1397401" cy="157860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8" name="Google Shape;258;p31"/>
          <p:cNvGrpSpPr/>
          <p:nvPr/>
        </p:nvGrpSpPr>
        <p:grpSpPr>
          <a:xfrm>
            <a:off x="4780374" y="39465"/>
            <a:ext cx="3745422" cy="2708093"/>
            <a:chOff x="4572000" y="257275"/>
            <a:chExt cx="4056999" cy="2989725"/>
          </a:xfrm>
        </p:grpSpPr>
        <p:pic>
          <p:nvPicPr>
            <p:cNvPr id="259" name="Google Shape;259;p3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572000" y="257275"/>
              <a:ext cx="4056999" cy="2989725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60" name="Google Shape;260;p31"/>
            <p:cNvCxnSpPr/>
            <p:nvPr/>
          </p:nvCxnSpPr>
          <p:spPr>
            <a:xfrm rot="10800000">
              <a:off x="7573150" y="657775"/>
              <a:ext cx="15000" cy="21831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61" name="Google Shape;261;p31"/>
            <p:cNvCxnSpPr/>
            <p:nvPr/>
          </p:nvCxnSpPr>
          <p:spPr>
            <a:xfrm rot="10800000">
              <a:off x="7777875" y="657775"/>
              <a:ext cx="15000" cy="21831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grpSp>
        <p:nvGrpSpPr>
          <p:cNvPr id="262" name="Google Shape;262;p31"/>
          <p:cNvGrpSpPr/>
          <p:nvPr/>
        </p:nvGrpSpPr>
        <p:grpSpPr>
          <a:xfrm>
            <a:off x="3535700" y="2747550"/>
            <a:ext cx="5588276" cy="2066725"/>
            <a:chOff x="2729308" y="2490666"/>
            <a:chExt cx="5901031" cy="2235989"/>
          </a:xfrm>
        </p:grpSpPr>
        <p:pic>
          <p:nvPicPr>
            <p:cNvPr id="263" name="Google Shape;263;p31"/>
            <p:cNvPicPr preferRelativeResize="0"/>
            <p:nvPr/>
          </p:nvPicPr>
          <p:blipFill rotWithShape="1">
            <a:blip r:embed="rId5">
              <a:alphaModFix/>
            </a:blip>
            <a:srcRect b="1482" l="0" r="0" t="2262"/>
            <a:stretch/>
          </p:blipFill>
          <p:spPr>
            <a:xfrm>
              <a:off x="2729308" y="2490666"/>
              <a:ext cx="5901031" cy="22359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4" name="Google Shape;264;p31"/>
            <p:cNvSpPr/>
            <p:nvPr/>
          </p:nvSpPr>
          <p:spPr>
            <a:xfrm>
              <a:off x="4560533" y="2641521"/>
              <a:ext cx="593100" cy="1902000"/>
            </a:xfrm>
            <a:prstGeom prst="rect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65" name="Google Shape;265;p31"/>
          <p:cNvSpPr txBox="1"/>
          <p:nvPr/>
        </p:nvSpPr>
        <p:spPr>
          <a:xfrm>
            <a:off x="5410300" y="600175"/>
            <a:ext cx="1397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chemeClr val="dk1"/>
                </a:solidFill>
              </a:rPr>
              <a:t>150 GHz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chemeClr val="dk1"/>
                </a:solidFill>
              </a:rPr>
              <a:t>220 GHz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266" name="Google Shape;266;p31"/>
          <p:cNvSpPr txBox="1"/>
          <p:nvPr/>
        </p:nvSpPr>
        <p:spPr>
          <a:xfrm>
            <a:off x="6959175" y="3094575"/>
            <a:ext cx="27303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>
                <a:solidFill>
                  <a:schemeClr val="dk1"/>
                </a:solidFill>
              </a:rPr>
              <a:t>40 - 400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267" name="Google Shape;267;p31"/>
          <p:cNvSpPr txBox="1"/>
          <p:nvPr/>
        </p:nvSpPr>
        <p:spPr>
          <a:xfrm>
            <a:off x="172325" y="527725"/>
            <a:ext cx="3837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>
                <a:solidFill>
                  <a:schemeClr val="dk1"/>
                </a:solidFill>
              </a:rPr>
              <a:t>QUBIC</a:t>
            </a:r>
            <a:endParaRPr sz="1500">
              <a:solidFill>
                <a:schemeClr val="dk1"/>
              </a:solidFill>
            </a:endParaRPr>
          </a:p>
        </p:txBody>
      </p:sp>
      <p:pic>
        <p:nvPicPr>
          <p:cNvPr id="268" name="Google Shape;268;p31"/>
          <p:cNvPicPr preferRelativeResize="0"/>
          <p:nvPr/>
        </p:nvPicPr>
        <p:blipFill rotWithShape="1">
          <a:blip r:embed="rId6">
            <a:alphaModFix/>
          </a:blip>
          <a:srcRect b="9415" l="0" r="0" t="10449"/>
          <a:stretch/>
        </p:blipFill>
        <p:spPr>
          <a:xfrm>
            <a:off x="321525" y="3128175"/>
            <a:ext cx="2802902" cy="1497450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1"/>
          <p:cNvSpPr txBox="1"/>
          <p:nvPr/>
        </p:nvSpPr>
        <p:spPr>
          <a:xfrm>
            <a:off x="47275" y="2782775"/>
            <a:ext cx="3921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>
                <a:solidFill>
                  <a:schemeClr val="dk1"/>
                </a:solidFill>
              </a:rPr>
              <a:t>Visual spectrum → outside galactic plane</a:t>
            </a: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32"/>
          <p:cNvSpPr txBox="1"/>
          <p:nvPr>
            <p:ph type="title"/>
          </p:nvPr>
        </p:nvSpPr>
        <p:spPr>
          <a:xfrm>
            <a:off x="123475" y="102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2320"/>
              <a:t>QUBIC observatory: an overview</a:t>
            </a:r>
            <a:endParaRPr sz="2320"/>
          </a:p>
        </p:txBody>
      </p:sp>
      <p:pic>
        <p:nvPicPr>
          <p:cNvPr id="275" name="Google Shape;27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3775" y="2571750"/>
            <a:ext cx="1795325" cy="1501375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32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277" name="Google Shape;27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7725" y="659150"/>
            <a:ext cx="4112250" cy="167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2"/>
          <p:cNvPicPr preferRelativeResize="0"/>
          <p:nvPr/>
        </p:nvPicPr>
        <p:blipFill rotWithShape="1">
          <a:blip r:embed="rId5">
            <a:alphaModFix/>
          </a:blip>
          <a:srcRect b="0" l="0" r="0" t="10450"/>
          <a:stretch/>
        </p:blipFill>
        <p:spPr>
          <a:xfrm>
            <a:off x="264600" y="2340425"/>
            <a:ext cx="3360849" cy="24811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9" name="Google Shape;279;p32"/>
          <p:cNvGrpSpPr/>
          <p:nvPr/>
        </p:nvGrpSpPr>
        <p:grpSpPr>
          <a:xfrm>
            <a:off x="1203289" y="655068"/>
            <a:ext cx="4372837" cy="3590277"/>
            <a:chOff x="365075" y="499850"/>
            <a:chExt cx="5010125" cy="4278724"/>
          </a:xfrm>
        </p:grpSpPr>
        <p:pic>
          <p:nvPicPr>
            <p:cNvPr id="280" name="Google Shape;280;p32"/>
            <p:cNvPicPr preferRelativeResize="0"/>
            <p:nvPr/>
          </p:nvPicPr>
          <p:blipFill rotWithShape="1">
            <a:blip r:embed="rId6">
              <a:alphaModFix/>
            </a:blip>
            <a:srcRect b="616" l="36820" r="2459" t="33788"/>
            <a:stretch/>
          </p:blipFill>
          <p:spPr>
            <a:xfrm>
              <a:off x="3542100" y="2399850"/>
              <a:ext cx="1833100" cy="23787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1" name="Google Shape;281;p32"/>
            <p:cNvPicPr preferRelativeResize="0"/>
            <p:nvPr/>
          </p:nvPicPr>
          <p:blipFill rotWithShape="1">
            <a:blip r:embed="rId6">
              <a:alphaModFix/>
            </a:blip>
            <a:srcRect b="63122" l="0" r="55642" t="0"/>
            <a:stretch/>
          </p:blipFill>
          <p:spPr>
            <a:xfrm>
              <a:off x="365075" y="499850"/>
              <a:ext cx="2019901" cy="20171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82" name="Google Shape;282;p32"/>
            <p:cNvPicPr preferRelativeResize="0"/>
            <p:nvPr/>
          </p:nvPicPr>
          <p:blipFill rotWithShape="1">
            <a:blip r:embed="rId6">
              <a:alphaModFix/>
            </a:blip>
            <a:srcRect b="71106" l="57210" r="0" t="0"/>
            <a:stretch/>
          </p:blipFill>
          <p:spPr>
            <a:xfrm>
              <a:off x="3184925" y="604050"/>
              <a:ext cx="1769149" cy="143490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283" name="Google Shape;283;p32"/>
            <p:cNvCxnSpPr/>
            <p:nvPr/>
          </p:nvCxnSpPr>
          <p:spPr>
            <a:xfrm flipH="1" rot="10800000">
              <a:off x="2198925" y="1532975"/>
              <a:ext cx="1722600" cy="5097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284" name="Google Shape;284;p32"/>
            <p:cNvCxnSpPr/>
            <p:nvPr/>
          </p:nvCxnSpPr>
          <p:spPr>
            <a:xfrm>
              <a:off x="3935600" y="1522950"/>
              <a:ext cx="402900" cy="1303200"/>
            </a:xfrm>
            <a:prstGeom prst="straightConnector1">
              <a:avLst/>
            </a:prstGeom>
            <a:noFill/>
            <a:ln cap="flat" cmpd="sng" w="1905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285" name="Google Shape;285;p32"/>
          <p:cNvSpPr txBox="1"/>
          <p:nvPr/>
        </p:nvSpPr>
        <p:spPr>
          <a:xfrm>
            <a:off x="340800" y="865125"/>
            <a:ext cx="11796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chemeClr val="dk1"/>
                </a:solidFill>
              </a:rPr>
              <a:t>The instrument itself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86" name="Google Shape;286;p32"/>
          <p:cNvSpPr txBox="1"/>
          <p:nvPr/>
        </p:nvSpPr>
        <p:spPr>
          <a:xfrm>
            <a:off x="4572000" y="560525"/>
            <a:ext cx="9594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>
                <a:solidFill>
                  <a:schemeClr val="dk1"/>
                </a:solidFill>
              </a:rPr>
              <a:t>Cryostat</a:t>
            </a:r>
            <a:endParaRPr sz="1100">
              <a:solidFill>
                <a:schemeClr val="dk1"/>
              </a:solidFill>
            </a:endParaRPr>
          </a:p>
        </p:txBody>
      </p:sp>
      <p:sp>
        <p:nvSpPr>
          <p:cNvPr id="287" name="Google Shape;287;p32"/>
          <p:cNvSpPr txBox="1"/>
          <p:nvPr/>
        </p:nvSpPr>
        <p:spPr>
          <a:xfrm>
            <a:off x="285363" y="4546800"/>
            <a:ext cx="3000000" cy="30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800"/>
              <a:t>https://www.qubic.org.ar/el-instrumento/</a:t>
            </a:r>
            <a:endParaRPr sz="800"/>
          </a:p>
        </p:txBody>
      </p:sp>
      <p:pic>
        <p:nvPicPr>
          <p:cNvPr id="288" name="Google Shape;288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7310146" y="3181150"/>
            <a:ext cx="1795325" cy="1444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419"/>
              <a:t>        </a:t>
            </a:r>
            <a:fld id="{00000000-1234-1234-1234-123412341234}" type="slidenum">
              <a:rPr b="1" lang="es-419" sz="1400"/>
              <a:t>‹#›</a:t>
            </a:fld>
            <a:endParaRPr b="1" sz="1400"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24800" y="342500"/>
            <a:ext cx="7494400" cy="4028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3" name="Google Shape;293;p33"/>
          <p:cNvPicPr preferRelativeResize="0"/>
          <p:nvPr/>
        </p:nvPicPr>
        <p:blipFill rotWithShape="1">
          <a:blip r:embed="rId3">
            <a:alphaModFix/>
          </a:blip>
          <a:srcRect b="0" l="5213" r="0" t="0"/>
          <a:stretch/>
        </p:blipFill>
        <p:spPr>
          <a:xfrm>
            <a:off x="2924912" y="695438"/>
            <a:ext cx="2846800" cy="177635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33"/>
          <p:cNvSpPr txBox="1"/>
          <p:nvPr>
            <p:ph type="title"/>
          </p:nvPr>
        </p:nvSpPr>
        <p:spPr>
          <a:xfrm>
            <a:off x="123475" y="26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2220"/>
              <a:t>Bolometers: </a:t>
            </a:r>
            <a:r>
              <a:rPr lang="es-419" sz="2220"/>
              <a:t>Transition-Edge Sensors (TES) array</a:t>
            </a:r>
            <a:endParaRPr sz="2220"/>
          </a:p>
        </p:txBody>
      </p:sp>
      <p:sp>
        <p:nvSpPr>
          <p:cNvPr id="295" name="Google Shape;295;p33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296" name="Google Shape;296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10800000">
            <a:off x="2842267" y="2855730"/>
            <a:ext cx="2382983" cy="18971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33"/>
          <p:cNvPicPr preferRelativeResize="0"/>
          <p:nvPr/>
        </p:nvPicPr>
        <p:blipFill rotWithShape="1">
          <a:blip r:embed="rId5">
            <a:alphaModFix/>
          </a:blip>
          <a:srcRect b="0" l="50164" r="0" t="0"/>
          <a:stretch/>
        </p:blipFill>
        <p:spPr>
          <a:xfrm>
            <a:off x="53875" y="695450"/>
            <a:ext cx="2787856" cy="2597525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Google Shape;298;p33"/>
          <p:cNvSpPr/>
          <p:nvPr/>
        </p:nvSpPr>
        <p:spPr>
          <a:xfrm>
            <a:off x="1577125" y="1822425"/>
            <a:ext cx="1264500" cy="14040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33"/>
          <p:cNvSpPr/>
          <p:nvPr/>
        </p:nvSpPr>
        <p:spPr>
          <a:xfrm>
            <a:off x="3224889" y="3074292"/>
            <a:ext cx="1060500" cy="9093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00" name="Google Shape;300;p33"/>
          <p:cNvCxnSpPr/>
          <p:nvPr/>
        </p:nvCxnSpPr>
        <p:spPr>
          <a:xfrm>
            <a:off x="1563050" y="3225100"/>
            <a:ext cx="1674300" cy="7647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01" name="Google Shape;301;p33"/>
          <p:cNvCxnSpPr/>
          <p:nvPr/>
        </p:nvCxnSpPr>
        <p:spPr>
          <a:xfrm>
            <a:off x="2844200" y="1830900"/>
            <a:ext cx="1424700" cy="1249500"/>
          </a:xfrm>
          <a:prstGeom prst="straightConnector1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302" name="Google Shape;302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36375" y="800591"/>
            <a:ext cx="2787850" cy="3812360"/>
          </a:xfrm>
          <a:prstGeom prst="rect">
            <a:avLst/>
          </a:prstGeom>
          <a:noFill/>
          <a:ln>
            <a:noFill/>
          </a:ln>
        </p:spPr>
      </p:pic>
      <p:sp>
        <p:nvSpPr>
          <p:cNvPr id="303" name="Google Shape;303;p33"/>
          <p:cNvSpPr txBox="1"/>
          <p:nvPr/>
        </p:nvSpPr>
        <p:spPr>
          <a:xfrm>
            <a:off x="-106850" y="3910875"/>
            <a:ext cx="2787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>
                <a:solidFill>
                  <a:schemeClr val="dk1"/>
                </a:solidFill>
              </a:rPr>
              <a:t>Standard method in the area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p34"/>
          <p:cNvPicPr preferRelativeResize="0"/>
          <p:nvPr/>
        </p:nvPicPr>
        <p:blipFill rotWithShape="1">
          <a:blip r:embed="rId3">
            <a:alphaModFix/>
          </a:blip>
          <a:srcRect b="0" l="51038" r="0" t="8692"/>
          <a:stretch/>
        </p:blipFill>
        <p:spPr>
          <a:xfrm>
            <a:off x="5322025" y="2314475"/>
            <a:ext cx="2578025" cy="1730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p34"/>
          <p:cNvSpPr txBox="1"/>
          <p:nvPr>
            <p:ph type="title"/>
          </p:nvPr>
        </p:nvSpPr>
        <p:spPr>
          <a:xfrm>
            <a:off x="47275" y="26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2220"/>
              <a:t>Polarization scheme</a:t>
            </a:r>
            <a:endParaRPr sz="2220"/>
          </a:p>
        </p:txBody>
      </p:sp>
      <p:sp>
        <p:nvSpPr>
          <p:cNvPr id="310" name="Google Shape;310;p34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311" name="Google Shape;311;p34"/>
          <p:cNvPicPr preferRelativeResize="0"/>
          <p:nvPr/>
        </p:nvPicPr>
        <p:blipFill rotWithShape="1">
          <a:blip r:embed="rId4">
            <a:alphaModFix/>
          </a:blip>
          <a:srcRect b="0" l="0" r="0" t="2066"/>
          <a:stretch/>
        </p:blipFill>
        <p:spPr>
          <a:xfrm>
            <a:off x="571875" y="1982075"/>
            <a:ext cx="3790100" cy="206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4"/>
          <p:cNvPicPr preferRelativeResize="0"/>
          <p:nvPr/>
        </p:nvPicPr>
        <p:blipFill rotWithShape="1">
          <a:blip r:embed="rId5">
            <a:alphaModFix/>
          </a:blip>
          <a:srcRect b="5195" l="665" r="0" t="0"/>
          <a:stretch/>
        </p:blipFill>
        <p:spPr>
          <a:xfrm>
            <a:off x="754575" y="3958275"/>
            <a:ext cx="6988201" cy="852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4"/>
          <p:cNvPicPr preferRelativeResize="0"/>
          <p:nvPr/>
        </p:nvPicPr>
        <p:blipFill rotWithShape="1">
          <a:blip r:embed="rId6">
            <a:alphaModFix/>
          </a:blip>
          <a:srcRect b="4342" l="0" r="15031" t="0"/>
          <a:stretch/>
        </p:blipFill>
        <p:spPr>
          <a:xfrm>
            <a:off x="563250" y="423675"/>
            <a:ext cx="3338150" cy="15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34"/>
          <p:cNvPicPr preferRelativeResize="0"/>
          <p:nvPr/>
        </p:nvPicPr>
        <p:blipFill rotWithShape="1">
          <a:blip r:embed="rId3">
            <a:alphaModFix/>
          </a:blip>
          <a:srcRect b="4968" l="0" r="52178" t="17162"/>
          <a:stretch/>
        </p:blipFill>
        <p:spPr>
          <a:xfrm>
            <a:off x="4958975" y="151675"/>
            <a:ext cx="3468050" cy="203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35"/>
          <p:cNvSpPr txBox="1"/>
          <p:nvPr>
            <p:ph type="title"/>
          </p:nvPr>
        </p:nvSpPr>
        <p:spPr>
          <a:xfrm>
            <a:off x="0" y="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2220"/>
              <a:t>Interference array</a:t>
            </a:r>
            <a:endParaRPr sz="2220"/>
          </a:p>
        </p:txBody>
      </p:sp>
      <p:sp>
        <p:nvSpPr>
          <p:cNvPr id="320" name="Google Shape;320;p35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321" name="Google Shape;321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49750" y="76193"/>
            <a:ext cx="3901800" cy="25095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35"/>
          <p:cNvPicPr preferRelativeResize="0"/>
          <p:nvPr/>
        </p:nvPicPr>
        <p:blipFill rotWithShape="1">
          <a:blip r:embed="rId4">
            <a:alphaModFix/>
          </a:blip>
          <a:srcRect b="0" l="0" r="0" t="5374"/>
          <a:stretch/>
        </p:blipFill>
        <p:spPr>
          <a:xfrm>
            <a:off x="84725" y="2571750"/>
            <a:ext cx="3901800" cy="198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3" name="Google Shape;323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9700" y="638262"/>
            <a:ext cx="2222100" cy="186792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35"/>
          <p:cNvSpPr txBox="1"/>
          <p:nvPr/>
        </p:nvSpPr>
        <p:spPr>
          <a:xfrm>
            <a:off x="3761125" y="3557975"/>
            <a:ext cx="5139000" cy="110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s-419" sz="1500">
                <a:solidFill>
                  <a:schemeClr val="dk1"/>
                </a:solidFill>
              </a:rPr>
              <a:t>This helps a lot restraining systematics errors</a:t>
            </a:r>
            <a:endParaRPr sz="15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s-419" sz="1500">
                <a:solidFill>
                  <a:schemeClr val="dk1"/>
                </a:solidFill>
              </a:rPr>
              <a:t>We can do spectroscopy of the signal</a:t>
            </a:r>
            <a:endParaRPr sz="15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>
                <a:solidFill>
                  <a:schemeClr val="dk1"/>
                </a:solidFill>
              </a:rPr>
              <a:t>(differentiate between contaminants and CMB)</a:t>
            </a: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36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330" name="Google Shape;330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6950" y="595825"/>
            <a:ext cx="5568876" cy="4218449"/>
          </a:xfrm>
          <a:prstGeom prst="rect">
            <a:avLst/>
          </a:prstGeom>
          <a:noFill/>
          <a:ln>
            <a:noFill/>
          </a:ln>
        </p:spPr>
      </p:pic>
      <p:sp>
        <p:nvSpPr>
          <p:cNvPr id="331" name="Google Shape;331;p36"/>
          <p:cNvSpPr txBox="1"/>
          <p:nvPr>
            <p:ph type="title"/>
          </p:nvPr>
        </p:nvSpPr>
        <p:spPr>
          <a:xfrm>
            <a:off x="-21800" y="-550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2220"/>
              <a:t>Another advantage: Self Calibration</a:t>
            </a:r>
            <a:endParaRPr sz="2220"/>
          </a:p>
        </p:txBody>
      </p:sp>
      <p:pic>
        <p:nvPicPr>
          <p:cNvPr id="332" name="Google Shape;332;p36"/>
          <p:cNvPicPr preferRelativeResize="0"/>
          <p:nvPr/>
        </p:nvPicPr>
        <p:blipFill rotWithShape="1">
          <a:blip r:embed="rId4">
            <a:alphaModFix/>
          </a:blip>
          <a:srcRect b="124039" l="-85819" r="91033" t="-124039"/>
          <a:stretch/>
        </p:blipFill>
        <p:spPr>
          <a:xfrm>
            <a:off x="2924912" y="695438"/>
            <a:ext cx="2846800" cy="177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" name="Google Shape;333;p36"/>
          <p:cNvPicPr preferRelativeResize="0"/>
          <p:nvPr/>
        </p:nvPicPr>
        <p:blipFill rotWithShape="1">
          <a:blip r:embed="rId4">
            <a:alphaModFix/>
          </a:blip>
          <a:srcRect b="0" l="5213" r="0" t="0"/>
          <a:stretch/>
        </p:blipFill>
        <p:spPr>
          <a:xfrm>
            <a:off x="6108575" y="2571750"/>
            <a:ext cx="2898000" cy="180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4" name="Google Shape;334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08575" y="760988"/>
            <a:ext cx="2592225" cy="1645250"/>
          </a:xfrm>
          <a:prstGeom prst="rect">
            <a:avLst/>
          </a:prstGeom>
          <a:noFill/>
          <a:ln>
            <a:noFill/>
          </a:ln>
        </p:spPr>
      </p:pic>
      <p:sp>
        <p:nvSpPr>
          <p:cNvPr id="335" name="Google Shape;335;p36"/>
          <p:cNvSpPr txBox="1"/>
          <p:nvPr/>
        </p:nvSpPr>
        <p:spPr>
          <a:xfrm>
            <a:off x="6222650" y="209325"/>
            <a:ext cx="29346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solidFill>
                  <a:schemeClr val="dk1"/>
                </a:solidFill>
              </a:rPr>
              <a:t>For the same signal completely different outcomes in each TES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37"/>
          <p:cNvSpPr txBox="1"/>
          <p:nvPr>
            <p:ph type="title"/>
          </p:nvPr>
        </p:nvSpPr>
        <p:spPr>
          <a:xfrm>
            <a:off x="107325" y="925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2220"/>
              <a:t>Foregrounds :(</a:t>
            </a:r>
            <a:endParaRPr sz="22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220"/>
          </a:p>
        </p:txBody>
      </p:sp>
      <p:sp>
        <p:nvSpPr>
          <p:cNvPr id="341" name="Google Shape;341;p37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342" name="Google Shape;342;p37"/>
          <p:cNvPicPr preferRelativeResize="0"/>
          <p:nvPr/>
        </p:nvPicPr>
        <p:blipFill rotWithShape="1">
          <a:blip r:embed="rId3">
            <a:alphaModFix/>
          </a:blip>
          <a:srcRect b="0" l="49889" r="0" t="0"/>
          <a:stretch/>
        </p:blipFill>
        <p:spPr>
          <a:xfrm>
            <a:off x="68550" y="1145625"/>
            <a:ext cx="4155250" cy="3079800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7"/>
          <p:cNvSpPr txBox="1"/>
          <p:nvPr/>
        </p:nvSpPr>
        <p:spPr>
          <a:xfrm>
            <a:off x="4795725" y="484200"/>
            <a:ext cx="33453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chemeClr val="dk1"/>
                </a:solidFill>
              </a:rPr>
              <a:t>Gravitational lensing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344" name="Google Shape;344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60500" y="2113225"/>
            <a:ext cx="3148075" cy="2701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28150" y="1302325"/>
            <a:ext cx="2667625" cy="18982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6" name="Google Shape;346;p37"/>
          <p:cNvGrpSpPr/>
          <p:nvPr/>
        </p:nvGrpSpPr>
        <p:grpSpPr>
          <a:xfrm>
            <a:off x="2490038" y="1240601"/>
            <a:ext cx="334905" cy="2543530"/>
            <a:chOff x="7573150" y="657775"/>
            <a:chExt cx="219725" cy="2183100"/>
          </a:xfrm>
        </p:grpSpPr>
        <p:cxnSp>
          <p:nvCxnSpPr>
            <p:cNvPr id="347" name="Google Shape;347;p37"/>
            <p:cNvCxnSpPr/>
            <p:nvPr/>
          </p:nvCxnSpPr>
          <p:spPr>
            <a:xfrm rot="10800000">
              <a:off x="7573150" y="657775"/>
              <a:ext cx="15000" cy="2183100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348" name="Google Shape;348;p37"/>
            <p:cNvCxnSpPr/>
            <p:nvPr/>
          </p:nvCxnSpPr>
          <p:spPr>
            <a:xfrm rot="10800000">
              <a:off x="7777875" y="657775"/>
              <a:ext cx="15000" cy="2183100"/>
            </a:xfrm>
            <a:prstGeom prst="straightConnector1">
              <a:avLst/>
            </a:prstGeom>
            <a:noFill/>
            <a:ln cap="flat" cmpd="sng" w="38100">
              <a:solidFill>
                <a:srgbClr val="FF0000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38"/>
          <p:cNvSpPr txBox="1"/>
          <p:nvPr>
            <p:ph type="title"/>
          </p:nvPr>
        </p:nvSpPr>
        <p:spPr>
          <a:xfrm>
            <a:off x="199675" y="178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What am I doing??</a:t>
            </a:r>
            <a:endParaRPr/>
          </a:p>
        </p:txBody>
      </p:sp>
      <p:sp>
        <p:nvSpPr>
          <p:cNvPr id="354" name="Google Shape;354;p38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419"/>
              <a:t>        </a:t>
            </a:r>
            <a:fld id="{00000000-1234-1234-1234-123412341234}" type="slidenum">
              <a:rPr b="1" lang="es-419" sz="1400"/>
              <a:t>‹#›</a:t>
            </a:fld>
            <a:endParaRPr b="1" sz="1400"/>
          </a:p>
        </p:txBody>
      </p:sp>
      <p:sp>
        <p:nvSpPr>
          <p:cNvPr id="355" name="Google Shape;355;p38"/>
          <p:cNvSpPr txBox="1"/>
          <p:nvPr/>
        </p:nvSpPr>
        <p:spPr>
          <a:xfrm>
            <a:off x="159300" y="1402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>
                <a:solidFill>
                  <a:srgbClr val="FFFFFF"/>
                </a:solidFill>
              </a:rPr>
              <a:t>My own work : </a:t>
            </a:r>
            <a:r>
              <a:rPr lang="es-419" sz="2400">
                <a:solidFill>
                  <a:srgbClr val="FFFFFF"/>
                </a:solidFill>
              </a:rPr>
              <a:t>characterizing</a:t>
            </a:r>
            <a:r>
              <a:rPr lang="es-419" sz="2400">
                <a:solidFill>
                  <a:srgbClr val="FFFFFF"/>
                </a:solidFill>
              </a:rPr>
              <a:t> the noise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356" name="Google Shape;356;p38"/>
          <p:cNvPicPr preferRelativeResize="0"/>
          <p:nvPr/>
        </p:nvPicPr>
        <p:blipFill rotWithShape="1">
          <a:blip r:embed="rId3">
            <a:alphaModFix/>
          </a:blip>
          <a:srcRect b="0" l="0" r="50534" t="0"/>
          <a:stretch/>
        </p:blipFill>
        <p:spPr>
          <a:xfrm>
            <a:off x="214200" y="905225"/>
            <a:ext cx="3707425" cy="2926175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8"/>
          <p:cNvSpPr txBox="1"/>
          <p:nvPr/>
        </p:nvSpPr>
        <p:spPr>
          <a:xfrm>
            <a:off x="1461625" y="1136500"/>
            <a:ext cx="862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rgbClr val="FFFFFF"/>
                </a:solidFill>
              </a:rPr>
              <a:t>Signal</a:t>
            </a:r>
            <a:endParaRPr sz="1600">
              <a:solidFill>
                <a:srgbClr val="FFFFFF"/>
              </a:solidFill>
            </a:endParaRPr>
          </a:p>
        </p:txBody>
      </p:sp>
      <p:pic>
        <p:nvPicPr>
          <p:cNvPr id="358" name="Google Shape;358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36525" y="956162"/>
            <a:ext cx="3974175" cy="3231175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p38"/>
          <p:cNvSpPr txBox="1"/>
          <p:nvPr/>
        </p:nvSpPr>
        <p:spPr>
          <a:xfrm>
            <a:off x="298350" y="4089100"/>
            <a:ext cx="82425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FFFFFF"/>
                </a:solidFill>
              </a:rPr>
              <a:t>Welch method summed up: it splits the signal in many pieces, with a shared frontier between pieces. Computes the FFT in each piace and averages</a:t>
            </a:r>
            <a:endParaRPr sz="18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39"/>
          <p:cNvSpPr txBox="1"/>
          <p:nvPr>
            <p:ph type="title"/>
          </p:nvPr>
        </p:nvSpPr>
        <p:spPr>
          <a:xfrm>
            <a:off x="199675" y="178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What am I doing??</a:t>
            </a:r>
            <a:endParaRPr/>
          </a:p>
        </p:txBody>
      </p:sp>
      <p:sp>
        <p:nvSpPr>
          <p:cNvPr id="365" name="Google Shape;365;p39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        </a:t>
            </a:r>
            <a:fld id="{00000000-1234-1234-1234-123412341234}" type="slidenum">
              <a:rPr b="1" lang="es-419" sz="1400"/>
              <a:t>‹#›</a:t>
            </a:fld>
            <a:endParaRPr b="1" sz="1400"/>
          </a:p>
        </p:txBody>
      </p:sp>
      <p:sp>
        <p:nvSpPr>
          <p:cNvPr id="366" name="Google Shape;366;p39"/>
          <p:cNvSpPr txBox="1"/>
          <p:nvPr/>
        </p:nvSpPr>
        <p:spPr>
          <a:xfrm>
            <a:off x="159300" y="1402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2400">
                <a:solidFill>
                  <a:srgbClr val="FFFFFF"/>
                </a:solidFill>
              </a:rPr>
              <a:t>My own work : characterizing the noise and taking out CRs</a:t>
            </a:r>
            <a:endParaRPr sz="2400">
              <a:solidFill>
                <a:srgbClr val="FFFFFF"/>
              </a:solidFill>
            </a:endParaRPr>
          </a:p>
        </p:txBody>
      </p:sp>
      <p:pic>
        <p:nvPicPr>
          <p:cNvPr id="367" name="Google Shape;367;p39"/>
          <p:cNvPicPr preferRelativeResize="0"/>
          <p:nvPr/>
        </p:nvPicPr>
        <p:blipFill rotWithShape="1">
          <a:blip r:embed="rId3">
            <a:alphaModFix/>
          </a:blip>
          <a:srcRect b="2685" l="0" r="0" t="46651"/>
          <a:stretch/>
        </p:blipFill>
        <p:spPr>
          <a:xfrm>
            <a:off x="159300" y="1002075"/>
            <a:ext cx="7589899" cy="1839125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9"/>
          <p:cNvSpPr txBox="1"/>
          <p:nvPr/>
        </p:nvSpPr>
        <p:spPr>
          <a:xfrm>
            <a:off x="3182725" y="751675"/>
            <a:ext cx="35955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>
                <a:solidFill>
                  <a:schemeClr val="lt1"/>
                </a:solidFill>
              </a:rPr>
              <a:t>QUBIC noise</a:t>
            </a:r>
            <a:endParaRPr sz="1500">
              <a:solidFill>
                <a:schemeClr val="lt1"/>
              </a:solidFill>
            </a:endParaRPr>
          </a:p>
        </p:txBody>
      </p:sp>
      <p:pic>
        <p:nvPicPr>
          <p:cNvPr id="369" name="Google Shape;369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9300" y="2841200"/>
            <a:ext cx="4984125" cy="1728875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39"/>
          <p:cNvSpPr txBox="1"/>
          <p:nvPr/>
        </p:nvSpPr>
        <p:spPr>
          <a:xfrm>
            <a:off x="5024175" y="2974550"/>
            <a:ext cx="35955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>
                <a:solidFill>
                  <a:schemeClr val="lt1"/>
                </a:solidFill>
              </a:rPr>
              <a:t>Add CR signal and try to take it out using CNN 1D</a:t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5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>
                <a:solidFill>
                  <a:schemeClr val="lt1"/>
                </a:solidFill>
              </a:rPr>
              <a:t>WORK IN PROGRESS</a:t>
            </a:r>
            <a:endParaRPr sz="15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40"/>
          <p:cNvSpPr txBox="1"/>
          <p:nvPr>
            <p:ph type="title"/>
          </p:nvPr>
        </p:nvSpPr>
        <p:spPr>
          <a:xfrm>
            <a:off x="47275" y="26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Conclusions</a:t>
            </a:r>
            <a:endParaRPr/>
          </a:p>
        </p:txBody>
      </p:sp>
      <p:sp>
        <p:nvSpPr>
          <p:cNvPr id="376" name="Google Shape;376;p40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419"/>
              <a:t>        </a:t>
            </a:r>
            <a:fld id="{00000000-1234-1234-1234-123412341234}" type="slidenum">
              <a:rPr b="1" lang="es-419" sz="1400"/>
              <a:t>‹#›</a:t>
            </a:fld>
            <a:endParaRPr b="1" sz="1400"/>
          </a:p>
        </p:txBody>
      </p:sp>
      <p:pic>
        <p:nvPicPr>
          <p:cNvPr id="377" name="Google Shape;377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52750" y="2528925"/>
            <a:ext cx="5315899" cy="2172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32075" y="4010125"/>
            <a:ext cx="741850" cy="608175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40"/>
          <p:cNvSpPr txBox="1"/>
          <p:nvPr/>
        </p:nvSpPr>
        <p:spPr>
          <a:xfrm>
            <a:off x="112300" y="687900"/>
            <a:ext cx="5281800" cy="1339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s-419" sz="1500">
                <a:solidFill>
                  <a:schemeClr val="dk1"/>
                </a:solidFill>
              </a:rPr>
              <a:t>Inflation comes to patch the Big bang model</a:t>
            </a:r>
            <a:br>
              <a:rPr lang="es-419" sz="1500">
                <a:solidFill>
                  <a:schemeClr val="dk1"/>
                </a:solidFill>
              </a:rPr>
            </a:b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s-419" sz="1500">
                <a:solidFill>
                  <a:schemeClr val="dk1"/>
                </a:solidFill>
              </a:rPr>
              <a:t>Inflation → primordial GW→ B-modes</a:t>
            </a:r>
            <a:br>
              <a:rPr lang="es-419" sz="1500">
                <a:solidFill>
                  <a:schemeClr val="dk1"/>
                </a:solidFill>
              </a:rPr>
            </a:b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s-419" sz="1500">
                <a:solidFill>
                  <a:schemeClr val="dk1"/>
                </a:solidFill>
              </a:rPr>
              <a:t>B-Mode is way dimmer than other signals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380" name="Google Shape;380;p40"/>
          <p:cNvSpPr txBox="1"/>
          <p:nvPr/>
        </p:nvSpPr>
        <p:spPr>
          <a:xfrm>
            <a:off x="112300" y="2027100"/>
            <a:ext cx="2964300" cy="230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s-419" sz="1500">
                <a:solidFill>
                  <a:schemeClr val="dk1"/>
                </a:solidFill>
              </a:rPr>
              <a:t>Most experiments use bolometers</a:t>
            </a:r>
            <a:br>
              <a:rPr lang="es-419" sz="1500">
                <a:solidFill>
                  <a:schemeClr val="dk1"/>
                </a:solidFill>
              </a:rPr>
            </a:b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s-419" sz="1500">
                <a:solidFill>
                  <a:schemeClr val="dk1"/>
                </a:solidFill>
              </a:rPr>
              <a:t>QUBIC adds interferometry</a:t>
            </a:r>
            <a:br>
              <a:rPr lang="es-419" sz="1500">
                <a:solidFill>
                  <a:schemeClr val="dk1"/>
                </a:solidFill>
              </a:rPr>
            </a:br>
            <a:endParaRPr sz="1500">
              <a:solidFill>
                <a:schemeClr val="dk1"/>
              </a:solidFill>
            </a:endParaRPr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Char char="●"/>
            </a:pPr>
            <a:r>
              <a:rPr lang="es-419" sz="1500">
                <a:solidFill>
                  <a:schemeClr val="dk1"/>
                </a:solidFill>
              </a:rPr>
              <a:t>In three years of data taking it should </a:t>
            </a:r>
            <a:r>
              <a:rPr lang="es-419" sz="1500">
                <a:solidFill>
                  <a:schemeClr val="dk1"/>
                </a:solidFill>
              </a:rPr>
              <a:t>restrain r&lt;0.03</a:t>
            </a: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41"/>
          <p:cNvSpPr txBox="1"/>
          <p:nvPr>
            <p:ph type="title"/>
          </p:nvPr>
        </p:nvSpPr>
        <p:spPr>
          <a:xfrm>
            <a:off x="199675" y="178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41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387" name="Google Shape;387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91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12200" y="3497300"/>
            <a:ext cx="2114500" cy="1646200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41"/>
          <p:cNvSpPr txBox="1"/>
          <p:nvPr/>
        </p:nvSpPr>
        <p:spPr>
          <a:xfrm>
            <a:off x="6335000" y="4487425"/>
            <a:ext cx="35955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 sz="2500">
                <a:solidFill>
                  <a:schemeClr val="lt1"/>
                </a:solidFill>
              </a:rPr>
              <a:t>02/04/1982 </a:t>
            </a:r>
            <a:endParaRPr b="1" sz="2500">
              <a:solidFill>
                <a:schemeClr val="lt1"/>
              </a:solidFill>
            </a:endParaRPr>
          </a:p>
        </p:txBody>
      </p:sp>
      <p:pic>
        <p:nvPicPr>
          <p:cNvPr id="390" name="Google Shape;390;p41"/>
          <p:cNvPicPr preferRelativeResize="0"/>
          <p:nvPr/>
        </p:nvPicPr>
        <p:blipFill rotWithShape="1">
          <a:blip r:embed="rId5">
            <a:alphaModFix/>
          </a:blip>
          <a:srcRect b="0" l="0" r="9379" t="0"/>
          <a:stretch/>
        </p:blipFill>
        <p:spPr>
          <a:xfrm>
            <a:off x="3032475" y="3627225"/>
            <a:ext cx="1507175" cy="1563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30775" y="4814275"/>
            <a:ext cx="508874" cy="339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2"/>
          <p:cNvSpPr txBox="1"/>
          <p:nvPr>
            <p:ph type="title"/>
          </p:nvPr>
        </p:nvSpPr>
        <p:spPr>
          <a:xfrm>
            <a:off x="199675" y="178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7" name="Google Shape;397;p42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398" name="Google Shape;398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p42"/>
          <p:cNvSpPr txBox="1"/>
          <p:nvPr/>
        </p:nvSpPr>
        <p:spPr>
          <a:xfrm>
            <a:off x="0" y="4040600"/>
            <a:ext cx="9144000" cy="1098900"/>
          </a:xfrm>
          <a:prstGeom prst="rect">
            <a:avLst/>
          </a:prstGeom>
          <a:solidFill>
            <a:srgbClr val="B6D7A8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i="1" lang="es-419" sz="1800">
                <a:solidFill>
                  <a:schemeClr val="dk1"/>
                </a:solidFill>
              </a:rPr>
              <a:t>He robs them before their eyes. Thus, the greater, the infinitely more enormous and outrageous robbery is return with another.</a:t>
            </a:r>
            <a:endParaRPr i="1" sz="1800"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-"/>
            </a:pPr>
            <a:r>
              <a:rPr i="1" lang="es-419" sz="1800">
                <a:solidFill>
                  <a:schemeClr val="dk1"/>
                </a:solidFill>
              </a:rPr>
              <a:t>“You will have to excuse me”, by Eduardo Sacheri</a:t>
            </a:r>
            <a:endParaRPr i="1"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>
          <a:blip r:embed="rId3">
            <a:alphaModFix amt="50000"/>
          </a:blip>
          <a:stretch>
            <a:fillRect/>
          </a:stretch>
        </p:blipFill>
        <p:spPr>
          <a:xfrm>
            <a:off x="0" y="0"/>
            <a:ext cx="9143999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/>
          <p:nvPr>
            <p:ph type="title"/>
          </p:nvPr>
        </p:nvSpPr>
        <p:spPr>
          <a:xfrm>
            <a:off x="199675" y="178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The talk</a:t>
            </a:r>
            <a:endParaRPr/>
          </a:p>
        </p:txBody>
      </p:sp>
      <p:sp>
        <p:nvSpPr>
          <p:cNvPr id="77" name="Google Shape;77;p16"/>
          <p:cNvSpPr txBox="1"/>
          <p:nvPr>
            <p:ph idx="4294967295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-419">
                <a:solidFill>
                  <a:schemeClr val="dk1"/>
                </a:solidFill>
              </a:rPr>
              <a:t>Big Bang Model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-419">
                <a:solidFill>
                  <a:schemeClr val="dk1"/>
                </a:solidFill>
              </a:rPr>
              <a:t>Problems of the model and new hypothesis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-419"/>
              <a:t>How do we measure?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s-419">
                <a:solidFill>
                  <a:schemeClr val="dk1"/>
                </a:solidFill>
              </a:rPr>
              <a:t>QUBIC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8" name="Google Shape;78;p16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43"/>
          <p:cNvSpPr txBox="1"/>
          <p:nvPr>
            <p:ph type="title"/>
          </p:nvPr>
        </p:nvSpPr>
        <p:spPr>
          <a:xfrm>
            <a:off x="213475" y="2121800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s-419" sz="3820">
                <a:solidFill>
                  <a:schemeClr val="lt1"/>
                </a:solidFill>
              </a:rPr>
              <a:t>¡Grazie!</a:t>
            </a:r>
            <a:endParaRPr b="1" sz="3820">
              <a:solidFill>
                <a:schemeClr val="lt1"/>
              </a:solidFill>
            </a:endParaRPr>
          </a:p>
        </p:txBody>
      </p:sp>
      <p:sp>
        <p:nvSpPr>
          <p:cNvPr id="405" name="Google Shape;405;p43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4"/>
          <p:cNvSpPr txBox="1"/>
          <p:nvPr>
            <p:ph type="title"/>
          </p:nvPr>
        </p:nvSpPr>
        <p:spPr>
          <a:xfrm>
            <a:off x="406925" y="2088150"/>
            <a:ext cx="8520600" cy="572700"/>
          </a:xfrm>
          <a:prstGeom prst="rect">
            <a:avLst/>
          </a:prstGeom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>
                <a:solidFill>
                  <a:schemeClr val="lt1"/>
                </a:solidFill>
              </a:rPr>
              <a:t>Any questions?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411" name="Google Shape;411;p44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5"/>
          <p:cNvSpPr txBox="1"/>
          <p:nvPr>
            <p:ph type="title"/>
          </p:nvPr>
        </p:nvSpPr>
        <p:spPr>
          <a:xfrm>
            <a:off x="-28925" y="-49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B-Modes and Rome public transport</a:t>
            </a:r>
            <a:endParaRPr/>
          </a:p>
        </p:txBody>
      </p:sp>
      <p:sp>
        <p:nvSpPr>
          <p:cNvPr id="417" name="Google Shape;417;p45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418" name="Google Shape;418;p45"/>
          <p:cNvPicPr preferRelativeResize="0"/>
          <p:nvPr/>
        </p:nvPicPr>
        <p:blipFill rotWithShape="1">
          <a:blip r:embed="rId3">
            <a:alphaModFix/>
          </a:blip>
          <a:srcRect b="718" l="1303" r="705" t="875"/>
          <a:stretch/>
        </p:blipFill>
        <p:spPr>
          <a:xfrm>
            <a:off x="4493375" y="425225"/>
            <a:ext cx="4233575" cy="4344824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45"/>
          <p:cNvSpPr txBox="1"/>
          <p:nvPr/>
        </p:nvSpPr>
        <p:spPr>
          <a:xfrm>
            <a:off x="710875" y="1532650"/>
            <a:ext cx="3595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pic>
        <p:nvPicPr>
          <p:cNvPr id="420" name="Google Shape;42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1650" y="711313"/>
            <a:ext cx="3294602" cy="1647301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45"/>
          <p:cNvSpPr txBox="1"/>
          <p:nvPr/>
        </p:nvSpPr>
        <p:spPr>
          <a:xfrm>
            <a:off x="137450" y="2521700"/>
            <a:ext cx="4168800" cy="12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chemeClr val="dk1"/>
                </a:solidFill>
              </a:rPr>
              <a:t>The same as the CMB, Rome public transport has a strong E-mode component and a really weak B-mode componente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5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46"/>
          <p:cNvSpPr txBox="1"/>
          <p:nvPr>
            <p:ph type="title"/>
          </p:nvPr>
        </p:nvSpPr>
        <p:spPr>
          <a:xfrm>
            <a:off x="199675" y="178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2220"/>
              <a:t>Cryogenic system</a:t>
            </a:r>
            <a:endParaRPr sz="222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t/>
            </a:r>
            <a:endParaRPr sz="2220"/>
          </a:p>
        </p:txBody>
      </p:sp>
      <p:sp>
        <p:nvSpPr>
          <p:cNvPr id="427" name="Google Shape;427;p46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428" name="Google Shape;428;p46"/>
          <p:cNvPicPr preferRelativeResize="0"/>
          <p:nvPr/>
        </p:nvPicPr>
        <p:blipFill rotWithShape="1">
          <a:blip r:embed="rId3">
            <a:alphaModFix/>
          </a:blip>
          <a:srcRect b="0" l="0" r="35346" t="0"/>
          <a:stretch/>
        </p:blipFill>
        <p:spPr>
          <a:xfrm>
            <a:off x="4308700" y="901900"/>
            <a:ext cx="4616425" cy="3261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774400"/>
            <a:ext cx="4268137" cy="338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3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47"/>
          <p:cNvSpPr txBox="1"/>
          <p:nvPr>
            <p:ph type="title"/>
          </p:nvPr>
        </p:nvSpPr>
        <p:spPr>
          <a:xfrm>
            <a:off x="199675" y="178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2120"/>
              <a:t>Inflación por una vez podría ser la solución (1970-1980)</a:t>
            </a:r>
            <a:endParaRPr sz="2120"/>
          </a:p>
        </p:txBody>
      </p:sp>
      <p:sp>
        <p:nvSpPr>
          <p:cNvPr id="435" name="Google Shape;435;p47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436" name="Google Shape;436;p47"/>
          <p:cNvPicPr preferRelativeResize="0"/>
          <p:nvPr/>
        </p:nvPicPr>
        <p:blipFill rotWithShape="1">
          <a:blip r:embed="rId3">
            <a:alphaModFix/>
          </a:blip>
          <a:srcRect b="4534" l="15825" r="16313" t="0"/>
          <a:stretch/>
        </p:blipFill>
        <p:spPr>
          <a:xfrm>
            <a:off x="6096550" y="785350"/>
            <a:ext cx="1510600" cy="214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47"/>
          <p:cNvPicPr preferRelativeResize="0"/>
          <p:nvPr/>
        </p:nvPicPr>
        <p:blipFill rotWithShape="1">
          <a:blip r:embed="rId4">
            <a:alphaModFix/>
          </a:blip>
          <a:srcRect b="11793" l="0" r="0" t="0"/>
          <a:stretch/>
        </p:blipFill>
        <p:spPr>
          <a:xfrm>
            <a:off x="4569100" y="785350"/>
            <a:ext cx="1510600" cy="2145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4000" y="785350"/>
            <a:ext cx="1451950" cy="2145525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47"/>
          <p:cNvSpPr txBox="1"/>
          <p:nvPr/>
        </p:nvSpPr>
        <p:spPr>
          <a:xfrm>
            <a:off x="4514075" y="3289725"/>
            <a:ext cx="43050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chemeClr val="dk1"/>
                </a:solidFill>
              </a:rPr>
              <a:t>Lambda-CDM model 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chemeClr val="dk1"/>
                </a:solidFill>
              </a:rPr>
              <a:t>(Standard model of cosmology)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440" name="Google Shape;440;p4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2900" y="1136225"/>
            <a:ext cx="2819523" cy="2010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8"/>
          <p:cNvSpPr txBox="1"/>
          <p:nvPr>
            <p:ph type="title"/>
          </p:nvPr>
        </p:nvSpPr>
        <p:spPr>
          <a:xfrm>
            <a:off x="199675" y="178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2220"/>
              <a:t>Cómo podemos inferir la existencia de inflación con el CMB?</a:t>
            </a:r>
            <a:endParaRPr sz="2220"/>
          </a:p>
        </p:txBody>
      </p:sp>
      <p:sp>
        <p:nvSpPr>
          <p:cNvPr id="446" name="Google Shape;446;p48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447" name="Google Shape;44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075" y="597975"/>
            <a:ext cx="4502874" cy="1647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p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3975" y="1971400"/>
            <a:ext cx="4263276" cy="308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4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03575" y="2783738"/>
            <a:ext cx="3294602" cy="1647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49"/>
          <p:cNvSpPr txBox="1"/>
          <p:nvPr>
            <p:ph type="title"/>
          </p:nvPr>
        </p:nvSpPr>
        <p:spPr>
          <a:xfrm>
            <a:off x="199675" y="178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2220"/>
              <a:t>Espectro de potencias observado</a:t>
            </a:r>
            <a:endParaRPr sz="2220"/>
          </a:p>
        </p:txBody>
      </p:sp>
      <p:sp>
        <p:nvSpPr>
          <p:cNvPr id="455" name="Google Shape;455;p49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456" name="Google Shape;456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425" y="1022925"/>
            <a:ext cx="8473849" cy="329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50"/>
          <p:cNvSpPr txBox="1"/>
          <p:nvPr>
            <p:ph type="title"/>
          </p:nvPr>
        </p:nvSpPr>
        <p:spPr>
          <a:xfrm>
            <a:off x="199675" y="178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s-419" sz="2220"/>
              <a:t>Polarización de la Luz</a:t>
            </a:r>
            <a:endParaRPr sz="2220"/>
          </a:p>
        </p:txBody>
      </p:sp>
      <p:sp>
        <p:nvSpPr>
          <p:cNvPr id="462" name="Google Shape;462;p50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463" name="Google Shape;463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700" y="474800"/>
            <a:ext cx="4316762" cy="4278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50"/>
          <p:cNvPicPr preferRelativeResize="0"/>
          <p:nvPr/>
        </p:nvPicPr>
        <p:blipFill rotWithShape="1">
          <a:blip r:embed="rId3">
            <a:alphaModFix/>
          </a:blip>
          <a:srcRect b="31194" l="6138" r="68621" t="55961"/>
          <a:stretch/>
        </p:blipFill>
        <p:spPr>
          <a:xfrm>
            <a:off x="4717375" y="560525"/>
            <a:ext cx="2765149" cy="1394499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65" name="Google Shape;465;p50"/>
          <p:cNvSpPr/>
          <p:nvPr/>
        </p:nvSpPr>
        <p:spPr>
          <a:xfrm>
            <a:off x="314000" y="2840875"/>
            <a:ext cx="1136400" cy="620400"/>
          </a:xfrm>
          <a:prstGeom prst="rect">
            <a:avLst/>
          </a:prstGeom>
          <a:noFill/>
          <a:ln cap="flat" cmpd="sng" w="1905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highlight>
                <a:srgbClr val="FF0000"/>
              </a:highlight>
            </a:endParaRPr>
          </a:p>
        </p:txBody>
      </p:sp>
      <p:cxnSp>
        <p:nvCxnSpPr>
          <p:cNvPr id="466" name="Google Shape;466;p50"/>
          <p:cNvCxnSpPr/>
          <p:nvPr/>
        </p:nvCxnSpPr>
        <p:spPr>
          <a:xfrm flipH="1" rot="10800000">
            <a:off x="321475" y="560600"/>
            <a:ext cx="4388400" cy="22728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67" name="Google Shape;467;p50"/>
          <p:cNvCxnSpPr/>
          <p:nvPr/>
        </p:nvCxnSpPr>
        <p:spPr>
          <a:xfrm flipH="1" rot="10800000">
            <a:off x="1465300" y="1951250"/>
            <a:ext cx="6025800" cy="14952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cxnSp>
      <p:pic>
        <p:nvPicPr>
          <p:cNvPr id="468" name="Google Shape;468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1989" y="3864716"/>
            <a:ext cx="1434775" cy="210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9" name="Google Shape;469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1989" y="4341807"/>
            <a:ext cx="1491411" cy="21032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0" name="Google Shape;470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1989" y="4768364"/>
            <a:ext cx="1434782" cy="22408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50"/>
          <p:cNvPicPr preferRelativeResize="0"/>
          <p:nvPr/>
        </p:nvPicPr>
        <p:blipFill rotWithShape="1">
          <a:blip r:embed="rId7">
            <a:alphaModFix/>
          </a:blip>
          <a:srcRect b="9" l="11410" r="0" t="1516"/>
          <a:stretch/>
        </p:blipFill>
        <p:spPr>
          <a:xfrm>
            <a:off x="5649076" y="2420900"/>
            <a:ext cx="3265476" cy="1369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5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51"/>
          <p:cNvSpPr txBox="1"/>
          <p:nvPr>
            <p:ph type="title"/>
          </p:nvPr>
        </p:nvSpPr>
        <p:spPr>
          <a:xfrm>
            <a:off x="199675" y="178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2220"/>
              <a:t>Observed power spectrum</a:t>
            </a:r>
            <a:endParaRPr sz="2220"/>
          </a:p>
        </p:txBody>
      </p:sp>
      <p:sp>
        <p:nvSpPr>
          <p:cNvPr id="477" name="Google Shape;477;p51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478" name="Google Shape;478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73650" y="1924850"/>
            <a:ext cx="6943301" cy="270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54150" y="1462375"/>
            <a:ext cx="1441576" cy="644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80" name="Google Shape;480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84125" y="1462375"/>
            <a:ext cx="2654750" cy="6447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81" name="Google Shape;481;p51"/>
          <p:cNvGrpSpPr/>
          <p:nvPr/>
        </p:nvGrpSpPr>
        <p:grpSpPr>
          <a:xfrm>
            <a:off x="663550" y="783188"/>
            <a:ext cx="2987284" cy="572700"/>
            <a:chOff x="663550" y="783188"/>
            <a:chExt cx="2987284" cy="572700"/>
          </a:xfrm>
        </p:grpSpPr>
        <p:pic>
          <p:nvPicPr>
            <p:cNvPr id="482" name="Google Shape;482;p51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63550" y="795753"/>
              <a:ext cx="1441575" cy="54757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3" name="Google Shape;483;p51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105125" y="783188"/>
              <a:ext cx="1545709" cy="5727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52"/>
          <p:cNvSpPr txBox="1"/>
          <p:nvPr>
            <p:ph type="title"/>
          </p:nvPr>
        </p:nvSpPr>
        <p:spPr>
          <a:xfrm>
            <a:off x="199675" y="178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2220"/>
              <a:t>The standard cosmological model</a:t>
            </a:r>
            <a:endParaRPr sz="2220"/>
          </a:p>
        </p:txBody>
      </p:sp>
      <p:sp>
        <p:nvSpPr>
          <p:cNvPr id="489" name="Google Shape;489;p52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490" name="Google Shape;490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9425" y="2392725"/>
            <a:ext cx="4172528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491" name="Google Shape;491;p52"/>
          <p:cNvSpPr txBox="1"/>
          <p:nvPr/>
        </p:nvSpPr>
        <p:spPr>
          <a:xfrm>
            <a:off x="318413" y="2968050"/>
            <a:ext cx="41274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/>
              <a:t>Friedmann-Lemaître-Robertson-Walker (FLRW)</a:t>
            </a:r>
            <a:endParaRPr sz="1000"/>
          </a:p>
        </p:txBody>
      </p:sp>
      <p:pic>
        <p:nvPicPr>
          <p:cNvPr id="492" name="Google Shape;492;p5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37675" y="2587250"/>
            <a:ext cx="2164475" cy="96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3" name="Google Shape;493;p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35525" y="2545125"/>
            <a:ext cx="1694875" cy="469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94" name="Google Shape;494;p52"/>
          <p:cNvPicPr preferRelativeResize="0"/>
          <p:nvPr/>
        </p:nvPicPr>
        <p:blipFill rotWithShape="1">
          <a:blip r:embed="rId6">
            <a:alphaModFix/>
          </a:blip>
          <a:srcRect b="0" l="0" r="5855" t="0"/>
          <a:stretch/>
        </p:blipFill>
        <p:spPr>
          <a:xfrm>
            <a:off x="3108963" y="3983475"/>
            <a:ext cx="1868050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495" name="Google Shape;495;p52"/>
          <p:cNvSpPr txBox="1"/>
          <p:nvPr/>
        </p:nvSpPr>
        <p:spPr>
          <a:xfrm>
            <a:off x="5609550" y="4326675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/>
              <a:t>links the theoretical scale factor a(t) which with an observable quantity, the redshift z</a:t>
            </a:r>
            <a:endParaRPr sz="1100"/>
          </a:p>
        </p:txBody>
      </p:sp>
      <p:pic>
        <p:nvPicPr>
          <p:cNvPr id="496" name="Google Shape;496;p5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4725" y="3554893"/>
            <a:ext cx="1723750" cy="907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497" name="Google Shape;497;p5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7125" y="923450"/>
            <a:ext cx="1889123" cy="5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498" name="Google Shape;498;p52"/>
          <p:cNvSpPr txBox="1"/>
          <p:nvPr/>
        </p:nvSpPr>
        <p:spPr>
          <a:xfrm>
            <a:off x="2575575" y="994975"/>
            <a:ext cx="2884800" cy="734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solidFill>
                  <a:schemeClr val="dk1"/>
                </a:solidFill>
              </a:rPr>
              <a:t>Vision of the universe until 1920</a:t>
            </a:r>
            <a:endParaRPr sz="1300">
              <a:solidFill>
                <a:schemeClr val="dk1"/>
              </a:solidFill>
            </a:endParaRPr>
          </a:p>
        </p:txBody>
      </p:sp>
      <p:cxnSp>
        <p:nvCxnSpPr>
          <p:cNvPr id="499" name="Google Shape;499;p52"/>
          <p:cNvCxnSpPr>
            <a:stCxn id="497" idx="3"/>
          </p:cNvCxnSpPr>
          <p:nvPr/>
        </p:nvCxnSpPr>
        <p:spPr>
          <a:xfrm flipH="1" rot="10800000">
            <a:off x="1946248" y="1204100"/>
            <a:ext cx="625200" cy="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500" name="Google Shape;500;p5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097200" y="79385"/>
            <a:ext cx="3633200" cy="2492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7"/>
          <p:cNvSpPr txBox="1"/>
          <p:nvPr>
            <p:ph type="title"/>
          </p:nvPr>
        </p:nvSpPr>
        <p:spPr>
          <a:xfrm>
            <a:off x="199675" y="178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2320"/>
              <a:t>Universe expansion</a:t>
            </a:r>
            <a:endParaRPr sz="2320"/>
          </a:p>
        </p:txBody>
      </p:sp>
      <p:sp>
        <p:nvSpPr>
          <p:cNvPr id="84" name="Google Shape;84;p17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85" name="Google Shape;8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46875" y="341550"/>
            <a:ext cx="3910075" cy="4267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619563"/>
            <a:ext cx="4425900" cy="3036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8025" y="751677"/>
            <a:ext cx="1514200" cy="191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5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3200"/>
              <a:t>QUBIC for Dummies (myself included)</a:t>
            </a:r>
            <a:endParaRPr sz="3200"/>
          </a:p>
        </p:txBody>
      </p:sp>
      <p:sp>
        <p:nvSpPr>
          <p:cNvPr id="506" name="Google Shape;506;p5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s-419" sz="2390"/>
              <a:t>Lic. Iván Queirolo</a:t>
            </a:r>
            <a:endParaRPr sz="2390"/>
          </a:p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1018"/>
              <a:buNone/>
            </a:pPr>
            <a:r>
              <a:rPr lang="es-419" sz="2072"/>
              <a:t>Director Dr. Diego Gabriel Melo</a:t>
            </a:r>
            <a:endParaRPr sz="2072"/>
          </a:p>
        </p:txBody>
      </p:sp>
      <p:pic>
        <p:nvPicPr>
          <p:cNvPr id="507" name="Google Shape;507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6325" y="3539475"/>
            <a:ext cx="949040" cy="9927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8" name="Google Shape;508;p53"/>
          <p:cNvPicPr preferRelativeResize="0"/>
          <p:nvPr/>
        </p:nvPicPr>
        <p:blipFill rotWithShape="1">
          <a:blip r:embed="rId4">
            <a:alphaModFix/>
          </a:blip>
          <a:srcRect b="45325" l="0" r="45241" t="0"/>
          <a:stretch/>
        </p:blipFill>
        <p:spPr>
          <a:xfrm>
            <a:off x="2148775" y="3741050"/>
            <a:ext cx="1692201" cy="648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9" name="Google Shape;509;p5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47000" y="3682215"/>
            <a:ext cx="1692200" cy="707235"/>
          </a:xfrm>
          <a:prstGeom prst="rect">
            <a:avLst/>
          </a:prstGeom>
          <a:noFill/>
          <a:ln>
            <a:noFill/>
          </a:ln>
        </p:spPr>
      </p:pic>
      <p:pic>
        <p:nvPicPr>
          <p:cNvPr id="510" name="Google Shape;510;p53"/>
          <p:cNvPicPr preferRelativeResize="0"/>
          <p:nvPr/>
        </p:nvPicPr>
        <p:blipFill rotWithShape="1">
          <a:blip r:embed="rId6">
            <a:alphaModFix/>
          </a:blip>
          <a:srcRect b="27635" l="0" r="0" t="0"/>
          <a:stretch/>
        </p:blipFill>
        <p:spPr>
          <a:xfrm>
            <a:off x="6265463" y="3577575"/>
            <a:ext cx="1213926" cy="916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54"/>
          <p:cNvSpPr txBox="1"/>
          <p:nvPr>
            <p:ph type="title"/>
          </p:nvPr>
        </p:nvSpPr>
        <p:spPr>
          <a:xfrm>
            <a:off x="199675" y="178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Sky dip signal</a:t>
            </a:r>
            <a:endParaRPr/>
          </a:p>
        </p:txBody>
      </p:sp>
      <p:pic>
        <p:nvPicPr>
          <p:cNvPr id="516" name="Google Shape;516;p54"/>
          <p:cNvPicPr preferRelativeResize="0"/>
          <p:nvPr/>
        </p:nvPicPr>
        <p:blipFill rotWithShape="1">
          <a:blip r:embed="rId3">
            <a:alphaModFix/>
          </a:blip>
          <a:srcRect b="2028" l="0" r="0" t="0"/>
          <a:stretch/>
        </p:blipFill>
        <p:spPr>
          <a:xfrm>
            <a:off x="223075" y="788650"/>
            <a:ext cx="7827400" cy="3786426"/>
          </a:xfrm>
          <a:prstGeom prst="rect">
            <a:avLst/>
          </a:prstGeom>
          <a:noFill/>
          <a:ln>
            <a:noFill/>
          </a:ln>
        </p:spPr>
      </p:pic>
      <p:sp>
        <p:nvSpPr>
          <p:cNvPr id="517" name="Google Shape;517;p54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55"/>
          <p:cNvSpPr txBox="1"/>
          <p:nvPr>
            <p:ph type="title"/>
          </p:nvPr>
        </p:nvSpPr>
        <p:spPr>
          <a:xfrm>
            <a:off x="199675" y="178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Sky dip signal</a:t>
            </a:r>
            <a:endParaRPr/>
          </a:p>
        </p:txBody>
      </p:sp>
      <p:pic>
        <p:nvPicPr>
          <p:cNvPr id="523" name="Google Shape;523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28575" y="-51000"/>
            <a:ext cx="253835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4" name="Google Shape;524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775" y="671150"/>
            <a:ext cx="6236001" cy="493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775" y="1473713"/>
            <a:ext cx="6527698" cy="42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26" name="Google Shape;526;p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23150" y="3124813"/>
            <a:ext cx="5204649" cy="274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5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3150" y="2361385"/>
            <a:ext cx="1820878" cy="420725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55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sp>
        <p:nvSpPr>
          <p:cNvPr id="529" name="Google Shape;529;p55"/>
          <p:cNvSpPr txBox="1"/>
          <p:nvPr/>
        </p:nvSpPr>
        <p:spPr>
          <a:xfrm>
            <a:off x="1762125" y="4201525"/>
            <a:ext cx="737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0000FF"/>
                </a:solidFill>
              </a:rPr>
              <a:t>Data</a:t>
            </a:r>
            <a:endParaRPr sz="1800">
              <a:solidFill>
                <a:srgbClr val="0000FF"/>
              </a:solidFill>
            </a:endParaRPr>
          </a:p>
        </p:txBody>
      </p:sp>
      <p:cxnSp>
        <p:nvCxnSpPr>
          <p:cNvPr id="530" name="Google Shape;530;p55"/>
          <p:cNvCxnSpPr/>
          <p:nvPr/>
        </p:nvCxnSpPr>
        <p:spPr>
          <a:xfrm rot="10800000">
            <a:off x="1550250" y="3496700"/>
            <a:ext cx="387000" cy="7281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31" name="Google Shape;531;p55"/>
          <p:cNvCxnSpPr/>
          <p:nvPr/>
        </p:nvCxnSpPr>
        <p:spPr>
          <a:xfrm flipH="1" rot="10800000">
            <a:off x="2352050" y="3459800"/>
            <a:ext cx="497700" cy="7650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32" name="Google Shape;532;p55"/>
          <p:cNvSpPr txBox="1"/>
          <p:nvPr/>
        </p:nvSpPr>
        <p:spPr>
          <a:xfrm>
            <a:off x="3188350" y="4174425"/>
            <a:ext cx="1115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BF9000"/>
                </a:solidFill>
              </a:rPr>
              <a:t>Fit/guess</a:t>
            </a:r>
            <a:endParaRPr sz="1800">
              <a:solidFill>
                <a:srgbClr val="BF9000"/>
              </a:solidFill>
            </a:endParaRPr>
          </a:p>
        </p:txBody>
      </p:sp>
      <p:cxnSp>
        <p:nvCxnSpPr>
          <p:cNvPr id="533" name="Google Shape;533;p55"/>
          <p:cNvCxnSpPr/>
          <p:nvPr/>
        </p:nvCxnSpPr>
        <p:spPr>
          <a:xfrm rot="10800000">
            <a:off x="3430675" y="3441275"/>
            <a:ext cx="119700" cy="774300"/>
          </a:xfrm>
          <a:prstGeom prst="straightConnector1">
            <a:avLst/>
          </a:prstGeom>
          <a:noFill/>
          <a:ln cap="flat" cmpd="sng" w="9525">
            <a:solidFill>
              <a:srgbClr val="BF9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34" name="Google Shape;534;p55"/>
          <p:cNvCxnSpPr>
            <a:stCxn id="532" idx="0"/>
          </p:cNvCxnSpPr>
          <p:nvPr/>
        </p:nvCxnSpPr>
        <p:spPr>
          <a:xfrm flipH="1" rot="10800000">
            <a:off x="3746050" y="3478125"/>
            <a:ext cx="71700" cy="696300"/>
          </a:xfrm>
          <a:prstGeom prst="straightConnector1">
            <a:avLst/>
          </a:prstGeom>
          <a:noFill/>
          <a:ln cap="flat" cmpd="sng" w="9525">
            <a:solidFill>
              <a:srgbClr val="BF9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35" name="Google Shape;535;p55"/>
          <p:cNvSpPr txBox="1"/>
          <p:nvPr/>
        </p:nvSpPr>
        <p:spPr>
          <a:xfrm>
            <a:off x="2960375" y="2278775"/>
            <a:ext cx="1454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rgbClr val="FF0000"/>
                </a:solidFill>
              </a:rPr>
              <a:t>Unknown</a:t>
            </a:r>
            <a:endParaRPr sz="1800">
              <a:solidFill>
                <a:srgbClr val="FF0000"/>
              </a:solidFill>
            </a:endParaRPr>
          </a:p>
        </p:txBody>
      </p:sp>
      <p:cxnSp>
        <p:nvCxnSpPr>
          <p:cNvPr id="536" name="Google Shape;536;p55"/>
          <p:cNvCxnSpPr/>
          <p:nvPr/>
        </p:nvCxnSpPr>
        <p:spPr>
          <a:xfrm flipH="1">
            <a:off x="2656275" y="2676225"/>
            <a:ext cx="534600" cy="3597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424242"/>
            </a:gs>
            <a:gs pos="100000">
              <a:srgbClr val="010101"/>
            </a:gs>
          </a:gsLst>
          <a:lin ang="10800025" scaled="0"/>
        </a:gradFill>
      </p:bgPr>
    </p:bg>
    <p:spTree>
      <p:nvGrpSpPr>
        <p:cNvPr id="540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56"/>
          <p:cNvSpPr txBox="1"/>
          <p:nvPr>
            <p:ph type="title"/>
          </p:nvPr>
        </p:nvSpPr>
        <p:spPr>
          <a:xfrm>
            <a:off x="199675" y="178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2220">
                <a:solidFill>
                  <a:schemeClr val="lt1"/>
                </a:solidFill>
              </a:rPr>
              <a:t>Nuestra visión del universo antes de 1920</a:t>
            </a:r>
            <a:endParaRPr sz="2220">
              <a:solidFill>
                <a:schemeClr val="lt1"/>
              </a:solidFill>
            </a:endParaRPr>
          </a:p>
        </p:txBody>
      </p:sp>
      <p:sp>
        <p:nvSpPr>
          <p:cNvPr id="542" name="Google Shape;542;p56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543" name="Google Shape;543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4500" y="689875"/>
            <a:ext cx="3951050" cy="1905525"/>
          </a:xfrm>
          <a:prstGeom prst="rect">
            <a:avLst/>
          </a:prstGeom>
          <a:noFill/>
          <a:ln>
            <a:noFill/>
          </a:ln>
        </p:spPr>
      </p:pic>
      <p:sp>
        <p:nvSpPr>
          <p:cNvPr id="544" name="Google Shape;544;p56"/>
          <p:cNvSpPr txBox="1"/>
          <p:nvPr/>
        </p:nvSpPr>
        <p:spPr>
          <a:xfrm>
            <a:off x="4721025" y="1026250"/>
            <a:ext cx="31710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chemeClr val="lt1"/>
                </a:solidFill>
              </a:rPr>
              <a:t>Kepler’s Laws (1619)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545" name="Google Shape;545;p5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275" y="2788975"/>
            <a:ext cx="1435896" cy="175500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56"/>
          <p:cNvSpPr txBox="1"/>
          <p:nvPr/>
        </p:nvSpPr>
        <p:spPr>
          <a:xfrm>
            <a:off x="2907900" y="2788975"/>
            <a:ext cx="2754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chemeClr val="lt1"/>
                </a:solidFill>
              </a:rPr>
              <a:t>Newton’s Laws </a:t>
            </a:r>
            <a:endParaRPr sz="18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chemeClr val="lt1"/>
                </a:solidFill>
              </a:rPr>
              <a:t>→ Kepler’s Laws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547" name="Google Shape;547;p56"/>
          <p:cNvSpPr txBox="1"/>
          <p:nvPr/>
        </p:nvSpPr>
        <p:spPr>
          <a:xfrm>
            <a:off x="2639225" y="3731113"/>
            <a:ext cx="4948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s-419" sz="1800">
                <a:solidFill>
                  <a:schemeClr val="lt1"/>
                </a:solidFill>
              </a:rPr>
              <a:t>Gravity is a </a:t>
            </a:r>
            <a:r>
              <a:rPr b="1" i="1" lang="es-419" sz="1800">
                <a:solidFill>
                  <a:schemeClr val="lt1"/>
                </a:solidFill>
              </a:rPr>
              <a:t>force</a:t>
            </a:r>
            <a:r>
              <a:rPr i="1" lang="es-419" sz="1800">
                <a:solidFill>
                  <a:schemeClr val="lt1"/>
                </a:solidFill>
              </a:rPr>
              <a:t> proportional to the masses and inversely proposed to the distance squared </a:t>
            </a:r>
            <a:r>
              <a:rPr lang="es-419" sz="1800">
                <a:solidFill>
                  <a:schemeClr val="lt1"/>
                </a:solidFill>
              </a:rPr>
              <a:t>(1686)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548" name="Google Shape;548;p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95700" y="1976113"/>
            <a:ext cx="2808000" cy="175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3" name="Google Shape;553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3089" y="795900"/>
            <a:ext cx="4084386" cy="2443425"/>
          </a:xfrm>
          <a:prstGeom prst="rect">
            <a:avLst/>
          </a:prstGeom>
          <a:noFill/>
          <a:ln>
            <a:noFill/>
          </a:ln>
        </p:spPr>
      </p:pic>
      <p:sp>
        <p:nvSpPr>
          <p:cNvPr id="554" name="Google Shape;554;p57"/>
          <p:cNvSpPr txBox="1"/>
          <p:nvPr>
            <p:ph type="title"/>
          </p:nvPr>
        </p:nvSpPr>
        <p:spPr>
          <a:xfrm>
            <a:off x="199675" y="178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2220"/>
              <a:t>Nuestra visión del universo antes de 1920</a:t>
            </a:r>
            <a:endParaRPr sz="2220"/>
          </a:p>
        </p:txBody>
      </p:sp>
      <p:sp>
        <p:nvSpPr>
          <p:cNvPr id="555" name="Google Shape;555;p57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556" name="Google Shape;556;p57"/>
          <p:cNvPicPr preferRelativeResize="0"/>
          <p:nvPr/>
        </p:nvPicPr>
        <p:blipFill rotWithShape="1">
          <a:blip r:embed="rId4">
            <a:alphaModFix/>
          </a:blip>
          <a:srcRect b="0" l="31398" r="0" t="0"/>
          <a:stretch/>
        </p:blipFill>
        <p:spPr>
          <a:xfrm flipH="1">
            <a:off x="83103" y="1501552"/>
            <a:ext cx="1776045" cy="173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57" name="Google Shape;557;p5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7865" y="3352000"/>
            <a:ext cx="2621084" cy="794600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57"/>
          <p:cNvSpPr txBox="1"/>
          <p:nvPr/>
        </p:nvSpPr>
        <p:spPr>
          <a:xfrm>
            <a:off x="4887250" y="3489775"/>
            <a:ext cx="38115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chemeClr val="dk1"/>
                </a:solidFill>
              </a:rPr>
              <a:t>10 independent equations</a:t>
            </a:r>
            <a:endParaRPr sz="16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chemeClr val="dk1"/>
                </a:solidFill>
              </a:rPr>
              <a:t>(1915)</a:t>
            </a:r>
            <a:endParaRPr sz="1600">
              <a:solidFill>
                <a:schemeClr val="dk1"/>
              </a:solidFill>
            </a:endParaRPr>
          </a:p>
        </p:txBody>
      </p:sp>
      <p:cxnSp>
        <p:nvCxnSpPr>
          <p:cNvPr id="559" name="Google Shape;559;p57"/>
          <p:cNvCxnSpPr/>
          <p:nvPr/>
        </p:nvCxnSpPr>
        <p:spPr>
          <a:xfrm flipH="1">
            <a:off x="766475" y="3966700"/>
            <a:ext cx="184500" cy="3963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60" name="Google Shape;560;p57"/>
          <p:cNvCxnSpPr/>
          <p:nvPr/>
        </p:nvCxnSpPr>
        <p:spPr>
          <a:xfrm flipH="1">
            <a:off x="941650" y="3957475"/>
            <a:ext cx="1926600" cy="378000"/>
          </a:xfrm>
          <a:prstGeom prst="straightConnector1">
            <a:avLst/>
          </a:prstGeom>
          <a:noFill/>
          <a:ln cap="flat" cmpd="sng" w="952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61" name="Google Shape;561;p57"/>
          <p:cNvSpPr txBox="1"/>
          <p:nvPr/>
        </p:nvSpPr>
        <p:spPr>
          <a:xfrm>
            <a:off x="0" y="4335475"/>
            <a:ext cx="267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solidFill>
                  <a:srgbClr val="0000FF"/>
                </a:solidFill>
              </a:rPr>
              <a:t>Space-time geometry</a:t>
            </a:r>
            <a:endParaRPr>
              <a:solidFill>
                <a:srgbClr val="0000FF"/>
              </a:solidFill>
            </a:endParaRPr>
          </a:p>
        </p:txBody>
      </p:sp>
      <p:cxnSp>
        <p:nvCxnSpPr>
          <p:cNvPr id="562" name="Google Shape;562;p57"/>
          <p:cNvCxnSpPr/>
          <p:nvPr/>
        </p:nvCxnSpPr>
        <p:spPr>
          <a:xfrm>
            <a:off x="2029450" y="3920625"/>
            <a:ext cx="958500" cy="405600"/>
          </a:xfrm>
          <a:prstGeom prst="straightConnector1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63" name="Google Shape;563;p57"/>
          <p:cNvSpPr txBox="1"/>
          <p:nvPr/>
        </p:nvSpPr>
        <p:spPr>
          <a:xfrm>
            <a:off x="2667000" y="4259275"/>
            <a:ext cx="2674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solidFill>
                  <a:srgbClr val="FF0000"/>
                </a:solidFill>
              </a:rPr>
              <a:t>Matter distribution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564" name="Google Shape;564;p57"/>
          <p:cNvSpPr txBox="1"/>
          <p:nvPr/>
        </p:nvSpPr>
        <p:spPr>
          <a:xfrm>
            <a:off x="4284750" y="636725"/>
            <a:ext cx="47364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chemeClr val="dk1"/>
                </a:solidFill>
              </a:rPr>
              <a:t>In GR gravity is not a force but a consequence of the presence of matter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565" name="Google Shape;565;p57"/>
          <p:cNvSpPr txBox="1"/>
          <p:nvPr/>
        </p:nvSpPr>
        <p:spPr>
          <a:xfrm>
            <a:off x="4381975" y="2238477"/>
            <a:ext cx="4736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>
                <a:solidFill>
                  <a:schemeClr val="dk1"/>
                </a:solidFill>
              </a:rPr>
              <a:t>J</a:t>
            </a:r>
            <a:r>
              <a:rPr lang="es-419">
                <a:solidFill>
                  <a:schemeClr val="dk1"/>
                </a:solidFill>
              </a:rPr>
              <a:t>ohn Wheeler: “Space-time tells matter how to move; </a:t>
            </a:r>
            <a:r>
              <a:rPr b="1" lang="es-419">
                <a:solidFill>
                  <a:schemeClr val="dk1"/>
                </a:solidFill>
              </a:rPr>
              <a:t>matter tells space-time how to curve</a:t>
            </a:r>
            <a:r>
              <a:rPr lang="es-419">
                <a:solidFill>
                  <a:schemeClr val="dk1"/>
                </a:solidFill>
              </a:rPr>
              <a:t>.”</a:t>
            </a:r>
            <a:endParaRPr sz="17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58"/>
          <p:cNvSpPr txBox="1"/>
          <p:nvPr>
            <p:ph type="title"/>
          </p:nvPr>
        </p:nvSpPr>
        <p:spPr>
          <a:xfrm>
            <a:off x="199675" y="178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2220"/>
              <a:t>Saving the Big Bang Model with cosmic inflation</a:t>
            </a:r>
            <a:endParaRPr sz="2220"/>
          </a:p>
        </p:txBody>
      </p:sp>
      <p:sp>
        <p:nvSpPr>
          <p:cNvPr id="571" name="Google Shape;571;p58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572" name="Google Shape;572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325" y="633050"/>
            <a:ext cx="4350837" cy="306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99025" y="1167279"/>
            <a:ext cx="748575" cy="6136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p5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680249"/>
            <a:ext cx="4306901" cy="529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p5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571997" y="1167287"/>
            <a:ext cx="1083136" cy="478938"/>
          </a:xfrm>
          <a:prstGeom prst="rect">
            <a:avLst/>
          </a:prstGeom>
          <a:noFill/>
          <a:ln>
            <a:noFill/>
          </a:ln>
        </p:spPr>
      </p:pic>
      <p:sp>
        <p:nvSpPr>
          <p:cNvPr id="576" name="Google Shape;576;p58"/>
          <p:cNvSpPr txBox="1"/>
          <p:nvPr/>
        </p:nvSpPr>
        <p:spPr>
          <a:xfrm>
            <a:off x="6891500" y="1435350"/>
            <a:ext cx="2567100" cy="7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200">
                <a:solidFill>
                  <a:schemeClr val="dk1"/>
                </a:solidFill>
              </a:rPr>
              <a:t>Relación escalar-tensorial</a:t>
            </a:r>
            <a:endParaRPr sz="1200">
              <a:solidFill>
                <a:schemeClr val="dk1"/>
              </a:solidFill>
            </a:endParaRPr>
          </a:p>
        </p:txBody>
      </p:sp>
      <p:pic>
        <p:nvPicPr>
          <p:cNvPr id="577" name="Google Shape;577;p5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665600" y="1780975"/>
            <a:ext cx="3223171" cy="30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5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94725" y="2400300"/>
            <a:ext cx="3574926" cy="223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2" name="Shape 5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Google Shape;583;p59"/>
          <p:cNvSpPr txBox="1"/>
          <p:nvPr>
            <p:ph type="title"/>
          </p:nvPr>
        </p:nvSpPr>
        <p:spPr>
          <a:xfrm>
            <a:off x="199675" y="178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2120"/>
              <a:t>Recipe for noise and offset removal</a:t>
            </a:r>
            <a:endParaRPr sz="2120"/>
          </a:p>
        </p:txBody>
      </p:sp>
      <p:pic>
        <p:nvPicPr>
          <p:cNvPr id="584" name="Google Shape;584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4400" y="2886475"/>
            <a:ext cx="5674257" cy="1828800"/>
          </a:xfrm>
          <a:prstGeom prst="rect">
            <a:avLst/>
          </a:prstGeom>
          <a:noFill/>
          <a:ln>
            <a:noFill/>
          </a:ln>
        </p:spPr>
      </p:pic>
      <p:sp>
        <p:nvSpPr>
          <p:cNvPr id="585" name="Google Shape;585;p59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586" name="Google Shape;586;p59"/>
          <p:cNvPicPr preferRelativeResize="0"/>
          <p:nvPr/>
        </p:nvPicPr>
        <p:blipFill rotWithShape="1">
          <a:blip r:embed="rId4">
            <a:alphaModFix/>
          </a:blip>
          <a:srcRect b="0" l="7295" r="0" t="0"/>
          <a:stretch/>
        </p:blipFill>
        <p:spPr>
          <a:xfrm>
            <a:off x="177900" y="656700"/>
            <a:ext cx="4564201" cy="1973425"/>
          </a:xfrm>
          <a:prstGeom prst="rect">
            <a:avLst/>
          </a:prstGeom>
          <a:noFill/>
          <a:ln>
            <a:noFill/>
          </a:ln>
        </p:spPr>
      </p:pic>
      <p:sp>
        <p:nvSpPr>
          <p:cNvPr id="587" name="Google Shape;587;p59"/>
          <p:cNvSpPr txBox="1"/>
          <p:nvPr/>
        </p:nvSpPr>
        <p:spPr>
          <a:xfrm>
            <a:off x="4933025" y="777375"/>
            <a:ext cx="42297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chemeClr val="dk2"/>
                </a:solidFill>
              </a:rPr>
              <a:t>We assume same atmospherical conditions when the slab measurement was made</a:t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60"/>
          <p:cNvSpPr txBox="1"/>
          <p:nvPr>
            <p:ph type="title"/>
          </p:nvPr>
        </p:nvSpPr>
        <p:spPr>
          <a:xfrm>
            <a:off x="199675" y="178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9285"/>
              <a:buFont typeface="Arial"/>
              <a:buNone/>
            </a:pPr>
            <a:r>
              <a:rPr lang="es-419"/>
              <a:t>Recipe for noise and offset removal</a:t>
            </a:r>
            <a:endParaRPr/>
          </a:p>
        </p:txBody>
      </p:sp>
      <p:pic>
        <p:nvPicPr>
          <p:cNvPr id="593" name="Google Shape;593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9675" y="466725"/>
            <a:ext cx="5733751" cy="3752850"/>
          </a:xfrm>
          <a:prstGeom prst="rect">
            <a:avLst/>
          </a:prstGeom>
          <a:noFill/>
          <a:ln>
            <a:noFill/>
          </a:ln>
        </p:spPr>
      </p:pic>
      <p:sp>
        <p:nvSpPr>
          <p:cNvPr id="594" name="Google Shape;594;p60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595" name="Google Shape;595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88450" y="712925"/>
            <a:ext cx="3103150" cy="3539525"/>
          </a:xfrm>
          <a:prstGeom prst="rect">
            <a:avLst/>
          </a:prstGeom>
          <a:noFill/>
          <a:ln>
            <a:noFill/>
          </a:ln>
        </p:spPr>
      </p:pic>
      <p:sp>
        <p:nvSpPr>
          <p:cNvPr id="596" name="Google Shape;596;p60"/>
          <p:cNvSpPr txBox="1"/>
          <p:nvPr/>
        </p:nvSpPr>
        <p:spPr>
          <a:xfrm>
            <a:off x="47000" y="4328025"/>
            <a:ext cx="8120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>
                <a:solidFill>
                  <a:schemeClr val="dk1"/>
                </a:solidFill>
              </a:rPr>
              <a:t>Here tau0 is a guess value based in previous data (0.1 according to LLAMA)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>
                <a:solidFill>
                  <a:schemeClr val="dk1"/>
                </a:solidFill>
              </a:rPr>
              <a:t>This method seems to be working fine except for a factor 2 in Tatm</a:t>
            </a:r>
            <a:endParaRPr sz="15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61"/>
          <p:cNvSpPr txBox="1"/>
          <p:nvPr>
            <p:ph type="title"/>
          </p:nvPr>
        </p:nvSpPr>
        <p:spPr>
          <a:xfrm>
            <a:off x="199675" y="178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1920"/>
              <a:t>Sky dip signal simulation and reconstruction of initial values</a:t>
            </a:r>
            <a:endParaRPr sz="1920"/>
          </a:p>
        </p:txBody>
      </p:sp>
      <p:sp>
        <p:nvSpPr>
          <p:cNvPr id="602" name="Google Shape;602;p61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603" name="Google Shape;603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0800" y="395125"/>
            <a:ext cx="4373074" cy="1551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4" name="Google Shape;604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00" y="2490725"/>
            <a:ext cx="2844300" cy="2217938"/>
          </a:xfrm>
          <a:prstGeom prst="rect">
            <a:avLst/>
          </a:prstGeom>
          <a:noFill/>
          <a:ln>
            <a:noFill/>
          </a:ln>
        </p:spPr>
      </p:pic>
      <p:sp>
        <p:nvSpPr>
          <p:cNvPr id="605" name="Google Shape;605;p61"/>
          <p:cNvSpPr txBox="1"/>
          <p:nvPr/>
        </p:nvSpPr>
        <p:spPr>
          <a:xfrm rot="1957604">
            <a:off x="229783" y="3582479"/>
            <a:ext cx="2398715" cy="41559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rPr>
              <a:t>WORK IN PROGRESS</a:t>
            </a:r>
            <a:endParaRPr sz="1500">
              <a:solidFill>
                <a:schemeClr val="dk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grpSp>
        <p:nvGrpSpPr>
          <p:cNvPr id="606" name="Google Shape;606;p61"/>
          <p:cNvGrpSpPr/>
          <p:nvPr/>
        </p:nvGrpSpPr>
        <p:grpSpPr>
          <a:xfrm>
            <a:off x="2883675" y="2552388"/>
            <a:ext cx="2944365" cy="2167061"/>
            <a:chOff x="4788675" y="2552388"/>
            <a:chExt cx="2944365" cy="2167061"/>
          </a:xfrm>
        </p:grpSpPr>
        <p:pic>
          <p:nvPicPr>
            <p:cNvPr id="607" name="Google Shape;607;p61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788675" y="2552388"/>
              <a:ext cx="2844300" cy="216706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08" name="Google Shape;608;p61"/>
            <p:cNvSpPr txBox="1"/>
            <p:nvPr/>
          </p:nvSpPr>
          <p:spPr>
            <a:xfrm rot="1957604">
              <a:off x="5411383" y="3658679"/>
              <a:ext cx="2398715" cy="41559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-419" sz="1500">
                  <a:solidFill>
                    <a:schemeClr val="dk2"/>
                  </a:solidFill>
                  <a:latin typeface="Merriweather"/>
                  <a:ea typeface="Merriweather"/>
                  <a:cs typeface="Merriweather"/>
                  <a:sym typeface="Merriweather"/>
                </a:rPr>
                <a:t>WORK IN PROGRESS</a:t>
              </a:r>
              <a:endParaRPr sz="1500">
                <a:solidFill>
                  <a:schemeClr val="dk2"/>
                </a:solidFill>
                <a:latin typeface="Merriweather"/>
                <a:ea typeface="Merriweather"/>
                <a:cs typeface="Merriweather"/>
                <a:sym typeface="Merriweather"/>
              </a:endParaRPr>
            </a:p>
          </p:txBody>
        </p:sp>
      </p:grpSp>
      <p:sp>
        <p:nvSpPr>
          <p:cNvPr id="609" name="Google Shape;609;p61"/>
          <p:cNvSpPr txBox="1"/>
          <p:nvPr/>
        </p:nvSpPr>
        <p:spPr>
          <a:xfrm>
            <a:off x="4650250" y="468250"/>
            <a:ext cx="35925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solidFill>
                  <a:schemeClr val="dk1"/>
                </a:solidFill>
              </a:rPr>
              <a:t>First method</a:t>
            </a:r>
            <a:endParaRPr sz="13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s-419" sz="1300">
                <a:solidFill>
                  <a:schemeClr val="dk1"/>
                </a:solidFill>
              </a:rPr>
              <a:t>Tatm=564 K using Slab data</a:t>
            </a:r>
            <a:endParaRPr sz="1300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dk1"/>
              </a:solidFill>
            </a:endParaRPr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s-419" sz="1300">
                <a:solidFill>
                  <a:schemeClr val="dk1"/>
                </a:solidFill>
              </a:rPr>
              <a:t>Tatm=256 K using Slab Sim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610" name="Google Shape;610;p61"/>
          <p:cNvSpPr txBox="1"/>
          <p:nvPr/>
        </p:nvSpPr>
        <p:spPr>
          <a:xfrm>
            <a:off x="1777500" y="2947825"/>
            <a:ext cx="1164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>
                <a:solidFill>
                  <a:schemeClr val="dk1"/>
                </a:solidFill>
              </a:rPr>
              <a:t>Using slab</a:t>
            </a:r>
            <a:endParaRPr sz="15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>
                <a:solidFill>
                  <a:schemeClr val="dk1"/>
                </a:solidFill>
              </a:rPr>
              <a:t> data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611" name="Google Shape;611;p61"/>
          <p:cNvSpPr txBox="1"/>
          <p:nvPr/>
        </p:nvSpPr>
        <p:spPr>
          <a:xfrm>
            <a:off x="4352125" y="2823175"/>
            <a:ext cx="14157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500">
                <a:solidFill>
                  <a:schemeClr val="dk1"/>
                </a:solidFill>
              </a:rPr>
              <a:t>Using simulated slab</a:t>
            </a:r>
            <a:endParaRPr sz="1500">
              <a:solidFill>
                <a:schemeClr val="dk1"/>
              </a:solidFill>
            </a:endParaRPr>
          </a:p>
        </p:txBody>
      </p:sp>
      <p:sp>
        <p:nvSpPr>
          <p:cNvPr id="612" name="Google Shape;612;p61"/>
          <p:cNvSpPr txBox="1"/>
          <p:nvPr/>
        </p:nvSpPr>
        <p:spPr>
          <a:xfrm>
            <a:off x="259625" y="2049400"/>
            <a:ext cx="5309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chemeClr val="dk2"/>
                </a:solidFill>
              </a:rPr>
              <a:t>Second method</a:t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613" name="Google Shape;613;p61"/>
          <p:cNvSpPr txBox="1"/>
          <p:nvPr/>
        </p:nvSpPr>
        <p:spPr>
          <a:xfrm>
            <a:off x="5698100" y="2676225"/>
            <a:ext cx="3464400" cy="158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-419" sz="1300"/>
              <a:t>We were able to reconstruct the seed values of the simulations</a:t>
            </a:r>
            <a:endParaRPr sz="1300"/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s-419" sz="1300"/>
              <a:t>The method seems to be pretty sensitive to initial seed values. There are many curves with different tuples (Tatm,tau0) that fit.</a:t>
            </a:r>
            <a:endParaRPr sz="13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8"/>
          <p:cNvSpPr txBox="1"/>
          <p:nvPr>
            <p:ph type="title"/>
          </p:nvPr>
        </p:nvSpPr>
        <p:spPr>
          <a:xfrm>
            <a:off x="47275" y="102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2220">
                <a:solidFill>
                  <a:schemeClr val="lt1"/>
                </a:solidFill>
              </a:rPr>
              <a:t>What are the distances in a cosmological scale?</a:t>
            </a:r>
            <a:endParaRPr sz="2220">
              <a:solidFill>
                <a:schemeClr val="lt1"/>
              </a:solidFill>
            </a:endParaRPr>
          </a:p>
        </p:txBody>
      </p:sp>
      <p:sp>
        <p:nvSpPr>
          <p:cNvPr id="93" name="Google Shape;93;p18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94" name="Google Shape;9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2525" y="908550"/>
            <a:ext cx="2532576" cy="1424576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8"/>
          <p:cNvSpPr txBox="1"/>
          <p:nvPr/>
        </p:nvSpPr>
        <p:spPr>
          <a:xfrm>
            <a:off x="1135625" y="571975"/>
            <a:ext cx="1055100" cy="2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chemeClr val="lt1"/>
                </a:solidFill>
              </a:rPr>
              <a:t>10 kpc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96" name="Google Shape;96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24250" y="947125"/>
            <a:ext cx="1868150" cy="1866325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8"/>
          <p:cNvSpPr txBox="1"/>
          <p:nvPr/>
        </p:nvSpPr>
        <p:spPr>
          <a:xfrm>
            <a:off x="4183625" y="495775"/>
            <a:ext cx="1334700" cy="2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chemeClr val="lt1"/>
                </a:solidFill>
              </a:rPr>
              <a:t>1-10 Mpc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98" name="Google Shape;98;p18"/>
          <p:cNvPicPr preferRelativeResize="0"/>
          <p:nvPr/>
        </p:nvPicPr>
        <p:blipFill rotWithShape="1">
          <a:blip r:embed="rId5">
            <a:alphaModFix/>
          </a:blip>
          <a:srcRect b="0" l="2123" r="0" t="0"/>
          <a:stretch/>
        </p:blipFill>
        <p:spPr>
          <a:xfrm>
            <a:off x="6008225" y="909464"/>
            <a:ext cx="2746925" cy="2080760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p18"/>
          <p:cNvSpPr txBox="1"/>
          <p:nvPr/>
        </p:nvSpPr>
        <p:spPr>
          <a:xfrm>
            <a:off x="6926825" y="495775"/>
            <a:ext cx="1334700" cy="2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chemeClr val="lt1"/>
                </a:solidFill>
              </a:rPr>
              <a:t>100</a:t>
            </a:r>
            <a:r>
              <a:rPr lang="es-419" sz="1800">
                <a:solidFill>
                  <a:schemeClr val="lt1"/>
                </a:solidFill>
              </a:rPr>
              <a:t> Mpc</a:t>
            </a:r>
            <a:endParaRPr sz="1800">
              <a:solidFill>
                <a:schemeClr val="lt1"/>
              </a:solidFill>
            </a:endParaRPr>
          </a:p>
        </p:txBody>
      </p:sp>
      <p:pic>
        <p:nvPicPr>
          <p:cNvPr id="100" name="Google Shape;100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2525" y="2518800"/>
            <a:ext cx="2123526" cy="212352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8"/>
          <p:cNvSpPr txBox="1"/>
          <p:nvPr/>
        </p:nvSpPr>
        <p:spPr>
          <a:xfrm>
            <a:off x="2570350" y="3261213"/>
            <a:ext cx="1943700" cy="6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chemeClr val="lt1"/>
                </a:solidFill>
              </a:rPr>
              <a:t>14 Gpc</a:t>
            </a:r>
            <a:endParaRPr sz="1800">
              <a:solidFill>
                <a:schemeClr val="lt1"/>
              </a:solidFill>
            </a:endParaRPr>
          </a:p>
        </p:txBody>
      </p:sp>
      <p:sp>
        <p:nvSpPr>
          <p:cNvPr id="102" name="Google Shape;102;p18"/>
          <p:cNvSpPr txBox="1"/>
          <p:nvPr/>
        </p:nvSpPr>
        <p:spPr>
          <a:xfrm>
            <a:off x="3866050" y="3163325"/>
            <a:ext cx="3833100" cy="116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chemeClr val="lt1"/>
                </a:solidFill>
              </a:rPr>
              <a:t>10 zeros more than average distances between stars</a:t>
            </a:r>
            <a:endParaRPr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chemeClr val="lt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chemeClr val="lt1"/>
                </a:solidFill>
              </a:rPr>
              <a:t>→ We can assume it is a fluid</a:t>
            </a:r>
            <a:endParaRPr sz="1600">
              <a:solidFill>
                <a:schemeClr val="lt1"/>
              </a:solidFill>
            </a:endParaRPr>
          </a:p>
        </p:txBody>
      </p:sp>
      <p:sp>
        <p:nvSpPr>
          <p:cNvPr id="103" name="Google Shape;103;p18"/>
          <p:cNvSpPr txBox="1"/>
          <p:nvPr/>
        </p:nvSpPr>
        <p:spPr>
          <a:xfrm>
            <a:off x="2633450" y="4366575"/>
            <a:ext cx="62046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chemeClr val="lt1"/>
                </a:solidFill>
              </a:rPr>
              <a:t>OBSERVABLE Universe =/= Universe</a:t>
            </a:r>
            <a:endParaRPr sz="1800">
              <a:solidFill>
                <a:schemeClr val="lt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/>
          <p:nvPr>
            <p:ph type="title"/>
          </p:nvPr>
        </p:nvSpPr>
        <p:spPr>
          <a:xfrm>
            <a:off x="199675" y="178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2220"/>
              <a:t>Our vision of the universe before 1920</a:t>
            </a:r>
            <a:endParaRPr sz="2220"/>
          </a:p>
        </p:txBody>
      </p:sp>
      <p:sp>
        <p:nvSpPr>
          <p:cNvPr id="109" name="Google Shape;109;p19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110" name="Google Shape;110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68525"/>
            <a:ext cx="3762575" cy="516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24500" y="1426075"/>
            <a:ext cx="3762575" cy="2821901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19"/>
          <p:cNvSpPr txBox="1"/>
          <p:nvPr/>
        </p:nvSpPr>
        <p:spPr>
          <a:xfrm>
            <a:off x="89813" y="2129850"/>
            <a:ext cx="41274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000"/>
              <a:t>Friedmann-Lemaître-Robertson-Walker (FLRW) </a:t>
            </a:r>
            <a:r>
              <a:rPr lang="es-419" sz="1500"/>
              <a:t>→</a:t>
            </a:r>
            <a:r>
              <a:rPr lang="es-419" sz="1000"/>
              <a:t> </a:t>
            </a:r>
            <a:endParaRPr sz="1000"/>
          </a:p>
        </p:txBody>
      </p:sp>
      <p:sp>
        <p:nvSpPr>
          <p:cNvPr id="113" name="Google Shape;113;p19"/>
          <p:cNvSpPr txBox="1"/>
          <p:nvPr/>
        </p:nvSpPr>
        <p:spPr>
          <a:xfrm>
            <a:off x="323850" y="5233625"/>
            <a:ext cx="3595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  <p:sp>
        <p:nvSpPr>
          <p:cNvPr id="114" name="Google Shape;114;p19"/>
          <p:cNvSpPr txBox="1"/>
          <p:nvPr/>
        </p:nvSpPr>
        <p:spPr>
          <a:xfrm>
            <a:off x="89825" y="611225"/>
            <a:ext cx="6148500" cy="6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chemeClr val="dk2"/>
                </a:solidFill>
              </a:rPr>
              <a:t>Isotropic→ we see the same in every direction</a:t>
            </a:r>
            <a:endParaRPr sz="16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chemeClr val="dk2"/>
                </a:solidFill>
              </a:rPr>
              <a:t>										</a:t>
            </a:r>
            <a:r>
              <a:rPr lang="es-419" sz="2200">
                <a:solidFill>
                  <a:schemeClr val="dk2"/>
                </a:solidFill>
              </a:rPr>
              <a:t>→</a:t>
            </a:r>
            <a:endParaRPr sz="2200">
              <a:solidFill>
                <a:schemeClr val="dk2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chemeClr val="dk2"/>
                </a:solidFill>
              </a:rPr>
              <a:t>H</a:t>
            </a:r>
            <a:r>
              <a:rPr lang="es-419" sz="1600">
                <a:solidFill>
                  <a:schemeClr val="dk2"/>
                </a:solidFill>
              </a:rPr>
              <a:t>omogeneous</a:t>
            </a:r>
            <a:r>
              <a:rPr lang="es-419" sz="1600">
                <a:solidFill>
                  <a:schemeClr val="dk2"/>
                </a:solidFill>
              </a:rPr>
              <a:t> → Constant density in every part</a:t>
            </a:r>
            <a:endParaRPr sz="1600">
              <a:solidFill>
                <a:schemeClr val="dk2"/>
              </a:solidFill>
            </a:endParaRPr>
          </a:p>
        </p:txBody>
      </p:sp>
      <p:pic>
        <p:nvPicPr>
          <p:cNvPr id="115" name="Google Shape;115;p19"/>
          <p:cNvPicPr preferRelativeResize="0"/>
          <p:nvPr/>
        </p:nvPicPr>
        <p:blipFill rotWithShape="1">
          <a:blip r:embed="rId5">
            <a:alphaModFix/>
          </a:blip>
          <a:srcRect b="17823" l="52039" r="30752" t="0"/>
          <a:stretch/>
        </p:blipFill>
        <p:spPr>
          <a:xfrm>
            <a:off x="5088175" y="704923"/>
            <a:ext cx="451050" cy="65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 rotWithShape="1">
          <a:blip r:embed="rId5">
            <a:alphaModFix/>
          </a:blip>
          <a:srcRect b="18878" l="0" r="74873" t="23015"/>
          <a:stretch/>
        </p:blipFill>
        <p:spPr>
          <a:xfrm>
            <a:off x="3154600" y="2106750"/>
            <a:ext cx="658600" cy="461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19"/>
          <p:cNvSpPr txBox="1"/>
          <p:nvPr/>
        </p:nvSpPr>
        <p:spPr>
          <a:xfrm>
            <a:off x="130350" y="2718625"/>
            <a:ext cx="4332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chemeClr val="dk1"/>
                </a:solidFill>
              </a:rPr>
              <a:t>Einstein eqs→ Eqs for scale factor a(t)</a:t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18" name="Google Shape;118;p19"/>
          <p:cNvSpPr txBox="1"/>
          <p:nvPr/>
        </p:nvSpPr>
        <p:spPr>
          <a:xfrm>
            <a:off x="161550" y="3392800"/>
            <a:ext cx="4656600" cy="147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chemeClr val="dk1"/>
                </a:solidFill>
              </a:rPr>
              <a:t>We can see its expanding, so what if we go back in time → BIG BANG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0"/>
          <p:cNvSpPr txBox="1"/>
          <p:nvPr>
            <p:ph type="title"/>
          </p:nvPr>
        </p:nvSpPr>
        <p:spPr>
          <a:xfrm>
            <a:off x="199675" y="178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2220"/>
              <a:t>The Hot Big Bang Model</a:t>
            </a:r>
            <a:endParaRPr sz="2220"/>
          </a:p>
        </p:txBody>
      </p:sp>
      <p:sp>
        <p:nvSpPr>
          <p:cNvPr id="124" name="Google Shape;124;p20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125" name="Google Shape;12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100" y="725850"/>
            <a:ext cx="2070451" cy="209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0"/>
          <p:cNvPicPr preferRelativeResize="0"/>
          <p:nvPr/>
        </p:nvPicPr>
        <p:blipFill rotWithShape="1">
          <a:blip r:embed="rId4">
            <a:alphaModFix/>
          </a:blip>
          <a:srcRect b="16576" l="0" r="0" t="0"/>
          <a:stretch/>
        </p:blipFill>
        <p:spPr>
          <a:xfrm>
            <a:off x="96225" y="2926375"/>
            <a:ext cx="3200350" cy="184225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20"/>
          <p:cNvSpPr txBox="1"/>
          <p:nvPr/>
        </p:nvSpPr>
        <p:spPr>
          <a:xfrm>
            <a:off x="96225" y="2989175"/>
            <a:ext cx="30000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/>
              <a:t>Penzias and Wilson in front of their </a:t>
            </a:r>
            <a:endParaRPr sz="11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100"/>
              <a:t>radio antenna (1964)</a:t>
            </a:r>
            <a:endParaRPr sz="1100"/>
          </a:p>
        </p:txBody>
      </p:sp>
      <p:pic>
        <p:nvPicPr>
          <p:cNvPr id="128" name="Google Shape;12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43500" y="664175"/>
            <a:ext cx="2982349" cy="1491174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20"/>
          <p:cNvSpPr txBox="1"/>
          <p:nvPr/>
        </p:nvSpPr>
        <p:spPr>
          <a:xfrm>
            <a:off x="6915550" y="402750"/>
            <a:ext cx="10692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900">
                <a:solidFill>
                  <a:schemeClr val="dk2"/>
                </a:solidFill>
              </a:rPr>
              <a:t>Planck (2018)</a:t>
            </a:r>
            <a:endParaRPr sz="900">
              <a:solidFill>
                <a:schemeClr val="dk2"/>
              </a:solidFill>
            </a:endParaRPr>
          </a:p>
        </p:txBody>
      </p:sp>
      <p:pic>
        <p:nvPicPr>
          <p:cNvPr id="130" name="Google Shape;130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44200" y="2298499"/>
            <a:ext cx="3286520" cy="238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456756" y="3125662"/>
            <a:ext cx="1996570" cy="363700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0"/>
          <p:cNvSpPr txBox="1"/>
          <p:nvPr/>
        </p:nvSpPr>
        <p:spPr>
          <a:xfrm>
            <a:off x="2422150" y="891775"/>
            <a:ext cx="35955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600">
                <a:solidFill>
                  <a:schemeClr val="dk1"/>
                </a:solidFill>
              </a:rPr>
              <a:t>Plasma is interacting A LOT.</a:t>
            </a:r>
            <a:endParaRPr sz="1600">
              <a:solidFill>
                <a:schemeClr val="dk1"/>
              </a:solidFill>
            </a:endParaRPr>
          </a:p>
        </p:txBody>
      </p:sp>
      <p:sp>
        <p:nvSpPr>
          <p:cNvPr id="133" name="Google Shape;133;p20"/>
          <p:cNvSpPr txBox="1"/>
          <p:nvPr/>
        </p:nvSpPr>
        <p:spPr>
          <a:xfrm>
            <a:off x="2422150" y="1434800"/>
            <a:ext cx="3222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s-419" sz="1600">
                <a:solidFill>
                  <a:schemeClr val="dk1"/>
                </a:solidFill>
              </a:rPr>
              <a:t>At some point photons can move freely without interacting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1"/>
          <p:cNvSpPr txBox="1"/>
          <p:nvPr>
            <p:ph type="title"/>
          </p:nvPr>
        </p:nvSpPr>
        <p:spPr>
          <a:xfrm>
            <a:off x="47275" y="265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/>
              <a:t>What about the predictions of the model?</a:t>
            </a:r>
            <a:endParaRPr/>
          </a:p>
        </p:txBody>
      </p:sp>
      <p:sp>
        <p:nvSpPr>
          <p:cNvPr id="139" name="Google Shape;139;p21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419"/>
              <a:t>        </a:t>
            </a:r>
            <a:fld id="{00000000-1234-1234-1234-123412341234}" type="slidenum">
              <a:rPr b="1" lang="es-419" sz="1400"/>
              <a:t>‹#›</a:t>
            </a:fld>
            <a:endParaRPr b="1" sz="1400"/>
          </a:p>
        </p:txBody>
      </p:sp>
      <p:pic>
        <p:nvPicPr>
          <p:cNvPr id="140" name="Google Shape;140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19400" y="1057875"/>
            <a:ext cx="4438950" cy="3377300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21"/>
          <p:cNvSpPr txBox="1"/>
          <p:nvPr/>
        </p:nvSpPr>
        <p:spPr>
          <a:xfrm>
            <a:off x="4934425" y="2681200"/>
            <a:ext cx="1454400" cy="390900"/>
          </a:xfrm>
          <a:prstGeom prst="rect">
            <a:avLst/>
          </a:prstGeom>
          <a:solidFill>
            <a:srgbClr val="CC0000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s-419">
                <a:solidFill>
                  <a:schemeClr val="lt1"/>
                </a:solidFill>
              </a:rPr>
              <a:t>Not this yet</a:t>
            </a:r>
            <a:endParaRPr b="1">
              <a:solidFill>
                <a:schemeClr val="lt1"/>
              </a:solidFill>
            </a:endParaRPr>
          </a:p>
        </p:txBody>
      </p:sp>
      <p:sp>
        <p:nvSpPr>
          <p:cNvPr id="142" name="Google Shape;142;p21"/>
          <p:cNvSpPr txBox="1"/>
          <p:nvPr/>
        </p:nvSpPr>
        <p:spPr>
          <a:xfrm>
            <a:off x="-34525" y="628600"/>
            <a:ext cx="4213500" cy="212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s-419">
                <a:solidFill>
                  <a:schemeClr val="dk1"/>
                </a:solidFill>
              </a:rPr>
              <a:t>Big bang nucleosynthesis → the observed abudance matches the predictions of BBN</a:t>
            </a:r>
            <a:br>
              <a:rPr lang="es-419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s-419">
                <a:solidFill>
                  <a:schemeClr val="dk1"/>
                </a:solidFill>
              </a:rPr>
              <a:t>Accurate </a:t>
            </a:r>
            <a:r>
              <a:rPr lang="es-419">
                <a:solidFill>
                  <a:schemeClr val="dk1"/>
                </a:solidFill>
              </a:rPr>
              <a:t>measurement</a:t>
            </a:r>
            <a:r>
              <a:rPr lang="es-419">
                <a:solidFill>
                  <a:schemeClr val="dk1"/>
                </a:solidFill>
              </a:rPr>
              <a:t> of the E-mode polarization of the CMB</a:t>
            </a:r>
            <a:br>
              <a:rPr lang="es-419">
                <a:solidFill>
                  <a:schemeClr val="dk1"/>
                </a:solidFill>
              </a:rPr>
            </a:br>
            <a:endParaRPr>
              <a:solidFill>
                <a:schemeClr val="dk1"/>
              </a:solidFill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s-419">
                <a:solidFill>
                  <a:schemeClr val="dk1"/>
                </a:solidFill>
              </a:rPr>
              <a:t>Accurate modeling the high-precision CMB angular distribution measure by the Planck mission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143" name="Google Shape;143;p21"/>
          <p:cNvPicPr preferRelativeResize="0"/>
          <p:nvPr/>
        </p:nvPicPr>
        <p:blipFill rotWithShape="1">
          <a:blip r:embed="rId4">
            <a:alphaModFix/>
          </a:blip>
          <a:srcRect b="17035" l="3812" r="5853" t="13572"/>
          <a:stretch/>
        </p:blipFill>
        <p:spPr>
          <a:xfrm>
            <a:off x="101025" y="2701432"/>
            <a:ext cx="4213502" cy="20009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146300" y="2992725"/>
            <a:ext cx="1833902" cy="916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22"/>
          <p:cNvSpPr txBox="1"/>
          <p:nvPr>
            <p:ph type="title"/>
          </p:nvPr>
        </p:nvSpPr>
        <p:spPr>
          <a:xfrm>
            <a:off x="199675" y="1789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es-419" sz="2120"/>
              <a:t>So where does it fail?</a:t>
            </a:r>
            <a:endParaRPr sz="2120"/>
          </a:p>
        </p:txBody>
      </p:sp>
      <p:sp>
        <p:nvSpPr>
          <p:cNvPr id="150" name="Google Shape;150;p22"/>
          <p:cNvSpPr txBox="1"/>
          <p:nvPr>
            <p:ph idx="12" type="sldNum"/>
          </p:nvPr>
        </p:nvSpPr>
        <p:spPr>
          <a:xfrm>
            <a:off x="8043950" y="4814275"/>
            <a:ext cx="1127100" cy="390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fld id="{00000000-1234-1234-1234-123412341234}" type="slidenum">
              <a:rPr lang="es-419"/>
              <a:t>‹#›</a:t>
            </a:fld>
            <a:endParaRPr/>
          </a:p>
        </p:txBody>
      </p:sp>
      <p:pic>
        <p:nvPicPr>
          <p:cNvPr id="151" name="Google Shape;151;p22"/>
          <p:cNvPicPr preferRelativeResize="0"/>
          <p:nvPr/>
        </p:nvPicPr>
        <p:blipFill rotWithShape="1">
          <a:blip r:embed="rId3">
            <a:alphaModFix/>
          </a:blip>
          <a:srcRect b="25400" l="0" r="46963" t="0"/>
          <a:stretch/>
        </p:blipFill>
        <p:spPr>
          <a:xfrm>
            <a:off x="161950" y="982575"/>
            <a:ext cx="2663500" cy="1514025"/>
          </a:xfrm>
          <a:prstGeom prst="rect">
            <a:avLst/>
          </a:prstGeom>
          <a:noFill/>
          <a:ln>
            <a:noFill/>
          </a:ln>
        </p:spPr>
      </p:pic>
      <p:sp>
        <p:nvSpPr>
          <p:cNvPr id="152" name="Google Shape;152;p22"/>
          <p:cNvSpPr txBox="1"/>
          <p:nvPr/>
        </p:nvSpPr>
        <p:spPr>
          <a:xfrm>
            <a:off x="161950" y="583425"/>
            <a:ext cx="4149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300">
                <a:solidFill>
                  <a:schemeClr val="dk1"/>
                </a:solidFill>
              </a:rPr>
              <a:t>Horizon problem</a:t>
            </a:r>
            <a:endParaRPr sz="1300">
              <a:solidFill>
                <a:schemeClr val="dk1"/>
              </a:solidFill>
            </a:endParaRPr>
          </a:p>
        </p:txBody>
      </p:sp>
      <p:pic>
        <p:nvPicPr>
          <p:cNvPr id="153" name="Google Shape;153;p22"/>
          <p:cNvPicPr preferRelativeResize="0"/>
          <p:nvPr/>
        </p:nvPicPr>
        <p:blipFill rotWithShape="1">
          <a:blip r:embed="rId3">
            <a:alphaModFix/>
          </a:blip>
          <a:srcRect b="0" l="53423" r="0" t="9934"/>
          <a:stretch/>
        </p:blipFill>
        <p:spPr>
          <a:xfrm>
            <a:off x="2654975" y="705075"/>
            <a:ext cx="2155425" cy="1684375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2"/>
          <p:cNvSpPr txBox="1"/>
          <p:nvPr/>
        </p:nvSpPr>
        <p:spPr>
          <a:xfrm>
            <a:off x="115700" y="3044200"/>
            <a:ext cx="3305400" cy="10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chemeClr val="dk1"/>
                </a:solidFill>
              </a:rPr>
              <a:t>Shouldn’t there be a mechanism that generates this?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155" name="Google Shape;155;p22"/>
          <p:cNvSpPr txBox="1"/>
          <p:nvPr/>
        </p:nvSpPr>
        <p:spPr>
          <a:xfrm>
            <a:off x="4660550" y="455000"/>
            <a:ext cx="39387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chemeClr val="dk1"/>
                </a:solidFill>
              </a:rPr>
              <a:t>The universe is really really smooth. 10^5 differences … Why?</a:t>
            </a:r>
            <a:endParaRPr sz="1800">
              <a:solidFill>
                <a:schemeClr val="dk1"/>
              </a:solidFill>
            </a:endParaRPr>
          </a:p>
        </p:txBody>
      </p:sp>
      <p:pic>
        <p:nvPicPr>
          <p:cNvPr id="156" name="Google Shape;156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6300" y="1841075"/>
            <a:ext cx="3808998" cy="2715425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2"/>
          <p:cNvSpPr txBox="1"/>
          <p:nvPr/>
        </p:nvSpPr>
        <p:spPr>
          <a:xfrm>
            <a:off x="6303800" y="1476450"/>
            <a:ext cx="1317000" cy="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s-419" sz="1800">
                <a:solidFill>
                  <a:schemeClr val="dk1"/>
                </a:solidFill>
              </a:rPr>
              <a:t>Inflation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