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y="5143500" cx="9144000"/>
  <p:notesSz cx="6858000" cy="9144000"/>
  <p:embeddedFontLst>
    <p:embeddedFont>
      <p:font typeface="Pacifico"/>
      <p:regular r:id="rId14"/>
    </p:embeddedFont>
    <p:embeddedFont>
      <p:font typeface="Slabo 27px"/>
      <p:regular r:id="rId1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Slabo27px-regular.fntdata"/><Relationship Id="rId14" Type="http://schemas.openxmlformats.org/officeDocument/2006/relationships/font" Target="fonts/Pacifico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41c5ce19e6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41c5ce19e6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41c5ce19e6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41c5ce19e6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41c5ce19e6_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41c5ce19e6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41c5ce19e6_1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41c5ce19e6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41c5ce19e6_1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41c5ce19e6_1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41c5ce19e6_1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41c5ce19e6_1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41c5ce19e6_1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41c5ce19e6_1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g"/><Relationship Id="rId4" Type="http://schemas.openxmlformats.org/officeDocument/2006/relationships/image" Target="../media/image13.png"/><Relationship Id="rId5" Type="http://schemas.openxmlformats.org/officeDocument/2006/relationships/image" Target="../media/image1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10" Type="http://schemas.openxmlformats.org/officeDocument/2006/relationships/image" Target="../media/image14.png"/><Relationship Id="rId9" Type="http://schemas.openxmlformats.org/officeDocument/2006/relationships/image" Target="../media/image8.png"/><Relationship Id="rId5" Type="http://schemas.openxmlformats.org/officeDocument/2006/relationships/image" Target="../media/image3.png"/><Relationship Id="rId6" Type="http://schemas.openxmlformats.org/officeDocument/2006/relationships/image" Target="../media/image1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jpg"/><Relationship Id="rId4" Type="http://schemas.openxmlformats.org/officeDocument/2006/relationships/image" Target="../media/image11.png"/><Relationship Id="rId5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Times New Roman"/>
                <a:ea typeface="Times New Roman"/>
                <a:cs typeface="Times New Roman"/>
                <a:sym typeface="Times New Roman"/>
              </a:rPr>
              <a:t>Announcements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rPr>
              <a:t>from the PhD seminars committee</a:t>
            </a:r>
            <a:endParaRPr>
              <a:solidFill>
                <a:schemeClr val="dk1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Today’s seminars</a:t>
            </a:r>
            <a:endParaRPr/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it">
                <a:solidFill>
                  <a:schemeClr val="dk1"/>
                </a:solidFill>
              </a:rPr>
              <a:t>Unfortunately, we’ll have only one talk because the speaker has personal issues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it">
                <a:solidFill>
                  <a:schemeClr val="dk1"/>
                </a:solidFill>
              </a:rPr>
              <a:t>Today we’ll have a </a:t>
            </a:r>
            <a:r>
              <a:rPr lang="it" u="sng">
                <a:solidFill>
                  <a:srgbClr val="FF0000"/>
                </a:solidFill>
              </a:rPr>
              <a:t>two stage</a:t>
            </a:r>
            <a:r>
              <a:rPr lang="it">
                <a:solidFill>
                  <a:schemeClr val="dk1"/>
                </a:solidFill>
              </a:rPr>
              <a:t> coffee break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45720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it">
                <a:solidFill>
                  <a:schemeClr val="dk1"/>
                </a:solidFill>
              </a:rPr>
              <a:t>NOW… important stuff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We are looking for </a:t>
            </a:r>
            <a:r>
              <a:rPr lang="it" u="sng">
                <a:solidFill>
                  <a:srgbClr val="FF0000"/>
                </a:solidFill>
              </a:rPr>
              <a:t>at </a:t>
            </a:r>
            <a:r>
              <a:rPr lang="it" u="sng">
                <a:solidFill>
                  <a:srgbClr val="FF0000"/>
                </a:solidFill>
              </a:rPr>
              <a:t>least one</a:t>
            </a:r>
            <a:r>
              <a:rPr lang="it"/>
              <a:t> </a:t>
            </a:r>
            <a:endParaRPr/>
          </a:p>
        </p:txBody>
      </p:sp>
      <p:sp>
        <p:nvSpPr>
          <p:cNvPr id="67" name="Google Shape;67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it"/>
              <a:t>PhD student from the 39th cycle.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it"/>
              <a:t>PhD student from the 40th cycle.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8" name="Google Shape;68;p15"/>
          <p:cNvPicPr preferRelativeResize="0"/>
          <p:nvPr/>
        </p:nvPicPr>
        <p:blipFill rotWithShape="1">
          <a:blip r:embed="rId3">
            <a:alphaModFix/>
          </a:blip>
          <a:srcRect b="7252" l="0" r="0" t="0"/>
          <a:stretch/>
        </p:blipFill>
        <p:spPr>
          <a:xfrm>
            <a:off x="6087350" y="2008675"/>
            <a:ext cx="1514550" cy="3134827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/>
          <p:nvPr/>
        </p:nvSpPr>
        <p:spPr>
          <a:xfrm>
            <a:off x="5265150" y="1291325"/>
            <a:ext cx="3241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000">
                <a:solidFill>
                  <a:schemeClr val="dk1"/>
                </a:solidFill>
                <a:latin typeface="Slabo 27px"/>
                <a:ea typeface="Slabo 27px"/>
                <a:cs typeface="Slabo 27px"/>
                <a:sym typeface="Slabo 27px"/>
              </a:rPr>
              <a:t>WE WANT YOU!</a:t>
            </a:r>
            <a:endParaRPr b="1" sz="3000">
              <a:solidFill>
                <a:schemeClr val="dk1"/>
              </a:solidFill>
              <a:latin typeface="Slabo 27px"/>
              <a:ea typeface="Slabo 27px"/>
              <a:cs typeface="Slabo 27px"/>
              <a:sym typeface="Slabo 27px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A bit of context…</a:t>
            </a:r>
            <a:endParaRPr/>
          </a:p>
        </p:txBody>
      </p:sp>
      <p:sp>
        <p:nvSpPr>
          <p:cNvPr id="75" name="Google Shape;75;p16"/>
          <p:cNvSpPr txBox="1"/>
          <p:nvPr>
            <p:ph idx="1" type="body"/>
          </p:nvPr>
        </p:nvSpPr>
        <p:spPr>
          <a:xfrm>
            <a:off x="311700" y="1152475"/>
            <a:ext cx="8520600" cy="371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Even though the </a:t>
            </a:r>
            <a:r>
              <a:rPr lang="it" u="sng">
                <a:solidFill>
                  <a:srgbClr val="FF0000"/>
                </a:solidFill>
              </a:rPr>
              <a:t>coffee break</a:t>
            </a:r>
            <a:r>
              <a:rPr lang="it"/>
              <a:t> on a wednesday late afternoon is amazing, and crucial…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it"/>
              <a:t>The whole point of this series of seminars is to give ourselves</a:t>
            </a:r>
            <a:endParaRPr/>
          </a:p>
          <a:p>
            <a:pPr indent="-334327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it"/>
              <a:t>A safe and chill environment to improve public speaking.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it"/>
              <a:t>Hear about difficult concepts from other physics branches in simple terms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it"/>
              <a:t>Meet other people </a:t>
            </a:r>
            <a:r>
              <a:rPr lang="it"/>
              <a:t>outside</a:t>
            </a:r>
            <a:r>
              <a:rPr lang="it"/>
              <a:t> your research group. </a:t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6" name="Google Shape;7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9438" y="1631351"/>
            <a:ext cx="2001650" cy="1501226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7" name="Google Shape;7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3488900" y="1382626"/>
            <a:ext cx="1499002" cy="1998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75712" y="1631347"/>
            <a:ext cx="2668861" cy="1501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/>
              <a:t>That’s why :</a:t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/>
              <a:t>No professors   &amp;   Detailed talks </a:t>
            </a:r>
            <a:r>
              <a:rPr lang="it" u="sng">
                <a:solidFill>
                  <a:srgbClr val="FF0000"/>
                </a:solidFill>
              </a:rPr>
              <a:t>aimed only</a:t>
            </a:r>
            <a:r>
              <a:rPr lang="it"/>
              <a:t> at experts are discouraged.</a:t>
            </a:r>
            <a:endParaRPr/>
          </a:p>
        </p:txBody>
      </p:sp>
      <p:pic>
        <p:nvPicPr>
          <p:cNvPr id="84" name="Google Shape;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1275" y="2200950"/>
            <a:ext cx="4841448" cy="2723326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7"/>
          <p:cNvSpPr txBox="1"/>
          <p:nvPr/>
        </p:nvSpPr>
        <p:spPr>
          <a:xfrm>
            <a:off x="2741850" y="4239925"/>
            <a:ext cx="36603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100">
                <a:solidFill>
                  <a:schemeClr val="lt1"/>
                </a:solidFill>
                <a:latin typeface="Slabo 27px"/>
                <a:ea typeface="Slabo 27px"/>
                <a:cs typeface="Slabo 27px"/>
                <a:sym typeface="Slabo 27px"/>
              </a:rPr>
              <a:t>FIRST RULE OF FIGHT CLUB…</a:t>
            </a:r>
            <a:endParaRPr b="1" sz="2100">
              <a:solidFill>
                <a:schemeClr val="lt1"/>
              </a:solidFill>
              <a:latin typeface="Slabo 27px"/>
              <a:ea typeface="Slabo 27px"/>
              <a:cs typeface="Slabo 27px"/>
              <a:sym typeface="Slabo 27px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/>
          <p:nvPr>
            <p:ph type="title"/>
          </p:nvPr>
        </p:nvSpPr>
        <p:spPr>
          <a:xfrm>
            <a:off x="311700" y="445025"/>
            <a:ext cx="8520600" cy="100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These events have been historically organized by students for students</a:t>
            </a:r>
            <a:endParaRPr/>
          </a:p>
        </p:txBody>
      </p:sp>
      <p:sp>
        <p:nvSpPr>
          <p:cNvPr id="91" name="Google Shape;91;p18"/>
          <p:cNvSpPr txBox="1"/>
          <p:nvPr>
            <p:ph idx="1" type="body"/>
          </p:nvPr>
        </p:nvSpPr>
        <p:spPr>
          <a:xfrm>
            <a:off x="311700" y="1576400"/>
            <a:ext cx="3807900" cy="30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Ideal  case: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it"/>
              <a:t>  40% 3rd year phds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it"/>
              <a:t>  40% 2nd year phds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it"/>
              <a:t>  20% 1st year phds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8"/>
          <p:cNvSpPr txBox="1"/>
          <p:nvPr>
            <p:ph idx="1" type="body"/>
          </p:nvPr>
        </p:nvSpPr>
        <p:spPr>
          <a:xfrm>
            <a:off x="4811300" y="1647550"/>
            <a:ext cx="3807900" cy="188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Current situation: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it"/>
              <a:t>  15% postdocs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it"/>
              <a:t>  70% 3rd year phds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/>
              <a:t>  15%</a:t>
            </a:r>
            <a:r>
              <a:rPr lang="it"/>
              <a:t> 2nd year phds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We know, we know… (you are all very busy)</a:t>
            </a:r>
            <a:endParaRPr/>
          </a:p>
        </p:txBody>
      </p:sp>
      <p:sp>
        <p:nvSpPr>
          <p:cNvPr id="98" name="Google Shape;98;p19"/>
          <p:cNvSpPr txBox="1"/>
          <p:nvPr>
            <p:ph idx="1" type="body"/>
          </p:nvPr>
        </p:nvSpPr>
        <p:spPr>
          <a:xfrm>
            <a:off x="311700" y="1152475"/>
            <a:ext cx="8520600" cy="40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it" sz="1400"/>
              <a:t>But…</a:t>
            </a:r>
            <a:endParaRPr sz="140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75"/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275"/>
              <a:buNone/>
            </a:pPr>
            <a:r>
              <a:t/>
            </a:r>
            <a:endParaRPr sz="1400"/>
          </a:p>
        </p:txBody>
      </p:sp>
      <p:pic>
        <p:nvPicPr>
          <p:cNvPr id="99" name="Google Shape;99;p19"/>
          <p:cNvPicPr preferRelativeResize="0"/>
          <p:nvPr/>
        </p:nvPicPr>
        <p:blipFill rotWithShape="1">
          <a:blip r:embed="rId3">
            <a:alphaModFix/>
          </a:blip>
          <a:srcRect b="0" l="0" r="60425" t="7544"/>
          <a:stretch/>
        </p:blipFill>
        <p:spPr>
          <a:xfrm>
            <a:off x="719638" y="2049513"/>
            <a:ext cx="991475" cy="104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9"/>
          <p:cNvPicPr preferRelativeResize="0"/>
          <p:nvPr/>
        </p:nvPicPr>
        <p:blipFill rotWithShape="1">
          <a:blip r:embed="rId4">
            <a:alphaModFix/>
          </a:blip>
          <a:srcRect b="0" l="5989" r="64402" t="0"/>
          <a:stretch/>
        </p:blipFill>
        <p:spPr>
          <a:xfrm>
            <a:off x="5277950" y="2050525"/>
            <a:ext cx="844156" cy="104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9"/>
          <p:cNvPicPr preferRelativeResize="0"/>
          <p:nvPr/>
        </p:nvPicPr>
        <p:blipFill rotWithShape="1">
          <a:blip r:embed="rId5">
            <a:alphaModFix/>
          </a:blip>
          <a:srcRect b="0" l="4867" r="58831" t="17681"/>
          <a:stretch/>
        </p:blipFill>
        <p:spPr>
          <a:xfrm>
            <a:off x="778237" y="3944425"/>
            <a:ext cx="874275" cy="96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9"/>
          <p:cNvPicPr preferRelativeResize="0"/>
          <p:nvPr/>
        </p:nvPicPr>
        <p:blipFill rotWithShape="1">
          <a:blip r:embed="rId6">
            <a:alphaModFix/>
          </a:blip>
          <a:srcRect b="-8" l="0" r="69392" t="14574"/>
          <a:stretch/>
        </p:blipFill>
        <p:spPr>
          <a:xfrm>
            <a:off x="2915459" y="3944424"/>
            <a:ext cx="897590" cy="96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9"/>
          <p:cNvPicPr preferRelativeResize="0"/>
          <p:nvPr/>
        </p:nvPicPr>
        <p:blipFill rotWithShape="1">
          <a:blip r:embed="rId7">
            <a:alphaModFix/>
          </a:blip>
          <a:srcRect b="0" l="0" r="69339" t="0"/>
          <a:stretch/>
        </p:blipFill>
        <p:spPr>
          <a:xfrm>
            <a:off x="2902575" y="2050513"/>
            <a:ext cx="874300" cy="1042463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9"/>
          <p:cNvSpPr txBox="1"/>
          <p:nvPr/>
        </p:nvSpPr>
        <p:spPr>
          <a:xfrm>
            <a:off x="345975" y="1552675"/>
            <a:ext cx="1738800" cy="4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Member of the ET and GW astronomer</a:t>
            </a:r>
            <a:endParaRPr sz="1100">
              <a:solidFill>
                <a:schemeClr val="dk2"/>
              </a:solidFill>
            </a:endParaRPr>
          </a:p>
        </p:txBody>
      </p:sp>
      <p:sp>
        <p:nvSpPr>
          <p:cNvPr id="105" name="Google Shape;105;p19"/>
          <p:cNvSpPr txBox="1"/>
          <p:nvPr/>
        </p:nvSpPr>
        <p:spPr>
          <a:xfrm>
            <a:off x="178563" y="3465025"/>
            <a:ext cx="2073600" cy="4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Condensed matter physicist in his final year</a:t>
            </a:r>
            <a:endParaRPr sz="1100">
              <a:solidFill>
                <a:schemeClr val="dk2"/>
              </a:solidFill>
            </a:endParaRPr>
          </a:p>
        </p:txBody>
      </p:sp>
      <p:sp>
        <p:nvSpPr>
          <p:cNvPr id="106" name="Google Shape;106;p19"/>
          <p:cNvSpPr txBox="1"/>
          <p:nvPr/>
        </p:nvSpPr>
        <p:spPr>
          <a:xfrm>
            <a:off x="2307950" y="1524175"/>
            <a:ext cx="2112600" cy="5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Neutrino astronomer </a:t>
            </a:r>
            <a:endParaRPr sz="11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recent KM3NeT discovery</a:t>
            </a:r>
            <a:endParaRPr sz="1100">
              <a:solidFill>
                <a:schemeClr val="dk2"/>
              </a:solidFill>
            </a:endParaRPr>
          </a:p>
        </p:txBody>
      </p:sp>
      <p:sp>
        <p:nvSpPr>
          <p:cNvPr id="107" name="Google Shape;107;p19"/>
          <p:cNvSpPr txBox="1"/>
          <p:nvPr/>
        </p:nvSpPr>
        <p:spPr>
          <a:xfrm>
            <a:off x="2111600" y="3436525"/>
            <a:ext cx="2505300" cy="5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Biophysicist in his last year </a:t>
            </a:r>
            <a:endParaRPr sz="11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- &gt; (flying to Japan right now)</a:t>
            </a:r>
            <a:endParaRPr sz="1100">
              <a:solidFill>
                <a:schemeClr val="dk2"/>
              </a:solidFill>
            </a:endParaRPr>
          </a:p>
        </p:txBody>
      </p:sp>
      <p:sp>
        <p:nvSpPr>
          <p:cNvPr id="108" name="Google Shape;108;p19"/>
          <p:cNvSpPr txBox="1"/>
          <p:nvPr/>
        </p:nvSpPr>
        <p:spPr>
          <a:xfrm>
            <a:off x="4643725" y="1524163"/>
            <a:ext cx="2112600" cy="5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Particle physicist </a:t>
            </a:r>
            <a:endParaRPr sz="11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moving</a:t>
            </a:r>
            <a:r>
              <a:rPr lang="it" sz="1100">
                <a:solidFill>
                  <a:schemeClr val="dk2"/>
                </a:solidFill>
              </a:rPr>
              <a:t> to postdoc life </a:t>
            </a:r>
            <a:endParaRPr sz="1100">
              <a:solidFill>
                <a:schemeClr val="dk2"/>
              </a:solidFill>
            </a:endParaRPr>
          </a:p>
        </p:txBody>
      </p:sp>
      <p:pic>
        <p:nvPicPr>
          <p:cNvPr id="109" name="Google Shape;109;p19"/>
          <p:cNvPicPr preferRelativeResize="0"/>
          <p:nvPr/>
        </p:nvPicPr>
        <p:blipFill rotWithShape="1">
          <a:blip r:embed="rId8">
            <a:alphaModFix/>
          </a:blip>
          <a:srcRect b="45455" l="26900" r="42271" t="24157"/>
          <a:stretch/>
        </p:blipFill>
        <p:spPr>
          <a:xfrm>
            <a:off x="5331925" y="3893400"/>
            <a:ext cx="736200" cy="967524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9"/>
          <p:cNvSpPr txBox="1"/>
          <p:nvPr/>
        </p:nvSpPr>
        <p:spPr>
          <a:xfrm>
            <a:off x="4663225" y="3409825"/>
            <a:ext cx="2073600" cy="4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Condensed matter physicist starting the postdoc life</a:t>
            </a:r>
            <a:endParaRPr sz="1100">
              <a:solidFill>
                <a:schemeClr val="dk2"/>
              </a:solidFill>
            </a:endParaRPr>
          </a:p>
        </p:txBody>
      </p:sp>
      <p:sp>
        <p:nvSpPr>
          <p:cNvPr id="111" name="Google Shape;111;p19"/>
          <p:cNvSpPr txBox="1"/>
          <p:nvPr/>
        </p:nvSpPr>
        <p:spPr>
          <a:xfrm>
            <a:off x="315838" y="3005825"/>
            <a:ext cx="17991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900">
                <a:solidFill>
                  <a:schemeClr val="accent1"/>
                </a:solidFill>
              </a:rPr>
              <a:t>FRANCESCO CRESCIMBENI</a:t>
            </a:r>
            <a:endParaRPr b="1" sz="900">
              <a:solidFill>
                <a:schemeClr val="accent1"/>
              </a:solidFill>
            </a:endParaRPr>
          </a:p>
        </p:txBody>
      </p:sp>
      <p:sp>
        <p:nvSpPr>
          <p:cNvPr id="112" name="Google Shape;112;p19"/>
          <p:cNvSpPr txBox="1"/>
          <p:nvPr/>
        </p:nvSpPr>
        <p:spPr>
          <a:xfrm>
            <a:off x="315813" y="4820400"/>
            <a:ext cx="17991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900">
                <a:solidFill>
                  <a:schemeClr val="accent1"/>
                </a:solidFill>
              </a:rPr>
              <a:t>PAOLO FACHIN</a:t>
            </a:r>
            <a:endParaRPr b="1" sz="900">
              <a:solidFill>
                <a:schemeClr val="accent1"/>
              </a:solidFill>
            </a:endParaRPr>
          </a:p>
        </p:txBody>
      </p:sp>
      <p:sp>
        <p:nvSpPr>
          <p:cNvPr id="113" name="Google Shape;113;p19"/>
          <p:cNvSpPr txBox="1"/>
          <p:nvPr/>
        </p:nvSpPr>
        <p:spPr>
          <a:xfrm>
            <a:off x="2464688" y="3005825"/>
            <a:ext cx="17991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900">
                <a:solidFill>
                  <a:schemeClr val="accent1"/>
                </a:solidFill>
              </a:rPr>
              <a:t>ALESSANDRO VEUTRO</a:t>
            </a:r>
            <a:endParaRPr b="1" sz="900">
              <a:solidFill>
                <a:schemeClr val="accent1"/>
              </a:solidFill>
            </a:endParaRPr>
          </a:p>
        </p:txBody>
      </p:sp>
      <p:sp>
        <p:nvSpPr>
          <p:cNvPr id="114" name="Google Shape;114;p19"/>
          <p:cNvSpPr txBox="1"/>
          <p:nvPr/>
        </p:nvSpPr>
        <p:spPr>
          <a:xfrm>
            <a:off x="2464688" y="4820400"/>
            <a:ext cx="17991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900">
                <a:solidFill>
                  <a:schemeClr val="accent1"/>
                </a:solidFill>
              </a:rPr>
              <a:t>CARLO GIORGETTI</a:t>
            </a:r>
            <a:endParaRPr b="1" sz="900">
              <a:solidFill>
                <a:schemeClr val="accent1"/>
              </a:solidFill>
            </a:endParaRPr>
          </a:p>
        </p:txBody>
      </p:sp>
      <p:sp>
        <p:nvSpPr>
          <p:cNvPr id="115" name="Google Shape;115;p19"/>
          <p:cNvSpPr txBox="1"/>
          <p:nvPr/>
        </p:nvSpPr>
        <p:spPr>
          <a:xfrm>
            <a:off x="6979500" y="1524163"/>
            <a:ext cx="2112600" cy="5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Particle physicist </a:t>
            </a:r>
            <a:endParaRPr sz="11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starting the postdoc life</a:t>
            </a:r>
            <a:r>
              <a:rPr lang="it" sz="1100">
                <a:solidFill>
                  <a:schemeClr val="dk2"/>
                </a:solidFill>
              </a:rPr>
              <a:t> </a:t>
            </a:r>
            <a:endParaRPr sz="1100">
              <a:solidFill>
                <a:schemeClr val="dk2"/>
              </a:solidFill>
            </a:endParaRPr>
          </a:p>
        </p:txBody>
      </p:sp>
      <p:sp>
        <p:nvSpPr>
          <p:cNvPr id="116" name="Google Shape;116;p19"/>
          <p:cNvSpPr txBox="1"/>
          <p:nvPr/>
        </p:nvSpPr>
        <p:spPr>
          <a:xfrm>
            <a:off x="4800463" y="3005813"/>
            <a:ext cx="17991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900">
                <a:solidFill>
                  <a:schemeClr val="accent1"/>
                </a:solidFill>
              </a:rPr>
              <a:t>PIERGIUSEPPE CATINARI</a:t>
            </a:r>
            <a:endParaRPr b="1" sz="900">
              <a:solidFill>
                <a:schemeClr val="accent1"/>
              </a:solidFill>
            </a:endParaRPr>
          </a:p>
        </p:txBody>
      </p:sp>
      <p:sp>
        <p:nvSpPr>
          <p:cNvPr id="117" name="Google Shape;117;p19"/>
          <p:cNvSpPr txBox="1"/>
          <p:nvPr/>
        </p:nvSpPr>
        <p:spPr>
          <a:xfrm>
            <a:off x="4800463" y="4820400"/>
            <a:ext cx="17991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900">
                <a:solidFill>
                  <a:schemeClr val="accent1"/>
                </a:solidFill>
              </a:rPr>
              <a:t>BEATRICE D’ALÒ</a:t>
            </a:r>
            <a:endParaRPr b="1" sz="900">
              <a:solidFill>
                <a:schemeClr val="accent1"/>
              </a:solidFill>
            </a:endParaRPr>
          </a:p>
        </p:txBody>
      </p:sp>
      <p:pic>
        <p:nvPicPr>
          <p:cNvPr id="118" name="Google Shape;118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623163" y="2032075"/>
            <a:ext cx="825265" cy="104245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9"/>
          <p:cNvSpPr txBox="1"/>
          <p:nvPr/>
        </p:nvSpPr>
        <p:spPr>
          <a:xfrm>
            <a:off x="7136238" y="3005825"/>
            <a:ext cx="17991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900">
                <a:solidFill>
                  <a:schemeClr val="accent1"/>
                </a:solidFill>
              </a:rPr>
              <a:t>GRAZIELLA RUSSO</a:t>
            </a:r>
            <a:endParaRPr b="1" sz="900">
              <a:solidFill>
                <a:schemeClr val="accent1"/>
              </a:solidFill>
            </a:endParaRPr>
          </a:p>
        </p:txBody>
      </p:sp>
      <p:pic>
        <p:nvPicPr>
          <p:cNvPr id="120" name="Google Shape;120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643188" y="3972928"/>
            <a:ext cx="785224" cy="890774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9"/>
          <p:cNvSpPr txBox="1"/>
          <p:nvPr/>
        </p:nvSpPr>
        <p:spPr>
          <a:xfrm>
            <a:off x="6999000" y="3493513"/>
            <a:ext cx="2073600" cy="4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TBW</a:t>
            </a:r>
            <a:endParaRPr sz="1100">
              <a:solidFill>
                <a:schemeClr val="dk2"/>
              </a:solidFill>
            </a:endParaRPr>
          </a:p>
        </p:txBody>
      </p:sp>
      <p:sp>
        <p:nvSpPr>
          <p:cNvPr id="122" name="Google Shape;122;p19"/>
          <p:cNvSpPr txBox="1"/>
          <p:nvPr/>
        </p:nvSpPr>
        <p:spPr>
          <a:xfrm>
            <a:off x="7136238" y="4820400"/>
            <a:ext cx="17991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900">
                <a:solidFill>
                  <a:schemeClr val="accent1"/>
                </a:solidFill>
              </a:rPr>
              <a:t>GIUSEPPE RONCO</a:t>
            </a:r>
            <a:endParaRPr b="1" sz="9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Let’s preserve this useful space for </a:t>
            </a:r>
            <a:r>
              <a:rPr lang="it"/>
              <a:t>ourselves and the ones to come:</a:t>
            </a:r>
            <a:endParaRPr/>
          </a:p>
        </p:txBody>
      </p:sp>
      <p:sp>
        <p:nvSpPr>
          <p:cNvPr id="128" name="Google Shape;128;p20"/>
          <p:cNvSpPr txBox="1"/>
          <p:nvPr>
            <p:ph idx="1" type="body"/>
          </p:nvPr>
        </p:nvSpPr>
        <p:spPr>
          <a:xfrm>
            <a:off x="360450" y="1454475"/>
            <a:ext cx="8520600" cy="302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it"/>
              <a:t>And lets fight back the stereotype of a scientist </a:t>
            </a:r>
            <a:r>
              <a:rPr lang="it"/>
              <a:t>always</a:t>
            </a:r>
            <a:r>
              <a:rPr lang="it"/>
              <a:t> working insla his lab/laptop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it"/>
              <a:t>join us for beers and dinner afterwards, </a:t>
            </a:r>
            <a:r>
              <a:rPr lang="it" u="sng">
                <a:solidFill>
                  <a:srgbClr val="FF0000"/>
                </a:solidFill>
              </a:rPr>
              <a:t>Not just the talks</a:t>
            </a:r>
            <a:r>
              <a:rPr lang="it"/>
              <a:t>.</a:t>
            </a:r>
            <a:endParaRPr/>
          </a:p>
        </p:txBody>
      </p:sp>
      <p:pic>
        <p:nvPicPr>
          <p:cNvPr id="129" name="Google Shape;12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0000" y="2625226"/>
            <a:ext cx="1774199" cy="2365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0"/>
          <p:cNvPicPr preferRelativeResize="0"/>
          <p:nvPr/>
        </p:nvPicPr>
        <p:blipFill rotWithShape="1">
          <a:blip r:embed="rId4">
            <a:alphaModFix/>
          </a:blip>
          <a:srcRect b="34529" l="0" r="0" t="0"/>
          <a:stretch/>
        </p:blipFill>
        <p:spPr>
          <a:xfrm>
            <a:off x="3334650" y="3524075"/>
            <a:ext cx="2987177" cy="1466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7596" y="3524075"/>
            <a:ext cx="2608880" cy="146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