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e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3C4_2161E8EF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4029" r:id="rId1"/>
  </p:sldMasterIdLst>
  <p:notesMasterIdLst>
    <p:notesMasterId r:id="rId41"/>
  </p:notesMasterIdLst>
  <p:handoutMasterIdLst>
    <p:handoutMasterId r:id="rId42"/>
  </p:handoutMasterIdLst>
  <p:sldIdLst>
    <p:sldId id="892" r:id="rId2"/>
    <p:sldId id="893" r:id="rId3"/>
    <p:sldId id="894" r:id="rId4"/>
    <p:sldId id="895" r:id="rId5"/>
    <p:sldId id="973" r:id="rId6"/>
    <p:sldId id="898" r:id="rId7"/>
    <p:sldId id="969" r:id="rId8"/>
    <p:sldId id="857" r:id="rId9"/>
    <p:sldId id="900" r:id="rId10"/>
    <p:sldId id="897" r:id="rId11"/>
    <p:sldId id="858" r:id="rId12"/>
    <p:sldId id="964" r:id="rId13"/>
    <p:sldId id="970" r:id="rId14"/>
    <p:sldId id="966" r:id="rId15"/>
    <p:sldId id="967" r:id="rId16"/>
    <p:sldId id="972" r:id="rId17"/>
    <p:sldId id="971" r:id="rId18"/>
    <p:sldId id="781" r:id="rId19"/>
    <p:sldId id="903" r:id="rId20"/>
    <p:sldId id="851" r:id="rId21"/>
    <p:sldId id="707" r:id="rId22"/>
    <p:sldId id="269" r:id="rId23"/>
    <p:sldId id="852" r:id="rId24"/>
    <p:sldId id="853" r:id="rId25"/>
    <p:sldId id="266" r:id="rId26"/>
    <p:sldId id="801" r:id="rId27"/>
    <p:sldId id="802" r:id="rId28"/>
    <p:sldId id="271" r:id="rId29"/>
    <p:sldId id="278" r:id="rId30"/>
    <p:sldId id="272" r:id="rId31"/>
    <p:sldId id="828" r:id="rId32"/>
    <p:sldId id="844" r:id="rId33"/>
    <p:sldId id="885" r:id="rId34"/>
    <p:sldId id="841" r:id="rId35"/>
    <p:sldId id="842" r:id="rId36"/>
    <p:sldId id="273" r:id="rId37"/>
    <p:sldId id="881" r:id="rId38"/>
    <p:sldId id="882" r:id="rId39"/>
    <p:sldId id="275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72053E2-8A85-052F-BDCE-C0E9B8998C6B}" name="Maria Rescigno" initials="MR" userId="S::rescigno.1764565@studenti.uniroma1.it::1ad30b18-5f8a-4268-b955-a479eb85529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via Bove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FBFC"/>
    <a:srgbClr val="0544D9"/>
    <a:srgbClr val="E2352F"/>
    <a:srgbClr val="43A19E"/>
    <a:srgbClr val="683275"/>
    <a:srgbClr val="55CBDD"/>
    <a:srgbClr val="FF40FF"/>
    <a:srgbClr val="045DA4"/>
    <a:srgbClr val="95E85E"/>
    <a:srgbClr val="FFEB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55"/>
    <p:restoredTop sz="79630"/>
  </p:normalViewPr>
  <p:slideViewPr>
    <p:cSldViewPr snapToGrid="0" snapToObjects="1">
      <p:cViewPr varScale="1">
        <p:scale>
          <a:sx n="77" d="100"/>
          <a:sy n="77" d="100"/>
        </p:scale>
        <p:origin x="224" y="3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48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omments/modernComment_3C4_2161E8E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8B13E43-B55B-B646-B357-5D94C018445F}" authorId="{D72053E2-8A85-052F-BDCE-C0E9B8998C6B}" created="2025-02-18T18:15:54.062">
    <pc:sldMkLst xmlns:pc="http://schemas.microsoft.com/office/powerpoint/2013/main/command">
      <pc:docMk/>
      <pc:sldMk cId="560064751" sldId="964"/>
    </pc:sldMkLst>
    <p188:txBody>
      <a:bodyPr/>
      <a:lstStyle/>
      <a:p>
        <a:r>
          <a:rPr lang="en-GB"/>
          <a:t>Add figure ice fridge
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881542CF-3EE6-A074-6A84-95E2B055EB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8F0BD6C-4082-2674-C47C-C58CCC56A0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05822-792D-CB4F-B64F-79DECBACC3D0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B740BD4-3CF3-5BA2-3AE5-9D67B37942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F4E0BF7-1EF7-500E-6A09-77131C15182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85F43-E376-FA4A-AA68-BC69CDF3C3E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4380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D0EACB-D2BF-E44B-86B0-388DB34864CA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C39A91-1185-0D4B-B010-28C39E5F079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2247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C39A91-1185-0D4B-B010-28C39E5F079B}" type="slidenum">
              <a:rPr lang="en-GB" smtClean="0"/>
              <a:t>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525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957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F0B589B-702C-B2B9-0911-FE891B97BB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17000DFE-A349-FE12-38F4-C2149AD2A59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EBE9FF-642E-4EC1-F852-CEC6F201EDA5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702657D-1F90-2546-9219-E0D97F2B4D6E}" type="slidenum">
              <a:t>22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7907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F0B589B-702C-B2B9-0911-FE891B97BB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17000DFE-A349-FE12-38F4-C2149AD2A59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GB" dirty="0"/>
              <a:t>This complex sample environment is then inserted in the instrument. In particular we perform most of our experiments on IN5 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EBE9FF-642E-4EC1-F852-CEC6F201EDA5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702657D-1F90-2546-9219-E0D97F2B4D6E}" type="slidenum">
              <a:t>23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7401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concludes my introduction and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C39A91-1185-0D4B-B010-28C39E5F079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49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48146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44609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09868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5531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But they transform into filled ice phases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C39A91-1185-0D4B-B010-28C39E5F079B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6051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 observed locking … </a:t>
            </a:r>
          </a:p>
          <a:p>
            <a:r>
              <a:rPr lang="en-GB" dirty="0"/>
              <a:t>We wanted to probe this dynamics but with neutrons for the moment we cannot go to 40 </a:t>
            </a:r>
            <a:r>
              <a:rPr lang="en-GB" dirty="0" err="1"/>
              <a:t>Gpa</a:t>
            </a:r>
            <a:r>
              <a:rPr lang="en-GB" dirty="0"/>
              <a:t> and as we cool down the hydrogen dynamics becomes </a:t>
            </a:r>
            <a:r>
              <a:rPr lang="en-GB" dirty="0" err="1"/>
              <a:t>quicly</a:t>
            </a:r>
            <a:r>
              <a:rPr lang="en-GB" dirty="0"/>
              <a:t> quantum, so with simulations we started to look at the quantum dynamics of this system. To do so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C39A91-1185-0D4B-B010-28C39E5F079B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586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6F1B5-495D-6F98-C6FC-5F5B40182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84337A1-3F3E-6A63-87C5-89D3E5CA78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94A1208-A434-2F21-FCC5-82C9732DF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AA94A8B-A899-A168-DC3A-C2A494F756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C39A91-1185-0D4B-B010-28C39E5F079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191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Simone computed an effective potential starting from the DFT relaxed C2 structure solved the </a:t>
            </a:r>
            <a:r>
              <a:rPr lang="en-GB" dirty="0" err="1"/>
              <a:t>shrodinger</a:t>
            </a:r>
            <a:r>
              <a:rPr lang="en-GB" dirty="0"/>
              <a:t> equation and found that this lifts the degeneracy of the l quantum number we can probe with INS the splitting of the l=1 level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34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14683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Hydrogen has two different spin isotopes ortho I =0 para I = 1 and for total wavefunction </a:t>
            </a:r>
            <a:r>
              <a:rPr lang="en-GB" dirty="0" err="1"/>
              <a:t>symmetri</a:t>
            </a:r>
            <a:r>
              <a:rPr lang="en-GB" dirty="0"/>
              <a:t> constraints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35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89174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36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58955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37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999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C39A91-1185-0D4B-B010-28C39E5F079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625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C39A91-1185-0D4B-B010-28C39E5F079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675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While working on this system with Simone Di </a:t>
            </a:r>
            <a:r>
              <a:rPr lang="en-GB" dirty="0" err="1"/>
              <a:t>Cataldo</a:t>
            </a:r>
            <a:r>
              <a:rPr lang="en-GB" dirty="0"/>
              <a:t>, a </a:t>
            </a:r>
            <a:r>
              <a:rPr lang="en-GB" dirty="0" err="1"/>
              <a:t>theoretitian</a:t>
            </a:r>
            <a:r>
              <a:rPr lang="en-GB" dirty="0"/>
              <a:t> from Sapienza university he performed MD simulations in order to study the hydrogen dynamics in the C2 phase.. </a:t>
            </a: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4828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6D51D-9670-916B-41A1-F6A017B75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05D3DC8-4666-0201-B260-BA11E2DA6C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002FF69-3C3A-62BA-1A73-9231642DF1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While working on this system with Simone Di </a:t>
            </a:r>
            <a:r>
              <a:rPr lang="en-GB" dirty="0" err="1"/>
              <a:t>Cataldo</a:t>
            </a:r>
            <a:r>
              <a:rPr lang="en-GB" dirty="0"/>
              <a:t>, a </a:t>
            </a:r>
            <a:r>
              <a:rPr lang="en-GB" dirty="0" err="1"/>
              <a:t>theoretitian</a:t>
            </a:r>
            <a:r>
              <a:rPr lang="en-GB" dirty="0"/>
              <a:t> from Sapienza university he performed MD simulations in order to study the hydrogen dynamics in the C2 phase.. </a:t>
            </a:r>
          </a:p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01DC194-DE17-A5F4-B60F-9644A73D87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6824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D58E6-0265-0C54-704B-BE7475977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2DFB888-7786-83EC-2077-63B9B7FB6B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A491D1A-5B89-E120-655A-75F19593F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we mix water with most gas at low temperature and a little bit of pressure, they form gas clathrates… </a:t>
            </a:r>
          </a:p>
          <a:p>
            <a:r>
              <a:rPr lang="en-GB" dirty="0"/>
              <a:t>These systems are widely studied for several reasons, both for </a:t>
            </a:r>
            <a:r>
              <a:rPr lang="en-GB" dirty="0" err="1"/>
              <a:t>foundamental</a:t>
            </a:r>
            <a:r>
              <a:rPr lang="en-GB" dirty="0"/>
              <a:t> and astrochemical reasons, but also for applications </a:t>
            </a:r>
            <a:r>
              <a:rPr lang="en-GB" dirty="0" err="1"/>
              <a:t>porpuses</a:t>
            </a:r>
            <a:r>
              <a:rPr lang="en-GB" dirty="0"/>
              <a:t>. As an example Co2 and methane </a:t>
            </a:r>
            <a:r>
              <a:rPr lang="en-GB" dirty="0" err="1"/>
              <a:t>clathreate</a:t>
            </a:r>
            <a:r>
              <a:rPr lang="en-GB" dirty="0"/>
              <a:t>, and their mixed clathrate, are studied for their potential applications for co2 sequestration and methane recovery. I have been essentially working on hydrogen hydrate, which is really </a:t>
            </a:r>
            <a:r>
              <a:rPr lang="en-GB" dirty="0" err="1"/>
              <a:t>interestening</a:t>
            </a:r>
            <a:r>
              <a:rPr lang="en-GB" dirty="0"/>
              <a:t> for its potential </a:t>
            </a:r>
            <a:r>
              <a:rPr lang="en-GB" dirty="0" err="1"/>
              <a:t>appications</a:t>
            </a:r>
            <a:r>
              <a:rPr lang="en-GB" dirty="0"/>
              <a:t> as hydrogen storage material. What is interesting is that many of these clathrate phases do not </a:t>
            </a:r>
            <a:r>
              <a:rPr lang="en-GB" dirty="0" err="1"/>
              <a:t>collaps</a:t>
            </a:r>
            <a:r>
              <a:rPr lang="en-GB" dirty="0"/>
              <a:t> when compressed…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CADDF11-10F7-F130-E1AB-5A99DE57BC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C39A91-1185-0D4B-B010-28C39E5F079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277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C39A91-1185-0D4B-B010-28C39E5F079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45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F0B589B-702C-B2B9-0911-FE891B97BB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17000DFE-A349-FE12-38F4-C2149AD2A59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EBE9FF-642E-4EC1-F852-CEC6F201EDA5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702657D-1F90-2546-9219-E0D97F2B4D6E}" type="slidenum">
              <a:t>20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8616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887F-7F2D-8247-9A66-7D89BA921E4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521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887F-7F2D-8247-9A66-7D89BA921E4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322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887F-7F2D-8247-9A66-7D89BA921E4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07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30C78BE-DAD0-D748-8B93-AD898D00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131A8490-33AC-9443-A9FC-9A5E9322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875139C-6471-774D-89EF-2B93FAD2C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942AF23-4BDC-8C4A-9212-AF88439C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1747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6501" y="2084917"/>
            <a:ext cx="6108700" cy="4515696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0"/>
            <a:ext cx="4193117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5F20A3C-6DA6-684F-8F84-A7C8F133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633A2CC-2D27-AE47-AE09-87A5F61228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CABC000E-4E22-1A40-9D3F-FE2F141E5C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AF49D93-C78A-F646-92B0-A7932C43D9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2604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887F-7F2D-8247-9A66-7D89BA921E4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861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887F-7F2D-8247-9A66-7D89BA921E4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278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887F-7F2D-8247-9A66-7D89BA921E4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7325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887F-7F2D-8247-9A66-7D89BA921E4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090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887F-7F2D-8247-9A66-7D89BA921E4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194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887F-7F2D-8247-9A66-7D89BA921E4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73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887F-7F2D-8247-9A66-7D89BA921E4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74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887F-7F2D-8247-9A66-7D89BA921E4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498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4887F-7F2D-8247-9A66-7D89BA921E4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02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  <p:sldLayoutId id="2147484041" r:id="rId12"/>
    <p:sldLayoutId id="214748404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hyperlink" Target="https://www.publicdomainpictures.net/it/view-image.php?image=114385&amp;picture=freccia-sinistra" TargetMode="External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3C4_2161E8EF.xml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wmf"/><Relationship Id="rId4" Type="http://schemas.openxmlformats.org/officeDocument/2006/relationships/image" Target="../media/image50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ublicdomainpictures.net/it/view-image.php?image=114385&amp;picture=freccia-sinistra" TargetMode="External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67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tiff"/><Relationship Id="rId7" Type="http://schemas.openxmlformats.org/officeDocument/2006/relationships/image" Target="../media/image24.jp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3A3A2F2E-D65B-C7E1-506E-AFA95A9C8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9585" y="6009498"/>
            <a:ext cx="2042415" cy="848502"/>
          </a:xfrm>
          <a:prstGeom prst="rect">
            <a:avLst/>
          </a:prstGeom>
        </p:spPr>
      </p:pic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9D85C5DB-28C0-5757-51E4-CD090BF6F4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05820" y="5522346"/>
            <a:ext cx="1609909" cy="461665"/>
          </a:xfrm>
          <a:prstGeom prst="rect">
            <a:avLst/>
          </a:prstGeom>
        </p:spPr>
      </p:pic>
      <p:pic>
        <p:nvPicPr>
          <p:cNvPr id="2" name="Image 8">
            <a:extLst>
              <a:ext uri="{FF2B5EF4-FFF2-40B4-BE49-F238E27FC236}">
                <a16:creationId xmlns:a16="http://schemas.microsoft.com/office/drawing/2014/main" id="{CF7ECA05-66D7-1837-A637-814E3687A7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728" y="0"/>
            <a:ext cx="7220543" cy="691558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1AD896B-7D10-AFA0-B8F6-FDF85B3918D1}"/>
              </a:ext>
            </a:extLst>
          </p:cNvPr>
          <p:cNvSpPr txBox="1"/>
          <p:nvPr/>
        </p:nvSpPr>
        <p:spPr>
          <a:xfrm>
            <a:off x="0" y="113478"/>
            <a:ext cx="28074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PhD seminars</a:t>
            </a:r>
          </a:p>
          <a:p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Season 12 Ep. 2 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489ECB53-7C3D-E721-248E-D0CF6CD79A48}"/>
              </a:ext>
            </a:extLst>
          </p:cNvPr>
          <p:cNvSpPr txBox="1"/>
          <p:nvPr/>
        </p:nvSpPr>
        <p:spPr>
          <a:xfrm>
            <a:off x="4763568" y="4177722"/>
            <a:ext cx="30042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accent4">
                    <a:lumMod val="75000"/>
                  </a:schemeClr>
                </a:solidFill>
                <a:latin typeface="Franklin Gothic Medium" panose="020B0603020102020204" pitchFamily="34" charset="0"/>
              </a:rPr>
              <a:t>Maria Rescigno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64E5D0A-8C7A-F5C3-3174-0657ED406E39}"/>
              </a:ext>
            </a:extLst>
          </p:cNvPr>
          <p:cNvSpPr txBox="1"/>
          <p:nvPr/>
        </p:nvSpPr>
        <p:spPr>
          <a:xfrm>
            <a:off x="-149630" y="2161279"/>
            <a:ext cx="1283069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6000" b="1" i="0" dirty="0" err="1">
                <a:solidFill>
                  <a:srgbClr val="002060"/>
                </a:solidFill>
                <a:effectLst/>
                <a:latin typeface="Roboto, sans-serif"/>
              </a:rPr>
              <a:t>Exploring</a:t>
            </a:r>
            <a:r>
              <a:rPr lang="it-IT" sz="6000" b="1" i="0" dirty="0">
                <a:solidFill>
                  <a:srgbClr val="002060"/>
                </a:solidFill>
                <a:effectLst/>
                <a:latin typeface="Roboto, sans-serif"/>
              </a:rPr>
              <a:t> the world of </a:t>
            </a:r>
            <a:r>
              <a:rPr lang="it-IT" sz="6000" b="1" i="0" dirty="0" err="1">
                <a:solidFill>
                  <a:srgbClr val="002060"/>
                </a:solidFill>
                <a:effectLst/>
                <a:latin typeface="Roboto, sans-serif"/>
              </a:rPr>
              <a:t>clathrates</a:t>
            </a:r>
            <a:r>
              <a:rPr lang="it-IT" sz="6000" b="1" i="0" dirty="0">
                <a:solidFill>
                  <a:srgbClr val="002060"/>
                </a:solidFill>
                <a:effectLst/>
                <a:latin typeface="Roboto, sans-serif"/>
              </a:rPr>
              <a:t>: </a:t>
            </a:r>
            <a:r>
              <a:rPr lang="it-IT" sz="6000" b="1" i="0" dirty="0" err="1">
                <a:solidFill>
                  <a:srgbClr val="002060"/>
                </a:solidFill>
                <a:effectLst/>
                <a:latin typeface="Roboto, sans-serif"/>
              </a:rPr>
              <a:t>nature’s</a:t>
            </a:r>
            <a:r>
              <a:rPr lang="it-IT" sz="6000" b="1" i="0" dirty="0">
                <a:solidFill>
                  <a:srgbClr val="002060"/>
                </a:solidFill>
                <a:effectLst/>
                <a:latin typeface="Roboto, sans-serif"/>
              </a:rPr>
              <a:t> </a:t>
            </a:r>
            <a:r>
              <a:rPr lang="it-IT" sz="6000" b="1" i="0" dirty="0" err="1">
                <a:solidFill>
                  <a:srgbClr val="002060"/>
                </a:solidFill>
                <a:effectLst/>
                <a:latin typeface="Roboto, sans-serif"/>
              </a:rPr>
              <a:t>cages</a:t>
            </a:r>
            <a:r>
              <a:rPr lang="it-IT" sz="6000" b="1" i="0" dirty="0">
                <a:solidFill>
                  <a:srgbClr val="002060"/>
                </a:solidFill>
                <a:effectLst/>
                <a:latin typeface="Roboto, sans-serif"/>
              </a:rPr>
              <a:t> of </a:t>
            </a:r>
            <a:r>
              <a:rPr lang="it-IT" sz="6000" b="1" i="0" dirty="0" err="1">
                <a:solidFill>
                  <a:srgbClr val="002060"/>
                </a:solidFill>
                <a:effectLst/>
                <a:latin typeface="Roboto, sans-serif"/>
              </a:rPr>
              <a:t>ice</a:t>
            </a:r>
            <a:r>
              <a:rPr lang="it-IT" sz="6000" b="1" i="0" dirty="0">
                <a:solidFill>
                  <a:srgbClr val="002060"/>
                </a:solidFill>
                <a:effectLst/>
                <a:latin typeface="Roboto, sans-serif"/>
              </a:rPr>
              <a:t> and gas</a:t>
            </a:r>
            <a:r>
              <a:rPr lang="it-IT" sz="6000" b="1" i="0" dirty="0">
                <a:solidFill>
                  <a:srgbClr val="002060"/>
                </a:solidFill>
                <a:effectLst/>
                <a:latin typeface="arial, sans-serif"/>
              </a:rPr>
              <a:t> </a:t>
            </a:r>
            <a:endParaRPr lang="en-GB" sz="6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524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FB6254E-B23B-FFA1-2796-0DAA28807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887F-7F2D-8247-9A66-7D89BA921E4A}" type="slidenum">
              <a:rPr lang="en-GB" smtClean="0"/>
              <a:t>9</a:t>
            </a:fld>
            <a:endParaRPr lang="en-GB"/>
          </a:p>
        </p:txBody>
      </p:sp>
      <p:pic>
        <p:nvPicPr>
          <p:cNvPr id="3" name="Image 32">
            <a:extLst>
              <a:ext uri="{FF2B5EF4-FFF2-40B4-BE49-F238E27FC236}">
                <a16:creationId xmlns:a16="http://schemas.microsoft.com/office/drawing/2014/main" id="{D106802C-3D05-B9B8-7136-469087776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691" y="0"/>
            <a:ext cx="7016754" cy="5852029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C2A4ABF3-ED78-17D7-2E57-3586A3E08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12" y="-158768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Filled ice phases</a:t>
            </a:r>
          </a:p>
        </p:txBody>
      </p:sp>
      <p:pic>
        <p:nvPicPr>
          <p:cNvPr id="5" name="Immagine 4" descr="Immagine che contiene schermata, arte&#10;&#10;Descrizione generata automaticamente">
            <a:extLst>
              <a:ext uri="{FF2B5EF4-FFF2-40B4-BE49-F238E27FC236}">
                <a16:creationId xmlns:a16="http://schemas.microsoft.com/office/drawing/2014/main" id="{39CA60CA-75A9-F41A-60EB-1A17ED065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20" y="3014689"/>
            <a:ext cx="9551892" cy="390185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E8BB763-AB4C-8423-DFE6-5736DC1410F7}"/>
              </a:ext>
            </a:extLst>
          </p:cNvPr>
          <p:cNvSpPr txBox="1"/>
          <p:nvPr/>
        </p:nvSpPr>
        <p:spPr>
          <a:xfrm>
            <a:off x="1902288" y="4934370"/>
            <a:ext cx="12838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C00000"/>
                </a:solidFill>
              </a:rPr>
              <a:t>Apply </a:t>
            </a:r>
          </a:p>
          <a:p>
            <a:pPr algn="ctr"/>
            <a:r>
              <a:rPr lang="en-GB" sz="2400" b="1" dirty="0">
                <a:solidFill>
                  <a:srgbClr val="C00000"/>
                </a:solidFill>
              </a:rPr>
              <a:t>pressure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FC9D466-6D0C-3CE9-15F3-FE4D5817047F}"/>
              </a:ext>
            </a:extLst>
          </p:cNvPr>
          <p:cNvSpPr txBox="1"/>
          <p:nvPr/>
        </p:nvSpPr>
        <p:spPr>
          <a:xfrm>
            <a:off x="389312" y="1127457"/>
            <a:ext cx="2796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Clathrate structures:</a:t>
            </a:r>
          </a:p>
        </p:txBody>
      </p:sp>
      <p:pic>
        <p:nvPicPr>
          <p:cNvPr id="9" name="Immagine 8" descr="Immagine che contiene rosso, Carminio, schizzo&#10;&#10;Descrizione generata automaticamente">
            <a:extLst>
              <a:ext uri="{FF2B5EF4-FFF2-40B4-BE49-F238E27FC236}">
                <a16:creationId xmlns:a16="http://schemas.microsoft.com/office/drawing/2014/main" id="{409481BE-8671-ABDF-AF68-9682D75F0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3394300">
            <a:off x="2620348" y="4180427"/>
            <a:ext cx="1131507" cy="631033"/>
          </a:xfrm>
          <a:prstGeom prst="rect">
            <a:avLst/>
          </a:prstGeom>
        </p:spPr>
      </p:pic>
      <p:pic>
        <p:nvPicPr>
          <p:cNvPr id="10" name="Image 8">
            <a:extLst>
              <a:ext uri="{FF2B5EF4-FFF2-40B4-BE49-F238E27FC236}">
                <a16:creationId xmlns:a16="http://schemas.microsoft.com/office/drawing/2014/main" id="{76F01433-D235-9FF7-01D8-5EE891A107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446" y="1589122"/>
            <a:ext cx="2636521" cy="257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1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DBCF512-C169-8202-03DD-0D44D4133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8300" y="6395896"/>
            <a:ext cx="2743200" cy="365125"/>
          </a:xfrm>
        </p:spPr>
        <p:txBody>
          <a:bodyPr/>
          <a:lstStyle/>
          <a:p>
            <a:fld id="{9174887F-7F2D-8247-9A66-7D89BA921E4A}" type="slidenum">
              <a:rPr lang="en-GB" smtClean="0"/>
              <a:t>10</a:t>
            </a:fld>
            <a:endParaRPr lang="en-GB"/>
          </a:p>
        </p:txBody>
      </p:sp>
      <p:pic>
        <p:nvPicPr>
          <p:cNvPr id="10" name="Immagine 9" descr="Immagine che contiene testo, Carattere, schermata&#10;&#10;Descrizione generata automaticamente">
            <a:extLst>
              <a:ext uri="{FF2B5EF4-FFF2-40B4-BE49-F238E27FC236}">
                <a16:creationId xmlns:a16="http://schemas.microsoft.com/office/drawing/2014/main" id="{74756EB3-B9AA-00FD-F05C-CB9B05D4A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979"/>
            <a:ext cx="9418877" cy="1800469"/>
          </a:xfrm>
          <a:prstGeom prst="rect">
            <a:avLst/>
          </a:prstGeom>
        </p:spPr>
      </p:pic>
      <p:pic>
        <p:nvPicPr>
          <p:cNvPr id="11" name="Immagine 10" descr="Immagine che contiene Elementi grafici, modello, arte, grafica&#10;&#10;Descrizione generata automaticamente">
            <a:extLst>
              <a:ext uri="{FF2B5EF4-FFF2-40B4-BE49-F238E27FC236}">
                <a16:creationId xmlns:a16="http://schemas.microsoft.com/office/drawing/2014/main" id="{85B76030-7BF4-BB28-C89D-E35FADBE4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751" y="96979"/>
            <a:ext cx="2335749" cy="229621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3762799-3251-6FA2-F6D1-54AB259DA058}"/>
              </a:ext>
            </a:extLst>
          </p:cNvPr>
          <p:cNvSpPr txBox="1"/>
          <p:nvPr/>
        </p:nvSpPr>
        <p:spPr>
          <a:xfrm>
            <a:off x="6700857" y="4919008"/>
            <a:ext cx="41327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2400" dirty="0" err="1"/>
              <a:t>Ic</a:t>
            </a:r>
            <a:r>
              <a:rPr lang="en-GB" sz="2400" dirty="0"/>
              <a:t> structure for water molecules</a:t>
            </a:r>
          </a:p>
          <a:p>
            <a:pPr marL="380990" indent="-380990"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2400" dirty="0"/>
              <a:t>H</a:t>
            </a:r>
            <a:r>
              <a:rPr lang="en-GB" sz="1467" dirty="0"/>
              <a:t>2</a:t>
            </a:r>
            <a:r>
              <a:rPr lang="en-GB" sz="2400" dirty="0"/>
              <a:t>:H</a:t>
            </a:r>
            <a:r>
              <a:rPr lang="en-GB" sz="1467" dirty="0"/>
              <a:t>2</a:t>
            </a:r>
            <a:r>
              <a:rPr lang="en-GB" sz="2400" dirty="0"/>
              <a:t>O ratio is 1:1</a:t>
            </a:r>
          </a:p>
          <a:p>
            <a:pPr marL="380990" indent="-380990">
              <a:buClr>
                <a:srgbClr val="FF0000"/>
              </a:buClr>
              <a:buFont typeface="Wingdings" pitchFamily="2" charset="2"/>
              <a:buChar char="§"/>
            </a:pPr>
            <a:endParaRPr lang="en-GB" sz="2400" dirty="0"/>
          </a:p>
          <a:p>
            <a:pPr marL="380990" indent="-380990">
              <a:buFont typeface="Wingdings" pitchFamily="2" charset="2"/>
              <a:buChar char="§"/>
            </a:pP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13" name="Immagine 12" descr="Immagine che contiene testo, diagramma, linea, mappa&#10;&#10;Descrizione generata automaticamente">
            <a:extLst>
              <a:ext uri="{FF2B5EF4-FFF2-40B4-BE49-F238E27FC236}">
                <a16:creationId xmlns:a16="http://schemas.microsoft.com/office/drawing/2014/main" id="{9EFDB244-7276-A020-28F7-84DC8BA0D9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2117611"/>
            <a:ext cx="6269546" cy="4740389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10BE0D0-B6E4-5E2A-BA93-CC394E6807D7}"/>
              </a:ext>
            </a:extLst>
          </p:cNvPr>
          <p:cNvSpPr txBox="1"/>
          <p:nvPr/>
        </p:nvSpPr>
        <p:spPr>
          <a:xfrm>
            <a:off x="6665694" y="2671846"/>
            <a:ext cx="3964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2400" dirty="0" err="1"/>
              <a:t>Ic</a:t>
            </a:r>
            <a:r>
              <a:rPr lang="en-GB" sz="2400" dirty="0"/>
              <a:t> structure for water molecules</a:t>
            </a:r>
          </a:p>
          <a:p>
            <a:pPr marL="380990" indent="-380990"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2400" dirty="0"/>
              <a:t>H</a:t>
            </a:r>
            <a:r>
              <a:rPr lang="en-GB" sz="1467" dirty="0"/>
              <a:t>2</a:t>
            </a:r>
            <a:r>
              <a:rPr lang="en-GB" sz="2400" dirty="0"/>
              <a:t>:H</a:t>
            </a:r>
            <a:r>
              <a:rPr lang="en-GB" sz="1467" dirty="0"/>
              <a:t>2</a:t>
            </a:r>
            <a:r>
              <a:rPr lang="en-GB" sz="2400" dirty="0"/>
              <a:t>O ratio is 2:1</a:t>
            </a:r>
          </a:p>
        </p:txBody>
      </p:sp>
    </p:spTree>
    <p:extLst>
      <p:ext uri="{BB962C8B-B14F-4D97-AF65-F5344CB8AC3E}">
        <p14:creationId xmlns:p14="http://schemas.microsoft.com/office/powerpoint/2010/main" val="358757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F0F81-0583-BB97-8F83-0D5039551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1E64534-B41B-CAE6-0AE5-E2A538E0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8300" y="6395896"/>
            <a:ext cx="2743200" cy="365125"/>
          </a:xfrm>
        </p:spPr>
        <p:txBody>
          <a:bodyPr/>
          <a:lstStyle/>
          <a:p>
            <a:fld id="{9174887F-7F2D-8247-9A66-7D89BA921E4A}" type="slidenum">
              <a:rPr lang="en-GB" smtClean="0"/>
              <a:t>11</a:t>
            </a:fld>
            <a:endParaRPr lang="en-GB"/>
          </a:p>
        </p:txBody>
      </p:sp>
      <p:pic>
        <p:nvPicPr>
          <p:cNvPr id="10" name="Immagine 9" descr="Immagine che contiene testo, Carattere, schermata&#10;&#10;Descrizione generata automaticamente">
            <a:extLst>
              <a:ext uri="{FF2B5EF4-FFF2-40B4-BE49-F238E27FC236}">
                <a16:creationId xmlns:a16="http://schemas.microsoft.com/office/drawing/2014/main" id="{8376F6D3-973F-D7E1-14E3-878FF1EA5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6979"/>
            <a:ext cx="9418877" cy="1800469"/>
          </a:xfrm>
          <a:prstGeom prst="rect">
            <a:avLst/>
          </a:prstGeom>
        </p:spPr>
      </p:pic>
      <p:pic>
        <p:nvPicPr>
          <p:cNvPr id="11" name="Immagine 10" descr="Immagine che contiene Elementi grafici, modello, arte, grafica&#10;&#10;Descrizione generata automaticamente">
            <a:extLst>
              <a:ext uri="{FF2B5EF4-FFF2-40B4-BE49-F238E27FC236}">
                <a16:creationId xmlns:a16="http://schemas.microsoft.com/office/drawing/2014/main" id="{34519F1F-D5A6-ADB2-FDD1-C1B258DC66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5751" y="96979"/>
            <a:ext cx="2335749" cy="2296212"/>
          </a:xfrm>
          <a:prstGeom prst="rect">
            <a:avLst/>
          </a:prstGeom>
        </p:spPr>
      </p:pic>
      <p:pic>
        <p:nvPicPr>
          <p:cNvPr id="3" name="Immagine 2" descr="Immagine che contiene origami, design&#10;&#10;Descrizione generata automaticamente con attendibilità media">
            <a:extLst>
              <a:ext uri="{FF2B5EF4-FFF2-40B4-BE49-F238E27FC236}">
                <a16:creationId xmlns:a16="http://schemas.microsoft.com/office/drawing/2014/main" id="{8F92F77A-1B5E-B1B1-1829-D41D175C90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208" y="1998055"/>
            <a:ext cx="6838574" cy="4580403"/>
          </a:xfrm>
          <a:prstGeom prst="rect">
            <a:avLst/>
          </a:prstGeom>
        </p:spPr>
      </p:pic>
      <p:pic>
        <p:nvPicPr>
          <p:cNvPr id="7" name="Immagine 6" descr="Immagine che contiene cristallo, quartz, neve&#10;&#10;Descrizione generata automaticamente">
            <a:extLst>
              <a:ext uri="{FF2B5EF4-FFF2-40B4-BE49-F238E27FC236}">
                <a16:creationId xmlns:a16="http://schemas.microsoft.com/office/drawing/2014/main" id="{8F496B1E-E37E-27DB-D27F-879DEA3F52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8429" y="2962195"/>
            <a:ext cx="4087800" cy="272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6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283C7-4BAC-C9B3-8ED8-681E16804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>
            <a:extLst>
              <a:ext uri="{FF2B5EF4-FFF2-40B4-BE49-F238E27FC236}">
                <a16:creationId xmlns:a16="http://schemas.microsoft.com/office/drawing/2014/main" id="{94F51748-CE49-4676-A12E-5A80BAE3B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722" y="873274"/>
            <a:ext cx="9652782" cy="5984726"/>
          </a:xfrm>
          <a:prstGeom prst="rect">
            <a:avLst/>
          </a:prstGeom>
        </p:spPr>
      </p:pic>
      <p:sp>
        <p:nvSpPr>
          <p:cNvPr id="19" name="Segnaposto numero diapositiva 18">
            <a:extLst>
              <a:ext uri="{FF2B5EF4-FFF2-40B4-BE49-F238E27FC236}">
                <a16:creationId xmlns:a16="http://schemas.microsoft.com/office/drawing/2014/main" id="{A698325D-1924-F555-29F2-85F452918A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285460" y="6393759"/>
            <a:ext cx="2743200" cy="365125"/>
          </a:xfrm>
        </p:spPr>
        <p:txBody>
          <a:bodyPr/>
          <a:lstStyle/>
          <a:p>
            <a:fld id="{E1E1CD7C-2161-7D43-862E-CE4C333CD87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E6647D8F-148F-FF2E-9629-3C9AF91B0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784" y="-179998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Hydrogen storage applications</a:t>
            </a:r>
          </a:p>
        </p:txBody>
      </p:sp>
    </p:spTree>
    <p:extLst>
      <p:ext uri="{BB962C8B-B14F-4D97-AF65-F5344CB8AC3E}">
        <p14:creationId xmlns:p14="http://schemas.microsoft.com/office/powerpoint/2010/main" val="1355144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5E0F71D-FC7F-34B2-66E4-402125B96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887F-7F2D-8247-9A66-7D89BA921E4A}" type="slidenum">
              <a:rPr lang="en-GB" smtClean="0"/>
              <a:t>13</a:t>
            </a:fld>
            <a:endParaRPr lang="en-GB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54B179AF-2E05-D8EE-8704-88B7B66248FE}"/>
              </a:ext>
            </a:extLst>
          </p:cNvPr>
          <p:cNvGrpSpPr/>
          <p:nvPr/>
        </p:nvGrpSpPr>
        <p:grpSpPr>
          <a:xfrm>
            <a:off x="-1" y="-1"/>
            <a:ext cx="9519575" cy="4096910"/>
            <a:chOff x="-1" y="0"/>
            <a:chExt cx="8951497" cy="3852428"/>
          </a:xfrm>
        </p:grpSpPr>
        <p:pic>
          <p:nvPicPr>
            <p:cNvPr id="6" name="Immagine 5" descr="Immagine che contiene testo, Carattere, schermata&#10;&#10;Descrizione generata automaticamente">
              <a:extLst>
                <a:ext uri="{FF2B5EF4-FFF2-40B4-BE49-F238E27FC236}">
                  <a16:creationId xmlns:a16="http://schemas.microsoft.com/office/drawing/2014/main" id="{1C84F2DE-3AC1-8E0E-525E-851D5D99D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8951497" cy="3429000"/>
            </a:xfrm>
            <a:prstGeom prst="rect">
              <a:avLst/>
            </a:prstGeom>
          </p:spPr>
        </p:pic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D6E7F6F8-881E-B7CF-34FC-805840DF65D0}"/>
                </a:ext>
              </a:extLst>
            </p:cNvPr>
            <p:cNvSpPr/>
            <p:nvPr/>
          </p:nvSpPr>
          <p:spPr>
            <a:xfrm>
              <a:off x="193893" y="1847782"/>
              <a:ext cx="8563708" cy="20046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9" name="Immagine 8" descr="Immagine che contiene Elementi grafici, grafica, Carattere, schermata&#10;&#10;Descrizione generata automaticamente">
            <a:extLst>
              <a:ext uri="{FF2B5EF4-FFF2-40B4-BE49-F238E27FC236}">
                <a16:creationId xmlns:a16="http://schemas.microsoft.com/office/drawing/2014/main" id="{9AD390E3-8D7D-E477-28EF-5352C4831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3437" y="136525"/>
            <a:ext cx="2476060" cy="2434148"/>
          </a:xfrm>
          <a:prstGeom prst="rect">
            <a:avLst/>
          </a:prstGeom>
        </p:spPr>
      </p:pic>
      <p:pic>
        <p:nvPicPr>
          <p:cNvPr id="10" name="Immagine 9" descr="Immagine che contiene schermata, testo, design&#10;&#10;Descrizione generata automaticamente">
            <a:extLst>
              <a:ext uri="{FF2B5EF4-FFF2-40B4-BE49-F238E27FC236}">
                <a16:creationId xmlns:a16="http://schemas.microsoft.com/office/drawing/2014/main" id="{736D8FE7-09A9-A94D-4E57-7F81DAA83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473" y="2645316"/>
            <a:ext cx="2228424" cy="4076159"/>
          </a:xfrm>
          <a:prstGeom prst="rect">
            <a:avLst/>
          </a:prstGeom>
        </p:spPr>
      </p:pic>
      <p:pic>
        <p:nvPicPr>
          <p:cNvPr id="11" name="Immagine 10" descr="Immagine che contiene schermata, diagramma, linea, Diagramma&#10;&#10;Descrizione generata automaticamente">
            <a:extLst>
              <a:ext uri="{FF2B5EF4-FFF2-40B4-BE49-F238E27FC236}">
                <a16:creationId xmlns:a16="http://schemas.microsoft.com/office/drawing/2014/main" id="{1D702F2A-8BD4-88FE-C564-58F409575D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804" y="3429000"/>
            <a:ext cx="6018427" cy="258408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ABC184F-AB9C-37D5-4C2D-E809FA863C0B}"/>
              </a:ext>
            </a:extLst>
          </p:cNvPr>
          <p:cNvSpPr txBox="1"/>
          <p:nvPr/>
        </p:nvSpPr>
        <p:spPr>
          <a:xfrm>
            <a:off x="1309693" y="2696123"/>
            <a:ext cx="507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An effective potential is computed from the DFT relaxed C2 structure </a:t>
            </a:r>
          </a:p>
        </p:txBody>
      </p:sp>
      <p:pic>
        <p:nvPicPr>
          <p:cNvPr id="13" name="Immagine 12" descr="Immagine che contiene Carattere, calligrafia, bianco, testo&#10;&#10;Descrizione generata automaticamente">
            <a:extLst>
              <a:ext uri="{FF2B5EF4-FFF2-40B4-BE49-F238E27FC236}">
                <a16:creationId xmlns:a16="http://schemas.microsoft.com/office/drawing/2014/main" id="{C72A2186-169B-86EE-E891-55E7095498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9328" y="6088360"/>
            <a:ext cx="2954538" cy="633115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D6EB489-9E2A-92BD-D339-28CE3B312B21}"/>
              </a:ext>
            </a:extLst>
          </p:cNvPr>
          <p:cNvSpPr txBox="1"/>
          <p:nvPr/>
        </p:nvSpPr>
        <p:spPr>
          <a:xfrm>
            <a:off x="6931431" y="3684629"/>
            <a:ext cx="19270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 non-harmonic potential breaks the degeneracy in m of the l=1 rotational level</a:t>
            </a:r>
          </a:p>
        </p:txBody>
      </p:sp>
    </p:spTree>
    <p:extLst>
      <p:ext uri="{BB962C8B-B14F-4D97-AF65-F5344CB8AC3E}">
        <p14:creationId xmlns:p14="http://schemas.microsoft.com/office/powerpoint/2010/main" val="145486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4F5FF-F254-19B9-B012-38B88B0CB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E4BB854-4681-3A72-CF28-57B54B0CA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887F-7F2D-8247-9A66-7D89BA921E4A}" type="slidenum">
              <a:rPr lang="en-GB" smtClean="0"/>
              <a:t>14</a:t>
            </a:fld>
            <a:endParaRPr lang="en-GB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ED6347D4-928A-8FB2-25B7-DC235F8E31AF}"/>
              </a:ext>
            </a:extLst>
          </p:cNvPr>
          <p:cNvGrpSpPr/>
          <p:nvPr/>
        </p:nvGrpSpPr>
        <p:grpSpPr>
          <a:xfrm>
            <a:off x="-1" y="-1"/>
            <a:ext cx="9519575" cy="4096910"/>
            <a:chOff x="-1" y="0"/>
            <a:chExt cx="8951497" cy="3852428"/>
          </a:xfrm>
        </p:grpSpPr>
        <p:pic>
          <p:nvPicPr>
            <p:cNvPr id="6" name="Immagine 5" descr="Immagine che contiene testo, Carattere, schermata&#10;&#10;Descrizione generata automaticamente">
              <a:extLst>
                <a:ext uri="{FF2B5EF4-FFF2-40B4-BE49-F238E27FC236}">
                  <a16:creationId xmlns:a16="http://schemas.microsoft.com/office/drawing/2014/main" id="{E7F8C285-F06A-41A9-5EB1-9D93D60D1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8951497" cy="3429000"/>
            </a:xfrm>
            <a:prstGeom prst="rect">
              <a:avLst/>
            </a:prstGeom>
          </p:spPr>
        </p:pic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57A279F1-3F15-C62C-96F2-8A02694DB309}"/>
                </a:ext>
              </a:extLst>
            </p:cNvPr>
            <p:cNvSpPr/>
            <p:nvPr/>
          </p:nvSpPr>
          <p:spPr>
            <a:xfrm>
              <a:off x="193893" y="1847782"/>
              <a:ext cx="8563708" cy="20046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9" name="Immagine 8" descr="Immagine che contiene Elementi grafici, grafica, Carattere, schermata&#10;&#10;Descrizione generata automaticamente">
            <a:extLst>
              <a:ext uri="{FF2B5EF4-FFF2-40B4-BE49-F238E27FC236}">
                <a16:creationId xmlns:a16="http://schemas.microsoft.com/office/drawing/2014/main" id="{72468D15-EA3D-DAE0-0FAD-EA671E09A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3437" y="136525"/>
            <a:ext cx="2476060" cy="243414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2FCC237-496E-3705-5AC5-FAD34D367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657" y="3626759"/>
            <a:ext cx="3347499" cy="294954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5D03EC9-0214-DD60-82A3-B10F364DB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2459" y="2712414"/>
            <a:ext cx="4404816" cy="364661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D3EB51E-7100-A6D9-5C1C-D450FDD06D7C}"/>
              </a:ext>
            </a:extLst>
          </p:cNvPr>
          <p:cNvSpPr txBox="1"/>
          <p:nvPr/>
        </p:nvSpPr>
        <p:spPr>
          <a:xfrm>
            <a:off x="1039883" y="2570673"/>
            <a:ext cx="3409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We can measure the splitting of the ortho-para peak with incoherent inelastic neutron scattering</a:t>
            </a:r>
          </a:p>
        </p:txBody>
      </p:sp>
    </p:spTree>
    <p:extLst>
      <p:ext uri="{BB962C8B-B14F-4D97-AF65-F5344CB8AC3E}">
        <p14:creationId xmlns:p14="http://schemas.microsoft.com/office/powerpoint/2010/main" val="309694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A5C11-2575-C6E7-F041-C64252767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404156E-7047-41E8-B430-772F84049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887F-7F2D-8247-9A66-7D89BA921E4A}" type="slidenum">
              <a:rPr lang="en-GB" smtClean="0"/>
              <a:t>15</a:t>
            </a:fld>
            <a:endParaRPr lang="en-GB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B17275F2-CE2A-96E3-F407-27F38228934A}"/>
              </a:ext>
            </a:extLst>
          </p:cNvPr>
          <p:cNvGrpSpPr/>
          <p:nvPr/>
        </p:nvGrpSpPr>
        <p:grpSpPr>
          <a:xfrm>
            <a:off x="-1" y="-1"/>
            <a:ext cx="9519575" cy="4096910"/>
            <a:chOff x="-1" y="0"/>
            <a:chExt cx="8951497" cy="3852428"/>
          </a:xfrm>
        </p:grpSpPr>
        <p:pic>
          <p:nvPicPr>
            <p:cNvPr id="6" name="Immagine 5" descr="Immagine che contiene testo, Carattere, schermata&#10;&#10;Descrizione generata automaticamente">
              <a:extLst>
                <a:ext uri="{FF2B5EF4-FFF2-40B4-BE49-F238E27FC236}">
                  <a16:creationId xmlns:a16="http://schemas.microsoft.com/office/drawing/2014/main" id="{3EA7089F-B446-F847-152F-8AB4382FE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8951497" cy="3429000"/>
            </a:xfrm>
            <a:prstGeom prst="rect">
              <a:avLst/>
            </a:prstGeom>
          </p:spPr>
        </p:pic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E4CB4383-890E-10E1-9F83-B96D3ABA00D4}"/>
                </a:ext>
              </a:extLst>
            </p:cNvPr>
            <p:cNvSpPr/>
            <p:nvPr/>
          </p:nvSpPr>
          <p:spPr>
            <a:xfrm>
              <a:off x="193893" y="1847782"/>
              <a:ext cx="8563708" cy="20046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9" name="Immagine 8" descr="Immagine che contiene Elementi grafici, grafica, Carattere, schermata&#10;&#10;Descrizione generata automaticamente">
            <a:extLst>
              <a:ext uri="{FF2B5EF4-FFF2-40B4-BE49-F238E27FC236}">
                <a16:creationId xmlns:a16="http://schemas.microsoft.com/office/drawing/2014/main" id="{E3950A2D-7AFE-B039-3560-9DA6FB13D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3437" y="136525"/>
            <a:ext cx="2476060" cy="243414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CA56E16-E1CA-0F67-2ED7-C5D61CC63C90}"/>
              </a:ext>
            </a:extLst>
          </p:cNvPr>
          <p:cNvSpPr txBox="1"/>
          <p:nvPr/>
        </p:nvSpPr>
        <p:spPr>
          <a:xfrm>
            <a:off x="207010" y="4027695"/>
            <a:ext cx="321088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/>
              <a:t>We can simulate the water-gas interaction potential that allows to constrain hydrogen in such small volumes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59054DB-2A86-DBCA-44E2-E9B250DDA937}"/>
              </a:ext>
            </a:extLst>
          </p:cNvPr>
          <p:cNvSpPr txBox="1"/>
          <p:nvPr/>
        </p:nvSpPr>
        <p:spPr>
          <a:xfrm>
            <a:off x="4554604" y="4355402"/>
            <a:ext cx="302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/>
              <a:t>We can then validate the potential with experimental data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79702F8-655D-87F2-73A8-FBF21887FF6F}"/>
              </a:ext>
            </a:extLst>
          </p:cNvPr>
          <p:cNvSpPr txBox="1"/>
          <p:nvPr/>
        </p:nvSpPr>
        <p:spPr>
          <a:xfrm>
            <a:off x="8827575" y="3858418"/>
            <a:ext cx="2743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/>
              <a:t>The potentials can be used to then predict other hydrogen dense structures which might be stable at milder conditions</a:t>
            </a: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0878AF2D-4DAB-4005-A339-8E22485D0463}"/>
              </a:ext>
            </a:extLst>
          </p:cNvPr>
          <p:cNvSpPr/>
          <p:nvPr/>
        </p:nvSpPr>
        <p:spPr>
          <a:xfrm>
            <a:off x="331582" y="3708397"/>
            <a:ext cx="3086317" cy="2434149"/>
          </a:xfrm>
          <a:custGeom>
            <a:avLst/>
            <a:gdLst>
              <a:gd name="connsiteX0" fmla="*/ 0 w 3086317"/>
              <a:gd name="connsiteY0" fmla="*/ 405700 h 2434149"/>
              <a:gd name="connsiteX1" fmla="*/ 405700 w 3086317"/>
              <a:gd name="connsiteY1" fmla="*/ 0 h 2434149"/>
              <a:gd name="connsiteX2" fmla="*/ 1019928 w 3086317"/>
              <a:gd name="connsiteY2" fmla="*/ 0 h 2434149"/>
              <a:gd name="connsiteX3" fmla="*/ 1565908 w 3086317"/>
              <a:gd name="connsiteY3" fmla="*/ 0 h 2434149"/>
              <a:gd name="connsiteX4" fmla="*/ 2089139 w 3086317"/>
              <a:gd name="connsiteY4" fmla="*/ 0 h 2434149"/>
              <a:gd name="connsiteX5" fmla="*/ 2680617 w 3086317"/>
              <a:gd name="connsiteY5" fmla="*/ 0 h 2434149"/>
              <a:gd name="connsiteX6" fmla="*/ 3086317 w 3086317"/>
              <a:gd name="connsiteY6" fmla="*/ 405700 h 2434149"/>
              <a:gd name="connsiteX7" fmla="*/ 3086317 w 3086317"/>
              <a:gd name="connsiteY7" fmla="*/ 946616 h 2434149"/>
              <a:gd name="connsiteX8" fmla="*/ 3086317 w 3086317"/>
              <a:gd name="connsiteY8" fmla="*/ 1519988 h 2434149"/>
              <a:gd name="connsiteX9" fmla="*/ 3086317 w 3086317"/>
              <a:gd name="connsiteY9" fmla="*/ 2028449 h 2434149"/>
              <a:gd name="connsiteX10" fmla="*/ 2680617 w 3086317"/>
              <a:gd name="connsiteY10" fmla="*/ 2434149 h 2434149"/>
              <a:gd name="connsiteX11" fmla="*/ 2089139 w 3086317"/>
              <a:gd name="connsiteY11" fmla="*/ 2434149 h 2434149"/>
              <a:gd name="connsiteX12" fmla="*/ 1474911 w 3086317"/>
              <a:gd name="connsiteY12" fmla="*/ 2434149 h 2434149"/>
              <a:gd name="connsiteX13" fmla="*/ 405700 w 3086317"/>
              <a:gd name="connsiteY13" fmla="*/ 2434149 h 2434149"/>
              <a:gd name="connsiteX14" fmla="*/ 0 w 3086317"/>
              <a:gd name="connsiteY14" fmla="*/ 2028449 h 2434149"/>
              <a:gd name="connsiteX15" fmla="*/ 0 w 3086317"/>
              <a:gd name="connsiteY15" fmla="*/ 1471305 h 2434149"/>
              <a:gd name="connsiteX16" fmla="*/ 0 w 3086317"/>
              <a:gd name="connsiteY16" fmla="*/ 930389 h 2434149"/>
              <a:gd name="connsiteX17" fmla="*/ 0 w 3086317"/>
              <a:gd name="connsiteY17" fmla="*/ 405700 h 243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86317" h="2434149" extrusionOk="0">
                <a:moveTo>
                  <a:pt x="0" y="405700"/>
                </a:moveTo>
                <a:cubicBezTo>
                  <a:pt x="-44910" y="153937"/>
                  <a:pt x="146703" y="13112"/>
                  <a:pt x="405700" y="0"/>
                </a:cubicBezTo>
                <a:cubicBezTo>
                  <a:pt x="624325" y="-25980"/>
                  <a:pt x="849425" y="52199"/>
                  <a:pt x="1019928" y="0"/>
                </a:cubicBezTo>
                <a:cubicBezTo>
                  <a:pt x="1190431" y="-52199"/>
                  <a:pt x="1438169" y="2461"/>
                  <a:pt x="1565908" y="0"/>
                </a:cubicBezTo>
                <a:cubicBezTo>
                  <a:pt x="1693647" y="-2461"/>
                  <a:pt x="1843356" y="40115"/>
                  <a:pt x="2089139" y="0"/>
                </a:cubicBezTo>
                <a:cubicBezTo>
                  <a:pt x="2334922" y="-40115"/>
                  <a:pt x="2469757" y="20255"/>
                  <a:pt x="2680617" y="0"/>
                </a:cubicBezTo>
                <a:cubicBezTo>
                  <a:pt x="2917250" y="-25872"/>
                  <a:pt x="3076937" y="180202"/>
                  <a:pt x="3086317" y="405700"/>
                </a:cubicBezTo>
                <a:cubicBezTo>
                  <a:pt x="3132225" y="592451"/>
                  <a:pt x="3081195" y="793231"/>
                  <a:pt x="3086317" y="946616"/>
                </a:cubicBezTo>
                <a:cubicBezTo>
                  <a:pt x="3091439" y="1100001"/>
                  <a:pt x="3060379" y="1299211"/>
                  <a:pt x="3086317" y="1519988"/>
                </a:cubicBezTo>
                <a:cubicBezTo>
                  <a:pt x="3112255" y="1740765"/>
                  <a:pt x="3057109" y="1910202"/>
                  <a:pt x="3086317" y="2028449"/>
                </a:cubicBezTo>
                <a:cubicBezTo>
                  <a:pt x="3048414" y="2250343"/>
                  <a:pt x="2908640" y="2423288"/>
                  <a:pt x="2680617" y="2434149"/>
                </a:cubicBezTo>
                <a:cubicBezTo>
                  <a:pt x="2468393" y="2496187"/>
                  <a:pt x="2266477" y="2368234"/>
                  <a:pt x="2089139" y="2434149"/>
                </a:cubicBezTo>
                <a:cubicBezTo>
                  <a:pt x="1911801" y="2500064"/>
                  <a:pt x="1770344" y="2369046"/>
                  <a:pt x="1474911" y="2434149"/>
                </a:cubicBezTo>
                <a:cubicBezTo>
                  <a:pt x="1179478" y="2499252"/>
                  <a:pt x="773674" y="2333464"/>
                  <a:pt x="405700" y="2434149"/>
                </a:cubicBezTo>
                <a:cubicBezTo>
                  <a:pt x="118124" y="2444579"/>
                  <a:pt x="-40980" y="2224235"/>
                  <a:pt x="0" y="2028449"/>
                </a:cubicBezTo>
                <a:cubicBezTo>
                  <a:pt x="-21300" y="1823510"/>
                  <a:pt x="66265" y="1680930"/>
                  <a:pt x="0" y="1471305"/>
                </a:cubicBezTo>
                <a:cubicBezTo>
                  <a:pt x="-66265" y="1261680"/>
                  <a:pt x="60535" y="1060643"/>
                  <a:pt x="0" y="930389"/>
                </a:cubicBezTo>
                <a:cubicBezTo>
                  <a:pt x="-60535" y="800135"/>
                  <a:pt x="3376" y="630698"/>
                  <a:pt x="0" y="40570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AFE654EB-B960-1F87-6C30-E78B03C72215}"/>
              </a:ext>
            </a:extLst>
          </p:cNvPr>
          <p:cNvSpPr/>
          <p:nvPr/>
        </p:nvSpPr>
        <p:spPr>
          <a:xfrm>
            <a:off x="4493799" y="3708398"/>
            <a:ext cx="3086317" cy="2434149"/>
          </a:xfrm>
          <a:custGeom>
            <a:avLst/>
            <a:gdLst>
              <a:gd name="connsiteX0" fmla="*/ 0 w 3086317"/>
              <a:gd name="connsiteY0" fmla="*/ 405700 h 2434149"/>
              <a:gd name="connsiteX1" fmla="*/ 405700 w 3086317"/>
              <a:gd name="connsiteY1" fmla="*/ 0 h 2434149"/>
              <a:gd name="connsiteX2" fmla="*/ 1019928 w 3086317"/>
              <a:gd name="connsiteY2" fmla="*/ 0 h 2434149"/>
              <a:gd name="connsiteX3" fmla="*/ 1565908 w 3086317"/>
              <a:gd name="connsiteY3" fmla="*/ 0 h 2434149"/>
              <a:gd name="connsiteX4" fmla="*/ 2089139 w 3086317"/>
              <a:gd name="connsiteY4" fmla="*/ 0 h 2434149"/>
              <a:gd name="connsiteX5" fmla="*/ 2680617 w 3086317"/>
              <a:gd name="connsiteY5" fmla="*/ 0 h 2434149"/>
              <a:gd name="connsiteX6" fmla="*/ 3086317 w 3086317"/>
              <a:gd name="connsiteY6" fmla="*/ 405700 h 2434149"/>
              <a:gd name="connsiteX7" fmla="*/ 3086317 w 3086317"/>
              <a:gd name="connsiteY7" fmla="*/ 946616 h 2434149"/>
              <a:gd name="connsiteX8" fmla="*/ 3086317 w 3086317"/>
              <a:gd name="connsiteY8" fmla="*/ 1519988 h 2434149"/>
              <a:gd name="connsiteX9" fmla="*/ 3086317 w 3086317"/>
              <a:gd name="connsiteY9" fmla="*/ 2028449 h 2434149"/>
              <a:gd name="connsiteX10" fmla="*/ 2680617 w 3086317"/>
              <a:gd name="connsiteY10" fmla="*/ 2434149 h 2434149"/>
              <a:gd name="connsiteX11" fmla="*/ 2089139 w 3086317"/>
              <a:gd name="connsiteY11" fmla="*/ 2434149 h 2434149"/>
              <a:gd name="connsiteX12" fmla="*/ 1474911 w 3086317"/>
              <a:gd name="connsiteY12" fmla="*/ 2434149 h 2434149"/>
              <a:gd name="connsiteX13" fmla="*/ 405700 w 3086317"/>
              <a:gd name="connsiteY13" fmla="*/ 2434149 h 2434149"/>
              <a:gd name="connsiteX14" fmla="*/ 0 w 3086317"/>
              <a:gd name="connsiteY14" fmla="*/ 2028449 h 2434149"/>
              <a:gd name="connsiteX15" fmla="*/ 0 w 3086317"/>
              <a:gd name="connsiteY15" fmla="*/ 1471305 h 2434149"/>
              <a:gd name="connsiteX16" fmla="*/ 0 w 3086317"/>
              <a:gd name="connsiteY16" fmla="*/ 930389 h 2434149"/>
              <a:gd name="connsiteX17" fmla="*/ 0 w 3086317"/>
              <a:gd name="connsiteY17" fmla="*/ 405700 h 243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86317" h="2434149" extrusionOk="0">
                <a:moveTo>
                  <a:pt x="0" y="405700"/>
                </a:moveTo>
                <a:cubicBezTo>
                  <a:pt x="-44910" y="153937"/>
                  <a:pt x="146703" y="13112"/>
                  <a:pt x="405700" y="0"/>
                </a:cubicBezTo>
                <a:cubicBezTo>
                  <a:pt x="624325" y="-25980"/>
                  <a:pt x="849425" y="52199"/>
                  <a:pt x="1019928" y="0"/>
                </a:cubicBezTo>
                <a:cubicBezTo>
                  <a:pt x="1190431" y="-52199"/>
                  <a:pt x="1438169" y="2461"/>
                  <a:pt x="1565908" y="0"/>
                </a:cubicBezTo>
                <a:cubicBezTo>
                  <a:pt x="1693647" y="-2461"/>
                  <a:pt x="1843356" y="40115"/>
                  <a:pt x="2089139" y="0"/>
                </a:cubicBezTo>
                <a:cubicBezTo>
                  <a:pt x="2334922" y="-40115"/>
                  <a:pt x="2469757" y="20255"/>
                  <a:pt x="2680617" y="0"/>
                </a:cubicBezTo>
                <a:cubicBezTo>
                  <a:pt x="2917250" y="-25872"/>
                  <a:pt x="3076937" y="180202"/>
                  <a:pt x="3086317" y="405700"/>
                </a:cubicBezTo>
                <a:cubicBezTo>
                  <a:pt x="3132225" y="592451"/>
                  <a:pt x="3081195" y="793231"/>
                  <a:pt x="3086317" y="946616"/>
                </a:cubicBezTo>
                <a:cubicBezTo>
                  <a:pt x="3091439" y="1100001"/>
                  <a:pt x="3060379" y="1299211"/>
                  <a:pt x="3086317" y="1519988"/>
                </a:cubicBezTo>
                <a:cubicBezTo>
                  <a:pt x="3112255" y="1740765"/>
                  <a:pt x="3057109" y="1910202"/>
                  <a:pt x="3086317" y="2028449"/>
                </a:cubicBezTo>
                <a:cubicBezTo>
                  <a:pt x="3048414" y="2250343"/>
                  <a:pt x="2908640" y="2423288"/>
                  <a:pt x="2680617" y="2434149"/>
                </a:cubicBezTo>
                <a:cubicBezTo>
                  <a:pt x="2468393" y="2496187"/>
                  <a:pt x="2266477" y="2368234"/>
                  <a:pt x="2089139" y="2434149"/>
                </a:cubicBezTo>
                <a:cubicBezTo>
                  <a:pt x="1911801" y="2500064"/>
                  <a:pt x="1770344" y="2369046"/>
                  <a:pt x="1474911" y="2434149"/>
                </a:cubicBezTo>
                <a:cubicBezTo>
                  <a:pt x="1179478" y="2499252"/>
                  <a:pt x="773674" y="2333464"/>
                  <a:pt x="405700" y="2434149"/>
                </a:cubicBezTo>
                <a:cubicBezTo>
                  <a:pt x="118124" y="2444579"/>
                  <a:pt x="-40980" y="2224235"/>
                  <a:pt x="0" y="2028449"/>
                </a:cubicBezTo>
                <a:cubicBezTo>
                  <a:pt x="-21300" y="1823510"/>
                  <a:pt x="66265" y="1680930"/>
                  <a:pt x="0" y="1471305"/>
                </a:cubicBezTo>
                <a:cubicBezTo>
                  <a:pt x="-66265" y="1261680"/>
                  <a:pt x="60535" y="1060643"/>
                  <a:pt x="0" y="930389"/>
                </a:cubicBezTo>
                <a:cubicBezTo>
                  <a:pt x="-60535" y="800135"/>
                  <a:pt x="3376" y="630698"/>
                  <a:pt x="0" y="40570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D0BE0773-784E-9343-9A9A-D847A4EAE705}"/>
              </a:ext>
            </a:extLst>
          </p:cNvPr>
          <p:cNvSpPr/>
          <p:nvPr/>
        </p:nvSpPr>
        <p:spPr>
          <a:xfrm>
            <a:off x="8765898" y="3708398"/>
            <a:ext cx="2976435" cy="2434148"/>
          </a:xfrm>
          <a:custGeom>
            <a:avLst/>
            <a:gdLst>
              <a:gd name="connsiteX0" fmla="*/ 0 w 2976435"/>
              <a:gd name="connsiteY0" fmla="*/ 405699 h 2434148"/>
              <a:gd name="connsiteX1" fmla="*/ 405699 w 2976435"/>
              <a:gd name="connsiteY1" fmla="*/ 0 h 2434148"/>
              <a:gd name="connsiteX2" fmla="*/ 990259 w 2976435"/>
              <a:gd name="connsiteY2" fmla="*/ 0 h 2434148"/>
              <a:gd name="connsiteX3" fmla="*/ 1509868 w 2976435"/>
              <a:gd name="connsiteY3" fmla="*/ 0 h 2434148"/>
              <a:gd name="connsiteX4" fmla="*/ 2007826 w 2976435"/>
              <a:gd name="connsiteY4" fmla="*/ 0 h 2434148"/>
              <a:gd name="connsiteX5" fmla="*/ 2570736 w 2976435"/>
              <a:gd name="connsiteY5" fmla="*/ 0 h 2434148"/>
              <a:gd name="connsiteX6" fmla="*/ 2976435 w 2976435"/>
              <a:gd name="connsiteY6" fmla="*/ 405699 h 2434148"/>
              <a:gd name="connsiteX7" fmla="*/ 2976435 w 2976435"/>
              <a:gd name="connsiteY7" fmla="*/ 946616 h 2434148"/>
              <a:gd name="connsiteX8" fmla="*/ 2976435 w 2976435"/>
              <a:gd name="connsiteY8" fmla="*/ 1519987 h 2434148"/>
              <a:gd name="connsiteX9" fmla="*/ 2976435 w 2976435"/>
              <a:gd name="connsiteY9" fmla="*/ 2028449 h 2434148"/>
              <a:gd name="connsiteX10" fmla="*/ 2570736 w 2976435"/>
              <a:gd name="connsiteY10" fmla="*/ 2434148 h 2434148"/>
              <a:gd name="connsiteX11" fmla="*/ 2007826 w 2976435"/>
              <a:gd name="connsiteY11" fmla="*/ 2434148 h 2434148"/>
              <a:gd name="connsiteX12" fmla="*/ 1423266 w 2976435"/>
              <a:gd name="connsiteY12" fmla="*/ 2434148 h 2434148"/>
              <a:gd name="connsiteX13" fmla="*/ 405699 w 2976435"/>
              <a:gd name="connsiteY13" fmla="*/ 2434148 h 2434148"/>
              <a:gd name="connsiteX14" fmla="*/ 0 w 2976435"/>
              <a:gd name="connsiteY14" fmla="*/ 2028449 h 2434148"/>
              <a:gd name="connsiteX15" fmla="*/ 0 w 2976435"/>
              <a:gd name="connsiteY15" fmla="*/ 1471305 h 2434148"/>
              <a:gd name="connsiteX16" fmla="*/ 0 w 2976435"/>
              <a:gd name="connsiteY16" fmla="*/ 930388 h 2434148"/>
              <a:gd name="connsiteX17" fmla="*/ 0 w 2976435"/>
              <a:gd name="connsiteY17" fmla="*/ 405699 h 243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76435" h="2434148" extrusionOk="0">
                <a:moveTo>
                  <a:pt x="0" y="405699"/>
                </a:moveTo>
                <a:cubicBezTo>
                  <a:pt x="-46736" y="152810"/>
                  <a:pt x="140524" y="15431"/>
                  <a:pt x="405699" y="0"/>
                </a:cubicBezTo>
                <a:cubicBezTo>
                  <a:pt x="652337" y="-23340"/>
                  <a:pt x="723329" y="11136"/>
                  <a:pt x="990259" y="0"/>
                </a:cubicBezTo>
                <a:cubicBezTo>
                  <a:pt x="1257189" y="-11136"/>
                  <a:pt x="1375266" y="47342"/>
                  <a:pt x="1509868" y="0"/>
                </a:cubicBezTo>
                <a:cubicBezTo>
                  <a:pt x="1644470" y="-47342"/>
                  <a:pt x="1842084" y="54379"/>
                  <a:pt x="2007826" y="0"/>
                </a:cubicBezTo>
                <a:cubicBezTo>
                  <a:pt x="2173568" y="-54379"/>
                  <a:pt x="2366592" y="26754"/>
                  <a:pt x="2570736" y="0"/>
                </a:cubicBezTo>
                <a:cubicBezTo>
                  <a:pt x="2813826" y="-39162"/>
                  <a:pt x="2955611" y="178449"/>
                  <a:pt x="2976435" y="405699"/>
                </a:cubicBezTo>
                <a:cubicBezTo>
                  <a:pt x="3027583" y="586989"/>
                  <a:pt x="2973183" y="793162"/>
                  <a:pt x="2976435" y="946616"/>
                </a:cubicBezTo>
                <a:cubicBezTo>
                  <a:pt x="2979687" y="1100070"/>
                  <a:pt x="2948514" y="1300647"/>
                  <a:pt x="2976435" y="1519987"/>
                </a:cubicBezTo>
                <a:cubicBezTo>
                  <a:pt x="3004356" y="1739327"/>
                  <a:pt x="2949158" y="1903523"/>
                  <a:pt x="2976435" y="2028449"/>
                </a:cubicBezTo>
                <a:cubicBezTo>
                  <a:pt x="2927088" y="2249688"/>
                  <a:pt x="2803282" y="2410879"/>
                  <a:pt x="2570736" y="2434148"/>
                </a:cubicBezTo>
                <a:cubicBezTo>
                  <a:pt x="2433692" y="2459453"/>
                  <a:pt x="2219477" y="2368982"/>
                  <a:pt x="2007826" y="2434148"/>
                </a:cubicBezTo>
                <a:cubicBezTo>
                  <a:pt x="1796175" y="2499314"/>
                  <a:pt x="1626587" y="2373101"/>
                  <a:pt x="1423266" y="2434148"/>
                </a:cubicBezTo>
                <a:cubicBezTo>
                  <a:pt x="1219945" y="2495195"/>
                  <a:pt x="822097" y="2419001"/>
                  <a:pt x="405699" y="2434148"/>
                </a:cubicBezTo>
                <a:cubicBezTo>
                  <a:pt x="170060" y="2436049"/>
                  <a:pt x="-42449" y="2223221"/>
                  <a:pt x="0" y="2028449"/>
                </a:cubicBezTo>
                <a:cubicBezTo>
                  <a:pt x="-21300" y="1823510"/>
                  <a:pt x="66265" y="1680930"/>
                  <a:pt x="0" y="1471305"/>
                </a:cubicBezTo>
                <a:cubicBezTo>
                  <a:pt x="-66265" y="1261680"/>
                  <a:pt x="58517" y="1065509"/>
                  <a:pt x="0" y="930388"/>
                </a:cubicBezTo>
                <a:cubicBezTo>
                  <a:pt x="-58517" y="795267"/>
                  <a:pt x="3376" y="630697"/>
                  <a:pt x="0" y="405699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ccia destra 15">
            <a:extLst>
              <a:ext uri="{FF2B5EF4-FFF2-40B4-BE49-F238E27FC236}">
                <a16:creationId xmlns:a16="http://schemas.microsoft.com/office/drawing/2014/main" id="{65A5B2A2-2D70-7303-994C-6C07E3D4BE3B}"/>
              </a:ext>
            </a:extLst>
          </p:cNvPr>
          <p:cNvSpPr/>
          <p:nvPr/>
        </p:nvSpPr>
        <p:spPr>
          <a:xfrm>
            <a:off x="3536108" y="4771901"/>
            <a:ext cx="846938" cy="484632"/>
          </a:xfrm>
          <a:prstGeom prst="rightArrow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ccia destra 16">
            <a:extLst>
              <a:ext uri="{FF2B5EF4-FFF2-40B4-BE49-F238E27FC236}">
                <a16:creationId xmlns:a16="http://schemas.microsoft.com/office/drawing/2014/main" id="{7922CE12-CBBE-25B6-7037-41189D5D915F}"/>
              </a:ext>
            </a:extLst>
          </p:cNvPr>
          <p:cNvSpPr/>
          <p:nvPr/>
        </p:nvSpPr>
        <p:spPr>
          <a:xfrm>
            <a:off x="7751675" y="4768145"/>
            <a:ext cx="846938" cy="484632"/>
          </a:xfrm>
          <a:prstGeom prst="rightArrow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DF2FD6A-960E-7E6F-3E8D-444996284DC3}"/>
              </a:ext>
            </a:extLst>
          </p:cNvPr>
          <p:cNvSpPr txBox="1"/>
          <p:nvPr/>
        </p:nvSpPr>
        <p:spPr>
          <a:xfrm>
            <a:off x="331582" y="2311805"/>
            <a:ext cx="4148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Take home message?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1B98E47-4214-CA63-4618-9158104F985A}"/>
              </a:ext>
            </a:extLst>
          </p:cNvPr>
          <p:cNvSpPr txBox="1"/>
          <p:nvPr/>
        </p:nvSpPr>
        <p:spPr>
          <a:xfrm>
            <a:off x="4686353" y="2311805"/>
            <a:ext cx="3525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Neutrons are cool</a:t>
            </a:r>
          </a:p>
        </p:txBody>
      </p:sp>
    </p:spTree>
    <p:extLst>
      <p:ext uri="{BB962C8B-B14F-4D97-AF65-F5344CB8AC3E}">
        <p14:creationId xmlns:p14="http://schemas.microsoft.com/office/powerpoint/2010/main" val="129156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tangolo con angoli arrotondati 32">
            <a:extLst>
              <a:ext uri="{FF2B5EF4-FFF2-40B4-BE49-F238E27FC236}">
                <a16:creationId xmlns:a16="http://schemas.microsoft.com/office/drawing/2014/main" id="{D2E89E7A-32CA-7087-3AED-EDE41DE9FEE8}"/>
              </a:ext>
            </a:extLst>
          </p:cNvPr>
          <p:cNvSpPr/>
          <p:nvPr/>
        </p:nvSpPr>
        <p:spPr>
          <a:xfrm>
            <a:off x="1692069" y="2095366"/>
            <a:ext cx="7220268" cy="2296212"/>
          </a:xfrm>
          <a:custGeom>
            <a:avLst/>
            <a:gdLst>
              <a:gd name="connsiteX0" fmla="*/ 0 w 7220268"/>
              <a:gd name="connsiteY0" fmla="*/ 382710 h 2296212"/>
              <a:gd name="connsiteX1" fmla="*/ 382710 w 7220268"/>
              <a:gd name="connsiteY1" fmla="*/ 0 h 2296212"/>
              <a:gd name="connsiteX2" fmla="*/ 840417 w 7220268"/>
              <a:gd name="connsiteY2" fmla="*/ 0 h 2296212"/>
              <a:gd name="connsiteX3" fmla="*/ 1233576 w 7220268"/>
              <a:gd name="connsiteY3" fmla="*/ 0 h 2296212"/>
              <a:gd name="connsiteX4" fmla="*/ 1691284 w 7220268"/>
              <a:gd name="connsiteY4" fmla="*/ 0 h 2296212"/>
              <a:gd name="connsiteX5" fmla="*/ 2213540 w 7220268"/>
              <a:gd name="connsiteY5" fmla="*/ 0 h 2296212"/>
              <a:gd name="connsiteX6" fmla="*/ 2800344 w 7220268"/>
              <a:gd name="connsiteY6" fmla="*/ 0 h 2296212"/>
              <a:gd name="connsiteX7" fmla="*/ 3258051 w 7220268"/>
              <a:gd name="connsiteY7" fmla="*/ 0 h 2296212"/>
              <a:gd name="connsiteX8" fmla="*/ 3973953 w 7220268"/>
              <a:gd name="connsiteY8" fmla="*/ 0 h 2296212"/>
              <a:gd name="connsiteX9" fmla="*/ 4560757 w 7220268"/>
              <a:gd name="connsiteY9" fmla="*/ 0 h 2296212"/>
              <a:gd name="connsiteX10" fmla="*/ 5276658 w 7220268"/>
              <a:gd name="connsiteY10" fmla="*/ 0 h 2296212"/>
              <a:gd name="connsiteX11" fmla="*/ 5928011 w 7220268"/>
              <a:gd name="connsiteY11" fmla="*/ 0 h 2296212"/>
              <a:gd name="connsiteX12" fmla="*/ 6837558 w 7220268"/>
              <a:gd name="connsiteY12" fmla="*/ 0 h 2296212"/>
              <a:gd name="connsiteX13" fmla="*/ 7220268 w 7220268"/>
              <a:gd name="connsiteY13" fmla="*/ 382710 h 2296212"/>
              <a:gd name="connsiteX14" fmla="*/ 7220268 w 7220268"/>
              <a:gd name="connsiteY14" fmla="*/ 877666 h 2296212"/>
              <a:gd name="connsiteX15" fmla="*/ 7220268 w 7220268"/>
              <a:gd name="connsiteY15" fmla="*/ 1342006 h 2296212"/>
              <a:gd name="connsiteX16" fmla="*/ 7220268 w 7220268"/>
              <a:gd name="connsiteY16" fmla="*/ 1913502 h 2296212"/>
              <a:gd name="connsiteX17" fmla="*/ 6837558 w 7220268"/>
              <a:gd name="connsiteY17" fmla="*/ 2296212 h 2296212"/>
              <a:gd name="connsiteX18" fmla="*/ 6121657 w 7220268"/>
              <a:gd name="connsiteY18" fmla="*/ 2296212 h 2296212"/>
              <a:gd name="connsiteX19" fmla="*/ 5663949 w 7220268"/>
              <a:gd name="connsiteY19" fmla="*/ 2296212 h 2296212"/>
              <a:gd name="connsiteX20" fmla="*/ 5077145 w 7220268"/>
              <a:gd name="connsiteY20" fmla="*/ 2296212 h 2296212"/>
              <a:gd name="connsiteX21" fmla="*/ 4425792 w 7220268"/>
              <a:gd name="connsiteY21" fmla="*/ 2296212 h 2296212"/>
              <a:gd name="connsiteX22" fmla="*/ 3709891 w 7220268"/>
              <a:gd name="connsiteY22" fmla="*/ 2296212 h 2296212"/>
              <a:gd name="connsiteX23" fmla="*/ 3058538 w 7220268"/>
              <a:gd name="connsiteY23" fmla="*/ 2296212 h 2296212"/>
              <a:gd name="connsiteX24" fmla="*/ 2342637 w 7220268"/>
              <a:gd name="connsiteY24" fmla="*/ 2296212 h 2296212"/>
              <a:gd name="connsiteX25" fmla="*/ 1691284 w 7220268"/>
              <a:gd name="connsiteY25" fmla="*/ 2296212 h 2296212"/>
              <a:gd name="connsiteX26" fmla="*/ 1233576 w 7220268"/>
              <a:gd name="connsiteY26" fmla="*/ 2296212 h 2296212"/>
              <a:gd name="connsiteX27" fmla="*/ 382710 w 7220268"/>
              <a:gd name="connsiteY27" fmla="*/ 2296212 h 2296212"/>
              <a:gd name="connsiteX28" fmla="*/ 0 w 7220268"/>
              <a:gd name="connsiteY28" fmla="*/ 1913502 h 2296212"/>
              <a:gd name="connsiteX29" fmla="*/ 0 w 7220268"/>
              <a:gd name="connsiteY29" fmla="*/ 1387930 h 2296212"/>
              <a:gd name="connsiteX30" fmla="*/ 0 w 7220268"/>
              <a:gd name="connsiteY30" fmla="*/ 908282 h 2296212"/>
              <a:gd name="connsiteX31" fmla="*/ 0 w 7220268"/>
              <a:gd name="connsiteY31" fmla="*/ 382710 h 229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220268" h="2296212" fill="none" extrusionOk="0">
                <a:moveTo>
                  <a:pt x="0" y="382710"/>
                </a:moveTo>
                <a:cubicBezTo>
                  <a:pt x="2358" y="161055"/>
                  <a:pt x="157259" y="-454"/>
                  <a:pt x="382710" y="0"/>
                </a:cubicBezTo>
                <a:cubicBezTo>
                  <a:pt x="563519" y="-1667"/>
                  <a:pt x="641260" y="6856"/>
                  <a:pt x="840417" y="0"/>
                </a:cubicBezTo>
                <a:cubicBezTo>
                  <a:pt x="1039574" y="-6856"/>
                  <a:pt x="1147559" y="5719"/>
                  <a:pt x="1233576" y="0"/>
                </a:cubicBezTo>
                <a:cubicBezTo>
                  <a:pt x="1319593" y="-5719"/>
                  <a:pt x="1548669" y="37520"/>
                  <a:pt x="1691284" y="0"/>
                </a:cubicBezTo>
                <a:cubicBezTo>
                  <a:pt x="1833899" y="-37520"/>
                  <a:pt x="2032937" y="58184"/>
                  <a:pt x="2213540" y="0"/>
                </a:cubicBezTo>
                <a:cubicBezTo>
                  <a:pt x="2394143" y="-58184"/>
                  <a:pt x="2666928" y="58519"/>
                  <a:pt x="2800344" y="0"/>
                </a:cubicBezTo>
                <a:cubicBezTo>
                  <a:pt x="2933760" y="-58519"/>
                  <a:pt x="3042622" y="22515"/>
                  <a:pt x="3258051" y="0"/>
                </a:cubicBezTo>
                <a:cubicBezTo>
                  <a:pt x="3473480" y="-22515"/>
                  <a:pt x="3654850" y="27043"/>
                  <a:pt x="3973953" y="0"/>
                </a:cubicBezTo>
                <a:cubicBezTo>
                  <a:pt x="4293056" y="-27043"/>
                  <a:pt x="4409830" y="18838"/>
                  <a:pt x="4560757" y="0"/>
                </a:cubicBezTo>
                <a:cubicBezTo>
                  <a:pt x="4711684" y="-18838"/>
                  <a:pt x="5113241" y="85857"/>
                  <a:pt x="5276658" y="0"/>
                </a:cubicBezTo>
                <a:cubicBezTo>
                  <a:pt x="5440075" y="-85857"/>
                  <a:pt x="5686284" y="33665"/>
                  <a:pt x="5928011" y="0"/>
                </a:cubicBezTo>
                <a:cubicBezTo>
                  <a:pt x="6169738" y="-33665"/>
                  <a:pt x="6617331" y="6407"/>
                  <a:pt x="6837558" y="0"/>
                </a:cubicBezTo>
                <a:cubicBezTo>
                  <a:pt x="7100403" y="8825"/>
                  <a:pt x="7172451" y="188840"/>
                  <a:pt x="7220268" y="382710"/>
                </a:cubicBezTo>
                <a:cubicBezTo>
                  <a:pt x="7249347" y="564130"/>
                  <a:pt x="7185074" y="704763"/>
                  <a:pt x="7220268" y="877666"/>
                </a:cubicBezTo>
                <a:cubicBezTo>
                  <a:pt x="7255462" y="1050569"/>
                  <a:pt x="7176703" y="1247128"/>
                  <a:pt x="7220268" y="1342006"/>
                </a:cubicBezTo>
                <a:cubicBezTo>
                  <a:pt x="7263833" y="1436884"/>
                  <a:pt x="7213569" y="1747023"/>
                  <a:pt x="7220268" y="1913502"/>
                </a:cubicBezTo>
                <a:cubicBezTo>
                  <a:pt x="7228018" y="2097647"/>
                  <a:pt x="7021702" y="2247827"/>
                  <a:pt x="6837558" y="2296212"/>
                </a:cubicBezTo>
                <a:cubicBezTo>
                  <a:pt x="6546032" y="2329005"/>
                  <a:pt x="6281257" y="2276087"/>
                  <a:pt x="6121657" y="2296212"/>
                </a:cubicBezTo>
                <a:cubicBezTo>
                  <a:pt x="5962057" y="2316337"/>
                  <a:pt x="5790511" y="2292417"/>
                  <a:pt x="5663949" y="2296212"/>
                </a:cubicBezTo>
                <a:cubicBezTo>
                  <a:pt x="5537387" y="2300007"/>
                  <a:pt x="5254535" y="2239786"/>
                  <a:pt x="5077145" y="2296212"/>
                </a:cubicBezTo>
                <a:cubicBezTo>
                  <a:pt x="4899755" y="2352638"/>
                  <a:pt x="4560498" y="2275881"/>
                  <a:pt x="4425792" y="2296212"/>
                </a:cubicBezTo>
                <a:cubicBezTo>
                  <a:pt x="4291086" y="2316543"/>
                  <a:pt x="3991355" y="2254550"/>
                  <a:pt x="3709891" y="2296212"/>
                </a:cubicBezTo>
                <a:cubicBezTo>
                  <a:pt x="3428427" y="2337874"/>
                  <a:pt x="3192747" y="2249366"/>
                  <a:pt x="3058538" y="2296212"/>
                </a:cubicBezTo>
                <a:cubicBezTo>
                  <a:pt x="2924329" y="2343058"/>
                  <a:pt x="2609816" y="2237700"/>
                  <a:pt x="2342637" y="2296212"/>
                </a:cubicBezTo>
                <a:cubicBezTo>
                  <a:pt x="2075458" y="2354724"/>
                  <a:pt x="1980328" y="2224786"/>
                  <a:pt x="1691284" y="2296212"/>
                </a:cubicBezTo>
                <a:cubicBezTo>
                  <a:pt x="1402240" y="2367638"/>
                  <a:pt x="1397982" y="2273857"/>
                  <a:pt x="1233576" y="2296212"/>
                </a:cubicBezTo>
                <a:cubicBezTo>
                  <a:pt x="1069170" y="2318567"/>
                  <a:pt x="676407" y="2273175"/>
                  <a:pt x="382710" y="2296212"/>
                </a:cubicBezTo>
                <a:cubicBezTo>
                  <a:pt x="198032" y="2300323"/>
                  <a:pt x="15413" y="2148514"/>
                  <a:pt x="0" y="1913502"/>
                </a:cubicBezTo>
                <a:cubicBezTo>
                  <a:pt x="-33427" y="1713205"/>
                  <a:pt x="29412" y="1570441"/>
                  <a:pt x="0" y="1387930"/>
                </a:cubicBezTo>
                <a:cubicBezTo>
                  <a:pt x="-29412" y="1205419"/>
                  <a:pt x="38759" y="1080096"/>
                  <a:pt x="0" y="908282"/>
                </a:cubicBezTo>
                <a:cubicBezTo>
                  <a:pt x="-38759" y="736468"/>
                  <a:pt x="33621" y="489061"/>
                  <a:pt x="0" y="382710"/>
                </a:cubicBezTo>
                <a:close/>
              </a:path>
              <a:path w="7220268" h="2296212" stroke="0" extrusionOk="0">
                <a:moveTo>
                  <a:pt x="0" y="382710"/>
                </a:moveTo>
                <a:cubicBezTo>
                  <a:pt x="-44791" y="143717"/>
                  <a:pt x="135136" y="13590"/>
                  <a:pt x="382710" y="0"/>
                </a:cubicBezTo>
                <a:cubicBezTo>
                  <a:pt x="593432" y="-73008"/>
                  <a:pt x="950021" y="28488"/>
                  <a:pt x="1098611" y="0"/>
                </a:cubicBezTo>
                <a:cubicBezTo>
                  <a:pt x="1247201" y="-28488"/>
                  <a:pt x="1425590" y="12430"/>
                  <a:pt x="1620867" y="0"/>
                </a:cubicBezTo>
                <a:cubicBezTo>
                  <a:pt x="1816144" y="-12430"/>
                  <a:pt x="1966402" y="9028"/>
                  <a:pt x="2078575" y="0"/>
                </a:cubicBezTo>
                <a:cubicBezTo>
                  <a:pt x="2190748" y="-9028"/>
                  <a:pt x="2516935" y="4240"/>
                  <a:pt x="2729927" y="0"/>
                </a:cubicBezTo>
                <a:cubicBezTo>
                  <a:pt x="2942919" y="-4240"/>
                  <a:pt x="3021553" y="28590"/>
                  <a:pt x="3252183" y="0"/>
                </a:cubicBezTo>
                <a:cubicBezTo>
                  <a:pt x="3482813" y="-28590"/>
                  <a:pt x="3727840" y="39663"/>
                  <a:pt x="3968085" y="0"/>
                </a:cubicBezTo>
                <a:cubicBezTo>
                  <a:pt x="4208330" y="-39663"/>
                  <a:pt x="4263319" y="45491"/>
                  <a:pt x="4425792" y="0"/>
                </a:cubicBezTo>
                <a:cubicBezTo>
                  <a:pt x="4588265" y="-45491"/>
                  <a:pt x="4883563" y="11543"/>
                  <a:pt x="5141693" y="0"/>
                </a:cubicBezTo>
                <a:cubicBezTo>
                  <a:pt x="5399823" y="-11543"/>
                  <a:pt x="5408541" y="16231"/>
                  <a:pt x="5534852" y="0"/>
                </a:cubicBezTo>
                <a:cubicBezTo>
                  <a:pt x="5661163" y="-16231"/>
                  <a:pt x="5900711" y="1056"/>
                  <a:pt x="6121657" y="0"/>
                </a:cubicBezTo>
                <a:cubicBezTo>
                  <a:pt x="6342603" y="-1056"/>
                  <a:pt x="6600670" y="21551"/>
                  <a:pt x="6837558" y="0"/>
                </a:cubicBezTo>
                <a:cubicBezTo>
                  <a:pt x="7068201" y="-19050"/>
                  <a:pt x="7241457" y="157682"/>
                  <a:pt x="7220268" y="382710"/>
                </a:cubicBezTo>
                <a:cubicBezTo>
                  <a:pt x="7259526" y="567215"/>
                  <a:pt x="7177693" y="646137"/>
                  <a:pt x="7220268" y="892974"/>
                </a:cubicBezTo>
                <a:cubicBezTo>
                  <a:pt x="7262843" y="1139811"/>
                  <a:pt x="7192898" y="1220688"/>
                  <a:pt x="7220268" y="1372622"/>
                </a:cubicBezTo>
                <a:cubicBezTo>
                  <a:pt x="7247638" y="1524556"/>
                  <a:pt x="7215427" y="1646477"/>
                  <a:pt x="7220268" y="1913502"/>
                </a:cubicBezTo>
                <a:cubicBezTo>
                  <a:pt x="7217564" y="2119356"/>
                  <a:pt x="7052783" y="2244005"/>
                  <a:pt x="6837558" y="2296212"/>
                </a:cubicBezTo>
                <a:cubicBezTo>
                  <a:pt x="6534661" y="2314899"/>
                  <a:pt x="6472184" y="2289346"/>
                  <a:pt x="6186205" y="2296212"/>
                </a:cubicBezTo>
                <a:cubicBezTo>
                  <a:pt x="5900226" y="2303078"/>
                  <a:pt x="5954327" y="2289903"/>
                  <a:pt x="5728498" y="2296212"/>
                </a:cubicBezTo>
                <a:cubicBezTo>
                  <a:pt x="5502669" y="2302521"/>
                  <a:pt x="5302078" y="2219226"/>
                  <a:pt x="5012596" y="2296212"/>
                </a:cubicBezTo>
                <a:cubicBezTo>
                  <a:pt x="4723114" y="2373198"/>
                  <a:pt x="4684786" y="2259763"/>
                  <a:pt x="4425792" y="2296212"/>
                </a:cubicBezTo>
                <a:cubicBezTo>
                  <a:pt x="4166798" y="2332661"/>
                  <a:pt x="4080840" y="2269167"/>
                  <a:pt x="3968085" y="2296212"/>
                </a:cubicBezTo>
                <a:cubicBezTo>
                  <a:pt x="3855330" y="2323257"/>
                  <a:pt x="3536626" y="2244022"/>
                  <a:pt x="3381280" y="2296212"/>
                </a:cubicBezTo>
                <a:cubicBezTo>
                  <a:pt x="3225934" y="2348402"/>
                  <a:pt x="3069969" y="2256519"/>
                  <a:pt x="2988121" y="2296212"/>
                </a:cubicBezTo>
                <a:cubicBezTo>
                  <a:pt x="2906273" y="2335905"/>
                  <a:pt x="2681675" y="2295387"/>
                  <a:pt x="2594962" y="2296212"/>
                </a:cubicBezTo>
                <a:cubicBezTo>
                  <a:pt x="2508249" y="2297037"/>
                  <a:pt x="2153932" y="2281880"/>
                  <a:pt x="2008158" y="2296212"/>
                </a:cubicBezTo>
                <a:cubicBezTo>
                  <a:pt x="1862384" y="2310544"/>
                  <a:pt x="1766099" y="2279797"/>
                  <a:pt x="1550451" y="2296212"/>
                </a:cubicBezTo>
                <a:cubicBezTo>
                  <a:pt x="1334803" y="2312627"/>
                  <a:pt x="1212678" y="2223165"/>
                  <a:pt x="899098" y="2296212"/>
                </a:cubicBezTo>
                <a:cubicBezTo>
                  <a:pt x="585518" y="2369259"/>
                  <a:pt x="501516" y="2269758"/>
                  <a:pt x="382710" y="2296212"/>
                </a:cubicBezTo>
                <a:cubicBezTo>
                  <a:pt x="152344" y="2355449"/>
                  <a:pt x="-14926" y="2077863"/>
                  <a:pt x="0" y="1913502"/>
                </a:cubicBezTo>
                <a:cubicBezTo>
                  <a:pt x="-32072" y="1740732"/>
                  <a:pt x="45539" y="1646788"/>
                  <a:pt x="0" y="1403238"/>
                </a:cubicBezTo>
                <a:cubicBezTo>
                  <a:pt x="-45539" y="1159688"/>
                  <a:pt x="56205" y="1115080"/>
                  <a:pt x="0" y="923590"/>
                </a:cubicBezTo>
                <a:cubicBezTo>
                  <a:pt x="-56205" y="732100"/>
                  <a:pt x="28419" y="524826"/>
                  <a:pt x="0" y="38271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5000"/>
            </a:schemeClr>
          </a:solidFill>
          <a:ln w="635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ettangolo con angoli arrotondati 31">
            <a:extLst>
              <a:ext uri="{FF2B5EF4-FFF2-40B4-BE49-F238E27FC236}">
                <a16:creationId xmlns:a16="http://schemas.microsoft.com/office/drawing/2014/main" id="{C69C5E9A-54BA-F1CD-93E7-E419BC71F8AD}"/>
              </a:ext>
            </a:extLst>
          </p:cNvPr>
          <p:cNvSpPr/>
          <p:nvPr/>
        </p:nvSpPr>
        <p:spPr>
          <a:xfrm>
            <a:off x="140976" y="850270"/>
            <a:ext cx="8771361" cy="1016630"/>
          </a:xfrm>
          <a:custGeom>
            <a:avLst/>
            <a:gdLst>
              <a:gd name="connsiteX0" fmla="*/ 0 w 8771361"/>
              <a:gd name="connsiteY0" fmla="*/ 169442 h 1016630"/>
              <a:gd name="connsiteX1" fmla="*/ 169442 w 8771361"/>
              <a:gd name="connsiteY1" fmla="*/ 0 h 1016630"/>
              <a:gd name="connsiteX2" fmla="*/ 731607 w 8771361"/>
              <a:gd name="connsiteY2" fmla="*/ 0 h 1016630"/>
              <a:gd name="connsiteX3" fmla="*/ 1378097 w 8771361"/>
              <a:gd name="connsiteY3" fmla="*/ 0 h 1016630"/>
              <a:gd name="connsiteX4" fmla="*/ 1855937 w 8771361"/>
              <a:gd name="connsiteY4" fmla="*/ 0 h 1016630"/>
              <a:gd name="connsiteX5" fmla="*/ 2502427 w 8771361"/>
              <a:gd name="connsiteY5" fmla="*/ 0 h 1016630"/>
              <a:gd name="connsiteX6" fmla="*/ 2895943 w 8771361"/>
              <a:gd name="connsiteY6" fmla="*/ 0 h 1016630"/>
              <a:gd name="connsiteX7" fmla="*/ 3458108 w 8771361"/>
              <a:gd name="connsiteY7" fmla="*/ 0 h 1016630"/>
              <a:gd name="connsiteX8" fmla="*/ 3767299 w 8771361"/>
              <a:gd name="connsiteY8" fmla="*/ 0 h 1016630"/>
              <a:gd name="connsiteX9" fmla="*/ 4498114 w 8771361"/>
              <a:gd name="connsiteY9" fmla="*/ 0 h 1016630"/>
              <a:gd name="connsiteX10" fmla="*/ 5060279 w 8771361"/>
              <a:gd name="connsiteY10" fmla="*/ 0 h 1016630"/>
              <a:gd name="connsiteX11" fmla="*/ 5791093 w 8771361"/>
              <a:gd name="connsiteY11" fmla="*/ 0 h 1016630"/>
              <a:gd name="connsiteX12" fmla="*/ 6268934 w 8771361"/>
              <a:gd name="connsiteY12" fmla="*/ 0 h 1016630"/>
              <a:gd name="connsiteX13" fmla="*/ 6662449 w 8771361"/>
              <a:gd name="connsiteY13" fmla="*/ 0 h 1016630"/>
              <a:gd name="connsiteX14" fmla="*/ 7224614 w 8771361"/>
              <a:gd name="connsiteY14" fmla="*/ 0 h 1016630"/>
              <a:gd name="connsiteX15" fmla="*/ 7871104 w 8771361"/>
              <a:gd name="connsiteY15" fmla="*/ 0 h 1016630"/>
              <a:gd name="connsiteX16" fmla="*/ 8601919 w 8771361"/>
              <a:gd name="connsiteY16" fmla="*/ 0 h 1016630"/>
              <a:gd name="connsiteX17" fmla="*/ 8771361 w 8771361"/>
              <a:gd name="connsiteY17" fmla="*/ 169442 h 1016630"/>
              <a:gd name="connsiteX18" fmla="*/ 8771361 w 8771361"/>
              <a:gd name="connsiteY18" fmla="*/ 515092 h 1016630"/>
              <a:gd name="connsiteX19" fmla="*/ 8771361 w 8771361"/>
              <a:gd name="connsiteY19" fmla="*/ 847188 h 1016630"/>
              <a:gd name="connsiteX20" fmla="*/ 8601919 w 8771361"/>
              <a:gd name="connsiteY20" fmla="*/ 1016630 h 1016630"/>
              <a:gd name="connsiteX21" fmla="*/ 7871104 w 8771361"/>
              <a:gd name="connsiteY21" fmla="*/ 1016630 h 1016630"/>
              <a:gd name="connsiteX22" fmla="*/ 7561914 w 8771361"/>
              <a:gd name="connsiteY22" fmla="*/ 1016630 h 1016630"/>
              <a:gd name="connsiteX23" fmla="*/ 7168398 w 8771361"/>
              <a:gd name="connsiteY23" fmla="*/ 1016630 h 1016630"/>
              <a:gd name="connsiteX24" fmla="*/ 6774882 w 8771361"/>
              <a:gd name="connsiteY24" fmla="*/ 1016630 h 1016630"/>
              <a:gd name="connsiteX25" fmla="*/ 6212717 w 8771361"/>
              <a:gd name="connsiteY25" fmla="*/ 1016630 h 1016630"/>
              <a:gd name="connsiteX26" fmla="*/ 5650552 w 8771361"/>
              <a:gd name="connsiteY26" fmla="*/ 1016630 h 1016630"/>
              <a:gd name="connsiteX27" fmla="*/ 5172712 w 8771361"/>
              <a:gd name="connsiteY27" fmla="*/ 1016630 h 1016630"/>
              <a:gd name="connsiteX28" fmla="*/ 4441897 w 8771361"/>
              <a:gd name="connsiteY28" fmla="*/ 1016630 h 1016630"/>
              <a:gd name="connsiteX29" fmla="*/ 4048381 w 8771361"/>
              <a:gd name="connsiteY29" fmla="*/ 1016630 h 1016630"/>
              <a:gd name="connsiteX30" fmla="*/ 3317567 w 8771361"/>
              <a:gd name="connsiteY30" fmla="*/ 1016630 h 1016630"/>
              <a:gd name="connsiteX31" fmla="*/ 2924051 w 8771361"/>
              <a:gd name="connsiteY31" fmla="*/ 1016630 h 1016630"/>
              <a:gd name="connsiteX32" fmla="*/ 2277561 w 8771361"/>
              <a:gd name="connsiteY32" fmla="*/ 1016630 h 1016630"/>
              <a:gd name="connsiteX33" fmla="*/ 1546747 w 8771361"/>
              <a:gd name="connsiteY33" fmla="*/ 1016630 h 1016630"/>
              <a:gd name="connsiteX34" fmla="*/ 1237556 w 8771361"/>
              <a:gd name="connsiteY34" fmla="*/ 1016630 h 1016630"/>
              <a:gd name="connsiteX35" fmla="*/ 169442 w 8771361"/>
              <a:gd name="connsiteY35" fmla="*/ 1016630 h 1016630"/>
              <a:gd name="connsiteX36" fmla="*/ 0 w 8771361"/>
              <a:gd name="connsiteY36" fmla="*/ 847188 h 1016630"/>
              <a:gd name="connsiteX37" fmla="*/ 0 w 8771361"/>
              <a:gd name="connsiteY37" fmla="*/ 521870 h 1016630"/>
              <a:gd name="connsiteX38" fmla="*/ 0 w 8771361"/>
              <a:gd name="connsiteY38" fmla="*/ 169442 h 1016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771361" h="1016630" fill="none" extrusionOk="0">
                <a:moveTo>
                  <a:pt x="0" y="169442"/>
                </a:moveTo>
                <a:cubicBezTo>
                  <a:pt x="4302" y="86919"/>
                  <a:pt x="99181" y="10848"/>
                  <a:pt x="169442" y="0"/>
                </a:cubicBezTo>
                <a:cubicBezTo>
                  <a:pt x="373313" y="-12166"/>
                  <a:pt x="496485" y="5005"/>
                  <a:pt x="731607" y="0"/>
                </a:cubicBezTo>
                <a:cubicBezTo>
                  <a:pt x="966730" y="-5005"/>
                  <a:pt x="1075893" y="42890"/>
                  <a:pt x="1378097" y="0"/>
                </a:cubicBezTo>
                <a:cubicBezTo>
                  <a:pt x="1680301" y="-42890"/>
                  <a:pt x="1744707" y="25018"/>
                  <a:pt x="1855937" y="0"/>
                </a:cubicBezTo>
                <a:cubicBezTo>
                  <a:pt x="1967167" y="-25018"/>
                  <a:pt x="2263712" y="55462"/>
                  <a:pt x="2502427" y="0"/>
                </a:cubicBezTo>
                <a:cubicBezTo>
                  <a:pt x="2741142" y="-55462"/>
                  <a:pt x="2770255" y="21879"/>
                  <a:pt x="2895943" y="0"/>
                </a:cubicBezTo>
                <a:cubicBezTo>
                  <a:pt x="3021631" y="-21879"/>
                  <a:pt x="3299990" y="55526"/>
                  <a:pt x="3458108" y="0"/>
                </a:cubicBezTo>
                <a:cubicBezTo>
                  <a:pt x="3616227" y="-55526"/>
                  <a:pt x="3635992" y="20392"/>
                  <a:pt x="3767299" y="0"/>
                </a:cubicBezTo>
                <a:cubicBezTo>
                  <a:pt x="3898606" y="-20392"/>
                  <a:pt x="4165772" y="2657"/>
                  <a:pt x="4498114" y="0"/>
                </a:cubicBezTo>
                <a:cubicBezTo>
                  <a:pt x="4830456" y="-2657"/>
                  <a:pt x="4840983" y="40986"/>
                  <a:pt x="5060279" y="0"/>
                </a:cubicBezTo>
                <a:cubicBezTo>
                  <a:pt x="5279576" y="-40986"/>
                  <a:pt x="5604237" y="35259"/>
                  <a:pt x="5791093" y="0"/>
                </a:cubicBezTo>
                <a:cubicBezTo>
                  <a:pt x="5977949" y="-35259"/>
                  <a:pt x="6162121" y="4346"/>
                  <a:pt x="6268934" y="0"/>
                </a:cubicBezTo>
                <a:cubicBezTo>
                  <a:pt x="6375747" y="-4346"/>
                  <a:pt x="6510115" y="17496"/>
                  <a:pt x="6662449" y="0"/>
                </a:cubicBezTo>
                <a:cubicBezTo>
                  <a:pt x="6814784" y="-17496"/>
                  <a:pt x="7054271" y="14958"/>
                  <a:pt x="7224614" y="0"/>
                </a:cubicBezTo>
                <a:cubicBezTo>
                  <a:pt x="7394958" y="-14958"/>
                  <a:pt x="7588640" y="54970"/>
                  <a:pt x="7871104" y="0"/>
                </a:cubicBezTo>
                <a:cubicBezTo>
                  <a:pt x="8153568" y="-54970"/>
                  <a:pt x="8282988" y="33322"/>
                  <a:pt x="8601919" y="0"/>
                </a:cubicBezTo>
                <a:cubicBezTo>
                  <a:pt x="8693762" y="26282"/>
                  <a:pt x="8757792" y="63969"/>
                  <a:pt x="8771361" y="169442"/>
                </a:cubicBezTo>
                <a:cubicBezTo>
                  <a:pt x="8794463" y="255116"/>
                  <a:pt x="8768425" y="427217"/>
                  <a:pt x="8771361" y="515092"/>
                </a:cubicBezTo>
                <a:cubicBezTo>
                  <a:pt x="8774297" y="602967"/>
                  <a:pt x="8767961" y="724923"/>
                  <a:pt x="8771361" y="847188"/>
                </a:cubicBezTo>
                <a:cubicBezTo>
                  <a:pt x="8772172" y="930497"/>
                  <a:pt x="8681782" y="1036552"/>
                  <a:pt x="8601919" y="1016630"/>
                </a:cubicBezTo>
                <a:cubicBezTo>
                  <a:pt x="8245386" y="1069061"/>
                  <a:pt x="8223632" y="968454"/>
                  <a:pt x="7871104" y="1016630"/>
                </a:cubicBezTo>
                <a:cubicBezTo>
                  <a:pt x="7518577" y="1064806"/>
                  <a:pt x="7674669" y="981561"/>
                  <a:pt x="7561914" y="1016630"/>
                </a:cubicBezTo>
                <a:cubicBezTo>
                  <a:pt x="7449159" y="1051699"/>
                  <a:pt x="7265899" y="1010310"/>
                  <a:pt x="7168398" y="1016630"/>
                </a:cubicBezTo>
                <a:cubicBezTo>
                  <a:pt x="7070897" y="1022950"/>
                  <a:pt x="6953154" y="978211"/>
                  <a:pt x="6774882" y="1016630"/>
                </a:cubicBezTo>
                <a:cubicBezTo>
                  <a:pt x="6596610" y="1055049"/>
                  <a:pt x="6330219" y="974148"/>
                  <a:pt x="6212717" y="1016630"/>
                </a:cubicBezTo>
                <a:cubicBezTo>
                  <a:pt x="6095216" y="1059112"/>
                  <a:pt x="5793502" y="997137"/>
                  <a:pt x="5650552" y="1016630"/>
                </a:cubicBezTo>
                <a:cubicBezTo>
                  <a:pt x="5507602" y="1036123"/>
                  <a:pt x="5326522" y="994693"/>
                  <a:pt x="5172712" y="1016630"/>
                </a:cubicBezTo>
                <a:cubicBezTo>
                  <a:pt x="5018902" y="1038567"/>
                  <a:pt x="4622789" y="1000209"/>
                  <a:pt x="4441897" y="1016630"/>
                </a:cubicBezTo>
                <a:cubicBezTo>
                  <a:pt x="4261005" y="1033051"/>
                  <a:pt x="4207353" y="1011126"/>
                  <a:pt x="4048381" y="1016630"/>
                </a:cubicBezTo>
                <a:cubicBezTo>
                  <a:pt x="3889409" y="1022134"/>
                  <a:pt x="3595317" y="966583"/>
                  <a:pt x="3317567" y="1016630"/>
                </a:cubicBezTo>
                <a:cubicBezTo>
                  <a:pt x="3039817" y="1066677"/>
                  <a:pt x="3044597" y="996805"/>
                  <a:pt x="2924051" y="1016630"/>
                </a:cubicBezTo>
                <a:cubicBezTo>
                  <a:pt x="2803505" y="1036455"/>
                  <a:pt x="2487519" y="949861"/>
                  <a:pt x="2277561" y="1016630"/>
                </a:cubicBezTo>
                <a:cubicBezTo>
                  <a:pt x="2067603" y="1083399"/>
                  <a:pt x="1912031" y="1000672"/>
                  <a:pt x="1546747" y="1016630"/>
                </a:cubicBezTo>
                <a:cubicBezTo>
                  <a:pt x="1181463" y="1032588"/>
                  <a:pt x="1306596" y="988543"/>
                  <a:pt x="1237556" y="1016630"/>
                </a:cubicBezTo>
                <a:cubicBezTo>
                  <a:pt x="1168516" y="1044717"/>
                  <a:pt x="557544" y="915386"/>
                  <a:pt x="169442" y="1016630"/>
                </a:cubicBezTo>
                <a:cubicBezTo>
                  <a:pt x="81750" y="1007836"/>
                  <a:pt x="-6817" y="943948"/>
                  <a:pt x="0" y="847188"/>
                </a:cubicBezTo>
                <a:cubicBezTo>
                  <a:pt x="-21705" y="756941"/>
                  <a:pt x="2367" y="605173"/>
                  <a:pt x="0" y="521870"/>
                </a:cubicBezTo>
                <a:cubicBezTo>
                  <a:pt x="-2367" y="438567"/>
                  <a:pt x="16821" y="255148"/>
                  <a:pt x="0" y="169442"/>
                </a:cubicBezTo>
                <a:close/>
              </a:path>
              <a:path w="8771361" h="1016630" stroke="0" extrusionOk="0">
                <a:moveTo>
                  <a:pt x="0" y="169442"/>
                </a:moveTo>
                <a:cubicBezTo>
                  <a:pt x="-8339" y="70719"/>
                  <a:pt x="61901" y="5240"/>
                  <a:pt x="169442" y="0"/>
                </a:cubicBezTo>
                <a:cubicBezTo>
                  <a:pt x="524234" y="-18459"/>
                  <a:pt x="720042" y="46346"/>
                  <a:pt x="900257" y="0"/>
                </a:cubicBezTo>
                <a:cubicBezTo>
                  <a:pt x="1080473" y="-46346"/>
                  <a:pt x="1213852" y="8809"/>
                  <a:pt x="1378097" y="0"/>
                </a:cubicBezTo>
                <a:cubicBezTo>
                  <a:pt x="1542342" y="-8809"/>
                  <a:pt x="1639646" y="45846"/>
                  <a:pt x="1771613" y="0"/>
                </a:cubicBezTo>
                <a:cubicBezTo>
                  <a:pt x="1903580" y="-45846"/>
                  <a:pt x="2206379" y="44129"/>
                  <a:pt x="2418103" y="0"/>
                </a:cubicBezTo>
                <a:cubicBezTo>
                  <a:pt x="2629827" y="-44129"/>
                  <a:pt x="2657248" y="2570"/>
                  <a:pt x="2895943" y="0"/>
                </a:cubicBezTo>
                <a:cubicBezTo>
                  <a:pt x="3134638" y="-2570"/>
                  <a:pt x="3377340" y="73077"/>
                  <a:pt x="3626758" y="0"/>
                </a:cubicBezTo>
                <a:cubicBezTo>
                  <a:pt x="3876176" y="-73077"/>
                  <a:pt x="3914264" y="34983"/>
                  <a:pt x="4020273" y="0"/>
                </a:cubicBezTo>
                <a:cubicBezTo>
                  <a:pt x="4126282" y="-34983"/>
                  <a:pt x="4437041" y="1744"/>
                  <a:pt x="4751088" y="0"/>
                </a:cubicBezTo>
                <a:cubicBezTo>
                  <a:pt x="5065135" y="-1744"/>
                  <a:pt x="4930420" y="22444"/>
                  <a:pt x="5060279" y="0"/>
                </a:cubicBezTo>
                <a:cubicBezTo>
                  <a:pt x="5190138" y="-22444"/>
                  <a:pt x="5467561" y="61171"/>
                  <a:pt x="5622444" y="0"/>
                </a:cubicBezTo>
                <a:cubicBezTo>
                  <a:pt x="5777327" y="-61171"/>
                  <a:pt x="5954510" y="16009"/>
                  <a:pt x="6184609" y="0"/>
                </a:cubicBezTo>
                <a:cubicBezTo>
                  <a:pt x="6414709" y="-16009"/>
                  <a:pt x="6476911" y="43229"/>
                  <a:pt x="6662449" y="0"/>
                </a:cubicBezTo>
                <a:cubicBezTo>
                  <a:pt x="6847987" y="-43229"/>
                  <a:pt x="7133475" y="62229"/>
                  <a:pt x="7393264" y="0"/>
                </a:cubicBezTo>
                <a:cubicBezTo>
                  <a:pt x="7653054" y="-62229"/>
                  <a:pt x="7798862" y="13965"/>
                  <a:pt x="8124079" y="0"/>
                </a:cubicBezTo>
                <a:cubicBezTo>
                  <a:pt x="8449296" y="-13965"/>
                  <a:pt x="8395890" y="43513"/>
                  <a:pt x="8601919" y="0"/>
                </a:cubicBezTo>
                <a:cubicBezTo>
                  <a:pt x="8684564" y="-10303"/>
                  <a:pt x="8768991" y="72318"/>
                  <a:pt x="8771361" y="169442"/>
                </a:cubicBezTo>
                <a:cubicBezTo>
                  <a:pt x="8811498" y="316700"/>
                  <a:pt x="8756751" y="390147"/>
                  <a:pt x="8771361" y="515092"/>
                </a:cubicBezTo>
                <a:cubicBezTo>
                  <a:pt x="8785971" y="640037"/>
                  <a:pt x="8759344" y="702730"/>
                  <a:pt x="8771361" y="847188"/>
                </a:cubicBezTo>
                <a:cubicBezTo>
                  <a:pt x="8748774" y="941698"/>
                  <a:pt x="8707532" y="994938"/>
                  <a:pt x="8601919" y="1016630"/>
                </a:cubicBezTo>
                <a:cubicBezTo>
                  <a:pt x="8294753" y="1090239"/>
                  <a:pt x="8152674" y="941891"/>
                  <a:pt x="7955429" y="1016630"/>
                </a:cubicBezTo>
                <a:cubicBezTo>
                  <a:pt x="7758184" y="1091369"/>
                  <a:pt x="7743499" y="978677"/>
                  <a:pt x="7561914" y="1016630"/>
                </a:cubicBezTo>
                <a:cubicBezTo>
                  <a:pt x="7380330" y="1054583"/>
                  <a:pt x="7188357" y="993692"/>
                  <a:pt x="6999748" y="1016630"/>
                </a:cubicBezTo>
                <a:cubicBezTo>
                  <a:pt x="6811139" y="1039568"/>
                  <a:pt x="6783122" y="1015016"/>
                  <a:pt x="6690558" y="1016630"/>
                </a:cubicBezTo>
                <a:cubicBezTo>
                  <a:pt x="6597994" y="1018244"/>
                  <a:pt x="6494962" y="989142"/>
                  <a:pt x="6381367" y="1016630"/>
                </a:cubicBezTo>
                <a:cubicBezTo>
                  <a:pt x="6267772" y="1044118"/>
                  <a:pt x="5960255" y="984540"/>
                  <a:pt x="5819202" y="1016630"/>
                </a:cubicBezTo>
                <a:cubicBezTo>
                  <a:pt x="5678149" y="1048720"/>
                  <a:pt x="5611376" y="1000124"/>
                  <a:pt x="5425686" y="1016630"/>
                </a:cubicBezTo>
                <a:cubicBezTo>
                  <a:pt x="5239996" y="1033136"/>
                  <a:pt x="5098929" y="1008493"/>
                  <a:pt x="4779196" y="1016630"/>
                </a:cubicBezTo>
                <a:cubicBezTo>
                  <a:pt x="4459463" y="1024767"/>
                  <a:pt x="4574855" y="992837"/>
                  <a:pt x="4385681" y="1016630"/>
                </a:cubicBezTo>
                <a:cubicBezTo>
                  <a:pt x="4196508" y="1040423"/>
                  <a:pt x="3975961" y="1003894"/>
                  <a:pt x="3739191" y="1016630"/>
                </a:cubicBezTo>
                <a:cubicBezTo>
                  <a:pt x="3502421" y="1029366"/>
                  <a:pt x="3492104" y="999574"/>
                  <a:pt x="3430000" y="1016630"/>
                </a:cubicBezTo>
                <a:cubicBezTo>
                  <a:pt x="3367896" y="1033686"/>
                  <a:pt x="3035103" y="961581"/>
                  <a:pt x="2783510" y="1016630"/>
                </a:cubicBezTo>
                <a:cubicBezTo>
                  <a:pt x="2531917" y="1071679"/>
                  <a:pt x="2496981" y="1010407"/>
                  <a:pt x="2389994" y="1016630"/>
                </a:cubicBezTo>
                <a:cubicBezTo>
                  <a:pt x="2283007" y="1022853"/>
                  <a:pt x="2150609" y="983042"/>
                  <a:pt x="2080803" y="1016630"/>
                </a:cubicBezTo>
                <a:cubicBezTo>
                  <a:pt x="2010997" y="1050218"/>
                  <a:pt x="1876684" y="1006594"/>
                  <a:pt x="1687288" y="1016630"/>
                </a:cubicBezTo>
                <a:cubicBezTo>
                  <a:pt x="1497893" y="1026666"/>
                  <a:pt x="1209360" y="939596"/>
                  <a:pt x="1040798" y="1016630"/>
                </a:cubicBezTo>
                <a:cubicBezTo>
                  <a:pt x="872236" y="1093664"/>
                  <a:pt x="782138" y="1001209"/>
                  <a:pt x="647282" y="1016630"/>
                </a:cubicBezTo>
                <a:cubicBezTo>
                  <a:pt x="512426" y="1032051"/>
                  <a:pt x="375511" y="971550"/>
                  <a:pt x="169442" y="1016630"/>
                </a:cubicBezTo>
                <a:cubicBezTo>
                  <a:pt x="78721" y="1017197"/>
                  <a:pt x="-7098" y="945351"/>
                  <a:pt x="0" y="847188"/>
                </a:cubicBezTo>
                <a:cubicBezTo>
                  <a:pt x="-17835" y="750528"/>
                  <a:pt x="6216" y="666167"/>
                  <a:pt x="0" y="501538"/>
                </a:cubicBezTo>
                <a:cubicBezTo>
                  <a:pt x="-6216" y="336909"/>
                  <a:pt x="36937" y="317467"/>
                  <a:pt x="0" y="169442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5000"/>
            </a:schemeClr>
          </a:solidFill>
          <a:ln w="635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18F15B1B-E77D-1643-3232-C5A6A7AE5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-206375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Summary and perspectives 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BCBF1AF-42CC-F37A-72F9-FC3365B9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887F-7F2D-8247-9A66-7D89BA921E4A}" type="slidenum">
              <a:rPr lang="en-GB" smtClean="0"/>
              <a:t>16</a:t>
            </a:fld>
            <a:endParaRPr lang="en-GB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819A255-4A62-51E1-7E71-75F385E4CC29}"/>
              </a:ext>
            </a:extLst>
          </p:cNvPr>
          <p:cNvSpPr txBox="1"/>
          <p:nvPr/>
        </p:nvSpPr>
        <p:spPr>
          <a:xfrm>
            <a:off x="244329" y="950864"/>
            <a:ext cx="8564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/>
              <a:t>Clathrates are interesting compounds for the chemistry and physics which govern their behaviour and for their potential energetic applications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30A5FB1-C6DE-8A7A-5729-DDEEF17691BD}"/>
              </a:ext>
            </a:extLst>
          </p:cNvPr>
          <p:cNvSpPr txBox="1"/>
          <p:nvPr/>
        </p:nvSpPr>
        <p:spPr>
          <a:xfrm>
            <a:off x="2060642" y="2220148"/>
            <a:ext cx="677567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Future research in this field should be oriented in reducing the barriers to their technological applications: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Pressure-temperature stability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Characterization of the mechanism of gas realise and gas uptake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Can we use our fridge ice to store hydrogen?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/>
          </a:p>
        </p:txBody>
      </p:sp>
      <p:cxnSp>
        <p:nvCxnSpPr>
          <p:cNvPr id="18" name="Connettore 4 17">
            <a:extLst>
              <a:ext uri="{FF2B5EF4-FFF2-40B4-BE49-F238E27FC236}">
                <a16:creationId xmlns:a16="http://schemas.microsoft.com/office/drawing/2014/main" id="{75499827-11F7-409E-A78F-A9D62633C6B1}"/>
              </a:ext>
            </a:extLst>
          </p:cNvPr>
          <p:cNvCxnSpPr>
            <a:cxnSpLocks/>
          </p:cNvCxnSpPr>
          <p:nvPr/>
        </p:nvCxnSpPr>
        <p:spPr>
          <a:xfrm rot="16200000" flipH="1">
            <a:off x="464937" y="2227897"/>
            <a:ext cx="1338830" cy="818024"/>
          </a:xfrm>
          <a:prstGeom prst="bentConnector2">
            <a:avLst/>
          </a:prstGeom>
          <a:ln w="1270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magine 33" descr="Immagine che contiene Elementi grafici, modello, arte, grafica&#10;&#10;Descrizione generata automaticamente">
            <a:extLst>
              <a:ext uri="{FF2B5EF4-FFF2-40B4-BE49-F238E27FC236}">
                <a16:creationId xmlns:a16="http://schemas.microsoft.com/office/drawing/2014/main" id="{45444DBA-996A-FACA-E645-6FC5EF486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961" y="2428726"/>
            <a:ext cx="2315471" cy="2276277"/>
          </a:xfrm>
          <a:prstGeom prst="rect">
            <a:avLst/>
          </a:prstGeom>
        </p:spPr>
      </p:pic>
      <p:pic>
        <p:nvPicPr>
          <p:cNvPr id="35" name="Immagine 34" descr="Immagine che contiene Elementi grafici, grafica, Carattere, schermata&#10;&#10;Descrizione generata automaticamente">
            <a:extLst>
              <a:ext uri="{FF2B5EF4-FFF2-40B4-BE49-F238E27FC236}">
                <a16:creationId xmlns:a16="http://schemas.microsoft.com/office/drawing/2014/main" id="{67BF2455-87AF-B7FE-5585-5A761B805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9240" y="172384"/>
            <a:ext cx="2295192" cy="2256342"/>
          </a:xfrm>
          <a:prstGeom prst="rect">
            <a:avLst/>
          </a:prstGeom>
        </p:spPr>
      </p:pic>
      <p:pic>
        <p:nvPicPr>
          <p:cNvPr id="37" name="Immagine 36" descr="Immagine che contiene Elementi grafici, verde, modello, schermata&#10;&#10;Descrizione generata automaticamente">
            <a:extLst>
              <a:ext uri="{FF2B5EF4-FFF2-40B4-BE49-F238E27FC236}">
                <a16:creationId xmlns:a16="http://schemas.microsoft.com/office/drawing/2014/main" id="{3E4990C0-1AA2-4A7D-08EE-41665E400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565" y="4682361"/>
            <a:ext cx="2276490" cy="2237956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D65DF97B-9397-3D95-6778-AF34A4535D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9341" y="4614895"/>
            <a:ext cx="6029642" cy="221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1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5D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9797734C-073F-617C-EA87-9CDC3238D29D}"/>
              </a:ext>
            </a:extLst>
          </p:cNvPr>
          <p:cNvSpPr txBox="1"/>
          <p:nvPr/>
        </p:nvSpPr>
        <p:spPr>
          <a:xfrm>
            <a:off x="2362200" y="2644170"/>
            <a:ext cx="7467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600">
                <a:solidFill>
                  <a:schemeClr val="bg1"/>
                </a:solidFill>
              </a:rPr>
              <a:t>EXTRA SLIDES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45E9551-539F-36C1-CA40-960A39A35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887F-7F2D-8247-9A66-7D89BA921E4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613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72935AA-4DEB-04E1-1B91-3968AEB04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7" name="Immagine 6" descr="Immagine che contiene testo, Carattere, schermata&#10;&#10;Descrizione generata automaticamente">
            <a:extLst>
              <a:ext uri="{FF2B5EF4-FFF2-40B4-BE49-F238E27FC236}">
                <a16:creationId xmlns:a16="http://schemas.microsoft.com/office/drawing/2014/main" id="{6B0E7DB9-EE47-D562-BFC1-AC8ACF330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31" y="3253165"/>
            <a:ext cx="8327102" cy="3511865"/>
          </a:xfrm>
          <a:prstGeom prst="rect">
            <a:avLst/>
          </a:prstGeom>
        </p:spPr>
      </p:pic>
      <p:pic>
        <p:nvPicPr>
          <p:cNvPr id="8" name="Immagine 7" descr="Immagine che contiene Elementi grafici, modello, arte, grafica&#10;&#10;Descrizione generata automaticamente">
            <a:extLst>
              <a:ext uri="{FF2B5EF4-FFF2-40B4-BE49-F238E27FC236}">
                <a16:creationId xmlns:a16="http://schemas.microsoft.com/office/drawing/2014/main" id="{FFA5752B-16DE-33FF-9005-5D9BD2D19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2751" y="4047287"/>
            <a:ext cx="2335749" cy="2296212"/>
          </a:xfrm>
          <a:prstGeom prst="rect">
            <a:avLst/>
          </a:prstGeom>
        </p:spPr>
      </p:pic>
      <p:pic>
        <p:nvPicPr>
          <p:cNvPr id="10" name="Immagine 9" descr="Immagine che contiene Elementi grafici, grafica, Carattere, schermata&#10;&#10;Descrizione generata automaticamente">
            <a:extLst>
              <a:ext uri="{FF2B5EF4-FFF2-40B4-BE49-F238E27FC236}">
                <a16:creationId xmlns:a16="http://schemas.microsoft.com/office/drawing/2014/main" id="{9B143BDC-AAE4-F504-B3CF-E77897E79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2440" y="409644"/>
            <a:ext cx="2476060" cy="2434148"/>
          </a:xfrm>
          <a:prstGeom prst="rect">
            <a:avLst/>
          </a:prstGeom>
        </p:spPr>
      </p:pic>
      <p:pic>
        <p:nvPicPr>
          <p:cNvPr id="12" name="Immagine 11" descr="Immagine che contiene testo, Carattere, schermata&#10;&#10;Descrizione generata automaticamente">
            <a:extLst>
              <a:ext uri="{FF2B5EF4-FFF2-40B4-BE49-F238E27FC236}">
                <a16:creationId xmlns:a16="http://schemas.microsoft.com/office/drawing/2014/main" id="{D113B55C-8B3E-461D-F7C6-F96614C90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149" y="0"/>
            <a:ext cx="8493184" cy="325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10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81199-6298-51B9-0A39-4EF3F2CF5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FA3BE1E4-4239-D73A-42F9-AFCEFFB0D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9585" y="6009498"/>
            <a:ext cx="2042415" cy="848502"/>
          </a:xfrm>
          <a:prstGeom prst="rect">
            <a:avLst/>
          </a:prstGeom>
        </p:spPr>
      </p:pic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CCA5F3E8-80F5-2E9A-CDCF-FAC7D5582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05820" y="5522346"/>
            <a:ext cx="1609909" cy="461665"/>
          </a:xfrm>
          <a:prstGeom prst="rect">
            <a:avLst/>
          </a:prstGeom>
        </p:spPr>
      </p:pic>
      <p:pic>
        <p:nvPicPr>
          <p:cNvPr id="2" name="Image 8">
            <a:extLst>
              <a:ext uri="{FF2B5EF4-FFF2-40B4-BE49-F238E27FC236}">
                <a16:creationId xmlns:a16="http://schemas.microsoft.com/office/drawing/2014/main" id="{E09F0FFD-6523-5804-096F-5757CF7C41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726" y="0"/>
            <a:ext cx="7220543" cy="691558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ECFB5C2-CB48-1F95-7077-4DA487FD029D}"/>
              </a:ext>
            </a:extLst>
          </p:cNvPr>
          <p:cNvSpPr txBox="1"/>
          <p:nvPr/>
        </p:nvSpPr>
        <p:spPr>
          <a:xfrm>
            <a:off x="0" y="113478"/>
            <a:ext cx="28074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PhD seminars</a:t>
            </a:r>
          </a:p>
          <a:p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Season 12 Ep. 2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343CAEE-8FF3-9ABF-8B15-3B034F7DA427}"/>
              </a:ext>
            </a:extLst>
          </p:cNvPr>
          <p:cNvSpPr txBox="1"/>
          <p:nvPr/>
        </p:nvSpPr>
        <p:spPr>
          <a:xfrm>
            <a:off x="3689144" y="1707065"/>
            <a:ext cx="7902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Outline of this seminar</a:t>
            </a:r>
          </a:p>
          <a:p>
            <a:endParaRPr lang="en-GB" dirty="0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148FF255-9208-D77E-1A79-A6076D53D3EF}"/>
              </a:ext>
            </a:extLst>
          </p:cNvPr>
          <p:cNvSpPr/>
          <p:nvPr/>
        </p:nvSpPr>
        <p:spPr>
          <a:xfrm>
            <a:off x="3302922" y="2630395"/>
            <a:ext cx="5586153" cy="2723618"/>
          </a:xfrm>
          <a:custGeom>
            <a:avLst/>
            <a:gdLst>
              <a:gd name="connsiteX0" fmla="*/ 0 w 5586153"/>
              <a:gd name="connsiteY0" fmla="*/ 453945 h 2723618"/>
              <a:gd name="connsiteX1" fmla="*/ 453945 w 5586153"/>
              <a:gd name="connsiteY1" fmla="*/ 0 h 2723618"/>
              <a:gd name="connsiteX2" fmla="*/ 1038728 w 5586153"/>
              <a:gd name="connsiteY2" fmla="*/ 0 h 2723618"/>
              <a:gd name="connsiteX3" fmla="*/ 1529945 w 5586153"/>
              <a:gd name="connsiteY3" fmla="*/ 0 h 2723618"/>
              <a:gd name="connsiteX4" fmla="*/ 1974380 w 5586153"/>
              <a:gd name="connsiteY4" fmla="*/ 0 h 2723618"/>
              <a:gd name="connsiteX5" fmla="*/ 2465598 w 5586153"/>
              <a:gd name="connsiteY5" fmla="*/ 0 h 2723618"/>
              <a:gd name="connsiteX6" fmla="*/ 3097164 w 5586153"/>
              <a:gd name="connsiteY6" fmla="*/ 0 h 2723618"/>
              <a:gd name="connsiteX7" fmla="*/ 3588381 w 5586153"/>
              <a:gd name="connsiteY7" fmla="*/ 0 h 2723618"/>
              <a:gd name="connsiteX8" fmla="*/ 4032816 w 5586153"/>
              <a:gd name="connsiteY8" fmla="*/ 0 h 2723618"/>
              <a:gd name="connsiteX9" fmla="*/ 4524034 w 5586153"/>
              <a:gd name="connsiteY9" fmla="*/ 0 h 2723618"/>
              <a:gd name="connsiteX10" fmla="*/ 5132208 w 5586153"/>
              <a:gd name="connsiteY10" fmla="*/ 0 h 2723618"/>
              <a:gd name="connsiteX11" fmla="*/ 5586153 w 5586153"/>
              <a:gd name="connsiteY11" fmla="*/ 453945 h 2723618"/>
              <a:gd name="connsiteX12" fmla="*/ 5586153 w 5586153"/>
              <a:gd name="connsiteY12" fmla="*/ 853405 h 2723618"/>
              <a:gd name="connsiteX13" fmla="*/ 5586153 w 5586153"/>
              <a:gd name="connsiteY13" fmla="*/ 1307337 h 2723618"/>
              <a:gd name="connsiteX14" fmla="*/ 5586153 w 5586153"/>
              <a:gd name="connsiteY14" fmla="*/ 1797584 h 2723618"/>
              <a:gd name="connsiteX15" fmla="*/ 5586153 w 5586153"/>
              <a:gd name="connsiteY15" fmla="*/ 2269673 h 2723618"/>
              <a:gd name="connsiteX16" fmla="*/ 5132208 w 5586153"/>
              <a:gd name="connsiteY16" fmla="*/ 2723618 h 2723618"/>
              <a:gd name="connsiteX17" fmla="*/ 4594208 w 5586153"/>
              <a:gd name="connsiteY17" fmla="*/ 2723618 h 2723618"/>
              <a:gd name="connsiteX18" fmla="*/ 4009425 w 5586153"/>
              <a:gd name="connsiteY18" fmla="*/ 2723618 h 2723618"/>
              <a:gd name="connsiteX19" fmla="*/ 3564990 w 5586153"/>
              <a:gd name="connsiteY19" fmla="*/ 2723618 h 2723618"/>
              <a:gd name="connsiteX20" fmla="*/ 2886642 w 5586153"/>
              <a:gd name="connsiteY20" fmla="*/ 2723618 h 2723618"/>
              <a:gd name="connsiteX21" fmla="*/ 2301859 w 5586153"/>
              <a:gd name="connsiteY21" fmla="*/ 2723618 h 2723618"/>
              <a:gd name="connsiteX22" fmla="*/ 1623511 w 5586153"/>
              <a:gd name="connsiteY22" fmla="*/ 2723618 h 2723618"/>
              <a:gd name="connsiteX23" fmla="*/ 1085511 w 5586153"/>
              <a:gd name="connsiteY23" fmla="*/ 2723618 h 2723618"/>
              <a:gd name="connsiteX24" fmla="*/ 453945 w 5586153"/>
              <a:gd name="connsiteY24" fmla="*/ 2723618 h 2723618"/>
              <a:gd name="connsiteX25" fmla="*/ 0 w 5586153"/>
              <a:gd name="connsiteY25" fmla="*/ 2269673 h 2723618"/>
              <a:gd name="connsiteX26" fmla="*/ 0 w 5586153"/>
              <a:gd name="connsiteY26" fmla="*/ 1815741 h 2723618"/>
              <a:gd name="connsiteX27" fmla="*/ 0 w 5586153"/>
              <a:gd name="connsiteY27" fmla="*/ 1343652 h 2723618"/>
              <a:gd name="connsiteX28" fmla="*/ 0 w 5586153"/>
              <a:gd name="connsiteY28" fmla="*/ 853405 h 2723618"/>
              <a:gd name="connsiteX29" fmla="*/ 0 w 5586153"/>
              <a:gd name="connsiteY29" fmla="*/ 453945 h 272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586153" h="2723618" fill="none" extrusionOk="0">
                <a:moveTo>
                  <a:pt x="0" y="453945"/>
                </a:moveTo>
                <a:cubicBezTo>
                  <a:pt x="-13501" y="245330"/>
                  <a:pt x="193681" y="-30095"/>
                  <a:pt x="453945" y="0"/>
                </a:cubicBezTo>
                <a:cubicBezTo>
                  <a:pt x="586558" y="-57005"/>
                  <a:pt x="830969" y="69278"/>
                  <a:pt x="1038728" y="0"/>
                </a:cubicBezTo>
                <a:cubicBezTo>
                  <a:pt x="1246487" y="-69278"/>
                  <a:pt x="1421343" y="52264"/>
                  <a:pt x="1529945" y="0"/>
                </a:cubicBezTo>
                <a:cubicBezTo>
                  <a:pt x="1638547" y="-52264"/>
                  <a:pt x="1826492" y="48626"/>
                  <a:pt x="1974380" y="0"/>
                </a:cubicBezTo>
                <a:cubicBezTo>
                  <a:pt x="2122269" y="-48626"/>
                  <a:pt x="2291737" y="44463"/>
                  <a:pt x="2465598" y="0"/>
                </a:cubicBezTo>
                <a:cubicBezTo>
                  <a:pt x="2639459" y="-44463"/>
                  <a:pt x="2842534" y="63022"/>
                  <a:pt x="3097164" y="0"/>
                </a:cubicBezTo>
                <a:cubicBezTo>
                  <a:pt x="3351794" y="-63022"/>
                  <a:pt x="3411077" y="29872"/>
                  <a:pt x="3588381" y="0"/>
                </a:cubicBezTo>
                <a:cubicBezTo>
                  <a:pt x="3765685" y="-29872"/>
                  <a:pt x="3923168" y="15676"/>
                  <a:pt x="4032816" y="0"/>
                </a:cubicBezTo>
                <a:cubicBezTo>
                  <a:pt x="4142465" y="-15676"/>
                  <a:pt x="4390700" y="52412"/>
                  <a:pt x="4524034" y="0"/>
                </a:cubicBezTo>
                <a:cubicBezTo>
                  <a:pt x="4657368" y="-52412"/>
                  <a:pt x="4828584" y="58550"/>
                  <a:pt x="5132208" y="0"/>
                </a:cubicBezTo>
                <a:cubicBezTo>
                  <a:pt x="5317766" y="7811"/>
                  <a:pt x="5602602" y="220515"/>
                  <a:pt x="5586153" y="453945"/>
                </a:cubicBezTo>
                <a:cubicBezTo>
                  <a:pt x="5615982" y="540189"/>
                  <a:pt x="5560135" y="667064"/>
                  <a:pt x="5586153" y="853405"/>
                </a:cubicBezTo>
                <a:cubicBezTo>
                  <a:pt x="5612171" y="1039746"/>
                  <a:pt x="5574300" y="1192544"/>
                  <a:pt x="5586153" y="1307337"/>
                </a:cubicBezTo>
                <a:cubicBezTo>
                  <a:pt x="5598006" y="1422130"/>
                  <a:pt x="5559461" y="1593296"/>
                  <a:pt x="5586153" y="1797584"/>
                </a:cubicBezTo>
                <a:cubicBezTo>
                  <a:pt x="5612845" y="2001872"/>
                  <a:pt x="5557508" y="2119096"/>
                  <a:pt x="5586153" y="2269673"/>
                </a:cubicBezTo>
                <a:cubicBezTo>
                  <a:pt x="5578983" y="2546639"/>
                  <a:pt x="5418418" y="2663828"/>
                  <a:pt x="5132208" y="2723618"/>
                </a:cubicBezTo>
                <a:cubicBezTo>
                  <a:pt x="5018992" y="2781577"/>
                  <a:pt x="4824134" y="2693086"/>
                  <a:pt x="4594208" y="2723618"/>
                </a:cubicBezTo>
                <a:cubicBezTo>
                  <a:pt x="4364282" y="2754150"/>
                  <a:pt x="4175314" y="2668138"/>
                  <a:pt x="4009425" y="2723618"/>
                </a:cubicBezTo>
                <a:cubicBezTo>
                  <a:pt x="3843536" y="2779098"/>
                  <a:pt x="3722305" y="2705478"/>
                  <a:pt x="3564990" y="2723618"/>
                </a:cubicBezTo>
                <a:cubicBezTo>
                  <a:pt x="3407676" y="2741758"/>
                  <a:pt x="3153107" y="2712169"/>
                  <a:pt x="2886642" y="2723618"/>
                </a:cubicBezTo>
                <a:cubicBezTo>
                  <a:pt x="2620177" y="2735067"/>
                  <a:pt x="2483538" y="2720669"/>
                  <a:pt x="2301859" y="2723618"/>
                </a:cubicBezTo>
                <a:cubicBezTo>
                  <a:pt x="2120180" y="2726567"/>
                  <a:pt x="1779886" y="2648805"/>
                  <a:pt x="1623511" y="2723618"/>
                </a:cubicBezTo>
                <a:cubicBezTo>
                  <a:pt x="1467136" y="2798431"/>
                  <a:pt x="1343806" y="2716474"/>
                  <a:pt x="1085511" y="2723618"/>
                </a:cubicBezTo>
                <a:cubicBezTo>
                  <a:pt x="827216" y="2730762"/>
                  <a:pt x="734184" y="2706885"/>
                  <a:pt x="453945" y="2723618"/>
                </a:cubicBezTo>
                <a:cubicBezTo>
                  <a:pt x="193064" y="2754350"/>
                  <a:pt x="34325" y="2580853"/>
                  <a:pt x="0" y="2269673"/>
                </a:cubicBezTo>
                <a:cubicBezTo>
                  <a:pt x="-42615" y="2095964"/>
                  <a:pt x="3311" y="2020858"/>
                  <a:pt x="0" y="1815741"/>
                </a:cubicBezTo>
                <a:cubicBezTo>
                  <a:pt x="-3311" y="1610624"/>
                  <a:pt x="31110" y="1494514"/>
                  <a:pt x="0" y="1343652"/>
                </a:cubicBezTo>
                <a:cubicBezTo>
                  <a:pt x="-31110" y="1192790"/>
                  <a:pt x="29478" y="996695"/>
                  <a:pt x="0" y="853405"/>
                </a:cubicBezTo>
                <a:cubicBezTo>
                  <a:pt x="-29478" y="710115"/>
                  <a:pt x="41247" y="607996"/>
                  <a:pt x="0" y="453945"/>
                </a:cubicBezTo>
                <a:close/>
              </a:path>
              <a:path w="5586153" h="2723618" stroke="0" extrusionOk="0">
                <a:moveTo>
                  <a:pt x="0" y="453945"/>
                </a:moveTo>
                <a:cubicBezTo>
                  <a:pt x="-22506" y="189356"/>
                  <a:pt x="175182" y="10530"/>
                  <a:pt x="453945" y="0"/>
                </a:cubicBezTo>
                <a:cubicBezTo>
                  <a:pt x="775981" y="-16464"/>
                  <a:pt x="801056" y="24185"/>
                  <a:pt x="1132293" y="0"/>
                </a:cubicBezTo>
                <a:cubicBezTo>
                  <a:pt x="1463530" y="-24185"/>
                  <a:pt x="1453080" y="26636"/>
                  <a:pt x="1670293" y="0"/>
                </a:cubicBezTo>
                <a:cubicBezTo>
                  <a:pt x="1887506" y="-26636"/>
                  <a:pt x="1995334" y="52527"/>
                  <a:pt x="2161511" y="0"/>
                </a:cubicBezTo>
                <a:cubicBezTo>
                  <a:pt x="2327688" y="-52527"/>
                  <a:pt x="2566207" y="45053"/>
                  <a:pt x="2793077" y="0"/>
                </a:cubicBezTo>
                <a:cubicBezTo>
                  <a:pt x="3019947" y="-45053"/>
                  <a:pt x="3125930" y="7783"/>
                  <a:pt x="3331077" y="0"/>
                </a:cubicBezTo>
                <a:cubicBezTo>
                  <a:pt x="3536224" y="-7783"/>
                  <a:pt x="3704015" y="78416"/>
                  <a:pt x="4009425" y="0"/>
                </a:cubicBezTo>
                <a:cubicBezTo>
                  <a:pt x="4314835" y="-78416"/>
                  <a:pt x="4397007" y="35341"/>
                  <a:pt x="4500642" y="0"/>
                </a:cubicBezTo>
                <a:cubicBezTo>
                  <a:pt x="4604277" y="-35341"/>
                  <a:pt x="4884012" y="45255"/>
                  <a:pt x="5132208" y="0"/>
                </a:cubicBezTo>
                <a:cubicBezTo>
                  <a:pt x="5393104" y="2450"/>
                  <a:pt x="5538548" y="195538"/>
                  <a:pt x="5586153" y="453945"/>
                </a:cubicBezTo>
                <a:cubicBezTo>
                  <a:pt x="5607239" y="594312"/>
                  <a:pt x="5573336" y="710362"/>
                  <a:pt x="5586153" y="907877"/>
                </a:cubicBezTo>
                <a:cubicBezTo>
                  <a:pt x="5598970" y="1105392"/>
                  <a:pt x="5541671" y="1146373"/>
                  <a:pt x="5586153" y="1343652"/>
                </a:cubicBezTo>
                <a:cubicBezTo>
                  <a:pt x="5630635" y="1540931"/>
                  <a:pt x="5556578" y="1716365"/>
                  <a:pt x="5586153" y="1833898"/>
                </a:cubicBezTo>
                <a:cubicBezTo>
                  <a:pt x="5615728" y="1951431"/>
                  <a:pt x="5574523" y="2114156"/>
                  <a:pt x="5586153" y="2269673"/>
                </a:cubicBezTo>
                <a:cubicBezTo>
                  <a:pt x="5532800" y="2529141"/>
                  <a:pt x="5321208" y="2681041"/>
                  <a:pt x="5132208" y="2723618"/>
                </a:cubicBezTo>
                <a:cubicBezTo>
                  <a:pt x="4902327" y="2760052"/>
                  <a:pt x="4799938" y="2715106"/>
                  <a:pt x="4500642" y="2723618"/>
                </a:cubicBezTo>
                <a:cubicBezTo>
                  <a:pt x="4201346" y="2732130"/>
                  <a:pt x="4041197" y="2702477"/>
                  <a:pt x="3915860" y="2723618"/>
                </a:cubicBezTo>
                <a:cubicBezTo>
                  <a:pt x="3790523" y="2744759"/>
                  <a:pt x="3636605" y="2706080"/>
                  <a:pt x="3471425" y="2723618"/>
                </a:cubicBezTo>
                <a:cubicBezTo>
                  <a:pt x="3306246" y="2741156"/>
                  <a:pt x="3180484" y="2691020"/>
                  <a:pt x="2980207" y="2723618"/>
                </a:cubicBezTo>
                <a:cubicBezTo>
                  <a:pt x="2779930" y="2756216"/>
                  <a:pt x="2541904" y="2652216"/>
                  <a:pt x="2301859" y="2723618"/>
                </a:cubicBezTo>
                <a:cubicBezTo>
                  <a:pt x="2061814" y="2795020"/>
                  <a:pt x="1865573" y="2662933"/>
                  <a:pt x="1717076" y="2723618"/>
                </a:cubicBezTo>
                <a:cubicBezTo>
                  <a:pt x="1568579" y="2784303"/>
                  <a:pt x="1364060" y="2684290"/>
                  <a:pt x="1225858" y="2723618"/>
                </a:cubicBezTo>
                <a:cubicBezTo>
                  <a:pt x="1087656" y="2762946"/>
                  <a:pt x="805030" y="2637710"/>
                  <a:pt x="453945" y="2723618"/>
                </a:cubicBezTo>
                <a:cubicBezTo>
                  <a:pt x="169341" y="2721700"/>
                  <a:pt x="12960" y="2531538"/>
                  <a:pt x="0" y="2269673"/>
                </a:cubicBezTo>
                <a:cubicBezTo>
                  <a:pt x="-40477" y="2173621"/>
                  <a:pt x="53524" y="1921898"/>
                  <a:pt x="0" y="1815741"/>
                </a:cubicBezTo>
                <a:cubicBezTo>
                  <a:pt x="-53524" y="1709584"/>
                  <a:pt x="1209" y="1546000"/>
                  <a:pt x="0" y="1398124"/>
                </a:cubicBezTo>
                <a:cubicBezTo>
                  <a:pt x="-1209" y="1250248"/>
                  <a:pt x="40421" y="1023523"/>
                  <a:pt x="0" y="926034"/>
                </a:cubicBezTo>
                <a:cubicBezTo>
                  <a:pt x="-40421" y="828545"/>
                  <a:pt x="30536" y="557902"/>
                  <a:pt x="0" y="453945"/>
                </a:cubicBezTo>
                <a:close/>
              </a:path>
            </a:pathLst>
          </a:custGeom>
          <a:solidFill>
            <a:srgbClr val="002060"/>
          </a:solidFill>
          <a:ln w="1905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are clathrate hydrates?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Interest behind clathrate hydrate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Possible applications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Some experimental results on hydrogen hydrate</a:t>
            </a:r>
          </a:p>
        </p:txBody>
      </p:sp>
    </p:spTree>
    <p:extLst>
      <p:ext uri="{BB962C8B-B14F-4D97-AF65-F5344CB8AC3E}">
        <p14:creationId xmlns:p14="http://schemas.microsoft.com/office/powerpoint/2010/main" val="3376989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16">
            <a:extLst>
              <a:ext uri="{FF2B5EF4-FFF2-40B4-BE49-F238E27FC236}">
                <a16:creationId xmlns:a16="http://schemas.microsoft.com/office/drawing/2014/main" id="{9BA02B6C-8F3E-B454-0743-C0F4F2B21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67" y="1098077"/>
            <a:ext cx="3339333" cy="2617874"/>
          </a:xfrm>
          <a:prstGeom prst="rect">
            <a:avLst/>
          </a:prstGeom>
        </p:spPr>
      </p:pic>
      <p:pic>
        <p:nvPicPr>
          <p:cNvPr id="10" name="Image 106" descr="echantillon.pdf">
            <a:extLst>
              <a:ext uri="{FF2B5EF4-FFF2-40B4-BE49-F238E27FC236}">
                <a16:creationId xmlns:a16="http://schemas.microsoft.com/office/drawing/2014/main" id="{04933A71-D78A-2207-0133-B9E2F292F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76" y="4158789"/>
            <a:ext cx="2794590" cy="2340298"/>
          </a:xfrm>
          <a:prstGeom prst="rect">
            <a:avLst/>
          </a:prstGeom>
        </p:spPr>
      </p:pic>
      <p:cxnSp>
        <p:nvCxnSpPr>
          <p:cNvPr id="11" name="Straight Connector 4">
            <a:extLst>
              <a:ext uri="{FF2B5EF4-FFF2-40B4-BE49-F238E27FC236}">
                <a16:creationId xmlns:a16="http://schemas.microsoft.com/office/drawing/2014/main" id="{E29F609B-9578-D9EC-AF0F-38C6A4EF9766}"/>
              </a:ext>
            </a:extLst>
          </p:cNvPr>
          <p:cNvCxnSpPr>
            <a:cxnSpLocks/>
          </p:cNvCxnSpPr>
          <p:nvPr/>
        </p:nvCxnSpPr>
        <p:spPr>
          <a:xfrm flipH="1" flipV="1">
            <a:off x="1774264" y="2739801"/>
            <a:ext cx="4608302" cy="14189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35">
            <a:extLst>
              <a:ext uri="{FF2B5EF4-FFF2-40B4-BE49-F238E27FC236}">
                <a16:creationId xmlns:a16="http://schemas.microsoft.com/office/drawing/2014/main" id="{DDE1F9EC-E632-48C8-5DF1-4B238E0DCC66}"/>
              </a:ext>
            </a:extLst>
          </p:cNvPr>
          <p:cNvCxnSpPr>
            <a:cxnSpLocks/>
          </p:cNvCxnSpPr>
          <p:nvPr/>
        </p:nvCxnSpPr>
        <p:spPr>
          <a:xfrm flipH="1" flipV="1">
            <a:off x="1774264" y="2827986"/>
            <a:ext cx="1984166" cy="132738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08">
            <a:extLst>
              <a:ext uri="{FF2B5EF4-FFF2-40B4-BE49-F238E27FC236}">
                <a16:creationId xmlns:a16="http://schemas.microsoft.com/office/drawing/2014/main" id="{D590DA17-B758-80BA-B627-4E024087F19E}"/>
              </a:ext>
            </a:extLst>
          </p:cNvPr>
          <p:cNvSpPr txBox="1"/>
          <p:nvPr/>
        </p:nvSpPr>
        <p:spPr>
          <a:xfrm>
            <a:off x="3017268" y="6334790"/>
            <a:ext cx="4570743" cy="5232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endParaRPr lang="fr-FR" sz="1400" b="1">
              <a:solidFill>
                <a:srgbClr val="000090"/>
              </a:solidFill>
              <a:latin typeface="+mj-lt"/>
            </a:endParaRPr>
          </a:p>
          <a:p>
            <a:r>
              <a:rPr lang="fr-FR" sz="1400"/>
              <a:t>L.E.B.,  S. Klotz, J. Philippe.</a:t>
            </a:r>
            <a:r>
              <a:rPr lang="en-AU" sz="1400"/>
              <a:t>, Patent n° F2314567 </a:t>
            </a:r>
            <a:r>
              <a:rPr lang="fr-FR" sz="1400"/>
              <a:t>(2016)</a:t>
            </a:r>
          </a:p>
        </p:txBody>
      </p:sp>
      <p:sp>
        <p:nvSpPr>
          <p:cNvPr id="14" name="Rectangle 30">
            <a:extLst>
              <a:ext uri="{FF2B5EF4-FFF2-40B4-BE49-F238E27FC236}">
                <a16:creationId xmlns:a16="http://schemas.microsoft.com/office/drawing/2014/main" id="{3DA439F7-B5B9-6098-847F-3E9B102BA90F}"/>
              </a:ext>
            </a:extLst>
          </p:cNvPr>
          <p:cNvSpPr/>
          <p:nvPr/>
        </p:nvSpPr>
        <p:spPr>
          <a:xfrm>
            <a:off x="349199" y="3649247"/>
            <a:ext cx="24171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600" b="1" i="1"/>
              <a:t>Integrated </a:t>
            </a:r>
            <a:r>
              <a:rPr lang="fr-CA" sz="1600" b="1" i="1" err="1"/>
              <a:t>heating</a:t>
            </a:r>
            <a:r>
              <a:rPr lang="fr-CA" sz="1600" b="1" i="1"/>
              <a:t> system</a:t>
            </a:r>
          </a:p>
        </p:txBody>
      </p:sp>
      <p:sp>
        <p:nvSpPr>
          <p:cNvPr id="15" name="ZoneTexte 2">
            <a:extLst>
              <a:ext uri="{FF2B5EF4-FFF2-40B4-BE49-F238E27FC236}">
                <a16:creationId xmlns:a16="http://schemas.microsoft.com/office/drawing/2014/main" id="{6CF0FC05-A03E-E6D4-6914-ACB5A8875FC6}"/>
              </a:ext>
            </a:extLst>
          </p:cNvPr>
          <p:cNvSpPr txBox="1"/>
          <p:nvPr/>
        </p:nvSpPr>
        <p:spPr>
          <a:xfrm>
            <a:off x="877634" y="791846"/>
            <a:ext cx="2913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Pmax= 10 </a:t>
            </a:r>
            <a:r>
              <a:rPr lang="fr-FR" b="1" err="1"/>
              <a:t>GPa</a:t>
            </a:r>
            <a:r>
              <a:rPr lang="fr-FR" b="1"/>
              <a:t>   Tmax= 650 K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49708B2-449B-E0D0-6583-43CA18C08B16}"/>
              </a:ext>
            </a:extLst>
          </p:cNvPr>
          <p:cNvSpPr txBox="1"/>
          <p:nvPr/>
        </p:nvSpPr>
        <p:spPr>
          <a:xfrm>
            <a:off x="4768969" y="157913"/>
            <a:ext cx="53768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Paris Edinburgh Cell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Integrated heating system: max T 650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76FA58F-D578-B743-1D9E-209EDD563ED2}"/>
              </a:ext>
            </a:extLst>
          </p:cNvPr>
          <p:cNvSpPr txBox="1"/>
          <p:nvPr/>
        </p:nvSpPr>
        <p:spPr>
          <a:xfrm>
            <a:off x="157410" y="35747"/>
            <a:ext cx="3954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anose="020B0603020102020204" pitchFamily="34" charset="0"/>
              </a:rPr>
              <a:t>HP-HT QENS setup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4C4ADDE7-2008-DB34-26BC-8665353FDAF0}"/>
                  </a:ext>
                </a:extLst>
              </p:cNvPr>
              <p:cNvSpPr txBox="1"/>
              <p:nvPr/>
            </p:nvSpPr>
            <p:spPr>
              <a:xfrm>
                <a:off x="152348" y="4257602"/>
                <a:ext cx="3508051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Toroidal pressure chamber to minimize multiple scattering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Sample volume of about 30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𝑚𝑚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4C4ADDE7-2008-DB34-26BC-8665353FD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48" y="4257602"/>
                <a:ext cx="3508051" cy="1938992"/>
              </a:xfrm>
              <a:prstGeom prst="rect">
                <a:avLst/>
              </a:prstGeom>
              <a:blipFill>
                <a:blip r:embed="rId4"/>
                <a:stretch>
                  <a:fillRect l="-2536" t="-2597" r="-4348" b="-58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20" descr="Immagine che contiene schermata, bianco, design, bianco e nero&#10;&#10;Descrizione generata automaticamente">
            <a:extLst>
              <a:ext uri="{FF2B5EF4-FFF2-40B4-BE49-F238E27FC236}">
                <a16:creationId xmlns:a16="http://schemas.microsoft.com/office/drawing/2014/main" id="{4F0FA23D-BBFA-9363-580F-E41771EBF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3763" y="3429000"/>
            <a:ext cx="4643972" cy="2132351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AD11676-3EC4-DDE7-AD75-6AE270913E17}"/>
              </a:ext>
            </a:extLst>
          </p:cNvPr>
          <p:cNvSpPr txBox="1"/>
          <p:nvPr/>
        </p:nvSpPr>
        <p:spPr>
          <a:xfrm>
            <a:off x="7588011" y="2105407"/>
            <a:ext cx="3830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Also normal gasket geometry with spherical sample chamber</a:t>
            </a:r>
          </a:p>
        </p:txBody>
      </p:sp>
      <p:sp>
        <p:nvSpPr>
          <p:cNvPr id="23" name="Segnaposto numero diapositiva 1">
            <a:extLst>
              <a:ext uri="{FF2B5EF4-FFF2-40B4-BE49-F238E27FC236}">
                <a16:creationId xmlns:a16="http://schemas.microsoft.com/office/drawing/2014/main" id="{0324E019-BCCC-E739-315F-AE6A7D3E5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8300" y="6395896"/>
            <a:ext cx="2743200" cy="365125"/>
          </a:xfrm>
        </p:spPr>
        <p:txBody>
          <a:bodyPr/>
          <a:lstStyle/>
          <a:p>
            <a:fld id="{9174887F-7F2D-8247-9A66-7D89BA921E4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23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>
            <a:extLst>
              <a:ext uri="{FF2B5EF4-FFF2-40B4-BE49-F238E27FC236}">
                <a16:creationId xmlns:a16="http://schemas.microsoft.com/office/drawing/2014/main" id="{719E151D-2282-96FA-55AA-96A62E1F991A}"/>
              </a:ext>
            </a:extLst>
          </p:cNvPr>
          <p:cNvSpPr/>
          <p:nvPr/>
        </p:nvSpPr>
        <p:spPr>
          <a:xfrm>
            <a:off x="275894" y="89511"/>
            <a:ext cx="11640211" cy="58477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i="0" u="none" strike="noStrike" kern="1200" cap="none" spc="0" baseline="0" dirty="0">
                <a:solidFill>
                  <a:schemeClr val="bg2">
                    <a:lumMod val="25000"/>
                  </a:schemeClr>
                </a:solidFill>
                <a:uFillTx/>
                <a:latin typeface="Franklin Gothic Medium" panose="020B0603020102020204" pitchFamily="34" charset="0"/>
              </a:rPr>
              <a:t>HP-LT setup</a:t>
            </a:r>
            <a:endParaRPr lang="en-US" sz="2800" b="0" i="0" u="none" strike="noStrike" kern="1200" cap="none" spc="0" baseline="0" dirty="0">
              <a:solidFill>
                <a:schemeClr val="bg2">
                  <a:lumMod val="25000"/>
                </a:schemeClr>
              </a:solidFill>
              <a:uFillTx/>
              <a:latin typeface="Franklin Gothic Medium" panose="020B0603020102020204" pitchFamily="34" charset="0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1E5F07BA-E344-23C4-DAEA-8EA24B072B9A}"/>
              </a:ext>
            </a:extLst>
          </p:cNvPr>
          <p:cNvSpPr/>
          <p:nvPr/>
        </p:nvSpPr>
        <p:spPr>
          <a:xfrm>
            <a:off x="149412" y="6528239"/>
            <a:ext cx="12153354" cy="64633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FFFFFF"/>
                </a:solidFill>
                <a:uFillTx/>
                <a:latin typeface="Apple Symbols" pitchFamily="2"/>
                <a:ea typeface="Apple Symbols" pitchFamily="2"/>
                <a:cs typeface="Apple Symbols" pitchFamily="2"/>
              </a:rPr>
              <a:t>Lab meeting- December 7th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FFFFFF"/>
                </a:solidFill>
                <a:uFillTx/>
                <a:latin typeface="Apple Symbols" pitchFamily="2"/>
                <a:ea typeface="Apple Symbols" pitchFamily="2"/>
                <a:cs typeface="Apple Symbols" pitchFamily="2"/>
              </a:rPr>
              <a:t>                                                                                                     </a:t>
            </a:r>
            <a:endParaRPr lang="fr-FR" sz="1800" b="1" i="0" u="none" strike="noStrike" kern="1200" cap="none" spc="0" baseline="0">
              <a:solidFill>
                <a:srgbClr val="FFFFFF"/>
              </a:solidFill>
              <a:uFillTx/>
              <a:latin typeface="Apple Symbols" pitchFamily="2"/>
              <a:ea typeface="Apple Symbols" pitchFamily="2"/>
              <a:cs typeface="Apple Symbols" pitchFamily="2"/>
            </a:endParaRPr>
          </a:p>
        </p:txBody>
      </p:sp>
      <p:pic>
        <p:nvPicPr>
          <p:cNvPr id="13" name="Immagine 12" descr="Immagine che contiene cilindro, bianco e nero&#10;&#10;Descrizione generata automaticamente">
            <a:extLst>
              <a:ext uri="{FF2B5EF4-FFF2-40B4-BE49-F238E27FC236}">
                <a16:creationId xmlns:a16="http://schemas.microsoft.com/office/drawing/2014/main" id="{6FAC1BCF-DD63-23E8-EE08-D540B85EF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12" y="1011175"/>
            <a:ext cx="6769014" cy="5517064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07F4F68-3E63-60F1-655C-6EC25475FC0D}"/>
              </a:ext>
            </a:extLst>
          </p:cNvPr>
          <p:cNvSpPr txBox="1"/>
          <p:nvPr/>
        </p:nvSpPr>
        <p:spPr>
          <a:xfrm>
            <a:off x="7600208" y="1874728"/>
            <a:ext cx="364572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PEC can be inserted in a cryostat and cooled down to 4 K</a:t>
            </a:r>
          </a:p>
          <a:p>
            <a:r>
              <a:rPr lang="en-GB" sz="28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Maximum pressure for QENS or INS is about 10 </a:t>
            </a:r>
            <a:r>
              <a:rPr lang="en-GB" sz="2800" dirty="0" err="1"/>
              <a:t>GPa</a:t>
            </a:r>
            <a:endParaRPr lang="en-GB" sz="2800" dirty="0"/>
          </a:p>
        </p:txBody>
      </p:sp>
      <p:sp>
        <p:nvSpPr>
          <p:cNvPr id="16" name="Segnaposto numero diapositiva 1">
            <a:extLst>
              <a:ext uri="{FF2B5EF4-FFF2-40B4-BE49-F238E27FC236}">
                <a16:creationId xmlns:a16="http://schemas.microsoft.com/office/drawing/2014/main" id="{C5633BB9-3476-8365-8219-402B53CF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8300" y="6395896"/>
            <a:ext cx="2743200" cy="365125"/>
          </a:xfrm>
        </p:spPr>
        <p:txBody>
          <a:bodyPr/>
          <a:lstStyle/>
          <a:p>
            <a:fld id="{9174887F-7F2D-8247-9A66-7D89BA921E4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776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5">
            <a:extLst>
              <a:ext uri="{FF2B5EF4-FFF2-40B4-BE49-F238E27FC236}">
                <a16:creationId xmlns:a16="http://schemas.microsoft.com/office/drawing/2014/main" id="{0AC3E7A4-1D1E-E269-6912-02AFD7F953A7}"/>
              </a:ext>
            </a:extLst>
          </p:cNvPr>
          <p:cNvGrpSpPr/>
          <p:nvPr/>
        </p:nvGrpSpPr>
        <p:grpSpPr>
          <a:xfrm>
            <a:off x="1578707" y="1107668"/>
            <a:ext cx="8753231" cy="5672179"/>
            <a:chOff x="794479" y="705306"/>
            <a:chExt cx="9473784" cy="5761444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929366F2-5C48-BA85-C5BC-3B653F1C0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4479" y="705306"/>
              <a:ext cx="9473784" cy="5761444"/>
            </a:xfrm>
            <a:prstGeom prst="rect">
              <a:avLst/>
            </a:prstGeom>
          </p:spPr>
        </p:pic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A8B2ABDD-5472-87E4-3723-358C8452D0CE}"/>
                </a:ext>
              </a:extLst>
            </p:cNvPr>
            <p:cNvSpPr txBox="1"/>
            <p:nvPr/>
          </p:nvSpPr>
          <p:spPr>
            <a:xfrm>
              <a:off x="794479" y="957403"/>
              <a:ext cx="4296524" cy="42718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133" dirty="0"/>
                <a:t>1st method: ice-gas interface.        </a:t>
              </a:r>
            </a:p>
          </p:txBody>
        </p:sp>
        <p:sp>
          <p:nvSpPr>
            <p:cNvPr id="14" name="TextBox 18">
              <a:extLst>
                <a:ext uri="{FF2B5EF4-FFF2-40B4-BE49-F238E27FC236}">
                  <a16:creationId xmlns:a16="http://schemas.microsoft.com/office/drawing/2014/main" id="{39CF964D-210F-80E6-88D5-75E2026C71FD}"/>
                </a:ext>
              </a:extLst>
            </p:cNvPr>
            <p:cNvSpPr txBox="1"/>
            <p:nvPr/>
          </p:nvSpPr>
          <p:spPr>
            <a:xfrm>
              <a:off x="944380" y="3742823"/>
              <a:ext cx="4407116" cy="4271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133" dirty="0"/>
                <a:t>2</a:t>
              </a:r>
              <a:r>
                <a:rPr lang="en-US" sz="2133" baseline="30000" dirty="0"/>
                <a:t>nd</a:t>
              </a:r>
              <a:r>
                <a:rPr lang="en-US" sz="2133" dirty="0"/>
                <a:t> method: gas loading</a:t>
              </a:r>
            </a:p>
          </p:txBody>
        </p:sp>
      </p:grp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Hydrogen Hydrate sample preparation</a:t>
            </a:r>
            <a:br>
              <a:rPr lang="en-US" sz="4267" dirty="0"/>
            </a:b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8759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>
            <a:extLst>
              <a:ext uri="{FF2B5EF4-FFF2-40B4-BE49-F238E27FC236}">
                <a16:creationId xmlns:a16="http://schemas.microsoft.com/office/drawing/2014/main" id="{719E151D-2282-96FA-55AA-96A62E1F991A}"/>
              </a:ext>
            </a:extLst>
          </p:cNvPr>
          <p:cNvSpPr/>
          <p:nvPr/>
        </p:nvSpPr>
        <p:spPr>
          <a:xfrm>
            <a:off x="551794" y="54205"/>
            <a:ext cx="11640211" cy="58477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i="0" u="none" strike="noStrike" kern="1200" cap="none" spc="0" baseline="0" dirty="0">
                <a:solidFill>
                  <a:schemeClr val="bg2">
                    <a:lumMod val="25000"/>
                  </a:schemeClr>
                </a:solidFill>
                <a:uFillTx/>
                <a:latin typeface="Franklin Gothic Medium" panose="020B0603020102020204" pitchFamily="34" charset="0"/>
              </a:rPr>
              <a:t>Cryo-loading the Paris-Edinburgh Press (Pmax=20 </a:t>
            </a:r>
            <a:r>
              <a:rPr lang="en-US" sz="3200" b="1" i="0" u="none" strike="noStrike" kern="1200" cap="none" spc="0" baseline="0" dirty="0" err="1">
                <a:solidFill>
                  <a:schemeClr val="bg2">
                    <a:lumMod val="25000"/>
                  </a:schemeClr>
                </a:solidFill>
                <a:uFillTx/>
                <a:latin typeface="Franklin Gothic Medium" panose="020B0603020102020204" pitchFamily="34" charset="0"/>
              </a:rPr>
              <a:t>GPa</a:t>
            </a:r>
            <a:r>
              <a:rPr lang="en-US" sz="3200" b="1" i="0" u="none" strike="noStrike" kern="1200" cap="none" spc="0" baseline="0" dirty="0">
                <a:solidFill>
                  <a:schemeClr val="bg2">
                    <a:lumMod val="25000"/>
                  </a:schemeClr>
                </a:solidFill>
                <a:uFillTx/>
                <a:latin typeface="Franklin Gothic Medium" panose="020B0603020102020204" pitchFamily="34" charset="0"/>
              </a:rPr>
              <a:t>)</a:t>
            </a:r>
            <a:endParaRPr lang="en-US" sz="2800" b="0" i="0" u="none" strike="noStrike" kern="1200" cap="none" spc="0" baseline="0" dirty="0">
              <a:solidFill>
                <a:schemeClr val="bg2">
                  <a:lumMod val="25000"/>
                </a:schemeClr>
              </a:solidFill>
              <a:uFillTx/>
              <a:latin typeface="Franklin Gothic Medium" panose="020B0603020102020204" pitchFamily="34" charset="0"/>
            </a:endParaRPr>
          </a:p>
        </p:txBody>
      </p:sp>
      <p:pic>
        <p:nvPicPr>
          <p:cNvPr id="7" name="Picture 2" descr="C:\Users\ludl\Documents\presentation\matisse_2014\cryoloading_1.png">
            <a:extLst>
              <a:ext uri="{FF2B5EF4-FFF2-40B4-BE49-F238E27FC236}">
                <a16:creationId xmlns:a16="http://schemas.microsoft.com/office/drawing/2014/main" id="{5B84C156-F3F6-42FC-A575-5F8ABCC6FE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34827" y="2352619"/>
            <a:ext cx="3787707" cy="2785439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B6A1DBBD-300B-6804-B2BD-BE3483EFB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19" y="2352619"/>
            <a:ext cx="3303127" cy="27854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358">
            <a:extLst>
              <a:ext uri="{FF2B5EF4-FFF2-40B4-BE49-F238E27FC236}">
                <a16:creationId xmlns:a16="http://schemas.microsoft.com/office/drawing/2014/main" id="{E2F6A630-3AF0-7358-3A5D-ADCFA3F1A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323953" y="2352619"/>
            <a:ext cx="3363154" cy="278543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Rectangle 15">
            <a:extLst>
              <a:ext uri="{FF2B5EF4-FFF2-40B4-BE49-F238E27FC236}">
                <a16:creationId xmlns:a16="http://schemas.microsoft.com/office/drawing/2014/main" id="{1E5F07BA-E344-23C4-DAEA-8EA24B072B9A}"/>
              </a:ext>
            </a:extLst>
          </p:cNvPr>
          <p:cNvSpPr/>
          <p:nvPr/>
        </p:nvSpPr>
        <p:spPr>
          <a:xfrm>
            <a:off x="149412" y="6528239"/>
            <a:ext cx="12153354" cy="64633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FFFFFF"/>
                </a:solidFill>
                <a:uFillTx/>
                <a:latin typeface="Apple Symbols" pitchFamily="2"/>
                <a:ea typeface="Apple Symbols" pitchFamily="2"/>
                <a:cs typeface="Apple Symbols" pitchFamily="2"/>
              </a:rPr>
              <a:t>Lab meeting- December 7th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FFFFFF"/>
                </a:solidFill>
                <a:uFillTx/>
                <a:latin typeface="Apple Symbols" pitchFamily="2"/>
                <a:ea typeface="Apple Symbols" pitchFamily="2"/>
                <a:cs typeface="Apple Symbols" pitchFamily="2"/>
              </a:rPr>
              <a:t>                                                                                                     </a:t>
            </a:r>
            <a:endParaRPr lang="fr-FR" sz="1800" b="1" i="0" u="none" strike="noStrike" kern="1200" cap="none" spc="0" baseline="0">
              <a:solidFill>
                <a:srgbClr val="FFFFFF"/>
              </a:solidFill>
              <a:uFillTx/>
              <a:latin typeface="Apple Symbols" pitchFamily="2"/>
              <a:ea typeface="Apple Symbols" pitchFamily="2"/>
              <a:cs typeface="Apple Symbols" pitchFamily="2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B12D898-7E09-BD06-9B6C-DEC9B4F936AE}"/>
              </a:ext>
            </a:extLst>
          </p:cNvPr>
          <p:cNvSpPr txBox="1"/>
          <p:nvPr/>
        </p:nvSpPr>
        <p:spPr>
          <a:xfrm>
            <a:off x="332508" y="1195864"/>
            <a:ext cx="3206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 powder sample is pelleted to have the same hemispherical shape of the gasket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BD2BB82-E648-BDB4-0D38-8070773B909E}"/>
              </a:ext>
            </a:extLst>
          </p:cNvPr>
          <p:cNvSpPr txBox="1"/>
          <p:nvPr/>
        </p:nvSpPr>
        <p:spPr>
          <a:xfrm>
            <a:off x="6460176" y="1207739"/>
            <a:ext cx="3075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 pellet is then transferred in the two hemispheres of the gasket  </a:t>
            </a:r>
          </a:p>
        </p:txBody>
      </p:sp>
      <p:sp>
        <p:nvSpPr>
          <p:cNvPr id="5" name="Segnaposto numero diapositiva 1">
            <a:extLst>
              <a:ext uri="{FF2B5EF4-FFF2-40B4-BE49-F238E27FC236}">
                <a16:creationId xmlns:a16="http://schemas.microsoft.com/office/drawing/2014/main" id="{4E03173B-025D-DEFE-1C65-B6DBA42B8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8300" y="6395896"/>
            <a:ext cx="2743200" cy="365125"/>
          </a:xfrm>
        </p:spPr>
        <p:txBody>
          <a:bodyPr/>
          <a:lstStyle/>
          <a:p>
            <a:fld id="{9174887F-7F2D-8247-9A66-7D89BA921E4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53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>
            <a:extLst>
              <a:ext uri="{FF2B5EF4-FFF2-40B4-BE49-F238E27FC236}">
                <a16:creationId xmlns:a16="http://schemas.microsoft.com/office/drawing/2014/main" id="{719E151D-2282-96FA-55AA-96A62E1F991A}"/>
              </a:ext>
            </a:extLst>
          </p:cNvPr>
          <p:cNvSpPr/>
          <p:nvPr/>
        </p:nvSpPr>
        <p:spPr>
          <a:xfrm>
            <a:off x="551794" y="54205"/>
            <a:ext cx="11640211" cy="58477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i="0" u="none" strike="noStrike" kern="1200" cap="none" spc="0" baseline="0" dirty="0">
                <a:solidFill>
                  <a:schemeClr val="bg2">
                    <a:lumMod val="25000"/>
                  </a:schemeClr>
                </a:solidFill>
                <a:uFillTx/>
                <a:latin typeface="Franklin Gothic Medium" panose="020B0603020102020204" pitchFamily="34" charset="0"/>
              </a:rPr>
              <a:t>Cryo-loading the Paris-Edinburgh Press (Pmax=20 </a:t>
            </a:r>
            <a:r>
              <a:rPr lang="en-US" sz="3200" b="1" i="0" u="none" strike="noStrike" kern="1200" cap="none" spc="0" baseline="0" dirty="0" err="1">
                <a:solidFill>
                  <a:schemeClr val="bg2">
                    <a:lumMod val="25000"/>
                  </a:schemeClr>
                </a:solidFill>
                <a:uFillTx/>
                <a:latin typeface="Franklin Gothic Medium" panose="020B0603020102020204" pitchFamily="34" charset="0"/>
              </a:rPr>
              <a:t>GPa</a:t>
            </a:r>
            <a:r>
              <a:rPr lang="en-US" sz="3200" b="1" i="0" u="none" strike="noStrike" kern="1200" cap="none" spc="0" baseline="0" dirty="0">
                <a:solidFill>
                  <a:schemeClr val="bg2">
                    <a:lumMod val="25000"/>
                  </a:schemeClr>
                </a:solidFill>
                <a:uFillTx/>
                <a:latin typeface="Franklin Gothic Medium" panose="020B0603020102020204" pitchFamily="34" charset="0"/>
              </a:rPr>
              <a:t>)</a:t>
            </a:r>
            <a:endParaRPr lang="en-US" sz="2800" b="0" i="0" u="none" strike="noStrike" kern="1200" cap="none" spc="0" baseline="0" dirty="0">
              <a:solidFill>
                <a:schemeClr val="bg2">
                  <a:lumMod val="25000"/>
                </a:schemeClr>
              </a:solidFill>
              <a:uFillTx/>
              <a:latin typeface="Franklin Gothic Medium" panose="020B0603020102020204" pitchFamily="34" charset="0"/>
            </a:endParaRPr>
          </a:p>
        </p:txBody>
      </p:sp>
      <p:pic>
        <p:nvPicPr>
          <p:cNvPr id="6" name="Image 21">
            <a:extLst>
              <a:ext uri="{FF2B5EF4-FFF2-40B4-BE49-F238E27FC236}">
                <a16:creationId xmlns:a16="http://schemas.microsoft.com/office/drawing/2014/main" id="{EAB93B16-AA29-D298-49AB-89001F10F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5311" y="847417"/>
            <a:ext cx="2013875" cy="246408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id="{9DB6B4F4-07EA-E4AE-A83D-684254DCA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9464" y="832218"/>
            <a:ext cx="2883050" cy="259678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Rectangle 15">
            <a:extLst>
              <a:ext uri="{FF2B5EF4-FFF2-40B4-BE49-F238E27FC236}">
                <a16:creationId xmlns:a16="http://schemas.microsoft.com/office/drawing/2014/main" id="{1E5F07BA-E344-23C4-DAEA-8EA24B072B9A}"/>
              </a:ext>
            </a:extLst>
          </p:cNvPr>
          <p:cNvSpPr/>
          <p:nvPr/>
        </p:nvSpPr>
        <p:spPr>
          <a:xfrm>
            <a:off x="149412" y="6528239"/>
            <a:ext cx="12153354" cy="64633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FFFFFF"/>
                </a:solidFill>
                <a:uFillTx/>
                <a:latin typeface="Apple Symbols" pitchFamily="2"/>
                <a:ea typeface="Apple Symbols" pitchFamily="2"/>
                <a:cs typeface="Apple Symbols" pitchFamily="2"/>
              </a:rPr>
              <a:t>Lab meeting- December 7th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FFFFFF"/>
                </a:solidFill>
                <a:uFillTx/>
                <a:latin typeface="Apple Symbols" pitchFamily="2"/>
                <a:ea typeface="Apple Symbols" pitchFamily="2"/>
                <a:cs typeface="Apple Symbols" pitchFamily="2"/>
              </a:rPr>
              <a:t>                                                                                                     </a:t>
            </a:r>
            <a:endParaRPr lang="fr-FR" sz="1800" b="1" i="0" u="none" strike="noStrike" kern="1200" cap="none" spc="0" baseline="0">
              <a:solidFill>
                <a:srgbClr val="FFFFFF"/>
              </a:solidFill>
              <a:uFillTx/>
              <a:latin typeface="Apple Symbols" pitchFamily="2"/>
              <a:ea typeface="Apple Symbols" pitchFamily="2"/>
              <a:cs typeface="Apple Symbols" pitchFamily="2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1916DD7-4B6F-8873-75BE-D2A1C615C89B}"/>
              </a:ext>
            </a:extLst>
          </p:cNvPr>
          <p:cNvSpPr txBox="1"/>
          <p:nvPr/>
        </p:nvSpPr>
        <p:spPr>
          <a:xfrm>
            <a:off x="460570" y="951458"/>
            <a:ext cx="454749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The loaded gasket is then transferred in a clamp modulus, which can be inserted in the PE for further compression and cooling </a:t>
            </a:r>
          </a:p>
          <a:p>
            <a:pPr algn="ctr"/>
            <a:r>
              <a:rPr lang="en-GB" dirty="0"/>
              <a:t> 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007108F-0A7D-9AA6-4AE7-8FA54603E811}"/>
              </a:ext>
            </a:extLst>
          </p:cNvPr>
          <p:cNvSpPr txBox="1"/>
          <p:nvPr/>
        </p:nvSpPr>
        <p:spPr>
          <a:xfrm>
            <a:off x="868561" y="4004933"/>
            <a:ext cx="37881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The loaded gasket can also be quickly transferred in the HP-HT PE setup with pre-cooled  anvils</a:t>
            </a:r>
          </a:p>
        </p:txBody>
      </p:sp>
      <p:pic>
        <p:nvPicPr>
          <p:cNvPr id="13" name="Immagine 12" descr="Immagine che contiene interno, elettrodomestico da cucina, cilindro, Elettrodomestico&#10;&#10;Descrizione generata automaticamente">
            <a:extLst>
              <a:ext uri="{FF2B5EF4-FFF2-40B4-BE49-F238E27FC236}">
                <a16:creationId xmlns:a16="http://schemas.microsoft.com/office/drawing/2014/main" id="{552F9EC1-19B2-C276-8756-08F9DA418A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9463" y="3515448"/>
            <a:ext cx="2883049" cy="3225740"/>
          </a:xfrm>
          <a:prstGeom prst="rect">
            <a:avLst/>
          </a:prstGeom>
        </p:spPr>
      </p:pic>
      <p:pic>
        <p:nvPicPr>
          <p:cNvPr id="15" name="Immagine 14" descr="Immagine che contiene elettrodomestico da cucina, automobile, interno, Stoviglie e teglie&#10;&#10;Descrizione generata automaticamente">
            <a:extLst>
              <a:ext uri="{FF2B5EF4-FFF2-40B4-BE49-F238E27FC236}">
                <a16:creationId xmlns:a16="http://schemas.microsoft.com/office/drawing/2014/main" id="{0B9DFDA0-69EB-4B47-89C1-229B1C2D3E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973" y="3691995"/>
            <a:ext cx="3548527" cy="2686742"/>
          </a:xfrm>
          <a:prstGeom prst="rect">
            <a:avLst/>
          </a:prstGeom>
        </p:spPr>
      </p:pic>
      <p:sp>
        <p:nvSpPr>
          <p:cNvPr id="16" name="Segnaposto numero diapositiva 1">
            <a:extLst>
              <a:ext uri="{FF2B5EF4-FFF2-40B4-BE49-F238E27FC236}">
                <a16:creationId xmlns:a16="http://schemas.microsoft.com/office/drawing/2014/main" id="{443405FD-B673-E1FF-ABC9-DD608F01D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8300" y="6395896"/>
            <a:ext cx="2743200" cy="365125"/>
          </a:xfrm>
        </p:spPr>
        <p:txBody>
          <a:bodyPr/>
          <a:lstStyle/>
          <a:p>
            <a:fld id="{9174887F-7F2D-8247-9A66-7D89BA921E4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185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erchio, testo, schermata, diagramma&#10;&#10;Descrizione generata automaticamente">
            <a:extLst>
              <a:ext uri="{FF2B5EF4-FFF2-40B4-BE49-F238E27FC236}">
                <a16:creationId xmlns:a16="http://schemas.microsoft.com/office/drawing/2014/main" id="{7E1C53CA-3E60-E285-8E3D-7FE77EF43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603" y="1536786"/>
            <a:ext cx="7327397" cy="5321214"/>
          </a:xfrm>
          <a:prstGeom prst="rect">
            <a:avLst/>
          </a:prstGeo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5081C966-9173-CA41-E831-B7CEDED5F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054" y="-93099"/>
            <a:ext cx="8373891" cy="1325563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Time of Flight spectrometer: IN5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2A32E87-8588-6EB0-ADBA-79D3F41B2767}"/>
              </a:ext>
            </a:extLst>
          </p:cNvPr>
          <p:cNvSpPr txBox="1"/>
          <p:nvPr/>
        </p:nvSpPr>
        <p:spPr>
          <a:xfrm>
            <a:off x="5925334" y="1232464"/>
            <a:ext cx="45512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400" dirty="0"/>
              <a:t>Monochromatic neutron beam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400" dirty="0"/>
              <a:t>Position sensitive He3 detectors</a:t>
            </a:r>
          </a:p>
        </p:txBody>
      </p:sp>
      <p:pic>
        <p:nvPicPr>
          <p:cNvPr id="2" name="Picture 19">
            <a:extLst>
              <a:ext uri="{FF2B5EF4-FFF2-40B4-BE49-F238E27FC236}">
                <a16:creationId xmlns:a16="http://schemas.microsoft.com/office/drawing/2014/main" id="{9B637CA5-3490-EF06-4DD7-4DEA0DDBD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463" y="1999316"/>
            <a:ext cx="4637105" cy="358321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egnaposto numero diapositiva 1">
            <a:extLst>
              <a:ext uri="{FF2B5EF4-FFF2-40B4-BE49-F238E27FC236}">
                <a16:creationId xmlns:a16="http://schemas.microsoft.com/office/drawing/2014/main" id="{1A9760BC-7CB1-EA7C-2EA5-6BA0BBF85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8300" y="6395896"/>
            <a:ext cx="2743200" cy="365125"/>
          </a:xfrm>
        </p:spPr>
        <p:txBody>
          <a:bodyPr/>
          <a:lstStyle/>
          <a:p>
            <a:fld id="{9174887F-7F2D-8247-9A66-7D89BA921E4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1020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5081C966-9173-CA41-E831-B7CEDED5F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" y="-207723"/>
            <a:ext cx="10515600" cy="1325563"/>
          </a:xfrm>
        </p:spPr>
        <p:txBody>
          <a:bodyPr/>
          <a:lstStyle/>
          <a:p>
            <a:r>
              <a:rPr lang="en-GB" dirty="0"/>
              <a:t>H</a:t>
            </a:r>
            <a:r>
              <a:rPr lang="en-GB" sz="3200" dirty="0"/>
              <a:t>2</a:t>
            </a:r>
            <a:r>
              <a:rPr lang="en-GB" dirty="0"/>
              <a:t>O: HP – Raman experiment</a:t>
            </a:r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364D5315-3A4F-ECC1-1B39-F9794E0CD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6" y="705840"/>
            <a:ext cx="5636857" cy="4515696"/>
          </a:xfrm>
        </p:spPr>
        <p:txBody>
          <a:bodyPr/>
          <a:lstStyle/>
          <a:p>
            <a:pPr marL="380990" indent="-380990"/>
            <a:r>
              <a:rPr lang="en-GB" sz="2133" dirty="0"/>
              <a:t>Oven that allows to heat up to 600 K</a:t>
            </a:r>
          </a:p>
          <a:p>
            <a:pPr marL="380990" indent="-380990"/>
            <a:r>
              <a:rPr lang="en-GB" sz="2133" dirty="0"/>
              <a:t>Temperature is controlled through a thermocouple glued to the gasket</a:t>
            </a:r>
          </a:p>
          <a:p>
            <a:pPr marL="380990" indent="-380990"/>
            <a:r>
              <a:rPr lang="en-GB" sz="2133" dirty="0"/>
              <a:t>Very stable temperature </a:t>
            </a:r>
          </a:p>
          <a:p>
            <a:endParaRPr lang="en-GB" dirty="0"/>
          </a:p>
        </p:txBody>
      </p:sp>
      <p:pic>
        <p:nvPicPr>
          <p:cNvPr id="2" name="Immagine 1" descr="Immagine che contiene freno a disco, argento&#10;&#10;Descrizione generata automaticamente">
            <a:extLst>
              <a:ext uri="{FF2B5EF4-FFF2-40B4-BE49-F238E27FC236}">
                <a16:creationId xmlns:a16="http://schemas.microsoft.com/office/drawing/2014/main" id="{34D06405-F3B4-D5C2-4C70-9F5DF2323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040" y="1465596"/>
            <a:ext cx="4520483" cy="4724347"/>
          </a:xfrm>
          <a:prstGeom prst="rect">
            <a:avLst/>
          </a:prstGeom>
        </p:spPr>
      </p:pic>
      <p:pic>
        <p:nvPicPr>
          <p:cNvPr id="9" name="Image 3">
            <a:extLst>
              <a:ext uri="{FF2B5EF4-FFF2-40B4-BE49-F238E27FC236}">
                <a16:creationId xmlns:a16="http://schemas.microsoft.com/office/drawing/2014/main" id="{A7781316-584A-0302-2A09-38481E945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818" y="2528304"/>
            <a:ext cx="4838564" cy="362892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CCCAE96-5E59-0E02-5AD0-9BD706745EC2}"/>
              </a:ext>
            </a:extLst>
          </p:cNvPr>
          <p:cNvSpPr txBox="1"/>
          <p:nvPr/>
        </p:nvSpPr>
        <p:spPr>
          <a:xfrm>
            <a:off x="6718221" y="3223815"/>
            <a:ext cx="190456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7" dirty="0">
                <a:solidFill>
                  <a:schemeClr val="bg1"/>
                </a:solidFill>
              </a:rPr>
              <a:t>thermocouple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08E1AA66-A68E-1000-83E4-F4247229F6E1}"/>
              </a:ext>
            </a:extLst>
          </p:cNvPr>
          <p:cNvCxnSpPr>
            <a:cxnSpLocks/>
          </p:cNvCxnSpPr>
          <p:nvPr/>
        </p:nvCxnSpPr>
        <p:spPr>
          <a:xfrm>
            <a:off x="8054584" y="3634185"/>
            <a:ext cx="568200" cy="19358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22267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5081C966-9173-CA41-E831-B7CEDED5F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</a:t>
            </a:r>
            <a:r>
              <a:rPr lang="en-GB" sz="3200" dirty="0"/>
              <a:t>2</a:t>
            </a:r>
            <a:r>
              <a:rPr lang="en-GB" dirty="0"/>
              <a:t>O: HP HT– Raman experiment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5D24B39-B29B-0F3C-F3A6-D205BC2DD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408" y="1776323"/>
            <a:ext cx="4701331" cy="4516595"/>
          </a:xfrm>
          <a:prstGeom prst="rect">
            <a:avLst/>
          </a:prstGeom>
        </p:spPr>
      </p:pic>
      <p:pic>
        <p:nvPicPr>
          <p:cNvPr id="3" name="Immagine 2" descr="Immagine che contiene dispositivo, calibro, vicino&#10;&#10;Descrizione generata automaticamente">
            <a:extLst>
              <a:ext uri="{FF2B5EF4-FFF2-40B4-BE49-F238E27FC236}">
                <a16:creationId xmlns:a16="http://schemas.microsoft.com/office/drawing/2014/main" id="{04809AF9-4F6B-FB92-FC80-9B59EACD7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669" y="1776323"/>
            <a:ext cx="4701331" cy="45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91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Hydrogen Hydrate  HP </a:t>
            </a:r>
            <a:br>
              <a:rPr lang="en-US" sz="3600" dirty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X-ray diffraction at ID15B, ESRF</a:t>
            </a:r>
            <a:br>
              <a:rPr lang="en-US" sz="3600" dirty="0">
                <a:solidFill>
                  <a:schemeClr val="bg2">
                    <a:lumMod val="25000"/>
                  </a:schemeClr>
                </a:solidFill>
              </a:rPr>
            </a:br>
            <a:endParaRPr lang="fr-FR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27</a:t>
            </a:fld>
            <a:endParaRPr lang="fr-FR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F227C81-ACED-6778-0001-66407B073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17" y="1617951"/>
            <a:ext cx="11577902" cy="4432164"/>
          </a:xfrm>
          <a:prstGeom prst="rect">
            <a:avLst/>
          </a:prstGeom>
        </p:spPr>
      </p:pic>
      <p:pic>
        <p:nvPicPr>
          <p:cNvPr id="4" name="Immagine 3" descr="Immagine che contiene testo, Elementi grafici, Carattere, grafica&#10;&#10;Descrizione generata automaticamente">
            <a:extLst>
              <a:ext uri="{FF2B5EF4-FFF2-40B4-BE49-F238E27FC236}">
                <a16:creationId xmlns:a16="http://schemas.microsoft.com/office/drawing/2014/main" id="{D204CB6F-A94F-6F39-924B-C2F9364B5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7256" y="58890"/>
            <a:ext cx="983931" cy="125282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29FF714-837F-6E59-D90A-13E15D7E255E}"/>
              </a:ext>
            </a:extLst>
          </p:cNvPr>
          <p:cNvSpPr txBox="1"/>
          <p:nvPr/>
        </p:nvSpPr>
        <p:spPr>
          <a:xfrm>
            <a:off x="49460" y="6567586"/>
            <a:ext cx="11539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U. Ranieri*, S. Di </a:t>
            </a:r>
            <a:r>
              <a:rPr lang="en-GB" sz="1400" i="1" dirty="0" err="1"/>
              <a:t>Cataldo</a:t>
            </a:r>
            <a:r>
              <a:rPr lang="en-GB" sz="1400" i="1" dirty="0"/>
              <a:t>*, </a:t>
            </a:r>
            <a:r>
              <a:rPr lang="en-GB" sz="1400" b="1" i="1" dirty="0"/>
              <a:t>M. Rescigno</a:t>
            </a:r>
            <a:r>
              <a:rPr lang="en-GB" sz="1400" i="1" dirty="0"/>
              <a:t>, L. </a:t>
            </a:r>
            <a:r>
              <a:rPr lang="en-GB" sz="1400" i="1" dirty="0" err="1"/>
              <a:t>Monacelli</a:t>
            </a:r>
            <a:r>
              <a:rPr lang="en-GB" sz="1400" i="1" dirty="0"/>
              <a:t>, R. </a:t>
            </a:r>
            <a:r>
              <a:rPr lang="en-GB" sz="1400" i="1" dirty="0" err="1"/>
              <a:t>Gaal</a:t>
            </a:r>
            <a:r>
              <a:rPr lang="en-GB" sz="1400" i="1" dirty="0"/>
              <a:t>, M. Santoro, L. </a:t>
            </a:r>
            <a:r>
              <a:rPr lang="en-GB" sz="1400" i="1" dirty="0" err="1"/>
              <a:t>Andriambariarijaona</a:t>
            </a:r>
            <a:r>
              <a:rPr lang="en-GB" sz="1400" i="1" dirty="0"/>
              <a:t>, P. </a:t>
            </a:r>
            <a:r>
              <a:rPr lang="en-GB" sz="1400" i="1" dirty="0" err="1"/>
              <a:t>Parisiades</a:t>
            </a:r>
            <a:r>
              <a:rPr lang="en-GB" sz="1400" i="1" dirty="0"/>
              <a:t>, C. De Michele, and L.E. Bove, PNAS, accepted</a:t>
            </a:r>
          </a:p>
        </p:txBody>
      </p:sp>
    </p:spTree>
    <p:extLst>
      <p:ext uri="{BB962C8B-B14F-4D97-AF65-F5344CB8AC3E}">
        <p14:creationId xmlns:p14="http://schemas.microsoft.com/office/powerpoint/2010/main" val="438168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28</a:t>
            </a:fld>
            <a:endParaRPr lang="fr-FR" dirty="0"/>
          </a:p>
        </p:txBody>
      </p:sp>
      <p:pic>
        <p:nvPicPr>
          <p:cNvPr id="15" name="Segnaposto contenuto 14">
            <a:extLst>
              <a:ext uri="{FF2B5EF4-FFF2-40B4-BE49-F238E27FC236}">
                <a16:creationId xmlns:a16="http://schemas.microsoft.com/office/drawing/2014/main" id="{80E81931-3270-51BD-CCE3-5E7DF75F7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541" y="954157"/>
            <a:ext cx="6814533" cy="5564056"/>
          </a:xfr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E2B7ADB5-F43D-F765-1A9C-BD1723BBC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023" y="1844126"/>
            <a:ext cx="4198321" cy="4424919"/>
          </a:xfrm>
          <a:prstGeom prst="rect">
            <a:avLst/>
          </a:prstGeo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F4EF15B2-1246-3C47-4F8F-38887174CF52}"/>
              </a:ext>
            </a:extLst>
          </p:cNvPr>
          <p:cNvSpPr txBox="1">
            <a:spLocks/>
          </p:cNvSpPr>
          <p:nvPr/>
        </p:nvSpPr>
        <p:spPr>
          <a:xfrm>
            <a:off x="1850081" y="-2242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Hydrogen Hydrate </a:t>
            </a:r>
            <a:r>
              <a:rPr lang="en-GB" sz="3600" dirty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HP Raman experiment</a:t>
            </a:r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AFFD9D5F-F15F-4264-4A7A-587E885E02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65457" y="136525"/>
            <a:ext cx="761311" cy="21831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611A52C-3625-014D-DD6C-33BDEAE7581D}"/>
              </a:ext>
            </a:extLst>
          </p:cNvPr>
          <p:cNvSpPr txBox="1"/>
          <p:nvPr/>
        </p:nvSpPr>
        <p:spPr>
          <a:xfrm>
            <a:off x="49460" y="6567586"/>
            <a:ext cx="11539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U. Ranieri*, S. Di </a:t>
            </a:r>
            <a:r>
              <a:rPr lang="en-GB" sz="1400" i="1" dirty="0" err="1"/>
              <a:t>Cataldo</a:t>
            </a:r>
            <a:r>
              <a:rPr lang="en-GB" sz="1400" i="1" dirty="0"/>
              <a:t>*, </a:t>
            </a:r>
            <a:r>
              <a:rPr lang="en-GB" sz="1400" b="1" i="1" dirty="0"/>
              <a:t>M. Rescigno</a:t>
            </a:r>
            <a:r>
              <a:rPr lang="en-GB" sz="1400" i="1" dirty="0"/>
              <a:t>, L. </a:t>
            </a:r>
            <a:r>
              <a:rPr lang="en-GB" sz="1400" i="1" dirty="0" err="1"/>
              <a:t>Monacelli</a:t>
            </a:r>
            <a:r>
              <a:rPr lang="en-GB" sz="1400" i="1" dirty="0"/>
              <a:t>, R. </a:t>
            </a:r>
            <a:r>
              <a:rPr lang="en-GB" sz="1400" i="1" dirty="0" err="1"/>
              <a:t>Gaal</a:t>
            </a:r>
            <a:r>
              <a:rPr lang="en-GB" sz="1400" i="1" dirty="0"/>
              <a:t>, M. Santoro, L. </a:t>
            </a:r>
            <a:r>
              <a:rPr lang="en-GB" sz="1400" i="1" dirty="0" err="1"/>
              <a:t>Andriambariarijaona</a:t>
            </a:r>
            <a:r>
              <a:rPr lang="en-GB" sz="1400" i="1" dirty="0"/>
              <a:t>, P. </a:t>
            </a:r>
            <a:r>
              <a:rPr lang="en-GB" sz="1400" i="1" dirty="0" err="1"/>
              <a:t>Parisiades</a:t>
            </a:r>
            <a:r>
              <a:rPr lang="en-GB" sz="1400" i="1" dirty="0"/>
              <a:t>, C. De Michele, and L.E. Bove, PNAS, accepted</a:t>
            </a:r>
          </a:p>
        </p:txBody>
      </p:sp>
    </p:spTree>
    <p:extLst>
      <p:ext uri="{BB962C8B-B14F-4D97-AF65-F5344CB8AC3E}">
        <p14:creationId xmlns:p14="http://schemas.microsoft.com/office/powerpoint/2010/main" val="3971624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607C693-BCDA-AB8E-B2FC-B96C841A4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887F-7F2D-8247-9A66-7D89BA921E4A}" type="slidenum">
              <a:rPr lang="en-GB" smtClean="0"/>
              <a:t>2</a:t>
            </a:fld>
            <a:endParaRPr lang="en-GB"/>
          </a:p>
        </p:txBody>
      </p:sp>
      <p:pic>
        <p:nvPicPr>
          <p:cNvPr id="3" name="Immagine 2" descr="Immagine che contiene schermata, puntina&#10;&#10;Descrizione generata automaticamente">
            <a:extLst>
              <a:ext uri="{FF2B5EF4-FFF2-40B4-BE49-F238E27FC236}">
                <a16:creationId xmlns:a16="http://schemas.microsoft.com/office/drawing/2014/main" id="{7B7CE002-A976-6ACE-7E88-7D457E8CE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59" y="2470862"/>
            <a:ext cx="3616868" cy="2685943"/>
          </a:xfrm>
          <a:prstGeom prst="rect">
            <a:avLst/>
          </a:prstGeom>
        </p:spPr>
      </p:pic>
      <p:pic>
        <p:nvPicPr>
          <p:cNvPr id="4" name="Image 8">
            <a:extLst>
              <a:ext uri="{FF2B5EF4-FFF2-40B4-BE49-F238E27FC236}">
                <a16:creationId xmlns:a16="http://schemas.microsoft.com/office/drawing/2014/main" id="{294A20A0-062F-2529-DEC0-0B88AA696B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592" y="2886123"/>
            <a:ext cx="2814113" cy="269526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DEFD1A2-E192-11A7-902B-BE852EAF4FDD}"/>
              </a:ext>
            </a:extLst>
          </p:cNvPr>
          <p:cNvSpPr txBox="1"/>
          <p:nvPr/>
        </p:nvSpPr>
        <p:spPr>
          <a:xfrm>
            <a:off x="477902" y="133605"/>
            <a:ext cx="6467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are clathrate hydrates? </a:t>
            </a:r>
          </a:p>
        </p:txBody>
      </p:sp>
      <p:pic>
        <p:nvPicPr>
          <p:cNvPr id="6" name="Immagine 5" descr="Immagine che contiene rosso, Carminio, schizzo&#10;&#10;Descrizione generata automaticamente">
            <a:extLst>
              <a:ext uri="{FF2B5EF4-FFF2-40B4-BE49-F238E27FC236}">
                <a16:creationId xmlns:a16="http://schemas.microsoft.com/office/drawing/2014/main" id="{AAF7FB1D-6692-4161-1267-E96BE7EB0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606290">
            <a:off x="3675465" y="3895754"/>
            <a:ext cx="1212134" cy="675998"/>
          </a:xfrm>
          <a:prstGeom prst="rect">
            <a:avLst/>
          </a:prstGeom>
        </p:spPr>
      </p:pic>
      <p:pic>
        <p:nvPicPr>
          <p:cNvPr id="7" name="Image 8">
            <a:extLst>
              <a:ext uri="{FF2B5EF4-FFF2-40B4-BE49-F238E27FC236}">
                <a16:creationId xmlns:a16="http://schemas.microsoft.com/office/drawing/2014/main" id="{99888190-4CBF-791F-78D7-EE95781E85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2642" y="3335640"/>
            <a:ext cx="2871108" cy="2805106"/>
          </a:xfrm>
          <a:prstGeom prst="rect">
            <a:avLst/>
          </a:prstGeom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9D21FC15-10C2-44A4-2A3F-F184637D88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2642" y="295564"/>
            <a:ext cx="2591013" cy="255081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FCB71A3-72AE-96E0-C8DE-9204C5ED2DD4}"/>
              </a:ext>
            </a:extLst>
          </p:cNvPr>
          <p:cNvSpPr txBox="1"/>
          <p:nvPr/>
        </p:nvSpPr>
        <p:spPr>
          <a:xfrm>
            <a:off x="406880" y="970806"/>
            <a:ext cx="5978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Hydrogen bonded (HB) polyhedral cages of water molecules in which gas molecules are encaged</a:t>
            </a:r>
          </a:p>
        </p:txBody>
      </p:sp>
      <p:sp>
        <p:nvSpPr>
          <p:cNvPr id="11" name="Triangolo 10">
            <a:extLst>
              <a:ext uri="{FF2B5EF4-FFF2-40B4-BE49-F238E27FC236}">
                <a16:creationId xmlns:a16="http://schemas.microsoft.com/office/drawing/2014/main" id="{C8A61831-0D53-2153-5DEE-F24F51A92D6F}"/>
              </a:ext>
            </a:extLst>
          </p:cNvPr>
          <p:cNvSpPr/>
          <p:nvPr/>
        </p:nvSpPr>
        <p:spPr>
          <a:xfrm rot="16200000">
            <a:off x="5179813" y="2749349"/>
            <a:ext cx="6336615" cy="1429043"/>
          </a:xfrm>
          <a:prstGeom prst="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4">
                  <a:lumMod val="75000"/>
                  <a:alpha val="70000"/>
                </a:schemeClr>
              </a:gs>
              <a:gs pos="25000">
                <a:schemeClr val="accent4">
                  <a:lumMod val="60000"/>
                  <a:lumOff val="40000"/>
                  <a:alpha val="76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963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29</a:t>
            </a:fld>
            <a:endParaRPr lang="fr-FR" dirty="0"/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DBB0179D-6F71-97F2-BB5F-C700B2102F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6792" y="1178227"/>
            <a:ext cx="5412317" cy="5466304"/>
          </a:xfr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CF4994A-F74C-AD6A-5935-380547668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851" y="1178226"/>
            <a:ext cx="5412317" cy="5466305"/>
          </a:xfrm>
          <a:prstGeom prst="rect">
            <a:avLst/>
          </a:prstGeom>
        </p:spPr>
      </p:pic>
      <p:sp>
        <p:nvSpPr>
          <p:cNvPr id="5" name="Titolo 7">
            <a:extLst>
              <a:ext uri="{FF2B5EF4-FFF2-40B4-BE49-F238E27FC236}">
                <a16:creationId xmlns:a16="http://schemas.microsoft.com/office/drawing/2014/main" id="{CD044994-7EE8-8F38-7A94-E4DBDC24BBD9}"/>
              </a:ext>
            </a:extLst>
          </p:cNvPr>
          <p:cNvSpPr txBox="1">
            <a:spLocks/>
          </p:cNvSpPr>
          <p:nvPr/>
        </p:nvSpPr>
        <p:spPr>
          <a:xfrm>
            <a:off x="1850081" y="-2242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Hydrogen Hydrate </a:t>
            </a:r>
            <a:r>
              <a:rPr lang="en-GB" sz="3600" dirty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HP Raman experiment</a:t>
            </a:r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76A72918-5597-03A3-16BD-7947EE0AF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65457" y="136525"/>
            <a:ext cx="761311" cy="21831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DC142E6-B771-6E48-0925-BA268C8036A1}"/>
              </a:ext>
            </a:extLst>
          </p:cNvPr>
          <p:cNvSpPr txBox="1"/>
          <p:nvPr/>
        </p:nvSpPr>
        <p:spPr>
          <a:xfrm>
            <a:off x="49460" y="6567586"/>
            <a:ext cx="11539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U. Ranieri*, S. Di </a:t>
            </a:r>
            <a:r>
              <a:rPr lang="en-GB" sz="1400" i="1" dirty="0" err="1"/>
              <a:t>Cataldo</a:t>
            </a:r>
            <a:r>
              <a:rPr lang="en-GB" sz="1400" i="1" dirty="0"/>
              <a:t>*, </a:t>
            </a:r>
            <a:r>
              <a:rPr lang="en-GB" sz="1400" b="1" i="1" dirty="0"/>
              <a:t>M. Rescigno</a:t>
            </a:r>
            <a:r>
              <a:rPr lang="en-GB" sz="1400" i="1" dirty="0"/>
              <a:t>, L. </a:t>
            </a:r>
            <a:r>
              <a:rPr lang="en-GB" sz="1400" i="1" dirty="0" err="1"/>
              <a:t>Monacelli</a:t>
            </a:r>
            <a:r>
              <a:rPr lang="en-GB" sz="1400" i="1" dirty="0"/>
              <a:t>, R. </a:t>
            </a:r>
            <a:r>
              <a:rPr lang="en-GB" sz="1400" i="1" dirty="0" err="1"/>
              <a:t>Gaal</a:t>
            </a:r>
            <a:r>
              <a:rPr lang="en-GB" sz="1400" i="1" dirty="0"/>
              <a:t>, M. Santoro, L. </a:t>
            </a:r>
            <a:r>
              <a:rPr lang="en-GB" sz="1400" i="1" dirty="0" err="1"/>
              <a:t>Andriambariarijaona</a:t>
            </a:r>
            <a:r>
              <a:rPr lang="en-GB" sz="1400" i="1" dirty="0"/>
              <a:t>, P. </a:t>
            </a:r>
            <a:r>
              <a:rPr lang="en-GB" sz="1400" i="1" dirty="0" err="1"/>
              <a:t>Parisiades</a:t>
            </a:r>
            <a:r>
              <a:rPr lang="en-GB" sz="1400" i="1" dirty="0"/>
              <a:t>, C. De Michele, and L.E. Bove, PNAS, accepted</a:t>
            </a:r>
          </a:p>
        </p:txBody>
      </p:sp>
    </p:spTree>
    <p:extLst>
      <p:ext uri="{BB962C8B-B14F-4D97-AF65-F5344CB8AC3E}">
        <p14:creationId xmlns:p14="http://schemas.microsoft.com/office/powerpoint/2010/main" val="36525126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B3739D5-4371-7BE0-59C5-8A884B71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887F-7F2D-8247-9A66-7D89BA921E4A}" type="slidenum">
              <a:rPr lang="en-GB" smtClean="0"/>
              <a:t>30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3DFFDC-C7F6-07F3-2690-CCFC03394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36" y="731717"/>
            <a:ext cx="10073640" cy="6245657"/>
          </a:xfrm>
          <a:prstGeom prst="rect">
            <a:avLst/>
          </a:prstGeom>
        </p:spPr>
      </p:pic>
      <p:sp>
        <p:nvSpPr>
          <p:cNvPr id="4" name="Titre 2">
            <a:extLst>
              <a:ext uri="{FF2B5EF4-FFF2-40B4-BE49-F238E27FC236}">
                <a16:creationId xmlns:a16="http://schemas.microsoft.com/office/drawing/2014/main" id="{1E9C2CDF-1563-B953-7E2A-B2C32CC3EA0C}"/>
              </a:ext>
            </a:extLst>
          </p:cNvPr>
          <p:cNvSpPr txBox="1">
            <a:spLocks/>
          </p:cNvSpPr>
          <p:nvPr/>
        </p:nvSpPr>
        <p:spPr>
          <a:xfrm>
            <a:off x="183226" y="68935"/>
            <a:ext cx="1182554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C3: the most hydrogen dense filled ice</a:t>
            </a:r>
            <a:endParaRPr lang="fr-FR" sz="3600" dirty="0">
              <a:solidFill>
                <a:schemeClr val="bg2">
                  <a:lumMod val="25000"/>
                </a:schemeClr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0474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Maria Rescigno </a:t>
            </a:r>
          </a:p>
        </p:txBody>
      </p:sp>
      <p:pic>
        <p:nvPicPr>
          <p:cNvPr id="3" name="Immagine 2" descr="Immagine che contiene schermata, cerchio, Policromia&#10;&#10;Descrizione generata automaticamente">
            <a:extLst>
              <a:ext uri="{FF2B5EF4-FFF2-40B4-BE49-F238E27FC236}">
                <a16:creationId xmlns:a16="http://schemas.microsoft.com/office/drawing/2014/main" id="{BFF5BC8D-4B38-D490-7A9E-2F7AC7086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881" y="1376907"/>
            <a:ext cx="5658620" cy="5493103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022A767B-C452-67F2-D3F0-67602C28E7F1}"/>
              </a:ext>
            </a:extLst>
          </p:cNvPr>
          <p:cNvSpPr/>
          <p:nvPr/>
        </p:nvSpPr>
        <p:spPr>
          <a:xfrm>
            <a:off x="6121984" y="1279236"/>
            <a:ext cx="1249603" cy="275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J=1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C5A4A38E-536C-EA02-E27E-BD38C29362F5}"/>
              </a:ext>
            </a:extLst>
          </p:cNvPr>
          <p:cNvSpPr/>
          <p:nvPr/>
        </p:nvSpPr>
        <p:spPr>
          <a:xfrm>
            <a:off x="9046539" y="1279236"/>
            <a:ext cx="1249603" cy="275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3357C140-2DE4-2476-B91C-8F07D6D5486F}"/>
              </a:ext>
            </a:extLst>
          </p:cNvPr>
          <p:cNvSpPr/>
          <p:nvPr/>
        </p:nvSpPr>
        <p:spPr>
          <a:xfrm>
            <a:off x="9046539" y="4070389"/>
            <a:ext cx="1249603" cy="275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96329A1A-CF6D-C463-D036-DF72B35B207B}"/>
              </a:ext>
            </a:extLst>
          </p:cNvPr>
          <p:cNvSpPr/>
          <p:nvPr/>
        </p:nvSpPr>
        <p:spPr>
          <a:xfrm>
            <a:off x="6096000" y="4054208"/>
            <a:ext cx="1249603" cy="275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F98F8AD-306D-9583-6CE3-F90E23BA7384}"/>
              </a:ext>
            </a:extLst>
          </p:cNvPr>
          <p:cNvSpPr txBox="1"/>
          <p:nvPr/>
        </p:nvSpPr>
        <p:spPr>
          <a:xfrm>
            <a:off x="6121984" y="1244818"/>
            <a:ext cx="1338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n = 0 J=0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DA2DC74-6978-FFEF-A340-8F86ACB697DE}"/>
              </a:ext>
            </a:extLst>
          </p:cNvPr>
          <p:cNvSpPr txBox="1"/>
          <p:nvPr/>
        </p:nvSpPr>
        <p:spPr>
          <a:xfrm>
            <a:off x="8717877" y="1204938"/>
            <a:ext cx="2056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n = 0 J=1 m=-1 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44C700C-BED7-79C2-4C61-710AAA153063}"/>
              </a:ext>
            </a:extLst>
          </p:cNvPr>
          <p:cNvSpPr txBox="1"/>
          <p:nvPr/>
        </p:nvSpPr>
        <p:spPr>
          <a:xfrm>
            <a:off x="5883087" y="4017534"/>
            <a:ext cx="1893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n = 0 J=1 m=0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16E0E85-E602-8B66-9877-D80946291540}"/>
              </a:ext>
            </a:extLst>
          </p:cNvPr>
          <p:cNvSpPr txBox="1"/>
          <p:nvPr/>
        </p:nvSpPr>
        <p:spPr>
          <a:xfrm>
            <a:off x="8717877" y="4017534"/>
            <a:ext cx="1893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n = 0 J=1 m=1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4C5916C-72EE-9C57-FF66-31250B4BE1EF}"/>
              </a:ext>
            </a:extLst>
          </p:cNvPr>
          <p:cNvSpPr txBox="1"/>
          <p:nvPr/>
        </p:nvSpPr>
        <p:spPr>
          <a:xfrm>
            <a:off x="1729812" y="2782230"/>
            <a:ext cx="3211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Helvetica" pitchFamily="2" charset="0"/>
              </a:rPr>
              <a:t>The first </a:t>
            </a:r>
            <a:r>
              <a:rPr lang="it-IT" sz="2400" dirty="0" err="1">
                <a:latin typeface="Helvetica" pitchFamily="2" charset="0"/>
              </a:rPr>
              <a:t>excited</a:t>
            </a:r>
            <a:endParaRPr lang="it-IT" sz="2400" dirty="0">
              <a:latin typeface="Helvetica" pitchFamily="2" charset="0"/>
            </a:endParaRPr>
          </a:p>
          <a:p>
            <a:r>
              <a:rPr lang="it-IT" sz="2400" dirty="0">
                <a:latin typeface="Helvetica" pitchFamily="2" charset="0"/>
              </a:rPr>
              <a:t>state </a:t>
            </a:r>
            <a:r>
              <a:rPr lang="it-IT" sz="2400" dirty="0" err="1">
                <a:latin typeface="Helvetica" pitchFamily="2" charset="0"/>
              </a:rPr>
              <a:t>wavefunction</a:t>
            </a:r>
            <a:r>
              <a:rPr lang="it-IT" sz="2400" dirty="0">
                <a:latin typeface="Helvetica" pitchFamily="2" charset="0"/>
              </a:rPr>
              <a:t> </a:t>
            </a:r>
            <a:r>
              <a:rPr lang="it-IT" sz="2400" dirty="0" err="1">
                <a:latin typeface="Helvetica" pitchFamily="2" charset="0"/>
              </a:rPr>
              <a:t>is</a:t>
            </a:r>
            <a:r>
              <a:rPr lang="it-IT" sz="2400" dirty="0">
                <a:latin typeface="Helvetica" pitchFamily="2" charset="0"/>
              </a:rPr>
              <a:t> </a:t>
            </a:r>
            <a:r>
              <a:rPr lang="it-IT" sz="2400" dirty="0" err="1">
                <a:latin typeface="Helvetica" pitchFamily="2" charset="0"/>
              </a:rPr>
              <a:t>oriented</a:t>
            </a:r>
            <a:r>
              <a:rPr lang="it-IT" sz="2400" dirty="0">
                <a:latin typeface="Helvetica" pitchFamily="2" charset="0"/>
              </a:rPr>
              <a:t> </a:t>
            </a:r>
            <a:r>
              <a:rPr lang="it-IT" sz="2400" dirty="0" err="1">
                <a:latin typeface="Helvetica" pitchFamily="2" charset="0"/>
              </a:rPr>
              <a:t>along</a:t>
            </a:r>
            <a:r>
              <a:rPr lang="it-IT" sz="2400" dirty="0">
                <a:latin typeface="Helvetica" pitchFamily="2" charset="0"/>
              </a:rPr>
              <a:t> the </a:t>
            </a:r>
            <a:r>
              <a:rPr lang="it-IT" sz="2400" dirty="0" err="1">
                <a:latin typeface="Helvetica" pitchFamily="2" charset="0"/>
              </a:rPr>
              <a:t>same</a:t>
            </a:r>
            <a:r>
              <a:rPr lang="it-IT" sz="2400" dirty="0">
                <a:latin typeface="Helvetica" pitchFamily="2" charset="0"/>
              </a:rPr>
              <a:t> </a:t>
            </a:r>
            <a:r>
              <a:rPr lang="it-IT" sz="2400" dirty="0" err="1">
                <a:latin typeface="Helvetica" pitchFamily="2" charset="0"/>
              </a:rPr>
              <a:t>axis</a:t>
            </a:r>
            <a:r>
              <a:rPr lang="it-IT" sz="2400" dirty="0">
                <a:latin typeface="Helvetica" pitchFamily="2" charset="0"/>
              </a:rPr>
              <a:t> </a:t>
            </a:r>
            <a:r>
              <a:rPr lang="it-IT" sz="2400" dirty="0" err="1">
                <a:latin typeface="Helvetica" pitchFamily="2" charset="0"/>
              </a:rPr>
              <a:t>as</a:t>
            </a:r>
            <a:r>
              <a:rPr lang="it-IT" sz="2400" dirty="0">
                <a:latin typeface="Helvetica" pitchFamily="2" charset="0"/>
              </a:rPr>
              <a:t> the</a:t>
            </a:r>
          </a:p>
          <a:p>
            <a:r>
              <a:rPr lang="it-IT" sz="2400" dirty="0">
                <a:latin typeface="Helvetica" pitchFamily="2" charset="0"/>
              </a:rPr>
              <a:t>ground state</a:t>
            </a:r>
          </a:p>
        </p:txBody>
      </p:sp>
      <p:sp>
        <p:nvSpPr>
          <p:cNvPr id="11" name="Titolo 7">
            <a:extLst>
              <a:ext uri="{FF2B5EF4-FFF2-40B4-BE49-F238E27FC236}">
                <a16:creationId xmlns:a16="http://schemas.microsoft.com/office/drawing/2014/main" id="{C8DD8004-1376-25AB-45C8-E997E1DD2E47}"/>
              </a:ext>
            </a:extLst>
          </p:cNvPr>
          <p:cNvSpPr txBox="1">
            <a:spLocks/>
          </p:cNvSpPr>
          <p:nvPr/>
        </p:nvSpPr>
        <p:spPr>
          <a:xfrm>
            <a:off x="174812" y="-283235"/>
            <a:ext cx="12321241" cy="1430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DFT calculations and Schrödinger equation solution</a:t>
            </a:r>
            <a:endParaRPr lang="en-GB" sz="4000" dirty="0">
              <a:solidFill>
                <a:schemeClr val="bg2">
                  <a:lumMod val="25000"/>
                </a:schemeClr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6118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609A11F-98C8-2094-528F-B1653B4B4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32</a:t>
            </a:fld>
            <a:endParaRPr lang="fr-FR" dirty="0"/>
          </a:p>
        </p:txBody>
      </p:sp>
      <p:grpSp>
        <p:nvGrpSpPr>
          <p:cNvPr id="6" name="Grouper 3">
            <a:extLst>
              <a:ext uri="{FF2B5EF4-FFF2-40B4-BE49-F238E27FC236}">
                <a16:creationId xmlns:a16="http://schemas.microsoft.com/office/drawing/2014/main" id="{76B04C1C-D09D-F556-E8BA-C9BC73D8EC12}"/>
              </a:ext>
            </a:extLst>
          </p:cNvPr>
          <p:cNvGrpSpPr/>
          <p:nvPr/>
        </p:nvGrpSpPr>
        <p:grpSpPr>
          <a:xfrm>
            <a:off x="1454091" y="868808"/>
            <a:ext cx="8955404" cy="5852667"/>
            <a:chOff x="1524783" y="-272703"/>
            <a:chExt cx="8736032" cy="5249454"/>
          </a:xfrm>
        </p:grpSpPr>
        <p:pic>
          <p:nvPicPr>
            <p:cNvPr id="7" name="Image 1">
              <a:extLst>
                <a:ext uri="{FF2B5EF4-FFF2-40B4-BE49-F238E27FC236}">
                  <a16:creationId xmlns:a16="http://schemas.microsoft.com/office/drawing/2014/main" id="{4ABE6EB4-7D14-9DC2-EAFC-41CEA8B92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783" y="-272703"/>
              <a:ext cx="8736032" cy="5249454"/>
            </a:xfrm>
            <a:prstGeom prst="rect">
              <a:avLst/>
            </a:prstGeom>
          </p:spPr>
        </p:pic>
        <p:sp>
          <p:nvSpPr>
            <p:cNvPr id="8" name="ZoneTexte 6">
              <a:extLst>
                <a:ext uri="{FF2B5EF4-FFF2-40B4-BE49-F238E27FC236}">
                  <a16:creationId xmlns:a16="http://schemas.microsoft.com/office/drawing/2014/main" id="{D8186D16-A23E-F869-5EE4-D2EEC537AF6D}"/>
                </a:ext>
              </a:extLst>
            </p:cNvPr>
            <p:cNvSpPr txBox="1"/>
            <p:nvPr/>
          </p:nvSpPr>
          <p:spPr>
            <a:xfrm>
              <a:off x="7216492" y="1541468"/>
              <a:ext cx="581182" cy="290087"/>
            </a:xfrm>
            <a:prstGeom prst="rect">
              <a:avLst/>
            </a:prstGeom>
            <a:solidFill>
              <a:srgbClr val="EFC6B4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 err="1"/>
                <a:t>Ice</a:t>
              </a:r>
              <a:r>
                <a:rPr lang="fr-FR" sz="1400" dirty="0"/>
                <a:t> </a:t>
              </a:r>
              <a:r>
                <a:rPr lang="fr-FR" sz="1400" dirty="0" err="1"/>
                <a:t>Ih</a:t>
              </a:r>
              <a:endParaRPr lang="fr-FR" sz="1400" dirty="0"/>
            </a:p>
          </p:txBody>
        </p:sp>
        <p:sp>
          <p:nvSpPr>
            <p:cNvPr id="9" name="ZoneTexte 7">
              <a:extLst>
                <a:ext uri="{FF2B5EF4-FFF2-40B4-BE49-F238E27FC236}">
                  <a16:creationId xmlns:a16="http://schemas.microsoft.com/office/drawing/2014/main" id="{9CBD7D1A-6C0D-C1F5-CEE9-7CB940D602A5}"/>
                </a:ext>
              </a:extLst>
            </p:cNvPr>
            <p:cNvSpPr txBox="1"/>
            <p:nvPr/>
          </p:nvSpPr>
          <p:spPr>
            <a:xfrm>
              <a:off x="6979002" y="4217819"/>
              <a:ext cx="508232" cy="279039"/>
            </a:xfrm>
            <a:prstGeom prst="rect">
              <a:avLst/>
            </a:prstGeom>
            <a:solidFill>
              <a:srgbClr val="EFC6B4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 err="1"/>
                <a:t>Ice</a:t>
              </a:r>
              <a:r>
                <a:rPr lang="fr-FR" sz="1400" dirty="0"/>
                <a:t> II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8BA18007-C003-3187-AD96-4DC0EFEAAB83}"/>
                </a:ext>
              </a:extLst>
            </p:cNvPr>
            <p:cNvSpPr txBox="1"/>
            <p:nvPr/>
          </p:nvSpPr>
          <p:spPr>
            <a:xfrm>
              <a:off x="8175634" y="4233422"/>
              <a:ext cx="561712" cy="290087"/>
            </a:xfrm>
            <a:prstGeom prst="rect">
              <a:avLst/>
            </a:prstGeom>
            <a:solidFill>
              <a:srgbClr val="EFC6B4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 err="1"/>
                <a:t>Ice</a:t>
              </a:r>
              <a:r>
                <a:rPr lang="fr-FR" sz="1400" dirty="0"/>
                <a:t> </a:t>
              </a:r>
              <a:r>
                <a:rPr lang="fr-FR" sz="1400" dirty="0" err="1"/>
                <a:t>Ic</a:t>
              </a:r>
              <a:endParaRPr lang="fr-FR" sz="1400" dirty="0"/>
            </a:p>
          </p:txBody>
        </p:sp>
      </p:grpSp>
      <p:sp>
        <p:nvSpPr>
          <p:cNvPr id="11" name="Titolo 3">
            <a:extLst>
              <a:ext uri="{FF2B5EF4-FFF2-40B4-BE49-F238E27FC236}">
                <a16:creationId xmlns:a16="http://schemas.microsoft.com/office/drawing/2014/main" id="{9593B679-D353-A42B-9BB1-A64EC64125CE}"/>
              </a:ext>
            </a:extLst>
          </p:cNvPr>
          <p:cNvSpPr txBox="1">
            <a:spLocks/>
          </p:cNvSpPr>
          <p:nvPr/>
        </p:nvSpPr>
        <p:spPr>
          <a:xfrm>
            <a:off x="222309" y="136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Gas Hydrates</a:t>
            </a:r>
            <a:endParaRPr lang="en-GB" sz="3600" b="1" dirty="0">
              <a:solidFill>
                <a:schemeClr val="bg2">
                  <a:lumMod val="25000"/>
                </a:schemeClr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5736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5081C966-9173-CA41-E831-B7CEDED5F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551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Molecular Dynamics simulations</a:t>
            </a:r>
            <a:endParaRPr lang="en-GB" sz="4000" dirty="0">
              <a:solidFill>
                <a:schemeClr val="bg2">
                  <a:lumMod val="25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1485F09-5770-8AC9-C147-6B1950331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48" y="987848"/>
            <a:ext cx="5306852" cy="4882304"/>
          </a:xfrm>
          <a:prstGeom prst="rect">
            <a:avLst/>
          </a:prstGeom>
        </p:spPr>
      </p:pic>
      <p:pic>
        <p:nvPicPr>
          <p:cNvPr id="14" name="Immagine 13" descr="Immagine che contiene arte, Arti creative, modello&#10;&#10;Descrizione generata automaticamente">
            <a:extLst>
              <a:ext uri="{FF2B5EF4-FFF2-40B4-BE49-F238E27FC236}">
                <a16:creationId xmlns:a16="http://schemas.microsoft.com/office/drawing/2014/main" id="{ACBE389A-3396-F428-6218-DFF3D463A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5210" y="463618"/>
            <a:ext cx="4133979" cy="625785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9E7C77E-DBF5-E812-6DEC-71B31CBB8166}"/>
              </a:ext>
            </a:extLst>
          </p:cNvPr>
          <p:cNvSpPr txBox="1"/>
          <p:nvPr/>
        </p:nvSpPr>
        <p:spPr>
          <a:xfrm>
            <a:off x="0" y="6550223"/>
            <a:ext cx="3911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S. Di </a:t>
            </a:r>
            <a:r>
              <a:rPr lang="en-GB" sz="1400" i="1" dirty="0" err="1"/>
              <a:t>Cataldo</a:t>
            </a:r>
            <a:r>
              <a:rPr lang="en-GB" sz="1400" i="1" dirty="0"/>
              <a:t> &amp; M. Rescigno et al, under submission</a:t>
            </a:r>
          </a:p>
        </p:txBody>
      </p:sp>
    </p:spTree>
    <p:extLst>
      <p:ext uri="{BB962C8B-B14F-4D97-AF65-F5344CB8AC3E}">
        <p14:creationId xmlns:p14="http://schemas.microsoft.com/office/powerpoint/2010/main" val="40263917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5081C966-9173-CA41-E831-B7CEDED5F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12" y="-283235"/>
            <a:ext cx="12321241" cy="1430337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DFT calculations and Schrödinger equation solution</a:t>
            </a:r>
            <a:endParaRPr lang="en-GB" sz="4000" dirty="0">
              <a:solidFill>
                <a:schemeClr val="bg2">
                  <a:lumMod val="25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Immagine 2" descr="Immagine che contiene schermata, diagramma, linea, Diagramma&#10;&#10;Descrizione generata automaticamente">
            <a:extLst>
              <a:ext uri="{FF2B5EF4-FFF2-40B4-BE49-F238E27FC236}">
                <a16:creationId xmlns:a16="http://schemas.microsoft.com/office/drawing/2014/main" id="{BA34D2C8-1DE4-3809-3F2E-2C25DD056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59042"/>
            <a:ext cx="7695156" cy="330401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93AF5D1-ADBB-6BC0-FD14-B9D5C1718F3C}"/>
              </a:ext>
            </a:extLst>
          </p:cNvPr>
          <p:cNvSpPr txBox="1"/>
          <p:nvPr/>
        </p:nvSpPr>
        <p:spPr>
          <a:xfrm>
            <a:off x="174812" y="1328045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An effective potential is computed from the DFT relaxed C2 structure </a:t>
            </a:r>
          </a:p>
        </p:txBody>
      </p:sp>
      <p:pic>
        <p:nvPicPr>
          <p:cNvPr id="2" name="Immagine 1" descr="Immagine che contiene Carattere, calligrafia, bianco, testo&#10;&#10;Descrizione generata automaticamente">
            <a:extLst>
              <a:ext uri="{FF2B5EF4-FFF2-40B4-BE49-F238E27FC236}">
                <a16:creationId xmlns:a16="http://schemas.microsoft.com/office/drawing/2014/main" id="{E327A27F-83AF-4BA9-A45E-D47CB7BFF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9303" y="5657445"/>
            <a:ext cx="3777673" cy="809501"/>
          </a:xfrm>
          <a:prstGeom prst="rect">
            <a:avLst/>
          </a:prstGeom>
        </p:spPr>
      </p:pic>
      <p:pic>
        <p:nvPicPr>
          <p:cNvPr id="10" name="Immagine 9" descr="Immagine che contiene schermata, testo, design&#10;&#10;Descrizione generata automaticamente">
            <a:extLst>
              <a:ext uri="{FF2B5EF4-FFF2-40B4-BE49-F238E27FC236}">
                <a16:creationId xmlns:a16="http://schemas.microsoft.com/office/drawing/2014/main" id="{44DD479E-3EF1-C7B3-B235-AAA78EED75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6468" y="2323039"/>
            <a:ext cx="2479249" cy="453496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95D1ABF-DD17-1718-BDAD-68D722F1738A}"/>
              </a:ext>
            </a:extLst>
          </p:cNvPr>
          <p:cNvSpPr txBox="1"/>
          <p:nvPr/>
        </p:nvSpPr>
        <p:spPr>
          <a:xfrm>
            <a:off x="7451484" y="1122710"/>
            <a:ext cx="4351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The non-harmonic potential breaks the degeneracy in m of the l=1 rotational level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410F500-3F7D-1189-40E6-60A2FD61D795}"/>
              </a:ext>
            </a:extLst>
          </p:cNvPr>
          <p:cNvSpPr txBox="1"/>
          <p:nvPr/>
        </p:nvSpPr>
        <p:spPr>
          <a:xfrm>
            <a:off x="0" y="6550223"/>
            <a:ext cx="3911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S. Di </a:t>
            </a:r>
            <a:r>
              <a:rPr lang="en-GB" sz="1400" i="1" dirty="0" err="1"/>
              <a:t>Cataldo</a:t>
            </a:r>
            <a:r>
              <a:rPr lang="en-GB" sz="1400" i="1" dirty="0"/>
              <a:t> &amp; M. Rescigno et al, under submission</a:t>
            </a:r>
          </a:p>
        </p:txBody>
      </p:sp>
      <p:sp>
        <p:nvSpPr>
          <p:cNvPr id="13" name="Segnaposto numero diapositiva 1">
            <a:extLst>
              <a:ext uri="{FF2B5EF4-FFF2-40B4-BE49-F238E27FC236}">
                <a16:creationId xmlns:a16="http://schemas.microsoft.com/office/drawing/2014/main" id="{125BA90D-798C-54F5-1973-2AA43EF05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8300" y="6395896"/>
            <a:ext cx="2743200" cy="365125"/>
          </a:xfrm>
        </p:spPr>
        <p:txBody>
          <a:bodyPr/>
          <a:lstStyle/>
          <a:p>
            <a:fld id="{9174887F-7F2D-8247-9A66-7D89BA921E4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20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7">
            <a:extLst>
              <a:ext uri="{FF2B5EF4-FFF2-40B4-BE49-F238E27FC236}">
                <a16:creationId xmlns:a16="http://schemas.microsoft.com/office/drawing/2014/main" id="{7635C279-6F82-D383-8E2D-68581C764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570" y="-293446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Inelastic Neutron Scattering Experiment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C83B464-A8C7-3A53-CDB5-211F8C14FD31}"/>
              </a:ext>
            </a:extLst>
          </p:cNvPr>
          <p:cNvSpPr txBox="1"/>
          <p:nvPr/>
        </p:nvSpPr>
        <p:spPr>
          <a:xfrm>
            <a:off x="0" y="6550223"/>
            <a:ext cx="3911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S. Di </a:t>
            </a:r>
            <a:r>
              <a:rPr lang="en-GB" sz="1400" i="1" dirty="0" err="1"/>
              <a:t>Cataldo</a:t>
            </a:r>
            <a:r>
              <a:rPr lang="en-GB" sz="1400" i="1" dirty="0"/>
              <a:t> &amp; M. Rescigno et al, under submission</a:t>
            </a:r>
          </a:p>
        </p:txBody>
      </p:sp>
      <p:sp>
        <p:nvSpPr>
          <p:cNvPr id="20" name="Segnaposto numero diapositiva 1">
            <a:extLst>
              <a:ext uri="{FF2B5EF4-FFF2-40B4-BE49-F238E27FC236}">
                <a16:creationId xmlns:a16="http://schemas.microsoft.com/office/drawing/2014/main" id="{B9CF1946-E6DB-3B29-A021-D825BA7BC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8300" y="6395896"/>
            <a:ext cx="2743200" cy="365125"/>
          </a:xfrm>
        </p:spPr>
        <p:txBody>
          <a:bodyPr/>
          <a:lstStyle/>
          <a:p>
            <a:fld id="{9174887F-7F2D-8247-9A66-7D89BA921E4A}" type="slidenum">
              <a:rPr lang="en-GB" smtClean="0"/>
              <a:t>35</a:t>
            </a:fld>
            <a:endParaRPr lang="en-GB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3DE280CA-EBF3-B654-1FC9-8B2A9E331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864" y="1280790"/>
            <a:ext cx="5912970" cy="5210030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02015F3-472E-6B55-2BDA-7AF2375A3A01}"/>
              </a:ext>
            </a:extLst>
          </p:cNvPr>
          <p:cNvSpPr txBox="1"/>
          <p:nvPr/>
        </p:nvSpPr>
        <p:spPr>
          <a:xfrm>
            <a:off x="707821" y="1280790"/>
            <a:ext cx="46795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i="1" dirty="0"/>
              <a:t>We can measure the splitting of the l=1 level with INS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3A3B470-BA2D-44E0-7121-48DD79F3A779}"/>
              </a:ext>
            </a:extLst>
          </p:cNvPr>
          <p:cNvSpPr txBox="1"/>
          <p:nvPr/>
        </p:nvSpPr>
        <p:spPr>
          <a:xfrm>
            <a:off x="832964" y="4048145"/>
            <a:ext cx="44460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l=1 m= -1 is always occupied even at low temperature 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66CF6F4-146D-FBA1-5D14-B1884AA154A8}"/>
              </a:ext>
            </a:extLst>
          </p:cNvPr>
          <p:cNvSpPr txBox="1"/>
          <p:nvPr/>
        </p:nvSpPr>
        <p:spPr>
          <a:xfrm>
            <a:off x="1498303" y="2750939"/>
            <a:ext cx="3754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Ortho-para metastability </a:t>
            </a:r>
          </a:p>
        </p:txBody>
      </p:sp>
      <p:sp>
        <p:nvSpPr>
          <p:cNvPr id="30" name="Freccia destra 29">
            <a:extLst>
              <a:ext uri="{FF2B5EF4-FFF2-40B4-BE49-F238E27FC236}">
                <a16:creationId xmlns:a16="http://schemas.microsoft.com/office/drawing/2014/main" id="{1E08D53F-A07D-9CD7-AFC8-47C08224F32A}"/>
              </a:ext>
            </a:extLst>
          </p:cNvPr>
          <p:cNvSpPr/>
          <p:nvPr/>
        </p:nvSpPr>
        <p:spPr>
          <a:xfrm rot="5400000">
            <a:off x="2690418" y="3478480"/>
            <a:ext cx="714381" cy="333833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7373165-68AF-F71B-991D-81CFDA29909C}"/>
              </a:ext>
            </a:extLst>
          </p:cNvPr>
          <p:cNvSpPr txBox="1"/>
          <p:nvPr/>
        </p:nvSpPr>
        <p:spPr>
          <a:xfrm>
            <a:off x="10094912" y="5747113"/>
            <a:ext cx="622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I = 0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D9398C4-8931-3885-2231-9D8C12664A07}"/>
              </a:ext>
            </a:extLst>
          </p:cNvPr>
          <p:cNvSpPr txBox="1"/>
          <p:nvPr/>
        </p:nvSpPr>
        <p:spPr>
          <a:xfrm>
            <a:off x="7642745" y="5805110"/>
            <a:ext cx="622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I = 1</a:t>
            </a:r>
          </a:p>
        </p:txBody>
      </p:sp>
    </p:spTree>
    <p:extLst>
      <p:ext uri="{BB962C8B-B14F-4D97-AF65-F5344CB8AC3E}">
        <p14:creationId xmlns:p14="http://schemas.microsoft.com/office/powerpoint/2010/main" val="372986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07BDECD-2828-BAEA-45FB-DF48E3B48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864" y="1280790"/>
            <a:ext cx="5912970" cy="5210030"/>
          </a:xfrm>
          <a:prstGeom prst="rect">
            <a:avLst/>
          </a:prstGeom>
        </p:spPr>
      </p:pic>
      <p:sp>
        <p:nvSpPr>
          <p:cNvPr id="14" name="Titolo 7">
            <a:extLst>
              <a:ext uri="{FF2B5EF4-FFF2-40B4-BE49-F238E27FC236}">
                <a16:creationId xmlns:a16="http://schemas.microsoft.com/office/drawing/2014/main" id="{7635C279-6F82-D383-8E2D-68581C764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570" y="-293446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Inelastic Neutron Scattering Experiment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A4D2D86-6AD5-812C-8B77-BF5FFD2B97B4}"/>
              </a:ext>
            </a:extLst>
          </p:cNvPr>
          <p:cNvSpPr txBox="1"/>
          <p:nvPr/>
        </p:nvSpPr>
        <p:spPr>
          <a:xfrm>
            <a:off x="466165" y="2921168"/>
            <a:ext cx="4679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We can measure the transitions in the neutron energy gain side of the dynamical structure factor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C83B464-A8C7-3A53-CDB5-211F8C14FD31}"/>
              </a:ext>
            </a:extLst>
          </p:cNvPr>
          <p:cNvSpPr txBox="1"/>
          <p:nvPr/>
        </p:nvSpPr>
        <p:spPr>
          <a:xfrm>
            <a:off x="0" y="6550223"/>
            <a:ext cx="3911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S. Di </a:t>
            </a:r>
            <a:r>
              <a:rPr lang="en-GB" sz="1400" i="1" dirty="0" err="1"/>
              <a:t>Cataldo</a:t>
            </a:r>
            <a:r>
              <a:rPr lang="en-GB" sz="1400" i="1" dirty="0"/>
              <a:t> &amp; M. Rescigno et al, under submission</a:t>
            </a:r>
          </a:p>
        </p:txBody>
      </p:sp>
      <p:sp>
        <p:nvSpPr>
          <p:cNvPr id="20" name="Segnaposto numero diapositiva 1">
            <a:extLst>
              <a:ext uri="{FF2B5EF4-FFF2-40B4-BE49-F238E27FC236}">
                <a16:creationId xmlns:a16="http://schemas.microsoft.com/office/drawing/2014/main" id="{B9CF1946-E6DB-3B29-A021-D825BA7BC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8300" y="6395896"/>
            <a:ext cx="2743200" cy="365125"/>
          </a:xfrm>
        </p:spPr>
        <p:txBody>
          <a:bodyPr/>
          <a:lstStyle/>
          <a:p>
            <a:fld id="{9174887F-7F2D-8247-9A66-7D89BA921E4A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4857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E92423D7-DE07-3DD8-1F15-28DE95588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864" y="1280790"/>
            <a:ext cx="5912971" cy="5210030"/>
          </a:xfrm>
          <a:prstGeom prst="rect">
            <a:avLst/>
          </a:prstGeom>
        </p:spPr>
      </p:pic>
      <p:sp>
        <p:nvSpPr>
          <p:cNvPr id="14" name="Titolo 7">
            <a:extLst>
              <a:ext uri="{FF2B5EF4-FFF2-40B4-BE49-F238E27FC236}">
                <a16:creationId xmlns:a16="http://schemas.microsoft.com/office/drawing/2014/main" id="{7635C279-6F82-D383-8E2D-68581C764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570" y="-293446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Inelastic Neutron Scattering Experiment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A4D2D86-6AD5-812C-8B77-BF5FFD2B97B4}"/>
              </a:ext>
            </a:extLst>
          </p:cNvPr>
          <p:cNvSpPr txBox="1"/>
          <p:nvPr/>
        </p:nvSpPr>
        <p:spPr>
          <a:xfrm>
            <a:off x="937506" y="2767280"/>
            <a:ext cx="42472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As temperature is raised the higher energy levels populate and we can measure also the transitions from m=0 l=1 and m=1 l=1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C83B464-A8C7-3A53-CDB5-211F8C14FD31}"/>
              </a:ext>
            </a:extLst>
          </p:cNvPr>
          <p:cNvSpPr txBox="1"/>
          <p:nvPr/>
        </p:nvSpPr>
        <p:spPr>
          <a:xfrm>
            <a:off x="0" y="6550223"/>
            <a:ext cx="3911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S. Di </a:t>
            </a:r>
            <a:r>
              <a:rPr lang="en-GB" sz="1400" i="1" dirty="0" err="1"/>
              <a:t>Cataldo</a:t>
            </a:r>
            <a:r>
              <a:rPr lang="en-GB" sz="1400" i="1" dirty="0"/>
              <a:t> &amp; M. Rescigno et al, under submission</a:t>
            </a:r>
          </a:p>
        </p:txBody>
      </p:sp>
      <p:sp>
        <p:nvSpPr>
          <p:cNvPr id="20" name="Segnaposto numero diapositiva 1">
            <a:extLst>
              <a:ext uri="{FF2B5EF4-FFF2-40B4-BE49-F238E27FC236}">
                <a16:creationId xmlns:a16="http://schemas.microsoft.com/office/drawing/2014/main" id="{B9CF1946-E6DB-3B29-A021-D825BA7BC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8300" y="6395896"/>
            <a:ext cx="2743200" cy="365125"/>
          </a:xfrm>
        </p:spPr>
        <p:txBody>
          <a:bodyPr/>
          <a:lstStyle/>
          <a:p>
            <a:fld id="{9174887F-7F2D-8247-9A66-7D89BA921E4A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3232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BFB7CFF-C0D4-0051-C49E-B02112526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70" y="3547263"/>
            <a:ext cx="5378332" cy="304131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824EDD7-28EF-3D54-F8CA-448AFCE8F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668" y="1032117"/>
            <a:ext cx="5689599" cy="4588386"/>
          </a:xfrm>
          <a:prstGeom prst="rect">
            <a:avLst/>
          </a:prstGeom>
        </p:spPr>
      </p:pic>
      <p:sp>
        <p:nvSpPr>
          <p:cNvPr id="5" name="Titolo 7">
            <a:extLst>
              <a:ext uri="{FF2B5EF4-FFF2-40B4-BE49-F238E27FC236}">
                <a16:creationId xmlns:a16="http://schemas.microsoft.com/office/drawing/2014/main" id="{875C1370-0A94-D4EC-4AB9-367026A09BD2}"/>
              </a:ext>
            </a:extLst>
          </p:cNvPr>
          <p:cNvSpPr txBox="1">
            <a:spLocks/>
          </p:cNvSpPr>
          <p:nvPr/>
        </p:nvSpPr>
        <p:spPr>
          <a:xfrm>
            <a:off x="299570" y="-29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Inelastic Neutron Scattering Experiment</a:t>
            </a:r>
            <a:endParaRPr lang="en-GB" b="1" dirty="0">
              <a:solidFill>
                <a:schemeClr val="bg2">
                  <a:lumMod val="2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6A42BED-5C99-CEBC-50E4-378B218523BC}"/>
              </a:ext>
            </a:extLst>
          </p:cNvPr>
          <p:cNvSpPr txBox="1"/>
          <p:nvPr/>
        </p:nvSpPr>
        <p:spPr>
          <a:xfrm>
            <a:off x="257733" y="1096553"/>
            <a:ext cx="5378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We performed two experimental runs on IN5, ILL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ADC0E38-0065-F686-8A29-4C98E01B421E}"/>
              </a:ext>
            </a:extLst>
          </p:cNvPr>
          <p:cNvSpPr txBox="1"/>
          <p:nvPr/>
        </p:nvSpPr>
        <p:spPr>
          <a:xfrm>
            <a:off x="738280" y="1561099"/>
            <a:ext cx="48121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sample is cryogenically loaded in the LT PE 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sample is then compressed to 6 </a:t>
            </a:r>
            <a:r>
              <a:rPr lang="en-GB" sz="2000" dirty="0" err="1"/>
              <a:t>GPa</a:t>
            </a:r>
            <a:r>
              <a:rPr lang="en-GB" sz="2000" dirty="0"/>
              <a:t> and cooled down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We then measure the dynamical structure factor while heating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29C973A-63A8-D540-6FBA-3006B8AF9F82}"/>
              </a:ext>
            </a:extLst>
          </p:cNvPr>
          <p:cNvSpPr txBox="1"/>
          <p:nvPr/>
        </p:nvSpPr>
        <p:spPr>
          <a:xfrm>
            <a:off x="0" y="6550223"/>
            <a:ext cx="3911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S. Di </a:t>
            </a:r>
            <a:r>
              <a:rPr lang="en-GB" sz="1400" i="1" dirty="0" err="1"/>
              <a:t>Cataldo</a:t>
            </a:r>
            <a:r>
              <a:rPr lang="en-GB" sz="1400" i="1" dirty="0"/>
              <a:t> &amp; M. Rescigno et al, under submission</a:t>
            </a:r>
          </a:p>
        </p:txBody>
      </p:sp>
      <p:sp>
        <p:nvSpPr>
          <p:cNvPr id="12" name="Segnaposto numero diapositiva 1">
            <a:extLst>
              <a:ext uri="{FF2B5EF4-FFF2-40B4-BE49-F238E27FC236}">
                <a16:creationId xmlns:a16="http://schemas.microsoft.com/office/drawing/2014/main" id="{E41B70DC-B17F-AE6E-EC8D-70F76D460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8300" y="6395896"/>
            <a:ext cx="2743200" cy="365125"/>
          </a:xfrm>
        </p:spPr>
        <p:txBody>
          <a:bodyPr/>
          <a:lstStyle/>
          <a:p>
            <a:fld id="{9174887F-7F2D-8247-9A66-7D89BA921E4A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111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56F17AE-2F75-1355-5C1D-9BE2253FC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887F-7F2D-8247-9A66-7D89BA921E4A}" type="slidenum">
              <a:rPr lang="en-GB" smtClean="0"/>
              <a:t>3</a:t>
            </a:fld>
            <a:endParaRPr lang="en-GB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21D0C29-73A2-34B5-D3E3-CCF1AE8B1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29" y="1835846"/>
            <a:ext cx="6247438" cy="502215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94048A9-206E-C210-B672-EF8B2D72E87E}"/>
              </a:ext>
            </a:extLst>
          </p:cNvPr>
          <p:cNvSpPr txBox="1"/>
          <p:nvPr/>
        </p:nvSpPr>
        <p:spPr>
          <a:xfrm>
            <a:off x="7696104" y="1786387"/>
            <a:ext cx="3920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How can - generally small and non polar molecules – form such compounds?</a:t>
            </a:r>
          </a:p>
        </p:txBody>
      </p:sp>
      <p:pic>
        <p:nvPicPr>
          <p:cNvPr id="8" name="Immagine 7" descr="Immagine che contiene giallo&#10;&#10;Descrizione generata automaticamente">
            <a:extLst>
              <a:ext uri="{FF2B5EF4-FFF2-40B4-BE49-F238E27FC236}">
                <a16:creationId xmlns:a16="http://schemas.microsoft.com/office/drawing/2014/main" id="{0034D60C-8716-9FF9-6ACB-9D4C29BB6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104" y="3429000"/>
            <a:ext cx="3810000" cy="2133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BA5FA06-4CD2-209D-0438-C9E253936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8829" y="0"/>
            <a:ext cx="2391783" cy="23368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0664719-7D58-066B-9C01-9DF1FAD9FCDA}"/>
              </a:ext>
            </a:extLst>
          </p:cNvPr>
          <p:cNvSpPr txBox="1"/>
          <p:nvPr/>
        </p:nvSpPr>
        <p:spPr>
          <a:xfrm>
            <a:off x="2895600" y="469475"/>
            <a:ext cx="8314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Forces at play: hydrogen bond interactions between water molecules and Wan Der Waals interactions between the guest molecules and the cage</a:t>
            </a:r>
          </a:p>
        </p:txBody>
      </p:sp>
    </p:spTree>
    <p:extLst>
      <p:ext uri="{BB962C8B-B14F-4D97-AF65-F5344CB8AC3E}">
        <p14:creationId xmlns:p14="http://schemas.microsoft.com/office/powerpoint/2010/main" val="85025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99B67D1-18B1-EFDC-27A7-5D55AE389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887F-7F2D-8247-9A66-7D89BA921E4A}" type="slidenum">
              <a:rPr lang="en-GB" smtClean="0"/>
              <a:t>4</a:t>
            </a:fld>
            <a:endParaRPr lang="en-GB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5BDEED57-7BA3-F120-9BC9-40453CE01BDB}"/>
              </a:ext>
            </a:extLst>
          </p:cNvPr>
          <p:cNvSpPr txBox="1">
            <a:spLocks/>
          </p:cNvSpPr>
          <p:nvPr/>
        </p:nvSpPr>
        <p:spPr>
          <a:xfrm>
            <a:off x="332362" y="136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Why do clathrate hydrates form? </a:t>
            </a:r>
          </a:p>
        </p:txBody>
      </p:sp>
      <p:pic>
        <p:nvPicPr>
          <p:cNvPr id="4" name="Image 8">
            <a:extLst>
              <a:ext uri="{FF2B5EF4-FFF2-40B4-BE49-F238E27FC236}">
                <a16:creationId xmlns:a16="http://schemas.microsoft.com/office/drawing/2014/main" id="{814BAB3C-546D-0FF2-057C-51837AE36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60214" y="2033721"/>
            <a:ext cx="2761670" cy="269818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DF7CCD5-3C56-1FFE-7390-87A5471D3604}"/>
              </a:ext>
            </a:extLst>
          </p:cNvPr>
          <p:cNvSpPr txBox="1"/>
          <p:nvPr/>
        </p:nvSpPr>
        <p:spPr>
          <a:xfrm>
            <a:off x="2303615" y="1000423"/>
            <a:ext cx="7584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It’s a matter of balance between enthalpy and entropy cost!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746C0CE-B340-E1BD-C2A4-A281BC13412A}"/>
                  </a:ext>
                </a:extLst>
              </p:cNvPr>
              <p:cNvSpPr txBox="1"/>
              <p:nvPr/>
            </p:nvSpPr>
            <p:spPr>
              <a:xfrm>
                <a:off x="4017532" y="1553536"/>
                <a:ext cx="38860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∆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746C0CE-B340-E1BD-C2A4-A281BC1341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7532" y="1553536"/>
                <a:ext cx="3886000" cy="523220"/>
              </a:xfrm>
              <a:prstGeom prst="rect">
                <a:avLst/>
              </a:prstGeom>
              <a:blipFill>
                <a:blip r:embed="rId3"/>
                <a:stretch>
                  <a:fillRect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 descr="Immagine che contiene giallo&#10;&#10;Descrizione generata automaticamente">
            <a:extLst>
              <a:ext uri="{FF2B5EF4-FFF2-40B4-BE49-F238E27FC236}">
                <a16:creationId xmlns:a16="http://schemas.microsoft.com/office/drawing/2014/main" id="{2B060E17-386E-885C-A355-47A5C9626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193" y="2301428"/>
            <a:ext cx="3460103" cy="1937658"/>
          </a:xfrm>
          <a:prstGeom prst="rect">
            <a:avLst/>
          </a:prstGeom>
        </p:spPr>
      </p:pic>
      <p:pic>
        <p:nvPicPr>
          <p:cNvPr id="8" name="Image 15">
            <a:extLst>
              <a:ext uri="{FF2B5EF4-FFF2-40B4-BE49-F238E27FC236}">
                <a16:creationId xmlns:a16="http://schemas.microsoft.com/office/drawing/2014/main" id="{C6DB3FCD-6802-0FA9-79AB-79F75F54A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6400" y="4546958"/>
            <a:ext cx="3460104" cy="208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1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21B6BE7-361F-F23B-1C24-36D6967A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887F-7F2D-8247-9A66-7D89BA921E4A}" type="slidenum">
              <a:rPr lang="en-GB" smtClean="0"/>
              <a:t>5</a:t>
            </a:fld>
            <a:endParaRPr lang="en-GB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3E2DFB2-D79E-1CC7-15EB-3A578130F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037" y="432975"/>
            <a:ext cx="5773708" cy="38735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9809669-1896-7884-9ABD-2C3742D70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492" y="2840023"/>
            <a:ext cx="3835017" cy="382248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F3E39D5-A58B-9CA3-DBAD-DEDD9D738502}"/>
              </a:ext>
            </a:extLst>
          </p:cNvPr>
          <p:cNvSpPr txBox="1"/>
          <p:nvPr/>
        </p:nvSpPr>
        <p:spPr>
          <a:xfrm>
            <a:off x="227254" y="296169"/>
            <a:ext cx="53294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Brief history of clathrate hydrate science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6FD6A30-1B7E-C9D6-D77B-33117CEBCCA3}"/>
              </a:ext>
            </a:extLst>
          </p:cNvPr>
          <p:cNvSpPr txBox="1"/>
          <p:nvPr/>
        </p:nvSpPr>
        <p:spPr>
          <a:xfrm>
            <a:off x="227255" y="1868238"/>
            <a:ext cx="383501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First observations in 1700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Over the centuries chemists started characterizing these systems</a:t>
            </a:r>
          </a:p>
          <a:p>
            <a:endParaRPr lang="en-GB" sz="22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9FFB20C-3F03-7652-5C8E-6F259DCE66CB}"/>
              </a:ext>
            </a:extLst>
          </p:cNvPr>
          <p:cNvSpPr txBox="1"/>
          <p:nvPr/>
        </p:nvSpPr>
        <p:spPr>
          <a:xfrm>
            <a:off x="91795" y="3567811"/>
            <a:ext cx="383501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In the 1930s it was observed that natural-gas pipe lines were clogged with “ice”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Research on this systems started to be funded and the field expanded</a:t>
            </a:r>
          </a:p>
          <a:p>
            <a:r>
              <a:rPr lang="en-GB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269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354936A-6BDF-D4C1-6569-BC32D26D3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887F-7F2D-8247-9A66-7D89BA921E4A}" type="slidenum">
              <a:rPr lang="en-GB" smtClean="0"/>
              <a:t>6</a:t>
            </a:fld>
            <a:endParaRPr lang="en-GB"/>
          </a:p>
        </p:txBody>
      </p:sp>
      <p:sp>
        <p:nvSpPr>
          <p:cNvPr id="3" name="ZoneTexte 9">
            <a:extLst>
              <a:ext uri="{FF2B5EF4-FFF2-40B4-BE49-F238E27FC236}">
                <a16:creationId xmlns:a16="http://schemas.microsoft.com/office/drawing/2014/main" id="{B765CF5C-C8C3-E344-9B64-F5D9EBE434D2}"/>
              </a:ext>
            </a:extLst>
          </p:cNvPr>
          <p:cNvSpPr txBox="1"/>
          <p:nvPr/>
        </p:nvSpPr>
        <p:spPr>
          <a:xfrm>
            <a:off x="9407734" y="5213783"/>
            <a:ext cx="141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en-US" b="1" dirty="0">
                <a:solidFill>
                  <a:srgbClr val="C00000"/>
                </a:solidFill>
              </a:rPr>
              <a:t>CH</a:t>
            </a:r>
            <a:r>
              <a:rPr lang="fr-FR" altLang="en-US" b="1" baseline="-25000" dirty="0">
                <a:solidFill>
                  <a:srgbClr val="C00000"/>
                </a:solidFill>
              </a:rPr>
              <a:t>4</a:t>
            </a:r>
            <a:r>
              <a:rPr lang="fr-FR" altLang="en-US" b="1" dirty="0">
                <a:solidFill>
                  <a:srgbClr val="C00000"/>
                </a:solidFill>
              </a:rPr>
              <a:t> </a:t>
            </a:r>
            <a:r>
              <a:rPr lang="fr-FR" altLang="en-US" b="1" dirty="0" err="1">
                <a:solidFill>
                  <a:srgbClr val="C00000"/>
                </a:solidFill>
              </a:rPr>
              <a:t>recovery</a:t>
            </a:r>
            <a:endParaRPr lang="en-US" altLang="en-US" b="1" dirty="0">
              <a:solidFill>
                <a:srgbClr val="C00000"/>
              </a:solidFill>
            </a:endParaRPr>
          </a:p>
        </p:txBody>
      </p:sp>
      <p:sp>
        <p:nvSpPr>
          <p:cNvPr id="4" name="ZoneTexte 9">
            <a:extLst>
              <a:ext uri="{FF2B5EF4-FFF2-40B4-BE49-F238E27FC236}">
                <a16:creationId xmlns:a16="http://schemas.microsoft.com/office/drawing/2014/main" id="{FCABDF97-6A88-109D-73B9-EF56BC4DB4C9}"/>
              </a:ext>
            </a:extLst>
          </p:cNvPr>
          <p:cNvSpPr txBox="1"/>
          <p:nvPr/>
        </p:nvSpPr>
        <p:spPr>
          <a:xfrm>
            <a:off x="918665" y="5213783"/>
            <a:ext cx="1901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en-US" b="1" dirty="0">
                <a:solidFill>
                  <a:srgbClr val="C00000"/>
                </a:solidFill>
              </a:rPr>
              <a:t>CO</a:t>
            </a:r>
            <a:r>
              <a:rPr lang="fr-FR" altLang="en-US" b="1" baseline="-25000" dirty="0">
                <a:solidFill>
                  <a:srgbClr val="C00000"/>
                </a:solidFill>
              </a:rPr>
              <a:t>2</a:t>
            </a:r>
            <a:r>
              <a:rPr lang="fr-FR" altLang="en-US" b="1" dirty="0">
                <a:solidFill>
                  <a:srgbClr val="C00000"/>
                </a:solidFill>
              </a:rPr>
              <a:t> </a:t>
            </a:r>
            <a:r>
              <a:rPr lang="fr-FR" altLang="en-US" b="1" dirty="0" err="1">
                <a:solidFill>
                  <a:srgbClr val="C00000"/>
                </a:solidFill>
              </a:rPr>
              <a:t>sequestration</a:t>
            </a:r>
            <a:endParaRPr lang="en-US" altLang="en-US" b="1" dirty="0">
              <a:solidFill>
                <a:srgbClr val="C00000"/>
              </a:solidFill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35D2C4A4-E10B-AF3D-D315-44AC1FDC8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287" y="4444756"/>
            <a:ext cx="5589426" cy="227671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3E9965C-391E-1650-3D86-6F733B626D64}"/>
              </a:ext>
            </a:extLst>
          </p:cNvPr>
          <p:cNvSpPr txBox="1"/>
          <p:nvPr/>
        </p:nvSpPr>
        <p:spPr>
          <a:xfrm>
            <a:off x="429769" y="3780876"/>
            <a:ext cx="11332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Methane clathrate on our planet is a possible energy source but its possible destabilization raises concerns </a:t>
            </a:r>
          </a:p>
        </p:txBody>
      </p:sp>
      <p:pic>
        <p:nvPicPr>
          <p:cNvPr id="7" name="Picture 3" descr="gas_hyd_map.jpg">
            <a:extLst>
              <a:ext uri="{FF2B5EF4-FFF2-40B4-BE49-F238E27FC236}">
                <a16:creationId xmlns:a16="http://schemas.microsoft.com/office/drawing/2014/main" id="{9E4CE533-F338-81AD-DE79-5ECB5CF20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7" t="6279"/>
          <a:stretch>
            <a:fillRect/>
          </a:stretch>
        </p:blipFill>
        <p:spPr bwMode="auto">
          <a:xfrm>
            <a:off x="2444262" y="1342845"/>
            <a:ext cx="3651738" cy="236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881DAB9-A30B-89F7-260B-02699C193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257" y="1384054"/>
            <a:ext cx="3126481" cy="234650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66F1DB1-EF6E-730F-A433-D397A9A16927}"/>
              </a:ext>
            </a:extLst>
          </p:cNvPr>
          <p:cNvSpPr txBox="1"/>
          <p:nvPr/>
        </p:nvSpPr>
        <p:spPr>
          <a:xfrm>
            <a:off x="227254" y="109055"/>
            <a:ext cx="10590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Methane clathrate in the geosphere: </a:t>
            </a:r>
          </a:p>
          <a:p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Useful or harmful? </a:t>
            </a:r>
          </a:p>
        </p:txBody>
      </p:sp>
    </p:spTree>
    <p:extLst>
      <p:ext uri="{BB962C8B-B14F-4D97-AF65-F5344CB8AC3E}">
        <p14:creationId xmlns:p14="http://schemas.microsoft.com/office/powerpoint/2010/main" val="342238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9ABEA09E-36A5-085D-194C-012E8E05C0FF}"/>
              </a:ext>
            </a:extLst>
          </p:cNvPr>
          <p:cNvSpPr/>
          <p:nvPr/>
        </p:nvSpPr>
        <p:spPr>
          <a:xfrm>
            <a:off x="6792705" y="1529235"/>
            <a:ext cx="5187463" cy="3851031"/>
          </a:xfrm>
          <a:custGeom>
            <a:avLst/>
            <a:gdLst>
              <a:gd name="connsiteX0" fmla="*/ 0 w 5187463"/>
              <a:gd name="connsiteY0" fmla="*/ 641851 h 3851031"/>
              <a:gd name="connsiteX1" fmla="*/ 641851 w 5187463"/>
              <a:gd name="connsiteY1" fmla="*/ 0 h 3851031"/>
              <a:gd name="connsiteX2" fmla="*/ 1199531 w 5187463"/>
              <a:gd name="connsiteY2" fmla="*/ 0 h 3851031"/>
              <a:gd name="connsiteX3" fmla="*/ 1679136 w 5187463"/>
              <a:gd name="connsiteY3" fmla="*/ 0 h 3851031"/>
              <a:gd name="connsiteX4" fmla="*/ 2119703 w 5187463"/>
              <a:gd name="connsiteY4" fmla="*/ 0 h 3851031"/>
              <a:gd name="connsiteX5" fmla="*/ 2599308 w 5187463"/>
              <a:gd name="connsiteY5" fmla="*/ 0 h 3851031"/>
              <a:gd name="connsiteX6" fmla="*/ 3196026 w 5187463"/>
              <a:gd name="connsiteY6" fmla="*/ 0 h 3851031"/>
              <a:gd name="connsiteX7" fmla="*/ 3675631 w 5187463"/>
              <a:gd name="connsiteY7" fmla="*/ 0 h 3851031"/>
              <a:gd name="connsiteX8" fmla="*/ 4545612 w 5187463"/>
              <a:gd name="connsiteY8" fmla="*/ 0 h 3851031"/>
              <a:gd name="connsiteX9" fmla="*/ 5187463 w 5187463"/>
              <a:gd name="connsiteY9" fmla="*/ 641851 h 3851031"/>
              <a:gd name="connsiteX10" fmla="*/ 5187463 w 5187463"/>
              <a:gd name="connsiteY10" fmla="*/ 1180990 h 3851031"/>
              <a:gd name="connsiteX11" fmla="*/ 5187463 w 5187463"/>
              <a:gd name="connsiteY11" fmla="*/ 1643109 h 3851031"/>
              <a:gd name="connsiteX12" fmla="*/ 5187463 w 5187463"/>
              <a:gd name="connsiteY12" fmla="*/ 2207922 h 3851031"/>
              <a:gd name="connsiteX13" fmla="*/ 5187463 w 5187463"/>
              <a:gd name="connsiteY13" fmla="*/ 2721387 h 3851031"/>
              <a:gd name="connsiteX14" fmla="*/ 5187463 w 5187463"/>
              <a:gd name="connsiteY14" fmla="*/ 3209180 h 3851031"/>
              <a:gd name="connsiteX15" fmla="*/ 4545612 w 5187463"/>
              <a:gd name="connsiteY15" fmla="*/ 3851031 h 3851031"/>
              <a:gd name="connsiteX16" fmla="*/ 3909857 w 5187463"/>
              <a:gd name="connsiteY16" fmla="*/ 3851031 h 3851031"/>
              <a:gd name="connsiteX17" fmla="*/ 3430252 w 5187463"/>
              <a:gd name="connsiteY17" fmla="*/ 3851031 h 3851031"/>
              <a:gd name="connsiteX18" fmla="*/ 2872572 w 5187463"/>
              <a:gd name="connsiteY18" fmla="*/ 3851031 h 3851031"/>
              <a:gd name="connsiteX19" fmla="*/ 2432004 w 5187463"/>
              <a:gd name="connsiteY19" fmla="*/ 3851031 h 3851031"/>
              <a:gd name="connsiteX20" fmla="*/ 1796249 w 5187463"/>
              <a:gd name="connsiteY20" fmla="*/ 3851031 h 3851031"/>
              <a:gd name="connsiteX21" fmla="*/ 1238569 w 5187463"/>
              <a:gd name="connsiteY21" fmla="*/ 3851031 h 3851031"/>
              <a:gd name="connsiteX22" fmla="*/ 641851 w 5187463"/>
              <a:gd name="connsiteY22" fmla="*/ 3851031 h 3851031"/>
              <a:gd name="connsiteX23" fmla="*/ 0 w 5187463"/>
              <a:gd name="connsiteY23" fmla="*/ 3209180 h 3851031"/>
              <a:gd name="connsiteX24" fmla="*/ 0 w 5187463"/>
              <a:gd name="connsiteY24" fmla="*/ 2670041 h 3851031"/>
              <a:gd name="connsiteX25" fmla="*/ 0 w 5187463"/>
              <a:gd name="connsiteY25" fmla="*/ 2130902 h 3851031"/>
              <a:gd name="connsiteX26" fmla="*/ 0 w 5187463"/>
              <a:gd name="connsiteY26" fmla="*/ 1566089 h 3851031"/>
              <a:gd name="connsiteX27" fmla="*/ 0 w 5187463"/>
              <a:gd name="connsiteY27" fmla="*/ 641851 h 3851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187463" h="3851031" fill="none" extrusionOk="0">
                <a:moveTo>
                  <a:pt x="0" y="641851"/>
                </a:moveTo>
                <a:cubicBezTo>
                  <a:pt x="-6505" y="307647"/>
                  <a:pt x="256215" y="-98100"/>
                  <a:pt x="641851" y="0"/>
                </a:cubicBezTo>
                <a:cubicBezTo>
                  <a:pt x="917525" y="-231"/>
                  <a:pt x="1034257" y="36464"/>
                  <a:pt x="1199531" y="0"/>
                </a:cubicBezTo>
                <a:cubicBezTo>
                  <a:pt x="1364805" y="-36464"/>
                  <a:pt x="1507400" y="3680"/>
                  <a:pt x="1679136" y="0"/>
                </a:cubicBezTo>
                <a:cubicBezTo>
                  <a:pt x="1850872" y="-3680"/>
                  <a:pt x="2002061" y="36371"/>
                  <a:pt x="2119703" y="0"/>
                </a:cubicBezTo>
                <a:cubicBezTo>
                  <a:pt x="2237345" y="-36371"/>
                  <a:pt x="2360475" y="15505"/>
                  <a:pt x="2599308" y="0"/>
                </a:cubicBezTo>
                <a:cubicBezTo>
                  <a:pt x="2838142" y="-15505"/>
                  <a:pt x="2995274" y="31419"/>
                  <a:pt x="3196026" y="0"/>
                </a:cubicBezTo>
                <a:cubicBezTo>
                  <a:pt x="3396778" y="-31419"/>
                  <a:pt x="3523707" y="9222"/>
                  <a:pt x="3675631" y="0"/>
                </a:cubicBezTo>
                <a:cubicBezTo>
                  <a:pt x="3827555" y="-9222"/>
                  <a:pt x="4261969" y="18486"/>
                  <a:pt x="4545612" y="0"/>
                </a:cubicBezTo>
                <a:cubicBezTo>
                  <a:pt x="4916897" y="3331"/>
                  <a:pt x="5127123" y="326326"/>
                  <a:pt x="5187463" y="641851"/>
                </a:cubicBezTo>
                <a:cubicBezTo>
                  <a:pt x="5189838" y="831415"/>
                  <a:pt x="5155887" y="991690"/>
                  <a:pt x="5187463" y="1180990"/>
                </a:cubicBezTo>
                <a:cubicBezTo>
                  <a:pt x="5219039" y="1370290"/>
                  <a:pt x="5170306" y="1463693"/>
                  <a:pt x="5187463" y="1643109"/>
                </a:cubicBezTo>
                <a:cubicBezTo>
                  <a:pt x="5204620" y="1822525"/>
                  <a:pt x="5137905" y="2048985"/>
                  <a:pt x="5187463" y="2207922"/>
                </a:cubicBezTo>
                <a:cubicBezTo>
                  <a:pt x="5237021" y="2366859"/>
                  <a:pt x="5131913" y="2576879"/>
                  <a:pt x="5187463" y="2721387"/>
                </a:cubicBezTo>
                <a:cubicBezTo>
                  <a:pt x="5243013" y="2865895"/>
                  <a:pt x="5150332" y="3075752"/>
                  <a:pt x="5187463" y="3209180"/>
                </a:cubicBezTo>
                <a:cubicBezTo>
                  <a:pt x="5164063" y="3536893"/>
                  <a:pt x="4941644" y="3806076"/>
                  <a:pt x="4545612" y="3851031"/>
                </a:cubicBezTo>
                <a:cubicBezTo>
                  <a:pt x="4336301" y="3899148"/>
                  <a:pt x="4155079" y="3815455"/>
                  <a:pt x="3909857" y="3851031"/>
                </a:cubicBezTo>
                <a:cubicBezTo>
                  <a:pt x="3664635" y="3886607"/>
                  <a:pt x="3597670" y="3793625"/>
                  <a:pt x="3430252" y="3851031"/>
                </a:cubicBezTo>
                <a:cubicBezTo>
                  <a:pt x="3262835" y="3908437"/>
                  <a:pt x="3023330" y="3810317"/>
                  <a:pt x="2872572" y="3851031"/>
                </a:cubicBezTo>
                <a:cubicBezTo>
                  <a:pt x="2721814" y="3891745"/>
                  <a:pt x="2650032" y="3844189"/>
                  <a:pt x="2432004" y="3851031"/>
                </a:cubicBezTo>
                <a:cubicBezTo>
                  <a:pt x="2213976" y="3857873"/>
                  <a:pt x="1926666" y="3809308"/>
                  <a:pt x="1796249" y="3851031"/>
                </a:cubicBezTo>
                <a:cubicBezTo>
                  <a:pt x="1665832" y="3892754"/>
                  <a:pt x="1437342" y="3802114"/>
                  <a:pt x="1238569" y="3851031"/>
                </a:cubicBezTo>
                <a:cubicBezTo>
                  <a:pt x="1039796" y="3899948"/>
                  <a:pt x="905578" y="3793101"/>
                  <a:pt x="641851" y="3851031"/>
                </a:cubicBezTo>
                <a:cubicBezTo>
                  <a:pt x="295368" y="3868105"/>
                  <a:pt x="-12061" y="3612996"/>
                  <a:pt x="0" y="3209180"/>
                </a:cubicBezTo>
                <a:cubicBezTo>
                  <a:pt x="-16531" y="3083409"/>
                  <a:pt x="20094" y="2812097"/>
                  <a:pt x="0" y="2670041"/>
                </a:cubicBezTo>
                <a:cubicBezTo>
                  <a:pt x="-20094" y="2527985"/>
                  <a:pt x="20874" y="2245425"/>
                  <a:pt x="0" y="2130902"/>
                </a:cubicBezTo>
                <a:cubicBezTo>
                  <a:pt x="-20874" y="2016379"/>
                  <a:pt x="21582" y="1707506"/>
                  <a:pt x="0" y="1566089"/>
                </a:cubicBezTo>
                <a:cubicBezTo>
                  <a:pt x="-21582" y="1424672"/>
                  <a:pt x="81507" y="1089555"/>
                  <a:pt x="0" y="641851"/>
                </a:cubicBezTo>
                <a:close/>
              </a:path>
              <a:path w="5187463" h="3851031" stroke="0" extrusionOk="0">
                <a:moveTo>
                  <a:pt x="0" y="641851"/>
                </a:moveTo>
                <a:cubicBezTo>
                  <a:pt x="-75425" y="240842"/>
                  <a:pt x="202858" y="31717"/>
                  <a:pt x="641851" y="0"/>
                </a:cubicBezTo>
                <a:cubicBezTo>
                  <a:pt x="772262" y="-61161"/>
                  <a:pt x="1100588" y="26343"/>
                  <a:pt x="1277606" y="0"/>
                </a:cubicBezTo>
                <a:cubicBezTo>
                  <a:pt x="1454625" y="-26343"/>
                  <a:pt x="1594044" y="22660"/>
                  <a:pt x="1796249" y="0"/>
                </a:cubicBezTo>
                <a:cubicBezTo>
                  <a:pt x="1998454" y="-22660"/>
                  <a:pt x="2078560" y="28125"/>
                  <a:pt x="2275854" y="0"/>
                </a:cubicBezTo>
                <a:cubicBezTo>
                  <a:pt x="2473149" y="-28125"/>
                  <a:pt x="2632420" y="43733"/>
                  <a:pt x="2872572" y="0"/>
                </a:cubicBezTo>
                <a:cubicBezTo>
                  <a:pt x="3112724" y="-43733"/>
                  <a:pt x="3193500" y="55639"/>
                  <a:pt x="3391214" y="0"/>
                </a:cubicBezTo>
                <a:cubicBezTo>
                  <a:pt x="3588928" y="-55639"/>
                  <a:pt x="3855229" y="3228"/>
                  <a:pt x="4026969" y="0"/>
                </a:cubicBezTo>
                <a:cubicBezTo>
                  <a:pt x="4198710" y="-3228"/>
                  <a:pt x="4377579" y="15408"/>
                  <a:pt x="4545612" y="0"/>
                </a:cubicBezTo>
                <a:cubicBezTo>
                  <a:pt x="4872043" y="46408"/>
                  <a:pt x="5174565" y="272406"/>
                  <a:pt x="5187463" y="641851"/>
                </a:cubicBezTo>
                <a:cubicBezTo>
                  <a:pt x="5240092" y="813509"/>
                  <a:pt x="5165460" y="935932"/>
                  <a:pt x="5187463" y="1103970"/>
                </a:cubicBezTo>
                <a:cubicBezTo>
                  <a:pt x="5209466" y="1272008"/>
                  <a:pt x="5167345" y="1406370"/>
                  <a:pt x="5187463" y="1617436"/>
                </a:cubicBezTo>
                <a:cubicBezTo>
                  <a:pt x="5207581" y="1828502"/>
                  <a:pt x="5170085" y="1951666"/>
                  <a:pt x="5187463" y="2105229"/>
                </a:cubicBezTo>
                <a:cubicBezTo>
                  <a:pt x="5204841" y="2258792"/>
                  <a:pt x="5174738" y="2555043"/>
                  <a:pt x="5187463" y="2670041"/>
                </a:cubicBezTo>
                <a:cubicBezTo>
                  <a:pt x="5200188" y="2785039"/>
                  <a:pt x="5150291" y="2988583"/>
                  <a:pt x="5187463" y="3209180"/>
                </a:cubicBezTo>
                <a:cubicBezTo>
                  <a:pt x="5116935" y="3575247"/>
                  <a:pt x="4844011" y="3812333"/>
                  <a:pt x="4545612" y="3851031"/>
                </a:cubicBezTo>
                <a:cubicBezTo>
                  <a:pt x="4410297" y="3869589"/>
                  <a:pt x="4229169" y="3845641"/>
                  <a:pt x="3948894" y="3851031"/>
                </a:cubicBezTo>
                <a:cubicBezTo>
                  <a:pt x="3668619" y="3856421"/>
                  <a:pt x="3635997" y="3827522"/>
                  <a:pt x="3391214" y="3851031"/>
                </a:cubicBezTo>
                <a:cubicBezTo>
                  <a:pt x="3146431" y="3874540"/>
                  <a:pt x="3079776" y="3847728"/>
                  <a:pt x="2950647" y="3851031"/>
                </a:cubicBezTo>
                <a:cubicBezTo>
                  <a:pt x="2821518" y="3854334"/>
                  <a:pt x="2647733" y="3845788"/>
                  <a:pt x="2471042" y="3851031"/>
                </a:cubicBezTo>
                <a:cubicBezTo>
                  <a:pt x="2294351" y="3856274"/>
                  <a:pt x="1981784" y="3818780"/>
                  <a:pt x="1835287" y="3851031"/>
                </a:cubicBezTo>
                <a:cubicBezTo>
                  <a:pt x="1688791" y="3883282"/>
                  <a:pt x="1543437" y="3785898"/>
                  <a:pt x="1277606" y="3851031"/>
                </a:cubicBezTo>
                <a:cubicBezTo>
                  <a:pt x="1011775" y="3916164"/>
                  <a:pt x="915235" y="3815497"/>
                  <a:pt x="641851" y="3851031"/>
                </a:cubicBezTo>
                <a:cubicBezTo>
                  <a:pt x="284687" y="3778784"/>
                  <a:pt x="97561" y="3584008"/>
                  <a:pt x="0" y="3209180"/>
                </a:cubicBezTo>
                <a:cubicBezTo>
                  <a:pt x="-56573" y="3009596"/>
                  <a:pt x="24296" y="2912440"/>
                  <a:pt x="0" y="2695714"/>
                </a:cubicBezTo>
                <a:cubicBezTo>
                  <a:pt x="-24296" y="2478988"/>
                  <a:pt x="26731" y="2383738"/>
                  <a:pt x="0" y="2182248"/>
                </a:cubicBezTo>
                <a:cubicBezTo>
                  <a:pt x="-26731" y="1980758"/>
                  <a:pt x="24540" y="1897209"/>
                  <a:pt x="0" y="1720129"/>
                </a:cubicBezTo>
                <a:cubicBezTo>
                  <a:pt x="-24540" y="1543049"/>
                  <a:pt x="13364" y="1357854"/>
                  <a:pt x="0" y="1180990"/>
                </a:cubicBezTo>
                <a:cubicBezTo>
                  <a:pt x="-13364" y="1004126"/>
                  <a:pt x="26310" y="900104"/>
                  <a:pt x="0" y="641851"/>
                </a:cubicBezTo>
                <a:close/>
              </a:path>
            </a:pathLst>
          </a:custGeom>
          <a:solidFill>
            <a:srgbClr val="92D050">
              <a:alpha val="34000"/>
            </a:srgbClr>
          </a:solidFill>
          <a:ln w="63500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Segnaposto numero diapositiva 18">
            <a:extLst>
              <a:ext uri="{FF2B5EF4-FFF2-40B4-BE49-F238E27FC236}">
                <a16:creationId xmlns:a16="http://schemas.microsoft.com/office/drawing/2014/main" id="{4D242AEF-8715-7134-FA29-D7594FC2241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285460" y="6393759"/>
            <a:ext cx="2743200" cy="365125"/>
          </a:xfrm>
        </p:spPr>
        <p:txBody>
          <a:bodyPr/>
          <a:lstStyle/>
          <a:p>
            <a:fld id="{E1E1CD7C-2161-7D43-862E-CE4C333CD87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24C8B016-DCF7-17A7-1D13-E347C6C7F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784" y="-179998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Hydrogen storage applications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4F9E4E4-3A51-098A-60B3-91E8AA7A5820}"/>
              </a:ext>
            </a:extLst>
          </p:cNvPr>
          <p:cNvSpPr txBox="1"/>
          <p:nvPr/>
        </p:nvSpPr>
        <p:spPr>
          <a:xfrm>
            <a:off x="7048112" y="1690062"/>
            <a:ext cx="4932056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/>
              <a:t>What do you want for hydrogen storage? </a:t>
            </a:r>
          </a:p>
          <a:p>
            <a:endParaRPr lang="en-GB" sz="2200" dirty="0"/>
          </a:p>
          <a:p>
            <a:r>
              <a:rPr lang="it-IT" sz="2200" dirty="0">
                <a:effectLst/>
                <a:latin typeface="SFRM1095"/>
              </a:rPr>
              <a:t>• high </a:t>
            </a:r>
            <a:r>
              <a:rPr lang="it-IT" sz="2200" dirty="0" err="1">
                <a:effectLst/>
                <a:latin typeface="SFRM1095"/>
              </a:rPr>
              <a:t>hydrogen</a:t>
            </a:r>
            <a:r>
              <a:rPr lang="it-IT" sz="2200" dirty="0">
                <a:effectLst/>
                <a:latin typeface="SFRM1095"/>
              </a:rPr>
              <a:t> </a:t>
            </a:r>
            <a:r>
              <a:rPr lang="it-IT" sz="2200" dirty="0" err="1">
                <a:effectLst/>
                <a:latin typeface="SFRM1095"/>
              </a:rPr>
              <a:t>content</a:t>
            </a:r>
            <a:r>
              <a:rPr lang="it-IT" sz="2200" dirty="0">
                <a:effectLst/>
                <a:latin typeface="SFRM1095"/>
              </a:rPr>
              <a:t> per </a:t>
            </a:r>
            <a:r>
              <a:rPr lang="it-IT" sz="2200" dirty="0" err="1">
                <a:effectLst/>
                <a:latin typeface="SFRM1095"/>
              </a:rPr>
              <a:t>unit</a:t>
            </a:r>
            <a:r>
              <a:rPr lang="it-IT" sz="2200" dirty="0">
                <a:effectLst/>
                <a:latin typeface="SFRM1095"/>
              </a:rPr>
              <a:t> mass</a:t>
            </a:r>
            <a:br>
              <a:rPr lang="it-IT" sz="2200" dirty="0">
                <a:effectLst/>
                <a:latin typeface="SFRM1095"/>
              </a:rPr>
            </a:br>
            <a:r>
              <a:rPr lang="it-IT" sz="2200" dirty="0">
                <a:effectLst/>
                <a:latin typeface="SFRM1095"/>
              </a:rPr>
              <a:t>• high </a:t>
            </a:r>
            <a:r>
              <a:rPr lang="it-IT" sz="2200" dirty="0" err="1">
                <a:effectLst/>
                <a:latin typeface="SFRM1095"/>
              </a:rPr>
              <a:t>hydrogen</a:t>
            </a:r>
            <a:r>
              <a:rPr lang="it-IT" sz="2200" dirty="0">
                <a:effectLst/>
                <a:latin typeface="SFRM1095"/>
              </a:rPr>
              <a:t> </a:t>
            </a:r>
            <a:r>
              <a:rPr lang="it-IT" sz="2200" dirty="0" err="1">
                <a:effectLst/>
                <a:latin typeface="SFRM1095"/>
              </a:rPr>
              <a:t>content</a:t>
            </a:r>
            <a:r>
              <a:rPr lang="it-IT" sz="2200" dirty="0">
                <a:effectLst/>
                <a:latin typeface="SFRM1095"/>
              </a:rPr>
              <a:t> per </a:t>
            </a:r>
            <a:r>
              <a:rPr lang="it-IT" sz="2200" dirty="0" err="1">
                <a:effectLst/>
                <a:latin typeface="SFRM1095"/>
              </a:rPr>
              <a:t>unit</a:t>
            </a:r>
            <a:r>
              <a:rPr lang="it-IT" sz="2200" dirty="0">
                <a:effectLst/>
                <a:latin typeface="SFRM1095"/>
              </a:rPr>
              <a:t> volume</a:t>
            </a:r>
            <a:br>
              <a:rPr lang="it-IT" sz="2200" dirty="0">
                <a:effectLst/>
                <a:latin typeface="SFRM1095"/>
              </a:rPr>
            </a:br>
            <a:r>
              <a:rPr lang="it-IT" sz="2200" dirty="0">
                <a:effectLst/>
                <a:latin typeface="SFRM1095"/>
              </a:rPr>
              <a:t>• moderate pressure and temperature</a:t>
            </a:r>
          </a:p>
          <a:p>
            <a:r>
              <a:rPr lang="it-IT" sz="2200" dirty="0">
                <a:latin typeface="SFRM1095"/>
              </a:rPr>
              <a:t>  </a:t>
            </a:r>
            <a:r>
              <a:rPr lang="it-IT" sz="2200" dirty="0">
                <a:effectLst/>
                <a:latin typeface="SFRM1095"/>
              </a:rPr>
              <a:t> for </a:t>
            </a:r>
            <a:r>
              <a:rPr lang="it-IT" sz="2200" dirty="0" err="1">
                <a:effectLst/>
                <a:latin typeface="SFRM1095"/>
              </a:rPr>
              <a:t>synthesis</a:t>
            </a:r>
            <a:br>
              <a:rPr lang="it-IT" sz="2200" dirty="0">
                <a:effectLst/>
                <a:latin typeface="SFRM1095"/>
              </a:rPr>
            </a:br>
            <a:r>
              <a:rPr lang="it-IT" sz="2200" dirty="0">
                <a:effectLst/>
                <a:latin typeface="SFRM1095"/>
              </a:rPr>
              <a:t>• </a:t>
            </a:r>
            <a:r>
              <a:rPr lang="it-IT" sz="2200" dirty="0" err="1">
                <a:effectLst/>
                <a:latin typeface="SFRM1095"/>
              </a:rPr>
              <a:t>near</a:t>
            </a:r>
            <a:r>
              <a:rPr lang="it-IT" sz="2200" dirty="0">
                <a:effectLst/>
                <a:latin typeface="SFRM1095"/>
              </a:rPr>
              <a:t> ambient pressure and </a:t>
            </a:r>
            <a:r>
              <a:rPr lang="it-IT" sz="2200" dirty="0" err="1">
                <a:effectLst/>
                <a:latin typeface="SFRM1095"/>
              </a:rPr>
              <a:t>easily</a:t>
            </a:r>
            <a:endParaRPr lang="it-IT" sz="2200" dirty="0">
              <a:effectLst/>
              <a:latin typeface="SFRM1095"/>
            </a:endParaRPr>
          </a:p>
          <a:p>
            <a:r>
              <a:rPr lang="it-IT" sz="2200" dirty="0">
                <a:latin typeface="SFRM1095"/>
              </a:rPr>
              <a:t>  </a:t>
            </a:r>
            <a:r>
              <a:rPr lang="it-IT" sz="2200" dirty="0">
                <a:effectLst/>
                <a:latin typeface="SFRM1095"/>
              </a:rPr>
              <a:t> </a:t>
            </a:r>
            <a:r>
              <a:rPr lang="it-IT" sz="2200" dirty="0" err="1">
                <a:effectLst/>
                <a:latin typeface="SFRM1095"/>
              </a:rPr>
              <a:t>accessible</a:t>
            </a:r>
            <a:r>
              <a:rPr lang="it-IT" sz="2200" dirty="0">
                <a:effectLst/>
                <a:latin typeface="SFRM1095"/>
              </a:rPr>
              <a:t> temperature for storage </a:t>
            </a:r>
          </a:p>
          <a:p>
            <a:r>
              <a:rPr lang="it-IT" sz="2200" dirty="0">
                <a:effectLst/>
                <a:latin typeface="SFRM1095"/>
              </a:rPr>
              <a:t>• easy </a:t>
            </a:r>
            <a:r>
              <a:rPr lang="it-IT" sz="2200" dirty="0" err="1">
                <a:effectLst/>
                <a:latin typeface="SFRM1095"/>
              </a:rPr>
              <a:t>hydrogen</a:t>
            </a:r>
            <a:r>
              <a:rPr lang="it-IT" sz="2200" dirty="0">
                <a:effectLst/>
                <a:latin typeface="SFRM1095"/>
              </a:rPr>
              <a:t> release</a:t>
            </a:r>
            <a:br>
              <a:rPr lang="it-IT" sz="2200" dirty="0">
                <a:effectLst/>
                <a:latin typeface="SFRM1095"/>
              </a:rPr>
            </a:br>
            <a:r>
              <a:rPr lang="it-IT" sz="2200" dirty="0">
                <a:effectLst/>
                <a:latin typeface="SFRM1095"/>
              </a:rPr>
              <a:t>• </a:t>
            </a:r>
            <a:r>
              <a:rPr lang="it-IT" sz="2200" dirty="0" err="1">
                <a:effectLst/>
                <a:latin typeface="SFRM1095"/>
              </a:rPr>
              <a:t>environmentally</a:t>
            </a:r>
            <a:r>
              <a:rPr lang="it-IT" sz="2200" dirty="0">
                <a:effectLst/>
                <a:latin typeface="SFRM1095"/>
              </a:rPr>
              <a:t> friendly </a:t>
            </a:r>
            <a:r>
              <a:rPr lang="it-IT" sz="2200" dirty="0" err="1">
                <a:effectLst/>
                <a:latin typeface="SFRM1095"/>
              </a:rPr>
              <a:t>materials</a:t>
            </a:r>
            <a:r>
              <a:rPr lang="it-IT" sz="2200" dirty="0">
                <a:effectLst/>
                <a:latin typeface="SFRM1095"/>
              </a:rPr>
              <a:t> </a:t>
            </a:r>
            <a:endParaRPr lang="it-IT" sz="22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D469169-8181-7489-951D-EFFD4B1D2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20" y="1138522"/>
            <a:ext cx="6321798" cy="525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10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A70D0C0-1FB0-9A8C-4FB5-E6FF24E49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887F-7F2D-8247-9A66-7D89BA921E4A}" type="slidenum">
              <a:rPr lang="en-GB" smtClean="0"/>
              <a:t>8</a:t>
            </a:fld>
            <a:endParaRPr lang="en-GB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1AAC0D53-B9FE-F68C-9BA9-D1963E424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691" y="303098"/>
            <a:ext cx="3360886" cy="22677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2B3F6F-93C1-A19C-EC56-08919D37D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39" y="528027"/>
            <a:ext cx="1836057" cy="184194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EA88688-AD03-28B0-CD10-8722ED5E1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49" y="2570847"/>
            <a:ext cx="12083902" cy="2538412"/>
          </a:xfrm>
          <a:prstGeom prst="rect">
            <a:avLst/>
          </a:prstGeom>
        </p:spPr>
      </p:pic>
      <p:pic>
        <p:nvPicPr>
          <p:cNvPr id="12" name="Immagine 11" descr="Immagine che contiene cerchio, sfera, spazio, panorama&#10;&#10;Descrizione generata automaticamente">
            <a:extLst>
              <a:ext uri="{FF2B5EF4-FFF2-40B4-BE49-F238E27FC236}">
                <a16:creationId xmlns:a16="http://schemas.microsoft.com/office/drawing/2014/main" id="{9E35487E-8A01-21F0-5D79-929A1E5082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5502" y="5158781"/>
            <a:ext cx="4943084" cy="1644269"/>
          </a:xfrm>
          <a:prstGeom prst="rect">
            <a:avLst/>
          </a:prstGeom>
        </p:spPr>
      </p:pic>
      <p:pic>
        <p:nvPicPr>
          <p:cNvPr id="13" name="Picture 2" descr="C:\Users\Univ P &amp; M Curie\Desktop\Image2.bmp">
            <a:extLst>
              <a:ext uri="{FF2B5EF4-FFF2-40B4-BE49-F238E27FC236}">
                <a16:creationId xmlns:a16="http://schemas.microsoft.com/office/drawing/2014/main" id="{5CD357FD-0FA1-A9C1-1820-2441FB609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6286" t="5002" r="18463" b="2142"/>
          <a:stretch>
            <a:fillRect/>
          </a:stretch>
        </p:blipFill>
        <p:spPr bwMode="auto">
          <a:xfrm>
            <a:off x="9633160" y="410275"/>
            <a:ext cx="2025961" cy="2078997"/>
          </a:xfrm>
          <a:prstGeom prst="rect">
            <a:avLst/>
          </a:prstGeom>
          <a:noFill/>
        </p:spPr>
      </p:pic>
      <p:pic>
        <p:nvPicPr>
          <p:cNvPr id="16" name="Immagine 15" descr="Immagine che contiene barriera corallina, roccia&#10;&#10;Descrizione generata automaticamente">
            <a:extLst>
              <a:ext uri="{FF2B5EF4-FFF2-40B4-BE49-F238E27FC236}">
                <a16:creationId xmlns:a16="http://schemas.microsoft.com/office/drawing/2014/main" id="{4F3EE690-6216-F9F1-231E-7F7967213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5867" y="5119418"/>
            <a:ext cx="2993124" cy="1683632"/>
          </a:xfrm>
          <a:prstGeom prst="rect">
            <a:avLst/>
          </a:prstGeom>
        </p:spPr>
      </p:pic>
      <p:pic>
        <p:nvPicPr>
          <p:cNvPr id="18" name="Immagine 17" descr="Immagine che contiene Minerale, quartz&#10;&#10;Descrizione generata automaticamente">
            <a:extLst>
              <a:ext uri="{FF2B5EF4-FFF2-40B4-BE49-F238E27FC236}">
                <a16:creationId xmlns:a16="http://schemas.microsoft.com/office/drawing/2014/main" id="{29159100-BB6F-EA15-5EFF-DEAC0B2E11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8840" y="528028"/>
            <a:ext cx="2762912" cy="184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1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76743</TotalTime>
  <Words>1582</Words>
  <Application>Microsoft Macintosh PowerPoint</Application>
  <PresentationFormat>Widescreen</PresentationFormat>
  <Paragraphs>215</Paragraphs>
  <Slides>39</Slides>
  <Notes>23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51" baseType="lpstr">
      <vt:lpstr>Apple Symbols</vt:lpstr>
      <vt:lpstr>Arial</vt:lpstr>
      <vt:lpstr>arial, sans-serif</vt:lpstr>
      <vt:lpstr>Calibri</vt:lpstr>
      <vt:lpstr>Calibri Light</vt:lpstr>
      <vt:lpstr>Cambria Math</vt:lpstr>
      <vt:lpstr>Franklin Gothic Medium</vt:lpstr>
      <vt:lpstr>Helvetica</vt:lpstr>
      <vt:lpstr>Roboto, sans-serif</vt:lpstr>
      <vt:lpstr>SFRM1095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Hydrogen storage applications</vt:lpstr>
      <vt:lpstr>Presentazione standard di PowerPoint</vt:lpstr>
      <vt:lpstr>Filled ice phases</vt:lpstr>
      <vt:lpstr>Presentazione standard di PowerPoint</vt:lpstr>
      <vt:lpstr>Presentazione standard di PowerPoint</vt:lpstr>
      <vt:lpstr>Hydrogen storage applications</vt:lpstr>
      <vt:lpstr>Presentazione standard di PowerPoint</vt:lpstr>
      <vt:lpstr>Presentazione standard di PowerPoint</vt:lpstr>
      <vt:lpstr>Presentazione standard di PowerPoint</vt:lpstr>
      <vt:lpstr>Summary and perspectives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Hydrogen Hydrate sample preparation </vt:lpstr>
      <vt:lpstr>Presentazione standard di PowerPoint</vt:lpstr>
      <vt:lpstr>Presentazione standard di PowerPoint</vt:lpstr>
      <vt:lpstr>Time of Flight spectrometer: IN5</vt:lpstr>
      <vt:lpstr>H2O: HP – Raman experiment</vt:lpstr>
      <vt:lpstr>H2O: HP HT– Raman experiment</vt:lpstr>
      <vt:lpstr>Hydrogen Hydrate  HP  X-ray diffraction at ID15B, ESRF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Molecular Dynamics simulations</vt:lpstr>
      <vt:lpstr>DFT calculations and Schrödinger equation solution</vt:lpstr>
      <vt:lpstr>Inelastic Neutron Scattering Experiment</vt:lpstr>
      <vt:lpstr>Inelastic Neutron Scattering Experiment</vt:lpstr>
      <vt:lpstr>Inelastic Neutron Scattering Experiment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Maria Rescigno</dc:creator>
  <cp:lastModifiedBy>Maria Rescigno</cp:lastModifiedBy>
  <cp:revision>101</cp:revision>
  <dcterms:created xsi:type="dcterms:W3CDTF">2022-05-11T13:42:18Z</dcterms:created>
  <dcterms:modified xsi:type="dcterms:W3CDTF">2025-02-19T11:52:02Z</dcterms:modified>
</cp:coreProperties>
</file>