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layfair Display ExtraBold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ExtraBold-boldItalic.fntdata"/><Relationship Id="rId25" Type="http://schemas.openxmlformats.org/officeDocument/2006/relationships/font" Target="fonts/PlayfairDisplay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d26dfca66_1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d26dfca66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d26dfca66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2d26dfca66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d26dfca66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2d26dfca66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d26dfca6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2d26dfca6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d26dfca66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2d26dfca66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2d26dfca66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2d26dfca66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d26dfca66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2d26dfca66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cc8d3a7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2cc8d3a7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cc8d3a7f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cc8d3a7f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cc8d3a7f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cc8d3a7f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d26dfca66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d26dfca66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d26dfca66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d26dfca66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d26dfca66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d26dfca66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d22dffa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d22dffa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d26dfca66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2d26dfca66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9050" y="4814325"/>
            <a:ext cx="869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11700" y="281350"/>
            <a:ext cx="8520600" cy="24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25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Mind the Bias: </a:t>
            </a:r>
            <a:endParaRPr b="1" sz="7250">
              <a:solidFill>
                <a:srgbClr val="0F3D5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25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How Selection Effects Shape </a:t>
            </a:r>
            <a:endParaRPr b="1" sz="7250">
              <a:solidFill>
                <a:srgbClr val="0F3D5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25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Our Understanding of the Universe</a:t>
            </a:r>
            <a:endParaRPr b="1" sz="7250">
              <a:solidFill>
                <a:srgbClr val="0F3D5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8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887">
                <a:solidFill>
                  <a:srgbClr val="4ECD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Leonardo Iampieri</a:t>
            </a:r>
            <a:endParaRPr sz="4887">
              <a:solidFill>
                <a:srgbClr val="4ECD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54">
              <a:solidFill>
                <a:srgbClr val="008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507">
                <a:latin typeface="Times New Roman"/>
                <a:ea typeface="Times New Roman"/>
                <a:cs typeface="Times New Roman"/>
                <a:sym typeface="Times New Roman"/>
              </a:rPr>
              <a:t>PHD Seminar</a:t>
            </a:r>
            <a:r>
              <a:rPr lang="it" sz="45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it" sz="4507">
                <a:latin typeface="Times New Roman"/>
                <a:ea typeface="Times New Roman"/>
                <a:cs typeface="Times New Roman"/>
                <a:sym typeface="Times New Roman"/>
              </a:rPr>
              <a:t>05</a:t>
            </a:r>
            <a:r>
              <a:rPr lang="it" sz="45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</a:t>
            </a:r>
            <a:r>
              <a:rPr lang="it" sz="4507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it" sz="45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/2025</a:t>
            </a:r>
            <a:endParaRPr sz="450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25" y="3251971"/>
            <a:ext cx="1789950" cy="99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8502" y="3309930"/>
            <a:ext cx="2926848" cy="8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4860" y="3458187"/>
            <a:ext cx="3059174" cy="5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Quod Videmus Testimur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161" name="Google Shape;161;p22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62" name="Google Shape;162;p22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290700" y="853725"/>
            <a:ext cx="85626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600"/>
              <a:buFont typeface="Times New Roman"/>
              <a:buChar char="➔"/>
            </a:pP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Given a set of independent observations           drawn from a model parameterized by    , the the probability of obtaining this specific dataset (the likelihood) is:</a:t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A3659"/>
              </a:buClr>
              <a:buSzPts val="1600"/>
              <a:buFont typeface="Times New Roman"/>
              <a:buChar char="➔"/>
            </a:pP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When selection bias is present, some events are more likely to be observed than others. This effect is quantified by the </a:t>
            </a:r>
            <a:r>
              <a:rPr b="1" lang="it" sz="16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detection probability                  </a:t>
            </a: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600"/>
              <a:buFont typeface="Roboto"/>
              <a:buChar char="◆"/>
            </a:pP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Beware!                  is a probability (i.e.                                  ).</a:t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➔"/>
            </a:pPr>
            <a:r>
              <a:t/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600"/>
              <a:buFont typeface="Roboto"/>
              <a:buChar char="➔"/>
            </a:pP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With selection effects included, the likelihood becomes:</a:t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100" y="1557050"/>
            <a:ext cx="3709799" cy="8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144" y="3960488"/>
            <a:ext cx="4557718" cy="8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1300" y="3092150"/>
            <a:ext cx="1595900" cy="2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7600" y="3092149"/>
            <a:ext cx="771692" cy="2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6825" y="2787799"/>
            <a:ext cx="771693" cy="2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1550" y="959962"/>
            <a:ext cx="463017" cy="2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5525" y="910525"/>
            <a:ext cx="154343" cy="2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A Simple Example - I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178" name="Google Shape;178;p23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79" name="Google Shape;179;p23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290700" y="853725"/>
            <a:ext cx="8562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800"/>
              <a:buFont typeface="Roboto"/>
              <a:buChar char="➔"/>
            </a:pP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Random process generates numbers from a </a:t>
            </a:r>
            <a:r>
              <a:rPr b="1" lang="it" sz="17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normal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distribution with </a:t>
            </a:r>
            <a:r>
              <a:rPr b="1" lang="it" sz="17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mean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0 and </a:t>
            </a:r>
            <a:r>
              <a:rPr b="1" lang="it" sz="17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variance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1.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solidFill>
                <a:srgbClr val="1A36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290700" y="1889925"/>
            <a:ext cx="4491900" cy="27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Selection bias</a:t>
            </a: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Only samples with values x &gt; −1 are observed.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F3D5E"/>
              </a:buClr>
              <a:buSzPts val="1800"/>
              <a:buFont typeface="Roboto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How can we estimate the mean from these samples?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545" y="1677891"/>
            <a:ext cx="4281331" cy="290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A Simple Example - II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190" name="Google Shape;190;p24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91" name="Google Shape;191;p24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290700" y="853725"/>
            <a:ext cx="8562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We must normalize the likelihood by incorporating a </a:t>
            </a:r>
            <a:r>
              <a:rPr b="1" lang="it" sz="17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detection probability.</a:t>
            </a:r>
            <a:endParaRPr b="1" sz="1700">
              <a:solidFill>
                <a:srgbClr val="0F3D5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➔"/>
            </a:pPr>
            <a:r>
              <a:t/>
            </a:r>
            <a:endParaRPr b="1" sz="1700">
              <a:solidFill>
                <a:srgbClr val="0F3D5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Detection Probability:</a:t>
            </a:r>
            <a:endParaRPr b="1" sz="1700">
              <a:solidFill>
                <a:srgbClr val="1A36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➔"/>
            </a:pPr>
            <a:r>
              <a:rPr b="1" lang="it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➔"/>
            </a:pPr>
            <a:r>
              <a:t/>
            </a:r>
            <a:endParaRPr b="1" sz="1700">
              <a:solidFill>
                <a:srgbClr val="1A36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Roboto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Likelihood before including the selection effect: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➔"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61617"/>
              </a:buClr>
              <a:buSzPts val="1700"/>
              <a:buFont typeface="Roboto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Likelihood after including the selection effect: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538" y="1325850"/>
            <a:ext cx="2674126" cy="7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657" y="2742337"/>
            <a:ext cx="5715080" cy="84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012" y="3963344"/>
            <a:ext cx="5585923" cy="81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3390" y="1889931"/>
            <a:ext cx="4590620" cy="300958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A Simple Example - III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204" name="Google Shape;204;p25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05" name="Google Shape;205;p25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290700" y="853725"/>
            <a:ext cx="8562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Posterior Distribution: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290700" y="2082538"/>
            <a:ext cx="4491900" cy="25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3D5E"/>
              </a:buClr>
              <a:buSzPts val="1700"/>
              <a:buFont typeface="Roboto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By including the detection probability, the</a:t>
            </a:r>
            <a:r>
              <a:rPr b="1" lang="it" sz="17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 posterior distribution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will converge to the correct mean value.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1350" y="1260388"/>
            <a:ext cx="5941302" cy="6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A Peek into GW Cosmology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216" name="Google Shape;216;p26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17" name="Google Shape;217;p26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290700" y="853725"/>
            <a:ext cx="8562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600"/>
              <a:buFont typeface="Times New Roman"/>
              <a:buChar char="➔"/>
            </a:pP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Inference of astrophysical and cosmological parameters from joint observations of </a:t>
            </a:r>
            <a:r>
              <a:rPr b="1" lang="it" sz="16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Gravitational Waves</a:t>
            </a: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(GWs) and </a:t>
            </a:r>
            <a:r>
              <a:rPr b="1" lang="it" sz="16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short Gamma-ray burst </a:t>
            </a: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(sGRBs) from </a:t>
            </a:r>
            <a:r>
              <a:rPr b="1" lang="it" sz="16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Binary Neutron Star</a:t>
            </a: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(BNs) Mergers.</a:t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290700" y="1907401"/>
            <a:ext cx="5102700" cy="27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3D5E"/>
              </a:buClr>
              <a:buSzPts val="1600"/>
              <a:buFont typeface="Roboto"/>
              <a:buChar char="➔"/>
            </a:pP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Full expression of Hierarchical Likelihood:</a:t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F3D5E"/>
              </a:buClr>
              <a:buSzPts val="1600"/>
              <a:buFont typeface="Roboto"/>
              <a:buChar char="➔"/>
            </a:pP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it" sz="16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finite sensitivities</a:t>
            </a:r>
            <a:r>
              <a:rPr lang="it" sz="16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of the GW and sGRB detectors lead to a selection bias.</a:t>
            </a:r>
            <a:endParaRPr sz="16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425" y="1611875"/>
            <a:ext cx="3077801" cy="30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525" y="2443025"/>
            <a:ext cx="4680989" cy="9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2236300" y="3366125"/>
            <a:ext cx="1370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1A3659"/>
                </a:solidFill>
              </a:rPr>
              <a:t>Detection Probability</a:t>
            </a:r>
            <a:endParaRPr b="1" sz="1600">
              <a:solidFill>
                <a:srgbClr val="1A3659"/>
              </a:solidFill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7344450" y="1760975"/>
            <a:ext cx="1584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1A3659"/>
                </a:solidFill>
              </a:rPr>
              <a:t>Posterior</a:t>
            </a:r>
            <a:endParaRPr b="1" sz="1600">
              <a:solidFill>
                <a:srgbClr val="1A365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1A3659"/>
                </a:solidFill>
              </a:rPr>
              <a:t>Distribution</a:t>
            </a:r>
            <a:endParaRPr b="1" sz="1600">
              <a:solidFill>
                <a:srgbClr val="1A365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Conclusion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231" name="Google Shape;231;p27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32" name="Google Shape;232;p27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7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19050" y="4814325"/>
            <a:ext cx="869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290700" y="853725"/>
            <a:ext cx="85626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Roboto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Selection Bias: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Incomplete data can skew our inferences and lead us to wrong conclusions.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Selection bias affects diverse fields—from scientific research to everyday decision-making.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Our very existence introduces biases.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F3D5E"/>
              </a:buClr>
              <a:buSzPts val="1700"/>
              <a:buFont typeface="Roboto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How to deal with them?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Ensure your observations reflect the entire population.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Renormalize the likelihood by using a detection probability.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Introduction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66" name="Google Shape;66;p14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67" name="Google Shape;67;p14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9050" y="4814325"/>
            <a:ext cx="869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90700" y="853725"/>
            <a:ext cx="85626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Bias:</a:t>
            </a:r>
            <a:r>
              <a:rPr lang="it" sz="17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A systematic error that skews measurements away from the true value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A scale that unfailingly shows you a few pounds heavier or lighter than your actual weight.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A video camera that consistently adds a few inches to your waistline.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Roboto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Selection Bias: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A systematic error that occurs when the chosen sample does not accurately represent the entire population.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Since this error is systematic, it can often be measured and corrected for by accounting for the sampling differences.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Diagoras, the non-believer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76" name="Google Shape;76;p15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77" name="Google Shape;77;p15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9050" y="4814325"/>
            <a:ext cx="869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90700" y="853725"/>
            <a:ext cx="8562600" cy="1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Cicero’s account of Diagoras of Melos offers one of the earliest recorded observations of </a:t>
            </a: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selection bias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➔"/>
            </a:pPr>
            <a:r>
              <a:rPr lang="it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3D5E"/>
              </a:buClr>
              <a:buSzPts val="1700"/>
              <a:buFont typeface="Roboto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Cicero, De Natura Deorum 3.37: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68325" y="2406250"/>
            <a:ext cx="3822900" cy="2095200"/>
          </a:xfrm>
          <a:prstGeom prst="rect">
            <a:avLst/>
          </a:prstGeom>
          <a:noFill/>
          <a:ln cap="flat" cmpd="sng" w="28575">
            <a:solidFill>
              <a:srgbClr val="0F3D5E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1616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Atque hoc etiam, Diagora, qui dictus est atheus, solebat in contione dicere, cum ei, qui vota exsolverant, pictam tabulam ostenderent, in qua e naufragio servati grates dis agerent: 'Ubi sunt, inquit, illi qui naufragio perierunt?'</a:t>
            </a:r>
            <a:endParaRPr sz="1700">
              <a:solidFill>
                <a:srgbClr val="1616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572000" y="2406250"/>
            <a:ext cx="3822900" cy="2095200"/>
          </a:xfrm>
          <a:prstGeom prst="rect">
            <a:avLst/>
          </a:prstGeom>
          <a:noFill/>
          <a:ln cap="flat" cmpd="sng" w="28575">
            <a:solidFill>
              <a:srgbClr val="0F3D5E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1616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Diagoras, who was called an atheist, used to say this in public assemblies: when people showed him a painted tablet depicting those who had been saved from shipwreck, giving thanks to the gods, he would ask: '</a:t>
            </a:r>
            <a:r>
              <a:rPr b="1" lang="it" sz="1700">
                <a:solidFill>
                  <a:srgbClr val="0F3D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where are those who perished in the shipwreck?</a:t>
            </a:r>
            <a:endParaRPr b="1" sz="1700">
              <a:solidFill>
                <a:srgbClr val="0F3D5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Selection bias, an historic challenge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88" name="Google Shape;88;p16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89" name="Google Shape;89;p16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9050" y="4814325"/>
            <a:ext cx="869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90700" y="853725"/>
            <a:ext cx="8562600" cy="1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This bias has been rediscovered here and there throughout history across disciplines, often to be rapidly forgotten.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➔"/>
            </a:pPr>
            <a:r>
              <a:rPr lang="it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1617"/>
              </a:buClr>
              <a:buSzPts val="1700"/>
              <a:buFont typeface="Roboto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Bacon, Novum Organum, Aphorism XLVI: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885950" y="2571750"/>
            <a:ext cx="5372100" cy="1569000"/>
          </a:xfrm>
          <a:prstGeom prst="rect">
            <a:avLst/>
          </a:prstGeom>
          <a:noFill/>
          <a:ln cap="flat" cmpd="sng" w="28575">
            <a:solidFill>
              <a:srgbClr val="0F3D5E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1616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such is the way of all superstition, whether in astrology, dreams, omens, divine judgments, or the like; wherein men, having a delight in such vanities, mark the events where they are fulfilled, but where they fail, though this happen much oftener, neglect and pass them by.</a:t>
            </a:r>
            <a:endParaRPr sz="1700">
              <a:solidFill>
                <a:srgbClr val="1616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Selection Biases in WWII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99" name="Google Shape;99;p17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00" name="Google Shape;100;p17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290700" y="853725"/>
            <a:ext cx="85626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Military Analysis</a:t>
            </a: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During WWII, American military analysts examined bullet holes on returning bomber airplanes.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290700" y="1750900"/>
            <a:ext cx="4834800" cy="27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Selection bias:</a:t>
            </a: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Only planes that returned were analyzed, ignoring those that were shot down.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➔"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3D5E"/>
              </a:buClr>
              <a:buSzPts val="1700"/>
              <a:buFont typeface="Roboto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Conclusion: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The areas with fewer or no bullet holes on survivors were the most critical.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525" y="1595851"/>
            <a:ext cx="3867699" cy="288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How to become a Millionaire in Ten-Steps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111" name="Google Shape;111;p18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2" name="Google Shape;112;p18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290700" y="853725"/>
            <a:ext cx="8562600" cy="3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3D5E"/>
              </a:buClr>
              <a:buSzPts val="1700"/>
              <a:buFont typeface="Times New Roman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Numerous studies of millionaires aimed at figuring out the skills required for success follow this methodology: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They take a population of millionaires and look at what attributes they have in common (courage, risk taking, optimism, and so on).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They then infer that these traits help you become successful.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➔"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b="1" lang="it" sz="17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Biased Methodology: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They neglect to analyze whether these same traits are equally common among non-millionaires.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➔"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Roboto"/>
              <a:buChar char="➔"/>
            </a:pPr>
            <a:r>
              <a:rPr b="1" lang="it" sz="17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False Casual Links: 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Without analyzing both groups, they wrongly inferred a connection between these attributes and success.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I Exist, Therefore I bias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121" name="Google Shape;121;p19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2" name="Google Shape;122;p19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9050" y="4814325"/>
            <a:ext cx="869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290700" y="853725"/>
            <a:ext cx="8562600" cy="20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3D5E"/>
              </a:buClr>
              <a:buSzPts val="1700"/>
              <a:buFont typeface="Times New Roman"/>
              <a:buChar char="➔"/>
            </a:pPr>
            <a:r>
              <a:rPr b="1" lang="it" sz="17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Anthropic bias: 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Our own existence produces a selection bias.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The condition that we are in existence imposes restrictions on the process that led us here.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3D5E"/>
              </a:buClr>
              <a:buSzPts val="1700"/>
              <a:buFont typeface="Roboto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N.N. Taleb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, The Black Swan, The Cosmetic Because: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87525" y="2720700"/>
            <a:ext cx="7878000" cy="1788600"/>
          </a:xfrm>
          <a:prstGeom prst="rect">
            <a:avLst/>
          </a:prstGeom>
          <a:noFill/>
          <a:ln cap="flat" cmpd="sng" w="28575">
            <a:solidFill>
              <a:srgbClr val="0F3D5E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1616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Whenever our survival is in play, the very notion of because is severely weakened. The condition of survival drowns all possible explanations [</a:t>
            </a:r>
            <a:r>
              <a:rPr lang="it" sz="1700">
                <a:solidFill>
                  <a:srgbClr val="1616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…] Why didn't the bubonic plague kill more people? People will supply quantities of cosmetic explanations involving theories about the intensity of the plague and "scientific models" of epidemics. […] had the bubonic plague killed more people, the observers (us) would not be here to observe. So it may not necessarily be the property of diseases to spare us humans.</a:t>
            </a:r>
            <a:endParaRPr sz="1700">
              <a:solidFill>
                <a:srgbClr val="1616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1616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Probability: Recap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132" name="Google Shape;132;p20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3" name="Google Shape;133;p20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290700" y="853725"/>
            <a:ext cx="85626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Probability P(A):</a:t>
            </a:r>
            <a:r>
              <a:rPr lang="it" sz="17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natural number that quantifies our </a:t>
            </a:r>
            <a:r>
              <a:rPr b="1" lang="it" sz="17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degree of belief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in the occurrence or truth of event A.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➔"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Probability is inherently </a:t>
            </a: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subjective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. Probability depends on the </a:t>
            </a:r>
            <a:r>
              <a:rPr lang="it" sz="1700" u="sng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status of information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of the subject who evaluates it.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➔"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where              is the information available to subject s at time t.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◆"/>
            </a:pPr>
            <a:r>
              <a:t/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Roboto"/>
              <a:buChar char="➔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Subjective does not mean arbitrary! 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ts val="1700"/>
              <a:buFont typeface="Roboto"/>
              <a:buChar char="◆"/>
            </a:pP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In order for our belief system to be coherent Probability must follow </a:t>
            </a:r>
            <a:r>
              <a:rPr b="1" lang="it" sz="1700">
                <a:solidFill>
                  <a:srgbClr val="0F3D5E"/>
                </a:solidFill>
                <a:latin typeface="Roboto"/>
                <a:ea typeface="Roboto"/>
                <a:cs typeface="Roboto"/>
                <a:sym typeface="Roboto"/>
              </a:rPr>
              <a:t>rules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100" y="2705900"/>
            <a:ext cx="2693809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9500" y="3331105"/>
            <a:ext cx="548700" cy="288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0F3D5E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Inference and Bayes Theorem</a:t>
            </a:r>
            <a:endParaRPr>
              <a:solidFill>
                <a:srgbClr val="0F3D5E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144" name="Google Shape;144;p21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4ECDC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45" name="Google Shape;145;p21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1A3659"/>
              </a:gs>
              <a:gs pos="100000">
                <a:srgbClr val="4ECDC4"/>
              </a:gs>
            </a:gsLst>
            <a:lin ang="2700006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PHD Seminar - 05/02//2025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90700" y="853725"/>
            <a:ext cx="8562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Inference: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process of drawing conclusions about </a:t>
            </a: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causes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from </a:t>
            </a: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observed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 effects.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290700" y="1517125"/>
            <a:ext cx="4834800" cy="27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659"/>
              </a:buClr>
              <a:buSzPts val="1700"/>
              <a:buFont typeface="Times New Roman"/>
              <a:buChar char="➔"/>
            </a:pPr>
            <a:r>
              <a:rPr b="1" lang="it" sz="1700">
                <a:solidFill>
                  <a:srgbClr val="1A3659"/>
                </a:solidFill>
                <a:latin typeface="Roboto"/>
                <a:ea typeface="Roboto"/>
                <a:cs typeface="Roboto"/>
                <a:sym typeface="Roboto"/>
              </a:rPr>
              <a:t>Bayes Theorem: </a:t>
            </a:r>
            <a:r>
              <a:rPr lang="it" sz="1700">
                <a:solidFill>
                  <a:srgbClr val="161617"/>
                </a:solidFill>
                <a:latin typeface="Roboto"/>
                <a:ea typeface="Roboto"/>
                <a:cs typeface="Roboto"/>
                <a:sym typeface="Roboto"/>
              </a:rPr>
              <a:t>allows us to update the probability of cause A given observation B.</a:t>
            </a:r>
            <a:endParaRPr sz="1700">
              <a:solidFill>
                <a:srgbClr val="16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25" y="2897023"/>
            <a:ext cx="3867701" cy="8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840525" y="2621400"/>
            <a:ext cx="1370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1A3659"/>
                </a:solidFill>
              </a:rPr>
              <a:t>Posterior</a:t>
            </a:r>
            <a:endParaRPr b="1" sz="1700">
              <a:solidFill>
                <a:srgbClr val="1A3659"/>
              </a:solidFill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2651125" y="3807925"/>
            <a:ext cx="1370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4ECDC4"/>
                </a:solidFill>
              </a:rPr>
              <a:t>Evidence</a:t>
            </a:r>
            <a:endParaRPr b="1" sz="1700">
              <a:solidFill>
                <a:srgbClr val="4ECDC4"/>
              </a:solidFill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2581650" y="2376625"/>
            <a:ext cx="1370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4ECDC4"/>
                </a:solidFill>
              </a:rPr>
              <a:t>Likelihood</a:t>
            </a:r>
            <a:endParaRPr b="1" sz="1700">
              <a:solidFill>
                <a:srgbClr val="4ECDC4"/>
              </a:solidFill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3966825" y="2621400"/>
            <a:ext cx="1370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1A3659"/>
                </a:solidFill>
              </a:rPr>
              <a:t>Prior</a:t>
            </a:r>
            <a:endParaRPr b="1" sz="1700">
              <a:solidFill>
                <a:srgbClr val="1A3659"/>
              </a:solidFill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000" y="1833013"/>
            <a:ext cx="3501975" cy="205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