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2"/>
  </p:notesMasterIdLst>
  <p:sldIdLst>
    <p:sldId id="338" r:id="rId2"/>
    <p:sldId id="265" r:id="rId3"/>
    <p:sldId id="342" r:id="rId4"/>
    <p:sldId id="332" r:id="rId5"/>
    <p:sldId id="335" r:id="rId6"/>
    <p:sldId id="339" r:id="rId7"/>
    <p:sldId id="340" r:id="rId8"/>
    <p:sldId id="302" r:id="rId9"/>
    <p:sldId id="336" r:id="rId10"/>
    <p:sldId id="303" r:id="rId11"/>
    <p:sldId id="341" r:id="rId12"/>
    <p:sldId id="259" r:id="rId13"/>
    <p:sldId id="263" r:id="rId14"/>
    <p:sldId id="333" r:id="rId15"/>
    <p:sldId id="305" r:id="rId16"/>
    <p:sldId id="264" r:id="rId17"/>
    <p:sldId id="306" r:id="rId18"/>
    <p:sldId id="307" r:id="rId19"/>
    <p:sldId id="344" r:id="rId20"/>
    <p:sldId id="28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2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7"/>
    <p:restoredTop sz="85185"/>
  </p:normalViewPr>
  <p:slideViewPr>
    <p:cSldViewPr snapToGrid="0">
      <p:cViewPr varScale="1">
        <p:scale>
          <a:sx n="104" d="100"/>
          <a:sy n="104" d="100"/>
        </p:scale>
        <p:origin x="24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2T12:33:22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12E56-424A-8547-AC22-02B027533EF8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98201-21DA-E342-90C0-35367DB15C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57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E7896-DBC4-054A-8200-5A2F5EE712A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807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8201-21DA-E342-90C0-35367DB15C0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476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8201-21DA-E342-90C0-35367DB15C0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389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8201-21DA-E342-90C0-35367DB15C0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552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2E63C-224C-874E-9B42-8C9C54EBBBB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84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8201-21DA-E342-90C0-35367DB15C0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69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8201-21DA-E342-90C0-35367DB15C0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34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8201-21DA-E342-90C0-35367DB15C0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200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E7896-DBC4-054A-8200-5A2F5EE712A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207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E7896-DBC4-054A-8200-5A2F5EE712A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01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2E63C-224C-874E-9B42-8C9C54EBBBB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534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2E63C-224C-874E-9B42-8C9C54EBBBB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664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2E63C-224C-874E-9B42-8C9C54EBBBB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97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71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04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07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97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66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14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73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80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7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17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AA7F7B-09A7-DC40-A6A1-1373D9023A0F}" type="datetimeFigureOut">
              <a:rPr lang="it-IT" smtClean="0"/>
              <a:t>04/02/25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9553EE-41B3-2445-81D2-5A30D297B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44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customXml" Target="../ink/ink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pa.1985.011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hyperlink" Target="https://link.aps.org/doi/10.1103/PhysRevD.89.10405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Lett.128.111103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luce, oscurità&#10;&#10;Descrizione generata automaticamente">
            <a:extLst>
              <a:ext uri="{FF2B5EF4-FFF2-40B4-BE49-F238E27FC236}">
                <a16:creationId xmlns:a16="http://schemas.microsoft.com/office/drawing/2014/main" id="{7B658036-BC14-F849-C6D4-10435938F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B8196F61-3120-7084-DCBB-948A40B72D2F}"/>
              </a:ext>
            </a:extLst>
          </p:cNvPr>
          <p:cNvGrpSpPr/>
          <p:nvPr/>
        </p:nvGrpSpPr>
        <p:grpSpPr>
          <a:xfrm>
            <a:off x="2608404" y="2770165"/>
            <a:ext cx="7215315" cy="1579828"/>
            <a:chOff x="1857088" y="763091"/>
            <a:chExt cx="7280695" cy="1533745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E43A4E2-998C-0B11-B1EF-92817D045A6A}"/>
                </a:ext>
              </a:extLst>
            </p:cNvPr>
            <p:cNvSpPr/>
            <p:nvPr/>
          </p:nvSpPr>
          <p:spPr>
            <a:xfrm>
              <a:off x="1857088" y="787085"/>
              <a:ext cx="7159666" cy="150975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Titolo 1">
              <a:extLst>
                <a:ext uri="{FF2B5EF4-FFF2-40B4-BE49-F238E27FC236}">
                  <a16:creationId xmlns:a16="http://schemas.microsoft.com/office/drawing/2014/main" id="{DB889B35-4773-8FD3-06D2-49EBD5471343}"/>
                </a:ext>
              </a:extLst>
            </p:cNvPr>
            <p:cNvSpPr txBox="1">
              <a:spLocks/>
            </p:cNvSpPr>
            <p:nvPr/>
          </p:nvSpPr>
          <p:spPr>
            <a:xfrm>
              <a:off x="2068498" y="763091"/>
              <a:ext cx="7069285" cy="138628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it-IT" sz="4400" dirty="0">
                  <a:solidFill>
                    <a:srgbClr val="842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RINGING BLACK HOLES: </a:t>
              </a:r>
            </a:p>
            <a:p>
              <a:pPr algn="just"/>
              <a:r>
                <a:rPr lang="it-IT" sz="4400" dirty="0">
                  <a:solidFill>
                    <a:srgbClr val="842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soundtrack of </a:t>
              </a:r>
              <a:r>
                <a:rPr lang="it-IT" sz="4400" dirty="0" err="1">
                  <a:solidFill>
                    <a:srgbClr val="842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spacetime</a:t>
              </a:r>
              <a:endParaRPr lang="it-IT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01ABDF29-0899-B65B-6686-B91CB0CCC191}"/>
                  </a:ext>
                </a:extLst>
              </p14:cNvPr>
              <p14:cNvContentPartPr/>
              <p14:nvPr/>
            </p14:nvContentPartPr>
            <p14:xfrm>
              <a:off x="1301166" y="8700408"/>
              <a:ext cx="45719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01ABDF29-0899-B65B-6686-B91CB0CCC1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3943" y="8694288"/>
                <a:ext cx="1600165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77" name="Rettangolo 76">
            <a:extLst>
              <a:ext uri="{FF2B5EF4-FFF2-40B4-BE49-F238E27FC236}">
                <a16:creationId xmlns:a16="http://schemas.microsoft.com/office/drawing/2014/main" id="{6444431D-1828-CD35-A7D9-A0C112931CB9}"/>
              </a:ext>
            </a:extLst>
          </p:cNvPr>
          <p:cNvSpPr/>
          <p:nvPr/>
        </p:nvSpPr>
        <p:spPr>
          <a:xfrm>
            <a:off x="9823719" y="5779943"/>
            <a:ext cx="226047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BB5B1EFC-16ED-609F-D6FC-762A4373B46E}"/>
              </a:ext>
            </a:extLst>
          </p:cNvPr>
          <p:cNvSpPr txBox="1"/>
          <p:nvPr/>
        </p:nvSpPr>
        <p:spPr>
          <a:xfrm>
            <a:off x="9823720" y="5785854"/>
            <a:ext cx="2260469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832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05/02/</a:t>
            </a:r>
            <a:r>
              <a:rPr lang="it-IT" dirty="0">
                <a:solidFill>
                  <a:srgbClr val="832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just"/>
            <a:r>
              <a:rPr lang="it-IT" sz="1800" dirty="0">
                <a:solidFill>
                  <a:srgbClr val="832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r>
              <a:rPr lang="it-IT" sz="1800" dirty="0" err="1">
                <a:solidFill>
                  <a:srgbClr val="832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endParaRPr lang="it-IT" sz="1800" dirty="0">
              <a:solidFill>
                <a:srgbClr val="832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b="1" dirty="0">
                <a:solidFill>
                  <a:srgbClr val="832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Romeo Felice Rosat</a:t>
            </a:r>
            <a:r>
              <a:rPr lang="it-IT" b="1" dirty="0">
                <a:solidFill>
                  <a:srgbClr val="832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3459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0A6A9376-30F2-DAF3-70C1-CE267916C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0" b="3517"/>
          <a:stretch/>
        </p:blipFill>
        <p:spPr>
          <a:xfrm>
            <a:off x="948512" y="919423"/>
            <a:ext cx="10723042" cy="3912412"/>
          </a:xfrm>
          <a:prstGeom prst="rect">
            <a:avLst/>
          </a:prstGeom>
        </p:spPr>
      </p:pic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A2E70DF2-E28F-E1ED-DEDE-EF55676375B5}"/>
              </a:ext>
            </a:extLst>
          </p:cNvPr>
          <p:cNvGrpSpPr/>
          <p:nvPr/>
        </p:nvGrpSpPr>
        <p:grpSpPr>
          <a:xfrm>
            <a:off x="3755583" y="5024473"/>
            <a:ext cx="4617333" cy="1580207"/>
            <a:chOff x="6663709" y="1125768"/>
            <a:chExt cx="4628997" cy="1747202"/>
          </a:xfrm>
        </p:grpSpPr>
        <p:sp>
          <p:nvSpPr>
            <p:cNvPr id="107" name="Rettangolo 106">
              <a:extLst>
                <a:ext uri="{FF2B5EF4-FFF2-40B4-BE49-F238E27FC236}">
                  <a16:creationId xmlns:a16="http://schemas.microsoft.com/office/drawing/2014/main" id="{5C0D902A-1A68-2EC0-22AA-5095C7B04B3B}"/>
                </a:ext>
              </a:extLst>
            </p:cNvPr>
            <p:cNvSpPr/>
            <p:nvPr/>
          </p:nvSpPr>
          <p:spPr>
            <a:xfrm>
              <a:off x="6663709" y="1495630"/>
              <a:ext cx="4628997" cy="137615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3987BEB3-EA68-988E-5A41-E949EADF3D78}"/>
                </a:ext>
              </a:extLst>
            </p:cNvPr>
            <p:cNvSpPr txBox="1"/>
            <p:nvPr/>
          </p:nvSpPr>
          <p:spPr>
            <a:xfrm>
              <a:off x="6663709" y="1125768"/>
              <a:ext cx="4628997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QNMS BOUNDARY CONDITIONS</a:t>
              </a:r>
            </a:p>
          </p:txBody>
        </p:sp>
        <p:grpSp>
          <p:nvGrpSpPr>
            <p:cNvPr id="95" name="Gruppo 94">
              <a:extLst>
                <a:ext uri="{FF2B5EF4-FFF2-40B4-BE49-F238E27FC236}">
                  <a16:creationId xmlns:a16="http://schemas.microsoft.com/office/drawing/2014/main" id="{A9E2798B-9FBF-330D-1597-02A65FAB250F}"/>
                </a:ext>
              </a:extLst>
            </p:cNvPr>
            <p:cNvGrpSpPr/>
            <p:nvPr/>
          </p:nvGrpSpPr>
          <p:grpSpPr>
            <a:xfrm>
              <a:off x="6886954" y="1579464"/>
              <a:ext cx="4182506" cy="1293506"/>
              <a:chOff x="3912438" y="1643987"/>
              <a:chExt cx="4143716" cy="1293506"/>
            </a:xfrm>
          </p:grpSpPr>
          <p:sp>
            <p:nvSpPr>
              <p:cNvPr id="97" name="Parentesi graffa aperta 96">
                <a:extLst>
                  <a:ext uri="{FF2B5EF4-FFF2-40B4-BE49-F238E27FC236}">
                    <a16:creationId xmlns:a16="http://schemas.microsoft.com/office/drawing/2014/main" id="{667E0D7A-8D95-5E72-D513-16B5F521D5AC}"/>
                  </a:ext>
                </a:extLst>
              </p:cNvPr>
              <p:cNvSpPr/>
              <p:nvPr/>
            </p:nvSpPr>
            <p:spPr>
              <a:xfrm>
                <a:off x="5187329" y="1874820"/>
                <a:ext cx="308344" cy="88250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CasellaDiTesto 97">
                    <a:extLst>
                      <a:ext uri="{FF2B5EF4-FFF2-40B4-BE49-F238E27FC236}">
                        <a16:creationId xmlns:a16="http://schemas.microsoft.com/office/drawing/2014/main" id="{32F476D5-BF03-861B-20F4-6DD255A907A3}"/>
                      </a:ext>
                    </a:extLst>
                  </p:cNvPr>
                  <p:cNvSpPr txBox="1"/>
                  <p:nvPr/>
                </p:nvSpPr>
                <p:spPr>
                  <a:xfrm>
                    <a:off x="5591366" y="1643987"/>
                    <a:ext cx="2372444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𝚤</m:t>
                            </m:r>
                            <m:sSub>
                              <m:sSub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𝑞𝑙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sup>
                        </m:sSup>
                      </m:oMath>
                    </a14:m>
                    <a:r>
                      <a:rPr lang="it-IT" sz="2200" dirty="0"/>
                      <a:t>    </a:t>
                    </a:r>
                    <a:r>
                      <a:rPr lang="it-IT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2200" dirty="0"/>
                      <a:t>   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→∞</m:t>
                        </m:r>
                      </m:oMath>
                    </a14:m>
                    <a:endParaRPr lang="it-IT" sz="2200" dirty="0"/>
                  </a:p>
                </p:txBody>
              </p:sp>
            </mc:Choice>
            <mc:Fallback xmlns="">
              <p:sp>
                <p:nvSpPr>
                  <p:cNvPr id="98" name="CasellaDiTesto 97">
                    <a:extLst>
                      <a:ext uri="{FF2B5EF4-FFF2-40B4-BE49-F238E27FC236}">
                        <a16:creationId xmlns:a16="http://schemas.microsoft.com/office/drawing/2014/main" id="{32F476D5-BF03-861B-20F4-6DD255A907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91366" y="1643987"/>
                    <a:ext cx="2372444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CasellaDiTesto 98">
                    <a:extLst>
                      <a:ext uri="{FF2B5EF4-FFF2-40B4-BE49-F238E27FC236}">
                        <a16:creationId xmlns:a16="http://schemas.microsoft.com/office/drawing/2014/main" id="{3F4F89F6-4A3D-372F-14C0-F81BDC21F66F}"/>
                      </a:ext>
                    </a:extLst>
                  </p:cNvPr>
                  <p:cNvSpPr txBox="1"/>
                  <p:nvPr/>
                </p:nvSpPr>
                <p:spPr>
                  <a:xfrm>
                    <a:off x="5591366" y="2506606"/>
                    <a:ext cx="246478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𝚤</m:t>
                            </m:r>
                            <m:sSub>
                              <m:sSub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𝑞𝑙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sup>
                        </m:sSup>
                      </m:oMath>
                    </a14:m>
                    <a:r>
                      <a:rPr lang="it-IT" sz="2200" dirty="0"/>
                      <a:t>    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→−∞</m:t>
                        </m:r>
                      </m:oMath>
                    </a14:m>
                    <a:endParaRPr lang="it-IT" sz="2200" dirty="0"/>
                  </a:p>
                </p:txBody>
              </p:sp>
            </mc:Choice>
            <mc:Fallback xmlns="">
              <p:sp>
                <p:nvSpPr>
                  <p:cNvPr id="99" name="CasellaDiTesto 98">
                    <a:extLst>
                      <a:ext uri="{FF2B5EF4-FFF2-40B4-BE49-F238E27FC236}">
                        <a16:creationId xmlns:a16="http://schemas.microsoft.com/office/drawing/2014/main" id="{3F4F89F6-4A3D-372F-14C0-F81BDC21F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91366" y="2506606"/>
                    <a:ext cx="2464788" cy="4308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CasellaDiTesto 99">
                    <a:extLst>
                      <a:ext uri="{FF2B5EF4-FFF2-40B4-BE49-F238E27FC236}">
                        <a16:creationId xmlns:a16="http://schemas.microsoft.com/office/drawing/2014/main" id="{D904D100-9DC1-D3BC-83BB-9FF51F330602}"/>
                      </a:ext>
                    </a:extLst>
                  </p:cNvPr>
                  <p:cNvSpPr txBox="1"/>
                  <p:nvPr/>
                </p:nvSpPr>
                <p:spPr>
                  <a:xfrm>
                    <a:off x="3912438" y="2057859"/>
                    <a:ext cx="989410" cy="51642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it-IT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it-IT" sz="2200" dirty="0"/>
                  </a:p>
                </p:txBody>
              </p:sp>
            </mc:Choice>
            <mc:Fallback xmlns="">
              <p:sp>
                <p:nvSpPr>
                  <p:cNvPr id="100" name="CasellaDiTesto 99">
                    <a:extLst>
                      <a:ext uri="{FF2B5EF4-FFF2-40B4-BE49-F238E27FC236}">
                        <a16:creationId xmlns:a16="http://schemas.microsoft.com/office/drawing/2014/main" id="{D904D100-9DC1-D3BC-83BB-9FF51F3306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2438" y="2057859"/>
                    <a:ext cx="989410" cy="51642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250" b="-15789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11" name="Titolo 1">
            <a:extLst>
              <a:ext uri="{FF2B5EF4-FFF2-40B4-BE49-F238E27FC236}">
                <a16:creationId xmlns:a16="http://schemas.microsoft.com/office/drawing/2014/main" id="{CD34153F-5B22-61A9-D263-465189398C65}"/>
              </a:ext>
            </a:extLst>
          </p:cNvPr>
          <p:cNvSpPr txBox="1">
            <a:spLocks/>
          </p:cNvSpPr>
          <p:nvPr/>
        </p:nvSpPr>
        <p:spPr>
          <a:xfrm>
            <a:off x="3225800" y="206226"/>
            <a:ext cx="5676900" cy="713197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QUASINORMAL MODES</a:t>
            </a:r>
          </a:p>
        </p:txBody>
      </p:sp>
      <p:sp>
        <p:nvSpPr>
          <p:cNvPr id="4" name="Segnaposto numero diapositiva 14">
            <a:extLst>
              <a:ext uri="{FF2B5EF4-FFF2-40B4-BE49-F238E27FC236}">
                <a16:creationId xmlns:a16="http://schemas.microsoft.com/office/drawing/2014/main" id="{954B6FC8-9AD1-A2F9-327D-9141CF02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3545" y="6473371"/>
            <a:ext cx="262339" cy="262618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4049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BFDE6D-714A-6CB5-0077-DC4C15013CD4}"/>
              </a:ext>
            </a:extLst>
          </p:cNvPr>
          <p:cNvSpPr txBox="1"/>
          <p:nvPr/>
        </p:nvSpPr>
        <p:spPr>
          <a:xfrm>
            <a:off x="112542" y="6428939"/>
            <a:ext cx="112427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analytic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the quasi-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modes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Kerr black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holes</a:t>
            </a:r>
            <a:r>
              <a:rPr lang="it-IT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E.W. </a:t>
            </a:r>
            <a:r>
              <a:rPr lang="it-IT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Leaver</a:t>
            </a:r>
            <a:r>
              <a:rPr lang="it-IT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Proc. </a:t>
            </a:r>
            <a:r>
              <a:rPr lang="it-IT" sz="1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1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it-IT" sz="1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Lond</a:t>
            </a:r>
            <a:r>
              <a:rPr lang="it-IT" sz="1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A 402</a:t>
            </a:r>
            <a:r>
              <a:rPr lang="it-IT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300" b="0" i="0" u="none" strike="noStrike" dirty="0">
                <a:solidFill>
                  <a:srgbClr val="0050B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10.1098/rspa.1985.0119</a:t>
            </a:r>
            <a:r>
              <a:rPr lang="it-IT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1985.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ACE80E2C-3DD4-CD47-16B6-5292F997741B}"/>
              </a:ext>
            </a:extLst>
          </p:cNvPr>
          <p:cNvGrpSpPr/>
          <p:nvPr/>
        </p:nvGrpSpPr>
        <p:grpSpPr>
          <a:xfrm>
            <a:off x="502111" y="1396466"/>
            <a:ext cx="11447260" cy="4555429"/>
            <a:chOff x="288000" y="1568553"/>
            <a:chExt cx="11447260" cy="4615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1A24DE04-2F20-5F19-6AEF-4678F38D4DE6}"/>
                    </a:ext>
                  </a:extLst>
                </p:cNvPr>
                <p:cNvSpPr txBox="1"/>
                <p:nvPr/>
              </p:nvSpPr>
              <p:spPr>
                <a:xfrm>
                  <a:off x="500349" y="2324074"/>
                  <a:ext cx="4826522" cy="859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QNMs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define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an infinite discrete set of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complex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frequencies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𝑞𝑙</m:t>
                          </m:r>
                        </m:sub>
                      </m:sSub>
                    </m:oMath>
                  </a14:m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1A24DE04-2F20-5F19-6AEF-4678F38D4D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349" y="2324074"/>
                  <a:ext cx="4826522" cy="859531"/>
                </a:xfrm>
                <a:prstGeom prst="rect">
                  <a:avLst/>
                </a:prstGeom>
                <a:blipFill>
                  <a:blip r:embed="rId4"/>
                  <a:stretch>
                    <a:fillRect l="-2100" t="-5882" b="-1323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89ACBAFE-1BC8-917E-64F7-503AC026361A}"/>
                </a:ext>
              </a:extLst>
            </p:cNvPr>
            <p:cNvGrpSpPr/>
            <p:nvPr/>
          </p:nvGrpSpPr>
          <p:grpSpPr>
            <a:xfrm>
              <a:off x="5760976" y="1568553"/>
              <a:ext cx="5974284" cy="4615057"/>
              <a:chOff x="2280744" y="0"/>
              <a:chExt cx="7194564" cy="5424816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2F02550B-4FF6-AFB5-361D-D1A56AA34E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0744" y="0"/>
                <a:ext cx="7194564" cy="5402263"/>
              </a:xfrm>
              <a:prstGeom prst="rect">
                <a:avLst/>
              </a:prstGeom>
            </p:spPr>
          </p:pic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77F345D-F505-F140-5D53-E4B2EF2AC1F7}"/>
                  </a:ext>
                </a:extLst>
              </p:cNvPr>
              <p:cNvSpPr txBox="1"/>
              <p:nvPr/>
            </p:nvSpPr>
            <p:spPr>
              <a:xfrm>
                <a:off x="5487705" y="5117304"/>
                <a:ext cx="590192" cy="307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/>
                  <a:t>     </a:t>
                </a:r>
                <a:r>
                  <a:rPr lang="it-IT" sz="900" dirty="0"/>
                  <a:t>2M</a:t>
                </a:r>
              </a:p>
            </p:txBody>
          </p:sp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D0FD5B0-4A9C-8D7D-BF68-9B0896E8E0F2}"/>
                  </a:ext>
                </a:extLst>
              </p:cNvPr>
              <p:cNvSpPr txBox="1"/>
              <p:nvPr/>
            </p:nvSpPr>
            <p:spPr>
              <a:xfrm rot="16200000">
                <a:off x="2123795" y="2659619"/>
                <a:ext cx="705364" cy="277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/>
                  <a:t>     2M</a:t>
                </a:r>
              </a:p>
            </p:txBody>
          </p:sp>
        </p:grpSp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95FC3EEB-61A8-2EA7-EBA9-82D6FBEEB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3023" r="3023"/>
            <a:stretch/>
          </p:blipFill>
          <p:spPr>
            <a:xfrm>
              <a:off x="288000" y="3949416"/>
              <a:ext cx="5582187" cy="1951886"/>
            </a:xfrm>
            <a:prstGeom prst="rect">
              <a:avLst/>
            </a:prstGeom>
          </p:spPr>
        </p:pic>
      </p:grpSp>
      <p:sp>
        <p:nvSpPr>
          <p:cNvPr id="9" name="Segnaposto numero diapositiva 14">
            <a:extLst>
              <a:ext uri="{FF2B5EF4-FFF2-40B4-BE49-F238E27FC236}">
                <a16:creationId xmlns:a16="http://schemas.microsoft.com/office/drawing/2014/main" id="{38CC6B2A-F465-7D53-CFAA-7D40CD8F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3545" y="6473371"/>
            <a:ext cx="262339" cy="262618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CB20F26-24C5-16FE-3E14-2019976A387B}"/>
              </a:ext>
            </a:extLst>
          </p:cNvPr>
          <p:cNvSpPr txBox="1">
            <a:spLocks/>
          </p:cNvSpPr>
          <p:nvPr/>
        </p:nvSpPr>
        <p:spPr>
          <a:xfrm>
            <a:off x="3225800" y="206226"/>
            <a:ext cx="5676900" cy="713197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QUASINORMAL MODES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8CA5319-00D9-21BF-6307-FB87FE433762}"/>
              </a:ext>
            </a:extLst>
          </p:cNvPr>
          <p:cNvSpPr/>
          <p:nvPr/>
        </p:nvSpPr>
        <p:spPr>
          <a:xfrm>
            <a:off x="1244601" y="3848100"/>
            <a:ext cx="1177786" cy="6478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4E7D985-4AA9-9B55-630C-9BE17AD80F7D}"/>
              </a:ext>
            </a:extLst>
          </p:cNvPr>
          <p:cNvSpPr/>
          <p:nvPr/>
        </p:nvSpPr>
        <p:spPr>
          <a:xfrm>
            <a:off x="7277100" y="5249582"/>
            <a:ext cx="250686" cy="2119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BE889A2-B228-30CB-46A3-BE69809232C5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833494" y="4495980"/>
            <a:ext cx="0" cy="12787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A7360E9D-0F2C-D2B6-58CC-FA2662458C79}"/>
              </a:ext>
            </a:extLst>
          </p:cNvPr>
          <p:cNvSpPr txBox="1">
            <a:spLocks/>
          </p:cNvSpPr>
          <p:nvPr/>
        </p:nvSpPr>
        <p:spPr>
          <a:xfrm>
            <a:off x="242629" y="5817795"/>
            <a:ext cx="4080190" cy="439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 MODE!</a:t>
            </a:r>
          </a:p>
        </p:txBody>
      </p:sp>
    </p:spTree>
    <p:extLst>
      <p:ext uri="{BB962C8B-B14F-4D97-AF65-F5344CB8AC3E}">
        <p14:creationId xmlns:p14="http://schemas.microsoft.com/office/powerpoint/2010/main" val="197572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A24DE04-2F20-5F19-6AEF-4678F38D4DE6}"/>
                  </a:ext>
                </a:extLst>
              </p:cNvPr>
              <p:cNvSpPr txBox="1"/>
              <p:nvPr/>
            </p:nvSpPr>
            <p:spPr>
              <a:xfrm>
                <a:off x="511259" y="1542608"/>
                <a:ext cx="113022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E.G.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fundamental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mode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it-IT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A24DE04-2F20-5F19-6AEF-4678F38D4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59" y="1542608"/>
                <a:ext cx="11302285" cy="461665"/>
              </a:xfrm>
              <a:prstGeom prst="rect">
                <a:avLst/>
              </a:prstGeom>
              <a:blipFill>
                <a:blip r:embed="rId3"/>
                <a:stretch>
                  <a:fillRect l="-898" t="-10811" b="-297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Segnaposto numero diapositiva 14">
            <a:extLst>
              <a:ext uri="{FF2B5EF4-FFF2-40B4-BE49-F238E27FC236}">
                <a16:creationId xmlns:a16="http://schemas.microsoft.com/office/drawing/2014/main" id="{7B86882E-E2E4-FBE4-CDC3-FB7D48484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7319" y="6473371"/>
            <a:ext cx="488565" cy="234229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368D95E-0543-C3BF-49E4-256775B4D06B}"/>
              </a:ext>
            </a:extLst>
          </p:cNvPr>
          <p:cNvGrpSpPr/>
          <p:nvPr/>
        </p:nvGrpSpPr>
        <p:grpSpPr>
          <a:xfrm>
            <a:off x="2137319" y="3655086"/>
            <a:ext cx="7917362" cy="1836764"/>
            <a:chOff x="-81513" y="5513670"/>
            <a:chExt cx="5016499" cy="70768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AEEB3C1-8AD1-7D76-9375-F0933668B5BF}"/>
                </a:ext>
              </a:extLst>
            </p:cNvPr>
            <p:cNvSpPr/>
            <p:nvPr/>
          </p:nvSpPr>
          <p:spPr>
            <a:xfrm>
              <a:off x="-81513" y="5513670"/>
              <a:ext cx="5016499" cy="70768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Segnaposto contenuto 2">
                  <a:extLst>
                    <a:ext uri="{FF2B5EF4-FFF2-40B4-BE49-F238E27FC236}">
                      <a16:creationId xmlns:a16="http://schemas.microsoft.com/office/drawing/2014/main" id="{78ABED69-1578-AE61-8A67-BC826C2EE2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27104" y="5550820"/>
                  <a:ext cx="4861148" cy="6461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it-IT" sz="2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14:m>
                    <m:oMath xmlns:m="http://schemas.openxmlformats.org/officeDocument/2006/math">
                      <m:r>
                        <a:rPr lang="it-IT" sz="22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𝐚𝐬𝐞</m:t>
                      </m:r>
                      <m:r>
                        <a:rPr lang="it-IT" sz="22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2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2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it-IT" sz="22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𝑺𝑼𝑵</m:t>
                          </m:r>
                        </m:sub>
                      </m:sSub>
                    </m:oMath>
                  </a14:m>
                  <a:endParaRPr lang="it-IT" sz="2200" b="1" i="1" dirty="0"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it-IT" sz="2200" b="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Oscillation</a:t>
                  </a:r>
                  <a:r>
                    <a:rPr lang="it-IT" sz="2200" b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frequency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≃0.37/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∼7.5⋅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it-IT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0" indent="0" algn="ctr">
                    <a:buNone/>
                  </a:pPr>
                  <a:r>
                    <a:rPr lang="it-IT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Damping time </a:t>
                  </a:r>
                  <a14:m>
                    <m:oMath xmlns:m="http://schemas.openxmlformats.org/officeDocument/2006/math">
                      <m:r>
                        <a:rPr lang="it-IT" sz="2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𝜏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</m:den>
                      </m:f>
                      <m:r>
                        <a:rPr lang="it-IT" sz="2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≃</m:t>
                      </m:r>
                      <m:f>
                        <m:fPr>
                          <m:ctrlPr>
                            <a:rPr lang="it-IT" sz="2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0.09</m:t>
                          </m:r>
                        </m:den>
                      </m:f>
                      <m:r>
                        <a:rPr lang="it-IT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∼</m:t>
                      </m:r>
                    </m:oMath>
                  </a14:m>
                  <a:r>
                    <a:rPr lang="it-IT" sz="2200" dirty="0"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2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it-IT" sz="2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.5</m:t>
                      </m:r>
                      <m:r>
                        <a:rPr lang="it-IT" sz="2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a14:m>
                  <a:r>
                    <a:rPr lang="it-IT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11" name="Segnaposto contenuto 2">
                  <a:extLst>
                    <a:ext uri="{FF2B5EF4-FFF2-40B4-BE49-F238E27FC236}">
                      <a16:creationId xmlns:a16="http://schemas.microsoft.com/office/drawing/2014/main" id="{78ABED69-1578-AE61-8A67-BC826C2EE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104" y="5550820"/>
                  <a:ext cx="4861148" cy="646113"/>
                </a:xfrm>
                <a:prstGeom prst="rect">
                  <a:avLst/>
                </a:prstGeom>
                <a:blipFill>
                  <a:blip r:embed="rId4"/>
                  <a:stretch>
                    <a:fillRect t="-45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2979C99-124A-9D8A-242D-C9BDC75CDD54}"/>
                  </a:ext>
                </a:extLst>
              </p:cNvPr>
              <p:cNvSpPr txBox="1"/>
              <p:nvPr/>
            </p:nvSpPr>
            <p:spPr>
              <a:xfrm>
                <a:off x="1016000" y="2413000"/>
                <a:ext cx="2290948" cy="506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sub>
                      </m:sSub>
                      <m:r>
                        <a:rPr lang="it-IT" sz="25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it-IT" sz="2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2979C99-124A-9D8A-242D-C9BDC75CD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2413000"/>
                <a:ext cx="2290948" cy="506742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868ADA3-3753-346E-1020-474D8B1E3C80}"/>
              </a:ext>
            </a:extLst>
          </p:cNvPr>
          <p:cNvSpPr txBox="1"/>
          <p:nvPr/>
        </p:nvSpPr>
        <p:spPr>
          <a:xfrm>
            <a:off x="4305300" y="2459167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Fourier mode</a:t>
            </a:r>
            <a:endParaRPr lang="it-IT" dirty="0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DA830BB5-9B33-2DC5-0733-581FD370533B}"/>
              </a:ext>
            </a:extLst>
          </p:cNvPr>
          <p:cNvSpPr/>
          <p:nvPr/>
        </p:nvSpPr>
        <p:spPr>
          <a:xfrm>
            <a:off x="3306328" y="2651416"/>
            <a:ext cx="558800" cy="6658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destra 16">
            <a:extLst>
              <a:ext uri="{FF2B5EF4-FFF2-40B4-BE49-F238E27FC236}">
                <a16:creationId xmlns:a16="http://schemas.microsoft.com/office/drawing/2014/main" id="{1BF12D1D-C619-9BDB-F746-4B5570E54C56}"/>
              </a:ext>
            </a:extLst>
          </p:cNvPr>
          <p:cNvSpPr/>
          <p:nvPr/>
        </p:nvSpPr>
        <p:spPr>
          <a:xfrm>
            <a:off x="7213600" y="2625279"/>
            <a:ext cx="558800" cy="6658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23A561C-9804-E0DC-3FFC-1FC85DA04BA5}"/>
                  </a:ext>
                </a:extLst>
              </p:cNvPr>
              <p:cNvSpPr txBox="1"/>
              <p:nvPr/>
            </p:nvSpPr>
            <p:spPr>
              <a:xfrm>
                <a:off x="6845300" y="2436083"/>
                <a:ext cx="6096000" cy="489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5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it-IT" sz="2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sz="2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5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5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5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5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sz="2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r>
                                <a:rPr lang="it-IT" sz="25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23A561C-9804-E0DC-3FFC-1FC85DA04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300" y="2436083"/>
                <a:ext cx="6096000" cy="489493"/>
              </a:xfrm>
              <a:prstGeom prst="rect">
                <a:avLst/>
              </a:prstGeom>
              <a:blipFill>
                <a:blip r:embed="rId6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1D43B3CB-01DC-A3AD-D34A-9C6F51DEB78A}"/>
              </a:ext>
            </a:extLst>
          </p:cNvPr>
          <p:cNvSpPr txBox="1">
            <a:spLocks/>
          </p:cNvSpPr>
          <p:nvPr/>
        </p:nvSpPr>
        <p:spPr>
          <a:xfrm>
            <a:off x="3225800" y="206226"/>
            <a:ext cx="5676900" cy="713197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QUASINORMAL MODES</a:t>
            </a:r>
          </a:p>
        </p:txBody>
      </p:sp>
    </p:spTree>
    <p:extLst>
      <p:ext uri="{BB962C8B-B14F-4D97-AF65-F5344CB8AC3E}">
        <p14:creationId xmlns:p14="http://schemas.microsoft.com/office/powerpoint/2010/main" val="403422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9629305B-1874-EFCD-B8D7-7FD47042DDAD}"/>
              </a:ext>
            </a:extLst>
          </p:cNvPr>
          <p:cNvSpPr txBox="1">
            <a:spLocks/>
          </p:cNvSpPr>
          <p:nvPr/>
        </p:nvSpPr>
        <p:spPr>
          <a:xfrm>
            <a:off x="3602392" y="3243940"/>
            <a:ext cx="4987215" cy="713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ENVIRONMENTAL EFFECTS</a:t>
            </a:r>
          </a:p>
        </p:txBody>
      </p:sp>
      <p:pic>
        <p:nvPicPr>
          <p:cNvPr id="28" name="Picture 2" descr="Buco nero M87: la nuova foto di EHT - Focus.it">
            <a:extLst>
              <a:ext uri="{FF2B5EF4-FFF2-40B4-BE49-F238E27FC236}">
                <a16:creationId xmlns:a16="http://schemas.microsoft.com/office/drawing/2014/main" id="{ABA81E89-E955-B117-6B4D-82281EC7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07" y="568682"/>
            <a:ext cx="3316970" cy="20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J 287: primo ed impressionante sistema binario visto">
            <a:extLst>
              <a:ext uri="{FF2B5EF4-FFF2-40B4-BE49-F238E27FC236}">
                <a16:creationId xmlns:a16="http://schemas.microsoft.com/office/drawing/2014/main" id="{4F3216B3-CBFA-A137-8A4B-CE9879503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22" y="564382"/>
            <a:ext cx="3316970" cy="20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 buco nero di massa intermedia a due passi (si fa per dire) da Sgr A* |  by Michele Diodati | Spazio Tempo Luce Energia | Medium">
            <a:extLst>
              <a:ext uri="{FF2B5EF4-FFF2-40B4-BE49-F238E27FC236}">
                <a16:creationId xmlns:a16="http://schemas.microsoft.com/office/drawing/2014/main" id="{FE69E83A-51D9-CA1C-D2C0-CB2CEA04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86" y="4553400"/>
            <a:ext cx="2229026" cy="209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l mistero del buco nero anomalo in overweight - Focus.it">
            <a:extLst>
              <a:ext uri="{FF2B5EF4-FFF2-40B4-BE49-F238E27FC236}">
                <a16:creationId xmlns:a16="http://schemas.microsoft.com/office/drawing/2014/main" id="{FDA2CBC5-4C4B-48BF-592A-94D04C7D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997" y="3491716"/>
            <a:ext cx="2758189" cy="212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 strano caso della stella in orbita attorno a un buco nero">
            <a:extLst>
              <a:ext uri="{FF2B5EF4-FFF2-40B4-BE49-F238E27FC236}">
                <a16:creationId xmlns:a16="http://schemas.microsoft.com/office/drawing/2014/main" id="{2D52B1B0-D8EE-774E-95A2-5F4B9720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8" y="3491716"/>
            <a:ext cx="2758189" cy="20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4">
            <a:extLst>
              <a:ext uri="{FF2B5EF4-FFF2-40B4-BE49-F238E27FC236}">
                <a16:creationId xmlns:a16="http://schemas.microsoft.com/office/drawing/2014/main" id="{6C6CD11B-D8D6-4270-CA43-2365EB32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7319" y="6473371"/>
            <a:ext cx="488565" cy="234229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122106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0DA75B-04B5-3158-8760-91FF4F241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11" y="1688861"/>
            <a:ext cx="5229456" cy="13643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immersed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affect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study of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Segnaposto numero diapositiva 14">
            <a:extLst>
              <a:ext uri="{FF2B5EF4-FFF2-40B4-BE49-F238E27FC236}">
                <a16:creationId xmlns:a16="http://schemas.microsoft.com/office/drawing/2014/main" id="{6F2C89F5-D48C-7C19-FE3D-1A17F448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7319" y="6473371"/>
            <a:ext cx="488565" cy="234229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E8A9301-A2B7-E31A-B5A9-10C2BA0A5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3" t="7517" r="7664" b="733"/>
          <a:stretch/>
        </p:blipFill>
        <p:spPr>
          <a:xfrm>
            <a:off x="5953556" y="1199236"/>
            <a:ext cx="6101102" cy="46802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63DF4C-F164-C03E-DE8F-41E9DEC4F6EA}"/>
              </a:ext>
            </a:extLst>
          </p:cNvPr>
          <p:cNvSpPr txBox="1"/>
          <p:nvPr/>
        </p:nvSpPr>
        <p:spPr>
          <a:xfrm>
            <a:off x="112541" y="6428939"/>
            <a:ext cx="114747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Can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spoil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gravitational-wave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astrophysics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Barausse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 P.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D, 89, A.P.S.,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https://link.aps.org/doi/10.1103/PhysRevD.89.104059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2014.</a:t>
            </a:r>
          </a:p>
          <a:p>
            <a:endParaRPr lang="it-IT" sz="12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007FE70-3224-45CC-D6CE-43E3BD74CB48}"/>
              </a:ext>
            </a:extLst>
          </p:cNvPr>
          <p:cNvGrpSpPr/>
          <p:nvPr/>
        </p:nvGrpSpPr>
        <p:grpSpPr>
          <a:xfrm>
            <a:off x="566624" y="3539385"/>
            <a:ext cx="5862312" cy="1295366"/>
            <a:chOff x="838200" y="2939218"/>
            <a:chExt cx="5862312" cy="129536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FDE8624-4E55-069B-5B71-DADC437F6066}"/>
                </a:ext>
              </a:extLst>
            </p:cNvPr>
            <p:cNvSpPr/>
            <p:nvPr/>
          </p:nvSpPr>
          <p:spPr>
            <a:xfrm>
              <a:off x="838200" y="3348320"/>
              <a:ext cx="5056163" cy="8862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1639EDC-FE50-B4B8-9C5D-D9E739DA6578}"/>
                </a:ext>
              </a:extLst>
            </p:cNvPr>
            <p:cNvSpPr txBox="1"/>
            <p:nvPr/>
          </p:nvSpPr>
          <p:spPr>
            <a:xfrm>
              <a:off x="838200" y="2939218"/>
              <a:ext cx="5056163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TOY MODEL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02356C6B-2111-BD45-0D19-6C99B2429CFC}"/>
                    </a:ext>
                  </a:extLst>
                </p:cNvPr>
                <p:cNvSpPr txBox="1"/>
                <p:nvPr/>
              </p:nvSpPr>
              <p:spPr>
                <a:xfrm>
                  <a:off x="1057989" y="3453423"/>
                  <a:ext cx="5642523" cy="6301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𝑛𝑒𝑤</m:t>
                            </m:r>
                          </m:sup>
                        </m:sSubSup>
                        <m:d>
                          <m:d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it-IT" sz="24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num>
                          <m:den>
                            <m:sSup>
                              <m:sSup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unc>
                          <m:func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b="0" i="0" smtClean="0">
                                    <a:latin typeface="Cambria Math" panose="02040503050406030204" pitchFamily="18" charset="0"/>
                                  </a:rPr>
                                  <m:t>sech</m:t>
                                </m:r>
                              </m:e>
                              <m:sup>
                                <m:r>
                                  <a:rPr lang="it-IT" sz="24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b>
                                    </m:sSub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num>
                                  <m:den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2400" b="0" dirty="0"/>
                </a:p>
              </p:txBody>
            </p:sp>
          </mc:Choice>
          <mc:Fallback xmlns="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02356C6B-2111-BD45-0D19-6C99B2429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989" y="3453423"/>
                  <a:ext cx="5642523" cy="630109"/>
                </a:xfrm>
                <a:prstGeom prst="rect">
                  <a:avLst/>
                </a:prstGeom>
                <a:blipFill>
                  <a:blip r:embed="rId5"/>
                  <a:stretch>
                    <a:fillRect l="-1794" b="-16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2C8C667B-0478-F42C-45D2-433BD3FD7C70}"/>
              </a:ext>
            </a:extLst>
          </p:cNvPr>
          <p:cNvSpPr txBox="1">
            <a:spLocks/>
          </p:cNvSpPr>
          <p:nvPr/>
        </p:nvSpPr>
        <p:spPr>
          <a:xfrm>
            <a:off x="3602392" y="265057"/>
            <a:ext cx="4987215" cy="713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ENVIRONMENTAL EFFECTS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65F3BC0-30AF-175A-4816-9356C2574428}"/>
              </a:ext>
            </a:extLst>
          </p:cNvPr>
          <p:cNvSpPr/>
          <p:nvPr/>
        </p:nvSpPr>
        <p:spPr>
          <a:xfrm>
            <a:off x="3213993" y="3939496"/>
            <a:ext cx="2408794" cy="8952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F0E5D889-8032-E7DF-CBDE-07BEFCD8E953}"/>
              </a:ext>
            </a:extLst>
          </p:cNvPr>
          <p:cNvCxnSpPr>
            <a:cxnSpLocks/>
          </p:cNvCxnSpPr>
          <p:nvPr/>
        </p:nvCxnSpPr>
        <p:spPr>
          <a:xfrm>
            <a:off x="4371220" y="4834751"/>
            <a:ext cx="0" cy="5586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8541C764-5CE5-7186-0D3F-E5698DCDF68A}"/>
              </a:ext>
            </a:extLst>
          </p:cNvPr>
          <p:cNvSpPr txBox="1">
            <a:spLocks/>
          </p:cNvSpPr>
          <p:nvPr/>
        </p:nvSpPr>
        <p:spPr>
          <a:xfrm>
            <a:off x="3846799" y="5533682"/>
            <a:ext cx="1143181" cy="439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BUMP</a:t>
            </a:r>
          </a:p>
        </p:txBody>
      </p:sp>
    </p:spTree>
    <p:extLst>
      <p:ext uri="{BB962C8B-B14F-4D97-AF65-F5344CB8AC3E}">
        <p14:creationId xmlns:p14="http://schemas.microsoft.com/office/powerpoint/2010/main" val="16893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2BDE2C-2A47-C35D-F71B-B35E1900B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21" y="1549168"/>
            <a:ext cx="11369123" cy="6461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determine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wether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quantities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Segnaposto numero diapositiva 14">
            <a:extLst>
              <a:ext uri="{FF2B5EF4-FFF2-40B4-BE49-F238E27FC236}">
                <a16:creationId xmlns:a16="http://schemas.microsoft.com/office/drawing/2014/main" id="{BB218078-28C9-BE48-995A-5D66D076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7319" y="6473371"/>
            <a:ext cx="488565" cy="234229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74F6C38-F490-62F4-9A5F-3398D6148CBF}"/>
              </a:ext>
            </a:extLst>
          </p:cNvPr>
          <p:cNvGrpSpPr/>
          <p:nvPr/>
        </p:nvGrpSpPr>
        <p:grpSpPr>
          <a:xfrm>
            <a:off x="603250" y="2799531"/>
            <a:ext cx="5525732" cy="2730500"/>
            <a:chOff x="914400" y="3429000"/>
            <a:chExt cx="5525732" cy="27305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470216CF-CA11-8EB9-A500-E1992FCFE995}"/>
                </a:ext>
              </a:extLst>
            </p:cNvPr>
            <p:cNvSpPr/>
            <p:nvPr/>
          </p:nvSpPr>
          <p:spPr>
            <a:xfrm>
              <a:off x="914400" y="3429000"/>
              <a:ext cx="5016499" cy="2730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7D962F32-3B7F-8758-BE99-5016960E017F}"/>
                </a:ext>
              </a:extLst>
            </p:cNvPr>
            <p:cNvGrpSpPr/>
            <p:nvPr/>
          </p:nvGrpSpPr>
          <p:grpSpPr>
            <a:xfrm>
              <a:off x="1621714" y="3682900"/>
              <a:ext cx="4818418" cy="2142589"/>
              <a:chOff x="1165745" y="3264814"/>
              <a:chExt cx="4818418" cy="2142589"/>
            </a:xfrm>
            <a:noFill/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222C53A-5B2A-CD7A-E784-72717F2E4686}"/>
                  </a:ext>
                </a:extLst>
              </p:cNvPr>
              <p:cNvSpPr txBox="1"/>
              <p:nvPr/>
            </p:nvSpPr>
            <p:spPr>
              <a:xfrm>
                <a:off x="1333498" y="3264814"/>
                <a:ext cx="3975100" cy="430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it-IT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STABLE QUANTITY</a:t>
                </a:r>
                <a:endParaRPr lang="it-IT" sz="2200" dirty="0"/>
              </a:p>
            </p:txBody>
          </p:sp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6A6DB289-B9F5-AB48-0200-70E77071B4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5745" y="3876955"/>
                <a:ext cx="3223335" cy="6461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perturbatively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reacts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environment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BC5A4B82-524A-DF52-F01E-65E9815ECD8B}"/>
                      </a:ext>
                    </a:extLst>
                  </p:cNvPr>
                  <p:cNvSpPr txBox="1"/>
                  <p:nvPr/>
                </p:nvSpPr>
                <p:spPr>
                  <a:xfrm>
                    <a:off x="1165745" y="4930349"/>
                    <a:ext cx="4818418" cy="47705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22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Relative </a:t>
                    </a:r>
                    <a:r>
                      <a:rPr lang="it-IT" sz="2200" dirty="0" err="1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variation</a:t>
                    </a:r>
                    <a:r>
                      <a:rPr lang="it-IT" sz="22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it-IT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d>
                          <m:dPr>
                            <m:ctrlPr>
                              <a:rPr lang="it-IT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  <m:r>
                          <a:rPr lang="it-IT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a14:m>
                    <a:endParaRPr lang="it-IT" sz="2500" dirty="0"/>
                  </a:p>
                </p:txBody>
              </p:sp>
            </mc:Choice>
            <mc:Fallback xmlns=""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BC5A4B82-524A-DF52-F01E-65E9815ECD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5745" y="4930349"/>
                    <a:ext cx="4818418" cy="4770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842" t="-2632" b="-2105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70ACB46-5BA7-DDE1-7B7B-D99649AFB4E9}"/>
              </a:ext>
            </a:extLst>
          </p:cNvPr>
          <p:cNvGrpSpPr/>
          <p:nvPr/>
        </p:nvGrpSpPr>
        <p:grpSpPr>
          <a:xfrm>
            <a:off x="6738585" y="2799531"/>
            <a:ext cx="5525732" cy="2730500"/>
            <a:chOff x="914400" y="3429000"/>
            <a:chExt cx="5525732" cy="2730500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B466A82C-6C15-8222-90F9-50DADD778140}"/>
                </a:ext>
              </a:extLst>
            </p:cNvPr>
            <p:cNvSpPr/>
            <p:nvPr/>
          </p:nvSpPr>
          <p:spPr>
            <a:xfrm>
              <a:off x="914400" y="3429000"/>
              <a:ext cx="5016499" cy="27305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CBABB5E1-0E87-453D-9E35-2535667F16FC}"/>
                </a:ext>
              </a:extLst>
            </p:cNvPr>
            <p:cNvGrpSpPr/>
            <p:nvPr/>
          </p:nvGrpSpPr>
          <p:grpSpPr>
            <a:xfrm>
              <a:off x="1621714" y="3682900"/>
              <a:ext cx="4818418" cy="2142589"/>
              <a:chOff x="1165745" y="3264814"/>
              <a:chExt cx="4818418" cy="2142589"/>
            </a:xfrm>
            <a:noFill/>
          </p:grpSpPr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8ABAE10-A401-DA49-F67D-95885BE037D9}"/>
                  </a:ext>
                </a:extLst>
              </p:cNvPr>
              <p:cNvSpPr txBox="1"/>
              <p:nvPr/>
            </p:nvSpPr>
            <p:spPr>
              <a:xfrm>
                <a:off x="1333498" y="3264814"/>
                <a:ext cx="3975100" cy="430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it-IT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UNSTABLE QUANTITY</a:t>
                </a:r>
                <a:endParaRPr lang="it-IT" sz="2200" dirty="0"/>
              </a:p>
            </p:txBody>
          </p:sp>
          <p:sp>
            <p:nvSpPr>
              <p:cNvPr id="22" name="Segnaposto contenuto 2">
                <a:extLst>
                  <a:ext uri="{FF2B5EF4-FFF2-40B4-BE49-F238E27FC236}">
                    <a16:creationId xmlns:a16="http://schemas.microsoft.com/office/drawing/2014/main" id="{73E18EB8-BCA1-3C95-9180-17E9222BB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5745" y="3876955"/>
                <a:ext cx="3819001" cy="6461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completely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changes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because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environment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270F5C02-7338-F404-9699-A10F6DD017AB}"/>
                      </a:ext>
                    </a:extLst>
                  </p:cNvPr>
                  <p:cNvSpPr txBox="1"/>
                  <p:nvPr/>
                </p:nvSpPr>
                <p:spPr>
                  <a:xfrm>
                    <a:off x="1165745" y="4930349"/>
                    <a:ext cx="4818418" cy="47705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22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Relative </a:t>
                    </a:r>
                    <a:r>
                      <a:rPr lang="it-IT" sz="2200" dirty="0" err="1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variation</a:t>
                    </a:r>
                    <a:r>
                      <a:rPr lang="it-IT" sz="22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 &gt;&gt;</a:t>
                    </a:r>
                    <a14:m>
                      <m:oMath xmlns:m="http://schemas.openxmlformats.org/officeDocument/2006/math">
                        <m:r>
                          <a:rPr lang="it-IT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d>
                          <m:dPr>
                            <m:ctrlPr>
                              <a:rPr lang="it-IT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  <m:r>
                          <a:rPr lang="it-IT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a14:m>
                    <a:endParaRPr lang="it-IT" sz="2500" dirty="0"/>
                  </a:p>
                </p:txBody>
              </p:sp>
            </mc:Choice>
            <mc:Fallback xmlns="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270F5C02-7338-F404-9699-A10F6DD017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5745" y="4930349"/>
                    <a:ext cx="4818418" cy="4770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79" t="-2632" b="-2105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" name="Titolo 1">
            <a:extLst>
              <a:ext uri="{FF2B5EF4-FFF2-40B4-BE49-F238E27FC236}">
                <a16:creationId xmlns:a16="http://schemas.microsoft.com/office/drawing/2014/main" id="{0EB4EE60-6808-FAD7-8DFC-A849F1ED43B3}"/>
              </a:ext>
            </a:extLst>
          </p:cNvPr>
          <p:cNvSpPr txBox="1">
            <a:spLocks/>
          </p:cNvSpPr>
          <p:nvPr/>
        </p:nvSpPr>
        <p:spPr>
          <a:xfrm>
            <a:off x="3602392" y="265057"/>
            <a:ext cx="4987215" cy="713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ENVIRONMENTAL EFFECTS</a:t>
            </a:r>
          </a:p>
        </p:txBody>
      </p:sp>
    </p:spTree>
    <p:extLst>
      <p:ext uri="{BB962C8B-B14F-4D97-AF65-F5344CB8AC3E}">
        <p14:creationId xmlns:p14="http://schemas.microsoft.com/office/powerpoint/2010/main" val="168594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9A57C99-AD07-A7B6-BAAC-32F2FD263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10" y="943205"/>
            <a:ext cx="7501179" cy="559223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016EA4-6DF6-8165-FA7B-A25144B535CF}"/>
              </a:ext>
            </a:extLst>
          </p:cNvPr>
          <p:cNvSpPr txBox="1"/>
          <p:nvPr/>
        </p:nvSpPr>
        <p:spPr>
          <a:xfrm>
            <a:off x="112542" y="6428939"/>
            <a:ext cx="12632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Destabilizing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 of Black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Holes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</a:t>
            </a:r>
            <a:r>
              <a:rPr lang="it-IT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Elephant</a:t>
            </a: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Flea</a:t>
            </a:r>
            <a:r>
              <a:rPr lang="it-IT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M.H. Cheung et. al., PRL 128,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http://dx.doi.org/10.1103/PhysRevLett.128.111103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669204-CA3D-1AD8-3BA2-E06C9B62630D}"/>
              </a:ext>
            </a:extLst>
          </p:cNvPr>
          <p:cNvSpPr txBox="1">
            <a:spLocks/>
          </p:cNvSpPr>
          <p:nvPr/>
        </p:nvSpPr>
        <p:spPr>
          <a:xfrm>
            <a:off x="4205436" y="152062"/>
            <a:ext cx="4446999" cy="713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QNMS REACTION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893F6717-73F5-B4C9-6F96-0C6271FCCA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95963" y="2578580"/>
                <a:ext cx="1748108" cy="85042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units</a:t>
                </a:r>
              </a:p>
            </p:txBody>
          </p:sp>
        </mc:Choice>
        <mc:Fallback xmlns="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893F6717-73F5-B4C9-6F96-0C6271FCCA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95963" y="2578580"/>
                <a:ext cx="1748108" cy="85042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4">
            <a:extLst>
              <a:ext uri="{FF2B5EF4-FFF2-40B4-BE49-F238E27FC236}">
                <a16:creationId xmlns:a16="http://schemas.microsoft.com/office/drawing/2014/main" id="{42B359ED-08FF-8954-8265-C7323C95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7319" y="6473371"/>
            <a:ext cx="488565" cy="234229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82093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D20D5C50-E01B-7CCE-78DC-74E43DB05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2" t="1" r="49231" b="-1036"/>
          <a:stretch/>
        </p:blipFill>
        <p:spPr>
          <a:xfrm>
            <a:off x="274950" y="1079417"/>
            <a:ext cx="5299683" cy="49403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AC6DA2C-24B4-7A2A-B7F4-EB56281C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206" y="736517"/>
            <a:ext cx="6893394" cy="5173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60D46F9-C898-68B5-5D97-55EF942E5E5F}"/>
                  </a:ext>
                </a:extLst>
              </p:cNvPr>
              <p:cNvSpPr txBox="1"/>
              <p:nvPr/>
            </p:nvSpPr>
            <p:spPr>
              <a:xfrm>
                <a:off x="8142922" y="942898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it-IT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it-IT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 ×10</m:t>
                        </m:r>
                      </m:e>
                      <m:sup>
                        <m:r>
                          <a:rPr lang="it-IT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∈[−25 </m:t>
                    </m:r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,100</m:t>
                    </m:r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60D46F9-C898-68B5-5D97-55EF942E5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922" y="942898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numero diapositiva 14">
            <a:extLst>
              <a:ext uri="{FF2B5EF4-FFF2-40B4-BE49-F238E27FC236}">
                <a16:creationId xmlns:a16="http://schemas.microsoft.com/office/drawing/2014/main" id="{CB20B0FE-92EC-9638-86DD-AB8DB9A29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7319" y="6473371"/>
            <a:ext cx="488565" cy="234229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A7376E-DA12-755C-4E91-014BA33AC288}"/>
              </a:ext>
            </a:extLst>
          </p:cNvPr>
          <p:cNvSpPr txBox="1"/>
          <p:nvPr/>
        </p:nvSpPr>
        <p:spPr>
          <a:xfrm>
            <a:off x="112542" y="6428939"/>
            <a:ext cx="11584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Ringdown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greybody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observables</a:t>
            </a:r>
            <a:r>
              <a:rPr lang="it-IT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Romeo Felice Rosato, </a:t>
            </a:r>
            <a:r>
              <a:rPr lang="it-IT" sz="1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Kyriakos</a:t>
            </a:r>
            <a:r>
              <a:rPr lang="it-IT" sz="1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Destounis</a:t>
            </a:r>
            <a:r>
              <a:rPr lang="it-IT" sz="1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Paolo </a:t>
            </a:r>
            <a:r>
              <a:rPr lang="it-IT" sz="1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Pani.</a:t>
            </a:r>
            <a:r>
              <a:rPr lang="it-IT" sz="14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it-IT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110 (2024) </a:t>
            </a:r>
            <a:r>
              <a:rPr lang="it-IT" sz="1300" b="0" i="0" u="none" strike="noStrike" dirty="0">
                <a:solidFill>
                  <a:srgbClr val="0050B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11DB78-D698-540F-E5C7-D3D8A6B74496}"/>
              </a:ext>
            </a:extLst>
          </p:cNvPr>
          <p:cNvSpPr txBox="1">
            <a:spLocks/>
          </p:cNvSpPr>
          <p:nvPr/>
        </p:nvSpPr>
        <p:spPr>
          <a:xfrm>
            <a:off x="4205436" y="152062"/>
            <a:ext cx="4446999" cy="713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QNMS REACTION</a:t>
            </a:r>
          </a:p>
        </p:txBody>
      </p:sp>
    </p:spTree>
    <p:extLst>
      <p:ext uri="{BB962C8B-B14F-4D97-AF65-F5344CB8AC3E}">
        <p14:creationId xmlns:p14="http://schemas.microsoft.com/office/powerpoint/2010/main" val="51060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0E555DF8-02F1-4CD9-FE2C-105434E88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75" y="829178"/>
            <a:ext cx="6927850" cy="5199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egnaposto contenuto 2">
                <a:extLst>
                  <a:ext uri="{FF2B5EF4-FFF2-40B4-BE49-F238E27FC236}">
                    <a16:creationId xmlns:a16="http://schemas.microsoft.com/office/drawing/2014/main" id="{6F723E8B-830C-980B-3DFC-32050764B9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59925" y="829178"/>
                <a:ext cx="1748108" cy="8504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lang="it-IT" sz="22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 ×10</m:t>
                          </m:r>
                        </m:e>
                        <m:sup>
                          <m:r>
                            <a:rPr lang="it-IT" sz="2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it-IT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it-IT" sz="2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lang="it-IT" sz="2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egnaposto contenuto 2">
                <a:extLst>
                  <a:ext uri="{FF2B5EF4-FFF2-40B4-BE49-F238E27FC236}">
                    <a16:creationId xmlns:a16="http://schemas.microsoft.com/office/drawing/2014/main" id="{6F723E8B-830C-980B-3DFC-32050764B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925" y="829178"/>
                <a:ext cx="1748108" cy="850420"/>
              </a:xfrm>
              <a:prstGeom prst="rect">
                <a:avLst/>
              </a:prstGeom>
              <a:blipFill>
                <a:blip r:embed="rId4"/>
                <a:stretch>
                  <a:fillRect t="-14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olo 1">
            <a:extLst>
              <a:ext uri="{FF2B5EF4-FFF2-40B4-BE49-F238E27FC236}">
                <a16:creationId xmlns:a16="http://schemas.microsoft.com/office/drawing/2014/main" id="{8E165921-4AC2-6AFC-D71E-F27091FC3006}"/>
              </a:ext>
            </a:extLst>
          </p:cNvPr>
          <p:cNvSpPr txBox="1">
            <a:spLocks/>
          </p:cNvSpPr>
          <p:nvPr/>
        </p:nvSpPr>
        <p:spPr>
          <a:xfrm>
            <a:off x="3502026" y="38451"/>
            <a:ext cx="4827587" cy="713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egnaposto numero diapositiva 14">
            <a:extLst>
              <a:ext uri="{FF2B5EF4-FFF2-40B4-BE49-F238E27FC236}">
                <a16:creationId xmlns:a16="http://schemas.microsoft.com/office/drawing/2014/main" id="{708D3357-61A2-6CFC-27A4-886FBA98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7319" y="6473371"/>
            <a:ext cx="488565" cy="234229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3302D8B-3CAC-692C-FF71-AEA3DA872B65}"/>
              </a:ext>
            </a:extLst>
          </p:cNvPr>
          <p:cNvSpPr txBox="1"/>
          <p:nvPr/>
        </p:nvSpPr>
        <p:spPr>
          <a:xfrm>
            <a:off x="112542" y="6428939"/>
            <a:ext cx="11963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Ringdown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greybody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it-IT" sz="13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observables</a:t>
            </a:r>
            <a:r>
              <a:rPr lang="it-IT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Romeo Felice Rosato, </a:t>
            </a:r>
            <a:r>
              <a:rPr lang="it-IT" sz="1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Kyriakos</a:t>
            </a:r>
            <a:r>
              <a:rPr lang="it-IT" sz="1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Destounis</a:t>
            </a:r>
            <a:r>
              <a:rPr lang="it-IT" sz="1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Paolo </a:t>
            </a:r>
            <a:r>
              <a:rPr lang="it-IT" sz="1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Pani.</a:t>
            </a:r>
            <a:r>
              <a:rPr lang="it-IT" sz="14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it-IT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110 (2024) </a:t>
            </a:r>
            <a:r>
              <a:rPr lang="it-IT" sz="1300" b="0" i="0" u="none" strike="noStrike" dirty="0">
                <a:solidFill>
                  <a:srgbClr val="0050B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2F272CC-2022-FE50-D837-FCB2ACC0380E}"/>
              </a:ext>
            </a:extLst>
          </p:cNvPr>
          <p:cNvSpPr txBox="1">
            <a:spLocks/>
          </p:cNvSpPr>
          <p:nvPr/>
        </p:nvSpPr>
        <p:spPr>
          <a:xfrm>
            <a:off x="3502026" y="394711"/>
            <a:ext cx="5641974" cy="713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 TIME-DOMAIN STABILITY</a:t>
            </a:r>
          </a:p>
          <a:p>
            <a:endParaRPr lang="it-IT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1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488ED3-4825-5300-A861-F9CEF162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60" y="562963"/>
            <a:ext cx="4397593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Main takeaways</a:t>
            </a:r>
          </a:p>
        </p:txBody>
      </p:sp>
      <p:pic>
        <p:nvPicPr>
          <p:cNvPr id="14" name="Picture 2" descr="Buco nero M87: la nuova foto di EHT - Focus.it">
            <a:extLst>
              <a:ext uri="{FF2B5EF4-FFF2-40B4-BE49-F238E27FC236}">
                <a16:creationId xmlns:a16="http://schemas.microsoft.com/office/drawing/2014/main" id="{29E5B91D-7549-E3D0-C5FC-BABED113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r="11146" b="-1"/>
          <a:stretch/>
        </p:blipFill>
        <p:spPr bwMode="auto">
          <a:xfrm>
            <a:off x="5591309" y="10"/>
            <a:ext cx="660069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7E35D5A-4BA6-BFB1-D5A6-549D8CFB5866}"/>
              </a:ext>
            </a:extLst>
          </p:cNvPr>
          <p:cNvSpPr txBox="1"/>
          <p:nvPr/>
        </p:nvSpPr>
        <p:spPr>
          <a:xfrm>
            <a:off x="521607" y="1557791"/>
            <a:ext cx="4849624" cy="3742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events can be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regular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leading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Schrödinger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-like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holes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oscillate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frequencies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energy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black hole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immersed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latter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study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962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uco nero M87: la nuova foto di EHT - Focus.it">
            <a:extLst>
              <a:ext uri="{FF2B5EF4-FFF2-40B4-BE49-F238E27FC236}">
                <a16:creationId xmlns:a16="http://schemas.microsoft.com/office/drawing/2014/main" id="{29E5B91D-7549-E3D0-C5FC-BABED113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r="11146" b="-1"/>
          <a:stretch/>
        </p:blipFill>
        <p:spPr bwMode="auto">
          <a:xfrm>
            <a:off x="-9886" y="10"/>
            <a:ext cx="660069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7E35D5A-4BA6-BFB1-D5A6-549D8CFB5866}"/>
              </a:ext>
            </a:extLst>
          </p:cNvPr>
          <p:cNvSpPr txBox="1"/>
          <p:nvPr/>
        </p:nvSpPr>
        <p:spPr>
          <a:xfrm>
            <a:off x="6934200" y="2197932"/>
            <a:ext cx="4653379" cy="378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457200" algn="just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coalescences &amp; Perturbation theory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easy introduction and main ideas.</a:t>
            </a:r>
          </a:p>
          <a:p>
            <a:pPr marL="571500" indent="-457200" algn="just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 algn="just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 algn="just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Quasinormal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definition and general properties.</a:t>
            </a:r>
          </a:p>
          <a:p>
            <a:pPr marL="228600" indent="-457200" algn="just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 algn="just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effects &amp; stability.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9E4D9F14-4435-60A2-A2E9-1093B0DB5ADD}"/>
              </a:ext>
            </a:extLst>
          </p:cNvPr>
          <p:cNvCxnSpPr>
            <a:cxnSpLocks/>
          </p:cNvCxnSpPr>
          <p:nvPr/>
        </p:nvCxnSpPr>
        <p:spPr>
          <a:xfrm>
            <a:off x="7189987" y="871146"/>
            <a:ext cx="174634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52488ED3-4825-5300-A861-F9CEF162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986" y="782662"/>
            <a:ext cx="4397593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Overview of the talk</a:t>
            </a:r>
          </a:p>
        </p:txBody>
      </p:sp>
    </p:spTree>
    <p:extLst>
      <p:ext uri="{BB962C8B-B14F-4D97-AF65-F5344CB8AC3E}">
        <p14:creationId xmlns:p14="http://schemas.microsoft.com/office/powerpoint/2010/main" val="2154588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uce, oscurità&#10;&#10;Descrizione generata automaticamente">
            <a:extLst>
              <a:ext uri="{FF2B5EF4-FFF2-40B4-BE49-F238E27FC236}">
                <a16:creationId xmlns:a16="http://schemas.microsoft.com/office/drawing/2014/main" id="{54E81EA8-3C61-0C5B-C170-C04952BD3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6FBA7630-69C1-FECB-20B8-A4732E4A04B6}"/>
              </a:ext>
            </a:extLst>
          </p:cNvPr>
          <p:cNvGrpSpPr/>
          <p:nvPr/>
        </p:nvGrpSpPr>
        <p:grpSpPr>
          <a:xfrm>
            <a:off x="2137497" y="330200"/>
            <a:ext cx="7917005" cy="1762474"/>
            <a:chOff x="2137497" y="667139"/>
            <a:chExt cx="7917005" cy="2873381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0DF10F3-5B6D-4FCF-DD66-130444BE9F33}"/>
                </a:ext>
              </a:extLst>
            </p:cNvPr>
            <p:cNvSpPr txBox="1"/>
            <p:nvPr/>
          </p:nvSpPr>
          <p:spPr>
            <a:xfrm>
              <a:off x="2792535" y="3171188"/>
              <a:ext cx="60983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it-IT" dirty="0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22300062-6C89-F00A-7908-D30C12ADBA43}"/>
                </a:ext>
              </a:extLst>
            </p:cNvPr>
            <p:cNvSpPr/>
            <p:nvPr/>
          </p:nvSpPr>
          <p:spPr>
            <a:xfrm>
              <a:off x="2137497" y="667139"/>
              <a:ext cx="7917005" cy="150832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2" name="Titolo 1">
              <a:extLst>
                <a:ext uri="{FF2B5EF4-FFF2-40B4-BE49-F238E27FC236}">
                  <a16:creationId xmlns:a16="http://schemas.microsoft.com/office/drawing/2014/main" id="{BEB54B9D-F336-531F-B6AB-BC16B2A8FC5B}"/>
                </a:ext>
              </a:extLst>
            </p:cNvPr>
            <p:cNvSpPr txBox="1">
              <a:spLocks/>
            </p:cNvSpPr>
            <p:nvPr/>
          </p:nvSpPr>
          <p:spPr>
            <a:xfrm>
              <a:off x="2683472" y="739465"/>
              <a:ext cx="7242235" cy="133021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it-IT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Thank </a:t>
              </a:r>
              <a:r>
                <a:rPr lang="it-IT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you</a:t>
              </a:r>
              <a:r>
                <a:rPr lang="it-IT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</a:t>
              </a:r>
              <a:r>
                <a:rPr lang="it-IT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listening</a:t>
              </a:r>
              <a:r>
                <a:rPr lang="it-IT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</a:t>
              </a:r>
              <a:r>
                <a:rPr lang="it-IT" sz="1200" dirty="0"/>
                <a:t>.</a:t>
              </a:r>
              <a:endParaRPr lang="it-IT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35D52DE4-F2AC-5CAA-68BA-A43BF37BF03C}"/>
                </a:ext>
              </a:extLst>
            </p:cNvPr>
            <p:cNvSpPr txBox="1"/>
            <p:nvPr/>
          </p:nvSpPr>
          <p:spPr>
            <a:xfrm>
              <a:off x="2792535" y="2175467"/>
              <a:ext cx="67384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it-IT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7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488ED3-4825-5300-A861-F9CEF162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4663"/>
            <a:ext cx="10515600" cy="63337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it-IT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COALESCENCES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93449D-5972-5F87-9BFA-5C8CE651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370" y="1165937"/>
            <a:ext cx="10622695" cy="49949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Binary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coalescences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strong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events.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phenomenology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Segnaposto numero diapositiva 14">
            <a:extLst>
              <a:ext uri="{FF2B5EF4-FFF2-40B4-BE49-F238E27FC236}">
                <a16:creationId xmlns:a16="http://schemas.microsoft.com/office/drawing/2014/main" id="{DEB17B20-C222-FF91-6584-57637BCB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3545" y="6473371"/>
            <a:ext cx="262339" cy="262618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" name="Picture 12" descr="Physics - Finding Nonlinearities in Black Hole Ringdowns">
            <a:extLst>
              <a:ext uri="{FF2B5EF4-FFF2-40B4-BE49-F238E27FC236}">
                <a16:creationId xmlns:a16="http://schemas.microsoft.com/office/drawing/2014/main" id="{85504DDE-EFC4-75C6-254D-6F0C46F8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1" y="1649627"/>
            <a:ext cx="5375275" cy="37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322037-965B-1277-D9DA-14D3050AD2B1}"/>
              </a:ext>
            </a:extLst>
          </p:cNvPr>
          <p:cNvSpPr txBox="1"/>
          <p:nvPr/>
        </p:nvSpPr>
        <p:spPr>
          <a:xfrm>
            <a:off x="1017369" y="5519997"/>
            <a:ext cx="103364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black hole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framework to study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stage of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coalescence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relaxation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system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new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specifically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black hole.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5606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narySimulation.mp4">
            <a:hlinkClick r:id="" action="ppaction://media"/>
            <a:extLst>
              <a:ext uri="{FF2B5EF4-FFF2-40B4-BE49-F238E27FC236}">
                <a16:creationId xmlns:a16="http://schemas.microsoft.com/office/drawing/2014/main" id="{D2A8CB94-D2BA-C136-F401-D453A45086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5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488ED3-4825-5300-A861-F9CEF162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4663"/>
            <a:ext cx="10515600" cy="63337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1.1 PERTURBATION THEORY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93449D-5972-5F87-9BFA-5C8CE651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008033"/>
            <a:ext cx="10388599" cy="8207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Relativity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describes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purely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geometrical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framework. How can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 to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spacetime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Segnaposto numero diapositiva 14">
            <a:extLst>
              <a:ext uri="{FF2B5EF4-FFF2-40B4-BE49-F238E27FC236}">
                <a16:creationId xmlns:a16="http://schemas.microsoft.com/office/drawing/2014/main" id="{0D635ABB-E3F5-90A8-3625-44EEEB38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3545" y="6473371"/>
            <a:ext cx="262339" cy="262618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54F0F5-F58F-8624-5E1B-A153C27C002E}"/>
              </a:ext>
            </a:extLst>
          </p:cNvPr>
          <p:cNvSpPr txBox="1"/>
          <p:nvPr/>
        </p:nvSpPr>
        <p:spPr>
          <a:xfrm>
            <a:off x="965201" y="1828800"/>
            <a:ext cx="9969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Let's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 back a step: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MECHANICS!</a:t>
            </a:r>
          </a:p>
          <a:p>
            <a:pPr algn="just"/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system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perturbed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oscillating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D539EEB-328B-056D-5E41-FF5DAA7C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25" y="2810149"/>
            <a:ext cx="5949949" cy="2960100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ACE1760-72B2-B5A1-EE77-D4C78B248F59}"/>
              </a:ext>
            </a:extLst>
          </p:cNvPr>
          <p:cNvCxnSpPr>
            <a:cxnSpLocks/>
          </p:cNvCxnSpPr>
          <p:nvPr/>
        </p:nvCxnSpPr>
        <p:spPr>
          <a:xfrm>
            <a:off x="4495799" y="6281388"/>
            <a:ext cx="6223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EEC2AAF-9231-8DD2-2852-BD8FE9077436}"/>
              </a:ext>
            </a:extLst>
          </p:cNvPr>
          <p:cNvSpPr txBox="1"/>
          <p:nvPr/>
        </p:nvSpPr>
        <p:spPr>
          <a:xfrm>
            <a:off x="5674844" y="5849967"/>
            <a:ext cx="54483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pattern of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oscillation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0" i="0" u="none" strike="noStrike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sz="2200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parts of the system </a:t>
            </a:r>
            <a:r>
              <a:rPr lang="it-IT" sz="2200" b="0" i="0" u="none" strike="noStrike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move</a:t>
            </a:r>
            <a:r>
              <a:rPr lang="it-IT" sz="2200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with the </a:t>
            </a:r>
            <a:r>
              <a:rPr lang="it-IT" sz="2200" b="0" i="0" u="none" strike="noStrike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it-IT" sz="2200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frequency. </a:t>
            </a:r>
            <a:endParaRPr lang="it-IT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088711-1969-3EE2-BF45-1C3CA1C57467}"/>
              </a:ext>
            </a:extLst>
          </p:cNvPr>
          <p:cNvSpPr txBox="1"/>
          <p:nvPr/>
        </p:nvSpPr>
        <p:spPr>
          <a:xfrm>
            <a:off x="1500489" y="6065945"/>
            <a:ext cx="2400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MODE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567574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BF59923-3A62-2F35-AE6B-A48946BA3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-62" r="4654" b="-62"/>
          <a:stretch/>
        </p:blipFill>
        <p:spPr bwMode="auto">
          <a:xfrm>
            <a:off x="4173368" y="368300"/>
            <a:ext cx="3526079" cy="360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0E19992-1D65-FC5E-A7C2-3E00043E2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-139" r="2768" b="-139"/>
          <a:stretch/>
        </p:blipFill>
        <p:spPr bwMode="auto">
          <a:xfrm>
            <a:off x="145903" y="1404250"/>
            <a:ext cx="3672774" cy="37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4A81D24-A12D-5DCA-66C7-BE1C7E743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-139" r="2768" b="-139"/>
          <a:stretch/>
        </p:blipFill>
        <p:spPr bwMode="auto">
          <a:xfrm>
            <a:off x="8225062" y="1404250"/>
            <a:ext cx="3672771" cy="37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63DB22B-1F45-28BF-3870-8FEBAACA6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41" b="17439"/>
          <a:stretch/>
        </p:blipFill>
        <p:spPr bwMode="auto">
          <a:xfrm>
            <a:off x="3987106" y="2623500"/>
            <a:ext cx="3898605" cy="39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numero diapositiva 14">
            <a:extLst>
              <a:ext uri="{FF2B5EF4-FFF2-40B4-BE49-F238E27FC236}">
                <a16:creationId xmlns:a16="http://schemas.microsoft.com/office/drawing/2014/main" id="{737EFD24-46F8-A82D-4D5B-0A50145E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3545" y="6473371"/>
            <a:ext cx="262339" cy="262618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6DD759-46AA-3C18-FDE5-08E32225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72" y="514363"/>
            <a:ext cx="3148905" cy="387337"/>
          </a:xfrm>
        </p:spPr>
        <p:txBody>
          <a:bodyPr>
            <a:noAutofit/>
          </a:bodyPr>
          <a:lstStyle/>
          <a:p>
            <a:pPr algn="ctr"/>
            <a:r>
              <a:rPr lang="it-IT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E.g.</a:t>
            </a:r>
            <a:r>
              <a:rPr lang="it-IT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elastic</a:t>
            </a:r>
            <a:r>
              <a:rPr lang="it-IT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trampoline</a:t>
            </a:r>
            <a:endParaRPr lang="it-IT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8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2FCBB2D-1B61-2A73-A908-784E1CCDAD94}"/>
              </a:ext>
            </a:extLst>
          </p:cNvPr>
          <p:cNvSpPr/>
          <p:nvPr/>
        </p:nvSpPr>
        <p:spPr>
          <a:xfrm>
            <a:off x="2793010" y="2580974"/>
            <a:ext cx="6900162" cy="1644398"/>
          </a:xfrm>
          <a:prstGeom prst="rect">
            <a:avLst/>
          </a:prstGeom>
          <a:solidFill>
            <a:schemeClr val="accent5">
              <a:lumMod val="20000"/>
              <a:lumOff val="80000"/>
              <a:alpha val="99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B13C4C-F065-2C7E-E35E-A7D66138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637"/>
            <a:ext cx="12192000" cy="713197"/>
          </a:xfrm>
          <a:solidFill>
            <a:schemeClr val="bg1"/>
          </a:solidFill>
          <a:ln w="0">
            <a:noFill/>
          </a:ln>
        </p:spPr>
        <p:txBody>
          <a:bodyPr>
            <a:noAutofit/>
          </a:bodyPr>
          <a:lstStyle/>
          <a:p>
            <a:pPr algn="ctr"/>
            <a:r>
              <a:rPr lang="it-IT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 PERTURBATIONS OF A SCHWARZSCHILD BLACK HOLE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188AF-BC37-D87B-4948-827267380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22" y="1549168"/>
            <a:ext cx="11012888" cy="64611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Schwarzschild BH can be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Regge-Wheeler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Zerilli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D970A713-C21F-9F3B-D568-594F3FC5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3545" y="6473371"/>
            <a:ext cx="262339" cy="262618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BE235B20-CD8F-9CFC-03E7-3A1FE5709B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5970" y="5388542"/>
                <a:ext cx="10561340" cy="5655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d>
                          <m:dPr>
                            <m:ctrlPr>
                              <a:rPr lang="it-IT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6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e>
                        </m:d>
                      </m:sup>
                    </m:sSubSup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radial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connected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emitted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gravitational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infinity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BE235B20-CD8F-9CFC-03E7-3A1FE5709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70" y="5388542"/>
                <a:ext cx="10561340" cy="565529"/>
              </a:xfrm>
              <a:prstGeom prst="rect">
                <a:avLst/>
              </a:prstGeom>
              <a:blipFill>
                <a:blip r:embed="rId2"/>
                <a:stretch>
                  <a:fillRect l="-120" r="-120" b="-1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uppo 40">
            <a:extLst>
              <a:ext uri="{FF2B5EF4-FFF2-40B4-BE49-F238E27FC236}">
                <a16:creationId xmlns:a16="http://schemas.microsoft.com/office/drawing/2014/main" id="{9942049D-0D68-8B9A-DFBE-1BFB4AA92D3E}"/>
              </a:ext>
            </a:extLst>
          </p:cNvPr>
          <p:cNvGrpSpPr/>
          <p:nvPr/>
        </p:nvGrpSpPr>
        <p:grpSpPr>
          <a:xfrm>
            <a:off x="743277" y="2818405"/>
            <a:ext cx="10714033" cy="2467208"/>
            <a:chOff x="834656" y="3132586"/>
            <a:chExt cx="10714033" cy="2467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9D298305-39F8-D644-89A1-171AE4BB34AD}"/>
                    </a:ext>
                  </a:extLst>
                </p:cNvPr>
                <p:cNvSpPr txBox="1"/>
                <p:nvPr/>
              </p:nvSpPr>
              <p:spPr>
                <a:xfrm>
                  <a:off x="3014301" y="3132586"/>
                  <a:ext cx="6640338" cy="11861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it-IT" sz="3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3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sz="3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40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it-IT" sz="3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it-IT" sz="340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Sup>
                                  <m:sSubSupPr>
                                    <m:ctrlPr>
                                      <a:rPr lang="it-IT" sz="3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3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it-IT" sz="34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b>
                                  <m:sup>
                                    <m:r>
                                      <a:rPr lang="it-IT" sz="3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it-IT" sz="3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it-IT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3400" i="1"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it-IT" sz="3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sSubSup>
                          <m:sSubSupPr>
                            <m:ctrlPr>
                              <a:rPr lang="it-IT" sz="3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3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it-IT" sz="3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>
                            <m:d>
                              <m:dPr>
                                <m:ctrlP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4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e>
                            </m:d>
                          </m:sup>
                        </m:sSubSup>
                        <m:r>
                          <a:rPr lang="it-IT" sz="3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it-IT" sz="3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3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it-IT" sz="3400" b="0" i="1" smtClean="0">
                            <a:latin typeface="Cambria Math" panose="02040503050406030204" pitchFamily="18" charset="0"/>
                          </a:rPr>
                          <m:t>)=0</m:t>
                        </m:r>
                      </m:oMath>
                    </m:oMathPara>
                  </a14:m>
                  <a:endParaRPr lang="it-IT" sz="3400" dirty="0"/>
                </a:p>
              </p:txBody>
            </p:sp>
          </mc:Choice>
          <mc:Fallback xmlns="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9D298305-39F8-D644-89A1-171AE4BB34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4301" y="3132586"/>
                  <a:ext cx="6640338" cy="1186159"/>
                </a:xfrm>
                <a:prstGeom prst="rect">
                  <a:avLst/>
                </a:prstGeom>
                <a:blipFill>
                  <a:blip r:embed="rId3"/>
                  <a:stretch>
                    <a:fillRect t="-2105" r="-571" b="-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Segnaposto contenuto 2">
              <a:extLst>
                <a:ext uri="{FF2B5EF4-FFF2-40B4-BE49-F238E27FC236}">
                  <a16:creationId xmlns:a16="http://schemas.microsoft.com/office/drawing/2014/main" id="{A4216C09-516F-5C4C-A63A-C886591DFD09}"/>
                </a:ext>
              </a:extLst>
            </p:cNvPr>
            <p:cNvSpPr txBox="1">
              <a:spLocks/>
            </p:cNvSpPr>
            <p:nvPr/>
          </p:nvSpPr>
          <p:spPr>
            <a:xfrm>
              <a:off x="834656" y="3672632"/>
              <a:ext cx="10515600" cy="6461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endParaRPr lang="it-IT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Segnaposto contenuto 2">
                  <a:extLst>
                    <a:ext uri="{FF2B5EF4-FFF2-40B4-BE49-F238E27FC236}">
                      <a16:creationId xmlns:a16="http://schemas.microsoft.com/office/drawing/2014/main" id="{CCA0F2F0-E895-E6BB-21FF-0D15CD831F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87349" y="5034265"/>
                  <a:ext cx="10561340" cy="56552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just">
                    <a:buNone/>
                  </a:pPr>
                  <a:r>
                    <a:rPr lang="it-IT" sz="2400" b="0" dirty="0"/>
                    <a:t>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Polar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perturbation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        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Axial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perturbation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0" indent="0" algn="just">
                    <a:buFont typeface="Arial" panose="020B0604020202020204" pitchFamily="34" charset="0"/>
                    <a:buNone/>
                  </a:pPr>
                  <a:endPara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Segnaposto contenuto 2">
                  <a:extLst>
                    <a:ext uri="{FF2B5EF4-FFF2-40B4-BE49-F238E27FC236}">
                      <a16:creationId xmlns:a16="http://schemas.microsoft.com/office/drawing/2014/main" id="{CCA0F2F0-E895-E6BB-21FF-0D15CD831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349" y="5034265"/>
                  <a:ext cx="10561340" cy="565529"/>
                </a:xfrm>
                <a:prstGeom prst="rect">
                  <a:avLst/>
                </a:prstGeom>
                <a:blipFill>
                  <a:blip r:embed="rId4"/>
                  <a:stretch>
                    <a:fillRect t="-1521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3A409C-8CB7-0119-C11F-763D6A383C7C}"/>
              </a:ext>
            </a:extLst>
          </p:cNvPr>
          <p:cNvSpPr txBox="1"/>
          <p:nvPr/>
        </p:nvSpPr>
        <p:spPr>
          <a:xfrm>
            <a:off x="2793010" y="2229504"/>
            <a:ext cx="690016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REGGE-WHEELER ZERILLI EQUATIONS</a:t>
            </a:r>
          </a:p>
        </p:txBody>
      </p:sp>
    </p:spTree>
    <p:extLst>
      <p:ext uri="{BB962C8B-B14F-4D97-AF65-F5344CB8AC3E}">
        <p14:creationId xmlns:p14="http://schemas.microsoft.com/office/powerpoint/2010/main" val="58090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B13C4C-F065-2C7E-E35E-A7D66138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637"/>
            <a:ext cx="12192000" cy="713197"/>
          </a:xfrm>
          <a:solidFill>
            <a:schemeClr val="bg1"/>
          </a:solidFill>
          <a:ln w="0">
            <a:noFill/>
          </a:ln>
        </p:spPr>
        <p:txBody>
          <a:bodyPr>
            <a:noAutofit/>
          </a:bodyPr>
          <a:lstStyle/>
          <a:p>
            <a:pPr algn="ctr"/>
            <a:r>
              <a:rPr lang="it-IT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 PERTURBATIONS OF A SCHWARZSCHILD BLACK HOLE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188AF-BC37-D87B-4948-827267380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23" y="1664821"/>
            <a:ext cx="6604078" cy="6461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metric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D970A713-C21F-9F3B-D568-594F3FC5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3545" y="6473371"/>
            <a:ext cx="262339" cy="262618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4216C09-516F-5C4C-A63A-C886591DFD09}"/>
              </a:ext>
            </a:extLst>
          </p:cNvPr>
          <p:cNvSpPr txBox="1">
            <a:spLocks/>
          </p:cNvSpPr>
          <p:nvPr/>
        </p:nvSpPr>
        <p:spPr>
          <a:xfrm>
            <a:off x="772823" y="3982106"/>
            <a:ext cx="10515600" cy="64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3743E76-FBC5-A85E-BEDE-81B2212029F7}"/>
              </a:ext>
            </a:extLst>
          </p:cNvPr>
          <p:cNvSpPr txBox="1"/>
          <p:nvPr/>
        </p:nvSpPr>
        <p:spPr>
          <a:xfrm>
            <a:off x="772823" y="4292498"/>
            <a:ext cx="1014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small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A031777-D416-758E-DF97-B8BB7D0637D4}"/>
              </a:ext>
            </a:extLst>
          </p:cNvPr>
          <p:cNvGrpSpPr/>
          <p:nvPr/>
        </p:nvGrpSpPr>
        <p:grpSpPr>
          <a:xfrm>
            <a:off x="933123" y="7281886"/>
            <a:ext cx="10868892" cy="1569660"/>
            <a:chOff x="831272" y="4772267"/>
            <a:chExt cx="10868892" cy="156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1090A7A4-E01E-DED9-6B0A-ECC724B1F234}"/>
                    </a:ext>
                  </a:extLst>
                </p:cNvPr>
                <p:cNvSpPr txBox="1"/>
                <p:nvPr/>
              </p:nvSpPr>
              <p:spPr>
                <a:xfrm>
                  <a:off x="831272" y="4772267"/>
                  <a:ext cx="10141527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Perturbation can be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implemented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in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two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ways: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Varying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𝜈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by a small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amount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it-IT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𝜈</m:t>
                      </m:r>
                      <m:r>
                        <a:rPr lang="it-IT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it-IT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it-IT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a14:m>
                  <a:endParaRPr lang="it-IT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Allowing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Ω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q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to take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values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different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from 0.  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endPara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1090A7A4-E01E-DED9-6B0A-ECC724B1F2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272" y="4772267"/>
                  <a:ext cx="10141527" cy="1569660"/>
                </a:xfrm>
                <a:prstGeom prst="rect">
                  <a:avLst/>
                </a:prstGeom>
                <a:blipFill>
                  <a:blip r:embed="rId3"/>
                  <a:stretch>
                    <a:fillRect l="-1000" t="-32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EB9564A9-B4E1-2018-F458-6980F2177551}"/>
                    </a:ext>
                  </a:extLst>
                </p:cNvPr>
                <p:cNvSpPr txBox="1"/>
                <p:nvPr/>
              </p:nvSpPr>
              <p:spPr>
                <a:xfrm>
                  <a:off x="8456470" y="5176424"/>
                  <a:ext cx="324369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Polar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perturbation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it-IT" sz="2400" dirty="0"/>
                </a:p>
              </p:txBody>
            </p:sp>
          </mc:Choice>
          <mc:Fallback xmlns=""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EB9564A9-B4E1-2018-F458-6980F21775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6470" y="5176424"/>
                  <a:ext cx="3243694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13514" b="-270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0B0267BA-A1E3-28CF-CDC9-F3E9DC20FE56}"/>
                    </a:ext>
                  </a:extLst>
                </p:cNvPr>
                <p:cNvSpPr txBox="1"/>
                <p:nvPr/>
              </p:nvSpPr>
              <p:spPr>
                <a:xfrm>
                  <a:off x="8456470" y="5528342"/>
                  <a:ext cx="324369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Axial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perturbation</a:t>
                  </a:r>
                  <a:r>
                    <a:rPr lang="it-IT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it-IT" sz="2400" dirty="0"/>
                </a:p>
              </p:txBody>
            </p:sp>
          </mc:Choice>
          <mc:Fallback xmlns="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0B0267BA-A1E3-28CF-CDC9-F3E9DC20FE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6470" y="5528342"/>
                  <a:ext cx="3243694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6216" b="-270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8" name="Immagine 37">
            <a:extLst>
              <a:ext uri="{FF2B5EF4-FFF2-40B4-BE49-F238E27FC236}">
                <a16:creationId xmlns:a16="http://schemas.microsoft.com/office/drawing/2014/main" id="{64A17920-EAB2-BE0E-7C55-92B5226F6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851" y="8583209"/>
            <a:ext cx="2358100" cy="869740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EC173D6-3D05-7B50-5AEF-9626AE224905}"/>
              </a:ext>
            </a:extLst>
          </p:cNvPr>
          <p:cNvSpPr txBox="1"/>
          <p:nvPr/>
        </p:nvSpPr>
        <p:spPr>
          <a:xfrm>
            <a:off x="2380015" y="8787247"/>
            <a:ext cx="381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dragging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2400" dirty="0"/>
          </a:p>
        </p:txBody>
      </p:sp>
      <p:pic>
        <p:nvPicPr>
          <p:cNvPr id="42" name="Immagine 41" descr="Immagine che contiene diagramma, linea, bianco&#10;&#10;Descrizione generata automaticamente">
            <a:extLst>
              <a:ext uri="{FF2B5EF4-FFF2-40B4-BE49-F238E27FC236}">
                <a16:creationId xmlns:a16="http://schemas.microsoft.com/office/drawing/2014/main" id="{52DB1810-E7F9-A741-7640-CBED20587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199" y="1079826"/>
            <a:ext cx="7379373" cy="1876112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76DACEA-512D-9C3E-EE12-BB979F112484}"/>
              </a:ext>
            </a:extLst>
          </p:cNvPr>
          <p:cNvSpPr txBox="1"/>
          <p:nvPr/>
        </p:nvSpPr>
        <p:spPr>
          <a:xfrm>
            <a:off x="772823" y="3053722"/>
            <a:ext cx="541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solves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Einstein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vacuum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92A41662-24C3-A200-E9E9-F4C82E9A6B78}"/>
                  </a:ext>
                </a:extLst>
              </p:cNvPr>
              <p:cNvSpPr txBox="1"/>
              <p:nvPr/>
            </p:nvSpPr>
            <p:spPr>
              <a:xfrm>
                <a:off x="6623752" y="3093788"/>
                <a:ext cx="1932199" cy="491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=0.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92A41662-24C3-A200-E9E9-F4C82E9A6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752" y="3093788"/>
                <a:ext cx="1932199" cy="491417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ccia destra 44">
            <a:extLst>
              <a:ext uri="{FF2B5EF4-FFF2-40B4-BE49-F238E27FC236}">
                <a16:creationId xmlns:a16="http://schemas.microsoft.com/office/drawing/2014/main" id="{24249010-AD6C-9E45-8F29-12218EBEDA09}"/>
              </a:ext>
            </a:extLst>
          </p:cNvPr>
          <p:cNvSpPr/>
          <p:nvPr/>
        </p:nvSpPr>
        <p:spPr>
          <a:xfrm>
            <a:off x="5471823" y="4504335"/>
            <a:ext cx="558800" cy="6658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Parentesi graffa aperta 46">
            <a:extLst>
              <a:ext uri="{FF2B5EF4-FFF2-40B4-BE49-F238E27FC236}">
                <a16:creationId xmlns:a16="http://schemas.microsoft.com/office/drawing/2014/main" id="{4533DFC5-E65B-DFC9-EEAD-013535A9690B}"/>
              </a:ext>
            </a:extLst>
          </p:cNvPr>
          <p:cNvSpPr/>
          <p:nvPr/>
        </p:nvSpPr>
        <p:spPr>
          <a:xfrm>
            <a:off x="6582683" y="4140648"/>
            <a:ext cx="480801" cy="80116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9C526E0-824E-DC42-96D3-62376186822F}"/>
                  </a:ext>
                </a:extLst>
              </p:cNvPr>
              <p:cNvSpPr txBox="1"/>
              <p:nvPr/>
            </p:nvSpPr>
            <p:spPr>
              <a:xfrm>
                <a:off x="5324546" y="3912753"/>
                <a:ext cx="6096000" cy="491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9C526E0-824E-DC42-96D3-623761868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546" y="3912753"/>
                <a:ext cx="6096000" cy="491417"/>
              </a:xfrm>
              <a:prstGeom prst="rect">
                <a:avLst/>
              </a:prstGeom>
              <a:blipFill>
                <a:blip r:embed="rId9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AB6745D1-5660-E764-63E0-7AD7FE1447E4}"/>
                  </a:ext>
                </a:extLst>
              </p:cNvPr>
              <p:cNvSpPr txBox="1"/>
              <p:nvPr/>
            </p:nvSpPr>
            <p:spPr>
              <a:xfrm>
                <a:off x="5382269" y="4501954"/>
                <a:ext cx="6095999" cy="582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(0)</m:t>
                          </m:r>
                        </m:sup>
                      </m:sSub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1)</m:t>
                          </m:r>
                        </m:sup>
                      </m:sSub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AB6745D1-5660-E764-63E0-7AD7FE144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269" y="4501954"/>
                <a:ext cx="6095999" cy="582724"/>
              </a:xfrm>
              <a:prstGeom prst="rect">
                <a:avLst/>
              </a:prstGeom>
              <a:blipFill>
                <a:blip r:embed="rId10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4E144E51-08A6-630F-E8DD-D4BA1ADC1F6D}"/>
                  </a:ext>
                </a:extLst>
              </p:cNvPr>
              <p:cNvSpPr txBox="1"/>
              <p:nvPr/>
            </p:nvSpPr>
            <p:spPr>
              <a:xfrm>
                <a:off x="772823" y="5685496"/>
                <a:ext cx="10141527" cy="582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Perturbations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will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obey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equation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4E144E51-08A6-630F-E8DD-D4BA1ADC1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23" y="5685496"/>
                <a:ext cx="10141527" cy="582724"/>
              </a:xfrm>
              <a:prstGeom prst="rect">
                <a:avLst/>
              </a:prstGeom>
              <a:blipFill>
                <a:blip r:embed="rId11"/>
                <a:stretch>
                  <a:fillRect l="-875" b="-170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D0E36AC6-CF49-FC1E-5C6F-C5D8AA55F603}"/>
                  </a:ext>
                </a:extLst>
              </p:cNvPr>
              <p:cNvSpPr txBox="1"/>
              <p:nvPr/>
            </p:nvSpPr>
            <p:spPr>
              <a:xfrm>
                <a:off x="8846767" y="3107788"/>
                <a:ext cx="3243694" cy="458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(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=8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D0E36AC6-CF49-FC1E-5C6F-C5D8AA55F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6767" y="3107788"/>
                <a:ext cx="3243694" cy="458074"/>
              </a:xfrm>
              <a:prstGeom prst="rect">
                <a:avLst/>
              </a:prstGeom>
              <a:blipFill>
                <a:blip r:embed="rId12"/>
                <a:stretch>
                  <a:fillRect l="-2344" t="-8108" b="-216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Freccia destra 53">
            <a:extLst>
              <a:ext uri="{FF2B5EF4-FFF2-40B4-BE49-F238E27FC236}">
                <a16:creationId xmlns:a16="http://schemas.microsoft.com/office/drawing/2014/main" id="{4A68F5B8-BB04-8839-4946-CB9E621142CD}"/>
              </a:ext>
            </a:extLst>
          </p:cNvPr>
          <p:cNvSpPr/>
          <p:nvPr/>
        </p:nvSpPr>
        <p:spPr>
          <a:xfrm rot="5400000" flipV="1">
            <a:off x="8309415" y="5155804"/>
            <a:ext cx="241706" cy="45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Freccia destra 54">
            <a:extLst>
              <a:ext uri="{FF2B5EF4-FFF2-40B4-BE49-F238E27FC236}">
                <a16:creationId xmlns:a16="http://schemas.microsoft.com/office/drawing/2014/main" id="{7F96B384-7085-2003-B3C6-B763D935901E}"/>
              </a:ext>
            </a:extLst>
          </p:cNvPr>
          <p:cNvSpPr/>
          <p:nvPr/>
        </p:nvSpPr>
        <p:spPr>
          <a:xfrm rot="5400000" flipV="1">
            <a:off x="9198416" y="5182087"/>
            <a:ext cx="241706" cy="45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3608F43D-95DF-6BB1-97EE-452F052CB028}"/>
              </a:ext>
            </a:extLst>
          </p:cNvPr>
          <p:cNvSpPr txBox="1"/>
          <p:nvPr/>
        </p:nvSpPr>
        <p:spPr>
          <a:xfrm>
            <a:off x="7589851" y="5357491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Background.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251B02D1-1A6C-7628-DB14-F37B18B94530}"/>
              </a:ext>
            </a:extLst>
          </p:cNvPr>
          <p:cNvSpPr txBox="1"/>
          <p:nvPr/>
        </p:nvSpPr>
        <p:spPr>
          <a:xfrm>
            <a:off x="8960739" y="5354104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150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111473DA-FF29-BACD-05E6-C39265ECD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21" y="1549168"/>
            <a:ext cx="11369123" cy="64611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seek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determine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frequency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eigenvalues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</a:t>
            </a:r>
            <a:r>
              <a:rPr 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oscillations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system.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D970A713-C21F-9F3B-D568-594F3FC5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3545" y="6473371"/>
            <a:ext cx="262339" cy="262618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it-IT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egnaposto contenuto 2">
                <a:extLst>
                  <a:ext uri="{FF2B5EF4-FFF2-40B4-BE49-F238E27FC236}">
                    <a16:creationId xmlns:a16="http://schemas.microsoft.com/office/drawing/2014/main" id="{3FCF8791-7214-249E-03B4-664338C4F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421" y="2572765"/>
                <a:ext cx="11369123" cy="6461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it-IT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Notice: 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Regge-Wheeler and Zerilli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equations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admit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plane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asymptotic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it-IT" sz="22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6" name="Segnaposto contenuto 2">
                <a:extLst>
                  <a:ext uri="{FF2B5EF4-FFF2-40B4-BE49-F238E27FC236}">
                    <a16:creationId xmlns:a16="http://schemas.microsoft.com/office/drawing/2014/main" id="{3FCF8791-7214-249E-03B4-664338C4F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21" y="2572765"/>
                <a:ext cx="11369123" cy="646113"/>
              </a:xfrm>
              <a:prstGeom prst="rect">
                <a:avLst/>
              </a:prstGeom>
              <a:blipFill>
                <a:blip r:embed="rId2"/>
                <a:stretch>
                  <a:fillRect l="-781" t="-96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uppo 31">
            <a:extLst>
              <a:ext uri="{FF2B5EF4-FFF2-40B4-BE49-F238E27FC236}">
                <a16:creationId xmlns:a16="http://schemas.microsoft.com/office/drawing/2014/main" id="{B066B34D-02DF-A6B4-9E35-B8A9486B695E}"/>
              </a:ext>
            </a:extLst>
          </p:cNvPr>
          <p:cNvGrpSpPr/>
          <p:nvPr/>
        </p:nvGrpSpPr>
        <p:grpSpPr>
          <a:xfrm>
            <a:off x="844550" y="3494194"/>
            <a:ext cx="5016499" cy="2730500"/>
            <a:chOff x="914400" y="3429000"/>
            <a:chExt cx="5016499" cy="2730500"/>
          </a:xfrm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DEAAE3C3-0F1B-7E79-B90A-8E158E87CFDE}"/>
                </a:ext>
              </a:extLst>
            </p:cNvPr>
            <p:cNvSpPr/>
            <p:nvPr/>
          </p:nvSpPr>
          <p:spPr>
            <a:xfrm>
              <a:off x="914400" y="3429000"/>
              <a:ext cx="5016499" cy="27305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4D463EA1-707F-13BC-F27E-04BF16A03FF7}"/>
                </a:ext>
              </a:extLst>
            </p:cNvPr>
            <p:cNvGrpSpPr/>
            <p:nvPr/>
          </p:nvGrpSpPr>
          <p:grpSpPr>
            <a:xfrm>
              <a:off x="946149" y="3682900"/>
              <a:ext cx="4818418" cy="2121158"/>
              <a:chOff x="490180" y="3264814"/>
              <a:chExt cx="4818418" cy="2121158"/>
            </a:xfrm>
            <a:no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asellaDiTesto 17">
                    <a:extLst>
                      <a:ext uri="{FF2B5EF4-FFF2-40B4-BE49-F238E27FC236}">
                        <a16:creationId xmlns:a16="http://schemas.microsoft.com/office/drawing/2014/main" id="{BCAFB932-8C01-3561-55B4-ACE11468C6F7}"/>
                      </a:ext>
                    </a:extLst>
                  </p:cNvPr>
                  <p:cNvSpPr txBox="1"/>
                  <p:nvPr/>
                </p:nvSpPr>
                <p:spPr>
                  <a:xfrm>
                    <a:off x="1333498" y="3264814"/>
                    <a:ext cx="3975100" cy="430887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EVENT HORIZON: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2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it-IT" sz="2200" b="0" i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→−∞</m:t>
                        </m:r>
                      </m:oMath>
                    </a14:m>
                    <a:endParaRPr lang="it-IT" sz="2200" dirty="0"/>
                  </a:p>
                </p:txBody>
              </p:sp>
            </mc:Choice>
            <mc:Fallback xmlns="">
              <p:sp>
                <p:nvSpPr>
                  <p:cNvPr id="18" name="CasellaDiTesto 17">
                    <a:extLst>
                      <a:ext uri="{FF2B5EF4-FFF2-40B4-BE49-F238E27FC236}">
                        <a16:creationId xmlns:a16="http://schemas.microsoft.com/office/drawing/2014/main" id="{BCAFB932-8C01-3561-55B4-ACE11468C6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3498" y="3264814"/>
                    <a:ext cx="3975100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911" t="-11429" b="-2285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Segnaposto contenuto 2">
                <a:extLst>
                  <a:ext uri="{FF2B5EF4-FFF2-40B4-BE49-F238E27FC236}">
                    <a16:creationId xmlns:a16="http://schemas.microsoft.com/office/drawing/2014/main" id="{E240A07D-E795-F6BA-929F-63A0E56383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3498" y="3876955"/>
                <a:ext cx="2755902" cy="6461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Purely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ingoing</a:t>
                </a:r>
                <a:r>
                  <a:rPr lang="it-IT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E618E085-30D0-A607-5FD9-0AAD29590C27}"/>
                      </a:ext>
                    </a:extLst>
                  </p:cNvPr>
                  <p:cNvSpPr txBox="1"/>
                  <p:nvPr/>
                </p:nvSpPr>
                <p:spPr>
                  <a:xfrm>
                    <a:off x="490180" y="4896479"/>
                    <a:ext cx="4818418" cy="489493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d>
                                <m:dPr>
                                  <m:ctrlP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250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it-IT" sz="250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  <m: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  <m:t>→−∞</m:t>
                                  </m:r>
                                </m:e>
                              </m:d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sup>
                          </m:sSup>
                        </m:oMath>
                      </m:oMathPara>
                    </a14:m>
                    <a:endParaRPr lang="it-IT" sz="2500" dirty="0"/>
                  </a:p>
                </p:txBody>
              </p:sp>
            </mc:Choice>
            <mc:Fallback xmlns="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E618E085-30D0-A607-5FD9-0AAD29590C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0180" y="4896479"/>
                    <a:ext cx="4818418" cy="48949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C9BFE1FE-7B06-61DA-F771-6F0FC676438E}"/>
              </a:ext>
            </a:extLst>
          </p:cNvPr>
          <p:cNvGrpSpPr/>
          <p:nvPr/>
        </p:nvGrpSpPr>
        <p:grpSpPr>
          <a:xfrm>
            <a:off x="6609116" y="3494194"/>
            <a:ext cx="5016499" cy="2730500"/>
            <a:chOff x="6394450" y="3429000"/>
            <a:chExt cx="5016499" cy="2730500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D6040F0F-F999-DB96-175E-9E792794CAB5}"/>
                </a:ext>
              </a:extLst>
            </p:cNvPr>
            <p:cNvSpPr/>
            <p:nvPr/>
          </p:nvSpPr>
          <p:spPr>
            <a:xfrm>
              <a:off x="6394450" y="3429000"/>
              <a:ext cx="5016499" cy="27305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0C5B47C3-65C4-2E1C-1382-D775010E6F00}"/>
                </a:ext>
              </a:extLst>
            </p:cNvPr>
            <p:cNvGrpSpPr/>
            <p:nvPr/>
          </p:nvGrpSpPr>
          <p:grpSpPr>
            <a:xfrm>
              <a:off x="6559550" y="3682901"/>
              <a:ext cx="4818418" cy="2121157"/>
              <a:chOff x="6040084" y="3264814"/>
              <a:chExt cx="4818418" cy="21211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CasellaDiTesto 18">
                    <a:extLst>
                      <a:ext uri="{FF2B5EF4-FFF2-40B4-BE49-F238E27FC236}">
                        <a16:creationId xmlns:a16="http://schemas.microsoft.com/office/drawing/2014/main" id="{50587634-9BCA-7A69-0F80-F063E60AE725}"/>
                      </a:ext>
                    </a:extLst>
                  </p:cNvPr>
                  <p:cNvSpPr txBox="1"/>
                  <p:nvPr/>
                </p:nvSpPr>
                <p:spPr>
                  <a:xfrm>
                    <a:off x="6883402" y="3264814"/>
                    <a:ext cx="3975100" cy="4308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FAR REGION: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2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it-IT" sz="2200" b="0" i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→+∞</m:t>
                        </m:r>
                      </m:oMath>
                    </a14:m>
                    <a:endParaRPr lang="it-IT" sz="2200" dirty="0"/>
                  </a:p>
                </p:txBody>
              </p:sp>
            </mc:Choice>
            <mc:Fallback xmlns="">
              <p:sp>
                <p:nvSpPr>
                  <p:cNvPr id="19" name="CasellaDiTesto 18">
                    <a:extLst>
                      <a:ext uri="{FF2B5EF4-FFF2-40B4-BE49-F238E27FC236}">
                        <a16:creationId xmlns:a16="http://schemas.microsoft.com/office/drawing/2014/main" id="{50587634-9BCA-7A69-0F80-F063E60AE7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83402" y="3264814"/>
                    <a:ext cx="3975100" cy="4308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236" t="-11429" b="-2285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Segnaposto contenuto 2">
                <a:extLst>
                  <a:ext uri="{FF2B5EF4-FFF2-40B4-BE49-F238E27FC236}">
                    <a16:creationId xmlns:a16="http://schemas.microsoft.com/office/drawing/2014/main" id="{1EADE1C7-8EEF-C795-0E4F-B6554630B4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3402" y="3882277"/>
                <a:ext cx="3378198" cy="6461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Purely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outgoing</a:t>
                </a:r>
                <a:r>
                  <a:rPr lang="it-IT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  <a:r>
                  <a:rPr lang="it-IT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CasellaDiTesto 23">
                    <a:extLst>
                      <a:ext uri="{FF2B5EF4-FFF2-40B4-BE49-F238E27FC236}">
                        <a16:creationId xmlns:a16="http://schemas.microsoft.com/office/drawing/2014/main" id="{348CCCB8-BD40-81FB-09CB-6A2E1908D9B0}"/>
                      </a:ext>
                    </a:extLst>
                  </p:cNvPr>
                  <p:cNvSpPr txBox="1"/>
                  <p:nvPr/>
                </p:nvSpPr>
                <p:spPr>
                  <a:xfrm>
                    <a:off x="6040084" y="4896478"/>
                    <a:ext cx="4818418" cy="4894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d>
                                <m:dPr>
                                  <m:ctrlP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250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lang="it-IT" sz="250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  <m: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  <m:t>→+∞</m:t>
                                  </m:r>
                                </m:e>
                              </m:d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sz="25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sup>
                          </m:sSup>
                        </m:oMath>
                      </m:oMathPara>
                    </a14:m>
                    <a:endParaRPr lang="it-IT" sz="2500" dirty="0"/>
                  </a:p>
                </p:txBody>
              </p:sp>
            </mc:Choice>
            <mc:Fallback xmlns="">
              <p:sp>
                <p:nvSpPr>
                  <p:cNvPr id="24" name="CasellaDiTesto 23">
                    <a:extLst>
                      <a:ext uri="{FF2B5EF4-FFF2-40B4-BE49-F238E27FC236}">
                        <a16:creationId xmlns:a16="http://schemas.microsoft.com/office/drawing/2014/main" id="{348CCCB8-BD40-81FB-09CB-6A2E1908D9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40084" y="4896478"/>
                    <a:ext cx="4818418" cy="48949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9" name="Titolo 1">
            <a:extLst>
              <a:ext uri="{FF2B5EF4-FFF2-40B4-BE49-F238E27FC236}">
                <a16:creationId xmlns:a16="http://schemas.microsoft.com/office/drawing/2014/main" id="{6CAAF700-CCBA-D12B-5C96-B0ED78888020}"/>
              </a:ext>
            </a:extLst>
          </p:cNvPr>
          <p:cNvSpPr txBox="1">
            <a:spLocks/>
          </p:cNvSpPr>
          <p:nvPr/>
        </p:nvSpPr>
        <p:spPr>
          <a:xfrm>
            <a:off x="3225800" y="206226"/>
            <a:ext cx="5676900" cy="713197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QUASINORMAL MODES</a:t>
            </a:r>
          </a:p>
        </p:txBody>
      </p:sp>
    </p:spTree>
    <p:extLst>
      <p:ext uri="{BB962C8B-B14F-4D97-AF65-F5344CB8AC3E}">
        <p14:creationId xmlns:p14="http://schemas.microsoft.com/office/powerpoint/2010/main" val="39945849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12249</TotalTime>
  <Words>928</Words>
  <Application>Microsoft Macintosh PowerPoint</Application>
  <PresentationFormat>Widescreen</PresentationFormat>
  <Paragraphs>136</Paragraphs>
  <Slides>20</Slides>
  <Notes>13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Cambria Math</vt:lpstr>
      <vt:lpstr>Times New Roman</vt:lpstr>
      <vt:lpstr>Tema di Office</vt:lpstr>
      <vt:lpstr>Presentazione standard di PowerPoint</vt:lpstr>
      <vt:lpstr> Overview of the talk</vt:lpstr>
      <vt:lpstr> 1. BINARY COALESCENCES</vt:lpstr>
      <vt:lpstr>Presentazione standard di PowerPoint</vt:lpstr>
      <vt:lpstr> 1.1 PERTURBATION THEORY </vt:lpstr>
      <vt:lpstr> E.g. elastic trampoline</vt:lpstr>
      <vt:lpstr>1.2 PERTURBATIONS OF A SCHWARZSCHILD BLACK HOLE</vt:lpstr>
      <vt:lpstr>1.2 PERTURBATIONS OF A SCHWARZSCHILD BLACK HOLE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Main takeaways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Romeo Felice Rosato</dc:creator>
  <cp:lastModifiedBy>Romeo Felice Rosato</cp:lastModifiedBy>
  <cp:revision>2</cp:revision>
  <dcterms:created xsi:type="dcterms:W3CDTF">2025-01-26T13:38:23Z</dcterms:created>
  <dcterms:modified xsi:type="dcterms:W3CDTF">2025-02-04T16:39:51Z</dcterms:modified>
</cp:coreProperties>
</file>