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71" r:id="rId3"/>
    <p:sldId id="357" r:id="rId4"/>
    <p:sldId id="258" r:id="rId5"/>
    <p:sldId id="285" r:id="rId6"/>
    <p:sldId id="282" r:id="rId7"/>
    <p:sldId id="331" r:id="rId8"/>
    <p:sldId id="328" r:id="rId9"/>
    <p:sldId id="284" r:id="rId10"/>
    <p:sldId id="259" r:id="rId11"/>
    <p:sldId id="280" r:id="rId12"/>
    <p:sldId id="297" r:id="rId13"/>
    <p:sldId id="325" r:id="rId14"/>
    <p:sldId id="346" r:id="rId15"/>
    <p:sldId id="295" r:id="rId16"/>
    <p:sldId id="294" r:id="rId17"/>
    <p:sldId id="344" r:id="rId18"/>
    <p:sldId id="358" r:id="rId19"/>
    <p:sldId id="348" r:id="rId20"/>
    <p:sldId id="260" r:id="rId21"/>
    <p:sldId id="320" r:id="rId22"/>
    <p:sldId id="321" r:id="rId23"/>
    <p:sldId id="269" r:id="rId24"/>
    <p:sldId id="355" r:id="rId25"/>
    <p:sldId id="361" r:id="rId26"/>
    <p:sldId id="366" r:id="rId27"/>
    <p:sldId id="367" r:id="rId28"/>
    <p:sldId id="359" r:id="rId29"/>
    <p:sldId id="266" r:id="rId30"/>
    <p:sldId id="301" r:id="rId31"/>
    <p:sldId id="347" r:id="rId32"/>
    <p:sldId id="305" r:id="rId33"/>
    <p:sldId id="303" r:id="rId34"/>
    <p:sldId id="353" r:id="rId35"/>
    <p:sldId id="360" r:id="rId36"/>
    <p:sldId id="354" r:id="rId37"/>
    <p:sldId id="362" r:id="rId38"/>
    <p:sldId id="376" r:id="rId39"/>
    <p:sldId id="369" r:id="rId40"/>
    <p:sldId id="368" r:id="rId41"/>
    <p:sldId id="370" r:id="rId42"/>
    <p:sldId id="377" r:id="rId43"/>
    <p:sldId id="372" r:id="rId44"/>
    <p:sldId id="374" r:id="rId45"/>
    <p:sldId id="375" r:id="rId46"/>
    <p:sldId id="373" r:id="rId47"/>
  </p:sldIdLst>
  <p:sldSz cx="12192000" cy="6858000"/>
  <p:notesSz cx="9929813" cy="67992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493"/>
    <a:srgbClr val="DCEAF7"/>
    <a:srgbClr val="A1BFCD"/>
    <a:srgbClr val="042433"/>
    <a:srgbClr val="D9D9D9"/>
    <a:srgbClr val="0096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ile medio 3 - Color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286"/>
  </p:normalViewPr>
  <p:slideViewPr>
    <p:cSldViewPr snapToGrid="0">
      <p:cViewPr varScale="1">
        <p:scale>
          <a:sx n="84" d="100"/>
          <a:sy n="84" d="100"/>
        </p:scale>
        <p:origin x="60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411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FB8519-0E2F-40DE-9066-E4BF773845BD}" type="datetimeFigureOut">
              <a:rPr lang="en-GB" smtClean="0"/>
              <a:t>30/01/2025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4596" y="6458121"/>
            <a:ext cx="4302919" cy="34114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9C9DE-9F9D-42C4-94A5-0F62AAA31F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749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LSB + 9 MSB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9C9DE-9F9D-42C4-94A5-0F62AAA31F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96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6DF0-956E-9338-5777-73F55B50F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634A738-1AE5-3584-FEB9-EB27FD487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F857D7A-18E0-2030-9A20-3FDD4132A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 LSB + 9 MSB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B435121-CEB2-71B1-FFA1-5081006CF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9C9DE-9F9D-42C4-94A5-0F62AAA31F7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D7C25-7206-3657-EFCB-460A58CCB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1B7A3E2-7D4F-7D50-8A75-E95B623FC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1E73FF-7A0F-6215-E0E7-F6D08193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8378-3EA8-4C4D-BB16-29FEAFC10EE6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873615-6C64-9B90-3C7D-C9421D5E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EED898-947C-7E06-6982-AA49A824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18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EA900-FE3B-A589-11D5-C1E31399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98AAD7D-896E-13F6-226F-FDE680BA2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0FF9D9-2017-7841-2FD9-93C32A4B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B639-5CA2-425B-9AE6-B82BD6112189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972B09-52D6-E5E0-27C2-1A3A52AC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0EA32F-C749-BA5D-8ACE-DC505C43C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15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F90B28-8C32-A43D-D31D-C36575E982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D3F1E2-6779-18ED-9BBF-C6D3E5660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C6120D-28CE-FFD8-2C28-8A5A72E42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FFF6-14DC-412F-A52E-2F22C9BCEB06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98204C-80D2-0338-84CC-4A605B19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EF51E0-8A24-55DE-4770-D4CE325B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0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CAE76-8768-1D6C-8602-A40E644C7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9494DA-2B33-12B8-D2C2-FAC33A03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81672-68D0-AB8E-FD98-3C32EAEC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114B-3961-46D4-B3E0-29411A14630A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6B1FD3-49F6-D889-F223-6157A0EF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BB9DA8-CE96-41DC-845A-6EDBC6584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00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589184-7884-83D8-926D-222225467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A8ED50-0381-0739-CF7A-DC6D47EC30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4C6838-61EE-D613-AA87-BB92D0DE5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4DF99-E724-41D2-8320-CFE9B395C663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386568-AF59-A26E-79F2-CCD8ED4D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83CA82-EA9F-A240-A665-ED18FAF76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7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08AEA-84AA-C106-752F-BB9F7AC5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A0344A-EF50-B3A3-7E05-F6BFC72E5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B6EA21-28D7-1804-D6DB-5FA9A9C16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6C1EA5-6462-F4F8-2B2E-AB207AC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9733A-954F-44E6-9ABD-7E9AEAC33678}" type="datetime1">
              <a:rPr lang="en-GB" smtClean="0"/>
              <a:t>30/01/2025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271250-38F2-955B-6E5B-3C406285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24CF219-4ECA-09AC-C34F-D3C052A1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72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1FEC22-BCFB-64CF-17A7-D8059626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16E398-AC1B-6908-8D79-1E99A3926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F86F0-3031-FBDE-0BB6-F9313F612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372836F-1435-1A9B-BC6D-E77638E84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5BC8D5-5FE4-C1C8-5A7A-2E3689C68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B3A6155-52C0-D9A6-45E6-1E9C0511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12CE7-378D-4E6B-A53F-E45D846D1CA0}" type="datetime1">
              <a:rPr lang="en-GB" smtClean="0"/>
              <a:t>30/01/2025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8E937C-F462-9266-9E51-F845FBC0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216B82-960F-5E0C-5B2F-727AA6C7C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46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7A218-BE66-2587-005C-27FA4448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BB2A5F-0AD3-6635-F25E-3784FCDA8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753B7-F3DC-417C-87F6-2D7C8F7DA8C1}" type="datetime1">
              <a:rPr lang="en-GB" smtClean="0"/>
              <a:t>30/01/2025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21BE25-9049-8BA5-0512-9C53F5A3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19E2C8-1C2D-02D4-82BB-F5CCEEDF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99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599225-C725-83B7-036F-AE2331B1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63FB-71F4-4248-BB01-B501EB77AE39}" type="datetime1">
              <a:rPr lang="en-GB" smtClean="0"/>
              <a:t>30/01/2025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9EAD77-7AB1-94EE-4D62-DA6352AB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0937ACB-158F-10BB-8C1C-A89578BE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0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80DCD-4B7D-DA2A-0426-7B8542FD9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1B38BF-BDAB-3023-1344-FDC09A9D8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B0BA68D-DC4E-70DD-0C87-AB9532D63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F88EC38-2315-1377-254D-D7D8DA40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762B4-475E-437A-AE4F-3DD78C347F87}" type="datetime1">
              <a:rPr lang="en-GB" smtClean="0"/>
              <a:t>30/01/2025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A850F33-530F-101C-68DC-55F1097BA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F16D45D-6FFA-C221-00DE-F6C79E69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46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73ECD-7934-707F-7BB9-82982B78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7E32B44-675E-1B52-9750-8F7DCB402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4F7A0F-C584-9BCD-8E8A-898D5F2DE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7688CC-38AF-9B29-702B-A139D3A3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8F2D-85F1-40D8-9E67-2874796F2307}" type="datetime1">
              <a:rPr lang="en-GB" smtClean="0"/>
              <a:t>30/01/2025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647AF48-1238-7230-1F48-C6346394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87BD2F-ADA4-7AA5-4216-1DDA982EF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60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13A96B9-83B9-ADAF-AB63-DC05FC6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ED6CCA-8483-43AF-62F2-62F8A8093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2F5D42-9DFE-065E-7916-452750D0E7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E8713A-44AA-426C-80CD-09E5C6ED6710}" type="datetime1">
              <a:rPr lang="en-GB" smtClean="0"/>
              <a:t>30/01/2025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01AB95-2473-7CAA-1513-DD3C9B437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C10BB-ACA1-2D41-8251-B808E5AF1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9BED6-80CF-46B3-A903-22BE98CBDA0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7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641D0BA-4844-45D4-6C92-75FA26903B69}"/>
              </a:ext>
            </a:extLst>
          </p:cNvPr>
          <p:cNvSpPr/>
          <p:nvPr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05493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90CDC62-730F-3DCE-CA90-E64E246CF371}"/>
              </a:ext>
            </a:extLst>
          </p:cNvPr>
          <p:cNvSpPr/>
          <p:nvPr/>
        </p:nvSpPr>
        <p:spPr>
          <a:xfrm>
            <a:off x="563877" y="725214"/>
            <a:ext cx="11064240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/>
              <a:t>differential ring oscillator in </a:t>
            </a:r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9992DC-B542-1811-E546-7BCA30B1F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77" y="771036"/>
            <a:ext cx="11064240" cy="2387600"/>
          </a:xfrm>
        </p:spPr>
        <p:txBody>
          <a:bodyPr>
            <a:normAutofit/>
          </a:bodyPr>
          <a:lstStyle/>
          <a:p>
            <a:r>
              <a:rPr lang="en-GB" sz="4000" b="1" noProof="0" dirty="0">
                <a:solidFill>
                  <a:srgbClr val="005493"/>
                </a:solidFill>
              </a:rPr>
              <a:t>A sub 100-ps LSB Time-to-Digital Converter based on a</a:t>
            </a:r>
            <a:r>
              <a:rPr lang="en-GB" sz="4000" noProof="0" dirty="0"/>
              <a:t> </a:t>
            </a:r>
            <a:r>
              <a:rPr lang="en-GB" sz="4000" b="1" noProof="0" dirty="0">
                <a:solidFill>
                  <a:srgbClr val="005493"/>
                </a:solidFill>
              </a:rPr>
              <a:t>Pseudo-Differential Ring Oscillator in a </a:t>
            </a:r>
            <a:br>
              <a:rPr lang="en-GB" sz="4000" b="1" noProof="0" dirty="0">
                <a:solidFill>
                  <a:srgbClr val="005493"/>
                </a:solidFill>
              </a:rPr>
            </a:br>
            <a:r>
              <a:rPr lang="en-GB" sz="4000" b="1" noProof="0" dirty="0">
                <a:solidFill>
                  <a:srgbClr val="005493"/>
                </a:solidFill>
              </a:rPr>
              <a:t>110 nm CMOS Technology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5BFCEC-D9D1-4172-A311-441C8048A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3702106"/>
            <a:ext cx="9144000" cy="1655762"/>
          </a:xfrm>
        </p:spPr>
        <p:txBody>
          <a:bodyPr/>
          <a:lstStyle/>
          <a:p>
            <a:r>
              <a:rPr lang="en-GB" i="1" noProof="0" dirty="0"/>
              <a:t>Master’s Degree of</a:t>
            </a:r>
          </a:p>
          <a:p>
            <a:r>
              <a:rPr lang="en-GB" sz="2800" noProof="0" dirty="0"/>
              <a:t>Tommaso Maria Floris</a:t>
            </a:r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09AF866-9FFA-0DA0-96D5-6AD1D25AD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2" y="4977160"/>
            <a:ext cx="2398093" cy="9426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BEA1E9-86E3-DBC9-C9DD-873FF475726B}"/>
              </a:ext>
            </a:extLst>
          </p:cNvPr>
          <p:cNvSpPr txBox="1"/>
          <p:nvPr/>
        </p:nvSpPr>
        <p:spPr>
          <a:xfrm>
            <a:off x="7424928" y="5357868"/>
            <a:ext cx="383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Supervisor: Prof. Lodovico Ratti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F54117-7084-B6CA-7EA8-A089D7FC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419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9B5A19E-D34A-EE50-DEDF-CE4A0678DF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459"/>
          <a:stretch/>
        </p:blipFill>
        <p:spPr>
          <a:xfrm>
            <a:off x="1125116" y="2678322"/>
            <a:ext cx="9941766" cy="1979000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4FB4625-7E3D-2229-F407-D4F5E11F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42AD3EEB-AFA3-73A4-C87A-123B62E28A97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Pseudo-Differential Ring Oscillator</a:t>
            </a:r>
          </a:p>
        </p:txBody>
      </p:sp>
    </p:spTree>
    <p:extLst>
      <p:ext uri="{BB962C8B-B14F-4D97-AF65-F5344CB8AC3E}">
        <p14:creationId xmlns:p14="http://schemas.microsoft.com/office/powerpoint/2010/main" val="84400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2CFDD-BD5D-096C-2827-C4C5439AA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B6C6DA1-FA49-07AB-E68C-D292F4B06C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4145" y="1430716"/>
            <a:ext cx="6897947" cy="4768580"/>
          </a:xfrm>
        </p:spPr>
      </p:pic>
      <p:pic>
        <p:nvPicPr>
          <p:cNvPr id="3" name="Segnaposto contenuto 6">
            <a:extLst>
              <a:ext uri="{FF2B5EF4-FFF2-40B4-BE49-F238E27FC236}">
                <a16:creationId xmlns:a16="http://schemas.microsoft.com/office/drawing/2014/main" id="{5E32A73D-3804-49D8-8D12-04192976BC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24"/>
          <a:stretch/>
        </p:blipFill>
        <p:spPr>
          <a:xfrm>
            <a:off x="454302" y="3645744"/>
            <a:ext cx="4050792" cy="800120"/>
          </a:xfr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3F619EC7-B74C-1036-A6DF-D6254FA63041}"/>
              </a:ext>
            </a:extLst>
          </p:cNvPr>
          <p:cNvSpPr/>
          <p:nvPr/>
        </p:nvSpPr>
        <p:spPr>
          <a:xfrm>
            <a:off x="3537319" y="3664775"/>
            <a:ext cx="885826" cy="762057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7" name="Elemento grafico 6" descr="Lente di ingrandimento con riempimento a tinta unita">
            <a:extLst>
              <a:ext uri="{FF2B5EF4-FFF2-40B4-BE49-F238E27FC236}">
                <a16:creationId xmlns:a16="http://schemas.microsoft.com/office/drawing/2014/main" id="{0CE19AAB-47AE-7756-1994-2415A2DD23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75511" y="3403275"/>
            <a:ext cx="484935" cy="48493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4CBB97-D3E0-DB98-6BDD-290C9F37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BD2CAB1-69AA-7E06-960A-CB0948704D23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Oscillator Pseudo-Differential Cell</a:t>
            </a:r>
          </a:p>
        </p:txBody>
      </p:sp>
    </p:spTree>
    <p:extLst>
      <p:ext uri="{BB962C8B-B14F-4D97-AF65-F5344CB8AC3E}">
        <p14:creationId xmlns:p14="http://schemas.microsoft.com/office/powerpoint/2010/main" val="3183479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BDD245-9C81-2228-9B66-D5883385D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E22D7AC-C4C0-19BF-D03E-D606EAB42C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975" b="6411"/>
          <a:stretch/>
        </p:blipFill>
        <p:spPr>
          <a:xfrm>
            <a:off x="5071342" y="1884744"/>
            <a:ext cx="3239228" cy="4665662"/>
          </a:xfrm>
        </p:spPr>
      </p:pic>
      <p:pic>
        <p:nvPicPr>
          <p:cNvPr id="28" name="Segnaposto contenuto 6">
            <a:extLst>
              <a:ext uri="{FF2B5EF4-FFF2-40B4-BE49-F238E27FC236}">
                <a16:creationId xmlns:a16="http://schemas.microsoft.com/office/drawing/2014/main" id="{FADDD644-6B93-AC83-C6EC-397D4B043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401" b="6411"/>
          <a:stretch/>
        </p:blipFill>
        <p:spPr>
          <a:xfrm>
            <a:off x="8890352" y="1884744"/>
            <a:ext cx="2743201" cy="4665662"/>
          </a:xfrm>
          <a:prstGeom prst="rect">
            <a:avLst/>
          </a:prstGeom>
        </p:spPr>
      </p:pic>
      <p:pic>
        <p:nvPicPr>
          <p:cNvPr id="3" name="Segnaposto contenuto 7">
            <a:extLst>
              <a:ext uri="{FF2B5EF4-FFF2-40B4-BE49-F238E27FC236}">
                <a16:creationId xmlns:a16="http://schemas.microsoft.com/office/drawing/2014/main" id="{119F8E89-3244-A3BD-AE4D-20E700FE9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302" y="2649083"/>
            <a:ext cx="3637654" cy="2514726"/>
          </a:xfrm>
          <a:prstGeom prst="rect">
            <a:avLst/>
          </a:prstGeom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E81648A3-E1E5-EE0A-F8C9-226733678A55}"/>
              </a:ext>
            </a:extLst>
          </p:cNvPr>
          <p:cNvSpPr/>
          <p:nvPr/>
        </p:nvSpPr>
        <p:spPr>
          <a:xfrm>
            <a:off x="2864853" y="4250182"/>
            <a:ext cx="1139189" cy="87439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141A4F-2139-A3E7-6250-63CEC3F8DF61}"/>
              </a:ext>
            </a:extLst>
          </p:cNvPr>
          <p:cNvSpPr txBox="1"/>
          <p:nvPr/>
        </p:nvSpPr>
        <p:spPr>
          <a:xfrm>
            <a:off x="5071342" y="1378893"/>
            <a:ext cx="323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Conventional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C0B0EDD-64E9-DEB2-7F97-653455B2A5BF}"/>
              </a:ext>
            </a:extLst>
          </p:cNvPr>
          <p:cNvSpPr txBox="1"/>
          <p:nvPr/>
        </p:nvSpPr>
        <p:spPr>
          <a:xfrm>
            <a:off x="8890351" y="1378892"/>
            <a:ext cx="2743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Modified</a:t>
            </a:r>
          </a:p>
        </p:txBody>
      </p:sp>
      <p:pic>
        <p:nvPicPr>
          <p:cNvPr id="9" name="Elemento grafico 8" descr="Lente di ingrandimento con riempimento a tinta unita">
            <a:extLst>
              <a:ext uri="{FF2B5EF4-FFF2-40B4-BE49-F238E27FC236}">
                <a16:creationId xmlns:a16="http://schemas.microsoft.com/office/drawing/2014/main" id="{B90AA925-0925-FB29-5A5D-A3C1A0951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672401" y="3967373"/>
            <a:ext cx="484935" cy="484935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89FF75A5-0100-7536-8779-0C38E77D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12</a:t>
            </a:fld>
            <a:endParaRPr lang="en-GB" noProof="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48D12BB-DA19-174D-3A79-08A4E5C07E58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Tri-state Inverter</a:t>
            </a:r>
          </a:p>
        </p:txBody>
      </p:sp>
    </p:spTree>
    <p:extLst>
      <p:ext uri="{BB962C8B-B14F-4D97-AF65-F5344CB8AC3E}">
        <p14:creationId xmlns:p14="http://schemas.microsoft.com/office/powerpoint/2010/main" val="3616785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075D1-506A-8387-E9FD-4C77547D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3AEE8B4-FEDE-A6AC-BE03-47C1D700EB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975" b="6411"/>
          <a:stretch/>
        </p:blipFill>
        <p:spPr>
          <a:xfrm>
            <a:off x="952487" y="1573615"/>
            <a:ext cx="3239228" cy="4665662"/>
          </a:xfrm>
        </p:spPr>
      </p:pic>
      <p:pic>
        <p:nvPicPr>
          <p:cNvPr id="28" name="Segnaposto contenuto 6">
            <a:extLst>
              <a:ext uri="{FF2B5EF4-FFF2-40B4-BE49-F238E27FC236}">
                <a16:creationId xmlns:a16="http://schemas.microsoft.com/office/drawing/2014/main" id="{D408EC00-B600-1276-F363-F309CA561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401" b="6411"/>
          <a:stretch/>
        </p:blipFill>
        <p:spPr>
          <a:xfrm>
            <a:off x="4724399" y="1573615"/>
            <a:ext cx="2743201" cy="4665662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9441B78A-318E-F45D-012A-84D622714545}"/>
              </a:ext>
            </a:extLst>
          </p:cNvPr>
          <p:cNvSpPr/>
          <p:nvPr/>
        </p:nvSpPr>
        <p:spPr>
          <a:xfrm>
            <a:off x="6285977" y="2797882"/>
            <a:ext cx="144000" cy="288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1B3AE81F-C8AE-6887-2F1E-007B81EBAF03}"/>
              </a:ext>
            </a:extLst>
          </p:cNvPr>
          <p:cNvSpPr/>
          <p:nvPr/>
        </p:nvSpPr>
        <p:spPr>
          <a:xfrm>
            <a:off x="6285977" y="4517461"/>
            <a:ext cx="144000" cy="288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EAE7D7-2930-A47D-B116-664C25D56417}"/>
              </a:ext>
            </a:extLst>
          </p:cNvPr>
          <p:cNvSpPr txBox="1"/>
          <p:nvPr/>
        </p:nvSpPr>
        <p:spPr>
          <a:xfrm>
            <a:off x="7635302" y="1724083"/>
            <a:ext cx="1934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Pre-charged</a:t>
            </a:r>
          </a:p>
        </p:txBody>
      </p:sp>
      <p:cxnSp>
        <p:nvCxnSpPr>
          <p:cNvPr id="18" name="Connettore curvo 17">
            <a:extLst>
              <a:ext uri="{FF2B5EF4-FFF2-40B4-BE49-F238E27FC236}">
                <a16:creationId xmlns:a16="http://schemas.microsoft.com/office/drawing/2014/main" id="{EE8A76E0-2ECC-BA66-D2DB-7C8A2F75CC44}"/>
              </a:ext>
            </a:extLst>
          </p:cNvPr>
          <p:cNvCxnSpPr>
            <a:cxnSpLocks/>
            <a:stCxn id="6" idx="2"/>
            <a:endCxn id="3" idx="6"/>
          </p:cNvCxnSpPr>
          <p:nvPr/>
        </p:nvCxnSpPr>
        <p:spPr>
          <a:xfrm rot="5400000">
            <a:off x="7138261" y="1477464"/>
            <a:ext cx="756134" cy="217270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curvo 19">
            <a:extLst>
              <a:ext uri="{FF2B5EF4-FFF2-40B4-BE49-F238E27FC236}">
                <a16:creationId xmlns:a16="http://schemas.microsoft.com/office/drawing/2014/main" id="{AD7C8838-2C74-0228-30E9-4A48F9B5E9B2}"/>
              </a:ext>
            </a:extLst>
          </p:cNvPr>
          <p:cNvCxnSpPr>
            <a:cxnSpLocks/>
            <a:stCxn id="6" idx="2"/>
            <a:endCxn id="4" idx="6"/>
          </p:cNvCxnSpPr>
          <p:nvPr/>
        </p:nvCxnSpPr>
        <p:spPr>
          <a:xfrm rot="5400000">
            <a:off x="6278472" y="2337253"/>
            <a:ext cx="2475713" cy="2172702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795473-3F52-3ED0-E833-E1B99AAE89E2}"/>
              </a:ext>
            </a:extLst>
          </p:cNvPr>
          <p:cNvSpPr txBox="1"/>
          <p:nvPr/>
        </p:nvSpPr>
        <p:spPr>
          <a:xfrm>
            <a:off x="9317556" y="3478408"/>
            <a:ext cx="2172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Reduces the switching time</a:t>
            </a:r>
          </a:p>
        </p:txBody>
      </p:sp>
      <p:cxnSp>
        <p:nvCxnSpPr>
          <p:cNvPr id="22" name="Connettore a gomito 21">
            <a:extLst>
              <a:ext uri="{FF2B5EF4-FFF2-40B4-BE49-F238E27FC236}">
                <a16:creationId xmlns:a16="http://schemas.microsoft.com/office/drawing/2014/main" id="{33A66153-0AF9-2714-D1F3-8752D7020174}"/>
              </a:ext>
            </a:extLst>
          </p:cNvPr>
          <p:cNvCxnSpPr>
            <a:cxnSpLocks/>
            <a:stCxn id="6" idx="3"/>
            <a:endCxn id="12" idx="0"/>
          </p:cNvCxnSpPr>
          <p:nvPr/>
        </p:nvCxnSpPr>
        <p:spPr>
          <a:xfrm>
            <a:off x="9570055" y="1954916"/>
            <a:ext cx="833853" cy="152349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C90B267F-C7C1-7116-E9D8-71E576A7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13</a:t>
            </a:fld>
            <a:endParaRPr lang="en-GB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1503B10-C676-D0E0-8219-942745975DE0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Modified Tri-state Inverter</a:t>
            </a:r>
          </a:p>
        </p:txBody>
      </p:sp>
    </p:spTree>
    <p:extLst>
      <p:ext uri="{BB962C8B-B14F-4D97-AF65-F5344CB8AC3E}">
        <p14:creationId xmlns:p14="http://schemas.microsoft.com/office/powerpoint/2010/main" val="98597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0DAE9-7D26-C59C-FFBB-80176C4F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38BB2C-E0CF-399A-4711-A4BDE7627CA7}"/>
              </a:ext>
            </a:extLst>
          </p:cNvPr>
          <p:cNvSpPr txBox="1"/>
          <p:nvPr/>
        </p:nvSpPr>
        <p:spPr>
          <a:xfrm>
            <a:off x="6921233" y="1731623"/>
            <a:ext cx="3239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Parasitic Capacitance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895059C-1A5C-6982-FB7F-356B52BDA5D3}"/>
              </a:ext>
            </a:extLst>
          </p:cNvPr>
          <p:cNvSpPr/>
          <p:nvPr/>
        </p:nvSpPr>
        <p:spPr>
          <a:xfrm>
            <a:off x="5883371" y="2156712"/>
            <a:ext cx="704088" cy="78930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5DA3FD8-E619-7B0A-FF3F-B3575BE59907}"/>
              </a:ext>
            </a:extLst>
          </p:cNvPr>
          <p:cNvSpPr/>
          <p:nvPr/>
        </p:nvSpPr>
        <p:spPr>
          <a:xfrm>
            <a:off x="5883371" y="4701288"/>
            <a:ext cx="704088" cy="789305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1" name="Connettore curvo 10">
            <a:extLst>
              <a:ext uri="{FF2B5EF4-FFF2-40B4-BE49-F238E27FC236}">
                <a16:creationId xmlns:a16="http://schemas.microsoft.com/office/drawing/2014/main" id="{BB3F9E15-274D-F9BD-7C89-DC78EA5F204D}"/>
              </a:ext>
            </a:extLst>
          </p:cNvPr>
          <p:cNvCxnSpPr>
            <a:cxnSpLocks/>
            <a:stCxn id="6" idx="2"/>
            <a:endCxn id="8" idx="3"/>
          </p:cNvCxnSpPr>
          <p:nvPr/>
        </p:nvCxnSpPr>
        <p:spPr>
          <a:xfrm rot="5400000">
            <a:off x="7385115" y="1395632"/>
            <a:ext cx="358077" cy="195338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curvo 12">
            <a:extLst>
              <a:ext uri="{FF2B5EF4-FFF2-40B4-BE49-F238E27FC236}">
                <a16:creationId xmlns:a16="http://schemas.microsoft.com/office/drawing/2014/main" id="{572C54EC-5BD1-6D7E-1160-F78D80B3206B}"/>
              </a:ext>
            </a:extLst>
          </p:cNvPr>
          <p:cNvCxnSpPr>
            <a:cxnSpLocks/>
            <a:stCxn id="6" idx="2"/>
            <a:endCxn id="9" idx="3"/>
          </p:cNvCxnSpPr>
          <p:nvPr/>
        </p:nvCxnSpPr>
        <p:spPr>
          <a:xfrm rot="5400000">
            <a:off x="6112827" y="2667920"/>
            <a:ext cx="2902653" cy="1953388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2E741DE-7851-0729-F2D7-F96FBA1E8D46}"/>
              </a:ext>
            </a:extLst>
          </p:cNvPr>
          <p:cNvSpPr txBox="1"/>
          <p:nvPr/>
        </p:nvSpPr>
        <p:spPr>
          <a:xfrm>
            <a:off x="9230428" y="3478408"/>
            <a:ext cx="234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Mitigate the disturbances from the power supply</a:t>
            </a:r>
          </a:p>
        </p:txBody>
      </p:sp>
      <p:cxnSp>
        <p:nvCxnSpPr>
          <p:cNvPr id="18" name="Connettore a gomito 17">
            <a:extLst>
              <a:ext uri="{FF2B5EF4-FFF2-40B4-BE49-F238E27FC236}">
                <a16:creationId xmlns:a16="http://schemas.microsoft.com/office/drawing/2014/main" id="{3CEDC656-36B1-D651-5899-5F175D7C2DAD}"/>
              </a:ext>
            </a:extLst>
          </p:cNvPr>
          <p:cNvCxnSpPr>
            <a:cxnSpLocks/>
            <a:stCxn id="6" idx="3"/>
            <a:endCxn id="14" idx="0"/>
          </p:cNvCxnSpPr>
          <p:nvPr/>
        </p:nvCxnSpPr>
        <p:spPr>
          <a:xfrm>
            <a:off x="10160461" y="1962456"/>
            <a:ext cx="243447" cy="1515952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67550B-A2C4-AE01-4C26-5B93D1D6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14</a:t>
            </a:fld>
            <a:endParaRPr lang="en-GB" noProof="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99FB0A2-FC48-76D3-AFAD-46442C97A8D8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Modified Tri-state Inverter</a:t>
            </a:r>
          </a:p>
        </p:txBody>
      </p:sp>
      <p:pic>
        <p:nvPicPr>
          <p:cNvPr id="16" name="Segnaposto contenuto 6">
            <a:extLst>
              <a:ext uri="{FF2B5EF4-FFF2-40B4-BE49-F238E27FC236}">
                <a16:creationId xmlns:a16="http://schemas.microsoft.com/office/drawing/2014/main" id="{E3F1BE7F-02B0-AF88-9F46-C8EE60B8C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4975" b="6411"/>
          <a:stretch/>
        </p:blipFill>
        <p:spPr>
          <a:xfrm>
            <a:off x="952487" y="1573615"/>
            <a:ext cx="3239228" cy="4665662"/>
          </a:xfrm>
          <a:prstGeom prst="rect">
            <a:avLst/>
          </a:prstGeom>
        </p:spPr>
      </p:pic>
      <p:pic>
        <p:nvPicPr>
          <p:cNvPr id="17" name="Segnaposto contenuto 6">
            <a:extLst>
              <a:ext uri="{FF2B5EF4-FFF2-40B4-BE49-F238E27FC236}">
                <a16:creationId xmlns:a16="http://schemas.microsoft.com/office/drawing/2014/main" id="{0DD51144-4930-4E45-5A4A-EEAF1B148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401" b="6411"/>
          <a:stretch/>
        </p:blipFill>
        <p:spPr>
          <a:xfrm>
            <a:off x="4724399" y="1573615"/>
            <a:ext cx="2743201" cy="46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8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FE05A-402E-D634-4460-B5E38CA52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9571EA7-325C-0BF0-771A-658EDB0B157C}"/>
                  </a:ext>
                </a:extLst>
              </p:cNvPr>
              <p:cNvSpPr txBox="1"/>
              <p:nvPr/>
            </p:nvSpPr>
            <p:spPr>
              <a:xfrm>
                <a:off x="7152641" y="4504215"/>
                <a:ext cx="337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𝑴𝑺𝑩𝒔</m:t>
                          </m:r>
                        </m:sub>
                      </m:sSub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𝒃𝒊𝒕𝒔</m:t>
                      </m:r>
                    </m:oMath>
                  </m:oMathPara>
                </a14:m>
                <a:endParaRPr lang="en-GB" sz="3200" b="1" noProof="0" dirty="0">
                  <a:solidFill>
                    <a:srgbClr val="005493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9571EA7-325C-0BF0-771A-658EDB0B1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641" y="4504215"/>
                <a:ext cx="337820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732E973D-122C-AB25-C8B3-7EE4E21C8A3A}"/>
              </a:ext>
            </a:extLst>
          </p:cNvPr>
          <p:cNvSpPr/>
          <p:nvPr/>
        </p:nvSpPr>
        <p:spPr>
          <a:xfrm>
            <a:off x="6324600" y="1628775"/>
            <a:ext cx="4686300" cy="1628775"/>
          </a:xfrm>
          <a:prstGeom prst="roundRect">
            <a:avLst>
              <a:gd name="adj" fmla="val 13922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64350B1-373F-D5A4-3594-36AED274A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15</a:t>
            </a:fld>
            <a:endParaRPr lang="en-GB" noProof="0" dirty="0"/>
          </a:p>
        </p:txBody>
      </p:sp>
      <p:pic>
        <p:nvPicPr>
          <p:cNvPr id="4" name="Segnaposto contenuto 9">
            <a:extLst>
              <a:ext uri="{FF2B5EF4-FFF2-40B4-BE49-F238E27FC236}">
                <a16:creationId xmlns:a16="http://schemas.microsoft.com/office/drawing/2014/main" id="{887C866C-AB08-95F4-B995-22E67FA19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74"/>
          <a:stretch/>
        </p:blipFill>
        <p:spPr>
          <a:xfrm>
            <a:off x="1107222" y="1538838"/>
            <a:ext cx="10014130" cy="475391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9C96912C-A638-5D5F-73BA-2AB7C5C017D9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MSBs Generation</a:t>
            </a:r>
          </a:p>
        </p:txBody>
      </p:sp>
    </p:spTree>
    <p:extLst>
      <p:ext uri="{BB962C8B-B14F-4D97-AF65-F5344CB8AC3E}">
        <p14:creationId xmlns:p14="http://schemas.microsoft.com/office/powerpoint/2010/main" val="416788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0FDC3-CA73-4A87-AAEA-3696E60A3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838CA2C-EA09-8602-FAD4-2AD9E4E65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07"/>
          <a:stretch/>
        </p:blipFill>
        <p:spPr>
          <a:xfrm>
            <a:off x="350975" y="2081417"/>
            <a:ext cx="10899498" cy="287719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89C3EEA-F4FB-FED8-D409-EBA1DF7B8017}"/>
                  </a:ext>
                </a:extLst>
              </p:cNvPr>
              <p:cNvSpPr txBox="1"/>
              <p:nvPr/>
            </p:nvSpPr>
            <p:spPr>
              <a:xfrm>
                <a:off x="3001740" y="5793037"/>
                <a:ext cx="3033409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n-GB" sz="2400" b="1" i="0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ckq</m:t>
                          </m:r>
                        </m:sub>
                      </m:sSub>
                      <m:r>
                        <a:rPr lang="en-GB" sz="2400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su</m:t>
                          </m:r>
                        </m:sub>
                      </m:sSub>
                    </m:oMath>
                  </m:oMathPara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89C3EEA-F4FB-FED8-D409-EBA1DF7B8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1740" y="5793037"/>
                <a:ext cx="3033409" cy="494559"/>
              </a:xfrm>
              <a:prstGeom prst="rect">
                <a:avLst/>
              </a:prstGeom>
              <a:blipFill>
                <a:blip r:embed="rId4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9274CD5-76B2-C6CB-FD73-18406ACA1906}"/>
                  </a:ext>
                </a:extLst>
              </p:cNvPr>
              <p:cNvSpPr txBox="1"/>
              <p:nvPr/>
            </p:nvSpPr>
            <p:spPr>
              <a:xfrm>
                <a:off x="6321330" y="5613821"/>
                <a:ext cx="3033409" cy="84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GB" sz="24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9274CD5-76B2-C6CB-FD73-18406ACA19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30" y="5613821"/>
                <a:ext cx="3033409" cy="8486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9C474B-B6FE-FDCE-8AEC-0EE29FEC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16</a:t>
            </a:fld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C71CA4F-B7B7-5E87-08D4-1064FAFD2A50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Asynchronous Ripple Counter</a:t>
            </a:r>
          </a:p>
        </p:txBody>
      </p:sp>
    </p:spTree>
    <p:extLst>
      <p:ext uri="{BB962C8B-B14F-4D97-AF65-F5344CB8AC3E}">
        <p14:creationId xmlns:p14="http://schemas.microsoft.com/office/powerpoint/2010/main" val="2486742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0CA9A-6456-6458-87D4-0E368A593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0940D4A-D845-E70B-5ACD-D94F28F63F33}"/>
                  </a:ext>
                </a:extLst>
              </p:cNvPr>
              <p:cNvSpPr txBox="1"/>
              <p:nvPr/>
            </p:nvSpPr>
            <p:spPr>
              <a:xfrm>
                <a:off x="6753279" y="5770428"/>
                <a:ext cx="490172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GB" sz="24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GB" sz="2400" b="0" i="1" noProof="0" smtClean="0">
                              <a:latin typeface="Cambria Math" panose="02040503050406030204" pitchFamily="18" charset="0"/>
                            </a:rPr>
                            <m:t>𝑐𝑘𝑞</m:t>
                          </m:r>
                        </m:sub>
                      </m:sSub>
                    </m:oMath>
                  </m:oMathPara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0940D4A-D845-E70B-5ACD-D94F28F63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279" y="5770428"/>
                <a:ext cx="4901724" cy="490199"/>
              </a:xfrm>
              <a:prstGeom prst="rect">
                <a:avLst/>
              </a:prstGeom>
              <a:blipFill>
                <a:blip r:embed="rId2"/>
                <a:stretch>
                  <a:fillRect b="-1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76E62CB-CEF0-0D0B-E3D5-7164E91C37D3}"/>
                  </a:ext>
                </a:extLst>
              </p:cNvPr>
              <p:cNvSpPr txBox="1"/>
              <p:nvPr/>
            </p:nvSpPr>
            <p:spPr>
              <a:xfrm>
                <a:off x="972643" y="5770428"/>
                <a:ext cx="3033409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𝒎𝒊𝒏</m:t>
                          </m:r>
                        </m:sub>
                      </m:sSub>
                      <m:r>
                        <a:rPr lang="en-GB" sz="2400" b="1" i="0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ckq</m:t>
                          </m:r>
                        </m:sub>
                      </m:sSub>
                      <m:r>
                        <a:rPr lang="en-GB" sz="2400" b="0" i="0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su</m:t>
                          </m:r>
                        </m:sub>
                      </m:sSub>
                    </m:oMath>
                  </m:oMathPara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476E62CB-CEF0-0D0B-E3D5-7164E91C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643" y="5770428"/>
                <a:ext cx="3033409" cy="494559"/>
              </a:xfrm>
              <a:prstGeom prst="rect">
                <a:avLst/>
              </a:prstGeom>
              <a:blipFill>
                <a:blip r:embed="rId3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65BB65D-14CB-9B3C-B8A7-33C187934C4A}"/>
                  </a:ext>
                </a:extLst>
              </p:cNvPr>
              <p:cNvSpPr txBox="1"/>
              <p:nvPr/>
            </p:nvSpPr>
            <p:spPr>
              <a:xfrm>
                <a:off x="4292233" y="5591212"/>
                <a:ext cx="3033409" cy="848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GB" sz="24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𝒎𝒂𝒙</m:t>
                          </m:r>
                        </m:sub>
                      </m:sSub>
                      <m:r>
                        <a:rPr lang="en-GB" sz="24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400" i="1" noProof="0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65BB65D-14CB-9B3C-B8A7-33C187934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2233" y="5591212"/>
                <a:ext cx="3033409" cy="8486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2366C6-7C4C-DBC3-9E88-D382371C6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17</a:t>
            </a:fld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D03B317-A2AB-FD9A-8A73-66E310364AD4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Asynchronous Ripple Counter (9 bits)</a:t>
            </a:r>
          </a:p>
        </p:txBody>
      </p:sp>
      <p:pic>
        <p:nvPicPr>
          <p:cNvPr id="13" name="Segnaposto contenuto 7">
            <a:extLst>
              <a:ext uri="{FF2B5EF4-FFF2-40B4-BE49-F238E27FC236}">
                <a16:creationId xmlns:a16="http://schemas.microsoft.com/office/drawing/2014/main" id="{D5316B1C-6B50-14F9-D4DD-8D9D584E6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07"/>
          <a:stretch/>
        </p:blipFill>
        <p:spPr>
          <a:xfrm>
            <a:off x="350975" y="2081417"/>
            <a:ext cx="10899498" cy="287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10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84E1D-EC24-728D-AEAE-B7D87C67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86AD793-7868-5ADA-CE37-16C6F99B3697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6A536BBF-9D26-4C1B-050D-512863611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14C99F0F-5F01-3F5C-1D72-59C97B5D1C17}"/>
              </a:ext>
            </a:extLst>
          </p:cNvPr>
          <p:cNvSpPr/>
          <p:nvPr/>
        </p:nvSpPr>
        <p:spPr>
          <a:xfrm>
            <a:off x="1489882" y="2987158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2F276E7-8677-E6BF-7A7D-64D8097C58CB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2035F2E-D763-A711-9A60-4729F264C090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A697580-E8FE-8F63-0B21-BAC039241EEA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7ACBF2-893B-3F01-6F3F-A643A7940171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8F03A9-7016-2431-7446-FC7E6E94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18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C72327E-9817-2F65-14A3-09C1DFC66C84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ECF5D34-291D-3BAF-50F9-0CF25CBBBBC3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A59152F-5497-82E6-914F-3291C1D424D5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9D5945A-F1C9-89D2-8FFA-7B3F04947384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83406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B3ECD-2A89-491B-409E-261792ED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E89043E-3B16-1061-5457-349BC86E8245}"/>
              </a:ext>
            </a:extLst>
          </p:cNvPr>
          <p:cNvSpPr txBox="1"/>
          <p:nvPr/>
        </p:nvSpPr>
        <p:spPr>
          <a:xfrm>
            <a:off x="1899920" y="1758235"/>
            <a:ext cx="2611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A</a:t>
            </a:r>
          </a:p>
          <a:p>
            <a:r>
              <a:rPr lang="en-GB" noProof="0" dirty="0"/>
              <a:t>A</a:t>
            </a:r>
          </a:p>
          <a:p>
            <a:r>
              <a:rPr lang="en-GB" noProof="0" dirty="0"/>
              <a:t>A</a:t>
            </a:r>
          </a:p>
          <a:p>
            <a:r>
              <a:rPr lang="en-GB" noProof="0" dirty="0"/>
              <a:t>A</a:t>
            </a:r>
          </a:p>
          <a:p>
            <a:endParaRPr lang="en-GB" noProof="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AD3D3F-74AA-25CB-DEC4-551CC260EE8D}"/>
              </a:ext>
            </a:extLst>
          </p:cNvPr>
          <p:cNvSpPr txBox="1"/>
          <p:nvPr/>
        </p:nvSpPr>
        <p:spPr>
          <a:xfrm>
            <a:off x="7310120" y="4455160"/>
            <a:ext cx="340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Control the Frequency</a:t>
            </a:r>
          </a:p>
        </p:txBody>
      </p:sp>
      <p:cxnSp>
        <p:nvCxnSpPr>
          <p:cNvPr id="20" name="Connettore curvo 19">
            <a:extLst>
              <a:ext uri="{FF2B5EF4-FFF2-40B4-BE49-F238E27FC236}">
                <a16:creationId xmlns:a16="http://schemas.microsoft.com/office/drawing/2014/main" id="{1FDADF24-89C5-7FF3-B1A8-95056BEE00FD}"/>
              </a:ext>
            </a:extLst>
          </p:cNvPr>
          <p:cNvCxnSpPr>
            <a:cxnSpLocks/>
            <a:stCxn id="4" idx="1"/>
            <a:endCxn id="16" idx="2"/>
          </p:cNvCxnSpPr>
          <p:nvPr/>
        </p:nvCxnSpPr>
        <p:spPr>
          <a:xfrm rot="10800000">
            <a:off x="3205480" y="3235563"/>
            <a:ext cx="4104640" cy="1450430"/>
          </a:xfrm>
          <a:prstGeom prst="curved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9F2CA88-3E14-399D-570A-4B3FC9AD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19</a:t>
            </a:fld>
            <a:endParaRPr lang="en-GB" noProof="0" dirty="0"/>
          </a:p>
        </p:txBody>
      </p:sp>
      <p:pic>
        <p:nvPicPr>
          <p:cNvPr id="12" name="Segnaposto contenuto 9">
            <a:extLst>
              <a:ext uri="{FF2B5EF4-FFF2-40B4-BE49-F238E27FC236}">
                <a16:creationId xmlns:a16="http://schemas.microsoft.com/office/drawing/2014/main" id="{857B4E7E-8A02-F956-AC4B-CFB3712E6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74"/>
          <a:stretch/>
        </p:blipFill>
        <p:spPr>
          <a:xfrm>
            <a:off x="1107222" y="1538838"/>
            <a:ext cx="10014130" cy="4753911"/>
          </a:xfrm>
          <a:prstGeom prst="rect">
            <a:avLst/>
          </a:prstGeom>
        </p:spPr>
      </p:pic>
      <p:sp>
        <p:nvSpPr>
          <p:cNvPr id="14" name="Titolo 1">
            <a:extLst>
              <a:ext uri="{FF2B5EF4-FFF2-40B4-BE49-F238E27FC236}">
                <a16:creationId xmlns:a16="http://schemas.microsoft.com/office/drawing/2014/main" id="{DD7B1738-9CF6-4C07-4011-523906210448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Resolution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54356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9C042-43A4-223F-6CA9-CA6106341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7ED3BF-0A8C-CA94-B165-F594158A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073518F-274F-3B6E-E5C2-68C3DBF8072D}"/>
              </a:ext>
            </a:extLst>
          </p:cNvPr>
          <p:cNvSpPr/>
          <p:nvPr/>
        </p:nvSpPr>
        <p:spPr>
          <a:xfrm>
            <a:off x="1489882" y="1775709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014D1737-F8A9-A358-BB30-0E7BFC74E929}"/>
              </a:ext>
            </a:extLst>
          </p:cNvPr>
          <p:cNvSpPr/>
          <p:nvPr/>
        </p:nvSpPr>
        <p:spPr>
          <a:xfrm>
            <a:off x="1489882" y="2377291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C8591DA-1E65-8D79-44C0-85E0B2F5A5E2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473DDDEB-32C1-F5CE-B5AF-E2E24105575D}"/>
              </a:ext>
            </a:extLst>
          </p:cNvPr>
          <p:cNvSpPr/>
          <p:nvPr/>
        </p:nvSpPr>
        <p:spPr>
          <a:xfrm>
            <a:off x="1489882" y="2978873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73A10A0A-09DD-36E0-01E8-CF659952A70D}"/>
              </a:ext>
            </a:extLst>
          </p:cNvPr>
          <p:cNvSpPr/>
          <p:nvPr/>
        </p:nvSpPr>
        <p:spPr>
          <a:xfrm>
            <a:off x="1498044" y="3597707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041E85-DBC1-20C4-983D-525ACBCB567D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0951106A-AFA0-A3BF-2256-98D0E0FF0C7A}"/>
              </a:ext>
            </a:extLst>
          </p:cNvPr>
          <p:cNvSpPr/>
          <p:nvPr/>
        </p:nvSpPr>
        <p:spPr>
          <a:xfrm>
            <a:off x="1498044" y="4206830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C162BBB-D300-BA1C-31F0-74023DC79EAA}"/>
              </a:ext>
            </a:extLst>
          </p:cNvPr>
          <p:cNvSpPr/>
          <p:nvPr/>
        </p:nvSpPr>
        <p:spPr>
          <a:xfrm>
            <a:off x="1490993" y="4788898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1335228-27D5-E081-544F-58AF6451C8A5}"/>
              </a:ext>
            </a:extLst>
          </p:cNvPr>
          <p:cNvSpPr/>
          <p:nvPr/>
        </p:nvSpPr>
        <p:spPr>
          <a:xfrm>
            <a:off x="1489882" y="5385201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2227BC7-486F-84B4-E5C7-881C76900BDF}"/>
              </a:ext>
            </a:extLst>
          </p:cNvPr>
          <p:cNvSpPr/>
          <p:nvPr/>
        </p:nvSpPr>
        <p:spPr>
          <a:xfrm>
            <a:off x="1489882" y="5986783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8A529E5-93C8-9061-E068-FD8B9ADC7DAB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DF69FB-2EFF-223E-93AD-D81D64AA8BFA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6D6D1B8-1518-BB11-1151-D233A1F9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</a:t>
            </a:fld>
            <a:endParaRPr lang="en-GB" noProof="0" dirty="0"/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8A53373-F88B-BCDB-8436-6DB41EA338DB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BE3320-BFB9-CCA5-5781-7262FDC3F469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EC5EE39-E889-3F3D-16BA-95DB16274A0B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644AEE6-66A1-3714-69A4-CE1FA2C5890A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98468868-9187-2713-29A0-373892D42F22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364804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F81029C-7DA3-61D6-5CCA-CBCB4AED3E6F}"/>
              </a:ext>
            </a:extLst>
          </p:cNvPr>
          <p:cNvSpPr/>
          <p:nvPr/>
        </p:nvSpPr>
        <p:spPr>
          <a:xfrm>
            <a:off x="1395580" y="1542965"/>
            <a:ext cx="3684588" cy="77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Voltage Control</a:t>
            </a: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C96F334-1AC0-EF0A-FF34-7C3AABDB58A2}"/>
              </a:ext>
            </a:extLst>
          </p:cNvPr>
          <p:cNvSpPr/>
          <p:nvPr/>
        </p:nvSpPr>
        <p:spPr>
          <a:xfrm>
            <a:off x="7111832" y="1542964"/>
            <a:ext cx="3684588" cy="77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Current Control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0DA78BC-EFBC-DDED-9914-8850C80AA9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62" t="44538" r="64605" b="-599"/>
          <a:stretch/>
        </p:blipFill>
        <p:spPr>
          <a:xfrm>
            <a:off x="1928186" y="3148444"/>
            <a:ext cx="3016147" cy="2379488"/>
          </a:xfrm>
        </p:spPr>
      </p:pic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77D38EA2-8CC0-B1E6-D40C-CEC2BC7E11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0254" t="6130" r="2123"/>
          <a:stretch/>
        </p:blipFill>
        <p:spPr>
          <a:xfrm>
            <a:off x="8066882" y="2491477"/>
            <a:ext cx="2301707" cy="3902973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8C07350-E872-412B-0509-4394E753F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20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DD93C38-268A-4FBE-0B69-A630F26BD83F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Resolution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89028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B811A8C-FF9B-1074-AF41-42CB54B45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7645" y="1200150"/>
            <a:ext cx="5496709" cy="5409113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C7277ED-15A3-40D3-E69A-4736E9702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21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CB1C6CE-E397-1667-AA08-B79716F73BC4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Voltage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832383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EAD44-19C8-9FAF-A03D-35ACFD625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98493D5-0450-37AF-D0F9-B5FDE7A7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7027" y="1258712"/>
            <a:ext cx="4177945" cy="5350551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24DFD11-F86B-8E82-EC5B-DC8528869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22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295E719-D5AD-136C-A3B0-27613CC96421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Current Control System</a:t>
            </a:r>
          </a:p>
        </p:txBody>
      </p:sp>
    </p:spTree>
    <p:extLst>
      <p:ext uri="{BB962C8B-B14F-4D97-AF65-F5344CB8AC3E}">
        <p14:creationId xmlns:p14="http://schemas.microsoft.com/office/powerpoint/2010/main" val="3614491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7C96F334-1AC0-EF0A-FF34-7C3AABDB58A2}"/>
              </a:ext>
            </a:extLst>
          </p:cNvPr>
          <p:cNvSpPr/>
          <p:nvPr/>
        </p:nvSpPr>
        <p:spPr>
          <a:xfrm>
            <a:off x="7111832" y="1542966"/>
            <a:ext cx="3684588" cy="77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Current Control</a:t>
            </a:r>
          </a:p>
        </p:txBody>
      </p:sp>
      <p:pic>
        <p:nvPicPr>
          <p:cNvPr id="5" name="Segnaposto contenuto 13" descr="Immagine che contiene testo, schermata, computer&#10;&#10;Descrizione generata automaticamente">
            <a:extLst>
              <a:ext uri="{FF2B5EF4-FFF2-40B4-BE49-F238E27FC236}">
                <a16:creationId xmlns:a16="http://schemas.microsoft.com/office/drawing/2014/main" id="{0F5A83B2-DDB4-D678-7DB9-56A191910F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84" y="2600770"/>
            <a:ext cx="3534330" cy="3684588"/>
          </a:xfr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BF20C82-8F9E-41A4-D54F-3DD3858A54D4}"/>
              </a:ext>
            </a:extLst>
          </p:cNvPr>
          <p:cNvCxnSpPr/>
          <p:nvPr/>
        </p:nvCxnSpPr>
        <p:spPr>
          <a:xfrm>
            <a:off x="1499625" y="6285358"/>
            <a:ext cx="34691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6FA680B-DA05-ABFB-AA8E-32612EE3F77A}"/>
              </a:ext>
            </a:extLst>
          </p:cNvPr>
          <p:cNvCxnSpPr/>
          <p:nvPr/>
        </p:nvCxnSpPr>
        <p:spPr>
          <a:xfrm>
            <a:off x="5096840" y="2726752"/>
            <a:ext cx="0" cy="34629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71E7B15-6457-BD94-97F2-5603932EBE05}"/>
              </a:ext>
            </a:extLst>
          </p:cNvPr>
          <p:cNvSpPr txBox="1"/>
          <p:nvPr/>
        </p:nvSpPr>
        <p:spPr>
          <a:xfrm>
            <a:off x="5295246" y="4288133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27 µm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2427CB0-EADB-E68E-7119-322B2E4FE47B}"/>
              </a:ext>
            </a:extLst>
          </p:cNvPr>
          <p:cNvSpPr txBox="1"/>
          <p:nvPr/>
        </p:nvSpPr>
        <p:spPr>
          <a:xfrm>
            <a:off x="2753075" y="6367561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26 µm</a:t>
            </a:r>
          </a:p>
        </p:txBody>
      </p:sp>
      <p:pic>
        <p:nvPicPr>
          <p:cNvPr id="17" name="Segnaposto contenuto 15" descr="Immagine che contiene schermata, testo, Blu intenso&#10;&#10;Descrizione generata automaticamente">
            <a:extLst>
              <a:ext uri="{FF2B5EF4-FFF2-40B4-BE49-F238E27FC236}">
                <a16:creationId xmlns:a16="http://schemas.microsoft.com/office/drawing/2014/main" id="{F2AA9594-7632-B448-E7A3-A7B93D4D5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89" y="2596924"/>
            <a:ext cx="3729631" cy="3684588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01F0E06-6E5A-3566-7695-78F079502356}"/>
              </a:ext>
            </a:extLst>
          </p:cNvPr>
          <p:cNvCxnSpPr/>
          <p:nvPr/>
        </p:nvCxnSpPr>
        <p:spPr>
          <a:xfrm>
            <a:off x="7264987" y="6327747"/>
            <a:ext cx="346918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81AABFFB-F63F-0970-15E0-69A4F062669C}"/>
              </a:ext>
            </a:extLst>
          </p:cNvPr>
          <p:cNvCxnSpPr/>
          <p:nvPr/>
        </p:nvCxnSpPr>
        <p:spPr>
          <a:xfrm>
            <a:off x="10862202" y="2769141"/>
            <a:ext cx="0" cy="34629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81BB67C-6DA5-14CA-B6A3-5E5D8CFDEF09}"/>
              </a:ext>
            </a:extLst>
          </p:cNvPr>
          <p:cNvSpPr txBox="1"/>
          <p:nvPr/>
        </p:nvSpPr>
        <p:spPr>
          <a:xfrm>
            <a:off x="11060608" y="4330522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27 µm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2C7B27-F6D6-CD3A-DF1B-42133CA337E2}"/>
              </a:ext>
            </a:extLst>
          </p:cNvPr>
          <p:cNvSpPr txBox="1"/>
          <p:nvPr/>
        </p:nvSpPr>
        <p:spPr>
          <a:xfrm>
            <a:off x="8518437" y="6409950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26 µm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9610391-2584-A28C-8086-B71F3F927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23</a:t>
            </a:fld>
            <a:endParaRPr lang="en-GB" noProof="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5CEACC5E-632F-0E3F-5E5C-F9967F8E348B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Layout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4BABACFE-EF1D-1DD6-674B-C5E1203C2857}"/>
              </a:ext>
            </a:extLst>
          </p:cNvPr>
          <p:cNvSpPr/>
          <p:nvPr/>
        </p:nvSpPr>
        <p:spPr>
          <a:xfrm>
            <a:off x="1395580" y="1542965"/>
            <a:ext cx="3684588" cy="7798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Voltage Control</a:t>
            </a:r>
          </a:p>
        </p:txBody>
      </p:sp>
    </p:spTree>
    <p:extLst>
      <p:ext uri="{BB962C8B-B14F-4D97-AF65-F5344CB8AC3E}">
        <p14:creationId xmlns:p14="http://schemas.microsoft.com/office/powerpoint/2010/main" val="23597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EEC8D-1F03-CDDF-925C-3EA80C13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Policromia, viola&#10;&#10;Descrizione generata automaticamente">
            <a:extLst>
              <a:ext uri="{FF2B5EF4-FFF2-40B4-BE49-F238E27FC236}">
                <a16:creationId xmlns:a16="http://schemas.microsoft.com/office/drawing/2014/main" id="{4EA548B7-0953-B041-7FBE-98C26B46A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54"/>
            <a:ext cx="12192000" cy="625989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27EC36-D4BA-2B86-2F29-195DF5A4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24</a:t>
            </a:fld>
            <a:endParaRPr lang="en-GB" noProof="0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BD30934-1568-7E0D-539C-6C3096626B47}"/>
              </a:ext>
            </a:extLst>
          </p:cNvPr>
          <p:cNvCxnSpPr>
            <a:cxnSpLocks/>
          </p:cNvCxnSpPr>
          <p:nvPr/>
        </p:nvCxnSpPr>
        <p:spPr>
          <a:xfrm>
            <a:off x="908017" y="375438"/>
            <a:ext cx="0" cy="61634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F962204-BAF7-2477-3E19-BA4A1278A6A8}"/>
              </a:ext>
            </a:extLst>
          </p:cNvPr>
          <p:cNvSpPr txBox="1"/>
          <p:nvPr/>
        </p:nvSpPr>
        <p:spPr>
          <a:xfrm>
            <a:off x="459443" y="-4305"/>
            <a:ext cx="89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56 µm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B011DDE9-4B88-889E-0EA8-806819301750}"/>
              </a:ext>
            </a:extLst>
          </p:cNvPr>
          <p:cNvCxnSpPr>
            <a:cxnSpLocks/>
          </p:cNvCxnSpPr>
          <p:nvPr/>
        </p:nvCxnSpPr>
        <p:spPr>
          <a:xfrm>
            <a:off x="82731" y="5984787"/>
            <a:ext cx="120265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CE547EE-D165-5992-9F96-68665764827A}"/>
              </a:ext>
            </a:extLst>
          </p:cNvPr>
          <p:cNvSpPr txBox="1"/>
          <p:nvPr/>
        </p:nvSpPr>
        <p:spPr>
          <a:xfrm>
            <a:off x="11159009" y="6086213"/>
            <a:ext cx="104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0" dirty="0"/>
              <a:t>109 µm</a:t>
            </a:r>
          </a:p>
        </p:txBody>
      </p:sp>
    </p:spTree>
    <p:extLst>
      <p:ext uri="{BB962C8B-B14F-4D97-AF65-F5344CB8AC3E}">
        <p14:creationId xmlns:p14="http://schemas.microsoft.com/office/powerpoint/2010/main" val="1670924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465C4-27BD-5D4A-C86D-DC4F5248F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Policromia, viola&#10;&#10;Descrizione generata automaticamente">
            <a:extLst>
              <a:ext uri="{FF2B5EF4-FFF2-40B4-BE49-F238E27FC236}">
                <a16:creationId xmlns:a16="http://schemas.microsoft.com/office/drawing/2014/main" id="{A4D2DE30-6528-1D91-98D9-ACBF6E3EE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54"/>
            <a:ext cx="12192000" cy="625989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C179361-C33E-B35E-056C-8FCEEDAFA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25</a:t>
            </a:fld>
            <a:endParaRPr lang="en-GB" noProof="0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8EDC0FA2-23BC-BF94-AB51-5803908D6460}"/>
              </a:ext>
            </a:extLst>
          </p:cNvPr>
          <p:cNvSpPr/>
          <p:nvPr/>
        </p:nvSpPr>
        <p:spPr>
          <a:xfrm>
            <a:off x="2978331" y="299054"/>
            <a:ext cx="2926080" cy="2979927"/>
          </a:xfrm>
          <a:prstGeom prst="roundRect">
            <a:avLst>
              <a:gd name="adj" fmla="val 7698"/>
            </a:avLst>
          </a:prstGeom>
          <a:solidFill>
            <a:schemeClr val="tx2">
              <a:lumMod val="50000"/>
              <a:lumOff val="50000"/>
              <a:alpha val="3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BFD6618-CFDD-CF25-C46F-BB127F5CCF0A}"/>
              </a:ext>
            </a:extLst>
          </p:cNvPr>
          <p:cNvSpPr/>
          <p:nvPr/>
        </p:nvSpPr>
        <p:spPr>
          <a:xfrm>
            <a:off x="2978331" y="3336131"/>
            <a:ext cx="2926080" cy="3064668"/>
          </a:xfrm>
          <a:prstGeom prst="roundRect">
            <a:avLst>
              <a:gd name="adj" fmla="val 8591"/>
            </a:avLst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0896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E388-C383-8240-3AD3-533B2DC57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Policromia, viola&#10;&#10;Descrizione generata automaticamente">
            <a:extLst>
              <a:ext uri="{FF2B5EF4-FFF2-40B4-BE49-F238E27FC236}">
                <a16:creationId xmlns:a16="http://schemas.microsoft.com/office/drawing/2014/main" id="{A8328AD4-D94B-FBCF-9D76-653141E18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54"/>
            <a:ext cx="12192000" cy="625989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CF1A1F6-6FB2-5B17-E3E0-F5E4E449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26</a:t>
            </a:fld>
            <a:endParaRPr lang="en-GB" noProof="0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D59B5912-0137-73DB-2565-E5DC83EAD23D}"/>
              </a:ext>
            </a:extLst>
          </p:cNvPr>
          <p:cNvSpPr/>
          <p:nvPr/>
        </p:nvSpPr>
        <p:spPr>
          <a:xfrm>
            <a:off x="5932985" y="299055"/>
            <a:ext cx="4839789" cy="2501296"/>
          </a:xfrm>
          <a:prstGeom prst="roundRect">
            <a:avLst>
              <a:gd name="adj" fmla="val 7698"/>
            </a:avLst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FA103428-3FCD-8D74-5D97-99A010849A96}"/>
              </a:ext>
            </a:extLst>
          </p:cNvPr>
          <p:cNvSpPr/>
          <p:nvPr/>
        </p:nvSpPr>
        <p:spPr>
          <a:xfrm>
            <a:off x="5932984" y="3301207"/>
            <a:ext cx="4839789" cy="2501296"/>
          </a:xfrm>
          <a:prstGeom prst="roundRect">
            <a:avLst>
              <a:gd name="adj" fmla="val 8591"/>
            </a:avLst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02314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59610-DD2D-E58C-3ABF-317D67E1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chermata, testo, Policromia, viola&#10;&#10;Descrizione generata automaticamente">
            <a:extLst>
              <a:ext uri="{FF2B5EF4-FFF2-40B4-BE49-F238E27FC236}">
                <a16:creationId xmlns:a16="http://schemas.microsoft.com/office/drawing/2014/main" id="{4E73EBF0-EE61-24E0-8022-5B673CE8C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54"/>
            <a:ext cx="12192000" cy="6259892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636E121-54AF-DE3A-FB6B-0B7B2287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27</a:t>
            </a:fld>
            <a:endParaRPr lang="en-GB" noProof="0" dirty="0"/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92A109D5-FDBB-B821-0D59-6AC91313B3AC}"/>
              </a:ext>
            </a:extLst>
          </p:cNvPr>
          <p:cNvSpPr/>
          <p:nvPr/>
        </p:nvSpPr>
        <p:spPr>
          <a:xfrm>
            <a:off x="1419228" y="1304925"/>
            <a:ext cx="1609722" cy="4526153"/>
          </a:xfrm>
          <a:prstGeom prst="roundRect">
            <a:avLst>
              <a:gd name="adj" fmla="val 7698"/>
            </a:avLst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DA28AA79-B8D6-F4E1-D975-FAFA6F25FFCB}"/>
              </a:ext>
            </a:extLst>
          </p:cNvPr>
          <p:cNvSpPr/>
          <p:nvPr/>
        </p:nvSpPr>
        <p:spPr>
          <a:xfrm>
            <a:off x="5932984" y="2786857"/>
            <a:ext cx="1220292" cy="537368"/>
          </a:xfrm>
          <a:prstGeom prst="roundRect">
            <a:avLst>
              <a:gd name="adj" fmla="val 8591"/>
            </a:avLst>
          </a:prstGeom>
          <a:solidFill>
            <a:schemeClr val="accent2">
              <a:alpha val="3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27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16D35-EED5-50C0-D564-4C23FADF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2452DAE7-6784-88FF-F1DE-5F504B4F2736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21F8A83-1055-0BE7-2A9F-1D8482953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49B2DE0A-3AB3-EF17-CDDC-60C706B8F7D7}"/>
              </a:ext>
            </a:extLst>
          </p:cNvPr>
          <p:cNvSpPr/>
          <p:nvPr/>
        </p:nvSpPr>
        <p:spPr>
          <a:xfrm>
            <a:off x="1492621" y="3569226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7C0D691-4D5C-49D0-6955-6F444AD9B908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4B19B5F-A45A-D9EB-1E3D-D61A66C63772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1C2D35-2D9E-C478-3F33-9D91432CC528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90970E-8C2F-C236-F5B2-CD8C071275BF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5E4B08-EEB3-7AF1-379E-6404335B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28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BF9AB2B-AAAC-92EB-4366-DF13106D0389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C7C75C-FC71-9B0D-4FB8-DF8CDB1BCBCD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7503F3C-9B8D-ABDF-7B8D-CAE1F8C99BB2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25EFD9B-245A-B21A-D35B-1AAC9C8A883C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547453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18340BE3-B115-DAAA-1CAC-5106ADD655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33" y="1461281"/>
            <a:ext cx="6342435" cy="4756826"/>
          </a:xfrm>
        </p:spPr>
      </p:pic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DFA9CB84-0A66-8ED1-B6F6-CA051FEC73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574"/>
          <a:stretch/>
        </p:blipFill>
        <p:spPr>
          <a:xfrm>
            <a:off x="6134100" y="1465431"/>
            <a:ext cx="5988868" cy="4756827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30EBEC-7CB2-E8FD-0643-4627A8467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29</a:t>
            </a:fld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FB13C81C-29C1-4805-0A62-38EE8A9C2DBF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Results: LSB</a:t>
            </a:r>
          </a:p>
        </p:txBody>
      </p:sp>
    </p:spTree>
    <p:extLst>
      <p:ext uri="{BB962C8B-B14F-4D97-AF65-F5344CB8AC3E}">
        <p14:creationId xmlns:p14="http://schemas.microsoft.com/office/powerpoint/2010/main" val="4147224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26EDF-8367-A83F-1AD6-A6302AED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4D413CF-B7A2-8403-DE4B-7A119EFB5481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AC2FD107-1AE9-8A7E-D23E-2097C86A5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EE31A306-3814-C885-7ACB-F0FA58B1FBD3}"/>
              </a:ext>
            </a:extLst>
          </p:cNvPr>
          <p:cNvSpPr/>
          <p:nvPr/>
        </p:nvSpPr>
        <p:spPr>
          <a:xfrm>
            <a:off x="1489882" y="2381433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277F62A-ABE3-0CD6-631C-7D94E9E15A3F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8A1A039-16EA-9711-05CE-F5D00ABFF54F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339F7D1-72F1-3DCC-6A82-9BB6DA117C07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68CE3B-6EF8-5805-F7EB-CE6E5B1D85F1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9465C-66C9-B3D0-B7A6-E4EB7760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FD2CBB7-1F9C-92CB-99EA-B572432B7E29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C36EDCD-AAF6-D2C7-1332-F3F70A8B40A6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B6BF23F-8CD0-3F3D-9930-FAB640C6F705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6AC0DBE-AB13-D176-0833-4299F4995162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1717851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88BF-B8A2-42E6-6C8F-38FB4E83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75651BB-297F-112D-C253-3720A392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30</a:t>
            </a:fld>
            <a:endParaRPr lang="en-GB" noProof="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B0D30E0-71B4-57A9-BC08-153FD0CCB6D0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Results: Power</a:t>
            </a:r>
          </a:p>
        </p:txBody>
      </p:sp>
      <p:pic>
        <p:nvPicPr>
          <p:cNvPr id="18" name="Segnaposto contenuto 8">
            <a:extLst>
              <a:ext uri="{FF2B5EF4-FFF2-40B4-BE49-F238E27FC236}">
                <a16:creationId xmlns:a16="http://schemas.microsoft.com/office/drawing/2014/main" id="{E4273EF1-94FD-B199-2E71-D6A4450ADD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1468754"/>
            <a:ext cx="6345225" cy="4758919"/>
          </a:xfrm>
        </p:spPr>
      </p:pic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F28F744A-F747-792D-4D8D-4C5C6EF7F0D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787"/>
          <a:stretch/>
        </p:blipFill>
        <p:spPr>
          <a:xfrm>
            <a:off x="6153149" y="1456542"/>
            <a:ext cx="6038851" cy="4756826"/>
          </a:xfrm>
        </p:spPr>
      </p:pic>
    </p:spTree>
    <p:extLst>
      <p:ext uri="{BB962C8B-B14F-4D97-AF65-F5344CB8AC3E}">
        <p14:creationId xmlns:p14="http://schemas.microsoft.com/office/powerpoint/2010/main" val="3398909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75133-0FD0-C20E-392B-2CCDBE534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85AB48EA-A038-DBA4-DB3C-651BA82B42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" y="1456542"/>
            <a:ext cx="6097322" cy="4572992"/>
          </a:xfrm>
        </p:spPr>
      </p:pic>
      <p:pic>
        <p:nvPicPr>
          <p:cNvPr id="17" name="Segnaposto contenuto 16">
            <a:extLst>
              <a:ext uri="{FF2B5EF4-FFF2-40B4-BE49-F238E27FC236}">
                <a16:creationId xmlns:a16="http://schemas.microsoft.com/office/drawing/2014/main" id="{477CBA6E-BFEC-11D2-B070-A0544E06E2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8386" y="1465170"/>
            <a:ext cx="6097323" cy="4572992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551CAF-BB4F-4E9D-E60D-92B6ACFF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31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CC271CC-43D8-F090-A3BC-87DADB3FF63B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Results: DNL &amp; INL </a:t>
            </a:r>
          </a:p>
        </p:txBody>
      </p:sp>
    </p:spTree>
    <p:extLst>
      <p:ext uri="{BB962C8B-B14F-4D97-AF65-F5344CB8AC3E}">
        <p14:creationId xmlns:p14="http://schemas.microsoft.com/office/powerpoint/2010/main" val="1733814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5994E65D-E6CE-A82F-9F8E-9E4838C92E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87" r="7533"/>
          <a:stretch/>
        </p:blipFill>
        <p:spPr>
          <a:xfrm>
            <a:off x="1306890" y="1291323"/>
            <a:ext cx="9578217" cy="5566677"/>
          </a:xfr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DE81D86-BE8F-0F8B-3AE7-95F8E7EE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32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EBC5C1D-6D00-D15A-2A27-15A6917E0D60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Results: DNL &amp; INL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3FD936E-6D36-D010-1894-C0186683C7FA}"/>
              </a:ext>
            </a:extLst>
          </p:cNvPr>
          <p:cNvSpPr/>
          <p:nvPr/>
        </p:nvSpPr>
        <p:spPr>
          <a:xfrm>
            <a:off x="4526280" y="1291323"/>
            <a:ext cx="3090672" cy="543015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49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01D98-9ED0-1815-2E4B-4BDD7026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5E262A9-9259-10D5-DD1D-F095A248AA81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Results: Jitter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BCA7DC6-C709-3758-9236-F70AAEB4B5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412" r="5130"/>
          <a:stretch/>
        </p:blipFill>
        <p:spPr>
          <a:xfrm>
            <a:off x="1133418" y="1030049"/>
            <a:ext cx="9925162" cy="5827951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D40BC4F-4DFC-A356-E7FC-F8111537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57647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7">
            <a:extLst>
              <a:ext uri="{FF2B5EF4-FFF2-40B4-BE49-F238E27FC236}">
                <a16:creationId xmlns:a16="http://schemas.microsoft.com/office/drawing/2014/main" id="{A328C4ED-7BD9-C6EA-FDF1-EBBD2A952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290624"/>
              </p:ext>
            </p:extLst>
          </p:nvPr>
        </p:nvGraphicFramePr>
        <p:xfrm>
          <a:off x="3024717" y="1682569"/>
          <a:ext cx="6142564" cy="19083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3539">
                  <a:extLst>
                    <a:ext uri="{9D8B030D-6E8A-4147-A177-3AD203B41FA5}">
                      <a16:colId xmlns:a16="http://schemas.microsoft.com/office/drawing/2014/main" val="3289152659"/>
                    </a:ext>
                  </a:extLst>
                </a:gridCol>
                <a:gridCol w="2380741">
                  <a:extLst>
                    <a:ext uri="{9D8B030D-6E8A-4147-A177-3AD203B41FA5}">
                      <a16:colId xmlns:a16="http://schemas.microsoft.com/office/drawing/2014/main" val="4190267057"/>
                    </a:ext>
                  </a:extLst>
                </a:gridCol>
                <a:gridCol w="2258284">
                  <a:extLst>
                    <a:ext uri="{9D8B030D-6E8A-4147-A177-3AD203B41FA5}">
                      <a16:colId xmlns:a16="http://schemas.microsoft.com/office/drawing/2014/main" val="976100653"/>
                    </a:ext>
                  </a:extLst>
                </a:gridCol>
              </a:tblGrid>
              <a:tr h="477089">
                <a:tc>
                  <a:txBody>
                    <a:bodyPr/>
                    <a:lstStyle/>
                    <a:p>
                      <a:pPr algn="ctr"/>
                      <a:endParaRPr lang="en-GB" sz="2000" noProof="0" dirty="0">
                        <a:solidFill>
                          <a:srgbClr val="005493"/>
                        </a:solidFill>
                      </a:endParaRP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5493"/>
                          </a:solidFill>
                        </a:rPr>
                        <a:t>Voltage Control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noProof="0" dirty="0">
                          <a:solidFill>
                            <a:srgbClr val="005493"/>
                          </a:solidFill>
                        </a:rPr>
                        <a:t>Current Control</a:t>
                      </a:r>
                    </a:p>
                  </a:txBody>
                  <a:tcPr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666844"/>
                  </a:ext>
                </a:extLst>
              </a:tr>
              <a:tr h="477089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rgbClr val="005493"/>
                          </a:solidFill>
                        </a:rPr>
                        <a:t>LSB</a:t>
                      </a:r>
                      <a:endParaRPr lang="en-GB" sz="2000" b="1" noProof="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72.07 </a:t>
                      </a:r>
                      <a:r>
                        <a:rPr lang="en-GB" sz="2000" b="0" i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endParaRPr lang="en-GB" sz="20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80.71 </a:t>
                      </a:r>
                      <a:r>
                        <a:rPr lang="en-GB" sz="2000" b="0" i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endParaRPr lang="en-GB" sz="20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02671"/>
                  </a:ext>
                </a:extLst>
              </a:tr>
              <a:tr h="477089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rgbClr val="005493"/>
                          </a:solidFill>
                        </a:rPr>
                        <a:t>FSR</a:t>
                      </a:r>
                    </a:p>
                  </a:txBody>
                  <a:tcPr anchor="ctr"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295.13 ns</a:t>
                      </a:r>
                    </a:p>
                  </a:txBody>
                  <a:tcPr anchor="ctr"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330.5 ns</a:t>
                      </a:r>
                    </a:p>
                  </a:txBody>
                  <a:tcPr anchor="ctr">
                    <a:solidFill>
                      <a:srgbClr val="DCEA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765733"/>
                  </a:ext>
                </a:extLst>
              </a:tr>
              <a:tr h="477089">
                <a:tc>
                  <a:txBody>
                    <a:bodyPr/>
                    <a:lstStyle/>
                    <a:p>
                      <a:pPr algn="ctr"/>
                      <a:r>
                        <a:rPr lang="en-GB" sz="2000" b="1" noProof="0" dirty="0">
                          <a:solidFill>
                            <a:srgbClr val="005493"/>
                          </a:solidFill>
                        </a:rPr>
                        <a:t>Power</a:t>
                      </a: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1.589 </a:t>
                      </a:r>
                      <a:r>
                        <a:rPr lang="en-GB" sz="2000" b="0" i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-GB" sz="20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0.9091 </a:t>
                      </a:r>
                      <a:r>
                        <a:rPr lang="en-GB" sz="2000" b="0" i="0" kern="1200" noProof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mW</a:t>
                      </a:r>
                      <a:endParaRPr lang="en-GB" sz="20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12195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9DA3684-7C16-C7DF-8399-8C673FB5FB21}"/>
                  </a:ext>
                </a:extLst>
              </p:cNvPr>
              <p:cNvSpPr txBox="1"/>
              <p:nvPr/>
            </p:nvSpPr>
            <p:spPr>
              <a:xfrm>
                <a:off x="2889778" y="4024699"/>
                <a:ext cx="6412442" cy="17474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1" noProof="0" dirty="0">
                    <a:solidFill>
                      <a:srgbClr val="005493"/>
                    </a:solidFill>
                  </a:rPr>
                  <a:t>Nominal Condition: 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GB" sz="2400" noProof="0" dirty="0"/>
                  <a:t>TT corner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noProof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noProof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sz="2400" b="0" i="1" noProof="0" smtClean="0">
                        <a:latin typeface="Cambria Math" panose="02040503050406030204" pitchFamily="18" charset="0"/>
                      </a:rPr>
                      <m:t>=1,4 </m:t>
                    </m:r>
                    <m:r>
                      <a:rPr lang="en-GB" sz="2400" b="0" i="1" noProof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noProof="0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noProof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noProof="0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noProof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,4 </m:t>
                    </m:r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GB" sz="2400" noProof="0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noProof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noProof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noProof="0" smtClean="0">
                            <a:latin typeface="Cambria Math" panose="02040503050406030204" pitchFamily="18" charset="0"/>
                          </a:rPr>
                          <m:t>𝑐𝑡𝑟𝑙</m:t>
                        </m:r>
                      </m:sub>
                    </m:sSub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noProof="0" smtClean="0">
                        <a:latin typeface="Cambria Math" panose="02040503050406030204" pitchFamily="18" charset="0"/>
                      </a:rPr>
                      <m:t>2,9</m:t>
                    </m:r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i="1" noProof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GB" sz="2400" noProof="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9DA3684-7C16-C7DF-8399-8C673FB5F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778" y="4024699"/>
                <a:ext cx="6412442" cy="1747466"/>
              </a:xfrm>
              <a:prstGeom prst="rect">
                <a:avLst/>
              </a:prstGeom>
              <a:blipFill>
                <a:blip r:embed="rId2"/>
                <a:stretch>
                  <a:fillRect l="-1426" b="-41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04DADD-0321-8D65-3186-F83C8235C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34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1A6A28E-A935-136D-0BBC-80B2EAFD170E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Results Summary</a:t>
            </a:r>
          </a:p>
        </p:txBody>
      </p:sp>
    </p:spTree>
    <p:extLst>
      <p:ext uri="{BB962C8B-B14F-4D97-AF65-F5344CB8AC3E}">
        <p14:creationId xmlns:p14="http://schemas.microsoft.com/office/powerpoint/2010/main" val="1484344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6E007-1290-04DE-16CC-CD5A85C43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38F4CADA-B5D3-2AA5-6FAD-0CDBC9D6818D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E55CDC15-9409-6CBD-EBFC-D59D1D9B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86AF4DF9-3BC9-95ED-E0FD-2CCF0E0E3C4D}"/>
              </a:ext>
            </a:extLst>
          </p:cNvPr>
          <p:cNvSpPr/>
          <p:nvPr/>
        </p:nvSpPr>
        <p:spPr>
          <a:xfrm>
            <a:off x="1492621" y="3569226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DB3924-C437-4E81-E880-D91247928482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A059D1C-7549-48F5-F9DD-0EEC4FD5E965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522599-712F-EACF-D763-9ADA3A87FBF4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107899-2CF4-7391-F7AA-1734C7B819F9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D9B3C0-8DB2-E69F-1A57-52E82472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35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59F6024-D075-37B7-F692-0C35F7EEB245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991240C-1C78-29C9-3FD6-C2B900D93DC1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F69D88-587F-E560-F812-ADEC4AED1603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9E19FC4-0649-C6AE-26C5-D3DB0FE27149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328358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641D0BA-4844-45D4-6C92-75FA26903B69}"/>
              </a:ext>
            </a:extLst>
          </p:cNvPr>
          <p:cNvSpPr/>
          <p:nvPr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05493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90CDC62-730F-3DCE-CA90-E64E246CF371}"/>
              </a:ext>
            </a:extLst>
          </p:cNvPr>
          <p:cNvSpPr/>
          <p:nvPr/>
        </p:nvSpPr>
        <p:spPr>
          <a:xfrm>
            <a:off x="563877" y="725214"/>
            <a:ext cx="11064240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noProof="0" dirty="0"/>
              <a:t>differential ring oscillator in </a:t>
            </a:r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09992DC-B542-1811-E546-7BCA30B1F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877" y="771036"/>
            <a:ext cx="11064240" cy="2153524"/>
          </a:xfrm>
        </p:spPr>
        <p:txBody>
          <a:bodyPr>
            <a:normAutofit/>
          </a:bodyPr>
          <a:lstStyle/>
          <a:p>
            <a:r>
              <a:rPr lang="en-GB" sz="4000" b="1" noProof="0" dirty="0">
                <a:solidFill>
                  <a:srgbClr val="005493"/>
                </a:solidFill>
              </a:rPr>
              <a:t>A synthesizable digital Silicon Photon Multiplier with N input bits in a110 nm CMOS Technology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5BFCEC-D9D1-4172-A311-441C8048A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3702106"/>
            <a:ext cx="9144000" cy="1655762"/>
          </a:xfrm>
        </p:spPr>
        <p:txBody>
          <a:bodyPr/>
          <a:lstStyle/>
          <a:p>
            <a:r>
              <a:rPr lang="en-GB" i="1" noProof="0" dirty="0"/>
              <a:t>PhD project of</a:t>
            </a:r>
          </a:p>
          <a:p>
            <a:r>
              <a:rPr lang="en-GB" sz="2800" noProof="0" dirty="0"/>
              <a:t>Tommaso Maria Floris</a:t>
            </a:r>
          </a:p>
        </p:txBody>
      </p:sp>
      <p:pic>
        <p:nvPicPr>
          <p:cNvPr id="5" name="Immagine 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09AF866-9FFA-0DA0-96D5-6AD1D25AD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62" y="4977160"/>
            <a:ext cx="2398093" cy="9426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BEA1E9-86E3-DBC9-C9DD-873FF475726B}"/>
              </a:ext>
            </a:extLst>
          </p:cNvPr>
          <p:cNvSpPr txBox="1"/>
          <p:nvPr/>
        </p:nvSpPr>
        <p:spPr>
          <a:xfrm>
            <a:off x="7424928" y="5357868"/>
            <a:ext cx="3831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noProof="0" dirty="0"/>
              <a:t>Supervisor: Prof. Lodovico Ratti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F54117-7084-B6CA-7EA8-A089D7FC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408765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7D93B-5D36-28FA-E4A3-ED26E4C69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174ECA9-CE4A-F43E-44F9-03583BC78B05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0A8CF216-7989-E438-F48C-98464359A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75A1813-B523-862E-64FC-0406126B1E29}"/>
              </a:ext>
            </a:extLst>
          </p:cNvPr>
          <p:cNvSpPr/>
          <p:nvPr/>
        </p:nvSpPr>
        <p:spPr>
          <a:xfrm>
            <a:off x="1492620" y="4777860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B455779-7334-D561-3ACB-3F0237B7756F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62F218A-D593-EA93-5A6A-AAA786376436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281F7C-107C-DD69-9E6C-BC69067F20B5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38D438C-365C-CF2F-2E7C-F050DB6F2D16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4CC4F1-40B9-A5F9-1E6D-172DD64D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37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0689CF7-7EDE-BE3D-9F6E-DC648E3B68FB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790CEEC-0829-AB09-216D-DC7D762E8F65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ACCE6AF-1349-6047-4B3B-8C9E0DB91E3B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EE826CB-0DED-D7AC-E587-612A8CF118D3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3156150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11449-5DB5-E10E-0E21-09936CCF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CD8855-EA1B-DC7A-0255-511EE8F6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38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20576D1-F6B6-8DD5-B662-E048B4CD9D7B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Recursive Structure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6C13F92-3F57-1DFD-C00F-688DA1CDF0FD}"/>
              </a:ext>
            </a:extLst>
          </p:cNvPr>
          <p:cNvSpPr txBox="1"/>
          <p:nvPr/>
        </p:nvSpPr>
        <p:spPr>
          <a:xfrm>
            <a:off x="6819900" y="1962150"/>
            <a:ext cx="4791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Basic building block: </a:t>
            </a:r>
            <a:r>
              <a:rPr lang="en-GB" b="1" noProof="0" dirty="0">
                <a:solidFill>
                  <a:srgbClr val="005493"/>
                </a:solidFill>
              </a:rPr>
              <a:t>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Each stage is built with the same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The input of the </a:t>
            </a:r>
            <a:r>
              <a:rPr lang="en-GB" b="1" noProof="0" dirty="0">
                <a:solidFill>
                  <a:srgbClr val="005493"/>
                </a:solidFill>
              </a:rPr>
              <a:t>first stage </a:t>
            </a:r>
            <a:r>
              <a:rPr lang="en-GB" noProof="0" dirty="0"/>
              <a:t>is the binary vector coming from the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The input of the following stage is the total </a:t>
            </a:r>
            <a:r>
              <a:rPr lang="en-GB" b="1" noProof="0" dirty="0">
                <a:solidFill>
                  <a:srgbClr val="005493"/>
                </a:solidFill>
              </a:rPr>
              <a:t>carry vector </a:t>
            </a:r>
            <a:r>
              <a:rPr lang="en-GB" noProof="0" dirty="0"/>
              <a:t>of the previous one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F69C42DF-57D0-C4F8-8A19-8379870AB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302" y="1293225"/>
            <a:ext cx="5394048" cy="50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58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5D5FC-63DC-2724-216B-62D760EA0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5C2C983-3F6E-97D1-226C-C7E7465FDC68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5AEC0D18-732E-C21A-1CDC-AA781C2FF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3B9122F9-5FAD-A4A5-40F1-C322DAFDAAC8}"/>
              </a:ext>
            </a:extLst>
          </p:cNvPr>
          <p:cNvSpPr/>
          <p:nvPr/>
        </p:nvSpPr>
        <p:spPr>
          <a:xfrm>
            <a:off x="1489882" y="5394325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B7FFDA6-AA9E-3D0E-AAA5-4DFCBEE1A510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5130A02-56F8-032A-3FE6-945A88F7AEFD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3020BB-CCB8-6A60-C1E4-EB99B1904898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193AD90-AA86-0C11-9DA0-8482CDE7A5AA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0C4386-A1E3-A1C2-DEC2-451F8C34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39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50D9B08-DBE1-D4F6-81E9-05BC68AC1559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8BAAFB7-C825-8764-38A4-A35E604CE2ED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3D066B2-B404-5B49-69ED-47F757447B7E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3DCF0D6-BF3A-8E68-E37B-52F344B2C405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1550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F118A51-A69E-F69A-A45E-00F7EB9586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74"/>
          <a:stretch/>
        </p:blipFill>
        <p:spPr>
          <a:xfrm>
            <a:off x="1107222" y="1538838"/>
            <a:ext cx="10014130" cy="475391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EA230AD-D7AD-164E-F5E8-258D2ABC0697}"/>
                  </a:ext>
                </a:extLst>
              </p:cNvPr>
              <p:cNvSpPr txBox="1"/>
              <p:nvPr/>
            </p:nvSpPr>
            <p:spPr>
              <a:xfrm>
                <a:off x="7152641" y="4510836"/>
                <a:ext cx="337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𝒕𝒐𝒕</m:t>
                          </m:r>
                        </m:sub>
                      </m:sSub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𝒃𝒊𝒕𝒔</m:t>
                      </m:r>
                    </m:oMath>
                  </m:oMathPara>
                </a14:m>
                <a:endParaRPr lang="en-GB" sz="3200" b="1" noProof="0" dirty="0">
                  <a:solidFill>
                    <a:srgbClr val="005493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EA230AD-D7AD-164E-F5E8-258D2ABC0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641" y="4510836"/>
                <a:ext cx="33782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2B9CD3-E548-EDC3-DD48-81D97790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7B38603B-1EBA-535E-D5BA-F34BB5458F0E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Architecture: </a:t>
            </a:r>
            <a:r>
              <a:rPr lang="en-GB" sz="4400" b="1" noProof="0" dirty="0">
                <a:solidFill>
                  <a:srgbClr val="005493"/>
                </a:solidFill>
              </a:rPr>
              <a:t>Interpolation TDC</a:t>
            </a:r>
            <a:endParaRPr lang="en-GB" b="1" noProof="0" dirty="0">
              <a:solidFill>
                <a:srgbClr val="005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4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DAAC8-4201-2A3B-ECB7-FD787A20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86C48E-4455-DAD9-7C18-0E8B0AD4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40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3B150F1D-659C-95AF-4C3B-711F5F19C753}"/>
              </a:ext>
            </a:extLst>
          </p:cNvPr>
          <p:cNvSpPr txBox="1">
            <a:spLocks/>
          </p:cNvSpPr>
          <p:nvPr/>
        </p:nvSpPr>
        <p:spPr>
          <a:xfrm>
            <a:off x="454302" y="-139700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Digital synthesis flow</a:t>
            </a:r>
          </a:p>
        </p:txBody>
      </p:sp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F156E7B1-1479-3428-377B-0E4B6CFDD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3394" y="952894"/>
            <a:ext cx="7686675" cy="57004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6533A94-C748-AB64-7341-B903D81120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8"/>
          <a:stretch/>
        </p:blipFill>
        <p:spPr>
          <a:xfrm>
            <a:off x="454302" y="4794032"/>
            <a:ext cx="6089042" cy="185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706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8DA36-471B-5212-3D87-496424DF5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E87E09C-F631-86CA-49E5-B516E114CDAD}"/>
              </a:ext>
            </a:extLst>
          </p:cNvPr>
          <p:cNvCxnSpPr>
            <a:cxnSpLocks/>
          </p:cNvCxnSpPr>
          <p:nvPr/>
        </p:nvCxnSpPr>
        <p:spPr>
          <a:xfrm>
            <a:off x="1561882" y="1479550"/>
            <a:ext cx="0" cy="45072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5E3E563C-C576-1DC0-66F9-348DB852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515600" cy="1325563"/>
          </a:xfrm>
        </p:spPr>
        <p:txBody>
          <a:bodyPr/>
          <a:lstStyle/>
          <a:p>
            <a:r>
              <a:rPr lang="en-GB" b="1" noProof="0" dirty="0">
                <a:solidFill>
                  <a:srgbClr val="005493"/>
                </a:solidFill>
              </a:rPr>
              <a:t>Outline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EDBAFD1-D990-2110-C277-B2C2D7198EDB}"/>
              </a:ext>
            </a:extLst>
          </p:cNvPr>
          <p:cNvSpPr/>
          <p:nvPr/>
        </p:nvSpPr>
        <p:spPr>
          <a:xfrm>
            <a:off x="1489882" y="5991866"/>
            <a:ext cx="144000" cy="144000"/>
          </a:xfrm>
          <a:prstGeom prst="ellipse">
            <a:avLst/>
          </a:prstGeom>
          <a:ln>
            <a:solidFill>
              <a:srgbClr val="0054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5C02B51-E892-3FF6-26F1-8FC15064D371}"/>
              </a:ext>
            </a:extLst>
          </p:cNvPr>
          <p:cNvSpPr txBox="1"/>
          <p:nvPr/>
        </p:nvSpPr>
        <p:spPr>
          <a:xfrm>
            <a:off x="1814429" y="1616876"/>
            <a:ext cx="5265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Time-to-Digital Converter (TDC)</a:t>
            </a:r>
            <a:endParaRPr lang="en-GB" sz="2400" noProof="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1D158C-321A-9104-E538-AD050E9EB50A}"/>
              </a:ext>
            </a:extLst>
          </p:cNvPr>
          <p:cNvSpPr txBox="1"/>
          <p:nvPr/>
        </p:nvSpPr>
        <p:spPr>
          <a:xfrm>
            <a:off x="1814428" y="2828326"/>
            <a:ext cx="37905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Resolution Control System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D64562F-79E9-7011-1961-20C040340441}"/>
              </a:ext>
            </a:extLst>
          </p:cNvPr>
          <p:cNvSpPr txBox="1"/>
          <p:nvPr/>
        </p:nvSpPr>
        <p:spPr>
          <a:xfrm>
            <a:off x="1814428" y="3410394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Simulation Results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22AFA6-9549-8A15-6A5A-E368F50C9130}"/>
              </a:ext>
            </a:extLst>
          </p:cNvPr>
          <p:cNvSpPr txBox="1"/>
          <p:nvPr/>
        </p:nvSpPr>
        <p:spPr>
          <a:xfrm>
            <a:off x="1814428" y="2222601"/>
            <a:ext cx="53662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Architecture: </a:t>
            </a:r>
            <a:r>
              <a:rPr lang="en-GB" sz="2400" noProof="0" dirty="0"/>
              <a:t>Interpolation based TDC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9B92FB-11FA-AF59-79DE-D4318758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41</a:t>
            </a:fld>
            <a:endParaRPr lang="en-GB" noProof="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75CE9E6-2274-20B0-DC47-C760268E35FD}"/>
              </a:ext>
            </a:extLst>
          </p:cNvPr>
          <p:cNvSpPr txBox="1"/>
          <p:nvPr/>
        </p:nvSpPr>
        <p:spPr>
          <a:xfrm>
            <a:off x="1814427" y="4047997"/>
            <a:ext cx="57010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digital Silicon Photo Multiplier (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)</a:t>
            </a:r>
            <a:endParaRPr lang="en-GB" sz="2400" noProof="0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935C1A0-6BAD-AA9D-0B36-C1AB495F2977}"/>
              </a:ext>
            </a:extLst>
          </p:cNvPr>
          <p:cNvSpPr txBox="1"/>
          <p:nvPr/>
        </p:nvSpPr>
        <p:spPr>
          <a:xfrm>
            <a:off x="1814427" y="4619028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Synthesizable </a:t>
            </a:r>
            <a:r>
              <a:rPr lang="en-GB" sz="2400" b="1" noProof="0" dirty="0" err="1">
                <a:solidFill>
                  <a:srgbClr val="005493"/>
                </a:solidFill>
              </a:rPr>
              <a:t>dSiPM</a:t>
            </a:r>
            <a:r>
              <a:rPr lang="en-GB" sz="2400" b="1" noProof="0" dirty="0">
                <a:solidFill>
                  <a:srgbClr val="005493"/>
                </a:solidFill>
              </a:rPr>
              <a:t>: </a:t>
            </a:r>
            <a:r>
              <a:rPr lang="en-GB" sz="2400" noProof="0" dirty="0"/>
              <a:t>Recursive structure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EC1BCB-7E4B-0955-D0AE-F991CCD77944}"/>
              </a:ext>
            </a:extLst>
          </p:cNvPr>
          <p:cNvSpPr txBox="1"/>
          <p:nvPr/>
        </p:nvSpPr>
        <p:spPr>
          <a:xfrm>
            <a:off x="1814427" y="5231885"/>
            <a:ext cx="6406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rgbClr val="005493"/>
                </a:solidFill>
              </a:rPr>
              <a:t>Tools: </a:t>
            </a:r>
            <a:r>
              <a:rPr lang="en-GB" sz="2400" noProof="0" dirty="0" err="1"/>
              <a:t>Xcelium</a:t>
            </a:r>
            <a:r>
              <a:rPr lang="en-GB" sz="2400" noProof="0" dirty="0"/>
              <a:t>, Genus and </a:t>
            </a:r>
            <a:r>
              <a:rPr lang="en-GB" sz="2400" noProof="0" dirty="0" err="1"/>
              <a:t>Innovus</a:t>
            </a:r>
            <a:endParaRPr lang="en-GB" sz="2400" noProof="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FE8A7E5-DF2B-4254-DC3A-82D7F6F3CC83}"/>
              </a:ext>
            </a:extLst>
          </p:cNvPr>
          <p:cNvSpPr txBox="1"/>
          <p:nvPr/>
        </p:nvSpPr>
        <p:spPr>
          <a:xfrm>
            <a:off x="1818381" y="5827950"/>
            <a:ext cx="287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2706202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248E4-0716-BD13-04E6-F0D632B21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D4A039-6467-6C12-A215-878499D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42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C8E5FE6-23B2-322B-9BCA-6A34ED52E315}"/>
              </a:ext>
            </a:extLst>
          </p:cNvPr>
          <p:cNvSpPr txBox="1">
            <a:spLocks/>
          </p:cNvSpPr>
          <p:nvPr/>
        </p:nvSpPr>
        <p:spPr>
          <a:xfrm>
            <a:off x="454302" y="-139700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32x32 matrix</a:t>
            </a:r>
          </a:p>
        </p:txBody>
      </p:sp>
      <p:pic>
        <p:nvPicPr>
          <p:cNvPr id="5" name="Immagine 4" descr="Immagine che contiene schermata, Policromia, linea, arte&#10;&#10;Descrizione generata automaticamente">
            <a:extLst>
              <a:ext uri="{FF2B5EF4-FFF2-40B4-BE49-F238E27FC236}">
                <a16:creationId xmlns:a16="http://schemas.microsoft.com/office/drawing/2014/main" id="{5125F13D-39E1-D179-9025-A355F530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r="28438"/>
          <a:stretch/>
        </p:blipFill>
        <p:spPr>
          <a:xfrm>
            <a:off x="454302" y="884816"/>
            <a:ext cx="6410325" cy="577258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3524B0-8BC7-9B2D-FDA4-35760003744B}"/>
              </a:ext>
            </a:extLst>
          </p:cNvPr>
          <p:cNvSpPr txBox="1"/>
          <p:nvPr/>
        </p:nvSpPr>
        <p:spPr>
          <a:xfrm>
            <a:off x="7153275" y="1495425"/>
            <a:ext cx="47910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Matrix shape obtained with a 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/>
              <a:t>The parameters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/>
              <a:t>Rows &amp; columns number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/>
              <a:t>Width &amp; height of each cell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/>
              <a:t>Number of </a:t>
            </a:r>
            <a:r>
              <a:rPr lang="en-GB" noProof="0" dirty="0" err="1"/>
              <a:t>stdCell</a:t>
            </a:r>
            <a:r>
              <a:rPr lang="en-GB" noProof="0" dirty="0"/>
              <a:t> rows allocated for the digital logic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noProof="0" dirty="0"/>
              <a:t>The percentage of the cell area </a:t>
            </a:r>
            <a:r>
              <a:rPr lang="en-GB" b="0" i="0" noProof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left available for routing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08219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F5E32-284F-139C-410C-FA7F1056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38E2100-55E6-0A10-95A5-B8EA6C0C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43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9406932-0FD6-79E0-9455-86BC021723EB}"/>
              </a:ext>
            </a:extLst>
          </p:cNvPr>
          <p:cNvSpPr txBox="1">
            <a:spLocks/>
          </p:cNvSpPr>
          <p:nvPr/>
        </p:nvSpPr>
        <p:spPr>
          <a:xfrm>
            <a:off x="454302" y="-139700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32x32 matrix</a:t>
            </a:r>
          </a:p>
        </p:txBody>
      </p:sp>
      <p:pic>
        <p:nvPicPr>
          <p:cNvPr id="6" name="Immagine 5" descr="Immagine che contiene Policromia, schermata, giallo, arte&#10;&#10;Descrizione generata automaticamente">
            <a:extLst>
              <a:ext uri="{FF2B5EF4-FFF2-40B4-BE49-F238E27FC236}">
                <a16:creationId xmlns:a16="http://schemas.microsoft.com/office/drawing/2014/main" id="{48B4F30C-879D-93FF-F03E-F1D4290B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r="38673"/>
          <a:stretch/>
        </p:blipFill>
        <p:spPr>
          <a:xfrm>
            <a:off x="454302" y="1185863"/>
            <a:ext cx="6446119" cy="51610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07EB68F-AF23-2A60-B4EC-042A8B85AE11}"/>
              </a:ext>
            </a:extLst>
          </p:cNvPr>
          <p:cNvSpPr txBox="1"/>
          <p:nvPr/>
        </p:nvSpPr>
        <p:spPr>
          <a:xfrm>
            <a:off x="7470648" y="1709928"/>
            <a:ext cx="388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Cell width &amp; height : 19,6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Free </a:t>
            </a:r>
            <a:r>
              <a:rPr lang="en-GB" dirty="0" err="1"/>
              <a:t>stdCell</a:t>
            </a:r>
            <a:r>
              <a:rPr lang="en-GB" dirty="0"/>
              <a:t> row : 2*2,8 = 5,6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Routing : 0,4*19,6 = 7,84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Sensor area : 164,64 µm^2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42% of the total cell area</a:t>
            </a:r>
          </a:p>
        </p:txBody>
      </p:sp>
    </p:spTree>
    <p:extLst>
      <p:ext uri="{BB962C8B-B14F-4D97-AF65-F5344CB8AC3E}">
        <p14:creationId xmlns:p14="http://schemas.microsoft.com/office/powerpoint/2010/main" val="1753347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35FF0-2B6E-1B0B-DBCC-C9C875B81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895CDB-8C60-1F81-D2D5-955644134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44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C103C7C-407A-3027-79DD-CB48223472B2}"/>
              </a:ext>
            </a:extLst>
          </p:cNvPr>
          <p:cNvSpPr txBox="1">
            <a:spLocks/>
          </p:cNvSpPr>
          <p:nvPr/>
        </p:nvSpPr>
        <p:spPr>
          <a:xfrm>
            <a:off x="454302" y="-139700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32x32 matrix</a:t>
            </a:r>
          </a:p>
        </p:txBody>
      </p:sp>
      <p:pic>
        <p:nvPicPr>
          <p:cNvPr id="5" name="Immagine 4" descr="Immagine che contiene schermata, Policromia, modello, linea&#10;&#10;Descrizione generata automaticamente">
            <a:extLst>
              <a:ext uri="{FF2B5EF4-FFF2-40B4-BE49-F238E27FC236}">
                <a16:creationId xmlns:a16="http://schemas.microsoft.com/office/drawing/2014/main" id="{6659CAF6-2C6E-D153-D565-D7D9179C7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7" r="31786"/>
          <a:stretch/>
        </p:blipFill>
        <p:spPr>
          <a:xfrm>
            <a:off x="3169920" y="920850"/>
            <a:ext cx="6017624" cy="58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23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27609-84C2-CEE7-A734-7AB2A38C4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0FF627-B705-EB3B-EBDD-89676241D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45</a:t>
            </a:fld>
            <a:endParaRPr lang="en-GB" noProof="0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B88E1E4-CEFD-1A12-9063-D97B1C589C7D}"/>
              </a:ext>
            </a:extLst>
          </p:cNvPr>
          <p:cNvSpPr txBox="1">
            <a:spLocks/>
          </p:cNvSpPr>
          <p:nvPr/>
        </p:nvSpPr>
        <p:spPr>
          <a:xfrm>
            <a:off x="454302" y="-139700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32x32 matrix</a:t>
            </a:r>
          </a:p>
        </p:txBody>
      </p:sp>
      <p:pic>
        <p:nvPicPr>
          <p:cNvPr id="8" name="Immagine 7" descr="Immagine che contiene Policromia, schermata, giallo, arte&#10;&#10;Descrizione generata automaticamente">
            <a:extLst>
              <a:ext uri="{FF2B5EF4-FFF2-40B4-BE49-F238E27FC236}">
                <a16:creationId xmlns:a16="http://schemas.microsoft.com/office/drawing/2014/main" id="{6202F79A-8BD3-DE11-4F61-BA84B2561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r="42775"/>
          <a:stretch/>
        </p:blipFill>
        <p:spPr>
          <a:xfrm>
            <a:off x="454301" y="1605316"/>
            <a:ext cx="6522571" cy="433158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E8698B-0E76-B78C-C01F-E16AADE3C199}"/>
              </a:ext>
            </a:extLst>
          </p:cNvPr>
          <p:cNvSpPr txBox="1"/>
          <p:nvPr/>
        </p:nvSpPr>
        <p:spPr>
          <a:xfrm>
            <a:off x="7470648" y="1709928"/>
            <a:ext cx="3883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Cell width &amp; height : 19,6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Free </a:t>
            </a:r>
            <a:r>
              <a:rPr lang="en-GB" dirty="0" err="1"/>
              <a:t>stdCell</a:t>
            </a:r>
            <a:r>
              <a:rPr lang="en-GB" dirty="0"/>
              <a:t> row : 1*2,8 = 2,8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Routing : 0,3*19,6 = 5,88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Sensor area : 230,5 µm^2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60% of the total cell area</a:t>
            </a:r>
          </a:p>
        </p:txBody>
      </p:sp>
    </p:spTree>
    <p:extLst>
      <p:ext uri="{BB962C8B-B14F-4D97-AF65-F5344CB8AC3E}">
        <p14:creationId xmlns:p14="http://schemas.microsoft.com/office/powerpoint/2010/main" val="27792422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753C0-CD8F-5C5D-95CB-BA49004E2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B6DCA1-0CD2-2D1C-6A6C-0C1455CE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46</a:t>
            </a:fld>
            <a:endParaRPr lang="en-GB" noProof="0" dirty="0"/>
          </a:p>
        </p:txBody>
      </p:sp>
      <p:pic>
        <p:nvPicPr>
          <p:cNvPr id="5" name="Immagine 4" descr="Immagine che contiene schermata, pixel&#10;&#10;Descrizione generata automaticamente">
            <a:extLst>
              <a:ext uri="{FF2B5EF4-FFF2-40B4-BE49-F238E27FC236}">
                <a16:creationId xmlns:a16="http://schemas.microsoft.com/office/drawing/2014/main" id="{38AB688A-643D-6BF6-DE77-4329B32C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14034"/>
          <a:stretch/>
        </p:blipFill>
        <p:spPr>
          <a:xfrm>
            <a:off x="-57150" y="-48669"/>
            <a:ext cx="12249150" cy="690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7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F8FE-5D04-538C-E891-00C197D19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519BA92-67E3-CEBA-B7EB-0D109BA7B876}"/>
                  </a:ext>
                </a:extLst>
              </p:cNvPr>
              <p:cNvSpPr txBox="1"/>
              <p:nvPr/>
            </p:nvSpPr>
            <p:spPr>
              <a:xfrm>
                <a:off x="7152641" y="4510836"/>
                <a:ext cx="337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GB" sz="3200" b="1" i="1" noProof="0" smtClean="0">
                              <a:solidFill>
                                <a:srgbClr val="005493"/>
                              </a:solidFill>
                              <a:latin typeface="Cambria Math" panose="02040503050406030204" pitchFamily="18" charset="0"/>
                            </a:rPr>
                            <m:t>𝑳𝑺𝑩𝒔</m:t>
                          </m:r>
                        </m:sub>
                      </m:sSub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𝒃𝒊𝒕𝒔</m:t>
                      </m:r>
                    </m:oMath>
                  </m:oMathPara>
                </a14:m>
                <a:endParaRPr lang="en-GB" sz="3200" b="1" noProof="0" dirty="0">
                  <a:solidFill>
                    <a:srgbClr val="005493"/>
                  </a:solidFill>
                </a:endParaRP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B519BA92-67E3-CEBA-B7EB-0D109BA7B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641" y="4510836"/>
                <a:ext cx="337820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BFA09C9-E901-E5B1-385D-204EE224DCDC}"/>
              </a:ext>
            </a:extLst>
          </p:cNvPr>
          <p:cNvSpPr/>
          <p:nvPr/>
        </p:nvSpPr>
        <p:spPr>
          <a:xfrm>
            <a:off x="1197864" y="1626680"/>
            <a:ext cx="4672584" cy="3996880"/>
          </a:xfrm>
          <a:prstGeom prst="roundRect">
            <a:avLst>
              <a:gd name="adj" fmla="val 13922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C56175C-60E6-94B8-E3A6-8F5DA415B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5</a:t>
            </a:fld>
            <a:endParaRPr lang="en-GB" noProof="0" dirty="0"/>
          </a:p>
        </p:txBody>
      </p:sp>
      <p:pic>
        <p:nvPicPr>
          <p:cNvPr id="4" name="Segnaposto contenuto 9">
            <a:extLst>
              <a:ext uri="{FF2B5EF4-FFF2-40B4-BE49-F238E27FC236}">
                <a16:creationId xmlns:a16="http://schemas.microsoft.com/office/drawing/2014/main" id="{E33514EE-7064-4539-4B1A-130DA3AE2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574"/>
          <a:stretch/>
        </p:blipFill>
        <p:spPr>
          <a:xfrm>
            <a:off x="1107222" y="1538838"/>
            <a:ext cx="10014130" cy="4753911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8C757B62-9127-0228-291A-9AC9BFBF687E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LSBs Generation</a:t>
            </a:r>
          </a:p>
        </p:txBody>
      </p:sp>
    </p:spTree>
    <p:extLst>
      <p:ext uri="{BB962C8B-B14F-4D97-AF65-F5344CB8AC3E}">
        <p14:creationId xmlns:p14="http://schemas.microsoft.com/office/powerpoint/2010/main" val="3498882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5CF8D-316B-9034-8550-6EB15D737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34E7665C-80EA-F2C0-5DC9-5B1F3B979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250"/>
          <a:stretch/>
        </p:blipFill>
        <p:spPr>
          <a:xfrm>
            <a:off x="5708903" y="1675241"/>
            <a:ext cx="6178295" cy="4487607"/>
          </a:xfr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152CD0C-0312-8C50-4399-BDFE43F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6</a:t>
            </a:fld>
            <a:endParaRPr lang="en-GB" noProof="0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A87B65D2-B7D0-F455-A955-26357DFFDCF7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Oscillator Waveforms</a:t>
            </a:r>
          </a:p>
        </p:txBody>
      </p:sp>
      <p:pic>
        <p:nvPicPr>
          <p:cNvPr id="19" name="Segnaposto contenuto 7">
            <a:extLst>
              <a:ext uri="{FF2B5EF4-FFF2-40B4-BE49-F238E27FC236}">
                <a16:creationId xmlns:a16="http://schemas.microsoft.com/office/drawing/2014/main" id="{C0782D9D-EDF5-2866-3132-443365323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994" t="22551" r="5548" b="68196"/>
          <a:stretch/>
        </p:blipFill>
        <p:spPr>
          <a:xfrm>
            <a:off x="131442" y="3087274"/>
            <a:ext cx="5699034" cy="16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32ED3-DC1A-E93A-C652-ECB5D04FD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02C59BA2-1EC5-BECF-D497-94F605EA6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250"/>
          <a:stretch/>
        </p:blipFill>
        <p:spPr>
          <a:xfrm>
            <a:off x="5708903" y="1675241"/>
            <a:ext cx="6178295" cy="4487607"/>
          </a:xfr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BE5E67BE-3D94-4CB8-B587-2AF72928B8B6}"/>
              </a:ext>
            </a:extLst>
          </p:cNvPr>
          <p:cNvSpPr/>
          <p:nvPr/>
        </p:nvSpPr>
        <p:spPr>
          <a:xfrm>
            <a:off x="6154420" y="1779366"/>
            <a:ext cx="363220" cy="90671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FFC85C62-C25C-37CB-778A-8DEAEAFEBB50}"/>
              </a:ext>
            </a:extLst>
          </p:cNvPr>
          <p:cNvSpPr/>
          <p:nvPr/>
        </p:nvSpPr>
        <p:spPr>
          <a:xfrm>
            <a:off x="6154420" y="5110129"/>
            <a:ext cx="363220" cy="906716"/>
          </a:xfrm>
          <a:prstGeom prst="roundRect">
            <a:avLst/>
          </a:prstGeom>
          <a:solidFill>
            <a:srgbClr val="FF0000">
              <a:alpha val="3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CE99021-7814-B06E-45FC-C40F58283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56BEC111-1927-7006-A0BB-292DFBECA779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Oscillator Waveforms</a:t>
            </a:r>
          </a:p>
        </p:txBody>
      </p:sp>
      <p:pic>
        <p:nvPicPr>
          <p:cNvPr id="10" name="Segnaposto contenuto 12">
            <a:extLst>
              <a:ext uri="{FF2B5EF4-FFF2-40B4-BE49-F238E27FC236}">
                <a16:creationId xmlns:a16="http://schemas.microsoft.com/office/drawing/2014/main" id="{BB624A3E-2D10-A83C-EA7B-73FA2396A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245" t="45679" r="6250" b="45729"/>
          <a:stretch/>
        </p:blipFill>
        <p:spPr>
          <a:xfrm>
            <a:off x="146162" y="4207558"/>
            <a:ext cx="5569026" cy="1489260"/>
          </a:xfrm>
          <a:prstGeom prst="rect">
            <a:avLst/>
          </a:prstGeom>
        </p:spPr>
      </p:pic>
      <p:pic>
        <p:nvPicPr>
          <p:cNvPr id="17" name="Segnaposto contenuto 12">
            <a:extLst>
              <a:ext uri="{FF2B5EF4-FFF2-40B4-BE49-F238E27FC236}">
                <a16:creationId xmlns:a16="http://schemas.microsoft.com/office/drawing/2014/main" id="{C184E111-76C8-C312-F775-02B0A05B2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3108" t="34266" r="5888" b="57142"/>
          <a:stretch/>
        </p:blipFill>
        <p:spPr>
          <a:xfrm>
            <a:off x="131442" y="2221435"/>
            <a:ext cx="5637599" cy="148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1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64E72-82F6-804A-1E04-8DDD8B3E1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EBC9F556-4A8E-87FD-2EF3-B1C0A7E52FE5}"/>
              </a:ext>
            </a:extLst>
          </p:cNvPr>
          <p:cNvSpPr/>
          <p:nvPr/>
        </p:nvSpPr>
        <p:spPr>
          <a:xfrm>
            <a:off x="6477827" y="1783579"/>
            <a:ext cx="363220" cy="90671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4" name="Segnaposto contenuto 12">
            <a:extLst>
              <a:ext uri="{FF2B5EF4-FFF2-40B4-BE49-F238E27FC236}">
                <a16:creationId xmlns:a16="http://schemas.microsoft.com/office/drawing/2014/main" id="{D15A1A46-048D-2EC3-2D41-23F98AEB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17" t="57164" r="6178" b="34244"/>
          <a:stretch/>
        </p:blipFill>
        <p:spPr>
          <a:xfrm>
            <a:off x="163397" y="431483"/>
            <a:ext cx="5569023" cy="1489259"/>
          </a:xfrm>
          <a:prstGeom prst="rect">
            <a:avLst/>
          </a:prstGeom>
        </p:spPr>
      </p:pic>
      <p:pic>
        <p:nvPicPr>
          <p:cNvPr id="16" name="Segnaposto contenuto 12">
            <a:extLst>
              <a:ext uri="{FF2B5EF4-FFF2-40B4-BE49-F238E27FC236}">
                <a16:creationId xmlns:a16="http://schemas.microsoft.com/office/drawing/2014/main" id="{FA491090-FFF8-E61C-2805-A8A256C4D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27" t="68653" r="6168" b="22755"/>
          <a:stretch/>
        </p:blipFill>
        <p:spPr>
          <a:xfrm>
            <a:off x="163397" y="1951577"/>
            <a:ext cx="5569023" cy="1489259"/>
          </a:xfrm>
          <a:prstGeom prst="rect">
            <a:avLst/>
          </a:prstGeom>
        </p:spPr>
      </p:pic>
      <p:pic>
        <p:nvPicPr>
          <p:cNvPr id="17" name="Segnaposto contenuto 12">
            <a:extLst>
              <a:ext uri="{FF2B5EF4-FFF2-40B4-BE49-F238E27FC236}">
                <a16:creationId xmlns:a16="http://schemas.microsoft.com/office/drawing/2014/main" id="{1CFD52B0-F88A-CD29-4F63-47F38B5C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17" t="80200" r="6178" b="11208"/>
          <a:stretch/>
        </p:blipFill>
        <p:spPr>
          <a:xfrm>
            <a:off x="163397" y="3471671"/>
            <a:ext cx="5569023" cy="1489259"/>
          </a:xfrm>
          <a:prstGeom prst="rect">
            <a:avLst/>
          </a:prstGeom>
        </p:spPr>
      </p:pic>
      <p:pic>
        <p:nvPicPr>
          <p:cNvPr id="18" name="Segnaposto contenuto 12">
            <a:extLst>
              <a:ext uri="{FF2B5EF4-FFF2-40B4-BE49-F238E27FC236}">
                <a16:creationId xmlns:a16="http://schemas.microsoft.com/office/drawing/2014/main" id="{B55661BD-9204-3221-EEDB-806F2E636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353" t="91716" r="6142" b="-308"/>
          <a:stretch/>
        </p:blipFill>
        <p:spPr>
          <a:xfrm>
            <a:off x="163397" y="4990732"/>
            <a:ext cx="5569023" cy="1489259"/>
          </a:xfrm>
          <a:prstGeom prst="rect">
            <a:avLst/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DEF3F36-6D9F-CA62-8F39-427759873A69}"/>
              </a:ext>
            </a:extLst>
          </p:cNvPr>
          <p:cNvSpPr/>
          <p:nvPr/>
        </p:nvSpPr>
        <p:spPr>
          <a:xfrm>
            <a:off x="6681262" y="2892445"/>
            <a:ext cx="363220" cy="90671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0B7CAC8E-938A-1533-EA77-C9DAE5744CD9}"/>
              </a:ext>
            </a:extLst>
          </p:cNvPr>
          <p:cNvSpPr/>
          <p:nvPr/>
        </p:nvSpPr>
        <p:spPr>
          <a:xfrm>
            <a:off x="6880525" y="4008470"/>
            <a:ext cx="363220" cy="90671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00E789FC-8EF8-C9C4-98CE-7988F53B9298}"/>
              </a:ext>
            </a:extLst>
          </p:cNvPr>
          <p:cNvSpPr/>
          <p:nvPr/>
        </p:nvSpPr>
        <p:spPr>
          <a:xfrm>
            <a:off x="7102814" y="5126763"/>
            <a:ext cx="363220" cy="906716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4915413-A2A3-157C-5FF1-A31D56116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13ED2B24-93D0-DA7A-78D0-819FF4A5D442}"/>
              </a:ext>
            </a:extLst>
          </p:cNvPr>
          <p:cNvSpPr txBox="1">
            <a:spLocks/>
          </p:cNvSpPr>
          <p:nvPr/>
        </p:nvSpPr>
        <p:spPr>
          <a:xfrm>
            <a:off x="6122499" y="130979"/>
            <a:ext cx="55690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Oscillator Waveforms</a:t>
            </a:r>
          </a:p>
        </p:txBody>
      </p:sp>
      <p:pic>
        <p:nvPicPr>
          <p:cNvPr id="10" name="Segnaposto contenuto 11">
            <a:extLst>
              <a:ext uri="{FF2B5EF4-FFF2-40B4-BE49-F238E27FC236}">
                <a16:creationId xmlns:a16="http://schemas.microsoft.com/office/drawing/2014/main" id="{E379CEE0-B025-9843-B2B8-45F81C16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8250"/>
          <a:stretch/>
        </p:blipFill>
        <p:spPr>
          <a:xfrm>
            <a:off x="5708903" y="1675241"/>
            <a:ext cx="6178295" cy="44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EC06-6E92-BCF7-73F0-AD7F6E632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gnaposto contenuto 11">
            <a:extLst>
              <a:ext uri="{FF2B5EF4-FFF2-40B4-BE49-F238E27FC236}">
                <a16:creationId xmlns:a16="http://schemas.microsoft.com/office/drawing/2014/main" id="{24724292-8838-4A13-526F-3EDDF3D8A9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370" y="1371600"/>
            <a:ext cx="5188501" cy="5170972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B1AACE4-6CFE-08B2-816F-E78B208682EF}"/>
              </a:ext>
            </a:extLst>
          </p:cNvPr>
          <p:cNvSpPr txBox="1"/>
          <p:nvPr/>
        </p:nvSpPr>
        <p:spPr>
          <a:xfrm>
            <a:off x="7315397" y="2231613"/>
            <a:ext cx="3639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0" dirty="0">
                <a:solidFill>
                  <a:srgbClr val="005493"/>
                </a:solidFill>
              </a:rPr>
              <a:t>Johnson Encoding</a:t>
            </a:r>
            <a:endParaRPr lang="en-GB" sz="24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Segnaposto contenuto 7">
                <a:extLst>
                  <a:ext uri="{FF2B5EF4-FFF2-40B4-BE49-F238E27FC236}">
                    <a16:creationId xmlns:a16="http://schemas.microsoft.com/office/drawing/2014/main" id="{FC933217-2E5F-7EB0-84F0-F9F7DCFF329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17796293"/>
                  </p:ext>
                </p:extLst>
              </p:nvPr>
            </p:nvGraphicFramePr>
            <p:xfrm>
              <a:off x="7315397" y="2964852"/>
              <a:ext cx="3639114" cy="32918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080250">
                      <a:extLst>
                        <a:ext uri="{9D8B030D-6E8A-4147-A177-3AD203B41FA5}">
                          <a16:colId xmlns:a16="http://schemas.microsoft.com/office/drawing/2014/main" val="3289152659"/>
                        </a:ext>
                      </a:extLst>
                    </a:gridCol>
                    <a:gridCol w="1558864">
                      <a:extLst>
                        <a:ext uri="{9D8B030D-6E8A-4147-A177-3AD203B41FA5}">
                          <a16:colId xmlns:a16="http://schemas.microsoft.com/office/drawing/2014/main" val="3701590169"/>
                        </a:ext>
                      </a:extLst>
                    </a:gridCol>
                  </a:tblGrid>
                  <a:tr h="35442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GB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GB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1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e>
                                      <m:sub>
                                        <m:r>
                                          <a:rPr lang="en-GB" b="1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sub>
                                    </m:sSub>
                                  </m:e>
                                </m:acc>
                                <m:sSub>
                                  <m:sSubPr>
                                    <m:ctrlPr>
                                      <a:rPr lang="en-GB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acc>
                                  <m:accPr>
                                    <m:chr m:val="̅"/>
                                    <m:ctrlPr>
                                      <a:rPr lang="en-GB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GB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b="1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e>
                                      <m:sub>
                                        <m:r>
                                          <a:rPr lang="en-GB" b="1" i="1" noProof="0" smtClean="0">
                                            <a:solidFill>
                                              <a:srgbClr val="005493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acc>
                                <m:sSub>
                                  <m:sSubPr>
                                    <m:ctrlPr>
                                      <a:rPr lang="en-GB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1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e>
                                  <m:sub>
                                    <m:r>
                                      <a:rPr lang="en-GB" b="1" i="1" noProof="0" smtClean="0">
                                        <a:solidFill>
                                          <a:srgbClr val="00549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noProof="0" dirty="0">
                            <a:solidFill>
                              <a:srgbClr val="005493"/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>
                              <a:solidFill>
                                <a:srgbClr val="005493"/>
                              </a:solidFill>
                            </a:rPr>
                            <a:t>Binary Code</a:t>
                          </a:r>
                        </a:p>
                      </a:txBody>
                      <a:tcP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0666844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0354759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054098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8652466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5809651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8846279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9101205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6426945"/>
                      </a:ext>
                    </a:extLst>
                  </a:tr>
                  <a:tr h="3544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1948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Segnaposto contenuto 7">
                <a:extLst>
                  <a:ext uri="{FF2B5EF4-FFF2-40B4-BE49-F238E27FC236}">
                    <a16:creationId xmlns:a16="http://schemas.microsoft.com/office/drawing/2014/main" id="{FC933217-2E5F-7EB0-84F0-F9F7DCFF329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17796293"/>
                  </p:ext>
                </p:extLst>
              </p:nvPr>
            </p:nvGraphicFramePr>
            <p:xfrm>
              <a:off x="7315397" y="2964852"/>
              <a:ext cx="3639114" cy="3291840"/>
            </p:xfrm>
            <a:graphic>
              <a:graphicData uri="http://schemas.openxmlformats.org/drawingml/2006/table">
                <a:tbl>
                  <a:tblPr firstRow="1" bandRow="1">
                    <a:tableStyleId>{3B4B98B0-60AC-42C2-AFA5-B58CD77FA1E5}</a:tableStyleId>
                  </a:tblPr>
                  <a:tblGrid>
                    <a:gridCol w="2080250">
                      <a:extLst>
                        <a:ext uri="{9D8B030D-6E8A-4147-A177-3AD203B41FA5}">
                          <a16:colId xmlns:a16="http://schemas.microsoft.com/office/drawing/2014/main" val="3289152659"/>
                        </a:ext>
                      </a:extLst>
                    </a:gridCol>
                    <a:gridCol w="1558864">
                      <a:extLst>
                        <a:ext uri="{9D8B030D-6E8A-4147-A177-3AD203B41FA5}">
                          <a16:colId xmlns:a16="http://schemas.microsoft.com/office/drawing/2014/main" val="370159016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4"/>
                          <a:stretch>
                            <a:fillRect t="-6667" r="-75660" b="-8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>
                              <a:solidFill>
                                <a:srgbClr val="005493"/>
                              </a:solidFill>
                            </a:rPr>
                            <a:t>Binary Code</a:t>
                          </a:r>
                        </a:p>
                      </a:txBody>
                      <a:tcPr>
                        <a:solidFill>
                          <a:schemeClr val="tx2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066684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4035475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0001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054098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0011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865246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011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1580965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78846279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910120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16426945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noProof="0" dirty="0"/>
                            <a:t>111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271948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8DF13FFF-4471-E1E1-55D4-01C019739AC2}"/>
              </a:ext>
            </a:extLst>
          </p:cNvPr>
          <p:cNvSpPr/>
          <p:nvPr/>
        </p:nvSpPr>
        <p:spPr>
          <a:xfrm>
            <a:off x="1237489" y="1367940"/>
            <a:ext cx="1424940" cy="5170972"/>
          </a:xfrm>
          <a:prstGeom prst="roundRect">
            <a:avLst>
              <a:gd name="adj" fmla="val 8398"/>
            </a:avLst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C97D32D-3F59-C65D-B900-7A214088919F}"/>
                  </a:ext>
                </a:extLst>
              </p:cNvPr>
              <p:cNvSpPr txBox="1"/>
              <p:nvPr/>
            </p:nvSpPr>
            <p:spPr>
              <a:xfrm>
                <a:off x="7315398" y="1255411"/>
                <a:ext cx="363911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𝑳𝑺𝑩</m:t>
                      </m:r>
                      <m:r>
                        <a:rPr lang="en-GB" sz="2400" b="1" i="1" noProof="0" smtClean="0">
                          <a:solidFill>
                            <a:srgbClr val="005493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f>
                        <m:fPr>
                          <m:ctrlPr>
                            <a:rPr lang="en-GB" sz="240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GB" sz="2400" i="1" noProof="0">
                          <a:latin typeface="Cambria Math" panose="02040503050406030204" pitchFamily="18" charset="0"/>
                        </a:rPr>
                        <m:t>𝑡h</m:t>
                      </m:r>
                      <m:r>
                        <a:rPr lang="en-GB" sz="2400" i="1" noProof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 noProof="0">
                          <a:latin typeface="Cambria Math" panose="02040503050406030204" pitchFamily="18" charset="0"/>
                        </a:rPr>
                        <m:t>𝑝𝑒𝑟𝑖𝑜𝑑</m:t>
                      </m:r>
                    </m:oMath>
                  </m:oMathPara>
                </a14:m>
                <a:endParaRPr lang="en-GB" sz="2400" b="1" noProof="0" dirty="0">
                  <a:solidFill>
                    <a:srgbClr val="005493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C97D32D-3F59-C65D-B900-7A2140889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398" y="1255411"/>
                <a:ext cx="3639114" cy="7861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0354E5-B570-129D-163C-28CAAB83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9BED6-80CF-46B3-A903-22BE98CBDA01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041C506-A474-04B5-F355-B1779D686D70}"/>
              </a:ext>
            </a:extLst>
          </p:cNvPr>
          <p:cNvSpPr txBox="1">
            <a:spLocks/>
          </p:cNvSpPr>
          <p:nvPr/>
        </p:nvSpPr>
        <p:spPr>
          <a:xfrm>
            <a:off x="454302" y="130979"/>
            <a:ext cx="112833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noProof="0" dirty="0">
                <a:solidFill>
                  <a:srgbClr val="005493"/>
                </a:solidFill>
              </a:rPr>
              <a:t>Output Decoding</a:t>
            </a:r>
          </a:p>
        </p:txBody>
      </p:sp>
    </p:spTree>
    <p:extLst>
      <p:ext uri="{BB962C8B-B14F-4D97-AF65-F5344CB8AC3E}">
        <p14:creationId xmlns:p14="http://schemas.microsoft.com/office/powerpoint/2010/main" val="19105713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12420</TotalTime>
  <Words>804</Words>
  <Application>Microsoft Office PowerPoint</Application>
  <PresentationFormat>Widescreen</PresentationFormat>
  <Paragraphs>246</Paragraphs>
  <Slides>46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1" baseType="lpstr">
      <vt:lpstr>Aptos</vt:lpstr>
      <vt:lpstr>Aptos Display</vt:lpstr>
      <vt:lpstr>Arial</vt:lpstr>
      <vt:lpstr>Cambria Math</vt:lpstr>
      <vt:lpstr>Tema di Office</vt:lpstr>
      <vt:lpstr>A sub 100-ps LSB Time-to-Digital Converter based on a Pseudo-Differential Ring Oscillator in a  110 nm CMOS Technology </vt:lpstr>
      <vt:lpstr>Outline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Outline</vt:lpstr>
      <vt:lpstr>A synthesizable digital Silicon Photon Multiplier with N input bits in a110 nm CMOS Technology </vt:lpstr>
      <vt:lpstr>Outline</vt:lpstr>
      <vt:lpstr>Presentazione standard di PowerPoint</vt:lpstr>
      <vt:lpstr>Outline</vt:lpstr>
      <vt:lpstr>Presentazione standard di PowerPoint</vt:lpstr>
      <vt:lpstr>Outline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sub-100-ps LSB Time-to-Digital Converter based on a differential ring oscillator in 110 nm</dc:title>
  <dc:creator>FLORIS TOMMASO</dc:creator>
  <cp:lastModifiedBy>FLORIS TOMMASO</cp:lastModifiedBy>
  <cp:revision>77</cp:revision>
  <cp:lastPrinted>2024-10-22T09:21:22Z</cp:lastPrinted>
  <dcterms:created xsi:type="dcterms:W3CDTF">2024-09-17T08:40:21Z</dcterms:created>
  <dcterms:modified xsi:type="dcterms:W3CDTF">2025-01-30T22:22:19Z</dcterms:modified>
</cp:coreProperties>
</file>