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66" r:id="rId4"/>
    <p:sldId id="268" r:id="rId5"/>
    <p:sldId id="269" r:id="rId6"/>
    <p:sldId id="258" r:id="rId7"/>
    <p:sldId id="270" r:id="rId8"/>
    <p:sldId id="271" r:id="rId9"/>
    <p:sldId id="260" r:id="rId10"/>
    <p:sldId id="259" r:id="rId11"/>
    <p:sldId id="262" r:id="rId12"/>
    <p:sldId id="261" r:id="rId13"/>
    <p:sldId id="263" r:id="rId14"/>
    <p:sldId id="265" r:id="rId15"/>
    <p:sldId id="264" r:id="rId1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0AC"/>
    <a:srgbClr val="65AAD8"/>
    <a:srgbClr val="002060"/>
    <a:srgbClr val="BB8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15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ED3D-6B18-48D2-90FE-6D99465DDF8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4142-D56F-4E98-BDF5-8D66B883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64142-D56F-4E98-BDF5-8D66B8839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64142-D56F-4E98-BDF5-8D66B88393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C512-6971-90CF-62B0-3191470E2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C084B-966F-7BDB-0FFD-B004D322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A3913-6E7D-356C-47B5-02C2159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43673-6E7C-6FB0-7FA5-F7E0E510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64148-98C6-1E8C-A331-FA6CEAB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53D0-1F5C-5DA0-CEA3-F8A52F4F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79BA9-D09D-59E8-8E57-6E5D2412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727C-FAD8-9537-8468-AA5FB634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F442D-EE28-1B37-2550-0F297D74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F1B2-A059-A603-DB11-E353C42A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1AB3-91A9-DA2A-AB3A-3D410C43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44D8A-BF64-1343-2943-A6DB4506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10B3-F2F2-2619-60F8-B66A141C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C660-934F-735B-9E3D-2E5F3835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BB28-C56C-31E6-D46E-00777E23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686B-19A1-C23B-690F-E49AEA68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B3C71-6354-9D61-1CE0-4EFB2000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DA49-DDD4-E8FF-4A03-B4EA7390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27582-7934-EF52-9A77-DF9D30E6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5EC0D-2CC3-6BF5-A751-F5956D16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5E1D-066D-B807-CAE8-1F89AB1B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8562-8BDF-14A4-BED0-DEE59D6A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753C-BEF5-F5F7-C3F2-6DC3D114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47A5A-BA0B-C136-6A53-7F2BB2637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D237-32D9-7694-2DE9-BACA44AE6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0CFB5-1FAE-438F-51DE-F47D4CBE0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71F71-CEC9-957F-B53F-8BEBA8B3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EF0C5-A8DB-2C20-AF73-97F7830F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2A501-AC8F-5DD6-9618-E948AC4D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F354-BE44-DD2D-AED2-F8BF014C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29F94-07CE-E840-10FD-07D258DB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738FB-F61F-29F6-48F7-81B9D080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79C80-6756-E6CB-2599-D00A103B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33595-FCE5-B045-1747-C90C1B97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76833-9C55-3E80-3762-2C39481D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CB6EC-F80A-DC1D-2028-E27E60DF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49DE-DAC5-C892-23C1-5D4D093C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F07A-72D6-0DE9-B3F3-5270F607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EC3B0-9580-B133-4B6B-025F5A15B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A42A-8108-C507-8A91-AFD3AFEF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90D8E-AA84-4261-1674-2AFFE5E9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70239-51F9-C9E5-C4CA-E3A79A50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2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789C-257C-266E-C34D-936CA3F0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82405-08B1-8BB1-D18C-0905A58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20BCF-C413-1117-A72F-48E33688C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5CF33-5BEF-28DE-4DB6-0DB65DEA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C44E-937F-9431-9EF6-F475A2B8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9ACA8-9EFA-618B-6AEA-EF911819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1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A534-B10B-D38A-E0E7-8C2955AE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11E92-CDBC-322A-5B2D-4EA84946A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336C-86F9-4B81-6B5A-1984F952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CA21-99CD-0F7A-1D7C-3EDFF261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0536-5C89-9D04-D402-832ECF32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8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1D562-E9E1-F22E-27E1-180E8924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3568D-8550-F4F6-8125-7C4705D4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DCCCD-ACF6-C298-6743-E41A538F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DA5D-E8C1-0CCF-A4BD-1D3D301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5239-8359-E6A6-4825-59C24B6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4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C7A26-75C3-9F8E-1985-5C33EF93F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9012" y="5585249"/>
            <a:ext cx="3383280" cy="6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8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Aspides kick-off meeting, January 29-31,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C657FBD-0E48-E2BE-3989-385E26EA0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97493" y="6400800"/>
            <a:ext cx="229295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0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1/30/2025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1/30/2025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1/30/2025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ED3C63-553C-48B1-81E4-9E7DDA3CA8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CAE2F-EE77-8BCA-0EDC-11906D86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144E0-6788-70F7-B774-3056CB3F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5737-3F3E-27F0-6ED2-7AB3A0F94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1/30/2025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943C-99DD-59E0-8461-39981156C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Aspides kick-off meeting, January 29-31,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86562-C46F-4721-3DD0-356A3A1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FB77E-3513-47C8-B10F-307AD697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0B790E6-EE76-443D-AA8E-F8F82FE4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8368C-9696-C4D3-4F58-C7BD2945C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107" y="639097"/>
            <a:ext cx="6929258" cy="3686015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Mini-SiPM Characterization in the ASAP110LF Test Chip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B46F1-55E9-1ABE-E679-F575370A9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106" y="4455621"/>
            <a:ext cx="6929259" cy="123861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Shojaei &amp; L. Ratti</a:t>
            </a:r>
          </a:p>
          <a:p>
            <a:pPr>
              <a:spcBef>
                <a:spcPts val="750"/>
              </a:spcBef>
            </a:pPr>
            <a:r>
              <a:rPr lang="en-US" sz="20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ASPIDES kick-off meeting</a:t>
            </a:r>
          </a:p>
          <a:p>
            <a:pPr>
              <a:spcBef>
                <a:spcPts val="750"/>
              </a:spcBef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29-31, 2025</a:t>
            </a:r>
            <a:endParaRPr lang="en-US" sz="20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logo with a computer chip&#10;&#10;AI-generated content may be incorrect.">
            <a:extLst>
              <a:ext uri="{FF2B5EF4-FFF2-40B4-BE49-F238E27FC236}">
                <a16:creationId xmlns:a16="http://schemas.microsoft.com/office/drawing/2014/main" id="{5F279E0B-2B8A-FF10-E73C-9EFCFEAC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77" y="4282966"/>
            <a:ext cx="1583926" cy="1583926"/>
          </a:xfrm>
          <a:prstGeom prst="rect">
            <a:avLst/>
          </a:prstGeom>
        </p:spPr>
      </p:pic>
      <p:pic>
        <p:nvPicPr>
          <p:cNvPr id="7" name="Picture 6" descr="A black logo with text&#10;&#10;AI-generated content may be incorrect.">
            <a:extLst>
              <a:ext uri="{FF2B5EF4-FFF2-40B4-BE49-F238E27FC236}">
                <a16:creationId xmlns:a16="http://schemas.microsoft.com/office/drawing/2014/main" id="{9AFBEEB6-AF06-8295-7425-FFADF753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70" y="523684"/>
            <a:ext cx="1243940" cy="1599923"/>
          </a:xfrm>
          <a:prstGeom prst="rect">
            <a:avLst/>
          </a:prstGeom>
        </p:spPr>
      </p:pic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ACC2E8DC-D5B2-0611-5E44-5B8724461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64" y="2329732"/>
            <a:ext cx="2708152" cy="158392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77CCA9-2D65-481C-90A2-FC8CC8540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19423" y="4343400"/>
            <a:ext cx="5943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6D578-D897-486C-B758-A1DC3392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DF7A7E-971E-459A-BE93-DAE500388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5F35CB-8A3D-0F15-C40F-F04680FAB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60420"/>
              </p:ext>
            </p:extLst>
          </p:nvPr>
        </p:nvGraphicFramePr>
        <p:xfrm>
          <a:off x="1639552" y="2074332"/>
          <a:ext cx="8580444" cy="27093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5037">
                  <a:extLst>
                    <a:ext uri="{9D8B030D-6E8A-4147-A177-3AD203B41FA5}">
                      <a16:colId xmlns:a16="http://schemas.microsoft.com/office/drawing/2014/main" val="1628116017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204890209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069387364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987298023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4139315211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3851225845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456261968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352424207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3272982870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758488291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2462951228"/>
                    </a:ext>
                  </a:extLst>
                </a:gridCol>
                <a:gridCol w="715037">
                  <a:extLst>
                    <a:ext uri="{9D8B030D-6E8A-4147-A177-3AD203B41FA5}">
                      <a16:colId xmlns:a16="http://schemas.microsoft.com/office/drawing/2014/main" val="3514487437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7.09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924376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28.34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18.48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20192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734562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168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A54D31-14E0-59B3-ABB1-E3F541BA7247}"/>
              </a:ext>
            </a:extLst>
          </p:cNvPr>
          <p:cNvSpPr txBox="1"/>
          <p:nvPr/>
        </p:nvSpPr>
        <p:spPr>
          <a:xfrm>
            <a:off x="697312" y="2170878"/>
            <a:ext cx="7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90289-0896-3E51-9FAD-7C70E37A2BE9}"/>
              </a:ext>
            </a:extLst>
          </p:cNvPr>
          <p:cNvSpPr txBox="1"/>
          <p:nvPr/>
        </p:nvSpPr>
        <p:spPr>
          <a:xfrm>
            <a:off x="1639552" y="1602875"/>
            <a:ext cx="7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C74FF6-2D62-EF99-1B89-B846CB38FF61}"/>
              </a:ext>
            </a:extLst>
          </p:cNvPr>
          <p:cNvCxnSpPr/>
          <p:nvPr/>
        </p:nvCxnSpPr>
        <p:spPr>
          <a:xfrm>
            <a:off x="2460328" y="1787541"/>
            <a:ext cx="861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31FADB-4B8E-97BF-26B8-724D369ED33D}"/>
              </a:ext>
            </a:extLst>
          </p:cNvPr>
          <p:cNvCxnSpPr>
            <a:cxnSpLocks/>
          </p:cNvCxnSpPr>
          <p:nvPr/>
        </p:nvCxnSpPr>
        <p:spPr>
          <a:xfrm>
            <a:off x="987864" y="2670137"/>
            <a:ext cx="0" cy="684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B5AF-FCBE-625B-9BB8-6D791C13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F81AF-D422-0303-3EE4-97F4C7C6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E6D4BB5-FDB9-E92D-D00D-DA6DAB22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Percentage of faulty occurrences in all </a:t>
            </a:r>
            <a:r>
              <a:rPr lang="en-US" sz="2800" i="0" u="none" noProof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SiPMs</a:t>
            </a: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except row 5</a:t>
            </a:r>
          </a:p>
        </p:txBody>
      </p:sp>
    </p:spTree>
    <p:extLst>
      <p:ext uri="{BB962C8B-B14F-4D97-AF65-F5344CB8AC3E}">
        <p14:creationId xmlns:p14="http://schemas.microsoft.com/office/powerpoint/2010/main" val="330296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058FE0-AC83-1257-8EB3-59298A762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57816"/>
              </p:ext>
            </p:extLst>
          </p:nvPr>
        </p:nvGraphicFramePr>
        <p:xfrm>
          <a:off x="9812512" y="594466"/>
          <a:ext cx="2159190" cy="516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9595">
                  <a:extLst>
                    <a:ext uri="{9D8B030D-6E8A-4147-A177-3AD203B41FA5}">
                      <a16:colId xmlns:a16="http://schemas.microsoft.com/office/drawing/2014/main" val="4198477128"/>
                    </a:ext>
                  </a:extLst>
                </a:gridCol>
                <a:gridCol w="1079595">
                  <a:extLst>
                    <a:ext uri="{9D8B030D-6E8A-4147-A177-3AD203B41FA5}">
                      <a16:colId xmlns:a16="http://schemas.microsoft.com/office/drawing/2014/main" val="3359701468"/>
                    </a:ext>
                  </a:extLst>
                </a:gridCol>
              </a:tblGrid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2.7402%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6171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1.7778%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396935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1.3107%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91036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0.8465%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247098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0.4751%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824721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0.2712%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257550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0.1384%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04277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0.1367%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56917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0.1095%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1566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0.1003%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141360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0.0223%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03525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0.0046%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72407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0.0023%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1618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0.0018%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3289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16950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015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D03563D-3652-4DB2-BA9A-1EDB6891A17B}"/>
              </a:ext>
            </a:extLst>
          </p:cNvPr>
          <p:cNvSpPr txBox="1"/>
          <p:nvPr/>
        </p:nvSpPr>
        <p:spPr>
          <a:xfrm>
            <a:off x="9499237" y="151300"/>
            <a:ext cx="278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 for all SIPMS</a:t>
            </a:r>
          </a:p>
        </p:txBody>
      </p:sp>
      <p:pic>
        <p:nvPicPr>
          <p:cNvPr id="3" name="Picture 2" descr="A group of blue and black graph&#10;&#10;Description automatically generated with medium confidence">
            <a:extLst>
              <a:ext uri="{FF2B5EF4-FFF2-40B4-BE49-F238E27FC236}">
                <a16:creationId xmlns:a16="http://schemas.microsoft.com/office/drawing/2014/main" id="{61D8E167-EDFE-5315-F4C3-5A09DE17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" y="960120"/>
            <a:ext cx="9612808" cy="49377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852E-19BB-0987-9FC7-B75E2B82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41A25-E99C-FE59-8494-3A3ABE65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BC85580-BA28-A629-452B-16CB5980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Faulty occurrences vs different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86632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F9195E-F328-B7C3-C631-D85243965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67035"/>
              </p:ext>
            </p:extLst>
          </p:nvPr>
        </p:nvGraphicFramePr>
        <p:xfrm>
          <a:off x="9812512" y="594466"/>
          <a:ext cx="2159190" cy="516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9595">
                  <a:extLst>
                    <a:ext uri="{9D8B030D-6E8A-4147-A177-3AD203B41FA5}">
                      <a16:colId xmlns:a16="http://schemas.microsoft.com/office/drawing/2014/main" val="4198477128"/>
                    </a:ext>
                  </a:extLst>
                </a:gridCol>
                <a:gridCol w="1079595">
                  <a:extLst>
                    <a:ext uri="{9D8B030D-6E8A-4147-A177-3AD203B41FA5}">
                      <a16:colId xmlns:a16="http://schemas.microsoft.com/office/drawing/2014/main" val="3359701468"/>
                    </a:ext>
                  </a:extLst>
                </a:gridCol>
              </a:tblGrid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2.4243%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6171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1.0593%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396935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0.9293%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91036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0.7602%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247098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0.6900%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824721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0.5618%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257550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0.4888%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04277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0.2431%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56917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0.2122%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1566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0.2076%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141360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0.1757%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03525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0.1206%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72407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0.0425%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1618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0.0145%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32892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0.0027%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16950"/>
                  </a:ext>
                </a:extLst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01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220616-F908-E58C-DEF1-D3F9CDDCCFC2}"/>
              </a:ext>
            </a:extLst>
          </p:cNvPr>
          <p:cNvSpPr txBox="1"/>
          <p:nvPr/>
        </p:nvSpPr>
        <p:spPr>
          <a:xfrm>
            <a:off x="9499237" y="151300"/>
            <a:ext cx="278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 for all SIPMS</a:t>
            </a:r>
          </a:p>
        </p:txBody>
      </p:sp>
      <p:pic>
        <p:nvPicPr>
          <p:cNvPr id="3" name="Picture 2" descr="A group of blue bars&#10;&#10;Description automatically generated with medium confidence">
            <a:extLst>
              <a:ext uri="{FF2B5EF4-FFF2-40B4-BE49-F238E27FC236}">
                <a16:creationId xmlns:a16="http://schemas.microsoft.com/office/drawing/2014/main" id="{677F0AFB-D3B5-FD83-C805-BCFA8EE7F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0718"/>
            <a:ext cx="9610344" cy="493656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E298F-FBB4-CA35-2EE2-7C48977F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A0076-A98A-2334-E777-AAB3A0BF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D30D3C0-DF69-AD9E-A846-637BB389E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Obtained wrong configuration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243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CF467B-A259-ED96-5C2E-23656516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773" y="164619"/>
            <a:ext cx="3840480" cy="9887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ACF-AEBD-EFD7-0FA9-501A807D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364C-D930-939A-F33A-02275C5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3425E2D-6422-66C5-5851-E04E0F17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DCR vs threshold</a:t>
            </a:r>
            <a:endParaRPr lang="en-US" sz="2800" i="0" u="none" noProof="0" dirty="0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902030302020204" pitchFamily="66" charset="0"/>
            </a:endParaRPr>
          </a:p>
        </p:txBody>
      </p:sp>
      <p:pic>
        <p:nvPicPr>
          <p:cNvPr id="10" name="Picture 9" descr="A diagram of a number of colored lines&#10;&#10;AI-generated content may be incorrect.">
            <a:extLst>
              <a:ext uri="{FF2B5EF4-FFF2-40B4-BE49-F238E27FC236}">
                <a16:creationId xmlns:a16="http://schemas.microsoft.com/office/drawing/2014/main" id="{E5A4E0EA-823A-173E-269F-064F8324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6" y="1104456"/>
            <a:ext cx="5756400" cy="4320853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F1452FC1-2157-E6BC-43CF-2C29E707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53" y="2650160"/>
            <a:ext cx="114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6350" indent="-63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indent="0" algn="l">
              <a:buClr>
                <a:schemeClr val="accent6">
                  <a:lumMod val="50000"/>
                </a:schemeClr>
              </a:buClr>
            </a:pPr>
            <a:r>
              <a:rPr lang="en-US" sz="1800" i="0" u="none" noProof="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(type 2)</a:t>
            </a:r>
          </a:p>
        </p:txBody>
      </p:sp>
      <p:pic>
        <p:nvPicPr>
          <p:cNvPr id="12" name="Picture 1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241E896-C692-2DE7-5AAB-BD27C18D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013" y="1104882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3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5E3D6-1168-3F91-B68C-DB21F7CCB992}"/>
              </a:ext>
            </a:extLst>
          </p:cNvPr>
          <p:cNvSpPr txBox="1"/>
          <p:nvPr/>
        </p:nvSpPr>
        <p:spPr>
          <a:xfrm>
            <a:off x="1097280" y="758952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 for your attention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36550-D382-109D-6BA6-DD3018A2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394D-A8F8-8BB9-0A93-9E97C6CA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08CA306-4065-70C2-E07A-03254C8C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ASAP110LF test chip designed in 110 nm CIS technology</a:t>
            </a:r>
          </a:p>
        </p:txBody>
      </p:sp>
      <p:pic>
        <p:nvPicPr>
          <p:cNvPr id="7" name="Picture 6" descr="A picture containing rectangle, window, square&#10;&#10;Description automatically generated">
            <a:extLst>
              <a:ext uri="{FF2B5EF4-FFF2-40B4-BE49-F238E27FC236}">
                <a16:creationId xmlns:a16="http://schemas.microsoft.com/office/drawing/2014/main" id="{7CEC93FA-66FA-102E-2750-0AB84796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32" y="1068616"/>
            <a:ext cx="5231480" cy="4652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E56754-37E0-C4AE-B4C5-296D7696E418}"/>
              </a:ext>
            </a:extLst>
          </p:cNvPr>
          <p:cNvSpPr/>
          <p:nvPr/>
        </p:nvSpPr>
        <p:spPr bwMode="auto">
          <a:xfrm>
            <a:off x="3322768" y="3215418"/>
            <a:ext cx="274320" cy="82296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BBD03C-021D-4D1A-D564-84E981388A86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 flipV="1">
            <a:off x="2598275" y="3628536"/>
            <a:ext cx="846852" cy="230870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6">
            <a:extLst>
              <a:ext uri="{FF2B5EF4-FFF2-40B4-BE49-F238E27FC236}">
                <a16:creationId xmlns:a16="http://schemas.microsoft.com/office/drawing/2014/main" id="{4A6E74AF-CB8D-6C44-A556-33F1E4841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08" y="3674740"/>
            <a:ext cx="170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SPADs</a:t>
            </a:r>
            <a:endParaRPr lang="en-US" sz="1800" i="0" u="none" noProof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25F32-1DDC-213E-7335-902D9B5E9D27}"/>
              </a:ext>
            </a:extLst>
          </p:cNvPr>
          <p:cNvSpPr/>
          <p:nvPr/>
        </p:nvSpPr>
        <p:spPr bwMode="auto">
          <a:xfrm>
            <a:off x="3669365" y="1615472"/>
            <a:ext cx="2356802" cy="2834640"/>
          </a:xfrm>
          <a:prstGeom prst="rect">
            <a:avLst/>
          </a:prstGeom>
          <a:noFill/>
          <a:ln w="38100" cap="flat" cmpd="sng" algn="ctr">
            <a:solidFill>
              <a:srgbClr val="FF2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90EF5-D5BB-4A5C-B937-4019FD6F7A76}"/>
              </a:ext>
            </a:extLst>
          </p:cNvPr>
          <p:cNvSpPr/>
          <p:nvPr/>
        </p:nvSpPr>
        <p:spPr bwMode="auto">
          <a:xfrm>
            <a:off x="3668095" y="4473612"/>
            <a:ext cx="2356802" cy="731520"/>
          </a:xfrm>
          <a:prstGeom prst="rect">
            <a:avLst/>
          </a:prstGeom>
          <a:noFill/>
          <a:ln w="381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B8E445-7702-E8C3-6056-1EACA0E94781}"/>
              </a:ext>
            </a:extLst>
          </p:cNvPr>
          <p:cNvSpPr/>
          <p:nvPr/>
        </p:nvSpPr>
        <p:spPr bwMode="auto">
          <a:xfrm>
            <a:off x="6073984" y="1620648"/>
            <a:ext cx="2011680" cy="2834640"/>
          </a:xfrm>
          <a:prstGeom prst="rect">
            <a:avLst/>
          </a:prstGeom>
          <a:noFill/>
          <a:ln w="38100" cap="flat" cmpd="sng" algn="ctr">
            <a:solidFill>
              <a:srgbClr val="4E8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F26572-BE83-4356-05AF-12F733DC4386}"/>
              </a:ext>
            </a:extLst>
          </p:cNvPr>
          <p:cNvSpPr/>
          <p:nvPr/>
        </p:nvSpPr>
        <p:spPr bwMode="auto">
          <a:xfrm>
            <a:off x="6079019" y="4561773"/>
            <a:ext cx="880581" cy="548640"/>
          </a:xfrm>
          <a:prstGeom prst="rect">
            <a:avLst/>
          </a:prstGeom>
          <a:noFill/>
          <a:ln w="38100" cap="flat" cmpd="sng" algn="ctr">
            <a:solidFill>
              <a:srgbClr val="0054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F0DFC-EC3B-17D0-6780-D1A11751C87D}"/>
              </a:ext>
            </a:extLst>
          </p:cNvPr>
          <p:cNvSpPr/>
          <p:nvPr/>
        </p:nvSpPr>
        <p:spPr bwMode="auto">
          <a:xfrm>
            <a:off x="6987658" y="4475561"/>
            <a:ext cx="1097280" cy="640080"/>
          </a:xfrm>
          <a:prstGeom prst="rect">
            <a:avLst/>
          </a:prstGeom>
          <a:noFill/>
          <a:ln w="38100" cap="flat" cmpd="sng" algn="ctr">
            <a:solidFill>
              <a:srgbClr val="94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C5556A-F1E0-656D-5589-59563E347966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>
            <a:off x="2873392" y="4810276"/>
            <a:ext cx="1721468" cy="122245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190DDC-2DFC-D993-5D18-15C1B13F775F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>
            <a:off x="2873392" y="2651684"/>
            <a:ext cx="1721468" cy="338427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1CCBD-8FA3-81D5-404E-56FECD031603}"/>
              </a:ext>
            </a:extLst>
          </p:cNvPr>
          <p:cNvCxnSpPr>
            <a:cxnSpLocks/>
            <a:endCxn id="24" idx="1"/>
          </p:cNvCxnSpPr>
          <p:nvPr/>
        </p:nvCxnSpPr>
        <p:spPr bwMode="auto">
          <a:xfrm flipV="1">
            <a:off x="7419581" y="1635340"/>
            <a:ext cx="1455475" cy="916156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4E8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389415-5E6D-7E7A-20A1-B541AB69BDE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2111" y="4139167"/>
            <a:ext cx="2269894" cy="743157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00549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E2B7A4-9205-F9E4-BE39-6EA6A776EFA8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>
            <a:off x="7750077" y="4987640"/>
            <a:ext cx="1178567" cy="444875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94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6">
            <a:extLst>
              <a:ext uri="{FF2B5EF4-FFF2-40B4-BE49-F238E27FC236}">
                <a16:creationId xmlns:a16="http://schemas.microsoft.com/office/drawing/2014/main" id="{25C596DB-47C6-2523-B287-E2695096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0" y="1987399"/>
            <a:ext cx="2251302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A1: 100 um pitch, passive quenching,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bit, FF=67%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(32x26)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22DF7E4A-3F21-24CE-6823-BAB00745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0" y="4145991"/>
            <a:ext cx="2251302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A3: 50 um pitch, passive quenching, 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bit, FF=48%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(16x52)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007058E0-7E9C-94DA-A3C5-B9FBCEDB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056" y="971055"/>
            <a:ext cx="2377068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A2: 100 um pitch, passive quenching, 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bit, FF=64%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8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(32x22)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DB5910C0-7827-62D1-EB44-4016684F8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0806" y="3539798"/>
            <a:ext cx="2205569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AAQ: 100 um pitch, active quenching, 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bit, FF=67%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(7x10)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BE0D8761-6BDB-EEA3-B883-F74BB24B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644" y="4938790"/>
            <a:ext cx="2269893" cy="9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</a:t>
            </a:r>
            <a:r>
              <a:rPr lang="en-US" sz="1800" i="0" u="none" noProof="0" dirty="0" err="1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sz="1800" i="0" u="none" noProof="0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(4x4), </a:t>
            </a:r>
          </a:p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943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um pitch, FF=41% (5x12)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946BB3-1667-A145-8EC9-3EA6084FE593}"/>
              </a:ext>
            </a:extLst>
          </p:cNvPr>
          <p:cNvSpPr/>
          <p:nvPr/>
        </p:nvSpPr>
        <p:spPr bwMode="auto">
          <a:xfrm>
            <a:off x="6075157" y="4444362"/>
            <a:ext cx="182880" cy="91440"/>
          </a:xfrm>
          <a:prstGeom prst="rect">
            <a:avLst/>
          </a:prstGeom>
          <a:noFill/>
          <a:ln w="38100" cap="flat" cmpd="sng" algn="ctr">
            <a:solidFill>
              <a:srgbClr val="009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0947EF-F178-9675-A70E-2C1F77EA31C9}"/>
              </a:ext>
            </a:extLst>
          </p:cNvPr>
          <p:cNvCxnSpPr>
            <a:cxnSpLocks/>
            <a:endCxn id="29" idx="1"/>
          </p:cNvCxnSpPr>
          <p:nvPr/>
        </p:nvCxnSpPr>
        <p:spPr bwMode="auto">
          <a:xfrm flipV="1">
            <a:off x="6165835" y="2859795"/>
            <a:ext cx="2845325" cy="1618304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009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6">
            <a:extLst>
              <a:ext uri="{FF2B5EF4-FFF2-40B4-BE49-F238E27FC236}">
                <a16:creationId xmlns:a16="http://schemas.microsoft.com/office/drawing/2014/main" id="{11E7AE70-CE3E-757C-3C63-33EDD31A0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160" y="2536629"/>
            <a:ext cx="2104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10b/20b TDC and ring oscillator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9ADD7F-AC37-7BA5-430E-A69200EF5AEA}"/>
              </a:ext>
            </a:extLst>
          </p:cNvPr>
          <p:cNvSpPr/>
          <p:nvPr/>
        </p:nvSpPr>
        <p:spPr bwMode="auto">
          <a:xfrm>
            <a:off x="3926895" y="1391788"/>
            <a:ext cx="457200" cy="16459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1" u="sng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1D59B1-8647-A9CF-1E3E-878CF5596C76}"/>
              </a:ext>
            </a:extLst>
          </p:cNvPr>
          <p:cNvCxnSpPr>
            <a:cxnSpLocks/>
            <a:stCxn id="32" idx="3"/>
          </p:cNvCxnSpPr>
          <p:nvPr/>
        </p:nvCxnSpPr>
        <p:spPr bwMode="auto">
          <a:xfrm>
            <a:off x="2943781" y="1273178"/>
            <a:ext cx="1208380" cy="219670"/>
          </a:xfrm>
          <a:prstGeom prst="line">
            <a:avLst/>
          </a:prstGeom>
          <a:solidFill>
            <a:schemeClr val="bg1">
              <a:alpha val="80000"/>
            </a:schemeClr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6B96D850-32F4-E30C-877C-D376F0B1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02" y="811513"/>
            <a:ext cx="23920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i="1" u="sng" kern="1200">
                <a:solidFill>
                  <a:schemeClr val="bg1"/>
                </a:solidFill>
                <a:latin typeface="Verdana" pitchFamily="-102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sz="1800" i="0" u="none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for timing and ionizing radiation tolerance study </a:t>
            </a:r>
          </a:p>
        </p:txBody>
      </p:sp>
    </p:spTree>
    <p:extLst>
      <p:ext uri="{BB962C8B-B14F-4D97-AF65-F5344CB8AC3E}">
        <p14:creationId xmlns:p14="http://schemas.microsoft.com/office/powerpoint/2010/main" val="167350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B6EEA-5216-9503-4D94-171D543E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38652-F606-856E-96F9-B01D33C4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353F1B-6F1E-27A1-6D74-A5C2335B5A1B}"/>
              </a:ext>
            </a:extLst>
          </p:cNvPr>
          <p:cNvGrpSpPr>
            <a:grpSpLocks noChangeAspect="1"/>
          </p:cNvGrpSpPr>
          <p:nvPr/>
        </p:nvGrpSpPr>
        <p:grpSpPr>
          <a:xfrm>
            <a:off x="1085587" y="991418"/>
            <a:ext cx="6872660" cy="4782949"/>
            <a:chOff x="1529394" y="688842"/>
            <a:chExt cx="9384586" cy="6531088"/>
          </a:xfrm>
        </p:grpSpPr>
        <p:pic>
          <p:nvPicPr>
            <p:cNvPr id="4" name="Picture 3" descr="A picture containing rectangle, window, square&#10;&#10;Description automatically generated">
              <a:extLst>
                <a:ext uri="{FF2B5EF4-FFF2-40B4-BE49-F238E27FC236}">
                  <a16:creationId xmlns:a16="http://schemas.microsoft.com/office/drawing/2014/main" id="{869EB2AC-629D-F3A1-EA43-07BF93057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9394" y="688842"/>
              <a:ext cx="6073199" cy="540127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92FC82-C0BD-E7C6-E1BD-6BEE94DB6FDF}"/>
                </a:ext>
              </a:extLst>
            </p:cNvPr>
            <p:cNvSpPr/>
            <p:nvPr/>
          </p:nvSpPr>
          <p:spPr bwMode="auto">
            <a:xfrm>
              <a:off x="5894401" y="4612535"/>
              <a:ext cx="1188000" cy="792000"/>
            </a:xfrm>
            <a:prstGeom prst="rect">
              <a:avLst/>
            </a:prstGeom>
            <a:noFill/>
            <a:ln w="38100" cap="flat" cmpd="sng" algn="ctr">
              <a:solidFill>
                <a:srgbClr val="94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3A2FEE-F8F9-F0F7-3011-61E8D54934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35259" y="5238418"/>
              <a:ext cx="1443226" cy="1203112"/>
            </a:xfrm>
            <a:prstGeom prst="line">
              <a:avLst/>
            </a:prstGeom>
            <a:solidFill>
              <a:schemeClr val="bg1">
                <a:alpha val="80000"/>
              </a:schemeClr>
            </a:solidFill>
            <a:ln w="22225" cap="flat" cmpd="sng" algn="ctr">
              <a:solidFill>
                <a:srgbClr val="94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8BB7B85-4018-4BF1-4845-331731459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5651" y="5871573"/>
              <a:ext cx="3038329" cy="1348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Font typeface="Wingdings" pitchFamily="-102" charset="2"/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600" i="1" u="sng" kern="1200">
                  <a:solidFill>
                    <a:schemeClr val="bg1"/>
                  </a:solidFill>
                  <a:latin typeface="Verdana" pitchFamily="-102" charset="0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ts val="480"/>
                </a:spcBef>
                <a:buClrTx/>
                <a:buFontTx/>
                <a:buNone/>
              </a:pPr>
              <a:r>
                <a:rPr lang="en-US" sz="1800" i="0" u="none" noProof="0" dirty="0">
                  <a:solidFill>
                    <a:srgbClr val="9437FF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Mini-</a:t>
              </a:r>
              <a:r>
                <a:rPr lang="en-US" sz="1800" i="0" u="none" noProof="0" dirty="0" err="1">
                  <a:solidFill>
                    <a:srgbClr val="9437FF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SiPMs</a:t>
              </a:r>
              <a:r>
                <a:rPr lang="en-US" sz="1800" i="0" u="none" noProof="0" dirty="0">
                  <a:solidFill>
                    <a:srgbClr val="9437FF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 (4x4), </a:t>
              </a:r>
            </a:p>
            <a:p>
              <a:pPr eaLnBrk="0" hangingPunct="0">
                <a:spcBef>
                  <a:spcPts val="480"/>
                </a:spcBef>
                <a:buClrTx/>
                <a:buFontTx/>
                <a:buNone/>
              </a:pPr>
              <a:r>
                <a:rPr lang="en-US" sz="1800" i="0" u="none" noProof="0" dirty="0">
                  <a:solidFill>
                    <a:srgbClr val="9437FF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160 um pitch, FF=41% (5x12)</a:t>
              </a:r>
            </a:p>
          </p:txBody>
        </p:sp>
      </p:grpSp>
      <p:pic>
        <p:nvPicPr>
          <p:cNvPr id="12" name="Picture 11" descr="A diagram of a different region&#10;&#10;AI-generated content may be incorrect.">
            <a:extLst>
              <a:ext uri="{FF2B5EF4-FFF2-40B4-BE49-F238E27FC236}">
                <a16:creationId xmlns:a16="http://schemas.microsoft.com/office/drawing/2014/main" id="{3F0E8A1C-615D-E8C7-BA6A-830181F2C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155" y="2159073"/>
            <a:ext cx="3995690" cy="1942426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938DE79C-774B-3E4A-9703-2C35BD206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Mini-</a:t>
            </a:r>
            <a:r>
              <a:rPr lang="en-US" sz="2800" i="0" u="none" noProof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SiPM</a:t>
            </a: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52138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A8F989-B746-783D-90EF-45677191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E6353E-0533-E49A-78F2-23D8C7BC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3111BE-9717-8A9B-6F13-937AB5F0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36" y="2198914"/>
            <a:ext cx="6766560" cy="2435969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2B853FA5-938D-012A-96A9-72DDF1ED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Mini-</a:t>
            </a:r>
            <a:r>
              <a:rPr lang="en-US" sz="2800" i="0" u="none" noProof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SiPM</a:t>
            </a: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with parallel counter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50374-7D28-C41C-480E-8FE63D356AA5}"/>
                  </a:ext>
                </a:extLst>
              </p:cNvPr>
              <p:cNvSpPr txBox="1"/>
              <p:nvPr/>
            </p:nvSpPr>
            <p:spPr>
              <a:xfrm>
                <a:off x="7859485" y="2198914"/>
                <a:ext cx="3690257" cy="36701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/>
              <a:p>
                <a:pPr marL="285750" indent="-285750" algn="justLow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sz="16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16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5×12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array of digital SIPMs.</a:t>
                </a:r>
              </a:p>
              <a:p>
                <a:pPr marL="285750" indent="-285750" algn="justLow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SIPM contains 16 subpixels, arranged in </a:t>
                </a:r>
                <a14:m>
                  <m:oMath xmlns:m="http://schemas.openxmlformats.org/officeDocument/2006/math">
                    <m:r>
                      <a:rPr lang="en-US" sz="16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arrays, with electronics integrated beneath.</a:t>
                </a:r>
              </a:p>
              <a:p>
                <a:pPr marL="285750" indent="-285750" algn="justLow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5-bit output, showing the number of simultaneously enabled pixels.</a:t>
                </a:r>
              </a:p>
              <a:p>
                <a:pPr marL="285750" indent="-285750" algn="justLow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additional Signal Over Threshold (SOT) output bit, being set to 1 if the number of triggered pixels exceeds a defined threshold.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50374-7D28-C41C-480E-8FE63D356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485" y="2198914"/>
                <a:ext cx="3690257" cy="3670180"/>
              </a:xfrm>
              <a:prstGeom prst="rect">
                <a:avLst/>
              </a:prstGeom>
              <a:blipFill>
                <a:blip r:embed="rId3"/>
                <a:stretch>
                  <a:fillRect l="-3300" t="-1163" r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01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E5B8977-75F5-E50E-9879-0F5B85C2C02D}"/>
              </a:ext>
            </a:extLst>
          </p:cNvPr>
          <p:cNvSpPr txBox="1"/>
          <p:nvPr/>
        </p:nvSpPr>
        <p:spPr>
          <a:xfrm>
            <a:off x="6096000" y="5220"/>
            <a:ext cx="6096000" cy="631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E4399-459C-B0ED-2944-E345807B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52" y="1014785"/>
            <a:ext cx="3733896" cy="1737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DD89C7-4636-5B40-C5E4-0A87C08425A9}"/>
              </a:ext>
            </a:extLst>
          </p:cNvPr>
          <p:cNvSpPr/>
          <p:nvPr/>
        </p:nvSpPr>
        <p:spPr>
          <a:xfrm>
            <a:off x="540107" y="915221"/>
            <a:ext cx="5015787" cy="19009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C27CF-4EE2-B6E4-A9AD-75CE2655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7" y="3104861"/>
            <a:ext cx="4357686" cy="26517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2C7D21-1B98-7631-913E-A29743451E55}"/>
              </a:ext>
            </a:extLst>
          </p:cNvPr>
          <p:cNvSpPr/>
          <p:nvPr/>
        </p:nvSpPr>
        <p:spPr>
          <a:xfrm>
            <a:off x="540106" y="2870813"/>
            <a:ext cx="5015788" cy="32502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26FD8-2A49-AC96-D6DA-12E2F54FE5BD}"/>
              </a:ext>
            </a:extLst>
          </p:cNvPr>
          <p:cNvSpPr txBox="1"/>
          <p:nvPr/>
        </p:nvSpPr>
        <p:spPr>
          <a:xfrm>
            <a:off x="2474289" y="582359"/>
            <a:ext cx="114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83E77-A8FC-0FE1-A261-BEA65D0D8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8624" y="1053683"/>
            <a:ext cx="3730752" cy="1674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174027-C84E-F574-7551-C55A87680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294" y="3352947"/>
            <a:ext cx="4023413" cy="228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A45340-3273-9594-FF66-F8301BC0AFBE}"/>
              </a:ext>
            </a:extLst>
          </p:cNvPr>
          <p:cNvSpPr txBox="1"/>
          <p:nvPr/>
        </p:nvSpPr>
        <p:spPr>
          <a:xfrm>
            <a:off x="8570289" y="545889"/>
            <a:ext cx="114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E71B2B-2F87-FDC7-27E9-B1161DCDD9D8}"/>
              </a:ext>
            </a:extLst>
          </p:cNvPr>
          <p:cNvCxnSpPr>
            <a:cxnSpLocks/>
          </p:cNvCxnSpPr>
          <p:nvPr/>
        </p:nvCxnSpPr>
        <p:spPr>
          <a:xfrm>
            <a:off x="6096000" y="890136"/>
            <a:ext cx="0" cy="5199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6CA2174-4D45-B6D6-9682-EDBFD854C575}"/>
              </a:ext>
            </a:extLst>
          </p:cNvPr>
          <p:cNvSpPr/>
          <p:nvPr/>
        </p:nvSpPr>
        <p:spPr>
          <a:xfrm>
            <a:off x="6636106" y="2870813"/>
            <a:ext cx="5015788" cy="32502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A19AA3-9611-40B7-43A4-A62432885676}"/>
              </a:ext>
            </a:extLst>
          </p:cNvPr>
          <p:cNvSpPr/>
          <p:nvPr/>
        </p:nvSpPr>
        <p:spPr>
          <a:xfrm>
            <a:off x="6636107" y="924199"/>
            <a:ext cx="5015787" cy="19009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2F65D3-5E0B-4441-279D-D846549C491B}"/>
              </a:ext>
            </a:extLst>
          </p:cNvPr>
          <p:cNvSpPr/>
          <p:nvPr/>
        </p:nvSpPr>
        <p:spPr>
          <a:xfrm>
            <a:off x="540107" y="915221"/>
            <a:ext cx="11887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Sub-pixel electronics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974FB8-95C1-8B0E-A5B3-9F9A015940E3}"/>
              </a:ext>
            </a:extLst>
          </p:cNvPr>
          <p:cNvSpPr/>
          <p:nvPr/>
        </p:nvSpPr>
        <p:spPr>
          <a:xfrm>
            <a:off x="539939" y="2880673"/>
            <a:ext cx="1160834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 electronics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BE301-D446-A2B4-C419-856C02BD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E7BF3-2C5F-F067-DE90-35AAB2F0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4838766-659F-AD71-9F61-D8EFA4FB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SiPM</a:t>
            </a: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 readout electronics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6C570-CAC1-4661-99CD-AF954AC9F74D}"/>
              </a:ext>
            </a:extLst>
          </p:cNvPr>
          <p:cNvSpPr/>
          <p:nvPr/>
        </p:nvSpPr>
        <p:spPr>
          <a:xfrm>
            <a:off x="6648716" y="924199"/>
            <a:ext cx="11887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Sub-pixel electronics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6B5799-8070-77E2-F1B6-0D22C75364E5}"/>
              </a:ext>
            </a:extLst>
          </p:cNvPr>
          <p:cNvSpPr/>
          <p:nvPr/>
        </p:nvSpPr>
        <p:spPr>
          <a:xfrm>
            <a:off x="6638095" y="2877155"/>
            <a:ext cx="1160834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 electronics</a:t>
            </a:r>
          </a:p>
        </p:txBody>
      </p:sp>
    </p:spTree>
    <p:extLst>
      <p:ext uri="{BB962C8B-B14F-4D97-AF65-F5344CB8AC3E}">
        <p14:creationId xmlns:p14="http://schemas.microsoft.com/office/powerpoint/2010/main" val="231202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D2C1F3-356D-5F0F-2528-4FEF0342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DFEDA-9847-75E0-2DFA-3CAB488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2210B94-AFDA-CCF3-5AE5-93980AAF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Measurement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D83DD-E25D-A342-3D35-5144A781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00" y="1268528"/>
            <a:ext cx="7603200" cy="43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4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39EF13-4AF5-0549-3934-3F19BFDD462A}"/>
              </a:ext>
            </a:extLst>
          </p:cNvPr>
          <p:cNvGrpSpPr>
            <a:grpSpLocks noChangeAspect="1"/>
          </p:cNvGrpSpPr>
          <p:nvPr/>
        </p:nvGrpSpPr>
        <p:grpSpPr>
          <a:xfrm>
            <a:off x="1139160" y="953678"/>
            <a:ext cx="4297680" cy="1999686"/>
            <a:chOff x="831821" y="1014785"/>
            <a:chExt cx="4716501" cy="21945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30C7CC-A476-DB52-194B-1FAA82BE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821" y="1014785"/>
              <a:ext cx="4716501" cy="219456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496EDF-4D1A-594E-CAC6-C23CC3061A1A}"/>
                </a:ext>
              </a:extLst>
            </p:cNvPr>
            <p:cNvSpPr/>
            <p:nvPr/>
          </p:nvSpPr>
          <p:spPr>
            <a:xfrm>
              <a:off x="2451100" y="2419350"/>
              <a:ext cx="2965450" cy="789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49B144-05C4-A643-E2DC-927123850F62}"/>
                </a:ext>
              </a:extLst>
            </p:cNvPr>
            <p:cNvSpPr/>
            <p:nvPr/>
          </p:nvSpPr>
          <p:spPr>
            <a:xfrm>
              <a:off x="2081212" y="2908300"/>
              <a:ext cx="528638" cy="229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9A33E1-EB13-A19B-17D4-BC0D7A58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CC70A-79E8-1C35-584B-1BD6EB2B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8F0EF21-BFAA-B01A-26AB-51863529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Readout electronics characterization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8A9C8182-CDE9-9BDB-942C-2D5BC3CBF71A}"/>
              </a:ext>
            </a:extLst>
          </p:cNvPr>
          <p:cNvSpPr/>
          <p:nvPr/>
        </p:nvSpPr>
        <p:spPr>
          <a:xfrm>
            <a:off x="1898285" y="960335"/>
            <a:ext cx="136525" cy="1714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1C1E3-7D91-0CB7-F8FF-8BF7CF6A6CDD}"/>
              </a:ext>
            </a:extLst>
          </p:cNvPr>
          <p:cNvSpPr txBox="1"/>
          <p:nvPr/>
        </p:nvSpPr>
        <p:spPr>
          <a:xfrm>
            <a:off x="1629997" y="688456"/>
            <a:ext cx="67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2BBAF-2515-4CF7-FE68-D1B8531DEB6F}"/>
              </a:ext>
            </a:extLst>
          </p:cNvPr>
          <p:cNvSpPr/>
          <p:nvPr/>
        </p:nvSpPr>
        <p:spPr>
          <a:xfrm>
            <a:off x="2370436" y="1197670"/>
            <a:ext cx="1168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EB60F1-B366-A793-D954-081B640F64D8}"/>
              </a:ext>
            </a:extLst>
          </p:cNvPr>
          <p:cNvGrpSpPr/>
          <p:nvPr/>
        </p:nvGrpSpPr>
        <p:grpSpPr>
          <a:xfrm>
            <a:off x="1851809" y="3564687"/>
            <a:ext cx="640412" cy="624527"/>
            <a:chOff x="5416550" y="3138115"/>
            <a:chExt cx="640412" cy="6245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6BFC1E-2EF8-4ABD-ABDE-BAD2451F6661}"/>
                </a:ext>
              </a:extLst>
            </p:cNvPr>
            <p:cNvSpPr/>
            <p:nvPr/>
          </p:nvSpPr>
          <p:spPr>
            <a:xfrm>
              <a:off x="5416550" y="3138115"/>
              <a:ext cx="639474" cy="624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78112D-07AB-88B0-6820-1BC9E7D3B308}"/>
                </a:ext>
              </a:extLst>
            </p:cNvPr>
            <p:cNvSpPr/>
            <p:nvPr/>
          </p:nvSpPr>
          <p:spPr>
            <a:xfrm>
              <a:off x="5419124" y="3138115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CBBD98-F3E4-EAE5-6213-3A881849B04E}"/>
                </a:ext>
              </a:extLst>
            </p:cNvPr>
            <p:cNvSpPr/>
            <p:nvPr/>
          </p:nvSpPr>
          <p:spPr>
            <a:xfrm>
              <a:off x="5578523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8EDEE7B-FF3C-7112-0E53-7D0EE2F6CA4B}"/>
                </a:ext>
              </a:extLst>
            </p:cNvPr>
            <p:cNvSpPr/>
            <p:nvPr/>
          </p:nvSpPr>
          <p:spPr>
            <a:xfrm>
              <a:off x="5739848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6C4AEE-090E-515E-B189-10B10E95123B}"/>
                </a:ext>
              </a:extLst>
            </p:cNvPr>
            <p:cNvSpPr/>
            <p:nvPr/>
          </p:nvSpPr>
          <p:spPr>
            <a:xfrm>
              <a:off x="5898212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475F55-0697-FB7D-45E7-5105E4DC3350}"/>
                </a:ext>
              </a:extLst>
            </p:cNvPr>
            <p:cNvSpPr/>
            <p:nvPr/>
          </p:nvSpPr>
          <p:spPr>
            <a:xfrm>
              <a:off x="5578523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C8E457-0E68-1B55-7613-23C858481E26}"/>
                </a:ext>
              </a:extLst>
            </p:cNvPr>
            <p:cNvSpPr/>
            <p:nvPr/>
          </p:nvSpPr>
          <p:spPr>
            <a:xfrm>
              <a:off x="5739848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1E2AC4-F746-8EC7-339B-FB97C2B25B7D}"/>
                </a:ext>
              </a:extLst>
            </p:cNvPr>
            <p:cNvSpPr/>
            <p:nvPr/>
          </p:nvSpPr>
          <p:spPr>
            <a:xfrm>
              <a:off x="5898212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13420E-3939-76FA-BB0E-54037A24657A}"/>
                </a:ext>
              </a:extLst>
            </p:cNvPr>
            <p:cNvSpPr/>
            <p:nvPr/>
          </p:nvSpPr>
          <p:spPr>
            <a:xfrm>
              <a:off x="5419124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60F33EC-8275-0E25-B534-D8769813A928}"/>
                </a:ext>
              </a:extLst>
            </p:cNvPr>
            <p:cNvSpPr/>
            <p:nvPr/>
          </p:nvSpPr>
          <p:spPr>
            <a:xfrm>
              <a:off x="5898212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1FBA5BC-7E9E-68ED-8C7A-3EEC46BB5D49}"/>
                </a:ext>
              </a:extLst>
            </p:cNvPr>
            <p:cNvSpPr/>
            <p:nvPr/>
          </p:nvSpPr>
          <p:spPr>
            <a:xfrm>
              <a:off x="5739848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75F12F-FDC8-1700-C125-6A795DB6B9BF}"/>
                </a:ext>
              </a:extLst>
            </p:cNvPr>
            <p:cNvSpPr/>
            <p:nvPr/>
          </p:nvSpPr>
          <p:spPr>
            <a:xfrm>
              <a:off x="5578523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73891D-3FB0-9FC8-2830-62CB1C4FF042}"/>
                </a:ext>
              </a:extLst>
            </p:cNvPr>
            <p:cNvSpPr/>
            <p:nvPr/>
          </p:nvSpPr>
          <p:spPr>
            <a:xfrm>
              <a:off x="5419124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7EB4A65-C920-2390-366C-CB82D481672B}"/>
                </a:ext>
              </a:extLst>
            </p:cNvPr>
            <p:cNvSpPr/>
            <p:nvPr/>
          </p:nvSpPr>
          <p:spPr>
            <a:xfrm>
              <a:off x="5739848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56F9C72-AADB-4B4E-5E27-404314314CB8}"/>
                </a:ext>
              </a:extLst>
            </p:cNvPr>
            <p:cNvSpPr/>
            <p:nvPr/>
          </p:nvSpPr>
          <p:spPr>
            <a:xfrm>
              <a:off x="5578523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7C54556-E59C-A37E-C5B0-5B5E5EE440C4}"/>
                </a:ext>
              </a:extLst>
            </p:cNvPr>
            <p:cNvSpPr/>
            <p:nvPr/>
          </p:nvSpPr>
          <p:spPr>
            <a:xfrm>
              <a:off x="5419124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C735AA6-7602-A7FC-3565-1C60713E7B95}"/>
                </a:ext>
              </a:extLst>
            </p:cNvPr>
            <p:cNvSpPr/>
            <p:nvPr/>
          </p:nvSpPr>
          <p:spPr>
            <a:xfrm>
              <a:off x="5898212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1A785C5-22CD-D71F-6B12-B569331046B4}"/>
              </a:ext>
            </a:extLst>
          </p:cNvPr>
          <p:cNvGrpSpPr/>
          <p:nvPr/>
        </p:nvGrpSpPr>
        <p:grpSpPr>
          <a:xfrm>
            <a:off x="3455184" y="3564687"/>
            <a:ext cx="640412" cy="624527"/>
            <a:chOff x="5416550" y="3138115"/>
            <a:chExt cx="640412" cy="6245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E2E5701-480F-74BE-F04A-7264E1A6541D}"/>
                </a:ext>
              </a:extLst>
            </p:cNvPr>
            <p:cNvSpPr/>
            <p:nvPr/>
          </p:nvSpPr>
          <p:spPr>
            <a:xfrm>
              <a:off x="5416550" y="3138115"/>
              <a:ext cx="639474" cy="624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BE58DA-F272-C269-06E3-9CD5FCF69BB4}"/>
                </a:ext>
              </a:extLst>
            </p:cNvPr>
            <p:cNvSpPr/>
            <p:nvPr/>
          </p:nvSpPr>
          <p:spPr>
            <a:xfrm>
              <a:off x="5419124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7A5EB2B-AF36-5097-0431-3F489D9443E1}"/>
                </a:ext>
              </a:extLst>
            </p:cNvPr>
            <p:cNvSpPr/>
            <p:nvPr/>
          </p:nvSpPr>
          <p:spPr>
            <a:xfrm>
              <a:off x="5578523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7F6E543-B03B-A736-869E-3F1E19EA63F1}"/>
                </a:ext>
              </a:extLst>
            </p:cNvPr>
            <p:cNvSpPr/>
            <p:nvPr/>
          </p:nvSpPr>
          <p:spPr>
            <a:xfrm>
              <a:off x="5739848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71679BE-B621-9FBC-6F19-BE1149071CFC}"/>
                </a:ext>
              </a:extLst>
            </p:cNvPr>
            <p:cNvSpPr/>
            <p:nvPr/>
          </p:nvSpPr>
          <p:spPr>
            <a:xfrm>
              <a:off x="5898212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EBF2751-73AC-F983-705A-95B88EF1548C}"/>
                </a:ext>
              </a:extLst>
            </p:cNvPr>
            <p:cNvSpPr/>
            <p:nvPr/>
          </p:nvSpPr>
          <p:spPr>
            <a:xfrm>
              <a:off x="5578523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8228CC-41DD-2F06-FF82-988C3B73F02A}"/>
                </a:ext>
              </a:extLst>
            </p:cNvPr>
            <p:cNvSpPr/>
            <p:nvPr/>
          </p:nvSpPr>
          <p:spPr>
            <a:xfrm>
              <a:off x="5739848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2EAF84-F945-25EE-92F1-930327A5A9C4}"/>
                </a:ext>
              </a:extLst>
            </p:cNvPr>
            <p:cNvSpPr/>
            <p:nvPr/>
          </p:nvSpPr>
          <p:spPr>
            <a:xfrm>
              <a:off x="5898212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318454-9BF6-FEFB-3E67-D5EB9DBCDF6A}"/>
                </a:ext>
              </a:extLst>
            </p:cNvPr>
            <p:cNvSpPr/>
            <p:nvPr/>
          </p:nvSpPr>
          <p:spPr>
            <a:xfrm>
              <a:off x="5419124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7575D71-8BFC-A132-9343-290D701990CE}"/>
                </a:ext>
              </a:extLst>
            </p:cNvPr>
            <p:cNvSpPr/>
            <p:nvPr/>
          </p:nvSpPr>
          <p:spPr>
            <a:xfrm>
              <a:off x="5898212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63245AD-BDC4-AAC9-130F-AC920BC4EDA2}"/>
                </a:ext>
              </a:extLst>
            </p:cNvPr>
            <p:cNvSpPr/>
            <p:nvPr/>
          </p:nvSpPr>
          <p:spPr>
            <a:xfrm>
              <a:off x="5739848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C381FC3-AE79-A719-6114-614000530CF3}"/>
                </a:ext>
              </a:extLst>
            </p:cNvPr>
            <p:cNvSpPr/>
            <p:nvPr/>
          </p:nvSpPr>
          <p:spPr>
            <a:xfrm>
              <a:off x="5578523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EE4D49E-CAFD-01BE-1FDF-4348FF3A1B68}"/>
                </a:ext>
              </a:extLst>
            </p:cNvPr>
            <p:cNvSpPr/>
            <p:nvPr/>
          </p:nvSpPr>
          <p:spPr>
            <a:xfrm>
              <a:off x="5419124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873BD7-DD75-2FDD-ABFC-556C92E515EE}"/>
                </a:ext>
              </a:extLst>
            </p:cNvPr>
            <p:cNvSpPr/>
            <p:nvPr/>
          </p:nvSpPr>
          <p:spPr>
            <a:xfrm>
              <a:off x="5739848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CDA5A95-D50C-9ED4-F740-5DD0310307B4}"/>
                </a:ext>
              </a:extLst>
            </p:cNvPr>
            <p:cNvSpPr/>
            <p:nvPr/>
          </p:nvSpPr>
          <p:spPr>
            <a:xfrm>
              <a:off x="5578523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5735829-E617-C528-670F-C160F54B4CFE}"/>
                </a:ext>
              </a:extLst>
            </p:cNvPr>
            <p:cNvSpPr/>
            <p:nvPr/>
          </p:nvSpPr>
          <p:spPr>
            <a:xfrm>
              <a:off x="5419124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C88D93B-2006-B798-749A-03880351E0EB}"/>
                </a:ext>
              </a:extLst>
            </p:cNvPr>
            <p:cNvSpPr/>
            <p:nvPr/>
          </p:nvSpPr>
          <p:spPr>
            <a:xfrm>
              <a:off x="5898212" y="360719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3162832-8684-0AF9-9A76-859D0E74BCE6}"/>
              </a:ext>
            </a:extLst>
          </p:cNvPr>
          <p:cNvCxnSpPr>
            <a:cxnSpLocks/>
          </p:cNvCxnSpPr>
          <p:nvPr/>
        </p:nvCxnSpPr>
        <p:spPr>
          <a:xfrm>
            <a:off x="2673002" y="4626223"/>
            <a:ext cx="55747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1CFABDE-B152-79B8-0EA9-68679BA9EDD7}"/>
              </a:ext>
            </a:extLst>
          </p:cNvPr>
          <p:cNvGrpSpPr/>
          <p:nvPr/>
        </p:nvGrpSpPr>
        <p:grpSpPr>
          <a:xfrm>
            <a:off x="1855349" y="4313960"/>
            <a:ext cx="640412" cy="624527"/>
            <a:chOff x="5416550" y="3138115"/>
            <a:chExt cx="640412" cy="62452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B77DC9A-1B21-084B-34FA-F405A35D217C}"/>
                </a:ext>
              </a:extLst>
            </p:cNvPr>
            <p:cNvSpPr/>
            <p:nvPr/>
          </p:nvSpPr>
          <p:spPr>
            <a:xfrm>
              <a:off x="5416550" y="3138115"/>
              <a:ext cx="639474" cy="624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900660B-8118-E5DF-6F09-02419C42D3F3}"/>
                </a:ext>
              </a:extLst>
            </p:cNvPr>
            <p:cNvSpPr/>
            <p:nvPr/>
          </p:nvSpPr>
          <p:spPr>
            <a:xfrm>
              <a:off x="5419124" y="3138115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3128CA1-E1C9-85E9-FF4C-932A5719CDE7}"/>
                </a:ext>
              </a:extLst>
            </p:cNvPr>
            <p:cNvSpPr/>
            <p:nvPr/>
          </p:nvSpPr>
          <p:spPr>
            <a:xfrm>
              <a:off x="5578523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C7E1CC6-B783-2177-FC7C-08B491483B3B}"/>
                </a:ext>
              </a:extLst>
            </p:cNvPr>
            <p:cNvSpPr/>
            <p:nvPr/>
          </p:nvSpPr>
          <p:spPr>
            <a:xfrm>
              <a:off x="5739848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E8207B9-2B9B-AC57-3DBA-0BE17BB56647}"/>
                </a:ext>
              </a:extLst>
            </p:cNvPr>
            <p:cNvSpPr/>
            <p:nvPr/>
          </p:nvSpPr>
          <p:spPr>
            <a:xfrm>
              <a:off x="5898212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3D0CDCD-CBE8-09E3-B802-ADB9C1255AAB}"/>
                </a:ext>
              </a:extLst>
            </p:cNvPr>
            <p:cNvSpPr/>
            <p:nvPr/>
          </p:nvSpPr>
          <p:spPr>
            <a:xfrm>
              <a:off x="5578523" y="3138115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1C30EE-732C-9B05-0411-8F181CF14EA9}"/>
                </a:ext>
              </a:extLst>
            </p:cNvPr>
            <p:cNvSpPr/>
            <p:nvPr/>
          </p:nvSpPr>
          <p:spPr>
            <a:xfrm>
              <a:off x="5739848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1A98C9-99A6-481F-2FA6-3E44969088A2}"/>
                </a:ext>
              </a:extLst>
            </p:cNvPr>
            <p:cNvSpPr/>
            <p:nvPr/>
          </p:nvSpPr>
          <p:spPr>
            <a:xfrm>
              <a:off x="5898212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69148C1-C5B7-D204-0BA9-54A807C839B6}"/>
                </a:ext>
              </a:extLst>
            </p:cNvPr>
            <p:cNvSpPr/>
            <p:nvPr/>
          </p:nvSpPr>
          <p:spPr>
            <a:xfrm>
              <a:off x="5419124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3D384A2-B4F4-3826-50ED-6AB19E8DC1DA}"/>
                </a:ext>
              </a:extLst>
            </p:cNvPr>
            <p:cNvSpPr/>
            <p:nvPr/>
          </p:nvSpPr>
          <p:spPr>
            <a:xfrm>
              <a:off x="5898212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4E7755D-AFC1-9C06-F906-A1DAA9DAA4B9}"/>
                </a:ext>
              </a:extLst>
            </p:cNvPr>
            <p:cNvSpPr/>
            <p:nvPr/>
          </p:nvSpPr>
          <p:spPr>
            <a:xfrm>
              <a:off x="5739848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3F7616-CBF2-DB1F-C87D-E0A8238B4FA9}"/>
                </a:ext>
              </a:extLst>
            </p:cNvPr>
            <p:cNvSpPr/>
            <p:nvPr/>
          </p:nvSpPr>
          <p:spPr>
            <a:xfrm>
              <a:off x="5578523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D4BB06B-AC87-9892-9D47-8228BF9FFE0C}"/>
                </a:ext>
              </a:extLst>
            </p:cNvPr>
            <p:cNvSpPr/>
            <p:nvPr/>
          </p:nvSpPr>
          <p:spPr>
            <a:xfrm>
              <a:off x="5419124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80F1F0E-898D-7592-0FBD-B04867D0B018}"/>
                </a:ext>
              </a:extLst>
            </p:cNvPr>
            <p:cNvSpPr/>
            <p:nvPr/>
          </p:nvSpPr>
          <p:spPr>
            <a:xfrm>
              <a:off x="5739848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EC9589-AEBF-A75E-B663-9C1428059915}"/>
                </a:ext>
              </a:extLst>
            </p:cNvPr>
            <p:cNvSpPr/>
            <p:nvPr/>
          </p:nvSpPr>
          <p:spPr>
            <a:xfrm>
              <a:off x="5578523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EC04B33-D131-311E-51C8-AB8E0FFE429B}"/>
                </a:ext>
              </a:extLst>
            </p:cNvPr>
            <p:cNvSpPr/>
            <p:nvPr/>
          </p:nvSpPr>
          <p:spPr>
            <a:xfrm>
              <a:off x="5419124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31D961-16A3-8410-ED8D-0730BE68FE57}"/>
                </a:ext>
              </a:extLst>
            </p:cNvPr>
            <p:cNvSpPr/>
            <p:nvPr/>
          </p:nvSpPr>
          <p:spPr>
            <a:xfrm>
              <a:off x="5898212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F95D0A-F9A1-458D-575B-C94C4C8FE751}"/>
              </a:ext>
            </a:extLst>
          </p:cNvPr>
          <p:cNvGrpSpPr/>
          <p:nvPr/>
        </p:nvGrpSpPr>
        <p:grpSpPr>
          <a:xfrm>
            <a:off x="3455184" y="4313960"/>
            <a:ext cx="640412" cy="624527"/>
            <a:chOff x="5416550" y="3138115"/>
            <a:chExt cx="640412" cy="62452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B034F9F-0E3A-A87F-5DC8-697E082A7DAB}"/>
                </a:ext>
              </a:extLst>
            </p:cNvPr>
            <p:cNvSpPr/>
            <p:nvPr/>
          </p:nvSpPr>
          <p:spPr>
            <a:xfrm>
              <a:off x="5416550" y="3138115"/>
              <a:ext cx="639474" cy="624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9E26F6B-F725-16B6-87CD-832EE289DBF3}"/>
                </a:ext>
              </a:extLst>
            </p:cNvPr>
            <p:cNvSpPr/>
            <p:nvPr/>
          </p:nvSpPr>
          <p:spPr>
            <a:xfrm>
              <a:off x="5419124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F8ABE69-A9A4-1233-61D2-606C10A40EA7}"/>
                </a:ext>
              </a:extLst>
            </p:cNvPr>
            <p:cNvSpPr/>
            <p:nvPr/>
          </p:nvSpPr>
          <p:spPr>
            <a:xfrm>
              <a:off x="5578523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6C363CF-E7A2-9298-AE77-0B6FBC4901EB}"/>
                </a:ext>
              </a:extLst>
            </p:cNvPr>
            <p:cNvSpPr/>
            <p:nvPr/>
          </p:nvSpPr>
          <p:spPr>
            <a:xfrm>
              <a:off x="5739848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76E6884-7C8C-7059-41FB-2830B071AAB7}"/>
                </a:ext>
              </a:extLst>
            </p:cNvPr>
            <p:cNvSpPr/>
            <p:nvPr/>
          </p:nvSpPr>
          <p:spPr>
            <a:xfrm>
              <a:off x="5898212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57A7C51-133F-4B50-CFAE-37C1BD152CA4}"/>
                </a:ext>
              </a:extLst>
            </p:cNvPr>
            <p:cNvSpPr/>
            <p:nvPr/>
          </p:nvSpPr>
          <p:spPr>
            <a:xfrm>
              <a:off x="5578523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993F930-ADDC-7E74-0B63-9C34125150E5}"/>
                </a:ext>
              </a:extLst>
            </p:cNvPr>
            <p:cNvSpPr/>
            <p:nvPr/>
          </p:nvSpPr>
          <p:spPr>
            <a:xfrm>
              <a:off x="5739848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1148015-CD4A-3058-36BF-3301885010F2}"/>
                </a:ext>
              </a:extLst>
            </p:cNvPr>
            <p:cNvSpPr/>
            <p:nvPr/>
          </p:nvSpPr>
          <p:spPr>
            <a:xfrm>
              <a:off x="5898212" y="31381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3072588-17E4-0068-01BD-01FBBB129436}"/>
                </a:ext>
              </a:extLst>
            </p:cNvPr>
            <p:cNvSpPr/>
            <p:nvPr/>
          </p:nvSpPr>
          <p:spPr>
            <a:xfrm>
              <a:off x="5419124" y="3290515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41B9319-BE2C-BFCD-1040-732EE1CDD13A}"/>
                </a:ext>
              </a:extLst>
            </p:cNvPr>
            <p:cNvSpPr/>
            <p:nvPr/>
          </p:nvSpPr>
          <p:spPr>
            <a:xfrm>
              <a:off x="5898212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5CC2ADE-811C-1ED6-FEC1-58CB3DE4CF8D}"/>
                </a:ext>
              </a:extLst>
            </p:cNvPr>
            <p:cNvSpPr/>
            <p:nvPr/>
          </p:nvSpPr>
          <p:spPr>
            <a:xfrm>
              <a:off x="5739848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31EAD5E-6E7A-C385-1F14-84E112CED336}"/>
                </a:ext>
              </a:extLst>
            </p:cNvPr>
            <p:cNvSpPr/>
            <p:nvPr/>
          </p:nvSpPr>
          <p:spPr>
            <a:xfrm>
              <a:off x="5578523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62A8A28-C157-9954-7CFA-3BA667B80CB4}"/>
                </a:ext>
              </a:extLst>
            </p:cNvPr>
            <p:cNvSpPr/>
            <p:nvPr/>
          </p:nvSpPr>
          <p:spPr>
            <a:xfrm>
              <a:off x="5419124" y="3449219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3970F25-8C93-F159-01EF-B4D4CC69B58D}"/>
                </a:ext>
              </a:extLst>
            </p:cNvPr>
            <p:cNvSpPr/>
            <p:nvPr/>
          </p:nvSpPr>
          <p:spPr>
            <a:xfrm>
              <a:off x="5739848" y="360719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D3CED7B-0967-98D8-248E-C4BD338CC866}"/>
                </a:ext>
              </a:extLst>
            </p:cNvPr>
            <p:cNvSpPr/>
            <p:nvPr/>
          </p:nvSpPr>
          <p:spPr>
            <a:xfrm>
              <a:off x="5578523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043EB3B-051F-D879-2887-1980ABA73DAB}"/>
                </a:ext>
              </a:extLst>
            </p:cNvPr>
            <p:cNvSpPr/>
            <p:nvPr/>
          </p:nvSpPr>
          <p:spPr>
            <a:xfrm>
              <a:off x="5419124" y="3607194"/>
              <a:ext cx="158750" cy="15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D269484-967E-7BB3-EAC5-EE0F22B77DB4}"/>
                </a:ext>
              </a:extLst>
            </p:cNvPr>
            <p:cNvSpPr/>
            <p:nvPr/>
          </p:nvSpPr>
          <p:spPr>
            <a:xfrm>
              <a:off x="5898212" y="360719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2F3D423-2F8E-13B2-F401-2E0E55812115}"/>
              </a:ext>
            </a:extLst>
          </p:cNvPr>
          <p:cNvGrpSpPr/>
          <p:nvPr/>
        </p:nvGrpSpPr>
        <p:grpSpPr>
          <a:xfrm>
            <a:off x="2631533" y="5500282"/>
            <a:ext cx="640412" cy="624527"/>
            <a:chOff x="1493188" y="5406064"/>
            <a:chExt cx="640412" cy="6245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5543EBD-9960-1836-53C0-29869D01170C}"/>
                </a:ext>
              </a:extLst>
            </p:cNvPr>
            <p:cNvSpPr/>
            <p:nvPr/>
          </p:nvSpPr>
          <p:spPr>
            <a:xfrm>
              <a:off x="1493188" y="5406064"/>
              <a:ext cx="639474" cy="624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20A2055-3DB8-5FA3-C31D-5DF8D5215E40}"/>
                </a:ext>
              </a:extLst>
            </p:cNvPr>
            <p:cNvSpPr/>
            <p:nvPr/>
          </p:nvSpPr>
          <p:spPr>
            <a:xfrm>
              <a:off x="1495762" y="54060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7B8F392-9569-8963-77C1-CD53A476CA61}"/>
                </a:ext>
              </a:extLst>
            </p:cNvPr>
            <p:cNvSpPr/>
            <p:nvPr/>
          </p:nvSpPr>
          <p:spPr>
            <a:xfrm>
              <a:off x="1655161" y="55584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A311D83-D1DC-F473-CEB1-1A0A4A881ABC}"/>
                </a:ext>
              </a:extLst>
            </p:cNvPr>
            <p:cNvSpPr/>
            <p:nvPr/>
          </p:nvSpPr>
          <p:spPr>
            <a:xfrm>
              <a:off x="1816486" y="55584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8D91813-1A93-14C2-989D-3D2ACAB62D7B}"/>
                </a:ext>
              </a:extLst>
            </p:cNvPr>
            <p:cNvSpPr/>
            <p:nvPr/>
          </p:nvSpPr>
          <p:spPr>
            <a:xfrm>
              <a:off x="1974850" y="55584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D731BBD-807F-C980-45EE-0AFED0C0BE6D}"/>
                </a:ext>
              </a:extLst>
            </p:cNvPr>
            <p:cNvSpPr/>
            <p:nvPr/>
          </p:nvSpPr>
          <p:spPr>
            <a:xfrm>
              <a:off x="1655161" y="54060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41320AD-A201-85EC-FA9C-8AF6008E6565}"/>
                </a:ext>
              </a:extLst>
            </p:cNvPr>
            <p:cNvSpPr/>
            <p:nvPr/>
          </p:nvSpPr>
          <p:spPr>
            <a:xfrm>
              <a:off x="1816486" y="54060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F9FF02A-0A1A-41B4-37AF-7193BAD5AA1D}"/>
                </a:ext>
              </a:extLst>
            </p:cNvPr>
            <p:cNvSpPr/>
            <p:nvPr/>
          </p:nvSpPr>
          <p:spPr>
            <a:xfrm>
              <a:off x="1974850" y="54060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3CE60E7-0B77-1B96-EB35-1D64D08A79E0}"/>
                </a:ext>
              </a:extLst>
            </p:cNvPr>
            <p:cNvSpPr/>
            <p:nvPr/>
          </p:nvSpPr>
          <p:spPr>
            <a:xfrm>
              <a:off x="1495762" y="5558464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C9D46AE-D9F1-0AD5-7A40-21A80BF46ECB}"/>
                </a:ext>
              </a:extLst>
            </p:cNvPr>
            <p:cNvSpPr/>
            <p:nvPr/>
          </p:nvSpPr>
          <p:spPr>
            <a:xfrm>
              <a:off x="1974850" y="5717168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0CB15D0-D167-50C7-EE51-FBF732181E40}"/>
                </a:ext>
              </a:extLst>
            </p:cNvPr>
            <p:cNvSpPr/>
            <p:nvPr/>
          </p:nvSpPr>
          <p:spPr>
            <a:xfrm>
              <a:off x="1816486" y="5717168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96E14DB-C98E-4782-9546-FC65DBE85F0B}"/>
                </a:ext>
              </a:extLst>
            </p:cNvPr>
            <p:cNvSpPr/>
            <p:nvPr/>
          </p:nvSpPr>
          <p:spPr>
            <a:xfrm>
              <a:off x="1655161" y="5717168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A0DE126-A4CF-4CAF-1D02-CDC484FB6A13}"/>
                </a:ext>
              </a:extLst>
            </p:cNvPr>
            <p:cNvSpPr/>
            <p:nvPr/>
          </p:nvSpPr>
          <p:spPr>
            <a:xfrm>
              <a:off x="1495762" y="5717168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468E3B5-5800-50FD-DE40-21E02CAE8501}"/>
                </a:ext>
              </a:extLst>
            </p:cNvPr>
            <p:cNvSpPr/>
            <p:nvPr/>
          </p:nvSpPr>
          <p:spPr>
            <a:xfrm>
              <a:off x="1816486" y="5875143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C5B2A04-18C2-FCA0-1ABA-FD7057E8D680}"/>
                </a:ext>
              </a:extLst>
            </p:cNvPr>
            <p:cNvSpPr/>
            <p:nvPr/>
          </p:nvSpPr>
          <p:spPr>
            <a:xfrm>
              <a:off x="1655161" y="5875143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174102B-A577-A595-E8F6-32B105B039FF}"/>
                </a:ext>
              </a:extLst>
            </p:cNvPr>
            <p:cNvSpPr/>
            <p:nvPr/>
          </p:nvSpPr>
          <p:spPr>
            <a:xfrm>
              <a:off x="1495762" y="5875143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0A502DA-2BC0-CF9C-AE19-07E701867859}"/>
                </a:ext>
              </a:extLst>
            </p:cNvPr>
            <p:cNvSpPr/>
            <p:nvPr/>
          </p:nvSpPr>
          <p:spPr>
            <a:xfrm>
              <a:off x="1974850" y="5875143"/>
              <a:ext cx="158750" cy="1554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BE22AA6-925E-C92B-E81C-B14F50757186}"/>
              </a:ext>
            </a:extLst>
          </p:cNvPr>
          <p:cNvCxnSpPr>
            <a:cxnSpLocks/>
          </p:cNvCxnSpPr>
          <p:nvPr/>
        </p:nvCxnSpPr>
        <p:spPr>
          <a:xfrm>
            <a:off x="2673002" y="3876950"/>
            <a:ext cx="55747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9B311B0-02F3-C7F4-43FF-6A58D3DAE7D2}"/>
              </a:ext>
            </a:extLst>
          </p:cNvPr>
          <p:cNvCxnSpPr>
            <a:cxnSpLocks/>
          </p:cNvCxnSpPr>
          <p:nvPr/>
        </p:nvCxnSpPr>
        <p:spPr>
          <a:xfrm rot="5400000">
            <a:off x="3497122" y="5292973"/>
            <a:ext cx="55747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FD32594-5D1F-C822-B336-D23BF023184F}"/>
              </a:ext>
            </a:extLst>
          </p:cNvPr>
          <p:cNvCxnSpPr>
            <a:cxnSpLocks/>
          </p:cNvCxnSpPr>
          <p:nvPr/>
        </p:nvCxnSpPr>
        <p:spPr>
          <a:xfrm rot="5400000">
            <a:off x="1891952" y="5292973"/>
            <a:ext cx="55747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86596ED8-5923-B7EB-A3B1-9258878EB86C}"/>
              </a:ext>
            </a:extLst>
          </p:cNvPr>
          <p:cNvSpPr txBox="1"/>
          <p:nvPr/>
        </p:nvSpPr>
        <p:spPr>
          <a:xfrm>
            <a:off x="498074" y="3063581"/>
            <a:ext cx="490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 combinations of enabling 16 subpixels</a:t>
            </a:r>
          </a:p>
        </p:txBody>
      </p:sp>
      <p:pic>
        <p:nvPicPr>
          <p:cNvPr id="148" name="Picture 147" descr="A graph of a number of blue squares&#10;&#10;AI-generated content may be incorrect.">
            <a:extLst>
              <a:ext uri="{FF2B5EF4-FFF2-40B4-BE49-F238E27FC236}">
                <a16:creationId xmlns:a16="http://schemas.microsoft.com/office/drawing/2014/main" id="{98585ED8-5072-BDAD-DDEA-AA1DD430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92" y="1292465"/>
            <a:ext cx="5334392" cy="40005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7">
                <a:extLst>
                  <a:ext uri="{FF2B5EF4-FFF2-40B4-BE49-F238E27FC236}">
                    <a16:creationId xmlns:a16="http://schemas.microsoft.com/office/drawing/2014/main" id="{1E2499EA-7FF9-C478-FF2C-11E8F7CA1451}"/>
                  </a:ext>
                </a:extLst>
              </p:cNvPr>
              <p:cNvSpPr txBox="1"/>
              <p:nvPr/>
            </p:nvSpPr>
            <p:spPr>
              <a:xfrm>
                <a:off x="7049725" y="731262"/>
                <a:ext cx="4372326" cy="629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E107"/>
                  </a:buClr>
                  <a:buFont typeface="Wingdings" pitchFamily="-102" charset="2"/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E107"/>
                  </a:buClr>
                  <a:buFont typeface="Wingdings" pitchFamily="-102" charset="2"/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E107"/>
                  </a:buClr>
                  <a:buFont typeface="Wingdings" pitchFamily="-102" charset="2"/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E107"/>
                  </a:buClr>
                  <a:buFont typeface="Wingdings" pitchFamily="-102" charset="2"/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E107"/>
                  </a:buClr>
                  <a:buFont typeface="Wingdings" pitchFamily="-102" charset="2"/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600" i="1" u="sng" kern="1200">
                    <a:solidFill>
                      <a:schemeClr val="bg1"/>
                    </a:solidFill>
                    <a:latin typeface="Verdana" pitchFamily="-102" charset="0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i="0" u="none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 histograms distributed like the binomial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u="none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 Medium" panose="020B0602020204020303" pitchFamily="34" charset="-79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u="none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 Medium" panose="020B0602020204020303" pitchFamily="34" charset="-79"/>
                              </a:rPr>
                            </m:ctrlPr>
                          </m:fPr>
                          <m:num>
                            <m:r>
                              <a:rPr lang="en-US" i="1" u="none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 Medium" panose="020B0602020204020303" pitchFamily="34" charset="-79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u="none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Futura Medium" panose="020B0602020204020303" pitchFamily="34" charset="-79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0" u="none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n=16 and k=0, 1, …, 16</a:t>
                </a:r>
              </a:p>
            </p:txBody>
          </p:sp>
        </mc:Choice>
        <mc:Fallback>
          <p:sp>
            <p:nvSpPr>
              <p:cNvPr id="149" name="TextBox 7">
                <a:extLst>
                  <a:ext uri="{FF2B5EF4-FFF2-40B4-BE49-F238E27FC236}">
                    <a16:creationId xmlns:a16="http://schemas.microsoft.com/office/drawing/2014/main" id="{1E2499EA-7FF9-C478-FF2C-11E8F7CA1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25" y="731262"/>
                <a:ext cx="4372326" cy="629596"/>
              </a:xfrm>
              <a:prstGeom prst="rect">
                <a:avLst/>
              </a:prstGeom>
              <a:blipFill>
                <a:blip r:embed="rId4"/>
                <a:stretch>
                  <a:fillRect l="-557" t="-291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5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blue and black graphs&#10;&#10;Description automatically generated">
            <a:extLst>
              <a:ext uri="{FF2B5EF4-FFF2-40B4-BE49-F238E27FC236}">
                <a16:creationId xmlns:a16="http://schemas.microsoft.com/office/drawing/2014/main" id="{FB192ECE-A71D-40D0-C0A9-594167E9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" y="704731"/>
            <a:ext cx="10607040" cy="54485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A1D10-5680-3AEE-958D-F07B6708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761E9-D5D2-636B-F2CE-F23D73A3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CB8999C-0012-0CCE-7C1C-B6F2E9D2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Readout electronics characterization - type1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357FA4-CB4D-E97C-8615-B68574D736E5}"/>
              </a:ext>
            </a:extLst>
          </p:cNvPr>
          <p:cNvCxnSpPr>
            <a:cxnSpLocks/>
          </p:cNvCxnSpPr>
          <p:nvPr/>
        </p:nvCxnSpPr>
        <p:spPr>
          <a:xfrm flipH="1">
            <a:off x="7409329" y="704730"/>
            <a:ext cx="1099660" cy="633252"/>
          </a:xfrm>
          <a:prstGeom prst="straightConnector1">
            <a:avLst/>
          </a:prstGeom>
          <a:ln>
            <a:solidFill>
              <a:srgbClr val="65A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92C522-2600-75FE-7A73-58F8014335C8}"/>
              </a:ext>
            </a:extLst>
          </p:cNvPr>
          <p:cNvCxnSpPr>
            <a:cxnSpLocks/>
          </p:cNvCxnSpPr>
          <p:nvPr/>
        </p:nvCxnSpPr>
        <p:spPr>
          <a:xfrm flipH="1">
            <a:off x="7644654" y="704730"/>
            <a:ext cx="864335" cy="1144834"/>
          </a:xfrm>
          <a:prstGeom prst="straightConnector1">
            <a:avLst/>
          </a:prstGeom>
          <a:ln>
            <a:solidFill>
              <a:srgbClr val="EFE0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E0052-4C29-26A5-2FE2-850ED8DA7462}"/>
              </a:ext>
            </a:extLst>
          </p:cNvPr>
          <p:cNvSpPr/>
          <p:nvPr/>
        </p:nvSpPr>
        <p:spPr>
          <a:xfrm>
            <a:off x="8364071" y="107576"/>
            <a:ext cx="2848412" cy="71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is due to </a:t>
            </a:r>
            <a:r>
              <a:rPr lang="en-US" sz="1600" i="0" u="none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glitches in the parallel counter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0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and black graphs&#10;&#10;Description automatically generated">
            <a:extLst>
              <a:ext uri="{FF2B5EF4-FFF2-40B4-BE49-F238E27FC236}">
                <a16:creationId xmlns:a16="http://schemas.microsoft.com/office/drawing/2014/main" id="{9B3BB8F8-A832-5FE8-85F4-8C22EDB5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" y="704769"/>
            <a:ext cx="10607040" cy="54484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BB0F0-F9AC-BF2E-F6F6-AE0FAD7B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Aspides kick-off meeting, January 29-31,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C2A09-4654-2E28-8C48-EE4BB6F3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C63-553C-48B1-81E4-9E7DDA3CA80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27B170-2B8A-A01B-9565-341DC0D9E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" y="165236"/>
            <a:ext cx="984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pitchFamily="-102" charset="2"/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i="1" u="sng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457200" indent="-457200" algn="l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i="0" u="none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902030302020204" pitchFamily="66" charset="0"/>
              </a:rPr>
              <a:t>Readout electronics characterization – type2</a:t>
            </a:r>
          </a:p>
        </p:txBody>
      </p:sp>
    </p:spTree>
    <p:extLst>
      <p:ext uri="{BB962C8B-B14F-4D97-AF65-F5344CB8AC3E}">
        <p14:creationId xmlns:p14="http://schemas.microsoft.com/office/powerpoint/2010/main" val="21689740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591</Words>
  <Application>Microsoft Office PowerPoint</Application>
  <PresentationFormat>Widescreen</PresentationFormat>
  <Paragraphs>193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Cambria Math</vt:lpstr>
      <vt:lpstr>Futura Medium</vt:lpstr>
      <vt:lpstr>Times New Roman</vt:lpstr>
      <vt:lpstr>Verdana</vt:lpstr>
      <vt:lpstr>Wingdings</vt:lpstr>
      <vt:lpstr>Retrospect</vt:lpstr>
      <vt:lpstr>Custom Design</vt:lpstr>
      <vt:lpstr>Mini-SiPM Characterization in the ASAP110LF Test Chip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Fatemeh Shojaei</dc:creator>
  <cp:lastModifiedBy>Fatemeh Shojaei</cp:lastModifiedBy>
  <cp:revision>18</cp:revision>
  <cp:lastPrinted>2025-01-14T09:44:17Z</cp:lastPrinted>
  <dcterms:created xsi:type="dcterms:W3CDTF">2025-01-09T14:08:16Z</dcterms:created>
  <dcterms:modified xsi:type="dcterms:W3CDTF">2025-01-28T17:35:09Z</dcterms:modified>
</cp:coreProperties>
</file>