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547" r:id="rId3"/>
    <p:sldId id="982" r:id="rId4"/>
    <p:sldId id="980" r:id="rId5"/>
    <p:sldId id="983" r:id="rId6"/>
    <p:sldId id="981" r:id="rId7"/>
    <p:sldId id="979" r:id="rId8"/>
    <p:sldId id="976" r:id="rId9"/>
    <p:sldId id="977" r:id="rId10"/>
    <p:sldId id="978" r:id="rId11"/>
    <p:sldId id="963" r:id="rId12"/>
  </p:sldIdLst>
  <p:sldSz cx="12192000" cy="6858000"/>
  <p:notesSz cx="6781800" cy="9918700"/>
  <p:defaultTextStyle>
    <a:defPPr>
      <a:defRPr lang="it-IT"/>
    </a:defPPr>
    <a:lvl1pPr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5pPr>
    <a:lvl6pPr marL="22860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6pPr>
    <a:lvl7pPr marL="27432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7pPr>
    <a:lvl8pPr marL="32004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8pPr>
    <a:lvl9pPr marL="36576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092"/>
    <a:srgbClr val="016BA3"/>
    <a:srgbClr val="036699"/>
    <a:srgbClr val="FFFFFF"/>
    <a:srgbClr val="162D3F"/>
    <a:srgbClr val="1A2D3B"/>
    <a:srgbClr val="172E40"/>
    <a:srgbClr val="FF2600"/>
    <a:srgbClr val="3574C9"/>
    <a:srgbClr val="009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7" autoAdjust="0"/>
    <p:restoredTop sz="90479" autoAdjust="0"/>
  </p:normalViewPr>
  <p:slideViewPr>
    <p:cSldViewPr snapToGrid="0">
      <p:cViewPr varScale="1">
        <p:scale>
          <a:sx n="87" d="100"/>
          <a:sy n="87" d="100"/>
        </p:scale>
        <p:origin x="200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261" y="-82"/>
      </p:cViewPr>
      <p:guideLst>
        <p:guide orient="horz" pos="3124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340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9972A141-3843-AE4B-A5F1-2FAEB5A35C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23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765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3588"/>
            <a:ext cx="65087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30750"/>
            <a:ext cx="4959350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475"/>
            <a:ext cx="29765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88475"/>
            <a:ext cx="29765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fld id="{8862771C-25A2-254B-A250-4E2D697DB9C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2811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3588"/>
            <a:ext cx="6508750" cy="3662362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1485" y="394735"/>
            <a:ext cx="4011247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62031" y="3416300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345458" y="6356351"/>
            <a:ext cx="28448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17"/>
          <p:cNvSpPr txBox="1">
            <a:spLocks noChangeArrowheads="1"/>
          </p:cNvSpPr>
          <p:nvPr userDrawn="1"/>
        </p:nvSpPr>
        <p:spPr bwMode="auto">
          <a:xfrm>
            <a:off x="420445" y="6484871"/>
            <a:ext cx="113787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pitchFamily="-102" charset="2"/>
              <a:buNone/>
              <a:tabLst/>
              <a:defRPr/>
            </a:pPr>
            <a:r>
              <a:rPr lang="en-US" sz="1000" b="0" i="0" u="none" noProof="0" dirty="0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ea typeface="Comic Sans MS" pitchFamily="-111" charset="0"/>
                <a:cs typeface="Futura Medium" panose="020B0602020204020303" pitchFamily="34" charset="-79"/>
              </a:rPr>
              <a:t>ASPIDES kick-off meeting, January 30, 2025</a:t>
            </a:r>
          </a:p>
        </p:txBody>
      </p:sp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11409870" y="6388975"/>
            <a:ext cx="4732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BC95CE6-4FD9-314C-8EF5-FEBCB241E456}" type="slidenum">
              <a:rPr lang="en-US" sz="1400" i="0" u="none" smtClean="0">
                <a:solidFill>
                  <a:srgbClr val="16165D"/>
                </a:solidFill>
                <a:latin typeface="Comic Sans MS" charset="0"/>
                <a:cs typeface="Comic Sans MS" charset="0"/>
              </a:rPr>
              <a:pPr eaLnBrk="1" hangingPunct="1">
                <a:defRPr/>
              </a:pPr>
              <a:t>‹#›</a:t>
            </a:fld>
            <a:endParaRPr lang="en-US" sz="1400" i="0" u="none" dirty="0">
              <a:solidFill>
                <a:srgbClr val="16165D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" name="Rectangle 1123"/>
          <p:cNvSpPr>
            <a:spLocks noChangeArrowheads="1"/>
          </p:cNvSpPr>
          <p:nvPr userDrawn="1"/>
        </p:nvSpPr>
        <p:spPr bwMode="auto">
          <a:xfrm>
            <a:off x="113951" y="6415750"/>
            <a:ext cx="12030481" cy="338554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sz="1600" dirty="0">
              <a:latin typeface="Verdan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A4175-718D-484C-AC7C-CC96D9B24E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-1233792" y="3573936"/>
            <a:ext cx="3079584" cy="61200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64C23D-4E68-1B45-9A27-D84C9569AEF0}"/>
              </a:ext>
            </a:extLst>
          </p:cNvPr>
          <p:cNvSpPr/>
          <p:nvPr userDrawn="1"/>
        </p:nvSpPr>
        <p:spPr bwMode="auto">
          <a:xfrm>
            <a:off x="-1" y="2254685"/>
            <a:ext cx="612001" cy="321514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it-IT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D45A0-209D-D1FB-96A8-F174CD0CC299}"/>
              </a:ext>
            </a:extLst>
          </p:cNvPr>
          <p:cNvSpPr/>
          <p:nvPr userDrawn="1"/>
        </p:nvSpPr>
        <p:spPr bwMode="auto">
          <a:xfrm>
            <a:off x="1" y="153158"/>
            <a:ext cx="12192000" cy="576000"/>
          </a:xfrm>
          <a:prstGeom prst="rect">
            <a:avLst/>
          </a:prstGeom>
          <a:solidFill>
            <a:srgbClr val="1A2D3B"/>
          </a:solidFill>
          <a:ln w="9525" cap="flat" cmpd="sng" algn="ctr">
            <a:solidFill>
              <a:srgbClr val="3574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98EFA1-4909-88F2-BAFB-5E1D6B07475E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637052" y="0"/>
            <a:ext cx="0" cy="685800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 i="0" u="none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6374" name="Rectangle 70"/>
          <p:cNvSpPr>
            <a:spLocks noChangeArrowheads="1"/>
          </p:cNvSpPr>
          <p:nvPr userDrawn="1"/>
        </p:nvSpPr>
        <p:spPr bwMode="auto">
          <a:xfrm flipH="1">
            <a:off x="5362773" y="2726323"/>
            <a:ext cx="1847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sz="1600">
              <a:latin typeface="Verdana" charset="0"/>
            </a:endParaRPr>
          </a:p>
        </p:txBody>
      </p:sp>
      <p:sp>
        <p:nvSpPr>
          <p:cNvPr id="226379" name="Rectangle 75"/>
          <p:cNvSpPr>
            <a:spLocks noChangeArrowheads="1"/>
          </p:cNvSpPr>
          <p:nvPr userDrawn="1"/>
        </p:nvSpPr>
        <p:spPr bwMode="auto">
          <a:xfrm flipH="1">
            <a:off x="6424246" y="4072523"/>
            <a:ext cx="4517292" cy="338554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sz="1600">
              <a:latin typeface="Verdan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5022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5022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genda.infn.it/event/45022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2A35A23-28D8-464C-8EA4-2C698EEE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33792" y="3573936"/>
            <a:ext cx="3079584" cy="612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>
              <a:schemeClr val="accent1"/>
            </a:glo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C60705-6C88-7E48-9E9D-BD11A75E1949}"/>
              </a:ext>
            </a:extLst>
          </p:cNvPr>
          <p:cNvSpPr/>
          <p:nvPr/>
        </p:nvSpPr>
        <p:spPr bwMode="auto">
          <a:xfrm>
            <a:off x="-2575" y="1514454"/>
            <a:ext cx="648000" cy="53640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it-IT" sz="1600" b="0" i="1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75290F-1591-32D1-35C0-00EFE711DCBA}"/>
              </a:ext>
            </a:extLst>
          </p:cNvPr>
          <p:cNvCxnSpPr>
            <a:cxnSpLocks/>
          </p:cNvCxnSpPr>
          <p:nvPr/>
        </p:nvCxnSpPr>
        <p:spPr bwMode="auto">
          <a:xfrm flipV="1">
            <a:off x="637052" y="0"/>
            <a:ext cx="0" cy="685800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6">
            <a:extLst>
              <a:ext uri="{FF2B5EF4-FFF2-40B4-BE49-F238E27FC236}">
                <a16:creationId xmlns:a16="http://schemas.microsoft.com/office/drawing/2014/main" id="{9FDA5EF0-AF20-A13B-A12B-6B2C40DD1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46" y="2338383"/>
            <a:ext cx="10435114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Lodovico Ratti </a:t>
            </a:r>
          </a:p>
          <a:p>
            <a:pPr>
              <a:lnSpc>
                <a:spcPct val="150000"/>
              </a:lnSpc>
            </a:pPr>
            <a:r>
              <a:rPr lang="it-IT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Università di Pavia and INFN Pavia</a:t>
            </a:r>
          </a:p>
          <a:p>
            <a:pPr>
              <a:lnSpc>
                <a:spcPct val="150000"/>
              </a:lnSpc>
            </a:pPr>
            <a:r>
              <a:rPr lang="it-IT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it-IT" sz="2000" i="0" u="none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lodovico.ratti@unipv.it</a:t>
            </a:r>
            <a:r>
              <a:rPr lang="it-IT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  <a:endParaRPr lang="en-GB" sz="2000" i="0" u="none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AA5E05C2-CF22-D9F7-E2A1-162AAC75B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65" y="4674624"/>
            <a:ext cx="100719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ASPIDES kick-off meeting</a:t>
            </a:r>
          </a:p>
          <a:p>
            <a:endParaRPr lang="en-US" sz="2000" i="0" u="none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Università di Bologna, </a:t>
            </a:r>
            <a:r>
              <a:rPr lang="en-US" sz="2000" i="0" u="none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Dipartimento</a:t>
            </a:r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 di </a:t>
            </a:r>
            <a:r>
              <a:rPr lang="en-US" sz="2000" i="0" u="none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Fisica</a:t>
            </a:r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, Aula </a:t>
            </a:r>
            <a:r>
              <a:rPr lang="en-US" sz="2000" i="0" u="none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Biomedica</a:t>
            </a:r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 </a:t>
            </a:r>
          </a:p>
          <a:p>
            <a:endParaRPr lang="en-US" sz="2000" i="0" u="none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  <a:sym typeface="Symbol" charset="0"/>
            </a:endParaRPr>
          </a:p>
          <a:p>
            <a:r>
              <a:rPr lang="en-US" sz="2000" i="0" u="none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Symbol" charset="0"/>
              </a:rPr>
              <a:t>January 30, 2025</a:t>
            </a:r>
            <a:endParaRPr lang="en-US" i="0" u="none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  <a:sym typeface="Symbo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0DDFEB-AACA-B360-88E7-B03ED305C26E}"/>
              </a:ext>
            </a:extLst>
          </p:cNvPr>
          <p:cNvSpPr/>
          <p:nvPr/>
        </p:nvSpPr>
        <p:spPr bwMode="auto">
          <a:xfrm>
            <a:off x="-2574" y="181102"/>
            <a:ext cx="12194573" cy="1980000"/>
          </a:xfrm>
          <a:prstGeom prst="rect">
            <a:avLst/>
          </a:prstGeom>
          <a:solidFill>
            <a:srgbClr val="172E40"/>
          </a:solidFill>
          <a:ln w="9525" cap="flat" cmpd="sng" algn="ctr">
            <a:solidFill>
              <a:srgbClr val="3177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Verdana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28494F4-10CE-D3CE-A2F6-9D03D6DC5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195" y="313671"/>
            <a:ext cx="944149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3600" i="0" u="none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ASPiDeS</a:t>
            </a:r>
            <a:endParaRPr lang="en-GB" sz="3600" i="0" u="none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sz="360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en-GB" sz="3600" i="0" u="none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CMOS </a:t>
            </a:r>
            <a:r>
              <a:rPr lang="en-GB" sz="360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SP</a:t>
            </a:r>
            <a:r>
              <a:rPr lang="en-GB" sz="3600" i="0" u="none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 and </a:t>
            </a:r>
            <a:r>
              <a:rPr lang="en-GB" sz="360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</a:t>
            </a:r>
            <a:r>
              <a:rPr lang="en-GB" sz="3600" i="0" u="none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igital </a:t>
            </a:r>
            <a:r>
              <a:rPr lang="en-GB" sz="3600" i="0" dirty="0" err="1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</a:t>
            </a:r>
            <a:r>
              <a:rPr lang="en-GB" sz="3600" i="0" u="none" dirty="0" err="1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iPM</a:t>
            </a:r>
            <a:r>
              <a:rPr lang="en-GB" sz="3600" i="0" u="none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platform fo</a:t>
            </a:r>
            <a:r>
              <a:rPr lang="en-GB" sz="3600" i="0" u="none" dirty="0">
                <a:latin typeface="Futura Medium" panose="020B0602020204020303" pitchFamily="34" charset="-79"/>
                <a:cs typeface="Futura Medium" panose="020B0602020204020303" pitchFamily="34" charset="-79"/>
              </a:rPr>
              <a:t>r High Energy Physics</a:t>
            </a:r>
            <a:endParaRPr lang="en-GB" sz="3600" i="0" u="none" dirty="0"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D20AB5-5EF8-CA1F-5A9A-6CFBAE040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93843"/>
              </p:ext>
            </p:extLst>
          </p:nvPr>
        </p:nvGraphicFramePr>
        <p:xfrm>
          <a:off x="810884" y="793630"/>
          <a:ext cx="10541477" cy="5642647"/>
        </p:xfrm>
        <a:graphic>
          <a:graphicData uri="http://schemas.openxmlformats.org/drawingml/2006/table">
            <a:tbl>
              <a:tblPr/>
              <a:tblGrid>
                <a:gridCol w="2228642">
                  <a:extLst>
                    <a:ext uri="{9D8B030D-6E8A-4147-A177-3AD203B41FA5}">
                      <a16:colId xmlns:a16="http://schemas.microsoft.com/office/drawing/2014/main" val="705544419"/>
                    </a:ext>
                  </a:extLst>
                </a:gridCol>
                <a:gridCol w="2228642">
                  <a:extLst>
                    <a:ext uri="{9D8B030D-6E8A-4147-A177-3AD203B41FA5}">
                      <a16:colId xmlns:a16="http://schemas.microsoft.com/office/drawing/2014/main" val="2698591659"/>
                    </a:ext>
                  </a:extLst>
                </a:gridCol>
                <a:gridCol w="2228642">
                  <a:extLst>
                    <a:ext uri="{9D8B030D-6E8A-4147-A177-3AD203B41FA5}">
                      <a16:colId xmlns:a16="http://schemas.microsoft.com/office/drawing/2014/main" val="1315890818"/>
                    </a:ext>
                  </a:extLst>
                </a:gridCol>
                <a:gridCol w="2228642">
                  <a:extLst>
                    <a:ext uri="{9D8B030D-6E8A-4147-A177-3AD203B41FA5}">
                      <a16:colId xmlns:a16="http://schemas.microsoft.com/office/drawing/2014/main" val="3841221307"/>
                    </a:ext>
                  </a:extLst>
                </a:gridCol>
                <a:gridCol w="1626909">
                  <a:extLst>
                    <a:ext uri="{9D8B030D-6E8A-4147-A177-3AD203B41FA5}">
                      <a16:colId xmlns:a16="http://schemas.microsoft.com/office/drawing/2014/main" val="3235139155"/>
                    </a:ext>
                  </a:extLst>
                </a:gridCol>
              </a:tblGrid>
              <a:tr h="452609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readout calorimetry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Cherenkov (eg RICH, IACT)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b="1">
                          <a:solidFill>
                            <a:srgbClr val="1F1F1F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344047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 Unit area (mm^2)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 scale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10x10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6x6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181432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Micro-cell pitch (um)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40-50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25-30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50-150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730673"/>
                  </a:ext>
                </a:extLst>
              </a:tr>
              <a:tr h="452609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Macro-pixel area (um^2)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500x500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44028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PDE (%)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&gt;45 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&gt;35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925826"/>
                  </a:ext>
                </a:extLst>
              </a:tr>
              <a:tr h="452609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DCR (kHz)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&lt;100 kHz/mm</a:t>
                      </a:r>
                      <a:r>
                        <a:rPr lang="en-GB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low for single pe detection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 Hz/mm</a:t>
                      </a:r>
                      <a:r>
                        <a:rPr lang="en-GB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(at LN)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&lt;0.2 Hz/mm</a:t>
                      </a:r>
                      <a:r>
                        <a:rPr lang="en-GB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(at LN)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811530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 (%)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few 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Correlated Noise Probability (Xtalk + AP) &lt; 60 %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&lt;5%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843092"/>
                  </a:ext>
                </a:extLst>
              </a:tr>
              <a:tr h="415511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Xtalk (%)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few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few 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&lt;35%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662584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Trigger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external, self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self, external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596621"/>
                  </a:ext>
                </a:extLst>
              </a:tr>
              <a:tr h="66036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data: light intensity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fired cells in 1 or 2 time windows (10's of ns long)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445852"/>
                  </a:ext>
                </a:extLst>
              </a:tr>
              <a:tr h="868121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data: time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of arrival of the first photon in the window, possibly of the last photon (TOT)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ToA and ToT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ToA and TOT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069715"/>
                  </a:ext>
                </a:extLst>
              </a:tr>
              <a:tr h="24485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resolution (ps)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&lt;100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 single pe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248341"/>
                  </a:ext>
                </a:extLst>
              </a:tr>
              <a:tr h="660366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size and form factor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with 8 units (1mm x 16 mm), pitch of 2 mm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401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BGA</a:t>
                      </a: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330" marR="21330" marT="14220" marB="1422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531758"/>
                  </a:ext>
                </a:extLst>
              </a:tr>
            </a:tbl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A0D59469-13AD-3E2A-B531-89B80859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1" y="178360"/>
            <a:ext cx="10177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75644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9">
            <a:extLst>
              <a:ext uri="{FF2B5EF4-FFF2-40B4-BE49-F238E27FC236}">
                <a16:creationId xmlns:a16="http://schemas.microsoft.com/office/drawing/2014/main" id="{65532B10-A4C8-3EE0-45D9-D06A833EA14F}"/>
              </a:ext>
            </a:extLst>
          </p:cNvPr>
          <p:cNvSpPr txBox="1"/>
          <p:nvPr/>
        </p:nvSpPr>
        <p:spPr>
          <a:xfrm>
            <a:off x="665260" y="1979184"/>
            <a:ext cx="1126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32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Welcome everybody to the ASPIDES kick-off meeting!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endParaRPr lang="en-US" sz="3200" i="0" u="none" dirty="0">
              <a:solidFill>
                <a:srgbClr val="16165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buClr>
                <a:schemeClr val="accent6">
                  <a:lumMod val="50000"/>
                </a:schemeClr>
              </a:buClr>
            </a:pPr>
            <a:endParaRPr lang="en-US" sz="3200" i="0" u="none" dirty="0">
              <a:solidFill>
                <a:srgbClr val="16165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32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Thanks to Luigi and Davide for organizing the meeting here in Bologna</a:t>
            </a:r>
          </a:p>
        </p:txBody>
      </p:sp>
    </p:spTree>
    <p:extLst>
      <p:ext uri="{BB962C8B-B14F-4D97-AF65-F5344CB8AC3E}">
        <p14:creationId xmlns:p14="http://schemas.microsoft.com/office/powerpoint/2010/main" val="419947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3D98754-FCEB-DA94-9E58-2ED2B004C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Proposal for the ASPIDES logo (by Fatemeh </a:t>
            </a:r>
            <a:r>
              <a:rPr lang="en-US" altLang="it-IT" sz="2800" i="0" u="none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Shojaei</a:t>
            </a: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)</a:t>
            </a:r>
          </a:p>
        </p:txBody>
      </p:sp>
      <p:pic>
        <p:nvPicPr>
          <p:cNvPr id="5" name="Picture 4" descr="A logo with a computer chip&#10;&#10;AI-generated content may be incorrect.">
            <a:extLst>
              <a:ext uri="{FF2B5EF4-FFF2-40B4-BE49-F238E27FC236}">
                <a16:creationId xmlns:a16="http://schemas.microsoft.com/office/drawing/2014/main" id="{F4A6811E-8AD3-C0A9-646F-351893924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16573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CA8B3D41-1C0D-FBF8-36E9-7BCE15CA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Test chip measurement setup in operation in the lab</a:t>
            </a:r>
          </a:p>
        </p:txBody>
      </p:sp>
      <p:pic>
        <p:nvPicPr>
          <p:cNvPr id="5" name="Picture 4" descr="A computer with wires and electronic equipment&#10;&#10;AI-generated content may be incorrect.">
            <a:extLst>
              <a:ext uri="{FF2B5EF4-FFF2-40B4-BE49-F238E27FC236}">
                <a16:creationId xmlns:a16="http://schemas.microsoft.com/office/drawing/2014/main" id="{B227D463-936C-3EB9-1039-988A15E2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96962"/>
            <a:ext cx="5761703" cy="4321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60E52-FABB-88F8-E135-8F684698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68" y="3657600"/>
            <a:ext cx="2579874" cy="28169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CA49A5-76C4-D410-D9E5-D748152CF48A}"/>
              </a:ext>
            </a:extLst>
          </p:cNvPr>
          <p:cNvCxnSpPr>
            <a:cxnSpLocks/>
          </p:cNvCxnSpPr>
          <p:nvPr/>
        </p:nvCxnSpPr>
        <p:spPr bwMode="auto">
          <a:xfrm flipV="1">
            <a:off x="4188542" y="4748981"/>
            <a:ext cx="3510116" cy="317090"/>
          </a:xfrm>
          <a:prstGeom prst="line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8C7A9F-D7AA-E2F8-B8C9-F98FA5E81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62" y="844000"/>
            <a:ext cx="3579837" cy="26711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851DF6-3D5A-18F7-895A-4CDFF5EEA759}"/>
              </a:ext>
            </a:extLst>
          </p:cNvPr>
          <p:cNvCxnSpPr>
            <a:cxnSpLocks/>
          </p:cNvCxnSpPr>
          <p:nvPr/>
        </p:nvCxnSpPr>
        <p:spPr bwMode="auto">
          <a:xfrm>
            <a:off x="4340942" y="2496679"/>
            <a:ext cx="2841523" cy="1456920"/>
          </a:xfrm>
          <a:prstGeom prst="line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4320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CAA415BE-DAA9-B781-FFAE-70707E371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From Pavia</a:t>
            </a:r>
          </a:p>
        </p:txBody>
      </p:sp>
      <p:pic>
        <p:nvPicPr>
          <p:cNvPr id="4" name="Picture 3" descr="A square gold and black square with a square in center&#10;&#10;AI-generated content may be incorrect.">
            <a:extLst>
              <a:ext uri="{FF2B5EF4-FFF2-40B4-BE49-F238E27FC236}">
                <a16:creationId xmlns:a16="http://schemas.microsoft.com/office/drawing/2014/main" id="{22E1A755-9ACA-A5A9-AB56-649A6FB3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915" y="2824353"/>
            <a:ext cx="1725561" cy="1725561"/>
          </a:xfrm>
          <a:prstGeom prst="rect">
            <a:avLst/>
          </a:prstGeom>
        </p:spPr>
      </p:pic>
      <p:pic>
        <p:nvPicPr>
          <p:cNvPr id="6" name="Picture 5" descr="A purple circuit board with white text&#10;&#10;AI-generated content may be incorrect.">
            <a:extLst>
              <a:ext uri="{FF2B5EF4-FFF2-40B4-BE49-F238E27FC236}">
                <a16:creationId xmlns:a16="http://schemas.microsoft.com/office/drawing/2014/main" id="{8946EF47-0C9B-3759-5D2B-A22E487D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12" y="2344992"/>
            <a:ext cx="2498400" cy="2518842"/>
          </a:xfrm>
          <a:prstGeom prst="rect">
            <a:avLst/>
          </a:prstGeom>
        </p:spPr>
      </p:pic>
      <p:pic>
        <p:nvPicPr>
          <p:cNvPr id="8" name="Picture 7" descr="A purple circuit board with white text&#10;&#10;AI-generated content may be incorrect.">
            <a:extLst>
              <a:ext uri="{FF2B5EF4-FFF2-40B4-BE49-F238E27FC236}">
                <a16:creationId xmlns:a16="http://schemas.microsoft.com/office/drawing/2014/main" id="{7980EF7D-0226-A6DF-DC2E-B73AE6A24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7" y="1269931"/>
            <a:ext cx="6620400" cy="5040885"/>
          </a:xfrm>
          <a:prstGeom prst="rect">
            <a:avLst/>
          </a:prstGeom>
        </p:spPr>
      </p:pic>
      <p:sp>
        <p:nvSpPr>
          <p:cNvPr id="9" name="CasellaDiTesto 9">
            <a:extLst>
              <a:ext uri="{FF2B5EF4-FFF2-40B4-BE49-F238E27FC236}">
                <a16:creationId xmlns:a16="http://schemas.microsoft.com/office/drawing/2014/main" id="{FF399040-41F8-DD27-5C25-D33441863B6B}"/>
              </a:ext>
            </a:extLst>
          </p:cNvPr>
          <p:cNvSpPr txBox="1"/>
          <p:nvPr/>
        </p:nvSpPr>
        <p:spPr>
          <a:xfrm>
            <a:off x="3184308" y="761474"/>
            <a:ext cx="169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32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2x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37326F-4FD3-EF6B-7BD6-CED49BEBA6DE}"/>
              </a:ext>
            </a:extLst>
          </p:cNvPr>
          <p:cNvSpPr txBox="1"/>
          <p:nvPr/>
        </p:nvSpPr>
        <p:spPr>
          <a:xfrm>
            <a:off x="7965903" y="1804461"/>
            <a:ext cx="169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32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2x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E391E901-F511-2F4B-97AF-B3682A6DD80C}"/>
              </a:ext>
            </a:extLst>
          </p:cNvPr>
          <p:cNvSpPr txBox="1"/>
          <p:nvPr/>
        </p:nvSpPr>
        <p:spPr>
          <a:xfrm>
            <a:off x="10285507" y="2269069"/>
            <a:ext cx="169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32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202434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79DED1A-30C6-FB3D-703E-60431FC4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The ASPIDES project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182516-EB24-F3A2-5D87-987DB2CE2C6D}"/>
              </a:ext>
            </a:extLst>
          </p:cNvPr>
          <p:cNvSpPr/>
          <p:nvPr/>
        </p:nvSpPr>
        <p:spPr bwMode="auto">
          <a:xfrm>
            <a:off x="693173" y="932048"/>
            <a:ext cx="11268000" cy="1080000"/>
          </a:xfrm>
          <a:prstGeom prst="roundRect">
            <a:avLst/>
          </a:prstGeom>
          <a:solidFill>
            <a:schemeClr val="bg1">
              <a:alpha val="0"/>
            </a:schemeClr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IT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53FC86D1-3405-1D10-31D5-64461F9CD884}"/>
              </a:ext>
            </a:extLst>
          </p:cNvPr>
          <p:cNvSpPr txBox="1"/>
          <p:nvPr/>
        </p:nvSpPr>
        <p:spPr>
          <a:xfrm>
            <a:off x="665260" y="932049"/>
            <a:ext cx="112600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2000" i="0" u="none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Goal</a:t>
            </a:r>
            <a:r>
              <a:rPr lang="en-GB" sz="2000" i="0" u="none" dirty="0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develop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SiPMs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in CMOS technology (digital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SiPMs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dSiPMs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for fast (high time density), high dynamic range counting and high accuracy timing – application to </a:t>
            </a:r>
            <a:r>
              <a:rPr lang="en-US" sz="2000" i="0" u="none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dual readout calorimetry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2000" i="0" u="none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RICH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2000" i="0" u="none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dark matter and neutrino experiments</a:t>
            </a:r>
            <a:endParaRPr lang="en-GB" sz="2000" i="0" u="none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GB" sz="2000" i="0" u="none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2000" i="0" u="none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Participating units</a:t>
            </a:r>
            <a:r>
              <a:rPr lang="en-GB" sz="2000" i="0" u="none" dirty="0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Bari (N.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Mazziotta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), Bologna (L.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Rignanese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), Milano (R. Santoro), Pavia (L.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Ratti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), Trento (L. Pancheri), Napoli (M.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Campajola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), Padova (G. </a:t>
            </a:r>
            <a:r>
              <a:rPr lang="en-US" sz="2000" i="0" u="none" dirty="0" err="1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Collazuol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), Torino (M. Da Rocha Rolo)</a:t>
            </a: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000" i="0" u="none" dirty="0">
              <a:solidFill>
                <a:srgbClr val="16165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i="0" u="none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People involved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7.85 FTE (27 researchers, 9 technologists)</a:t>
            </a: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000" i="0" u="none" dirty="0">
              <a:solidFill>
                <a:srgbClr val="16165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i="0" u="none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Research area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Detectors and electronics</a:t>
            </a:r>
          </a:p>
          <a:p>
            <a:pPr marL="800100" lvl="1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000" i="0" u="none" dirty="0">
              <a:solidFill>
                <a:srgbClr val="16165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just"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i="0" u="none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Duration</a:t>
            </a:r>
            <a:r>
              <a:rPr lang="en-US" sz="2000" i="0" u="none" dirty="0">
                <a:solidFill>
                  <a:srgbClr val="16165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3 years</a:t>
            </a:r>
          </a:p>
        </p:txBody>
      </p:sp>
    </p:spTree>
    <p:extLst>
      <p:ext uri="{BB962C8B-B14F-4D97-AF65-F5344CB8AC3E}">
        <p14:creationId xmlns:p14="http://schemas.microsoft.com/office/powerpoint/2010/main" val="428475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EDC96-8BC6-8296-DA7B-61762523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80" y="1162508"/>
            <a:ext cx="11520000" cy="4990179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B7FC913-17F1-17A3-0017-604087048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  <a:hlinkClick r:id="rId3"/>
              </a:rPr>
              <a:t>Meeting agenda </a:t>
            </a: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– January 30</a:t>
            </a:r>
          </a:p>
        </p:txBody>
      </p:sp>
    </p:spTree>
    <p:extLst>
      <p:ext uri="{BB962C8B-B14F-4D97-AF65-F5344CB8AC3E}">
        <p14:creationId xmlns:p14="http://schemas.microsoft.com/office/powerpoint/2010/main" val="240676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EFD94-896E-D275-6882-151CFA42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0" y="834377"/>
            <a:ext cx="11520000" cy="351179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B918644-2264-295F-9CEC-228BFF1BD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  <a:hlinkClick r:id="rId3"/>
              </a:rPr>
              <a:t>Meeting agenda </a:t>
            </a: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– January 30-31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1EFF6-30DB-9C35-98EA-BB8B311D2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00" y="4062948"/>
            <a:ext cx="11520000" cy="2395462"/>
          </a:xfrm>
          <a:prstGeom prst="rect">
            <a:avLst/>
          </a:prstGeom>
        </p:spPr>
      </p:pic>
      <p:sp>
        <p:nvSpPr>
          <p:cNvPr id="5" name="CasellaDiTesto 9">
            <a:extLst>
              <a:ext uri="{FF2B5EF4-FFF2-40B4-BE49-F238E27FC236}">
                <a16:creationId xmlns:a16="http://schemas.microsoft.com/office/drawing/2014/main" id="{0F8A3160-18BA-2A19-BC05-DF08D1E10C7B}"/>
              </a:ext>
            </a:extLst>
          </p:cNvPr>
          <p:cNvSpPr txBox="1"/>
          <p:nvPr/>
        </p:nvSpPr>
        <p:spPr>
          <a:xfrm>
            <a:off x="7375775" y="790069"/>
            <a:ext cx="2476148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it-IT" sz="2000" i="0" u="none" dirty="0" err="1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January</a:t>
            </a:r>
            <a:r>
              <a:rPr lang="it-IT" sz="2000" i="0" u="none" dirty="0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30</a:t>
            </a:r>
            <a:endParaRPr lang="en-GB" sz="2000" i="0" u="none" dirty="0">
              <a:solidFill>
                <a:schemeClr val="accent6">
                  <a:lumMod val="50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C0AB77A1-48B5-28D3-2E66-F7ECF6CF67AE}"/>
              </a:ext>
            </a:extLst>
          </p:cNvPr>
          <p:cNvSpPr txBox="1"/>
          <p:nvPr/>
        </p:nvSpPr>
        <p:spPr>
          <a:xfrm>
            <a:off x="7380692" y="4201860"/>
            <a:ext cx="2476148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it-IT" sz="2000" i="0" u="none" dirty="0" err="1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January</a:t>
            </a:r>
            <a:r>
              <a:rPr lang="it-IT" sz="2000" i="0" u="none" dirty="0">
                <a:solidFill>
                  <a:schemeClr val="accent6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31</a:t>
            </a:r>
            <a:endParaRPr lang="en-GB" sz="2000" i="0" u="none" dirty="0">
              <a:solidFill>
                <a:schemeClr val="accent6">
                  <a:lumMod val="50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003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331C9FF-D1D2-19C7-0AF0-3F7EB2473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72" y="178360"/>
            <a:ext cx="94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  <a:hlinkClick r:id="rId2"/>
              </a:rPr>
              <a:t>Meeting agenda </a:t>
            </a:r>
            <a:r>
              <a:rPr lang="en-US" altLang="it-IT" sz="2800" i="0" u="non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Comic Sans MS" panose="030F0902030302020204" pitchFamily="66" charset="0"/>
              </a:rPr>
              <a:t>– January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9B450-6642-F06F-E73D-BCBA6BAD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63" y="775321"/>
            <a:ext cx="10980000" cy="56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5653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188391</TotalTime>
  <Words>434</Words>
  <Application>Microsoft Macintosh PowerPoint</Application>
  <PresentationFormat>Widescreen</PresentationFormat>
  <Paragraphs>89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Comic Sans MS</vt:lpstr>
      <vt:lpstr>Courier New</vt:lpstr>
      <vt:lpstr>Futura Medium</vt:lpstr>
      <vt:lpstr>Times New Roman</vt:lpstr>
      <vt:lpstr>Verdana</vt:lpstr>
      <vt:lpstr>Wingdings</vt:lpstr>
      <vt:lpstr>Struttura predefinita</vt:lpstr>
      <vt:lpstr>Personalizza struttura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di Pavia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Lab S. E.</dc:creator>
  <cp:lastModifiedBy>Lodovico Ratti</cp:lastModifiedBy>
  <cp:revision>3600</cp:revision>
  <cp:lastPrinted>2024-11-29T10:18:31Z</cp:lastPrinted>
  <dcterms:created xsi:type="dcterms:W3CDTF">2011-12-05T01:14:14Z</dcterms:created>
  <dcterms:modified xsi:type="dcterms:W3CDTF">2025-01-30T12:58:46Z</dcterms:modified>
</cp:coreProperties>
</file>