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78" r:id="rId7"/>
    <p:sldId id="279" r:id="rId8"/>
    <p:sldId id="280" r:id="rId9"/>
    <p:sldId id="262" r:id="rId10"/>
    <p:sldId id="265" r:id="rId11"/>
    <p:sldId id="323" r:id="rId12"/>
    <p:sldId id="324" r:id="rId13"/>
    <p:sldId id="282" r:id="rId14"/>
    <p:sldId id="281" r:id="rId15"/>
    <p:sldId id="283" r:id="rId16"/>
    <p:sldId id="290" r:id="rId17"/>
    <p:sldId id="301" r:id="rId18"/>
    <p:sldId id="302" r:id="rId19"/>
    <p:sldId id="306" r:id="rId20"/>
    <p:sldId id="307" r:id="rId21"/>
    <p:sldId id="322" r:id="rId22"/>
    <p:sldId id="320" r:id="rId23"/>
    <p:sldId id="321" r:id="rId24"/>
    <p:sldId id="272" r:id="rId25"/>
    <p:sldId id="273" r:id="rId26"/>
    <p:sldId id="285" r:id="rId27"/>
    <p:sldId id="325" r:id="rId28"/>
  </p:sldIdLst>
  <p:sldSz cx="9906000" cy="6858000" type="A4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Y8vuYiCprB4RNCm0X7M5hL4bQ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90"/>
    <p:restoredTop sz="94656"/>
  </p:normalViewPr>
  <p:slideViewPr>
    <p:cSldViewPr snapToGrid="0">
      <p:cViewPr varScale="1">
        <p:scale>
          <a:sx n="107" d="100"/>
          <a:sy n="107" d="100"/>
        </p:scale>
        <p:origin x="8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imonedonati/Desktop/Desktop_September2019/Desktop/CDF/SummerStudent/Conferences/Eps2023/SummerStudents%20cop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imonedonati/Desktop/Desktop_September2019/Desktop/CDF/SummerStudent/Conferences/Bologna2024/2019%20copy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2700">
              <a:solidFill>
                <a:schemeClr val="accent1"/>
              </a:solidFill>
            </a:ln>
          </c:spPr>
          <c:marker>
            <c:spPr>
              <a:noFill/>
            </c:spPr>
          </c:marker>
          <c:xVal>
            <c:numRef>
              <c:f>Foglio1!$B$5:$B$44</c:f>
              <c:numCache>
                <c:formatCode>General</c:formatCode>
                <c:ptCount val="40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  <c:pt idx="38">
                  <c:v>2022</c:v>
                </c:pt>
                <c:pt idx="39">
                  <c:v>2023</c:v>
                </c:pt>
              </c:numCache>
            </c:numRef>
          </c:xVal>
          <c:yVal>
            <c:numRef>
              <c:f>Foglio1!$C$5:$C$44</c:f>
              <c:numCache>
                <c:formatCode>General</c:formatCode>
                <c:ptCount val="40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1</c:v>
                </c:pt>
                <c:pt idx="6">
                  <c:v>7</c:v>
                </c:pt>
                <c:pt idx="7">
                  <c:v>14</c:v>
                </c:pt>
                <c:pt idx="8">
                  <c:v>11</c:v>
                </c:pt>
                <c:pt idx="9">
                  <c:v>8</c:v>
                </c:pt>
                <c:pt idx="10">
                  <c:v>6</c:v>
                </c:pt>
                <c:pt idx="11">
                  <c:v>14</c:v>
                </c:pt>
                <c:pt idx="12">
                  <c:v>11</c:v>
                </c:pt>
                <c:pt idx="13">
                  <c:v>15</c:v>
                </c:pt>
                <c:pt idx="14">
                  <c:v>9</c:v>
                </c:pt>
                <c:pt idx="15">
                  <c:v>11</c:v>
                </c:pt>
                <c:pt idx="16">
                  <c:v>9</c:v>
                </c:pt>
                <c:pt idx="17">
                  <c:v>10</c:v>
                </c:pt>
                <c:pt idx="18">
                  <c:v>8</c:v>
                </c:pt>
                <c:pt idx="19">
                  <c:v>9</c:v>
                </c:pt>
                <c:pt idx="20">
                  <c:v>7</c:v>
                </c:pt>
                <c:pt idx="21">
                  <c:v>9</c:v>
                </c:pt>
                <c:pt idx="22">
                  <c:v>16</c:v>
                </c:pt>
                <c:pt idx="23">
                  <c:v>11</c:v>
                </c:pt>
                <c:pt idx="24">
                  <c:v>12</c:v>
                </c:pt>
                <c:pt idx="25">
                  <c:v>8</c:v>
                </c:pt>
                <c:pt idx="26">
                  <c:v>18</c:v>
                </c:pt>
                <c:pt idx="27">
                  <c:v>16</c:v>
                </c:pt>
                <c:pt idx="28">
                  <c:v>9</c:v>
                </c:pt>
                <c:pt idx="29">
                  <c:v>10</c:v>
                </c:pt>
                <c:pt idx="30">
                  <c:v>9</c:v>
                </c:pt>
                <c:pt idx="31">
                  <c:v>17</c:v>
                </c:pt>
                <c:pt idx="32">
                  <c:v>16</c:v>
                </c:pt>
                <c:pt idx="33">
                  <c:v>14</c:v>
                </c:pt>
                <c:pt idx="34">
                  <c:v>10</c:v>
                </c:pt>
                <c:pt idx="35">
                  <c:v>13</c:v>
                </c:pt>
                <c:pt idx="36">
                  <c:v>0</c:v>
                </c:pt>
                <c:pt idx="37">
                  <c:v>0</c:v>
                </c:pt>
                <c:pt idx="38">
                  <c:v>21</c:v>
                </c:pt>
                <c:pt idx="39">
                  <c:v>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AF7-FD49-B1EC-5BF947FBBA67}"/>
            </c:ext>
          </c:extLst>
        </c:ser>
        <c:ser>
          <c:idx val="1"/>
          <c:order val="1"/>
          <c:spPr>
            <a:ln w="12700">
              <a:solidFill>
                <a:srgbClr val="F1AC8A"/>
              </a:solidFill>
            </a:ln>
          </c:spPr>
          <c:xVal>
            <c:numRef>
              <c:f>Foglio1!$B$4:$B$44</c:f>
              <c:numCache>
                <c:formatCode>General</c:formatCode>
                <c:ptCount val="41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  <c:pt idx="35">
                  <c:v>2018</c:v>
                </c:pt>
                <c:pt idx="36">
                  <c:v>2019</c:v>
                </c:pt>
                <c:pt idx="37">
                  <c:v>2020</c:v>
                </c:pt>
                <c:pt idx="38">
                  <c:v>2021</c:v>
                </c:pt>
                <c:pt idx="39">
                  <c:v>2022</c:v>
                </c:pt>
                <c:pt idx="40">
                  <c:v>2023</c:v>
                </c:pt>
              </c:numCache>
            </c:numRef>
          </c:xVal>
          <c:yVal>
            <c:numRef>
              <c:f>Foglio1!$D$4:$D$44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4</c:v>
                </c:pt>
                <c:pt idx="15">
                  <c:v>4</c:v>
                </c:pt>
                <c:pt idx="16">
                  <c:v>3</c:v>
                </c:pt>
                <c:pt idx="17">
                  <c:v>0</c:v>
                </c:pt>
                <c:pt idx="18">
                  <c:v>2</c:v>
                </c:pt>
                <c:pt idx="19">
                  <c:v>3</c:v>
                </c:pt>
                <c:pt idx="20">
                  <c:v>1</c:v>
                </c:pt>
                <c:pt idx="21">
                  <c:v>2</c:v>
                </c:pt>
                <c:pt idx="22">
                  <c:v>4</c:v>
                </c:pt>
                <c:pt idx="23">
                  <c:v>6</c:v>
                </c:pt>
                <c:pt idx="24">
                  <c:v>5</c:v>
                </c:pt>
                <c:pt idx="25">
                  <c:v>3</c:v>
                </c:pt>
                <c:pt idx="26">
                  <c:v>13</c:v>
                </c:pt>
                <c:pt idx="27">
                  <c:v>18</c:v>
                </c:pt>
                <c:pt idx="28">
                  <c:v>7</c:v>
                </c:pt>
                <c:pt idx="29">
                  <c:v>12</c:v>
                </c:pt>
                <c:pt idx="30">
                  <c:v>12</c:v>
                </c:pt>
                <c:pt idx="31">
                  <c:v>13</c:v>
                </c:pt>
                <c:pt idx="32">
                  <c:v>17</c:v>
                </c:pt>
                <c:pt idx="33">
                  <c:v>19</c:v>
                </c:pt>
                <c:pt idx="34">
                  <c:v>16</c:v>
                </c:pt>
                <c:pt idx="35">
                  <c:v>15</c:v>
                </c:pt>
                <c:pt idx="36">
                  <c:v>15</c:v>
                </c:pt>
                <c:pt idx="37">
                  <c:v>0</c:v>
                </c:pt>
                <c:pt idx="38">
                  <c:v>0</c:v>
                </c:pt>
                <c:pt idx="39">
                  <c:v>4</c:v>
                </c:pt>
                <c:pt idx="40">
                  <c:v>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AF7-FD49-B1EC-5BF947FBBA67}"/>
            </c:ext>
          </c:extLst>
        </c:ser>
        <c:ser>
          <c:idx val="2"/>
          <c:order val="2"/>
          <c:spPr>
            <a:ln w="12700">
              <a:solidFill>
                <a:srgbClr val="92D050"/>
              </a:solidFill>
            </a:ln>
          </c:spPr>
          <c:xVal>
            <c:numRef>
              <c:f>Foglio1!$B$4:$B$44</c:f>
              <c:numCache>
                <c:formatCode>General</c:formatCode>
                <c:ptCount val="41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  <c:pt idx="35">
                  <c:v>2018</c:v>
                </c:pt>
                <c:pt idx="36">
                  <c:v>2019</c:v>
                </c:pt>
                <c:pt idx="37">
                  <c:v>2020</c:v>
                </c:pt>
                <c:pt idx="38">
                  <c:v>2021</c:v>
                </c:pt>
                <c:pt idx="39">
                  <c:v>2022</c:v>
                </c:pt>
                <c:pt idx="40">
                  <c:v>2023</c:v>
                </c:pt>
              </c:numCache>
            </c:numRef>
          </c:xVal>
          <c:yVal>
            <c:numRef>
              <c:f>Foglio1!$E$4:$E$44</c:f>
              <c:numCache>
                <c:formatCode>General</c:formatCode>
                <c:ptCount val="41"/>
                <c:pt idx="0">
                  <c:v>3</c:v>
                </c:pt>
                <c:pt idx="1">
                  <c:v>4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1</c:v>
                </c:pt>
                <c:pt idx="7">
                  <c:v>7</c:v>
                </c:pt>
                <c:pt idx="8">
                  <c:v>14</c:v>
                </c:pt>
                <c:pt idx="9">
                  <c:v>11</c:v>
                </c:pt>
                <c:pt idx="10">
                  <c:v>8</c:v>
                </c:pt>
                <c:pt idx="11">
                  <c:v>6</c:v>
                </c:pt>
                <c:pt idx="12">
                  <c:v>14</c:v>
                </c:pt>
                <c:pt idx="13">
                  <c:v>12</c:v>
                </c:pt>
                <c:pt idx="14">
                  <c:v>19</c:v>
                </c:pt>
                <c:pt idx="15">
                  <c:v>13</c:v>
                </c:pt>
                <c:pt idx="16">
                  <c:v>14</c:v>
                </c:pt>
                <c:pt idx="17">
                  <c:v>9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13</c:v>
                </c:pt>
                <c:pt idx="23">
                  <c:v>22</c:v>
                </c:pt>
                <c:pt idx="24">
                  <c:v>16</c:v>
                </c:pt>
                <c:pt idx="25">
                  <c:v>15</c:v>
                </c:pt>
                <c:pt idx="26">
                  <c:v>21</c:v>
                </c:pt>
                <c:pt idx="27">
                  <c:v>28</c:v>
                </c:pt>
                <c:pt idx="28">
                  <c:v>23</c:v>
                </c:pt>
                <c:pt idx="29">
                  <c:v>21</c:v>
                </c:pt>
                <c:pt idx="30">
                  <c:v>22</c:v>
                </c:pt>
                <c:pt idx="31">
                  <c:v>22</c:v>
                </c:pt>
                <c:pt idx="32">
                  <c:v>34</c:v>
                </c:pt>
                <c:pt idx="33">
                  <c:v>35</c:v>
                </c:pt>
                <c:pt idx="34">
                  <c:v>30</c:v>
                </c:pt>
                <c:pt idx="35">
                  <c:v>25</c:v>
                </c:pt>
                <c:pt idx="36">
                  <c:v>28</c:v>
                </c:pt>
                <c:pt idx="37">
                  <c:v>0</c:v>
                </c:pt>
                <c:pt idx="38">
                  <c:v>0</c:v>
                </c:pt>
                <c:pt idx="39">
                  <c:v>25</c:v>
                </c:pt>
                <c:pt idx="40">
                  <c:v>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AF7-FD49-B1EC-5BF947FBBA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3086856"/>
        <c:axId val="-2133207304"/>
      </c:scatterChart>
      <c:valAx>
        <c:axId val="-2133086856"/>
        <c:scaling>
          <c:orientation val="minMax"/>
          <c:max val="2023"/>
          <c:min val="1983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IT"/>
          </a:p>
        </c:txPr>
        <c:crossAx val="-2133207304"/>
        <c:crosses val="autoZero"/>
        <c:crossBetween val="midCat"/>
      </c:valAx>
      <c:valAx>
        <c:axId val="-213320730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IT"/>
          </a:p>
        </c:txPr>
        <c:crossAx val="-2133086856"/>
        <c:crosses val="autoZero"/>
        <c:crossBetween val="midCat"/>
      </c:valAx>
    </c:plotArea>
    <c:plotVisOnly val="1"/>
    <c:dispBlanksAs val="gap"/>
    <c:showDLblsOverMax val="0"/>
  </c:chart>
  <c:spPr>
    <a:solidFill>
      <a:schemeClr val="bg2"/>
    </a:solidFill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cat>
            <c:strRef>
              <c:f>Foglio1!$B$8:$B$18</c:f>
              <c:strCache>
                <c:ptCount val="11"/>
                <c:pt idx="0">
                  <c:v>Muon (g-2)</c:v>
                </c:pt>
                <c:pt idx="1">
                  <c:v>Mu2e</c:v>
                </c:pt>
                <c:pt idx="2">
                  <c:v>Neutrino</c:v>
                </c:pt>
                <c:pt idx="3">
                  <c:v>CMS</c:v>
                </c:pt>
                <c:pt idx="4">
                  <c:v>Muon Collider</c:v>
                </c:pt>
                <c:pt idx="5">
                  <c:v>Astrophysics, Dark Mattter</c:v>
                </c:pt>
                <c:pt idx="6">
                  <c:v>Computing</c:v>
                </c:pt>
                <c:pt idx="7">
                  <c:v>Technology</c:v>
                </c:pt>
                <c:pt idx="8">
                  <c:v>Accelerator</c:v>
                </c:pt>
                <c:pt idx="9">
                  <c:v>Quantum Computing</c:v>
                </c:pt>
                <c:pt idx="10">
                  <c:v>Space Science</c:v>
                </c:pt>
              </c:strCache>
            </c:strRef>
          </c:cat>
          <c:val>
            <c:numRef>
              <c:f>Foglio1!$C$8:$C$18</c:f>
              <c:numCache>
                <c:formatCode>General</c:formatCode>
                <c:ptCount val="11"/>
                <c:pt idx="0">
                  <c:v>8</c:v>
                </c:pt>
                <c:pt idx="1">
                  <c:v>19</c:v>
                </c:pt>
                <c:pt idx="2">
                  <c:v>34</c:v>
                </c:pt>
                <c:pt idx="3">
                  <c:v>11</c:v>
                </c:pt>
                <c:pt idx="4">
                  <c:v>1</c:v>
                </c:pt>
                <c:pt idx="5">
                  <c:v>4</c:v>
                </c:pt>
                <c:pt idx="6">
                  <c:v>14</c:v>
                </c:pt>
                <c:pt idx="7">
                  <c:v>22</c:v>
                </c:pt>
                <c:pt idx="8">
                  <c:v>14</c:v>
                </c:pt>
                <c:pt idx="9">
                  <c:v>8</c:v>
                </c:pt>
                <c:pt idx="1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A4-F046-A3D4-80C736A6B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0038424"/>
        <c:axId val="-2120191880"/>
      </c:barChart>
      <c:catAx>
        <c:axId val="-2080038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en-IT"/>
          </a:p>
        </c:txPr>
        <c:crossAx val="-2120191880"/>
        <c:crosses val="autoZero"/>
        <c:auto val="1"/>
        <c:lblAlgn val="ctr"/>
        <c:lblOffset val="100"/>
        <c:noMultiLvlLbl val="0"/>
      </c:catAx>
      <c:valAx>
        <c:axId val="-2120191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0038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C9F34CF4-E32D-26E8-F33D-A9A8FEF41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>
            <a:extLst>
              <a:ext uri="{FF2B5EF4-FFF2-40B4-BE49-F238E27FC236}">
                <a16:creationId xmlns:a16="http://schemas.microsoft.com/office/drawing/2014/main" id="{050F4D32-A483-47B5-FDB3-FB7A4887F4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6:notes">
            <a:extLst>
              <a:ext uri="{FF2B5EF4-FFF2-40B4-BE49-F238E27FC236}">
                <a16:creationId xmlns:a16="http://schemas.microsoft.com/office/drawing/2014/main" id="{C4BBB4D2-C710-70E5-D414-D0FD9B11E8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779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8ABEB230-938F-4BEF-FC9C-FE527B841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99961697b1_0_21:notes">
            <a:extLst>
              <a:ext uri="{FF2B5EF4-FFF2-40B4-BE49-F238E27FC236}">
                <a16:creationId xmlns:a16="http://schemas.microsoft.com/office/drawing/2014/main" id="{307DE65C-314F-D863-0000-B6EFF633DE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99961697b1_0_21:notes">
            <a:extLst>
              <a:ext uri="{FF2B5EF4-FFF2-40B4-BE49-F238E27FC236}">
                <a16:creationId xmlns:a16="http://schemas.microsoft.com/office/drawing/2014/main" id="{2984A9AB-5B88-BD8C-BFF2-80BCCF88CE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267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59C7F4E6-746B-AA97-3353-8C2FD8B4C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9a73d21773_10_2:notes">
            <a:extLst>
              <a:ext uri="{FF2B5EF4-FFF2-40B4-BE49-F238E27FC236}">
                <a16:creationId xmlns:a16="http://schemas.microsoft.com/office/drawing/2014/main" id="{55D7A3DA-8370-7432-6B20-AF77C64D8F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9a73d21773_10_2:notes">
            <a:extLst>
              <a:ext uri="{FF2B5EF4-FFF2-40B4-BE49-F238E27FC236}">
                <a16:creationId xmlns:a16="http://schemas.microsoft.com/office/drawing/2014/main" id="{D48A36B6-671A-8D94-03DE-FD7BB59A6F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562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18C9E13E-8CF9-7080-857E-8FC5F8E7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9a73d21773_10_2:notes">
            <a:extLst>
              <a:ext uri="{FF2B5EF4-FFF2-40B4-BE49-F238E27FC236}">
                <a16:creationId xmlns:a16="http://schemas.microsoft.com/office/drawing/2014/main" id="{3BFB41F5-B5B9-E6E5-D7A1-DC7528C941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9a73d21773_10_2:notes">
            <a:extLst>
              <a:ext uri="{FF2B5EF4-FFF2-40B4-BE49-F238E27FC236}">
                <a16:creationId xmlns:a16="http://schemas.microsoft.com/office/drawing/2014/main" id="{21197380-EB4C-13CD-8F84-E43E9EFC36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576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6A832CBF-E50A-25D2-558B-9CF3E1486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9a73d21773_10_2:notes">
            <a:extLst>
              <a:ext uri="{FF2B5EF4-FFF2-40B4-BE49-F238E27FC236}">
                <a16:creationId xmlns:a16="http://schemas.microsoft.com/office/drawing/2014/main" id="{CF189C9C-3039-71E3-5B37-A43C1440A6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9a73d21773_10_2:notes">
            <a:extLst>
              <a:ext uri="{FF2B5EF4-FFF2-40B4-BE49-F238E27FC236}">
                <a16:creationId xmlns:a16="http://schemas.microsoft.com/office/drawing/2014/main" id="{CAB27136-804D-FE0E-ED97-B9F33F66D0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992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650287EA-1C02-C42B-F5B5-45E822DA3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0FD7C8CA-E0C1-9305-E28D-95C4158218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CDFB8FAA-25EC-73B4-6DAB-F0B0F95598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398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CCDFE-F94E-8A51-E0FD-0B556F23C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2D237F-4D91-0CB9-329D-27B8412CD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AB6DC-2C58-C5CF-BAA5-C9D826985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97A82-2234-5FA6-2B68-ABE39BB8F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AD08E57-B576-F641-BEA6-C3D752DF7F6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21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9a73d21773_9_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9a73d21773_9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C25F8D12-8A32-E362-DF38-33518C1BC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>
            <a:extLst>
              <a:ext uri="{FF2B5EF4-FFF2-40B4-BE49-F238E27FC236}">
                <a16:creationId xmlns:a16="http://schemas.microsoft.com/office/drawing/2014/main" id="{E758AD72-D10C-5064-9DCA-528E9C1E6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19:notes">
            <a:extLst>
              <a:ext uri="{FF2B5EF4-FFF2-40B4-BE49-F238E27FC236}">
                <a16:creationId xmlns:a16="http://schemas.microsoft.com/office/drawing/2014/main" id="{178C65CA-FEDF-D3F1-B709-6584A66D6C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785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A59465EB-EA60-6FE6-D566-052800A7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>
            <a:extLst>
              <a:ext uri="{FF2B5EF4-FFF2-40B4-BE49-F238E27FC236}">
                <a16:creationId xmlns:a16="http://schemas.microsoft.com/office/drawing/2014/main" id="{8D26F249-823E-CF01-2F5F-AB035D493A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:notes">
            <a:extLst>
              <a:ext uri="{FF2B5EF4-FFF2-40B4-BE49-F238E27FC236}">
                <a16:creationId xmlns:a16="http://schemas.microsoft.com/office/drawing/2014/main" id="{B325F59A-13E1-A027-AFA4-4B0BBD0F27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527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4B3EFC38-FE0B-F1C3-ADF7-53980CE0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36F2A559-C495-902F-0CC8-C5E3531FE5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217C7D99-D5CF-36D1-E418-11B19D1199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569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0207A5C3-C879-3D9E-1966-8714E7280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4B0A7BAD-1B5C-8118-46D4-099B96782A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67077808-00BF-63DB-A680-16FB58FEC5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4620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ED2DFCC1-4EFB-7F29-A527-5B7DFADF6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>
            <a:extLst>
              <a:ext uri="{FF2B5EF4-FFF2-40B4-BE49-F238E27FC236}">
                <a16:creationId xmlns:a16="http://schemas.microsoft.com/office/drawing/2014/main" id="{D0B051A5-BA21-C080-9268-004049FB46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12C0CC49-2B94-341B-E9CC-5A5FC2AD19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1741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8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5251054" y="2203054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917179" y="128984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266912"/>
            <a:ext cx="94107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1" y="1043047"/>
            <a:ext cx="9395222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98229" y="6495482"/>
            <a:ext cx="73164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sym typeface="Calibri"/>
              </a:rPr>
              <a:t>5/8/23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sym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8153" y="6495483"/>
            <a:ext cx="600335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  <a:sym typeface="Calibri"/>
              </a:rPr>
              <a:t>Marco Mambelli | Involving the new generations in Fermilab endeavors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  <a:sym typeface="Calibri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0771" y="6495483"/>
            <a:ext cx="44886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82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34251" y="4538731"/>
            <a:ext cx="5352869" cy="1206086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9242" y="-1"/>
            <a:ext cx="995553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38028" y="3799541"/>
            <a:ext cx="9389365" cy="722763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9242" y="817011"/>
            <a:ext cx="9955530" cy="2966102"/>
          </a:xfrm>
          <a:prstGeom prst="rect">
            <a:avLst/>
          </a:prstGeom>
        </p:spPr>
      </p:pic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1" y="288918"/>
            <a:ext cx="9761685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18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38029" y="4963773"/>
            <a:ext cx="5352869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42736" y="5977379"/>
            <a:ext cx="3529013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9242" y="-1"/>
            <a:ext cx="995553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38028" y="3951842"/>
            <a:ext cx="9389365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9242" y="817011"/>
            <a:ext cx="995553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137302" y="5725585"/>
            <a:ext cx="340570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sz="1400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1" y="288918"/>
            <a:ext cx="9761685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3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38029" y="4963773"/>
            <a:ext cx="5352869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42736" y="5977379"/>
            <a:ext cx="3529013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9242" y="-1"/>
            <a:ext cx="995553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38028" y="3951842"/>
            <a:ext cx="9389365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9242" y="817011"/>
            <a:ext cx="995553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137302" y="5725585"/>
            <a:ext cx="340570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sz="1400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1" y="288918"/>
            <a:ext cx="9761685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5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38029" y="4963773"/>
            <a:ext cx="5352869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42736" y="5977379"/>
            <a:ext cx="3529013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9242" y="-1"/>
            <a:ext cx="995553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38028" y="3951842"/>
            <a:ext cx="9389365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9242" y="817011"/>
            <a:ext cx="995553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137302" y="5725585"/>
            <a:ext cx="340570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sz="1400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1" y="288918"/>
            <a:ext cx="9761685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5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38029" y="4963773"/>
            <a:ext cx="5352869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42736" y="5977379"/>
            <a:ext cx="3529013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9242" y="-1"/>
            <a:ext cx="995553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38028" y="3951842"/>
            <a:ext cx="9389365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9242" y="817011"/>
            <a:ext cx="995553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137302" y="5725585"/>
            <a:ext cx="340570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sz="1400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1" y="288918"/>
            <a:ext cx="9761685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12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38029" y="4963773"/>
            <a:ext cx="5352869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42736" y="5977379"/>
            <a:ext cx="3529013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9242" y="-1"/>
            <a:ext cx="995553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38028" y="3951842"/>
            <a:ext cx="9389365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9242" y="817011"/>
            <a:ext cx="995553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137302" y="5725585"/>
            <a:ext cx="340570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sz="1400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1" y="288918"/>
            <a:ext cx="9761685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88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38029" y="4963773"/>
            <a:ext cx="5352869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42736" y="5977379"/>
            <a:ext cx="3529013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9242" y="-1"/>
            <a:ext cx="995553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38028" y="3951842"/>
            <a:ext cx="9389365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9242" y="817011"/>
            <a:ext cx="9955530" cy="29661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137302" y="5725585"/>
            <a:ext cx="340570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  <a:p>
            <a:endParaRPr lang="en-US" sz="1400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1" y="288918"/>
            <a:ext cx="9761685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84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65692"/>
            <a:ext cx="94107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1" y="1043047"/>
            <a:ext cx="9395222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98229" y="6495482"/>
            <a:ext cx="73164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5/8/23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8153" y="6495483"/>
            <a:ext cx="600335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Marco Mambelli | Involving the new generations in Fermilab endeavors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0771" y="6495483"/>
            <a:ext cx="44886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11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266912"/>
            <a:ext cx="94107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1" y="1043047"/>
            <a:ext cx="9395222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98229" y="6495482"/>
            <a:ext cx="73164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5/8/23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8153" y="6495483"/>
            <a:ext cx="600335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Marco Mambelli | Involving the new generations in Fermilab endeavors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0771" y="6495483"/>
            <a:ext cx="44886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30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47650" y="4765101"/>
            <a:ext cx="45567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5078634" y="4765101"/>
            <a:ext cx="45567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47650" y="1043695"/>
            <a:ext cx="4556760" cy="35687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5078634" y="1043695"/>
            <a:ext cx="4556760" cy="35687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98229" y="6495482"/>
            <a:ext cx="73164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5/8/23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8152" y="6495483"/>
            <a:ext cx="6000082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Marco Mambelli | Involving the new generations in Fermilab endeavors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47650" y="465692"/>
            <a:ext cx="94107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0771" y="6495483"/>
            <a:ext cx="44886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31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650" y="1043693"/>
            <a:ext cx="3280219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837938" y="1043695"/>
            <a:ext cx="5793239" cy="49942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5/8/23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658152" y="6495483"/>
            <a:ext cx="6000082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Marco Mambelli | Involving the new generations in Fermilab endeavors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7650" y="465692"/>
            <a:ext cx="94107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376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746" y="1043694"/>
            <a:ext cx="94107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746" y="4943006"/>
            <a:ext cx="94107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5/8/23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8152" y="6495483"/>
            <a:ext cx="6000082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Marco Mambelli | Involving the new generations in Fermilab endeavors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2746" y="465692"/>
            <a:ext cx="94107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45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5/8/23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58152" y="6495483"/>
            <a:ext cx="6000082" cy="237285"/>
          </a:xfrm>
        </p:spPr>
        <p:txBody>
          <a:bodyPr/>
          <a:lstStyle/>
          <a:p>
            <a:pPr>
              <a:defRPr/>
            </a:pPr>
            <a:r>
              <a:rPr lang="en-US"/>
              <a:t>Marco Mambelli | Involving the new generations in Fermilab endeavors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40771" y="468312"/>
            <a:ext cx="9398662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69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2835" y="279371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144377" y="279371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065972" y="279371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995661" y="279371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909162" y="279371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5/8/23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658152" y="6495483"/>
            <a:ext cx="6000082" cy="242873"/>
          </a:xfrm>
        </p:spPr>
        <p:txBody>
          <a:bodyPr/>
          <a:lstStyle/>
          <a:p>
            <a:pPr>
              <a:defRPr/>
            </a:pPr>
            <a:r>
              <a:rPr lang="en-US"/>
              <a:t>Marco Mambelli | Involving the new generations in Fermilab endeavors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2835" y="1050328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144377" y="1050328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4065972" y="1050328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995661" y="1050328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909162" y="1050328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2835" y="452695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144377" y="452695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65972" y="452695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995661" y="452695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909162" y="4526953"/>
            <a:ext cx="173355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47650" y="463791"/>
            <a:ext cx="94107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20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98229" y="6495482"/>
            <a:ext cx="73164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5/8/23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8152" y="6495483"/>
            <a:ext cx="7981282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Marco Mambelli | Involving the new generations in Fermilab endeavors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0771" y="6495483"/>
            <a:ext cx="44886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>
          <a:xfrm>
            <a:off x="412751" y="6667501"/>
            <a:ext cx="44886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3B1645-7189-4249-9909-1EA7A2C8D59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33892" y="6258863"/>
            <a:ext cx="9424458" cy="197990"/>
            <a:chOff x="600217" y="6258863"/>
            <a:chExt cx="8297721" cy="18884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D5C717-C74B-4B42-AEA1-4286BA807B1A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6" descr="FermiLogo_RGB_NALBlue.png">
              <a:extLst>
                <a:ext uri="{FF2B5EF4-FFF2-40B4-BE49-F238E27FC236}">
                  <a16:creationId xmlns:a16="http://schemas.microsoft.com/office/drawing/2014/main" id="{1DC4D72E-1A3E-7A41-B415-6000037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082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esense.df.unipi.i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hyperlink" Target="https://files.slack.com/files-pri/T7P7C3UAK-F088A45QTQF/2a25c0d8-76bf-4880-9405-2079ba3534d2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00"/>
            <a:ext cx="99060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0" y="4226418"/>
            <a:ext cx="7391400" cy="1434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mic Sans MS"/>
              <a:buNone/>
            </a:pPr>
            <a:r>
              <a:rPr lang="it-IT" sz="36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WP5</a:t>
            </a:r>
            <a:br>
              <a:rPr lang="it-IT" sz="36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-IT" sz="3600" b="1" i="0" u="none" strike="noStrike" cap="none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Dissemination</a:t>
            </a:r>
            <a:r>
              <a:rPr lang="it-IT" sz="36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it-IT" sz="3600" b="1" i="0" u="none" strike="noStrike" cap="none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Outreach</a:t>
            </a:r>
            <a:endParaRPr sz="3600" b="0" i="0" u="none" strike="noStrike" cap="none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71438" y="5753100"/>
            <a:ext cx="731996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Christian Farnese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ENSE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MidTerm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Review Meeting</a:t>
            </a:r>
            <a:endParaRPr dirty="0"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1539" y="5661025"/>
            <a:ext cx="2579687" cy="11969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71438" y="44450"/>
            <a:ext cx="8461375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SENSE –</a:t>
            </a:r>
            <a:r>
              <a:rPr lang="it-IT" b="0" i="0" u="none" strike="noStrike" cap="none" dirty="0" err="1">
                <a:ea typeface="Comic Sans MS"/>
              </a:rPr>
              <a:t>N</a:t>
            </a:r>
            <a:r>
              <a:rPr lang="it-IT" sz="2000" dirty="0" err="1">
                <a:solidFill>
                  <a:schemeClr val="lt1"/>
                </a:solidFill>
                <a:latin typeface="Comic Sans MS"/>
                <a:ea typeface="Comic Sans MS"/>
                <a:sym typeface="Comic Sans MS"/>
              </a:rPr>
              <a:t>S</a:t>
            </a:r>
            <a:r>
              <a:rPr lang="it-IT" sz="2000" b="0" i="0" u="none" strike="noStrike" cap="none" dirty="0" err="1">
                <a:solidFill>
                  <a:schemeClr val="lt1"/>
                </a:solidFill>
                <a:latin typeface="Comic Sans MS"/>
                <a:ea typeface="Comic Sans MS"/>
                <a:sym typeface="Comic Sans MS"/>
              </a:rPr>
              <a:t>earch</a:t>
            </a:r>
            <a:r>
              <a:rPr lang="it-IT" sz="20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sym typeface="Comic Sans MS"/>
              </a:rPr>
              <a:t> for new </a:t>
            </a:r>
            <a:r>
              <a:rPr lang="it-IT" sz="2000" b="0" i="0" u="none" strike="noStrike" cap="none" dirty="0" err="1">
                <a:solidFill>
                  <a:schemeClr val="lt1"/>
                </a:solidFill>
                <a:latin typeface="Comic Sans MS"/>
                <a:ea typeface="Comic Sans MS"/>
                <a:sym typeface="Comic Sans MS"/>
              </a:rPr>
              <a:t>physics</a:t>
            </a:r>
            <a:r>
              <a:rPr lang="it-IT" sz="20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sym typeface="Comic Sans MS"/>
              </a:rPr>
              <a:t> and </a:t>
            </a:r>
            <a:r>
              <a:rPr lang="it-IT" sz="2000" b="0" i="0" u="none" strike="noStrike" cap="none" dirty="0" err="1">
                <a:solidFill>
                  <a:schemeClr val="lt1"/>
                </a:solidFill>
                <a:latin typeface="Comic Sans MS"/>
                <a:ea typeface="Comic Sans MS"/>
                <a:sym typeface="Comic Sans MS"/>
              </a:rPr>
              <a:t>technological</a:t>
            </a:r>
            <a:r>
              <a:rPr lang="it-IT" sz="20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sym typeface="Comic Sans MS"/>
              </a:rPr>
              <a:t> </a:t>
            </a:r>
            <a:r>
              <a:rPr lang="it-IT" sz="2000" b="0" i="0" u="none" strike="noStrike" cap="none" dirty="0" err="1">
                <a:solidFill>
                  <a:schemeClr val="lt1"/>
                </a:solidFill>
                <a:latin typeface="Comic Sans MS"/>
                <a:ea typeface="Comic Sans MS"/>
                <a:sym typeface="Comic Sans MS"/>
              </a:rPr>
              <a:t>advancements</a:t>
            </a:r>
            <a:r>
              <a:rPr lang="it-IT" sz="20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sym typeface="Comic Sans MS"/>
              </a:rPr>
              <a:t> </a:t>
            </a:r>
            <a:r>
              <a:rPr lang="it-IT" sz="2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from neutrino </a:t>
            </a:r>
            <a:r>
              <a:rPr lang="it-IT" sz="2000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experiments</a:t>
            </a:r>
            <a:r>
              <a:rPr lang="it-IT" sz="2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2000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2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high </a:t>
            </a:r>
            <a:r>
              <a:rPr lang="it-IT" sz="2000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intensity</a:t>
            </a:r>
            <a:r>
              <a:rPr lang="it-IT" sz="2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2000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frontier</a:t>
            </a:r>
            <a:r>
              <a:rPr lang="it-IT" sz="2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cooperative Europe-United States–Brazil </a:t>
            </a:r>
            <a:r>
              <a:rPr lang="it-IT" sz="2000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effort</a:t>
            </a:r>
            <a:endParaRPr sz="20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>
          <a:extLst>
            <a:ext uri="{FF2B5EF4-FFF2-40B4-BE49-F238E27FC236}">
              <a16:creationId xmlns:a16="http://schemas.microsoft.com/office/drawing/2014/main" id="{C8B648C1-DD4F-BDF0-2AB8-9D7B1211F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oster of a conference&#10;&#10;AI-generated content may be incorrect.">
            <a:extLst>
              <a:ext uri="{FF2B5EF4-FFF2-40B4-BE49-F238E27FC236}">
                <a16:creationId xmlns:a16="http://schemas.microsoft.com/office/drawing/2014/main" id="{48ED2D19-DC4A-1948-80BC-E064765E1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704" y="509131"/>
            <a:ext cx="7772400" cy="1918133"/>
          </a:xfrm>
          <a:prstGeom prst="rect">
            <a:avLst/>
          </a:prstGeom>
        </p:spPr>
      </p:pic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6B79323-035E-5708-706C-BADBA3A58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892" y="1577141"/>
            <a:ext cx="1649384" cy="8501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67109D-71FA-6AEF-8685-8EC48C04562D}"/>
              </a:ext>
            </a:extLst>
          </p:cNvPr>
          <p:cNvSpPr txBox="1"/>
          <p:nvPr/>
        </p:nvSpPr>
        <p:spPr>
          <a:xfrm>
            <a:off x="0" y="2177048"/>
            <a:ext cx="9480331" cy="2251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algn="just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GB" sz="1800" dirty="0">
                <a:solidFill>
                  <a:srgbClr val="FF0000"/>
                </a:solidFill>
                <a:latin typeface="Comic Sans MS"/>
                <a:sym typeface="Calibri"/>
              </a:rPr>
              <a:t>TAUP 2023</a:t>
            </a:r>
          </a:p>
          <a:p>
            <a:pPr marL="139700" algn="just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GB" sz="1500" dirty="0">
                <a:solidFill>
                  <a:srgbClr val="FF0000"/>
                </a:solidFill>
                <a:latin typeface="Comic Sans MS"/>
                <a:sym typeface="Calibri"/>
              </a:rPr>
              <a:t>https://</a:t>
            </a:r>
            <a:r>
              <a:rPr lang="en-GB" sz="1500" dirty="0" err="1">
                <a:solidFill>
                  <a:srgbClr val="FF0000"/>
                </a:solidFill>
                <a:latin typeface="Comic Sans MS"/>
                <a:sym typeface="Calibri"/>
              </a:rPr>
              <a:t>indico.cern.ch</a:t>
            </a:r>
            <a:r>
              <a:rPr lang="en-GB" sz="1500" dirty="0">
                <a:solidFill>
                  <a:srgbClr val="FF0000"/>
                </a:solidFill>
                <a:latin typeface="Comic Sans MS"/>
                <a:sym typeface="Calibri"/>
              </a:rPr>
              <a:t>/event/1199289/</a:t>
            </a:r>
            <a:endParaRPr lang="en-IT" sz="1500" dirty="0">
              <a:solidFill>
                <a:srgbClr val="FF0000"/>
              </a:solidFill>
              <a:latin typeface="Comic Sans MS"/>
              <a:sym typeface="Calibri"/>
            </a:endParaRP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IT" sz="1500" dirty="0">
                <a:solidFill>
                  <a:schemeClr val="dk1"/>
                </a:solidFill>
                <a:latin typeface="Comic Sans MS"/>
                <a:sym typeface="Calibri"/>
              </a:rPr>
              <a:t>Emanuela Barzi, G. Bellettini, S. Donati, M. Mambelli, “The Italian Summer Students Program at Fermilab: 40 years of education in particle physics and technology”.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Magda </a:t>
            </a:r>
            <a:r>
              <a:rPr lang="en-GB" sz="1500" dirty="0" err="1">
                <a:solidFill>
                  <a:schemeClr val="dk1"/>
                </a:solidFill>
                <a:latin typeface="Comic Sans MS"/>
                <a:sym typeface="Calibri"/>
              </a:rPr>
              <a:t>Cicerchia</a:t>
            </a: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, “Study of cosmic rays in the ICARUS-T600 detectors”.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José I. Crespo-</a:t>
            </a:r>
            <a:r>
              <a:rPr lang="en-GB" sz="1500" dirty="0" err="1">
                <a:solidFill>
                  <a:schemeClr val="dk1"/>
                </a:solidFill>
                <a:latin typeface="Comic Sans MS"/>
                <a:sym typeface="Calibri"/>
              </a:rPr>
              <a:t>Anadón</a:t>
            </a: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, “Searches for Beyond Standard Model Physics in the SBND neutrino experiment”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Clara Cuesta, “Supernova and solar neutrino searches at DUNE”.</a:t>
            </a:r>
            <a:endParaRPr lang="en-IT" sz="1500" dirty="0">
              <a:solidFill>
                <a:schemeClr val="dk1"/>
              </a:solidFill>
              <a:latin typeface="Comic Sans M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305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97E10423-17A3-BCFF-86E6-197757233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379823-5448-39D4-BB61-71E8AE4A683A}"/>
              </a:ext>
            </a:extLst>
          </p:cNvPr>
          <p:cNvSpPr txBox="1"/>
          <p:nvPr/>
        </p:nvSpPr>
        <p:spPr>
          <a:xfrm>
            <a:off x="85651" y="2030559"/>
            <a:ext cx="9906000" cy="145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algn="just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GB" sz="1800" dirty="0">
                <a:solidFill>
                  <a:srgbClr val="FF0000"/>
                </a:solidFill>
                <a:latin typeface="Comic Sans MS"/>
                <a:sym typeface="Calibri"/>
              </a:rPr>
              <a:t>NEUTEL 2023</a:t>
            </a:r>
          </a:p>
          <a:p>
            <a:pPr marL="139700" algn="just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GB" sz="1500" dirty="0">
                <a:solidFill>
                  <a:srgbClr val="FF0000"/>
                </a:solidFill>
                <a:latin typeface="Comic Sans MS"/>
                <a:sym typeface="Calibri"/>
              </a:rPr>
              <a:t>https://</a:t>
            </a:r>
            <a:r>
              <a:rPr lang="en-GB" sz="1500" dirty="0" err="1">
                <a:solidFill>
                  <a:srgbClr val="FF0000"/>
                </a:solidFill>
                <a:latin typeface="Comic Sans MS"/>
                <a:sym typeface="Calibri"/>
              </a:rPr>
              <a:t>agenda.infn.it</a:t>
            </a:r>
            <a:r>
              <a:rPr lang="en-GB" sz="1500" dirty="0">
                <a:solidFill>
                  <a:srgbClr val="FF0000"/>
                </a:solidFill>
                <a:latin typeface="Comic Sans MS"/>
                <a:sym typeface="Calibri"/>
              </a:rPr>
              <a:t>/event/33107/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Maria </a:t>
            </a:r>
            <a:r>
              <a:rPr lang="en-GB" sz="1500" dirty="0" err="1">
                <a:solidFill>
                  <a:schemeClr val="dk1"/>
                </a:solidFill>
                <a:latin typeface="Comic Sans MS"/>
                <a:sym typeface="Calibri"/>
              </a:rPr>
              <a:t>Artero</a:t>
            </a: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 Pons, “Neutrino Reconstruction Analysis at ICARUS Detector”.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Filippo </a:t>
            </a:r>
            <a:r>
              <a:rPr lang="en-GB" sz="1500" dirty="0" err="1">
                <a:solidFill>
                  <a:schemeClr val="dk1"/>
                </a:solidFill>
                <a:latin typeface="Comic Sans MS"/>
                <a:sym typeface="Calibri"/>
              </a:rPr>
              <a:t>Varanini</a:t>
            </a: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, “Short Baseline Neutrino Oscillations at Fermilab”. 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Francesco </a:t>
            </a:r>
            <a:r>
              <a:rPr lang="en-GB" sz="1500" dirty="0" err="1">
                <a:solidFill>
                  <a:schemeClr val="dk1"/>
                </a:solidFill>
                <a:latin typeface="Comic Sans MS"/>
                <a:sym typeface="Calibri"/>
              </a:rPr>
              <a:t>Poppi</a:t>
            </a: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, “The cosmogenic background rejection of the ICARUS detector at Fermilab”.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E3BAE9-DE9F-86A6-03E0-3C026FC3C7B9}"/>
              </a:ext>
            </a:extLst>
          </p:cNvPr>
          <p:cNvGrpSpPr/>
          <p:nvPr/>
        </p:nvGrpSpPr>
        <p:grpSpPr>
          <a:xfrm>
            <a:off x="3620529" y="64240"/>
            <a:ext cx="6392571" cy="2505965"/>
            <a:chOff x="2517862" y="64240"/>
            <a:chExt cx="7509153" cy="2771524"/>
          </a:xfrm>
        </p:grpSpPr>
        <p:pic>
          <p:nvPicPr>
            <p:cNvPr id="4" name="Picture 3" descr="A water way with buildings and boats&#10;&#10;AI-generated content may be incorrect.">
              <a:extLst>
                <a:ext uri="{FF2B5EF4-FFF2-40B4-BE49-F238E27FC236}">
                  <a16:creationId xmlns:a16="http://schemas.microsoft.com/office/drawing/2014/main" id="{AC01A540-A8F1-247E-BE07-AA3EF7822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7862" y="64240"/>
              <a:ext cx="7357240" cy="27498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88DF55-86E1-AD5B-7A81-7B57CD49F97F}"/>
                </a:ext>
              </a:extLst>
            </p:cNvPr>
            <p:cNvSpPr txBox="1"/>
            <p:nvPr/>
          </p:nvSpPr>
          <p:spPr>
            <a:xfrm>
              <a:off x="7021054" y="2543376"/>
              <a:ext cx="3005961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300" dirty="0">
                  <a:solidFill>
                    <a:schemeClr val="bg1"/>
                  </a:solidFill>
                  <a:latin typeface="+mj-lt"/>
                  <a:sym typeface="Calibri"/>
                </a:rPr>
                <a:t>(Venice, Italy, 23-27 October 2023);</a:t>
              </a:r>
              <a:endParaRPr lang="en-IT" sz="13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Google Shape;175;g199961697b1_0_31">
            <a:extLst>
              <a:ext uri="{FF2B5EF4-FFF2-40B4-BE49-F238E27FC236}">
                <a16:creationId xmlns:a16="http://schemas.microsoft.com/office/drawing/2014/main" id="{F118FF87-CD39-D523-7886-9A2532BF48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361" y="4913382"/>
            <a:ext cx="9839567" cy="113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IPRD 2023</a:t>
            </a:r>
          </a:p>
          <a:p>
            <a:pPr marL="1397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45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https://</a:t>
            </a:r>
            <a:r>
              <a:rPr lang="it-IT" sz="145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www.dsfta.unisi.it</a:t>
            </a:r>
            <a:r>
              <a:rPr lang="it-IT" sz="145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/</a:t>
            </a:r>
            <a:r>
              <a:rPr lang="it-IT" sz="145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</a:t>
            </a:r>
            <a:r>
              <a:rPr lang="it-IT" sz="145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/eventi/16th-topical-seminar-innovative-particle-and-radiation-detectors-iprd23</a:t>
            </a: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D. Pasciuto (UNIPI), “Development of the Mu2e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Electromagnetic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Calorimeter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Mechanical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Structures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” (Talk)</a:t>
            </a:r>
            <a:endParaRPr sz="15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A. Gioiosa (UNIPI), “Mu2e TDAQ and Slow Control Systems”  (Talk)</a:t>
            </a:r>
            <a:endParaRPr sz="15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F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. Spinella (INFN), “Development of the Mu2e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Electromagnetic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Calorimeter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Front-End and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Readout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Electronics”  (Talk)</a:t>
            </a:r>
            <a:endParaRPr sz="15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" name="Picture 5" descr="A close-up of a business card&#10;&#10;AI-generated content may be incorrect.">
            <a:extLst>
              <a:ext uri="{FF2B5EF4-FFF2-40B4-BE49-F238E27FC236}">
                <a16:creationId xmlns:a16="http://schemas.microsoft.com/office/drawing/2014/main" id="{1BF3BEDD-E58F-95B5-E17C-2C35CC000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315" y="3529431"/>
            <a:ext cx="6186613" cy="17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7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>
          <a:extLst>
            <a:ext uri="{FF2B5EF4-FFF2-40B4-BE49-F238E27FC236}">
              <a16:creationId xmlns:a16="http://schemas.microsoft.com/office/drawing/2014/main" id="{9210A3B8-343A-F719-76C5-6E3C70C93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blue text and black text&#10;&#10;AI-generated content may be incorrect.">
            <a:extLst>
              <a:ext uri="{FF2B5EF4-FFF2-40B4-BE49-F238E27FC236}">
                <a16:creationId xmlns:a16="http://schemas.microsoft.com/office/drawing/2014/main" id="{A653137E-273B-6739-04E0-D3B038CE2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379965"/>
            <a:ext cx="7772400" cy="2338807"/>
          </a:xfrm>
          <a:prstGeom prst="rect">
            <a:avLst/>
          </a:prstGeom>
        </p:spPr>
      </p:pic>
      <p:pic>
        <p:nvPicPr>
          <p:cNvPr id="5" name="Picture 4" descr="A logo of a train&#10;&#10;AI-generated content may be incorrect.">
            <a:extLst>
              <a:ext uri="{FF2B5EF4-FFF2-40B4-BE49-F238E27FC236}">
                <a16:creationId xmlns:a16="http://schemas.microsoft.com/office/drawing/2014/main" id="{00BA41EC-95C1-A706-2147-57B51CD04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00" y="379965"/>
            <a:ext cx="1168400" cy="1092200"/>
          </a:xfrm>
          <a:prstGeom prst="rect">
            <a:avLst/>
          </a:prstGeom>
        </p:spPr>
      </p:pic>
      <p:sp>
        <p:nvSpPr>
          <p:cNvPr id="6" name="Google Shape;175;g199961697b1_0_31">
            <a:extLst>
              <a:ext uri="{FF2B5EF4-FFF2-40B4-BE49-F238E27FC236}">
                <a16:creationId xmlns:a16="http://schemas.microsoft.com/office/drawing/2014/main" id="{AD3AA7D9-938D-D3BC-2CF5-759F10381A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3047277"/>
            <a:ext cx="9585434" cy="38107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NEUTRINO 2024</a:t>
            </a:r>
          </a:p>
          <a:p>
            <a:pPr marL="1397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5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https://neutrino2024.org/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D. Gibin, “ICARUS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the Short-Baseline Neutrino Program: First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Results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”, Talk; 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F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. Poppi, “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Cosmic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background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rejection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of the ICARUS Experiment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Fermilb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”, Poster; 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M. Cicerchia, “Data vs Monte Carlo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comparison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of light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signal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from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cosmic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rays in the ICARUS </a:t>
            </a:r>
            <a:b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detectors”, Poster; 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A. Campani, “Track vs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shower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discrimination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in the event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reconstruction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of the ICARUS </a:t>
            </a:r>
            <a:b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Experiment”, Poster; 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Francisco Javier Nicolas, “The SBND detector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Fermilab”, Poster;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en-GB" sz="1500" dirty="0">
                <a:latin typeface="Comic Sans MS"/>
                <a:ea typeface="Comic Sans MS"/>
                <a:cs typeface="Comic Sans MS"/>
                <a:sym typeface="Comic Sans MS"/>
              </a:rPr>
              <a:t>Sergio Manthey Corchado, “DUNE’s sensitivity to solar neutrinos”, Poster; 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en-GB" sz="1500" dirty="0">
                <a:latin typeface="Comic Sans MS"/>
                <a:ea typeface="Comic Sans MS"/>
                <a:cs typeface="Comic Sans MS"/>
                <a:sym typeface="Comic Sans MS"/>
              </a:rPr>
              <a:t>Laura Pérez-Molina, “Efficiency of the Photon Detection System in DUNE Far Detectors”, Poster.</a:t>
            </a:r>
            <a:endParaRPr sz="15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94129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>
          <a:extLst>
            <a:ext uri="{FF2B5EF4-FFF2-40B4-BE49-F238E27FC236}">
              <a16:creationId xmlns:a16="http://schemas.microsoft.com/office/drawing/2014/main" id="{FCC1A3AA-1348-F2BC-B567-AA0F4E453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rectangle with black numbers&#10;&#10;AI-generated content may be incorrect.">
            <a:extLst>
              <a:ext uri="{FF2B5EF4-FFF2-40B4-BE49-F238E27FC236}">
                <a16:creationId xmlns:a16="http://schemas.microsoft.com/office/drawing/2014/main" id="{F4D6A0E3-AEA9-C182-E68E-229276C40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127" y="636372"/>
            <a:ext cx="7434307" cy="1105930"/>
          </a:xfrm>
          <a:prstGeom prst="rect">
            <a:avLst/>
          </a:prstGeom>
        </p:spPr>
      </p:pic>
      <p:sp>
        <p:nvSpPr>
          <p:cNvPr id="4" name="Google Shape;175;g199961697b1_0_31">
            <a:extLst>
              <a:ext uri="{FF2B5EF4-FFF2-40B4-BE49-F238E27FC236}">
                <a16:creationId xmlns:a16="http://schemas.microsoft.com/office/drawing/2014/main" id="{55378BF0-6E05-D0BF-9F50-0C6013C182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527284"/>
            <a:ext cx="9585434" cy="19371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ICHEP 2024</a:t>
            </a:r>
          </a:p>
          <a:p>
            <a:pPr marL="1397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5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https://</a:t>
            </a:r>
            <a:r>
              <a:rPr lang="it-IT" sz="150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indico.cern.ch</a:t>
            </a:r>
            <a:r>
              <a:rPr lang="it-IT" sz="15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/event/1291157/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L. Di Noto et al., “ICARUS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the Short-Baseline Neutrino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program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: first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results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”, Talk; 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M. Cicerchia et al., “Light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signal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study of the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cosmic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rays in the ICARUS detector”, Talk; 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D.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Cherdack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, “Numi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ICARUS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Flux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, Cross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Section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, and BSM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Physics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”, Talk;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en-GB" sz="1500" dirty="0">
                <a:latin typeface="Comic Sans MS"/>
                <a:ea typeface="Comic Sans MS"/>
                <a:cs typeface="Comic Sans MS"/>
                <a:sym typeface="Comic Sans MS"/>
              </a:rPr>
              <a:t>Inés Gil </a:t>
            </a:r>
            <a:r>
              <a:rPr lang="en-GB" sz="1500" dirty="0" err="1">
                <a:latin typeface="Comic Sans MS"/>
                <a:ea typeface="Comic Sans MS"/>
                <a:cs typeface="Comic Sans MS"/>
                <a:sym typeface="Comic Sans MS"/>
              </a:rPr>
              <a:t>Botella</a:t>
            </a:r>
            <a:r>
              <a:rPr lang="en-GB" sz="1500" dirty="0">
                <a:latin typeface="Comic Sans MS"/>
                <a:ea typeface="Comic Sans MS"/>
                <a:cs typeface="Comic Sans MS"/>
                <a:sym typeface="Comic Sans MS"/>
              </a:rPr>
              <a:t>, “The Deep Underground Neutrino Experiment (DUNE) program”,  Talk; 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en-GB" sz="1500" dirty="0">
                <a:latin typeface="Comic Sans MS"/>
                <a:ea typeface="Comic Sans MS"/>
                <a:cs typeface="Comic Sans MS"/>
                <a:sym typeface="Comic Sans MS"/>
              </a:rPr>
              <a:t>Sergio Manthey Corchado, “DUNE’s low energy physics searches”, Poster;</a:t>
            </a:r>
            <a:endParaRPr sz="15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0450EEAE-B3A2-A69B-1114-A320DF663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846" y="3650049"/>
            <a:ext cx="7772400" cy="994867"/>
          </a:xfrm>
          <a:prstGeom prst="rect">
            <a:avLst/>
          </a:prstGeom>
        </p:spPr>
      </p:pic>
      <p:pic>
        <p:nvPicPr>
          <p:cNvPr id="9" name="Picture 8" descr="A close up of a text&#10;&#10;AI-generated content may be incorrect.">
            <a:extLst>
              <a:ext uri="{FF2B5EF4-FFF2-40B4-BE49-F238E27FC236}">
                <a16:creationId xmlns:a16="http://schemas.microsoft.com/office/drawing/2014/main" id="{95556B54-D8D9-66B9-15C7-49689003E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49" y="4644916"/>
            <a:ext cx="3721100" cy="685800"/>
          </a:xfrm>
          <a:prstGeom prst="rect">
            <a:avLst/>
          </a:prstGeom>
        </p:spPr>
      </p:pic>
      <p:sp>
        <p:nvSpPr>
          <p:cNvPr id="10" name="Google Shape;175;g199961697b1_0_31">
            <a:extLst>
              <a:ext uri="{FF2B5EF4-FFF2-40B4-BE49-F238E27FC236}">
                <a16:creationId xmlns:a16="http://schemas.microsoft.com/office/drawing/2014/main" id="{C0214A5E-18EF-545A-6B77-2F43E733E42E}"/>
              </a:ext>
            </a:extLst>
          </p:cNvPr>
          <p:cNvSpPr txBox="1">
            <a:spLocks/>
          </p:cNvSpPr>
          <p:nvPr/>
        </p:nvSpPr>
        <p:spPr>
          <a:xfrm>
            <a:off x="160283" y="5382284"/>
            <a:ext cx="9585434" cy="83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39700" indent="0">
              <a:lnSpc>
                <a:spcPct val="115000"/>
              </a:lnSpc>
              <a:spcBef>
                <a:spcPts val="0"/>
              </a:spcBef>
              <a:buSzPts val="1400"/>
              <a:buNone/>
            </a:pPr>
            <a:r>
              <a:rPr lang="it-IT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 2024</a:t>
            </a:r>
          </a:p>
          <a:p>
            <a:pPr marL="139700" indent="0">
              <a:lnSpc>
                <a:spcPct val="115000"/>
              </a:lnSpc>
              <a:spcBef>
                <a:spcPts val="0"/>
              </a:spcBef>
              <a:buSzPts val="1400"/>
              <a:buNone/>
            </a:pPr>
            <a:r>
              <a:rPr lang="it-IT" sz="15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https://</a:t>
            </a:r>
            <a:r>
              <a:rPr lang="it-IT" sz="150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home.ba.infn.it</a:t>
            </a:r>
            <a:r>
              <a:rPr lang="it-IT" sz="15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/~</a:t>
            </a:r>
            <a:r>
              <a:rPr lang="it-IT" sz="150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</a:t>
            </a:r>
            <a:r>
              <a:rPr lang="it-IT" sz="15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/now2024/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Christian Farnese, “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Searching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for sterile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neutrinos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with ICARUS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FNAL”; Talk.</a:t>
            </a:r>
          </a:p>
        </p:txBody>
      </p:sp>
    </p:spTree>
    <p:extLst>
      <p:ext uri="{BB962C8B-B14F-4D97-AF65-F5344CB8AC3E}">
        <p14:creationId xmlns:p14="http://schemas.microsoft.com/office/powerpoint/2010/main" val="409339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>
          <a:extLst>
            <a:ext uri="{FF2B5EF4-FFF2-40B4-BE49-F238E27FC236}">
              <a16:creationId xmlns:a16="http://schemas.microsoft.com/office/drawing/2014/main" id="{8F67DEAD-13D9-D517-8101-8787C19FF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walkway leading to a building&#10;&#10;AI-generated content may be incorrect.">
            <a:extLst>
              <a:ext uri="{FF2B5EF4-FFF2-40B4-BE49-F238E27FC236}">
                <a16:creationId xmlns:a16="http://schemas.microsoft.com/office/drawing/2014/main" id="{2354BB6B-1A6C-0DCF-3A97-9E21D6686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792" y="138327"/>
            <a:ext cx="6121400" cy="3022600"/>
          </a:xfrm>
          <a:prstGeom prst="rect">
            <a:avLst/>
          </a:prstGeom>
        </p:spPr>
      </p:pic>
      <p:sp>
        <p:nvSpPr>
          <p:cNvPr id="4" name="Google Shape;175;g199961697b1_0_31">
            <a:extLst>
              <a:ext uri="{FF2B5EF4-FFF2-40B4-BE49-F238E27FC236}">
                <a16:creationId xmlns:a16="http://schemas.microsoft.com/office/drawing/2014/main" id="{D95793A1-6E2C-C1B1-0138-9CB38CDBDB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3010106"/>
            <a:ext cx="9585434" cy="268636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SIF 2024</a:t>
            </a:r>
          </a:p>
          <a:p>
            <a:pPr marL="1397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5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https://2024.congresso.sif.it/info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Laura Pasqualini, “ICARUS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the Short-Baseline Neutrino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program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: First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results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”, Talk; 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Francesco Poppi “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Cosmic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background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rejection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in the ICARUS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experiment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Fermilab”, Talk; 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Riccardo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Triozzi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, “Performance of the ICARUS trigger system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the booster and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NuMI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neutrino </a:t>
            </a:r>
            <a:b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beams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”, Talk; 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Vanessa Brio, “Neutrino event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detection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in ICARUS: Analysis of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photomultiplier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waveforms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b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Monte Carlo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validation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”, Talk; </a:t>
            </a:r>
          </a:p>
          <a:p>
            <a:pPr indent="-317500">
              <a:lnSpc>
                <a:spcPct val="115000"/>
              </a:lnSpc>
              <a:spcBef>
                <a:spcPts val="0"/>
              </a:spcBef>
              <a:buSzPts val="1400"/>
              <a:buFont typeface="Comic Sans MS"/>
              <a:buChar char="•"/>
            </a:pP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Giovanni Chiello, “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Muon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momentum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reconstruction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 in ICARSU-T600 </a:t>
            </a:r>
            <a:r>
              <a:rPr lang="it-IT" sz="1500" dirty="0" err="1">
                <a:latin typeface="Comic Sans MS"/>
                <a:ea typeface="Comic Sans MS"/>
                <a:cs typeface="Comic Sans MS"/>
                <a:sym typeface="Comic Sans MS"/>
              </a:rPr>
              <a:t>LAr</a:t>
            </a: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-TPC via multiple </a:t>
            </a:r>
            <a:b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-IT" sz="1500" dirty="0">
                <a:latin typeface="Comic Sans MS"/>
                <a:ea typeface="Comic Sans MS"/>
                <a:cs typeface="Comic Sans MS"/>
                <a:sym typeface="Comic Sans MS"/>
              </a:rPr>
              <a:t>scattering” , Talk.</a:t>
            </a:r>
          </a:p>
        </p:txBody>
      </p:sp>
    </p:spTree>
    <p:extLst>
      <p:ext uri="{BB962C8B-B14F-4D97-AF65-F5344CB8AC3E}">
        <p14:creationId xmlns:p14="http://schemas.microsoft.com/office/powerpoint/2010/main" val="3256608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44EF3A95-103C-04F4-CADD-BDF249F50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26D09558-8BA8-B82F-FEC8-DA27D2E9DA91}"/>
              </a:ext>
            </a:extLst>
          </p:cNvPr>
          <p:cNvSpPr txBox="1"/>
          <p:nvPr/>
        </p:nvSpPr>
        <p:spPr>
          <a:xfrm>
            <a:off x="681038" y="4500282"/>
            <a:ext cx="8158162" cy="39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magine 9" descr="13-0017-01D.jpg">
            <a:extLst>
              <a:ext uri="{FF2B5EF4-FFF2-40B4-BE49-F238E27FC236}">
                <a16:creationId xmlns:a16="http://schemas.microsoft.com/office/drawing/2014/main" id="{887B7B26-3105-EF35-A2BF-B5F499378FF1}"/>
              </a:ext>
            </a:extLst>
          </p:cNvPr>
          <p:cNvPicPr>
            <a:picLocks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1299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1">
                <a:extLst>
                  <a:ext uri="{FF2B5EF4-FFF2-40B4-BE49-F238E27FC236}">
                    <a16:creationId xmlns:a16="http://schemas.microsoft.com/office/drawing/2014/main" id="{69B8416E-E5A5-0DCF-F41D-E417B94E65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489" y="1155228"/>
                <a:ext cx="9007642" cy="43735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A multi-disciplinary 9-week internship for Physics and Engineering students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Hands-on training on Fermilab high-tech research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2024 program just concluded (13 Summer Students)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  <a:sym typeface="Arial"/>
                      </a:rPr>
                      <m:t>~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600 SUMMER STUDENTS IN THE PROGRAM SINCE 1983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Many former Summer Students have developed their career at Fermilab          with a Master Thesis and a PhD</a:t>
                </a:r>
              </a:p>
            </p:txBody>
          </p:sp>
        </mc:Choice>
        <mc:Fallback xmlns="">
          <p:sp>
            <p:nvSpPr>
              <p:cNvPr id="13" name="Segnaposto contenuto 1">
                <a:extLst>
                  <a:ext uri="{FF2B5EF4-FFF2-40B4-BE49-F238E27FC236}">
                    <a16:creationId xmlns:a16="http://schemas.microsoft.com/office/drawing/2014/main" id="{E8A658D2-223C-EC91-52CA-FB4B0808A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89" y="1155228"/>
                <a:ext cx="9007642" cy="4373563"/>
              </a:xfrm>
              <a:prstGeom prst="rect">
                <a:avLst/>
              </a:prstGeom>
              <a:blipFill>
                <a:blip r:embed="rId4"/>
                <a:stretch>
                  <a:fillRect l="-563" t="-87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contenuto 1">
            <a:extLst>
              <a:ext uri="{FF2B5EF4-FFF2-40B4-BE49-F238E27FC236}">
                <a16:creationId xmlns:a16="http://schemas.microsoft.com/office/drawing/2014/main" id="{4E895093-0AFC-7DCF-B578-A714F12DCFA8}"/>
              </a:ext>
            </a:extLst>
          </p:cNvPr>
          <p:cNvSpPr txBox="1">
            <a:spLocks/>
          </p:cNvSpPr>
          <p:nvPr/>
        </p:nvSpPr>
        <p:spPr>
          <a:xfrm>
            <a:off x="70411" y="63060"/>
            <a:ext cx="9876597" cy="567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ITALIAN SUMMER STUDENTS PROGRAM AT FERMILAB</a:t>
            </a:r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FCABDD65-9266-2E47-844E-85C03BA78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599" y="3499668"/>
            <a:ext cx="7678116" cy="29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2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3F571-8392-3BD6-57DE-932A1CDAE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FCD9-29EB-C266-C800-936B1E9B0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71" y="681862"/>
            <a:ext cx="9410700" cy="427877"/>
          </a:xfrm>
        </p:spPr>
        <p:txBody>
          <a:bodyPr/>
          <a:lstStyle/>
          <a:p>
            <a:r>
              <a:rPr lang="en-US" dirty="0"/>
              <a:t>Students’ Recruitment</a:t>
            </a:r>
          </a:p>
        </p:txBody>
      </p:sp>
      <p:sp>
        <p:nvSpPr>
          <p:cNvPr id="8" name="Segnaposto contenuto 1">
            <a:extLst>
              <a:ext uri="{FF2B5EF4-FFF2-40B4-BE49-F238E27FC236}">
                <a16:creationId xmlns:a16="http://schemas.microsoft.com/office/drawing/2014/main" id="{CFD244CE-0131-3DB0-3C50-014B66678362}"/>
              </a:ext>
            </a:extLst>
          </p:cNvPr>
          <p:cNvSpPr txBox="1">
            <a:spLocks/>
          </p:cNvSpPr>
          <p:nvPr/>
        </p:nvSpPr>
        <p:spPr>
          <a:xfrm>
            <a:off x="579966" y="1163160"/>
            <a:ext cx="8740942" cy="5031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INTERNATIONAL PROGRAM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Applications from most Italian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     and some European Universities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MASTER STUDENTS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Physics/Applied Physics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Engineering, Materials Science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Computer Science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ADMISSION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Curriculum Vitae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Recommendation Letters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Motivation Letter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Interview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Good knowledge of English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Immagine 10">
            <a:extLst>
              <a:ext uri="{FF2B5EF4-FFF2-40B4-BE49-F238E27FC236}">
                <a16:creationId xmlns:a16="http://schemas.microsoft.com/office/drawing/2014/main" id="{C56D3F55-B92E-B922-A2F5-22EB6672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722" y="1270002"/>
            <a:ext cx="4364139" cy="4684888"/>
          </a:xfrm>
          <a:prstGeom prst="rect">
            <a:avLst/>
          </a:prstGeom>
        </p:spPr>
      </p:pic>
      <p:sp>
        <p:nvSpPr>
          <p:cNvPr id="3" name="Segnaposto contenuto 1">
            <a:extLst>
              <a:ext uri="{FF2B5EF4-FFF2-40B4-BE49-F238E27FC236}">
                <a16:creationId xmlns:a16="http://schemas.microsoft.com/office/drawing/2014/main" id="{76CDE584-3BF0-7914-3DC9-65A3C6BF6745}"/>
              </a:ext>
            </a:extLst>
          </p:cNvPr>
          <p:cNvSpPr txBox="1">
            <a:spLocks/>
          </p:cNvSpPr>
          <p:nvPr/>
        </p:nvSpPr>
        <p:spPr>
          <a:xfrm>
            <a:off x="70411" y="63060"/>
            <a:ext cx="9876597" cy="567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ITALIAN SUMMER STUDENTS PROGRAM AT FERMILAB</a:t>
            </a:r>
          </a:p>
        </p:txBody>
      </p:sp>
    </p:spTree>
    <p:extLst>
      <p:ext uri="{BB962C8B-B14F-4D97-AF65-F5344CB8AC3E}">
        <p14:creationId xmlns:p14="http://schemas.microsoft.com/office/powerpoint/2010/main" val="2634788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E4026-9777-B2FD-94CC-1C4D347E2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1AC-095E-4FF8-8AAB-F175DF4C5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729367"/>
            <a:ext cx="9410700" cy="427877"/>
          </a:xfrm>
        </p:spPr>
        <p:txBody>
          <a:bodyPr/>
          <a:lstStyle/>
          <a:p>
            <a:r>
              <a:rPr lang="en-US" dirty="0"/>
              <a:t>Training Programs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F5096-1B42-7A5E-D49F-0F3AF1A64317}"/>
              </a:ext>
            </a:extLst>
          </p:cNvPr>
          <p:cNvSpPr txBox="1"/>
          <p:nvPr/>
        </p:nvSpPr>
        <p:spPr>
          <a:xfrm>
            <a:off x="609600" y="1285020"/>
            <a:ext cx="8686799" cy="530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AUGUST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SEPTEMBER (9 WEEKS)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PROGRAMS FOR PHYSICISTS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Design, construction, commissioning of particle detectors/accelerators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Simulation of particle detectors/accelerators and particle physics experiments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Analysis of data collected by particle physics experiments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PROGRAMS FOR ENGINEERS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Design/Test of  particle detectors/accelerator components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Design/Test of superconducting materials and magnets for particle accelerators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Development of fast electronics components/high precision mechanics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Development of advanced computing infrastructures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UNIVERSITY CREDITS (acknowledged by the UNIPI Summer School)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6 ECTS credits (ECTS, European Credit Transfer and Accumulation System)</a:t>
            </a:r>
          </a:p>
        </p:txBody>
      </p:sp>
      <p:sp>
        <p:nvSpPr>
          <p:cNvPr id="3" name="Segnaposto contenuto 1">
            <a:extLst>
              <a:ext uri="{FF2B5EF4-FFF2-40B4-BE49-F238E27FC236}">
                <a16:creationId xmlns:a16="http://schemas.microsoft.com/office/drawing/2014/main" id="{D174528C-F186-BE7C-3E3E-EC25B01F7C8D}"/>
              </a:ext>
            </a:extLst>
          </p:cNvPr>
          <p:cNvSpPr txBox="1">
            <a:spLocks/>
          </p:cNvSpPr>
          <p:nvPr/>
        </p:nvSpPr>
        <p:spPr>
          <a:xfrm>
            <a:off x="70411" y="63060"/>
            <a:ext cx="9876597" cy="567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ITALIAN SUMMER STUDENTS PROGRAM AT FERMILAB</a:t>
            </a:r>
          </a:p>
        </p:txBody>
      </p:sp>
    </p:spTree>
    <p:extLst>
      <p:ext uri="{BB962C8B-B14F-4D97-AF65-F5344CB8AC3E}">
        <p14:creationId xmlns:p14="http://schemas.microsoft.com/office/powerpoint/2010/main" val="364430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71B5-2D36-E491-B5C2-DFDB4CC79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50421-4A5F-5A1C-68F1-A34C8B8E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651356"/>
            <a:ext cx="9410700" cy="427877"/>
          </a:xfrm>
        </p:spPr>
        <p:txBody>
          <a:bodyPr/>
          <a:lstStyle/>
          <a:p>
            <a:r>
              <a:rPr lang="en-US" dirty="0"/>
              <a:t>Applicants Benefits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1">
                <a:extLst>
                  <a:ext uri="{FF2B5EF4-FFF2-40B4-BE49-F238E27FC236}">
                    <a16:creationId xmlns:a16="http://schemas.microsoft.com/office/drawing/2014/main" id="{DD4A4657-4818-4D53-FB97-18918393EA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585" y="1091827"/>
                <a:ext cx="8382000" cy="53285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795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WHAT FERMILAB PROVIDES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Arial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Weekly stipend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Free housing in Fermilab Dorms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Free shared rental car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Total cost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Arial"/>
                      </a:rPr>
                      <m:t>~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17000 $/student</a:t>
                </a:r>
              </a:p>
              <a:p>
                <a:pPr marL="10795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Arial"/>
                </a:endParaRPr>
              </a:p>
              <a:p>
                <a:pPr marL="10795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WHAT FERMILAB DOES NOT PROVIDE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Round-trip journey from Italy to Chicago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Health insurance: mandatory</a:t>
                </a:r>
              </a:p>
              <a:p>
                <a:pPr marL="10795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Arial"/>
                </a:endParaRPr>
              </a:p>
              <a:p>
                <a:pPr marL="10795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STUDENTS’ TO-DO LIST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Valid passport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Employment and J1 Visa bureaucracy with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Arial"/>
                  </a:rPr>
                  <a:t>      the help of Fermilab’s administrative offices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0" name="Segnaposto contenuto 1">
                <a:extLst>
                  <a:ext uri="{FF2B5EF4-FFF2-40B4-BE49-F238E27FC236}">
                    <a16:creationId xmlns:a16="http://schemas.microsoft.com/office/drawing/2014/main" id="{9879C36A-FE40-E6E3-17FE-552E9286B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85" y="1091827"/>
                <a:ext cx="8382000" cy="5328592"/>
              </a:xfrm>
              <a:prstGeom prst="rect">
                <a:avLst/>
              </a:prstGeom>
              <a:blipFill>
                <a:blip r:embed="rId3"/>
                <a:stretch>
                  <a:fillRect l="-605" t="-475" b="-19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7" descr="download.jpg">
            <a:extLst>
              <a:ext uri="{FF2B5EF4-FFF2-40B4-BE49-F238E27FC236}">
                <a16:creationId xmlns:a16="http://schemas.microsoft.com/office/drawing/2014/main" id="{8B71353D-BCE5-B2BC-EE00-FB5E31097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1213994"/>
            <a:ext cx="3509785" cy="2628953"/>
          </a:xfrm>
          <a:prstGeom prst="rect">
            <a:avLst/>
          </a:prstGeom>
        </p:spPr>
      </p:pic>
      <p:pic>
        <p:nvPicPr>
          <p:cNvPr id="12" name="Immagine 2">
            <a:extLst>
              <a:ext uri="{FF2B5EF4-FFF2-40B4-BE49-F238E27FC236}">
                <a16:creationId xmlns:a16="http://schemas.microsoft.com/office/drawing/2014/main" id="{D39283E5-4955-80B0-AE55-EDAA00A17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1" y="3855541"/>
            <a:ext cx="3489325" cy="2457113"/>
          </a:xfrm>
          <a:prstGeom prst="rect">
            <a:avLst/>
          </a:prstGeom>
        </p:spPr>
      </p:pic>
      <p:sp>
        <p:nvSpPr>
          <p:cNvPr id="3" name="Segnaposto contenuto 1">
            <a:extLst>
              <a:ext uri="{FF2B5EF4-FFF2-40B4-BE49-F238E27FC236}">
                <a16:creationId xmlns:a16="http://schemas.microsoft.com/office/drawing/2014/main" id="{30CADD90-3F03-396A-2F61-6041A9CACA16}"/>
              </a:ext>
            </a:extLst>
          </p:cNvPr>
          <p:cNvSpPr txBox="1">
            <a:spLocks/>
          </p:cNvSpPr>
          <p:nvPr/>
        </p:nvSpPr>
        <p:spPr>
          <a:xfrm>
            <a:off x="70411" y="63060"/>
            <a:ext cx="9876597" cy="567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ITALIAN SUMMER STUDENTS PROGRAM AT FERMILAB</a:t>
            </a:r>
          </a:p>
        </p:txBody>
      </p:sp>
    </p:spTree>
    <p:extLst>
      <p:ext uri="{BB962C8B-B14F-4D97-AF65-F5344CB8AC3E}">
        <p14:creationId xmlns:p14="http://schemas.microsoft.com/office/powerpoint/2010/main" val="189517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AB8C7-9FF6-C8CF-B12C-21AC43E76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8FF2-D3B6-BB8D-A9F0-A3691884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540179"/>
            <a:ext cx="9410700" cy="427877"/>
          </a:xfrm>
        </p:spPr>
        <p:txBody>
          <a:bodyPr/>
          <a:lstStyle/>
          <a:p>
            <a:r>
              <a:rPr lang="en-US" b="1" dirty="0"/>
              <a:t>Important Actions/Dates 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79CA84-ADC8-F2AA-0716-B8EB92547ADE}"/>
              </a:ext>
            </a:extLst>
          </p:cNvPr>
          <p:cNvGrpSpPr/>
          <p:nvPr/>
        </p:nvGrpSpPr>
        <p:grpSpPr>
          <a:xfrm>
            <a:off x="507113" y="1037387"/>
            <a:ext cx="8922683" cy="5695310"/>
            <a:chOff x="126112" y="734303"/>
            <a:chExt cx="8922683" cy="569531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6B617C-C3D9-11C3-BFC5-88D789308462}"/>
                </a:ext>
              </a:extLst>
            </p:cNvPr>
            <p:cNvSpPr txBox="1"/>
            <p:nvPr/>
          </p:nvSpPr>
          <p:spPr>
            <a:xfrm>
              <a:off x="221113" y="736273"/>
              <a:ext cx="1873013" cy="923330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January</a:t>
              </a:r>
              <a:r>
                <a:rPr kumimoji="0" lang="it-IT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– March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Receive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Students’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Applications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7F9A8A-0F80-18F4-730A-E501161D6516}"/>
                </a:ext>
              </a:extLst>
            </p:cNvPr>
            <p:cNvSpPr txBox="1"/>
            <p:nvPr/>
          </p:nvSpPr>
          <p:spPr>
            <a:xfrm>
              <a:off x="3491348" y="734303"/>
              <a:ext cx="2458192" cy="923330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January</a:t>
              </a:r>
              <a:r>
                <a:rPr kumimoji="0" lang="it-IT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– April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Receive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Supervisors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’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Training Programs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7884FB-2373-EEE8-89E1-FEFED802E05F}"/>
                </a:ext>
              </a:extLst>
            </p:cNvPr>
            <p:cNvSpPr txBox="1"/>
            <p:nvPr/>
          </p:nvSpPr>
          <p:spPr>
            <a:xfrm>
              <a:off x="126112" y="1981202"/>
              <a:ext cx="2158083" cy="646331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it-IT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March – April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Students’ Interviews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5C18E5-CCF6-4743-9EC9-C6C74DE03E96}"/>
                </a:ext>
              </a:extLst>
            </p:cNvPr>
            <p:cNvSpPr txBox="1"/>
            <p:nvPr/>
          </p:nvSpPr>
          <p:spPr>
            <a:xfrm>
              <a:off x="1624313" y="2810489"/>
              <a:ext cx="1980030" cy="923330"/>
            </a:xfrm>
            <a:prstGeom prst="rect">
              <a:avLst/>
            </a:prstGeom>
            <a:solidFill>
              <a:srgbClr val="FF0000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April - </a:t>
              </a:r>
              <a:r>
                <a:rPr kumimoji="0" lang="it-IT" sz="18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May</a:t>
              </a:r>
              <a:endParaRPr kumimoji="0" lang="it-IT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Students’ </a:t>
              </a: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Selection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TP </a:t>
              </a: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Assignment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C1DA33-A49E-EBFD-65E5-EE6C709BA68A}"/>
                </a:ext>
              </a:extLst>
            </p:cNvPr>
            <p:cNvSpPr txBox="1"/>
            <p:nvPr/>
          </p:nvSpPr>
          <p:spPr>
            <a:xfrm>
              <a:off x="1520905" y="4102921"/>
              <a:ext cx="2206630" cy="923330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Last weekend of </a:t>
              </a:r>
              <a:r>
                <a:rPr kumimoji="0" lang="it-IT" sz="18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July</a:t>
              </a:r>
              <a:r>
                <a:rPr kumimoji="0" lang="it-IT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Fly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to Chicago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Fermilab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Hiring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779D7B-BDBA-E9AB-DD97-EBADAF9DA347}"/>
                </a:ext>
              </a:extLst>
            </p:cNvPr>
            <p:cNvSpPr txBox="1"/>
            <p:nvPr/>
          </p:nvSpPr>
          <p:spPr>
            <a:xfrm>
              <a:off x="4435038" y="4290950"/>
              <a:ext cx="1932067" cy="646331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+5 weeks (August)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MidTerm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Review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5D782D5-B620-5D2A-CEA0-6BE3E80604EB}"/>
                </a:ext>
              </a:extLst>
            </p:cNvPr>
            <p:cNvSpPr txBox="1"/>
            <p:nvPr/>
          </p:nvSpPr>
          <p:spPr>
            <a:xfrm>
              <a:off x="5773192" y="5037118"/>
              <a:ext cx="2315634" cy="646331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+9 weeks (</a:t>
              </a:r>
              <a:r>
                <a:rPr kumimoji="0" lang="it-IT" sz="18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September</a:t>
              </a:r>
              <a:r>
                <a:rPr kumimoji="0" lang="it-IT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Final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Review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C505AF-EED1-DC0A-0C61-AD02BBEF3535}"/>
                </a:ext>
              </a:extLst>
            </p:cNvPr>
            <p:cNvSpPr txBox="1"/>
            <p:nvPr/>
          </p:nvSpPr>
          <p:spPr>
            <a:xfrm>
              <a:off x="6994322" y="5783282"/>
              <a:ext cx="2054473" cy="646331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October</a:t>
              </a:r>
              <a:endParaRPr kumimoji="0" lang="it-IT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Final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Exam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at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UNIPI</a:t>
              </a:r>
            </a:p>
          </p:txBody>
        </p:sp>
        <p:sp>
          <p:nvSpPr>
            <p:cNvPr id="32" name="Bent Up Arrow 2">
              <a:extLst>
                <a:ext uri="{FF2B5EF4-FFF2-40B4-BE49-F238E27FC236}">
                  <a16:creationId xmlns:a16="http://schemas.microsoft.com/office/drawing/2014/main" id="{8995B63F-CFEC-588D-9C6A-2B9304690B22}"/>
                </a:ext>
              </a:extLst>
            </p:cNvPr>
            <p:cNvSpPr/>
            <p:nvPr/>
          </p:nvSpPr>
          <p:spPr>
            <a:xfrm rot="5400000">
              <a:off x="6362590" y="5716638"/>
              <a:ext cx="539605" cy="558081"/>
            </a:xfrm>
            <a:prstGeom prst="bentUp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Bent Up Arrow 18">
              <a:extLst>
                <a:ext uri="{FF2B5EF4-FFF2-40B4-BE49-F238E27FC236}">
                  <a16:creationId xmlns:a16="http://schemas.microsoft.com/office/drawing/2014/main" id="{A5520409-28D7-B238-85D2-F41FE88717B3}"/>
                </a:ext>
              </a:extLst>
            </p:cNvPr>
            <p:cNvSpPr/>
            <p:nvPr/>
          </p:nvSpPr>
          <p:spPr>
            <a:xfrm rot="5400000">
              <a:off x="5125575" y="4966515"/>
              <a:ext cx="539605" cy="558081"/>
            </a:xfrm>
            <a:prstGeom prst="bentUp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Bent Up Arrow 19">
              <a:extLst>
                <a:ext uri="{FF2B5EF4-FFF2-40B4-BE49-F238E27FC236}">
                  <a16:creationId xmlns:a16="http://schemas.microsoft.com/office/drawing/2014/main" id="{AE6BC856-84AC-0A54-9956-E369624E764F}"/>
                </a:ext>
              </a:extLst>
            </p:cNvPr>
            <p:cNvSpPr/>
            <p:nvPr/>
          </p:nvSpPr>
          <p:spPr>
            <a:xfrm rot="5400000">
              <a:off x="900074" y="2741746"/>
              <a:ext cx="723413" cy="579846"/>
            </a:xfrm>
            <a:prstGeom prst="bentUp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Bent Up Arrow 20">
              <a:extLst>
                <a:ext uri="{FF2B5EF4-FFF2-40B4-BE49-F238E27FC236}">
                  <a16:creationId xmlns:a16="http://schemas.microsoft.com/office/drawing/2014/main" id="{1F4BE1A5-B5A0-E4F4-76E9-022668EF5A9C}"/>
                </a:ext>
              </a:extLst>
            </p:cNvPr>
            <p:cNvSpPr/>
            <p:nvPr/>
          </p:nvSpPr>
          <p:spPr>
            <a:xfrm rot="5400000" flipV="1">
              <a:off x="3283132" y="2145408"/>
              <a:ext cx="1680498" cy="815438"/>
            </a:xfrm>
            <a:prstGeom prst="bentUp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E9BA33EB-FD09-D561-F8E3-FEB75B741174}"/>
                </a:ext>
              </a:extLst>
            </p:cNvPr>
            <p:cNvSpPr/>
            <p:nvPr/>
          </p:nvSpPr>
          <p:spPr>
            <a:xfrm>
              <a:off x="900609" y="1689128"/>
              <a:ext cx="227547" cy="257114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Down Arrow 36">
              <a:extLst>
                <a:ext uri="{FF2B5EF4-FFF2-40B4-BE49-F238E27FC236}">
                  <a16:creationId xmlns:a16="http://schemas.microsoft.com/office/drawing/2014/main" id="{5FF573C3-F3CC-23D0-B80F-F6808AFEBF25}"/>
                </a:ext>
              </a:extLst>
            </p:cNvPr>
            <p:cNvSpPr/>
            <p:nvPr/>
          </p:nvSpPr>
          <p:spPr>
            <a:xfrm>
              <a:off x="2454298" y="3789082"/>
              <a:ext cx="227547" cy="257114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Down Arrow 37">
              <a:extLst>
                <a:ext uri="{FF2B5EF4-FFF2-40B4-BE49-F238E27FC236}">
                  <a16:creationId xmlns:a16="http://schemas.microsoft.com/office/drawing/2014/main" id="{5370FF18-A285-FE8A-501E-D08296D2A5AA}"/>
                </a:ext>
              </a:extLst>
            </p:cNvPr>
            <p:cNvSpPr/>
            <p:nvPr/>
          </p:nvSpPr>
          <p:spPr>
            <a:xfrm rot="16200000">
              <a:off x="3886286" y="4353119"/>
              <a:ext cx="365125" cy="531295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AD9F62-B1D2-599F-1FAC-854500A4967D}"/>
              </a:ext>
            </a:extLst>
          </p:cNvPr>
          <p:cNvSpPr txBox="1"/>
          <p:nvPr/>
        </p:nvSpPr>
        <p:spPr>
          <a:xfrm>
            <a:off x="5730600" y="2272891"/>
            <a:ext cx="3570208" cy="1200329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T" sz="1800" b="1" i="0" u="sng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2024 we received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T" sz="18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&gt; 100 Applications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T" sz="18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&gt; 30 Training Programs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T" sz="18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 Summer Students at Fermilab</a:t>
            </a:r>
          </a:p>
        </p:txBody>
      </p:sp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7AA1A572-3004-589C-A04D-5F1EBA002924}"/>
              </a:ext>
            </a:extLst>
          </p:cNvPr>
          <p:cNvSpPr txBox="1">
            <a:spLocks/>
          </p:cNvSpPr>
          <p:nvPr/>
        </p:nvSpPr>
        <p:spPr>
          <a:xfrm>
            <a:off x="70411" y="63060"/>
            <a:ext cx="9876597" cy="567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ITALIAN SUMMER STUDENTS PROGRAM AT FERMILAB</a:t>
            </a:r>
          </a:p>
        </p:txBody>
      </p:sp>
    </p:spTree>
    <p:extLst>
      <p:ext uri="{BB962C8B-B14F-4D97-AF65-F5344CB8AC3E}">
        <p14:creationId xmlns:p14="http://schemas.microsoft.com/office/powerpoint/2010/main" val="263602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681038" y="-70312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</a:pPr>
            <a:r>
              <a:rPr lang="it-IT" dirty="0">
                <a:latin typeface="Comic Sans MS"/>
                <a:ea typeface="Comic Sans MS"/>
                <a:cs typeface="Comic Sans MS"/>
                <a:sym typeface="Comic Sans MS"/>
              </a:rPr>
              <a:t>SENSE Web page</a:t>
            </a:r>
            <a:endParaRPr dirty="0"/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457200" y="869610"/>
            <a:ext cx="91249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it-IT" u="sng" dirty="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http://sesense.df.unipi.it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The web site reports the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relevant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project information,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as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well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as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a list of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scientific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publications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contributions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to International Conferences and Workshops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681038" y="4500282"/>
            <a:ext cx="8158162" cy="39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4BE49B-98F9-1767-9425-CEA1088F0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49" y="2044372"/>
            <a:ext cx="5886789" cy="47210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EAC25-CF67-D9DC-0D01-C3EEB8E2E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8D16-C196-E1FF-5771-87BFEA6A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760889"/>
            <a:ext cx="9410700" cy="427877"/>
          </a:xfrm>
        </p:spPr>
        <p:txBody>
          <a:bodyPr/>
          <a:lstStyle/>
          <a:p>
            <a:r>
              <a:rPr lang="en-US" dirty="0"/>
              <a:t>Summer Students Statistics (1983 – 2024)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23D99-E5A1-E918-0B87-ED7771726B47}"/>
              </a:ext>
            </a:extLst>
          </p:cNvPr>
          <p:cNvSpPr txBox="1"/>
          <p:nvPr/>
        </p:nvSpPr>
        <p:spPr>
          <a:xfrm>
            <a:off x="7296626" y="1540691"/>
            <a:ext cx="306494" cy="486287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C</a:t>
            </a:r>
            <a:endParaRPr kumimoji="0" lang="en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O</a:t>
            </a:r>
            <a:endParaRPr kumimoji="0" lang="en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V</a:t>
            </a:r>
            <a:endParaRPr kumimoji="0" lang="en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I</a:t>
            </a:r>
            <a:endParaRPr kumimoji="0" lang="en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</p:txBody>
      </p:sp>
      <p:graphicFrame>
        <p:nvGraphicFramePr>
          <p:cNvPr id="12" name="Grafico 3">
            <a:extLst>
              <a:ext uri="{FF2B5EF4-FFF2-40B4-BE49-F238E27FC236}">
                <a16:creationId xmlns:a16="http://schemas.microsoft.com/office/drawing/2014/main" id="{2D9167E9-4875-6352-2766-DB7F4F95F3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4831" y="1358808"/>
          <a:ext cx="7200000" cy="536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ttangolo 8">
            <a:extLst>
              <a:ext uri="{FF2B5EF4-FFF2-40B4-BE49-F238E27FC236}">
                <a16:creationId xmlns:a16="http://schemas.microsoft.com/office/drawing/2014/main" id="{D5C6D83E-38FD-D58E-94FD-C67A47F6A983}"/>
              </a:ext>
            </a:extLst>
          </p:cNvPr>
          <p:cNvSpPr/>
          <p:nvPr/>
        </p:nvSpPr>
        <p:spPr>
          <a:xfrm>
            <a:off x="1496853" y="1675552"/>
            <a:ext cx="3254802" cy="923330"/>
          </a:xfrm>
          <a:prstGeom prst="rect">
            <a:avLst/>
          </a:prstGeom>
          <a:solidFill>
            <a:srgbClr val="FAFEE6"/>
          </a:solidFill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- Total (613 students since 1983)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2C5E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- Physics students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B720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- Engineering students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B56D85-4C46-E5F1-A75F-1ABF1A6EEC6E}"/>
              </a:ext>
            </a:extLst>
          </p:cNvPr>
          <p:cNvSpPr txBox="1"/>
          <p:nvPr/>
        </p:nvSpPr>
        <p:spPr>
          <a:xfrm>
            <a:off x="7248060" y="1512222"/>
            <a:ext cx="306494" cy="4862870"/>
          </a:xfrm>
          <a:prstGeom prst="rect">
            <a:avLst/>
          </a:prstGeom>
          <a:solidFill>
            <a:srgbClr val="FFADC0">
              <a:alpha val="3568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C</a:t>
            </a:r>
            <a:endParaRPr kumimoji="0" lang="en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O</a:t>
            </a:r>
            <a:endParaRPr kumimoji="0" lang="en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V</a:t>
            </a:r>
            <a:endParaRPr kumimoji="0" lang="en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I</a:t>
            </a:r>
            <a:endParaRPr kumimoji="0" lang="en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1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charset="0"/>
              <a:ea typeface="Geneva" charset="0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CED936-3E62-0155-954F-8FC443730D3A}"/>
              </a:ext>
            </a:extLst>
          </p:cNvPr>
          <p:cNvSpPr/>
          <p:nvPr/>
        </p:nvSpPr>
        <p:spPr>
          <a:xfrm>
            <a:off x="7857567" y="1513797"/>
            <a:ext cx="839286" cy="48344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F5CB5-83C4-831D-60A1-CE04D865D542}"/>
              </a:ext>
            </a:extLst>
          </p:cNvPr>
          <p:cNvSpPr txBox="1"/>
          <p:nvPr/>
        </p:nvSpPr>
        <p:spPr>
          <a:xfrm>
            <a:off x="8088973" y="447879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519A24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X</a:t>
            </a:r>
            <a:r>
              <a:rPr kumimoji="0" 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42415-3439-C22A-4CC9-8640357494CB}"/>
              </a:ext>
            </a:extLst>
          </p:cNvPr>
          <p:cNvSpPr txBox="1"/>
          <p:nvPr/>
        </p:nvSpPr>
        <p:spPr>
          <a:xfrm>
            <a:off x="7911359" y="483738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T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charset="0"/>
                <a:ea typeface="Geneva" charset="0"/>
                <a:cs typeface="Arial"/>
                <a:sym typeface="Arial"/>
              </a:rPr>
              <a:t>2024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9D4258-2F6A-2464-A82A-74F3A525DDF4}"/>
              </a:ext>
            </a:extLst>
          </p:cNvPr>
          <p:cNvCxnSpPr>
            <a:cxnSpLocks/>
          </p:cNvCxnSpPr>
          <p:nvPr/>
        </p:nvCxnSpPr>
        <p:spPr>
          <a:xfrm>
            <a:off x="7817228" y="3062364"/>
            <a:ext cx="423514" cy="1532966"/>
          </a:xfrm>
          <a:prstGeom prst="line">
            <a:avLst/>
          </a:prstGeom>
          <a:ln w="31750"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A47EC01C-2539-CF87-7CEF-71308CC80481}"/>
              </a:ext>
            </a:extLst>
          </p:cNvPr>
          <p:cNvSpPr txBox="1">
            <a:spLocks/>
          </p:cNvSpPr>
          <p:nvPr/>
        </p:nvSpPr>
        <p:spPr>
          <a:xfrm>
            <a:off x="70411" y="63060"/>
            <a:ext cx="9876597" cy="567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ITALIAN SUMMER STUDENTS PROGRAM AT FERMILAB</a:t>
            </a:r>
          </a:p>
        </p:txBody>
      </p:sp>
    </p:spTree>
    <p:extLst>
      <p:ext uri="{BB962C8B-B14F-4D97-AF65-F5344CB8AC3E}">
        <p14:creationId xmlns:p14="http://schemas.microsoft.com/office/powerpoint/2010/main" val="3467383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D3EF3-E895-558B-5B43-7401F1732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9E44-0A2B-3E83-7205-0B0F1F3A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771407"/>
            <a:ext cx="9410700" cy="427877"/>
          </a:xfrm>
        </p:spPr>
        <p:txBody>
          <a:bodyPr/>
          <a:lstStyle/>
          <a:p>
            <a:r>
              <a:rPr lang="en-US" dirty="0"/>
              <a:t>Training Programs (2017-2024, last 6 “years”)</a:t>
            </a:r>
          </a:p>
        </p:txBody>
      </p:sp>
      <p:graphicFrame>
        <p:nvGraphicFramePr>
          <p:cNvPr id="9" name="Grafico 1">
            <a:extLst>
              <a:ext uri="{FF2B5EF4-FFF2-40B4-BE49-F238E27FC236}">
                <a16:creationId xmlns:a16="http://schemas.microsoft.com/office/drawing/2014/main" id="{E8106A67-F6E3-2936-5289-1442B7D75B99}"/>
              </a:ext>
            </a:extLst>
          </p:cNvPr>
          <p:cNvGraphicFramePr>
            <a:graphicFrameLocks/>
          </p:cNvGraphicFramePr>
          <p:nvPr/>
        </p:nvGraphicFramePr>
        <p:xfrm>
          <a:off x="784413" y="1270978"/>
          <a:ext cx="796065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sellaDiTesto 7">
            <a:extLst>
              <a:ext uri="{FF2B5EF4-FFF2-40B4-BE49-F238E27FC236}">
                <a16:creationId xmlns:a16="http://schemas.microsoft.com/office/drawing/2014/main" id="{E62E7A00-9A90-8A6A-7715-FE1BEEEEA1AB}"/>
              </a:ext>
            </a:extLst>
          </p:cNvPr>
          <p:cNvSpPr txBox="1"/>
          <p:nvPr/>
        </p:nvSpPr>
        <p:spPr>
          <a:xfrm>
            <a:off x="5360896" y="1562491"/>
            <a:ext cx="3003789" cy="646331"/>
          </a:xfrm>
          <a:prstGeom prst="rect">
            <a:avLst/>
          </a:prstGeom>
          <a:solidFill>
            <a:srgbClr val="FAFEE6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- 78 Physics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- 66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Engineering students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Segnaposto contenuto 1">
            <a:extLst>
              <a:ext uri="{FF2B5EF4-FFF2-40B4-BE49-F238E27FC236}">
                <a16:creationId xmlns:a16="http://schemas.microsoft.com/office/drawing/2014/main" id="{1B6DC5CD-ED4A-3121-098E-83970E9C232A}"/>
              </a:ext>
            </a:extLst>
          </p:cNvPr>
          <p:cNvSpPr txBox="1">
            <a:spLocks/>
          </p:cNvSpPr>
          <p:nvPr/>
        </p:nvSpPr>
        <p:spPr>
          <a:xfrm>
            <a:off x="70411" y="63060"/>
            <a:ext cx="9876597" cy="567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ITALIAN SUMMER STUDENTS PROGRAM AT FERMILAB</a:t>
            </a:r>
          </a:p>
        </p:txBody>
      </p:sp>
    </p:spTree>
    <p:extLst>
      <p:ext uri="{BB962C8B-B14F-4D97-AF65-F5344CB8AC3E}">
        <p14:creationId xmlns:p14="http://schemas.microsoft.com/office/powerpoint/2010/main" val="1772001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32BCF-AF9E-DE5D-7243-E2105BD97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FDCA29-D7A4-0727-A719-9ED1682B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75396"/>
            <a:ext cx="7772400" cy="4643048"/>
          </a:xfrm>
          <a:prstGeom prst="rect">
            <a:avLst/>
          </a:prstGeom>
        </p:spPr>
      </p:pic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BEE6410-F2C8-988C-D3C7-8CFEB02CE90E}"/>
              </a:ext>
            </a:extLst>
          </p:cNvPr>
          <p:cNvSpPr txBox="1">
            <a:spLocks/>
          </p:cNvSpPr>
          <p:nvPr/>
        </p:nvSpPr>
        <p:spPr>
          <a:xfrm>
            <a:off x="70411" y="63060"/>
            <a:ext cx="9876597" cy="567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ITALIAN SUMMER STUDENTS PROGRAM AT FERMILAB</a:t>
            </a:r>
          </a:p>
        </p:txBody>
      </p:sp>
    </p:spTree>
    <p:extLst>
      <p:ext uri="{BB962C8B-B14F-4D97-AF65-F5344CB8AC3E}">
        <p14:creationId xmlns:p14="http://schemas.microsoft.com/office/powerpoint/2010/main" val="457593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9a73d21773_9_1"/>
          <p:cNvSpPr txBox="1">
            <a:spLocks noGrp="1"/>
          </p:cNvSpPr>
          <p:nvPr>
            <p:ph type="title"/>
          </p:nvPr>
        </p:nvSpPr>
        <p:spPr>
          <a:xfrm>
            <a:off x="35011" y="-341531"/>
            <a:ext cx="9917700" cy="23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None/>
            </a:pPr>
            <a:r>
              <a:rPr lang="it-IT" dirty="0" err="1">
                <a:latin typeface="Comic Sans MS"/>
                <a:ea typeface="Comic Sans MS"/>
                <a:cs typeface="Comic Sans MS"/>
                <a:sym typeface="Comic Sans MS"/>
              </a:rPr>
              <a:t>Outreach</a:t>
            </a:r>
            <a:r>
              <a:rPr lang="it-IT" dirty="0">
                <a:latin typeface="Comic Sans MS"/>
                <a:ea typeface="Comic Sans MS"/>
                <a:cs typeface="Comic Sans MS"/>
                <a:sym typeface="Comic Sans MS"/>
              </a:rPr>
              <a:t> Activity :</a:t>
            </a:r>
            <a:br>
              <a:rPr lang="it-IT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-IT" sz="3100" dirty="0" err="1">
                <a:latin typeface="Comic Sans MS"/>
                <a:ea typeface="Comic Sans MS"/>
                <a:cs typeface="Comic Sans MS"/>
                <a:sym typeface="Comic Sans MS"/>
              </a:rPr>
              <a:t>European</a:t>
            </a:r>
            <a:r>
              <a:rPr lang="it-IT" sz="31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3100" dirty="0" err="1">
                <a:latin typeface="Comic Sans MS"/>
                <a:ea typeface="Comic Sans MS"/>
                <a:cs typeface="Comic Sans MS"/>
                <a:sym typeface="Comic Sans MS"/>
              </a:rPr>
              <a:t>Researchers</a:t>
            </a:r>
            <a:r>
              <a:rPr lang="it-IT" sz="3100" dirty="0">
                <a:latin typeface="Comic Sans MS"/>
                <a:ea typeface="Comic Sans MS"/>
                <a:cs typeface="Comic Sans MS"/>
                <a:sym typeface="Comic Sans MS"/>
              </a:rPr>
              <a:t>’ Night – </a:t>
            </a:r>
            <a:r>
              <a:rPr lang="it-IT" sz="3100" dirty="0" err="1">
                <a:latin typeface="Comic Sans MS"/>
                <a:ea typeface="Comic Sans MS"/>
                <a:cs typeface="Comic Sans MS"/>
                <a:sym typeface="Comic Sans MS"/>
              </a:rPr>
              <a:t>September</a:t>
            </a:r>
            <a:r>
              <a:rPr lang="it-IT" sz="3100" dirty="0">
                <a:latin typeface="Comic Sans MS"/>
                <a:ea typeface="Comic Sans MS"/>
                <a:cs typeface="Comic Sans MS"/>
                <a:sym typeface="Comic Sans MS"/>
              </a:rPr>
              <a:t> 29, 2023</a:t>
            </a:r>
            <a:br>
              <a:rPr lang="it-IT" sz="31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-IT" sz="3100" dirty="0">
                <a:latin typeface="Comic Sans MS"/>
                <a:ea typeface="Comic Sans MS"/>
                <a:cs typeface="Comic Sans MS"/>
                <a:sym typeface="Comic Sans MS"/>
              </a:rPr>
              <a:t>					          </a:t>
            </a:r>
            <a:r>
              <a:rPr lang="it-IT" sz="3100" dirty="0" err="1">
                <a:latin typeface="Comic Sans MS"/>
                <a:ea typeface="Comic Sans MS"/>
                <a:cs typeface="Comic Sans MS"/>
                <a:sym typeface="Comic Sans MS"/>
              </a:rPr>
              <a:t>September</a:t>
            </a:r>
            <a:r>
              <a:rPr lang="it-IT" sz="3100" dirty="0">
                <a:latin typeface="Comic Sans MS"/>
                <a:ea typeface="Comic Sans MS"/>
                <a:cs typeface="Comic Sans MS"/>
                <a:sym typeface="Comic Sans MS"/>
              </a:rPr>
              <a:t> 27, 2024</a:t>
            </a:r>
            <a:endParaRPr dirty="0"/>
          </a:p>
        </p:txBody>
      </p:sp>
      <p:sp>
        <p:nvSpPr>
          <p:cNvPr id="211" name="Google Shape;211;g19a73d21773_9_1"/>
          <p:cNvSpPr txBox="1">
            <a:spLocks noGrp="1"/>
          </p:cNvSpPr>
          <p:nvPr>
            <p:ph type="body" idx="1"/>
          </p:nvPr>
        </p:nvSpPr>
        <p:spPr>
          <a:xfrm>
            <a:off x="172680" y="1878111"/>
            <a:ext cx="9560639" cy="4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The event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aims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to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bring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researchers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closer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to the general public and to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increase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public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awareness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of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research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innovation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activities with a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view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to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supporting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the public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recognition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of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research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innovation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activities,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creating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an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understanding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of the impact of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researchers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’ work on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citizens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’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daily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lives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encouraging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young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people to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embark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on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research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careers</a:t>
            </a:r>
            <a:endParaRPr sz="19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0828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●"/>
            </a:pP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Plenty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of events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across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Europe:</a:t>
            </a:r>
            <a:endParaRPr sz="19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685800" lvl="1" indent="-223043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713"/>
              <a:buFont typeface="Comic Sans MS"/>
              <a:buChar char="○"/>
            </a:pPr>
            <a:r>
              <a:rPr lang="it-IT" sz="1712" dirty="0">
                <a:latin typeface="Comic Sans MS"/>
                <a:ea typeface="Comic Sans MS"/>
                <a:cs typeface="Comic Sans MS"/>
                <a:sym typeface="Comic Sans MS"/>
              </a:rPr>
              <a:t>INFN and UNIPI </a:t>
            </a:r>
            <a:r>
              <a:rPr lang="it-IT" sz="1712" dirty="0" err="1">
                <a:latin typeface="Comic Sans MS"/>
                <a:ea typeface="Comic Sans MS"/>
                <a:cs typeface="Comic Sans MS"/>
                <a:sym typeface="Comic Sans MS"/>
              </a:rPr>
              <a:t>researchers</a:t>
            </a:r>
            <a:r>
              <a:rPr lang="it-IT" sz="1712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712" dirty="0" err="1">
                <a:latin typeface="Comic Sans MS"/>
                <a:ea typeface="Comic Sans MS"/>
                <a:cs typeface="Comic Sans MS"/>
                <a:sym typeface="Comic Sans MS"/>
              </a:rPr>
              <a:t>contributed</a:t>
            </a:r>
            <a:r>
              <a:rPr lang="it-IT" sz="1712" dirty="0">
                <a:latin typeface="Comic Sans MS"/>
                <a:ea typeface="Comic Sans MS"/>
                <a:cs typeface="Comic Sans MS"/>
                <a:sym typeface="Comic Sans MS"/>
              </a:rPr>
              <a:t> to </a:t>
            </a:r>
            <a:r>
              <a:rPr lang="it-IT" sz="1712" dirty="0" err="1">
                <a:latin typeface="Comic Sans MS"/>
                <a:ea typeface="Comic Sans MS"/>
                <a:cs typeface="Comic Sans MS"/>
                <a:sym typeface="Comic Sans MS"/>
              </a:rPr>
              <a:t>organize</a:t>
            </a:r>
            <a:r>
              <a:rPr lang="it-IT" sz="1712" dirty="0">
                <a:latin typeface="Comic Sans MS"/>
                <a:ea typeface="Comic Sans MS"/>
                <a:cs typeface="Comic Sans MS"/>
                <a:sym typeface="Comic Sans MS"/>
              </a:rPr>
              <a:t> events in </a:t>
            </a:r>
            <a:r>
              <a:rPr lang="it-IT" sz="1712" dirty="0" err="1">
                <a:latin typeface="Comic Sans MS"/>
                <a:ea typeface="Comic Sans MS"/>
                <a:cs typeface="Comic Sans MS"/>
                <a:sym typeface="Comic Sans MS"/>
              </a:rPr>
              <a:t>several</a:t>
            </a:r>
            <a:r>
              <a:rPr lang="it-IT" sz="1712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712" dirty="0" err="1">
                <a:latin typeface="Comic Sans MS"/>
                <a:ea typeface="Comic Sans MS"/>
                <a:cs typeface="Comic Sans MS"/>
                <a:sym typeface="Comic Sans MS"/>
              </a:rPr>
              <a:t>Italian</a:t>
            </a:r>
            <a:r>
              <a:rPr lang="it-IT" sz="1712" dirty="0">
                <a:latin typeface="Comic Sans MS"/>
                <a:ea typeface="Comic Sans MS"/>
                <a:cs typeface="Comic Sans MS"/>
                <a:sym typeface="Comic Sans MS"/>
              </a:rPr>
              <a:t> cities</a:t>
            </a:r>
            <a:endParaRPr sz="1712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685800" lvl="1" indent="-23495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○"/>
            </a:pP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As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 an </a:t>
            </a:r>
            <a:r>
              <a:rPr lang="it-IT" sz="1900" dirty="0" err="1">
                <a:latin typeface="Comic Sans MS"/>
                <a:ea typeface="Comic Sans MS"/>
                <a:cs typeface="Comic Sans MS"/>
                <a:sym typeface="Comic Sans MS"/>
              </a:rPr>
              <a:t>example</a:t>
            </a:r>
            <a:r>
              <a:rPr lang="it-IT" sz="1900" dirty="0"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it-IT" sz="19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Science4 </a:t>
            </a:r>
            <a:r>
              <a:rPr lang="it-IT" sz="190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</a:t>
            </a:r>
            <a:r>
              <a:rPr lang="it-IT" sz="19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90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organized</a:t>
            </a:r>
            <a:r>
              <a:rPr lang="it-IT" sz="19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90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9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Padova-</a:t>
            </a:r>
            <a:r>
              <a:rPr lang="it-IT" sz="190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Italy</a:t>
            </a:r>
            <a:r>
              <a:rPr lang="it-IT" sz="19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2023 and 2024</a:t>
            </a:r>
            <a:endParaRPr sz="19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9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 descr="A red sign with white text&#10;&#10;AI-generated content may be incorrect.">
            <a:extLst>
              <a:ext uri="{FF2B5EF4-FFF2-40B4-BE49-F238E27FC236}">
                <a16:creationId xmlns:a16="http://schemas.microsoft.com/office/drawing/2014/main" id="{6A634020-EF3D-565D-D385-86BD60C1D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253" y="4703583"/>
            <a:ext cx="2367473" cy="7694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333778" y="133307"/>
            <a:ext cx="9324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None/>
            </a:pPr>
            <a:r>
              <a:rPr lang="it-IT" dirty="0" err="1">
                <a:latin typeface="Comic Sans MS"/>
                <a:ea typeface="Comic Sans MS"/>
                <a:cs typeface="Comic Sans MS"/>
                <a:sym typeface="Comic Sans MS"/>
              </a:rPr>
              <a:t>Outreach</a:t>
            </a:r>
            <a:r>
              <a:rPr lang="it-IT" dirty="0">
                <a:latin typeface="Comic Sans MS"/>
                <a:ea typeface="Comic Sans MS"/>
                <a:cs typeface="Comic Sans MS"/>
                <a:sym typeface="Comic Sans MS"/>
              </a:rPr>
              <a:t> Activity:</a:t>
            </a:r>
            <a:br>
              <a:rPr lang="it-IT" dirty="0">
                <a:latin typeface="Comic Sans MS"/>
                <a:ea typeface="Comic Sans MS"/>
                <a:cs typeface="Comic Sans MS"/>
                <a:sym typeface="Comic Sans MS"/>
              </a:rPr>
            </a:br>
            <a:endParaRPr dirty="0">
              <a:solidFill>
                <a:srgbClr val="FF0000"/>
              </a:solidFill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877078" y="199675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9"/>
          <p:cNvSpPr txBox="1"/>
          <p:nvPr/>
        </p:nvSpPr>
        <p:spPr>
          <a:xfrm>
            <a:off x="38762" y="1490722"/>
            <a:ext cx="9619315" cy="100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Science4All, a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scientific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communication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project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organized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by the Padova University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aimed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to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communicate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science in a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simple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way to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everyone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2000" dirty="0"/>
          </a:p>
        </p:txBody>
      </p:sp>
      <p:pic>
        <p:nvPicPr>
          <p:cNvPr id="3" name="Picture 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A60D9D8E-19B9-9D1A-6601-8E72859A7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138" y="172985"/>
            <a:ext cx="3443786" cy="1119231"/>
          </a:xfrm>
          <a:prstGeom prst="rect">
            <a:avLst/>
          </a:prstGeom>
        </p:spPr>
      </p:pic>
      <p:sp>
        <p:nvSpPr>
          <p:cNvPr id="4" name="AutoShape 2" descr="2a25c0d8-76bf-4880-9405-2079ba3534d2">
            <a:hlinkClick r:id="rId4"/>
            <a:extLst>
              <a:ext uri="{FF2B5EF4-FFF2-40B4-BE49-F238E27FC236}">
                <a16:creationId xmlns:a16="http://schemas.microsoft.com/office/drawing/2014/main" id="{054F3344-2BBF-798A-73BB-987A4C837B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6" name="Picture 5" descr="A group of people looking at a screen&#10;&#10;AI-generated content may be incorrect.">
            <a:extLst>
              <a:ext uri="{FF2B5EF4-FFF2-40B4-BE49-F238E27FC236}">
                <a16:creationId xmlns:a16="http://schemas.microsoft.com/office/drawing/2014/main" id="{6BC8C591-FC64-4525-D6BF-4B151AB1C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418" y="2181416"/>
            <a:ext cx="5411660" cy="4058745"/>
          </a:xfrm>
          <a:prstGeom prst="rect">
            <a:avLst/>
          </a:prstGeom>
        </p:spPr>
      </p:pic>
      <p:sp>
        <p:nvSpPr>
          <p:cNvPr id="7" name="Google Shape;220;p19">
            <a:extLst>
              <a:ext uri="{FF2B5EF4-FFF2-40B4-BE49-F238E27FC236}">
                <a16:creationId xmlns:a16="http://schemas.microsoft.com/office/drawing/2014/main" id="{898BEB90-029E-AF2E-DC2B-DD031EB2E32B}"/>
              </a:ext>
            </a:extLst>
          </p:cNvPr>
          <p:cNvSpPr txBox="1"/>
          <p:nvPr/>
        </p:nvSpPr>
        <p:spPr>
          <a:xfrm>
            <a:off x="38763" y="2815755"/>
            <a:ext cx="4211962" cy="31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INFN and University of Padova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researchers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contribute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to Science4All,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presenting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theneutrinos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showing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neutrino events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recorded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by the ICARUS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experiment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involving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Participants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to a Quiz Game «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Recognize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particles</a:t>
            </a:r>
            <a:r>
              <a:rPr lang="it-IT" sz="2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ICARUS» </a:t>
            </a:r>
            <a:endParaRPr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B21D8-200B-45E1-80D8-B6CE66907121}"/>
              </a:ext>
            </a:extLst>
          </p:cNvPr>
          <p:cNvSpPr txBox="1"/>
          <p:nvPr/>
        </p:nvSpPr>
        <p:spPr>
          <a:xfrm>
            <a:off x="4246418" y="6298241"/>
            <a:ext cx="541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M. Artero Pons and R. Triozzi asking “Is the event in the picture a neutrino interaction?”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9A96F0C4-4550-C8EA-D116-5511A7E50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">
            <a:extLst>
              <a:ext uri="{FF2B5EF4-FFF2-40B4-BE49-F238E27FC236}">
                <a16:creationId xmlns:a16="http://schemas.microsoft.com/office/drawing/2014/main" id="{2FC8766E-A2F2-4968-1426-0D6B0E0AAAA1}"/>
              </a:ext>
            </a:extLst>
          </p:cNvPr>
          <p:cNvSpPr txBox="1"/>
          <p:nvPr/>
        </p:nvSpPr>
        <p:spPr>
          <a:xfrm>
            <a:off x="877078" y="199675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BD658-196A-EF6D-A4F0-8DC62B8A4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28" y="578924"/>
            <a:ext cx="7772400" cy="4144022"/>
          </a:xfrm>
          <a:prstGeom prst="rect">
            <a:avLst/>
          </a:prstGeom>
        </p:spPr>
      </p:pic>
      <p:sp>
        <p:nvSpPr>
          <p:cNvPr id="2" name="Google Shape;216;p19">
            <a:extLst>
              <a:ext uri="{FF2B5EF4-FFF2-40B4-BE49-F238E27FC236}">
                <a16:creationId xmlns:a16="http://schemas.microsoft.com/office/drawing/2014/main" id="{17F855DD-7C7D-3C53-68F6-F2275EF8B4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778" y="2681"/>
            <a:ext cx="9324300" cy="6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None/>
            </a:pPr>
            <a:r>
              <a:rPr lang="it-IT" dirty="0">
                <a:latin typeface="Comic Sans MS"/>
                <a:ea typeface="Comic Sans MS"/>
                <a:cs typeface="Comic Sans MS"/>
                <a:sym typeface="Comic Sans MS"/>
              </a:rPr>
              <a:t>The «PICO» </a:t>
            </a:r>
            <a:r>
              <a:rPr lang="en-GB" dirty="0" err="1">
                <a:solidFill>
                  <a:srgbClr val="FF0000"/>
                </a:solidFill>
                <a:latin typeface="Comic Sans MS"/>
              </a:rPr>
              <a:t>PhysICs</a:t>
            </a:r>
            <a:r>
              <a:rPr lang="en-GB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Comic Sans MS"/>
              </a:rPr>
              <a:t>fOr</a:t>
            </a:r>
            <a:r>
              <a:rPr lang="en-GB" dirty="0">
                <a:solidFill>
                  <a:srgbClr val="FF0000"/>
                </a:solidFill>
                <a:latin typeface="Comic Sans MS"/>
              </a:rPr>
              <a:t> all </a:t>
            </a:r>
            <a:r>
              <a:rPr lang="it-IT" dirty="0">
                <a:latin typeface="Comic Sans MS"/>
                <a:ea typeface="Comic Sans MS"/>
                <a:cs typeface="Comic Sans MS"/>
                <a:sym typeface="Comic Sans MS"/>
              </a:rPr>
              <a:t>project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Google Shape;220;p19">
            <a:extLst>
              <a:ext uri="{FF2B5EF4-FFF2-40B4-BE49-F238E27FC236}">
                <a16:creationId xmlns:a16="http://schemas.microsoft.com/office/drawing/2014/main" id="{38196BF9-A4DC-3676-0F69-F8C0CA53E9A7}"/>
              </a:ext>
            </a:extLst>
          </p:cNvPr>
          <p:cNvSpPr txBox="1"/>
          <p:nvPr/>
        </p:nvSpPr>
        <p:spPr>
          <a:xfrm>
            <a:off x="33930" y="4911875"/>
            <a:ext cx="9872070" cy="194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Comic Sans MS"/>
              </a:rPr>
              <a:t>The EU-funded PICO project aims to increase citizens’ awareness of fundamental physics and of the impact that discoveries in these fields have on their everyday lives. </a:t>
            </a:r>
          </a:p>
          <a:p>
            <a:pPr marL="22860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 PICO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will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 coordinate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Researchers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’ Night activities and satellite events in 4 countries (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Greece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Italy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, France,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Spain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). The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main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 events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will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 take place in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person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, with a remote component to open the door of world-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famous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laboratories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research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infrastructures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which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participate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 in international </a:t>
            </a:r>
            <a:r>
              <a:rPr lang="it-IT" sz="2000" dirty="0" err="1">
                <a:solidFill>
                  <a:schemeClr val="dk1"/>
                </a:solidFill>
                <a:latin typeface="Comic Sans MS"/>
                <a:sym typeface="Comic Sans MS"/>
              </a:rPr>
              <a:t>collaborations</a:t>
            </a:r>
            <a:r>
              <a:rPr lang="it-IT" sz="2000" dirty="0">
                <a:solidFill>
                  <a:schemeClr val="dk1"/>
                </a:solidFill>
                <a:latin typeface="Comic Sans MS"/>
                <a:sym typeface="Comic Sans MS"/>
              </a:rPr>
              <a:t>. </a:t>
            </a:r>
            <a:endParaRPr sz="2000" dirty="0">
              <a:solidFill>
                <a:schemeClr val="dk1"/>
              </a:solidFill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E7C63-20C3-922C-2FB5-4C6758BB7AC5}"/>
              </a:ext>
            </a:extLst>
          </p:cNvPr>
          <p:cNvSpPr txBox="1"/>
          <p:nvPr/>
        </p:nvSpPr>
        <p:spPr>
          <a:xfrm>
            <a:off x="1575836" y="4111384"/>
            <a:ext cx="4987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https://picoproject.eu/</a:t>
            </a:r>
          </a:p>
        </p:txBody>
      </p:sp>
    </p:spTree>
    <p:extLst>
      <p:ext uri="{BB962C8B-B14F-4D97-AF65-F5344CB8AC3E}">
        <p14:creationId xmlns:p14="http://schemas.microsoft.com/office/powerpoint/2010/main" val="3611955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5">
          <a:extLst>
            <a:ext uri="{FF2B5EF4-FFF2-40B4-BE49-F238E27FC236}">
              <a16:creationId xmlns:a16="http://schemas.microsoft.com/office/drawing/2014/main" id="{EA710CEA-A363-0502-7FE4-3EB21031C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4" name="Rectangle 223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toon of a person in a white coat and many cartoon balls&#10;&#10;AI-generated content may be incorrect.">
            <a:extLst>
              <a:ext uri="{FF2B5EF4-FFF2-40B4-BE49-F238E27FC236}">
                <a16:creationId xmlns:a16="http://schemas.microsoft.com/office/drawing/2014/main" id="{F021D923-A779-B916-7B2A-3EF19FA9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127" y="613515"/>
            <a:ext cx="5334493" cy="5321155"/>
          </a:xfrm>
          <a:prstGeom prst="rect">
            <a:avLst/>
          </a:prstGeom>
        </p:spPr>
      </p:pic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94403" y="0"/>
            <a:ext cx="1611597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9" name="Google Shape;219;p19">
            <a:extLst>
              <a:ext uri="{FF2B5EF4-FFF2-40B4-BE49-F238E27FC236}">
                <a16:creationId xmlns:a16="http://schemas.microsoft.com/office/drawing/2014/main" id="{10F08FD4-ADAC-A600-C9E3-286FC7311C5E}"/>
              </a:ext>
            </a:extLst>
          </p:cNvPr>
          <p:cNvSpPr txBox="1"/>
          <p:nvPr/>
        </p:nvSpPr>
        <p:spPr>
          <a:xfrm>
            <a:off x="877078" y="199675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9DBFAB-0428-192D-DBE0-72E3B2F31834}"/>
              </a:ext>
            </a:extLst>
          </p:cNvPr>
          <p:cNvSpPr/>
          <p:nvPr/>
        </p:nvSpPr>
        <p:spPr>
          <a:xfrm>
            <a:off x="677089" y="5839670"/>
            <a:ext cx="7840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…have fun with physics!!</a:t>
            </a:r>
          </a:p>
        </p:txBody>
      </p:sp>
      <p:sp>
        <p:nvSpPr>
          <p:cNvPr id="6" name="Google Shape;216;p19">
            <a:extLst>
              <a:ext uri="{FF2B5EF4-FFF2-40B4-BE49-F238E27FC236}">
                <a16:creationId xmlns:a16="http://schemas.microsoft.com/office/drawing/2014/main" id="{024F7C31-E298-8E77-559C-C337EF0D12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6052" y="0"/>
            <a:ext cx="9324300" cy="6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ic Sans MS"/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Thank you for your attention and…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3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There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has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been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a wide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participation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in International Conferences and Workshops of the staff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researchers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which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included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oral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(Talks) and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written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contributions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(Posters) to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numerous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International Conferences, and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publication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of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articles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in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physics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instrumentation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journals.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algn="just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In the 1.2.5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Section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of the Report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we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include </a:t>
            </a:r>
            <a:r>
              <a:rPr lang="it-IT" sz="1800" u="sng" dirty="0">
                <a:latin typeface="Comic Sans MS"/>
                <a:ea typeface="Comic Sans MS"/>
                <a:cs typeface="Comic Sans MS"/>
                <a:sym typeface="Comic Sans MS"/>
              </a:rPr>
              <a:t>some </a:t>
            </a:r>
            <a:r>
              <a:rPr lang="it-IT" sz="1800" u="sng" dirty="0" err="1">
                <a:latin typeface="Comic Sans MS"/>
                <a:ea typeface="Comic Sans MS"/>
                <a:cs typeface="Comic Sans MS"/>
                <a:sym typeface="Comic Sans MS"/>
              </a:rPr>
              <a:t>examples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of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participation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lang="it-IT" sz="1800" dirty="0">
                <a:latin typeface="Comic Sans MS"/>
                <a:ea typeface="Comic Sans MS"/>
                <a:cs typeface="Comic Sans MS"/>
                <a:sym typeface="Comic Sans MS"/>
              </a:rPr>
              <a:t> Conferences and </a:t>
            </a:r>
            <a:r>
              <a:rPr lang="it-IT" sz="1800" dirty="0" err="1">
                <a:latin typeface="Comic Sans MS"/>
                <a:ea typeface="Comic Sans MS"/>
                <a:cs typeface="Comic Sans MS"/>
                <a:sym typeface="Comic Sans MS"/>
              </a:rPr>
              <a:t>articles</a:t>
            </a:r>
            <a:endParaRPr sz="18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B41256FC-76E9-1196-D0E7-27FD25EEF304}"/>
              </a:ext>
            </a:extLst>
          </p:cNvPr>
          <p:cNvSpPr txBox="1">
            <a:spLocks/>
          </p:cNvSpPr>
          <p:nvPr/>
        </p:nvSpPr>
        <p:spPr>
          <a:xfrm>
            <a:off x="29403" y="397256"/>
            <a:ext cx="9876597" cy="567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  <a:defRPr/>
            </a:pPr>
            <a:r>
              <a:rPr lang="en-US" sz="3600" b="1" dirty="0">
                <a:solidFill>
                  <a:srgbClr val="0000FF"/>
                </a:solidFill>
                <a:latin typeface="Calibri"/>
              </a:rPr>
              <a:t>DISSEMINATION: Conferences and Articles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681038" y="-22803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 defTabSz="457200">
              <a:lnSpc>
                <a:spcPct val="100000"/>
              </a:lnSpc>
              <a:spcBef>
                <a:spcPct val="20000"/>
              </a:spcBef>
              <a:buClrTx/>
              <a:buSzPts val="4400"/>
              <a:defRPr/>
            </a:pPr>
            <a:r>
              <a:rPr lang="it-IT" sz="3600" b="1" kern="1200" dirty="0">
                <a:solidFill>
                  <a:srgbClr val="0000FF"/>
                </a:solidFill>
                <a:ea typeface="+mn-ea"/>
                <a:cs typeface="+mn-cs"/>
                <a:sym typeface="Comic Sans MS"/>
              </a:rPr>
              <a:t>Papers: ICARUS</a:t>
            </a:r>
            <a:endParaRPr sz="3600" b="1" kern="1200" dirty="0">
              <a:solidFill>
                <a:srgbClr val="0000FF"/>
              </a:solidFill>
              <a:ea typeface="+mn-ea"/>
              <a:cs typeface="+mn-cs"/>
              <a:sym typeface="Arial"/>
            </a:endParaRPr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419100" y="1008203"/>
            <a:ext cx="8805863" cy="572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 . </a:t>
            </a:r>
            <a:r>
              <a:rPr lang="en-US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Abratenko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et al. [ICARUS Collaboration], “ICARUS at the Fermilab Short-Baseline Neutrino program: initial operation”, Eur. Phys. J.C. 83 (2023) 6, 467, e-Print: 2301.08634 [hep-ex];</a:t>
            </a: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Maria </a:t>
            </a:r>
            <a:r>
              <a:rPr lang="en-US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Artero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Pons for the ICARUS Collaboration, “Status and perspective of ICARUS at the Fermilab Short-Baseline Neutrino Program”, </a:t>
            </a:r>
            <a:r>
              <a:rPr lang="en-US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PoS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EPS-HEP2024 (2024) 177;</a:t>
            </a: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C. Farnese et al. [ICARUS Collaboration], “Implementation of the trigger system of the ICARUS-T600 detector at Fermilab”, </a:t>
            </a:r>
            <a:r>
              <a:rPr lang="en-US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Nucl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Instrum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. Meth. A 1045 (2023) 167498;</a:t>
            </a: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Magda </a:t>
            </a:r>
            <a:r>
              <a:rPr lang="en-US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Cicerchia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et al. [ICARUS Collaboration], “Study of cosmic rays in the ICARUS-T600 detectors”, </a:t>
            </a:r>
            <a:r>
              <a:rPr lang="en-US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PoS</a:t>
            </a: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TAUP2023 (2024) 165;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P.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Abratenko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et al. [ICARUS Collaboration], “Calibration and simulation of ionization signal and electronics noise in the ICARUS liquid argon time projection chamber”,  e-Print: 2407.11925 [hep-ex] (2024);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P.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Abratenko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et al. [ICARUS Collaboration], “Angular dependent measurement of electron-ion recombination in liquid argon for ionization calorimetry in the ICARUS liquid argon projection chamber”, e-Print: 2407.11969 [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physics.ins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-det] (2024); </a:t>
            </a: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240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571"/>
              <a:buNone/>
            </a:pPr>
            <a:endParaRPr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BBDA1D5B-BFE0-07E9-23E3-0723FF977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>
            <a:extLst>
              <a:ext uri="{FF2B5EF4-FFF2-40B4-BE49-F238E27FC236}">
                <a16:creationId xmlns:a16="http://schemas.microsoft.com/office/drawing/2014/main" id="{F3A2D19E-5EC8-92A1-A001-6B9F17A232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9100" y="180109"/>
            <a:ext cx="8805863" cy="667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Francesco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Poppi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et al [IACRUS Collaboration], “Status and perspective of ICARUS-T600 detector at the Fermilab Short-Baseline Neutrino program”,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Nucl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Instum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. Meth. A 1072 (2025) 170113;</a:t>
            </a: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F. Abd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Alrahaman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et al. [ICARUS Collaboration], “Search for a Hidden Sector Scalar from Kaon Decay in the DI-Muon Final State at ICARUS”, e-Print 2411.02727 [hep-ex]; B.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Baibussinov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et al. “Study of charging-up of PCB planes for neutrino experiment readout”, JINST 19 (2024) 11, P11012, e-Print: 2407.19105 [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physics.ins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-det];</a:t>
            </a: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Baibussinov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et al. “A novel liquid argon purity monitor based on 207 Bi”, e-Print: 2411.10796 [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physics.ins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-det];</a:t>
            </a: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Clara Saia et al. [ICARUS Collaboration], “Gain stability of Hamamatsu R5912-MOD photomultipliers at low temperature”,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Nucl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Instrum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. Meth. A 1069 (2024), 169861;</a:t>
            </a: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Laura Pasqualini et al. [ICARUS Collaboration], “Status and perspective of the ICARUS experiments at the Fermilab Short Baseline Neutrino Program”, </a:t>
            </a:r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PoS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</a:rPr>
              <a:t> HQL2023 (2024) 020;</a:t>
            </a: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240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571"/>
              <a:buNone/>
            </a:pPr>
            <a:endParaRPr lang="en-IT"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7906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77883B7E-FC95-7B0A-C3C8-B1D02661D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>
            <a:extLst>
              <a:ext uri="{FF2B5EF4-FFF2-40B4-BE49-F238E27FC236}">
                <a16:creationId xmlns:a16="http://schemas.microsoft.com/office/drawing/2014/main" id="{8DECA174-94A1-06BF-B3D9-4BE8EF284A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9100" y="180109"/>
            <a:ext cx="8805863" cy="667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240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571"/>
              <a:buNone/>
            </a:pPr>
            <a:endParaRPr lang="en-IT"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1254E-EA29-DE52-8490-25C945FAEE69}"/>
              </a:ext>
            </a:extLst>
          </p:cNvPr>
          <p:cNvSpPr txBox="1"/>
          <p:nvPr/>
        </p:nvSpPr>
        <p:spPr>
          <a:xfrm>
            <a:off x="1345022" y="180109"/>
            <a:ext cx="64229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Tx/>
              <a:buSzPts val="4400"/>
              <a:defRPr/>
            </a:pPr>
            <a:r>
              <a:rPr lang="it-IT" sz="3600" b="1" kern="1200" dirty="0">
                <a:solidFill>
                  <a:srgbClr val="0000FF"/>
                </a:solidFill>
                <a:latin typeface="Calibri"/>
                <a:ea typeface="+mn-ea"/>
                <a:cs typeface="+mn-cs"/>
                <a:sym typeface="Comic Sans MS"/>
              </a:rPr>
              <a:t>Papers: SBND and DUNE</a:t>
            </a:r>
          </a:p>
          <a:p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A1ADA-C371-7E82-5439-22AE485F7D87}"/>
              </a:ext>
            </a:extLst>
          </p:cNvPr>
          <p:cNvSpPr txBox="1"/>
          <p:nvPr/>
        </p:nvSpPr>
        <p:spPr>
          <a:xfrm>
            <a:off x="419100" y="1001721"/>
            <a:ext cx="8590083" cy="529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P. </a:t>
            </a:r>
            <a:r>
              <a:rPr lang="en-US" sz="1700" dirty="0" err="1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Abratenko</a:t>
            </a: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 et al. [SBND Collaboration¶, “Scintillation light in SBND: simulation, reconstruction, and expected performance of the photon detection system”, Eur. Phys. J. C 84 (2024), no. 10, 1046;</a:t>
            </a:r>
          </a:p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A. Abed Abud et al. [DUNE Collaboration], “Impact of cross-section uncertainties on supernova neutrino spectral parameter fitting in the Deep Underground Neutrino Experiment”, Phys. Rev. D 107 (2023) 11, 112012, e-Print: 2303.17007 [hep-ex];</a:t>
            </a:r>
            <a:endParaRPr lang="en-IT" sz="1700" dirty="0">
              <a:highlight>
                <a:srgbClr val="FFFFFF"/>
              </a:highligh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Calibri"/>
              <a:sym typeface="Calibri"/>
            </a:endParaRPr>
          </a:p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A. Abed Abud et al. [DUNE Collaboration], “</a:t>
            </a:r>
            <a:r>
              <a:rPr lang="en-GB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Highly-parallelized simulation of a pixelated </a:t>
            </a:r>
            <a:r>
              <a:rPr lang="en-GB" sz="1700" dirty="0" err="1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LArTPC</a:t>
            </a:r>
            <a:r>
              <a:rPr lang="en-GB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 on a GPU”, JINST 18 (2023) 04, P04034, e-Print: 2212.09807 [</a:t>
            </a:r>
            <a:r>
              <a:rPr lang="en-GB" sz="1700" dirty="0" err="1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physics.comp-ph</a:t>
            </a:r>
            <a:r>
              <a:rPr lang="en-GB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];</a:t>
            </a:r>
            <a:endParaRPr lang="en-IT" sz="1700" dirty="0">
              <a:highlight>
                <a:srgbClr val="FFFFFF"/>
              </a:highligh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Calibri"/>
              <a:sym typeface="Calibri"/>
            </a:endParaRPr>
          </a:p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A. Abed Abud et al. [DUNE Collaboration], “Identification and reconstruction of low-energy electrons in the </a:t>
            </a:r>
            <a:r>
              <a:rPr lang="en-US" sz="1700" dirty="0" err="1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ProtoDUNE</a:t>
            </a: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-SP detector”, Phys. Rev. D 107 (2023) 9, 092012, e-Print: 2211.01166 [hep-ex];</a:t>
            </a:r>
            <a:endParaRPr lang="en-IT" sz="1700" dirty="0">
              <a:highlight>
                <a:srgbClr val="FFFFFF"/>
              </a:highligh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Calibri"/>
              <a:sym typeface="Calibri"/>
            </a:endParaRPr>
          </a:p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A. Abed Abud et al. [DUNE Collaboration], “</a:t>
            </a:r>
            <a:r>
              <a:rPr lang="en-GB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Reconstruction of interactions in the </a:t>
            </a:r>
            <a:r>
              <a:rPr lang="en-GB" sz="1700" dirty="0" err="1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ProtoDUNE</a:t>
            </a:r>
            <a:r>
              <a:rPr lang="en-GB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  <a:sym typeface="Calibri"/>
              </a:rPr>
              <a:t>-SP detector with Pandora”, Eur. Phys. J. C 83 (2023) 7, 618, e-Print: 2206.14521 [hep-ex];</a:t>
            </a:r>
            <a:endParaRPr lang="en-IT" sz="1700" dirty="0">
              <a:highlight>
                <a:srgbClr val="FFFFFF"/>
              </a:highligh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IT" sz="12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1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5E4437BC-9AF7-5186-61E7-346B6BBB8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>
            <a:extLst>
              <a:ext uri="{FF2B5EF4-FFF2-40B4-BE49-F238E27FC236}">
                <a16:creationId xmlns:a16="http://schemas.microsoft.com/office/drawing/2014/main" id="{F8E1E26C-0D2B-CB58-1531-F1CE181C55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9100" y="180109"/>
            <a:ext cx="8805863" cy="667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IT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2400" lvl="0" indent="0" algn="just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571"/>
              <a:buNone/>
            </a:pPr>
            <a:endParaRPr lang="en-IT"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721CE-5E5B-5B31-7EC8-A00CB1CFEB90}"/>
              </a:ext>
            </a:extLst>
          </p:cNvPr>
          <p:cNvSpPr txBox="1"/>
          <p:nvPr/>
        </p:nvSpPr>
        <p:spPr>
          <a:xfrm>
            <a:off x="419100" y="966263"/>
            <a:ext cx="8935107" cy="5566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A. Abed Abud et al. [DUNE Collaboration], “DUNE Phase II: scientific opportunities, detector concepts, technological solutions”, JINST 19 (2024) 12, P12005, e-Print: 2408.12725 [</a:t>
            </a:r>
            <a:r>
              <a:rPr lang="en-US" sz="1700" dirty="0" err="1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physics.ins</a:t>
            </a: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-det];</a:t>
            </a:r>
            <a:endParaRPr lang="en-IT" sz="1700" dirty="0">
              <a:highlight>
                <a:srgbClr val="FFFFFF"/>
              </a:highligh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Calibri"/>
            </a:endParaRPr>
          </a:p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A. Abed Abud et al. [DUNE Collaboration], “First measurement of the total inelastic cross section of positively charged kaons on argon at energies between 5.0 and 7.5 GeV”, Phys. Rev. D 110 (2024) 9, 092011, e-Print: 2408.00582 [hep-ex];</a:t>
            </a:r>
            <a:endParaRPr lang="en-IT" sz="1700" dirty="0">
              <a:highlight>
                <a:srgbClr val="FFFFFF"/>
              </a:highligh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Calibri"/>
            </a:endParaRPr>
          </a:p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A. Abed Abud et al. [DUNE Collaboration], “Performance of a Modular Ton-Scale Pixel-Readout Liquid Argon Time Projection Chamber”, Instruments 8 (2024) 3, 41, e-Print: 2403.03212 [</a:t>
            </a:r>
            <a:r>
              <a:rPr lang="en-US" sz="1700" dirty="0" err="1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physics.ins</a:t>
            </a: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-det];</a:t>
            </a:r>
            <a:endParaRPr lang="en-IT" sz="1700" dirty="0">
              <a:highlight>
                <a:srgbClr val="FFFFFF"/>
              </a:highligh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Calibri"/>
            </a:endParaRPr>
          </a:p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A. Abed Abud et al. [DUNE Collaboration], “Doping liquid argon with xenon in </a:t>
            </a:r>
            <a:r>
              <a:rPr lang="en-US" sz="1700" dirty="0" err="1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ProtoDUNE</a:t>
            </a: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 Single-Phase: effects on scintillation light”, JINST 19 (2024) 08, P08005, e-Print: 2402.01568 [</a:t>
            </a:r>
            <a:r>
              <a:rPr lang="en-US" sz="1700" dirty="0" err="1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physics.ins</a:t>
            </a: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-det];</a:t>
            </a:r>
            <a:endParaRPr lang="en-IT" sz="1700" dirty="0">
              <a:highlight>
                <a:srgbClr val="FFFFFF"/>
              </a:highligh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Calibri"/>
            </a:endParaRPr>
          </a:p>
          <a:p>
            <a:pPr marL="457200" indent="-342900" algn="just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highlight>
                  <a:srgbClr val="FFFFFF"/>
                </a:highlight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Calibri"/>
              </a:rPr>
              <a:t>A. Abed Abud et al. [DUNE Collaboration], “The DUNE Far Detector Vertical Drift Technology. Technical Design Report”, JINST 19 (2024) 08, T08004, e-Print: 2312.03130 [hep-ex];</a:t>
            </a:r>
            <a:endParaRPr lang="en-IT" sz="1700" dirty="0">
              <a:highlight>
                <a:srgbClr val="FFFFFF"/>
              </a:highligh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IT" sz="12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1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>
            <a:spLocks noGrp="1"/>
          </p:cNvSpPr>
          <p:nvPr>
            <p:ph type="title"/>
          </p:nvPr>
        </p:nvSpPr>
        <p:spPr>
          <a:xfrm>
            <a:off x="0" y="-263944"/>
            <a:ext cx="98004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ct val="20000"/>
              </a:spcBef>
              <a:buClrTx/>
              <a:buSzPts val="4400"/>
              <a:buFont typeface="Arial"/>
              <a:buNone/>
              <a:defRPr/>
            </a:pPr>
            <a:r>
              <a:rPr lang="it-IT" sz="3600" b="1" kern="1200" dirty="0">
                <a:solidFill>
                  <a:srgbClr val="0000FF"/>
                </a:solidFill>
                <a:ea typeface="+mn-ea"/>
                <a:cs typeface="+mn-cs"/>
                <a:sym typeface="Comic Sans MS"/>
              </a:rPr>
              <a:t>International Conferences &amp; Workshops</a:t>
            </a:r>
            <a:endParaRPr sz="3600" b="1" kern="1200" dirty="0">
              <a:solidFill>
                <a:srgbClr val="0000FF"/>
              </a:solidFill>
              <a:ea typeface="+mn-ea"/>
              <a:cs typeface="+mn-cs"/>
              <a:sym typeface="Arial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681037" y="1057648"/>
            <a:ext cx="4462463" cy="5577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 sz="2000" b="1" u="sng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Some </a:t>
            </a:r>
            <a:r>
              <a:rPr lang="it-IT" sz="2000" b="1" u="sng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examples</a:t>
            </a:r>
            <a:endParaRPr sz="2000" b="1" u="sng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16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2023</a:t>
            </a:r>
            <a:endParaRPr dirty="0"/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CHEP 2023</a:t>
            </a:r>
            <a:endParaRPr sz="1600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EPS-HEP 2023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TAUP 2023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SIF 2023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XX International Workshop on Neutrino </a:t>
            </a:r>
            <a:r>
              <a:rPr lang="it-IT" sz="1600" dirty="0" err="1">
                <a:solidFill>
                  <a:schemeClr val="dk1"/>
                </a:solidFill>
                <a:latin typeface="Comic Sans MS"/>
                <a:sym typeface="Comic Sans MS"/>
              </a:rPr>
              <a:t>Telescopes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XII International Conference on New </a:t>
            </a:r>
            <a:r>
              <a:rPr lang="it-IT" sz="1600" dirty="0" err="1">
                <a:solidFill>
                  <a:schemeClr val="dk1"/>
                </a:solidFill>
                <a:latin typeface="Comic Sans MS"/>
                <a:sym typeface="Comic Sans MS"/>
              </a:rPr>
              <a:t>Frontiers</a:t>
            </a: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 in </a:t>
            </a:r>
            <a:r>
              <a:rPr lang="it-IT" sz="1600" dirty="0" err="1">
                <a:solidFill>
                  <a:schemeClr val="dk1"/>
                </a:solidFill>
                <a:latin typeface="Comic Sans MS"/>
                <a:sym typeface="Comic Sans MS"/>
              </a:rPr>
              <a:t>Physics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IPRD 2023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ACHEP 2023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HQL 2023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New </a:t>
            </a:r>
            <a:r>
              <a:rPr lang="it-IT" sz="1600" dirty="0" err="1">
                <a:solidFill>
                  <a:schemeClr val="dk1"/>
                </a:solidFill>
                <a:latin typeface="Comic Sans MS"/>
                <a:sym typeface="Comic Sans MS"/>
              </a:rPr>
              <a:t>Perspectives</a:t>
            </a: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 2023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LIDINE 2023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ISAPP 2023</a:t>
            </a:r>
            <a:endParaRPr dirty="0"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5632102" y="1210057"/>
            <a:ext cx="359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16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2024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ICHEP 2024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PM 2024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NEUTRINO 2024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XIII International Conference on New </a:t>
            </a:r>
            <a:r>
              <a:rPr lang="it-IT" sz="1600" dirty="0" err="1">
                <a:solidFill>
                  <a:schemeClr val="dk1"/>
                </a:solidFill>
                <a:latin typeface="Comic Sans MS"/>
                <a:sym typeface="Comic Sans MS"/>
              </a:rPr>
              <a:t>Frontiers</a:t>
            </a: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 in </a:t>
            </a:r>
            <a:r>
              <a:rPr lang="it-IT" sz="1600" dirty="0" err="1">
                <a:solidFill>
                  <a:schemeClr val="dk1"/>
                </a:solidFill>
                <a:latin typeface="Comic Sans MS"/>
                <a:sym typeface="Comic Sans MS"/>
              </a:rPr>
              <a:t>Physics</a:t>
            </a:r>
            <a:endParaRPr lang="it-IT" sz="1600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NOW 2024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SIF 2024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35°  </a:t>
            </a:r>
            <a:r>
              <a:rPr lang="it-IT" sz="1600" dirty="0" err="1">
                <a:solidFill>
                  <a:schemeClr val="dk1"/>
                </a:solidFill>
                <a:latin typeface="Comic Sans MS"/>
                <a:sym typeface="Comic Sans MS"/>
              </a:rPr>
              <a:t>Rencontres</a:t>
            </a: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 de Blois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PIC 2024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LIDINE 2024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LLP 2024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dirty="0">
                <a:solidFill>
                  <a:schemeClr val="dk1"/>
                </a:solidFill>
                <a:latin typeface="Comic Sans MS"/>
                <a:sym typeface="Comic Sans MS"/>
              </a:rPr>
              <a:t>XVI CPAN days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it-IT" sz="1600" dirty="0">
              <a:solidFill>
                <a:schemeClr val="dk1"/>
              </a:solidFill>
              <a:latin typeface="Comic Sans MS"/>
              <a:sym typeface="Comic Sans M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dirty="0"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56759-F658-90BC-F465-9CAFEA2D3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718" y="192628"/>
            <a:ext cx="7220465" cy="2223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D03ACD-F21F-10E6-F771-2934131D38BE}"/>
              </a:ext>
            </a:extLst>
          </p:cNvPr>
          <p:cNvSpPr txBox="1"/>
          <p:nvPr/>
        </p:nvSpPr>
        <p:spPr>
          <a:xfrm>
            <a:off x="0" y="2103613"/>
            <a:ext cx="9553903" cy="1720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algn="just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GB" sz="1800" dirty="0">
                <a:solidFill>
                  <a:srgbClr val="FF0000"/>
                </a:solidFill>
                <a:latin typeface="Comic Sans MS"/>
                <a:sym typeface="Calibri"/>
              </a:rPr>
              <a:t>EPS-HEP 2023</a:t>
            </a:r>
          </a:p>
          <a:p>
            <a:pPr marL="139700" algn="just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GB" sz="1500" dirty="0">
                <a:solidFill>
                  <a:srgbClr val="FF0000"/>
                </a:solidFill>
                <a:latin typeface="Comic Sans MS"/>
                <a:sym typeface="Calibri"/>
              </a:rPr>
              <a:t>https://www.eps-hep2023.eu/</a:t>
            </a:r>
            <a:endParaRPr lang="en-IT" sz="1500" dirty="0">
              <a:solidFill>
                <a:srgbClr val="FF0000"/>
              </a:solidFill>
              <a:latin typeface="Comic Sans MS"/>
              <a:sym typeface="Calibri"/>
            </a:endParaRP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IT" sz="1500" dirty="0">
                <a:solidFill>
                  <a:schemeClr val="dk1"/>
                </a:solidFill>
                <a:latin typeface="Comic Sans MS"/>
                <a:sym typeface="Calibri"/>
              </a:rPr>
              <a:t>Emanuela Barzi, G. Bellettini, S. Donati, M. Mambelli, “The Italian Summer Students Program at Fermilab: 40 years of education in particle physics and technology”.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Maria </a:t>
            </a:r>
            <a:r>
              <a:rPr lang="en-GB" sz="1500" dirty="0" err="1">
                <a:solidFill>
                  <a:schemeClr val="dk1"/>
                </a:solidFill>
                <a:latin typeface="Comic Sans MS"/>
                <a:sym typeface="Calibri"/>
              </a:rPr>
              <a:t>Artero</a:t>
            </a: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 Pons, “Status and perspective of ICARUS at the Fermilab Short-Baseline Neutrino Program”.</a:t>
            </a:r>
            <a:endParaRPr lang="en-IT" sz="1500" dirty="0">
              <a:solidFill>
                <a:schemeClr val="dk1"/>
              </a:solidFill>
              <a:latin typeface="Comic Sans MS"/>
              <a:sym typeface="Calibri"/>
            </a:endParaRPr>
          </a:p>
        </p:txBody>
      </p:sp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ABB2369-1B08-4B04-3E00-CED8EC5C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989" y="3797094"/>
            <a:ext cx="7192554" cy="1806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171C9F-936E-CBA1-1D9B-E3B3C08FEEFD}"/>
              </a:ext>
            </a:extLst>
          </p:cNvPr>
          <p:cNvSpPr txBox="1"/>
          <p:nvPr/>
        </p:nvSpPr>
        <p:spPr>
          <a:xfrm>
            <a:off x="123568" y="5344820"/>
            <a:ext cx="9906000" cy="145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algn="just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GB" sz="1800" dirty="0">
                <a:solidFill>
                  <a:srgbClr val="FF0000"/>
                </a:solidFill>
                <a:latin typeface="Comic Sans MS"/>
                <a:sym typeface="Calibri"/>
              </a:rPr>
              <a:t>LIDINE 2023</a:t>
            </a:r>
          </a:p>
          <a:p>
            <a:pPr marL="139700" algn="just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GB" sz="1500" dirty="0">
                <a:solidFill>
                  <a:srgbClr val="FF0000"/>
                </a:solidFill>
                <a:latin typeface="Comic Sans MS"/>
                <a:sym typeface="Calibri"/>
              </a:rPr>
              <a:t>https://</a:t>
            </a:r>
            <a:r>
              <a:rPr lang="en-GB" sz="1500" dirty="0" err="1">
                <a:solidFill>
                  <a:srgbClr val="FF0000"/>
                </a:solidFill>
                <a:latin typeface="Comic Sans MS"/>
                <a:sym typeface="Calibri"/>
              </a:rPr>
              <a:t>agenda.ciemat.es</a:t>
            </a:r>
            <a:r>
              <a:rPr lang="en-GB" sz="1500" dirty="0">
                <a:solidFill>
                  <a:srgbClr val="FF0000"/>
                </a:solidFill>
                <a:latin typeface="Comic Sans MS"/>
                <a:sym typeface="Calibri"/>
              </a:rPr>
              <a:t>/event/4282/timetable/?view=standard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Francisco Javier Nicolas, “Using scintillation light to tag events in SBND” 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Francisco Javier Nicolas, “A novel Amorphous selenium based photosensor for liquid noble detectors”. </a:t>
            </a:r>
          </a:p>
          <a:p>
            <a:pPr marL="457200" indent="-317500" algn="just">
              <a:lnSpc>
                <a:spcPct val="115000"/>
              </a:lnSpc>
              <a:buClr>
                <a:schemeClr val="dk1"/>
              </a:buClr>
              <a:buSzPts val="1400"/>
              <a:buFont typeface="Comic Sans MS"/>
              <a:buChar char="•"/>
            </a:pP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Rodrigo Álvarez </a:t>
            </a:r>
            <a:r>
              <a:rPr lang="en-GB" sz="1500" dirty="0" err="1">
                <a:solidFill>
                  <a:schemeClr val="dk1"/>
                </a:solidFill>
                <a:latin typeface="Comic Sans MS"/>
                <a:sym typeface="Calibri"/>
              </a:rPr>
              <a:t>Garrote</a:t>
            </a:r>
            <a:r>
              <a:rPr lang="en-GB" sz="1500" dirty="0">
                <a:solidFill>
                  <a:schemeClr val="dk1"/>
                </a:solidFill>
                <a:latin typeface="Comic Sans MS"/>
                <a:sym typeface="Calibri"/>
              </a:rPr>
              <a:t>, “The SBND photon detection system”.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1" id="{8403D811-7CFB-A340-9C82-3320AB22844F}" vid="{53265DFD-72E0-7B4D-8B15-EBB74A5F20EC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2523</Words>
  <Application>Microsoft Macintosh PowerPoint</Application>
  <PresentationFormat>A4 Paper (210x297 mm)</PresentationFormat>
  <Paragraphs>264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 Math</vt:lpstr>
      <vt:lpstr>Comic Sans MS</vt:lpstr>
      <vt:lpstr>Helvetica</vt:lpstr>
      <vt:lpstr>Noto Sans Symbols</vt:lpstr>
      <vt:lpstr>Times New Roman</vt:lpstr>
      <vt:lpstr>Tema di Office</vt:lpstr>
      <vt:lpstr>FermilabPartnerships_PPT_090915</vt:lpstr>
      <vt:lpstr>PowerPoint Presentation</vt:lpstr>
      <vt:lpstr>SENSE Web page</vt:lpstr>
      <vt:lpstr>PowerPoint Presentation</vt:lpstr>
      <vt:lpstr>Papers: ICARUS</vt:lpstr>
      <vt:lpstr>PowerPoint Presentation</vt:lpstr>
      <vt:lpstr>PowerPoint Presentation</vt:lpstr>
      <vt:lpstr>PowerPoint Presentation</vt:lpstr>
      <vt:lpstr>International Conferences &amp; Workshops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Students’ Recruitment</vt:lpstr>
      <vt:lpstr>Training Programs</vt:lpstr>
      <vt:lpstr>Applicants Benefits</vt:lpstr>
      <vt:lpstr>Important Actions/Dates </vt:lpstr>
      <vt:lpstr>Summer Students Statistics (1983 – 2024) </vt:lpstr>
      <vt:lpstr>Training Programs (2017-2024, last 6 “years”)</vt:lpstr>
      <vt:lpstr>PowerPoint Presentation</vt:lpstr>
      <vt:lpstr>Outreach Activity : European Researchers’ Night – September 29, 2023                September 27, 2024</vt:lpstr>
      <vt:lpstr>Outreach Activity: </vt:lpstr>
      <vt:lpstr>The «PICO» PhysICs fOr all project</vt:lpstr>
      <vt:lpstr>Thank you for your attention and…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Utente di Microsoft Office</dc:creator>
  <cp:lastModifiedBy>Christian Farnese</cp:lastModifiedBy>
  <cp:revision>35</cp:revision>
  <dcterms:created xsi:type="dcterms:W3CDTF">2019-11-04T08:40:27Z</dcterms:created>
  <dcterms:modified xsi:type="dcterms:W3CDTF">2025-01-29T11:08:37Z</dcterms:modified>
</cp:coreProperties>
</file>