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8" r:id="rId6"/>
    <p:sldId id="257" r:id="rId7"/>
    <p:sldId id="259" r:id="rId8"/>
    <p:sldId id="260" r:id="rId9"/>
    <p:sldId id="261" r:id="rId10"/>
    <p:sldId id="265" r:id="rId11"/>
    <p:sldId id="262" r:id="rId12"/>
    <p:sldId id="264" r:id="rId13"/>
    <p:sldId id="266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9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8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ssia%20Giampaoli\Downloads\Iscrizione%20all'International%20Cosmic%20Day%20online%202024%20di%20OCRA_o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792-45B7-80F4-54D872A5FD2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792-45B7-80F4-54D872A5FD2A}"/>
              </c:ext>
            </c:extLst>
          </c:dPt>
          <c:cat>
            <c:strRef>
              <c:f>Foglio1!$A$2:$A$3</c:f>
              <c:strCache>
                <c:ptCount val="2"/>
                <c:pt idx="0">
                  <c:v>machile</c:v>
                </c:pt>
                <c:pt idx="1">
                  <c:v>femminile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192</c:v>
                </c:pt>
                <c:pt idx="1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5C-4F48-B0BF-332F3CE33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Foglio1!$B$1:$B$17</c:f>
              <c:strCache>
                <c:ptCount val="17"/>
                <c:pt idx="0">
                  <c:v>Bari </c:v>
                </c:pt>
                <c:pt idx="1">
                  <c:v>Benevento</c:v>
                </c:pt>
                <c:pt idx="2">
                  <c:v>Barletta</c:v>
                </c:pt>
                <c:pt idx="3">
                  <c:v>Catanzaro</c:v>
                </c:pt>
                <c:pt idx="4">
                  <c:v>Cuneo</c:v>
                </c:pt>
                <c:pt idx="5">
                  <c:v>Lecco </c:v>
                </c:pt>
                <c:pt idx="6">
                  <c:v>Monza e Brianza</c:v>
                </c:pt>
                <c:pt idx="7">
                  <c:v>Milano </c:v>
                </c:pt>
                <c:pt idx="8">
                  <c:v>Napoli </c:v>
                </c:pt>
                <c:pt idx="9">
                  <c:v>Padova </c:v>
                </c:pt>
                <c:pt idx="10">
                  <c:v>Pescara </c:v>
                </c:pt>
                <c:pt idx="11">
                  <c:v>Piacenza</c:v>
                </c:pt>
                <c:pt idx="12">
                  <c:v>Reggio Calabria</c:v>
                </c:pt>
                <c:pt idx="13">
                  <c:v>Torino </c:v>
                </c:pt>
                <c:pt idx="14">
                  <c:v>Varese</c:v>
                </c:pt>
                <c:pt idx="15">
                  <c:v>Venezia</c:v>
                </c:pt>
                <c:pt idx="16">
                  <c:v>Vibo Valencia</c:v>
                </c:pt>
              </c:strCache>
            </c:strRef>
          </c:cat>
          <c:val>
            <c:numRef>
              <c:f>Foglio1!$C$1:$C$17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0D-4543-88BD-83F4E709C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0109488"/>
        <c:axId val="1250114768"/>
      </c:barChart>
      <c:catAx>
        <c:axId val="125010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50114768"/>
        <c:crosses val="autoZero"/>
        <c:auto val="1"/>
        <c:lblAlgn val="ctr"/>
        <c:lblOffset val="100"/>
        <c:noMultiLvlLbl val="0"/>
      </c:catAx>
      <c:valAx>
        <c:axId val="125011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5010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BDB4E0-297C-491C-B198-1FA6E2AD78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854F5A-597C-45B0-BB25-B5B4E82897B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b="1" dirty="0"/>
            <a:t>Obiettivo</a:t>
          </a:r>
          <a:r>
            <a:rPr lang="it-IT" sz="1800" dirty="0"/>
            <a:t>: avvicinare i giovani al </a:t>
          </a:r>
          <a:r>
            <a:rPr lang="it-IT" sz="1800" b="1" dirty="0">
              <a:solidFill>
                <a:srgbClr val="CD7422"/>
              </a:solidFill>
            </a:rPr>
            <a:t>metodo scientifico</a:t>
          </a:r>
          <a:r>
            <a:rPr lang="it-IT" sz="1800" dirty="0"/>
            <a:t> attraverso misure di muoni atmosferici</a:t>
          </a:r>
          <a:endParaRPr lang="en-US" sz="1800" dirty="0"/>
        </a:p>
      </dgm:t>
    </dgm:pt>
    <dgm:pt modelId="{F84E9456-846B-447F-8A75-BCAEA196E918}" type="parTrans" cxnId="{F0932424-8519-4594-BCEE-191ACC57CE59}">
      <dgm:prSet/>
      <dgm:spPr/>
      <dgm:t>
        <a:bodyPr/>
        <a:lstStyle/>
        <a:p>
          <a:endParaRPr lang="en-US"/>
        </a:p>
      </dgm:t>
    </dgm:pt>
    <dgm:pt modelId="{0FA8A0F3-003F-4A71-8940-7EDB74D73B8F}" type="sibTrans" cxnId="{F0932424-8519-4594-BCEE-191ACC57CE59}">
      <dgm:prSet/>
      <dgm:spPr/>
      <dgm:t>
        <a:bodyPr/>
        <a:lstStyle/>
        <a:p>
          <a:endParaRPr lang="en-US"/>
        </a:p>
      </dgm:t>
    </dgm:pt>
    <dgm:pt modelId="{DB1CE863-EAA4-45A6-9F00-3E8A6939AC6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b="1" dirty="0"/>
            <a:t>Destinatari</a:t>
          </a:r>
          <a:r>
            <a:rPr lang="it-IT" sz="1800" dirty="0"/>
            <a:t>: studenti  e studentesse del </a:t>
          </a:r>
          <a:r>
            <a:rPr lang="it-IT" sz="1800" b="1" dirty="0">
              <a:solidFill>
                <a:srgbClr val="CD7422"/>
              </a:solidFill>
            </a:rPr>
            <a:t>terzo, quarto, quinto </a:t>
          </a:r>
          <a:r>
            <a:rPr lang="it-IT" sz="1800" dirty="0"/>
            <a:t>anno delle scuole secondarie di secondo grado</a:t>
          </a:r>
          <a:endParaRPr lang="en-US" sz="1800" dirty="0"/>
        </a:p>
      </dgm:t>
    </dgm:pt>
    <dgm:pt modelId="{9BACFF53-17E9-44EE-97C3-137CFE2E6609}" type="parTrans" cxnId="{BCAFE564-CD61-44C8-A58F-FF6D4893C6D5}">
      <dgm:prSet/>
      <dgm:spPr/>
      <dgm:t>
        <a:bodyPr/>
        <a:lstStyle/>
        <a:p>
          <a:endParaRPr lang="en-US"/>
        </a:p>
      </dgm:t>
    </dgm:pt>
    <dgm:pt modelId="{0222613C-1E5D-41E4-88EA-A8862C915CD7}" type="sibTrans" cxnId="{BCAFE564-CD61-44C8-A58F-FF6D4893C6D5}">
      <dgm:prSet/>
      <dgm:spPr/>
      <dgm:t>
        <a:bodyPr/>
        <a:lstStyle/>
        <a:p>
          <a:endParaRPr lang="en-US"/>
        </a:p>
      </dgm:t>
    </dgm:pt>
    <dgm:pt modelId="{B13CFE40-69EC-434F-91D7-A3640D410E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b="1" dirty="0"/>
            <a:t>Metodologia: </a:t>
          </a:r>
          <a:r>
            <a:rPr lang="it-IT" sz="1800" b="0" dirty="0"/>
            <a:t>le attività proposte prevedono </a:t>
          </a:r>
          <a:r>
            <a:rPr lang="it-IT" sz="1800" b="1" dirty="0">
              <a:solidFill>
                <a:srgbClr val="CD7422"/>
              </a:solidFill>
            </a:rPr>
            <a:t>esperienze dirette e </a:t>
          </a:r>
          <a:r>
            <a:rPr lang="it-IT" sz="1800" b="1" dirty="0" err="1">
              <a:solidFill>
                <a:srgbClr val="CD7422"/>
              </a:solidFill>
            </a:rPr>
            <a:t>hands-on</a:t>
          </a:r>
          <a:r>
            <a:rPr lang="it-IT" sz="1800" b="1" dirty="0">
              <a:solidFill>
                <a:srgbClr val="CD7422"/>
              </a:solidFill>
            </a:rPr>
            <a:t> </a:t>
          </a:r>
          <a:r>
            <a:rPr lang="it-IT" sz="1800" b="0" dirty="0"/>
            <a:t>c</a:t>
          </a:r>
          <a:r>
            <a:rPr lang="it-IT" sz="1800" dirty="0"/>
            <a:t>he garantiscono l’apprendimento attivo</a:t>
          </a:r>
        </a:p>
      </dgm:t>
    </dgm:pt>
    <dgm:pt modelId="{033ED17A-1523-46AD-BC43-0EACA4EF64F3}" type="parTrans" cxnId="{120E8BAE-5A6F-42D3-826B-2909D20DAD91}">
      <dgm:prSet/>
      <dgm:spPr/>
      <dgm:t>
        <a:bodyPr/>
        <a:lstStyle/>
        <a:p>
          <a:endParaRPr lang="it-IT"/>
        </a:p>
      </dgm:t>
    </dgm:pt>
    <dgm:pt modelId="{90E9E3D2-435D-4264-AFCC-5D41DA79524A}" type="sibTrans" cxnId="{120E8BAE-5A6F-42D3-826B-2909D20DAD91}">
      <dgm:prSet/>
      <dgm:spPr/>
      <dgm:t>
        <a:bodyPr/>
        <a:lstStyle/>
        <a:p>
          <a:endParaRPr lang="it-IT"/>
        </a:p>
      </dgm:t>
    </dgm:pt>
    <dgm:pt modelId="{5186A821-D966-48C7-8F55-D4AEE48B82D3}" type="pres">
      <dgm:prSet presAssocID="{4BBDB4E0-297C-491C-B198-1FA6E2AD78C3}" presName="root" presStyleCnt="0">
        <dgm:presLayoutVars>
          <dgm:dir/>
          <dgm:resizeHandles val="exact"/>
        </dgm:presLayoutVars>
      </dgm:prSet>
      <dgm:spPr/>
    </dgm:pt>
    <dgm:pt modelId="{F88069BD-D236-4C83-8F12-5DC2052A33E8}" type="pres">
      <dgm:prSet presAssocID="{FF854F5A-597C-45B0-BB25-B5B4E82897B6}" presName="compNode" presStyleCnt="0"/>
      <dgm:spPr/>
    </dgm:pt>
    <dgm:pt modelId="{DB10AB30-86FF-4A14-9175-219C1955A4C0}" type="pres">
      <dgm:prSet presAssocID="{FF854F5A-597C-45B0-BB25-B5B4E82897B6}" presName="iconRect" presStyleLbl="node1" presStyleIdx="0" presStyleCnt="3" custLinFactX="115979" custLinFactNeighborX="200000" custLinFactNeighborY="-80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</dgm:pt>
    <dgm:pt modelId="{2DC49EEB-ED48-4732-9A27-1C0F23F4017D}" type="pres">
      <dgm:prSet presAssocID="{FF854F5A-597C-45B0-BB25-B5B4E82897B6}" presName="spaceRect" presStyleCnt="0"/>
      <dgm:spPr/>
    </dgm:pt>
    <dgm:pt modelId="{A03AA87C-24FD-4BFA-AA05-991BA33B9FAA}" type="pres">
      <dgm:prSet presAssocID="{FF854F5A-597C-45B0-BB25-B5B4E82897B6}" presName="textRect" presStyleLbl="revTx" presStyleIdx="0" presStyleCnt="3" custScaleX="125009" custLinFactX="44593" custLinFactNeighborX="100000" custLinFactNeighborY="-13443">
        <dgm:presLayoutVars>
          <dgm:chMax val="1"/>
          <dgm:chPref val="1"/>
        </dgm:presLayoutVars>
      </dgm:prSet>
      <dgm:spPr/>
    </dgm:pt>
    <dgm:pt modelId="{B1B81794-2DFD-408F-88CA-4530D43960B0}" type="pres">
      <dgm:prSet presAssocID="{0FA8A0F3-003F-4A71-8940-7EDB74D73B8F}" presName="sibTrans" presStyleCnt="0"/>
      <dgm:spPr/>
    </dgm:pt>
    <dgm:pt modelId="{F945815B-0AF1-45B8-83EB-E2A743CD515B}" type="pres">
      <dgm:prSet presAssocID="{DB1CE863-EAA4-45A6-9F00-3E8A6939AC6A}" presName="compNode" presStyleCnt="0"/>
      <dgm:spPr/>
    </dgm:pt>
    <dgm:pt modelId="{93CF12B8-14F0-43A0-93D7-C5AED1CC3D7E}" type="pres">
      <dgm:prSet presAssocID="{DB1CE863-EAA4-45A6-9F00-3E8A6939AC6A}" presName="iconRect" presStyleLbl="node1" presStyleIdx="1" presStyleCnt="3" custLinFactX="-101935" custLinFactNeighborX="-200000" custLinFactNeighborY="-349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</dgm:pt>
    <dgm:pt modelId="{01A61666-556F-42F1-946F-2E8DE88DAAD5}" type="pres">
      <dgm:prSet presAssocID="{DB1CE863-EAA4-45A6-9F00-3E8A6939AC6A}" presName="spaceRect" presStyleCnt="0"/>
      <dgm:spPr/>
    </dgm:pt>
    <dgm:pt modelId="{02577529-DB10-47ED-AB3C-150BB9CF30C6}" type="pres">
      <dgm:prSet presAssocID="{DB1CE863-EAA4-45A6-9F00-3E8A6939AC6A}" presName="textRect" presStyleLbl="revTx" presStyleIdx="1" presStyleCnt="3" custScaleX="129242" custLinFactX="-35422" custLinFactNeighborX="-100000" custLinFactNeighborY="-15677">
        <dgm:presLayoutVars>
          <dgm:chMax val="1"/>
          <dgm:chPref val="1"/>
        </dgm:presLayoutVars>
      </dgm:prSet>
      <dgm:spPr/>
    </dgm:pt>
    <dgm:pt modelId="{9CF6F36B-8526-482D-A04A-DE0462FF9E2C}" type="pres">
      <dgm:prSet presAssocID="{0222613C-1E5D-41E4-88EA-A8862C915CD7}" presName="sibTrans" presStyleCnt="0"/>
      <dgm:spPr/>
    </dgm:pt>
    <dgm:pt modelId="{4CA0035A-B841-47AA-97F1-3617A86F8894}" type="pres">
      <dgm:prSet presAssocID="{B13CFE40-69EC-434F-91D7-A3640D410EA2}" presName="compNode" presStyleCnt="0"/>
      <dgm:spPr/>
    </dgm:pt>
    <dgm:pt modelId="{44889A77-53E0-4465-8AFF-4787B6D7A4B6}" type="pres">
      <dgm:prSet presAssocID="{B13CFE40-69EC-434F-91D7-A3640D410EA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erchi con frecce con riempimento a tinta unita"/>
        </a:ext>
      </dgm:extLst>
    </dgm:pt>
    <dgm:pt modelId="{E908004B-5AC5-437E-A4DF-BC592E765E6B}" type="pres">
      <dgm:prSet presAssocID="{B13CFE40-69EC-434F-91D7-A3640D410EA2}" presName="spaceRect" presStyleCnt="0"/>
      <dgm:spPr/>
    </dgm:pt>
    <dgm:pt modelId="{A9DC49A1-5543-4E9B-83CC-ACA436A84BC0}" type="pres">
      <dgm:prSet presAssocID="{B13CFE40-69EC-434F-91D7-A3640D410EA2}" presName="textRect" presStyleLbl="revTx" presStyleIdx="2" presStyleCnt="3" custScaleX="134027" custLinFactNeighborY="-8338">
        <dgm:presLayoutVars>
          <dgm:chMax val="1"/>
          <dgm:chPref val="1"/>
        </dgm:presLayoutVars>
      </dgm:prSet>
      <dgm:spPr/>
    </dgm:pt>
  </dgm:ptLst>
  <dgm:cxnLst>
    <dgm:cxn modelId="{98861206-A6F1-44DD-9063-14F083D2CDC6}" type="presOf" srcId="{DB1CE863-EAA4-45A6-9F00-3E8A6939AC6A}" destId="{02577529-DB10-47ED-AB3C-150BB9CF30C6}" srcOrd="0" destOrd="0" presId="urn:microsoft.com/office/officeart/2018/2/layout/IconLabelList"/>
    <dgm:cxn modelId="{F0932424-8519-4594-BCEE-191ACC57CE59}" srcId="{4BBDB4E0-297C-491C-B198-1FA6E2AD78C3}" destId="{FF854F5A-597C-45B0-BB25-B5B4E82897B6}" srcOrd="0" destOrd="0" parTransId="{F84E9456-846B-447F-8A75-BCAEA196E918}" sibTransId="{0FA8A0F3-003F-4A71-8940-7EDB74D73B8F}"/>
    <dgm:cxn modelId="{91CE9125-ADAF-4A85-90A5-A2CABAEACE08}" type="presOf" srcId="{FF854F5A-597C-45B0-BB25-B5B4E82897B6}" destId="{A03AA87C-24FD-4BFA-AA05-991BA33B9FAA}" srcOrd="0" destOrd="0" presId="urn:microsoft.com/office/officeart/2018/2/layout/IconLabelList"/>
    <dgm:cxn modelId="{BCAFE564-CD61-44C8-A58F-FF6D4893C6D5}" srcId="{4BBDB4E0-297C-491C-B198-1FA6E2AD78C3}" destId="{DB1CE863-EAA4-45A6-9F00-3E8A6939AC6A}" srcOrd="1" destOrd="0" parTransId="{9BACFF53-17E9-44EE-97C3-137CFE2E6609}" sibTransId="{0222613C-1E5D-41E4-88EA-A8862C915CD7}"/>
    <dgm:cxn modelId="{7E1BF149-0F79-4F08-83AD-49F6883F7C54}" type="presOf" srcId="{4BBDB4E0-297C-491C-B198-1FA6E2AD78C3}" destId="{5186A821-D966-48C7-8F55-D4AEE48B82D3}" srcOrd="0" destOrd="0" presId="urn:microsoft.com/office/officeart/2018/2/layout/IconLabelList"/>
    <dgm:cxn modelId="{D89C0A58-5BFB-48A1-8D3C-F27B57750A4D}" type="presOf" srcId="{B13CFE40-69EC-434F-91D7-A3640D410EA2}" destId="{A9DC49A1-5543-4E9B-83CC-ACA436A84BC0}" srcOrd="0" destOrd="0" presId="urn:microsoft.com/office/officeart/2018/2/layout/IconLabelList"/>
    <dgm:cxn modelId="{120E8BAE-5A6F-42D3-826B-2909D20DAD91}" srcId="{4BBDB4E0-297C-491C-B198-1FA6E2AD78C3}" destId="{B13CFE40-69EC-434F-91D7-A3640D410EA2}" srcOrd="2" destOrd="0" parTransId="{033ED17A-1523-46AD-BC43-0EACA4EF64F3}" sibTransId="{90E9E3D2-435D-4264-AFCC-5D41DA79524A}"/>
    <dgm:cxn modelId="{8BEDB814-A6C8-410B-A657-065AC57655DA}" type="presParOf" srcId="{5186A821-D966-48C7-8F55-D4AEE48B82D3}" destId="{F88069BD-D236-4C83-8F12-5DC2052A33E8}" srcOrd="0" destOrd="0" presId="urn:microsoft.com/office/officeart/2018/2/layout/IconLabelList"/>
    <dgm:cxn modelId="{E6A5EBD5-0827-42C7-8B8D-9B8706B3C2B2}" type="presParOf" srcId="{F88069BD-D236-4C83-8F12-5DC2052A33E8}" destId="{DB10AB30-86FF-4A14-9175-219C1955A4C0}" srcOrd="0" destOrd="0" presId="urn:microsoft.com/office/officeart/2018/2/layout/IconLabelList"/>
    <dgm:cxn modelId="{6A7387D6-E6DE-40DA-A173-862E4CE99F1E}" type="presParOf" srcId="{F88069BD-D236-4C83-8F12-5DC2052A33E8}" destId="{2DC49EEB-ED48-4732-9A27-1C0F23F4017D}" srcOrd="1" destOrd="0" presId="urn:microsoft.com/office/officeart/2018/2/layout/IconLabelList"/>
    <dgm:cxn modelId="{4A37C1B0-3031-4A1C-829D-45D4D4DB11EB}" type="presParOf" srcId="{F88069BD-D236-4C83-8F12-5DC2052A33E8}" destId="{A03AA87C-24FD-4BFA-AA05-991BA33B9FAA}" srcOrd="2" destOrd="0" presId="urn:microsoft.com/office/officeart/2018/2/layout/IconLabelList"/>
    <dgm:cxn modelId="{744F0C36-2DF0-46C8-896F-0A578F66CC4E}" type="presParOf" srcId="{5186A821-D966-48C7-8F55-D4AEE48B82D3}" destId="{B1B81794-2DFD-408F-88CA-4530D43960B0}" srcOrd="1" destOrd="0" presId="urn:microsoft.com/office/officeart/2018/2/layout/IconLabelList"/>
    <dgm:cxn modelId="{F3635644-440D-4EC1-97B6-E9D821BC154A}" type="presParOf" srcId="{5186A821-D966-48C7-8F55-D4AEE48B82D3}" destId="{F945815B-0AF1-45B8-83EB-E2A743CD515B}" srcOrd="2" destOrd="0" presId="urn:microsoft.com/office/officeart/2018/2/layout/IconLabelList"/>
    <dgm:cxn modelId="{387CAE1E-88C8-424F-8B02-F65512C124C8}" type="presParOf" srcId="{F945815B-0AF1-45B8-83EB-E2A743CD515B}" destId="{93CF12B8-14F0-43A0-93D7-C5AED1CC3D7E}" srcOrd="0" destOrd="0" presId="urn:microsoft.com/office/officeart/2018/2/layout/IconLabelList"/>
    <dgm:cxn modelId="{0F387238-B54C-4E7C-AA32-280E0A4F0EA6}" type="presParOf" srcId="{F945815B-0AF1-45B8-83EB-E2A743CD515B}" destId="{01A61666-556F-42F1-946F-2E8DE88DAAD5}" srcOrd="1" destOrd="0" presId="urn:microsoft.com/office/officeart/2018/2/layout/IconLabelList"/>
    <dgm:cxn modelId="{CA5A6493-D756-48C5-8396-DF64272DAACD}" type="presParOf" srcId="{F945815B-0AF1-45B8-83EB-E2A743CD515B}" destId="{02577529-DB10-47ED-AB3C-150BB9CF30C6}" srcOrd="2" destOrd="0" presId="urn:microsoft.com/office/officeart/2018/2/layout/IconLabelList"/>
    <dgm:cxn modelId="{7C4FD5DC-2510-4809-9D62-A7D9D9C811B6}" type="presParOf" srcId="{5186A821-D966-48C7-8F55-D4AEE48B82D3}" destId="{9CF6F36B-8526-482D-A04A-DE0462FF9E2C}" srcOrd="3" destOrd="0" presId="urn:microsoft.com/office/officeart/2018/2/layout/IconLabelList"/>
    <dgm:cxn modelId="{45C32D86-935A-42FA-89BA-F52F4A2DD569}" type="presParOf" srcId="{5186A821-D966-48C7-8F55-D4AEE48B82D3}" destId="{4CA0035A-B841-47AA-97F1-3617A86F8894}" srcOrd="4" destOrd="0" presId="urn:microsoft.com/office/officeart/2018/2/layout/IconLabelList"/>
    <dgm:cxn modelId="{F8241A31-9FB5-4A79-BCC5-410594E08353}" type="presParOf" srcId="{4CA0035A-B841-47AA-97F1-3617A86F8894}" destId="{44889A77-53E0-4465-8AFF-4787B6D7A4B6}" srcOrd="0" destOrd="0" presId="urn:microsoft.com/office/officeart/2018/2/layout/IconLabelList"/>
    <dgm:cxn modelId="{5EEF131A-1DCD-458E-9DB4-5559A4E727A2}" type="presParOf" srcId="{4CA0035A-B841-47AA-97F1-3617A86F8894}" destId="{E908004B-5AC5-437E-A4DF-BC592E765E6B}" srcOrd="1" destOrd="0" presId="urn:microsoft.com/office/officeart/2018/2/layout/IconLabelList"/>
    <dgm:cxn modelId="{9D2E0E52-906A-429C-91D5-207FD77B5A66}" type="presParOf" srcId="{4CA0035A-B841-47AA-97F1-3617A86F8894}" destId="{A9DC49A1-5543-4E9B-83CC-ACA436A84BC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0AB30-86FF-4A14-9175-219C1955A4C0}">
      <dsp:nvSpPr>
        <dsp:cNvPr id="0" name=""/>
        <dsp:cNvSpPr/>
      </dsp:nvSpPr>
      <dsp:spPr>
        <a:xfrm>
          <a:off x="4451681" y="785810"/>
          <a:ext cx="1048367" cy="10483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3AA87C-24FD-4BFA-AA05-991BA33B9FAA}">
      <dsp:nvSpPr>
        <dsp:cNvPr id="0" name=""/>
        <dsp:cNvSpPr/>
      </dsp:nvSpPr>
      <dsp:spPr>
        <a:xfrm>
          <a:off x="3575664" y="2076316"/>
          <a:ext cx="2912340" cy="1148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Obiettivo</a:t>
          </a:r>
          <a:r>
            <a:rPr lang="it-IT" sz="1800" kern="1200" dirty="0"/>
            <a:t>: avvicinare i giovani al </a:t>
          </a:r>
          <a:r>
            <a:rPr lang="it-IT" sz="1800" b="1" kern="1200" dirty="0">
              <a:solidFill>
                <a:srgbClr val="CD7422"/>
              </a:solidFill>
            </a:rPr>
            <a:t>metodo scientifico</a:t>
          </a:r>
          <a:r>
            <a:rPr lang="it-IT" sz="1800" kern="1200" dirty="0"/>
            <a:t> attraverso misure di muoni atmosferici</a:t>
          </a:r>
          <a:endParaRPr lang="en-US" sz="1800" kern="1200" dirty="0"/>
        </a:p>
      </dsp:txBody>
      <dsp:txXfrm>
        <a:off x="3575664" y="2076316"/>
        <a:ext cx="2912340" cy="1148298"/>
      </dsp:txXfrm>
    </dsp:sp>
    <dsp:sp modelId="{93CF12B8-14F0-43A0-93D7-C5AED1CC3D7E}">
      <dsp:nvSpPr>
        <dsp:cNvPr id="0" name=""/>
        <dsp:cNvSpPr/>
      </dsp:nvSpPr>
      <dsp:spPr>
        <a:xfrm>
          <a:off x="1343021" y="757641"/>
          <a:ext cx="1048367" cy="10483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77529-DB10-47ED-AB3C-150BB9CF30C6}">
      <dsp:nvSpPr>
        <dsp:cNvPr id="0" name=""/>
        <dsp:cNvSpPr/>
      </dsp:nvSpPr>
      <dsp:spPr>
        <a:xfrm>
          <a:off x="372180" y="2050663"/>
          <a:ext cx="3010957" cy="1148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Destinatari</a:t>
          </a:r>
          <a:r>
            <a:rPr lang="it-IT" sz="1800" kern="1200" dirty="0"/>
            <a:t>: studenti  e studentesse del </a:t>
          </a:r>
          <a:r>
            <a:rPr lang="it-IT" sz="1800" b="1" kern="1200" dirty="0">
              <a:solidFill>
                <a:srgbClr val="CD7422"/>
              </a:solidFill>
            </a:rPr>
            <a:t>terzo, quarto, quinto </a:t>
          </a:r>
          <a:r>
            <a:rPr lang="it-IT" sz="1800" kern="1200" dirty="0"/>
            <a:t>anno delle scuole secondarie di secondo grado</a:t>
          </a:r>
          <a:endParaRPr lang="en-US" sz="1800" kern="1200" dirty="0"/>
        </a:p>
      </dsp:txBody>
      <dsp:txXfrm>
        <a:off x="372180" y="2050663"/>
        <a:ext cx="3010957" cy="1148298"/>
      </dsp:txXfrm>
    </dsp:sp>
    <dsp:sp modelId="{44889A77-53E0-4465-8AFF-4787B6D7A4B6}">
      <dsp:nvSpPr>
        <dsp:cNvPr id="0" name=""/>
        <dsp:cNvSpPr/>
      </dsp:nvSpPr>
      <dsp:spPr>
        <a:xfrm>
          <a:off x="7982802" y="794260"/>
          <a:ext cx="1048367" cy="10483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DC49A1-5543-4E9B-83CC-ACA436A84BC0}">
      <dsp:nvSpPr>
        <dsp:cNvPr id="0" name=""/>
        <dsp:cNvSpPr/>
      </dsp:nvSpPr>
      <dsp:spPr>
        <a:xfrm>
          <a:off x="6945768" y="2134936"/>
          <a:ext cx="3122433" cy="1148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Metodologia: </a:t>
          </a:r>
          <a:r>
            <a:rPr lang="it-IT" sz="1800" b="0" kern="1200" dirty="0"/>
            <a:t>le attività proposte prevedono </a:t>
          </a:r>
          <a:r>
            <a:rPr lang="it-IT" sz="1800" b="1" kern="1200" dirty="0">
              <a:solidFill>
                <a:srgbClr val="CD7422"/>
              </a:solidFill>
            </a:rPr>
            <a:t>esperienze dirette e </a:t>
          </a:r>
          <a:r>
            <a:rPr lang="it-IT" sz="1800" b="1" kern="1200" dirty="0" err="1">
              <a:solidFill>
                <a:srgbClr val="CD7422"/>
              </a:solidFill>
            </a:rPr>
            <a:t>hands-on</a:t>
          </a:r>
          <a:r>
            <a:rPr lang="it-IT" sz="1800" b="1" kern="1200" dirty="0">
              <a:solidFill>
                <a:srgbClr val="CD7422"/>
              </a:solidFill>
            </a:rPr>
            <a:t> </a:t>
          </a:r>
          <a:r>
            <a:rPr lang="it-IT" sz="1800" b="0" kern="1200" dirty="0"/>
            <a:t>c</a:t>
          </a:r>
          <a:r>
            <a:rPr lang="it-IT" sz="1800" kern="1200" dirty="0"/>
            <a:t>he garantiscono l’apprendimento attivo</a:t>
          </a:r>
        </a:p>
      </dsp:txBody>
      <dsp:txXfrm>
        <a:off x="6945768" y="2134936"/>
        <a:ext cx="3122433" cy="1148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0DB94-F8FF-4242-8C1F-7C1AD5B2FBB7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4201E-8DD7-4ECC-AA2D-9443409CC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6106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4201E-8DD7-4ECC-AA2D-9443409CC84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472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A22AE-CA99-C597-C9D5-7CB9B2EEA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E0BF9F1-287E-0650-AE33-3AB7D540AC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5F7E78A-4A33-23C4-C67E-676ADBADE0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C1DB542-CC2F-DEC1-7A38-35D0F3E545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4201E-8DD7-4ECC-AA2D-9443409CC84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998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4201E-8DD7-4ECC-AA2D-9443409CC84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469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642E5A-310F-B204-9879-E9622EA29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5FEBDE5-79CF-B3EB-9C56-637263D57B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F4550698-D362-AE83-609C-919E5B0DAD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CAB3755-39FB-5403-2DD4-C7631A5FB0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4201E-8DD7-4ECC-AA2D-9443409CC84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516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D9857-89E0-4ADD-B4BA-FA2A585EC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D261EA1-BA58-C474-2AC7-7A8FC74D01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2273F91-709B-0180-E84F-81B7871F48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AC5F04F-5D97-64BA-0988-285E929156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4201E-8DD7-4ECC-AA2D-9443409CC84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659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1BBBE8-9DFB-AEE7-B982-021C43011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B3517D7-473F-FE69-3B9E-146E80F5E4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5B096F2-A2A7-3175-899B-D25CED2A97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C45C2A4-C941-9DC4-367E-9479F37B81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4201E-8DD7-4ECC-AA2D-9443409CC84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397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AAF8F-5FC4-5FA5-4159-2AE388679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FD0ADAE1-5215-2707-37C9-8DFA0E431E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F9990A5F-D4C9-8F69-2F88-5EF3786881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D7959AA-4ADE-574E-571D-F9B324B781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4201E-8DD7-4ECC-AA2D-9443409CC84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095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6BF3A0-96E0-3263-DF58-04851D958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01A48EA-7D54-66EB-C396-DDF37217E1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DB2A100-4826-59DE-4066-1979022685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0DBCBF1-05DE-06C7-5CC7-4DADE287B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4201E-8DD7-4ECC-AA2D-9443409CC84E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379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AFDD2-8E59-72EE-3C5A-5BE8046C8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397F98A-69F8-346A-4840-78A86EACE7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327BA26-E6F9-47B9-E600-4A2BC06216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5B0307E-C7F0-B8C4-0FE5-60F36D8698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4201E-8DD7-4ECC-AA2D-9443409CC84E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05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0905E-D5A0-610F-2D28-71D6CA79DC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83C3678-0C47-383D-F033-77A0B075C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F5A1EA-63AA-FBEE-7237-4B05284C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7614FC-19D4-17CA-EF59-D2E51B49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AEDB50-68B1-688F-580C-671A2990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33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3C069C-57E4-2D22-EB8D-7FDE125F0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D39C47-1805-CC5C-DFC9-D48E88F42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C80A48-C839-29DB-A27C-B03BB5A6D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EF00BB-1BC2-5813-F363-502C0404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33C4E0-FC1F-43D6-CC8A-4E769A70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70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5389E82-8D48-7161-2870-7DEA78D28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B1524B-F14C-32BD-74B0-0EBE9651A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919165-3778-62E4-577E-000FD2EE2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92E46E-FC8C-8F04-6121-42667108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B7399C-4325-832E-6F00-E4270D1D8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61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15A5C0-B990-CCFC-667B-A750C3146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0444DB-A801-B3A9-DF8C-DC9EC4E24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B53285-C6CC-FB1F-BFA2-6234897B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7EE024-37CC-406A-9B46-78D279B79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2AC45D-68D2-7144-CA8F-E896D08B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5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4BA857-1174-42A9-8076-8EA5DB592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B1857BA-BD93-D1DF-D49E-238DEADB8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C48184-472B-445A-A50F-5CAD19FA1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498413-89A2-CFE1-810B-365E56BE2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F30F71-6531-2CB8-5E10-B02E6274D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70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A5498B-7390-BC88-289C-CF0F178B6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69CC8B-DA73-1773-96DE-487283AFC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3BF87C-FC6A-FC08-D0F5-78A51AF27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A8EEC59-ED33-F611-5199-E317BDB6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871FEE-EE5E-6EF1-8FCB-12504EB93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FB9CFE-EF73-1F10-3B7B-7F81465F5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40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5B5B23-EF2D-E012-EEDD-8734151AA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4AE7C4-24FE-9341-E168-3D76109C8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27B1A89-808B-A980-F4D2-9087EC1EE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E7E5BC7-EB29-F900-2F13-D7AECE8B2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7F1FA03-E54C-F98C-AC8E-6CCE5B22A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E50C6B8-587A-D8AA-A3F1-31E303B1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9674BAA-BF95-018A-3BCE-C9945C03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B167274-8FA0-F17E-79F1-D4B1DDF0E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84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D52889-9B1C-8FAC-66EE-55D497475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2C3ADB-BA38-308E-948C-F871642E8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854F96-EFAC-7A9C-077C-9EEB0535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1E01C97-2C75-7033-9C9C-691BE9C1D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06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DB2F9DB-8B91-E5F8-6E72-65A25E378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4BEB8B0-F561-9042-884A-2482A67B7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D63392-4F4B-8787-5AC3-F1EBD5381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603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270E8C-18CE-2A20-3448-26ACE260C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F510DF-33B8-9893-3DE2-26250DB2E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5B84DA3-5FA6-7ECA-B411-129545F1B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D1EDDDC-C3DB-D774-86E9-752FC3DC6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0DF6654-ABC6-A4FE-C5EF-89D00EC9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87ABD7-706A-99D3-5BF2-DCFDD74B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73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49325D-D493-5F8D-FA2F-400B337F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DBF87B1-8F86-06DA-1D87-CCE2212B22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8FE2EAC-D8DD-54E8-BA26-6A9601B4C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0FC03C-B0D5-A051-91A6-45BDC5642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BEA6D0-2FDA-5B39-9227-C36A5FB92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893767-F51D-91D3-9C15-D0E5B0FD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26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F978F09-9EF1-13C1-C006-801E3592D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A52EAD-F572-4976-A066-799CECEA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575403-0D72-2DBE-46C8-2265FEA9F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1675AA-ED5D-4A56-9B80-885E6A004A49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CB54B7-82DD-E0C7-0130-1CE385CCF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1EE4F5-C359-A61E-309B-5EBBE3881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E16E2E-23C1-4C07-A9FA-AB3A85B138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67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96931770-ADA8-AA73-56D5-D1F98FFEB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6675" y="365125"/>
            <a:ext cx="12258675" cy="1325563"/>
          </a:xfrm>
        </p:spPr>
        <p:txBody>
          <a:bodyPr>
            <a:normAutofit/>
          </a:bodyPr>
          <a:lstStyle/>
          <a:p>
            <a:r>
              <a:rPr lang="it-IT" sz="7200" dirty="0">
                <a:solidFill>
                  <a:srgbClr val="CD7422"/>
                </a:solidFill>
              </a:rPr>
              <a:t>				      OCRA</a:t>
            </a:r>
          </a:p>
        </p:txBody>
      </p:sp>
      <p:graphicFrame>
        <p:nvGraphicFramePr>
          <p:cNvPr id="13" name="Segnaposto contenuto 9">
            <a:extLst>
              <a:ext uri="{FF2B5EF4-FFF2-40B4-BE49-F238E27FC236}">
                <a16:creationId xmlns:a16="http://schemas.microsoft.com/office/drawing/2014/main" id="{39F8152A-8750-5F27-B24A-E626D09A71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41623"/>
              </p:ext>
            </p:extLst>
          </p:nvPr>
        </p:nvGraphicFramePr>
        <p:xfrm>
          <a:off x="828675" y="1938338"/>
          <a:ext cx="10275277" cy="4173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9" name="Immagine 18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B9A638E4-36C3-EB90-5170-7F3E415E41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35" y="527050"/>
            <a:ext cx="1534740" cy="76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4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D9B41686-804D-4C21-A474-5A224DCDCE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186" t="12455" r="1692"/>
          <a:stretch/>
        </p:blipFill>
        <p:spPr>
          <a:xfrm>
            <a:off x="598716" y="478971"/>
            <a:ext cx="10838214" cy="497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88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81DFC8-94D2-5AFB-733C-6A321D629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0E96FCB3-8FED-78EB-8166-14952C44E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1701"/>
            <a:ext cx="12192000" cy="1325563"/>
          </a:xfrm>
        </p:spPr>
        <p:txBody>
          <a:bodyPr>
            <a:normAutofit/>
          </a:bodyPr>
          <a:lstStyle/>
          <a:p>
            <a:r>
              <a:rPr lang="it-IT" sz="6000" dirty="0">
                <a:solidFill>
                  <a:srgbClr val="CD7422"/>
                </a:solidFill>
              </a:rPr>
              <a:t>		  Percorso OCRA</a:t>
            </a:r>
          </a:p>
        </p:txBody>
      </p:sp>
      <p:pic>
        <p:nvPicPr>
          <p:cNvPr id="19" name="Immagine 18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71D1CF53-17C0-9555-B297-CF79866505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35" y="527050"/>
            <a:ext cx="1534740" cy="76737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886F6474-1628-CDB0-1FC1-E56BFDBC4AF5}"/>
              </a:ext>
            </a:extLst>
          </p:cNvPr>
          <p:cNvSpPr txBox="1"/>
          <p:nvPr/>
        </p:nvSpPr>
        <p:spPr>
          <a:xfrm>
            <a:off x="0" y="1897381"/>
            <a:ext cx="12192000" cy="7425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8001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800" kern="1200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077D669D-B709-3B66-DD57-F0C5A7B43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3644" y="2042451"/>
            <a:ext cx="8162091" cy="4351338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it-IT" sz="2000" dirty="0"/>
              <a:t>partecipazione </a:t>
            </a:r>
            <a:r>
              <a:rPr lang="it-IT" sz="2000" dirty="0">
                <a:solidFill>
                  <a:srgbClr val="CD7422"/>
                </a:solidFill>
              </a:rPr>
              <a:t>all’International </a:t>
            </a:r>
            <a:r>
              <a:rPr lang="it-IT" sz="2000" dirty="0" err="1">
                <a:solidFill>
                  <a:srgbClr val="CD7422"/>
                </a:solidFill>
              </a:rPr>
              <a:t>Cosmic</a:t>
            </a:r>
            <a:r>
              <a:rPr lang="it-IT" sz="2000" dirty="0">
                <a:solidFill>
                  <a:srgbClr val="CD7422"/>
                </a:solidFill>
              </a:rPr>
              <a:t> Day </a:t>
            </a:r>
            <a:r>
              <a:rPr lang="it-IT" sz="2000" dirty="0"/>
              <a:t>(26 novembre 2024)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incontro di approfondimento </a:t>
            </a:r>
            <a:r>
              <a:rPr lang="it-IT" sz="2000" dirty="0"/>
              <a:t>ai raggi cosmici  o alla strumentazione utilizzata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attività sperimentale aggiuntiva </a:t>
            </a:r>
            <a:r>
              <a:rPr lang="it-IT" sz="2000" dirty="0"/>
              <a:t>a quanto fatto durante l'ICD (misure con altra strumentazione, attività tecnologica collegata alla misura dei raggi cosmici, analisi di dati sperimentali di un esperimento, etc.)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/>
              <a:t>stesura di un </a:t>
            </a:r>
            <a:r>
              <a:rPr lang="it-IT" sz="2000" dirty="0">
                <a:solidFill>
                  <a:srgbClr val="CD7422"/>
                </a:solidFill>
              </a:rPr>
              <a:t>articolo simil-scientifico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/>
              <a:t>manifestazione locale con </a:t>
            </a:r>
            <a:r>
              <a:rPr lang="it-IT" sz="2000" dirty="0">
                <a:solidFill>
                  <a:srgbClr val="CD7422"/>
                </a:solidFill>
              </a:rPr>
              <a:t>presentazioni</a:t>
            </a:r>
            <a:r>
              <a:rPr lang="it-IT" sz="2000" dirty="0"/>
              <a:t> da parte degli studenti </a:t>
            </a:r>
            <a:r>
              <a:rPr lang="it-IT" sz="2000" dirty="0">
                <a:solidFill>
                  <a:srgbClr val="CD7422"/>
                </a:solidFill>
              </a:rPr>
              <a:t>e   selezione del gruppo vincitore locale</a:t>
            </a:r>
          </a:p>
          <a:p>
            <a:pPr marL="0" indent="0" algn="ctr" defTabSz="8445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1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ptos" panose="0211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03179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B9581BCA-2437-DEE2-304F-F79081CB01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35" y="527050"/>
            <a:ext cx="1534740" cy="76737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C9637C81-496A-08F8-6142-ACF8052E38E7}"/>
              </a:ext>
            </a:extLst>
          </p:cNvPr>
          <p:cNvSpPr/>
          <p:nvPr/>
        </p:nvSpPr>
        <p:spPr>
          <a:xfrm>
            <a:off x="1368794" y="1897381"/>
            <a:ext cx="8905367" cy="7425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it-IT"/>
          </a:p>
        </p:txBody>
      </p:sp>
      <p:sp>
        <p:nvSpPr>
          <p:cNvPr id="12" name="Titolo 7">
            <a:extLst>
              <a:ext uri="{FF2B5EF4-FFF2-40B4-BE49-F238E27FC236}">
                <a16:creationId xmlns:a16="http://schemas.microsoft.com/office/drawing/2014/main" id="{4F94D998-A18A-D4BE-CC01-9F42CEB64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1701"/>
            <a:ext cx="12192000" cy="1325563"/>
          </a:xfrm>
        </p:spPr>
        <p:txBody>
          <a:bodyPr>
            <a:normAutofit/>
          </a:bodyPr>
          <a:lstStyle/>
          <a:p>
            <a:r>
              <a:rPr lang="it-IT" sz="6000" dirty="0">
                <a:solidFill>
                  <a:srgbClr val="CD7422"/>
                </a:solidFill>
              </a:rPr>
              <a:t>		  Programma 2025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93C8F962-D0B2-BEA3-913F-E5C97736D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44" y="1610960"/>
            <a:ext cx="8077200" cy="473367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8 Percorsi Pilota </a:t>
            </a:r>
            <a:r>
              <a:rPr lang="it-IT" sz="2000" dirty="0"/>
              <a:t>(Firenze, Lecce, LNGS, Napoli, Padova, Perugia, Sapienza, Torvergata)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322</a:t>
            </a:r>
            <a:r>
              <a:rPr lang="it-IT" sz="2000" dirty="0"/>
              <a:t> studenti e studentesse partecipanti provenienti da </a:t>
            </a:r>
            <a:r>
              <a:rPr lang="it-IT" sz="2000" dirty="0">
                <a:solidFill>
                  <a:srgbClr val="CD7422"/>
                </a:solidFill>
              </a:rPr>
              <a:t>38 istituti </a:t>
            </a:r>
            <a:r>
              <a:rPr lang="it-IT" sz="2000">
                <a:solidFill>
                  <a:srgbClr val="CD7422"/>
                </a:solidFill>
              </a:rPr>
              <a:t>scolastici </a:t>
            </a:r>
            <a:endParaRPr lang="it-IT" sz="2000" dirty="0">
              <a:solidFill>
                <a:srgbClr val="CD742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marL="457200" lvl="1" indent="0">
              <a:buNone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/>
              <a:t>Periodo di calendarizzazione degli incontri: </a:t>
            </a:r>
            <a:r>
              <a:rPr lang="it-IT" sz="2000" dirty="0">
                <a:solidFill>
                  <a:srgbClr val="CD7422"/>
                </a:solidFill>
              </a:rPr>
              <a:t>da metà novembre 2024 a fine aprile 2025</a:t>
            </a:r>
            <a:endParaRPr lang="it-IT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/>
              <a:t>Entro la </a:t>
            </a:r>
            <a:r>
              <a:rPr lang="it-IT" sz="2000" dirty="0">
                <a:solidFill>
                  <a:srgbClr val="CD7422"/>
                </a:solidFill>
              </a:rPr>
              <a:t>prima metà di maggio </a:t>
            </a:r>
            <a:r>
              <a:rPr lang="it-IT" sz="2000" dirty="0"/>
              <a:t>saranno decretati </a:t>
            </a:r>
            <a:r>
              <a:rPr lang="it-IT" sz="2000" dirty="0">
                <a:solidFill>
                  <a:srgbClr val="CD7422"/>
                </a:solidFill>
              </a:rPr>
              <a:t>i vincitori nazionali</a:t>
            </a:r>
            <a:endParaRPr lang="it-IT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0" indent="0" algn="ctr" defTabSz="8445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1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ptos" panose="02110004020202020204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2B8E512C-0254-94B0-2D4E-CD8F04E6481A}"/>
              </a:ext>
            </a:extLst>
          </p:cNvPr>
          <p:cNvGrpSpPr/>
          <p:nvPr/>
        </p:nvGrpSpPr>
        <p:grpSpPr>
          <a:xfrm>
            <a:off x="8648245" y="2089295"/>
            <a:ext cx="3338954" cy="2114999"/>
            <a:chOff x="6722252" y="2497418"/>
            <a:chExt cx="3338954" cy="2114999"/>
          </a:xfrm>
        </p:grpSpPr>
        <p:graphicFrame>
          <p:nvGraphicFramePr>
            <p:cNvPr id="19" name="Grafico 18">
              <a:extLst>
                <a:ext uri="{FF2B5EF4-FFF2-40B4-BE49-F238E27FC236}">
                  <a16:creationId xmlns:a16="http://schemas.microsoft.com/office/drawing/2014/main" id="{A5C92B27-BFEC-6BA4-09A6-4F8A6283F07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22006335"/>
                </p:ext>
              </p:extLst>
            </p:nvPr>
          </p:nvGraphicFramePr>
          <p:xfrm>
            <a:off x="6722252" y="2497418"/>
            <a:ext cx="3338954" cy="21149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9FE1E64-4963-8B0B-326B-1350732E8ADC}"/>
                </a:ext>
              </a:extLst>
            </p:cNvPr>
            <p:cNvSpPr/>
            <p:nvPr/>
          </p:nvSpPr>
          <p:spPr>
            <a:xfrm>
              <a:off x="7985760" y="3697380"/>
              <a:ext cx="1072896" cy="28041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dirty="0"/>
                <a:t>192 studenti</a:t>
              </a:r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B492FBCC-7815-FDE1-07A4-35DAF8D6DB5F}"/>
                </a:ext>
              </a:extLst>
            </p:cNvPr>
            <p:cNvSpPr/>
            <p:nvPr/>
          </p:nvSpPr>
          <p:spPr>
            <a:xfrm>
              <a:off x="7029759" y="3090085"/>
              <a:ext cx="1072896" cy="28041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dirty="0"/>
                <a:t>130 studentesse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2577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27AFCE-A323-CEBB-A6C9-A589BD139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E158A776-127A-84EA-42E2-D3B98C47F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35" y="527050"/>
            <a:ext cx="1534740" cy="76737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A1104809-0D2A-392D-CA60-3E5680999DFE}"/>
              </a:ext>
            </a:extLst>
          </p:cNvPr>
          <p:cNvSpPr/>
          <p:nvPr/>
        </p:nvSpPr>
        <p:spPr>
          <a:xfrm>
            <a:off x="1368794" y="1897381"/>
            <a:ext cx="8905367" cy="7425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it-IT"/>
          </a:p>
        </p:txBody>
      </p:sp>
      <p:sp>
        <p:nvSpPr>
          <p:cNvPr id="12" name="Titolo 7">
            <a:extLst>
              <a:ext uri="{FF2B5EF4-FFF2-40B4-BE49-F238E27FC236}">
                <a16:creationId xmlns:a16="http://schemas.microsoft.com/office/drawing/2014/main" id="{7262FDD0-A9EA-0C86-1822-B820F444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1701"/>
            <a:ext cx="12192000" cy="132556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CD7422"/>
                </a:solidFill>
              </a:rPr>
              <a:t>		  Programma incontri con RL 2025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7A500774-4901-8ED6-C558-D88148367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760" y="2508376"/>
            <a:ext cx="8500872" cy="473367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6 Febbraio 2025:</a:t>
            </a:r>
            <a:r>
              <a:rPr lang="it-IT" sz="2000" dirty="0"/>
              <a:t> incontro in presenza con RL per condividere le prime esperienze dei percorsi pilota </a:t>
            </a:r>
          </a:p>
          <a:p>
            <a:pPr marL="457200" lvl="1" indent="0">
              <a:buNone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Giugno (giorno TBD): </a:t>
            </a:r>
            <a:r>
              <a:rPr lang="it-IT" sz="2000" dirty="0"/>
              <a:t>incontro con RL per analizzare i punti di forza e di debolezza dei vari percorsi pilota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Luglio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CD7422"/>
                </a:solidFill>
              </a:rPr>
              <a:t>(giorno TBD): </a:t>
            </a:r>
            <a:r>
              <a:rPr lang="it-IT" sz="2000" dirty="0"/>
              <a:t>incontro con RL per quantificare le sedi che aderiranno alla nuova impostazione di OCRA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marL="457200" lvl="1" indent="0">
              <a:buNone/>
            </a:pPr>
            <a:endParaRPr lang="it-IT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0" indent="0" algn="ctr" defTabSz="8445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1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ptos" panose="0211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62074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1A1ECF-C1E9-B336-DD62-450531706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530DD3A6-7DA6-557A-9D6A-133690F5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1701"/>
            <a:ext cx="12192000" cy="1325563"/>
          </a:xfrm>
        </p:spPr>
        <p:txBody>
          <a:bodyPr>
            <a:normAutofit/>
          </a:bodyPr>
          <a:lstStyle/>
          <a:p>
            <a:r>
              <a:rPr lang="it-IT" sz="6000" dirty="0">
                <a:solidFill>
                  <a:srgbClr val="CD7422"/>
                </a:solidFill>
              </a:rPr>
              <a:t>		  Registrazione studenti</a:t>
            </a:r>
          </a:p>
        </p:txBody>
      </p:sp>
      <p:pic>
        <p:nvPicPr>
          <p:cNvPr id="19" name="Immagine 18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E364C804-5366-92BF-7D01-518A2E8631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35" y="527050"/>
            <a:ext cx="1534740" cy="76737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282B5FFB-AC0B-7311-65A9-916D91970852}"/>
              </a:ext>
            </a:extLst>
          </p:cNvPr>
          <p:cNvSpPr txBox="1"/>
          <p:nvPr/>
        </p:nvSpPr>
        <p:spPr>
          <a:xfrm>
            <a:off x="0" y="1897381"/>
            <a:ext cx="12192000" cy="7425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8001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800" kern="1200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EFF8E026-FAA0-43A6-66EA-42C909026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3644" y="2042451"/>
            <a:ext cx="8162091" cy="435133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Esigenza</a:t>
            </a:r>
            <a:r>
              <a:rPr lang="it-IT" sz="2000" dirty="0"/>
              <a:t> di avviare le registrazioni già a partire da metà ottobre 2024</a:t>
            </a:r>
          </a:p>
          <a:p>
            <a:pPr marL="457200" lvl="1" indent="0">
              <a:buNone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Registrazioni</a:t>
            </a:r>
            <a:r>
              <a:rPr lang="it-IT" sz="2000" dirty="0"/>
              <a:t> locali gestite da ogni sede (con indicazione di utilizzare soltanto modalità approvate come INDICO)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Controllo</a:t>
            </a:r>
            <a:r>
              <a:rPr lang="it-IT" sz="2000" dirty="0"/>
              <a:t> da parte di tutti  i RL dei consensi alle liberatorie relative al trattamento dei dati, acquisizione di foto e questionari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CD7422"/>
                </a:solidFill>
              </a:rPr>
              <a:t>Compito</a:t>
            </a:r>
            <a:r>
              <a:rPr lang="it-IT" sz="2000" dirty="0"/>
              <a:t> dei responsabili locali registrare i partecipanti della propria sede su una pagina INDICO nazionale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marL="0" indent="0" algn="ctr" defTabSz="8445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1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ptos" panose="0211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42146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FD0B9-36C6-3F59-6F35-5534A3138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4781BEE4-7DA8-6DF8-D734-A7AEA4C84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1701"/>
            <a:ext cx="12192000" cy="1325563"/>
          </a:xfrm>
        </p:spPr>
        <p:txBody>
          <a:bodyPr>
            <a:normAutofit/>
          </a:bodyPr>
          <a:lstStyle/>
          <a:p>
            <a:r>
              <a:rPr lang="it-IT" sz="6000" dirty="0">
                <a:solidFill>
                  <a:srgbClr val="CD7422"/>
                </a:solidFill>
              </a:rPr>
              <a:t>		  Questionari</a:t>
            </a:r>
          </a:p>
        </p:txBody>
      </p:sp>
      <p:pic>
        <p:nvPicPr>
          <p:cNvPr id="19" name="Immagine 18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F3377373-BBAB-E5C6-3760-34C6A159C4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35" y="527050"/>
            <a:ext cx="1534740" cy="76737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79E484B4-2271-85D3-A1A8-3232838885E8}"/>
              </a:ext>
            </a:extLst>
          </p:cNvPr>
          <p:cNvSpPr txBox="1"/>
          <p:nvPr/>
        </p:nvSpPr>
        <p:spPr>
          <a:xfrm>
            <a:off x="1687069" y="2554517"/>
            <a:ext cx="7566823" cy="7425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lvl="1"/>
            <a:r>
              <a:rPr lang="it-IT" sz="2000" dirty="0">
                <a:solidFill>
                  <a:schemeClr val="tx1"/>
                </a:solidFill>
              </a:rPr>
              <a:t>Utilizzato il </a:t>
            </a:r>
            <a:r>
              <a:rPr lang="it-IT" sz="2000" dirty="0" err="1">
                <a:solidFill>
                  <a:schemeClr val="tx1"/>
                </a:solidFill>
              </a:rPr>
              <a:t>form</a:t>
            </a:r>
            <a:r>
              <a:rPr lang="it-IT" sz="2000" dirty="0">
                <a:solidFill>
                  <a:schemeClr val="tx1"/>
                </a:solidFill>
              </a:rPr>
              <a:t> proposto dal gruppo di lavoro CC3M dedicato ai questionari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1800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A6172592-2966-2F90-A0D1-37FBF549C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069" y="3804823"/>
            <a:ext cx="665138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it-IT" sz="2000" dirty="0"/>
              <a:t>Questionario di valutazione sulla partecipazione</a:t>
            </a:r>
            <a:r>
              <a:rPr lang="it-IT" sz="2000" dirty="0">
                <a:solidFill>
                  <a:srgbClr val="CD7422"/>
                </a:solidFill>
              </a:rPr>
              <a:t> all’ICD </a:t>
            </a:r>
            <a:r>
              <a:rPr lang="it-IT" sz="2000" dirty="0"/>
              <a:t>(26 novembre 2024)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/>
              <a:t>Questionario di valutazione del percorso OCRA entro fine aprile</a:t>
            </a:r>
            <a:endParaRPr lang="it-IT" sz="2000" dirty="0">
              <a:solidFill>
                <a:srgbClr val="CD7422"/>
              </a:solidFill>
            </a:endParaRPr>
          </a:p>
          <a:p>
            <a:pPr marL="0" indent="0" algn="ctr" defTabSz="8445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1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ptos" panose="02110004020202020204"/>
            </a:endParaRPr>
          </a:p>
        </p:txBody>
      </p:sp>
      <p:pic>
        <p:nvPicPr>
          <p:cNvPr id="3" name="Immagine 2" descr="Immagine che contiene Elementi grafici, Carattere, schermata, grafica&#10;&#10;Descrizione generata automaticamente">
            <a:extLst>
              <a:ext uri="{FF2B5EF4-FFF2-40B4-BE49-F238E27FC236}">
                <a16:creationId xmlns:a16="http://schemas.microsoft.com/office/drawing/2014/main" id="{C34E8E9A-EF59-6E31-9966-194C5B4F87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524" y="3469086"/>
            <a:ext cx="1310368" cy="131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70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40E038-8366-FFE6-F936-78DE49E34A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F237E462-3ED6-32A9-B3C1-D6C716B0C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66218"/>
            <a:ext cx="12192000" cy="1325563"/>
          </a:xfrm>
        </p:spPr>
        <p:txBody>
          <a:bodyPr>
            <a:normAutofit/>
          </a:bodyPr>
          <a:lstStyle/>
          <a:p>
            <a:r>
              <a:rPr lang="it-IT" sz="7200" dirty="0">
                <a:solidFill>
                  <a:srgbClr val="CD7422"/>
                </a:solidFill>
              </a:rPr>
              <a:t>		                  VARIE</a:t>
            </a:r>
          </a:p>
        </p:txBody>
      </p:sp>
      <p:pic>
        <p:nvPicPr>
          <p:cNvPr id="19" name="Immagine 18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1839B810-9920-F6FB-21C3-3AC27504B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35" y="527050"/>
            <a:ext cx="1534740" cy="76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80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05280D-9051-825A-8CD7-48D770230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DC28677-2980-13BF-AFCB-A3B82C6D87E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3523"/>
          <a:stretch/>
        </p:blipFill>
        <p:spPr>
          <a:xfrm>
            <a:off x="9854475" y="2404227"/>
            <a:ext cx="2064241" cy="4291559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F9D7E59B-7751-06A1-9496-8D0E0AEDB6F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0980"/>
          <a:stretch/>
        </p:blipFill>
        <p:spPr>
          <a:xfrm>
            <a:off x="5478639" y="2422425"/>
            <a:ext cx="4804073" cy="3831349"/>
          </a:xfrm>
          <a:prstGeom prst="rect">
            <a:avLst/>
          </a:prstGeom>
        </p:spPr>
      </p:pic>
      <p:sp>
        <p:nvSpPr>
          <p:cNvPr id="8" name="Titolo 7">
            <a:extLst>
              <a:ext uri="{FF2B5EF4-FFF2-40B4-BE49-F238E27FC236}">
                <a16:creationId xmlns:a16="http://schemas.microsoft.com/office/drawing/2014/main" id="{1CBEDFD7-F3BC-C8CA-0313-F9B497B6D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1393" y="292507"/>
            <a:ext cx="12192000" cy="1325563"/>
          </a:xfrm>
        </p:spPr>
        <p:txBody>
          <a:bodyPr>
            <a:normAutofit/>
          </a:bodyPr>
          <a:lstStyle/>
          <a:p>
            <a:r>
              <a:rPr lang="it-IT" sz="6000" dirty="0">
                <a:solidFill>
                  <a:srgbClr val="CD7422"/>
                </a:solidFill>
              </a:rPr>
              <a:t>		                  ICD in presenza 2024</a:t>
            </a:r>
          </a:p>
        </p:txBody>
      </p:sp>
      <p:pic>
        <p:nvPicPr>
          <p:cNvPr id="19" name="Immagine 18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86CF698E-1C6F-49DD-BE7F-3409D9D882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35" y="527050"/>
            <a:ext cx="1534740" cy="767370"/>
          </a:xfrm>
          <a:prstGeom prst="rect">
            <a:avLst/>
          </a:prstGeom>
        </p:spPr>
      </p:pic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259F8617-7B31-7B34-B564-738DEA3E6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69" y="1682943"/>
            <a:ext cx="10642549" cy="808927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it-IT" sz="2800" dirty="0">
                <a:solidFill>
                  <a:srgbClr val="CD7422"/>
                </a:solidFill>
              </a:rPr>
              <a:t>1243</a:t>
            </a:r>
            <a:r>
              <a:rPr lang="it-IT" sz="2800" dirty="0"/>
              <a:t> partecipanti all’ICD in presenza proposto dalle sedi OCRA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sz="2800" dirty="0"/>
          </a:p>
          <a:p>
            <a:pPr marL="0" indent="0" algn="ctr" defTabSz="8445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ptos" panose="02110004020202020204"/>
            </a:endParaRPr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68D3DAF0-7EC0-2BEA-469C-017D69C42A84}"/>
              </a:ext>
            </a:extLst>
          </p:cNvPr>
          <p:cNvGrpSpPr/>
          <p:nvPr/>
        </p:nvGrpSpPr>
        <p:grpSpPr>
          <a:xfrm>
            <a:off x="777926" y="2641287"/>
            <a:ext cx="4914718" cy="3393623"/>
            <a:chOff x="2292095" y="2442008"/>
            <a:chExt cx="4350569" cy="2379440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8411D398-C22E-9D1F-615C-C979562D2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l="2417" t="13013"/>
            <a:stretch/>
          </p:blipFill>
          <p:spPr>
            <a:xfrm>
              <a:off x="2292095" y="2749785"/>
              <a:ext cx="4350569" cy="2071663"/>
            </a:xfrm>
            <a:prstGeom prst="rect">
              <a:avLst/>
            </a:prstGeom>
          </p:spPr>
        </p:pic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2C51D409-3957-7F91-FED7-E47C61FB34BA}"/>
                </a:ext>
              </a:extLst>
            </p:cNvPr>
            <p:cNvSpPr txBox="1"/>
            <p:nvPr/>
          </p:nvSpPr>
          <p:spPr>
            <a:xfrm>
              <a:off x="4145280" y="3131048"/>
              <a:ext cx="73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bg1"/>
                  </a:solidFill>
                </a:rPr>
                <a:t>446</a:t>
              </a:r>
            </a:p>
          </p:txBody>
        </p: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AAF45B32-3330-DF6D-A16A-3DB5147045DF}"/>
                </a:ext>
              </a:extLst>
            </p:cNvPr>
            <p:cNvSpPr txBox="1"/>
            <p:nvPr/>
          </p:nvSpPr>
          <p:spPr>
            <a:xfrm>
              <a:off x="2894611" y="3478786"/>
              <a:ext cx="73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bg1"/>
                  </a:solidFill>
                </a:rPr>
                <a:t>743</a:t>
              </a:r>
            </a:p>
          </p:txBody>
        </p:sp>
        <p:cxnSp>
          <p:nvCxnSpPr>
            <p:cNvPr id="12" name="Connettore 2 11">
              <a:extLst>
                <a:ext uri="{FF2B5EF4-FFF2-40B4-BE49-F238E27FC236}">
                  <a16:creationId xmlns:a16="http://schemas.microsoft.com/office/drawing/2014/main" id="{83CBC9A3-BCF4-E6DB-E214-9FEFBF992D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26131" y="2619506"/>
              <a:ext cx="1" cy="2947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2 12">
              <a:extLst>
                <a:ext uri="{FF2B5EF4-FFF2-40B4-BE49-F238E27FC236}">
                  <a16:creationId xmlns:a16="http://schemas.microsoft.com/office/drawing/2014/main" id="{06E9ED0A-D10F-443B-78E3-10AE3361721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99965" y="2624603"/>
              <a:ext cx="164383" cy="29741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D1DE310B-423C-C5E3-5B46-883CAAC9ECCB}"/>
                </a:ext>
              </a:extLst>
            </p:cNvPr>
            <p:cNvSpPr txBox="1"/>
            <p:nvPr/>
          </p:nvSpPr>
          <p:spPr>
            <a:xfrm>
              <a:off x="3022869" y="2445927"/>
              <a:ext cx="392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/>
                <a:t>4</a:t>
              </a:r>
            </a:p>
            <a:p>
              <a:endParaRPr lang="it-IT" sz="1400" dirty="0"/>
            </a:p>
          </p:txBody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822433F0-515D-5762-5C39-8E740CCE9D73}"/>
                </a:ext>
              </a:extLst>
            </p:cNvPr>
            <p:cNvSpPr txBox="1"/>
            <p:nvPr/>
          </p:nvSpPr>
          <p:spPr>
            <a:xfrm>
              <a:off x="3465630" y="2442008"/>
              <a:ext cx="64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/>
                <a:t>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17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63370A-3602-9C6E-01B5-D913062E0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6C451252-0C01-DF6C-EA32-C57B19BB0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1393" y="424982"/>
            <a:ext cx="12192000" cy="1325563"/>
          </a:xfrm>
        </p:spPr>
        <p:txBody>
          <a:bodyPr>
            <a:normAutofit fontScale="90000"/>
          </a:bodyPr>
          <a:lstStyle/>
          <a:p>
            <a:r>
              <a:rPr lang="it-IT" sz="6000" dirty="0">
                <a:solidFill>
                  <a:srgbClr val="CD7422"/>
                </a:solidFill>
              </a:rPr>
              <a:t>		                  ICD online novembre 2024</a:t>
            </a:r>
          </a:p>
        </p:txBody>
      </p:sp>
      <p:pic>
        <p:nvPicPr>
          <p:cNvPr id="19" name="Immagine 18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B13AA02E-ADE4-6E70-CE24-6A1D9B24BE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35" y="527050"/>
            <a:ext cx="1534740" cy="767370"/>
          </a:xfrm>
          <a:prstGeom prst="rect">
            <a:avLst/>
          </a:prstGeom>
        </p:spPr>
      </p:pic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755BFD0B-9B74-1865-A9B1-BDFF38AF8E29}"/>
              </a:ext>
            </a:extLst>
          </p:cNvPr>
          <p:cNvSpPr txBox="1">
            <a:spLocks/>
          </p:cNvSpPr>
          <p:nvPr/>
        </p:nvSpPr>
        <p:spPr>
          <a:xfrm>
            <a:off x="250209" y="2078610"/>
            <a:ext cx="10317704" cy="30288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CD7422"/>
                </a:solidFill>
              </a:rPr>
              <a:t>1454</a:t>
            </a:r>
            <a:r>
              <a:rPr lang="it-IT" dirty="0"/>
              <a:t> partecipanti da 21 istituti scolastici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organizzato da  sezione </a:t>
            </a:r>
            <a:r>
              <a:rPr lang="it-IT" dirty="0">
                <a:solidFill>
                  <a:srgbClr val="CD7422"/>
                </a:solidFill>
              </a:rPr>
              <a:t>Milano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dirty="0">
              <a:solidFill>
                <a:srgbClr val="CD742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it-IT" dirty="0">
              <a:solidFill>
                <a:srgbClr val="CD742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CD7422"/>
                </a:solidFill>
              </a:rPr>
              <a:t>1,5 </a:t>
            </a:r>
            <a:r>
              <a:rPr lang="it-IT" dirty="0"/>
              <a:t>ore di diretta su </a:t>
            </a:r>
            <a:r>
              <a:rPr lang="it-IT" dirty="0" err="1"/>
              <a:t>Youtube</a:t>
            </a: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pPr marL="0" indent="0" algn="ctr" defTabSz="8445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endParaRPr lang="it-IT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ptos" panose="02110004020202020204"/>
            </a:endParaRPr>
          </a:p>
        </p:txBody>
      </p:sp>
      <p:graphicFrame>
        <p:nvGraphicFramePr>
          <p:cNvPr id="25" name="Grafico 24">
            <a:extLst>
              <a:ext uri="{FF2B5EF4-FFF2-40B4-BE49-F238E27FC236}">
                <a16:creationId xmlns:a16="http://schemas.microsoft.com/office/drawing/2014/main" id="{35EFE8D3-6922-4B8D-5E41-3BAE285AD2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07966"/>
              </p:ext>
            </p:extLst>
          </p:nvPr>
        </p:nvGraphicFramePr>
        <p:xfrm>
          <a:off x="5895833" y="2713450"/>
          <a:ext cx="6045958" cy="3851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79797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add8d59-a8fb-4a6f-a1c8-b49e282a0c8a">
      <Terms xmlns="http://schemas.microsoft.com/office/infopath/2007/PartnerControls"/>
    </lcf76f155ced4ddcb4097134ff3c332f>
    <TaxCatchAll xmlns="693ca2cb-fb4d-4fd7-9d01-d0da1dab2cd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9A6F3B597EB3469554E6E02937CD4B" ma:contentTypeVersion="13" ma:contentTypeDescription="Create a new document." ma:contentTypeScope="" ma:versionID="2bcb84a3f2b3ab96b280a9ad280028b4">
  <xsd:schema xmlns:xsd="http://www.w3.org/2001/XMLSchema" xmlns:xs="http://www.w3.org/2001/XMLSchema" xmlns:p="http://schemas.microsoft.com/office/2006/metadata/properties" xmlns:ns2="0add8d59-a8fb-4a6f-a1c8-b49e282a0c8a" xmlns:ns3="693ca2cb-fb4d-4fd7-9d01-d0da1dab2cd5" targetNamespace="http://schemas.microsoft.com/office/2006/metadata/properties" ma:root="true" ma:fieldsID="139f4460316ee52b6feaf198e34f05a7" ns2:_="" ns3:_="">
    <xsd:import namespace="0add8d59-a8fb-4a6f-a1c8-b49e282a0c8a"/>
    <xsd:import namespace="693ca2cb-fb4d-4fd7-9d01-d0da1dab2c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d8d59-a8fb-4a6f-a1c8-b49e282a0c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655b07b-e106-434b-8e42-295331486e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3ca2cb-fb4d-4fd7-9d01-d0da1dab2cd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d620372-3520-47c9-9345-2923d1b9f1f2}" ma:internalName="TaxCatchAll" ma:showField="CatchAllData" ma:web="693ca2cb-fb4d-4fd7-9d01-d0da1dab2c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3A0EEF-C834-4969-B457-D5AAB4FC41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76CDF8-CE26-484D-8674-3B9027497F6D}">
  <ds:schemaRefs>
    <ds:schemaRef ds:uri="http://schemas.microsoft.com/office/2006/metadata/properties"/>
    <ds:schemaRef ds:uri="http://schemas.microsoft.com/office/infopath/2007/PartnerControls"/>
    <ds:schemaRef ds:uri="0add8d59-a8fb-4a6f-a1c8-b49e282a0c8a"/>
    <ds:schemaRef ds:uri="693ca2cb-fb4d-4fd7-9d01-d0da1dab2cd5"/>
  </ds:schemaRefs>
</ds:datastoreItem>
</file>

<file path=customXml/itemProps3.xml><?xml version="1.0" encoding="utf-8"?>
<ds:datastoreItem xmlns:ds="http://schemas.openxmlformats.org/officeDocument/2006/customXml" ds:itemID="{DCCFC4F2-66D9-43E3-B81B-68BB7F754C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dd8d59-a8fb-4a6f-a1c8-b49e282a0c8a"/>
    <ds:schemaRef ds:uri="693ca2cb-fb4d-4fd7-9d01-d0da1dab2c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Widescreen</PresentationFormat>
  <Paragraphs>83</Paragraphs>
  <Slides>10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Wingdings</vt:lpstr>
      <vt:lpstr>Tema di Office</vt:lpstr>
      <vt:lpstr>          OCRA</vt:lpstr>
      <vt:lpstr>    Percorso OCRA</vt:lpstr>
      <vt:lpstr>    Programma 2025</vt:lpstr>
      <vt:lpstr>    Programma incontri con RL 2025</vt:lpstr>
      <vt:lpstr>    Registrazione studenti</vt:lpstr>
      <vt:lpstr>    Questionari</vt:lpstr>
      <vt:lpstr>                    VARIE</vt:lpstr>
      <vt:lpstr>                    ICD in presenza 2024</vt:lpstr>
      <vt:lpstr>                    ICD online novembre 2024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Alessia Giampaoli</dc:creator>
  <cp:lastModifiedBy>Alessia Giampaoli</cp:lastModifiedBy>
  <cp:revision>32</cp:revision>
  <dcterms:created xsi:type="dcterms:W3CDTF">2025-01-31T10:47:40Z</dcterms:created>
  <dcterms:modified xsi:type="dcterms:W3CDTF">2025-02-04T11:19:22Z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0x010100679A6F3B597EB3469554E6E02937CD4B</vt:lpwstr>
  </property>
  <property fmtid="{D5CDD505-2E9C-101B-9397-08002B2CF9AE}" pid="3" name="MediaServiceImageTags">
    <vt:lpwstr/>
  </property>
</Properties>
</file>