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1"/>
  </p:sldMasterIdLst>
  <p:notesMasterIdLst>
    <p:notesMasterId r:id="rId13"/>
  </p:notesMasterIdLst>
  <p:handoutMasterIdLst>
    <p:handoutMasterId r:id="rId14"/>
  </p:handoutMasterIdLst>
  <p:sldIdLst>
    <p:sldId id="825" r:id="rId2"/>
    <p:sldId id="819" r:id="rId3"/>
    <p:sldId id="820" r:id="rId4"/>
    <p:sldId id="817" r:id="rId5"/>
    <p:sldId id="818" r:id="rId6"/>
    <p:sldId id="833" r:id="rId7"/>
    <p:sldId id="821" r:id="rId8"/>
    <p:sldId id="830" r:id="rId9"/>
    <p:sldId id="824" r:id="rId10"/>
    <p:sldId id="832" r:id="rId11"/>
    <p:sldId id="82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07F"/>
    <a:srgbClr val="22D22E"/>
    <a:srgbClr val="C5093C"/>
    <a:srgbClr val="0E1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4"/>
    <p:restoredTop sz="94541"/>
  </p:normalViewPr>
  <p:slideViewPr>
    <p:cSldViewPr snapToGrid="0">
      <p:cViewPr varScale="1">
        <p:scale>
          <a:sx n="85" d="100"/>
          <a:sy n="85" d="100"/>
        </p:scale>
        <p:origin x="19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771D1-F224-4536-84EC-224402640C6C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43DD98C3-AD3F-6043-B1DB-ABB000B21F16}">
      <dgm:prSet/>
      <dgm:spPr/>
      <dgm:t>
        <a:bodyPr/>
        <a:lstStyle/>
        <a:p>
          <a:pPr>
            <a:defRPr cap="all"/>
          </a:pPr>
          <a:r>
            <a:rPr lang="it-IT" b="0" dirty="0">
              <a:latin typeface="TITILLIUMTEXT25L-400WT" panose="02000000000000000000" pitchFamily="2" charset="77"/>
            </a:rPr>
            <a:t>Numeri della V edizione</a:t>
          </a:r>
        </a:p>
      </dgm:t>
    </dgm:pt>
    <dgm:pt modelId="{99A4D7F7-6148-7845-9F49-DB300A9329BD}" type="parTrans" cxnId="{73CA6B9C-0C94-0E4E-8679-FA4DC3C1516A}">
      <dgm:prSet/>
      <dgm:spPr/>
      <dgm:t>
        <a:bodyPr/>
        <a:lstStyle/>
        <a:p>
          <a:endParaRPr lang="it-IT"/>
        </a:p>
      </dgm:t>
    </dgm:pt>
    <dgm:pt modelId="{0216B533-BDD3-3D4A-892E-1561703F9E77}" type="sibTrans" cxnId="{73CA6B9C-0C94-0E4E-8679-FA4DC3C1516A}">
      <dgm:prSet/>
      <dgm:spPr/>
      <dgm:t>
        <a:bodyPr/>
        <a:lstStyle/>
        <a:p>
          <a:endParaRPr lang="it-IT"/>
        </a:p>
      </dgm:t>
    </dgm:pt>
    <dgm:pt modelId="{4B23A09B-2FEC-4DF0-910C-3218BD1D4F2B}">
      <dgm:prSet/>
      <dgm:spPr/>
      <dgm:t>
        <a:bodyPr anchor="ctr" anchorCtr="0"/>
        <a:lstStyle/>
        <a:p>
          <a:pPr>
            <a:defRPr cap="all"/>
          </a:pPr>
          <a:r>
            <a:rPr lang="it-IT" noProof="0" dirty="0">
              <a:latin typeface="TITILLIUMTEXT25L-400WT" panose="02000000000000000000" pitchFamily="2" charset="77"/>
            </a:rPr>
            <a:t>Fondi esterni 2025-2026</a:t>
          </a:r>
        </a:p>
        <a:p>
          <a:endParaRPr lang="it-IT" noProof="0" dirty="0"/>
        </a:p>
      </dgm:t>
    </dgm:pt>
    <dgm:pt modelId="{272BCC51-C082-4CCE-9A8E-AD384D7F3CC0}" type="sibTrans" cxnId="{3DCEF7D5-BDB4-4A78-A515-47DAE63DE2F4}">
      <dgm:prSet/>
      <dgm:spPr/>
      <dgm:t>
        <a:bodyPr/>
        <a:lstStyle/>
        <a:p>
          <a:endParaRPr lang="en-US"/>
        </a:p>
      </dgm:t>
    </dgm:pt>
    <dgm:pt modelId="{7F897924-F451-4933-923E-7064E71BEEFD}" type="parTrans" cxnId="{3DCEF7D5-BDB4-4A78-A515-47DAE63DE2F4}">
      <dgm:prSet/>
      <dgm:spPr/>
      <dgm:t>
        <a:bodyPr/>
        <a:lstStyle/>
        <a:p>
          <a:endParaRPr lang="en-US"/>
        </a:p>
      </dgm:t>
    </dgm:pt>
    <dgm:pt modelId="{913746C5-FB85-0144-BCDF-2FF3208E865F}">
      <dgm:prSet/>
      <dgm:spPr/>
      <dgm:t>
        <a:bodyPr/>
        <a:lstStyle/>
        <a:p>
          <a:pPr>
            <a:defRPr cap="all"/>
          </a:pPr>
          <a:r>
            <a:rPr lang="en-US" b="0" dirty="0" err="1">
              <a:latin typeface="TITILLIUMTEXT25L-400WT" panose="02000000000000000000" pitchFamily="2" charset="77"/>
            </a:rPr>
            <a:t>Seminari</a:t>
          </a:r>
          <a:r>
            <a:rPr lang="en-US" b="0" dirty="0">
              <a:latin typeface="TITILLIUMTEXT25L-400WT" panose="02000000000000000000" pitchFamily="2" charset="77"/>
            </a:rPr>
            <a:t> </a:t>
          </a:r>
          <a:r>
            <a:rPr lang="en-US" b="0" dirty="0" err="1">
              <a:latin typeface="TITILLIUMTEXT25L-400WT" panose="02000000000000000000" pitchFamily="2" charset="77"/>
            </a:rPr>
            <a:t>NazionalI</a:t>
          </a:r>
          <a:endParaRPr lang="en-US" b="0" dirty="0">
            <a:latin typeface="TITILLIUMTEXT25L-400WT" panose="02000000000000000000" pitchFamily="2" charset="77"/>
          </a:endParaRPr>
        </a:p>
      </dgm:t>
    </dgm:pt>
    <dgm:pt modelId="{15CABD28-4F5A-5C47-A5DC-298113417A08}" type="parTrans" cxnId="{E15ACAC7-13C0-CC4A-912C-3D85EC7D4E78}">
      <dgm:prSet/>
      <dgm:spPr/>
      <dgm:t>
        <a:bodyPr/>
        <a:lstStyle/>
        <a:p>
          <a:endParaRPr lang="en-US"/>
        </a:p>
      </dgm:t>
    </dgm:pt>
    <dgm:pt modelId="{A8F6F5DE-A6DA-6F48-86F8-5420EE5CF71A}" type="sibTrans" cxnId="{E15ACAC7-13C0-CC4A-912C-3D85EC7D4E78}">
      <dgm:prSet/>
      <dgm:spPr/>
      <dgm:t>
        <a:bodyPr/>
        <a:lstStyle/>
        <a:p>
          <a:endParaRPr lang="en-US"/>
        </a:p>
      </dgm:t>
    </dgm:pt>
    <dgm:pt modelId="{2FA62CF3-AAC8-FD49-94A0-594891352EF5}">
      <dgm:prSet phldr="0"/>
      <dgm:spPr/>
      <dgm:t>
        <a:bodyPr/>
        <a:lstStyle/>
        <a:p>
          <a:pPr>
            <a:defRPr cap="all"/>
          </a:pPr>
          <a:r>
            <a:rPr lang="it-IT" dirty="0">
              <a:latin typeface="TITILLIUMTEXT25L-400WT" panose="02000000000000000000" pitchFamily="2" charset="77"/>
            </a:rPr>
            <a:t>Campionato di Creatività</a:t>
          </a:r>
        </a:p>
      </dgm:t>
    </dgm:pt>
    <dgm:pt modelId="{F174ACD0-7556-8146-87FF-0871CDFF983D}" type="parTrans" cxnId="{7C51B7E6-3435-4138-83A4-DEB8020E0B09}">
      <dgm:prSet/>
      <dgm:spPr/>
      <dgm:t>
        <a:bodyPr/>
        <a:lstStyle/>
        <a:p>
          <a:endParaRPr lang="it-IT"/>
        </a:p>
      </dgm:t>
    </dgm:pt>
    <dgm:pt modelId="{6D9DD776-C911-5C44-ABE2-CC7317A8A80F}" type="sibTrans" cxnId="{7C51B7E6-3435-4138-83A4-DEB8020E0B09}">
      <dgm:prSet/>
      <dgm:spPr/>
      <dgm:t>
        <a:bodyPr/>
        <a:lstStyle/>
        <a:p>
          <a:endParaRPr lang="it-IT"/>
        </a:p>
      </dgm:t>
    </dgm:pt>
    <dgm:pt modelId="{CC4DB2C6-B8F0-7C4B-9471-74212A39144B}">
      <dgm:prSet/>
      <dgm:spPr/>
      <dgm:t>
        <a:bodyPr/>
        <a:lstStyle/>
        <a:p>
          <a:r>
            <a:rPr lang="en-US" dirty="0"/>
            <a:t>QUESTIONARI V EDIZIONE</a:t>
          </a:r>
        </a:p>
      </dgm:t>
    </dgm:pt>
    <dgm:pt modelId="{23A65E0A-B1BF-5547-BB30-7132C9C4FAFA}" type="parTrans" cxnId="{AD0398D8-97D9-CC41-9A95-F2619A84A970}">
      <dgm:prSet/>
      <dgm:spPr/>
      <dgm:t>
        <a:bodyPr/>
        <a:lstStyle/>
        <a:p>
          <a:endParaRPr lang="en-US"/>
        </a:p>
      </dgm:t>
    </dgm:pt>
    <dgm:pt modelId="{8B05A390-F07F-554E-BF14-9C08353ACBD8}" type="sibTrans" cxnId="{AD0398D8-97D9-CC41-9A95-F2619A84A970}">
      <dgm:prSet/>
      <dgm:spPr/>
      <dgm:t>
        <a:bodyPr/>
        <a:lstStyle/>
        <a:p>
          <a:endParaRPr lang="en-US"/>
        </a:p>
      </dgm:t>
    </dgm:pt>
    <dgm:pt modelId="{506749E5-90D9-A646-A68E-A6A68B197DDC}" type="pres">
      <dgm:prSet presAssocID="{207771D1-F224-4536-84EC-224402640C6C}" presName="linear" presStyleCnt="0">
        <dgm:presLayoutVars>
          <dgm:animLvl val="lvl"/>
          <dgm:resizeHandles val="exact"/>
        </dgm:presLayoutVars>
      </dgm:prSet>
      <dgm:spPr/>
    </dgm:pt>
    <dgm:pt modelId="{A4B3404E-50B3-4444-8124-CB1B08176B67}" type="pres">
      <dgm:prSet presAssocID="{43DD98C3-AD3F-6043-B1DB-ABB000B21F1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9391417-9ED4-C249-B612-5EF34D3E80F6}" type="pres">
      <dgm:prSet presAssocID="{0216B533-BDD3-3D4A-892E-1561703F9E77}" presName="spacer" presStyleCnt="0"/>
      <dgm:spPr/>
    </dgm:pt>
    <dgm:pt modelId="{9950AD10-9B1E-5847-A8C2-1888B8728589}" type="pres">
      <dgm:prSet presAssocID="{913746C5-FB85-0144-BCDF-2FF3208E865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FD88258-4F9E-2A4D-A1D2-94B9EEBC3484}" type="pres">
      <dgm:prSet presAssocID="{A8F6F5DE-A6DA-6F48-86F8-5420EE5CF71A}" presName="spacer" presStyleCnt="0"/>
      <dgm:spPr/>
    </dgm:pt>
    <dgm:pt modelId="{571B7C1B-09CF-6647-A095-CCA8FF5C116A}" type="pres">
      <dgm:prSet presAssocID="{2FA62CF3-AAC8-FD49-94A0-594891352EF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2820D14-ADC4-8D45-BCF6-1E3D5620235C}" type="pres">
      <dgm:prSet presAssocID="{6D9DD776-C911-5C44-ABE2-CC7317A8A80F}" presName="spacer" presStyleCnt="0"/>
      <dgm:spPr/>
    </dgm:pt>
    <dgm:pt modelId="{819B593E-B511-F54C-A64D-D2900D366AF1}" type="pres">
      <dgm:prSet presAssocID="{CC4DB2C6-B8F0-7C4B-9471-74212A39144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85E1580-7F0E-F444-BFFA-457FD456FA4A}" type="pres">
      <dgm:prSet presAssocID="{8B05A390-F07F-554E-BF14-9C08353ACBD8}" presName="spacer" presStyleCnt="0"/>
      <dgm:spPr/>
    </dgm:pt>
    <dgm:pt modelId="{0C62C03D-29B1-7E4C-9608-045299A1E55A}" type="pres">
      <dgm:prSet presAssocID="{4B23A09B-2FEC-4DF0-910C-3218BD1D4F2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33DE362-5B8A-D547-8B4B-2B1087765FEB}" type="presOf" srcId="{2FA62CF3-AAC8-FD49-94A0-594891352EF5}" destId="{571B7C1B-09CF-6647-A095-CCA8FF5C116A}" srcOrd="0" destOrd="0" presId="urn:microsoft.com/office/officeart/2005/8/layout/vList2"/>
    <dgm:cxn modelId="{B4857690-349A-9A47-AF65-574DBB938F8E}" type="presOf" srcId="{913746C5-FB85-0144-BCDF-2FF3208E865F}" destId="{9950AD10-9B1E-5847-A8C2-1888B8728589}" srcOrd="0" destOrd="0" presId="urn:microsoft.com/office/officeart/2005/8/layout/vList2"/>
    <dgm:cxn modelId="{73CA6B9C-0C94-0E4E-8679-FA4DC3C1516A}" srcId="{207771D1-F224-4536-84EC-224402640C6C}" destId="{43DD98C3-AD3F-6043-B1DB-ABB000B21F16}" srcOrd="0" destOrd="0" parTransId="{99A4D7F7-6148-7845-9F49-DB300A9329BD}" sibTransId="{0216B533-BDD3-3D4A-892E-1561703F9E77}"/>
    <dgm:cxn modelId="{AA77B8A2-9541-D34C-BDAF-1AE798C2EA11}" type="presOf" srcId="{4B23A09B-2FEC-4DF0-910C-3218BD1D4F2B}" destId="{0C62C03D-29B1-7E4C-9608-045299A1E55A}" srcOrd="0" destOrd="0" presId="urn:microsoft.com/office/officeart/2005/8/layout/vList2"/>
    <dgm:cxn modelId="{E15ACAC7-13C0-CC4A-912C-3D85EC7D4E78}" srcId="{207771D1-F224-4536-84EC-224402640C6C}" destId="{913746C5-FB85-0144-BCDF-2FF3208E865F}" srcOrd="1" destOrd="0" parTransId="{15CABD28-4F5A-5C47-A5DC-298113417A08}" sibTransId="{A8F6F5DE-A6DA-6F48-86F8-5420EE5CF71A}"/>
    <dgm:cxn modelId="{3DCEF7D5-BDB4-4A78-A515-47DAE63DE2F4}" srcId="{207771D1-F224-4536-84EC-224402640C6C}" destId="{4B23A09B-2FEC-4DF0-910C-3218BD1D4F2B}" srcOrd="4" destOrd="0" parTransId="{7F897924-F451-4933-923E-7064E71BEEFD}" sibTransId="{272BCC51-C082-4CCE-9A8E-AD384D7F3CC0}"/>
    <dgm:cxn modelId="{AD0398D8-97D9-CC41-9A95-F2619A84A970}" srcId="{207771D1-F224-4536-84EC-224402640C6C}" destId="{CC4DB2C6-B8F0-7C4B-9471-74212A39144B}" srcOrd="3" destOrd="0" parTransId="{23A65E0A-B1BF-5547-BB30-7132C9C4FAFA}" sibTransId="{8B05A390-F07F-554E-BF14-9C08353ACBD8}"/>
    <dgm:cxn modelId="{8FE36FE5-6AF5-5549-8992-06FC0D7F8EB1}" type="presOf" srcId="{207771D1-F224-4536-84EC-224402640C6C}" destId="{506749E5-90D9-A646-A68E-A6A68B197DDC}" srcOrd="0" destOrd="0" presId="urn:microsoft.com/office/officeart/2005/8/layout/vList2"/>
    <dgm:cxn modelId="{7C51B7E6-3435-4138-83A4-DEB8020E0B09}" srcId="{207771D1-F224-4536-84EC-224402640C6C}" destId="{2FA62CF3-AAC8-FD49-94A0-594891352EF5}" srcOrd="2" destOrd="0" parTransId="{F174ACD0-7556-8146-87FF-0871CDFF983D}" sibTransId="{6D9DD776-C911-5C44-ABE2-CC7317A8A80F}"/>
    <dgm:cxn modelId="{2033D2F6-0B28-8945-9F18-09F299D8B1B3}" type="presOf" srcId="{43DD98C3-AD3F-6043-B1DB-ABB000B21F16}" destId="{A4B3404E-50B3-4444-8124-CB1B08176B67}" srcOrd="0" destOrd="0" presId="urn:microsoft.com/office/officeart/2005/8/layout/vList2"/>
    <dgm:cxn modelId="{B6F0F1FE-D1A7-A145-829F-A9406305F637}" type="presOf" srcId="{CC4DB2C6-B8F0-7C4B-9471-74212A39144B}" destId="{819B593E-B511-F54C-A64D-D2900D366AF1}" srcOrd="0" destOrd="0" presId="urn:microsoft.com/office/officeart/2005/8/layout/vList2"/>
    <dgm:cxn modelId="{A491065C-4F0A-424D-B55B-561C31C8D256}" type="presParOf" srcId="{506749E5-90D9-A646-A68E-A6A68B197DDC}" destId="{A4B3404E-50B3-4444-8124-CB1B08176B67}" srcOrd="0" destOrd="0" presId="urn:microsoft.com/office/officeart/2005/8/layout/vList2"/>
    <dgm:cxn modelId="{B22A5D65-2E7C-C142-92D1-AF55DED5D542}" type="presParOf" srcId="{506749E5-90D9-A646-A68E-A6A68B197DDC}" destId="{79391417-9ED4-C249-B612-5EF34D3E80F6}" srcOrd="1" destOrd="0" presId="urn:microsoft.com/office/officeart/2005/8/layout/vList2"/>
    <dgm:cxn modelId="{D1601FBB-A19A-F14E-B23B-8C9084EA9669}" type="presParOf" srcId="{506749E5-90D9-A646-A68E-A6A68B197DDC}" destId="{9950AD10-9B1E-5847-A8C2-1888B8728589}" srcOrd="2" destOrd="0" presId="urn:microsoft.com/office/officeart/2005/8/layout/vList2"/>
    <dgm:cxn modelId="{1D863875-3D2F-5A45-B923-57D023787512}" type="presParOf" srcId="{506749E5-90D9-A646-A68E-A6A68B197DDC}" destId="{8FD88258-4F9E-2A4D-A1D2-94B9EEBC3484}" srcOrd="3" destOrd="0" presId="urn:microsoft.com/office/officeart/2005/8/layout/vList2"/>
    <dgm:cxn modelId="{62447D6A-B394-E44E-9752-641CD0D41A5C}" type="presParOf" srcId="{506749E5-90D9-A646-A68E-A6A68B197DDC}" destId="{571B7C1B-09CF-6647-A095-CCA8FF5C116A}" srcOrd="4" destOrd="0" presId="urn:microsoft.com/office/officeart/2005/8/layout/vList2"/>
    <dgm:cxn modelId="{A7ABB1AD-FB1B-F846-BA7F-0FD116C105C8}" type="presParOf" srcId="{506749E5-90D9-A646-A68E-A6A68B197DDC}" destId="{72820D14-ADC4-8D45-BCF6-1E3D5620235C}" srcOrd="5" destOrd="0" presId="urn:microsoft.com/office/officeart/2005/8/layout/vList2"/>
    <dgm:cxn modelId="{94487DBF-D366-CA4A-8387-F775D671FAD1}" type="presParOf" srcId="{506749E5-90D9-A646-A68E-A6A68B197DDC}" destId="{819B593E-B511-F54C-A64D-D2900D366AF1}" srcOrd="6" destOrd="0" presId="urn:microsoft.com/office/officeart/2005/8/layout/vList2"/>
    <dgm:cxn modelId="{F6D70D93-67DB-1D4F-8CEC-9F165540985E}" type="presParOf" srcId="{506749E5-90D9-A646-A68E-A6A68B197DDC}" destId="{D85E1580-7F0E-F444-BFFA-457FD456FA4A}" srcOrd="7" destOrd="0" presId="urn:microsoft.com/office/officeart/2005/8/layout/vList2"/>
    <dgm:cxn modelId="{DB588967-EEE0-3F48-B2E8-DF1229386B7A}" type="presParOf" srcId="{506749E5-90D9-A646-A68E-A6A68B197DDC}" destId="{0C62C03D-29B1-7E4C-9608-045299A1E5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771D1-F224-4536-84EC-224402640C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DD98C3-AD3F-6043-B1DB-ABB000B21F16}">
      <dgm:prSet/>
      <dgm:spPr/>
      <dgm:t>
        <a:bodyPr/>
        <a:lstStyle/>
        <a:p>
          <a:pPr>
            <a:defRPr cap="all"/>
          </a:pPr>
          <a:r>
            <a:rPr lang="it-IT" b="0" dirty="0">
              <a:latin typeface="TITILLIUMTEXT25L-400WT" panose="02000000000000000000" pitchFamily="2" charset="77"/>
            </a:rPr>
            <a:t>Numeri della V edizione: milestone ok</a:t>
          </a:r>
        </a:p>
      </dgm:t>
    </dgm:pt>
    <dgm:pt modelId="{99A4D7F7-6148-7845-9F49-DB300A9329BD}" type="parTrans" cxnId="{73CA6B9C-0C94-0E4E-8679-FA4DC3C1516A}">
      <dgm:prSet/>
      <dgm:spPr/>
      <dgm:t>
        <a:bodyPr/>
        <a:lstStyle/>
        <a:p>
          <a:endParaRPr lang="it-IT"/>
        </a:p>
      </dgm:t>
    </dgm:pt>
    <dgm:pt modelId="{0216B533-BDD3-3D4A-892E-1561703F9E77}" type="sibTrans" cxnId="{73CA6B9C-0C94-0E4E-8679-FA4DC3C1516A}">
      <dgm:prSet/>
      <dgm:spPr/>
      <dgm:t>
        <a:bodyPr/>
        <a:lstStyle/>
        <a:p>
          <a:endParaRPr lang="it-IT"/>
        </a:p>
      </dgm:t>
    </dgm:pt>
    <dgm:pt modelId="{4B23A09B-2FEC-4DF0-910C-3218BD1D4F2B}">
      <dgm:prSet/>
      <dgm:spPr/>
      <dgm:t>
        <a:bodyPr/>
        <a:lstStyle/>
        <a:p>
          <a:pPr>
            <a:defRPr cap="all"/>
          </a:pPr>
          <a:r>
            <a:rPr lang="it-IT" noProof="0" dirty="0">
              <a:latin typeface="TITILLIUMTEXT25L-400WT" panose="02000000000000000000" pitchFamily="2" charset="77"/>
            </a:rPr>
            <a:t>Fondi esterni 2025-2026: accordi consolidati, cerchiamo nuovi partner e contributi da associazioni filantropiche</a:t>
          </a:r>
        </a:p>
      </dgm:t>
    </dgm:pt>
    <dgm:pt modelId="{272BCC51-C082-4CCE-9A8E-AD384D7F3CC0}" type="sibTrans" cxnId="{3DCEF7D5-BDB4-4A78-A515-47DAE63DE2F4}">
      <dgm:prSet/>
      <dgm:spPr/>
      <dgm:t>
        <a:bodyPr/>
        <a:lstStyle/>
        <a:p>
          <a:endParaRPr lang="en-US"/>
        </a:p>
      </dgm:t>
    </dgm:pt>
    <dgm:pt modelId="{7F897924-F451-4933-923E-7064E71BEEFD}" type="parTrans" cxnId="{3DCEF7D5-BDB4-4A78-A515-47DAE63DE2F4}">
      <dgm:prSet/>
      <dgm:spPr/>
      <dgm:t>
        <a:bodyPr/>
        <a:lstStyle/>
        <a:p>
          <a:endParaRPr lang="en-US"/>
        </a:p>
      </dgm:t>
    </dgm:pt>
    <dgm:pt modelId="{913746C5-FB85-0144-BCDF-2FF3208E865F}">
      <dgm:prSet/>
      <dgm:spPr/>
      <dgm:t>
        <a:bodyPr/>
        <a:lstStyle/>
        <a:p>
          <a:pPr>
            <a:defRPr cap="all"/>
          </a:pPr>
          <a:r>
            <a:rPr lang="en-US" b="0" dirty="0" err="1">
              <a:latin typeface="TITILLIUMTEXT25L-400WT" panose="02000000000000000000" pitchFamily="2" charset="77"/>
            </a:rPr>
            <a:t>Seminari</a:t>
          </a:r>
          <a:r>
            <a:rPr lang="en-US" b="0" dirty="0">
              <a:latin typeface="TITILLIUMTEXT25L-400WT" panose="02000000000000000000" pitchFamily="2" charset="77"/>
            </a:rPr>
            <a:t> </a:t>
          </a:r>
          <a:r>
            <a:rPr lang="en-US" b="0" dirty="0" err="1">
              <a:latin typeface="TITILLIUMTEXT25L-400WT" panose="02000000000000000000" pitchFamily="2" charset="77"/>
            </a:rPr>
            <a:t>NazionalI</a:t>
          </a:r>
          <a:r>
            <a:rPr lang="en-US" b="0" dirty="0">
              <a:latin typeface="TITILLIUMTEXT25L-400WT" panose="02000000000000000000" pitchFamily="2" charset="77"/>
            </a:rPr>
            <a:t>: 3 </a:t>
          </a:r>
          <a:r>
            <a:rPr lang="en-US" b="0" dirty="0" err="1">
              <a:latin typeface="TITILLIUMTEXT25L-400WT" panose="02000000000000000000" pitchFamily="2" charset="77"/>
            </a:rPr>
            <a:t>seminari</a:t>
          </a:r>
          <a:r>
            <a:rPr lang="en-US" b="0" dirty="0">
              <a:latin typeface="TITILLIUMTEXT25L-400WT" panose="02000000000000000000" pitchFamily="2" charset="77"/>
            </a:rPr>
            <a:t> </a:t>
          </a:r>
          <a:r>
            <a:rPr lang="en-US" b="0" dirty="0" err="1">
              <a:latin typeface="TITILLIUMTEXT25L-400WT" panose="02000000000000000000" pitchFamily="2" charset="77"/>
            </a:rPr>
            <a:t>su</a:t>
          </a:r>
          <a:r>
            <a:rPr lang="en-US" b="0" dirty="0">
              <a:latin typeface="TITILLIUMTEXT25L-400WT" panose="02000000000000000000" pitchFamily="2" charset="77"/>
            </a:rPr>
            <a:t> 8 </a:t>
          </a:r>
          <a:r>
            <a:rPr lang="en-US" b="0" dirty="0" err="1">
              <a:latin typeface="TITILLIUMTEXT25L-400WT" panose="02000000000000000000" pitchFamily="2" charset="77"/>
            </a:rPr>
            <a:t>conclusi</a:t>
          </a:r>
          <a:r>
            <a:rPr lang="en-US" b="0" dirty="0">
              <a:latin typeface="TITILLIUMTEXT25L-400WT" panose="02000000000000000000" pitchFamily="2" charset="77"/>
            </a:rPr>
            <a:t> con </a:t>
          </a:r>
          <a:r>
            <a:rPr lang="en-US" b="0" dirty="0" err="1">
              <a:latin typeface="TITILLIUMTEXT25L-400WT" panose="02000000000000000000" pitchFamily="2" charset="77"/>
            </a:rPr>
            <a:t>grande</a:t>
          </a:r>
          <a:r>
            <a:rPr lang="en-US" b="0" dirty="0">
              <a:latin typeface="TITILLIUMTEXT25L-400WT" panose="02000000000000000000" pitchFamily="2" charset="77"/>
            </a:rPr>
            <a:t> </a:t>
          </a:r>
          <a:r>
            <a:rPr lang="en-US" b="0" dirty="0" err="1">
              <a:latin typeface="TITILLIUMTEXT25L-400WT" panose="02000000000000000000" pitchFamily="2" charset="77"/>
            </a:rPr>
            <a:t>partecipazione</a:t>
          </a:r>
          <a:r>
            <a:rPr lang="en-US" b="0" dirty="0">
              <a:latin typeface="TITILLIUMTEXT25L-400WT" panose="02000000000000000000" pitchFamily="2" charset="77"/>
            </a:rPr>
            <a:t> </a:t>
          </a:r>
          <a:r>
            <a:rPr lang="en-US" b="0" dirty="0" err="1">
              <a:latin typeface="TITILLIUMTEXT25L-400WT" panose="02000000000000000000" pitchFamily="2" charset="77"/>
            </a:rPr>
            <a:t>degli</a:t>
          </a:r>
          <a:r>
            <a:rPr lang="en-US" b="0" dirty="0">
              <a:latin typeface="TITILLIUMTEXT25L-400WT" panose="02000000000000000000" pitchFamily="2" charset="77"/>
            </a:rPr>
            <a:t> </a:t>
          </a:r>
          <a:r>
            <a:rPr lang="en-US" b="0" dirty="0" err="1">
              <a:latin typeface="TITILLIUMTEXT25L-400WT" panose="02000000000000000000" pitchFamily="2" charset="77"/>
            </a:rPr>
            <a:t>studenti</a:t>
          </a:r>
          <a:endParaRPr lang="en-US" b="0" dirty="0">
            <a:latin typeface="TITILLIUMTEXT25L-400WT" panose="02000000000000000000" pitchFamily="2" charset="77"/>
          </a:endParaRPr>
        </a:p>
      </dgm:t>
    </dgm:pt>
    <dgm:pt modelId="{15CABD28-4F5A-5C47-A5DC-298113417A08}" type="parTrans" cxnId="{E15ACAC7-13C0-CC4A-912C-3D85EC7D4E78}">
      <dgm:prSet/>
      <dgm:spPr/>
      <dgm:t>
        <a:bodyPr/>
        <a:lstStyle/>
        <a:p>
          <a:endParaRPr lang="en-US"/>
        </a:p>
      </dgm:t>
    </dgm:pt>
    <dgm:pt modelId="{A8F6F5DE-A6DA-6F48-86F8-5420EE5CF71A}" type="sibTrans" cxnId="{E15ACAC7-13C0-CC4A-912C-3D85EC7D4E78}">
      <dgm:prSet/>
      <dgm:spPr/>
      <dgm:t>
        <a:bodyPr/>
        <a:lstStyle/>
        <a:p>
          <a:endParaRPr lang="en-US"/>
        </a:p>
      </dgm:t>
    </dgm:pt>
    <dgm:pt modelId="{2FA62CF3-AAC8-FD49-94A0-594891352EF5}">
      <dgm:prSet phldr="0"/>
      <dgm:spPr/>
      <dgm:t>
        <a:bodyPr/>
        <a:lstStyle/>
        <a:p>
          <a:pPr>
            <a:defRPr cap="all"/>
          </a:pPr>
          <a:r>
            <a:rPr lang="it-IT" dirty="0">
              <a:latin typeface="TITILLIUMTEXT25L-400WT" panose="02000000000000000000" pitchFamily="2" charset="77"/>
            </a:rPr>
            <a:t>Campionato di Creatività: prima sfida conclusa, buona parte dei lavori sottomessi sono di qualità e creativi!</a:t>
          </a:r>
        </a:p>
      </dgm:t>
    </dgm:pt>
    <dgm:pt modelId="{F174ACD0-7556-8146-87FF-0871CDFF983D}" type="parTrans" cxnId="{7C51B7E6-3435-4138-83A4-DEB8020E0B09}">
      <dgm:prSet/>
      <dgm:spPr/>
      <dgm:t>
        <a:bodyPr/>
        <a:lstStyle/>
        <a:p>
          <a:endParaRPr lang="it-IT"/>
        </a:p>
      </dgm:t>
    </dgm:pt>
    <dgm:pt modelId="{6D9DD776-C911-5C44-ABE2-CC7317A8A80F}" type="sibTrans" cxnId="{7C51B7E6-3435-4138-83A4-DEB8020E0B09}">
      <dgm:prSet/>
      <dgm:spPr/>
      <dgm:t>
        <a:bodyPr/>
        <a:lstStyle/>
        <a:p>
          <a:endParaRPr lang="it-IT"/>
        </a:p>
      </dgm:t>
    </dgm:pt>
    <dgm:pt modelId="{32E47C70-6A4C-C540-9A44-7A1B65239419}">
      <dgm:prSet/>
      <dgm:spPr/>
      <dgm:t>
        <a:bodyPr/>
        <a:lstStyle/>
        <a:p>
          <a:r>
            <a:rPr lang="en-US" dirty="0"/>
            <a:t>QUESTIONARI: DOMANDE CC3M + DOMANDE SPECIFICHE DEL PROGETTO (ALLO STUDIO)</a:t>
          </a:r>
        </a:p>
      </dgm:t>
    </dgm:pt>
    <dgm:pt modelId="{3F3A221D-78BC-4248-9703-BCFC722AEE81}" type="parTrans" cxnId="{D9409FC8-8F59-0E44-AAC2-799DB1493E24}">
      <dgm:prSet/>
      <dgm:spPr/>
      <dgm:t>
        <a:bodyPr/>
        <a:lstStyle/>
        <a:p>
          <a:endParaRPr lang="en-US"/>
        </a:p>
      </dgm:t>
    </dgm:pt>
    <dgm:pt modelId="{7C149BE0-FD86-1B42-B341-46DB549DDB0A}" type="sibTrans" cxnId="{D9409FC8-8F59-0E44-AAC2-799DB1493E24}">
      <dgm:prSet/>
      <dgm:spPr/>
      <dgm:t>
        <a:bodyPr/>
        <a:lstStyle/>
        <a:p>
          <a:endParaRPr lang="en-US"/>
        </a:p>
      </dgm:t>
    </dgm:pt>
    <dgm:pt modelId="{506749E5-90D9-A646-A68E-A6A68B197DDC}" type="pres">
      <dgm:prSet presAssocID="{207771D1-F224-4536-84EC-224402640C6C}" presName="linear" presStyleCnt="0">
        <dgm:presLayoutVars>
          <dgm:animLvl val="lvl"/>
          <dgm:resizeHandles val="exact"/>
        </dgm:presLayoutVars>
      </dgm:prSet>
      <dgm:spPr/>
    </dgm:pt>
    <dgm:pt modelId="{A4B3404E-50B3-4444-8124-CB1B08176B67}" type="pres">
      <dgm:prSet presAssocID="{43DD98C3-AD3F-6043-B1DB-ABB000B21F1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9391417-9ED4-C249-B612-5EF34D3E80F6}" type="pres">
      <dgm:prSet presAssocID="{0216B533-BDD3-3D4A-892E-1561703F9E77}" presName="spacer" presStyleCnt="0"/>
      <dgm:spPr/>
    </dgm:pt>
    <dgm:pt modelId="{9950AD10-9B1E-5847-A8C2-1888B8728589}" type="pres">
      <dgm:prSet presAssocID="{913746C5-FB85-0144-BCDF-2FF3208E865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FD88258-4F9E-2A4D-A1D2-94B9EEBC3484}" type="pres">
      <dgm:prSet presAssocID="{A8F6F5DE-A6DA-6F48-86F8-5420EE5CF71A}" presName="spacer" presStyleCnt="0"/>
      <dgm:spPr/>
    </dgm:pt>
    <dgm:pt modelId="{571B7C1B-09CF-6647-A095-CCA8FF5C116A}" type="pres">
      <dgm:prSet presAssocID="{2FA62CF3-AAC8-FD49-94A0-594891352EF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2820D14-ADC4-8D45-BCF6-1E3D5620235C}" type="pres">
      <dgm:prSet presAssocID="{6D9DD776-C911-5C44-ABE2-CC7317A8A80F}" presName="spacer" presStyleCnt="0"/>
      <dgm:spPr/>
    </dgm:pt>
    <dgm:pt modelId="{5C54CA36-0595-964A-A6C7-0D6F53C4A9F5}" type="pres">
      <dgm:prSet presAssocID="{32E47C70-6A4C-C540-9A44-7A1B6523941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E766C93-8517-2D43-AD79-F2F9387466F5}" type="pres">
      <dgm:prSet presAssocID="{7C149BE0-FD86-1B42-B341-46DB549DDB0A}" presName="spacer" presStyleCnt="0"/>
      <dgm:spPr/>
    </dgm:pt>
    <dgm:pt modelId="{0C62C03D-29B1-7E4C-9608-045299A1E55A}" type="pres">
      <dgm:prSet presAssocID="{4B23A09B-2FEC-4DF0-910C-3218BD1D4F2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F7F0B22-97A7-1E4B-B163-D1D0431B8F9E}" type="presOf" srcId="{32E47C70-6A4C-C540-9A44-7A1B65239419}" destId="{5C54CA36-0595-964A-A6C7-0D6F53C4A9F5}" srcOrd="0" destOrd="0" presId="urn:microsoft.com/office/officeart/2005/8/layout/vList2"/>
    <dgm:cxn modelId="{C0D4625D-2538-B84E-BC17-32C282CA5AD9}" type="presOf" srcId="{4B23A09B-2FEC-4DF0-910C-3218BD1D4F2B}" destId="{0C62C03D-29B1-7E4C-9608-045299A1E55A}" srcOrd="0" destOrd="0" presId="urn:microsoft.com/office/officeart/2005/8/layout/vList2"/>
    <dgm:cxn modelId="{74A44B6A-27B5-AD46-A64E-23485603571F}" type="presOf" srcId="{2FA62CF3-AAC8-FD49-94A0-594891352EF5}" destId="{571B7C1B-09CF-6647-A095-CCA8FF5C116A}" srcOrd="0" destOrd="0" presId="urn:microsoft.com/office/officeart/2005/8/layout/vList2"/>
    <dgm:cxn modelId="{73CA6B9C-0C94-0E4E-8679-FA4DC3C1516A}" srcId="{207771D1-F224-4536-84EC-224402640C6C}" destId="{43DD98C3-AD3F-6043-B1DB-ABB000B21F16}" srcOrd="0" destOrd="0" parTransId="{99A4D7F7-6148-7845-9F49-DB300A9329BD}" sibTransId="{0216B533-BDD3-3D4A-892E-1561703F9E77}"/>
    <dgm:cxn modelId="{E15ACAC7-13C0-CC4A-912C-3D85EC7D4E78}" srcId="{207771D1-F224-4536-84EC-224402640C6C}" destId="{913746C5-FB85-0144-BCDF-2FF3208E865F}" srcOrd="1" destOrd="0" parTransId="{15CABD28-4F5A-5C47-A5DC-298113417A08}" sibTransId="{A8F6F5DE-A6DA-6F48-86F8-5420EE5CF71A}"/>
    <dgm:cxn modelId="{D9409FC8-8F59-0E44-AAC2-799DB1493E24}" srcId="{207771D1-F224-4536-84EC-224402640C6C}" destId="{32E47C70-6A4C-C540-9A44-7A1B65239419}" srcOrd="3" destOrd="0" parTransId="{3F3A221D-78BC-4248-9703-BCFC722AEE81}" sibTransId="{7C149BE0-FD86-1B42-B341-46DB549DDB0A}"/>
    <dgm:cxn modelId="{95CE5ED2-7EEC-274B-83CC-331AD0EE3599}" type="presOf" srcId="{913746C5-FB85-0144-BCDF-2FF3208E865F}" destId="{9950AD10-9B1E-5847-A8C2-1888B8728589}" srcOrd="0" destOrd="0" presId="urn:microsoft.com/office/officeart/2005/8/layout/vList2"/>
    <dgm:cxn modelId="{3DCEF7D5-BDB4-4A78-A515-47DAE63DE2F4}" srcId="{207771D1-F224-4536-84EC-224402640C6C}" destId="{4B23A09B-2FEC-4DF0-910C-3218BD1D4F2B}" srcOrd="4" destOrd="0" parTransId="{7F897924-F451-4933-923E-7064E71BEEFD}" sibTransId="{272BCC51-C082-4CCE-9A8E-AD384D7F3CC0}"/>
    <dgm:cxn modelId="{8FE36FE5-6AF5-5549-8992-06FC0D7F8EB1}" type="presOf" srcId="{207771D1-F224-4536-84EC-224402640C6C}" destId="{506749E5-90D9-A646-A68E-A6A68B197DDC}" srcOrd="0" destOrd="0" presId="urn:microsoft.com/office/officeart/2005/8/layout/vList2"/>
    <dgm:cxn modelId="{7C51B7E6-3435-4138-83A4-DEB8020E0B09}" srcId="{207771D1-F224-4536-84EC-224402640C6C}" destId="{2FA62CF3-AAC8-FD49-94A0-594891352EF5}" srcOrd="2" destOrd="0" parTransId="{F174ACD0-7556-8146-87FF-0871CDFF983D}" sibTransId="{6D9DD776-C911-5C44-ABE2-CC7317A8A80F}"/>
    <dgm:cxn modelId="{E5F463FC-5568-EF45-897A-FA8F2D8A7305}" type="presOf" srcId="{43DD98C3-AD3F-6043-B1DB-ABB000B21F16}" destId="{A4B3404E-50B3-4444-8124-CB1B08176B67}" srcOrd="0" destOrd="0" presId="urn:microsoft.com/office/officeart/2005/8/layout/vList2"/>
    <dgm:cxn modelId="{81ED2E5A-85F1-524F-82BD-742FEC1F624A}" type="presParOf" srcId="{506749E5-90D9-A646-A68E-A6A68B197DDC}" destId="{A4B3404E-50B3-4444-8124-CB1B08176B67}" srcOrd="0" destOrd="0" presId="urn:microsoft.com/office/officeart/2005/8/layout/vList2"/>
    <dgm:cxn modelId="{0AA59FF2-C44B-E944-A849-484BFF704F51}" type="presParOf" srcId="{506749E5-90D9-A646-A68E-A6A68B197DDC}" destId="{79391417-9ED4-C249-B612-5EF34D3E80F6}" srcOrd="1" destOrd="0" presId="urn:microsoft.com/office/officeart/2005/8/layout/vList2"/>
    <dgm:cxn modelId="{FD2E9B1B-876F-7A40-A262-5E5572621771}" type="presParOf" srcId="{506749E5-90D9-A646-A68E-A6A68B197DDC}" destId="{9950AD10-9B1E-5847-A8C2-1888B8728589}" srcOrd="2" destOrd="0" presId="urn:microsoft.com/office/officeart/2005/8/layout/vList2"/>
    <dgm:cxn modelId="{7A96123D-C5A3-0941-AC9A-CFC366EE73E8}" type="presParOf" srcId="{506749E5-90D9-A646-A68E-A6A68B197DDC}" destId="{8FD88258-4F9E-2A4D-A1D2-94B9EEBC3484}" srcOrd="3" destOrd="0" presId="urn:microsoft.com/office/officeart/2005/8/layout/vList2"/>
    <dgm:cxn modelId="{6C27A5AE-364D-3740-9261-099F6CC7F46A}" type="presParOf" srcId="{506749E5-90D9-A646-A68E-A6A68B197DDC}" destId="{571B7C1B-09CF-6647-A095-CCA8FF5C116A}" srcOrd="4" destOrd="0" presId="urn:microsoft.com/office/officeart/2005/8/layout/vList2"/>
    <dgm:cxn modelId="{2A9736B8-6017-8240-9A41-1C71C93AAEF9}" type="presParOf" srcId="{506749E5-90D9-A646-A68E-A6A68B197DDC}" destId="{72820D14-ADC4-8D45-BCF6-1E3D5620235C}" srcOrd="5" destOrd="0" presId="urn:microsoft.com/office/officeart/2005/8/layout/vList2"/>
    <dgm:cxn modelId="{6D153270-4638-4E45-A800-61568902C079}" type="presParOf" srcId="{506749E5-90D9-A646-A68E-A6A68B197DDC}" destId="{5C54CA36-0595-964A-A6C7-0D6F53C4A9F5}" srcOrd="6" destOrd="0" presId="urn:microsoft.com/office/officeart/2005/8/layout/vList2"/>
    <dgm:cxn modelId="{529BB53D-3332-C44C-9E57-6284B8870A40}" type="presParOf" srcId="{506749E5-90D9-A646-A68E-A6A68B197DDC}" destId="{3E766C93-8517-2D43-AD79-F2F9387466F5}" srcOrd="7" destOrd="0" presId="urn:microsoft.com/office/officeart/2005/8/layout/vList2"/>
    <dgm:cxn modelId="{F44261E1-1163-3A4D-9F19-6E5060F90B07}" type="presParOf" srcId="{506749E5-90D9-A646-A68E-A6A68B197DDC}" destId="{0C62C03D-29B1-7E4C-9608-045299A1E5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3404E-50B3-4444-8124-CB1B08176B67}">
      <dsp:nvSpPr>
        <dsp:cNvPr id="0" name=""/>
        <dsp:cNvSpPr/>
      </dsp:nvSpPr>
      <dsp:spPr>
        <a:xfrm>
          <a:off x="0" y="816"/>
          <a:ext cx="4619621" cy="73154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600" b="0" kern="1200" dirty="0">
              <a:latin typeface="TITILLIUMTEXT25L-400WT" panose="02000000000000000000" pitchFamily="2" charset="77"/>
            </a:rPr>
            <a:t>Numeri della V edizione</a:t>
          </a:r>
        </a:p>
      </dsp:txBody>
      <dsp:txXfrm>
        <a:off x="35711" y="36527"/>
        <a:ext cx="4548199" cy="660120"/>
      </dsp:txXfrm>
    </dsp:sp>
    <dsp:sp modelId="{9950AD10-9B1E-5847-A8C2-1888B8728589}">
      <dsp:nvSpPr>
        <dsp:cNvPr id="0" name=""/>
        <dsp:cNvSpPr/>
      </dsp:nvSpPr>
      <dsp:spPr>
        <a:xfrm>
          <a:off x="0" y="778439"/>
          <a:ext cx="4619621" cy="73154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kern="1200" dirty="0" err="1">
              <a:latin typeface="TITILLIUMTEXT25L-400WT" panose="02000000000000000000" pitchFamily="2" charset="77"/>
            </a:rPr>
            <a:t>Seminari</a:t>
          </a:r>
          <a:r>
            <a:rPr lang="en-US" sz="1600" b="0" kern="1200" dirty="0">
              <a:latin typeface="TITILLIUMTEXT25L-400WT" panose="02000000000000000000" pitchFamily="2" charset="77"/>
            </a:rPr>
            <a:t> </a:t>
          </a:r>
          <a:r>
            <a:rPr lang="en-US" sz="1600" b="0" kern="1200" dirty="0" err="1">
              <a:latin typeface="TITILLIUMTEXT25L-400WT" panose="02000000000000000000" pitchFamily="2" charset="77"/>
            </a:rPr>
            <a:t>NazionalI</a:t>
          </a:r>
          <a:endParaRPr lang="en-US" sz="1600" b="0" kern="1200" dirty="0">
            <a:latin typeface="TITILLIUMTEXT25L-400WT" panose="02000000000000000000" pitchFamily="2" charset="77"/>
          </a:endParaRPr>
        </a:p>
      </dsp:txBody>
      <dsp:txXfrm>
        <a:off x="35711" y="814150"/>
        <a:ext cx="4548199" cy="660120"/>
      </dsp:txXfrm>
    </dsp:sp>
    <dsp:sp modelId="{571B7C1B-09CF-6647-A095-CCA8FF5C116A}">
      <dsp:nvSpPr>
        <dsp:cNvPr id="0" name=""/>
        <dsp:cNvSpPr/>
      </dsp:nvSpPr>
      <dsp:spPr>
        <a:xfrm>
          <a:off x="0" y="1556061"/>
          <a:ext cx="4619621" cy="73154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600" kern="1200" dirty="0">
              <a:latin typeface="TITILLIUMTEXT25L-400WT" panose="02000000000000000000" pitchFamily="2" charset="77"/>
            </a:rPr>
            <a:t>Campionato di Creatività</a:t>
          </a:r>
        </a:p>
      </dsp:txBody>
      <dsp:txXfrm>
        <a:off x="35711" y="1591772"/>
        <a:ext cx="4548199" cy="660120"/>
      </dsp:txXfrm>
    </dsp:sp>
    <dsp:sp modelId="{819B593E-B511-F54C-A64D-D2900D366AF1}">
      <dsp:nvSpPr>
        <dsp:cNvPr id="0" name=""/>
        <dsp:cNvSpPr/>
      </dsp:nvSpPr>
      <dsp:spPr>
        <a:xfrm>
          <a:off x="0" y="2333684"/>
          <a:ext cx="4619621" cy="73154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QUESTIONARI V EDIZIONE</a:t>
          </a:r>
        </a:p>
      </dsp:txBody>
      <dsp:txXfrm>
        <a:off x="35711" y="2369395"/>
        <a:ext cx="4548199" cy="660120"/>
      </dsp:txXfrm>
    </dsp:sp>
    <dsp:sp modelId="{0C62C03D-29B1-7E4C-9608-045299A1E55A}">
      <dsp:nvSpPr>
        <dsp:cNvPr id="0" name=""/>
        <dsp:cNvSpPr/>
      </dsp:nvSpPr>
      <dsp:spPr>
        <a:xfrm>
          <a:off x="0" y="3111306"/>
          <a:ext cx="4619621" cy="731542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600" kern="1200" noProof="0" dirty="0">
              <a:latin typeface="TITILLIUMTEXT25L-400WT" panose="02000000000000000000" pitchFamily="2" charset="77"/>
            </a:rPr>
            <a:t>Fondi esterni 2025-2026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noProof="0" dirty="0"/>
        </a:p>
      </dsp:txBody>
      <dsp:txXfrm>
        <a:off x="35711" y="3147017"/>
        <a:ext cx="4548199" cy="660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3404E-50B3-4444-8124-CB1B08176B67}">
      <dsp:nvSpPr>
        <dsp:cNvPr id="0" name=""/>
        <dsp:cNvSpPr/>
      </dsp:nvSpPr>
      <dsp:spPr>
        <a:xfrm>
          <a:off x="0" y="50000"/>
          <a:ext cx="968489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400" b="0" kern="1200" dirty="0">
              <a:latin typeface="TITILLIUMTEXT25L-400WT" panose="02000000000000000000" pitchFamily="2" charset="77"/>
            </a:rPr>
            <a:t>Numeri della V edizione: milestone ok</a:t>
          </a:r>
        </a:p>
      </dsp:txBody>
      <dsp:txXfrm>
        <a:off x="46541" y="96541"/>
        <a:ext cx="9591815" cy="860321"/>
      </dsp:txXfrm>
    </dsp:sp>
    <dsp:sp modelId="{9950AD10-9B1E-5847-A8C2-1888B8728589}">
      <dsp:nvSpPr>
        <dsp:cNvPr id="0" name=""/>
        <dsp:cNvSpPr/>
      </dsp:nvSpPr>
      <dsp:spPr>
        <a:xfrm>
          <a:off x="0" y="1072524"/>
          <a:ext cx="968489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0" kern="1200" dirty="0" err="1">
              <a:latin typeface="TITILLIUMTEXT25L-400WT" panose="02000000000000000000" pitchFamily="2" charset="77"/>
            </a:rPr>
            <a:t>Seminari</a:t>
          </a:r>
          <a:r>
            <a:rPr lang="en-US" sz="2400" b="0" kern="1200" dirty="0">
              <a:latin typeface="TITILLIUMTEXT25L-400WT" panose="02000000000000000000" pitchFamily="2" charset="77"/>
            </a:rPr>
            <a:t> </a:t>
          </a:r>
          <a:r>
            <a:rPr lang="en-US" sz="2400" b="0" kern="1200" dirty="0" err="1">
              <a:latin typeface="TITILLIUMTEXT25L-400WT" panose="02000000000000000000" pitchFamily="2" charset="77"/>
            </a:rPr>
            <a:t>NazionalI</a:t>
          </a:r>
          <a:r>
            <a:rPr lang="en-US" sz="2400" b="0" kern="1200" dirty="0">
              <a:latin typeface="TITILLIUMTEXT25L-400WT" panose="02000000000000000000" pitchFamily="2" charset="77"/>
            </a:rPr>
            <a:t>: 3 </a:t>
          </a:r>
          <a:r>
            <a:rPr lang="en-US" sz="2400" b="0" kern="1200" dirty="0" err="1">
              <a:latin typeface="TITILLIUMTEXT25L-400WT" panose="02000000000000000000" pitchFamily="2" charset="77"/>
            </a:rPr>
            <a:t>seminari</a:t>
          </a:r>
          <a:r>
            <a:rPr lang="en-US" sz="2400" b="0" kern="1200" dirty="0">
              <a:latin typeface="TITILLIUMTEXT25L-400WT" panose="02000000000000000000" pitchFamily="2" charset="77"/>
            </a:rPr>
            <a:t> </a:t>
          </a:r>
          <a:r>
            <a:rPr lang="en-US" sz="2400" b="0" kern="1200" dirty="0" err="1">
              <a:latin typeface="TITILLIUMTEXT25L-400WT" panose="02000000000000000000" pitchFamily="2" charset="77"/>
            </a:rPr>
            <a:t>su</a:t>
          </a:r>
          <a:r>
            <a:rPr lang="en-US" sz="2400" b="0" kern="1200" dirty="0">
              <a:latin typeface="TITILLIUMTEXT25L-400WT" panose="02000000000000000000" pitchFamily="2" charset="77"/>
            </a:rPr>
            <a:t> 8 </a:t>
          </a:r>
          <a:r>
            <a:rPr lang="en-US" sz="2400" b="0" kern="1200" dirty="0" err="1">
              <a:latin typeface="TITILLIUMTEXT25L-400WT" panose="02000000000000000000" pitchFamily="2" charset="77"/>
            </a:rPr>
            <a:t>conclusi</a:t>
          </a:r>
          <a:r>
            <a:rPr lang="en-US" sz="2400" b="0" kern="1200" dirty="0">
              <a:latin typeface="TITILLIUMTEXT25L-400WT" panose="02000000000000000000" pitchFamily="2" charset="77"/>
            </a:rPr>
            <a:t> con </a:t>
          </a:r>
          <a:r>
            <a:rPr lang="en-US" sz="2400" b="0" kern="1200" dirty="0" err="1">
              <a:latin typeface="TITILLIUMTEXT25L-400WT" panose="02000000000000000000" pitchFamily="2" charset="77"/>
            </a:rPr>
            <a:t>grande</a:t>
          </a:r>
          <a:r>
            <a:rPr lang="en-US" sz="2400" b="0" kern="1200" dirty="0">
              <a:latin typeface="TITILLIUMTEXT25L-400WT" panose="02000000000000000000" pitchFamily="2" charset="77"/>
            </a:rPr>
            <a:t> </a:t>
          </a:r>
          <a:r>
            <a:rPr lang="en-US" sz="2400" b="0" kern="1200" dirty="0" err="1">
              <a:latin typeface="TITILLIUMTEXT25L-400WT" panose="02000000000000000000" pitchFamily="2" charset="77"/>
            </a:rPr>
            <a:t>partecipazione</a:t>
          </a:r>
          <a:r>
            <a:rPr lang="en-US" sz="2400" b="0" kern="1200" dirty="0">
              <a:latin typeface="TITILLIUMTEXT25L-400WT" panose="02000000000000000000" pitchFamily="2" charset="77"/>
            </a:rPr>
            <a:t> </a:t>
          </a:r>
          <a:r>
            <a:rPr lang="en-US" sz="2400" b="0" kern="1200" dirty="0" err="1">
              <a:latin typeface="TITILLIUMTEXT25L-400WT" panose="02000000000000000000" pitchFamily="2" charset="77"/>
            </a:rPr>
            <a:t>degli</a:t>
          </a:r>
          <a:r>
            <a:rPr lang="en-US" sz="2400" b="0" kern="1200" dirty="0">
              <a:latin typeface="TITILLIUMTEXT25L-400WT" panose="02000000000000000000" pitchFamily="2" charset="77"/>
            </a:rPr>
            <a:t> </a:t>
          </a:r>
          <a:r>
            <a:rPr lang="en-US" sz="2400" b="0" kern="1200" dirty="0" err="1">
              <a:latin typeface="TITILLIUMTEXT25L-400WT" panose="02000000000000000000" pitchFamily="2" charset="77"/>
            </a:rPr>
            <a:t>studenti</a:t>
          </a:r>
          <a:endParaRPr lang="en-US" sz="2400" b="0" kern="1200" dirty="0">
            <a:latin typeface="TITILLIUMTEXT25L-400WT" panose="02000000000000000000" pitchFamily="2" charset="77"/>
          </a:endParaRPr>
        </a:p>
      </dsp:txBody>
      <dsp:txXfrm>
        <a:off x="46541" y="1119065"/>
        <a:ext cx="9591815" cy="860321"/>
      </dsp:txXfrm>
    </dsp:sp>
    <dsp:sp modelId="{571B7C1B-09CF-6647-A095-CCA8FF5C116A}">
      <dsp:nvSpPr>
        <dsp:cNvPr id="0" name=""/>
        <dsp:cNvSpPr/>
      </dsp:nvSpPr>
      <dsp:spPr>
        <a:xfrm>
          <a:off x="0" y="2095048"/>
          <a:ext cx="968489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400" kern="1200" dirty="0">
              <a:latin typeface="TITILLIUMTEXT25L-400WT" panose="02000000000000000000" pitchFamily="2" charset="77"/>
            </a:rPr>
            <a:t>Campionato di Creatività: prima sfida conclusa, buona parte dei lavori sottomessi sono di qualità e creativi!</a:t>
          </a:r>
        </a:p>
      </dsp:txBody>
      <dsp:txXfrm>
        <a:off x="46541" y="2141589"/>
        <a:ext cx="9591815" cy="860321"/>
      </dsp:txXfrm>
    </dsp:sp>
    <dsp:sp modelId="{5C54CA36-0595-964A-A6C7-0D6F53C4A9F5}">
      <dsp:nvSpPr>
        <dsp:cNvPr id="0" name=""/>
        <dsp:cNvSpPr/>
      </dsp:nvSpPr>
      <dsp:spPr>
        <a:xfrm>
          <a:off x="0" y="3117571"/>
          <a:ext cx="968489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QUESTIONARI: DOMANDE CC3M + DOMANDE SPECIFICHE DEL PROGETTO (ALLO STUDIO)</a:t>
          </a:r>
        </a:p>
      </dsp:txBody>
      <dsp:txXfrm>
        <a:off x="46541" y="3164112"/>
        <a:ext cx="9591815" cy="860321"/>
      </dsp:txXfrm>
    </dsp:sp>
    <dsp:sp modelId="{0C62C03D-29B1-7E4C-9608-045299A1E55A}">
      <dsp:nvSpPr>
        <dsp:cNvPr id="0" name=""/>
        <dsp:cNvSpPr/>
      </dsp:nvSpPr>
      <dsp:spPr>
        <a:xfrm>
          <a:off x="0" y="4140095"/>
          <a:ext cx="968489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2400" kern="1200" noProof="0" dirty="0">
              <a:latin typeface="TITILLIUMTEXT25L-400WT" panose="02000000000000000000" pitchFamily="2" charset="77"/>
            </a:rPr>
            <a:t>Fondi esterni 2025-2026: accordi consolidati, cerchiamo nuovi partner e contributi da associazioni filantropiche</a:t>
          </a:r>
        </a:p>
      </dsp:txBody>
      <dsp:txXfrm>
        <a:off x="46541" y="4186636"/>
        <a:ext cx="9591815" cy="860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1D5208C-CEF4-CA46-8F53-00A6F7DB0B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25922A3-96E8-1949-8BCE-DC1414BB29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82465-7021-3B47-94C8-736966DCCBAC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029F8F-F6C4-7240-AFFC-3FF46A86B7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E29CB9-30EA-A045-B4E9-C6803C3721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F9F6C-2A50-9746-A819-406B25CC6DB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18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9CCA6-08BD-5348-8F21-E6588A9164D9}" type="datetimeFigureOut">
              <a:rPr lang="it-IT" smtClean="0"/>
              <a:t>03/02/25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350E7-393E-404F-A9E1-1597229AD8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10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Queste le domande poste dal presidente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07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DB781-8F9C-9AFF-8692-6A1C8B22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244ED-DB6E-3EAD-0E3E-F293F7770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03B86C-B200-1970-1F7C-14F6EE83F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1511D-9445-2A4A-FF4F-21893FAB77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051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FF3D3-9220-3588-E1FB-743D5A4D0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CB662B-0B12-E35D-0B03-5243874FA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15A24-4D95-96EB-F814-25EC3619A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89AB8-5AAB-F84B-0143-B192942BE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272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B12E5-4584-9554-24B3-26CDA4C82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09224-636A-FE3B-31FE-36CD31C3A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6C014C-121B-26C5-0D4E-277AA990B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Queste le domande poste dal presidente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8208B-CFF4-2EE1-41B5-CD3607478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350E7-393E-404F-A9E1-1597229AD8A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23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36733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47552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6855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95716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72998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35357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636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7456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630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8863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46467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Camilla Di Donato (Università Parthenope &amp; INFN Napoli)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8EF9-3B7C-0445-9592-9BFA65D93F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3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file:///sito/home.php%3finf=dettaglio_new&amp;sezsuf=%25&amp;cap=SEM" TargetMode="External"/><Relationship Id="rId13" Type="http://schemas.openxmlformats.org/officeDocument/2006/relationships/hyperlink" Target="file:///sito/home.php%3finf=dettaglio_new&amp;sezsuf=NA&amp;cap=TRA" TargetMode="External"/><Relationship Id="rId3" Type="http://schemas.openxmlformats.org/officeDocument/2006/relationships/hyperlink" Target="file:///sito/home.php%3finf=dettaglio_new&amp;sezsuf=%25&amp;cap=%25" TargetMode="External"/><Relationship Id="rId7" Type="http://schemas.openxmlformats.org/officeDocument/2006/relationships/hyperlink" Target="file:///sito/home.php%3finf=dettaglio_new&amp;sezsuf=%25&amp;cap=TRA" TargetMode="External"/><Relationship Id="rId12" Type="http://schemas.openxmlformats.org/officeDocument/2006/relationships/hyperlink" Target="file:///sito/home.php%3finf=dettaglio_new&amp;sezsuf=NA&amp;cap=ALTRIC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sito/home.php%3finf=dettaglio_new&amp;sezsuf=%25&amp;cap=ALTRICONS" TargetMode="External"/><Relationship Id="rId11" Type="http://schemas.openxmlformats.org/officeDocument/2006/relationships/hyperlink" Target="file:///sito/home.php%3finf=dettaglio_new&amp;sezsuf=NA&amp;cap=CON" TargetMode="External"/><Relationship Id="rId5" Type="http://schemas.openxmlformats.org/officeDocument/2006/relationships/hyperlink" Target="file:///sito/home.php%3finf=dettaglio_new&amp;sezsuf=%25&amp;cap=CON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file:///sito/home.php%3finf=dettaglio_new&amp;sezsuf=NA&amp;cap=MISS" TargetMode="External"/><Relationship Id="rId4" Type="http://schemas.openxmlformats.org/officeDocument/2006/relationships/hyperlink" Target="file:///sito/home.php%3finf=dettaglio_new&amp;sezsuf=%25&amp;cap=MISS" TargetMode="External"/><Relationship Id="rId9" Type="http://schemas.openxmlformats.org/officeDocument/2006/relationships/hyperlink" Target="file:///sito/home.php%3finf=dettaglio_new&amp;sezsuf=NA&amp;anno=&amp;cap=%25" TargetMode="External"/><Relationship Id="rId14" Type="http://schemas.openxmlformats.org/officeDocument/2006/relationships/hyperlink" Target="file:///sito/home.php%3finf=dettaglio_new&amp;sezsuf=NA&amp;cap=SE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FBBE4A4-7E27-1381-39F7-49D1AB36E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1014" cy="1807305"/>
          </a:xfrm>
        </p:spPr>
        <p:txBody>
          <a:bodyPr>
            <a:norm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Report A&amp;S across Italy</a:t>
            </a:r>
          </a:p>
        </p:txBody>
      </p:sp>
      <p:pic>
        <p:nvPicPr>
          <p:cNvPr id="12" name="Picture 11" descr="A collage of different buildings&#10;&#10;Description automatically generated">
            <a:extLst>
              <a:ext uri="{FF2B5EF4-FFF2-40B4-BE49-F238E27FC236}">
                <a16:creationId xmlns:a16="http://schemas.microsoft.com/office/drawing/2014/main" id="{35AF6CFF-420B-F5AB-A8AB-EA77C1CF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52B2BB9-0E39-4F9E-A2DF-61FDBCC32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464417"/>
              </p:ext>
            </p:extLst>
          </p:nvPr>
        </p:nvGraphicFramePr>
        <p:xfrm>
          <a:off x="838200" y="2333297"/>
          <a:ext cx="4619621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CasellaDiTesto 49">
            <a:extLst>
              <a:ext uri="{FF2B5EF4-FFF2-40B4-BE49-F238E27FC236}">
                <a16:creationId xmlns:a16="http://schemas.microsoft.com/office/drawing/2014/main" id="{E1AEB230-C53C-C117-93ED-88A8D7F97BD1}"/>
              </a:ext>
            </a:extLst>
          </p:cNvPr>
          <p:cNvSpPr txBox="1"/>
          <p:nvPr/>
        </p:nvSpPr>
        <p:spPr>
          <a:xfrm>
            <a:off x="8745715" y="2021874"/>
            <a:ext cx="2103120" cy="2014824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rgbClr val="C5093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738"/>
              </a:spcAft>
            </a:pPr>
            <a:r>
              <a:rPr lang="en-US" sz="1400" i="1" dirty="0">
                <a:solidFill>
                  <a:srgbClr val="0E197A"/>
                </a:solidFill>
                <a:latin typeface="+mj-lt"/>
                <a:ea typeface="+mj-ea"/>
                <a:cs typeface="+mj-cs"/>
              </a:rPr>
              <a:t>Gabriella </a:t>
            </a:r>
            <a:r>
              <a:rPr lang="en-US" sz="1400" i="1" dirty="0" err="1">
                <a:solidFill>
                  <a:srgbClr val="0E197A"/>
                </a:solidFill>
                <a:latin typeface="+mj-lt"/>
                <a:ea typeface="+mj-ea"/>
                <a:cs typeface="+mj-cs"/>
              </a:rPr>
              <a:t>Cataldi</a:t>
            </a:r>
            <a:r>
              <a:rPr lang="en-US" sz="1400" i="1" dirty="0">
                <a:solidFill>
                  <a:srgbClr val="0E197A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738"/>
              </a:spcAft>
            </a:pPr>
            <a:r>
              <a:rPr lang="en-US" sz="1400" i="1" dirty="0">
                <a:solidFill>
                  <a:srgbClr val="0E197A"/>
                </a:solidFill>
                <a:latin typeface="+mj-lt"/>
                <a:ea typeface="+mj-ea"/>
                <a:cs typeface="+mj-cs"/>
              </a:rPr>
              <a:t>Camilla Di Donato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738"/>
              </a:spcAft>
            </a:pPr>
            <a:r>
              <a:rPr lang="en-US" sz="1400" i="1" dirty="0">
                <a:solidFill>
                  <a:srgbClr val="0E197A"/>
                </a:solidFill>
                <a:latin typeface="+mj-lt"/>
                <a:ea typeface="+mj-ea"/>
                <a:cs typeface="+mj-cs"/>
              </a:rPr>
              <a:t>per il TEAM A&amp;S</a:t>
            </a:r>
          </a:p>
        </p:txBody>
      </p:sp>
    </p:spTree>
    <p:extLst>
      <p:ext uri="{BB962C8B-B14F-4D97-AF65-F5344CB8AC3E}">
        <p14:creationId xmlns:p14="http://schemas.microsoft.com/office/powerpoint/2010/main" val="3131121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7A38C-15B4-7050-E87E-3EEC80485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E2132-ECC8-AC2A-FF7F-76DA6D8C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Fondi</a:t>
            </a:r>
            <a:r>
              <a:rPr lang="en-US" sz="6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Esterni</a:t>
            </a:r>
            <a:r>
              <a:rPr lang="en-US" sz="6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E11908-D9EE-53CE-C2B9-C7E96F3AE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972501"/>
              </p:ext>
            </p:extLst>
          </p:nvPr>
        </p:nvGraphicFramePr>
        <p:xfrm>
          <a:off x="726493" y="1836098"/>
          <a:ext cx="3929062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4662">
                  <a:extLst>
                    <a:ext uri="{9D8B030D-6E8A-4147-A177-3AD203B41FA5}">
                      <a16:colId xmlns:a16="http://schemas.microsoft.com/office/drawing/2014/main" val="192697925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50686340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IT" dirty="0"/>
                        <a:t>Fondi Esterni 2025-2026 (accordo fatto)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529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Unversità Federico II Partner</a:t>
                      </a:r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25k€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869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Università Parthenope (convenzione in discussione)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2k€ </a:t>
                      </a:r>
                    </a:p>
                    <a:p>
                      <a:r>
                        <a:rPr lang="en-IT" dirty="0"/>
                        <a:t>( 5k€)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76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Rotary</a:t>
                      </a:r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3k€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512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InnerWheel Lecce</a:t>
                      </a:r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2k€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5598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0D157B-E9DC-2DA7-16D9-D14C10B818A8}"/>
              </a:ext>
            </a:extLst>
          </p:cNvPr>
          <p:cNvSpPr txBox="1"/>
          <p:nvPr/>
        </p:nvSpPr>
        <p:spPr>
          <a:xfrm>
            <a:off x="1028701" y="5400676"/>
            <a:ext cx="10648408" cy="646331"/>
          </a:xfrm>
          <a:custGeom>
            <a:avLst/>
            <a:gdLst>
              <a:gd name="connsiteX0" fmla="*/ 0 w 10648408"/>
              <a:gd name="connsiteY0" fmla="*/ 0 h 646331"/>
              <a:gd name="connsiteX1" fmla="*/ 591578 w 10648408"/>
              <a:gd name="connsiteY1" fmla="*/ 0 h 646331"/>
              <a:gd name="connsiteX2" fmla="*/ 1183156 w 10648408"/>
              <a:gd name="connsiteY2" fmla="*/ 0 h 646331"/>
              <a:gd name="connsiteX3" fmla="*/ 1987703 w 10648408"/>
              <a:gd name="connsiteY3" fmla="*/ 0 h 646331"/>
              <a:gd name="connsiteX4" fmla="*/ 2472797 w 10648408"/>
              <a:gd name="connsiteY4" fmla="*/ 0 h 646331"/>
              <a:gd name="connsiteX5" fmla="*/ 2957891 w 10648408"/>
              <a:gd name="connsiteY5" fmla="*/ 0 h 646331"/>
              <a:gd name="connsiteX6" fmla="*/ 3549469 w 10648408"/>
              <a:gd name="connsiteY6" fmla="*/ 0 h 646331"/>
              <a:gd name="connsiteX7" fmla="*/ 4247532 w 10648408"/>
              <a:gd name="connsiteY7" fmla="*/ 0 h 646331"/>
              <a:gd name="connsiteX8" fmla="*/ 4945594 w 10648408"/>
              <a:gd name="connsiteY8" fmla="*/ 0 h 646331"/>
              <a:gd name="connsiteX9" fmla="*/ 5643656 w 10648408"/>
              <a:gd name="connsiteY9" fmla="*/ 0 h 646331"/>
              <a:gd name="connsiteX10" fmla="*/ 6448203 w 10648408"/>
              <a:gd name="connsiteY10" fmla="*/ 0 h 646331"/>
              <a:gd name="connsiteX11" fmla="*/ 7039781 w 10648408"/>
              <a:gd name="connsiteY11" fmla="*/ 0 h 646331"/>
              <a:gd name="connsiteX12" fmla="*/ 7737843 w 10648408"/>
              <a:gd name="connsiteY12" fmla="*/ 0 h 646331"/>
              <a:gd name="connsiteX13" fmla="*/ 8329421 w 10648408"/>
              <a:gd name="connsiteY13" fmla="*/ 0 h 646331"/>
              <a:gd name="connsiteX14" fmla="*/ 8921000 w 10648408"/>
              <a:gd name="connsiteY14" fmla="*/ 0 h 646331"/>
              <a:gd name="connsiteX15" fmla="*/ 9512578 w 10648408"/>
              <a:gd name="connsiteY15" fmla="*/ 0 h 646331"/>
              <a:gd name="connsiteX16" fmla="*/ 9784704 w 10648408"/>
              <a:gd name="connsiteY16" fmla="*/ 0 h 646331"/>
              <a:gd name="connsiteX17" fmla="*/ 10648408 w 10648408"/>
              <a:gd name="connsiteY17" fmla="*/ 0 h 646331"/>
              <a:gd name="connsiteX18" fmla="*/ 10648408 w 10648408"/>
              <a:gd name="connsiteY18" fmla="*/ 303776 h 646331"/>
              <a:gd name="connsiteX19" fmla="*/ 10648408 w 10648408"/>
              <a:gd name="connsiteY19" fmla="*/ 646331 h 646331"/>
              <a:gd name="connsiteX20" fmla="*/ 10163314 w 10648408"/>
              <a:gd name="connsiteY20" fmla="*/ 646331 h 646331"/>
              <a:gd name="connsiteX21" fmla="*/ 9571736 w 10648408"/>
              <a:gd name="connsiteY21" fmla="*/ 646331 h 646331"/>
              <a:gd name="connsiteX22" fmla="*/ 9299610 w 10648408"/>
              <a:gd name="connsiteY22" fmla="*/ 646331 h 646331"/>
              <a:gd name="connsiteX23" fmla="*/ 8814516 w 10648408"/>
              <a:gd name="connsiteY23" fmla="*/ 646331 h 646331"/>
              <a:gd name="connsiteX24" fmla="*/ 8116453 w 10648408"/>
              <a:gd name="connsiteY24" fmla="*/ 646331 h 646331"/>
              <a:gd name="connsiteX25" fmla="*/ 7737843 w 10648408"/>
              <a:gd name="connsiteY25" fmla="*/ 646331 h 646331"/>
              <a:gd name="connsiteX26" fmla="*/ 6933297 w 10648408"/>
              <a:gd name="connsiteY26" fmla="*/ 646331 h 646331"/>
              <a:gd name="connsiteX27" fmla="*/ 6128750 w 10648408"/>
              <a:gd name="connsiteY27" fmla="*/ 646331 h 646331"/>
              <a:gd name="connsiteX28" fmla="*/ 5537172 w 10648408"/>
              <a:gd name="connsiteY28" fmla="*/ 646331 h 646331"/>
              <a:gd name="connsiteX29" fmla="*/ 4732626 w 10648408"/>
              <a:gd name="connsiteY29" fmla="*/ 646331 h 646331"/>
              <a:gd name="connsiteX30" fmla="*/ 4141048 w 10648408"/>
              <a:gd name="connsiteY30" fmla="*/ 646331 h 646331"/>
              <a:gd name="connsiteX31" fmla="*/ 3442985 w 10648408"/>
              <a:gd name="connsiteY31" fmla="*/ 646331 h 646331"/>
              <a:gd name="connsiteX32" fmla="*/ 3170859 w 10648408"/>
              <a:gd name="connsiteY32" fmla="*/ 646331 h 646331"/>
              <a:gd name="connsiteX33" fmla="*/ 2366313 w 10648408"/>
              <a:gd name="connsiteY33" fmla="*/ 646331 h 646331"/>
              <a:gd name="connsiteX34" fmla="*/ 1881219 w 10648408"/>
              <a:gd name="connsiteY34" fmla="*/ 646331 h 646331"/>
              <a:gd name="connsiteX35" fmla="*/ 1183156 w 10648408"/>
              <a:gd name="connsiteY35" fmla="*/ 646331 h 646331"/>
              <a:gd name="connsiteX36" fmla="*/ 911030 w 10648408"/>
              <a:gd name="connsiteY36" fmla="*/ 646331 h 646331"/>
              <a:gd name="connsiteX37" fmla="*/ 0 w 10648408"/>
              <a:gd name="connsiteY37" fmla="*/ 646331 h 646331"/>
              <a:gd name="connsiteX38" fmla="*/ 0 w 10648408"/>
              <a:gd name="connsiteY38" fmla="*/ 329629 h 646331"/>
              <a:gd name="connsiteX39" fmla="*/ 0 w 10648408"/>
              <a:gd name="connsiteY39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648408" h="646331" fill="none" extrusionOk="0">
                <a:moveTo>
                  <a:pt x="0" y="0"/>
                </a:moveTo>
                <a:cubicBezTo>
                  <a:pt x="195009" y="-22009"/>
                  <a:pt x="389266" y="10465"/>
                  <a:pt x="591578" y="0"/>
                </a:cubicBezTo>
                <a:cubicBezTo>
                  <a:pt x="793890" y="-10465"/>
                  <a:pt x="920378" y="60588"/>
                  <a:pt x="1183156" y="0"/>
                </a:cubicBezTo>
                <a:cubicBezTo>
                  <a:pt x="1445934" y="-60588"/>
                  <a:pt x="1736508" y="11171"/>
                  <a:pt x="1987703" y="0"/>
                </a:cubicBezTo>
                <a:cubicBezTo>
                  <a:pt x="2238898" y="-11171"/>
                  <a:pt x="2326215" y="5607"/>
                  <a:pt x="2472797" y="0"/>
                </a:cubicBezTo>
                <a:cubicBezTo>
                  <a:pt x="2619379" y="-5607"/>
                  <a:pt x="2840041" y="47827"/>
                  <a:pt x="2957891" y="0"/>
                </a:cubicBezTo>
                <a:cubicBezTo>
                  <a:pt x="3075741" y="-47827"/>
                  <a:pt x="3355225" y="54256"/>
                  <a:pt x="3549469" y="0"/>
                </a:cubicBezTo>
                <a:cubicBezTo>
                  <a:pt x="3743713" y="-54256"/>
                  <a:pt x="3987551" y="69460"/>
                  <a:pt x="4247532" y="0"/>
                </a:cubicBezTo>
                <a:cubicBezTo>
                  <a:pt x="4507513" y="-69460"/>
                  <a:pt x="4792164" y="54548"/>
                  <a:pt x="4945594" y="0"/>
                </a:cubicBezTo>
                <a:cubicBezTo>
                  <a:pt x="5099024" y="-54548"/>
                  <a:pt x="5461795" y="71207"/>
                  <a:pt x="5643656" y="0"/>
                </a:cubicBezTo>
                <a:cubicBezTo>
                  <a:pt x="5825517" y="-71207"/>
                  <a:pt x="6129466" y="15696"/>
                  <a:pt x="6448203" y="0"/>
                </a:cubicBezTo>
                <a:cubicBezTo>
                  <a:pt x="6766940" y="-15696"/>
                  <a:pt x="6809386" y="61207"/>
                  <a:pt x="7039781" y="0"/>
                </a:cubicBezTo>
                <a:cubicBezTo>
                  <a:pt x="7270176" y="-61207"/>
                  <a:pt x="7423347" y="67662"/>
                  <a:pt x="7737843" y="0"/>
                </a:cubicBezTo>
                <a:cubicBezTo>
                  <a:pt x="8052339" y="-67662"/>
                  <a:pt x="8074186" y="27459"/>
                  <a:pt x="8329421" y="0"/>
                </a:cubicBezTo>
                <a:cubicBezTo>
                  <a:pt x="8584656" y="-27459"/>
                  <a:pt x="8800828" y="30948"/>
                  <a:pt x="8921000" y="0"/>
                </a:cubicBezTo>
                <a:cubicBezTo>
                  <a:pt x="9041172" y="-30948"/>
                  <a:pt x="9298871" y="59592"/>
                  <a:pt x="9512578" y="0"/>
                </a:cubicBezTo>
                <a:cubicBezTo>
                  <a:pt x="9726285" y="-59592"/>
                  <a:pt x="9715965" y="14506"/>
                  <a:pt x="9784704" y="0"/>
                </a:cubicBezTo>
                <a:cubicBezTo>
                  <a:pt x="9853443" y="-14506"/>
                  <a:pt x="10283739" y="8325"/>
                  <a:pt x="10648408" y="0"/>
                </a:cubicBezTo>
                <a:cubicBezTo>
                  <a:pt x="10652405" y="91976"/>
                  <a:pt x="10626822" y="173083"/>
                  <a:pt x="10648408" y="303776"/>
                </a:cubicBezTo>
                <a:cubicBezTo>
                  <a:pt x="10669994" y="434469"/>
                  <a:pt x="10627048" y="537856"/>
                  <a:pt x="10648408" y="646331"/>
                </a:cubicBezTo>
                <a:cubicBezTo>
                  <a:pt x="10427642" y="697015"/>
                  <a:pt x="10302269" y="638324"/>
                  <a:pt x="10163314" y="646331"/>
                </a:cubicBezTo>
                <a:cubicBezTo>
                  <a:pt x="10024359" y="654338"/>
                  <a:pt x="9815500" y="587453"/>
                  <a:pt x="9571736" y="646331"/>
                </a:cubicBezTo>
                <a:cubicBezTo>
                  <a:pt x="9327972" y="705209"/>
                  <a:pt x="9355993" y="637979"/>
                  <a:pt x="9299610" y="646331"/>
                </a:cubicBezTo>
                <a:cubicBezTo>
                  <a:pt x="9243227" y="654683"/>
                  <a:pt x="8968553" y="636607"/>
                  <a:pt x="8814516" y="646331"/>
                </a:cubicBezTo>
                <a:cubicBezTo>
                  <a:pt x="8660479" y="656055"/>
                  <a:pt x="8328727" y="586962"/>
                  <a:pt x="8116453" y="646331"/>
                </a:cubicBezTo>
                <a:cubicBezTo>
                  <a:pt x="7904179" y="705700"/>
                  <a:pt x="7888407" y="623959"/>
                  <a:pt x="7737843" y="646331"/>
                </a:cubicBezTo>
                <a:cubicBezTo>
                  <a:pt x="7587279" y="668703"/>
                  <a:pt x="7240820" y="567471"/>
                  <a:pt x="6933297" y="646331"/>
                </a:cubicBezTo>
                <a:cubicBezTo>
                  <a:pt x="6625774" y="725191"/>
                  <a:pt x="6310298" y="555880"/>
                  <a:pt x="6128750" y="646331"/>
                </a:cubicBezTo>
                <a:cubicBezTo>
                  <a:pt x="5947202" y="736782"/>
                  <a:pt x="5708120" y="633017"/>
                  <a:pt x="5537172" y="646331"/>
                </a:cubicBezTo>
                <a:cubicBezTo>
                  <a:pt x="5366224" y="659645"/>
                  <a:pt x="5094850" y="607556"/>
                  <a:pt x="4732626" y="646331"/>
                </a:cubicBezTo>
                <a:cubicBezTo>
                  <a:pt x="4370402" y="685106"/>
                  <a:pt x="4297724" y="632151"/>
                  <a:pt x="4141048" y="646331"/>
                </a:cubicBezTo>
                <a:cubicBezTo>
                  <a:pt x="3984372" y="660511"/>
                  <a:pt x="3722284" y="592618"/>
                  <a:pt x="3442985" y="646331"/>
                </a:cubicBezTo>
                <a:cubicBezTo>
                  <a:pt x="3163686" y="700044"/>
                  <a:pt x="3295245" y="621177"/>
                  <a:pt x="3170859" y="646331"/>
                </a:cubicBezTo>
                <a:cubicBezTo>
                  <a:pt x="3046473" y="671485"/>
                  <a:pt x="2636513" y="579473"/>
                  <a:pt x="2366313" y="646331"/>
                </a:cubicBezTo>
                <a:cubicBezTo>
                  <a:pt x="2096113" y="713189"/>
                  <a:pt x="2115131" y="598683"/>
                  <a:pt x="1881219" y="646331"/>
                </a:cubicBezTo>
                <a:cubicBezTo>
                  <a:pt x="1647307" y="693979"/>
                  <a:pt x="1334445" y="576334"/>
                  <a:pt x="1183156" y="646331"/>
                </a:cubicBezTo>
                <a:cubicBezTo>
                  <a:pt x="1031867" y="716328"/>
                  <a:pt x="1036787" y="637651"/>
                  <a:pt x="911030" y="646331"/>
                </a:cubicBezTo>
                <a:cubicBezTo>
                  <a:pt x="785273" y="655011"/>
                  <a:pt x="194336" y="580485"/>
                  <a:pt x="0" y="646331"/>
                </a:cubicBezTo>
                <a:cubicBezTo>
                  <a:pt x="-24673" y="552102"/>
                  <a:pt x="25315" y="409874"/>
                  <a:pt x="0" y="329629"/>
                </a:cubicBezTo>
                <a:cubicBezTo>
                  <a:pt x="-25315" y="249384"/>
                  <a:pt x="9351" y="129300"/>
                  <a:pt x="0" y="0"/>
                </a:cubicBezTo>
                <a:close/>
              </a:path>
              <a:path w="10648408" h="646331" stroke="0" extrusionOk="0">
                <a:moveTo>
                  <a:pt x="0" y="0"/>
                </a:moveTo>
                <a:cubicBezTo>
                  <a:pt x="223832" y="-46593"/>
                  <a:pt x="303855" y="40136"/>
                  <a:pt x="485094" y="0"/>
                </a:cubicBezTo>
                <a:cubicBezTo>
                  <a:pt x="666333" y="-40136"/>
                  <a:pt x="672268" y="20610"/>
                  <a:pt x="757220" y="0"/>
                </a:cubicBezTo>
                <a:cubicBezTo>
                  <a:pt x="842172" y="-20610"/>
                  <a:pt x="1378794" y="29536"/>
                  <a:pt x="1561767" y="0"/>
                </a:cubicBezTo>
                <a:cubicBezTo>
                  <a:pt x="1744740" y="-29536"/>
                  <a:pt x="1841757" y="37149"/>
                  <a:pt x="2046861" y="0"/>
                </a:cubicBezTo>
                <a:cubicBezTo>
                  <a:pt x="2251965" y="-37149"/>
                  <a:pt x="2343002" y="32048"/>
                  <a:pt x="2531955" y="0"/>
                </a:cubicBezTo>
                <a:cubicBezTo>
                  <a:pt x="2720908" y="-32048"/>
                  <a:pt x="2973354" y="5388"/>
                  <a:pt x="3336501" y="0"/>
                </a:cubicBezTo>
                <a:cubicBezTo>
                  <a:pt x="3699648" y="-5388"/>
                  <a:pt x="3614423" y="36218"/>
                  <a:pt x="3715111" y="0"/>
                </a:cubicBezTo>
                <a:cubicBezTo>
                  <a:pt x="3815799" y="-36218"/>
                  <a:pt x="4142584" y="11614"/>
                  <a:pt x="4519658" y="0"/>
                </a:cubicBezTo>
                <a:cubicBezTo>
                  <a:pt x="4896732" y="-11614"/>
                  <a:pt x="5029316" y="74564"/>
                  <a:pt x="5324204" y="0"/>
                </a:cubicBezTo>
                <a:cubicBezTo>
                  <a:pt x="5619092" y="-74564"/>
                  <a:pt x="5639867" y="37305"/>
                  <a:pt x="5915782" y="0"/>
                </a:cubicBezTo>
                <a:cubicBezTo>
                  <a:pt x="6191697" y="-37305"/>
                  <a:pt x="6319829" y="16101"/>
                  <a:pt x="6720329" y="0"/>
                </a:cubicBezTo>
                <a:cubicBezTo>
                  <a:pt x="7120829" y="-16101"/>
                  <a:pt x="7078771" y="21130"/>
                  <a:pt x="7205423" y="0"/>
                </a:cubicBezTo>
                <a:cubicBezTo>
                  <a:pt x="7332075" y="-21130"/>
                  <a:pt x="7572574" y="29858"/>
                  <a:pt x="7690517" y="0"/>
                </a:cubicBezTo>
                <a:cubicBezTo>
                  <a:pt x="7808460" y="-29858"/>
                  <a:pt x="8190179" y="16850"/>
                  <a:pt x="8388579" y="0"/>
                </a:cubicBezTo>
                <a:cubicBezTo>
                  <a:pt x="8586979" y="-16850"/>
                  <a:pt x="8708942" y="17431"/>
                  <a:pt x="8873673" y="0"/>
                </a:cubicBezTo>
                <a:cubicBezTo>
                  <a:pt x="9038404" y="-17431"/>
                  <a:pt x="9422471" y="54333"/>
                  <a:pt x="9678220" y="0"/>
                </a:cubicBezTo>
                <a:cubicBezTo>
                  <a:pt x="9933969" y="-54333"/>
                  <a:pt x="10436114" y="85033"/>
                  <a:pt x="10648408" y="0"/>
                </a:cubicBezTo>
                <a:cubicBezTo>
                  <a:pt x="10666378" y="141916"/>
                  <a:pt x="10622264" y="242599"/>
                  <a:pt x="10648408" y="323166"/>
                </a:cubicBezTo>
                <a:cubicBezTo>
                  <a:pt x="10674552" y="403733"/>
                  <a:pt x="10636608" y="537689"/>
                  <a:pt x="10648408" y="646331"/>
                </a:cubicBezTo>
                <a:cubicBezTo>
                  <a:pt x="10592253" y="676672"/>
                  <a:pt x="10456561" y="622232"/>
                  <a:pt x="10376282" y="646331"/>
                </a:cubicBezTo>
                <a:cubicBezTo>
                  <a:pt x="10296003" y="670430"/>
                  <a:pt x="9863723" y="589263"/>
                  <a:pt x="9571736" y="646331"/>
                </a:cubicBezTo>
                <a:cubicBezTo>
                  <a:pt x="9279749" y="703399"/>
                  <a:pt x="9206001" y="575638"/>
                  <a:pt x="8980157" y="646331"/>
                </a:cubicBezTo>
                <a:cubicBezTo>
                  <a:pt x="8754313" y="717024"/>
                  <a:pt x="8763067" y="641235"/>
                  <a:pt x="8601547" y="646331"/>
                </a:cubicBezTo>
                <a:cubicBezTo>
                  <a:pt x="8440027" y="651427"/>
                  <a:pt x="8140555" y="605025"/>
                  <a:pt x="8009969" y="646331"/>
                </a:cubicBezTo>
                <a:cubicBezTo>
                  <a:pt x="7879383" y="687637"/>
                  <a:pt x="7833851" y="629780"/>
                  <a:pt x="7737843" y="646331"/>
                </a:cubicBezTo>
                <a:cubicBezTo>
                  <a:pt x="7641835" y="662882"/>
                  <a:pt x="7591367" y="618823"/>
                  <a:pt x="7465717" y="646331"/>
                </a:cubicBezTo>
                <a:cubicBezTo>
                  <a:pt x="7340067" y="673839"/>
                  <a:pt x="7030847" y="578677"/>
                  <a:pt x="6874139" y="646331"/>
                </a:cubicBezTo>
                <a:cubicBezTo>
                  <a:pt x="6717431" y="713985"/>
                  <a:pt x="6601526" y="637948"/>
                  <a:pt x="6495529" y="646331"/>
                </a:cubicBezTo>
                <a:cubicBezTo>
                  <a:pt x="6389532" y="654714"/>
                  <a:pt x="6054494" y="596194"/>
                  <a:pt x="5797467" y="646331"/>
                </a:cubicBezTo>
                <a:cubicBezTo>
                  <a:pt x="5540440" y="696468"/>
                  <a:pt x="5541908" y="622319"/>
                  <a:pt x="5418857" y="646331"/>
                </a:cubicBezTo>
                <a:cubicBezTo>
                  <a:pt x="5295806" y="670343"/>
                  <a:pt x="5014163" y="618166"/>
                  <a:pt x="4720794" y="646331"/>
                </a:cubicBezTo>
                <a:cubicBezTo>
                  <a:pt x="4427425" y="674496"/>
                  <a:pt x="4551912" y="639066"/>
                  <a:pt x="4448668" y="646331"/>
                </a:cubicBezTo>
                <a:cubicBezTo>
                  <a:pt x="4345424" y="653596"/>
                  <a:pt x="4028967" y="617923"/>
                  <a:pt x="3750606" y="646331"/>
                </a:cubicBezTo>
                <a:cubicBezTo>
                  <a:pt x="3472245" y="674739"/>
                  <a:pt x="3487949" y="630584"/>
                  <a:pt x="3371996" y="646331"/>
                </a:cubicBezTo>
                <a:cubicBezTo>
                  <a:pt x="3256043" y="662078"/>
                  <a:pt x="3169544" y="630598"/>
                  <a:pt x="3099870" y="646331"/>
                </a:cubicBezTo>
                <a:cubicBezTo>
                  <a:pt x="3030196" y="662064"/>
                  <a:pt x="2860052" y="624170"/>
                  <a:pt x="2721260" y="646331"/>
                </a:cubicBezTo>
                <a:cubicBezTo>
                  <a:pt x="2582468" y="668492"/>
                  <a:pt x="2296520" y="590750"/>
                  <a:pt x="2023198" y="646331"/>
                </a:cubicBezTo>
                <a:cubicBezTo>
                  <a:pt x="1749876" y="701912"/>
                  <a:pt x="1817137" y="628380"/>
                  <a:pt x="1644587" y="646331"/>
                </a:cubicBezTo>
                <a:cubicBezTo>
                  <a:pt x="1472037" y="664282"/>
                  <a:pt x="1433648" y="626351"/>
                  <a:pt x="1372461" y="646331"/>
                </a:cubicBezTo>
                <a:cubicBezTo>
                  <a:pt x="1311274" y="666311"/>
                  <a:pt x="1121451" y="611297"/>
                  <a:pt x="993851" y="646331"/>
                </a:cubicBezTo>
                <a:cubicBezTo>
                  <a:pt x="866251" y="681365"/>
                  <a:pt x="617597" y="646300"/>
                  <a:pt x="508757" y="646331"/>
                </a:cubicBezTo>
                <a:cubicBezTo>
                  <a:pt x="399917" y="646362"/>
                  <a:pt x="212721" y="631180"/>
                  <a:pt x="0" y="646331"/>
                </a:cubicBezTo>
                <a:cubicBezTo>
                  <a:pt x="-26994" y="566715"/>
                  <a:pt x="3554" y="454622"/>
                  <a:pt x="0" y="336092"/>
                </a:cubicBezTo>
                <a:cubicBezTo>
                  <a:pt x="-3554" y="217562"/>
                  <a:pt x="40250" y="150663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Richieste di finanziamenti sul territorio per azioni locali: vincolo di copertura spese in locale (Bari/Genova)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Allo studio Altre Fondazioni (Torino) e Associazioni Filantropiche</a:t>
            </a:r>
          </a:p>
        </p:txBody>
      </p:sp>
      <p:pic>
        <p:nvPicPr>
          <p:cNvPr id="8" name="Graphic 7" descr="Piggy Bank with solid fill">
            <a:extLst>
              <a:ext uri="{FF2B5EF4-FFF2-40B4-BE49-F238E27FC236}">
                <a16:creationId xmlns:a16="http://schemas.microsoft.com/office/drawing/2014/main" id="{31E28EEC-4015-2BD7-41B7-37CE7C42B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0907" y="1059863"/>
            <a:ext cx="903557" cy="903557"/>
          </a:xfrm>
          <a:prstGeom prst="rect">
            <a:avLst/>
          </a:prstGeom>
        </p:spPr>
      </p:pic>
      <p:pic>
        <p:nvPicPr>
          <p:cNvPr id="9" name="Graphic 8" descr="Treasure chest outline">
            <a:extLst>
              <a:ext uri="{FF2B5EF4-FFF2-40B4-BE49-F238E27FC236}">
                <a16:creationId xmlns:a16="http://schemas.microsoft.com/office/drawing/2014/main" id="{7ABD2A21-CF1A-8673-7D86-4E9E5B90E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8313" y="1042273"/>
            <a:ext cx="914400" cy="914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ACBF68C-EB89-7021-B75E-F688AE7C8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52665"/>
              </p:ext>
            </p:extLst>
          </p:nvPr>
        </p:nvGraphicFramePr>
        <p:xfrm>
          <a:off x="5136449" y="1847675"/>
          <a:ext cx="6719346" cy="2931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66771">
                  <a:extLst>
                    <a:ext uri="{9D8B030D-6E8A-4147-A177-3AD203B41FA5}">
                      <a16:colId xmlns:a16="http://schemas.microsoft.com/office/drawing/2014/main" val="3786429068"/>
                    </a:ext>
                  </a:extLst>
                </a:gridCol>
                <a:gridCol w="3452575">
                  <a:extLst>
                    <a:ext uri="{9D8B030D-6E8A-4147-A177-3AD203B41FA5}">
                      <a16:colId xmlns:a16="http://schemas.microsoft.com/office/drawing/2014/main" val="124429086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IT" dirty="0"/>
                        <a:t>Bandi Aperti a cui stiamo applicando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529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800" dirty="0"/>
                        <a:t>UniSalento (Lecce)-Bando Patti territoriali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Richiesta sottomessa: possibile finanziamento 1k€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869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S+T+ARTS 2025</a:t>
                      </a:r>
                    </a:p>
                    <a:p>
                      <a:r>
                        <a:rPr lang="en-US" sz="1800" dirty="0"/>
                        <a:t>Bando </a:t>
                      </a:r>
                      <a:r>
                        <a:rPr lang="en-US" sz="1800" dirty="0" err="1"/>
                        <a:t>Europeo</a:t>
                      </a:r>
                      <a:r>
                        <a:rPr lang="en-US" sz="1800" dirty="0"/>
                        <a:t> 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dead-line 5 marzo 2025: possibile finanziamento 20k€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76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Fondazione Banco di Napoli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call nel 2025: 2 call all’anno (8k€)</a:t>
                      </a:r>
                    </a:p>
                    <a:p>
                      <a:r>
                        <a:rPr lang="en-US" dirty="0"/>
                        <a:t>O</a:t>
                      </a:r>
                      <a:r>
                        <a:rPr lang="en-IT" dirty="0"/>
                        <a:t>ppure contributo a sportello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512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sz="1800" dirty="0"/>
                        <a:t>Fondazione Perugia</a:t>
                      </a:r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r>
                        <a:rPr lang="en-IT" dirty="0"/>
                        <a:t>all aperta: 6k€ per master + 2k€ da usare sul territorio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559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878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D3C5D-A1C9-69DA-BA7C-64A1E6F14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D431719-24C3-60F2-9BBC-49DC4A711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1014" cy="1807305"/>
          </a:xfrm>
        </p:spPr>
        <p:txBody>
          <a:bodyPr>
            <a:norm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Report A&amp;S across Italy</a:t>
            </a:r>
          </a:p>
        </p:txBody>
      </p:sp>
      <p:pic>
        <p:nvPicPr>
          <p:cNvPr id="12" name="Picture 11" descr="A collage of different buildings&#10;&#10;Description automatically generated">
            <a:extLst>
              <a:ext uri="{FF2B5EF4-FFF2-40B4-BE49-F238E27FC236}">
                <a16:creationId xmlns:a16="http://schemas.microsoft.com/office/drawing/2014/main" id="{B0F301DE-79EB-F6FC-7B13-D8BB077D8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1270A095-19CD-C54B-2FAA-CEA1B6892C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149994"/>
              </p:ext>
            </p:extLst>
          </p:nvPr>
        </p:nvGraphicFramePr>
        <p:xfrm>
          <a:off x="838197" y="1543050"/>
          <a:ext cx="9684897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5100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62C7-C9BF-307D-A885-0CED5174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numeri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Edizione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3749E-E5EE-777B-F121-6A0583B3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58" y="3818841"/>
            <a:ext cx="8429625" cy="2590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T" dirty="0"/>
              <a:t>Gennaio 2025</a:t>
            </a:r>
          </a:p>
          <a:p>
            <a:r>
              <a:rPr lang="en-IT" dirty="0"/>
              <a:t>Scuole iscritte: 147</a:t>
            </a:r>
          </a:p>
          <a:p>
            <a:r>
              <a:rPr lang="en-IT" dirty="0"/>
              <a:t>Docenti: 285</a:t>
            </a:r>
          </a:p>
          <a:p>
            <a:r>
              <a:rPr lang="en-IT" dirty="0"/>
              <a:t>Studenti iscritti e attivi: 4370 </a:t>
            </a:r>
            <a:r>
              <a:rPr lang="en-IT" sz="1600" dirty="0"/>
              <a:t>(al 18 dicembre)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A18809B-9524-3FF2-19CD-A20E97D8E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53" y="535342"/>
            <a:ext cx="8636009" cy="2869529"/>
          </a:xfrm>
          <a:prstGeom prst="rect">
            <a:avLst/>
          </a:prstGeom>
          <a:ln w="57150">
            <a:solidFill>
              <a:srgbClr val="14107F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6A5BAA-C6E8-CBB7-329B-AB766CCC68A0}"/>
              </a:ext>
            </a:extLst>
          </p:cNvPr>
          <p:cNvSpPr/>
          <p:nvPr/>
        </p:nvSpPr>
        <p:spPr>
          <a:xfrm>
            <a:off x="7794053" y="234307"/>
            <a:ext cx="3732794" cy="1136357"/>
          </a:xfrm>
          <a:prstGeom prst="rect">
            <a:avLst/>
          </a:prstGeom>
          <a:solidFill>
            <a:schemeClr val="bg1"/>
          </a:solidFill>
          <a:ln>
            <a:solidFill>
              <a:srgbClr val="14107F"/>
            </a:solidFill>
          </a:ln>
        </p:spPr>
        <p:txBody>
          <a:bodyPr wrap="none" lIns="112542" tIns="56271" rIns="112542" bIns="56271">
            <a:spAutoFit/>
          </a:bodyPr>
          <a:lstStyle/>
          <a:p>
            <a:pPr algn="ctr"/>
            <a:r>
              <a:rPr lang="en-US" sz="6646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milestone</a:t>
            </a:r>
          </a:p>
        </p:txBody>
      </p:sp>
      <p:pic>
        <p:nvPicPr>
          <p:cNvPr id="8" name="Picture 7" descr="A map of italy with blue pins&#10;&#10;Description automatically generated">
            <a:extLst>
              <a:ext uri="{FF2B5EF4-FFF2-40B4-BE49-F238E27FC236}">
                <a16:creationId xmlns:a16="http://schemas.microsoft.com/office/drawing/2014/main" id="{25D4858F-6C15-608F-D2C4-6E42E723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278" y="2478670"/>
            <a:ext cx="3392792" cy="35285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454800-D428-6849-501D-3EA007218F72}"/>
              </a:ext>
            </a:extLst>
          </p:cNvPr>
          <p:cNvSpPr txBox="1"/>
          <p:nvPr/>
        </p:nvSpPr>
        <p:spPr>
          <a:xfrm>
            <a:off x="7429486" y="6137992"/>
            <a:ext cx="4762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Distribuzione geografica al 5 Dicembre 2024</a:t>
            </a:r>
          </a:p>
        </p:txBody>
      </p:sp>
    </p:spTree>
    <p:extLst>
      <p:ext uri="{BB962C8B-B14F-4D97-AF65-F5344CB8AC3E}">
        <p14:creationId xmlns:p14="http://schemas.microsoft.com/office/powerpoint/2010/main" val="206058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BA357-E98A-57DD-9C1B-84C01F8E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DFF2-5961-0CD4-FAB7-95196D11C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numeri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Edizione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D1BDA-AAC6-A8A6-59C8-815F1944E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94" y="3888246"/>
            <a:ext cx="10430955" cy="2590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T" dirty="0"/>
              <a:t>Seminari Nazionali</a:t>
            </a:r>
          </a:p>
          <a:p>
            <a:r>
              <a:rPr lang="en-IT" sz="2215" dirty="0"/>
              <a:t>3 di 8 seminari Nazionali</a:t>
            </a:r>
          </a:p>
          <a:p>
            <a:pPr marL="277813" indent="-46038">
              <a:buNone/>
            </a:pPr>
            <a:r>
              <a:rPr lang="en-US" sz="2000" dirty="0" err="1"/>
              <a:t>Visualizzazioni</a:t>
            </a:r>
            <a:r>
              <a:rPr lang="en-US" sz="2000" dirty="0"/>
              <a:t>: </a:t>
            </a:r>
            <a:r>
              <a:rPr lang="en-US" sz="2000" dirty="0" err="1"/>
              <a:t>diretta+differita</a:t>
            </a:r>
            <a:endParaRPr lang="en-US" sz="2000" dirty="0"/>
          </a:p>
          <a:p>
            <a:pPr marL="323850" indent="-46038">
              <a:buNone/>
            </a:pPr>
            <a:r>
              <a:rPr lang="en-US" sz="2000" dirty="0"/>
              <a:t> - </a:t>
            </a:r>
            <a:r>
              <a:rPr lang="en-US" sz="2000" dirty="0" err="1"/>
              <a:t>Mangano</a:t>
            </a:r>
            <a:r>
              <a:rPr lang="en-US" sz="2000" dirty="0"/>
              <a:t>: 3990</a:t>
            </a:r>
            <a:br>
              <a:rPr lang="en-US" sz="2000" dirty="0"/>
            </a:br>
            <a:r>
              <a:rPr lang="en-US" sz="2000" dirty="0"/>
              <a:t>- Valente: 1255</a:t>
            </a:r>
            <a:br>
              <a:rPr lang="en-US" sz="2000" dirty="0"/>
            </a:br>
            <a:r>
              <a:rPr lang="en-US" sz="2000" dirty="0"/>
              <a:t>- </a:t>
            </a:r>
            <a:r>
              <a:rPr lang="en-US" sz="2000" dirty="0" err="1"/>
              <a:t>Savaglio</a:t>
            </a:r>
            <a:r>
              <a:rPr lang="en-US" sz="2000" dirty="0"/>
              <a:t>: 646</a:t>
            </a:r>
            <a:br>
              <a:rPr lang="en-US" sz="2000" dirty="0"/>
            </a:br>
            <a:endParaRPr lang="en-IT" sz="2000" dirty="0">
              <a:highlight>
                <a:srgbClr val="FFFF00"/>
              </a:highlight>
            </a:endParaRPr>
          </a:p>
        </p:txBody>
      </p:sp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97833160-48ED-C63F-1952-02607FDF0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071" y="3575088"/>
            <a:ext cx="7718122" cy="321666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53A9D55-EBBA-82DA-BBA4-471F4ED43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3" y="535342"/>
            <a:ext cx="8636009" cy="2869529"/>
          </a:xfrm>
          <a:prstGeom prst="rect">
            <a:avLst/>
          </a:prstGeom>
          <a:ln w="57150">
            <a:solidFill>
              <a:srgbClr val="14107F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3BEC0E-5BCF-25EB-A8AD-A0F06FDAF806}"/>
              </a:ext>
            </a:extLst>
          </p:cNvPr>
          <p:cNvSpPr/>
          <p:nvPr/>
        </p:nvSpPr>
        <p:spPr>
          <a:xfrm>
            <a:off x="7794053" y="234307"/>
            <a:ext cx="3732794" cy="1136357"/>
          </a:xfrm>
          <a:prstGeom prst="rect">
            <a:avLst/>
          </a:prstGeom>
          <a:solidFill>
            <a:schemeClr val="bg1"/>
          </a:solidFill>
          <a:ln>
            <a:solidFill>
              <a:srgbClr val="14107F"/>
            </a:solidFill>
          </a:ln>
        </p:spPr>
        <p:txBody>
          <a:bodyPr wrap="none" lIns="112542" tIns="56271" rIns="112542" bIns="56271">
            <a:spAutoFit/>
          </a:bodyPr>
          <a:lstStyle/>
          <a:p>
            <a:pPr algn="ctr"/>
            <a:r>
              <a:rPr lang="en-US" sz="6646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milestone</a:t>
            </a:r>
          </a:p>
        </p:txBody>
      </p:sp>
    </p:spTree>
    <p:extLst>
      <p:ext uri="{BB962C8B-B14F-4D97-AF65-F5344CB8AC3E}">
        <p14:creationId xmlns:p14="http://schemas.microsoft.com/office/powerpoint/2010/main" val="95644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oster with a group of people&#10;&#10;Description automatically generated">
            <a:extLst>
              <a:ext uri="{FF2B5EF4-FFF2-40B4-BE49-F238E27FC236}">
                <a16:creationId xmlns:a16="http://schemas.microsoft.com/office/drawing/2014/main" id="{8A8D74A3-2BE2-68C9-707B-F19652D22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166"/>
          <a:stretch/>
        </p:blipFill>
        <p:spPr>
          <a:xfrm>
            <a:off x="3647953" y="1135501"/>
            <a:ext cx="8141262" cy="56351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CA64C1-2156-905D-BBAC-CBE9D95B4E3E}"/>
              </a:ext>
            </a:extLst>
          </p:cNvPr>
          <p:cNvSpPr/>
          <p:nvPr/>
        </p:nvSpPr>
        <p:spPr>
          <a:xfrm>
            <a:off x="-31392" y="-856"/>
            <a:ext cx="7880660" cy="1136357"/>
          </a:xfrm>
          <a:prstGeom prst="rect">
            <a:avLst/>
          </a:prstGeom>
          <a:noFill/>
        </p:spPr>
        <p:txBody>
          <a:bodyPr wrap="none" lIns="112542" tIns="56271" rIns="112542" bIns="56271">
            <a:spAutoFit/>
          </a:bodyPr>
          <a:lstStyle/>
          <a:p>
            <a:pPr algn="ctr"/>
            <a:r>
              <a:rPr lang="en-US" sz="6646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Programma</a:t>
            </a:r>
            <a:r>
              <a:rPr lang="en-US" sz="6646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46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completo</a:t>
            </a:r>
            <a:endParaRPr lang="en-US" sz="6646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5590379-CCE3-7852-6872-DE691E0314A4}"/>
              </a:ext>
            </a:extLst>
          </p:cNvPr>
          <p:cNvSpPr txBox="1">
            <a:spLocks/>
          </p:cNvSpPr>
          <p:nvPr/>
        </p:nvSpPr>
        <p:spPr>
          <a:xfrm>
            <a:off x="402785" y="1579760"/>
            <a:ext cx="3089923" cy="5000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T" sz="2000" dirty="0">
                <a:solidFill>
                  <a:schemeClr val="bg1"/>
                </a:solidFill>
              </a:rPr>
              <a:t>Seminari Nazionali</a:t>
            </a:r>
          </a:p>
          <a:p>
            <a:r>
              <a:rPr lang="en-IT" sz="2000" dirty="0">
                <a:solidFill>
                  <a:schemeClr val="bg1"/>
                </a:solidFill>
              </a:rPr>
              <a:t>3 di 8 seminari Nazionali</a:t>
            </a:r>
          </a:p>
          <a:p>
            <a:pPr marL="277813" indent="-46038">
              <a:buFont typeface="Arial" panose="020B0604020202020204" pitchFamily="34" charset="0"/>
              <a:buNone/>
            </a:pPr>
            <a:r>
              <a:rPr lang="en-US" sz="2000" dirty="0" err="1">
                <a:solidFill>
                  <a:schemeClr val="bg1"/>
                </a:solidFill>
              </a:rPr>
              <a:t>Visualizzazioni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diretta+differita</a:t>
            </a:r>
            <a:endParaRPr lang="en-US" sz="2000" dirty="0">
              <a:solidFill>
                <a:schemeClr val="bg1"/>
              </a:solidFill>
            </a:endParaRPr>
          </a:p>
          <a:p>
            <a:pPr marL="323850" indent="-46038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 - </a:t>
            </a:r>
            <a:r>
              <a:rPr lang="en-US" sz="2000" dirty="0" err="1">
                <a:solidFill>
                  <a:schemeClr val="bg1"/>
                </a:solidFill>
              </a:rPr>
              <a:t>Mangano</a:t>
            </a:r>
            <a:r>
              <a:rPr lang="en-US" sz="2000" dirty="0">
                <a:solidFill>
                  <a:schemeClr val="bg1"/>
                </a:solidFill>
              </a:rPr>
              <a:t>: 3990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Valente: 1255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 </a:t>
            </a:r>
            <a:r>
              <a:rPr lang="en-US" sz="2000" dirty="0" err="1">
                <a:solidFill>
                  <a:schemeClr val="bg1"/>
                </a:solidFill>
              </a:rPr>
              <a:t>Savaglio</a:t>
            </a:r>
            <a:r>
              <a:rPr lang="en-US" sz="2000" dirty="0">
                <a:solidFill>
                  <a:schemeClr val="bg1"/>
                </a:solidFill>
              </a:rPr>
              <a:t>: 646</a:t>
            </a:r>
          </a:p>
          <a:p>
            <a:pPr marL="323850" indent="-46038"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445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Le </a:t>
            </a:r>
            <a:r>
              <a:rPr lang="en-US" sz="2000" dirty="0" err="1">
                <a:solidFill>
                  <a:schemeClr val="bg1"/>
                </a:solidFill>
              </a:rPr>
              <a:t>visualizzazioni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aumentano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nel</a:t>
            </a:r>
            <a:r>
              <a:rPr lang="en-US" sz="2000" dirty="0">
                <a:solidFill>
                  <a:schemeClr val="bg1"/>
                </a:solidFill>
              </a:rPr>
              <a:t> tempo, </a:t>
            </a:r>
            <a:r>
              <a:rPr lang="en-US" sz="2000" dirty="0" err="1">
                <a:solidFill>
                  <a:schemeClr val="bg1"/>
                </a:solidFill>
              </a:rPr>
              <a:t>perchè</a:t>
            </a:r>
            <a:r>
              <a:rPr lang="en-US" sz="2000" dirty="0">
                <a:solidFill>
                  <a:schemeClr val="bg1"/>
                </a:solidFill>
              </a:rPr>
              <a:t> le </a:t>
            </a:r>
            <a:r>
              <a:rPr lang="en-US" sz="2000" dirty="0" err="1">
                <a:solidFill>
                  <a:schemeClr val="bg1"/>
                </a:solidFill>
              </a:rPr>
              <a:t>scuole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organizzano</a:t>
            </a:r>
            <a:r>
              <a:rPr lang="en-US" sz="2000" dirty="0">
                <a:solidFill>
                  <a:schemeClr val="bg1"/>
                </a:solidFill>
              </a:rPr>
              <a:t> la </a:t>
            </a:r>
            <a:r>
              <a:rPr lang="en-US" sz="2000" dirty="0" err="1">
                <a:solidFill>
                  <a:schemeClr val="bg1"/>
                </a:solidFill>
              </a:rPr>
              <a:t>visione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seminari</a:t>
            </a:r>
            <a:r>
              <a:rPr lang="en-US" sz="2000" dirty="0">
                <a:solidFill>
                  <a:schemeClr val="bg1"/>
                </a:solidFill>
              </a:rPr>
              <a:t> in </a:t>
            </a:r>
            <a:r>
              <a:rPr lang="en-US" sz="2000" dirty="0" err="1">
                <a:solidFill>
                  <a:schemeClr val="bg1"/>
                </a:solidFill>
              </a:rPr>
              <a:t>orario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scolastico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IT" sz="20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27397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97D3-528A-BCBE-098D-0C647A87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FF0000"/>
                </a:solidFill>
              </a:rPr>
              <a:t>Campionato di Creatività: I sfida conclusa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6F3A87-658E-AE6B-7AF8-67AEDF6D1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2125901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308C30-8964-FB7C-A3E6-7F97A334848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T">
                <a:solidFill>
                  <a:srgbClr val="FF0000"/>
                </a:solidFill>
              </a:rPr>
              <a:t>Fotografare la Scienza</a:t>
            </a:r>
            <a:endParaRPr lang="en-IT" dirty="0">
              <a:solidFill>
                <a:srgbClr val="FF0000"/>
              </a:solidFill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2513FD07-BB57-9AC9-D8B2-44221021F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6" y="2735925"/>
            <a:ext cx="3777640" cy="25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E36AE40-D810-7692-AEE6-C35BA0E9728F}"/>
              </a:ext>
            </a:extLst>
          </p:cNvPr>
          <p:cNvGrpSpPr/>
          <p:nvPr/>
        </p:nvGrpSpPr>
        <p:grpSpPr>
          <a:xfrm>
            <a:off x="287994" y="342553"/>
            <a:ext cx="5789579" cy="2238373"/>
            <a:chOff x="287994" y="447483"/>
            <a:chExt cx="5789579" cy="223837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6CEFED9-5D21-D073-A814-4CAA16DBB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94" y="447483"/>
              <a:ext cx="5789579" cy="209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E55BC3-57D0-D247-6922-E355450077D3}"/>
                </a:ext>
              </a:extLst>
            </p:cNvPr>
            <p:cNvSpPr txBox="1"/>
            <p:nvPr/>
          </p:nvSpPr>
          <p:spPr>
            <a:xfrm>
              <a:off x="398855" y="2347302"/>
              <a:ext cx="56787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i="1" dirty="0" err="1"/>
                <a:t>L’interruttore</a:t>
              </a:r>
              <a:r>
                <a:rPr lang="en-US" sz="1600" i="1" dirty="0"/>
                <a:t> </a:t>
              </a:r>
              <a:r>
                <a:rPr lang="en-US" sz="1600" i="1" dirty="0" err="1"/>
                <a:t>Cosmico</a:t>
              </a:r>
              <a:r>
                <a:rPr lang="en-US" sz="1600" i="1" dirty="0"/>
                <a:t>-</a:t>
              </a:r>
              <a:r>
                <a:rPr lang="en-US" sz="1600" dirty="0"/>
                <a:t> -</a:t>
              </a:r>
              <a:r>
                <a:rPr lang="en-US" sz="1600" dirty="0" err="1"/>
                <a:t>Liceo</a:t>
              </a:r>
              <a:r>
                <a:rPr lang="en-US" sz="1600" dirty="0"/>
                <a:t> </a:t>
              </a:r>
              <a:r>
                <a:rPr lang="en-US" sz="1600" dirty="0" err="1"/>
                <a:t>Artistico</a:t>
              </a:r>
              <a:endParaRPr lang="en-IT" sz="16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52EF85D-3760-44CD-2624-7462403FC909}"/>
              </a:ext>
            </a:extLst>
          </p:cNvPr>
          <p:cNvSpPr txBox="1"/>
          <p:nvPr/>
        </p:nvSpPr>
        <p:spPr>
          <a:xfrm>
            <a:off x="398855" y="5260115"/>
            <a:ext cx="37776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Il </a:t>
            </a:r>
            <a:r>
              <a:rPr lang="en-US" sz="1600" dirty="0" err="1"/>
              <a:t>blu</a:t>
            </a:r>
            <a:r>
              <a:rPr lang="en-US" sz="1600" dirty="0"/>
              <a:t>; la </a:t>
            </a:r>
            <a:r>
              <a:rPr lang="en-US" sz="1600" dirty="0" err="1"/>
              <a:t>strada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loro </a:t>
            </a:r>
            <a:r>
              <a:rPr lang="en-US" sz="1600" dirty="0" err="1"/>
              <a:t>verità</a:t>
            </a:r>
            <a:r>
              <a:rPr lang="en-US" sz="1600" dirty="0"/>
              <a:t> </a:t>
            </a:r>
            <a:r>
              <a:rPr lang="en-US" sz="1600" dirty="0" err="1"/>
              <a:t>invisibile</a:t>
            </a:r>
            <a:r>
              <a:rPr lang="en-US" sz="1600" dirty="0"/>
              <a:t>.</a:t>
            </a:r>
          </a:p>
          <a:p>
            <a:pPr algn="r"/>
            <a:r>
              <a:rPr lang="en-US" sz="1600" dirty="0"/>
              <a:t>- </a:t>
            </a:r>
            <a:r>
              <a:rPr lang="en-US" sz="1600" dirty="0" err="1"/>
              <a:t>Scienze</a:t>
            </a:r>
            <a:r>
              <a:rPr lang="en-US" sz="1600" dirty="0"/>
              <a:t> Applicate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B7D167-FE3A-C926-5E43-60F05923C8D3}"/>
              </a:ext>
            </a:extLst>
          </p:cNvPr>
          <p:cNvGrpSpPr/>
          <p:nvPr/>
        </p:nvGrpSpPr>
        <p:grpSpPr>
          <a:xfrm>
            <a:off x="8486930" y="2720935"/>
            <a:ext cx="3456914" cy="3999931"/>
            <a:chOff x="8486930" y="2720935"/>
            <a:chExt cx="3456914" cy="399993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CF6B56F-34B3-9507-2260-4DC498153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930" y="2720935"/>
              <a:ext cx="3456914" cy="3461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D0F8F8-95E4-B990-F688-76884FBF9886}"/>
                </a:ext>
              </a:extLst>
            </p:cNvPr>
            <p:cNvSpPr txBox="1"/>
            <p:nvPr/>
          </p:nvSpPr>
          <p:spPr>
            <a:xfrm>
              <a:off x="8486930" y="6197646"/>
              <a:ext cx="345691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err="1"/>
                <a:t>Riparare</a:t>
              </a:r>
              <a:r>
                <a:rPr lang="en-US" sz="1400" dirty="0"/>
                <a:t> il </a:t>
              </a:r>
              <a:r>
                <a:rPr lang="en-US" sz="1400" dirty="0" err="1"/>
                <a:t>Visibile,Svelare</a:t>
              </a:r>
              <a:r>
                <a:rPr lang="en-US" sz="1400" dirty="0"/>
                <a:t> </a:t>
              </a:r>
              <a:r>
                <a:rPr lang="en-US" sz="1400" dirty="0" err="1"/>
                <a:t>l’Invisibile</a:t>
              </a:r>
              <a:r>
                <a:rPr lang="en-US" sz="1400" dirty="0"/>
                <a:t> </a:t>
              </a:r>
            </a:p>
            <a:p>
              <a:pPr algn="r"/>
              <a:r>
                <a:rPr lang="en-US" sz="1400" dirty="0"/>
                <a:t>– </a:t>
              </a:r>
              <a:r>
                <a:rPr lang="en-US" sz="1400" dirty="0" err="1"/>
                <a:t>Liceo</a:t>
              </a:r>
              <a:r>
                <a:rPr lang="en-US" sz="1400" dirty="0"/>
                <a:t> </a:t>
              </a:r>
              <a:r>
                <a:rPr lang="en-US" sz="1400" dirty="0" err="1"/>
                <a:t>Scientifico</a:t>
              </a:r>
              <a:endParaRPr lang="en-IT" sz="1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5CB1D-C216-8E88-8FEB-A4D0ECD53965}"/>
              </a:ext>
            </a:extLst>
          </p:cNvPr>
          <p:cNvGrpSpPr/>
          <p:nvPr/>
        </p:nvGrpSpPr>
        <p:grpSpPr>
          <a:xfrm>
            <a:off x="4744395" y="2744929"/>
            <a:ext cx="3532502" cy="4055721"/>
            <a:chOff x="4744395" y="2759919"/>
            <a:chExt cx="3532502" cy="4055721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81E868AA-5690-1A79-8CA5-BC7D37B2D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396" y="2759919"/>
              <a:ext cx="3532501" cy="3532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7C61C8-7A0A-2DAF-8002-15D3E9C27721}"/>
                </a:ext>
              </a:extLst>
            </p:cNvPr>
            <p:cNvSpPr txBox="1"/>
            <p:nvPr/>
          </p:nvSpPr>
          <p:spPr>
            <a:xfrm>
              <a:off x="4744395" y="6292420"/>
              <a:ext cx="35325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err="1"/>
                <a:t>Spilli</a:t>
              </a:r>
              <a:r>
                <a:rPr lang="en-US" sz="1400" dirty="0"/>
                <a:t> e </a:t>
              </a:r>
              <a:r>
                <a:rPr lang="en-US" sz="1400" dirty="0" err="1"/>
                <a:t>calamita</a:t>
              </a:r>
              <a:r>
                <a:rPr lang="en-US" sz="1400" dirty="0"/>
                <a:t>: il </a:t>
              </a:r>
              <a:r>
                <a:rPr lang="en-US" sz="1400" dirty="0" err="1"/>
                <a:t>dialogo</a:t>
              </a:r>
              <a:r>
                <a:rPr lang="en-US" sz="1400" dirty="0"/>
                <a:t> </a:t>
              </a:r>
              <a:r>
                <a:rPr lang="en-US" sz="1400" dirty="0" err="1"/>
                <a:t>invisibile</a:t>
              </a:r>
              <a:r>
                <a:rPr lang="en-US" sz="1400" dirty="0"/>
                <a:t> </a:t>
              </a:r>
              <a:r>
                <a:rPr lang="en-US" sz="1400" dirty="0" err="1"/>
                <a:t>della</a:t>
              </a:r>
              <a:r>
                <a:rPr lang="en-US" sz="1400" dirty="0"/>
                <a:t> forza </a:t>
              </a:r>
            </a:p>
            <a:p>
              <a:pPr algn="r"/>
              <a:r>
                <a:rPr lang="en-US" sz="1400" dirty="0" err="1"/>
                <a:t>magnetica</a:t>
              </a:r>
              <a:r>
                <a:rPr lang="en-US" sz="1400" dirty="0"/>
                <a:t> – </a:t>
              </a:r>
              <a:r>
                <a:rPr lang="en-US" sz="1400" dirty="0" err="1"/>
                <a:t>Liceo</a:t>
              </a:r>
              <a:r>
                <a:rPr lang="en-US" sz="1400" dirty="0"/>
                <a:t> </a:t>
              </a:r>
              <a:r>
                <a:rPr lang="en-US" sz="1400" dirty="0" err="1"/>
                <a:t>Scientifico</a:t>
              </a:r>
              <a:endParaRPr lang="en-IT" sz="14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773432-C63A-6A71-740F-86AC64427517}"/>
              </a:ext>
            </a:extLst>
          </p:cNvPr>
          <p:cNvGrpSpPr/>
          <p:nvPr/>
        </p:nvGrpSpPr>
        <p:grpSpPr>
          <a:xfrm>
            <a:off x="6827882" y="1171955"/>
            <a:ext cx="5282416" cy="5624209"/>
            <a:chOff x="6827882" y="1171955"/>
            <a:chExt cx="5282416" cy="562420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F739A86-3F87-A6D6-5669-06F03FE8B176}"/>
                </a:ext>
              </a:extLst>
            </p:cNvPr>
            <p:cNvGrpSpPr/>
            <p:nvPr/>
          </p:nvGrpSpPr>
          <p:grpSpPr>
            <a:xfrm>
              <a:off x="6855421" y="1171955"/>
              <a:ext cx="5254877" cy="5624209"/>
              <a:chOff x="6819308" y="980253"/>
              <a:chExt cx="5254877" cy="5624209"/>
            </a:xfrm>
          </p:grpSpPr>
          <p:pic>
            <p:nvPicPr>
              <p:cNvPr id="36" name="Picture 35" descr="A hole in a plastic bag&#10;&#10;Description automatically generated">
                <a:extLst>
                  <a:ext uri="{FF2B5EF4-FFF2-40B4-BE49-F238E27FC236}">
                    <a16:creationId xmlns:a16="http://schemas.microsoft.com/office/drawing/2014/main" id="{76457BFC-19FA-CAC0-020C-7F550D95A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9308" y="980253"/>
                <a:ext cx="5254877" cy="5254877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B00BC0D-1E7E-4D20-A994-6C24E6F749A2}"/>
                  </a:ext>
                </a:extLst>
              </p:cNvPr>
              <p:cNvSpPr txBox="1"/>
              <p:nvPr/>
            </p:nvSpPr>
            <p:spPr>
              <a:xfrm>
                <a:off x="7268500" y="6235130"/>
                <a:ext cx="463287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Il punto di vista di Sagittarius A* - Liceo Classico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7761565-1427-8B85-8F7E-5E5DB8B18D9E}"/>
                </a:ext>
              </a:extLst>
            </p:cNvPr>
            <p:cNvSpPr/>
            <p:nvPr/>
          </p:nvSpPr>
          <p:spPr>
            <a:xfrm>
              <a:off x="6827882" y="1171955"/>
              <a:ext cx="666379" cy="5624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CF922D1-773E-8C42-4C23-DA8A13FF6179}"/>
              </a:ext>
            </a:extLst>
          </p:cNvPr>
          <p:cNvGrpSpPr/>
          <p:nvPr/>
        </p:nvGrpSpPr>
        <p:grpSpPr>
          <a:xfrm>
            <a:off x="81702" y="284729"/>
            <a:ext cx="8951531" cy="6444979"/>
            <a:chOff x="-1896603" y="-1353532"/>
            <a:chExt cx="8951531" cy="644497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3A2487C-5EA2-4305-9EEB-2255C6DC46DC}"/>
                </a:ext>
              </a:extLst>
            </p:cNvPr>
            <p:cNvSpPr/>
            <p:nvPr/>
          </p:nvSpPr>
          <p:spPr>
            <a:xfrm>
              <a:off x="-1896603" y="-1353532"/>
              <a:ext cx="8951531" cy="6444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6E6A47D-BE27-931E-8F0D-ADFA9FF904D3}"/>
                </a:ext>
              </a:extLst>
            </p:cNvPr>
            <p:cNvGrpSpPr/>
            <p:nvPr/>
          </p:nvGrpSpPr>
          <p:grpSpPr>
            <a:xfrm>
              <a:off x="-1563943" y="-1353532"/>
              <a:ext cx="6435784" cy="6171993"/>
              <a:chOff x="-161921" y="476551"/>
              <a:chExt cx="6435784" cy="6171993"/>
            </a:xfrm>
            <a:solidFill>
              <a:schemeClr val="bg1"/>
            </a:solidFill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4E64AF1-13F9-5D86-CE7B-870133102047}"/>
                  </a:ext>
                </a:extLst>
              </p:cNvPr>
              <p:cNvSpPr txBox="1"/>
              <p:nvPr/>
            </p:nvSpPr>
            <p:spPr>
              <a:xfrm>
                <a:off x="-161921" y="6279212"/>
                <a:ext cx="5820410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i="1" dirty="0"/>
                  <a:t>Matta io? No, </a:t>
                </a:r>
                <a:r>
                  <a:rPr lang="en-US" i="1" dirty="0" err="1"/>
                  <a:t>è</a:t>
                </a:r>
                <a:r>
                  <a:rPr lang="en-US" i="1" dirty="0"/>
                  <a:t> solo </a:t>
                </a:r>
                <a:r>
                  <a:rPr lang="en-US" i="1" dirty="0" err="1"/>
                  <a:t>fisica</a:t>
                </a:r>
                <a:r>
                  <a:rPr lang="en-US" i="1" dirty="0"/>
                  <a:t> </a:t>
                </a:r>
                <a:r>
                  <a:rPr lang="en-US" i="1" dirty="0" err="1"/>
                  <a:t>teorica</a:t>
                </a:r>
                <a:r>
                  <a:rPr lang="en-US" i="1" dirty="0"/>
                  <a:t>!</a:t>
                </a:r>
                <a:r>
                  <a:rPr lang="en-US" dirty="0"/>
                  <a:t> -</a:t>
                </a:r>
                <a:r>
                  <a:rPr lang="en-US" dirty="0" err="1"/>
                  <a:t>Liceo</a:t>
                </a:r>
                <a:r>
                  <a:rPr lang="en-US" dirty="0"/>
                  <a:t> </a:t>
                </a:r>
                <a:r>
                  <a:rPr lang="en-US" dirty="0" err="1"/>
                  <a:t>Scientifico</a:t>
                </a:r>
                <a:endParaRPr lang="en-IT" dirty="0"/>
              </a:p>
            </p:txBody>
          </p:sp>
          <p:pic>
            <p:nvPicPr>
              <p:cNvPr id="26" name="Picture 25" descr="A chess piece with a chess board and a chessboard with people around it&#10;&#10;Description automatically generated with medium confidence">
                <a:extLst>
                  <a:ext uri="{FF2B5EF4-FFF2-40B4-BE49-F238E27FC236}">
                    <a16:creationId xmlns:a16="http://schemas.microsoft.com/office/drawing/2014/main" id="{E772FB11-D3AF-DED4-4431-C787C9480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156" y="476551"/>
                <a:ext cx="6025707" cy="5844938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578ACB-292F-64B1-EC9B-791C11A79A57}"/>
              </a:ext>
            </a:extLst>
          </p:cNvPr>
          <p:cNvGrpSpPr/>
          <p:nvPr/>
        </p:nvGrpSpPr>
        <p:grpSpPr>
          <a:xfrm>
            <a:off x="6376435" y="178780"/>
            <a:ext cx="5730117" cy="6550928"/>
            <a:chOff x="5889572" y="123683"/>
            <a:chExt cx="5730117" cy="655092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C07A2C-BE30-2A4B-D465-55BEF40107A4}"/>
                </a:ext>
              </a:extLst>
            </p:cNvPr>
            <p:cNvSpPr/>
            <p:nvPr/>
          </p:nvSpPr>
          <p:spPr>
            <a:xfrm>
              <a:off x="5889572" y="248214"/>
              <a:ext cx="5730117" cy="6414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3443DC9-9D1B-2995-58B1-3F67261431B6}"/>
                </a:ext>
              </a:extLst>
            </p:cNvPr>
            <p:cNvGrpSpPr/>
            <p:nvPr/>
          </p:nvGrpSpPr>
          <p:grpSpPr>
            <a:xfrm>
              <a:off x="7004137" y="123683"/>
              <a:ext cx="3456914" cy="6550928"/>
              <a:chOff x="7004137" y="123683"/>
              <a:chExt cx="3456914" cy="6550928"/>
            </a:xfrm>
            <a:solidFill>
              <a:schemeClr val="bg1"/>
            </a:solidFill>
          </p:grpSpPr>
          <p:pic>
            <p:nvPicPr>
              <p:cNvPr id="29" name="Picture 28" descr="A pile of clothes with gloves&#10;&#10;Description automatically generated">
                <a:extLst>
                  <a:ext uri="{FF2B5EF4-FFF2-40B4-BE49-F238E27FC236}">
                    <a16:creationId xmlns:a16="http://schemas.microsoft.com/office/drawing/2014/main" id="{7FBF7214-D3B0-A9B0-D6AA-91E421AA3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04137" y="123683"/>
                <a:ext cx="3456914" cy="6147970"/>
              </a:xfrm>
              <a:prstGeom prst="rect">
                <a:avLst/>
              </a:prstGeom>
              <a:grpFill/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451C25-FF45-A3AA-2FB3-6D4E5FCE1154}"/>
                  </a:ext>
                </a:extLst>
              </p:cNvPr>
              <p:cNvSpPr txBox="1"/>
              <p:nvPr/>
            </p:nvSpPr>
            <p:spPr>
              <a:xfrm>
                <a:off x="7560254" y="6305279"/>
                <a:ext cx="2870615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i="1" dirty="0"/>
                  <a:t>  </a:t>
                </a:r>
                <a:r>
                  <a:rPr lang="en-US" i="1" dirty="0" err="1"/>
                  <a:t>L’Erebo</a:t>
                </a:r>
                <a:r>
                  <a:rPr lang="en-US" dirty="0"/>
                  <a:t> -</a:t>
                </a:r>
                <a:r>
                  <a:rPr lang="en-US" dirty="0" err="1"/>
                  <a:t>Liceo</a:t>
                </a:r>
                <a:r>
                  <a:rPr lang="en-US" dirty="0"/>
                  <a:t> </a:t>
                </a:r>
                <a:r>
                  <a:rPr lang="en-US" dirty="0" err="1"/>
                  <a:t>Scientifico</a:t>
                </a:r>
                <a:endParaRPr lang="en-IT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668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EB794-A99C-061C-DBA6-891EF2471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F91E-556C-BCB2-DAD4-F45EDB50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FF0000"/>
                </a:solidFill>
              </a:rPr>
              <a:t>Fotografare la Scienza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25EA89E-911A-1C2D-EED5-E9123D007D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19647" y="1502341"/>
                <a:ext cx="8878596" cy="1853216"/>
              </a:xfrm>
            </p:spPr>
            <p:txBody>
              <a:bodyPr>
                <a:noAutofit/>
              </a:bodyPr>
              <a:lstStyle/>
              <a:p>
                <a:r>
                  <a:rPr lang="en-IT" sz="2400" dirty="0"/>
                  <a:t>Prima sfida: </a:t>
                </a:r>
                <a14:m>
                  <m:oMath xmlns:m="http://schemas.openxmlformats.org/officeDocument/2006/math">
                    <m:r>
                      <a:rPr lang="en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IT" sz="2400" dirty="0"/>
                  <a:t>3000 foto sottomesse</a:t>
                </a:r>
              </a:p>
              <a:p>
                <a:r>
                  <a:rPr lang="en-IT" sz="2400" dirty="0"/>
                  <a:t>Giuria: 40 unità tra infn/università + docenti/studenti IV edizione</a:t>
                </a:r>
              </a:p>
              <a:p>
                <a:r>
                  <a:rPr lang="en-IT" sz="2400" dirty="0"/>
                  <a:t>Ogni foto ha avuto più voti</a:t>
                </a:r>
              </a:p>
              <a:p>
                <a:r>
                  <a:rPr lang="en-IT" sz="2400" dirty="0"/>
                  <a:t>Pubblicheremo le migliori foto sui nostri canali social dopo il 5/02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25EA89E-911A-1C2D-EED5-E9123D007D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19647" y="1502341"/>
                <a:ext cx="8878596" cy="1853216"/>
              </a:xfrm>
              <a:blipFill>
                <a:blip r:embed="rId2"/>
                <a:stretch>
                  <a:fillRect l="-857" t="-4110" b="-411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blue and black bars&#10;&#10;Description automatically generated">
            <a:extLst>
              <a:ext uri="{FF2B5EF4-FFF2-40B4-BE49-F238E27FC236}">
                <a16:creationId xmlns:a16="http://schemas.microsoft.com/office/drawing/2014/main" id="{C4805822-BFC8-34D0-3DA0-C6055396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809"/>
          <a:stretch/>
        </p:blipFill>
        <p:spPr>
          <a:xfrm>
            <a:off x="2178070" y="4009987"/>
            <a:ext cx="6784543" cy="18168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E7A5F9-36CF-0DF8-4518-014C43FA3554}"/>
              </a:ext>
            </a:extLst>
          </p:cNvPr>
          <p:cNvSpPr/>
          <p:nvPr/>
        </p:nvSpPr>
        <p:spPr>
          <a:xfrm>
            <a:off x="2259729" y="5859125"/>
            <a:ext cx="6702885" cy="453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000" dirty="0">
                <a:solidFill>
                  <a:srgbClr val="14107F"/>
                </a:solidFill>
              </a:rPr>
              <a:t>40 Giurati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28677B-02B0-30D4-EC00-BC748C7EE5A5}"/>
              </a:ext>
            </a:extLst>
          </p:cNvPr>
          <p:cNvSpPr/>
          <p:nvPr/>
        </p:nvSpPr>
        <p:spPr>
          <a:xfrm>
            <a:off x="2178070" y="3721826"/>
            <a:ext cx="6784544" cy="476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rgbClr val="14107F"/>
                </a:solidFill>
              </a:rPr>
              <a:t>Numero di voti per ciascun giurato </a:t>
            </a:r>
          </a:p>
          <a:p>
            <a:pPr algn="ctr"/>
            <a:r>
              <a:rPr lang="en-IT" dirty="0">
                <a:solidFill>
                  <a:srgbClr val="14107F"/>
                </a:solidFill>
              </a:rPr>
              <a:t>(eravamo a metà strada… abbiamo dato molti più voti)</a:t>
            </a:r>
          </a:p>
        </p:txBody>
      </p:sp>
    </p:spTree>
    <p:extLst>
      <p:ext uri="{BB962C8B-B14F-4D97-AF65-F5344CB8AC3E}">
        <p14:creationId xmlns:p14="http://schemas.microsoft.com/office/powerpoint/2010/main" val="3211085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F55F-E569-74BC-C53E-8C88E5D13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FF0000"/>
                </a:solidFill>
              </a:rPr>
              <a:t>Questionari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D1578-8166-5D3A-2E4F-A94C079E5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Questionario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CC3M INFN da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somministrare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alla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fine del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campionato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di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creatività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alla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 fine del Progetto.</a:t>
            </a:r>
          </a:p>
          <a:p>
            <a:pPr>
              <a:lnSpc>
                <a:spcPct val="160000"/>
              </a:lnSpc>
            </a:pP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Allo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studio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/quattro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domande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specifiche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per A&amp;S: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gruppo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lavoro</a:t>
            </a:r>
            <a:endParaRPr lang="en-US" sz="2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Quanto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sono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stati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interessanti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seminari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seguiti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durante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questo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primo anno del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progetto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?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Quale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seminario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ti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ha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maggiormente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interessato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e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ti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ha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arricchito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?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Quale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sfida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ti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ha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dato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maggiore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libertà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esprimere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le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tue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idee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sulla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tematica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proposta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?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Ti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sembra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utile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studiare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alcuni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aspetti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della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Fisica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queste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modalità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?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sz="4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6A302-871A-04BE-884A-AB30072E7274}"/>
              </a:ext>
            </a:extLst>
          </p:cNvPr>
          <p:cNvSpPr/>
          <p:nvPr/>
        </p:nvSpPr>
        <p:spPr>
          <a:xfrm rot="20560745">
            <a:off x="2947669" y="3748127"/>
            <a:ext cx="51180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Preliminare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79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646C-0B68-B10A-33DE-5AB37AF40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FF2C-E07E-7031-2AE0-9AE847147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Budget 2025 - </a:t>
            </a:r>
            <a:r>
              <a:rPr lang="en-US" sz="66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assegnazioni</a:t>
            </a:r>
            <a:endParaRPr lang="en-US" sz="66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0A4025-2AB3-A45A-F867-8EC0727FB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440502"/>
              </p:ext>
            </p:extLst>
          </p:nvPr>
        </p:nvGraphicFramePr>
        <p:xfrm>
          <a:off x="638881" y="1621235"/>
          <a:ext cx="5710234" cy="220528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864904">
                  <a:extLst>
                    <a:ext uri="{9D8B030D-6E8A-4147-A177-3AD203B41FA5}">
                      <a16:colId xmlns:a16="http://schemas.microsoft.com/office/drawing/2014/main" val="3953619391"/>
                    </a:ext>
                  </a:extLst>
                </a:gridCol>
                <a:gridCol w="459480">
                  <a:extLst>
                    <a:ext uri="{9D8B030D-6E8A-4147-A177-3AD203B41FA5}">
                      <a16:colId xmlns:a16="http://schemas.microsoft.com/office/drawing/2014/main" val="4198401948"/>
                    </a:ext>
                  </a:extLst>
                </a:gridCol>
                <a:gridCol w="408428">
                  <a:extLst>
                    <a:ext uri="{9D8B030D-6E8A-4147-A177-3AD203B41FA5}">
                      <a16:colId xmlns:a16="http://schemas.microsoft.com/office/drawing/2014/main" val="3666814057"/>
                    </a:ext>
                  </a:extLst>
                </a:gridCol>
                <a:gridCol w="405424">
                  <a:extLst>
                    <a:ext uri="{9D8B030D-6E8A-4147-A177-3AD203B41FA5}">
                      <a16:colId xmlns:a16="http://schemas.microsoft.com/office/drawing/2014/main" val="575032194"/>
                    </a:ext>
                  </a:extLst>
                </a:gridCol>
                <a:gridCol w="369386">
                  <a:extLst>
                    <a:ext uri="{9D8B030D-6E8A-4147-A177-3AD203B41FA5}">
                      <a16:colId xmlns:a16="http://schemas.microsoft.com/office/drawing/2014/main" val="329724505"/>
                    </a:ext>
                  </a:extLst>
                </a:gridCol>
                <a:gridCol w="385819">
                  <a:extLst>
                    <a:ext uri="{9D8B030D-6E8A-4147-A177-3AD203B41FA5}">
                      <a16:colId xmlns:a16="http://schemas.microsoft.com/office/drawing/2014/main" val="581793770"/>
                    </a:ext>
                  </a:extLst>
                </a:gridCol>
                <a:gridCol w="522394">
                  <a:extLst>
                    <a:ext uri="{9D8B030D-6E8A-4147-A177-3AD203B41FA5}">
                      <a16:colId xmlns:a16="http://schemas.microsoft.com/office/drawing/2014/main" val="1597043169"/>
                    </a:ext>
                  </a:extLst>
                </a:gridCol>
                <a:gridCol w="369386">
                  <a:extLst>
                    <a:ext uri="{9D8B030D-6E8A-4147-A177-3AD203B41FA5}">
                      <a16:colId xmlns:a16="http://schemas.microsoft.com/office/drawing/2014/main" val="3507510399"/>
                    </a:ext>
                  </a:extLst>
                </a:gridCol>
                <a:gridCol w="360377">
                  <a:extLst>
                    <a:ext uri="{9D8B030D-6E8A-4147-A177-3AD203B41FA5}">
                      <a16:colId xmlns:a16="http://schemas.microsoft.com/office/drawing/2014/main" val="1952591485"/>
                    </a:ext>
                  </a:extLst>
                </a:gridCol>
                <a:gridCol w="360377">
                  <a:extLst>
                    <a:ext uri="{9D8B030D-6E8A-4147-A177-3AD203B41FA5}">
                      <a16:colId xmlns:a16="http://schemas.microsoft.com/office/drawing/2014/main" val="4227789005"/>
                    </a:ext>
                  </a:extLst>
                </a:gridCol>
                <a:gridCol w="360377">
                  <a:extLst>
                    <a:ext uri="{9D8B030D-6E8A-4147-A177-3AD203B41FA5}">
                      <a16:colId xmlns:a16="http://schemas.microsoft.com/office/drawing/2014/main" val="1937533888"/>
                    </a:ext>
                  </a:extLst>
                </a:gridCol>
                <a:gridCol w="420439">
                  <a:extLst>
                    <a:ext uri="{9D8B030D-6E8A-4147-A177-3AD203B41FA5}">
                      <a16:colId xmlns:a16="http://schemas.microsoft.com/office/drawing/2014/main" val="3766383614"/>
                    </a:ext>
                  </a:extLst>
                </a:gridCol>
                <a:gridCol w="423443">
                  <a:extLst>
                    <a:ext uri="{9D8B030D-6E8A-4147-A177-3AD203B41FA5}">
                      <a16:colId xmlns:a16="http://schemas.microsoft.com/office/drawing/2014/main" val="1969929221"/>
                    </a:ext>
                  </a:extLst>
                </a:gridCol>
              </a:tblGrid>
              <a:tr h="405114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007BFF"/>
                          </a:solidFill>
                          <a:effectLst/>
                          <a:hlinkClick r:id="rId3"/>
                        </a:rPr>
                        <a:t>Sez. &amp; Suf.</a:t>
                      </a:r>
                      <a:endParaRPr lang="en-US" sz="1400" b="1" i="0" u="none" strike="noStrike" dirty="0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7BFF"/>
                          </a:solidFill>
                          <a:effectLst/>
                          <a:hlinkClick r:id="rId4"/>
                        </a:rPr>
                        <a:t>MISS </a:t>
                      </a:r>
                      <a:endParaRPr lang="en-US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7BFF"/>
                          </a:solidFill>
                          <a:effectLst/>
                          <a:hlinkClick r:id="rId5"/>
                        </a:rPr>
                        <a:t>CON </a:t>
                      </a:r>
                      <a:endParaRPr lang="en-US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7BFF"/>
                          </a:solidFill>
                          <a:effectLst/>
                          <a:hlinkClick r:id="rId6"/>
                        </a:rPr>
                        <a:t>ALTRICONS </a:t>
                      </a:r>
                      <a:endParaRPr lang="en-US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7BFF"/>
                          </a:solidFill>
                          <a:effectLst/>
                          <a:hlinkClick r:id="rId7"/>
                        </a:rPr>
                        <a:t>TRA </a:t>
                      </a:r>
                      <a:endParaRPr lang="en-US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7BFF"/>
                          </a:solidFill>
                          <a:effectLst/>
                          <a:hlinkClick r:id="rId8"/>
                        </a:rPr>
                        <a:t>SEM </a:t>
                      </a:r>
                      <a:endParaRPr lang="en-US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TOTALE</a:t>
                      </a:r>
                      <a:endParaRPr lang="en-US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252490"/>
                  </a:ext>
                </a:extLst>
              </a:tr>
              <a:tr h="223193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Sj </a:t>
                      </a:r>
                      <a:endParaRPr lang="en-US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Sj </a:t>
                      </a:r>
                      <a:endParaRPr lang="en-US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Sj </a:t>
                      </a:r>
                      <a:endParaRPr lang="en-US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Sj </a:t>
                      </a:r>
                      <a:endParaRPr lang="en-US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Sj </a:t>
                      </a:r>
                      <a:endParaRPr lang="en-US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Sj </a:t>
                      </a:r>
                      <a:endParaRPr lang="en-US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extLst>
                  <a:ext uri="{0D108BD9-81ED-4DB2-BD59-A6C34878D82A}">
                    <a16:rowId xmlns:a16="http://schemas.microsoft.com/office/drawing/2014/main" val="10645893"/>
                  </a:ext>
                </a:extLst>
              </a:tr>
              <a:tr h="223193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7BFF"/>
                          </a:solidFill>
                          <a:effectLst/>
                          <a:hlinkClick r:id="rId9"/>
                        </a:rPr>
                        <a:t>NA </a:t>
                      </a:r>
                      <a:endParaRPr lang="en-US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11.0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7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9.0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3.0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1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3.0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5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26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13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extLst>
                  <a:ext uri="{0D108BD9-81ED-4DB2-BD59-A6C34878D82A}">
                    <a16:rowId xmlns:a16="http://schemas.microsoft.com/office/drawing/2014/main" val="1660916521"/>
                  </a:ext>
                </a:extLst>
              </a:tr>
              <a:tr h="223193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0"/>
                        </a:rPr>
                        <a:t>9.5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0"/>
                        </a:rPr>
                        <a:t>1.0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1"/>
                        </a:rPr>
                        <a:t>3.5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1"/>
                        </a:rPr>
                        <a:t>1.0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2"/>
                        </a:rPr>
                        <a:t> 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2"/>
                        </a:rPr>
                        <a:t> 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3"/>
                        </a:rPr>
                        <a:t>1.0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3"/>
                        </a:rPr>
                        <a:t>1.0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4"/>
                        </a:rPr>
                        <a:t>0.0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7BFF"/>
                          </a:solidFill>
                          <a:effectLst/>
                          <a:hlinkClick r:id="rId14"/>
                        </a:rPr>
                        <a:t>0.0 </a:t>
                      </a:r>
                      <a:endParaRPr lang="en-IT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14.0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3.0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extLst>
                  <a:ext uri="{0D108BD9-81ED-4DB2-BD59-A6C34878D82A}">
                    <a16:rowId xmlns:a16="http://schemas.microsoft.com/office/drawing/2014/main" val="4190744979"/>
                  </a:ext>
                </a:extLst>
              </a:tr>
              <a:tr h="223193">
                <a:tc gridSpan="12"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 dirty="0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 dirty="0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>
                          <a:solidFill>
                            <a:srgbClr val="212529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212529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extLst>
                  <a:ext uri="{0D108BD9-81ED-4DB2-BD59-A6C34878D82A}">
                    <a16:rowId xmlns:a16="http://schemas.microsoft.com/office/drawing/2014/main" val="1801270926"/>
                  </a:ext>
                </a:extLst>
              </a:tr>
              <a:tr h="223193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7BFF"/>
                          </a:solidFill>
                          <a:effectLst/>
                        </a:rPr>
                        <a:t>TOTALE </a:t>
                      </a:r>
                      <a:endParaRPr lang="en-US" sz="1400" b="1" i="0" u="none" strike="noStrike">
                        <a:solidFill>
                          <a:srgbClr val="007B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11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7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9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3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1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3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5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26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13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extLst>
                  <a:ext uri="{0D108BD9-81ED-4DB2-BD59-A6C34878D82A}">
                    <a16:rowId xmlns:a16="http://schemas.microsoft.com/office/drawing/2014/main" val="3402490999"/>
                  </a:ext>
                </a:extLst>
              </a:tr>
              <a:tr h="223193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18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9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0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4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8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0033FF"/>
                          </a:solidFill>
                          <a:effectLst/>
                        </a:rPr>
                        <a:t>39</a:t>
                      </a:r>
                      <a:endParaRPr lang="en-IT" sz="1400" b="1" i="0" u="none" strike="noStrike">
                        <a:solidFill>
                          <a:srgbClr val="0033FF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245819"/>
                  </a:ext>
                </a:extLst>
              </a:tr>
              <a:tr h="223193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9.5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1  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3.5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1  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   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1  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   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3.0  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extLst>
                  <a:ext uri="{0D108BD9-81ED-4DB2-BD59-A6C34878D82A}">
                    <a16:rowId xmlns:a16="http://schemas.microsoft.com/office/drawing/2014/main" val="3309805643"/>
                  </a:ext>
                </a:extLst>
              </a:tr>
              <a:tr h="223193">
                <a:tc v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10.5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4.5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  <a:endParaRPr lang="en-IT" sz="1400" b="1" i="0" u="none" strike="noStrike" dirty="0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  <a:endParaRPr lang="en-IT" sz="1400" b="1" i="0" u="none" strike="noStrike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  <a:endParaRPr lang="en-IT" sz="1400" b="1" i="0" u="none" strike="noStrike" dirty="0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IT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17.0</a:t>
                      </a:r>
                      <a:endParaRPr lang="en-IT" sz="1400" b="1" i="0" u="none" strike="noStrike" dirty="0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11661" marR="11661" marT="11661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7195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D71B41B-CD4D-71B1-4113-D3C62503715E}"/>
              </a:ext>
            </a:extLst>
          </p:cNvPr>
          <p:cNvSpPr txBox="1"/>
          <p:nvPr/>
        </p:nvSpPr>
        <p:spPr>
          <a:xfrm>
            <a:off x="7532436" y="1699183"/>
            <a:ext cx="283276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T" sz="2400" dirty="0"/>
              <a:t>Richiesto: 26k€+13k€</a:t>
            </a:r>
          </a:p>
          <a:p>
            <a:r>
              <a:rPr lang="en-IT" sz="2400" dirty="0"/>
              <a:t>Assegnato: 14k€+3k€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80A91-9662-ADF2-A78E-E3396D95D835}"/>
              </a:ext>
            </a:extLst>
          </p:cNvPr>
          <p:cNvSpPr txBox="1"/>
          <p:nvPr/>
        </p:nvSpPr>
        <p:spPr>
          <a:xfrm>
            <a:off x="6734878" y="2793152"/>
            <a:ext cx="4966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Stiamo lavorando ad una rimodulazione interna per adeguarci alle assegnazioni, in parallelo stiamo lavorando per aumentare i fondi esterni</a:t>
            </a:r>
          </a:p>
        </p:txBody>
      </p:sp>
      <p:pic>
        <p:nvPicPr>
          <p:cNvPr id="4" name="Immagine 2" descr="Immagine che contiene testo, schermata, Carattere, schermo&#10;&#10;Descrizione generata automaticamente">
            <a:extLst>
              <a:ext uri="{FF2B5EF4-FFF2-40B4-BE49-F238E27FC236}">
                <a16:creationId xmlns:a16="http://schemas.microsoft.com/office/drawing/2014/main" id="{910EDAA7-3555-ED44-4CDF-F835B5555D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" y="4054004"/>
            <a:ext cx="9552409" cy="2328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A74384-3FFE-3C13-40B3-BD9B504F0417}"/>
              </a:ext>
            </a:extLst>
          </p:cNvPr>
          <p:cNvSpPr/>
          <p:nvPr/>
        </p:nvSpPr>
        <p:spPr>
          <a:xfrm>
            <a:off x="5486491" y="4756819"/>
            <a:ext cx="4930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Servono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fondi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916487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9165</TotalTime>
  <Words>728</Words>
  <Application>Microsoft Macintosh PowerPoint</Application>
  <PresentationFormat>Widescreen</PresentationFormat>
  <Paragraphs>181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 Narrow</vt:lpstr>
      <vt:lpstr>Arial</vt:lpstr>
      <vt:lpstr>Calibri</vt:lpstr>
      <vt:lpstr>Calibri Light</vt:lpstr>
      <vt:lpstr>Cambria Math</vt:lpstr>
      <vt:lpstr>Helvetica Neue</vt:lpstr>
      <vt:lpstr>TITILLIUMTEXT25L-400WT</vt:lpstr>
      <vt:lpstr>Office 2013 - 2022 Theme</vt:lpstr>
      <vt:lpstr>Report A&amp;S across Italy</vt:lpstr>
      <vt:lpstr>I numeri della V Edizione</vt:lpstr>
      <vt:lpstr>I numeri della V Edizione</vt:lpstr>
      <vt:lpstr>PowerPoint Presentation</vt:lpstr>
      <vt:lpstr>Campionato di Creatività: I sfida conclusa</vt:lpstr>
      <vt:lpstr>PowerPoint Presentation</vt:lpstr>
      <vt:lpstr>Fotografare la Scienza</vt:lpstr>
      <vt:lpstr>Questionari</vt:lpstr>
      <vt:lpstr>Budget 2025 - assegnazioni</vt:lpstr>
      <vt:lpstr>Fondi Esterni </vt:lpstr>
      <vt:lpstr>Report A&amp;S across Italy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ppierluigi2000@gmail.com</dc:creator>
  <cp:lastModifiedBy>Camilla Di Donato</cp:lastModifiedBy>
  <cp:revision>210</cp:revision>
  <dcterms:created xsi:type="dcterms:W3CDTF">2020-10-01T08:57:39Z</dcterms:created>
  <dcterms:modified xsi:type="dcterms:W3CDTF">2025-02-03T18:04:02Z</dcterms:modified>
</cp:coreProperties>
</file>