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8" r:id="rId6"/>
    <p:sldId id="270" r:id="rId7"/>
    <p:sldId id="269" r:id="rId8"/>
    <p:sldId id="272" r:id="rId9"/>
    <p:sldId id="273" r:id="rId10"/>
    <p:sldId id="275" r:id="rId11"/>
    <p:sldId id="274" r:id="rId12"/>
    <p:sldId id="276" r:id="rId13"/>
    <p:sldId id="271" r:id="rId14"/>
    <p:sldId id="278" r:id="rId15"/>
    <p:sldId id="256" r:id="rId16"/>
    <p:sldId id="261" r:id="rId17"/>
    <p:sldId id="257" r:id="rId18"/>
    <p:sldId id="259" r:id="rId19"/>
    <p:sldId id="258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17" autoAdjust="0"/>
    <p:restoredTop sz="94597"/>
  </p:normalViewPr>
  <p:slideViewPr>
    <p:cSldViewPr snapToGrid="0">
      <p:cViewPr varScale="1">
        <p:scale>
          <a:sx n="105" d="100"/>
          <a:sy n="105" d="100"/>
        </p:scale>
        <p:origin x="12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E7519C-0424-7BC8-14B5-54B200DEB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DF2C0A-D14A-5E96-FF4B-8AF2F0914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F75AAB-E874-2B64-35EA-ACC5F166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981E7E-B80C-DC7C-A428-D29B24EB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A2E4E8-6F41-A99F-F9B4-F8F9408C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94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D06FD-283F-A957-1995-E80AF5F4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9864CE-FF52-F4B3-31E4-C980A16E5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F75DAA-C1CC-1264-8BC9-8AAB7DB5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3AF124-7BC3-4F7F-8C3D-3BBCFD1D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D3B978-80BC-AC2B-FB32-A1762C33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71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7FC2E7B-1B6A-3855-0755-293484B61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257548-E964-CE2B-51A8-37093800E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00A5D9-DCEE-D806-ADF1-1EF77EA5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D6EB57-A7BD-DE22-5BF4-4AFEC649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D398EF-3A7B-D1C0-7436-1F9F87DC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6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772CF-6D6F-2B32-04E3-DE97FF8A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828E3B-CA8B-8457-BEE0-F05548769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C0D562-0E1C-6ADE-69E5-868DDF2A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A16A48-21DB-A955-30D6-66F23C49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8FC540-9D9E-FB5C-9C07-66C5E587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86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F9E81-1BB5-0CE0-794B-32DC9D86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307609-AA83-9D49-9CC5-F2D6DC73C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D23B7F-2747-A9EF-CAE9-35686027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4AF23B-E0F8-4B7D-2F4E-B97E1875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AAF686-EB38-A76D-19BD-B5664EF4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5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847AFB-43BC-46C1-B519-FD957B5B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580F72-648C-9EB9-2C9D-518396C43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20FE32-79A3-787E-08E3-B62F715F9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781B31-1870-38D3-A7E1-96BEEC3C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0A263-E2BC-A402-8645-7A110E0A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1387BC-7A4C-D8D9-0B04-070561BA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02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2463C-D87B-8DBC-E21D-CD0B5C8E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91DECE-459B-2463-B6E9-5F5691B01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4C5FEA-87BC-BFD4-4D68-BC32D5B4E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B6A326-9AF0-C400-6B46-497798C62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21B14CC-F986-DC10-DE99-495F3AF5F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4C4CE4-451A-4FE4-FA8E-358C9C9C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4CDCAB-87FF-BB52-0D2D-47791820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227CD8-15C3-31F2-7767-B5CDEB34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6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1686F4-2F86-CD3A-FB45-E3256B62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157B34-83C3-40FB-BBF4-207466E1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B35C21-41E6-A775-FD19-EC10CCEF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084E28-74A2-76BE-4FEA-7BEF0FCF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86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996EFF-4DBA-A426-84C3-020C63377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00A17C9-BA37-DCB0-A569-84F864EC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34428D-6D1F-DC7B-FDCF-D99E30BD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89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E012C3-F1FB-BB77-54BC-BE03B04E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C41CFC-922A-66DB-A3DE-033B475F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7642A9-8CC8-2883-D7DE-CFB31ACF8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6ED587-59B2-FFFB-EE30-D23DCC76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64596D-7747-9C60-DA77-E7FD8889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4E65FD-0F8B-8703-DF8E-B88C934D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4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E6F3B-E9A6-7F08-E67C-1E702CB4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4D5E63-581F-048B-7E7C-E30680786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CF0E22-71CA-DA51-270D-EB8483D7F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BBC922-72E0-171B-CE11-D4E44CAF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D73052-2ADA-CC8C-E0A6-D8BA9B69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75F680-B124-04DD-6842-727F05ED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53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36A39E-628C-8657-8F90-E190D5F5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485C08-9052-C8B7-1578-6D2066FD6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8C73A5-F349-8374-20B3-C6A248178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6E0A3-BE46-4B6D-88D1-898E58A37F09}" type="datetimeFigureOut">
              <a:rPr lang="it-IT" smtClean="0"/>
              <a:t>02/02/2025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0C9EC3-8B2A-95A3-BCD8-923E01874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05A300-FBF5-D3DC-CBA1-B8D830773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103C3-CD2E-4D37-8A42-F1D38DD49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69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stnazfisnucl.sharepoint.com/:w:/s/CC3M20232/EaWJ45RUN05Ci_XO9uuYcYUBep3DF2PP7aQ-IHKivXHlXw?e=5LCaEK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genda.infn.it/category/2139/" TargetMode="External"/><Relationship Id="rId13" Type="http://schemas.openxmlformats.org/officeDocument/2006/relationships/hyperlink" Target="https://agenda.infn.it/event/44834/" TargetMode="External"/><Relationship Id="rId3" Type="http://schemas.openxmlformats.org/officeDocument/2006/relationships/hyperlink" Target="https://agenda.infn.it/event/44742/" TargetMode="External"/><Relationship Id="rId7" Type="http://schemas.openxmlformats.org/officeDocument/2006/relationships/hyperlink" Target="https://agenda.infn.it/event/45018/" TargetMode="External"/><Relationship Id="rId12" Type="http://schemas.openxmlformats.org/officeDocument/2006/relationships/hyperlink" Target="https://asimov.ca.infn.it/asimov/" TargetMode="External"/><Relationship Id="rId17" Type="http://schemas.openxmlformats.org/officeDocument/2006/relationships/hyperlink" Target="https://agenda.infn.it/event/45134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pctounipv.it/progetto.php?id=22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genda.infn.it/event/43738/" TargetMode="External"/><Relationship Id="rId11" Type="http://schemas.openxmlformats.org/officeDocument/2006/relationships/hyperlink" Target="https://agenda.infn.it/event/44354/" TargetMode="External"/><Relationship Id="rId5" Type="http://schemas.openxmlformats.org/officeDocument/2006/relationships/hyperlink" Target="https://artandscience.infn.it/cms/piattaforma/public/login" TargetMode="External"/><Relationship Id="rId15" Type="http://schemas.openxmlformats.org/officeDocument/2006/relationships/hyperlink" Target="https://agenda.infn.it/event/44896/" TargetMode="External"/><Relationship Id="rId10" Type="http://schemas.openxmlformats.org/officeDocument/2006/relationships/hyperlink" Target="https://agenda.infn.it/event/43772/" TargetMode="External"/><Relationship Id="rId4" Type="http://schemas.openxmlformats.org/officeDocument/2006/relationships/hyperlink" Target="https://agenda.infn.it/event/43361" TargetMode="External"/><Relationship Id="rId9" Type="http://schemas.openxmlformats.org/officeDocument/2006/relationships/hyperlink" Target="https://agenda.infn.it/event/37222/registrations/" TargetMode="External"/><Relationship Id="rId14" Type="http://schemas.openxmlformats.org/officeDocument/2006/relationships/hyperlink" Target="https://agenda.infn.it/event/44875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93FD9-A19B-CC77-6709-97FF4D53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645" y="8397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b="1" i="0" dirty="0">
                <a:solidFill>
                  <a:srgbClr val="000000"/>
                </a:solidFill>
                <a:effectLst/>
                <a:latin typeface="Lucida Grande"/>
              </a:rPr>
              <a:t> </a:t>
            </a:r>
            <a:br>
              <a:rPr lang="it-IT" b="1" i="0" dirty="0">
                <a:solidFill>
                  <a:srgbClr val="000000"/>
                </a:solidFill>
                <a:effectLst/>
                <a:latin typeface="Lucida Grande"/>
              </a:rPr>
            </a:br>
            <a:r>
              <a:rPr lang="it-IT" sz="4900" i="0" dirty="0">
                <a:solidFill>
                  <a:srgbClr val="000000"/>
                </a:solidFill>
                <a:effectLst/>
                <a:latin typeface="Lucida Grande"/>
              </a:rPr>
              <a:t>Organizzazione per le registrazioni scuole </a:t>
            </a:r>
            <a:br>
              <a:rPr lang="it-IT" sz="4900" i="0" dirty="0">
                <a:solidFill>
                  <a:srgbClr val="000000"/>
                </a:solidFill>
                <a:effectLst/>
                <a:latin typeface="Lucida Grande"/>
              </a:rPr>
            </a:br>
            <a:r>
              <a:rPr lang="it-IT" sz="4900" i="0" dirty="0">
                <a:solidFill>
                  <a:srgbClr val="000000"/>
                </a:solidFill>
                <a:effectLst/>
                <a:latin typeface="Lucida Grande"/>
              </a:rPr>
              <a:t>2024/2025 e 2025/2026</a:t>
            </a:r>
            <a:endParaRPr lang="it-IT" sz="490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92B0FF6-0BEB-C7F9-6229-D76053322EEF}"/>
              </a:ext>
            </a:extLst>
          </p:cNvPr>
          <p:cNvCxnSpPr>
            <a:cxnSpLocks/>
          </p:cNvCxnSpPr>
          <p:nvPr/>
        </p:nvCxnSpPr>
        <p:spPr>
          <a:xfrm>
            <a:off x="1051560" y="1257605"/>
            <a:ext cx="983633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796AFF9-8C95-D9C2-0E96-E19CFE2F4620}"/>
              </a:ext>
            </a:extLst>
          </p:cNvPr>
          <p:cNvCxnSpPr>
            <a:cxnSpLocks/>
          </p:cNvCxnSpPr>
          <p:nvPr/>
        </p:nvCxnSpPr>
        <p:spPr>
          <a:xfrm>
            <a:off x="903515" y="3669879"/>
            <a:ext cx="983633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085844A-62E0-C49C-B425-A12453340118}"/>
              </a:ext>
            </a:extLst>
          </p:cNvPr>
          <p:cNvSpPr txBox="1"/>
          <p:nvPr/>
        </p:nvSpPr>
        <p:spPr>
          <a:xfrm>
            <a:off x="2328725" y="4110278"/>
            <a:ext cx="8059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Martina Bologna (</a:t>
            </a:r>
            <a:r>
              <a:rPr lang="it-IT" dirty="0" err="1"/>
              <a:t>Uff.Com</a:t>
            </a:r>
            <a:r>
              <a:rPr lang="it-IT" dirty="0"/>
              <a:t>.), Carlo Puggioni (Cagliari), Franca Masciulli (LNGS), Michele Pinamonti (Trieste)</a:t>
            </a:r>
          </a:p>
        </p:txBody>
      </p:sp>
    </p:spTree>
    <p:extLst>
      <p:ext uri="{BB962C8B-B14F-4D97-AF65-F5344CB8AC3E}">
        <p14:creationId xmlns:p14="http://schemas.microsoft.com/office/powerpoint/2010/main" val="161858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350FE-E2C1-7E90-CB37-BC736DD9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58B34B-2CD2-29CE-4A5E-8E18F6DACA4C}"/>
              </a:ext>
            </a:extLst>
          </p:cNvPr>
          <p:cNvSpPr txBox="1"/>
          <p:nvPr/>
        </p:nvSpPr>
        <p:spPr>
          <a:xfrm>
            <a:off x="513013" y="189473"/>
            <a:ext cx="11054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Proposta Anagrafica base per i progetti  per INDICO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3118086B-4680-1564-81D7-C5BF79089BB5}"/>
              </a:ext>
            </a:extLst>
          </p:cNvPr>
          <p:cNvCxnSpPr>
            <a:cxnSpLocks/>
          </p:cNvCxnSpPr>
          <p:nvPr/>
        </p:nvCxnSpPr>
        <p:spPr>
          <a:xfrm>
            <a:off x="568234" y="754686"/>
            <a:ext cx="11147935" cy="32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FB2F8427-2AA0-D74D-1B4D-6596BFE90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8BDE507-0943-9624-3BBD-B9FD958A2132}"/>
              </a:ext>
            </a:extLst>
          </p:cNvPr>
          <p:cNvSpPr txBox="1"/>
          <p:nvPr/>
        </p:nvSpPr>
        <p:spPr>
          <a:xfrm>
            <a:off x="316626" y="1085786"/>
            <a:ext cx="32897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Nome dei campi</a:t>
            </a:r>
          </a:p>
          <a:p>
            <a:r>
              <a:rPr lang="it-IT" sz="1600" dirty="0"/>
              <a:t>Codice Meccanografico</a:t>
            </a:r>
          </a:p>
          <a:p>
            <a:r>
              <a:rPr lang="it-IT" sz="1600" dirty="0"/>
              <a:t> Indirizzo </a:t>
            </a:r>
          </a:p>
          <a:p>
            <a:r>
              <a:rPr lang="it-IT" sz="1600" dirty="0"/>
              <a:t>Comune</a:t>
            </a:r>
          </a:p>
          <a:p>
            <a:r>
              <a:rPr lang="it-IT" sz="1600" dirty="0"/>
              <a:t>Provincia</a:t>
            </a:r>
          </a:p>
          <a:p>
            <a:r>
              <a:rPr lang="it-IT" sz="1600" dirty="0"/>
              <a:t>Tipologia di scuola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CE63FA7-0513-8D75-2C31-6552A14E4EE2}"/>
              </a:ext>
            </a:extLst>
          </p:cNvPr>
          <p:cNvSpPr txBox="1"/>
          <p:nvPr/>
        </p:nvSpPr>
        <p:spPr>
          <a:xfrm>
            <a:off x="2920126" y="1085786"/>
            <a:ext cx="24642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Tipologia campo</a:t>
            </a:r>
          </a:p>
          <a:p>
            <a:r>
              <a:rPr lang="it-IT" sz="1600" dirty="0"/>
              <a:t>Testo</a:t>
            </a:r>
          </a:p>
          <a:p>
            <a:r>
              <a:rPr lang="it-IT" sz="1600" dirty="0"/>
              <a:t>Testo</a:t>
            </a:r>
          </a:p>
          <a:p>
            <a:r>
              <a:rPr lang="it-IT" sz="1600" dirty="0"/>
              <a:t>Testo</a:t>
            </a:r>
          </a:p>
          <a:p>
            <a:r>
              <a:rPr lang="it-IT" sz="1600" dirty="0"/>
              <a:t>Testo</a:t>
            </a:r>
          </a:p>
          <a:p>
            <a:r>
              <a:rPr lang="it-IT" sz="1600" dirty="0"/>
              <a:t>Menu a tendina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336F060-A553-43C3-ED46-CD6F937F0B4E}"/>
              </a:ext>
            </a:extLst>
          </p:cNvPr>
          <p:cNvSpPr txBox="1"/>
          <p:nvPr/>
        </p:nvSpPr>
        <p:spPr>
          <a:xfrm>
            <a:off x="5557926" y="1085786"/>
            <a:ext cx="60220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Note</a:t>
            </a:r>
          </a:p>
          <a:p>
            <a:r>
              <a:rPr lang="it-IT" sz="1600" dirty="0"/>
              <a:t>-</a:t>
            </a:r>
          </a:p>
          <a:p>
            <a:r>
              <a:rPr lang="it-IT" sz="1600" dirty="0"/>
              <a:t>-</a:t>
            </a:r>
          </a:p>
          <a:p>
            <a:r>
              <a:rPr lang="it-IT" sz="1600" dirty="0"/>
              <a:t>-</a:t>
            </a:r>
          </a:p>
          <a:p>
            <a:r>
              <a:rPr lang="it-IT" sz="1600" dirty="0"/>
              <a:t>-</a:t>
            </a:r>
          </a:p>
          <a:p>
            <a:r>
              <a:rPr lang="it-IT" sz="1600" dirty="0"/>
              <a:t>Riempito secondo la suddivisione degli istituti del MIUR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3D12842-FD2D-FEED-D26A-CDD1CB7E0AE8}"/>
              </a:ext>
            </a:extLst>
          </p:cNvPr>
          <p:cNvSpPr txBox="1"/>
          <p:nvPr/>
        </p:nvSpPr>
        <p:spPr>
          <a:xfrm>
            <a:off x="12268" y="749955"/>
            <a:ext cx="121919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Scuola</a:t>
            </a:r>
          </a:p>
        </p:txBody>
      </p: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E5A10D8C-D142-DCBB-C7BF-C6CB8C503DCA}"/>
              </a:ext>
            </a:extLst>
          </p:cNvPr>
          <p:cNvCxnSpPr/>
          <p:nvPr/>
        </p:nvCxnSpPr>
        <p:spPr>
          <a:xfrm>
            <a:off x="164665" y="1401072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A6AB29C8-977E-6243-8188-4D20387F010D}"/>
              </a:ext>
            </a:extLst>
          </p:cNvPr>
          <p:cNvCxnSpPr/>
          <p:nvPr/>
        </p:nvCxnSpPr>
        <p:spPr>
          <a:xfrm>
            <a:off x="181675" y="1664791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DDA4F6C7-2359-26CC-4E9D-9A8C204105B1}"/>
              </a:ext>
            </a:extLst>
          </p:cNvPr>
          <p:cNvCxnSpPr/>
          <p:nvPr/>
        </p:nvCxnSpPr>
        <p:spPr>
          <a:xfrm>
            <a:off x="164665" y="1911183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833EE880-5F34-D6AB-791E-CF7B10354B44}"/>
              </a:ext>
            </a:extLst>
          </p:cNvPr>
          <p:cNvCxnSpPr/>
          <p:nvPr/>
        </p:nvCxnSpPr>
        <p:spPr>
          <a:xfrm>
            <a:off x="164665" y="2132589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0F1B2193-6701-BE87-E438-99560952CB57}"/>
              </a:ext>
            </a:extLst>
          </p:cNvPr>
          <p:cNvCxnSpPr/>
          <p:nvPr/>
        </p:nvCxnSpPr>
        <p:spPr>
          <a:xfrm>
            <a:off x="164665" y="2387038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40CD5B9E-E6C9-BB2A-AAB2-9D3BABEDDFB1}"/>
              </a:ext>
            </a:extLst>
          </p:cNvPr>
          <p:cNvCxnSpPr/>
          <p:nvPr/>
        </p:nvCxnSpPr>
        <p:spPr>
          <a:xfrm>
            <a:off x="164665" y="2625580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5C96DAB-294A-F5A1-427C-5C736DC6D26C}"/>
              </a:ext>
            </a:extLst>
          </p:cNvPr>
          <p:cNvSpPr txBox="1"/>
          <p:nvPr/>
        </p:nvSpPr>
        <p:spPr>
          <a:xfrm>
            <a:off x="213148" y="2934828"/>
            <a:ext cx="32897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Nome dei campi</a:t>
            </a:r>
          </a:p>
          <a:p>
            <a:r>
              <a:rPr lang="it-IT" sz="1600" dirty="0"/>
              <a:t>Nome </a:t>
            </a:r>
          </a:p>
          <a:p>
            <a:r>
              <a:rPr lang="it-IT" sz="1600" dirty="0"/>
              <a:t>Cognome </a:t>
            </a:r>
          </a:p>
          <a:p>
            <a:r>
              <a:rPr lang="it-IT" sz="1600" dirty="0"/>
              <a:t>Genere</a:t>
            </a:r>
          </a:p>
          <a:p>
            <a:r>
              <a:rPr lang="it-IT" sz="1600" dirty="0"/>
              <a:t>Email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824311A1-2AA1-49B1-0C08-8E65DAD8B81C}"/>
              </a:ext>
            </a:extLst>
          </p:cNvPr>
          <p:cNvSpPr txBox="1"/>
          <p:nvPr/>
        </p:nvSpPr>
        <p:spPr>
          <a:xfrm>
            <a:off x="2816648" y="2934828"/>
            <a:ext cx="24642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Tipologia campo</a:t>
            </a:r>
          </a:p>
          <a:p>
            <a:r>
              <a:rPr lang="it-IT" sz="1600" dirty="0"/>
              <a:t>Testo</a:t>
            </a:r>
          </a:p>
          <a:p>
            <a:r>
              <a:rPr lang="it-IT" sz="1600" dirty="0"/>
              <a:t>Testo</a:t>
            </a:r>
          </a:p>
          <a:p>
            <a:r>
              <a:rPr lang="it-IT" sz="1600" dirty="0"/>
              <a:t>Menu a tendina</a:t>
            </a:r>
          </a:p>
          <a:p>
            <a:r>
              <a:rPr lang="it-IT" sz="1600" dirty="0"/>
              <a:t>Testo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2020889-E14F-1A5F-113C-DBF92146028F}"/>
              </a:ext>
            </a:extLst>
          </p:cNvPr>
          <p:cNvSpPr txBox="1"/>
          <p:nvPr/>
        </p:nvSpPr>
        <p:spPr>
          <a:xfrm>
            <a:off x="5418658" y="2933932"/>
            <a:ext cx="67733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Note</a:t>
            </a:r>
          </a:p>
          <a:p>
            <a:r>
              <a:rPr lang="it-IT" sz="1600" dirty="0"/>
              <a:t>-</a:t>
            </a:r>
          </a:p>
          <a:p>
            <a:r>
              <a:rPr lang="it-IT" sz="1600" dirty="0"/>
              <a:t>-</a:t>
            </a:r>
          </a:p>
          <a:p>
            <a:r>
              <a:rPr lang="it-IT" sz="1600" dirty="0"/>
              <a:t>-</a:t>
            </a:r>
          </a:p>
          <a:p>
            <a:r>
              <a:rPr lang="it-IT" sz="1600" dirty="0"/>
              <a:t>Istituzionale/personale</a:t>
            </a: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83B906D4-3B30-A872-204C-8F4302EFA12E}"/>
              </a:ext>
            </a:extLst>
          </p:cNvPr>
          <p:cNvCxnSpPr/>
          <p:nvPr/>
        </p:nvCxnSpPr>
        <p:spPr>
          <a:xfrm>
            <a:off x="152397" y="3278598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A18F13C1-6C1F-6C7E-4631-831959290D12}"/>
              </a:ext>
            </a:extLst>
          </p:cNvPr>
          <p:cNvCxnSpPr/>
          <p:nvPr/>
        </p:nvCxnSpPr>
        <p:spPr>
          <a:xfrm>
            <a:off x="157138" y="3517137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C4CEE61E-0FB7-1675-8E09-31D79C647240}"/>
              </a:ext>
            </a:extLst>
          </p:cNvPr>
          <p:cNvCxnSpPr/>
          <p:nvPr/>
        </p:nvCxnSpPr>
        <p:spPr>
          <a:xfrm>
            <a:off x="153725" y="3764949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5E869A8B-AAB3-D07F-9EFD-989E99B2C995}"/>
              </a:ext>
            </a:extLst>
          </p:cNvPr>
          <p:cNvCxnSpPr/>
          <p:nvPr/>
        </p:nvCxnSpPr>
        <p:spPr>
          <a:xfrm>
            <a:off x="161456" y="3995540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C612360E-30DF-1C42-D1EF-64CD39535914}"/>
              </a:ext>
            </a:extLst>
          </p:cNvPr>
          <p:cNvCxnSpPr/>
          <p:nvPr/>
        </p:nvCxnSpPr>
        <p:spPr>
          <a:xfrm>
            <a:off x="152397" y="4248394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E7A0A947-DD5C-4767-48CE-70C1491B1C65}"/>
              </a:ext>
            </a:extLst>
          </p:cNvPr>
          <p:cNvSpPr txBox="1"/>
          <p:nvPr/>
        </p:nvSpPr>
        <p:spPr>
          <a:xfrm>
            <a:off x="-55662" y="2586243"/>
            <a:ext cx="121919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Docente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9D0E2C88-CC65-D137-EE93-D925E85C1448}"/>
              </a:ext>
            </a:extLst>
          </p:cNvPr>
          <p:cNvSpPr txBox="1"/>
          <p:nvPr/>
        </p:nvSpPr>
        <p:spPr>
          <a:xfrm>
            <a:off x="213148" y="4613459"/>
            <a:ext cx="32897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Nome dei campi</a:t>
            </a:r>
          </a:p>
          <a:p>
            <a:r>
              <a:rPr lang="it-IT" sz="1600" dirty="0"/>
              <a:t>Nome </a:t>
            </a:r>
          </a:p>
          <a:p>
            <a:r>
              <a:rPr lang="it-IT" sz="1600" dirty="0"/>
              <a:t>Cognome </a:t>
            </a:r>
          </a:p>
          <a:p>
            <a:r>
              <a:rPr lang="it-IT" sz="1600" dirty="0"/>
              <a:t>Genere</a:t>
            </a:r>
          </a:p>
          <a:p>
            <a:r>
              <a:rPr lang="it-IT" sz="1600" dirty="0"/>
              <a:t>Email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A6F8117C-17E7-56C3-3D88-BE4DE8AECBD2}"/>
              </a:ext>
            </a:extLst>
          </p:cNvPr>
          <p:cNvSpPr txBox="1"/>
          <p:nvPr/>
        </p:nvSpPr>
        <p:spPr>
          <a:xfrm>
            <a:off x="2816648" y="4613459"/>
            <a:ext cx="24642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Tipologia campo</a:t>
            </a:r>
          </a:p>
          <a:p>
            <a:r>
              <a:rPr lang="it-IT" sz="1600" dirty="0"/>
              <a:t>Testo</a:t>
            </a:r>
          </a:p>
          <a:p>
            <a:r>
              <a:rPr lang="it-IT" sz="1600" dirty="0"/>
              <a:t>Testo</a:t>
            </a:r>
          </a:p>
          <a:p>
            <a:r>
              <a:rPr lang="it-IT" sz="1600" dirty="0"/>
              <a:t>Menu a tendina</a:t>
            </a:r>
          </a:p>
          <a:p>
            <a:r>
              <a:rPr lang="it-IT" sz="1600" dirty="0"/>
              <a:t>Testo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70BF3880-1464-1F8A-EC34-0A000781BFF5}"/>
              </a:ext>
            </a:extLst>
          </p:cNvPr>
          <p:cNvSpPr txBox="1"/>
          <p:nvPr/>
        </p:nvSpPr>
        <p:spPr>
          <a:xfrm>
            <a:off x="5418658" y="4612563"/>
            <a:ext cx="67733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Note</a:t>
            </a:r>
          </a:p>
          <a:p>
            <a:r>
              <a:rPr lang="it-IT" sz="1600" dirty="0"/>
              <a:t>-</a:t>
            </a:r>
          </a:p>
          <a:p>
            <a:r>
              <a:rPr lang="it-IT" sz="1600" dirty="0"/>
              <a:t>-</a:t>
            </a:r>
          </a:p>
          <a:p>
            <a:r>
              <a:rPr lang="it-IT" sz="1600" dirty="0"/>
              <a:t>-</a:t>
            </a:r>
          </a:p>
          <a:p>
            <a:r>
              <a:rPr lang="it-IT" sz="1600" dirty="0"/>
              <a:t>Istituzionale/personale</a:t>
            </a:r>
          </a:p>
        </p:txBody>
      </p: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85E83DCC-9FFE-0EE3-F668-744812D67F32}"/>
              </a:ext>
            </a:extLst>
          </p:cNvPr>
          <p:cNvCxnSpPr/>
          <p:nvPr/>
        </p:nvCxnSpPr>
        <p:spPr>
          <a:xfrm>
            <a:off x="152397" y="4957229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4240E107-C3E8-B9F3-5A30-55AFF415035A}"/>
              </a:ext>
            </a:extLst>
          </p:cNvPr>
          <p:cNvCxnSpPr/>
          <p:nvPr/>
        </p:nvCxnSpPr>
        <p:spPr>
          <a:xfrm>
            <a:off x="157138" y="5195768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89B15B44-5808-0BAD-3273-5C73DE11A264}"/>
              </a:ext>
            </a:extLst>
          </p:cNvPr>
          <p:cNvCxnSpPr/>
          <p:nvPr/>
        </p:nvCxnSpPr>
        <p:spPr>
          <a:xfrm>
            <a:off x="153725" y="5443580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5D6A422B-1514-8403-766A-560D0E525B3C}"/>
              </a:ext>
            </a:extLst>
          </p:cNvPr>
          <p:cNvCxnSpPr/>
          <p:nvPr/>
        </p:nvCxnSpPr>
        <p:spPr>
          <a:xfrm>
            <a:off x="161456" y="5674171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FFF2F9C2-6D90-4BC0-7C42-85019F861282}"/>
              </a:ext>
            </a:extLst>
          </p:cNvPr>
          <p:cNvCxnSpPr/>
          <p:nvPr/>
        </p:nvCxnSpPr>
        <p:spPr>
          <a:xfrm>
            <a:off x="152397" y="5927025"/>
            <a:ext cx="11775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F255CE77-7B54-116F-27CB-601BE05D70F8}"/>
              </a:ext>
            </a:extLst>
          </p:cNvPr>
          <p:cNvSpPr txBox="1"/>
          <p:nvPr/>
        </p:nvSpPr>
        <p:spPr>
          <a:xfrm>
            <a:off x="-55662" y="4209216"/>
            <a:ext cx="121919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Studente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2651C6-8B89-214A-E1A1-4599C42E5C00}"/>
              </a:ext>
            </a:extLst>
          </p:cNvPr>
          <p:cNvSpPr txBox="1"/>
          <p:nvPr/>
        </p:nvSpPr>
        <p:spPr>
          <a:xfrm>
            <a:off x="-6254" y="6103314"/>
            <a:ext cx="12191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latin typeface="Aptos"/>
                <a:cs typeface="Arial"/>
              </a:rPr>
              <a:t>Realizzeremo un esempio su  INDICO da usare come modello con i campi minimi</a:t>
            </a:r>
          </a:p>
        </p:txBody>
      </p:sp>
    </p:spTree>
    <p:extLst>
      <p:ext uri="{BB962C8B-B14F-4D97-AF65-F5344CB8AC3E}">
        <p14:creationId xmlns:p14="http://schemas.microsoft.com/office/powerpoint/2010/main" val="14188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1FBA2-C41E-B9A7-C053-4F08C527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FBE4629B-BAEA-1846-E825-7D0890588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D2BB5E-8650-A95F-50AA-AC2D09A9CA7C}"/>
              </a:ext>
            </a:extLst>
          </p:cNvPr>
          <p:cNvSpPr txBox="1"/>
          <p:nvPr/>
        </p:nvSpPr>
        <p:spPr>
          <a:xfrm>
            <a:off x="3953121" y="3255264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GRAZIE PER L’ATTENZIONE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2070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250921-F34B-81EF-B0B1-E1970D0158CC}"/>
              </a:ext>
            </a:extLst>
          </p:cNvPr>
          <p:cNvSpPr txBox="1"/>
          <p:nvPr/>
        </p:nvSpPr>
        <p:spPr>
          <a:xfrm>
            <a:off x="475831" y="193366"/>
            <a:ext cx="9538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Esperienza Informatica sulla gestione del Premio Asimov</a:t>
            </a:r>
          </a:p>
          <a:p>
            <a:endParaRPr lang="it-IT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9C709D4-18F4-EFA0-0799-1FC2B27D34A0}"/>
              </a:ext>
            </a:extLst>
          </p:cNvPr>
          <p:cNvCxnSpPr>
            <a:cxnSpLocks/>
          </p:cNvCxnSpPr>
          <p:nvPr/>
        </p:nvCxnSpPr>
        <p:spPr>
          <a:xfrm>
            <a:off x="568234" y="754686"/>
            <a:ext cx="11147935" cy="32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2DD4E0A-EAF6-C815-41EC-B5DBCB203626}"/>
              </a:ext>
            </a:extLst>
          </p:cNvPr>
          <p:cNvSpPr txBox="1"/>
          <p:nvPr/>
        </p:nvSpPr>
        <p:spPr>
          <a:xfrm>
            <a:off x="653143" y="1719398"/>
            <a:ext cx="8688977" cy="32778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2100" dirty="0"/>
          </a:p>
          <a:p>
            <a:endParaRPr lang="it-IT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dirty="0"/>
              <a:t>Moduli di registrazione Scuole, Docenti e Studenti.</a:t>
            </a:r>
          </a:p>
          <a:p>
            <a:endParaRPr lang="it-IT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dirty="0"/>
              <a:t>Verifica dell’identità, autorizzazioni e ruoli.</a:t>
            </a:r>
          </a:p>
          <a:p>
            <a:endParaRPr lang="it-IT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dirty="0"/>
              <a:t>Informativa sulla privacy. Gestione dell’iscrizione dei minori.</a:t>
            </a:r>
          </a:p>
          <a:p>
            <a:endParaRPr lang="it-IT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dirty="0"/>
              <a:t>Strumenti per la gestione del progetto.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42" name="Immagine 41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CE1697D4-DC6B-EEED-35B5-2FF26054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9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D1B36-1264-9ADE-52FC-0B0F533DA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6A49151-39A4-6045-6A92-22EA0F539067}"/>
              </a:ext>
            </a:extLst>
          </p:cNvPr>
          <p:cNvGraphicFramePr>
            <a:graphicFrameLocks noGrp="1"/>
          </p:cNvGraphicFramePr>
          <p:nvPr/>
        </p:nvGraphicFramePr>
        <p:xfrm>
          <a:off x="4438631" y="1070492"/>
          <a:ext cx="7197632" cy="1045691"/>
        </p:xfrm>
        <a:graphic>
          <a:graphicData uri="http://schemas.openxmlformats.org/drawingml/2006/table">
            <a:tbl>
              <a:tblPr/>
              <a:tblGrid>
                <a:gridCol w="884774">
                  <a:extLst>
                    <a:ext uri="{9D8B030D-6E8A-4147-A177-3AD203B41FA5}">
                      <a16:colId xmlns:a16="http://schemas.microsoft.com/office/drawing/2014/main" val="636054887"/>
                    </a:ext>
                  </a:extLst>
                </a:gridCol>
                <a:gridCol w="650308">
                  <a:extLst>
                    <a:ext uri="{9D8B030D-6E8A-4147-A177-3AD203B41FA5}">
                      <a16:colId xmlns:a16="http://schemas.microsoft.com/office/drawing/2014/main" val="927652103"/>
                    </a:ext>
                  </a:extLst>
                </a:gridCol>
                <a:gridCol w="1132510">
                  <a:extLst>
                    <a:ext uri="{9D8B030D-6E8A-4147-A177-3AD203B41FA5}">
                      <a16:colId xmlns:a16="http://schemas.microsoft.com/office/drawing/2014/main" val="207023629"/>
                    </a:ext>
                  </a:extLst>
                </a:gridCol>
                <a:gridCol w="1132510">
                  <a:extLst>
                    <a:ext uri="{9D8B030D-6E8A-4147-A177-3AD203B41FA5}">
                      <a16:colId xmlns:a16="http://schemas.microsoft.com/office/drawing/2014/main" val="1733509308"/>
                    </a:ext>
                  </a:extLst>
                </a:gridCol>
                <a:gridCol w="1132510">
                  <a:extLst>
                    <a:ext uri="{9D8B030D-6E8A-4147-A177-3AD203B41FA5}">
                      <a16:colId xmlns:a16="http://schemas.microsoft.com/office/drawing/2014/main" val="2447359967"/>
                    </a:ext>
                  </a:extLst>
                </a:gridCol>
                <a:gridCol w="1132510">
                  <a:extLst>
                    <a:ext uri="{9D8B030D-6E8A-4147-A177-3AD203B41FA5}">
                      <a16:colId xmlns:a16="http://schemas.microsoft.com/office/drawing/2014/main" val="639884086"/>
                    </a:ext>
                  </a:extLst>
                </a:gridCol>
                <a:gridCol w="1132510">
                  <a:extLst>
                    <a:ext uri="{9D8B030D-6E8A-4147-A177-3AD203B41FA5}">
                      <a16:colId xmlns:a16="http://schemas.microsoft.com/office/drawing/2014/main" val="3647842188"/>
                    </a:ext>
                  </a:extLst>
                </a:gridCol>
              </a:tblGrid>
              <a:tr h="61882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Codice meccanografico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PCTO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già convenzione?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 quale sede?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Cognome referente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Nome referente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Email referente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079806"/>
                  </a:ext>
                </a:extLst>
              </a:tr>
              <a:tr h="42686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bottone si/no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bottone si/no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menu a tendina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6465" marR="6465" marT="6465" marB="310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534300"/>
                  </a:ext>
                </a:extLst>
              </a:tr>
            </a:tbl>
          </a:graphicData>
        </a:graphic>
      </p:graphicFrame>
      <p:pic>
        <p:nvPicPr>
          <p:cNvPr id="6" name="Immagine 5" descr="Immagine che contiene testo, schermata, Parallelo">
            <a:extLst>
              <a:ext uri="{FF2B5EF4-FFF2-40B4-BE49-F238E27FC236}">
                <a16:creationId xmlns:a16="http://schemas.microsoft.com/office/drawing/2014/main" id="{2424C0F7-E800-1A86-09D8-3773F81D6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2" y="5832"/>
            <a:ext cx="3713623" cy="68521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4743A7-DE75-69C5-49C5-A6E5732E8F04}"/>
              </a:ext>
            </a:extLst>
          </p:cNvPr>
          <p:cNvSpPr txBox="1"/>
          <p:nvPr/>
        </p:nvSpPr>
        <p:spPr>
          <a:xfrm>
            <a:off x="4350455" y="279204"/>
            <a:ext cx="709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Registrazione delle Scuole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0EBE3C4-0C70-B4F6-EDA8-F8F8C0157215}"/>
              </a:ext>
            </a:extLst>
          </p:cNvPr>
          <p:cNvCxnSpPr/>
          <p:nvPr/>
        </p:nvCxnSpPr>
        <p:spPr>
          <a:xfrm>
            <a:off x="4438631" y="800406"/>
            <a:ext cx="71976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BAB4FB8-643A-1363-7624-F1E30E5CA14B}"/>
              </a:ext>
            </a:extLst>
          </p:cNvPr>
          <p:cNvCxnSpPr>
            <a:cxnSpLocks/>
          </p:cNvCxnSpPr>
          <p:nvPr/>
        </p:nvCxnSpPr>
        <p:spPr>
          <a:xfrm>
            <a:off x="4269377" y="1002882"/>
            <a:ext cx="0" cy="53717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Immagine 1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AFDFAAFF-BDDE-8355-C0FB-550FFE660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15" y="2164199"/>
            <a:ext cx="5618970" cy="3478955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38FF2E50-76CE-3BE1-E948-B21CD293C04F}"/>
              </a:ext>
            </a:extLst>
          </p:cNvPr>
          <p:cNvSpPr/>
          <p:nvPr/>
        </p:nvSpPr>
        <p:spPr>
          <a:xfrm>
            <a:off x="4905103" y="2266406"/>
            <a:ext cx="542106" cy="1198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FA9ED3E-082B-4680-618B-2AD91C54EFAC}"/>
              </a:ext>
            </a:extLst>
          </p:cNvPr>
          <p:cNvSpPr/>
          <p:nvPr/>
        </p:nvSpPr>
        <p:spPr>
          <a:xfrm>
            <a:off x="7095308" y="3429000"/>
            <a:ext cx="931817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0886AC-A48A-DDDB-62E9-1CB783983387}"/>
              </a:ext>
            </a:extLst>
          </p:cNvPr>
          <p:cNvSpPr/>
          <p:nvPr/>
        </p:nvSpPr>
        <p:spPr>
          <a:xfrm>
            <a:off x="7095308" y="3823063"/>
            <a:ext cx="1761309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AFF812D-7C60-2C92-1759-A5BE88BC4FE7}"/>
              </a:ext>
            </a:extLst>
          </p:cNvPr>
          <p:cNvSpPr/>
          <p:nvPr/>
        </p:nvSpPr>
        <p:spPr>
          <a:xfrm>
            <a:off x="7095308" y="4217126"/>
            <a:ext cx="1761309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59CED46-1538-B97C-D69C-D1AA7083D447}"/>
              </a:ext>
            </a:extLst>
          </p:cNvPr>
          <p:cNvSpPr/>
          <p:nvPr/>
        </p:nvSpPr>
        <p:spPr>
          <a:xfrm>
            <a:off x="7095308" y="4640580"/>
            <a:ext cx="1761309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1B5B9BAE-D6F1-67D0-359E-5117FB589CA3}"/>
              </a:ext>
            </a:extLst>
          </p:cNvPr>
          <p:cNvSpPr/>
          <p:nvPr/>
        </p:nvSpPr>
        <p:spPr>
          <a:xfrm>
            <a:off x="7095307" y="5123787"/>
            <a:ext cx="1911533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FEF76EB-F5C3-3EA3-9FF7-DE0C790C462E}"/>
              </a:ext>
            </a:extLst>
          </p:cNvPr>
          <p:cNvSpPr/>
          <p:nvPr/>
        </p:nvSpPr>
        <p:spPr>
          <a:xfrm>
            <a:off x="9006840" y="3823063"/>
            <a:ext cx="590006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9771D78-59AB-0F3D-A2EF-9A8E1F707E25}"/>
              </a:ext>
            </a:extLst>
          </p:cNvPr>
          <p:cNvSpPr/>
          <p:nvPr/>
        </p:nvSpPr>
        <p:spPr>
          <a:xfrm>
            <a:off x="9074854" y="4217126"/>
            <a:ext cx="590006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DB8C1DD-FF6C-D273-1277-CAFA27BFB5E5}"/>
              </a:ext>
            </a:extLst>
          </p:cNvPr>
          <p:cNvSpPr/>
          <p:nvPr/>
        </p:nvSpPr>
        <p:spPr>
          <a:xfrm>
            <a:off x="9043286" y="4630665"/>
            <a:ext cx="590006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3398F2B1-CF8E-B3E4-4DE1-511AA9AD452F}"/>
              </a:ext>
            </a:extLst>
          </p:cNvPr>
          <p:cNvSpPr/>
          <p:nvPr/>
        </p:nvSpPr>
        <p:spPr>
          <a:xfrm>
            <a:off x="9074854" y="5122581"/>
            <a:ext cx="590006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F40F9E1-8E96-0FC1-6076-9F4474E3F34A}"/>
              </a:ext>
            </a:extLst>
          </p:cNvPr>
          <p:cNvSpPr/>
          <p:nvPr/>
        </p:nvSpPr>
        <p:spPr>
          <a:xfrm>
            <a:off x="5830431" y="3831830"/>
            <a:ext cx="931817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67FCCF9-73C6-09D4-BE64-CD022E8218E1}"/>
              </a:ext>
            </a:extLst>
          </p:cNvPr>
          <p:cNvSpPr/>
          <p:nvPr/>
        </p:nvSpPr>
        <p:spPr>
          <a:xfrm>
            <a:off x="5830431" y="4217126"/>
            <a:ext cx="931817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8D63486-8F91-546B-778D-8CFEB4B4B811}"/>
              </a:ext>
            </a:extLst>
          </p:cNvPr>
          <p:cNvSpPr/>
          <p:nvPr/>
        </p:nvSpPr>
        <p:spPr>
          <a:xfrm>
            <a:off x="5830430" y="4643301"/>
            <a:ext cx="931817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236250B5-577D-3420-C7C8-18E42557CEAC}"/>
              </a:ext>
            </a:extLst>
          </p:cNvPr>
          <p:cNvSpPr/>
          <p:nvPr/>
        </p:nvSpPr>
        <p:spPr>
          <a:xfrm>
            <a:off x="5830429" y="5132885"/>
            <a:ext cx="931817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CACC1C4-2516-E21C-A2FE-6061C989AFF6}"/>
              </a:ext>
            </a:extLst>
          </p:cNvPr>
          <p:cNvSpPr/>
          <p:nvPr/>
        </p:nvSpPr>
        <p:spPr>
          <a:xfrm>
            <a:off x="4578515" y="3747890"/>
            <a:ext cx="590006" cy="2101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1F7395AD-84C2-0178-FE85-7E26002F297D}"/>
              </a:ext>
            </a:extLst>
          </p:cNvPr>
          <p:cNvSpPr/>
          <p:nvPr/>
        </p:nvSpPr>
        <p:spPr>
          <a:xfrm>
            <a:off x="4602438" y="4147971"/>
            <a:ext cx="590006" cy="2101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8EBB09E1-99AF-42A0-5288-3357FFC05F47}"/>
              </a:ext>
            </a:extLst>
          </p:cNvPr>
          <p:cNvSpPr/>
          <p:nvPr/>
        </p:nvSpPr>
        <p:spPr>
          <a:xfrm>
            <a:off x="4578133" y="4571425"/>
            <a:ext cx="590006" cy="2101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7B456D85-A338-7F5B-0925-9BAE5F496175}"/>
              </a:ext>
            </a:extLst>
          </p:cNvPr>
          <p:cNvSpPr/>
          <p:nvPr/>
        </p:nvSpPr>
        <p:spPr>
          <a:xfrm>
            <a:off x="4578133" y="4934375"/>
            <a:ext cx="590006" cy="4605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D2F8418-CA19-72B3-532E-7A7198D30150}"/>
              </a:ext>
            </a:extLst>
          </p:cNvPr>
          <p:cNvSpPr txBox="1"/>
          <p:nvPr/>
        </p:nvSpPr>
        <p:spPr>
          <a:xfrm>
            <a:off x="10077193" y="2782669"/>
            <a:ext cx="17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Identità delle Scuole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6C29AC61-D592-FF91-A403-CC33E7ED0405}"/>
              </a:ext>
            </a:extLst>
          </p:cNvPr>
          <p:cNvCxnSpPr>
            <a:cxnSpLocks/>
          </p:cNvCxnSpPr>
          <p:nvPr/>
        </p:nvCxnSpPr>
        <p:spPr>
          <a:xfrm>
            <a:off x="10182497" y="3464923"/>
            <a:ext cx="165600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3184EBE-281E-097E-9FCC-67C2AD09FDA8}"/>
              </a:ext>
            </a:extLst>
          </p:cNvPr>
          <p:cNvSpPr txBox="1"/>
          <p:nvPr/>
        </p:nvSpPr>
        <p:spPr>
          <a:xfrm>
            <a:off x="10182497" y="3747890"/>
            <a:ext cx="176130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L’identità delle scuole nel premio Asimov viene accertata dal referente regionale che ha il compito di verificare via mail o telefono l’accreditamento della scuola 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B44C8C7-8C64-D8AF-1D7B-955DFBF3FC72}"/>
              </a:ext>
            </a:extLst>
          </p:cNvPr>
          <p:cNvSpPr txBox="1"/>
          <p:nvPr/>
        </p:nvSpPr>
        <p:spPr>
          <a:xfrm>
            <a:off x="4713920" y="5778915"/>
            <a:ext cx="51663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Note: </a:t>
            </a:r>
            <a:r>
              <a:rPr lang="it-IT" sz="1400" dirty="0"/>
              <a:t>Bisogna prevedere come gestire la registrazione in più progetti della stessa scuola</a:t>
            </a:r>
          </a:p>
        </p:txBody>
      </p:sp>
      <p:pic>
        <p:nvPicPr>
          <p:cNvPr id="2" name="Immagine 1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03B4982E-C917-DFA2-532A-5901C0162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027" y="52634"/>
            <a:ext cx="1217041" cy="7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0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EBC7B-E22C-5593-EE5E-4DE5ED6D6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6A744D-DE86-5CDF-79FF-FFD8C47166D6}"/>
              </a:ext>
            </a:extLst>
          </p:cNvPr>
          <p:cNvSpPr txBox="1"/>
          <p:nvPr/>
        </p:nvSpPr>
        <p:spPr>
          <a:xfrm>
            <a:off x="4370874" y="234731"/>
            <a:ext cx="709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Registrazione dei docenti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13E30CA-66F9-8176-ED16-DA3D3690C36A}"/>
              </a:ext>
            </a:extLst>
          </p:cNvPr>
          <p:cNvCxnSpPr/>
          <p:nvPr/>
        </p:nvCxnSpPr>
        <p:spPr>
          <a:xfrm>
            <a:off x="4438631" y="800406"/>
            <a:ext cx="71976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E87BD7C-A3BF-81E8-9B04-1CB38BDFD5CE}"/>
              </a:ext>
            </a:extLst>
          </p:cNvPr>
          <p:cNvCxnSpPr>
            <a:cxnSpLocks/>
          </p:cNvCxnSpPr>
          <p:nvPr/>
        </p:nvCxnSpPr>
        <p:spPr>
          <a:xfrm>
            <a:off x="4269377" y="1002882"/>
            <a:ext cx="0" cy="53717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Immagine 2" descr="Immagine che contiene testo, schermata, Carattere, Parallelo&#10;&#10;Descrizione generata automaticamente">
            <a:extLst>
              <a:ext uri="{FF2B5EF4-FFF2-40B4-BE49-F238E27FC236}">
                <a16:creationId xmlns:a16="http://schemas.microsoft.com/office/drawing/2014/main" id="{A64FCBA0-05EA-3B6F-D06F-410494F7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7" y="52252"/>
            <a:ext cx="3911670" cy="5590898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A45C6EA-309A-E150-86EB-62C361905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10071"/>
              </p:ext>
            </p:extLst>
          </p:nvPr>
        </p:nvGraphicFramePr>
        <p:xfrm>
          <a:off x="4604354" y="1002882"/>
          <a:ext cx="6866183" cy="1684154"/>
        </p:xfrm>
        <a:graphic>
          <a:graphicData uri="http://schemas.openxmlformats.org/drawingml/2006/table">
            <a:tbl>
              <a:tblPr/>
              <a:tblGrid>
                <a:gridCol w="740921">
                  <a:extLst>
                    <a:ext uri="{9D8B030D-6E8A-4147-A177-3AD203B41FA5}">
                      <a16:colId xmlns:a16="http://schemas.microsoft.com/office/drawing/2014/main" val="3203487298"/>
                    </a:ext>
                  </a:extLst>
                </a:gridCol>
                <a:gridCol w="633266">
                  <a:extLst>
                    <a:ext uri="{9D8B030D-6E8A-4147-A177-3AD203B41FA5}">
                      <a16:colId xmlns:a16="http://schemas.microsoft.com/office/drawing/2014/main" val="287976205"/>
                    </a:ext>
                  </a:extLst>
                </a:gridCol>
                <a:gridCol w="1329858">
                  <a:extLst>
                    <a:ext uri="{9D8B030D-6E8A-4147-A177-3AD203B41FA5}">
                      <a16:colId xmlns:a16="http://schemas.microsoft.com/office/drawing/2014/main" val="4123757371"/>
                    </a:ext>
                  </a:extLst>
                </a:gridCol>
                <a:gridCol w="679177">
                  <a:extLst>
                    <a:ext uri="{9D8B030D-6E8A-4147-A177-3AD203B41FA5}">
                      <a16:colId xmlns:a16="http://schemas.microsoft.com/office/drawing/2014/main" val="2827043651"/>
                    </a:ext>
                  </a:extLst>
                </a:gridCol>
                <a:gridCol w="1051221">
                  <a:extLst>
                    <a:ext uri="{9D8B030D-6E8A-4147-A177-3AD203B41FA5}">
                      <a16:colId xmlns:a16="http://schemas.microsoft.com/office/drawing/2014/main" val="1452943825"/>
                    </a:ext>
                  </a:extLst>
                </a:gridCol>
                <a:gridCol w="1215870">
                  <a:extLst>
                    <a:ext uri="{9D8B030D-6E8A-4147-A177-3AD203B41FA5}">
                      <a16:colId xmlns:a16="http://schemas.microsoft.com/office/drawing/2014/main" val="3522559264"/>
                    </a:ext>
                  </a:extLst>
                </a:gridCol>
                <a:gridCol w="1215870">
                  <a:extLst>
                    <a:ext uri="{9D8B030D-6E8A-4147-A177-3AD203B41FA5}">
                      <a16:colId xmlns:a16="http://schemas.microsoft.com/office/drawing/2014/main" val="4072788518"/>
                    </a:ext>
                  </a:extLst>
                </a:gridCol>
              </a:tblGrid>
              <a:tr h="2284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Cognome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Nome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Codice meccanografico scuola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Email scuola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Materia insegnamento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Ruolo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Email docente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934787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menu a tendina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7276" marR="7276" marT="7276" marB="349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364355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referente PCTO</a:t>
                      </a: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380437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attore</a:t>
                      </a: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169734"/>
                  </a:ext>
                </a:extLst>
              </a:tr>
              <a:tr h="228452"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tutor interno</a:t>
                      </a: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6" marR="7276" marT="7276" marB="34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858091"/>
                  </a:ext>
                </a:extLst>
              </a:tr>
            </a:tbl>
          </a:graphicData>
        </a:graphic>
      </p:graphicFrame>
      <p:pic>
        <p:nvPicPr>
          <p:cNvPr id="13" name="Immagine 1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2AA02A09-04E9-4921-502F-9A177FB62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02" y="2266436"/>
            <a:ext cx="4364815" cy="136821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C4A05EB4-C606-558E-52F6-6E79A078FA0B}"/>
              </a:ext>
            </a:extLst>
          </p:cNvPr>
          <p:cNvSpPr/>
          <p:nvPr/>
        </p:nvSpPr>
        <p:spPr>
          <a:xfrm>
            <a:off x="6383383" y="3429000"/>
            <a:ext cx="931817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68724F3-C3F0-F6F9-B1E5-442B08006E4E}"/>
              </a:ext>
            </a:extLst>
          </p:cNvPr>
          <p:cNvSpPr/>
          <p:nvPr/>
        </p:nvSpPr>
        <p:spPr>
          <a:xfrm>
            <a:off x="4614370" y="3429000"/>
            <a:ext cx="1113693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45ECE3E-80EB-DEDB-EE1E-2D65AA4BC395}"/>
              </a:ext>
            </a:extLst>
          </p:cNvPr>
          <p:cNvSpPr txBox="1"/>
          <p:nvPr/>
        </p:nvSpPr>
        <p:spPr>
          <a:xfrm>
            <a:off x="9313937" y="2959218"/>
            <a:ext cx="255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Identità di altri docenti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5831C3B-8686-6E07-1674-D28654BD8695}"/>
              </a:ext>
            </a:extLst>
          </p:cNvPr>
          <p:cNvCxnSpPr>
            <a:cxnSpLocks/>
          </p:cNvCxnSpPr>
          <p:nvPr/>
        </p:nvCxnSpPr>
        <p:spPr>
          <a:xfrm>
            <a:off x="9548948" y="3438797"/>
            <a:ext cx="208731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47957DD-EE6B-7655-8FC1-85F4A0F7C609}"/>
              </a:ext>
            </a:extLst>
          </p:cNvPr>
          <p:cNvSpPr txBox="1"/>
          <p:nvPr/>
        </p:nvSpPr>
        <p:spPr>
          <a:xfrm>
            <a:off x="9631810" y="3688778"/>
            <a:ext cx="192158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L’identità dei docenti è  accertata dal docente referente della scuola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FC9EA99-16AE-41D1-ED3A-C9FD19DA6DC7}"/>
              </a:ext>
            </a:extLst>
          </p:cNvPr>
          <p:cNvSpPr txBox="1"/>
          <p:nvPr/>
        </p:nvSpPr>
        <p:spPr>
          <a:xfrm>
            <a:off x="4552102" y="4680203"/>
            <a:ext cx="51663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Note: </a:t>
            </a:r>
            <a:r>
              <a:rPr lang="it-IT" sz="1400" dirty="0"/>
              <a:t>Bisogna prevedere come gestire la registrazione in più progetti dei docenti </a:t>
            </a:r>
          </a:p>
        </p:txBody>
      </p:sp>
      <p:pic>
        <p:nvPicPr>
          <p:cNvPr id="24" name="Immagine 2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5908AD52-6A77-C091-8C66-B3B2613D7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1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0547D-7C27-A9D1-C40F-8A97D61CE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67E73A-3303-42D8-09F9-ABEE908790AF}"/>
              </a:ext>
            </a:extLst>
          </p:cNvPr>
          <p:cNvSpPr txBox="1"/>
          <p:nvPr/>
        </p:nvSpPr>
        <p:spPr>
          <a:xfrm>
            <a:off x="4350455" y="254621"/>
            <a:ext cx="709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Registrazione degli studenti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964FB204-BC6B-20F0-935D-A731F8F26F9B}"/>
              </a:ext>
            </a:extLst>
          </p:cNvPr>
          <p:cNvCxnSpPr/>
          <p:nvPr/>
        </p:nvCxnSpPr>
        <p:spPr>
          <a:xfrm>
            <a:off x="4438631" y="800406"/>
            <a:ext cx="71976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2C2F2C9-75C5-90DF-1393-9F808F1B1DFA}"/>
              </a:ext>
            </a:extLst>
          </p:cNvPr>
          <p:cNvCxnSpPr>
            <a:cxnSpLocks/>
          </p:cNvCxnSpPr>
          <p:nvPr/>
        </p:nvCxnSpPr>
        <p:spPr>
          <a:xfrm>
            <a:off x="4269377" y="1002882"/>
            <a:ext cx="0" cy="53717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76014FE-BE6F-EF4F-A061-0AB8275BAEE1}"/>
              </a:ext>
            </a:extLst>
          </p:cNvPr>
          <p:cNvGraphicFramePr>
            <a:graphicFrameLocks noGrp="1"/>
          </p:cNvGraphicFramePr>
          <p:nvPr/>
        </p:nvGraphicFramePr>
        <p:xfrm>
          <a:off x="4487615" y="1085439"/>
          <a:ext cx="7145385" cy="2102263"/>
        </p:xfrm>
        <a:graphic>
          <a:graphicData uri="http://schemas.openxmlformats.org/drawingml/2006/table">
            <a:tbl>
              <a:tblPr/>
              <a:tblGrid>
                <a:gridCol w="673523">
                  <a:extLst>
                    <a:ext uri="{9D8B030D-6E8A-4147-A177-3AD203B41FA5}">
                      <a16:colId xmlns:a16="http://schemas.microsoft.com/office/drawing/2014/main" val="3018108422"/>
                    </a:ext>
                  </a:extLst>
                </a:gridCol>
                <a:gridCol w="575661">
                  <a:extLst>
                    <a:ext uri="{9D8B030D-6E8A-4147-A177-3AD203B41FA5}">
                      <a16:colId xmlns:a16="http://schemas.microsoft.com/office/drawing/2014/main" val="1105881060"/>
                    </a:ext>
                  </a:extLst>
                </a:gridCol>
                <a:gridCol w="1162834">
                  <a:extLst>
                    <a:ext uri="{9D8B030D-6E8A-4147-A177-3AD203B41FA5}">
                      <a16:colId xmlns:a16="http://schemas.microsoft.com/office/drawing/2014/main" val="3900047832"/>
                    </a:ext>
                  </a:extLst>
                </a:gridCol>
                <a:gridCol w="932571">
                  <a:extLst>
                    <a:ext uri="{9D8B030D-6E8A-4147-A177-3AD203B41FA5}">
                      <a16:colId xmlns:a16="http://schemas.microsoft.com/office/drawing/2014/main" val="1563297033"/>
                    </a:ext>
                  </a:extLst>
                </a:gridCol>
                <a:gridCol w="782899">
                  <a:extLst>
                    <a:ext uri="{9D8B030D-6E8A-4147-A177-3AD203B41FA5}">
                      <a16:colId xmlns:a16="http://schemas.microsoft.com/office/drawing/2014/main" val="787540967"/>
                    </a:ext>
                  </a:extLst>
                </a:gridCol>
                <a:gridCol w="721014">
                  <a:extLst>
                    <a:ext uri="{9D8B030D-6E8A-4147-A177-3AD203B41FA5}">
                      <a16:colId xmlns:a16="http://schemas.microsoft.com/office/drawing/2014/main" val="2972851756"/>
                    </a:ext>
                  </a:extLst>
                </a:gridCol>
                <a:gridCol w="978622">
                  <a:extLst>
                    <a:ext uri="{9D8B030D-6E8A-4147-A177-3AD203B41FA5}">
                      <a16:colId xmlns:a16="http://schemas.microsoft.com/office/drawing/2014/main" val="1950361890"/>
                    </a:ext>
                  </a:extLst>
                </a:gridCol>
                <a:gridCol w="586693">
                  <a:extLst>
                    <a:ext uri="{9D8B030D-6E8A-4147-A177-3AD203B41FA5}">
                      <a16:colId xmlns:a16="http://schemas.microsoft.com/office/drawing/2014/main" val="1595123307"/>
                    </a:ext>
                  </a:extLst>
                </a:gridCol>
                <a:gridCol w="731568">
                  <a:extLst>
                    <a:ext uri="{9D8B030D-6E8A-4147-A177-3AD203B41FA5}">
                      <a16:colId xmlns:a16="http://schemas.microsoft.com/office/drawing/2014/main" val="994127176"/>
                    </a:ext>
                  </a:extLst>
                </a:gridCol>
              </a:tblGrid>
              <a:tr h="19971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Cognome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Nome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Codice meccanografico scuola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Classe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Indirizzo di studio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Email studente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Comune di residenza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Genere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 di nascita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8024"/>
                  </a:ext>
                </a:extLst>
              </a:tr>
              <a:tr h="19971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numero romano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menu a tendina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di testo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menu a tendina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gg/mm/aaaa</a:t>
                      </a:r>
                    </a:p>
                  </a:txBody>
                  <a:tcPr marL="6360" marR="6360" marT="6360" marB="3052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208798"/>
                  </a:ext>
                </a:extLst>
              </a:tr>
              <a:tr h="199712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maschio</a:t>
                      </a: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369333"/>
                  </a:ext>
                </a:extLst>
              </a:tr>
              <a:tr h="199712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femmina</a:t>
                      </a: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20841"/>
                  </a:ext>
                </a:extLst>
              </a:tr>
              <a:tr h="199712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altro</a:t>
                      </a: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212131"/>
                  </a:ext>
                </a:extLst>
              </a:tr>
              <a:tr h="199712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 rispondo</a:t>
                      </a: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70894"/>
                  </a:ext>
                </a:extLst>
              </a:tr>
              <a:tr h="199712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305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726028"/>
                  </a:ext>
                </a:extLst>
              </a:tr>
            </a:tbl>
          </a:graphicData>
        </a:graphic>
      </p:graphicFrame>
      <p:pic>
        <p:nvPicPr>
          <p:cNvPr id="11" name="Immagine 10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620B78BB-1303-F38D-996B-BAF2235F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47" y="3764298"/>
            <a:ext cx="3860988" cy="2322188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B8964B7A-6441-319A-1866-4F1E2A3DBA79}"/>
              </a:ext>
            </a:extLst>
          </p:cNvPr>
          <p:cNvSpPr/>
          <p:nvPr/>
        </p:nvSpPr>
        <p:spPr>
          <a:xfrm>
            <a:off x="5282752" y="5530897"/>
            <a:ext cx="673909" cy="71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C482FC6-1571-746C-0225-4D822D1CAFA4}"/>
              </a:ext>
            </a:extLst>
          </p:cNvPr>
          <p:cNvSpPr/>
          <p:nvPr/>
        </p:nvSpPr>
        <p:spPr>
          <a:xfrm>
            <a:off x="5299929" y="5827978"/>
            <a:ext cx="62165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DB4868-67C3-50D3-6710-755B9902B8F2}"/>
              </a:ext>
            </a:extLst>
          </p:cNvPr>
          <p:cNvSpPr txBox="1"/>
          <p:nvPr/>
        </p:nvSpPr>
        <p:spPr>
          <a:xfrm>
            <a:off x="9202903" y="3037484"/>
            <a:ext cx="255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Identità degli studenti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F9A7333-A2BD-7D70-1F44-735044F9B115}"/>
              </a:ext>
            </a:extLst>
          </p:cNvPr>
          <p:cNvCxnSpPr>
            <a:cxnSpLocks/>
          </p:cNvCxnSpPr>
          <p:nvPr/>
        </p:nvCxnSpPr>
        <p:spPr>
          <a:xfrm>
            <a:off x="9437914" y="3517063"/>
            <a:ext cx="208731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DD09CE-0C90-B254-0259-274C74FAF873}"/>
              </a:ext>
            </a:extLst>
          </p:cNvPr>
          <p:cNvSpPr txBox="1"/>
          <p:nvPr/>
        </p:nvSpPr>
        <p:spPr>
          <a:xfrm>
            <a:off x="9437914" y="3755841"/>
            <a:ext cx="2289553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L’identità degli studenti verrà accertata dal docente scelto in fase di registrazione o dal referente della scuola.</a:t>
            </a:r>
          </a:p>
        </p:txBody>
      </p:sp>
      <p:pic>
        <p:nvPicPr>
          <p:cNvPr id="19" name="Immagine 18" descr="Immagine che contiene testo, schermata, lettera, Parallelo&#10;&#10;Descrizione generata automaticamente">
            <a:extLst>
              <a:ext uri="{FF2B5EF4-FFF2-40B4-BE49-F238E27FC236}">
                <a16:creationId xmlns:a16="http://schemas.microsoft.com/office/drawing/2014/main" id="{F45CA50E-9879-609A-78FB-DC84848A4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2" y="0"/>
            <a:ext cx="3696231" cy="6858000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46D99F5-FE75-918A-12D1-805C5152C566}"/>
              </a:ext>
            </a:extLst>
          </p:cNvPr>
          <p:cNvCxnSpPr/>
          <p:nvPr/>
        </p:nvCxnSpPr>
        <p:spPr>
          <a:xfrm>
            <a:off x="8281851" y="4271554"/>
            <a:ext cx="875212" cy="875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69E127B-E9EB-0D19-AAE5-B90B347DF98E}"/>
              </a:ext>
            </a:extLst>
          </p:cNvPr>
          <p:cNvSpPr txBox="1"/>
          <p:nvPr/>
        </p:nvSpPr>
        <p:spPr>
          <a:xfrm>
            <a:off x="9470686" y="5101613"/>
            <a:ext cx="2289553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Per gli studenti minori l’autorizzazione da parte degli insegnanti deve avvenire dopo aver raccolto l’autorizzazione firmata dai genitori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D0406A9-6EC8-FF49-5273-F4939C46D90E}"/>
              </a:ext>
            </a:extLst>
          </p:cNvPr>
          <p:cNvSpPr/>
          <p:nvPr/>
        </p:nvSpPr>
        <p:spPr>
          <a:xfrm>
            <a:off x="5956661" y="5755471"/>
            <a:ext cx="732785" cy="1450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BD79895-D6B6-E730-A2C8-2EC9E1E3D625}"/>
              </a:ext>
            </a:extLst>
          </p:cNvPr>
          <p:cNvSpPr/>
          <p:nvPr/>
        </p:nvSpPr>
        <p:spPr>
          <a:xfrm>
            <a:off x="6015537" y="5494973"/>
            <a:ext cx="822869" cy="1450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D3A9B9-9DA5-A348-5985-7827564A49A3}"/>
              </a:ext>
            </a:extLst>
          </p:cNvPr>
          <p:cNvSpPr txBox="1"/>
          <p:nvPr/>
        </p:nvSpPr>
        <p:spPr>
          <a:xfrm>
            <a:off x="4438631" y="6178463"/>
            <a:ext cx="435920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Note: </a:t>
            </a:r>
            <a:r>
              <a:rPr lang="it-IT" sz="1400" dirty="0"/>
              <a:t>Bisogna prevedere come gestire la registrazione di più studenti in più progetti</a:t>
            </a:r>
          </a:p>
        </p:txBody>
      </p:sp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646DE2B2-BB32-CBFA-4299-DF671DCCC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7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29238-7AF3-B533-228F-A1FB70990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36430B-F2EB-E27A-0760-88DB561BF759}"/>
              </a:ext>
            </a:extLst>
          </p:cNvPr>
          <p:cNvSpPr txBox="1"/>
          <p:nvPr/>
        </p:nvSpPr>
        <p:spPr>
          <a:xfrm>
            <a:off x="445282" y="234731"/>
            <a:ext cx="1159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Strumenti per il referente regionale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D712E00-31BA-4DD2-1C84-48D5EC745DF5}"/>
              </a:ext>
            </a:extLst>
          </p:cNvPr>
          <p:cNvCxnSpPr>
            <a:cxnSpLocks/>
          </p:cNvCxnSpPr>
          <p:nvPr/>
        </p:nvCxnSpPr>
        <p:spPr>
          <a:xfrm>
            <a:off x="542109" y="757951"/>
            <a:ext cx="111740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0BAA93A-1026-E911-7DF9-9E04E3D711BE}"/>
              </a:ext>
            </a:extLst>
          </p:cNvPr>
          <p:cNvCxnSpPr>
            <a:cxnSpLocks/>
          </p:cNvCxnSpPr>
          <p:nvPr/>
        </p:nvCxnSpPr>
        <p:spPr>
          <a:xfrm>
            <a:off x="5765073" y="1055133"/>
            <a:ext cx="0" cy="53717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Immagine 27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21603FA8-7428-4DB9-65C9-3205E5E87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25" y="1430385"/>
            <a:ext cx="5476050" cy="4839786"/>
          </a:xfrm>
          <a:prstGeom prst="rect">
            <a:avLst/>
          </a:prstGeom>
        </p:spPr>
      </p:pic>
      <p:pic>
        <p:nvPicPr>
          <p:cNvPr id="30" name="Immagine 29" descr="Immagine che contiene testo, schermata, Policromia, diagramma&#10;&#10;Descrizione generata automaticamente">
            <a:extLst>
              <a:ext uri="{FF2B5EF4-FFF2-40B4-BE49-F238E27FC236}">
                <a16:creationId xmlns:a16="http://schemas.microsoft.com/office/drawing/2014/main" id="{A4B6665D-2E78-22DC-F519-69D70605A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" y="1430385"/>
            <a:ext cx="5360484" cy="4666398"/>
          </a:xfrm>
          <a:prstGeom prst="rect">
            <a:avLst/>
          </a:prstGeom>
        </p:spPr>
      </p:pic>
      <p:pic>
        <p:nvPicPr>
          <p:cNvPr id="31" name="Immagine 30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BEAB2482-E29C-50FB-BB10-E45CA65FA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575EFD8-BE00-E6B8-1886-E3F5D01E4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104" y="1061554"/>
            <a:ext cx="11054650" cy="47225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b="1" dirty="0">
                <a:solidFill>
                  <a:schemeClr val="dk1"/>
                </a:solidFill>
              </a:rPr>
              <a:t>Omogeneizzazione della procedura di </a:t>
            </a:r>
            <a:r>
              <a:rPr lang="it-IT" sz="2100" dirty="0">
                <a:solidFill>
                  <a:schemeClr val="dk1"/>
                </a:solidFill>
              </a:rPr>
              <a:t>raccolta ordinata dei seguenti dati partecipanti (studenti, docenti e scuole) per ogni singola attività/progetto di terza missione INFN: nome/cognome/scuola/provincia e autorizzazione al trattamento dei dati firmata (modello disponibile nella cartella </a:t>
            </a:r>
            <a:r>
              <a:rPr lang="it-IT" sz="2100" dirty="0">
                <a:solidFill>
                  <a:schemeClr val="dk1"/>
                </a:solidFill>
                <a:hlinkClick r:id="rId2"/>
              </a:rPr>
              <a:t>CC3M</a:t>
            </a:r>
            <a:r>
              <a:rPr lang="it-IT" sz="2100" dirty="0">
                <a:solidFill>
                  <a:schemeClr val="dk1"/>
                </a:solidFill>
              </a:rPr>
              <a:t> e eventualmente personalizzabile nelle parti in giallo). </a:t>
            </a:r>
            <a:r>
              <a:rPr lang="it-IT" sz="2100" b="1" dirty="0">
                <a:solidFill>
                  <a:schemeClr val="dk1"/>
                </a:solidFill>
              </a:rPr>
              <a:t>Iscrizione annuale, ad eccezione dei progetti che agiscono su più annualità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b="1" dirty="0">
                <a:solidFill>
                  <a:schemeClr val="dk1"/>
                </a:solidFill>
              </a:rPr>
              <a:t>La pagina indico principale </a:t>
            </a:r>
            <a:r>
              <a:rPr lang="it-IT" sz="2100" dirty="0">
                <a:solidFill>
                  <a:schemeClr val="dk1"/>
                </a:solidFill>
              </a:rPr>
              <a:t>del progetto deve essere quella con la quale le scuole-docenti-studenti esprimono il loro interesse a partecipare al progetto nell'anno scolastico 2024-2025. Gli studenti/docenti devono approvare il nostro documento sulla privacy (firma dei genitori se studenti minorenni). </a:t>
            </a:r>
            <a:endParaRPr lang="it-IT" sz="1600" dirty="0">
              <a:solidFill>
                <a:schemeClr val="dk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13E612-1C2B-5047-B041-4D7B508FA0ED}"/>
              </a:ext>
            </a:extLst>
          </p:cNvPr>
          <p:cNvSpPr txBox="1"/>
          <p:nvPr/>
        </p:nvSpPr>
        <p:spPr>
          <a:xfrm>
            <a:off x="513013" y="189473"/>
            <a:ext cx="11054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Obiettivi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65F528B-60E1-C6A8-D7A7-DB8EDA265A05}"/>
              </a:ext>
            </a:extLst>
          </p:cNvPr>
          <p:cNvCxnSpPr>
            <a:cxnSpLocks/>
          </p:cNvCxnSpPr>
          <p:nvPr/>
        </p:nvCxnSpPr>
        <p:spPr>
          <a:xfrm>
            <a:off x="568234" y="754686"/>
            <a:ext cx="11147935" cy="32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7B68E12D-E4D7-B70B-BE15-0E2E99C6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2A3D1-D589-2D1A-271C-FACF84F3C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07BAD0-A10D-4003-5E6D-6EB732B2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104" y="1061554"/>
            <a:ext cx="11054650" cy="47225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it-IT" sz="2100" dirty="0">
              <a:solidFill>
                <a:schemeClr val="dk1"/>
              </a:solidFill>
            </a:endParaRP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dirty="0">
                <a:solidFill>
                  <a:schemeClr val="dk1"/>
                </a:solidFill>
              </a:rPr>
              <a:t>Rispettando la procedura indicata possiamo conservare (per massimo 2 anni) i dati ed essere sicuri che tutti abbiano firmato il documenti.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dirty="0">
                <a:solidFill>
                  <a:schemeClr val="dk1"/>
                </a:solidFill>
              </a:rPr>
              <a:t>Non è più possibile utilizzare file </a:t>
            </a:r>
            <a:r>
              <a:rPr lang="it-IT" sz="2100" dirty="0" err="1">
                <a:solidFill>
                  <a:schemeClr val="dk1"/>
                </a:solidFill>
              </a:rPr>
              <a:t>excel</a:t>
            </a:r>
            <a:r>
              <a:rPr lang="it-IT" sz="2100" dirty="0">
                <a:solidFill>
                  <a:schemeClr val="dk1"/>
                </a:solidFill>
              </a:rPr>
              <a:t>  per la registrazione né tantomeno far circolare dati via email in forma integrale.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dirty="0">
                <a:solidFill>
                  <a:schemeClr val="dk1"/>
                </a:solidFill>
              </a:rPr>
              <a:t>Eliminare dalle pagine INDICO il campo di interesse per il </a:t>
            </a:r>
            <a:r>
              <a:rPr lang="it-IT" sz="2100" dirty="0" err="1">
                <a:solidFill>
                  <a:schemeClr val="dk1"/>
                </a:solidFill>
              </a:rPr>
              <a:t>Summer</a:t>
            </a:r>
            <a:r>
              <a:rPr lang="it-IT" sz="2100" dirty="0">
                <a:solidFill>
                  <a:schemeClr val="dk1"/>
                </a:solidFill>
              </a:rPr>
              <a:t> Camp 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dirty="0">
                <a:solidFill>
                  <a:schemeClr val="dk1"/>
                </a:solidFill>
              </a:rPr>
              <a:t>Martina accederà alle vostre pagine e prenderà solo i dati geografici.</a:t>
            </a:r>
          </a:p>
          <a:p>
            <a:pPr marL="135255" lvl="0" indent="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it-IT" sz="2100" b="1" dirty="0">
              <a:solidFill>
                <a:schemeClr val="dk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0B6ADE-9627-DDAC-A37E-C3D636E3AFCD}"/>
              </a:ext>
            </a:extLst>
          </p:cNvPr>
          <p:cNvSpPr txBox="1"/>
          <p:nvPr/>
        </p:nvSpPr>
        <p:spPr>
          <a:xfrm>
            <a:off x="513013" y="189473"/>
            <a:ext cx="11054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Conservazione dei dati – indicazioni del DPO 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95DB9E27-D506-EB67-A84E-82A075FB45D4}"/>
              </a:ext>
            </a:extLst>
          </p:cNvPr>
          <p:cNvCxnSpPr>
            <a:cxnSpLocks/>
          </p:cNvCxnSpPr>
          <p:nvPr/>
        </p:nvCxnSpPr>
        <p:spPr>
          <a:xfrm>
            <a:off x="568234" y="754686"/>
            <a:ext cx="11147935" cy="32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1FA6A4E6-BB03-099F-1FAC-8BB35335F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CEE2E-53EC-C2D7-8CB6-92B215D0C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38F8A82-A84C-D9FC-D0EB-A46A7303E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104" y="1061554"/>
            <a:ext cx="11054650" cy="47225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b="1" dirty="0">
                <a:solidFill>
                  <a:schemeClr val="dk1"/>
                </a:solidFill>
              </a:rPr>
              <a:t>A.S. 2024/2025: </a:t>
            </a:r>
            <a:r>
              <a:rPr lang="it-IT" sz="2100" dirty="0">
                <a:solidFill>
                  <a:schemeClr val="dk1"/>
                </a:solidFill>
              </a:rPr>
              <a:t>raccolta dei dati degli studenti per ogni singola attività/progetto di terza missione INFN: nome/cognome/scuola/provincia e l’autorizzazione al trattamento dei dati firmata </a:t>
            </a:r>
            <a:r>
              <a:rPr lang="it-IT" sz="2100" b="1" dirty="0">
                <a:solidFill>
                  <a:schemeClr val="dk1"/>
                </a:solidFill>
              </a:rPr>
              <a:t>Iscrizione annuale su INDICO, ad eccezione dei progetti che hanno un portale. Mancano ancora delle informazioni su alcuni progetti.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b="1" dirty="0">
                <a:solidFill>
                  <a:schemeClr val="dk1"/>
                </a:solidFill>
              </a:rPr>
              <a:t>A.S. 2025/2026: Avremo un DB nazionale </a:t>
            </a:r>
            <a:r>
              <a:rPr lang="it-IT" sz="2100" dirty="0">
                <a:solidFill>
                  <a:schemeClr val="dk1"/>
                </a:solidFill>
              </a:rPr>
              <a:t>Raccolta esigenze dei progetti è in corso, per poterle trasferire poi alla ditta</a:t>
            </a:r>
            <a:endParaRPr lang="it-IT" sz="2100" b="1" dirty="0">
              <a:solidFill>
                <a:schemeClr val="dk1"/>
              </a:solidFill>
            </a:endParaRP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b="1" dirty="0">
                <a:solidFill>
                  <a:schemeClr val="dk1"/>
                </a:solidFill>
              </a:rPr>
              <a:t>Sviluppo: </a:t>
            </a:r>
            <a:r>
              <a:rPr lang="it-IT" sz="2100" dirty="0">
                <a:solidFill>
                  <a:schemeClr val="dk1"/>
                </a:solidFill>
              </a:rPr>
              <a:t>Sistemi Informativi INFN/ditta esterna</a:t>
            </a:r>
            <a:endParaRPr lang="it-IT" sz="1600" dirty="0">
              <a:solidFill>
                <a:schemeClr val="dk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E1B436-647E-6A8D-4377-B912B19BEB71}"/>
              </a:ext>
            </a:extLst>
          </p:cNvPr>
          <p:cNvSpPr txBox="1"/>
          <p:nvPr/>
        </p:nvSpPr>
        <p:spPr>
          <a:xfrm>
            <a:off x="513013" y="189473"/>
            <a:ext cx="11054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Operatività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D6D2A9C7-9825-2382-C214-20C8AE9797C1}"/>
              </a:ext>
            </a:extLst>
          </p:cNvPr>
          <p:cNvCxnSpPr>
            <a:cxnSpLocks/>
          </p:cNvCxnSpPr>
          <p:nvPr/>
        </p:nvCxnSpPr>
        <p:spPr>
          <a:xfrm>
            <a:off x="568234" y="754686"/>
            <a:ext cx="11147935" cy="32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9B844011-5978-A794-15E0-DB886956B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0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F194A-541C-14DA-C842-C8101A8C6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BB6210-25AD-5B77-2B16-E2A673716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013" y="1380756"/>
            <a:ext cx="11054650" cy="47225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b="1" dirty="0">
                <a:solidFill>
                  <a:schemeClr val="dk1"/>
                </a:solidFill>
              </a:rPr>
              <a:t>Raccolte informazioni </a:t>
            </a:r>
            <a:r>
              <a:rPr lang="it-IT" sz="2100" dirty="0">
                <a:solidFill>
                  <a:schemeClr val="dk1"/>
                </a:solidFill>
              </a:rPr>
              <a:t>sulle attuali tipologie di registrazione dei partecipanti per i vari progetti 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b="1" dirty="0">
                <a:solidFill>
                  <a:schemeClr val="dk1"/>
                </a:solidFill>
              </a:rPr>
              <a:t>Studio e analisi delle informazioni raccolte 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100" b="1" dirty="0">
                <a:solidFill>
                  <a:schemeClr val="dk1"/>
                </a:solidFill>
              </a:rPr>
              <a:t>Obiettivo futuro -&gt; </a:t>
            </a:r>
            <a:r>
              <a:rPr lang="it-IT" sz="2100" dirty="0">
                <a:solidFill>
                  <a:schemeClr val="dk1"/>
                </a:solidFill>
              </a:rPr>
              <a:t>avere un </a:t>
            </a:r>
            <a:r>
              <a:rPr lang="it-IT" sz="2100" dirty="0" err="1">
                <a:solidFill>
                  <a:schemeClr val="dk1"/>
                </a:solidFill>
              </a:rPr>
              <a:t>form</a:t>
            </a:r>
            <a:r>
              <a:rPr lang="it-IT" sz="2100" dirty="0">
                <a:solidFill>
                  <a:schemeClr val="dk1"/>
                </a:solidFill>
              </a:rPr>
              <a:t> di registrazione con delle basi comuni a tutti i progetti per ESIGENZE STATISTICHE, da adattare poi alle ESIGENZE  DI OGNI SINGOLO PROGETTO</a:t>
            </a:r>
            <a:endParaRPr lang="it-IT" sz="2100" b="1" dirty="0">
              <a:solidFill>
                <a:schemeClr val="dk1"/>
              </a:solidFill>
            </a:endParaRP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it-IT" sz="1600" b="1" dirty="0">
              <a:solidFill>
                <a:schemeClr val="dk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0A55B6-42DF-DE21-382B-1EF8F8C40173}"/>
              </a:ext>
            </a:extLst>
          </p:cNvPr>
          <p:cNvSpPr txBox="1"/>
          <p:nvPr/>
        </p:nvSpPr>
        <p:spPr>
          <a:xfrm>
            <a:off x="513013" y="189473"/>
            <a:ext cx="11054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Ad oggi…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EA7C572-1662-450C-B684-DB3685EC0667}"/>
              </a:ext>
            </a:extLst>
          </p:cNvPr>
          <p:cNvCxnSpPr>
            <a:cxnSpLocks/>
          </p:cNvCxnSpPr>
          <p:nvPr/>
        </p:nvCxnSpPr>
        <p:spPr>
          <a:xfrm>
            <a:off x="568234" y="754686"/>
            <a:ext cx="11147935" cy="32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B0F7C332-F261-6FFD-9EDD-F00A1345D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5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FF3C4-420E-A120-51CE-A0DF18B12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4B4D16-B49A-CF06-D94E-3ADF9BC5C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013" y="1380756"/>
            <a:ext cx="11054650" cy="47225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000" b="1" dirty="0">
                <a:solidFill>
                  <a:schemeClr val="dk1"/>
                </a:solidFill>
              </a:rPr>
              <a:t>Avere tutti i file di registrazione (INDICO e portali) </a:t>
            </a:r>
            <a:r>
              <a:rPr lang="it-IT" sz="2000" dirty="0">
                <a:solidFill>
                  <a:schemeClr val="dk1"/>
                </a:solidFill>
              </a:rPr>
              <a:t>in un unico file o cartella, in modo da avere tutto pronto sotto mano 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000" dirty="0">
                <a:solidFill>
                  <a:schemeClr val="dk1"/>
                </a:solidFill>
              </a:rPr>
              <a:t>Avere un </a:t>
            </a:r>
            <a:r>
              <a:rPr lang="it-IT" sz="2000" b="1" dirty="0">
                <a:solidFill>
                  <a:schemeClr val="dk1"/>
                </a:solidFill>
              </a:rPr>
              <a:t>momento</a:t>
            </a:r>
            <a:r>
              <a:rPr lang="it-IT" sz="2000" dirty="0">
                <a:solidFill>
                  <a:schemeClr val="dk1"/>
                </a:solidFill>
              </a:rPr>
              <a:t> durante questa riunione per discutere di ciò e, successivamente, un momento singolarmente con i referenti per raccogliere le vostre esperienze e esigenze di registrazione. 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it-IT" sz="2000" b="1" dirty="0">
                <a:solidFill>
                  <a:schemeClr val="dk1"/>
                </a:solidFill>
              </a:rPr>
              <a:t>Fare un passaggio con il DPO </a:t>
            </a:r>
            <a:r>
              <a:rPr lang="it-IT" sz="2000" dirty="0">
                <a:solidFill>
                  <a:schemeClr val="dk1"/>
                </a:solidFill>
              </a:rPr>
              <a:t>per capire quali informazioni possono essere richieste o quali no</a:t>
            </a:r>
          </a:p>
          <a:p>
            <a:pPr marL="457200" indent="-321945" algn="just">
              <a:lnSpc>
                <a:spcPct val="150000"/>
              </a:lnSpc>
              <a:spcBef>
                <a:spcPts val="900"/>
              </a:spcBef>
              <a:buClr>
                <a:schemeClr val="dk1"/>
              </a:buClr>
              <a:buSzPct val="100000"/>
            </a:pPr>
            <a:r>
              <a:rPr lang="it-IT" sz="2000" b="1" dirty="0">
                <a:solidFill>
                  <a:schemeClr val="dk1"/>
                </a:solidFill>
              </a:rPr>
              <a:t>Creare una pagina INDICO da utilizzare come modello comune</a:t>
            </a:r>
            <a:r>
              <a:rPr lang="it-IT" sz="2000" dirty="0">
                <a:solidFill>
                  <a:schemeClr val="dk1"/>
                </a:solidFill>
              </a:rPr>
              <a:t> per tutti quanti </a:t>
            </a:r>
          </a:p>
          <a:p>
            <a:pPr marL="135255" lvl="0" indent="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000" dirty="0">
                <a:solidFill>
                  <a:schemeClr val="dk1"/>
                </a:solidFill>
              </a:rPr>
              <a:t> </a:t>
            </a: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it-IT" sz="2000" b="1" dirty="0">
              <a:solidFill>
                <a:schemeClr val="dk1"/>
              </a:solidFill>
            </a:endParaRP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it-IT" sz="1400" b="1" dirty="0">
              <a:solidFill>
                <a:schemeClr val="dk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D72EE1-63D3-5D57-DBFF-825C896422C5}"/>
              </a:ext>
            </a:extLst>
          </p:cNvPr>
          <p:cNvSpPr txBox="1"/>
          <p:nvPr/>
        </p:nvSpPr>
        <p:spPr>
          <a:xfrm>
            <a:off x="513013" y="189473"/>
            <a:ext cx="11054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Proposte per raggiungere l’obiettivo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A9F20C2A-891B-BB95-C44D-631796695151}"/>
              </a:ext>
            </a:extLst>
          </p:cNvPr>
          <p:cNvCxnSpPr>
            <a:cxnSpLocks/>
          </p:cNvCxnSpPr>
          <p:nvPr/>
        </p:nvCxnSpPr>
        <p:spPr>
          <a:xfrm>
            <a:off x="568234" y="754686"/>
            <a:ext cx="11147935" cy="32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BB1A6D00-5A8C-6857-A335-6D1AFF6AB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0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13E612-1C2B-5047-B041-4D7B508FA0ED}"/>
              </a:ext>
            </a:extLst>
          </p:cNvPr>
          <p:cNvSpPr txBox="1"/>
          <p:nvPr/>
        </p:nvSpPr>
        <p:spPr>
          <a:xfrm>
            <a:off x="513013" y="189473"/>
            <a:ext cx="11054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Riepilogo dei link di registrazione dei progetti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65F528B-60E1-C6A8-D7A7-DB8EDA265A05}"/>
              </a:ext>
            </a:extLst>
          </p:cNvPr>
          <p:cNvCxnSpPr>
            <a:cxnSpLocks/>
          </p:cNvCxnSpPr>
          <p:nvPr/>
        </p:nvCxnSpPr>
        <p:spPr>
          <a:xfrm>
            <a:off x="568234" y="754686"/>
            <a:ext cx="11147935" cy="32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7B68E12D-E4D7-B70B-BE15-0E2E99C6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5690F4A-DB2C-2579-F1DB-5E89F957E68B}"/>
              </a:ext>
            </a:extLst>
          </p:cNvPr>
          <p:cNvGraphicFramePr>
            <a:graphicFrameLocks noGrp="1"/>
          </p:cNvGraphicFramePr>
          <p:nvPr/>
        </p:nvGraphicFramePr>
        <p:xfrm>
          <a:off x="513013" y="944161"/>
          <a:ext cx="11203154" cy="5353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4612">
                  <a:extLst>
                    <a:ext uri="{9D8B030D-6E8A-4147-A177-3AD203B41FA5}">
                      <a16:colId xmlns:a16="http://schemas.microsoft.com/office/drawing/2014/main" val="1874994768"/>
                    </a:ext>
                  </a:extLst>
                </a:gridCol>
                <a:gridCol w="3963699">
                  <a:extLst>
                    <a:ext uri="{9D8B030D-6E8A-4147-A177-3AD203B41FA5}">
                      <a16:colId xmlns:a16="http://schemas.microsoft.com/office/drawing/2014/main" val="3764766266"/>
                    </a:ext>
                  </a:extLst>
                </a:gridCol>
                <a:gridCol w="4564843">
                  <a:extLst>
                    <a:ext uri="{9D8B030D-6E8A-4147-A177-3AD203B41FA5}">
                      <a16:colId xmlns:a16="http://schemas.microsoft.com/office/drawing/2014/main" val="2905660682"/>
                    </a:ext>
                  </a:extLst>
                </a:gridCol>
              </a:tblGrid>
              <a:tr h="2342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PROGETTO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TIPO REGISTRAZIONE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LINK DI REGISTRAZIONE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3296148916"/>
                  </a:ext>
                </a:extLst>
              </a:tr>
              <a:tr h="591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AggiornaMenti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INDICO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Ferrara -&gt; (</a:t>
                      </a:r>
                      <a:r>
                        <a:rPr lang="it-IT" sz="1400" u="none" strike="noStrike" dirty="0">
                          <a:effectLst/>
                          <a:hlinkClick r:id="rId3"/>
                        </a:rPr>
                        <a:t>https://agenda.infn.it/event/44742/</a:t>
                      </a:r>
                      <a:r>
                        <a:rPr lang="it-IT" sz="1400" u="none" strike="noStrike" dirty="0">
                          <a:effectLst/>
                        </a:rPr>
                        <a:t>) 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Torino -&gt; (</a:t>
                      </a:r>
                      <a:r>
                        <a:rPr lang="it-IT" sz="1400" u="none" strike="noStrike" dirty="0">
                          <a:effectLst/>
                          <a:hlinkClick r:id="rId4"/>
                        </a:rPr>
                        <a:t>https://agenda.infn.it/event/43361</a:t>
                      </a:r>
                      <a:r>
                        <a:rPr lang="it-IT" sz="1400" u="none" strike="noStrike" dirty="0">
                          <a:effectLst/>
                        </a:rPr>
                        <a:t>/)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1669029541"/>
                  </a:ext>
                </a:extLst>
              </a:tr>
              <a:tr h="323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Art&amp;Science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PORTALE: https://artandscience.infn.it/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sng" strike="noStrike">
                          <a:effectLst/>
                          <a:hlinkClick r:id="rId5"/>
                        </a:rPr>
                        <a:t>https://artandscience.infn.it/cms/piattaforma/public/login</a:t>
                      </a:r>
                      <a:endParaRPr lang="it-IT" sz="14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2486882892"/>
                  </a:ext>
                </a:extLst>
              </a:tr>
              <a:tr h="2342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Dark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3013337006"/>
                  </a:ext>
                </a:extLst>
              </a:tr>
              <a:tr h="2342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HepScape!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174774261"/>
                  </a:ext>
                </a:extLst>
              </a:tr>
              <a:tr h="2342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Incontri di Fisica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2617195237"/>
                  </a:ext>
                </a:extLst>
              </a:tr>
              <a:tr h="2342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INFN Kids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2358527651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Inspyre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INDICO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linkClick r:id="rId6"/>
                        </a:rPr>
                        <a:t>https://agenda.infn.it/event/43738/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2999586980"/>
                  </a:ext>
                </a:extLst>
              </a:tr>
              <a:tr h="2342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Lab2Go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INDICO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sng" strike="noStrike">
                          <a:effectLst/>
                          <a:hlinkClick r:id="rId7"/>
                        </a:rPr>
                        <a:t>https://agenda.infn.it/event/45018/</a:t>
                      </a:r>
                      <a:endParaRPr lang="it-IT" sz="14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741031342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Masterclass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INDICO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linkClick r:id="rId8"/>
                        </a:rPr>
                        <a:t>https://agenda.infn.it/category/2139/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2570800313"/>
                  </a:ext>
                </a:extLst>
              </a:tr>
              <a:tr h="84160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OCRA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INDICO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Registrazione locale -&gt;  </a:t>
                      </a:r>
                      <a:r>
                        <a:rPr lang="it-IT" sz="1400" u="none" strike="noStrike" dirty="0">
                          <a:effectLst/>
                          <a:hlinkClick r:id="rId9"/>
                        </a:rPr>
                        <a:t>https://agenda.infn.it/event/37222/registrations/ </a:t>
                      </a:r>
                      <a:r>
                        <a:rPr lang="it-IT" sz="1400" u="none" strike="noStrike" dirty="0">
                          <a:effectLst/>
                        </a:rPr>
                        <a:t>registrazione nazionale -&gt;</a:t>
                      </a:r>
                      <a:r>
                        <a:rPr lang="it-IT" sz="1400" u="none" strike="noStrike" dirty="0">
                          <a:effectLst/>
                          <a:hlinkClick r:id="rId10"/>
                        </a:rPr>
                        <a:t> https://agenda.infn.it/event/43772/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630522573"/>
                  </a:ext>
                </a:extLst>
              </a:tr>
              <a:tr h="2342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PID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INDICO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linkClick r:id="rId11"/>
                        </a:rPr>
                        <a:t>https://agenda.infn.it/event/44354/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1419308285"/>
                  </a:ext>
                </a:extLst>
              </a:tr>
              <a:tr h="30117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Premio Asimov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PORTALE: https://asimov.ca.infn.it/asimov/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linkClick r:id="rId12"/>
                        </a:rPr>
                        <a:t>https://asimov.ca.infn.it/asimov/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272743991"/>
                  </a:ext>
                </a:extLst>
              </a:tr>
              <a:tr h="2342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RadioLab e ISOradioLAb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INDICO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sng" strike="noStrike">
                          <a:effectLst/>
                          <a:hlinkClick r:id="rId13"/>
                        </a:rPr>
                        <a:t>https://agenda.infn.it/event/44834/</a:t>
                      </a:r>
                      <a:endParaRPr lang="it-IT" sz="14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2744482054"/>
                  </a:ext>
                </a:extLst>
              </a:tr>
              <a:tr h="653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Stage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INDICO E PORTALE UNIPV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LNL -&gt; </a:t>
                      </a:r>
                      <a:r>
                        <a:rPr lang="it-IT" sz="1400" u="none" strike="noStrike" dirty="0">
                          <a:effectLst/>
                          <a:hlinkClick r:id="rId14"/>
                        </a:rPr>
                        <a:t>https://agenda.infn.it/event/44875/</a:t>
                      </a:r>
                      <a:endParaRPr lang="it-IT" sz="14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Ferrara -&gt; </a:t>
                      </a:r>
                      <a:r>
                        <a:rPr lang="it-IT" sz="1400" u="none" strike="noStrike" dirty="0">
                          <a:effectLst/>
                          <a:hlinkClick r:id="rId15"/>
                        </a:rPr>
                        <a:t>https://agenda.infn.it/event/44896/</a:t>
                      </a:r>
                      <a:endParaRPr lang="it-IT" sz="14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it-IT" sz="1400" u="none" strike="noStrike" dirty="0" err="1">
                          <a:effectLst/>
                        </a:rPr>
                        <a:t>UniPV</a:t>
                      </a:r>
                      <a:r>
                        <a:rPr lang="it-IT" sz="1400" u="none" strike="noStrike" dirty="0">
                          <a:effectLst/>
                        </a:rPr>
                        <a:t> -&gt; </a:t>
                      </a:r>
                      <a:r>
                        <a:rPr lang="it-IT" sz="1400" u="none" strike="noStrike" dirty="0">
                          <a:effectLst/>
                          <a:hlinkClick r:id="rId16"/>
                        </a:rPr>
                        <a:t>https://pctounipv.it/progetto.php?id=22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3109504682"/>
                  </a:ext>
                </a:extLst>
              </a:tr>
              <a:tr h="2342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Sxt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INDICO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linkClick r:id="rId17"/>
                        </a:rPr>
                        <a:t>https://agenda.infn.it/event/45134/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5" marR="9055" marT="9055" marB="0" anchor="b"/>
                </a:tc>
                <a:extLst>
                  <a:ext uri="{0D108BD9-81ED-4DB2-BD59-A6C34878D82A}">
                    <a16:rowId xmlns:a16="http://schemas.microsoft.com/office/drawing/2014/main" val="3704642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51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FC289-9B1A-1D58-9F98-754A1656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74875FF-F676-A13E-A782-9B26A53F9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013" y="1380756"/>
            <a:ext cx="11054650" cy="47225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35255" lvl="0" indent="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000" dirty="0">
                <a:solidFill>
                  <a:schemeClr val="dk1"/>
                </a:solidFill>
              </a:rPr>
              <a:t>Analizzando i vari file di registrazione, sono emersi i primi commenti: </a:t>
            </a:r>
          </a:p>
          <a:p>
            <a:pPr marL="478155" indent="-342900" algn="just">
              <a:lnSpc>
                <a:spcPct val="150000"/>
              </a:lnSpc>
              <a:spcBef>
                <a:spcPts val="900"/>
              </a:spcBef>
              <a:buClr>
                <a:schemeClr val="dk1"/>
              </a:buClr>
              <a:buSzPct val="100000"/>
            </a:pPr>
            <a:r>
              <a:rPr lang="it-IT" sz="2000" dirty="0">
                <a:solidFill>
                  <a:schemeClr val="dk1"/>
                </a:solidFill>
              </a:rPr>
              <a:t>Tutti i progetti tranne quelli che hanno la piattaforma usano Indico.</a:t>
            </a:r>
          </a:p>
          <a:p>
            <a:pPr marL="478155" indent="-342900" algn="just">
              <a:lnSpc>
                <a:spcPct val="150000"/>
              </a:lnSpc>
              <a:spcBef>
                <a:spcPts val="900"/>
              </a:spcBef>
              <a:buClr>
                <a:schemeClr val="dk1"/>
              </a:buClr>
              <a:buSzPct val="100000"/>
            </a:pPr>
            <a:r>
              <a:rPr lang="it-IT" sz="2000" dirty="0">
                <a:solidFill>
                  <a:schemeClr val="dk1"/>
                </a:solidFill>
              </a:rPr>
              <a:t>Nel caso in cui ci sia il progetto nazionale diviso in tante registrazioni locali, </a:t>
            </a:r>
            <a:r>
              <a:rPr lang="it-IT" sz="2000" b="1" dirty="0">
                <a:solidFill>
                  <a:schemeClr val="dk1"/>
                </a:solidFill>
              </a:rPr>
              <a:t>i campi di registrazioni dovrebbero essere gli stessi per ogni sezione locale. </a:t>
            </a:r>
          </a:p>
          <a:p>
            <a:pPr marL="478155" indent="-342900" algn="just">
              <a:lnSpc>
                <a:spcPct val="150000"/>
              </a:lnSpc>
              <a:spcBef>
                <a:spcPts val="900"/>
              </a:spcBef>
              <a:buClr>
                <a:schemeClr val="dk1"/>
              </a:buClr>
              <a:buSzPct val="100000"/>
            </a:pPr>
            <a:r>
              <a:rPr lang="it-IT" sz="2000" b="1" dirty="0">
                <a:solidFill>
                  <a:schemeClr val="dk1"/>
                </a:solidFill>
              </a:rPr>
              <a:t>Togliere qualsiasi riferimento al campo di interesse per il </a:t>
            </a:r>
            <a:r>
              <a:rPr lang="it-IT" sz="2000" b="1" dirty="0" err="1">
                <a:solidFill>
                  <a:schemeClr val="dk1"/>
                </a:solidFill>
              </a:rPr>
              <a:t>Summer</a:t>
            </a:r>
            <a:r>
              <a:rPr lang="it-IT" sz="2000" b="1" dirty="0">
                <a:solidFill>
                  <a:schemeClr val="dk1"/>
                </a:solidFill>
              </a:rPr>
              <a:t> Camp</a:t>
            </a:r>
          </a:p>
          <a:p>
            <a:pPr marL="478155" indent="-342900" algn="just">
              <a:lnSpc>
                <a:spcPct val="150000"/>
              </a:lnSpc>
              <a:spcBef>
                <a:spcPts val="900"/>
              </a:spcBef>
              <a:buClr>
                <a:schemeClr val="dk1"/>
              </a:buClr>
              <a:buSzPct val="100000"/>
            </a:pPr>
            <a:r>
              <a:rPr lang="it-IT" sz="2000" b="1" dirty="0">
                <a:solidFill>
                  <a:schemeClr val="dk1"/>
                </a:solidFill>
              </a:rPr>
              <a:t>Cercare di massimizzare le informazioni sulle scuole, piuttosto che sulla persona </a:t>
            </a:r>
            <a:r>
              <a:rPr lang="it-IT" sz="2000" dirty="0">
                <a:solidFill>
                  <a:schemeClr val="dk1"/>
                </a:solidFill>
              </a:rPr>
              <a:t>(studente o docente)</a:t>
            </a:r>
          </a:p>
          <a:p>
            <a:pPr marL="478155" indent="-342900" algn="just">
              <a:lnSpc>
                <a:spcPct val="150000"/>
              </a:lnSpc>
              <a:spcBef>
                <a:spcPts val="900"/>
              </a:spcBef>
              <a:buClr>
                <a:schemeClr val="dk1"/>
              </a:buClr>
              <a:buSzPct val="100000"/>
            </a:pPr>
            <a:r>
              <a:rPr lang="it-IT" sz="2000" b="1" dirty="0">
                <a:solidFill>
                  <a:schemeClr val="dk1"/>
                </a:solidFill>
              </a:rPr>
              <a:t>Chiedere informazioni personali al docente o studente SOLO se strettamente necessario </a:t>
            </a:r>
          </a:p>
          <a:p>
            <a:pPr marL="135255" indent="0" algn="just">
              <a:lnSpc>
                <a:spcPct val="150000"/>
              </a:lnSpc>
              <a:spcBef>
                <a:spcPts val="900"/>
              </a:spcBef>
              <a:buClr>
                <a:schemeClr val="dk1"/>
              </a:buClr>
              <a:buSzPct val="100000"/>
              <a:buNone/>
            </a:pPr>
            <a:endParaRPr lang="it-IT" sz="2000" b="1" dirty="0">
              <a:solidFill>
                <a:schemeClr val="dk1"/>
              </a:solidFill>
            </a:endParaRPr>
          </a:p>
          <a:p>
            <a:pPr marL="478155" indent="-342900" algn="just">
              <a:lnSpc>
                <a:spcPct val="150000"/>
              </a:lnSpc>
              <a:spcBef>
                <a:spcPts val="900"/>
              </a:spcBef>
              <a:buClr>
                <a:schemeClr val="dk1"/>
              </a:buClr>
              <a:buSzPct val="100000"/>
            </a:pPr>
            <a:endParaRPr lang="it-IT" sz="2000" dirty="0">
              <a:solidFill>
                <a:schemeClr val="dk1"/>
              </a:solidFill>
            </a:endParaRPr>
          </a:p>
          <a:p>
            <a:pPr marL="135255" lvl="0" indent="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it-IT" sz="2000" b="1" dirty="0">
              <a:solidFill>
                <a:schemeClr val="dk1"/>
              </a:solidFill>
            </a:endParaRPr>
          </a:p>
          <a:p>
            <a:pPr marL="457200" lvl="0" indent="-321945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it-IT" sz="1400" b="1" dirty="0">
              <a:solidFill>
                <a:schemeClr val="dk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0690A4-D535-9303-EAF3-AEF14BBA2253}"/>
              </a:ext>
            </a:extLst>
          </p:cNvPr>
          <p:cNvSpPr txBox="1"/>
          <p:nvPr/>
        </p:nvSpPr>
        <p:spPr>
          <a:xfrm>
            <a:off x="513013" y="189473"/>
            <a:ext cx="11054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Primi commenti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1D8707A2-2D9C-26C6-76ED-756BF3D7F972}"/>
              </a:ext>
            </a:extLst>
          </p:cNvPr>
          <p:cNvCxnSpPr>
            <a:cxnSpLocks/>
          </p:cNvCxnSpPr>
          <p:nvPr/>
        </p:nvCxnSpPr>
        <p:spPr>
          <a:xfrm>
            <a:off x="568234" y="754686"/>
            <a:ext cx="11147935" cy="32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A11C5320-5C02-48D9-33FC-D7AB04CDC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4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AC91-0E58-416C-7DC3-180895072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015228-71FC-5401-A339-700513B79F03}"/>
              </a:ext>
            </a:extLst>
          </p:cNvPr>
          <p:cNvSpPr txBox="1"/>
          <p:nvPr/>
        </p:nvSpPr>
        <p:spPr>
          <a:xfrm>
            <a:off x="568675" y="205043"/>
            <a:ext cx="11054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chemeClr val="tx2">
                    <a:lumMod val="49000"/>
                    <a:lumOff val="51000"/>
                  </a:schemeClr>
                </a:solidFill>
                <a:latin typeface="Aptos"/>
                <a:cs typeface="Arial"/>
              </a:rPr>
              <a:t>Tipologie di campi 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8F1EE9A9-9578-A554-8BAE-58EDD177BA20}"/>
              </a:ext>
            </a:extLst>
          </p:cNvPr>
          <p:cNvCxnSpPr>
            <a:cxnSpLocks/>
          </p:cNvCxnSpPr>
          <p:nvPr/>
        </p:nvCxnSpPr>
        <p:spPr>
          <a:xfrm>
            <a:off x="568234" y="754686"/>
            <a:ext cx="11147935" cy="32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4DE79444-604F-BDF6-2A30-11CEAB6E3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85" y="3265"/>
            <a:ext cx="1193084" cy="7546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F0AC07-1996-06C6-981C-50804A778EBD}"/>
              </a:ext>
            </a:extLst>
          </p:cNvPr>
          <p:cNvSpPr txBox="1"/>
          <p:nvPr/>
        </p:nvSpPr>
        <p:spPr>
          <a:xfrm>
            <a:off x="1570099" y="3288807"/>
            <a:ext cx="10424021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1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33ADB9-2F64-F03F-1521-0A5CE60BB332}"/>
              </a:ext>
            </a:extLst>
          </p:cNvPr>
          <p:cNvSpPr txBox="1"/>
          <p:nvPr/>
        </p:nvSpPr>
        <p:spPr>
          <a:xfrm>
            <a:off x="244081" y="832174"/>
            <a:ext cx="1179624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dirty="0"/>
              <a:t>Tipologie di campi utilizzati su Indico (verificare la possibilità di ridurre le tipologie di campo):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DD3B86-3188-1A1F-E170-46C5900A7E18}"/>
              </a:ext>
            </a:extLst>
          </p:cNvPr>
          <p:cNvSpPr txBox="1"/>
          <p:nvPr/>
        </p:nvSpPr>
        <p:spPr>
          <a:xfrm>
            <a:off x="923260" y="1675003"/>
            <a:ext cx="449674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dirty="0"/>
              <a:t>Testo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dirty="0"/>
              <a:t>Menu a tendina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dirty="0"/>
              <a:t>Scelta Multipla singola risposta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dirty="0"/>
              <a:t>Scelta Multipla più di una risposta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dirty="0"/>
              <a:t>Check box per i consensi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dirty="0"/>
              <a:t>Caricamento di file</a:t>
            </a:r>
          </a:p>
        </p:txBody>
      </p:sp>
    </p:spTree>
    <p:extLst>
      <p:ext uri="{BB962C8B-B14F-4D97-AF65-F5344CB8AC3E}">
        <p14:creationId xmlns:p14="http://schemas.microsoft.com/office/powerpoint/2010/main" val="284675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7653B33DB2A94DA2E1FEEF1B172D13" ma:contentTypeVersion="8" ma:contentTypeDescription="Create a new document." ma:contentTypeScope="" ma:versionID="81e136654cc7d76a7f298ee3c63d5b8d">
  <xsd:schema xmlns:xsd="http://www.w3.org/2001/XMLSchema" xmlns:xs="http://www.w3.org/2001/XMLSchema" xmlns:p="http://schemas.microsoft.com/office/2006/metadata/properties" xmlns:ns3="b0f300e0-35f8-43ea-b1a2-e9824d1e800a" xmlns:ns4="24d99338-11cc-44f8-8f48-f61cd8361256" targetNamespace="http://schemas.microsoft.com/office/2006/metadata/properties" ma:root="true" ma:fieldsID="66ae149f7cc31052b3fa71aadb316599" ns3:_="" ns4:_="">
    <xsd:import namespace="b0f300e0-35f8-43ea-b1a2-e9824d1e800a"/>
    <xsd:import namespace="24d99338-11cc-44f8-8f48-f61cd83612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300e0-35f8-43ea-b1a2-e9824d1e8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99338-11cc-44f8-8f48-f61cd83612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0f300e0-35f8-43ea-b1a2-e9824d1e800a" xsi:nil="true"/>
  </documentManagement>
</p:properties>
</file>

<file path=customXml/itemProps1.xml><?xml version="1.0" encoding="utf-8"?>
<ds:datastoreItem xmlns:ds="http://schemas.openxmlformats.org/officeDocument/2006/customXml" ds:itemID="{F17747B8-6582-4866-8BFF-10486A0614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4BDC8D-6A4F-4067-A106-B69AAC902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300e0-35f8-43ea-b1a2-e9824d1e800a"/>
    <ds:schemaRef ds:uri="24d99338-11cc-44f8-8f48-f61cd83612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32A070-6186-4555-85B7-CA8687E36064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24d99338-11cc-44f8-8f48-f61cd8361256"/>
    <ds:schemaRef ds:uri="http://purl.org/dc/dcmitype/"/>
    <ds:schemaRef ds:uri="http://schemas.openxmlformats.org/package/2006/metadata/core-properties"/>
    <ds:schemaRef ds:uri="b0f300e0-35f8-43ea-b1a2-e9824d1e800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1283</Words>
  <Application>Microsoft Office PowerPoint</Application>
  <PresentationFormat>Widescreen</PresentationFormat>
  <Paragraphs>223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Aptos Narrow</vt:lpstr>
      <vt:lpstr>Arial</vt:lpstr>
      <vt:lpstr>Lucida Grande</vt:lpstr>
      <vt:lpstr>Times New Roman</vt:lpstr>
      <vt:lpstr>Tema di Office</vt:lpstr>
      <vt:lpstr>  Organizzazione per le registrazioni scuole  2024/2025 e 2025/2026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 Puggioni</dc:creator>
  <cp:lastModifiedBy>Carlo Puggioni</cp:lastModifiedBy>
  <cp:revision>11</cp:revision>
  <dcterms:created xsi:type="dcterms:W3CDTF">2024-12-02T10:26:33Z</dcterms:created>
  <dcterms:modified xsi:type="dcterms:W3CDTF">2025-02-02T11:47:34Z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0x010100607653B33DB2A94DA2E1FEEF1B172D13</vt:lpwstr>
  </property>
</Properties>
</file>