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D9B84D-7B97-4A98-BC7C-6111595CDE4B}">
  <a:tblStyle styleId="{80D9B84D-7B97-4A98-BC7C-6111595CDE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1a3a3cb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1a3a3cb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711d1a660_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e711d1a660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711d1a660_4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711d1a660_4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c69d53e8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fc69d53e8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711d1a660_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711d1a660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1a3a3cb3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1a3a3cb3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1a3a3cb3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1a3a3cb3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257039d14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257039d14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dc8b3863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dc8b3863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01e4423a7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01e4423a7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c6f0c1dd5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c6f0c1dd5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66a3243cc_1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66a3243cc_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dea8d16e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dea8d16e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>
                <a:solidFill>
                  <a:schemeClr val="dk2"/>
                </a:solidFill>
              </a:defRPr>
            </a:lvl1pPr>
            <a:lvl2pPr lvl="1" algn="r">
              <a:buNone/>
              <a:defRPr b="1">
                <a:solidFill>
                  <a:schemeClr val="dk2"/>
                </a:solidFill>
              </a:defRPr>
            </a:lvl2pPr>
            <a:lvl3pPr lvl="2" algn="r">
              <a:buNone/>
              <a:defRPr b="1">
                <a:solidFill>
                  <a:schemeClr val="dk2"/>
                </a:solidFill>
              </a:defRPr>
            </a:lvl3pPr>
            <a:lvl4pPr lvl="3" algn="r">
              <a:buNone/>
              <a:defRPr b="1">
                <a:solidFill>
                  <a:schemeClr val="dk2"/>
                </a:solidFill>
              </a:defRPr>
            </a:lvl4pPr>
            <a:lvl5pPr lvl="4" algn="r">
              <a:buNone/>
              <a:defRPr b="1">
                <a:solidFill>
                  <a:schemeClr val="dk2"/>
                </a:solidFill>
              </a:defRPr>
            </a:lvl5pPr>
            <a:lvl6pPr lvl="5" algn="r">
              <a:buNone/>
              <a:defRPr b="1">
                <a:solidFill>
                  <a:schemeClr val="dk2"/>
                </a:solidFill>
              </a:defRPr>
            </a:lvl6pPr>
            <a:lvl7pPr lvl="6" algn="r">
              <a:buNone/>
              <a:defRPr b="1">
                <a:solidFill>
                  <a:schemeClr val="dk2"/>
                </a:solidFill>
              </a:defRPr>
            </a:lvl7pPr>
            <a:lvl8pPr lvl="7" algn="r">
              <a:buNone/>
              <a:defRPr b="1">
                <a:solidFill>
                  <a:schemeClr val="dk2"/>
                </a:solidFill>
              </a:defRPr>
            </a:lvl8pPr>
            <a:lvl9pPr lvl="8" algn="r">
              <a:buNone/>
              <a:defRPr b="1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767450" y="49500"/>
            <a:ext cx="1267037" cy="572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6.jp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ggus.eu/index.php?mode=ticket_info&amp;ticket_id=167957" TargetMode="External"/><Relationship Id="rId10" Type="http://schemas.openxmlformats.org/officeDocument/2006/relationships/hyperlink" Target="https://ggus.eu/index.php?mode=ticket_info&amp;ticket_id=168445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gus.eu/index.php?mode=ticket_info&amp;ticket_id=169504" TargetMode="External"/><Relationship Id="rId4" Type="http://schemas.openxmlformats.org/officeDocument/2006/relationships/hyperlink" Target="https://ggus.eu/index.php?mode=ticket_info&amp;ticket_id=169404" TargetMode="External"/><Relationship Id="rId9" Type="http://schemas.openxmlformats.org/officeDocument/2006/relationships/hyperlink" Target="https://ggus.eu/index.php?mode=ticket_info&amp;ticket_id=168988" TargetMode="External"/><Relationship Id="rId5" Type="http://schemas.openxmlformats.org/officeDocument/2006/relationships/hyperlink" Target="https://ggus.eu/index.php?mode=ticket_info&amp;ticket_id=169472" TargetMode="External"/><Relationship Id="rId6" Type="http://schemas.openxmlformats.org/officeDocument/2006/relationships/hyperlink" Target="https://ggus.eu/index.php?mode=ticket_info&amp;ticket_id=169311" TargetMode="External"/><Relationship Id="rId7" Type="http://schemas.openxmlformats.org/officeDocument/2006/relationships/hyperlink" Target="https://ggus.eu/index.php?mode=ticket_info&amp;ticket_id=169259" TargetMode="External"/><Relationship Id="rId8" Type="http://schemas.openxmlformats.org/officeDocument/2006/relationships/hyperlink" Target="https://ggus.eu/index.php?mode=ticket_info&amp;ticket_id=169250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gus.eu/index.php?mode=ticket_info&amp;ticket_id=169589" TargetMode="External"/><Relationship Id="rId4" Type="http://schemas.openxmlformats.org/officeDocument/2006/relationships/hyperlink" Target="https://ggus.eu/index.php?mode=ticket_info&amp;ticket_id=169260" TargetMode="External"/><Relationship Id="rId5" Type="http://schemas.openxmlformats.org/officeDocument/2006/relationships/hyperlink" Target="https://ggus.eu/index.php?mode=ticket_info&amp;ticket_id=169319" TargetMode="External"/><Relationship Id="rId6" Type="http://schemas.openxmlformats.org/officeDocument/2006/relationships/hyperlink" Target="https://ggus.eu/index.php?mode=ticket_info&amp;ticket_id=168610" TargetMode="External"/><Relationship Id="rId7" Type="http://schemas.openxmlformats.org/officeDocument/2006/relationships/hyperlink" Target="https://ggus.eu/index.php?mode=ticket_info&amp;ticket_id=168538" TargetMode="External"/><Relationship Id="rId8" Type="http://schemas.openxmlformats.org/officeDocument/2006/relationships/hyperlink" Target="https://ggus.eu/index.php?mode=ticket_info&amp;ticket_id=167995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gus.eu/index.php?mode=ticket_info&amp;ticket_id=169478" TargetMode="External"/><Relationship Id="rId4" Type="http://schemas.openxmlformats.org/officeDocument/2006/relationships/hyperlink" Target="https://ggus.eu/index.php?mode=ticket_info&amp;ticket_id=169555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5UqqrpGS8Sc" TargetMode="External"/><Relationship Id="rId4" Type="http://schemas.openxmlformats.org/officeDocument/2006/relationships/image" Target="../media/image5.jp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939" l="21627" r="26092" t="19287"/>
          <a:stretch/>
        </p:blipFill>
        <p:spPr>
          <a:xfrm>
            <a:off x="3834738" y="3301850"/>
            <a:ext cx="888150" cy="132404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811850" y="1072050"/>
            <a:ext cx="6909600" cy="939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of Storage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808100" y="2083275"/>
            <a:ext cx="5211300" cy="62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CdG 17 Gennaio, 2025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3325" y="3409297"/>
            <a:ext cx="994150" cy="110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675" y="3142727"/>
            <a:ext cx="1080950" cy="115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1625" y="3443737"/>
            <a:ext cx="925700" cy="134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0300" y="3512625"/>
            <a:ext cx="792575" cy="12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4588" y="3308100"/>
            <a:ext cx="925708" cy="11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3400" y="3345188"/>
            <a:ext cx="994150" cy="10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6362875" y="3255650"/>
            <a:ext cx="737100" cy="1043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10">
            <a:alphaModFix/>
          </a:blip>
          <a:srcRect b="0" l="14784" r="11842" t="9991"/>
          <a:stretch/>
        </p:blipFill>
        <p:spPr>
          <a:xfrm>
            <a:off x="6362875" y="3165795"/>
            <a:ext cx="792575" cy="11434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Tickets and more</a:t>
            </a:r>
            <a:endParaRPr/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ALICE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Open action: finalize the configuration for the XrootD tape cluster (xs-204, xs-304)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Waiting for the migration of servers to EL9 to install and test rpm for interaction xrootd-tape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ATLAS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3"/>
              </a:rPr>
              <a:t>169504</a:t>
            </a:r>
            <a:r>
              <a:rPr lang="en"/>
              <a:t> (closed): Lukas Pfaffenbichler overloaded StoRM WebDAV servers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4"/>
              </a:rPr>
              <a:t>169404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5"/>
              </a:rPr>
              <a:t>169472</a:t>
            </a:r>
            <a:r>
              <a:rPr lang="en"/>
              <a:t> (closed): StoRM WebDAV threads saturation; a restart solved the issue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6"/>
              </a:rPr>
              <a:t>169311</a:t>
            </a:r>
            <a:r>
              <a:rPr lang="en"/>
              <a:t> (closed): tape downtime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7"/>
              </a:rPr>
              <a:t>169259</a:t>
            </a:r>
            <a:r>
              <a:rPr lang="en"/>
              <a:t> (closed): report.json no longer available on the “xfer” endpoint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8"/>
              </a:rPr>
              <a:t>169250</a:t>
            </a:r>
            <a:r>
              <a:rPr lang="en"/>
              <a:t> (closed): the file system was left unmounted after a reboot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9"/>
              </a:rPr>
              <a:t>168988</a:t>
            </a:r>
            <a:r>
              <a:rPr lang="en"/>
              <a:t> (closed): tape library downtime, the recovery of the services was a bit slower than expected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10"/>
              </a:rPr>
              <a:t>168445</a:t>
            </a:r>
            <a:r>
              <a:rPr lang="en"/>
              <a:t> (closed): failed transfers due to “tape buffer full”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i="1" lang="en"/>
              <a:t>We highly recommend not to exceed the </a:t>
            </a:r>
            <a:r>
              <a:rPr b="1" i="1" lang="en"/>
              <a:t>mean daily </a:t>
            </a:r>
            <a:r>
              <a:rPr i="1" lang="en"/>
              <a:t>writing rate limit (recalls included) of 1.0GB/s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167957</a:t>
            </a:r>
            <a:r>
              <a:rPr lang="en"/>
              <a:t> (on hold): StoRM WebDAV does not permit the creation of non-existent parent directory even if the scope does it,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Waiting for a fix from StoRM developers</a:t>
            </a:r>
            <a:endParaRPr/>
          </a:p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Tickets and more</a:t>
            </a:r>
            <a:endParaRPr/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3"/>
              </a:rPr>
              <a:t>169589</a:t>
            </a:r>
            <a:r>
              <a:rPr lang="en"/>
              <a:t> (closed): tape downtime, still ongoing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4"/>
              </a:rPr>
              <a:t>169260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5"/>
              </a:rPr>
              <a:t>169319</a:t>
            </a:r>
            <a:r>
              <a:rPr lang="en"/>
              <a:t> (closed): tape downtime (on Dec); but CMS used xfer-cms (disk endpoint) for SAM tests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6"/>
              </a:rPr>
              <a:t>168610</a:t>
            </a:r>
            <a:r>
              <a:rPr lang="en"/>
              <a:t> (closed): StoRM WebDAV threads saturation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7"/>
              </a:rPr>
              <a:t>168538</a:t>
            </a:r>
            <a:r>
              <a:rPr lang="en"/>
              <a:t> (closed): StoRM Tape returned NONE instead of DISK for 0-size files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Fixed by StoRM developers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8"/>
              </a:rPr>
              <a:t>167995</a:t>
            </a:r>
            <a:r>
              <a:rPr lang="en"/>
              <a:t> (on hold): StoRM WebDAV does not permit the creation of non-existent parent directory even if the scope does it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Waiting for a fix from StoRM developers</a:t>
            </a:r>
            <a:endParaRPr/>
          </a:p>
        </p:txBody>
      </p:sp>
      <p:sp>
        <p:nvSpPr>
          <p:cNvPr id="149" name="Google Shape;149;p23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Tickets and more</a:t>
            </a:r>
            <a:endParaRPr/>
          </a:p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LHCb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3"/>
              </a:rPr>
              <a:t>169478</a:t>
            </a:r>
            <a:r>
              <a:rPr lang="en"/>
              <a:t> (in progress): 19/12/24 - Massive transfer failures to/from CNAF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20/12/24 - 40GB/s POSIX traffic, migration away from HUAWEI disk storage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Increased the number of StoRM WebDAV servers up to 8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</a:t>
            </a:r>
            <a:r>
              <a:rPr lang="en"/>
              <a:t>oncurrent FTS/job transfers reduced by LHCb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27/12/24 - Internal network issues with the new DDN disk storage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StoRM Tape REST API showed 502 errors (connection timeout)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07/01/25 - TPCs failed with timeout expiration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concurrent FTS transfers were not enough to transfer all the files before that the garbage collector removed them from the tape buffer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13/01/25 - M</a:t>
            </a:r>
            <a:r>
              <a:rPr lang="en"/>
              <a:t>igration to DDN storage completed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GGUS </a:t>
            </a:r>
            <a:r>
              <a:rPr lang="en" u="sng">
                <a:solidFill>
                  <a:schemeClr val="hlink"/>
                </a:solidFill>
                <a:hlinkClick r:id="rId4"/>
              </a:rPr>
              <a:t>169555</a:t>
            </a:r>
            <a:r>
              <a:rPr lang="en"/>
              <a:t> (in progress): corrupted files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Network issues resulted in 1696 corrupted files, for a total size of 461 GB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For comparison, we checked 2312 files (461 GB) written between 12:40 and 13:20 of Jan 12th, and we could not find any evidence of corruption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4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Tickets and more</a:t>
            </a:r>
            <a:endParaRPr/>
          </a:p>
        </p:txBody>
      </p:sp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Gsiftp protocol via StoRM backend is still available for two experiments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StoRM release o</a:t>
            </a:r>
            <a:r>
              <a:rPr lang="en"/>
              <a:t>r new StoRM Tape REST API release </a:t>
            </a:r>
            <a:r>
              <a:rPr lang="en"/>
              <a:t>should finally allow to switch GridFTP off (Xenon, CTA-LST)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Dampe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GridFTP “plain” no more used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Rucio+FTS (https) replaced the current gsiftp transfers (WP6-DataCloud)</a:t>
            </a:r>
            <a:endParaRPr/>
          </a:p>
        </p:txBody>
      </p:sp>
      <p:sp>
        <p:nvSpPr>
          <p:cNvPr id="163" name="Google Shape;163;p25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135050" y="59225"/>
            <a:ext cx="71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as usual + migration to TP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679300" y="978475"/>
            <a:ext cx="118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month</a:t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6134975" y="978475"/>
            <a:ext cx="137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6 months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0" y="1531075"/>
            <a:ext cx="4419600" cy="297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1199" y="1497688"/>
            <a:ext cx="4480400" cy="3042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02575" y="41500"/>
            <a:ext cx="619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Disk storage in produzione </a:t>
            </a:r>
            <a:r>
              <a:rPr b="1" lang="en"/>
              <a:t>77.5</a:t>
            </a:r>
            <a:r>
              <a:rPr lang="en"/>
              <a:t>PB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177600" y="495850"/>
            <a:ext cx="825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Installed</a:t>
            </a:r>
            <a:r>
              <a:rPr lang="en" sz="1500"/>
              <a:t>: </a:t>
            </a:r>
            <a:r>
              <a:rPr b="1" lang="en" sz="1700">
                <a:solidFill>
                  <a:srgbClr val="38761D"/>
                </a:solidFill>
              </a:rPr>
              <a:t>101.4</a:t>
            </a:r>
            <a:r>
              <a:rPr lang="en" sz="1500">
                <a:solidFill>
                  <a:schemeClr val="dk1"/>
                </a:solidFill>
              </a:rPr>
              <a:t>PB;</a:t>
            </a:r>
            <a:r>
              <a:rPr lang="en" sz="1500"/>
              <a:t> </a:t>
            </a:r>
            <a:r>
              <a:rPr lang="en" sz="1500">
                <a:solidFill>
                  <a:srgbClr val="0000FF"/>
                </a:solidFill>
              </a:rPr>
              <a:t>Pledge 2025/01</a:t>
            </a:r>
            <a:r>
              <a:rPr lang="en" sz="1500"/>
              <a:t>: </a:t>
            </a:r>
            <a:r>
              <a:rPr b="1" lang="en" sz="1700">
                <a:solidFill>
                  <a:srgbClr val="0000FF"/>
                </a:solidFill>
              </a:rPr>
              <a:t>86.95</a:t>
            </a:r>
            <a:r>
              <a:rPr lang="en" sz="1500">
                <a:solidFill>
                  <a:schemeClr val="dk1"/>
                </a:solidFill>
              </a:rPr>
              <a:t>PB;</a:t>
            </a:r>
            <a:r>
              <a:rPr lang="en" sz="1500">
                <a:solidFill>
                  <a:srgbClr val="0000FF"/>
                </a:solidFill>
              </a:rPr>
              <a:t> </a:t>
            </a:r>
            <a:r>
              <a:rPr lang="en" sz="1500">
                <a:solidFill>
                  <a:srgbClr val="FF0000"/>
                </a:solidFill>
              </a:rPr>
              <a:t>Pledge 2025/04: </a:t>
            </a:r>
            <a:r>
              <a:rPr b="1" lang="en" sz="1700">
                <a:solidFill>
                  <a:srgbClr val="FF0000"/>
                </a:solidFill>
              </a:rPr>
              <a:t>101</a:t>
            </a:r>
            <a:r>
              <a:rPr lang="en" sz="1500">
                <a:solidFill>
                  <a:srgbClr val="FF0000"/>
                </a:solidFill>
              </a:rPr>
              <a:t>PB</a:t>
            </a:r>
            <a:r>
              <a:rPr lang="en" sz="1500">
                <a:solidFill>
                  <a:srgbClr val="0000FF"/>
                </a:solidFill>
              </a:rPr>
              <a:t>;</a:t>
            </a:r>
            <a:r>
              <a:rPr lang="en" sz="1500">
                <a:solidFill>
                  <a:srgbClr val="0000FF"/>
                </a:solidFill>
              </a:rPr>
              <a:t> </a:t>
            </a:r>
            <a:r>
              <a:rPr lang="en" sz="1500"/>
              <a:t>Used: </a:t>
            </a:r>
            <a:r>
              <a:rPr b="1" lang="en" sz="1700">
                <a:solidFill>
                  <a:srgbClr val="9900FF"/>
                </a:solidFill>
              </a:rPr>
              <a:t>60</a:t>
            </a:r>
            <a:r>
              <a:rPr lang="en" sz="1500">
                <a:solidFill>
                  <a:schemeClr val="dk1"/>
                </a:solidFill>
              </a:rPr>
              <a:t>PB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0" name="Google Shape;80;p15"/>
          <p:cNvGraphicFramePr/>
          <p:nvPr/>
        </p:nvGraphicFramePr>
        <p:xfrm>
          <a:off x="177600" y="9821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{80D9B84D-7B97-4A98-BC7C-6111595CDE4B}</a:tableStyleId>
              </a:tblPr>
              <a:tblGrid>
                <a:gridCol w="2087575"/>
                <a:gridCol w="2052275"/>
                <a:gridCol w="1335875"/>
                <a:gridCol w="1993050"/>
                <a:gridCol w="1096400"/>
              </a:tblGrid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Storage system</a:t>
                      </a:r>
                      <a:endParaRPr b="1"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M</a:t>
                      </a:r>
                      <a:r>
                        <a:rPr b="1" lang="en" sz="1100"/>
                        <a:t>odel</a:t>
                      </a:r>
                      <a:endParaRPr b="1"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Net capacity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, TB</a:t>
                      </a:r>
                      <a:endParaRPr b="1"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Experiment</a:t>
                      </a:r>
                      <a:endParaRPr b="1"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End of support</a:t>
                      </a:r>
                      <a:endParaRPr b="1"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os5k8-1,os5k8-2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Huawei OS5800v5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8999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GR2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2027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ddn-12, ddn-13 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 SFA 7990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5840</a:t>
                      </a:r>
                      <a:endParaRPr sz="11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GR2,GR3 (</a:t>
                      </a:r>
                      <a:r>
                        <a:rPr lang="en" sz="1100"/>
                        <a:t>commissioning</a:t>
                      </a:r>
                      <a:r>
                        <a:rPr lang="en" sz="1100"/>
                        <a:t>)</a:t>
                      </a:r>
                      <a:endParaRPr sz="11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2025</a:t>
                      </a:r>
                      <a:endParaRPr sz="11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00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ddn-14, ddn-15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 SFA 2000NV (NVMe)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24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Metadata 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(commissioning)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2025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ddn-16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 SFA 2000NVX2 (NVMe)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96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LHCb metadata, hotdata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2031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ddn-17,ddn-18,ddn-19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DDN SFA 7990X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14000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LHCb</a:t>
                      </a:r>
                      <a:endParaRPr sz="1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2031</a:t>
                      </a:r>
                      <a:endParaRPr sz="1100"/>
                    </a:p>
                  </a:txBody>
                  <a:tcPr marT="91425" marB="91425" marR="91425" marL="91425"/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od1k6-1,2,3,4,5,6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Huawei OD1600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60000(-10%!)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ALICE,ATLAS,CMS, GR2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2031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od1k6-7,8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Huawei OD1600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18000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Buffer for remake of above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2031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od1k5-1,2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Huawei OD1500 (NVMe)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400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Metadati, LHCb hotadata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2031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81" name="Google Shape;81;p15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02575" y="41500"/>
            <a:ext cx="610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Disk storage in dismissione: 32.2PB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177600" y="495850"/>
            <a:ext cx="825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8" name="Google Shape;88;p16"/>
          <p:cNvGraphicFramePr/>
          <p:nvPr/>
        </p:nvGraphicFramePr>
        <p:xfrm>
          <a:off x="289413" y="10155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{80D9B84D-7B97-4A98-BC7C-6111595CDE4B}</a:tableStyleId>
              </a:tblPr>
              <a:tblGrid>
                <a:gridCol w="2087575"/>
                <a:gridCol w="1716100"/>
                <a:gridCol w="1285475"/>
                <a:gridCol w="1967825"/>
                <a:gridCol w="1508200"/>
              </a:tblGrid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Storage system</a:t>
                      </a:r>
                      <a:endParaRPr b="1" sz="1100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Model</a:t>
                      </a:r>
                      <a:endParaRPr b="1" sz="1100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Net capacity, TB</a:t>
                      </a:r>
                      <a:endParaRPr b="1" sz="1100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Experiment</a:t>
                      </a:r>
                      <a:endParaRPr b="1" sz="1100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End of support</a:t>
                      </a:r>
                      <a:endParaRPr b="1" sz="1100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</a:tr>
              <a:tr h="385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os6k8</a:t>
                      </a:r>
                      <a:endParaRPr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Huawei OS6800v3</a:t>
                      </a:r>
                      <a:endParaRPr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3400</a:t>
                      </a:r>
                      <a:endParaRPr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Virgo</a:t>
                      </a:r>
                      <a:endParaRPr sz="11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07/2024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85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ddn-10, ddn-11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DDN SFA12k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10120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12/2022</a:t>
                      </a:r>
                      <a:endParaRPr sz="1100" strike="sng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md-1,md-2,md-3,md-4</a:t>
                      </a:r>
                      <a:endParaRPr sz="11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Dell MD3860f</a:t>
                      </a:r>
                      <a:endParaRPr sz="11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2308</a:t>
                      </a:r>
                      <a:endParaRPr sz="11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Virgo, Archive</a:t>
                      </a:r>
                      <a:endParaRPr sz="11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12/2024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4CCCC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md-5,md6,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md-7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Dell MD3820f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</a:t>
                      </a:r>
                      <a:r>
                        <a:rPr lang="en" sz="1100"/>
                        <a:t>0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metadati, home, SW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11/2023 e 12/2024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os18k1, os18k2 </a:t>
                      </a:r>
                      <a:endParaRPr sz="1100" strike="sngStrike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Huawei OS18000v5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6520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AMS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7/2024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35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os18k3, os18k5, os18k5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Huawei OS18000v5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9780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ATLAS,ALICE (buffer tape)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6/2024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12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Traslochi</a:t>
            </a:r>
            <a:r>
              <a:rPr lang="en"/>
              <a:t> recenti e futuri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192325" y="973800"/>
            <a:ext cx="5060400" cy="3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Trasloco della libreria IBM: completato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Trasloco della libreria Oracle: in corso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Gare nastri conclusa</a:t>
            </a:r>
            <a:endParaRPr sz="13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96PB di tape JF (50TB/casetta) in arrivo</a:t>
            </a:r>
            <a:endParaRPr/>
          </a:p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repearign IBM tape libary TS4500 for moving to a new location" id="97" name="Google Shape;97;p17" title="Unloading tapes from IBM librar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125" y="973800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5113" y="2857240"/>
            <a:ext cx="3048003" cy="215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4572" y="2917250"/>
            <a:ext cx="2949028" cy="20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Problemi LHCb</a:t>
            </a:r>
            <a:endParaRPr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Abbiamo creato “buffer disco” per i dati “hot” con un fileset dedicato:</a:t>
            </a:r>
            <a:br>
              <a:rPr lang="en"/>
            </a:b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LHCb-Buffer          	Linked	/storage/gpfs_lhcb/disk/lhcb/buffer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Abbiamo </a:t>
            </a:r>
            <a:r>
              <a:rPr lang="en"/>
              <a:t>definito</a:t>
            </a:r>
            <a:r>
              <a:rPr lang="en"/>
              <a:t> </a:t>
            </a:r>
            <a:r>
              <a:rPr lang="en"/>
              <a:t>la Placement policy:</a:t>
            </a:r>
            <a:br>
              <a:rPr lang="en"/>
            </a:b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RULE 'HOTDISK' SET POOL 'hotdata' FOR FILESET ('LHCb-Buffer') LIMIT(99) WHERE NAME LIKE '%.dst'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200 TB NVMe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</a:t>
            </a:r>
            <a:r>
              <a:rPr lang="en"/>
              <a:t>l buffer tape è stato rimesso sull’HW condiviso con il resto dei dati.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Dopo la migrazione sullo storage DDN, abbiamo riscontrato problemi con schede della rete dei nuovi server Lenovo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58425"/>
            <a:ext cx="5711675" cy="234071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>
            <p:ph type="title"/>
          </p:nvPr>
        </p:nvSpPr>
        <p:spPr>
          <a:xfrm>
            <a:off x="211500" y="83550"/>
            <a:ext cx="622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Stato tape</a:t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4405175" y="722025"/>
            <a:ext cx="140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2 months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5327375" y="2412650"/>
            <a:ext cx="480900" cy="572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737" y="3080113"/>
            <a:ext cx="2416158" cy="1812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5977000" y="1426488"/>
            <a:ext cx="214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</a:rPr>
              <a:t>5</a:t>
            </a:r>
            <a:r>
              <a:rPr lang="en">
                <a:solidFill>
                  <a:srgbClr val="595959"/>
                </a:solidFill>
              </a:rPr>
              <a:t> PB of new data written to tapes in two month (since last CdG)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955125" y="3693125"/>
            <a:ext cx="4107000" cy="8313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</a:rPr>
              <a:t>Tape system DOWN 13-23 Jan 2025</a:t>
            </a:r>
            <a:br>
              <a:rPr lang="en">
                <a:solidFill>
                  <a:srgbClr val="595959"/>
                </a:solidFill>
              </a:rPr>
            </a:br>
            <a:r>
              <a:rPr lang="en">
                <a:solidFill>
                  <a:srgbClr val="595959"/>
                </a:solidFill>
              </a:rPr>
              <a:t>(per trasloco della libreria Oracle a Tecnopolo)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2038475" y="987250"/>
            <a:ext cx="1491000" cy="52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Down for movement IBM library</a:t>
            </a:r>
            <a:endParaRPr sz="1100">
              <a:solidFill>
                <a:schemeClr val="dk2"/>
              </a:solidFill>
            </a:endParaRPr>
          </a:p>
        </p:txBody>
      </p:sp>
      <p:cxnSp>
        <p:nvCxnSpPr>
          <p:cNvPr id="120" name="Google Shape;120;p19"/>
          <p:cNvCxnSpPr>
            <a:stCxn id="119" idx="2"/>
          </p:cNvCxnSpPr>
          <p:nvPr/>
        </p:nvCxnSpPr>
        <p:spPr>
          <a:xfrm>
            <a:off x="2783975" y="1510450"/>
            <a:ext cx="631800" cy="6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247300" y="155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Stato tape</a:t>
            </a:r>
            <a:endParaRPr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422850" y="982250"/>
            <a:ext cx="8298300" cy="17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Liberi ~40 PB (Scratch tape inclusi libreria Oracle).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Usati </a:t>
            </a:r>
            <a:r>
              <a:rPr lang="en" sz="1900"/>
              <a:t>149</a:t>
            </a:r>
            <a:r>
              <a:rPr lang="en" sz="1900"/>
              <a:t> PB.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Spazio tape sulla libreria IBM praticamente esaurito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La nuova libreria IBM non è ancora funzionante a causa di problemi di compatibilità con la versione TSM in produzione.</a:t>
            </a:r>
            <a:endParaRPr sz="1900"/>
          </a:p>
          <a:p>
            <a:pPr indent="0" lvl="0" marL="13716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8" name="Google Shape;128;p20"/>
          <p:cNvGraphicFramePr/>
          <p:nvPr/>
        </p:nvGraphicFramePr>
        <p:xfrm>
          <a:off x="147163" y="283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{80D9B84D-7B97-4A98-BC7C-6111595CDE4B}</a:tableStyleId>
              </a:tblPr>
              <a:tblGrid>
                <a:gridCol w="1500600"/>
                <a:gridCol w="1113175"/>
                <a:gridCol w="1068875"/>
                <a:gridCol w="739100"/>
                <a:gridCol w="1045575"/>
                <a:gridCol w="1018250"/>
                <a:gridCol w="1200225"/>
                <a:gridCol w="11638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Library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Tape drives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 data rate/drive, MB/s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 slots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 tape capacity, TB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Installed cartridges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Used space, PB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Free space, PB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03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SL8500 (Oracle)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16*T10KD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~10000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47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TS4500 (IBM)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19*TS1160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6198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5100+380</a:t>
                      </a:r>
                      <a:endParaRPr>
                        <a:highlight>
                          <a:schemeClr val="accent6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102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0.6</a:t>
                      </a:r>
                      <a:endParaRPr b="1">
                        <a:highlight>
                          <a:schemeClr val="accent6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TS4500-2(IBM)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18*TS1170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7844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165</a:t>
                      </a:r>
                      <a:endParaRPr>
                        <a:highlight>
                          <a:schemeClr val="accent6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0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8.2</a:t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SW in PROD</a:t>
            </a:r>
            <a:endParaRPr/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GPFS 5.1.9-4, in migrazione to 5.1.9-7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StoRM BackEnd 1.11.22 (latest, 1.12.0 in test)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StoRM FrontEnd 1.8.15 </a:t>
            </a:r>
            <a:r>
              <a:rPr lang="en"/>
              <a:t>(latest, 1.8.16 in test)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StoRM WebDAV 1.4.3</a:t>
            </a:r>
            <a:r>
              <a:rPr lang="en"/>
              <a:t> </a:t>
            </a:r>
            <a:r>
              <a:rPr lang="en"/>
              <a:t>(latest)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StoRM Tape 0.8.0 (latest)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StoRM globus gridftp 1.2.4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XrootD 5.5.4-1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LHCb updated to 5.5.5-1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Ceph 16.2.6 (Pacific)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GEMSS and tape drive orchestrator updated to support X tape libraries</a:t>
            </a:r>
            <a:endParaRPr/>
          </a:p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5455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