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1"/>
  </p:sldMasterIdLst>
  <p:notesMasterIdLst>
    <p:notesMasterId r:id="rId7"/>
  </p:notesMasterIdLst>
  <p:sldIdLst>
    <p:sldId id="276" r:id="rId2"/>
    <p:sldId id="280" r:id="rId3"/>
    <p:sldId id="281" r:id="rId4"/>
    <p:sldId id="282" r:id="rId5"/>
    <p:sldId id="28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5859"/>
  </p:normalViewPr>
  <p:slideViewPr>
    <p:cSldViewPr snapToGrid="0" snapToObjects="1">
      <p:cViewPr>
        <p:scale>
          <a:sx n="100" d="100"/>
          <a:sy n="100" d="100"/>
        </p:scale>
        <p:origin x="1170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4FCC7-B95D-9C4B-B6EB-09F41329100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DB19C-B3E7-6A40-8800-BDF518439D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711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-8467"/>
            <a:ext cx="12188825" cy="6866467"/>
            <a:chOff x="0" y="-8467"/>
            <a:chExt cx="12188825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938999" y="3589867"/>
              <a:ext cx="1249826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7341" y="6041362"/>
            <a:ext cx="911939" cy="365125"/>
          </a:xfrm>
        </p:spPr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304" y="6041362"/>
            <a:ext cx="484056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6028" y="6041362"/>
            <a:ext cx="683339" cy="365125"/>
          </a:xfrm>
        </p:spPr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7E3C895-7AF6-B4CE-B8B5-9ABDF598FD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68346" y="0"/>
            <a:ext cx="2006600" cy="1511300"/>
          </a:xfrm>
          <a:prstGeom prst="rect">
            <a:avLst/>
          </a:prstGeom>
        </p:spPr>
      </p:pic>
      <p:pic>
        <p:nvPicPr>
          <p:cNvPr id="1025" name="Picture 1" descr="page1image18046064">
            <a:extLst>
              <a:ext uri="{FF2B5EF4-FFF2-40B4-BE49-F238E27FC236}">
                <a16:creationId xmlns:a16="http://schemas.microsoft.com/office/drawing/2014/main" id="{A8BB3CEA-D7E7-89FB-392E-385B521BDD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429" y="5979848"/>
            <a:ext cx="2197833" cy="85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10D4F6F-D595-B5CF-B763-E4400E19BB8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131153" y="6098994"/>
            <a:ext cx="993404" cy="66226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DF1BB25-0894-E8BF-2931-F9A614DED238}"/>
              </a:ext>
            </a:extLst>
          </p:cNvPr>
          <p:cNvSpPr txBox="1"/>
          <p:nvPr userDrawn="1"/>
        </p:nvSpPr>
        <p:spPr>
          <a:xfrm>
            <a:off x="7059424" y="6098994"/>
            <a:ext cx="124982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PRIMA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programme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is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supported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by Horizon 2020, the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European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Union’s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Framework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Programme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for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Research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and Innovation.</a:t>
            </a:r>
          </a:p>
        </p:txBody>
      </p:sp>
    </p:spTree>
    <p:extLst>
      <p:ext uri="{BB962C8B-B14F-4D97-AF65-F5344CB8AC3E}">
        <p14:creationId xmlns:p14="http://schemas.microsoft.com/office/powerpoint/2010/main" val="2264983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02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404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29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16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21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146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96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368366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57633" y="6065837"/>
            <a:ext cx="911939" cy="365125"/>
          </a:xfrm>
        </p:spPr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718751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62361" y="6065837"/>
            <a:ext cx="683339" cy="365125"/>
          </a:xfrm>
        </p:spPr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614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96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13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83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42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88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85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 userDrawn="1"/>
        </p:nvGrpSpPr>
        <p:grpSpPr>
          <a:xfrm>
            <a:off x="0" y="-8467"/>
            <a:ext cx="12188825" cy="6866467"/>
            <a:chOff x="0" y="-8467"/>
            <a:chExt cx="12188825" cy="6866467"/>
          </a:xfrm>
        </p:grpSpPr>
        <p:sp>
          <p:nvSpPr>
            <p:cNvPr id="28" name="Isosceles Triangle 27"/>
            <p:cNvSpPr/>
            <p:nvPr/>
          </p:nvSpPr>
          <p:spPr>
            <a:xfrm>
              <a:off x="9747593" y="4397829"/>
              <a:ext cx="2441232" cy="2460171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80279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5BF0B-501F-7041-A4A3-6C7656AADF06}" type="datetimeFigureOut">
              <a:rPr lang="it-IT" smtClean="0"/>
              <a:t>21/01/2025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91DAE06-F419-DA25-072E-6961264734EE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557834" y="5723136"/>
            <a:ext cx="14339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5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B716EB1-F17F-75EF-F656-7A100F6F20D0}"/>
              </a:ext>
            </a:extLst>
          </p:cNvPr>
          <p:cNvSpPr txBox="1">
            <a:spLocks/>
          </p:cNvSpPr>
          <p:nvPr/>
        </p:nvSpPr>
        <p:spPr>
          <a:xfrm>
            <a:off x="1790700" y="2178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dirty="0"/>
              <a:t>WP2 Activities - Project Update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16BC261-EDCC-D5D3-173C-1CB9A74A8309}"/>
              </a:ext>
            </a:extLst>
          </p:cNvPr>
          <p:cNvSpPr txBox="1">
            <a:spLocks/>
          </p:cNvSpPr>
          <p:nvPr/>
        </p:nvSpPr>
        <p:spPr>
          <a:xfrm>
            <a:off x="2543175" y="3400425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Project Technical Board Meeting - 21/01</a:t>
            </a:r>
          </a:p>
        </p:txBody>
      </p:sp>
    </p:spTree>
    <p:extLst>
      <p:ext uri="{BB962C8B-B14F-4D97-AF65-F5344CB8AC3E}">
        <p14:creationId xmlns:p14="http://schemas.microsoft.com/office/powerpoint/2010/main" val="249724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1787D-4309-475F-DD01-BC0F3B442A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F7D352-59B5-75A0-8AB2-BFE4094BD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10563225" cy="4525963"/>
          </a:xfrm>
        </p:spPr>
        <p:txBody>
          <a:bodyPr/>
          <a:lstStyle/>
          <a:p>
            <a:r>
              <a:rPr dirty="0"/>
              <a:t>Reactivation of two granular sludge reactors after the summer holidays.</a:t>
            </a:r>
          </a:p>
          <a:p>
            <a:r>
              <a:rPr dirty="0"/>
              <a:t>Conditions: one in anaerobic feeding, the other in fully aerobic conditions.</a:t>
            </a:r>
          </a:p>
          <a:p>
            <a:r>
              <a:rPr dirty="0"/>
              <a:t>Steady-state achieved; complete granulation in anaerobic reactor; aerobic reactor at 50%.</a:t>
            </a:r>
          </a:p>
          <a:p>
            <a:r>
              <a:rPr dirty="0"/>
              <a:t>Testing maximum organic load to evaluate system response in COD removal.</a:t>
            </a:r>
          </a:p>
          <a:p>
            <a:r>
              <a:rPr dirty="0"/>
              <a:t>Upcoming: Alginate extraction and boosting experiments.</a:t>
            </a:r>
          </a:p>
          <a:p>
            <a:r>
              <a:rPr dirty="0"/>
              <a:t>Prototype assembly for </a:t>
            </a:r>
            <a:r>
              <a:rPr dirty="0" err="1"/>
              <a:t>Agrumaria</a:t>
            </a:r>
            <a:r>
              <a:rPr dirty="0"/>
              <a:t> Corleone facility: aiming for startup by early March.</a:t>
            </a:r>
          </a:p>
          <a:p>
            <a:r>
              <a:rPr dirty="0"/>
              <a:t>Preparation of Deliverable 2.2 report, due end of January.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602D50-ECCC-B2A3-02EF-4E4783278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dirty="0"/>
              <a:t>UNIPA Activities</a:t>
            </a:r>
          </a:p>
        </p:txBody>
      </p:sp>
    </p:spTree>
    <p:extLst>
      <p:ext uri="{BB962C8B-B14F-4D97-AF65-F5344CB8AC3E}">
        <p14:creationId xmlns:p14="http://schemas.microsoft.com/office/powerpoint/2010/main" val="170132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8972DC-E915-2C50-1EB1-DF74E0C73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t>Montpellier Activities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D1AD44C-9DA6-0B6E-3354-F1C22C8CE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0496550" cy="4525963"/>
          </a:xfrm>
        </p:spPr>
        <p:txBody>
          <a:bodyPr/>
          <a:lstStyle/>
          <a:p>
            <a:r>
              <a:rPr dirty="0"/>
              <a:t>Focus on granular sludge system equipped with membrane.</a:t>
            </a:r>
          </a:p>
          <a:p>
            <a:r>
              <a:rPr dirty="0"/>
              <a:t>Research on zeolite's role in reducing membrane fouling.</a:t>
            </a:r>
          </a:p>
          <a:p>
            <a:r>
              <a:rPr dirty="0"/>
              <a:t>Results: COD removal improved up to 98%, significant reduction in fouling.</a:t>
            </a:r>
          </a:p>
          <a:p>
            <a:r>
              <a:rPr dirty="0"/>
              <a:t>Zeolite addition reduces cleaning frequency.</a:t>
            </a:r>
          </a:p>
        </p:txBody>
      </p:sp>
    </p:spTree>
    <p:extLst>
      <p:ext uri="{BB962C8B-B14F-4D97-AF65-F5344CB8AC3E}">
        <p14:creationId xmlns:p14="http://schemas.microsoft.com/office/powerpoint/2010/main" val="298170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0A584-E6E5-4642-5C82-52A372DE5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F40DB-F4EC-F6E8-652D-27641E1F1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dirty="0"/>
              <a:t>CNR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0F0E9-1066-512D-348F-6E74A6B06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0839450" cy="4525963"/>
          </a:xfrm>
        </p:spPr>
        <p:txBody>
          <a:bodyPr/>
          <a:lstStyle/>
          <a:p>
            <a:r>
              <a:rPr dirty="0"/>
              <a:t>Development of nanocomposite coating layers based on sulfonated </a:t>
            </a:r>
            <a:r>
              <a:rPr dirty="0" err="1"/>
              <a:t>pentablock</a:t>
            </a:r>
            <a:r>
              <a:rPr dirty="0"/>
              <a:t> copolymer.</a:t>
            </a:r>
          </a:p>
          <a:p>
            <a:r>
              <a:rPr dirty="0"/>
              <a:t>Goal: Increase contaminant removal efficiency and add antimicrobial/antibiofouling properties.</a:t>
            </a:r>
          </a:p>
          <a:p>
            <a:r>
              <a:rPr dirty="0"/>
              <a:t>Planned experiments on biological aspects with Sebania Libertino to start soon.</a:t>
            </a:r>
          </a:p>
        </p:txBody>
      </p:sp>
    </p:spTree>
    <p:extLst>
      <p:ext uri="{BB962C8B-B14F-4D97-AF65-F5344CB8AC3E}">
        <p14:creationId xmlns:p14="http://schemas.microsoft.com/office/powerpoint/2010/main" val="2592549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6D975-E08F-8041-3840-F864DCFBC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59C3-C917-F09A-3964-F3A670758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t>CERTE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14629-072C-AB96-0694-5D84EC368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0534650" cy="4525963"/>
          </a:xfrm>
        </p:spPr>
        <p:txBody>
          <a:bodyPr/>
          <a:lstStyle/>
          <a:p>
            <a:r>
              <a:rPr dirty="0"/>
              <a:t>Characterization of wastewater from the tomato industry (COMOCAP).</a:t>
            </a:r>
          </a:p>
          <a:p>
            <a:r>
              <a:rPr dirty="0"/>
              <a:t>Phase 1: Bioreactor with granular sludge operating in continuous mode since July.</a:t>
            </a:r>
          </a:p>
          <a:p>
            <a:r>
              <a:rPr dirty="0"/>
              <a:t>Current focus: Enhancing granule size with chemical additives.</a:t>
            </a:r>
          </a:p>
          <a:p>
            <a:r>
              <a:rPr dirty="0"/>
              <a:t>Future activities will aim to improve granulation.</a:t>
            </a:r>
          </a:p>
        </p:txBody>
      </p:sp>
    </p:spTree>
    <p:extLst>
      <p:ext uri="{BB962C8B-B14F-4D97-AF65-F5344CB8AC3E}">
        <p14:creationId xmlns:p14="http://schemas.microsoft.com/office/powerpoint/2010/main" val="141453446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rips" id="{3D4BC877-A299-3542-970E-16BEE71FD0AC}" vid="{E6525844-3F3B-4641-BAA6-F77AE21FE3D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324</TotalTime>
  <Words>219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 Condensed</vt:lpstr>
      <vt:lpstr>Trebuchet MS</vt:lpstr>
      <vt:lpstr>Wingdings 3</vt:lpstr>
      <vt:lpstr>Sfaccettatura</vt:lpstr>
      <vt:lpstr>Presentazione standard di PowerPoint</vt:lpstr>
      <vt:lpstr>UNIPA Activities</vt:lpstr>
      <vt:lpstr>Montpellier Activities</vt:lpstr>
      <vt:lpstr>CNR Activities</vt:lpstr>
      <vt:lpstr>CERTE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Water Re-use with Innovative Purification and Sensing system for the agri-food supply chain</dc:title>
  <dc:creator>Alessia Tricomi</dc:creator>
  <cp:lastModifiedBy>SANTO FABIO CORSINO</cp:lastModifiedBy>
  <cp:revision>29</cp:revision>
  <dcterms:created xsi:type="dcterms:W3CDTF">2023-11-08T10:03:44Z</dcterms:created>
  <dcterms:modified xsi:type="dcterms:W3CDTF">2025-01-21T11:53:32Z</dcterms:modified>
</cp:coreProperties>
</file>