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1511" r:id="rId3"/>
    <p:sldId id="1510" r:id="rId4"/>
    <p:sldId id="1505" r:id="rId5"/>
    <p:sldId id="1529" r:id="rId6"/>
    <p:sldId id="1516" r:id="rId7"/>
    <p:sldId id="1524" r:id="rId8"/>
    <p:sldId id="1518" r:id="rId9"/>
    <p:sldId id="1522" r:id="rId10"/>
    <p:sldId id="317" r:id="rId11"/>
    <p:sldId id="1527" r:id="rId12"/>
    <p:sldId id="1520" r:id="rId13"/>
    <p:sldId id="486" r:id="rId14"/>
    <p:sldId id="423" r:id="rId15"/>
  </p:sldIdLst>
  <p:sldSz cx="12192000" cy="6858000"/>
  <p:notesSz cx="7315200" cy="12344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7E00"/>
    <a:srgbClr val="0A3752"/>
    <a:srgbClr val="2E7996"/>
    <a:srgbClr val="14192E"/>
    <a:srgbClr val="151B30"/>
    <a:srgbClr val="131A2D"/>
    <a:srgbClr val="286788"/>
    <a:srgbClr val="161B31"/>
    <a:srgbClr val="327F9E"/>
    <a:srgbClr val="132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6327"/>
  </p:normalViewPr>
  <p:slideViewPr>
    <p:cSldViewPr snapToGrid="0">
      <p:cViewPr varScale="1">
        <p:scale>
          <a:sx n="125" d="100"/>
          <a:sy n="125" d="100"/>
        </p:scale>
        <p:origin x="17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anuele Leonora" userId="f6a6beb9-a5f7-40bd-af80-0cba7408e03f" providerId="ADAL" clId="{64B34AB0-5059-F34C-B3AE-A0FC20C0E823}"/>
    <pc:docChg chg="modSld">
      <pc:chgData name="Emanuele Leonora" userId="f6a6beb9-a5f7-40bd-af80-0cba7408e03f" providerId="ADAL" clId="{64B34AB0-5059-F34C-B3AE-A0FC20C0E823}" dt="2025-01-21T07:07:26.932" v="29" actId="20577"/>
      <pc:docMkLst>
        <pc:docMk/>
      </pc:docMkLst>
      <pc:sldChg chg="modSp mod">
        <pc:chgData name="Emanuele Leonora" userId="f6a6beb9-a5f7-40bd-af80-0cba7408e03f" providerId="ADAL" clId="{64B34AB0-5059-F34C-B3AE-A0FC20C0E823}" dt="2025-01-21T07:04:41.640" v="17" actId="1076"/>
        <pc:sldMkLst>
          <pc:docMk/>
          <pc:sldMk cId="3992835371" sldId="317"/>
        </pc:sldMkLst>
        <pc:spChg chg="mod">
          <ac:chgData name="Emanuele Leonora" userId="f6a6beb9-a5f7-40bd-af80-0cba7408e03f" providerId="ADAL" clId="{64B34AB0-5059-F34C-B3AE-A0FC20C0E823}" dt="2025-01-21T07:03:46.016" v="12" actId="1076"/>
          <ac:spMkLst>
            <pc:docMk/>
            <pc:sldMk cId="3992835371" sldId="317"/>
            <ac:spMk id="6" creationId="{00000000-0000-0000-0000-000000000000}"/>
          </ac:spMkLst>
        </pc:spChg>
        <pc:spChg chg="mod">
          <ac:chgData name="Emanuele Leonora" userId="f6a6beb9-a5f7-40bd-af80-0cba7408e03f" providerId="ADAL" clId="{64B34AB0-5059-F34C-B3AE-A0FC20C0E823}" dt="2025-01-21T07:04:41.640" v="17" actId="1076"/>
          <ac:spMkLst>
            <pc:docMk/>
            <pc:sldMk cId="3992835371" sldId="317"/>
            <ac:spMk id="15" creationId="{00000000-0000-0000-0000-000000000000}"/>
          </ac:spMkLst>
        </pc:spChg>
        <pc:spChg chg="mod">
          <ac:chgData name="Emanuele Leonora" userId="f6a6beb9-a5f7-40bd-af80-0cba7408e03f" providerId="ADAL" clId="{64B34AB0-5059-F34C-B3AE-A0FC20C0E823}" dt="2025-01-21T07:04:37.308" v="16" actId="1076"/>
          <ac:spMkLst>
            <pc:docMk/>
            <pc:sldMk cId="3992835371" sldId="317"/>
            <ac:spMk id="16" creationId="{00000000-0000-0000-0000-000000000000}"/>
          </ac:spMkLst>
        </pc:spChg>
        <pc:spChg chg="mod">
          <ac:chgData name="Emanuele Leonora" userId="f6a6beb9-a5f7-40bd-af80-0cba7408e03f" providerId="ADAL" clId="{64B34AB0-5059-F34C-B3AE-A0FC20C0E823}" dt="2025-01-21T07:03:55.566" v="13" actId="1076"/>
          <ac:spMkLst>
            <pc:docMk/>
            <pc:sldMk cId="3992835371" sldId="317"/>
            <ac:spMk id="29" creationId="{0AB6C8CF-6CA7-8F05-0E44-04C4E1684854}"/>
          </ac:spMkLst>
        </pc:spChg>
        <pc:picChg chg="mod">
          <ac:chgData name="Emanuele Leonora" userId="f6a6beb9-a5f7-40bd-af80-0cba7408e03f" providerId="ADAL" clId="{64B34AB0-5059-F34C-B3AE-A0FC20C0E823}" dt="2025-01-21T07:04:02.787" v="15" actId="14100"/>
          <ac:picMkLst>
            <pc:docMk/>
            <pc:sldMk cId="3992835371" sldId="317"/>
            <ac:picMk id="8" creationId="{1DFEC55B-195C-A54C-DDE0-2FD18FB44871}"/>
          </ac:picMkLst>
        </pc:picChg>
        <pc:picChg chg="mod">
          <ac:chgData name="Emanuele Leonora" userId="f6a6beb9-a5f7-40bd-af80-0cba7408e03f" providerId="ADAL" clId="{64B34AB0-5059-F34C-B3AE-A0FC20C0E823}" dt="2025-01-21T07:03:58.317" v="14" actId="1076"/>
          <ac:picMkLst>
            <pc:docMk/>
            <pc:sldMk cId="3992835371" sldId="317"/>
            <ac:picMk id="14" creationId="{00000000-0000-0000-0000-000000000000}"/>
          </ac:picMkLst>
        </pc:picChg>
      </pc:sldChg>
      <pc:sldChg chg="modSp mod">
        <pc:chgData name="Emanuele Leonora" userId="f6a6beb9-a5f7-40bd-af80-0cba7408e03f" providerId="ADAL" clId="{64B34AB0-5059-F34C-B3AE-A0FC20C0E823}" dt="2025-01-21T07:07:26.932" v="29" actId="20577"/>
        <pc:sldMkLst>
          <pc:docMk/>
          <pc:sldMk cId="1788519974" sldId="1520"/>
        </pc:sldMkLst>
        <pc:spChg chg="mod">
          <ac:chgData name="Emanuele Leonora" userId="f6a6beb9-a5f7-40bd-af80-0cba7408e03f" providerId="ADAL" clId="{64B34AB0-5059-F34C-B3AE-A0FC20C0E823}" dt="2025-01-21T07:07:26.932" v="29" actId="20577"/>
          <ac:spMkLst>
            <pc:docMk/>
            <pc:sldMk cId="1788519974" sldId="1520"/>
            <ac:spMk id="5" creationId="{4C381ECB-B552-6C52-B565-9DE7A33B978A}"/>
          </ac:spMkLst>
        </pc:spChg>
      </pc:sldChg>
      <pc:sldChg chg="modSp mod">
        <pc:chgData name="Emanuele Leonora" userId="f6a6beb9-a5f7-40bd-af80-0cba7408e03f" providerId="ADAL" clId="{64B34AB0-5059-F34C-B3AE-A0FC20C0E823}" dt="2025-01-21T07:03:03.358" v="11" actId="1076"/>
        <pc:sldMkLst>
          <pc:docMk/>
          <pc:sldMk cId="227336112" sldId="1522"/>
        </pc:sldMkLst>
        <pc:spChg chg="mod">
          <ac:chgData name="Emanuele Leonora" userId="f6a6beb9-a5f7-40bd-af80-0cba7408e03f" providerId="ADAL" clId="{64B34AB0-5059-F34C-B3AE-A0FC20C0E823}" dt="2025-01-21T07:03:03.358" v="11" actId="1076"/>
          <ac:spMkLst>
            <pc:docMk/>
            <pc:sldMk cId="227336112" sldId="1522"/>
            <ac:spMk id="30" creationId="{D0C28F93-28A0-1BE0-3F3F-1CECB7DC0C32}"/>
          </ac:spMkLst>
        </pc:spChg>
        <pc:spChg chg="mod">
          <ac:chgData name="Emanuele Leonora" userId="f6a6beb9-a5f7-40bd-af80-0cba7408e03f" providerId="ADAL" clId="{64B34AB0-5059-F34C-B3AE-A0FC20C0E823}" dt="2025-01-21T07:02:48.036" v="10" actId="20577"/>
          <ac:spMkLst>
            <pc:docMk/>
            <pc:sldMk cId="227336112" sldId="1522"/>
            <ac:spMk id="31" creationId="{1638F945-BAF4-EF9B-D763-27ED50DF30BC}"/>
          </ac:spMkLst>
        </pc:spChg>
      </pc:sldChg>
      <pc:sldChg chg="modSp mod">
        <pc:chgData name="Emanuele Leonora" userId="f6a6beb9-a5f7-40bd-af80-0cba7408e03f" providerId="ADAL" clId="{64B34AB0-5059-F34C-B3AE-A0FC20C0E823}" dt="2025-01-21T07:06:35.421" v="23" actId="20577"/>
        <pc:sldMkLst>
          <pc:docMk/>
          <pc:sldMk cId="2829809412" sldId="1527"/>
        </pc:sldMkLst>
        <pc:spChg chg="mod">
          <ac:chgData name="Emanuele Leonora" userId="f6a6beb9-a5f7-40bd-af80-0cba7408e03f" providerId="ADAL" clId="{64B34AB0-5059-F34C-B3AE-A0FC20C0E823}" dt="2025-01-21T07:04:54.535" v="18" actId="1076"/>
          <ac:spMkLst>
            <pc:docMk/>
            <pc:sldMk cId="2829809412" sldId="1527"/>
            <ac:spMk id="4" creationId="{A169A1F8-2AB9-7185-9F2D-69E8F017ACBD}"/>
          </ac:spMkLst>
        </pc:spChg>
        <pc:spChg chg="mod">
          <ac:chgData name="Emanuele Leonora" userId="f6a6beb9-a5f7-40bd-af80-0cba7408e03f" providerId="ADAL" clId="{64B34AB0-5059-F34C-B3AE-A0FC20C0E823}" dt="2025-01-21T07:06:35.421" v="23" actId="20577"/>
          <ac:spMkLst>
            <pc:docMk/>
            <pc:sldMk cId="2829809412" sldId="1527"/>
            <ac:spMk id="12" creationId="{4BA1B988-4BE2-5EC6-E1D6-135CCF2B89F6}"/>
          </ac:spMkLst>
        </pc:spChg>
      </pc:sldChg>
      <pc:sldChg chg="modSp mod">
        <pc:chgData name="Emanuele Leonora" userId="f6a6beb9-a5f7-40bd-af80-0cba7408e03f" providerId="ADAL" clId="{64B34AB0-5059-F34C-B3AE-A0FC20C0E823}" dt="2025-01-21T06:59:51.106" v="9" actId="6549"/>
        <pc:sldMkLst>
          <pc:docMk/>
          <pc:sldMk cId="1386598740" sldId="1529"/>
        </pc:sldMkLst>
        <pc:spChg chg="mod">
          <ac:chgData name="Emanuele Leonora" userId="f6a6beb9-a5f7-40bd-af80-0cba7408e03f" providerId="ADAL" clId="{64B34AB0-5059-F34C-B3AE-A0FC20C0E823}" dt="2025-01-21T06:59:51.106" v="9" actId="6549"/>
          <ac:spMkLst>
            <pc:docMk/>
            <pc:sldMk cId="1386598740" sldId="1529"/>
            <ac:spMk id="5" creationId="{B44E975B-8753-4667-2D11-269EC41B939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3"/>
          </a:xfrm>
          <a:prstGeom prst="rect">
            <a:avLst/>
          </a:prstGeom>
        </p:spPr>
        <p:txBody>
          <a:bodyPr vert="horz" lIns="112321" tIns="56160" rIns="112321" bIns="56160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9363"/>
          </a:xfrm>
          <a:prstGeom prst="rect">
            <a:avLst/>
          </a:prstGeom>
        </p:spPr>
        <p:txBody>
          <a:bodyPr vert="horz" lIns="112321" tIns="56160" rIns="112321" bIns="56160" rtlCol="0"/>
          <a:lstStyle>
            <a:lvl1pPr algn="r">
              <a:defRPr sz="1300"/>
            </a:lvl1pPr>
          </a:lstStyle>
          <a:p>
            <a:fld id="{99718BD2-738A-42CC-90BF-48F77C2F2B49}" type="datetimeFigureOut">
              <a:rPr lang="it-IT" smtClean="0"/>
              <a:t>21/01/25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321" tIns="56160" rIns="112321" bIns="5616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31522" y="5940742"/>
            <a:ext cx="5852160" cy="4860608"/>
          </a:xfrm>
          <a:prstGeom prst="rect">
            <a:avLst/>
          </a:prstGeom>
        </p:spPr>
        <p:txBody>
          <a:bodyPr vert="horz" lIns="112321" tIns="56160" rIns="112321" bIns="5616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11725040"/>
            <a:ext cx="3169920" cy="619361"/>
          </a:xfrm>
          <a:prstGeom prst="rect">
            <a:avLst/>
          </a:prstGeom>
        </p:spPr>
        <p:txBody>
          <a:bodyPr vert="horz" lIns="112321" tIns="56160" rIns="112321" bIns="56160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11725040"/>
            <a:ext cx="3169920" cy="619361"/>
          </a:xfrm>
          <a:prstGeom prst="rect">
            <a:avLst/>
          </a:prstGeom>
        </p:spPr>
        <p:txBody>
          <a:bodyPr vert="horz" lIns="112321" tIns="56160" rIns="112321" bIns="56160" rtlCol="0" anchor="b"/>
          <a:lstStyle>
            <a:lvl1pPr algn="r">
              <a:defRPr sz="1300"/>
            </a:lvl1pPr>
          </a:lstStyle>
          <a:p>
            <a:fld id="{D8223E6C-98FD-404B-A49E-A3AE3DDA87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109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6CBCC-82A7-8447-B085-90867D4B288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81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046B11-99D6-0512-7284-C9732D21D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E5FF242-50E0-CEC1-E574-F341E2AC1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8C6925-7DF4-3056-A76B-811529E4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0E4818-7DF1-A7E8-C4E5-F3D53492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23FCCB-EFCF-C78D-BB6F-A9DD870C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599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3DED22-48C5-4FDE-8F56-49DFF53D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DA86124-6B60-D143-5225-4908589E0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86930A-4B90-6492-3087-0D569A65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2E39EC-8480-9B39-5250-7301C1620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5399F0-6F8C-6676-2D4E-024619D4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39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90F8C19-81BA-E4F5-614B-A31A5638E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139C9D1-76E1-E1BD-B859-B69559298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748400-64ED-02EF-0FAA-BC5228BA4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6F5CF2-0020-1206-35F2-E37A79E5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1CBD79-C5B5-9E44-53FD-D3226B33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43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993340-A76A-2366-E439-DEC2F0A8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C45BB9-A515-D650-608D-3B49BFD38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4EB3F1-7828-D017-1177-FB65DAFC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97F086-55BE-4A3A-E2FF-C440AC0AE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1693BE-9DAB-A7BC-5673-CB609122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250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8E1CB8-8C4A-FAB8-8F48-793663AC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D98C75-52FD-640C-C11A-5080A215F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349DC4-1A83-ED19-83C1-A04F0BD1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29E09F-4BA9-D002-1E83-64797198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540A34-1A2B-F65E-3E4D-DA831687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59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E6E7C7-6078-380F-385C-E81DF791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FD99D9-5796-5760-5073-243A1D7CD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4BB17A-BBC2-897D-90B0-699693F97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500868-C5B2-7310-078B-FA8B9438E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ABEABC-7B3C-3AC3-AABC-549B17B04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C51B5B-18C7-473F-D1B5-FF48D494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28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FBA82E-E907-ED5F-1F9C-57A27595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824402-9169-43F3-B96C-EB4C6CE57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575841-B689-2DFC-31C3-DB0BAADBA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F5B8FDF-1A16-DDE6-490C-E024A3358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2B2D66C-347D-0144-9302-4623BB3BE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2CD00C7-9B75-C29A-4C2A-9C2E70F7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0589CD6-07AB-7D9A-F6E5-63A8F96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2676F77-4835-9888-D8F0-290A7C7D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05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BBC8F1-46B5-C6EA-3B61-54C5AFF69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2993BD0-A28A-27A4-A671-C80F63CB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983C0C-FAF1-3B03-5F1D-86843A50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B98E66-C5C3-324D-6117-18CC0C9D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25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>
            <a:extLst>
              <a:ext uri="{FF2B5EF4-FFF2-40B4-BE49-F238E27FC236}">
                <a16:creationId xmlns:a16="http://schemas.microsoft.com/office/drawing/2014/main" id="{C11BFDD8-F632-F1CB-3180-E3E2E45F21CC}"/>
              </a:ext>
            </a:extLst>
          </p:cNvPr>
          <p:cNvGrpSpPr/>
          <p:nvPr userDrawn="1"/>
        </p:nvGrpSpPr>
        <p:grpSpPr>
          <a:xfrm>
            <a:off x="1" y="0"/>
            <a:ext cx="12191999" cy="751948"/>
            <a:chOff x="1" y="0"/>
            <a:chExt cx="12191999" cy="751948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3CA3C067-68B0-A1FD-35FA-C079AFC3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0"/>
              <a:ext cx="12191999" cy="751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C7059305-42DF-5596-58C7-BCBC9CDBD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25025" y="0"/>
              <a:ext cx="2028825" cy="751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6" descr="A white elephant with a black background&#10;&#10;Description automatically generated">
              <a:extLst>
                <a:ext uri="{FF2B5EF4-FFF2-40B4-BE49-F238E27FC236}">
                  <a16:creationId xmlns:a16="http://schemas.microsoft.com/office/drawing/2014/main" id="{BE3F3D40-B68A-F74D-FBB7-6FA138F66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68422" y="95250"/>
              <a:ext cx="616926" cy="618872"/>
            </a:xfrm>
            <a:prstGeom prst="rect">
              <a:avLst/>
            </a:prstGeom>
          </p:spPr>
        </p:pic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3669D212-A3D1-0F64-12A3-872A3D9948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81186"/>
            <a:ext cx="12192000" cy="39186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E9C6B3-1E8D-826E-78EE-2C2FFA0FE542}"/>
              </a:ext>
            </a:extLst>
          </p:cNvPr>
          <p:cNvSpPr txBox="1"/>
          <p:nvPr userDrawn="1"/>
        </p:nvSpPr>
        <p:spPr>
          <a:xfrm>
            <a:off x="5737387" y="6518710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pic>
        <p:nvPicPr>
          <p:cNvPr id="11" name="Picture 5" descr="A logo of a number four&#10;&#10;Description automatically generated">
            <a:extLst>
              <a:ext uri="{FF2B5EF4-FFF2-40B4-BE49-F238E27FC236}">
                <a16:creationId xmlns:a16="http://schemas.microsoft.com/office/drawing/2014/main" id="{9ED706D0-3862-611F-9CC4-FCF2A99EAF8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78" y="6539858"/>
            <a:ext cx="274320" cy="265482"/>
          </a:xfrm>
          <a:prstGeom prst="rect">
            <a:avLst/>
          </a:prstGeom>
          <a:effectLst>
            <a:outerShdw blurRad="241300" dist="101600" dir="960000" algn="tl" rotWithShape="0">
              <a:prstClr val="black">
                <a:alpha val="56000"/>
              </a:prstClr>
            </a:outerShdw>
          </a:effec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90E457-5F8F-32E4-2D47-82A07B17E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03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900754-C4B4-4D36-BD95-6D6C1016ED1E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0819434-8407-7E6A-3ADE-1878E2F1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5080" y="6490034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 err="1"/>
              <a:t>emanuele.leonora@ct.infn.it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7E68B51-C63E-8010-CE44-4B628A449A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88468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Catania 21/01/2025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680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DD3768-F1B4-CF5F-9A10-82D2123B5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8B06D9-8693-5E3B-5581-4BA141259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CD15639-BB2D-3F64-B048-9F8A185A4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BD8834-4068-9A81-0ADF-985EAA0CC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399E54-15A6-3C3A-7C17-C754C249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756BB3-5636-C349-6D26-6312B6111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032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DF6EE9-1149-49D4-12E4-7869E76A1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10E7A40-0A1C-9453-C995-F544AE1F3E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4C8CE0-BAE9-1769-6524-33450C080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7261E5-6FF0-EA6A-F391-D8536BF2B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5B7F6D-F47C-2F15-510D-D9DDB666C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EF479DA-657C-4C82-7336-1C3AEF36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704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B65E751-5F90-9786-382B-02960721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99C624-A320-6DB6-990C-B04D34D70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57EFBD-DD22-E6B4-BAB6-AFD6E3413C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Catania 21/01/2025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178DA6-C6D3-D0C6-7FC0-040791507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emanuele.leonora@ct.infn.it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8993AE-CB2B-7096-1E50-A13355D29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00754-C4B4-4D36-BD95-6D6C1016ED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25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61.jpeg"/><Relationship Id="rId7" Type="http://schemas.openxmlformats.org/officeDocument/2006/relationships/image" Target="../media/image74.jpeg"/><Relationship Id="rId12" Type="http://schemas.openxmlformats.org/officeDocument/2006/relationships/image" Target="../media/image78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59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G"/><Relationship Id="rId7" Type="http://schemas.microsoft.com/office/2007/relationships/hdphoto" Target="../media/hdphoto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B7ADD3-52E9-34B8-11B9-2B2E3A0A01BE}"/>
              </a:ext>
            </a:extLst>
          </p:cNvPr>
          <p:cNvSpPr/>
          <p:nvPr/>
        </p:nvSpPr>
        <p:spPr>
          <a:xfrm>
            <a:off x="0" y="1367104"/>
            <a:ext cx="12192000" cy="4992624"/>
          </a:xfrm>
          <a:prstGeom prst="rect">
            <a:avLst/>
          </a:prstGeom>
          <a:gradFill flip="none" rotWithShape="1">
            <a:gsLst>
              <a:gs pos="0">
                <a:srgbClr val="14192E"/>
              </a:gs>
              <a:gs pos="48000">
                <a:srgbClr val="0A3752"/>
              </a:gs>
              <a:gs pos="100000">
                <a:srgbClr val="2E7996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F618D72-EDE2-8F36-123E-F09553336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sp>
        <p:nvSpPr>
          <p:cNvPr id="28" name="CasellaDiTesto 2">
            <a:extLst>
              <a:ext uri="{FF2B5EF4-FFF2-40B4-BE49-F238E27FC236}">
                <a16:creationId xmlns:a16="http://schemas.microsoft.com/office/drawing/2014/main" id="{ACAAF65C-8BFB-42B2-B1A4-F3B11D800BCB}"/>
              </a:ext>
            </a:extLst>
          </p:cNvPr>
          <p:cNvSpPr txBox="1"/>
          <p:nvPr/>
        </p:nvSpPr>
        <p:spPr>
          <a:xfrm>
            <a:off x="6712747" y="6454957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9F51FC-A0D3-0013-BCAB-67D666CA2C2D}"/>
              </a:ext>
            </a:extLst>
          </p:cNvPr>
          <p:cNvSpPr/>
          <p:nvPr/>
        </p:nvSpPr>
        <p:spPr>
          <a:xfrm>
            <a:off x="3851084" y="5736780"/>
            <a:ext cx="448983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bevelB h="25400" prst="softRound"/>
              <a:contourClr>
                <a:schemeClr val="tx2"/>
              </a:contourClr>
            </a:sp3d>
          </a:bodyPr>
          <a:lstStyle/>
          <a:p>
            <a:r>
              <a:rPr lang="it-IT" b="1" u="sng" dirty="0">
                <a:solidFill>
                  <a:schemeClr val="bg1"/>
                </a:solidFill>
                <a:effectLst>
                  <a:glow rad="241300">
                    <a:schemeClr val="tx2">
                      <a:alpha val="49000"/>
                    </a:schemeClr>
                  </a:glow>
                  <a:outerShdw blurRad="101600" dist="304800" dir="900000" sx="105000" sy="105000" algn="tl" rotWithShape="0">
                    <a:prstClr val="black">
                      <a:alpha val="46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CATANIA, 21 GENNAIO 2025</a:t>
            </a:r>
          </a:p>
        </p:txBody>
      </p:sp>
      <p:pic>
        <p:nvPicPr>
          <p:cNvPr id="3" name="Picture 2" descr="A logo of a number four&#10;&#10;Description automatically generated">
            <a:extLst>
              <a:ext uri="{FF2B5EF4-FFF2-40B4-BE49-F238E27FC236}">
                <a16:creationId xmlns:a16="http://schemas.microsoft.com/office/drawing/2014/main" id="{DFFA35B2-51FF-232F-2E49-3B84A03E94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03" y="6396983"/>
            <a:ext cx="434830" cy="420821"/>
          </a:xfrm>
          <a:prstGeom prst="rect">
            <a:avLst/>
          </a:prstGeom>
          <a:effectLst>
            <a:outerShdw blurRad="241300" dist="101600" dir="960000" algn="tl" rotWithShape="0">
              <a:prstClr val="black">
                <a:alpha val="56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91BCFA-05B7-A736-339B-E44580A19693}"/>
              </a:ext>
            </a:extLst>
          </p:cNvPr>
          <p:cNvSpPr txBox="1"/>
          <p:nvPr/>
        </p:nvSpPr>
        <p:spPr>
          <a:xfrm>
            <a:off x="89659" y="1415942"/>
            <a:ext cx="7991112" cy="390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bevelB h="25400" prst="softRound"/>
              <a:contourClr>
                <a:schemeClr val="tx2"/>
              </a:contourClr>
            </a:sp3d>
          </a:bodyPr>
          <a:lstStyle>
            <a:defPPr>
              <a:defRPr lang="it-IT"/>
            </a:defPPr>
            <a:lvl1pPr>
              <a:defRPr sz="5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it-IT" sz="3200" dirty="0">
                <a:effectLst>
                  <a:glow rad="241300">
                    <a:schemeClr val="tx2">
                      <a:alpha val="49000"/>
                    </a:schemeClr>
                  </a:glow>
                  <a:outerShdw blurRad="101600" dist="304800" dir="900000" sx="105000" sy="105000" algn="tl" rotWithShape="0">
                    <a:prstClr val="black">
                      <a:alpha val="46000"/>
                    </a:prstClr>
                  </a:outerShdw>
                </a:effectLst>
              </a:rPr>
              <a:t>Il telescopio sottomarino</a:t>
            </a:r>
            <a:br>
              <a:rPr lang="it-IT" sz="3200" dirty="0">
                <a:effectLst>
                  <a:glow rad="241300">
                    <a:schemeClr val="tx2">
                      <a:alpha val="49000"/>
                    </a:schemeClr>
                  </a:glow>
                  <a:outerShdw blurRad="101600" dist="304800" dir="900000" sx="105000" sy="105000" algn="tl" rotWithShape="0">
                    <a:prstClr val="black">
                      <a:alpha val="46000"/>
                    </a:prstClr>
                  </a:outerShdw>
                </a:effectLst>
              </a:rPr>
            </a:br>
            <a:r>
              <a:rPr lang="it-IT" sz="3200" dirty="0">
                <a:effectLst>
                  <a:glow rad="241300">
                    <a:schemeClr val="tx2">
                      <a:alpha val="49000"/>
                    </a:schemeClr>
                  </a:glow>
                  <a:outerShdw blurRad="101600" dist="304800" dir="900000" sx="105000" sy="105000" algn="tl" rotWithShape="0">
                    <a:prstClr val="black">
                      <a:alpha val="46000"/>
                    </a:prstClr>
                  </a:outerShdw>
                </a:effectLst>
              </a:rPr>
              <a:t>alla ricerca di</a:t>
            </a:r>
            <a:br>
              <a:rPr lang="it-IT" sz="3200" dirty="0">
                <a:effectLst>
                  <a:glow rad="241300">
                    <a:schemeClr val="tx2">
                      <a:alpha val="49000"/>
                    </a:schemeClr>
                  </a:glow>
                  <a:outerShdw blurRad="101600" dist="304800" dir="900000" sx="105000" sy="105000" algn="tl" rotWithShape="0">
                    <a:prstClr val="black">
                      <a:alpha val="46000"/>
                    </a:prstClr>
                  </a:outerShdw>
                </a:effectLst>
              </a:rPr>
            </a:br>
            <a:r>
              <a:rPr lang="it-IT" sz="3200" dirty="0">
                <a:effectLst>
                  <a:glow rad="241300">
                    <a:schemeClr val="tx2">
                      <a:alpha val="49000"/>
                    </a:schemeClr>
                  </a:glow>
                  <a:outerShdw blurRad="101600" dist="304800" dir="900000" sx="105000" sy="105000" algn="tl" rotWithShape="0">
                    <a:prstClr val="black">
                      <a:alpha val="46000"/>
                    </a:prstClr>
                  </a:outerShdw>
                </a:effectLst>
              </a:rPr>
              <a:t>neutrini cosmici nel</a:t>
            </a:r>
            <a:br>
              <a:rPr lang="it-IT" sz="3200" dirty="0">
                <a:effectLst>
                  <a:glow rad="241300">
                    <a:schemeClr val="tx2">
                      <a:alpha val="49000"/>
                    </a:schemeClr>
                  </a:glow>
                  <a:outerShdw blurRad="101600" dist="304800" dir="900000" sx="105000" sy="105000" algn="tl" rotWithShape="0">
                    <a:prstClr val="black">
                      <a:alpha val="46000"/>
                    </a:prstClr>
                  </a:outerShdw>
                </a:effectLst>
              </a:rPr>
            </a:br>
            <a:r>
              <a:rPr lang="it-IT" sz="3200" dirty="0">
                <a:effectLst>
                  <a:glow rad="241300">
                    <a:schemeClr val="tx2">
                      <a:alpha val="49000"/>
                    </a:schemeClr>
                  </a:glow>
                  <a:outerShdw blurRad="101600" dist="304800" dir="900000" sx="105000" sy="105000" algn="tl" rotWithShape="0">
                    <a:prstClr val="black">
                      <a:alpha val="46000"/>
                    </a:prstClr>
                  </a:outerShdw>
                </a:effectLst>
              </a:rPr>
              <a:t>Mar Mediterraneo</a:t>
            </a:r>
          </a:p>
          <a:p>
            <a:endParaRPr lang="it-IT" sz="3200" dirty="0">
              <a:effectLst>
                <a:glow rad="241300">
                  <a:schemeClr val="tx2">
                    <a:alpha val="49000"/>
                  </a:schemeClr>
                </a:glow>
                <a:outerShdw blurRad="101600" dist="304800" dir="900000" sx="105000" sy="105000" algn="tl" rotWithShape="0">
                  <a:prstClr val="black">
                    <a:alpha val="46000"/>
                  </a:prstClr>
                </a:outerShdw>
              </a:effectLst>
            </a:endParaRPr>
          </a:p>
          <a:p>
            <a:r>
              <a:rPr lang="it-IT" sz="3200" b="0" i="0" u="none" strike="noStrike" dirty="0">
                <a:effectLst/>
                <a:latin typeface="Aptos" panose="020B0004020202020204" pitchFamily="34" charset="0"/>
              </a:rPr>
              <a:t>Il detector e i sensori di KM3NeT</a:t>
            </a:r>
          </a:p>
          <a:p>
            <a:r>
              <a:rPr lang="it-IT" sz="3200" b="0" i="0" u="none" strike="noStrike" dirty="0">
                <a:effectLst/>
                <a:latin typeface="Aptos" panose="020B0004020202020204" pitchFamily="34" charset="0"/>
              </a:rPr>
              <a:t> </a:t>
            </a:r>
          </a:p>
          <a:p>
            <a:r>
              <a:rPr lang="it-IT" sz="2400" b="0" i="0" u="none" strike="noStrike" dirty="0">
                <a:effectLst/>
                <a:latin typeface="Aptos" panose="020B0004020202020204" pitchFamily="34" charset="0"/>
              </a:rPr>
              <a:t>Emanuele Leonora-INFN Catania</a:t>
            </a:r>
            <a:endParaRPr lang="it-IT" sz="6600" dirty="0">
              <a:effectLst>
                <a:glow rad="241300">
                  <a:schemeClr val="tx2">
                    <a:alpha val="49000"/>
                  </a:schemeClr>
                </a:glow>
                <a:outerShdw blurRad="101600" dist="304800" dir="900000" sx="105000" sy="105000" algn="tl" rotWithShape="0">
                  <a:prstClr val="black">
                    <a:alpha val="46000"/>
                  </a:prstClr>
                </a:outerShdw>
              </a:effectLst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4787745-D553-2A24-8BBD-87AD57B56A14}"/>
              </a:ext>
            </a:extLst>
          </p:cNvPr>
          <p:cNvGrpSpPr/>
          <p:nvPr/>
        </p:nvGrpSpPr>
        <p:grpSpPr>
          <a:xfrm>
            <a:off x="1" y="0"/>
            <a:ext cx="12191999" cy="1387666"/>
            <a:chOff x="1" y="0"/>
            <a:chExt cx="12191999" cy="138766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4AD398A-2BEB-A830-93A5-562ACC1C7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0"/>
              <a:ext cx="12191999" cy="13876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32870B4-E566-341F-06DD-62060ABF4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05975" y="0"/>
              <a:ext cx="1076325" cy="133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1AC73C4-037B-D726-53F5-49AEF3D9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696576" y="0"/>
              <a:ext cx="876300" cy="13876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8" descr="A white elephant with a black background&#10;&#10;Description automatically generated">
              <a:extLst>
                <a:ext uri="{FF2B5EF4-FFF2-40B4-BE49-F238E27FC236}">
                  <a16:creationId xmlns:a16="http://schemas.microsoft.com/office/drawing/2014/main" id="{4CE53E98-9BDD-BC70-EE0B-E1C354745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35851" y="314325"/>
              <a:ext cx="863797" cy="866522"/>
            </a:xfrm>
            <a:prstGeom prst="rect">
              <a:avLst/>
            </a:prstGeom>
          </p:spPr>
        </p:pic>
      </p:grpSp>
      <p:pic>
        <p:nvPicPr>
          <p:cNvPr id="34" name="Picture 33" descr="A close-up of a sphere&#10;&#10;Description automatically generated">
            <a:extLst>
              <a:ext uri="{FF2B5EF4-FFF2-40B4-BE49-F238E27FC236}">
                <a16:creationId xmlns:a16="http://schemas.microsoft.com/office/drawing/2014/main" id="{AF9AE457-735E-E2AD-A7FC-984FAEF30F5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1"/>
          <a:stretch/>
        </p:blipFill>
        <p:spPr>
          <a:xfrm>
            <a:off x="7118530" y="1235408"/>
            <a:ext cx="4842123" cy="4377447"/>
          </a:xfrm>
          <a:prstGeom prst="rect">
            <a:avLst/>
          </a:prstGeom>
        </p:spPr>
      </p:pic>
      <p:pic>
        <p:nvPicPr>
          <p:cNvPr id="38" name="Picture 37" descr="A poster with a picture of a ball&#10;&#10;Description automatically generated">
            <a:extLst>
              <a:ext uri="{FF2B5EF4-FFF2-40B4-BE49-F238E27FC236}">
                <a16:creationId xmlns:a16="http://schemas.microsoft.com/office/drawing/2014/main" id="{F6D19CB7-7559-B719-1E25-E9573CB9DFB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121528"/>
              </a:clrFrom>
              <a:clrTo>
                <a:srgbClr val="1215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9354" y="5240266"/>
            <a:ext cx="2840475" cy="978652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8979150-AD05-A2AC-BA0C-F91485639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D54969-AD86-0385-AFF1-350DA53DA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552753F-7740-5019-2CE2-18EA2E61F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07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10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75187" y="897869"/>
            <a:ext cx="7727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KM3NeT marine </a:t>
            </a:r>
            <a:r>
              <a:rPr lang="it-IT" sz="2400" b="1" dirty="0" err="1"/>
              <a:t>deployment</a:t>
            </a:r>
            <a:r>
              <a:rPr lang="it-IT" sz="2400" b="1" dirty="0"/>
              <a:t> </a:t>
            </a:r>
            <a:r>
              <a:rPr lang="it-IT" sz="2400" b="1" dirty="0" err="1"/>
              <a:t>principle</a:t>
            </a:r>
            <a:endParaRPr lang="it-IT" sz="2400" b="1" dirty="0"/>
          </a:p>
        </p:txBody>
      </p:sp>
      <p:sp>
        <p:nvSpPr>
          <p:cNvPr id="11" name="Rettangolo 10"/>
          <p:cNvSpPr/>
          <p:nvPr/>
        </p:nvSpPr>
        <p:spPr>
          <a:xfrm>
            <a:off x="55866" y="5432317"/>
            <a:ext cx="3633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The DU string is coiled around a large spherical frame, the LOM, in which the DOMs slot into cavities.</a:t>
            </a:r>
          </a:p>
        </p:txBody>
      </p:sp>
      <p:pic>
        <p:nvPicPr>
          <p:cNvPr id="13" name="Immagine 12" descr="Schermata 2016-10-29 alle 11.31.2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2005" y="1886522"/>
            <a:ext cx="1596435" cy="4492700"/>
          </a:xfrm>
          <a:prstGeom prst="rect">
            <a:avLst/>
          </a:prstGeom>
        </p:spPr>
      </p:pic>
      <p:pic>
        <p:nvPicPr>
          <p:cNvPr id="14" name="Immagine 13" descr="Schermata 2016-10-29 alle 11.30.0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334" y="1593636"/>
            <a:ext cx="3902399" cy="2392479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8135743" y="1248200"/>
            <a:ext cx="3821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The launcher vehicle starts to rise to the surface while slowly rotating and releasing the DOMs. 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7674854" y="2366525"/>
            <a:ext cx="21295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 vessel is used to deploy the launcher vehicle on the seabed with a 1-m accuracy </a:t>
            </a:r>
          </a:p>
        </p:txBody>
      </p:sp>
      <p:pic>
        <p:nvPicPr>
          <p:cNvPr id="7" name="Immagine 6" descr="ARCA-DU3_on_seabed_2.gif">
            <a:extLst>
              <a:ext uri="{FF2B5EF4-FFF2-40B4-BE49-F238E27FC236}">
                <a16:creationId xmlns:a16="http://schemas.microsoft.com/office/drawing/2014/main" id="{423E603A-14E8-38C2-7642-67A100EE9C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47" r="7107"/>
          <a:stretch/>
        </p:blipFill>
        <p:spPr>
          <a:xfrm>
            <a:off x="6292748" y="4018399"/>
            <a:ext cx="3521748" cy="2356892"/>
          </a:xfrm>
          <a:prstGeom prst="rect">
            <a:avLst/>
          </a:prstGeom>
        </p:spPr>
      </p:pic>
      <p:pic>
        <p:nvPicPr>
          <p:cNvPr id="9" name="Immagine 8" descr="Immagine che contiene cielo, macchina, acqua, ingegneria&#10;&#10;Descrizione generata automaticamente">
            <a:extLst>
              <a:ext uri="{FF2B5EF4-FFF2-40B4-BE49-F238E27FC236}">
                <a16:creationId xmlns:a16="http://schemas.microsoft.com/office/drawing/2014/main" id="{5867ABEF-9CAC-929A-2BA2-CC21021D6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334" y="4018398"/>
            <a:ext cx="2376867" cy="2356893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0AB6C8CF-6CA7-8F05-0E44-04C4E1684854}"/>
              </a:ext>
            </a:extLst>
          </p:cNvPr>
          <p:cNvSpPr/>
          <p:nvPr/>
        </p:nvSpPr>
        <p:spPr>
          <a:xfrm>
            <a:off x="41668" y="4225231"/>
            <a:ext cx="3710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At the DU integration site 18 DOM are connected to a 700-m cable for power and data transmission and to the ropes to compose a string (DU)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7D7B955E-D4E3-7B70-74C5-B7580495B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459" y="759810"/>
            <a:ext cx="328156" cy="5663031"/>
          </a:xfrm>
          <a:prstGeom prst="rect">
            <a:avLst/>
          </a:prstGeom>
        </p:spPr>
      </p:pic>
      <p:pic>
        <p:nvPicPr>
          <p:cNvPr id="8" name="Immagine 7" descr="Immagine che contiene interno, arredo, muro, sedia&#10;&#10;Descrizione generata automaticamente">
            <a:extLst>
              <a:ext uri="{FF2B5EF4-FFF2-40B4-BE49-F238E27FC236}">
                <a16:creationId xmlns:a16="http://schemas.microsoft.com/office/drawing/2014/main" id="{1DFEC55B-195C-A54C-DDE0-2FD18FB4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9" y="1584081"/>
            <a:ext cx="3521531" cy="2641149"/>
          </a:xfrm>
          <a:prstGeom prst="rect">
            <a:avLst/>
          </a:prstGeom>
        </p:spPr>
      </p:pic>
      <p:sp>
        <p:nvSpPr>
          <p:cNvPr id="10" name="Segnaposto data 3">
            <a:extLst>
              <a:ext uri="{FF2B5EF4-FFF2-40B4-BE49-F238E27FC236}">
                <a16:creationId xmlns:a16="http://schemas.microsoft.com/office/drawing/2014/main" id="{17E9D462-3747-902A-9A9F-E8A6B1B7BB3A}"/>
              </a:ext>
            </a:extLst>
          </p:cNvPr>
          <p:cNvSpPr txBox="1">
            <a:spLocks/>
          </p:cNvSpPr>
          <p:nvPr/>
        </p:nvSpPr>
        <p:spPr>
          <a:xfrm>
            <a:off x="716679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Catania 21/01/2025</a:t>
            </a:r>
          </a:p>
        </p:txBody>
      </p:sp>
    </p:spTree>
    <p:extLst>
      <p:ext uri="{BB962C8B-B14F-4D97-AF65-F5344CB8AC3E}">
        <p14:creationId xmlns:p14="http://schemas.microsoft.com/office/powerpoint/2010/main" val="3992835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AD6CF-7DD6-EC1C-FD9D-86B23F89E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C21B058A-1F01-B8E0-F2BE-DC6D78EB055E}"/>
              </a:ext>
            </a:extLst>
          </p:cNvPr>
          <p:cNvGrpSpPr/>
          <p:nvPr/>
        </p:nvGrpSpPr>
        <p:grpSpPr>
          <a:xfrm>
            <a:off x="7123668" y="1560442"/>
            <a:ext cx="4894877" cy="3260035"/>
            <a:chOff x="6880109" y="840216"/>
            <a:chExt cx="5208378" cy="2952197"/>
          </a:xfrm>
        </p:grpSpPr>
        <p:pic>
          <p:nvPicPr>
            <p:cNvPr id="3" name="Immagine 2" descr="Immagine che contiene testo, diagramma, linea, Carattere&#10;&#10;Descrizione generata automaticamente">
              <a:extLst>
                <a:ext uri="{FF2B5EF4-FFF2-40B4-BE49-F238E27FC236}">
                  <a16:creationId xmlns:a16="http://schemas.microsoft.com/office/drawing/2014/main" id="{C5673614-10C8-065A-E43B-E445516D2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62"/>
            <a:stretch/>
          </p:blipFill>
          <p:spPr>
            <a:xfrm>
              <a:off x="6880109" y="840216"/>
              <a:ext cx="5208378" cy="2952197"/>
            </a:xfrm>
            <a:prstGeom prst="rect">
              <a:avLst/>
            </a:prstGeom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84EFAD6E-5544-75C7-AC18-1DA161B3B748}"/>
                </a:ext>
              </a:extLst>
            </p:cNvPr>
            <p:cNvSpPr/>
            <p:nvPr/>
          </p:nvSpPr>
          <p:spPr>
            <a:xfrm>
              <a:off x="7251708" y="874368"/>
              <a:ext cx="1862475" cy="914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2EE04C-3D57-5C3C-B0F9-A612A5CBB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7850" y="6476133"/>
            <a:ext cx="4114800" cy="365125"/>
          </a:xfrm>
        </p:spPr>
        <p:txBody>
          <a:bodyPr/>
          <a:lstStyle/>
          <a:p>
            <a:r>
              <a:rPr lang="it-IT"/>
              <a:t>emanuele.leonora@ct.infn.it</a:t>
            </a:r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DF5AB0-C54F-28FC-E374-FBDF353E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84DC6-E558-4E3C-8614-B6E0B7E12109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69A1F8-2AB9-7185-9F2D-69E8F017ACBD}"/>
              </a:ext>
            </a:extLst>
          </p:cNvPr>
          <p:cNvSpPr txBox="1"/>
          <p:nvPr/>
        </p:nvSpPr>
        <p:spPr>
          <a:xfrm>
            <a:off x="22899" y="807568"/>
            <a:ext cx="12026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PNRR Activity 2.4: upgrade of the Catania DOM </a:t>
            </a:r>
            <a:r>
              <a:rPr lang="it-IT" sz="2000" b="1" dirty="0" err="1"/>
              <a:t>integration</a:t>
            </a:r>
            <a:r>
              <a:rPr lang="it-IT" sz="2000" b="1" dirty="0"/>
              <a:t> site in </a:t>
            </a:r>
            <a:r>
              <a:rPr lang="it-IT" sz="2000" b="1" dirty="0" err="1"/>
              <a:t>order</a:t>
            </a:r>
            <a:r>
              <a:rPr lang="it-IT" sz="2000" b="1" dirty="0"/>
              <a:t> to </a:t>
            </a:r>
            <a:r>
              <a:rPr lang="it-IT" sz="2000" b="1" dirty="0" err="1"/>
              <a:t>increase</a:t>
            </a:r>
            <a:r>
              <a:rPr lang="it-IT" sz="2000" b="1" dirty="0"/>
              <a:t> the mass production rate.</a:t>
            </a:r>
          </a:p>
        </p:txBody>
      </p:sp>
      <p:pic>
        <p:nvPicPr>
          <p:cNvPr id="9" name="Immagine 8" descr="Immagine che contiene macchina&#10;&#10;Descrizione generata automaticamente">
            <a:extLst>
              <a:ext uri="{FF2B5EF4-FFF2-40B4-BE49-F238E27FC236}">
                <a16:creationId xmlns:a16="http://schemas.microsoft.com/office/drawing/2014/main" id="{F6DEC30C-453C-C015-3B60-2CF7FB0A30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9" y="3564082"/>
            <a:ext cx="2298095" cy="29001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7F6B462-2C8F-1019-1622-E06CA2A0F8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9227" y="3258992"/>
            <a:ext cx="2174607" cy="314879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0A83D2D-637B-8506-6746-AEC540BF1D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30" r="16006" b="17294"/>
          <a:stretch/>
        </p:blipFill>
        <p:spPr>
          <a:xfrm>
            <a:off x="4795992" y="4295907"/>
            <a:ext cx="2327676" cy="2006355"/>
          </a:xfrm>
          <a:prstGeom prst="rect">
            <a:avLst/>
          </a:prstGeom>
        </p:spPr>
      </p:pic>
      <p:pic>
        <p:nvPicPr>
          <p:cNvPr id="17" name="Immagine 16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69E219B1-F4FB-EFFC-28F2-BF1E4F26C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82218">
            <a:off x="5091701" y="5510656"/>
            <a:ext cx="924554" cy="68452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C3419A8-E961-F83C-DE3B-714123CDAA47}"/>
              </a:ext>
            </a:extLst>
          </p:cNvPr>
          <p:cNvSpPr txBox="1"/>
          <p:nvPr/>
        </p:nvSpPr>
        <p:spPr>
          <a:xfrm>
            <a:off x="7270328" y="4757669"/>
            <a:ext cx="489487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Catania DOM production from </a:t>
            </a:r>
            <a:r>
              <a:rPr lang="it-IT" sz="2000" b="1" dirty="0" err="1"/>
              <a:t>May</a:t>
            </a:r>
            <a:r>
              <a:rPr lang="it-IT" sz="2000" b="1" dirty="0"/>
              <a:t> 2023:</a:t>
            </a:r>
          </a:p>
          <a:p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/>
              <a:t>stable</a:t>
            </a:r>
            <a:r>
              <a:rPr lang="it-IT" b="1" dirty="0"/>
              <a:t> production rate of 5 DOM/week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over 120 </a:t>
            </a:r>
            <a:r>
              <a:rPr lang="it-IT" b="1" dirty="0" err="1"/>
              <a:t>DOMs</a:t>
            </a:r>
            <a:r>
              <a:rPr lang="it-IT" b="1" dirty="0"/>
              <a:t> </a:t>
            </a:r>
            <a:r>
              <a:rPr lang="it-IT" b="1" dirty="0" err="1"/>
              <a:t>produced</a:t>
            </a:r>
            <a:endParaRPr lang="it-IT" b="1" dirty="0"/>
          </a:p>
        </p:txBody>
      </p:sp>
      <p:pic>
        <p:nvPicPr>
          <p:cNvPr id="21" name="Immagine 20" descr="Immagine che contiene testo, Carattere, schermata, design&#10;&#10;Descrizione generata automaticamente">
            <a:extLst>
              <a:ext uri="{FF2B5EF4-FFF2-40B4-BE49-F238E27FC236}">
                <a16:creationId xmlns:a16="http://schemas.microsoft.com/office/drawing/2014/main" id="{3FB91258-0CF3-902B-2AEB-0811C4076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900" y="1722293"/>
            <a:ext cx="1079500" cy="1536700"/>
          </a:xfrm>
          <a:prstGeom prst="rect">
            <a:avLst/>
          </a:prstGeom>
        </p:spPr>
      </p:pic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17AEFFD2-EC50-8949-9552-8F5B80B891C1}"/>
              </a:ext>
            </a:extLst>
          </p:cNvPr>
          <p:cNvCxnSpPr>
            <a:cxnSpLocks/>
          </p:cNvCxnSpPr>
          <p:nvPr/>
        </p:nvCxnSpPr>
        <p:spPr>
          <a:xfrm>
            <a:off x="8492766" y="2189562"/>
            <a:ext cx="3032958" cy="0"/>
          </a:xfrm>
          <a:prstGeom prst="straightConnector1">
            <a:avLst/>
          </a:prstGeom>
          <a:ln w="25400">
            <a:solidFill>
              <a:srgbClr val="C97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5" descr="Immagine 5">
            <a:extLst>
              <a:ext uri="{FF2B5EF4-FFF2-40B4-BE49-F238E27FC236}">
                <a16:creationId xmlns:a16="http://schemas.microsoft.com/office/drawing/2014/main" id="{FA45C919-0291-8E70-BBB9-EA744A63C58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589" y="3258992"/>
            <a:ext cx="1208849" cy="99016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1C995F-9110-F55F-2974-FD6CBBE9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BA1B988-4BE2-5EC6-E1D6-135CCF2B89F6}"/>
              </a:ext>
            </a:extLst>
          </p:cNvPr>
          <p:cNvSpPr txBox="1"/>
          <p:nvPr/>
        </p:nvSpPr>
        <p:spPr>
          <a:xfrm>
            <a:off x="197877" y="1295272"/>
            <a:ext cx="997713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Design and </a:t>
            </a:r>
            <a:r>
              <a:rPr lang="it-IT" b="1" dirty="0" err="1"/>
              <a:t>construction</a:t>
            </a:r>
            <a:r>
              <a:rPr lang="it-IT" b="1" dirty="0"/>
              <a:t> of new tools and </a:t>
            </a:r>
            <a:r>
              <a:rPr lang="it-IT" b="1" dirty="0" err="1"/>
              <a:t>scientific</a:t>
            </a:r>
            <a:r>
              <a:rPr lang="it-IT" b="1" dirty="0"/>
              <a:t> </a:t>
            </a:r>
            <a:r>
              <a:rPr lang="it-IT" b="1" dirty="0" err="1"/>
              <a:t>instruments</a:t>
            </a:r>
            <a:r>
              <a:rPr lang="it-IT" b="1" dirty="0"/>
              <a:t> to speed up the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purchasing</a:t>
            </a:r>
            <a:r>
              <a:rPr lang="it-IT" sz="1600" dirty="0"/>
              <a:t> of gel mixing machines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design and </a:t>
            </a:r>
            <a:r>
              <a:rPr lang="it-IT" sz="1600" dirty="0" err="1"/>
              <a:t>construction</a:t>
            </a:r>
            <a:r>
              <a:rPr lang="it-IT" sz="1600" dirty="0"/>
              <a:t> of machines to rotate and close the DOM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AE4790-5BA1-5BF1-6F9E-C5BAC3056D8E}"/>
              </a:ext>
            </a:extLst>
          </p:cNvPr>
          <p:cNvSpPr txBox="1"/>
          <p:nvPr/>
        </p:nvSpPr>
        <p:spPr>
          <a:xfrm>
            <a:off x="197877" y="2120701"/>
            <a:ext cx="677913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Increasing</a:t>
            </a:r>
            <a:r>
              <a:rPr lang="it-IT" b="1" dirty="0"/>
              <a:t> the technical </a:t>
            </a:r>
            <a:r>
              <a:rPr lang="it-IT" b="1" dirty="0" err="1"/>
              <a:t>personnel</a:t>
            </a:r>
            <a:r>
              <a:rPr lang="it-IT" b="1" dirty="0"/>
              <a:t> full-time working in </a:t>
            </a:r>
            <a:r>
              <a:rPr lang="it-IT" b="1" dirty="0" err="1"/>
              <a:t>integration</a:t>
            </a:r>
            <a:r>
              <a:rPr lang="it-IT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high skills </a:t>
            </a:r>
            <a:r>
              <a:rPr lang="it-IT" sz="1600" dirty="0" err="1"/>
              <a:t>required</a:t>
            </a:r>
            <a:r>
              <a:rPr lang="it-IT" sz="1600" dirty="0"/>
              <a:t>: </a:t>
            </a:r>
            <a:r>
              <a:rPr lang="it-IT" sz="1600" dirty="0" err="1"/>
              <a:t>electronic</a:t>
            </a:r>
            <a:r>
              <a:rPr lang="it-IT" sz="1600" dirty="0"/>
              <a:t>, optical and </a:t>
            </a:r>
            <a:r>
              <a:rPr lang="it-IT" sz="1600" dirty="0" err="1"/>
              <a:t>mechanical</a:t>
            </a:r>
            <a:r>
              <a:rPr lang="it-IT" sz="1600" dirty="0"/>
              <a:t> </a:t>
            </a:r>
            <a:r>
              <a:rPr lang="it-IT" sz="1600" dirty="0" err="1"/>
              <a:t>procedures</a:t>
            </a:r>
            <a:r>
              <a:rPr lang="it-IT" sz="1600" dirty="0"/>
              <a:t>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59F399A-10F7-DDE0-9566-6E777C51479D}"/>
              </a:ext>
            </a:extLst>
          </p:cNvPr>
          <p:cNvSpPr txBox="1"/>
          <p:nvPr/>
        </p:nvSpPr>
        <p:spPr>
          <a:xfrm>
            <a:off x="134496" y="2781607"/>
            <a:ext cx="7052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Construction of a second DOM site to </a:t>
            </a:r>
            <a:r>
              <a:rPr lang="it-IT" b="1" dirty="0" err="1"/>
              <a:t>proceed</a:t>
            </a:r>
            <a:r>
              <a:rPr lang="it-IT" b="1" dirty="0"/>
              <a:t> with a </a:t>
            </a:r>
            <a:r>
              <a:rPr lang="it-IT" b="1" dirty="0" err="1"/>
              <a:t>parallel</a:t>
            </a:r>
            <a:r>
              <a:rPr lang="it-IT" b="1" dirty="0"/>
              <a:t> production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8E9F1146-587C-EA28-C04E-C58ED4E4C3DF}"/>
              </a:ext>
            </a:extLst>
          </p:cNvPr>
          <p:cNvSpPr/>
          <p:nvPr/>
        </p:nvSpPr>
        <p:spPr>
          <a:xfrm>
            <a:off x="10049069" y="3429000"/>
            <a:ext cx="181947" cy="23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C2722D02-1B32-B6DE-BD89-32E0B18584AA}"/>
              </a:ext>
            </a:extLst>
          </p:cNvPr>
          <p:cNvSpPr/>
          <p:nvPr/>
        </p:nvSpPr>
        <p:spPr>
          <a:xfrm>
            <a:off x="11479763" y="2651712"/>
            <a:ext cx="181947" cy="2379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9809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01500CC-DB6D-3DD5-FF9A-640558379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339" y="1721796"/>
            <a:ext cx="3602292" cy="4719707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F0C20BA-73BF-867D-7654-E4FFDBD48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381ECB-B552-6C52-B565-9DE7A33B978A}"/>
              </a:ext>
            </a:extLst>
          </p:cNvPr>
          <p:cNvSpPr txBox="1"/>
          <p:nvPr/>
        </p:nvSpPr>
        <p:spPr>
          <a:xfrm>
            <a:off x="10158" y="730319"/>
            <a:ext cx="12152091" cy="1404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100" b="1" dirty="0"/>
              <a:t>Construction of the second DOM </a:t>
            </a:r>
            <a:r>
              <a:rPr lang="it-IT" sz="2100" b="1" dirty="0" err="1"/>
              <a:t>integration</a:t>
            </a:r>
            <a:r>
              <a:rPr lang="it-IT" sz="2100" b="1" dirty="0"/>
              <a:t> site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The </a:t>
            </a:r>
            <a:r>
              <a:rPr lang="it-IT" sz="1600" dirty="0" err="1"/>
              <a:t>civil</a:t>
            </a:r>
            <a:r>
              <a:rPr lang="it-IT" sz="1600" dirty="0"/>
              <a:t> </a:t>
            </a:r>
            <a:r>
              <a:rPr lang="it-IT" sz="1600" dirty="0" err="1"/>
              <a:t>infrastructure</a:t>
            </a:r>
            <a:r>
              <a:rPr lang="it-IT" sz="1600" dirty="0"/>
              <a:t> </a:t>
            </a:r>
            <a:r>
              <a:rPr lang="it-IT" sz="1600" dirty="0" err="1"/>
              <a:t>already</a:t>
            </a:r>
            <a:r>
              <a:rPr lang="it-IT" sz="1600" dirty="0"/>
              <a:t> </a:t>
            </a:r>
            <a:r>
              <a:rPr lang="it-IT" sz="1600" dirty="0" err="1"/>
              <a:t>exists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1^ </a:t>
            </a:r>
            <a:r>
              <a:rPr lang="it-IT" sz="1600" dirty="0" err="1"/>
              <a:t>floor</a:t>
            </a:r>
            <a:r>
              <a:rPr lang="it-IT" sz="1600" dirty="0"/>
              <a:t> of Edificio 10 of Cittadella </a:t>
            </a:r>
            <a:r>
              <a:rPr lang="it-IT" sz="1600" dirty="0" err="1"/>
              <a:t>Uiversitaria</a:t>
            </a:r>
            <a:r>
              <a:rPr lang="it-IT" sz="1600" dirty="0"/>
              <a:t> di Catania.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Refurbished</a:t>
            </a:r>
            <a:r>
              <a:rPr lang="it-IT" sz="1600" dirty="0"/>
              <a:t> with </a:t>
            </a:r>
            <a:r>
              <a:rPr lang="it-IT" sz="1600" dirty="0" err="1"/>
              <a:t>all</a:t>
            </a:r>
            <a:r>
              <a:rPr lang="it-IT" sz="1600" dirty="0"/>
              <a:t> the KM3NeT </a:t>
            </a:r>
            <a:r>
              <a:rPr lang="it-IT" sz="1600" dirty="0" err="1"/>
              <a:t>requirements</a:t>
            </a:r>
            <a:r>
              <a:rPr lang="it-IT" sz="1600" dirty="0"/>
              <a:t> (Storage, Test room, LED </a:t>
            </a:r>
            <a:r>
              <a:rPr lang="it-IT" sz="1600" dirty="0" err="1"/>
              <a:t>illumination</a:t>
            </a:r>
            <a:r>
              <a:rPr lang="it-IT" sz="1600" dirty="0"/>
              <a:t>, </a:t>
            </a:r>
            <a:r>
              <a:rPr lang="it-IT" sz="1600" dirty="0" err="1"/>
              <a:t>antistatic</a:t>
            </a:r>
            <a:r>
              <a:rPr lang="it-IT" sz="1600" dirty="0"/>
              <a:t> </a:t>
            </a:r>
            <a:r>
              <a:rPr lang="it-IT" sz="1600" dirty="0" err="1"/>
              <a:t>floor</a:t>
            </a:r>
            <a:r>
              <a:rPr lang="it-IT" sz="1600" dirty="0"/>
              <a:t>, temperature and </a:t>
            </a:r>
            <a:r>
              <a:rPr lang="it-IT" sz="1600" dirty="0" err="1"/>
              <a:t>humidity</a:t>
            </a:r>
            <a:r>
              <a:rPr lang="it-IT" sz="1600" dirty="0"/>
              <a:t> control…)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Equipped</a:t>
            </a:r>
            <a:r>
              <a:rPr lang="it-IT" sz="1600" dirty="0"/>
              <a:t> with </a:t>
            </a:r>
            <a:r>
              <a:rPr lang="it-IT" sz="1600" dirty="0" err="1"/>
              <a:t>all</a:t>
            </a:r>
            <a:r>
              <a:rPr lang="it-IT" sz="1600" dirty="0"/>
              <a:t> the tools and </a:t>
            </a:r>
            <a:r>
              <a:rPr lang="it-IT" sz="1600" dirty="0" err="1"/>
              <a:t>scientific</a:t>
            </a:r>
            <a:r>
              <a:rPr lang="it-IT" sz="1600" dirty="0"/>
              <a:t> </a:t>
            </a:r>
            <a:r>
              <a:rPr lang="it-IT" sz="1600" dirty="0" err="1"/>
              <a:t>instrumentation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An </a:t>
            </a:r>
            <a:r>
              <a:rPr lang="it-IT" sz="1600" dirty="0" err="1"/>
              <a:t>external</a:t>
            </a:r>
            <a:r>
              <a:rPr lang="it-IT" sz="1600" dirty="0"/>
              <a:t> lift </a:t>
            </a:r>
            <a:r>
              <a:rPr lang="it-IT" sz="1600" dirty="0" err="1"/>
              <a:t>has</a:t>
            </a:r>
            <a:r>
              <a:rPr lang="it-IT" sz="1600" dirty="0"/>
              <a:t> </a:t>
            </a:r>
            <a:r>
              <a:rPr lang="it-IT" sz="1600" dirty="0" err="1"/>
              <a:t>been</a:t>
            </a:r>
            <a:r>
              <a:rPr lang="it-IT" sz="1600" dirty="0"/>
              <a:t> </a:t>
            </a:r>
            <a:r>
              <a:rPr lang="it-IT" sz="1600" dirty="0" err="1"/>
              <a:t>constructed</a:t>
            </a:r>
            <a:r>
              <a:rPr lang="it-IT" sz="1600" dirty="0"/>
              <a:t> for </a:t>
            </a:r>
            <a:r>
              <a:rPr lang="it-IT" sz="1600" dirty="0" err="1"/>
              <a:t>moving</a:t>
            </a:r>
            <a:r>
              <a:rPr lang="it-IT" sz="1600" dirty="0"/>
              <a:t> </a:t>
            </a:r>
            <a:r>
              <a:rPr lang="it-IT" sz="1600" dirty="0" err="1"/>
              <a:t>all</a:t>
            </a:r>
            <a:r>
              <a:rPr lang="it-IT" sz="1600" dirty="0"/>
              <a:t> the </a:t>
            </a:r>
            <a:r>
              <a:rPr lang="it-IT" sz="1600" dirty="0" err="1"/>
              <a:t>components</a:t>
            </a:r>
            <a:r>
              <a:rPr lang="it-IT" sz="1600" dirty="0"/>
              <a:t> and the </a:t>
            </a:r>
            <a:r>
              <a:rPr lang="it-IT" sz="1600" dirty="0" err="1"/>
              <a:t>produced</a:t>
            </a:r>
            <a:r>
              <a:rPr lang="it-IT" sz="1600" dirty="0"/>
              <a:t> DOM  </a:t>
            </a:r>
          </a:p>
        </p:txBody>
      </p:sp>
      <p:pic>
        <p:nvPicPr>
          <p:cNvPr id="8" name="Immagine 7" descr="Immagine che contiene aria aperta, albero, casa, finestra&#10;&#10;Descrizione generata automaticamente">
            <a:extLst>
              <a:ext uri="{FF2B5EF4-FFF2-40B4-BE49-F238E27FC236}">
                <a16:creationId xmlns:a16="http://schemas.microsoft.com/office/drawing/2014/main" id="{5D36F66E-FC0E-87AF-C964-418CD5A92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" y="4438837"/>
            <a:ext cx="2651335" cy="1988501"/>
          </a:xfrm>
          <a:prstGeom prst="rect">
            <a:avLst/>
          </a:prstGeom>
        </p:spPr>
      </p:pic>
      <p:pic>
        <p:nvPicPr>
          <p:cNvPr id="9" name="Immagine 8" descr="Immagine che contiene interno, muro, porta, pavimento&#10;&#10;Descrizione generata automaticamente">
            <a:extLst>
              <a:ext uri="{FF2B5EF4-FFF2-40B4-BE49-F238E27FC236}">
                <a16:creationId xmlns:a16="http://schemas.microsoft.com/office/drawing/2014/main" id="{856C0280-8124-5556-6259-54CB5ACC2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0" y="2419163"/>
            <a:ext cx="2651334" cy="1988501"/>
          </a:xfrm>
          <a:prstGeom prst="rect">
            <a:avLst/>
          </a:prstGeom>
        </p:spPr>
      </p:pic>
      <p:pic>
        <p:nvPicPr>
          <p:cNvPr id="10" name="Immagine 9" descr="Immagine che contiene interno, tavolo, arredo, soffitto&#10;&#10;Descrizione generata automaticamente">
            <a:extLst>
              <a:ext uri="{FF2B5EF4-FFF2-40B4-BE49-F238E27FC236}">
                <a16:creationId xmlns:a16="http://schemas.microsoft.com/office/drawing/2014/main" id="{4D1ADE3A-B5B4-B09B-74F5-B2E354613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910" y="2413194"/>
            <a:ext cx="2645436" cy="1984076"/>
          </a:xfrm>
          <a:prstGeom prst="rect">
            <a:avLst/>
          </a:prstGeom>
        </p:spPr>
      </p:pic>
      <p:pic>
        <p:nvPicPr>
          <p:cNvPr id="12" name="Immagine 11" descr="Immagine che contiene interno, soffitto, pavimento, Materiale composito&#10;&#10;Descrizione generata automaticamente">
            <a:extLst>
              <a:ext uri="{FF2B5EF4-FFF2-40B4-BE49-F238E27FC236}">
                <a16:creationId xmlns:a16="http://schemas.microsoft.com/office/drawing/2014/main" id="{954CCC33-C561-2597-18AD-B1BE91DC4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5205" y="4439962"/>
            <a:ext cx="2656848" cy="1992636"/>
          </a:xfrm>
          <a:prstGeom prst="rect">
            <a:avLst/>
          </a:prstGeom>
        </p:spPr>
      </p:pic>
      <p:pic>
        <p:nvPicPr>
          <p:cNvPr id="13" name="Immagine 12" descr="Immagine che contiene interno, soffitto, muro, Pavimentazione&#10;&#10;Descrizione generata automaticamente">
            <a:extLst>
              <a:ext uri="{FF2B5EF4-FFF2-40B4-BE49-F238E27FC236}">
                <a16:creationId xmlns:a16="http://schemas.microsoft.com/office/drawing/2014/main" id="{9505D62B-87CE-3135-D762-46F294E4A7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215" y="2413194"/>
            <a:ext cx="2611040" cy="195828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6D1A143-3307-F1D9-FCEF-F1617DFCB013}"/>
              </a:ext>
            </a:extLst>
          </p:cNvPr>
          <p:cNvSpPr txBox="1"/>
          <p:nvPr/>
        </p:nvSpPr>
        <p:spPr>
          <a:xfrm>
            <a:off x="1680611" y="4059239"/>
            <a:ext cx="71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52B7335-B0D3-293E-355B-0C84A395118F}"/>
              </a:ext>
            </a:extLst>
          </p:cNvPr>
          <p:cNvSpPr txBox="1"/>
          <p:nvPr/>
        </p:nvSpPr>
        <p:spPr>
          <a:xfrm>
            <a:off x="7406809" y="3868659"/>
            <a:ext cx="71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C7047EE-5078-3933-2BA1-AFA51AEA8018}"/>
              </a:ext>
            </a:extLst>
          </p:cNvPr>
          <p:cNvSpPr txBox="1"/>
          <p:nvPr/>
        </p:nvSpPr>
        <p:spPr>
          <a:xfrm>
            <a:off x="609600" y="2059054"/>
            <a:ext cx="76945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5 </a:t>
            </a:r>
            <a:r>
              <a:rPr lang="it-IT" sz="1600" b="1" dirty="0" err="1"/>
              <a:t>purchasing</a:t>
            </a:r>
            <a:r>
              <a:rPr lang="it-IT" sz="1600" b="1" dirty="0"/>
              <a:t> </a:t>
            </a:r>
            <a:r>
              <a:rPr lang="it-IT" sz="1600" b="1" dirty="0" err="1"/>
              <a:t>procedures</a:t>
            </a:r>
            <a:r>
              <a:rPr lang="it-IT" sz="1600" b="1" dirty="0"/>
              <a:t> for building, tools and </a:t>
            </a:r>
            <a:r>
              <a:rPr lang="it-IT" sz="1600" b="1" dirty="0" err="1"/>
              <a:t>instrumentation</a:t>
            </a:r>
            <a:r>
              <a:rPr lang="it-IT" sz="1600" b="1" dirty="0"/>
              <a:t>: 450 k </a:t>
            </a:r>
            <a:r>
              <a:rPr lang="it-IT" sz="1600" b="1" dirty="0" err="1"/>
              <a:t>euros</a:t>
            </a:r>
            <a:endParaRPr lang="it-IT" sz="1600" b="1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57408E1-7435-9454-98E6-BC391B1D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93BF46-5F3D-8AB4-1ADA-FF8D8CAC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  <a:endParaRPr lang="it-IT" dirty="0"/>
          </a:p>
        </p:txBody>
      </p:sp>
      <p:pic>
        <p:nvPicPr>
          <p:cNvPr id="6" name="Immagine 5" descr="Immagine che contiene interno, muro, soffitto, scala&#10;&#10;Descrizione generata automaticamente">
            <a:extLst>
              <a:ext uri="{FF2B5EF4-FFF2-40B4-BE49-F238E27FC236}">
                <a16:creationId xmlns:a16="http://schemas.microsoft.com/office/drawing/2014/main" id="{C8A0E262-AB69-D9F4-959C-3A36754684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3734" y="4420234"/>
            <a:ext cx="2645435" cy="1984077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99C02B0-CFE9-4447-A1E3-5B0119E38058}"/>
              </a:ext>
            </a:extLst>
          </p:cNvPr>
          <p:cNvSpPr txBox="1"/>
          <p:nvPr/>
        </p:nvSpPr>
        <p:spPr>
          <a:xfrm>
            <a:off x="3568967" y="4384635"/>
            <a:ext cx="71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4" name="Figura a mano libera 13">
            <a:extLst>
              <a:ext uri="{FF2B5EF4-FFF2-40B4-BE49-F238E27FC236}">
                <a16:creationId xmlns:a16="http://schemas.microsoft.com/office/drawing/2014/main" id="{32635E79-6BF8-12DD-7053-34D255E3B5D8}"/>
              </a:ext>
            </a:extLst>
          </p:cNvPr>
          <p:cNvSpPr/>
          <p:nvPr/>
        </p:nvSpPr>
        <p:spPr>
          <a:xfrm>
            <a:off x="926274" y="3812161"/>
            <a:ext cx="6524008" cy="1850884"/>
          </a:xfrm>
          <a:custGeom>
            <a:avLst/>
            <a:gdLst>
              <a:gd name="connsiteX0" fmla="*/ 19299 w 6524008"/>
              <a:gd name="connsiteY0" fmla="*/ 1802451 h 2447983"/>
              <a:gd name="connsiteX1" fmla="*/ 393371 w 6524008"/>
              <a:gd name="connsiteY1" fmla="*/ 607496 h 2447983"/>
              <a:gd name="connsiteX2" fmla="*/ 2689762 w 6524008"/>
              <a:gd name="connsiteY2" fmla="*/ 77560 h 2447983"/>
              <a:gd name="connsiteX3" fmla="*/ 3884717 w 6524008"/>
              <a:gd name="connsiteY3" fmla="*/ 2249260 h 2447983"/>
              <a:gd name="connsiteX4" fmla="*/ 5807035 w 6524008"/>
              <a:gd name="connsiteY4" fmla="*/ 2134960 h 2447983"/>
              <a:gd name="connsiteX5" fmla="*/ 6524008 w 6524008"/>
              <a:gd name="connsiteY5" fmla="*/ 358114 h 2447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24008" h="2447983">
                <a:moveTo>
                  <a:pt x="19299" y="1802451"/>
                </a:moveTo>
                <a:cubicBezTo>
                  <a:pt x="-16204" y="1348714"/>
                  <a:pt x="-51706" y="894978"/>
                  <a:pt x="393371" y="607496"/>
                </a:cubicBezTo>
                <a:cubicBezTo>
                  <a:pt x="838448" y="320014"/>
                  <a:pt x="2107871" y="-196067"/>
                  <a:pt x="2689762" y="77560"/>
                </a:cubicBezTo>
                <a:cubicBezTo>
                  <a:pt x="3271653" y="351187"/>
                  <a:pt x="3365172" y="1906360"/>
                  <a:pt x="3884717" y="2249260"/>
                </a:cubicBezTo>
                <a:cubicBezTo>
                  <a:pt x="4404262" y="2592160"/>
                  <a:pt x="5367153" y="2450151"/>
                  <a:pt x="5807035" y="2134960"/>
                </a:cubicBezTo>
                <a:cubicBezTo>
                  <a:pt x="6246917" y="1819769"/>
                  <a:pt x="6385462" y="1088941"/>
                  <a:pt x="6524008" y="358114"/>
                </a:cubicBezTo>
              </a:path>
            </a:pathLst>
          </a:custGeom>
          <a:noFill/>
          <a:ln w="19050" cap="rnd">
            <a:solidFill>
              <a:schemeClr val="bg1"/>
            </a:solidFill>
            <a:headEnd type="oval"/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519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1A63AC5-AD58-31DC-4443-6BFE4ED65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C8DBEB-FF19-EACB-163E-210FAB88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13</a:t>
            </a:fld>
            <a:endParaRPr lang="it-IT"/>
          </a:p>
        </p:txBody>
      </p:sp>
      <p:pic>
        <p:nvPicPr>
          <p:cNvPr id="5" name="Immagine 4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617F4192-EFF5-5A9C-C443-CD809268A3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4" y="1361343"/>
            <a:ext cx="8589683" cy="1790706"/>
          </a:xfrm>
          <a:prstGeom prst="rect">
            <a:avLst/>
          </a:prstGeom>
        </p:spPr>
      </p:pic>
      <p:pic>
        <p:nvPicPr>
          <p:cNvPr id="7" name="Immagine 6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15B35C3A-AC5D-BDE5-2CD7-5A23993916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48" y="1351010"/>
            <a:ext cx="3437531" cy="3342183"/>
          </a:xfrm>
          <a:prstGeom prst="rect">
            <a:avLst/>
          </a:prstGeom>
        </p:spPr>
      </p:pic>
      <p:pic>
        <p:nvPicPr>
          <p:cNvPr id="9" name="Immagine 8" descr="Immagine che contiene schermata, testo, cerchio, bussola&#10;&#10;Descrizione generata automaticamente">
            <a:extLst>
              <a:ext uri="{FF2B5EF4-FFF2-40B4-BE49-F238E27FC236}">
                <a16:creationId xmlns:a16="http://schemas.microsoft.com/office/drawing/2014/main" id="{CE71EED9-9255-4710-EF91-78D46C17AB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9739" y="4674554"/>
            <a:ext cx="2276357" cy="1790707"/>
          </a:xfrm>
          <a:prstGeom prst="rect">
            <a:avLst/>
          </a:prstGeom>
        </p:spPr>
      </p:pic>
      <p:pic>
        <p:nvPicPr>
          <p:cNvPr id="11" name="Immagine 10" descr="Immagine che contiene schermata, testo, cartone animato&#10;&#10;Descrizione generata automaticamente">
            <a:extLst>
              <a:ext uri="{FF2B5EF4-FFF2-40B4-BE49-F238E27FC236}">
                <a16:creationId xmlns:a16="http://schemas.microsoft.com/office/drawing/2014/main" id="{EAA0E070-7CA4-691C-1476-418510C293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4" y="3152048"/>
            <a:ext cx="3437531" cy="3247123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A6D5B78-2CA5-A73B-BD49-CB5730EE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0BAA99-4EF9-B9D2-FAA6-CDAE4BDB7A7F}"/>
              </a:ext>
            </a:extLst>
          </p:cNvPr>
          <p:cNvSpPr txBox="1"/>
          <p:nvPr/>
        </p:nvSpPr>
        <p:spPr>
          <a:xfrm>
            <a:off x="51104" y="783870"/>
            <a:ext cx="11827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KM3NeT Multi-PMT layout: a design for </a:t>
            </a:r>
            <a:r>
              <a:rPr lang="it-IT" sz="2400" b="1" dirty="0" err="1"/>
              <a:t>next</a:t>
            </a:r>
            <a:r>
              <a:rPr lang="it-IT" sz="2400" b="1" dirty="0"/>
              <a:t> Water </a:t>
            </a:r>
            <a:r>
              <a:rPr lang="it-IT" sz="2400" b="1" dirty="0" err="1"/>
              <a:t>Cherenkov</a:t>
            </a:r>
            <a:r>
              <a:rPr lang="it-IT" sz="2400" b="1" dirty="0"/>
              <a:t> detectors </a:t>
            </a:r>
          </a:p>
        </p:txBody>
      </p:sp>
      <p:pic>
        <p:nvPicPr>
          <p:cNvPr id="6" name="Immagine 5" descr="Immagine che contiene cerchio&#10;&#10;Descrizione generata automaticamente">
            <a:extLst>
              <a:ext uri="{FF2B5EF4-FFF2-40B4-BE49-F238E27FC236}">
                <a16:creationId xmlns:a16="http://schemas.microsoft.com/office/drawing/2014/main" id="{A35B5EFE-6EED-03F0-B2DE-63508DDCD6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552" y="4644698"/>
            <a:ext cx="4711858" cy="1790707"/>
          </a:xfrm>
          <a:prstGeom prst="rect">
            <a:avLst/>
          </a:prstGeom>
        </p:spPr>
      </p:pic>
      <p:pic>
        <p:nvPicPr>
          <p:cNvPr id="10" name="Immagine 9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4D31A279-749E-0C41-7D13-EA0DDB34A2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013" y="3359733"/>
            <a:ext cx="2699397" cy="128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69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14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10561" y="4931781"/>
            <a:ext cx="11523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Thanks for </a:t>
            </a:r>
            <a:r>
              <a:rPr lang="it-IT" sz="2000" b="1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your</a:t>
            </a:r>
            <a:r>
              <a:rPr lang="it-IT" sz="20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it-IT" sz="2000" b="1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attention</a:t>
            </a:r>
            <a:endParaRPr lang="it-IT" sz="2000" b="1" i="1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endParaRPr lang="it-IT" sz="2000" b="1" i="1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  <a:p>
            <a:pPr algn="ctr"/>
            <a:r>
              <a:rPr lang="it-IT" sz="20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…</a:t>
            </a:r>
            <a:r>
              <a:rPr lang="it-IT" sz="2000" b="1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all</a:t>
            </a:r>
            <a:r>
              <a:rPr lang="it-IT" sz="20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of </a:t>
            </a:r>
            <a:r>
              <a:rPr lang="it-IT" sz="2000" b="1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you</a:t>
            </a:r>
            <a:r>
              <a:rPr lang="it-IT" sz="20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are </a:t>
            </a:r>
            <a:r>
              <a:rPr lang="it-IT" sz="2000" b="1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invited</a:t>
            </a:r>
            <a:r>
              <a:rPr lang="it-IT" sz="20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to </a:t>
            </a:r>
            <a:r>
              <a:rPr lang="it-IT" sz="2000" b="1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visit</a:t>
            </a:r>
            <a:r>
              <a:rPr lang="it-IT" sz="20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the new DOM </a:t>
            </a:r>
            <a:r>
              <a:rPr lang="it-IT" sz="2000" b="1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integration</a:t>
            </a:r>
            <a:r>
              <a:rPr lang="it-IT" sz="20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site </a:t>
            </a:r>
            <a:r>
              <a:rPr lang="it-IT" sz="2000" b="1" i="1" dirty="0" err="1">
                <a:latin typeface="APPLE CHANCERY" panose="03020702040506060504" pitchFamily="66" charset="-79"/>
                <a:cs typeface="APPLE CHANCERY" panose="03020702040506060504" pitchFamily="66" charset="-79"/>
              </a:rPr>
              <a:t>at</a:t>
            </a:r>
            <a:r>
              <a:rPr lang="it-IT" sz="2000" b="1" i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Edificio 10 !!!</a:t>
            </a:r>
            <a:endParaRPr lang="it-IT" b="1" i="1" dirty="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pic>
        <p:nvPicPr>
          <p:cNvPr id="8" name="Immagine 7" descr="Immagine che contiene interno, muro, porta, pavimento&#10;&#10;Descrizione generata automaticamente">
            <a:extLst>
              <a:ext uri="{FF2B5EF4-FFF2-40B4-BE49-F238E27FC236}">
                <a16:creationId xmlns:a16="http://schemas.microsoft.com/office/drawing/2014/main" id="{365F5CF2-8CFF-745C-625C-C546D6DC8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338" y="973505"/>
            <a:ext cx="1757006" cy="1231899"/>
          </a:xfrm>
          <a:prstGeom prst="rect">
            <a:avLst/>
          </a:prstGeom>
          <a:ln w="38100" cmpd="dbl">
            <a:solidFill>
              <a:schemeClr val="bg1"/>
            </a:solidFill>
          </a:ln>
        </p:spPr>
      </p:pic>
      <p:pic>
        <p:nvPicPr>
          <p:cNvPr id="9" name="Immagine 8" descr="Immagine che contiene interno, tavolo, arredo, soffitto&#10;&#10;Descrizione generata automaticamente">
            <a:extLst>
              <a:ext uri="{FF2B5EF4-FFF2-40B4-BE49-F238E27FC236}">
                <a16:creationId xmlns:a16="http://schemas.microsoft.com/office/drawing/2014/main" id="{DA780389-C973-4D86-3366-BFB399258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866" y="973504"/>
            <a:ext cx="1757006" cy="1231899"/>
          </a:xfrm>
          <a:prstGeom prst="rect">
            <a:avLst/>
          </a:prstGeom>
          <a:ln w="38100" cmpd="dbl">
            <a:solidFill>
              <a:schemeClr val="bg1"/>
            </a:solidFill>
          </a:ln>
        </p:spPr>
      </p:pic>
      <p:pic>
        <p:nvPicPr>
          <p:cNvPr id="10" name="Immagine 9" descr="Immagine che contiene interno, sedia, arredo, tavolo&#10;&#10;Descrizione generata automaticamente">
            <a:extLst>
              <a:ext uri="{FF2B5EF4-FFF2-40B4-BE49-F238E27FC236}">
                <a16:creationId xmlns:a16="http://schemas.microsoft.com/office/drawing/2014/main" id="{D50B4870-5759-A6FB-5563-39F1AC1A5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612" y="961323"/>
            <a:ext cx="1757007" cy="1231899"/>
          </a:xfrm>
          <a:prstGeom prst="rect">
            <a:avLst/>
          </a:prstGeom>
          <a:ln w="38100" cmpd="dbl">
            <a:solidFill>
              <a:schemeClr val="bg1"/>
            </a:solidFill>
          </a:ln>
        </p:spPr>
      </p:pic>
      <p:pic>
        <p:nvPicPr>
          <p:cNvPr id="11" name="Immagine 10" descr="Immagine che contiene interno, muro, casa, intonaco&#10;&#10;Descrizione generata automaticamente">
            <a:extLst>
              <a:ext uri="{FF2B5EF4-FFF2-40B4-BE49-F238E27FC236}">
                <a16:creationId xmlns:a16="http://schemas.microsoft.com/office/drawing/2014/main" id="{A256D6D0-BC73-3170-DAF8-0148E78EA5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186" y="2257636"/>
            <a:ext cx="1438566" cy="1008630"/>
          </a:xfrm>
          <a:prstGeom prst="rect">
            <a:avLst/>
          </a:prstGeom>
          <a:ln w="38100" cmpd="dbl">
            <a:solidFill>
              <a:schemeClr val="bg1"/>
            </a:solidFill>
          </a:ln>
        </p:spPr>
      </p:pic>
      <p:pic>
        <p:nvPicPr>
          <p:cNvPr id="12" name="Immagine 11" descr="Immagine che contiene muro, intonaco, interno, porta&#10;&#10;Descrizione generata automaticamente">
            <a:extLst>
              <a:ext uri="{FF2B5EF4-FFF2-40B4-BE49-F238E27FC236}">
                <a16:creationId xmlns:a16="http://schemas.microsoft.com/office/drawing/2014/main" id="{1670304F-0FDC-8817-7B7F-0F6CA55C57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850" y="2257636"/>
            <a:ext cx="1438567" cy="1008630"/>
          </a:xfrm>
          <a:prstGeom prst="rect">
            <a:avLst/>
          </a:prstGeom>
          <a:ln w="38100" cmpd="dbl">
            <a:solidFill>
              <a:schemeClr val="bg1"/>
            </a:solidFill>
          </a:ln>
        </p:spPr>
      </p:pic>
      <p:pic>
        <p:nvPicPr>
          <p:cNvPr id="13" name="Immagine 12" descr="Immagine che contiene muro, interno, intonaco, proprietà&#10;&#10;Descrizione generata automaticamente">
            <a:extLst>
              <a:ext uri="{FF2B5EF4-FFF2-40B4-BE49-F238E27FC236}">
                <a16:creationId xmlns:a16="http://schemas.microsoft.com/office/drawing/2014/main" id="{CC95D16C-E6F6-C079-AF5E-D1AADA3F0B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521" y="2266124"/>
            <a:ext cx="1438567" cy="1008630"/>
          </a:xfrm>
          <a:prstGeom prst="rect">
            <a:avLst/>
          </a:prstGeom>
          <a:ln w="38100" cmpd="dbl">
            <a:solidFill>
              <a:schemeClr val="bg1"/>
            </a:solidFill>
          </a:ln>
        </p:spPr>
      </p:pic>
      <p:pic>
        <p:nvPicPr>
          <p:cNvPr id="14" name="Immagine 13" descr="Immagine che contiene soffitto, interno, muro, interior design&#10;&#10;Descrizione generata automaticamente">
            <a:extLst>
              <a:ext uri="{FF2B5EF4-FFF2-40B4-BE49-F238E27FC236}">
                <a16:creationId xmlns:a16="http://schemas.microsoft.com/office/drawing/2014/main" id="{08830076-9887-2425-0096-4BB9BDE7FE1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218" y="2266124"/>
            <a:ext cx="1438567" cy="1008630"/>
          </a:xfrm>
          <a:prstGeom prst="rect">
            <a:avLst/>
          </a:prstGeom>
          <a:ln w="38100" cmpd="dbl">
            <a:solidFill>
              <a:schemeClr val="bg1"/>
            </a:solidFill>
          </a:ln>
        </p:spPr>
      </p:pic>
      <p:pic>
        <p:nvPicPr>
          <p:cNvPr id="15" name="Immagine 14" descr="Immagine che contiene interno, muro, Pavimentazione, finestra&#10;&#10;Descrizione generata automaticamente">
            <a:extLst>
              <a:ext uri="{FF2B5EF4-FFF2-40B4-BE49-F238E27FC236}">
                <a16:creationId xmlns:a16="http://schemas.microsoft.com/office/drawing/2014/main" id="{ADBA9C3C-FB14-38B1-920A-125271301DB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577" r="14916"/>
          <a:stretch/>
        </p:blipFill>
        <p:spPr>
          <a:xfrm>
            <a:off x="4781358" y="3428998"/>
            <a:ext cx="2501900" cy="1340651"/>
          </a:xfrm>
          <a:prstGeom prst="rect">
            <a:avLst/>
          </a:prstGeom>
          <a:ln w="38100" cmpd="dbl">
            <a:solidFill>
              <a:schemeClr val="bg1"/>
            </a:solidFill>
          </a:ln>
        </p:spPr>
      </p:pic>
      <p:pic>
        <p:nvPicPr>
          <p:cNvPr id="16" name="Immagine 15" descr="Immagine che contiene interno, muro, Pavimentazione, edificio&#10;&#10;Descrizione generata automaticamente">
            <a:extLst>
              <a:ext uri="{FF2B5EF4-FFF2-40B4-BE49-F238E27FC236}">
                <a16:creationId xmlns:a16="http://schemas.microsoft.com/office/drawing/2014/main" id="{99964283-859B-6B74-D3A1-3ACCFD59D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769" r="14876"/>
          <a:stretch/>
        </p:blipFill>
        <p:spPr>
          <a:xfrm>
            <a:off x="1981200" y="3436164"/>
            <a:ext cx="2501900" cy="1326321"/>
          </a:xfrm>
          <a:prstGeom prst="rect">
            <a:avLst/>
          </a:prstGeom>
          <a:ln w="38100" cmpd="dbl">
            <a:solidFill>
              <a:schemeClr val="bg1"/>
            </a:solidFill>
          </a:ln>
        </p:spPr>
      </p:pic>
      <p:pic>
        <p:nvPicPr>
          <p:cNvPr id="28" name="Immagine 27" descr="Immagine che contiene aria aperta, albero, casa, finestra&#10;&#10;Descrizione generata automaticamente">
            <a:extLst>
              <a:ext uri="{FF2B5EF4-FFF2-40B4-BE49-F238E27FC236}">
                <a16:creationId xmlns:a16="http://schemas.microsoft.com/office/drawing/2014/main" id="{33CBE300-64BD-65D6-47E7-56C1117036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58599"/>
            <a:ext cx="1862976" cy="1235108"/>
          </a:xfrm>
          <a:prstGeom prst="rect">
            <a:avLst/>
          </a:prstGeom>
        </p:spPr>
      </p:pic>
      <p:pic>
        <p:nvPicPr>
          <p:cNvPr id="30" name="Immagine 29" descr="Immagine che contiene interno, soffitto, muro, edificio&#10;&#10;Descrizione generata automaticamente">
            <a:extLst>
              <a:ext uri="{FF2B5EF4-FFF2-40B4-BE49-F238E27FC236}">
                <a16:creationId xmlns:a16="http://schemas.microsoft.com/office/drawing/2014/main" id="{5C2412B9-3FF6-4D37-0389-565EA17C66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81200" y="2276518"/>
            <a:ext cx="1534282" cy="101719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8295CEA-3F3A-8C84-2405-4A90970FB50E}"/>
              </a:ext>
            </a:extLst>
          </p:cNvPr>
          <p:cNvSpPr/>
          <p:nvPr/>
        </p:nvSpPr>
        <p:spPr>
          <a:xfrm>
            <a:off x="7581517" y="3421835"/>
            <a:ext cx="2501900" cy="1340650"/>
          </a:xfrm>
          <a:prstGeom prst="rect">
            <a:avLst/>
          </a:prstGeom>
          <a:solidFill>
            <a:schemeClr val="bg1"/>
          </a:solidFill>
          <a:ln w="12700" cmpd="sng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9E681C-D015-0F94-E300-5D2A395B7087}"/>
              </a:ext>
            </a:extLst>
          </p:cNvPr>
          <p:cNvSpPr txBox="1"/>
          <p:nvPr/>
        </p:nvSpPr>
        <p:spPr>
          <a:xfrm>
            <a:off x="8476752" y="3460156"/>
            <a:ext cx="993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9809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1E973-24C9-6598-9347-E109A0AA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3B80D5B-28DB-EDB3-3D20-57D72C356C5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F004121-D609-DD34-ECAD-DB56F7012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81186"/>
            <a:ext cx="12192000" cy="39186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780D6D-E713-D844-4955-D8AC0AF0A390}"/>
              </a:ext>
            </a:extLst>
          </p:cNvPr>
          <p:cNvSpPr txBox="1"/>
          <p:nvPr/>
        </p:nvSpPr>
        <p:spPr>
          <a:xfrm>
            <a:off x="6712747" y="6506766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pic>
        <p:nvPicPr>
          <p:cNvPr id="6" name="Picture 5" descr="A logo of a number four&#10;&#10;Description automatically generated">
            <a:extLst>
              <a:ext uri="{FF2B5EF4-FFF2-40B4-BE49-F238E27FC236}">
                <a16:creationId xmlns:a16="http://schemas.microsoft.com/office/drawing/2014/main" id="{8EAC34B6-6DE5-DA62-9FB2-7C92B44BA67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8" y="6539858"/>
            <a:ext cx="274320" cy="265482"/>
          </a:xfrm>
          <a:prstGeom prst="rect">
            <a:avLst/>
          </a:prstGeom>
          <a:effectLst>
            <a:outerShdw blurRad="241300" dist="101600" dir="960000" algn="tl" rotWithShape="0">
              <a:prstClr val="black">
                <a:alpha val="56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FE98669-14E5-19BD-2F8B-C8C89F7E631C}"/>
              </a:ext>
            </a:extLst>
          </p:cNvPr>
          <p:cNvGrpSpPr/>
          <p:nvPr/>
        </p:nvGrpSpPr>
        <p:grpSpPr>
          <a:xfrm>
            <a:off x="1" y="0"/>
            <a:ext cx="12191999" cy="751948"/>
            <a:chOff x="1" y="0"/>
            <a:chExt cx="12191999" cy="7519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A1B1912-BC10-B360-06B7-AF0A2D6F3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06" b="22906"/>
            <a:stretch/>
          </p:blipFill>
          <p:spPr bwMode="auto">
            <a:xfrm>
              <a:off x="1" y="0"/>
              <a:ext cx="12191999" cy="751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730826-D1BD-4DFD-8413-B4FD3D43A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59" t="22906" b="22906"/>
            <a:stretch/>
          </p:blipFill>
          <p:spPr bwMode="auto">
            <a:xfrm>
              <a:off x="9725025" y="0"/>
              <a:ext cx="2028825" cy="7519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A white elephant with a black background&#10;&#10;Description automatically generated">
              <a:extLst>
                <a:ext uri="{FF2B5EF4-FFF2-40B4-BE49-F238E27FC236}">
                  <a16:creationId xmlns:a16="http://schemas.microsoft.com/office/drawing/2014/main" id="{3F375155-B0B6-E937-B0F1-96D64A33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8422" y="95250"/>
              <a:ext cx="616926" cy="618872"/>
            </a:xfrm>
            <a:prstGeom prst="rect">
              <a:avLst/>
            </a:prstGeom>
          </p:spPr>
        </p:pic>
      </p:grpSp>
      <p:pic>
        <p:nvPicPr>
          <p:cNvPr id="9" name="Picture 4" descr="detector15">
            <a:extLst>
              <a:ext uri="{FF2B5EF4-FFF2-40B4-BE49-F238E27FC236}">
                <a16:creationId xmlns:a16="http://schemas.microsoft.com/office/drawing/2014/main" id="{AEFDE455-5C65-214D-8347-60848AA88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98" y="751948"/>
            <a:ext cx="9092934" cy="5696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686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3</a:t>
            </a:fld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2965" y="801664"/>
            <a:ext cx="60430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/>
              <a:t>Neutrino </a:t>
            </a:r>
            <a:r>
              <a:rPr lang="it-IT" sz="3000" b="1" dirty="0" err="1"/>
              <a:t>detection</a:t>
            </a:r>
            <a:r>
              <a:rPr lang="it-IT" sz="3000" b="1" dirty="0"/>
              <a:t> technique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F566AA1-CC58-9A2A-BF81-E6EF4A92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EF00ADB-55CD-3A7E-1C53-918DADC09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pic>
        <p:nvPicPr>
          <p:cNvPr id="3" name="Immagine 2" descr="Immagine che contiene testo, persona, giornale&#10;&#10;Descrizione generata automaticamente">
            <a:extLst>
              <a:ext uri="{FF2B5EF4-FFF2-40B4-BE49-F238E27FC236}">
                <a16:creationId xmlns:a16="http://schemas.microsoft.com/office/drawing/2014/main" id="{34F97CC8-BE4B-198A-4CE1-35C0ED650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25" y="1355662"/>
            <a:ext cx="3293219" cy="2748572"/>
          </a:xfrm>
          <a:prstGeom prst="rect">
            <a:avLst/>
          </a:prstGeom>
        </p:spPr>
      </p:pic>
      <p:pic>
        <p:nvPicPr>
          <p:cNvPr id="6" name="Immagine 5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E79D7640-5D4A-28DB-B3F0-4C33F8AD73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75" y="2403285"/>
            <a:ext cx="2520881" cy="160797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677A787B-FB04-2D8A-3AC9-D795E09FE8EB}"/>
              </a:ext>
            </a:extLst>
          </p:cNvPr>
          <p:cNvGrpSpPr/>
          <p:nvPr/>
        </p:nvGrpSpPr>
        <p:grpSpPr>
          <a:xfrm>
            <a:off x="4333009" y="1355662"/>
            <a:ext cx="4302836" cy="2748572"/>
            <a:chOff x="241890" y="552740"/>
            <a:chExt cx="7118350" cy="4297362"/>
          </a:xfrm>
        </p:grpSpPr>
        <p:pic>
          <p:nvPicPr>
            <p:cNvPr id="10" name="Picture 2" descr="droppedImage.pdf">
              <a:extLst>
                <a:ext uri="{FF2B5EF4-FFF2-40B4-BE49-F238E27FC236}">
                  <a16:creationId xmlns:a16="http://schemas.microsoft.com/office/drawing/2014/main" id="{00CFB8C7-64FC-106C-440E-932B6350A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890" y="552740"/>
              <a:ext cx="7118350" cy="4297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1" name="Picture 3" descr="droppedImage.pdf">
              <a:extLst>
                <a:ext uri="{FF2B5EF4-FFF2-40B4-BE49-F238E27FC236}">
                  <a16:creationId xmlns:a16="http://schemas.microsoft.com/office/drawing/2014/main" id="{8E28C767-1144-B8AF-A333-A797353A8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415" y="4272875"/>
              <a:ext cx="4746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283770FC-6A51-CD3B-AB71-8907E6C6B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692" y="3750249"/>
              <a:ext cx="359073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410751">
                <a:defRPr/>
              </a:pPr>
              <a:r>
                <a:rPr lang="en-US" sz="2800" dirty="0">
                  <a:solidFill>
                    <a:srgbClr val="0433FF"/>
                  </a:solidFill>
                  <a:latin typeface="Book Antiqua" charset="0"/>
                  <a:cs typeface="Book Antiqua" charset="0"/>
                  <a:sym typeface="Book Antiqua" charset="0"/>
                </a:rPr>
                <a:t>μ</a:t>
              </a:r>
              <a:endParaRPr lang="en-US" sz="1400" dirty="0">
                <a:latin typeface="Book Antiqua" charset="0"/>
                <a:cs typeface="Book Antiqua" charset="0"/>
                <a:sym typeface="Book Antiqua" charset="0"/>
              </a:endParaRPr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112CC36E-0767-D263-6F9B-8C0409775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240" y="4163216"/>
              <a:ext cx="677365" cy="622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410751">
                <a:defRPr/>
              </a:pPr>
              <a:r>
                <a:rPr lang="en-US" sz="2000" dirty="0" err="1">
                  <a:solidFill>
                    <a:srgbClr val="FF2600"/>
                  </a:solidFill>
                  <a:latin typeface="Book Antiqua" charset="0"/>
                  <a:cs typeface="Book Antiqua" charset="0"/>
                  <a:sym typeface="Book Antiqua" charset="0"/>
                </a:rPr>
                <a:t>ν</a:t>
              </a:r>
              <a:r>
                <a:rPr lang="en-US" sz="2000" baseline="-6000" dirty="0" err="1">
                  <a:solidFill>
                    <a:srgbClr val="FF2600"/>
                  </a:solidFill>
                  <a:latin typeface="Book Antiqua" charset="0"/>
                  <a:cs typeface="Book Antiqua" charset="0"/>
                  <a:sym typeface="Book Antiqua" charset="0"/>
                </a:rPr>
                <a:t>μ</a:t>
              </a:r>
              <a:endParaRPr lang="en-US" sz="2000" dirty="0"/>
            </a:p>
          </p:txBody>
        </p:sp>
        <p:pic>
          <p:nvPicPr>
            <p:cNvPr id="16" name="Picture 6" descr="droppedImage.pdf">
              <a:extLst>
                <a:ext uri="{FF2B5EF4-FFF2-40B4-BE49-F238E27FC236}">
                  <a16:creationId xmlns:a16="http://schemas.microsoft.com/office/drawing/2014/main" id="{092671A0-8BDF-6062-8B2E-C32573714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052" y="754975"/>
              <a:ext cx="3084513" cy="2884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8D8D7094-477F-EF4A-DCF8-C3B2FB17B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810" y="1764490"/>
              <a:ext cx="2389344" cy="849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410751">
                <a:defRPr/>
              </a:pPr>
              <a:r>
                <a:rPr lang="en-US" sz="1600" dirty="0">
                  <a:solidFill>
                    <a:srgbClr val="73FDFF"/>
                  </a:solidFill>
                  <a:latin typeface="Helvetica Neue" charset="0"/>
                  <a:cs typeface="Helvetica Neue" charset="0"/>
                  <a:sym typeface="Helvetica Neue" charset="0"/>
                </a:rPr>
                <a:t>Cherenkov light</a:t>
              </a:r>
            </a:p>
            <a:p>
              <a:pPr algn="ctr" defTabSz="410751">
                <a:defRPr/>
              </a:pPr>
              <a:r>
                <a:rPr lang="en-US" sz="1600" dirty="0">
                  <a:solidFill>
                    <a:srgbClr val="73FDFF"/>
                  </a:solidFill>
                  <a:latin typeface="Helvetica Neue" charset="0"/>
                  <a:cs typeface="Helvetica Neue" charset="0"/>
                  <a:sym typeface="Helvetica Neue" charset="0"/>
                </a:rPr>
                <a:t>from μ</a:t>
              </a:r>
              <a:endParaRPr lang="en-US" sz="1600" dirty="0"/>
            </a:p>
          </p:txBody>
        </p:sp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21644DA7-E0AC-A7A2-1430-3974ACD15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0474" y="2732536"/>
              <a:ext cx="516095" cy="424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410751">
                <a:defRPr/>
              </a:pPr>
              <a:r>
                <a:rPr lang="en-US" sz="1600" dirty="0">
                  <a:solidFill>
                    <a:srgbClr val="73FDFF"/>
                  </a:solidFill>
                  <a:latin typeface="Helvetica Neue" charset="0"/>
                  <a:cs typeface="Helvetica Neue" charset="0"/>
                  <a:sym typeface="Helvetica Neue" charset="0"/>
                </a:rPr>
                <a:t>42°</a:t>
              </a:r>
              <a:endParaRPr lang="en-US" sz="1600" dirty="0">
                <a:latin typeface="Helvetica Neue" charset="0"/>
                <a:cs typeface="Helvetica Neue" charset="0"/>
                <a:sym typeface="Helvetica Neue" charset="0"/>
              </a:endParaRPr>
            </a:p>
          </p:txBody>
        </p:sp>
        <p:sp>
          <p:nvSpPr>
            <p:cNvPr id="19" name="Line 10">
              <a:extLst>
                <a:ext uri="{FF2B5EF4-FFF2-40B4-BE49-F238E27FC236}">
                  <a16:creationId xmlns:a16="http://schemas.microsoft.com/office/drawing/2014/main" id="{5C632E9F-BB64-46D9-BBBD-FAD46B193E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7815" y="1705885"/>
              <a:ext cx="514350" cy="1792288"/>
            </a:xfrm>
            <a:prstGeom prst="line">
              <a:avLst/>
            </a:prstGeom>
            <a:noFill/>
            <a:ln w="38100" cap="flat" cmpd="sng">
              <a:solidFill>
                <a:srgbClr val="00FDFF"/>
              </a:solidFill>
              <a:prstDash val="dash"/>
              <a:round/>
              <a:headEnd type="stealth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11">
              <a:extLst>
                <a:ext uri="{FF2B5EF4-FFF2-40B4-BE49-F238E27FC236}">
                  <a16:creationId xmlns:a16="http://schemas.microsoft.com/office/drawing/2014/main" id="{F179906C-6DF9-EF5B-416C-D7549E1027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36178" y="1910675"/>
              <a:ext cx="334963" cy="1163637"/>
            </a:xfrm>
            <a:prstGeom prst="line">
              <a:avLst/>
            </a:prstGeom>
            <a:noFill/>
            <a:ln w="38100" cap="flat" cmpd="sng">
              <a:solidFill>
                <a:srgbClr val="00FDFF"/>
              </a:solidFill>
              <a:prstDash val="dash"/>
              <a:round/>
              <a:headEnd type="stealth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Line 12">
              <a:extLst>
                <a:ext uri="{FF2B5EF4-FFF2-40B4-BE49-F238E27FC236}">
                  <a16:creationId xmlns:a16="http://schemas.microsoft.com/office/drawing/2014/main" id="{1A253DA0-5346-5D6B-5B9C-759BF5CF69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10752" y="3221948"/>
              <a:ext cx="1098550" cy="400050"/>
            </a:xfrm>
            <a:prstGeom prst="line">
              <a:avLst/>
            </a:prstGeom>
            <a:noFill/>
            <a:ln w="38100" cap="flat" cmpd="sng">
              <a:solidFill>
                <a:srgbClr val="00FDFF"/>
              </a:solidFill>
              <a:prstDash val="dash"/>
              <a:round/>
              <a:headEnd type="stealth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13">
              <a:extLst>
                <a:ext uri="{FF2B5EF4-FFF2-40B4-BE49-F238E27FC236}">
                  <a16:creationId xmlns:a16="http://schemas.microsoft.com/office/drawing/2014/main" id="{01C8E68D-D2DA-B0D5-9A7A-BA6E44884B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88615" y="2869525"/>
              <a:ext cx="812800" cy="295275"/>
            </a:xfrm>
            <a:prstGeom prst="line">
              <a:avLst/>
            </a:prstGeom>
            <a:noFill/>
            <a:ln w="38100" cap="flat" cmpd="sng">
              <a:solidFill>
                <a:srgbClr val="00FDFF"/>
              </a:solidFill>
              <a:prstDash val="dash"/>
              <a:round/>
              <a:headEnd type="stealth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16">
              <a:extLst>
                <a:ext uri="{FF2B5EF4-FFF2-40B4-BE49-F238E27FC236}">
                  <a16:creationId xmlns:a16="http://schemas.microsoft.com/office/drawing/2014/main" id="{5FD80D0F-B4A0-D468-E9BF-3E772A6BC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128" y="1745575"/>
              <a:ext cx="250825" cy="2492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2337" y="5735"/>
                  </a:lnTo>
                  <a:lnTo>
                    <a:pt x="16699" y="1750"/>
                  </a:lnTo>
                  <a:lnTo>
                    <a:pt x="14923" y="7414"/>
                  </a:lnTo>
                  <a:lnTo>
                    <a:pt x="20725" y="6444"/>
                  </a:lnTo>
                  <a:lnTo>
                    <a:pt x="16200" y="10239"/>
                  </a:lnTo>
                  <a:lnTo>
                    <a:pt x="21600" y="12592"/>
                  </a:lnTo>
                  <a:lnTo>
                    <a:pt x="15763" y="13313"/>
                  </a:lnTo>
                  <a:lnTo>
                    <a:pt x="19046" y="18242"/>
                  </a:lnTo>
                  <a:lnTo>
                    <a:pt x="13749" y="15660"/>
                  </a:lnTo>
                  <a:lnTo>
                    <a:pt x="13874" y="21600"/>
                  </a:lnTo>
                  <a:lnTo>
                    <a:pt x="10800" y="16535"/>
                  </a:lnTo>
                  <a:lnTo>
                    <a:pt x="7726" y="21600"/>
                  </a:lnTo>
                  <a:lnTo>
                    <a:pt x="7851" y="15660"/>
                  </a:lnTo>
                  <a:lnTo>
                    <a:pt x="2554" y="18242"/>
                  </a:lnTo>
                  <a:lnTo>
                    <a:pt x="5837" y="13313"/>
                  </a:lnTo>
                  <a:lnTo>
                    <a:pt x="0" y="12592"/>
                  </a:lnTo>
                  <a:lnTo>
                    <a:pt x="5400" y="10239"/>
                  </a:lnTo>
                  <a:lnTo>
                    <a:pt x="875" y="6444"/>
                  </a:lnTo>
                  <a:lnTo>
                    <a:pt x="6677" y="7414"/>
                  </a:lnTo>
                  <a:lnTo>
                    <a:pt x="4901" y="1750"/>
                  </a:lnTo>
                  <a:lnTo>
                    <a:pt x="9263" y="5735"/>
                  </a:lnTo>
                  <a:close/>
                </a:path>
              </a:pathLst>
            </a:custGeom>
            <a:solidFill>
              <a:srgbClr val="FFFB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751">
                <a:defRPr/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5" name="AutoShape 17">
              <a:extLst>
                <a:ext uri="{FF2B5EF4-FFF2-40B4-BE49-F238E27FC236}">
                  <a16:creationId xmlns:a16="http://schemas.microsoft.com/office/drawing/2014/main" id="{A3E26202-E30D-A037-538B-C85E87B85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853" y="2013860"/>
              <a:ext cx="250825" cy="2476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2337" y="5735"/>
                  </a:lnTo>
                  <a:lnTo>
                    <a:pt x="16699" y="1750"/>
                  </a:lnTo>
                  <a:lnTo>
                    <a:pt x="14923" y="7414"/>
                  </a:lnTo>
                  <a:lnTo>
                    <a:pt x="20725" y="6444"/>
                  </a:lnTo>
                  <a:lnTo>
                    <a:pt x="16200" y="10239"/>
                  </a:lnTo>
                  <a:lnTo>
                    <a:pt x="21600" y="12592"/>
                  </a:lnTo>
                  <a:lnTo>
                    <a:pt x="15763" y="13313"/>
                  </a:lnTo>
                  <a:lnTo>
                    <a:pt x="19046" y="18242"/>
                  </a:lnTo>
                  <a:lnTo>
                    <a:pt x="13749" y="15660"/>
                  </a:lnTo>
                  <a:lnTo>
                    <a:pt x="13874" y="21600"/>
                  </a:lnTo>
                  <a:lnTo>
                    <a:pt x="10800" y="16535"/>
                  </a:lnTo>
                  <a:lnTo>
                    <a:pt x="7726" y="21600"/>
                  </a:lnTo>
                  <a:lnTo>
                    <a:pt x="7851" y="15660"/>
                  </a:lnTo>
                  <a:lnTo>
                    <a:pt x="2554" y="18242"/>
                  </a:lnTo>
                  <a:lnTo>
                    <a:pt x="5837" y="13313"/>
                  </a:lnTo>
                  <a:lnTo>
                    <a:pt x="0" y="12592"/>
                  </a:lnTo>
                  <a:lnTo>
                    <a:pt x="5400" y="10239"/>
                  </a:lnTo>
                  <a:lnTo>
                    <a:pt x="875" y="6444"/>
                  </a:lnTo>
                  <a:lnTo>
                    <a:pt x="6677" y="7414"/>
                  </a:lnTo>
                  <a:lnTo>
                    <a:pt x="4901" y="1750"/>
                  </a:lnTo>
                  <a:lnTo>
                    <a:pt x="9263" y="5735"/>
                  </a:lnTo>
                  <a:close/>
                </a:path>
              </a:pathLst>
            </a:custGeom>
            <a:solidFill>
              <a:srgbClr val="FFFB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751">
                <a:defRPr/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1" name="AutoShape 18">
              <a:extLst>
                <a:ext uri="{FF2B5EF4-FFF2-40B4-BE49-F238E27FC236}">
                  <a16:creationId xmlns:a16="http://schemas.microsoft.com/office/drawing/2014/main" id="{5329D731-F906-C5BC-A798-15D828F48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778" y="1870985"/>
              <a:ext cx="250825" cy="2476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2337" y="5735"/>
                  </a:lnTo>
                  <a:lnTo>
                    <a:pt x="16699" y="1750"/>
                  </a:lnTo>
                  <a:lnTo>
                    <a:pt x="14923" y="7414"/>
                  </a:lnTo>
                  <a:lnTo>
                    <a:pt x="20725" y="6444"/>
                  </a:lnTo>
                  <a:lnTo>
                    <a:pt x="16200" y="10239"/>
                  </a:lnTo>
                  <a:lnTo>
                    <a:pt x="21600" y="12592"/>
                  </a:lnTo>
                  <a:lnTo>
                    <a:pt x="15763" y="13313"/>
                  </a:lnTo>
                  <a:lnTo>
                    <a:pt x="19046" y="18242"/>
                  </a:lnTo>
                  <a:lnTo>
                    <a:pt x="13749" y="15660"/>
                  </a:lnTo>
                  <a:lnTo>
                    <a:pt x="13874" y="21600"/>
                  </a:lnTo>
                  <a:lnTo>
                    <a:pt x="10800" y="16535"/>
                  </a:lnTo>
                  <a:lnTo>
                    <a:pt x="7726" y="21600"/>
                  </a:lnTo>
                  <a:lnTo>
                    <a:pt x="7851" y="15660"/>
                  </a:lnTo>
                  <a:lnTo>
                    <a:pt x="2554" y="18242"/>
                  </a:lnTo>
                  <a:lnTo>
                    <a:pt x="5837" y="13313"/>
                  </a:lnTo>
                  <a:lnTo>
                    <a:pt x="0" y="12592"/>
                  </a:lnTo>
                  <a:lnTo>
                    <a:pt x="5400" y="10239"/>
                  </a:lnTo>
                  <a:lnTo>
                    <a:pt x="875" y="6444"/>
                  </a:lnTo>
                  <a:lnTo>
                    <a:pt x="6677" y="7414"/>
                  </a:lnTo>
                  <a:lnTo>
                    <a:pt x="4901" y="1750"/>
                  </a:lnTo>
                  <a:lnTo>
                    <a:pt x="9263" y="5735"/>
                  </a:lnTo>
                  <a:close/>
                </a:path>
              </a:pathLst>
            </a:custGeom>
            <a:solidFill>
              <a:srgbClr val="FFFB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751">
                <a:defRPr/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8" name="AutoShape 19">
              <a:extLst>
                <a:ext uri="{FF2B5EF4-FFF2-40B4-BE49-F238E27FC236}">
                  <a16:creationId xmlns:a16="http://schemas.microsoft.com/office/drawing/2014/main" id="{1D736B4B-D0E6-29F5-5C95-8BD5EC5BD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2352" y="3139398"/>
              <a:ext cx="249238" cy="2476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12337" y="5735"/>
                  </a:lnTo>
                  <a:lnTo>
                    <a:pt x="16699" y="1750"/>
                  </a:lnTo>
                  <a:lnTo>
                    <a:pt x="14923" y="7414"/>
                  </a:lnTo>
                  <a:lnTo>
                    <a:pt x="20725" y="6444"/>
                  </a:lnTo>
                  <a:lnTo>
                    <a:pt x="16200" y="10239"/>
                  </a:lnTo>
                  <a:lnTo>
                    <a:pt x="21600" y="12592"/>
                  </a:lnTo>
                  <a:lnTo>
                    <a:pt x="15763" y="13313"/>
                  </a:lnTo>
                  <a:lnTo>
                    <a:pt x="19046" y="18242"/>
                  </a:lnTo>
                  <a:lnTo>
                    <a:pt x="13749" y="15660"/>
                  </a:lnTo>
                  <a:lnTo>
                    <a:pt x="13874" y="21600"/>
                  </a:lnTo>
                  <a:lnTo>
                    <a:pt x="10800" y="16535"/>
                  </a:lnTo>
                  <a:lnTo>
                    <a:pt x="7726" y="21600"/>
                  </a:lnTo>
                  <a:lnTo>
                    <a:pt x="7851" y="15660"/>
                  </a:lnTo>
                  <a:lnTo>
                    <a:pt x="2554" y="18242"/>
                  </a:lnTo>
                  <a:lnTo>
                    <a:pt x="5837" y="13313"/>
                  </a:lnTo>
                  <a:lnTo>
                    <a:pt x="0" y="12592"/>
                  </a:lnTo>
                  <a:lnTo>
                    <a:pt x="5400" y="10239"/>
                  </a:lnTo>
                  <a:lnTo>
                    <a:pt x="875" y="6444"/>
                  </a:lnTo>
                  <a:lnTo>
                    <a:pt x="6677" y="7414"/>
                  </a:lnTo>
                  <a:lnTo>
                    <a:pt x="4901" y="1750"/>
                  </a:lnTo>
                  <a:lnTo>
                    <a:pt x="9263" y="5735"/>
                  </a:lnTo>
                  <a:close/>
                </a:path>
              </a:pathLst>
            </a:custGeom>
            <a:solidFill>
              <a:srgbClr val="FFFB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410751">
                <a:defRPr/>
              </a:pPr>
              <a:endParaRPr lang="en-US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39" name="Text Box 1695">
              <a:extLst>
                <a:ext uri="{FF2B5EF4-FFF2-40B4-BE49-F238E27FC236}">
                  <a16:creationId xmlns:a16="http://schemas.microsoft.com/office/drawing/2014/main" id="{1F684F02-37AC-08A5-A355-6300C9A943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334" y="2895363"/>
              <a:ext cx="2245738" cy="376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58575" tIns="29287" rIns="58575" bIns="29287"/>
            <a:lstStyle/>
            <a:p>
              <a:pPr algn="ctr"/>
              <a:r>
                <a:rPr lang="en-GB" sz="1600" b="1" dirty="0">
                  <a:solidFill>
                    <a:srgbClr val="FFFF00"/>
                  </a:solidFill>
                </a:rPr>
                <a:t>Interaction with matter </a:t>
              </a:r>
              <a:endParaRPr lang="it-IT" sz="1600" dirty="0"/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5D38E5C8-E62D-D600-491A-E489F1444A12}"/>
              </a:ext>
            </a:extLst>
          </p:cNvPr>
          <p:cNvGrpSpPr/>
          <p:nvPr/>
        </p:nvGrpSpPr>
        <p:grpSpPr>
          <a:xfrm>
            <a:off x="8668949" y="801663"/>
            <a:ext cx="3143526" cy="3407881"/>
            <a:chOff x="5258717" y="1329551"/>
            <a:chExt cx="2640740" cy="2858016"/>
          </a:xfrm>
        </p:grpSpPr>
        <p:pic>
          <p:nvPicPr>
            <p:cNvPr id="41" name="Immagine 40" descr="Schermata 2015-10-14 alle 10.59.49.png">
              <a:extLst>
                <a:ext uri="{FF2B5EF4-FFF2-40B4-BE49-F238E27FC236}">
                  <a16:creationId xmlns:a16="http://schemas.microsoft.com/office/drawing/2014/main" id="{734554DC-7C73-677F-0691-E3C359074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8717" y="1329551"/>
              <a:ext cx="2640740" cy="2858016"/>
            </a:xfrm>
            <a:prstGeom prst="rect">
              <a:avLst/>
            </a:prstGeom>
          </p:spPr>
        </p:pic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23CD42FF-65E4-33C4-EC18-C5DD3161A73C}"/>
                </a:ext>
              </a:extLst>
            </p:cNvPr>
            <p:cNvSpPr txBox="1"/>
            <p:nvPr/>
          </p:nvSpPr>
          <p:spPr>
            <a:xfrm>
              <a:off x="5420370" y="2337175"/>
              <a:ext cx="67179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OM</a:t>
              </a:r>
            </a:p>
          </p:txBody>
        </p:sp>
      </p:grpSp>
      <p:sp>
        <p:nvSpPr>
          <p:cNvPr id="43" name="Rettangolo 42">
            <a:extLst>
              <a:ext uri="{FF2B5EF4-FFF2-40B4-BE49-F238E27FC236}">
                <a16:creationId xmlns:a16="http://schemas.microsoft.com/office/drawing/2014/main" id="{D56BAE5F-32CA-27A1-DBA0-8B493115AAA7}"/>
              </a:ext>
            </a:extLst>
          </p:cNvPr>
          <p:cNvSpPr/>
          <p:nvPr/>
        </p:nvSpPr>
        <p:spPr>
          <a:xfrm>
            <a:off x="148149" y="4129209"/>
            <a:ext cx="117595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detector is a 3D array of photosensors sensitive to the Cherenkov radiation emitted by charged products of neutrino. </a:t>
            </a:r>
          </a:p>
          <a:p>
            <a:endParaRPr lang="en-US" b="1" dirty="0"/>
          </a:p>
          <a:p>
            <a:r>
              <a:rPr lang="en-US" b="1" dirty="0"/>
              <a:t>The arrival time of the Cherenkov light, together with the knowledge of the sensor position, are used to reconstruct the trajectory of the particles.</a:t>
            </a:r>
          </a:p>
          <a:p>
            <a:endParaRPr lang="en-US" b="1" dirty="0"/>
          </a:p>
          <a:p>
            <a:r>
              <a:rPr lang="en-US" b="1" dirty="0"/>
              <a:t>The amount of detected light can in addition provide information about the energy of the particle</a:t>
            </a:r>
          </a:p>
          <a:p>
            <a:endParaRPr lang="en-US" b="1" dirty="0"/>
          </a:p>
          <a:p>
            <a:r>
              <a:rPr lang="en-US" b="1" dirty="0"/>
              <a:t>The photosensors are called Optical Modules</a:t>
            </a:r>
          </a:p>
        </p:txBody>
      </p:sp>
      <p:pic>
        <p:nvPicPr>
          <p:cNvPr id="9" name="Immagine 8" descr="Immagine che contiene testo, Carattere, linea, cerchio&#10;&#10;Descrizione generata automaticamente">
            <a:extLst>
              <a:ext uri="{FF2B5EF4-FFF2-40B4-BE49-F238E27FC236}">
                <a16:creationId xmlns:a16="http://schemas.microsoft.com/office/drawing/2014/main" id="{1786C515-0BEA-8461-3489-313A5D8881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7738" y="3422721"/>
            <a:ext cx="1628105" cy="667777"/>
          </a:xfrm>
          <a:prstGeom prst="rect">
            <a:avLst/>
          </a:prstGeom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03A8A28-EEC7-F78F-AC3D-75A6FCC0D30F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5853971" y="3756610"/>
            <a:ext cx="773767" cy="12730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276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5E6FF-98CF-0EFA-A20F-937965C6A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EF9620F-FD37-21F6-62DD-E73765EF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5909238-D425-A5E5-FFD3-4CDB501EF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4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A5B380-116B-FF77-5FF6-2A572D875E4D}"/>
              </a:ext>
            </a:extLst>
          </p:cNvPr>
          <p:cNvSpPr txBox="1"/>
          <p:nvPr/>
        </p:nvSpPr>
        <p:spPr>
          <a:xfrm>
            <a:off x="68094" y="777137"/>
            <a:ext cx="996024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67" b="1" dirty="0"/>
              <a:t>General </a:t>
            </a:r>
            <a:r>
              <a:rPr lang="it-IT" sz="2667" b="1" dirty="0" err="1"/>
              <a:t>requirements</a:t>
            </a:r>
            <a:r>
              <a:rPr lang="it-IT" sz="2667" b="1" dirty="0"/>
              <a:t> and </a:t>
            </a:r>
            <a:r>
              <a:rPr lang="it-IT" sz="2667" b="1" dirty="0" err="1"/>
              <a:t>main</a:t>
            </a:r>
            <a:r>
              <a:rPr lang="it-IT" sz="2667" b="1" dirty="0"/>
              <a:t> </a:t>
            </a:r>
            <a:r>
              <a:rPr lang="it-IT" sz="2667" b="1" dirty="0" err="1"/>
              <a:t>components</a:t>
            </a:r>
            <a:r>
              <a:rPr lang="it-IT" sz="2667" b="1" dirty="0"/>
              <a:t> of an optical </a:t>
            </a:r>
            <a:r>
              <a:rPr lang="it-IT" sz="2667" b="1" dirty="0" err="1"/>
              <a:t>modules</a:t>
            </a:r>
            <a:r>
              <a:rPr lang="it-IT" sz="2667" b="1" dirty="0"/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E821447-AE44-39FB-511F-669575EC9881}"/>
              </a:ext>
            </a:extLst>
          </p:cNvPr>
          <p:cNvSpPr/>
          <p:nvPr/>
        </p:nvSpPr>
        <p:spPr>
          <a:xfrm>
            <a:off x="160315" y="1589263"/>
            <a:ext cx="83602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/>
              <a:buChar char="•"/>
            </a:pPr>
            <a:r>
              <a:rPr lang="en-US" b="1" dirty="0"/>
              <a:t>Light collection and detection must be optimized. </a:t>
            </a:r>
          </a:p>
          <a:p>
            <a:endParaRPr lang="en-US" b="1" dirty="0"/>
          </a:p>
          <a:p>
            <a:pPr marL="285744" indent="-285744">
              <a:buFont typeface="Arial"/>
              <a:buChar char="•"/>
            </a:pPr>
            <a:r>
              <a:rPr lang="en-US" b="1" dirty="0"/>
              <a:t>Power supply and sensor signals digitization are needed</a:t>
            </a:r>
          </a:p>
          <a:p>
            <a:pPr marL="285744" indent="-285744">
              <a:buFont typeface="Arial"/>
              <a:buChar char="•"/>
            </a:pPr>
            <a:endParaRPr lang="en-US" b="1" dirty="0"/>
          </a:p>
          <a:p>
            <a:pPr marL="285744" indent="-285744">
              <a:buFont typeface="Arial"/>
              <a:buChar char="•"/>
            </a:pPr>
            <a:r>
              <a:rPr lang="en-US" b="1" dirty="0"/>
              <a:t>Photosensors and associated electronics must be housed into transparent vessels resistant to water and to the hydrostatical pressure</a:t>
            </a:r>
          </a:p>
          <a:p>
            <a:pPr marL="285744" indent="-285744">
              <a:buFont typeface="Arial"/>
              <a:buChar char="•"/>
            </a:pPr>
            <a:endParaRPr lang="en-US" b="1" dirty="0"/>
          </a:p>
          <a:p>
            <a:pPr marL="285744" indent="-285744">
              <a:buFont typeface="Arial"/>
              <a:buChar char="•"/>
            </a:pPr>
            <a:r>
              <a:rPr lang="en-US" b="1" dirty="0"/>
              <a:t>The vessel must withstand to environmental conditions such as corrosion and mechanical shocks</a:t>
            </a:r>
          </a:p>
          <a:p>
            <a:endParaRPr lang="en-US" b="1" dirty="0"/>
          </a:p>
          <a:p>
            <a:pPr marL="285744" indent="-285744">
              <a:buFont typeface="Arial"/>
              <a:buChar char="•"/>
            </a:pPr>
            <a:r>
              <a:rPr lang="en-US" b="1" dirty="0"/>
              <a:t>The optical coupling between the water and photosensors must be the best possible, together with a mechanical coupling for handling and vibrations</a:t>
            </a:r>
          </a:p>
          <a:p>
            <a:endParaRPr lang="en-US" b="1" dirty="0"/>
          </a:p>
          <a:p>
            <a:pPr marL="285744" indent="-285744">
              <a:buFont typeface="Arial"/>
              <a:buChar char="•"/>
            </a:pPr>
            <a:r>
              <a:rPr lang="en-US" b="1" dirty="0"/>
              <a:t>Outside connection for DATA transmission and control signals is needed</a:t>
            </a:r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28D17A92-511A-AB69-77C5-5C8370B58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375F0CE-2022-3664-9668-DFCA39859C1C}"/>
              </a:ext>
            </a:extLst>
          </p:cNvPr>
          <p:cNvSpPr txBox="1"/>
          <p:nvPr/>
        </p:nvSpPr>
        <p:spPr>
          <a:xfrm>
            <a:off x="7633031" y="1368456"/>
            <a:ext cx="2707037" cy="6669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67" b="1" dirty="0" err="1"/>
              <a:t>Photosensor</a:t>
            </a:r>
            <a:r>
              <a:rPr lang="it-IT" sz="1867" b="1" dirty="0"/>
              <a:t> to </a:t>
            </a:r>
            <a:r>
              <a:rPr lang="it-IT" sz="1867" b="1" dirty="0" err="1"/>
              <a:t>detect</a:t>
            </a:r>
            <a:r>
              <a:rPr lang="it-IT" sz="1867" b="1" dirty="0"/>
              <a:t> </a:t>
            </a:r>
            <a:r>
              <a:rPr lang="it-IT" sz="1867" b="1" dirty="0" err="1"/>
              <a:t>faint</a:t>
            </a:r>
            <a:r>
              <a:rPr lang="it-IT" sz="1867" b="1" dirty="0"/>
              <a:t> </a:t>
            </a:r>
            <a:r>
              <a:rPr lang="it-IT" sz="1867" b="1" dirty="0" err="1"/>
              <a:t>Cherenkov</a:t>
            </a:r>
            <a:r>
              <a:rPr lang="it-IT" sz="1867" b="1" dirty="0"/>
              <a:t> light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87E0D1-11EB-1DA2-0738-3E19083CAA08}"/>
              </a:ext>
            </a:extLst>
          </p:cNvPr>
          <p:cNvSpPr txBox="1"/>
          <p:nvPr/>
        </p:nvSpPr>
        <p:spPr>
          <a:xfrm>
            <a:off x="8520544" y="4323026"/>
            <a:ext cx="2707037" cy="6669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67" b="1" dirty="0" err="1"/>
              <a:t>Glue</a:t>
            </a:r>
            <a:r>
              <a:rPr lang="it-IT" sz="1867" b="1" dirty="0"/>
              <a:t> for optical and </a:t>
            </a:r>
            <a:r>
              <a:rPr lang="it-IT" sz="1867" b="1" dirty="0" err="1"/>
              <a:t>mechanical</a:t>
            </a:r>
            <a:r>
              <a:rPr lang="it-IT" sz="1867" b="1" dirty="0"/>
              <a:t> </a:t>
            </a:r>
            <a:r>
              <a:rPr lang="it-IT" sz="1867" b="1" dirty="0" err="1"/>
              <a:t>coupling</a:t>
            </a:r>
            <a:endParaRPr lang="it-IT" sz="1867" b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4183BEC-107D-20AD-6F2C-0FCE2F0B2CCB}"/>
              </a:ext>
            </a:extLst>
          </p:cNvPr>
          <p:cNvSpPr txBox="1"/>
          <p:nvPr/>
        </p:nvSpPr>
        <p:spPr>
          <a:xfrm>
            <a:off x="8727892" y="3289542"/>
            <a:ext cx="2707037" cy="6669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67" b="1" dirty="0" err="1"/>
              <a:t>Externall</a:t>
            </a:r>
            <a:r>
              <a:rPr lang="it-IT" sz="1867" b="1" dirty="0"/>
              <a:t> </a:t>
            </a:r>
            <a:r>
              <a:rPr lang="it-IT" sz="1867" b="1" dirty="0" err="1"/>
              <a:t>transparent</a:t>
            </a:r>
            <a:r>
              <a:rPr lang="it-IT" sz="1867" b="1" dirty="0"/>
              <a:t> </a:t>
            </a:r>
            <a:r>
              <a:rPr lang="it-IT" sz="1867" b="1" dirty="0" err="1"/>
              <a:t>watertight</a:t>
            </a:r>
            <a:r>
              <a:rPr lang="it-IT" sz="1867" b="1" dirty="0"/>
              <a:t> vessel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667BFB4-9620-9699-62E6-9DCF1360BD55}"/>
              </a:ext>
            </a:extLst>
          </p:cNvPr>
          <p:cNvSpPr txBox="1"/>
          <p:nvPr/>
        </p:nvSpPr>
        <p:spPr>
          <a:xfrm>
            <a:off x="8520544" y="2268429"/>
            <a:ext cx="2844800" cy="6669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67" b="1" dirty="0"/>
              <a:t>Electronics for power supply and data </a:t>
            </a:r>
            <a:r>
              <a:rPr lang="it-IT" sz="1867" b="1" dirty="0" err="1"/>
              <a:t>read</a:t>
            </a:r>
            <a:r>
              <a:rPr lang="it-IT" sz="1867" b="1" dirty="0"/>
              <a:t>-out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59FC2AA-B575-B36B-9F6D-CA8C0D5709BB}"/>
              </a:ext>
            </a:extLst>
          </p:cNvPr>
          <p:cNvSpPr txBox="1"/>
          <p:nvPr/>
        </p:nvSpPr>
        <p:spPr>
          <a:xfrm>
            <a:off x="7761935" y="5309131"/>
            <a:ext cx="2655379" cy="6669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67" b="1" dirty="0"/>
              <a:t>System to </a:t>
            </a:r>
            <a:r>
              <a:rPr lang="it-IT" sz="1867" b="1" dirty="0" err="1"/>
              <a:t>allow</a:t>
            </a:r>
            <a:r>
              <a:rPr lang="it-IT" sz="1867" b="1" dirty="0"/>
              <a:t> </a:t>
            </a:r>
            <a:r>
              <a:rPr lang="it-IT" sz="1867" b="1" dirty="0" err="1"/>
              <a:t>outside</a:t>
            </a:r>
            <a:r>
              <a:rPr lang="it-IT" sz="1867" b="1" dirty="0"/>
              <a:t>  </a:t>
            </a:r>
            <a:r>
              <a:rPr lang="it-IT" sz="1867" b="1" dirty="0" err="1"/>
              <a:t>communication</a:t>
            </a:r>
            <a:endParaRPr lang="it-IT" sz="1867" b="1" dirty="0"/>
          </a:p>
        </p:txBody>
      </p:sp>
    </p:spTree>
    <p:extLst>
      <p:ext uri="{BB962C8B-B14F-4D97-AF65-F5344CB8AC3E}">
        <p14:creationId xmlns:p14="http://schemas.microsoft.com/office/powerpoint/2010/main" val="2546253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F9ED7-A48A-503E-1A97-F53E47DB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9A678A-2C42-33BC-0092-ED0A67C87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1EB693-4351-0EA3-C317-EEBAE36C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5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44E975B-8753-4667-2D11-269EC41B939B}"/>
              </a:ext>
            </a:extLst>
          </p:cNvPr>
          <p:cNvSpPr/>
          <p:nvPr/>
        </p:nvSpPr>
        <p:spPr>
          <a:xfrm>
            <a:off x="77300" y="2824051"/>
            <a:ext cx="91323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 the sea, the DOM are suspended in vertical structures, called Detection Units (D</a:t>
            </a:r>
            <a:r>
              <a:rPr lang="it-IT" b="1" dirty="0"/>
              <a:t>U</a:t>
            </a:r>
            <a:r>
              <a:rPr lang="en-US" b="1" dirty="0"/>
              <a:t>s).</a:t>
            </a:r>
          </a:p>
          <a:p>
            <a:endParaRPr lang="en-US" b="1" dirty="0"/>
          </a:p>
          <a:p>
            <a:r>
              <a:rPr lang="en-US" b="1" dirty="0"/>
              <a:t>The Detection Unit (DU) each hosts 18 DOMs, 36-m vertically spaced. </a:t>
            </a:r>
          </a:p>
          <a:p>
            <a:endParaRPr lang="en-US" b="1" dirty="0"/>
          </a:p>
          <a:p>
            <a:r>
              <a:rPr lang="en-US" b="1" dirty="0"/>
              <a:t>Each DU comprises two parallel </a:t>
            </a:r>
            <a:r>
              <a:rPr lang="en-US" b="1" dirty="0" err="1"/>
              <a:t>Dyneema</a:t>
            </a:r>
            <a:r>
              <a:rPr lang="en-US" b="1" dirty="0"/>
              <a:t>® ropes to which the DOMs are attached by an external collar. </a:t>
            </a:r>
          </a:p>
          <a:p>
            <a:endParaRPr lang="en-US" b="1" dirty="0"/>
          </a:p>
          <a:p>
            <a:r>
              <a:rPr lang="en-US" b="1" dirty="0"/>
              <a:t>Each DU is anchored to the seabed and kept taut by a system of submerged buoy at the top</a:t>
            </a:r>
          </a:p>
          <a:p>
            <a:endParaRPr lang="it-IT" b="1" dirty="0"/>
          </a:p>
          <a:p>
            <a:r>
              <a:rPr lang="en-US" b="1" dirty="0"/>
              <a:t>Each DU is about 700 m in height, with an </a:t>
            </a:r>
            <a:r>
              <a:rPr lang="it-IT" b="1" dirty="0" err="1"/>
              <a:t>horizontal</a:t>
            </a:r>
            <a:r>
              <a:rPr lang="it-IT" b="1" dirty="0"/>
              <a:t> </a:t>
            </a:r>
            <a:r>
              <a:rPr lang="it-IT" b="1" dirty="0" err="1"/>
              <a:t>space</a:t>
            </a:r>
            <a:r>
              <a:rPr lang="it-IT" b="1" dirty="0"/>
              <a:t> of </a:t>
            </a:r>
            <a:r>
              <a:rPr lang="it-IT" b="1" dirty="0" err="1"/>
              <a:t>about</a:t>
            </a:r>
            <a:r>
              <a:rPr lang="it-IT" b="1" dirty="0"/>
              <a:t> 90 m.</a:t>
            </a:r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FD7C5C98-2FB5-808F-26BC-26D49A0E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432D492-67FC-BCB4-9C65-4C58B006E2AE}"/>
              </a:ext>
            </a:extLst>
          </p:cNvPr>
          <p:cNvSpPr txBox="1"/>
          <p:nvPr/>
        </p:nvSpPr>
        <p:spPr>
          <a:xfrm>
            <a:off x="49486" y="769355"/>
            <a:ext cx="609600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67" b="1" dirty="0"/>
              <a:t>KM3NeT Digital Optical Module</a:t>
            </a:r>
            <a:endParaRPr lang="it-IT" sz="2667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56B33D72-9887-3AE6-E1C7-0BC76967DA43}"/>
              </a:ext>
            </a:extLst>
          </p:cNvPr>
          <p:cNvSpPr/>
          <p:nvPr/>
        </p:nvSpPr>
        <p:spPr>
          <a:xfrm>
            <a:off x="125056" y="1402460"/>
            <a:ext cx="9084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digital optical module (DOM) is composed by a transparent spherical vessel that contains: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31 small-area PMTs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associated front-end and readout electronics,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calibration components and systems for monitoring and controls.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04C496C-F5A4-C112-24CC-D1A01D0DF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209" y="747698"/>
            <a:ext cx="2823154" cy="5693361"/>
          </a:xfrm>
          <a:prstGeom prst="rect">
            <a:avLst/>
          </a:prstGeom>
        </p:spPr>
      </p:pic>
      <p:pic>
        <p:nvPicPr>
          <p:cNvPr id="21" name="Immagine 20" descr="Schermata 2016-06-21 alle 15.49.13.png">
            <a:extLst>
              <a:ext uri="{FF2B5EF4-FFF2-40B4-BE49-F238E27FC236}">
                <a16:creationId xmlns:a16="http://schemas.microsoft.com/office/drawing/2014/main" id="{FB15229C-8831-2B41-B96E-CDB9649A4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2556" y="3245179"/>
            <a:ext cx="1598944" cy="16583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8C84DC14-7D55-6C54-4403-7D2C8862462A}"/>
              </a:ext>
            </a:extLst>
          </p:cNvPr>
          <p:cNvCxnSpPr>
            <a:cxnSpLocks/>
          </p:cNvCxnSpPr>
          <p:nvPr/>
        </p:nvCxnSpPr>
        <p:spPr>
          <a:xfrm flipV="1">
            <a:off x="9807935" y="3245179"/>
            <a:ext cx="594621" cy="4259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9DBA695B-9791-6FBB-66A2-4B9C7EA22998}"/>
              </a:ext>
            </a:extLst>
          </p:cNvPr>
          <p:cNvCxnSpPr>
            <a:cxnSpLocks/>
          </p:cNvCxnSpPr>
          <p:nvPr/>
        </p:nvCxnSpPr>
        <p:spPr>
          <a:xfrm>
            <a:off x="9807935" y="3896591"/>
            <a:ext cx="594621" cy="100695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59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36CC3CB2-89B8-2846-4EA8-93D90BC53C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520" y="761536"/>
            <a:ext cx="2542302" cy="2719157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1B483ED-ABE8-8BB1-CF40-8BE1F906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4A176F8-4F91-0DCD-5416-9C3A9F0D12DA}"/>
              </a:ext>
            </a:extLst>
          </p:cNvPr>
          <p:cNvSpPr txBox="1"/>
          <p:nvPr/>
        </p:nvSpPr>
        <p:spPr>
          <a:xfrm>
            <a:off x="74092" y="798556"/>
            <a:ext cx="982786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67" b="1" dirty="0"/>
              <a:t>Advantages of multi-PMT design respect to a single large PMT layout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3E5C50C-009D-34E3-3824-28D1164B36CB}"/>
              </a:ext>
            </a:extLst>
          </p:cNvPr>
          <p:cNvSpPr/>
          <p:nvPr/>
        </p:nvSpPr>
        <p:spPr>
          <a:xfrm>
            <a:off x="103276" y="1272792"/>
            <a:ext cx="120206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 photocathode area almost three times of a single 10” PMT (used by other the projects)</a:t>
            </a:r>
          </a:p>
          <a:p>
            <a:pPr marL="285744" indent="-285744">
              <a:buFont typeface="Arial"/>
              <a:buChar char="•"/>
            </a:pPr>
            <a:r>
              <a:rPr lang="en-US" sz="2000" b="1" dirty="0"/>
              <a:t>an almost isotropic field of view </a:t>
            </a:r>
          </a:p>
          <a:p>
            <a:pPr marL="285744" indent="-285744">
              <a:buFont typeface="Arial"/>
              <a:buChar char="•"/>
            </a:pPr>
            <a:r>
              <a:rPr lang="en-US" sz="2000" b="1" dirty="0"/>
              <a:t>the influence of the Earth’s magnetic field on small size PMTs is negligible </a:t>
            </a:r>
          </a:p>
          <a:p>
            <a:pPr marL="285744" indent="-285744">
              <a:buFont typeface="Arial"/>
              <a:buChar char="•"/>
            </a:pPr>
            <a:r>
              <a:rPr lang="en-US" sz="2000" b="1" dirty="0"/>
              <a:t>a magnetic shield is not required.</a:t>
            </a:r>
          </a:p>
          <a:p>
            <a:pPr marL="285744" indent="-285744">
              <a:buFont typeface="Arial"/>
              <a:buChar char="•"/>
            </a:pPr>
            <a:r>
              <a:rPr lang="en-US" sz="2000" b="1" dirty="0"/>
              <a:t>accurate photon counting of the detected radiation </a:t>
            </a:r>
          </a:p>
          <a:p>
            <a:pPr marL="285744" indent="-285744">
              <a:buFont typeface="Arial"/>
              <a:buChar char="•"/>
            </a:pPr>
            <a:r>
              <a:rPr lang="en-US" sz="2000" b="1" dirty="0"/>
              <a:t>directional information about the detected radiation just at a single DOM level</a:t>
            </a:r>
          </a:p>
          <a:p>
            <a:pPr marL="285744" indent="-285744">
              <a:buFont typeface="Arial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more efficient rejection of the optical background caused by K</a:t>
            </a:r>
            <a:r>
              <a:rPr lang="en-US" sz="2000" b="1" baseline="30000" dirty="0">
                <a:solidFill>
                  <a:prstClr val="black"/>
                </a:solidFill>
                <a:latin typeface="Calibri" panose="020F0502020204030204"/>
              </a:rPr>
              <a:t>40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and bioluminescence in water</a:t>
            </a:r>
          </a:p>
          <a:p>
            <a:pPr marL="285744" indent="-285744">
              <a:buFont typeface="Arial"/>
              <a:buChar char="•"/>
            </a:pPr>
            <a:r>
              <a:rPr lang="en-US" sz="2000" b="1" dirty="0"/>
              <a:t>lower impact of single PMTs failure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AD02FCB-C665-2C6A-6694-084E2B87FC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8448" y="3819329"/>
            <a:ext cx="3356133" cy="2630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 xmlns=""/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4B17F2CD-A9D0-9C79-6D1F-A7C2B87187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45603" y="4381276"/>
            <a:ext cx="2167365" cy="210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A615F7FB-04BC-BE6C-7AC6-FD552A12F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18837" y="3554903"/>
            <a:ext cx="2632260" cy="289476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D74C2B1-C496-670E-2A2C-3E2DF358C740}"/>
              </a:ext>
            </a:extLst>
          </p:cNvPr>
          <p:cNvSpPr txBox="1"/>
          <p:nvPr/>
        </p:nvSpPr>
        <p:spPr>
          <a:xfrm>
            <a:off x="171372" y="5134498"/>
            <a:ext cx="1461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1"/>
                </a:solidFill>
              </a:rPr>
              <a:t>The ANTARES </a:t>
            </a:r>
          </a:p>
          <a:p>
            <a:r>
              <a:rPr lang="it-IT" sz="1600" b="1" dirty="0">
                <a:solidFill>
                  <a:schemeClr val="accent1"/>
                </a:solidFill>
              </a:rPr>
              <a:t>optical </a:t>
            </a:r>
            <a:r>
              <a:rPr lang="it-IT" sz="1600" b="1" dirty="0" err="1">
                <a:solidFill>
                  <a:schemeClr val="accent1"/>
                </a:solidFill>
              </a:rPr>
              <a:t>module</a:t>
            </a:r>
            <a:endParaRPr lang="it-IT" sz="1600" b="1" dirty="0">
              <a:solidFill>
                <a:schemeClr val="accent1"/>
              </a:solidFill>
            </a:endParaRPr>
          </a:p>
          <a:p>
            <a:r>
              <a:rPr lang="it-IT" sz="1600" b="1" dirty="0">
                <a:solidFill>
                  <a:schemeClr val="accent1"/>
                </a:solidFill>
              </a:rPr>
              <a:t>17-inch vessel</a:t>
            </a:r>
          </a:p>
          <a:p>
            <a:r>
              <a:rPr lang="it-IT" sz="1600" b="1" dirty="0">
                <a:solidFill>
                  <a:schemeClr val="accent1"/>
                </a:solidFill>
              </a:rPr>
              <a:t>10-inch PMT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B8461CC-97B9-5424-ADC3-E16D04C10458}"/>
              </a:ext>
            </a:extLst>
          </p:cNvPr>
          <p:cNvSpPr txBox="1"/>
          <p:nvPr/>
        </p:nvSpPr>
        <p:spPr>
          <a:xfrm>
            <a:off x="4736181" y="3825754"/>
            <a:ext cx="2725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1"/>
                </a:solidFill>
              </a:rPr>
              <a:t>The ICECUBE optical </a:t>
            </a:r>
            <a:r>
              <a:rPr lang="it-IT" sz="1600" b="1" dirty="0" err="1">
                <a:solidFill>
                  <a:schemeClr val="accent1"/>
                </a:solidFill>
              </a:rPr>
              <a:t>module</a:t>
            </a:r>
            <a:endParaRPr lang="it-IT" sz="1600" b="1" dirty="0">
              <a:solidFill>
                <a:schemeClr val="accent1"/>
              </a:solidFill>
            </a:endParaRPr>
          </a:p>
          <a:p>
            <a:r>
              <a:rPr lang="it-IT" sz="1600" b="1" dirty="0">
                <a:solidFill>
                  <a:schemeClr val="accent1"/>
                </a:solidFill>
              </a:rPr>
              <a:t>13-inch vessel; 10-inch PMT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5B0226D-1F19-E43F-C5BC-DE45F044A64A}"/>
              </a:ext>
            </a:extLst>
          </p:cNvPr>
          <p:cNvSpPr txBox="1"/>
          <p:nvPr/>
        </p:nvSpPr>
        <p:spPr>
          <a:xfrm>
            <a:off x="10513848" y="5161899"/>
            <a:ext cx="16141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1"/>
                </a:solidFill>
              </a:rPr>
              <a:t>The GVD- Baikal </a:t>
            </a:r>
          </a:p>
          <a:p>
            <a:r>
              <a:rPr lang="it-IT" sz="1600" b="1" dirty="0">
                <a:solidFill>
                  <a:schemeClr val="accent1"/>
                </a:solidFill>
              </a:rPr>
              <a:t>optical </a:t>
            </a:r>
            <a:r>
              <a:rPr lang="it-IT" sz="1600" b="1" dirty="0" err="1">
                <a:solidFill>
                  <a:schemeClr val="accent1"/>
                </a:solidFill>
              </a:rPr>
              <a:t>module</a:t>
            </a:r>
            <a:endParaRPr lang="it-IT" sz="1600" b="1" dirty="0">
              <a:solidFill>
                <a:schemeClr val="accent1"/>
              </a:solidFill>
            </a:endParaRPr>
          </a:p>
          <a:p>
            <a:r>
              <a:rPr lang="it-IT" sz="1600" b="1" dirty="0">
                <a:solidFill>
                  <a:schemeClr val="accent1"/>
                </a:solidFill>
              </a:rPr>
              <a:t>17-inch vessel</a:t>
            </a:r>
          </a:p>
          <a:p>
            <a:r>
              <a:rPr lang="it-IT" sz="1600" b="1" dirty="0">
                <a:solidFill>
                  <a:schemeClr val="accent1"/>
                </a:solidFill>
              </a:rPr>
              <a:t>10-inch PMT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BD9C938-B2DD-E2D4-CC70-12B615ED2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5FA113-5D32-3539-C41C-7F71EBEF8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726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605F8-59F6-E77B-F655-66B89DAEA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4A13634-7076-E4F5-EA4A-ABF5D3F86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0D131E-ED8C-780B-B234-563E0ED0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4276F-8190-A44D-8D2F-6B280257422C}" type="slidenum">
              <a:rPr lang="it-IT" smtClean="0"/>
              <a:t>7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01BC44-F45B-F6DC-A31C-32033F39E7F4}"/>
              </a:ext>
            </a:extLst>
          </p:cNvPr>
          <p:cNvSpPr txBox="1"/>
          <p:nvPr/>
        </p:nvSpPr>
        <p:spPr>
          <a:xfrm>
            <a:off x="44776" y="771131"/>
            <a:ext cx="647380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67" b="1" dirty="0"/>
              <a:t>KM3NeT DOM </a:t>
            </a:r>
            <a:r>
              <a:rPr lang="it-IT" sz="2667" b="1" dirty="0" err="1"/>
              <a:t>components</a:t>
            </a:r>
            <a:endParaRPr lang="it-IT" sz="2667" b="1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C2554A2-DA84-E77E-0D3F-DC3BD068B95B}"/>
              </a:ext>
            </a:extLst>
          </p:cNvPr>
          <p:cNvSpPr/>
          <p:nvPr/>
        </p:nvSpPr>
        <p:spPr>
          <a:xfrm>
            <a:off x="253313" y="3257835"/>
            <a:ext cx="9195487" cy="319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lnSpc>
                <a:spcPct val="150000"/>
              </a:lnSpc>
              <a:buFont typeface="Arial"/>
              <a:buChar char="•"/>
            </a:pPr>
            <a:r>
              <a:rPr lang="en-US" sz="1700" b="1" dirty="0"/>
              <a:t>A transparent 17-inch Nautilus pressure resistant glass sphere</a:t>
            </a:r>
          </a:p>
          <a:p>
            <a:pPr marL="342891" indent="-342891">
              <a:lnSpc>
                <a:spcPct val="150000"/>
              </a:lnSpc>
              <a:buFont typeface="Arial"/>
              <a:buChar char="•"/>
            </a:pPr>
            <a:r>
              <a:rPr lang="en-US" sz="1700" b="1" dirty="0"/>
              <a:t>31 PMTs of 3-inch.  19 in the lower hemisphere. 12 in the upper hemisphere. </a:t>
            </a:r>
          </a:p>
          <a:p>
            <a:pPr marL="342891" indent="-342891">
              <a:lnSpc>
                <a:spcPct val="150000"/>
              </a:lnSpc>
              <a:buFont typeface="Arial"/>
              <a:buChar char="•"/>
            </a:pPr>
            <a:r>
              <a:rPr lang="en-US" sz="1700" b="1" dirty="0"/>
              <a:t>Each photomultiplier works as an individual optical sensor with a </a:t>
            </a:r>
            <a:r>
              <a:rPr lang="it-IT" sz="1700" b="1" dirty="0">
                <a:latin typeface="Calibri"/>
              </a:rPr>
              <a:t>1-ns </a:t>
            </a:r>
            <a:r>
              <a:rPr lang="it-IT" sz="1700" b="1" dirty="0" err="1">
                <a:latin typeface="Calibri"/>
              </a:rPr>
              <a:t>synchronization</a:t>
            </a:r>
            <a:endParaRPr lang="en-US" sz="1700" b="1" dirty="0"/>
          </a:p>
          <a:p>
            <a:pPr marL="342891" indent="-342891">
              <a:lnSpc>
                <a:spcPct val="150000"/>
              </a:lnSpc>
              <a:buFont typeface="Arial"/>
              <a:buChar char="•"/>
            </a:pPr>
            <a:r>
              <a:rPr lang="en-US" sz="1700" b="1" dirty="0"/>
              <a:t>The PMTs are kept in place by a support structure</a:t>
            </a:r>
            <a:endParaRPr lang="it-IT" sz="1700" b="1" dirty="0"/>
          </a:p>
          <a:p>
            <a:pPr marL="342891" indent="-342891">
              <a:lnSpc>
                <a:spcPct val="150000"/>
              </a:lnSpc>
              <a:buFont typeface="Arial"/>
              <a:buChar char="•"/>
            </a:pPr>
            <a:r>
              <a:rPr lang="en-US" sz="1700" b="1" dirty="0"/>
              <a:t>The photon collection increases by 20–40% by a reflector ring surrounding the </a:t>
            </a:r>
            <a:r>
              <a:rPr lang="en-US" sz="1700" b="1" dirty="0" err="1"/>
              <a:t>PMTs.</a:t>
            </a:r>
            <a:endParaRPr lang="en-US" sz="1700" b="1" dirty="0"/>
          </a:p>
          <a:p>
            <a:pPr marL="342891" indent="-342891">
              <a:lnSpc>
                <a:spcPct val="150000"/>
              </a:lnSpc>
              <a:buFont typeface="Arial"/>
              <a:buChar char="•"/>
            </a:pPr>
            <a:r>
              <a:rPr lang="en-US" sz="1700" b="1" dirty="0"/>
              <a:t>The space between support, PMTs and glass sphere is filled with an optical gel</a:t>
            </a:r>
          </a:p>
          <a:p>
            <a:pPr marL="342891" indent="-342891">
              <a:lnSpc>
                <a:spcPct val="150000"/>
              </a:lnSpc>
              <a:buFont typeface="Arial"/>
              <a:buChar char="•"/>
            </a:pPr>
            <a:r>
              <a:rPr lang="en-US" sz="1700" b="1" dirty="0"/>
              <a:t>An </a:t>
            </a:r>
            <a:r>
              <a:rPr lang="en-US" sz="1700" b="1" dirty="0" err="1"/>
              <a:t>alluminium</a:t>
            </a:r>
            <a:r>
              <a:rPr lang="en-US" sz="1700" b="1" dirty="0"/>
              <a:t> mushroom allows heat dissipation towards outside</a:t>
            </a:r>
          </a:p>
          <a:p>
            <a:pPr marL="342891" indent="-342891">
              <a:lnSpc>
                <a:spcPct val="150000"/>
              </a:lnSpc>
              <a:buFont typeface="Arial"/>
              <a:buChar char="•"/>
            </a:pPr>
            <a:r>
              <a:rPr lang="en-US" sz="1700" b="1" dirty="0"/>
              <a:t>An external titanium collar close the DOM and take it in place in the Detection Unit</a:t>
            </a:r>
          </a:p>
        </p:txBody>
      </p:sp>
      <p:pic>
        <p:nvPicPr>
          <p:cNvPr id="8" name="Immagine 7" descr="Schermata 2016-10-29 alle 16.58.44.png">
            <a:extLst>
              <a:ext uri="{FF2B5EF4-FFF2-40B4-BE49-F238E27FC236}">
                <a16:creationId xmlns:a16="http://schemas.microsoft.com/office/drawing/2014/main" id="{DF0EA6E0-D104-1D3C-AC30-95FB017243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302" y="33662"/>
            <a:ext cx="3492008" cy="6304793"/>
          </a:xfrm>
          <a:prstGeom prst="rect">
            <a:avLst/>
          </a:prstGeom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357DDBA-BC9E-C6D6-83B0-8558A0AF5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7175C2B-609E-760B-44AC-3C561D81DDF8}"/>
              </a:ext>
            </a:extLst>
          </p:cNvPr>
          <p:cNvSpPr txBox="1"/>
          <p:nvPr/>
        </p:nvSpPr>
        <p:spPr>
          <a:xfrm>
            <a:off x="253313" y="1292926"/>
            <a:ext cx="3241703" cy="19697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000" b="1" dirty="0"/>
              <a:t>Over 80 </a:t>
            </a:r>
            <a:r>
              <a:rPr lang="it-IT" sz="2000" b="1" dirty="0" err="1"/>
              <a:t>different</a:t>
            </a:r>
            <a:r>
              <a:rPr lang="it-IT" sz="2000" b="1" dirty="0"/>
              <a:t> </a:t>
            </a:r>
            <a:r>
              <a:rPr lang="it-IT" sz="2000" b="1" dirty="0" err="1"/>
              <a:t>elements</a:t>
            </a:r>
            <a:endParaRPr lang="it-IT" sz="2000" b="1" dirty="0"/>
          </a:p>
          <a:p>
            <a:r>
              <a:rPr lang="it-IT" sz="1700" b="1" dirty="0"/>
              <a:t>- </a:t>
            </a:r>
            <a:r>
              <a:rPr lang="it-IT" sz="1700" b="1" dirty="0" err="1"/>
              <a:t>Photosensors</a:t>
            </a:r>
            <a:endParaRPr lang="it-IT" sz="1700" b="1" dirty="0"/>
          </a:p>
          <a:p>
            <a:r>
              <a:rPr lang="it-IT" sz="1700" b="1" dirty="0"/>
              <a:t>- </a:t>
            </a:r>
            <a:r>
              <a:rPr lang="it-IT" sz="1700" b="1" dirty="0" err="1"/>
              <a:t>Mechanichs</a:t>
            </a:r>
            <a:endParaRPr lang="it-IT" sz="1700" b="1" dirty="0"/>
          </a:p>
          <a:p>
            <a:r>
              <a:rPr lang="it-IT" sz="1700" b="1" dirty="0"/>
              <a:t>- Electronics</a:t>
            </a:r>
          </a:p>
          <a:p>
            <a:r>
              <a:rPr lang="it-IT" sz="1700" b="1" dirty="0"/>
              <a:t>- FPGA processor</a:t>
            </a:r>
          </a:p>
          <a:p>
            <a:r>
              <a:rPr lang="it-IT" sz="1700" b="1" dirty="0"/>
              <a:t>- </a:t>
            </a:r>
            <a:r>
              <a:rPr lang="it-IT" sz="1700" b="1" dirty="0" err="1"/>
              <a:t>Electrical</a:t>
            </a:r>
            <a:r>
              <a:rPr lang="it-IT" sz="1700" b="1" dirty="0"/>
              <a:t>-Optical transmission</a:t>
            </a:r>
          </a:p>
          <a:p>
            <a:r>
              <a:rPr lang="it-IT" sz="1700" b="1" dirty="0"/>
              <a:t>- </a:t>
            </a:r>
            <a:r>
              <a:rPr lang="it-IT" sz="1700" b="1" dirty="0" err="1"/>
              <a:t>Heat</a:t>
            </a:r>
            <a:r>
              <a:rPr lang="it-IT" sz="1700" b="1" dirty="0"/>
              <a:t> </a:t>
            </a:r>
            <a:r>
              <a:rPr lang="it-IT" sz="1700" b="1" dirty="0" err="1"/>
              <a:t>dissipation</a:t>
            </a:r>
            <a:endParaRPr lang="it-IT" sz="1700" b="1" dirty="0"/>
          </a:p>
        </p:txBody>
      </p:sp>
      <p:pic>
        <p:nvPicPr>
          <p:cNvPr id="9" name="Immagine 8" descr="Immagine che contiene interno, arte&#10;&#10;Descrizione generata automaticamente con attendibilità media">
            <a:extLst>
              <a:ext uri="{FF2B5EF4-FFF2-40B4-BE49-F238E27FC236}">
                <a16:creationId xmlns:a16="http://schemas.microsoft.com/office/drawing/2014/main" id="{C7133355-8517-1744-C2B8-8C2ACEE85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673" y="33662"/>
            <a:ext cx="2299257" cy="302735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2E57416-82F0-755C-B37E-20172A251950}"/>
              </a:ext>
            </a:extLst>
          </p:cNvPr>
          <p:cNvSpPr txBox="1"/>
          <p:nvPr/>
        </p:nvSpPr>
        <p:spPr>
          <a:xfrm>
            <a:off x="3778785" y="1900135"/>
            <a:ext cx="355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 err="1"/>
              <a:t>All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inside the DOM !!!</a:t>
            </a:r>
          </a:p>
          <a:p>
            <a:r>
              <a:rPr lang="it-IT" sz="2000" b="1" dirty="0"/>
              <a:t>Electronics, power and </a:t>
            </a:r>
            <a:r>
              <a:rPr lang="it-IT" sz="2000" b="1" dirty="0" err="1"/>
              <a:t>sensors</a:t>
            </a:r>
            <a:r>
              <a:rPr lang="it-IT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2117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1691755-1B64-2C1D-800B-A1D65AC4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0754-C4B4-4D36-BD95-6D6C1016ED1E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9335B3-953D-D98F-F3CF-8CD3D93D133F}"/>
              </a:ext>
            </a:extLst>
          </p:cNvPr>
          <p:cNvSpPr txBox="1"/>
          <p:nvPr/>
        </p:nvSpPr>
        <p:spPr>
          <a:xfrm>
            <a:off x="58655" y="739168"/>
            <a:ext cx="529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A DOM </a:t>
            </a:r>
            <a:r>
              <a:rPr lang="it-IT" sz="2400" b="1" dirty="0" err="1"/>
              <a:t>integration</a:t>
            </a:r>
            <a:r>
              <a:rPr lang="it-IT" sz="2400" b="1" dirty="0"/>
              <a:t> site in Catania</a:t>
            </a:r>
          </a:p>
        </p:txBody>
      </p:sp>
      <p:pic>
        <p:nvPicPr>
          <p:cNvPr id="9" name="Immagine 8" descr="Immagine che contiene interni, pavimento, persona, soffitto&#10;&#10;Descrizione generata automaticamente">
            <a:extLst>
              <a:ext uri="{FF2B5EF4-FFF2-40B4-BE49-F238E27FC236}">
                <a16:creationId xmlns:a16="http://schemas.microsoft.com/office/drawing/2014/main" id="{EDBD4653-C536-A36C-743B-8C0DEB1570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794" y="4218796"/>
            <a:ext cx="2629091" cy="212863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9BA468E-BB97-65DE-9BA8-51F5CC5EB41B}"/>
              </a:ext>
            </a:extLst>
          </p:cNvPr>
          <p:cNvSpPr txBox="1"/>
          <p:nvPr/>
        </p:nvSpPr>
        <p:spPr>
          <a:xfrm>
            <a:off x="53750" y="1976891"/>
            <a:ext cx="7192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Since</a:t>
            </a:r>
            <a:r>
              <a:rPr lang="it-IT" b="1" dirty="0"/>
              <a:t> 2014 </a:t>
            </a:r>
            <a:r>
              <a:rPr lang="it-IT" b="1" dirty="0" err="1"/>
              <a:t>we</a:t>
            </a:r>
            <a:r>
              <a:rPr lang="it-IT" b="1" dirty="0"/>
              <a:t> </a:t>
            </a:r>
            <a:r>
              <a:rPr lang="it-IT" b="1" dirty="0" err="1"/>
              <a:t>joined</a:t>
            </a:r>
            <a:r>
              <a:rPr lang="it-IT" b="1" dirty="0"/>
              <a:t> the design of KM3NeT 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Long </a:t>
            </a:r>
            <a:r>
              <a:rPr lang="it-IT" dirty="0" err="1"/>
              <a:t>phase</a:t>
            </a:r>
            <a:r>
              <a:rPr lang="it-IT" dirty="0"/>
              <a:t> of R&amp;D of the </a:t>
            </a:r>
            <a:r>
              <a:rPr lang="it-IT" dirty="0" err="1"/>
              <a:t>components</a:t>
            </a:r>
            <a:r>
              <a:rPr lang="it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Design of </a:t>
            </a:r>
            <a:r>
              <a:rPr lang="it-IT" dirty="0" err="1"/>
              <a:t>all</a:t>
            </a:r>
            <a:r>
              <a:rPr lang="it-IT" dirty="0"/>
              <a:t> the custom tools to </a:t>
            </a:r>
            <a:r>
              <a:rPr lang="it-IT" dirty="0" err="1"/>
              <a:t>perform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integration</a:t>
            </a:r>
            <a:r>
              <a:rPr lang="it-IT" dirty="0"/>
              <a:t> </a:t>
            </a:r>
            <a:r>
              <a:rPr lang="it-IT" dirty="0" err="1"/>
              <a:t>phases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F16E871-6CED-8D7E-838A-D7C0CFB7BA6C}"/>
              </a:ext>
            </a:extLst>
          </p:cNvPr>
          <p:cNvSpPr txBox="1"/>
          <p:nvPr/>
        </p:nvSpPr>
        <p:spPr>
          <a:xfrm>
            <a:off x="53750" y="2894626"/>
            <a:ext cx="8285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Since</a:t>
            </a:r>
            <a:r>
              <a:rPr lang="it-IT" b="1" dirty="0"/>
              <a:t> 2015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active</a:t>
            </a:r>
            <a:r>
              <a:rPr lang="it-IT" b="1" dirty="0"/>
              <a:t> a DOM </a:t>
            </a:r>
            <a:r>
              <a:rPr lang="it-IT" b="1" dirty="0" err="1"/>
              <a:t>integration</a:t>
            </a:r>
            <a:r>
              <a:rPr lang="it-IT" b="1" dirty="0"/>
              <a:t> site </a:t>
            </a:r>
            <a:r>
              <a:rPr lang="it-IT" b="1" dirty="0" err="1"/>
              <a:t>at</a:t>
            </a:r>
            <a:r>
              <a:rPr lang="it-IT" b="1" dirty="0"/>
              <a:t> INFN-sezione di Catania: 100 m</a:t>
            </a:r>
            <a:r>
              <a:rPr lang="it-IT" b="1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Dark room for DOM storage temperature and </a:t>
            </a:r>
            <a:r>
              <a:rPr lang="it-IT" dirty="0" err="1"/>
              <a:t>humidity</a:t>
            </a:r>
            <a:r>
              <a:rPr lang="it-IT" dirty="0"/>
              <a:t> </a:t>
            </a:r>
            <a:r>
              <a:rPr lang="it-IT" dirty="0" err="1"/>
              <a:t>controlled</a:t>
            </a:r>
            <a:r>
              <a:rPr lang="it-IT" dirty="0"/>
              <a:t> : 10 m</a:t>
            </a:r>
            <a:r>
              <a:rPr lang="it-IT" baseline="30000" dirty="0"/>
              <a:t>2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Storage for </a:t>
            </a:r>
            <a:r>
              <a:rPr lang="it-IT" dirty="0" err="1"/>
              <a:t>components</a:t>
            </a:r>
            <a:r>
              <a:rPr lang="it-IT" dirty="0"/>
              <a:t> and </a:t>
            </a:r>
            <a:r>
              <a:rPr lang="it-IT" dirty="0" err="1"/>
              <a:t>consumables</a:t>
            </a:r>
            <a:r>
              <a:rPr lang="it-IT" dirty="0"/>
              <a:t> : 18 m</a:t>
            </a:r>
            <a:r>
              <a:rPr lang="it-IT" baseline="30000" dirty="0"/>
              <a:t>2</a:t>
            </a:r>
          </a:p>
        </p:txBody>
      </p:sp>
      <p:pic>
        <p:nvPicPr>
          <p:cNvPr id="25" name="Immagine 24" descr="image1.JPG">
            <a:extLst>
              <a:ext uri="{FF2B5EF4-FFF2-40B4-BE49-F238E27FC236}">
                <a16:creationId xmlns:a16="http://schemas.microsoft.com/office/drawing/2014/main" id="{F9750C89-7879-5725-89DA-4763CA2A5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52" y="3540070"/>
            <a:ext cx="3743145" cy="2807359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921A19D-44C9-8E16-FE5A-36CE4C9CD770}"/>
              </a:ext>
            </a:extLst>
          </p:cNvPr>
          <p:cNvSpPr txBox="1"/>
          <p:nvPr/>
        </p:nvSpPr>
        <p:spPr>
          <a:xfrm>
            <a:off x="6381344" y="775615"/>
            <a:ext cx="5789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In March 2013, in the NEMO-</a:t>
            </a:r>
            <a:r>
              <a:rPr lang="it-IT" b="1" dirty="0" err="1"/>
              <a:t>Phase</a:t>
            </a:r>
            <a:r>
              <a:rPr lang="it-IT" b="1" dirty="0"/>
              <a:t> 2 a </a:t>
            </a:r>
            <a:r>
              <a:rPr lang="it-IT" b="1" dirty="0" err="1"/>
              <a:t>prototype</a:t>
            </a:r>
            <a:r>
              <a:rPr lang="it-IT" b="1" dirty="0"/>
              <a:t> </a:t>
            </a:r>
            <a:r>
              <a:rPr lang="it-IT" b="1" dirty="0" err="1"/>
              <a:t>has</a:t>
            </a:r>
            <a:r>
              <a:rPr lang="it-IT" b="1" dirty="0"/>
              <a:t> </a:t>
            </a:r>
            <a:r>
              <a:rPr lang="it-IT" b="1" dirty="0" err="1"/>
              <a:t>been</a:t>
            </a:r>
            <a:r>
              <a:rPr lang="it-IT" b="1" dirty="0"/>
              <a:t> </a:t>
            </a:r>
            <a:r>
              <a:rPr lang="it-IT" b="1" dirty="0" err="1"/>
              <a:t>installed</a:t>
            </a:r>
            <a:r>
              <a:rPr lang="it-IT" b="1" dirty="0"/>
              <a:t> in the Capo Passero site </a:t>
            </a:r>
            <a:r>
              <a:rPr lang="it-IT" b="1" dirty="0" err="1"/>
              <a:t>at</a:t>
            </a:r>
            <a:r>
              <a:rPr lang="it-IT" b="1" dirty="0"/>
              <a:t> a </a:t>
            </a:r>
            <a:r>
              <a:rPr lang="it-IT" b="1" dirty="0" err="1"/>
              <a:t>depth</a:t>
            </a:r>
            <a:r>
              <a:rPr lang="it-IT" b="1" dirty="0"/>
              <a:t> of 3500 m</a:t>
            </a:r>
          </a:p>
        </p:txBody>
      </p:sp>
      <p:pic>
        <p:nvPicPr>
          <p:cNvPr id="28" name="Immagine 27" descr="Schermata 2017-08-13 alle 12.24.32.png">
            <a:extLst>
              <a:ext uri="{FF2B5EF4-FFF2-40B4-BE49-F238E27FC236}">
                <a16:creationId xmlns:a16="http://schemas.microsoft.com/office/drawing/2014/main" id="{38755516-04AB-61F6-C967-DA948DF94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12" y="1840773"/>
            <a:ext cx="1620123" cy="161506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871B34A-BB9E-3BF3-D856-2FF16B0D3845}"/>
              </a:ext>
            </a:extLst>
          </p:cNvPr>
          <p:cNvSpPr txBox="1"/>
          <p:nvPr/>
        </p:nvSpPr>
        <p:spPr>
          <a:xfrm>
            <a:off x="6911328" y="1312914"/>
            <a:ext cx="37827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32 Optical </a:t>
            </a:r>
            <a:r>
              <a:rPr lang="it-IT" sz="1600" b="1" dirty="0" err="1"/>
              <a:t>Modules</a:t>
            </a:r>
            <a:r>
              <a:rPr lang="it-IT" sz="1600" b="1" dirty="0"/>
              <a:t> with a single 10’ PMT</a:t>
            </a:r>
            <a:br>
              <a:rPr lang="it-IT" sz="1600" b="1" dirty="0"/>
            </a:br>
            <a:r>
              <a:rPr lang="it-IT" sz="1600" b="1" dirty="0" err="1"/>
              <a:t>designed</a:t>
            </a:r>
            <a:r>
              <a:rPr lang="it-IT" sz="1600" b="1" dirty="0"/>
              <a:t> and </a:t>
            </a:r>
            <a:r>
              <a:rPr lang="it-IT" sz="1600" b="1" dirty="0" err="1"/>
              <a:t>produced</a:t>
            </a:r>
            <a:r>
              <a:rPr lang="it-IT" sz="1600" b="1" dirty="0"/>
              <a:t> in INFN-Catania</a:t>
            </a:r>
          </a:p>
        </p:txBody>
      </p:sp>
      <p:pic>
        <p:nvPicPr>
          <p:cNvPr id="31" name="Immagine 8" descr="Phase2_tower.tiff">
            <a:extLst>
              <a:ext uri="{FF2B5EF4-FFF2-40B4-BE49-F238E27FC236}">
                <a16:creationId xmlns:a16="http://schemas.microsoft.com/office/drawing/2014/main" id="{901AD0DE-A6BF-7319-1AE8-C61FA05A6A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12530" y="3307911"/>
            <a:ext cx="1490018" cy="3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E749E5B-3BD2-4C6A-BACF-15E42A7C5BC8}"/>
              </a:ext>
            </a:extLst>
          </p:cNvPr>
          <p:cNvSpPr txBox="1"/>
          <p:nvPr/>
        </p:nvSpPr>
        <p:spPr>
          <a:xfrm>
            <a:off x="11100374" y="3629621"/>
            <a:ext cx="840365" cy="26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KM3NeT-It 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AEC2345-9DB4-CDF1-6DB7-EF89E9552C8A}"/>
              </a:ext>
            </a:extLst>
          </p:cNvPr>
          <p:cNvSpPr txBox="1"/>
          <p:nvPr/>
        </p:nvSpPr>
        <p:spPr>
          <a:xfrm>
            <a:off x="72220" y="1280035"/>
            <a:ext cx="6826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Since</a:t>
            </a:r>
            <a:r>
              <a:rPr lang="it-IT" b="1" dirty="0"/>
              <a:t> 2008 the Catania group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involved</a:t>
            </a:r>
            <a:r>
              <a:rPr lang="it-IT" b="1" dirty="0"/>
              <a:t> in design and </a:t>
            </a:r>
          </a:p>
          <a:p>
            <a:r>
              <a:rPr lang="it-IT" b="1" dirty="0" err="1"/>
              <a:t>construction</a:t>
            </a:r>
            <a:r>
              <a:rPr lang="it-IT" b="1" dirty="0"/>
              <a:t> of Optical </a:t>
            </a:r>
            <a:r>
              <a:rPr lang="it-IT" b="1" dirty="0" err="1"/>
              <a:t>Modules</a:t>
            </a:r>
            <a:r>
              <a:rPr lang="it-IT" b="1" dirty="0"/>
              <a:t> for </a:t>
            </a:r>
            <a:r>
              <a:rPr lang="it-IT" b="1" dirty="0" err="1"/>
              <a:t>Underwater</a:t>
            </a:r>
            <a:r>
              <a:rPr lang="it-IT" b="1" dirty="0"/>
              <a:t> Neutrino </a:t>
            </a:r>
            <a:r>
              <a:rPr lang="it-IT" b="1" dirty="0" err="1"/>
              <a:t>Telescopes</a:t>
            </a:r>
            <a:endParaRPr lang="it-IT" b="1" dirty="0"/>
          </a:p>
        </p:txBody>
      </p:sp>
      <p:pic>
        <p:nvPicPr>
          <p:cNvPr id="36" name="Immagine 35" descr="Schermata 2016-10-29 alle 10.20.11.png">
            <a:extLst>
              <a:ext uri="{FF2B5EF4-FFF2-40B4-BE49-F238E27FC236}">
                <a16:creationId xmlns:a16="http://schemas.microsoft.com/office/drawing/2014/main" id="{B26E5645-9299-7F8B-1272-E2C146521D1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672" y="1723974"/>
            <a:ext cx="1685727" cy="1441331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DA706C0-F746-BE80-C247-3FE270E54608}"/>
              </a:ext>
            </a:extLst>
          </p:cNvPr>
          <p:cNvSpPr txBox="1"/>
          <p:nvPr/>
        </p:nvSpPr>
        <p:spPr>
          <a:xfrm>
            <a:off x="11351635" y="2780521"/>
            <a:ext cx="840365" cy="26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KM3NeT-It </a:t>
            </a:r>
          </a:p>
        </p:txBody>
      </p:sp>
      <p:pic>
        <p:nvPicPr>
          <p:cNvPr id="38" name="Immagine 37" descr="Immagine che contiene arredo, design, tavolo&#10;&#10;Descrizione generata automaticamente">
            <a:extLst>
              <a:ext uri="{FF2B5EF4-FFF2-40B4-BE49-F238E27FC236}">
                <a16:creationId xmlns:a16="http://schemas.microsoft.com/office/drawing/2014/main" id="{4F4DE329-1BB8-5891-1F7B-9F44F5B0F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4167161"/>
            <a:ext cx="2635763" cy="2233640"/>
          </a:xfrm>
          <a:prstGeom prst="rect">
            <a:avLst/>
          </a:prstGeom>
        </p:spPr>
      </p:pic>
      <p:pic>
        <p:nvPicPr>
          <p:cNvPr id="39" name="Immagine 38" descr="Immagine che contiene diagramma, schizzo, disegno, linea&#10;&#10;Descrizione generata automaticamente">
            <a:extLst>
              <a:ext uri="{FF2B5EF4-FFF2-40B4-BE49-F238E27FC236}">
                <a16:creationId xmlns:a16="http://schemas.microsoft.com/office/drawing/2014/main" id="{EC77B294-CBA0-104D-9A13-32EE71308D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404" y="5116679"/>
            <a:ext cx="1424463" cy="1284122"/>
          </a:xfrm>
          <a:prstGeom prst="rect">
            <a:avLst/>
          </a:prstGeom>
        </p:spPr>
      </p:pic>
      <p:pic>
        <p:nvPicPr>
          <p:cNvPr id="40" name="Immagine 39" descr="Immagine che contiene cerchio, diagramma, linea, Disegno tecnico&#10;&#10;Descrizione generata automaticamente">
            <a:extLst>
              <a:ext uri="{FF2B5EF4-FFF2-40B4-BE49-F238E27FC236}">
                <a16:creationId xmlns:a16="http://schemas.microsoft.com/office/drawing/2014/main" id="{32822786-836E-96DF-AAEA-EA7C8C1BC7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9416" y="3994768"/>
            <a:ext cx="1484045" cy="923331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83F4C48-88AF-912C-25C0-69942D850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Catania 21/01/2025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434164-B993-D81A-327B-7B0BCC16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emanuele.leonora@ct.infn.it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9539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4EB02-0756-C194-CE93-50E54C9C6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3E4A503-1253-38CD-5B19-B721AC56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8096" y="6475586"/>
            <a:ext cx="2133600" cy="365125"/>
          </a:xfrm>
        </p:spPr>
        <p:txBody>
          <a:bodyPr/>
          <a:lstStyle/>
          <a:p>
            <a:fld id="{CE6D00A1-36C6-8543-9D58-9D2D5DCD9947}" type="slidenum">
              <a:rPr lang="it-IT" smtClean="0"/>
              <a:t>9</a:t>
            </a:fld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5EBB514-19EB-534C-865A-84D32B8B8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emanuele.leonora@ct.infn.it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60983D-68AB-013A-4B90-99DA240D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Catania 21/01/2025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A543778-F453-17DF-5727-D2D52767043A}"/>
              </a:ext>
            </a:extLst>
          </p:cNvPr>
          <p:cNvGrpSpPr/>
          <p:nvPr/>
        </p:nvGrpSpPr>
        <p:grpSpPr>
          <a:xfrm>
            <a:off x="7207086" y="4023659"/>
            <a:ext cx="3487770" cy="2419652"/>
            <a:chOff x="8787126" y="919821"/>
            <a:chExt cx="3404570" cy="2606037"/>
          </a:xfrm>
        </p:grpSpPr>
        <p:pic>
          <p:nvPicPr>
            <p:cNvPr id="10" name="Immagine 9" descr="BTC1511_Map_Graphic_EUROPE.png">
              <a:extLst>
                <a:ext uri="{FF2B5EF4-FFF2-40B4-BE49-F238E27FC236}">
                  <a16:creationId xmlns:a16="http://schemas.microsoft.com/office/drawing/2014/main" id="{3DC7A3D1-891B-F01F-6482-D61E45C24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3005" y="919821"/>
              <a:ext cx="3148691" cy="2362123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0A5AFA9-7541-C41A-13D8-15B615D36DC0}"/>
                </a:ext>
              </a:extLst>
            </p:cNvPr>
            <p:cNvSpPr txBox="1"/>
            <p:nvPr/>
          </p:nvSpPr>
          <p:spPr>
            <a:xfrm>
              <a:off x="9825989" y="1946995"/>
              <a:ext cx="122472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Amsterdam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BC23362B-E1F7-C626-8054-6CF65D9C4190}"/>
                </a:ext>
              </a:extLst>
            </p:cNvPr>
            <p:cNvSpPr txBox="1"/>
            <p:nvPr/>
          </p:nvSpPr>
          <p:spPr>
            <a:xfrm>
              <a:off x="10058096" y="2319729"/>
              <a:ext cx="90869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Erlangen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79E60237-E023-2C9D-F31A-4370446FD855}"/>
                </a:ext>
              </a:extLst>
            </p:cNvPr>
            <p:cNvSpPr txBox="1"/>
            <p:nvPr/>
          </p:nvSpPr>
          <p:spPr>
            <a:xfrm>
              <a:off x="10141948" y="2682339"/>
              <a:ext cx="78245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Napol</a:t>
              </a:r>
              <a:r>
                <a:rPr lang="it-IT" sz="1600" dirty="0"/>
                <a:t>i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B3CE9FC8-7AA4-E6AC-5ED8-320C2537612D}"/>
                </a:ext>
              </a:extLst>
            </p:cNvPr>
            <p:cNvSpPr txBox="1"/>
            <p:nvPr/>
          </p:nvSpPr>
          <p:spPr>
            <a:xfrm>
              <a:off x="10006627" y="3218081"/>
              <a:ext cx="100612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Catania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531862B7-36B3-9574-7CAC-93ADF9DAC2F1}"/>
                </a:ext>
              </a:extLst>
            </p:cNvPr>
            <p:cNvSpPr txBox="1"/>
            <p:nvPr/>
          </p:nvSpPr>
          <p:spPr>
            <a:xfrm>
              <a:off x="10886602" y="2713116"/>
              <a:ext cx="75964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 err="1"/>
                <a:t>Athens</a:t>
              </a:r>
              <a:endParaRPr lang="it-IT" sz="1400" dirty="0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7857B79-F946-CE36-A979-7D310C615293}"/>
                </a:ext>
              </a:extLst>
            </p:cNvPr>
            <p:cNvSpPr txBox="1"/>
            <p:nvPr/>
          </p:nvSpPr>
          <p:spPr>
            <a:xfrm>
              <a:off x="8787126" y="2351123"/>
              <a:ext cx="10835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Strasbourg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2B3A5C7-A199-BF65-E910-F08D443BF2C1}"/>
                </a:ext>
              </a:extLst>
            </p:cNvPr>
            <p:cNvSpPr txBox="1"/>
            <p:nvPr/>
          </p:nvSpPr>
          <p:spPr>
            <a:xfrm>
              <a:off x="9252963" y="3160488"/>
              <a:ext cx="71167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Rabat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086B6661-C6F8-B459-6ADF-E19C21570A38}"/>
                </a:ext>
              </a:extLst>
            </p:cNvPr>
            <p:cNvSpPr txBox="1"/>
            <p:nvPr/>
          </p:nvSpPr>
          <p:spPr>
            <a:xfrm>
              <a:off x="9177051" y="2682339"/>
              <a:ext cx="7824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Nantes</a:t>
              </a:r>
            </a:p>
          </p:txBody>
        </p: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0C28F93-28A0-1BE0-3F3F-1CECB7DC0C32}"/>
              </a:ext>
            </a:extLst>
          </p:cNvPr>
          <p:cNvSpPr txBox="1"/>
          <p:nvPr/>
        </p:nvSpPr>
        <p:spPr>
          <a:xfrm>
            <a:off x="412250" y="4866711"/>
            <a:ext cx="9484210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67" b="1" dirty="0" err="1"/>
              <a:t>Currently</a:t>
            </a:r>
            <a:r>
              <a:rPr lang="it-IT" sz="1867" b="1" dirty="0"/>
              <a:t> the KM3NeT project </a:t>
            </a:r>
            <a:r>
              <a:rPr lang="it-IT" sz="1867" b="1" dirty="0" err="1"/>
              <a:t>has</a:t>
            </a:r>
            <a:r>
              <a:rPr lang="it-IT" sz="1867" b="1" dirty="0"/>
              <a:t> 8 </a:t>
            </a:r>
            <a:r>
              <a:rPr lang="it-IT" sz="1867" b="1" dirty="0" err="1"/>
              <a:t>different</a:t>
            </a:r>
            <a:r>
              <a:rPr lang="it-IT" sz="1867" b="1" dirty="0"/>
              <a:t> DOM </a:t>
            </a:r>
            <a:r>
              <a:rPr lang="it-IT" sz="1867" b="1" dirty="0" err="1"/>
              <a:t>integration</a:t>
            </a:r>
            <a:r>
              <a:rPr lang="it-IT" sz="1867" b="1" dirty="0"/>
              <a:t> </a:t>
            </a:r>
            <a:r>
              <a:rPr lang="it-IT" sz="1867" b="1" dirty="0" err="1"/>
              <a:t>sites</a:t>
            </a:r>
            <a:r>
              <a:rPr lang="it-IT" sz="1867" b="1" dirty="0"/>
              <a:t> </a:t>
            </a:r>
          </a:p>
          <a:p>
            <a:endParaRPr lang="it-IT" sz="1867" b="1" dirty="0"/>
          </a:p>
          <a:p>
            <a:r>
              <a:rPr lang="it-IT" sz="1867" b="1" dirty="0" err="1"/>
              <a:t>They</a:t>
            </a:r>
            <a:r>
              <a:rPr lang="it-IT" sz="1867" b="1" dirty="0"/>
              <a:t> </a:t>
            </a:r>
            <a:r>
              <a:rPr lang="it-IT" sz="1867" b="1" dirty="0" err="1"/>
              <a:t>allows</a:t>
            </a:r>
            <a:r>
              <a:rPr lang="it-IT" sz="1867" b="1" dirty="0"/>
              <a:t> a production rate of </a:t>
            </a:r>
            <a:r>
              <a:rPr lang="it-IT" sz="1867" b="1" dirty="0" err="1"/>
              <a:t>about</a:t>
            </a:r>
            <a:r>
              <a:rPr lang="it-IT" sz="1867" b="1" dirty="0"/>
              <a:t> 100 </a:t>
            </a:r>
            <a:r>
              <a:rPr lang="it-IT" sz="1867" b="1" dirty="0" err="1"/>
              <a:t>DOMs</a:t>
            </a:r>
            <a:r>
              <a:rPr lang="it-IT" sz="1867" b="1" dirty="0"/>
              <a:t> per </a:t>
            </a:r>
            <a:r>
              <a:rPr lang="it-IT" sz="1867" b="1" dirty="0" err="1"/>
              <a:t>month</a:t>
            </a:r>
            <a:r>
              <a:rPr lang="it-IT" sz="1867" b="1" dirty="0"/>
              <a:t>.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638F945-BAF4-EF9B-D763-27ED50DF30BC}"/>
              </a:ext>
            </a:extLst>
          </p:cNvPr>
          <p:cNvSpPr txBox="1"/>
          <p:nvPr/>
        </p:nvSpPr>
        <p:spPr>
          <a:xfrm>
            <a:off x="44215" y="1426148"/>
            <a:ext cx="7963116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/>
              <a:buChar char="•"/>
            </a:pPr>
            <a:r>
              <a:rPr lang="it-IT" b="1" dirty="0"/>
              <a:t>The </a:t>
            </a:r>
            <a:r>
              <a:rPr lang="it-IT" b="1" dirty="0" err="1"/>
              <a:t>integration</a:t>
            </a:r>
            <a:r>
              <a:rPr lang="it-IT" b="1" dirty="0"/>
              <a:t> </a:t>
            </a:r>
            <a:r>
              <a:rPr lang="it-IT" b="1" dirty="0" err="1"/>
              <a:t>process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divided</a:t>
            </a:r>
            <a:r>
              <a:rPr lang="it-IT" b="1" dirty="0"/>
              <a:t> in </a:t>
            </a:r>
            <a:r>
              <a:rPr lang="it-IT" b="1" dirty="0" err="1"/>
              <a:t>many</a:t>
            </a:r>
            <a:r>
              <a:rPr lang="it-IT" b="1" dirty="0"/>
              <a:t> </a:t>
            </a:r>
            <a:r>
              <a:rPr lang="it-IT" b="1" dirty="0" err="1"/>
              <a:t>phases</a:t>
            </a:r>
            <a:r>
              <a:rPr lang="it-IT" b="1" dirty="0"/>
              <a:t> of a </a:t>
            </a:r>
            <a:r>
              <a:rPr lang="it-IT" b="1" dirty="0" err="1"/>
              <a:t>well</a:t>
            </a:r>
            <a:r>
              <a:rPr lang="it-IT" b="1" dirty="0"/>
              <a:t> </a:t>
            </a:r>
            <a:r>
              <a:rPr lang="it-IT" b="1" dirty="0" err="1"/>
              <a:t>defined</a:t>
            </a:r>
            <a:r>
              <a:rPr lang="it-IT" b="1" dirty="0"/>
              <a:t> procedure</a:t>
            </a:r>
          </a:p>
          <a:p>
            <a:pPr marL="285744" indent="-285744">
              <a:lnSpc>
                <a:spcPct val="150000"/>
              </a:lnSpc>
              <a:buFont typeface="Arial"/>
              <a:buChar char="•"/>
            </a:pPr>
            <a:r>
              <a:rPr lang="it-IT" b="1" dirty="0" err="1"/>
              <a:t>Extensive</a:t>
            </a:r>
            <a:r>
              <a:rPr lang="it-IT" b="1" dirty="0"/>
              <a:t> Quality Control activities follows the </a:t>
            </a:r>
            <a:r>
              <a:rPr lang="it-IT" b="1" dirty="0" err="1"/>
              <a:t>whole</a:t>
            </a:r>
            <a:r>
              <a:rPr lang="it-IT" b="1" dirty="0"/>
              <a:t> production </a:t>
            </a:r>
          </a:p>
          <a:p>
            <a:pPr marL="285744" indent="-285744">
              <a:lnSpc>
                <a:spcPct val="150000"/>
              </a:lnSpc>
              <a:buFont typeface="Arial"/>
              <a:buChar char="•"/>
            </a:pPr>
            <a:r>
              <a:rPr lang="it-IT" b="1" dirty="0"/>
              <a:t>A </a:t>
            </a:r>
            <a:r>
              <a:rPr lang="it-IT" b="1" dirty="0" err="1"/>
              <a:t>dedicated</a:t>
            </a:r>
            <a:r>
              <a:rPr lang="it-IT" b="1" dirty="0"/>
              <a:t> software (KM3DIA) </a:t>
            </a:r>
            <a:r>
              <a:rPr lang="it-IT" b="1" dirty="0" err="1"/>
              <a:t>guides</a:t>
            </a:r>
            <a:r>
              <a:rPr lang="it-IT" b="1" dirty="0"/>
              <a:t> </a:t>
            </a:r>
            <a:r>
              <a:rPr lang="it-IT" b="1" dirty="0" err="1"/>
              <a:t>all</a:t>
            </a:r>
            <a:r>
              <a:rPr lang="it-IT" b="1" dirty="0"/>
              <a:t> the production </a:t>
            </a:r>
            <a:r>
              <a:rPr lang="it-IT" b="1" dirty="0" err="1"/>
              <a:t>phases</a:t>
            </a:r>
            <a:r>
              <a:rPr lang="it-IT" b="1" dirty="0"/>
              <a:t>.</a:t>
            </a:r>
          </a:p>
          <a:p>
            <a:pPr marL="285744" indent="-285744">
              <a:lnSpc>
                <a:spcPct val="150000"/>
              </a:lnSpc>
              <a:buFont typeface="Arial"/>
              <a:buChar char="•"/>
            </a:pPr>
            <a:r>
              <a:rPr lang="it-IT" b="1" dirty="0" err="1"/>
              <a:t>All</a:t>
            </a:r>
            <a:r>
              <a:rPr lang="it-IT" b="1" dirty="0"/>
              <a:t> </a:t>
            </a:r>
            <a:r>
              <a:rPr lang="it-IT" b="1" dirty="0" err="1"/>
              <a:t>components</a:t>
            </a:r>
            <a:r>
              <a:rPr lang="it-IT" b="1" dirty="0"/>
              <a:t> are </a:t>
            </a:r>
            <a:r>
              <a:rPr lang="it-IT" b="1" dirty="0" err="1"/>
              <a:t>registered</a:t>
            </a:r>
            <a:r>
              <a:rPr lang="it-IT" b="1" dirty="0"/>
              <a:t> with a </a:t>
            </a:r>
            <a:r>
              <a:rPr lang="it-IT" b="1" dirty="0" err="1"/>
              <a:t>Unique</a:t>
            </a:r>
            <a:r>
              <a:rPr lang="it-IT" b="1" dirty="0"/>
              <a:t> Product </a:t>
            </a:r>
            <a:r>
              <a:rPr lang="it-IT" b="1" dirty="0" err="1"/>
              <a:t>Identifier</a:t>
            </a:r>
            <a:r>
              <a:rPr lang="it-IT" b="1" dirty="0"/>
              <a:t> code (UPI).</a:t>
            </a:r>
          </a:p>
          <a:p>
            <a:pPr marL="285744" indent="-285744">
              <a:lnSpc>
                <a:spcPct val="150000"/>
              </a:lnSpc>
              <a:buFont typeface="Arial"/>
              <a:buChar char="•"/>
            </a:pPr>
            <a:r>
              <a:rPr lang="it-IT" b="1" dirty="0" err="1"/>
              <a:t>Many</a:t>
            </a:r>
            <a:r>
              <a:rPr lang="it-IT" b="1" dirty="0"/>
              <a:t> </a:t>
            </a:r>
            <a:r>
              <a:rPr lang="it-IT" b="1" dirty="0" err="1"/>
              <a:t>components</a:t>
            </a:r>
            <a:r>
              <a:rPr lang="it-IT" b="1" dirty="0"/>
              <a:t> are </a:t>
            </a:r>
            <a:r>
              <a:rPr lang="it-IT" b="1" dirty="0" err="1"/>
              <a:t>tested</a:t>
            </a:r>
            <a:r>
              <a:rPr lang="it-IT" b="1" dirty="0"/>
              <a:t> </a:t>
            </a:r>
            <a:r>
              <a:rPr lang="it-IT" b="1" dirty="0" err="1"/>
              <a:t>before</a:t>
            </a:r>
            <a:r>
              <a:rPr lang="it-IT" b="1" dirty="0"/>
              <a:t> </a:t>
            </a:r>
            <a:r>
              <a:rPr lang="it-IT" b="1" dirty="0" err="1"/>
              <a:t>their</a:t>
            </a:r>
            <a:r>
              <a:rPr lang="it-IT" b="1" dirty="0"/>
              <a:t> </a:t>
            </a:r>
            <a:r>
              <a:rPr lang="it-IT" b="1" dirty="0" err="1"/>
              <a:t>integration</a:t>
            </a:r>
            <a:endParaRPr lang="it-IT" b="1" dirty="0"/>
          </a:p>
          <a:p>
            <a:pPr marL="285744" indent="-285744">
              <a:lnSpc>
                <a:spcPct val="150000"/>
              </a:lnSpc>
              <a:buFont typeface="Arial"/>
              <a:buChar char="•"/>
            </a:pPr>
            <a:r>
              <a:rPr lang="it-IT" b="1" dirty="0" err="1"/>
              <a:t>Each</a:t>
            </a:r>
            <a:r>
              <a:rPr lang="it-IT" b="1" dirty="0"/>
              <a:t> DOM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submitted</a:t>
            </a:r>
            <a:r>
              <a:rPr lang="it-IT" b="1" dirty="0"/>
              <a:t> to </a:t>
            </a:r>
            <a:r>
              <a:rPr lang="it-IT" b="1" dirty="0" err="1"/>
              <a:t>functional</a:t>
            </a:r>
            <a:r>
              <a:rPr lang="it-IT" b="1" dirty="0"/>
              <a:t> </a:t>
            </a:r>
            <a:r>
              <a:rPr lang="it-IT" b="1" dirty="0" err="1"/>
              <a:t>tests</a:t>
            </a:r>
            <a:r>
              <a:rPr lang="it-IT" b="1" dirty="0"/>
              <a:t> </a:t>
            </a:r>
            <a:r>
              <a:rPr lang="it-IT" b="1" dirty="0" err="1"/>
              <a:t>during</a:t>
            </a:r>
            <a:r>
              <a:rPr lang="it-IT" b="1" dirty="0"/>
              <a:t> the </a:t>
            </a:r>
            <a:r>
              <a:rPr lang="it-IT" b="1" dirty="0" err="1"/>
              <a:t>integration</a:t>
            </a:r>
            <a:r>
              <a:rPr lang="it-IT" b="1" dirty="0"/>
              <a:t> </a:t>
            </a:r>
          </a:p>
          <a:p>
            <a:pPr marL="285744" indent="-285744">
              <a:lnSpc>
                <a:spcPct val="150000"/>
              </a:lnSpc>
              <a:buFont typeface="Arial"/>
              <a:buChar char="•"/>
            </a:pPr>
            <a:r>
              <a:rPr lang="it-IT" b="1" dirty="0" err="1"/>
              <a:t>Each</a:t>
            </a:r>
            <a:r>
              <a:rPr lang="it-IT" b="1" dirty="0"/>
              <a:t> </a:t>
            </a:r>
            <a:r>
              <a:rPr lang="it-IT" b="1" dirty="0" err="1"/>
              <a:t>completed</a:t>
            </a:r>
            <a:r>
              <a:rPr lang="it-IT" b="1" dirty="0"/>
              <a:t> DOM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submitted</a:t>
            </a:r>
            <a:r>
              <a:rPr lang="it-IT" b="1" dirty="0"/>
              <a:t> to an </a:t>
            </a:r>
            <a:r>
              <a:rPr lang="it-IT" b="1" dirty="0" err="1"/>
              <a:t>acceptance</a:t>
            </a:r>
            <a:r>
              <a:rPr lang="it-IT" b="1" dirty="0"/>
              <a:t> test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DD2E707-9A33-FEC4-FDE3-E3ED44A4413C}"/>
              </a:ext>
            </a:extLst>
          </p:cNvPr>
          <p:cNvSpPr txBox="1"/>
          <p:nvPr/>
        </p:nvSpPr>
        <p:spPr>
          <a:xfrm>
            <a:off x="65968" y="819610"/>
            <a:ext cx="529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DOM production and test </a:t>
            </a:r>
            <a:r>
              <a:rPr lang="it-IT" sz="2400" b="1" dirty="0" err="1"/>
              <a:t>phases</a:t>
            </a:r>
            <a:r>
              <a:rPr lang="it-IT" sz="2400" b="1" dirty="0"/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2D53943-59F1-32B5-E8DC-7C1EB2B81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460" y="789937"/>
            <a:ext cx="2229572" cy="3508513"/>
          </a:xfrm>
          <a:prstGeom prst="rect">
            <a:avLst/>
          </a:prstGeom>
        </p:spPr>
      </p:pic>
      <p:pic>
        <p:nvPicPr>
          <p:cNvPr id="11" name="Immagine 10" descr="Immagine che contiene Ricambio auto, argento, automobile&#10;&#10;Descrizione generata automaticamente">
            <a:extLst>
              <a:ext uri="{FF2B5EF4-FFF2-40B4-BE49-F238E27FC236}">
                <a16:creationId xmlns:a16="http://schemas.microsoft.com/office/drawing/2014/main" id="{0DE22899-939D-7507-5090-5519D60869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798" y="762381"/>
            <a:ext cx="2019631" cy="200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61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1337</Words>
  <Application>Microsoft Macintosh PowerPoint</Application>
  <PresentationFormat>Widescreen</PresentationFormat>
  <Paragraphs>195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5" baseType="lpstr">
      <vt:lpstr>APPLE CHANCERY</vt:lpstr>
      <vt:lpstr>Aptos</vt:lpstr>
      <vt:lpstr>Arial</vt:lpstr>
      <vt:lpstr>Book Antiqua</vt:lpstr>
      <vt:lpstr>Calibri</vt:lpstr>
      <vt:lpstr>Calibri Light</vt:lpstr>
      <vt:lpstr>Gill Sans</vt:lpstr>
      <vt:lpstr>Helvetica Neue</vt:lpstr>
      <vt:lpstr>Titillium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KM3NeT4RR – personale a tempo determinato</dc:title>
  <dc:creator>Veronica Valsecchi</dc:creator>
  <cp:lastModifiedBy>Emanuele Leonora</cp:lastModifiedBy>
  <cp:revision>89</cp:revision>
  <cp:lastPrinted>2023-10-31T11:44:40Z</cp:lastPrinted>
  <dcterms:created xsi:type="dcterms:W3CDTF">2023-08-28T09:36:45Z</dcterms:created>
  <dcterms:modified xsi:type="dcterms:W3CDTF">2025-01-21T07:07:36Z</dcterms:modified>
</cp:coreProperties>
</file>