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05" r:id="rId2"/>
    <p:sldId id="308" r:id="rId3"/>
    <p:sldId id="307" r:id="rId4"/>
    <p:sldId id="309" r:id="rId5"/>
    <p:sldId id="310" r:id="rId6"/>
  </p:sldIdLst>
  <p:sldSz cx="12192000" cy="6858000"/>
  <p:notesSz cx="7315200" cy="12344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752"/>
    <a:srgbClr val="2E7996"/>
    <a:srgbClr val="14192E"/>
    <a:srgbClr val="151B30"/>
    <a:srgbClr val="131A2D"/>
    <a:srgbClr val="286788"/>
    <a:srgbClr val="161B31"/>
    <a:srgbClr val="327F9E"/>
    <a:srgbClr val="13253C"/>
    <a:srgbClr val="101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9363"/>
          </a:xfrm>
          <a:prstGeom prst="rect">
            <a:avLst/>
          </a:prstGeom>
        </p:spPr>
        <p:txBody>
          <a:bodyPr vert="horz" lIns="112321" tIns="56160" rIns="112321" bIns="56160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9363"/>
          </a:xfrm>
          <a:prstGeom prst="rect">
            <a:avLst/>
          </a:prstGeom>
        </p:spPr>
        <p:txBody>
          <a:bodyPr vert="horz" lIns="112321" tIns="56160" rIns="112321" bIns="56160" rtlCol="0"/>
          <a:lstStyle>
            <a:lvl1pPr algn="r">
              <a:defRPr sz="1300"/>
            </a:lvl1pPr>
          </a:lstStyle>
          <a:p>
            <a:fld id="{99718BD2-738A-42CC-90BF-48F77C2F2B49}" type="datetimeFigureOut">
              <a:rPr lang="it-IT" smtClean="0"/>
              <a:t>20/01/2025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21" tIns="56160" rIns="112321" bIns="5616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2" y="5940742"/>
            <a:ext cx="5852160" cy="4860608"/>
          </a:xfrm>
          <a:prstGeom prst="rect">
            <a:avLst/>
          </a:prstGeom>
        </p:spPr>
        <p:txBody>
          <a:bodyPr vert="horz" lIns="112321" tIns="56160" rIns="112321" bIns="5616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1725040"/>
            <a:ext cx="3169920" cy="619361"/>
          </a:xfrm>
          <a:prstGeom prst="rect">
            <a:avLst/>
          </a:prstGeom>
        </p:spPr>
        <p:txBody>
          <a:bodyPr vert="horz" lIns="112321" tIns="56160" rIns="112321" bIns="56160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11725040"/>
            <a:ext cx="3169920" cy="619361"/>
          </a:xfrm>
          <a:prstGeom prst="rect">
            <a:avLst/>
          </a:prstGeom>
        </p:spPr>
        <p:txBody>
          <a:bodyPr vert="horz" lIns="112321" tIns="56160" rIns="112321" bIns="56160" rtlCol="0" anchor="b"/>
          <a:lstStyle>
            <a:lvl1pPr algn="r">
              <a:defRPr sz="1300"/>
            </a:lvl1pPr>
          </a:lstStyle>
          <a:p>
            <a:fld id="{D8223E6C-98FD-404B-A49E-A3AE3DDA87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109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61037-4D8D-7A75-07DD-F95485AD8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BA7BCB9-53DB-1814-D919-7F8BDA8121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9DEF47A-DE55-B9ED-E41B-583C4B1B74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D4DA40-9D1E-07EC-323A-761E93F026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CBCC-82A7-8447-B085-90867D4B288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215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46B11-99D6-0512-7284-C9732D21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E5FF242-50E0-CEC1-E574-F341E2AC1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8C6925-7DF4-3056-A76B-811529E40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95C76-397E-4571-80F7-162893C3FB80}" type="datetime1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0E4818-7DF1-A7E8-C4E5-F3D53492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23FCCB-EFCF-C78D-BB6F-A9DD870C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99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3DED22-48C5-4FDE-8F56-49DFF53D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A86124-6B60-D143-5225-4908589E0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86930A-4B90-6492-3087-0D569A65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9C2A-0F61-45AE-8F07-43CD31767C17}" type="datetime1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2E39EC-8480-9B39-5250-7301C162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5399F0-6F8C-6676-2D4E-024619D4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39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0F8C19-81BA-E4F5-614B-A31A5638E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139C9D1-76E1-E1BD-B859-B69559298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6748400-64ED-02EF-0FAA-BC5228BA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AE09-9F52-4E46-AB79-9E2D04F35EA9}" type="datetime1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6F5CF2-0020-1206-35F2-E37A79E57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1CBD79-C5B5-9E44-53FD-D3226B33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8431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993340-A76A-2366-E439-DEC2F0A8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C45BB9-A515-D650-608D-3B49BFD38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4EB3F1-7828-D017-1177-FB65DAFCE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3015-8258-4E7A-976E-453965997450}" type="datetime1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7F086-55BE-4A3A-E2FF-C440AC0AE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1693BE-9DAB-A7BC-5673-CB609122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25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8E1CB8-8C4A-FAB8-8F48-793663AC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D98C75-52FD-640C-C11A-5080A215F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349DC4-1A83-ED19-83C1-A04F0BD1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F3FA2-1570-49A8-813D-7EF66AFD81BC}" type="datetime1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29E09F-4BA9-D002-1E83-64797198F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540A34-1A2B-F65E-3E4D-DA8316870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59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E6E7C7-6078-380F-385C-E81DF791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FD99D9-5796-5760-5073-243A1D7CD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4BB17A-BBC2-897D-90B0-699693F97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00868-C5B2-7310-078B-FA8B9438E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3E0C-8425-4D59-9556-FF53DE6F47BB}" type="datetime1">
              <a:rPr lang="it-IT" smtClean="0"/>
              <a:t>20/01/2025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DABEABC-7B3C-3AC3-AABC-549B17B0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3C51B5B-18C7-473F-D1B5-FF48D494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286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FBA82E-E907-ED5F-1F9C-57A27595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824402-9169-43F3-B96C-EB4C6CE57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7575841-B689-2DFC-31C3-DB0BAADBA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F5B8FDF-1A16-DDE6-490C-E024A3358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2B2D66C-347D-0144-9302-4623BB3BE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2CD00C7-9B75-C29A-4C2A-9C2E70F7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E7FB-5844-4E75-BE33-642F2B80FFB1}" type="datetime1">
              <a:rPr lang="it-IT" smtClean="0"/>
              <a:t>20/01/2025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0589CD6-07AB-7D9A-F6E5-63A8F9605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2676F77-4835-9888-D8F0-290A7C7D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05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BBC8F1-46B5-C6EA-3B61-54C5AFF6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993BD0-A28A-27A4-A671-C80F63CB7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7FDB-F307-4673-8188-55F5FC47CFF9}" type="datetime1">
              <a:rPr lang="it-IT" smtClean="0"/>
              <a:t>20/01/2025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D983C0C-FAF1-3B03-5F1D-86843A50D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B98E66-C5C3-324D-6117-18CC0C9D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258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7E68B51-C63E-8010-CE44-4B628A44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E595-F886-4161-A091-E94C2CD7FE06}" type="datetime1">
              <a:rPr lang="it-IT" smtClean="0"/>
              <a:t>20/01/2025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0819434-8407-7E6A-3ADE-1878E2F1D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90E457-5F8F-32E4-2D47-82A07B1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0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DD3768-F1B4-CF5F-9A10-82D2123B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8B06D9-8693-5E3B-5581-4BA14125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D15639-BB2D-3F64-B048-9F8A185A4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BD8834-4068-9A81-0ADF-985EAA0C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7C9FD-832A-43FA-93A6-85EC2E5BF859}" type="datetime1">
              <a:rPr lang="it-IT" smtClean="0"/>
              <a:t>20/01/2025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399E54-15A6-3C3A-7C17-C754C2495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756BB3-5636-C349-6D26-6312B611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0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DF6EE9-1149-49D4-12E4-7869E76A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10E7A40-0A1C-9453-C995-F544AE1F3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44C8CE0-BAE9-1769-6524-33450C080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F7261E5-6FF0-EA6A-F391-D8536BF2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42A63-E181-4A74-9A48-EF458CA7B48D}" type="datetime1">
              <a:rPr lang="it-IT" smtClean="0"/>
              <a:t>20/01/2025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5B7F6D-F47C-2F15-510D-D9DDB666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F479DA-657C-4C82-7336-1C3AEF36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70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B65E751-5F90-9786-382B-02960721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99C624-A320-6DB6-990C-B04D34D70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57EFBD-DD22-E6B4-BAB6-AFD6E3413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F3F2-5693-4B12-AEB0-0AD6B1FE602F}" type="datetime1">
              <a:rPr lang="it-IT" smtClean="0"/>
              <a:t>20/01/2025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B178DA6-C6D3-D0C6-7FC0-040791507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8993AE-CB2B-7096-1E50-A13355D29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00754-C4B4-4D36-BD95-6D6C1016ED1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25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package" Target="../embeddings/Microsoft_Excel_Worksheet.xlsx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package" Target="../embeddings/Microsoft_Excel_Worksheet1.xlsx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FBD54-7D8F-EE46-33D0-446D54CB3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0B67A5F-DA1D-3F1C-4CBC-037E35DAB9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sp>
        <p:nvSpPr>
          <p:cNvPr id="28" name="CasellaDiTesto 2">
            <a:extLst>
              <a:ext uri="{FF2B5EF4-FFF2-40B4-BE49-F238E27FC236}">
                <a16:creationId xmlns:a16="http://schemas.microsoft.com/office/drawing/2014/main" id="{29DE2110-C0F3-8237-B16D-3CDA13726F46}"/>
              </a:ext>
            </a:extLst>
          </p:cNvPr>
          <p:cNvSpPr txBox="1"/>
          <p:nvPr/>
        </p:nvSpPr>
        <p:spPr>
          <a:xfrm>
            <a:off x="6712747" y="6454957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3" name="Picture 2" descr="A logo of a number four&#10;&#10;Description automatically generated">
            <a:extLst>
              <a:ext uri="{FF2B5EF4-FFF2-40B4-BE49-F238E27FC236}">
                <a16:creationId xmlns:a16="http://schemas.microsoft.com/office/drawing/2014/main" id="{04C536FF-3493-33B0-3E3D-BE2A51BCA4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3" y="6396983"/>
            <a:ext cx="434830" cy="420821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CB572230-23FE-EEC2-601A-BE5FA9B02B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586"/>
            <a:ext cx="12192000" cy="1387666"/>
            <a:chOff x="0" y="1586"/>
            <a:chExt cx="12192000" cy="1387666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C02587CD-CDE3-60DA-B967-8F190DA3C19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1586"/>
              <a:ext cx="12192000" cy="1387666"/>
              <a:chOff x="0" y="1586"/>
              <a:chExt cx="12192000" cy="1387666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3D90517-11FB-A0A1-564F-944025FAA42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1586"/>
                <a:ext cx="12191999" cy="13876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8DB5A058-4978-B799-B101-08BF765BB6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9632"/>
                <a:ext cx="11483163" cy="1105293"/>
              </a:xfrm>
              <a:prstGeom prst="rect">
                <a:avLst/>
              </a:prstGeom>
            </p:spPr>
          </p:pic>
        </p:grpSp>
        <p:pic>
          <p:nvPicPr>
            <p:cNvPr id="13" name="Immagine 12" descr="Immagine che contiene testo, schermata, Blu elettrico, Carattere&#10;&#10;Descrizione generata automaticamente">
              <a:extLst>
                <a:ext uri="{FF2B5EF4-FFF2-40B4-BE49-F238E27FC236}">
                  <a16:creationId xmlns:a16="http://schemas.microsoft.com/office/drawing/2014/main" id="{AAF42557-FD71-5EE4-C0ED-E7DD77B4194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87"/>
            <a:stretch/>
          </p:blipFill>
          <p:spPr>
            <a:xfrm>
              <a:off x="0" y="122165"/>
              <a:ext cx="2529663" cy="1193800"/>
            </a:xfrm>
            <a:prstGeom prst="rect">
              <a:avLst/>
            </a:prstGeom>
          </p:spPr>
        </p:pic>
        <p:pic>
          <p:nvPicPr>
            <p:cNvPr id="15" name="Immagine 14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5B787524-39E1-3E93-744B-66C2E571898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2591326" y="289279"/>
              <a:ext cx="121268" cy="921359"/>
            </a:xfrm>
            <a:prstGeom prst="rect">
              <a:avLst/>
            </a:prstGeom>
          </p:spPr>
        </p:pic>
        <p:pic>
          <p:nvPicPr>
            <p:cNvPr id="17" name="Immagine 16" descr="Immagine che contiene testo, logo, Carattere, Blu elettrico&#10;&#10;Descrizione generata automaticamente">
              <a:extLst>
                <a:ext uri="{FF2B5EF4-FFF2-40B4-BE49-F238E27FC236}">
                  <a16:creationId xmlns:a16="http://schemas.microsoft.com/office/drawing/2014/main" id="{60116588-375E-05E2-9FE1-FDF7598D57D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2" r="17205"/>
            <a:stretch/>
          </p:blipFill>
          <p:spPr>
            <a:xfrm>
              <a:off x="2893944" y="182449"/>
              <a:ext cx="2065419" cy="1041400"/>
            </a:xfrm>
            <a:prstGeom prst="rect">
              <a:avLst/>
            </a:prstGeom>
          </p:spPr>
        </p:pic>
        <p:pic>
          <p:nvPicPr>
            <p:cNvPr id="19" name="Immagine 18" descr="Immagine che contiene testo, schermata, Elementi grafici, grafica&#10;&#10;Descrizione generata automaticamente">
              <a:extLst>
                <a:ext uri="{FF2B5EF4-FFF2-40B4-BE49-F238E27FC236}">
                  <a16:creationId xmlns:a16="http://schemas.microsoft.com/office/drawing/2014/main" id="{DF267B64-E035-318C-74BB-A9DB7BA793F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6" r="7892"/>
            <a:stretch/>
          </p:blipFill>
          <p:spPr>
            <a:xfrm>
              <a:off x="5200795" y="224277"/>
              <a:ext cx="2233675" cy="1016000"/>
            </a:xfrm>
            <a:prstGeom prst="rect">
              <a:avLst/>
            </a:prstGeom>
          </p:spPr>
        </p:pic>
        <p:pic>
          <p:nvPicPr>
            <p:cNvPr id="20" name="Immagine 19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BE78CBD5-71BA-BB83-CF64-0A0D34C3548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5019445" y="271598"/>
              <a:ext cx="121268" cy="921359"/>
            </a:xfrm>
            <a:prstGeom prst="rect">
              <a:avLst/>
            </a:prstGeom>
          </p:spPr>
        </p:pic>
        <p:pic>
          <p:nvPicPr>
            <p:cNvPr id="21" name="Immagine 20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B5C06403-387B-567E-630E-485CC38745D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7500178" y="289926"/>
              <a:ext cx="121268" cy="921359"/>
            </a:xfrm>
            <a:prstGeom prst="rect">
              <a:avLst/>
            </a:prstGeom>
          </p:spPr>
        </p:pic>
        <p:pic>
          <p:nvPicPr>
            <p:cNvPr id="23" name="Immagine 22" descr="Immagine che contiene Carattere, Blu elettrico, logo, Elementi grafici&#10;&#10;Descrizione generata automaticamente">
              <a:extLst>
                <a:ext uri="{FF2B5EF4-FFF2-40B4-BE49-F238E27FC236}">
                  <a16:creationId xmlns:a16="http://schemas.microsoft.com/office/drawing/2014/main" id="{32BA4E63-65BE-7E8B-5152-D27DEE013CA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154" y="118749"/>
              <a:ext cx="2197100" cy="1092200"/>
            </a:xfrm>
            <a:prstGeom prst="rect">
              <a:avLst/>
            </a:prstGeom>
          </p:spPr>
        </p:pic>
        <p:pic>
          <p:nvPicPr>
            <p:cNvPr id="24" name="Immagine 23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9F42B6D8-FE57-9C3B-7BA5-575D33F7D7D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9397377" y="277228"/>
              <a:ext cx="121268" cy="921359"/>
            </a:xfrm>
            <a:prstGeom prst="rect">
              <a:avLst/>
            </a:prstGeom>
          </p:spPr>
        </p:pic>
        <p:pic>
          <p:nvPicPr>
            <p:cNvPr id="25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68DA982C-7405-2F76-730E-63168AB1CAA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Marker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0" r="22222"/>
            <a:stretch/>
          </p:blipFill>
          <p:spPr>
            <a:xfrm>
              <a:off x="9818445" y="192920"/>
              <a:ext cx="2197100" cy="1059935"/>
            </a:xfrm>
            <a:prstGeom prst="rect">
              <a:avLst/>
            </a:prstGeom>
          </p:spPr>
        </p:pic>
      </p:grpSp>
      <p:pic>
        <p:nvPicPr>
          <p:cNvPr id="7" name="Immagine 6" descr="Immagine che contiene acqua, aqua, blu, natura&#10;&#10;Descrizione generata automaticamente">
            <a:extLst>
              <a:ext uri="{FF2B5EF4-FFF2-40B4-BE49-F238E27FC236}">
                <a16:creationId xmlns:a16="http://schemas.microsoft.com/office/drawing/2014/main" id="{684FE7CD-246A-3585-D01A-37AF7A1E0A2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1373432"/>
            <a:ext cx="12191999" cy="4982817"/>
          </a:xfrm>
          <a:prstGeom prst="rect">
            <a:avLst/>
          </a:prstGeom>
        </p:spPr>
      </p:pic>
      <p:sp>
        <p:nvSpPr>
          <p:cNvPr id="30" name="TextBox 5">
            <a:extLst>
              <a:ext uri="{FF2B5EF4-FFF2-40B4-BE49-F238E27FC236}">
                <a16:creationId xmlns:a16="http://schemas.microsoft.com/office/drawing/2014/main" id="{29BF6131-06F3-AB8A-9221-85BF6797D4BC}"/>
              </a:ext>
            </a:extLst>
          </p:cNvPr>
          <p:cNvSpPr txBox="1"/>
          <p:nvPr/>
        </p:nvSpPr>
        <p:spPr>
          <a:xfrm>
            <a:off x="102152" y="3518614"/>
            <a:ext cx="681278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bevelB h="25400" prst="softRound"/>
              <a:contourClr>
                <a:schemeClr val="tx2"/>
              </a:contourClr>
            </a:sp3d>
          </a:bodyPr>
          <a:lstStyle>
            <a:defPPr>
              <a:defRPr lang="it-IT"/>
            </a:defPPr>
            <a:lvl1pPr>
              <a:defRPr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7200" dirty="0">
                <a:effectLst>
                  <a:glow rad="241300">
                    <a:schemeClr val="tx2">
                      <a:alpha val="49000"/>
                    </a:schemeClr>
                  </a:glow>
                  <a:outerShdw blurRad="101600" dist="304800" dir="900000" sx="105000" sy="105000" algn="tl" rotWithShape="0">
                    <a:prstClr val="black">
                      <a:alpha val="46000"/>
                    </a:prstClr>
                  </a:outerShdw>
                </a:effectLst>
              </a:rPr>
              <a:t>KM3NeT4RR</a:t>
            </a: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8AED003F-A5E5-0254-E736-E182D75AFC37}"/>
              </a:ext>
            </a:extLst>
          </p:cNvPr>
          <p:cNvSpPr txBox="1"/>
          <p:nvPr/>
        </p:nvSpPr>
        <p:spPr>
          <a:xfrm>
            <a:off x="102152" y="4796665"/>
            <a:ext cx="11496627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bevelB h="25400" prst="softRound"/>
              <a:contourClr>
                <a:schemeClr val="tx2"/>
              </a:contourClr>
            </a:sp3d>
          </a:bodyPr>
          <a:lstStyle>
            <a:defPPr>
              <a:defRPr lang="it-IT"/>
            </a:defPPr>
            <a:lvl1pPr>
              <a:defRPr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it-IT" sz="3000" i="1" dirty="0">
                <a:effectLst>
                  <a:glow rad="241300">
                    <a:schemeClr val="tx2">
                      <a:alpha val="49000"/>
                    </a:schemeClr>
                  </a:glow>
                  <a:outerShdw blurRad="101600" dist="304800" dir="900000" sx="105000" sy="105000" algn="tl" rotWithShape="0">
                    <a:prstClr val="black">
                      <a:alpha val="46000"/>
                    </a:prstClr>
                  </a:outerShdw>
                </a:effectLst>
              </a:rPr>
              <a:t>Il telescopio sottomarino </a:t>
            </a:r>
          </a:p>
          <a:p>
            <a:r>
              <a:rPr lang="it-IT" sz="3000" i="1" dirty="0">
                <a:effectLst>
                  <a:glow rad="241300">
                    <a:schemeClr val="tx2">
                      <a:alpha val="49000"/>
                    </a:schemeClr>
                  </a:glow>
                  <a:outerShdw blurRad="101600" dist="304800" dir="900000" sx="105000" sy="105000" algn="tl" rotWithShape="0">
                    <a:prstClr val="black">
                      <a:alpha val="46000"/>
                    </a:prstClr>
                  </a:outerShdw>
                </a:effectLst>
              </a:rPr>
              <a:t>alla ricerca di neutrini cosmici nel Mar Mediterraneo</a:t>
            </a:r>
            <a:endParaRPr lang="it-IT" sz="7200" i="1" dirty="0">
              <a:effectLst>
                <a:glow rad="241300">
                  <a:schemeClr val="tx2">
                    <a:alpha val="49000"/>
                  </a:schemeClr>
                </a:glow>
                <a:outerShdw blurRad="101600" dist="304800" dir="900000" sx="105000" sy="105000" algn="tl" rotWithShape="0">
                  <a:prstClr val="black">
                    <a:alpha val="46000"/>
                  </a:prstClr>
                </a:outerShdw>
              </a:effectLst>
            </a:endParaRPr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E9FC51B5-A2C3-D1D1-8C96-AF2A0B6D70E9}"/>
              </a:ext>
            </a:extLst>
          </p:cNvPr>
          <p:cNvSpPr txBox="1"/>
          <p:nvPr/>
        </p:nvSpPr>
        <p:spPr>
          <a:xfrm>
            <a:off x="488718" y="5952985"/>
            <a:ext cx="1149662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>
              <a:bevelB h="25400" prst="softRound"/>
              <a:contourClr>
                <a:schemeClr val="tx2"/>
              </a:contourClr>
            </a:sp3d>
          </a:bodyPr>
          <a:lstStyle>
            <a:defPPr>
              <a:defRPr lang="it-IT"/>
            </a:defPPr>
            <a:lvl1pPr>
              <a:defRPr sz="5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it-IT" sz="1600" dirty="0">
                <a:effectLst>
                  <a:glow rad="241300">
                    <a:schemeClr val="tx2">
                      <a:alpha val="49000"/>
                    </a:schemeClr>
                  </a:glow>
                  <a:outerShdw blurRad="101600" dist="304800" dir="900000" sx="105000" sy="105000" algn="tl" rotWithShape="0">
                    <a:prstClr val="black">
                      <a:alpha val="46000"/>
                    </a:prstClr>
                  </a:outerShdw>
                </a:effectLst>
              </a:rPr>
              <a:t>Dipartimento di Fisica e </a:t>
            </a:r>
            <a:r>
              <a:rPr lang="it-IT" sz="1600" dirty="0" err="1">
                <a:effectLst>
                  <a:glow rad="241300">
                    <a:schemeClr val="tx2">
                      <a:alpha val="49000"/>
                    </a:schemeClr>
                  </a:glow>
                  <a:outerShdw blurRad="101600" dist="304800" dir="900000" sx="105000" sy="105000" algn="tl" rotWithShape="0">
                    <a:prstClr val="black">
                      <a:alpha val="46000"/>
                    </a:prstClr>
                  </a:outerShdw>
                </a:effectLst>
              </a:rPr>
              <a:t>Astronimia</a:t>
            </a:r>
            <a:r>
              <a:rPr lang="it-IT" sz="1600" dirty="0">
                <a:effectLst>
                  <a:glow rad="241300">
                    <a:schemeClr val="tx2">
                      <a:alpha val="49000"/>
                    </a:schemeClr>
                  </a:glow>
                  <a:outerShdw blurRad="101600" dist="304800" dir="900000" sx="105000" sy="105000" algn="tl" rotWithShape="0">
                    <a:prstClr val="black">
                      <a:alpha val="46000"/>
                    </a:prstClr>
                  </a:outerShdw>
                </a:effectLst>
              </a:rPr>
              <a:t>, Aula Magna - 21 Gennaio 2025</a:t>
            </a:r>
          </a:p>
        </p:txBody>
      </p:sp>
      <p:pic>
        <p:nvPicPr>
          <p:cNvPr id="4" name="Picture 37" descr="A poster with a picture of a ball&#10;&#10;Description automatically generated">
            <a:extLst>
              <a:ext uri="{FF2B5EF4-FFF2-40B4-BE49-F238E27FC236}">
                <a16:creationId xmlns:a16="http://schemas.microsoft.com/office/drawing/2014/main" id="{12D3E0A3-D15E-07C6-6089-011BC791EC1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121528"/>
              </a:clrFrom>
              <a:clrTo>
                <a:srgbClr val="12152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1" t="39433" r="3981" b="48936"/>
          <a:stretch/>
        </p:blipFill>
        <p:spPr>
          <a:xfrm>
            <a:off x="102152" y="1554091"/>
            <a:ext cx="4695370" cy="1617734"/>
          </a:xfrm>
          <a:prstGeom prst="rect">
            <a:avLst/>
          </a:prstGeom>
        </p:spPr>
      </p:pic>
      <p:pic>
        <p:nvPicPr>
          <p:cNvPr id="6" name="Picture 33" descr="A close-up of a sphere&#10;&#10;Description automatically generated">
            <a:extLst>
              <a:ext uri="{FF2B5EF4-FFF2-40B4-BE49-F238E27FC236}">
                <a16:creationId xmlns:a16="http://schemas.microsoft.com/office/drawing/2014/main" id="{AA1EF099-3899-72E1-BCA9-963CE46EFA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" t="4681" r="201" b="31489"/>
          <a:stretch/>
        </p:blipFill>
        <p:spPr>
          <a:xfrm>
            <a:off x="7293939" y="1468681"/>
            <a:ext cx="4304839" cy="389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4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1B208-AF82-6034-BCD0-501A29C2F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566DA3E-E331-A93A-FA17-783AADFFACB7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E025703-E809-48AC-15D2-506FF8A9C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40002FF-F4AB-28E0-FC1C-6B3577596221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6" name="Picture 5" descr="A logo of a number four&#10;&#10;Description automatically generated">
            <a:extLst>
              <a:ext uri="{FF2B5EF4-FFF2-40B4-BE49-F238E27FC236}">
                <a16:creationId xmlns:a16="http://schemas.microsoft.com/office/drawing/2014/main" id="{23B69945-0CA9-804C-7D22-0C40E3A3A9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AF7B1E18-64EA-70F7-9E13-EE3E9FE2F7E1}"/>
              </a:ext>
            </a:extLst>
          </p:cNvPr>
          <p:cNvGrpSpPr/>
          <p:nvPr/>
        </p:nvGrpSpPr>
        <p:grpSpPr>
          <a:xfrm>
            <a:off x="10839" y="-9224"/>
            <a:ext cx="12192000" cy="870184"/>
            <a:chOff x="0" y="1586"/>
            <a:chExt cx="12192000" cy="1387666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C981C2F8-1310-2E42-9DF3-041C69E747B2}"/>
                </a:ext>
              </a:extLst>
            </p:cNvPr>
            <p:cNvGrpSpPr/>
            <p:nvPr/>
          </p:nvGrpSpPr>
          <p:grpSpPr>
            <a:xfrm>
              <a:off x="0" y="1586"/>
              <a:ext cx="12192000" cy="1387666"/>
              <a:chOff x="0" y="1586"/>
              <a:chExt cx="12192000" cy="1387666"/>
            </a:xfrm>
          </p:grpSpPr>
          <p:pic>
            <p:nvPicPr>
              <p:cNvPr id="48" name="Picture 1">
                <a:extLst>
                  <a:ext uri="{FF2B5EF4-FFF2-40B4-BE49-F238E27FC236}">
                    <a16:creationId xmlns:a16="http://schemas.microsoft.com/office/drawing/2014/main" id="{FFAB5A3F-901C-681F-E666-C909F7ED0DCE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1586"/>
                <a:ext cx="12191999" cy="13876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Immagine 48">
                <a:extLst>
                  <a:ext uri="{FF2B5EF4-FFF2-40B4-BE49-F238E27FC236}">
                    <a16:creationId xmlns:a16="http://schemas.microsoft.com/office/drawing/2014/main" id="{F1A3A335-6418-AB2D-3C28-4B104AE0FFBF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9632"/>
                <a:ext cx="11483163" cy="1105293"/>
              </a:xfrm>
              <a:prstGeom prst="rect">
                <a:avLst/>
              </a:prstGeom>
            </p:spPr>
          </p:pic>
        </p:grpSp>
        <p:pic>
          <p:nvPicPr>
            <p:cNvPr id="21" name="Immagine 20" descr="Immagine che contiene testo, schermata, Blu elettrico, Carattere&#10;&#10;Descrizione generata automaticamente">
              <a:extLst>
                <a:ext uri="{FF2B5EF4-FFF2-40B4-BE49-F238E27FC236}">
                  <a16:creationId xmlns:a16="http://schemas.microsoft.com/office/drawing/2014/main" id="{188EBC7C-77B6-4DF3-8223-E37AB5385E38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87"/>
            <a:stretch/>
          </p:blipFill>
          <p:spPr>
            <a:xfrm>
              <a:off x="0" y="122165"/>
              <a:ext cx="1872059" cy="1193801"/>
            </a:xfrm>
            <a:prstGeom prst="rect">
              <a:avLst/>
            </a:prstGeom>
          </p:spPr>
        </p:pic>
        <p:pic>
          <p:nvPicPr>
            <p:cNvPr id="29" name="Immagine 28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DAF5D5AE-A317-A187-B18D-E15CE4E07A03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2284509" y="289172"/>
              <a:ext cx="121268" cy="921359"/>
            </a:xfrm>
            <a:prstGeom prst="rect">
              <a:avLst/>
            </a:prstGeom>
          </p:spPr>
        </p:pic>
        <p:pic>
          <p:nvPicPr>
            <p:cNvPr id="30" name="Immagine 29" descr="Immagine che contiene testo, logo, Carattere, Blu elettrico&#10;&#10;Descrizione generata automaticamente">
              <a:extLst>
                <a:ext uri="{FF2B5EF4-FFF2-40B4-BE49-F238E27FC236}">
                  <a16:creationId xmlns:a16="http://schemas.microsoft.com/office/drawing/2014/main" id="{D008C3F2-A05A-5C11-CB29-973AAFB2BC72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2" r="17205"/>
            <a:stretch/>
          </p:blipFill>
          <p:spPr>
            <a:xfrm>
              <a:off x="2563051" y="160883"/>
              <a:ext cx="1647585" cy="1041400"/>
            </a:xfrm>
            <a:prstGeom prst="rect">
              <a:avLst/>
            </a:prstGeom>
          </p:spPr>
        </p:pic>
        <p:pic>
          <p:nvPicPr>
            <p:cNvPr id="31" name="Immagine 30" descr="Immagine che contiene testo, schermata, Elementi grafici, grafica&#10;&#10;Descrizione generata automaticamente">
              <a:extLst>
                <a:ext uri="{FF2B5EF4-FFF2-40B4-BE49-F238E27FC236}">
                  <a16:creationId xmlns:a16="http://schemas.microsoft.com/office/drawing/2014/main" id="{B1493068-1ED8-376A-7AA1-34E617F8457C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6" r="7892"/>
            <a:stretch/>
          </p:blipFill>
          <p:spPr>
            <a:xfrm>
              <a:off x="4976709" y="224278"/>
              <a:ext cx="1808358" cy="1016000"/>
            </a:xfrm>
            <a:prstGeom prst="rect">
              <a:avLst/>
            </a:prstGeom>
          </p:spPr>
        </p:pic>
        <p:pic>
          <p:nvPicPr>
            <p:cNvPr id="32" name="Immagine 31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C22429D7-797B-369C-01F5-7DFAFFD2940E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4475799" y="318918"/>
              <a:ext cx="121268" cy="921359"/>
            </a:xfrm>
            <a:prstGeom prst="rect">
              <a:avLst/>
            </a:prstGeom>
          </p:spPr>
        </p:pic>
        <p:pic>
          <p:nvPicPr>
            <p:cNvPr id="33" name="Immagine 32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62A10409-89E0-C657-7C13-A312C18DFBBC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7236505" y="289172"/>
              <a:ext cx="121268" cy="921359"/>
            </a:xfrm>
            <a:prstGeom prst="rect">
              <a:avLst/>
            </a:prstGeom>
          </p:spPr>
        </p:pic>
        <p:pic>
          <p:nvPicPr>
            <p:cNvPr id="38" name="Immagine 37" descr="Immagine che contiene Carattere, Blu elettrico, logo, Elementi grafici&#10;&#10;Descrizione generata automaticamente">
              <a:extLst>
                <a:ext uri="{FF2B5EF4-FFF2-40B4-BE49-F238E27FC236}">
                  <a16:creationId xmlns:a16="http://schemas.microsoft.com/office/drawing/2014/main" id="{DD0AC599-6FEB-0D90-9AB1-93B8D3E20062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769" y="160883"/>
              <a:ext cx="1638891" cy="1092200"/>
            </a:xfrm>
            <a:prstGeom prst="rect">
              <a:avLst/>
            </a:prstGeom>
          </p:spPr>
        </p:pic>
        <p:pic>
          <p:nvPicPr>
            <p:cNvPr id="41" name="Immagine 40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B06C0E6B-D6A2-9A97-3CA2-EF3FEC687223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9456823" y="324298"/>
              <a:ext cx="121268" cy="921359"/>
            </a:xfrm>
            <a:prstGeom prst="rect">
              <a:avLst/>
            </a:prstGeom>
          </p:spPr>
        </p:pic>
        <p:pic>
          <p:nvPicPr>
            <p:cNvPr id="46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67984DF-4DEF-E084-B994-CC4D3BF602BC}"/>
                </a:ext>
              </a:extLst>
            </p:cNvPr>
            <p:cNvPicPr/>
            <p:nvPr/>
          </p:nvPicPr>
          <p:blipFill>
            <a:blip r:embed="rId11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Marker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0" r="22222"/>
            <a:stretch/>
          </p:blipFill>
          <p:spPr>
            <a:xfrm>
              <a:off x="9990542" y="114845"/>
              <a:ext cx="1638890" cy="1180077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62D55F4-BB7E-0867-0006-D64874ABA513}"/>
              </a:ext>
            </a:extLst>
          </p:cNvPr>
          <p:cNvSpPr txBox="1"/>
          <p:nvPr/>
        </p:nvSpPr>
        <p:spPr>
          <a:xfrm>
            <a:off x="1342176" y="1002222"/>
            <a:ext cx="9529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BUDGET DI PROGETTO KM3NeT4RR PER PARTNER E UO </a:t>
            </a:r>
            <a:r>
              <a:rPr lang="en-US" sz="1600" b="1" dirty="0"/>
              <a:t>(in €)</a:t>
            </a:r>
            <a:endParaRPr lang="it-IT" sz="1600" b="1" i="1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1594B74-542E-E726-916A-2B4E70DC25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373559"/>
              </p:ext>
            </p:extLst>
          </p:nvPr>
        </p:nvGraphicFramePr>
        <p:xfrm>
          <a:off x="544513" y="1553390"/>
          <a:ext cx="1110297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3" imgW="11102517" imgH="4800741" progId="Excel.Sheet.12">
                  <p:embed/>
                </p:oleObj>
              </mc:Choice>
              <mc:Fallback>
                <p:oleObj name="Worksheet" r:id="rId13" imgW="11102517" imgH="4800741" progId="Excel.Sheet.12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5678532-B7B4-8BEA-FBB0-6CE619933D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4513" y="1553390"/>
                        <a:ext cx="11102975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34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71154-E44D-3278-7CD9-BCC5A9827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15F3BE-B5D8-A960-AC48-70CB2EAADCB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4C48A1F-4A07-C889-C983-9A3339DC6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60D5D5-B17B-9280-1B9C-58A594FCEC47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6" name="Picture 5" descr="A logo of a number four&#10;&#10;Description automatically generated">
            <a:extLst>
              <a:ext uri="{FF2B5EF4-FFF2-40B4-BE49-F238E27FC236}">
                <a16:creationId xmlns:a16="http://schemas.microsoft.com/office/drawing/2014/main" id="{895E6838-95E9-F84D-4116-C1D012E53C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A219455E-9A6F-0E8A-42BD-7DD9071F2A09}"/>
              </a:ext>
            </a:extLst>
          </p:cNvPr>
          <p:cNvGrpSpPr/>
          <p:nvPr/>
        </p:nvGrpSpPr>
        <p:grpSpPr>
          <a:xfrm>
            <a:off x="10839" y="-9224"/>
            <a:ext cx="12192000" cy="870184"/>
            <a:chOff x="0" y="1586"/>
            <a:chExt cx="12192000" cy="1387666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63EB20BC-AA63-AA6D-CBC3-9044C606388F}"/>
                </a:ext>
              </a:extLst>
            </p:cNvPr>
            <p:cNvGrpSpPr/>
            <p:nvPr/>
          </p:nvGrpSpPr>
          <p:grpSpPr>
            <a:xfrm>
              <a:off x="0" y="1586"/>
              <a:ext cx="12192000" cy="1387666"/>
              <a:chOff x="0" y="1586"/>
              <a:chExt cx="12192000" cy="1387666"/>
            </a:xfrm>
          </p:grpSpPr>
          <p:pic>
            <p:nvPicPr>
              <p:cNvPr id="48" name="Picture 1">
                <a:extLst>
                  <a:ext uri="{FF2B5EF4-FFF2-40B4-BE49-F238E27FC236}">
                    <a16:creationId xmlns:a16="http://schemas.microsoft.com/office/drawing/2014/main" id="{2F51BC1E-E2B7-0933-8F14-4790C2E4C2A4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1586"/>
                <a:ext cx="12191999" cy="13876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Immagine 48">
                <a:extLst>
                  <a:ext uri="{FF2B5EF4-FFF2-40B4-BE49-F238E27FC236}">
                    <a16:creationId xmlns:a16="http://schemas.microsoft.com/office/drawing/2014/main" id="{8D14D234-1FF4-82C0-11B3-AD3C9FA7557E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9632"/>
                <a:ext cx="11483163" cy="1105293"/>
              </a:xfrm>
              <a:prstGeom prst="rect">
                <a:avLst/>
              </a:prstGeom>
            </p:spPr>
          </p:pic>
        </p:grpSp>
        <p:pic>
          <p:nvPicPr>
            <p:cNvPr id="21" name="Immagine 20" descr="Immagine che contiene testo, schermata, Blu elettrico, Carattere&#10;&#10;Descrizione generata automaticamente">
              <a:extLst>
                <a:ext uri="{FF2B5EF4-FFF2-40B4-BE49-F238E27FC236}">
                  <a16:creationId xmlns:a16="http://schemas.microsoft.com/office/drawing/2014/main" id="{8A00BCD8-439F-F46E-182C-74ACE44D489E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87"/>
            <a:stretch/>
          </p:blipFill>
          <p:spPr>
            <a:xfrm>
              <a:off x="0" y="122165"/>
              <a:ext cx="1872059" cy="1193801"/>
            </a:xfrm>
            <a:prstGeom prst="rect">
              <a:avLst/>
            </a:prstGeom>
          </p:spPr>
        </p:pic>
        <p:pic>
          <p:nvPicPr>
            <p:cNvPr id="29" name="Immagine 28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2F94877B-CAA9-C34D-16A3-08390C61FA57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2284509" y="289172"/>
              <a:ext cx="121268" cy="921359"/>
            </a:xfrm>
            <a:prstGeom prst="rect">
              <a:avLst/>
            </a:prstGeom>
          </p:spPr>
        </p:pic>
        <p:pic>
          <p:nvPicPr>
            <p:cNvPr id="30" name="Immagine 29" descr="Immagine che contiene testo, logo, Carattere, Blu elettrico&#10;&#10;Descrizione generata automaticamente">
              <a:extLst>
                <a:ext uri="{FF2B5EF4-FFF2-40B4-BE49-F238E27FC236}">
                  <a16:creationId xmlns:a16="http://schemas.microsoft.com/office/drawing/2014/main" id="{5D97D875-BE81-51B7-E0DA-AD0B904F995A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2" r="17205"/>
            <a:stretch/>
          </p:blipFill>
          <p:spPr>
            <a:xfrm>
              <a:off x="2563051" y="160883"/>
              <a:ext cx="1647585" cy="1041400"/>
            </a:xfrm>
            <a:prstGeom prst="rect">
              <a:avLst/>
            </a:prstGeom>
          </p:spPr>
        </p:pic>
        <p:pic>
          <p:nvPicPr>
            <p:cNvPr id="31" name="Immagine 30" descr="Immagine che contiene testo, schermata, Elementi grafici, grafica&#10;&#10;Descrizione generata automaticamente">
              <a:extLst>
                <a:ext uri="{FF2B5EF4-FFF2-40B4-BE49-F238E27FC236}">
                  <a16:creationId xmlns:a16="http://schemas.microsoft.com/office/drawing/2014/main" id="{B35446A1-9671-D354-2AD8-A3B3ACF3E618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6" r="7892"/>
            <a:stretch/>
          </p:blipFill>
          <p:spPr>
            <a:xfrm>
              <a:off x="4976709" y="224278"/>
              <a:ext cx="1808358" cy="1016000"/>
            </a:xfrm>
            <a:prstGeom prst="rect">
              <a:avLst/>
            </a:prstGeom>
          </p:spPr>
        </p:pic>
        <p:pic>
          <p:nvPicPr>
            <p:cNvPr id="32" name="Immagine 31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657E7134-A734-BF30-EC67-F4CF266B22A5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4475799" y="318918"/>
              <a:ext cx="121268" cy="921359"/>
            </a:xfrm>
            <a:prstGeom prst="rect">
              <a:avLst/>
            </a:prstGeom>
          </p:spPr>
        </p:pic>
        <p:pic>
          <p:nvPicPr>
            <p:cNvPr id="33" name="Immagine 32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49F5A9D3-8964-5214-7CE1-087CBCED3AF9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7236505" y="289172"/>
              <a:ext cx="121268" cy="921359"/>
            </a:xfrm>
            <a:prstGeom prst="rect">
              <a:avLst/>
            </a:prstGeom>
          </p:spPr>
        </p:pic>
        <p:pic>
          <p:nvPicPr>
            <p:cNvPr id="38" name="Immagine 37" descr="Immagine che contiene Carattere, Blu elettrico, logo, Elementi grafici&#10;&#10;Descrizione generata automaticamente">
              <a:extLst>
                <a:ext uri="{FF2B5EF4-FFF2-40B4-BE49-F238E27FC236}">
                  <a16:creationId xmlns:a16="http://schemas.microsoft.com/office/drawing/2014/main" id="{A85F128B-F5D1-04BC-A6E8-A9769C8235C3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769" y="160883"/>
              <a:ext cx="1638891" cy="1092200"/>
            </a:xfrm>
            <a:prstGeom prst="rect">
              <a:avLst/>
            </a:prstGeom>
          </p:spPr>
        </p:pic>
        <p:pic>
          <p:nvPicPr>
            <p:cNvPr id="41" name="Immagine 40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CE3214A1-5812-3AF0-C83C-9C4B5C3C06BE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9456823" y="324298"/>
              <a:ext cx="121268" cy="921359"/>
            </a:xfrm>
            <a:prstGeom prst="rect">
              <a:avLst/>
            </a:prstGeom>
          </p:spPr>
        </p:pic>
        <p:pic>
          <p:nvPicPr>
            <p:cNvPr id="46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43FD3E4-FAE0-A343-928A-485FB92157C2}"/>
                </a:ext>
              </a:extLst>
            </p:cNvPr>
            <p:cNvPicPr/>
            <p:nvPr/>
          </p:nvPicPr>
          <p:blipFill>
            <a:blip r:embed="rId11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Marker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0" r="22222"/>
            <a:stretch/>
          </p:blipFill>
          <p:spPr>
            <a:xfrm>
              <a:off x="9990542" y="114845"/>
              <a:ext cx="1638890" cy="118007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A32E8E2-85A7-751D-1119-19C9E2AB17A1}"/>
              </a:ext>
            </a:extLst>
          </p:cNvPr>
          <p:cNvSpPr txBox="1"/>
          <p:nvPr/>
        </p:nvSpPr>
        <p:spPr>
          <a:xfrm>
            <a:off x="1065882" y="999846"/>
            <a:ext cx="10081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BUDGET DI PROGETTO KM3NeT4RR PER WORKPACKAGE </a:t>
            </a:r>
            <a:r>
              <a:rPr lang="en-US" sz="1600" b="1" dirty="0"/>
              <a:t>(in €)</a:t>
            </a:r>
            <a:endParaRPr lang="it-IT" sz="1600" b="1" i="1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DCF4A8F-48B1-804C-7605-C95BD56E46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025090"/>
              </p:ext>
            </p:extLst>
          </p:nvPr>
        </p:nvGraphicFramePr>
        <p:xfrm>
          <a:off x="838200" y="1549400"/>
          <a:ext cx="10515600" cy="4652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3" imgW="8321040" imgH="3680413" progId="Excel.Sheet.12">
                  <p:embed/>
                </p:oleObj>
              </mc:Choice>
              <mc:Fallback>
                <p:oleObj name="Worksheet" r:id="rId13" imgW="8321040" imgH="3680413" progId="Excel.Shee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DD90188-4DBC-4A48-320B-203BE451ED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8200" y="1549400"/>
                        <a:ext cx="10515600" cy="4652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421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EACBB-384A-9A9A-7236-AB3FC502D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74DF1A-5E59-EB51-C447-5AB9DDB1B96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E91B1DA-DBDE-401D-0B88-7C1FD0A21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962B515-8B34-5B87-1BF5-6662C83CEEB4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6" name="Picture 5" descr="A logo of a number four&#10;&#10;Description automatically generated">
            <a:extLst>
              <a:ext uri="{FF2B5EF4-FFF2-40B4-BE49-F238E27FC236}">
                <a16:creationId xmlns:a16="http://schemas.microsoft.com/office/drawing/2014/main" id="{480E9EA0-006E-0CF4-57B7-FBCB7BAEB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53094105-3559-370C-D02F-81E3DA1C3E9E}"/>
              </a:ext>
            </a:extLst>
          </p:cNvPr>
          <p:cNvGrpSpPr/>
          <p:nvPr/>
        </p:nvGrpSpPr>
        <p:grpSpPr>
          <a:xfrm>
            <a:off x="10839" y="-9224"/>
            <a:ext cx="12192000" cy="870184"/>
            <a:chOff x="0" y="1586"/>
            <a:chExt cx="12192000" cy="1387666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C46B977A-E43F-8D89-533F-0045D263B5A5}"/>
                </a:ext>
              </a:extLst>
            </p:cNvPr>
            <p:cNvGrpSpPr/>
            <p:nvPr/>
          </p:nvGrpSpPr>
          <p:grpSpPr>
            <a:xfrm>
              <a:off x="0" y="1586"/>
              <a:ext cx="12192000" cy="1387666"/>
              <a:chOff x="0" y="1586"/>
              <a:chExt cx="12192000" cy="1387666"/>
            </a:xfrm>
          </p:grpSpPr>
          <p:pic>
            <p:nvPicPr>
              <p:cNvPr id="48" name="Picture 1">
                <a:extLst>
                  <a:ext uri="{FF2B5EF4-FFF2-40B4-BE49-F238E27FC236}">
                    <a16:creationId xmlns:a16="http://schemas.microsoft.com/office/drawing/2014/main" id="{72DCBC96-594E-B130-66B8-D26EEEA558F7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1586"/>
                <a:ext cx="12191999" cy="13876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Immagine 48">
                <a:extLst>
                  <a:ext uri="{FF2B5EF4-FFF2-40B4-BE49-F238E27FC236}">
                    <a16:creationId xmlns:a16="http://schemas.microsoft.com/office/drawing/2014/main" id="{94333F70-0EC9-8CB9-9B54-2D27EECEE666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9632"/>
                <a:ext cx="11483163" cy="1105293"/>
              </a:xfrm>
              <a:prstGeom prst="rect">
                <a:avLst/>
              </a:prstGeom>
            </p:spPr>
          </p:pic>
        </p:grpSp>
        <p:pic>
          <p:nvPicPr>
            <p:cNvPr id="21" name="Immagine 20" descr="Immagine che contiene testo, schermata, Blu elettrico, Carattere&#10;&#10;Descrizione generata automaticamente">
              <a:extLst>
                <a:ext uri="{FF2B5EF4-FFF2-40B4-BE49-F238E27FC236}">
                  <a16:creationId xmlns:a16="http://schemas.microsoft.com/office/drawing/2014/main" id="{7B492D62-2B8A-30E2-855D-252D5E913DCC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87"/>
            <a:stretch/>
          </p:blipFill>
          <p:spPr>
            <a:xfrm>
              <a:off x="0" y="122165"/>
              <a:ext cx="1872059" cy="1193801"/>
            </a:xfrm>
            <a:prstGeom prst="rect">
              <a:avLst/>
            </a:prstGeom>
          </p:spPr>
        </p:pic>
        <p:pic>
          <p:nvPicPr>
            <p:cNvPr id="29" name="Immagine 28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F11BE0B8-92F2-7A14-719B-5F56F5A317B4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2284509" y="289172"/>
              <a:ext cx="121268" cy="921359"/>
            </a:xfrm>
            <a:prstGeom prst="rect">
              <a:avLst/>
            </a:prstGeom>
          </p:spPr>
        </p:pic>
        <p:pic>
          <p:nvPicPr>
            <p:cNvPr id="30" name="Immagine 29" descr="Immagine che contiene testo, logo, Carattere, Blu elettrico&#10;&#10;Descrizione generata automaticamente">
              <a:extLst>
                <a:ext uri="{FF2B5EF4-FFF2-40B4-BE49-F238E27FC236}">
                  <a16:creationId xmlns:a16="http://schemas.microsoft.com/office/drawing/2014/main" id="{00E73971-AE72-1176-BBB2-413C9C2D96E0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2" r="17205"/>
            <a:stretch/>
          </p:blipFill>
          <p:spPr>
            <a:xfrm>
              <a:off x="2563051" y="160883"/>
              <a:ext cx="1647585" cy="1041400"/>
            </a:xfrm>
            <a:prstGeom prst="rect">
              <a:avLst/>
            </a:prstGeom>
          </p:spPr>
        </p:pic>
        <p:pic>
          <p:nvPicPr>
            <p:cNvPr id="31" name="Immagine 30" descr="Immagine che contiene testo, schermata, Elementi grafici, grafica&#10;&#10;Descrizione generata automaticamente">
              <a:extLst>
                <a:ext uri="{FF2B5EF4-FFF2-40B4-BE49-F238E27FC236}">
                  <a16:creationId xmlns:a16="http://schemas.microsoft.com/office/drawing/2014/main" id="{E08943A3-5FC9-A409-079A-88AA5C6CFEFF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6" r="7892"/>
            <a:stretch/>
          </p:blipFill>
          <p:spPr>
            <a:xfrm>
              <a:off x="4976709" y="224278"/>
              <a:ext cx="1808358" cy="1016000"/>
            </a:xfrm>
            <a:prstGeom prst="rect">
              <a:avLst/>
            </a:prstGeom>
          </p:spPr>
        </p:pic>
        <p:pic>
          <p:nvPicPr>
            <p:cNvPr id="32" name="Immagine 31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750B0BEA-0F54-0B0D-0A10-29CC31E1D83D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4475799" y="318918"/>
              <a:ext cx="121268" cy="921359"/>
            </a:xfrm>
            <a:prstGeom prst="rect">
              <a:avLst/>
            </a:prstGeom>
          </p:spPr>
        </p:pic>
        <p:pic>
          <p:nvPicPr>
            <p:cNvPr id="33" name="Immagine 32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A19C73BD-EB05-33A6-73F4-C70A18C29C06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7236505" y="289172"/>
              <a:ext cx="121268" cy="921359"/>
            </a:xfrm>
            <a:prstGeom prst="rect">
              <a:avLst/>
            </a:prstGeom>
          </p:spPr>
        </p:pic>
        <p:pic>
          <p:nvPicPr>
            <p:cNvPr id="38" name="Immagine 37" descr="Immagine che contiene Carattere, Blu elettrico, logo, Elementi grafici&#10;&#10;Descrizione generata automaticamente">
              <a:extLst>
                <a:ext uri="{FF2B5EF4-FFF2-40B4-BE49-F238E27FC236}">
                  <a16:creationId xmlns:a16="http://schemas.microsoft.com/office/drawing/2014/main" id="{5368021C-B0CC-E804-11F8-1FB0A80363EF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769" y="160883"/>
              <a:ext cx="1638891" cy="1092200"/>
            </a:xfrm>
            <a:prstGeom prst="rect">
              <a:avLst/>
            </a:prstGeom>
          </p:spPr>
        </p:pic>
        <p:pic>
          <p:nvPicPr>
            <p:cNvPr id="41" name="Immagine 40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9398C19F-4A0C-4276-3829-8478A2FF3D81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9456823" y="324298"/>
              <a:ext cx="121268" cy="921359"/>
            </a:xfrm>
            <a:prstGeom prst="rect">
              <a:avLst/>
            </a:prstGeom>
          </p:spPr>
        </p:pic>
        <p:pic>
          <p:nvPicPr>
            <p:cNvPr id="46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6E1006F-1FE8-C921-260B-2E26E89B60A3}"/>
                </a:ext>
              </a:extLst>
            </p:cNvPr>
            <p:cNvPicPr/>
            <p:nvPr/>
          </p:nvPicPr>
          <p:blipFill>
            <a:blip r:embed="rId11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Marker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0" r="22222"/>
            <a:stretch/>
          </p:blipFill>
          <p:spPr>
            <a:xfrm>
              <a:off x="9990542" y="114845"/>
              <a:ext cx="1638890" cy="118007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DFCC3CE-4CBC-0B70-A699-3CC59253C15D}"/>
              </a:ext>
            </a:extLst>
          </p:cNvPr>
          <p:cNvSpPr txBox="1"/>
          <p:nvPr/>
        </p:nvSpPr>
        <p:spPr>
          <a:xfrm>
            <a:off x="1081705" y="999846"/>
            <a:ext cx="100503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CRONOPROGRAMMA: 15 BIMESTRI PREVISTI + 3 DI PROROGA</a:t>
            </a:r>
            <a:endParaRPr lang="it-IT" sz="1600" b="1" i="1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D9DC61F-8136-B4AA-52F5-07274CE4A664}"/>
              </a:ext>
            </a:extLst>
          </p:cNvPr>
          <p:cNvSpPr/>
          <p:nvPr/>
        </p:nvSpPr>
        <p:spPr>
          <a:xfrm>
            <a:off x="1438273" y="3664975"/>
            <a:ext cx="6729984" cy="914400"/>
          </a:xfrm>
          <a:prstGeom prst="homePlate">
            <a:avLst>
              <a:gd name="adj" fmla="val 18182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13 BIMESTRI ESEGUITI</a:t>
            </a: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2487D109-35EF-A1FF-12CA-EAE7576468F0}"/>
              </a:ext>
            </a:extLst>
          </p:cNvPr>
          <p:cNvSpPr/>
          <p:nvPr/>
        </p:nvSpPr>
        <p:spPr>
          <a:xfrm>
            <a:off x="8190737" y="3664975"/>
            <a:ext cx="1014984" cy="914400"/>
          </a:xfrm>
          <a:prstGeom prst="chevron">
            <a:avLst>
              <a:gd name="adj" fmla="val 1931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2 BIM</a:t>
            </a: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0AC0AD5E-8D7C-0E81-775D-77AE6176251E}"/>
              </a:ext>
            </a:extLst>
          </p:cNvPr>
          <p:cNvSpPr/>
          <p:nvPr/>
        </p:nvSpPr>
        <p:spPr>
          <a:xfrm>
            <a:off x="9228200" y="3664975"/>
            <a:ext cx="1517904" cy="914400"/>
          </a:xfrm>
          <a:prstGeom prst="chevron">
            <a:avLst>
              <a:gd name="adj" fmla="val 14773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b="1" dirty="0">
                <a:solidFill>
                  <a:schemeClr val="bg1"/>
                </a:solidFill>
              </a:rPr>
              <a:t>PROROGA 3 BIMESTRI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FE5755A-75F2-079B-EB07-14EE2E9F99BA}"/>
              </a:ext>
            </a:extLst>
          </p:cNvPr>
          <p:cNvSpPr/>
          <p:nvPr/>
        </p:nvSpPr>
        <p:spPr>
          <a:xfrm>
            <a:off x="1372214" y="3064899"/>
            <a:ext cx="146304" cy="542925"/>
          </a:xfrm>
          <a:prstGeom prst="downArrow">
            <a:avLst>
              <a:gd name="adj1" fmla="val 28947"/>
              <a:gd name="adj2" fmla="val 50000"/>
            </a:avLst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AFA6701-FDA2-E9A8-05E7-B83F929339F2}"/>
              </a:ext>
            </a:extLst>
          </p:cNvPr>
          <p:cNvSpPr/>
          <p:nvPr/>
        </p:nvSpPr>
        <p:spPr>
          <a:xfrm>
            <a:off x="951886" y="2411973"/>
            <a:ext cx="1005840" cy="6286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AVVIO DI PROGETTO</a:t>
            </a:r>
            <a:br>
              <a:rPr lang="it-IT" sz="1200" b="1" dirty="0">
                <a:solidFill>
                  <a:schemeClr val="tx1"/>
                </a:solidFill>
              </a:rPr>
            </a:br>
            <a:r>
              <a:rPr lang="it-IT" sz="1400" b="1" dirty="0">
                <a:solidFill>
                  <a:schemeClr val="tx1"/>
                </a:solidFill>
              </a:rPr>
              <a:t>01/12/2022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6851BB4F-B4C5-E292-6541-9FB1ADF69B0D}"/>
              </a:ext>
            </a:extLst>
          </p:cNvPr>
          <p:cNvSpPr/>
          <p:nvPr/>
        </p:nvSpPr>
        <p:spPr>
          <a:xfrm>
            <a:off x="8026741" y="3064899"/>
            <a:ext cx="146304" cy="542925"/>
          </a:xfrm>
          <a:prstGeom prst="downArrow">
            <a:avLst>
              <a:gd name="adj1" fmla="val 28947"/>
              <a:gd name="adj2" fmla="val 50000"/>
            </a:avLst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E21A021-641F-96FF-2828-C18EDD748082}"/>
              </a:ext>
            </a:extLst>
          </p:cNvPr>
          <p:cNvSpPr/>
          <p:nvPr/>
        </p:nvSpPr>
        <p:spPr>
          <a:xfrm>
            <a:off x="7606413" y="2411973"/>
            <a:ext cx="1005840" cy="6286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CHIUSUSA BIMESTRE</a:t>
            </a:r>
            <a:br>
              <a:rPr lang="it-IT" sz="1200" b="1" dirty="0">
                <a:solidFill>
                  <a:schemeClr val="tx1"/>
                </a:solidFill>
              </a:rPr>
            </a:br>
            <a:r>
              <a:rPr lang="it-IT" sz="1400" b="1" dirty="0">
                <a:solidFill>
                  <a:schemeClr val="tx1"/>
                </a:solidFill>
              </a:rPr>
              <a:t>IN CORSO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0AB37C3A-0DB3-9226-FE78-8908972F603C}"/>
              </a:ext>
            </a:extLst>
          </p:cNvPr>
          <p:cNvSpPr/>
          <p:nvPr/>
        </p:nvSpPr>
        <p:spPr>
          <a:xfrm>
            <a:off x="9068761" y="3064899"/>
            <a:ext cx="146304" cy="542925"/>
          </a:xfrm>
          <a:prstGeom prst="downArrow">
            <a:avLst>
              <a:gd name="adj1" fmla="val 28947"/>
              <a:gd name="adj2" fmla="val 50000"/>
            </a:avLst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C2472FC-645B-4AB5-B25E-AF5A70CBCC91}"/>
              </a:ext>
            </a:extLst>
          </p:cNvPr>
          <p:cNvSpPr/>
          <p:nvPr/>
        </p:nvSpPr>
        <p:spPr>
          <a:xfrm>
            <a:off x="8648433" y="2411973"/>
            <a:ext cx="1005840" cy="6286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TERMINE</a:t>
            </a:r>
            <a:br>
              <a:rPr lang="it-IT" sz="1200" b="1" dirty="0">
                <a:solidFill>
                  <a:schemeClr val="tx1"/>
                </a:solidFill>
              </a:rPr>
            </a:br>
            <a:r>
              <a:rPr lang="it-IT" sz="1400" b="1" dirty="0">
                <a:solidFill>
                  <a:schemeClr val="tx1"/>
                </a:solidFill>
              </a:rPr>
              <a:t>15 BIMESTRI</a:t>
            </a:r>
            <a:br>
              <a:rPr lang="it-IT" sz="1200" b="1" dirty="0">
                <a:solidFill>
                  <a:schemeClr val="tx1"/>
                </a:solidFill>
              </a:rPr>
            </a:br>
            <a:r>
              <a:rPr lang="it-IT" sz="1200" b="1" dirty="0">
                <a:solidFill>
                  <a:schemeClr val="tx1"/>
                </a:solidFill>
              </a:rPr>
              <a:t>31/05/2025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6BCA96CC-D3A8-C8BB-5476-47EE39016E6D}"/>
              </a:ext>
            </a:extLst>
          </p:cNvPr>
          <p:cNvSpPr/>
          <p:nvPr/>
        </p:nvSpPr>
        <p:spPr>
          <a:xfrm>
            <a:off x="10673128" y="3064899"/>
            <a:ext cx="146304" cy="542925"/>
          </a:xfrm>
          <a:prstGeom prst="downArrow">
            <a:avLst>
              <a:gd name="adj1" fmla="val 28947"/>
              <a:gd name="adj2" fmla="val 50000"/>
            </a:avLst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64EA4F8-8686-FF8A-89CD-97327EF97E11}"/>
              </a:ext>
            </a:extLst>
          </p:cNvPr>
          <p:cNvSpPr/>
          <p:nvPr/>
        </p:nvSpPr>
        <p:spPr>
          <a:xfrm>
            <a:off x="10252800" y="2411973"/>
            <a:ext cx="1005840" cy="6286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CONCLUSIONE</a:t>
            </a:r>
            <a:br>
              <a:rPr lang="it-IT" sz="1200" b="1" dirty="0">
                <a:solidFill>
                  <a:schemeClr val="tx1"/>
                </a:solidFill>
              </a:rPr>
            </a:br>
            <a:r>
              <a:rPr lang="it-IT" sz="1200" b="1" dirty="0">
                <a:solidFill>
                  <a:schemeClr val="tx1"/>
                </a:solidFill>
              </a:rPr>
              <a:t>18 BIMESTRI</a:t>
            </a:r>
            <a:br>
              <a:rPr lang="it-IT" sz="1200" b="1" dirty="0">
                <a:solidFill>
                  <a:schemeClr val="tx1"/>
                </a:solidFill>
              </a:rPr>
            </a:br>
            <a:r>
              <a:rPr lang="it-IT" sz="1400" b="1" dirty="0">
                <a:solidFill>
                  <a:schemeClr val="tx1"/>
                </a:solidFill>
              </a:rPr>
              <a:t>30/11/2025</a:t>
            </a:r>
          </a:p>
        </p:txBody>
      </p:sp>
    </p:spTree>
    <p:extLst>
      <p:ext uri="{BB962C8B-B14F-4D97-AF65-F5344CB8AC3E}">
        <p14:creationId xmlns:p14="http://schemas.microsoft.com/office/powerpoint/2010/main" val="138904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08899-943C-588C-F3DB-4F345731B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DFE2466-8A78-FAB3-0F7A-4675364389AB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F50E660-43BB-FFDB-38D4-7D90D7B9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81186"/>
            <a:ext cx="12192000" cy="39186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0485CF-FEC6-F3EB-D585-57164781B947}"/>
              </a:ext>
            </a:extLst>
          </p:cNvPr>
          <p:cNvSpPr txBox="1"/>
          <p:nvPr/>
        </p:nvSpPr>
        <p:spPr>
          <a:xfrm>
            <a:off x="6712747" y="6506766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 dirty="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 dirty="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pic>
        <p:nvPicPr>
          <p:cNvPr id="6" name="Picture 5" descr="A logo of a number four&#10;&#10;Description automatically generated">
            <a:extLst>
              <a:ext uri="{FF2B5EF4-FFF2-40B4-BE49-F238E27FC236}">
                <a16:creationId xmlns:a16="http://schemas.microsoft.com/office/drawing/2014/main" id="{7BECCA7F-3BFB-7712-6A38-BB4D4E4A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3E3E3"/>
              </a:clrFrom>
              <a:clrTo>
                <a:srgbClr val="E3E3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8" y="6539858"/>
            <a:ext cx="274320" cy="265482"/>
          </a:xfrm>
          <a:prstGeom prst="rect">
            <a:avLst/>
          </a:prstGeom>
          <a:effectLst>
            <a:outerShdw blurRad="241300" dist="101600" dir="960000" algn="tl" rotWithShape="0">
              <a:prstClr val="black">
                <a:alpha val="56000"/>
              </a:prstClr>
            </a:outerShdw>
          </a:effec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DA2B4DE0-071B-021F-3F7D-EBF651A7F944}"/>
              </a:ext>
            </a:extLst>
          </p:cNvPr>
          <p:cNvGrpSpPr/>
          <p:nvPr/>
        </p:nvGrpSpPr>
        <p:grpSpPr>
          <a:xfrm>
            <a:off x="10839" y="-9224"/>
            <a:ext cx="12192000" cy="870184"/>
            <a:chOff x="0" y="1586"/>
            <a:chExt cx="12192000" cy="1387666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E110DE9E-FB69-FB9F-5521-D0A033F29702}"/>
                </a:ext>
              </a:extLst>
            </p:cNvPr>
            <p:cNvGrpSpPr/>
            <p:nvPr/>
          </p:nvGrpSpPr>
          <p:grpSpPr>
            <a:xfrm>
              <a:off x="0" y="1586"/>
              <a:ext cx="12192000" cy="1387666"/>
              <a:chOff x="0" y="1586"/>
              <a:chExt cx="12192000" cy="1387666"/>
            </a:xfrm>
          </p:grpSpPr>
          <p:pic>
            <p:nvPicPr>
              <p:cNvPr id="48" name="Picture 1">
                <a:extLst>
                  <a:ext uri="{FF2B5EF4-FFF2-40B4-BE49-F238E27FC236}">
                    <a16:creationId xmlns:a16="http://schemas.microsoft.com/office/drawing/2014/main" id="{86D5C547-342E-6D60-B901-F0EABB479244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1586"/>
                <a:ext cx="12191999" cy="13876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Immagine 48">
                <a:extLst>
                  <a:ext uri="{FF2B5EF4-FFF2-40B4-BE49-F238E27FC236}">
                    <a16:creationId xmlns:a16="http://schemas.microsoft.com/office/drawing/2014/main" id="{56908B03-682F-D9DD-E1BA-4C25B9AD9CFF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9632"/>
                <a:ext cx="11483163" cy="1105293"/>
              </a:xfrm>
              <a:prstGeom prst="rect">
                <a:avLst/>
              </a:prstGeom>
            </p:spPr>
          </p:pic>
        </p:grpSp>
        <p:pic>
          <p:nvPicPr>
            <p:cNvPr id="21" name="Immagine 20" descr="Immagine che contiene testo, schermata, Blu elettrico, Carattere&#10;&#10;Descrizione generata automaticamente">
              <a:extLst>
                <a:ext uri="{FF2B5EF4-FFF2-40B4-BE49-F238E27FC236}">
                  <a16:creationId xmlns:a16="http://schemas.microsoft.com/office/drawing/2014/main" id="{3503A853-FEFB-51F9-8F1D-0D581675FD97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887"/>
            <a:stretch/>
          </p:blipFill>
          <p:spPr>
            <a:xfrm>
              <a:off x="0" y="122165"/>
              <a:ext cx="1872059" cy="1193801"/>
            </a:xfrm>
            <a:prstGeom prst="rect">
              <a:avLst/>
            </a:prstGeom>
          </p:spPr>
        </p:pic>
        <p:pic>
          <p:nvPicPr>
            <p:cNvPr id="29" name="Immagine 28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840327EB-05BB-97FF-80F5-1788D89B6FCC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2284509" y="289172"/>
              <a:ext cx="121268" cy="921359"/>
            </a:xfrm>
            <a:prstGeom prst="rect">
              <a:avLst/>
            </a:prstGeom>
          </p:spPr>
        </p:pic>
        <p:pic>
          <p:nvPicPr>
            <p:cNvPr id="30" name="Immagine 29" descr="Immagine che contiene testo, logo, Carattere, Blu elettrico&#10;&#10;Descrizione generata automaticamente">
              <a:extLst>
                <a:ext uri="{FF2B5EF4-FFF2-40B4-BE49-F238E27FC236}">
                  <a16:creationId xmlns:a16="http://schemas.microsoft.com/office/drawing/2014/main" id="{F4FDDD72-F479-6D5F-F2F3-6E9F30A9B1CF}"/>
                </a:ext>
              </a:extLst>
            </p:cNvPr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2" r="17205"/>
            <a:stretch/>
          </p:blipFill>
          <p:spPr>
            <a:xfrm>
              <a:off x="2563051" y="160883"/>
              <a:ext cx="1647585" cy="1041400"/>
            </a:xfrm>
            <a:prstGeom prst="rect">
              <a:avLst/>
            </a:prstGeom>
          </p:spPr>
        </p:pic>
        <p:pic>
          <p:nvPicPr>
            <p:cNvPr id="31" name="Immagine 30" descr="Immagine che contiene testo, schermata, Elementi grafici, grafica&#10;&#10;Descrizione generata automaticamente">
              <a:extLst>
                <a:ext uri="{FF2B5EF4-FFF2-40B4-BE49-F238E27FC236}">
                  <a16:creationId xmlns:a16="http://schemas.microsoft.com/office/drawing/2014/main" id="{39B4D24E-EF61-63BE-6147-76CB71D5AAC4}"/>
                </a:ext>
              </a:extLst>
            </p:cNvPr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6" r="7892"/>
            <a:stretch/>
          </p:blipFill>
          <p:spPr>
            <a:xfrm>
              <a:off x="4976709" y="224278"/>
              <a:ext cx="1808358" cy="1016000"/>
            </a:xfrm>
            <a:prstGeom prst="rect">
              <a:avLst/>
            </a:prstGeom>
          </p:spPr>
        </p:pic>
        <p:pic>
          <p:nvPicPr>
            <p:cNvPr id="32" name="Immagine 31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E35A245B-8F4B-46D3-CA7E-650BE4D20C8D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4475799" y="318918"/>
              <a:ext cx="121268" cy="921359"/>
            </a:xfrm>
            <a:prstGeom prst="rect">
              <a:avLst/>
            </a:prstGeom>
          </p:spPr>
        </p:pic>
        <p:pic>
          <p:nvPicPr>
            <p:cNvPr id="33" name="Immagine 32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66DF476C-73F2-8B24-81B5-8D3162AD6E35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7236505" y="289172"/>
              <a:ext cx="121268" cy="921359"/>
            </a:xfrm>
            <a:prstGeom prst="rect">
              <a:avLst/>
            </a:prstGeom>
          </p:spPr>
        </p:pic>
        <p:pic>
          <p:nvPicPr>
            <p:cNvPr id="38" name="Immagine 37" descr="Immagine che contiene Carattere, Blu elettrico, logo, Elementi grafici&#10;&#10;Descrizione generata automaticamente">
              <a:extLst>
                <a:ext uri="{FF2B5EF4-FFF2-40B4-BE49-F238E27FC236}">
                  <a16:creationId xmlns:a16="http://schemas.microsoft.com/office/drawing/2014/main" id="{916E384D-D81A-ED90-C44F-B223109487CE}"/>
                </a:ext>
              </a:extLst>
            </p:cNvPr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769" y="160883"/>
              <a:ext cx="1638891" cy="1092200"/>
            </a:xfrm>
            <a:prstGeom prst="rect">
              <a:avLst/>
            </a:prstGeom>
          </p:spPr>
        </p:pic>
        <p:pic>
          <p:nvPicPr>
            <p:cNvPr id="41" name="Immagine 40" descr="Immagine che contiene blu, cielo&#10;&#10;Descrizione generata automaticamente">
              <a:extLst>
                <a:ext uri="{FF2B5EF4-FFF2-40B4-BE49-F238E27FC236}">
                  <a16:creationId xmlns:a16="http://schemas.microsoft.com/office/drawing/2014/main" id="{16EEC2FB-3E0C-BBB6-4685-02355A805CA8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2" t="7309" r="44969" b="5283"/>
            <a:stretch/>
          </p:blipFill>
          <p:spPr>
            <a:xfrm>
              <a:off x="9456823" y="324298"/>
              <a:ext cx="121268" cy="921359"/>
            </a:xfrm>
            <a:prstGeom prst="rect">
              <a:avLst/>
            </a:prstGeom>
          </p:spPr>
        </p:pic>
        <p:pic>
          <p:nvPicPr>
            <p:cNvPr id="46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834F6551-0AF5-73FB-284C-1FF04386F3D4}"/>
                </a:ext>
              </a:extLst>
            </p:cNvPr>
            <p:cNvPicPr/>
            <p:nvPr/>
          </p:nvPicPr>
          <p:blipFill>
            <a:blip r:embed="rId11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Marker/>
                      </a14:imgEffect>
                      <a14:imgEffect>
                        <a14:colorTemperature colorTemp="11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00" r="22222"/>
            <a:stretch/>
          </p:blipFill>
          <p:spPr>
            <a:xfrm>
              <a:off x="9990542" y="114845"/>
              <a:ext cx="1638890" cy="1180077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4577F8C-030C-00EF-E3C1-ADD4ED7E48BA}"/>
              </a:ext>
            </a:extLst>
          </p:cNvPr>
          <p:cNvSpPr txBox="1"/>
          <p:nvPr/>
        </p:nvSpPr>
        <p:spPr>
          <a:xfrm>
            <a:off x="384908" y="999846"/>
            <a:ext cx="114439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/>
              <a:t>APPROCCIO STRUTTURATO DI PROJECT MANAGEMENT </a:t>
            </a:r>
            <a:r>
              <a:rPr lang="en-US" sz="2000" b="1" dirty="0"/>
              <a:t>(solo per iniziare…)</a:t>
            </a:r>
            <a:endParaRPr lang="it-IT" sz="1600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64ABF-E353-B816-251E-215ACE60F54E}"/>
              </a:ext>
            </a:extLst>
          </p:cNvPr>
          <p:cNvSpPr txBox="1"/>
          <p:nvPr/>
        </p:nvSpPr>
        <p:spPr>
          <a:xfrm>
            <a:off x="447675" y="1562100"/>
            <a:ext cx="5638800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1.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Obiettivi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 e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scopo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 del progetto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Definizione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degli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obiettivi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Specificare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risultati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attesi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sia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a livello scientifico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che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infrastrutturale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(es.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nuove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apparecchiature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miglioramento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dei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servizi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maggiore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capacità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di collaborazione).</a:t>
            </a:r>
            <a:endParaRPr lang="en-US" sz="1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Chiarezza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nello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scopo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Assicurarsi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che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lo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scopo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sia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ben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definito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, condiviso e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allineato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con le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esigenze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di tutti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partner.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3825" marR="0" indent="-123825">
              <a:spcBef>
                <a:spcPts val="900"/>
              </a:spcBef>
            </a:pPr>
            <a:r>
              <a:rPr lang="en-US" sz="12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2. Governance del progetto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Struttura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di governance: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Creare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un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sistema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di gestione chiaro, con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ruoli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e responsabilità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assegnati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. (PI, IM, FO,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Comitati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direttivi</a:t>
            </a:r>
            <a:r>
              <a:rPr lang="en-US" sz="1200" dirty="0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etc</a:t>
            </a:r>
            <a:r>
              <a:rPr lang="en-US" sz="1200" dirty="0">
                <a:solidFill>
                  <a:srgbClr val="111111"/>
                </a:solidFill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Responsabilità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dei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partner: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Definire le responsabilità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specifiche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di ogni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università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e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ente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di ricerca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partecipante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3825" marR="0" indent="-123825">
              <a:spcBef>
                <a:spcPts val="900"/>
              </a:spcBef>
            </a:pPr>
            <a:r>
              <a:rPr lang="en-US" sz="12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3.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Pianificazione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 e gestione delle attività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Piano di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lavoro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(WBS - Work Breakdown Structure):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Scomporre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il progetto in attività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specifiche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e ben definite,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assegnando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tempistiche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e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risorse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Cronoprogramma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Utilizzare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strumenti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come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diagrammi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di Gantt per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monitorare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tempi e le scadenze.</a:t>
            </a:r>
            <a:endParaRPr lang="en-US" sz="1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Pianificazione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delle milestone: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Identificare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punti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chiave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per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valutare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progressi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del progetto.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7B641-033F-B11E-0C96-4C276D45ACA5}"/>
              </a:ext>
            </a:extLst>
          </p:cNvPr>
          <p:cNvSpPr txBox="1"/>
          <p:nvPr/>
        </p:nvSpPr>
        <p:spPr>
          <a:xfrm>
            <a:off x="6096000" y="1562100"/>
            <a:ext cx="5638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4. Budget e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risorse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Stima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dei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costi: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Creare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un budget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dettagliato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che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includa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spese per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infrastrutture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personale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attrezzature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e gestione.</a:t>
            </a:r>
            <a:endParaRPr lang="en-US" sz="1200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Distribuzione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delle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risorse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Definire come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verranno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allocate le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risorse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tra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partner.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Finanziamenti: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Gestire il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rapporto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con eventuali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enti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finanziatori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(es. fondi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europei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nazionali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).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3825" marR="0" indent="-123825">
              <a:spcBef>
                <a:spcPts val="900"/>
              </a:spcBef>
            </a:pPr>
            <a:r>
              <a:rPr lang="en-US" sz="12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5.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Coordinamento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 tra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 partner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Accordi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definiti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Chiarire</a:t>
            </a:r>
            <a:r>
              <a:rPr lang="en-US" sz="1200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formalmente</a:t>
            </a:r>
            <a:r>
              <a:rPr lang="en-US" sz="1200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ruoli</a:t>
            </a:r>
            <a:r>
              <a:rPr lang="en-US" sz="1200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e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risorse</a:t>
            </a:r>
            <a:r>
              <a:rPr lang="en-US" sz="1200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di ciascun partner di Progetto in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maniera</a:t>
            </a:r>
            <a:r>
              <a:rPr lang="en-US" sz="1200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trasparente</a:t>
            </a:r>
            <a:r>
              <a:rPr lang="en-US" sz="1200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US" sz="1200" b="1" dirty="0">
              <a:solidFill>
                <a:srgbClr val="111111"/>
              </a:solidFill>
              <a:effectLst/>
              <a:latin typeface=".SFUI-Bold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Comunicazione: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Stabilire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un piano di comunicazione chiaro per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mantenere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allineati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tutti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partecipanti. </a:t>
            </a:r>
          </a:p>
          <a:p>
            <a:pPr marL="123825" marR="0" indent="-123825">
              <a:spcBef>
                <a:spcPts val="900"/>
              </a:spcBef>
            </a:pP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	</a:t>
            </a:r>
            <a:r>
              <a:rPr lang="en-US" sz="12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6.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Valutazione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dei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rischi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Analisi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dei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rischi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Identificare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rischi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principali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(finanziari,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tecnici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organizzativi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) e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predisporre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un piano di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mitigazione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1450" marR="0" indent="-1714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Monitoraggio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Bold"/>
                <a:ea typeface="Aptos" panose="020B0004020202020204" pitchFamily="34" charset="0"/>
                <a:cs typeface="Aptos" panose="020B0004020202020204" pitchFamily="34" charset="0"/>
              </a:rPr>
              <a:t> continuo: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Valutare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regolarmente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l’evoluzione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dei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rischi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durante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l’intero </a:t>
            </a:r>
            <a:r>
              <a:rPr lang="en-US" sz="1200" dirty="0" err="1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ciclo</a:t>
            </a:r>
            <a:r>
              <a:rPr lang="en-US" sz="1200" dirty="0">
                <a:solidFill>
                  <a:srgbClr val="111111"/>
                </a:solidFill>
                <a:effectLst/>
                <a:latin typeface=".SFUI-Regular"/>
                <a:ea typeface="Aptos" panose="020B0004020202020204" pitchFamily="34" charset="0"/>
                <a:cs typeface="Aptos" panose="020B0004020202020204" pitchFamily="34" charset="0"/>
              </a:rPr>
              <a:t> di vita del progetto.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23825" marR="0" indent="-123825">
              <a:spcBef>
                <a:spcPts val="900"/>
              </a:spcBef>
            </a:pPr>
            <a:r>
              <a:rPr lang="en-US" sz="1200" dirty="0">
                <a:effectLst/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/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7. </a:t>
            </a:r>
            <a:r>
              <a:rPr lang="en-US" sz="1200" b="1" dirty="0" err="1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Esecuzione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, Reporti</a:t>
            </a:r>
            <a:r>
              <a:rPr lang="en-US" sz="1200" b="1" dirty="0">
                <a:solidFill>
                  <a:srgbClr val="111111"/>
                </a:solidFill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ng e </a:t>
            </a:r>
            <a:r>
              <a:rPr lang="en-US" sz="1200" b="1" dirty="0">
                <a:solidFill>
                  <a:srgbClr val="111111"/>
                </a:solidFill>
                <a:effectLst/>
                <a:latin typeface=".SFUI-Semibold"/>
                <a:ea typeface="Aptos" panose="020B0004020202020204" pitchFamily="34" charset="0"/>
                <a:cs typeface="Aptos" panose="020B0004020202020204" pitchFamily="34" charset="0"/>
              </a:rPr>
              <a:t>Documentazione… To Be Continued</a:t>
            </a: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2732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Widescreen</PresentationFormat>
  <Paragraphs>51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.SFUI-Bold</vt:lpstr>
      <vt:lpstr>.SFUI-Regular</vt:lpstr>
      <vt:lpstr>.SFUI-Semibold</vt:lpstr>
      <vt:lpstr>Aptos</vt:lpstr>
      <vt:lpstr>Arial</vt:lpstr>
      <vt:lpstr>Calibri</vt:lpstr>
      <vt:lpstr>Calibri Light</vt:lpstr>
      <vt:lpstr>Helvetica</vt:lpstr>
      <vt:lpstr>Titillium</vt:lpstr>
      <vt:lpstr>Tema di Office</vt:lpstr>
      <vt:lpstr>Microsoft Excel Worksheet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KM3NeT4RR – personale a tempo determinato</dc:title>
  <dc:creator>Veronica Valsecchi</dc:creator>
  <cp:lastModifiedBy>Sebastiano Ciancio</cp:lastModifiedBy>
  <cp:revision>64</cp:revision>
  <cp:lastPrinted>2023-10-31T11:44:40Z</cp:lastPrinted>
  <dcterms:created xsi:type="dcterms:W3CDTF">2023-08-28T09:36:45Z</dcterms:created>
  <dcterms:modified xsi:type="dcterms:W3CDTF">2025-01-20T16:10:29Z</dcterms:modified>
</cp:coreProperties>
</file>