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61" r:id="rId4"/>
    <p:sldId id="258" r:id="rId5"/>
    <p:sldId id="259" r:id="rId6"/>
    <p:sldId id="266" r:id="rId7"/>
    <p:sldId id="399" r:id="rId8"/>
    <p:sldId id="400" r:id="rId9"/>
    <p:sldId id="401" r:id="rId10"/>
    <p:sldId id="687" r:id="rId11"/>
    <p:sldId id="358" r:id="rId12"/>
    <p:sldId id="277" r:id="rId13"/>
    <p:sldId id="384" r:id="rId14"/>
    <p:sldId id="685" r:id="rId15"/>
    <p:sldId id="688" r:id="rId16"/>
    <p:sldId id="284" r:id="rId17"/>
    <p:sldId id="264" r:id="rId18"/>
    <p:sldId id="397" r:id="rId19"/>
    <p:sldId id="262" r:id="rId20"/>
    <p:sldId id="402" r:id="rId21"/>
    <p:sldId id="265" r:id="rId22"/>
    <p:sldId id="263" r:id="rId23"/>
    <p:sldId id="403" r:id="rId2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8"/>
    <a:srgbClr val="FFFAF0"/>
    <a:srgbClr val="C7E0C8"/>
    <a:srgbClr val="B5DDE0"/>
    <a:srgbClr val="FFFED5"/>
    <a:srgbClr val="F6FFBE"/>
    <a:srgbClr val="007DFF"/>
    <a:srgbClr val="31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2"/>
    <p:restoredTop sz="89048"/>
  </p:normalViewPr>
  <p:slideViewPr>
    <p:cSldViewPr snapToGrid="0" snapToObjects="1">
      <p:cViewPr varScale="1">
        <p:scale>
          <a:sx n="113" d="100"/>
          <a:sy n="113" d="100"/>
        </p:scale>
        <p:origin x="19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F1E5-E601-1A4A-987A-DCB5F07F258F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D8576-1319-554C-BE23-C042A7C042A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2501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IT" dirty="0"/>
              <a:t>igh performances reliable and reproducible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0674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16.3 m long </a:t>
            </a:r>
          </a:p>
          <a:p>
            <a:r>
              <a:rPr lang="en-GB" dirty="0"/>
              <a:t>2.5  transverse displacement</a:t>
            </a:r>
          </a:p>
          <a:p>
            <a:endParaRPr lang="en-GB" dirty="0"/>
          </a:p>
          <a:p>
            <a:r>
              <a:rPr lang="en-GB" dirty="0"/>
              <a:t>Adding 7 cm to the dipole length is possible to reduce the B1 magnetic field intensity to 0.7 T</a:t>
            </a:r>
          </a:p>
          <a:p>
            <a:r>
              <a:rPr lang="en-GB" dirty="0"/>
              <a:t>R56 can be used for bunch compression providing a suitable chirp to the incoming bunch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9366-A684-654E-B5D9-95D3C7066E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5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IT" dirty="0"/>
              <a:t>eometrical emittance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902F3-1203-A246-ABB6-90EB8E4738C5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622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Isomagnetic cell (dipoles: bend in the same direction, and do not have magnetic gradient)</a:t>
            </a:r>
          </a:p>
          <a:p>
            <a:r>
              <a:rPr lang="en-GB"/>
              <a:t>Deflection angle 12/6  degrees for the long and short dipole respectively</a:t>
            </a:r>
            <a:endParaRPr lang="en-IT"/>
          </a:p>
          <a:p>
            <a:r>
              <a:rPr lang="en-GB"/>
              <a:t>3 cell -&gt; 90 degrees</a:t>
            </a:r>
          </a:p>
          <a:p>
            <a:endParaRPr lang="en-GB"/>
          </a:p>
          <a:p>
            <a:r>
              <a:rPr lang="en-GB"/>
              <a:t>Moderate beta function excursion through the cell</a:t>
            </a:r>
          </a:p>
          <a:p>
            <a:r>
              <a:rPr lang="en-GB"/>
              <a:t>Low value for the invariant, curly H, which helps in preventing beam emittance dilution after passing in the Damping Ring</a:t>
            </a:r>
          </a:p>
          <a:p>
            <a:endParaRPr lang="en-GB"/>
          </a:p>
          <a:p>
            <a:r>
              <a:rPr lang="en-GB"/>
              <a:t>FILE: tlArcCellforR56_1.mad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12A7E-EE57-454D-AADA-F6D5101A631F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0237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BC  purposes and constrains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 between emittance required by the common LINAC and the equilibrium emittance of the Damping Ring</a:t>
            </a:r>
            <a:endParaRPr lang="en-US" sz="1200" b="1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902F3-1203-A246-ABB6-90EB8E4738C5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8581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</a:t>
                </a:r>
                <a:r>
                  <a:rPr lang="en-IT" dirty="0"/>
                  <a:t>igma(gamma) relative energy spread</a:t>
                </a:r>
              </a:p>
              <a:p>
                <a:r>
                  <a:rPr lang="en-GB" dirty="0"/>
                  <a:t>h is the correlation factor the chirp</a:t>
                </a:r>
              </a:p>
              <a:p>
                <a:r>
                  <a:rPr lang="en-GB" dirty="0"/>
                  <a:t>C is maximum compression factor</a:t>
                </a:r>
              </a:p>
              <a:p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de-chirper after the dispersive section is used to reduce the requirements on R56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 R56 </a:t>
                </a:r>
                <a:r>
                  <a:rPr lang="en-GB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GB" sz="1200" b="1" i="1" dirty="0"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</m:oMath>
                </a14:m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1200" dirty="0"/>
                  <a:t> </a:t>
                </a:r>
                <a:r>
                  <a:rPr lang="en-US" sz="1200" dirty="0" err="1"/>
                  <a:t>γ</a:t>
                </a:r>
                <a:r>
                  <a:rPr lang="en-US" sz="1200" dirty="0"/>
                  <a:t> &gt; 400 µm microbunching instability suppressed by energy spread ) ??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T" dirty="0"/>
              </a:p>
              <a:p>
                <a:endParaRPr lang="en-IT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S</a:t>
                </a:r>
                <a:r>
                  <a:rPr lang="en-IT" dirty="0"/>
                  <a:t>igma(gamma) relative energy spread</a:t>
                </a:r>
              </a:p>
              <a:p>
                <a:r>
                  <a:rPr lang="en-GB" dirty="0"/>
                  <a:t>h is the correlation factor the chirp</a:t>
                </a:r>
              </a:p>
              <a:p>
                <a:r>
                  <a:rPr lang="en-GB" dirty="0"/>
                  <a:t>C is maximum compression factor</a:t>
                </a:r>
              </a:p>
              <a:p>
                <a:endParaRPr lang="en-GB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de-chirper after the dispersive section is used to reduce the requirements on R56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 R56 </a:t>
                </a:r>
                <a:r>
                  <a:rPr lang="en-GB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  <a:r>
                  <a:rPr lang="en-GB" sz="1200" b="1" dirty="0"/>
                  <a:t> </a:t>
                </a:r>
                <a:r>
                  <a:rPr lang="en-GB" sz="1200" b="1" i="0" dirty="0">
                    <a:latin typeface="Cambria Math" panose="02040503050406030204" pitchFamily="18" charset="0"/>
                  </a:rPr>
                  <a:t>𝝈_𝜸</a:t>
                </a:r>
                <a:r>
                  <a:rPr lang="en-GB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n-US" sz="1200" dirty="0"/>
                  <a:t> </a:t>
                </a:r>
                <a:r>
                  <a:rPr lang="en-US" sz="1200" dirty="0" err="1"/>
                  <a:t>γ</a:t>
                </a:r>
                <a:r>
                  <a:rPr lang="en-US" sz="1200" dirty="0"/>
                  <a:t> &gt; 400 µm microbunching instability suppressed by energy spread ) ??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T" dirty="0"/>
              </a:p>
              <a:p>
                <a:endParaRPr lang="en-IT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902F3-1203-A246-ABB6-90EB8E4738C5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2837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The new layout imposed a deep revision of DR and TLs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5842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AS accelerating structure</a:t>
            </a:r>
          </a:p>
          <a:p>
            <a:endParaRPr lang="en-IT" dirty="0"/>
          </a:p>
          <a:p>
            <a:r>
              <a:rPr lang="en-GB" dirty="0"/>
              <a:t>However, in the latest injector layout, the DR will be also used for electron beam cooling</a:t>
            </a:r>
          </a:p>
          <a:p>
            <a:r>
              <a:rPr lang="en-GB" dirty="0"/>
              <a:t>in order to cure possible emittance dilution induced by misalignments and space charge effects.</a:t>
            </a: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99668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</a:t>
            </a:r>
            <a:r>
              <a:rPr lang="en-IT" dirty="0"/>
              <a:t>mooth trends</a:t>
            </a:r>
            <a:endParaRPr lang="en-GB" dirty="0"/>
          </a:p>
          <a:p>
            <a:r>
              <a:rPr lang="en-GB" dirty="0"/>
              <a:t>M</a:t>
            </a:r>
            <a:r>
              <a:rPr lang="en-IT" dirty="0"/>
              <a:t>oderate betatron oscillation amplitude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T" dirty="0"/>
              <a:t>focusing strength compatible with present technology</a:t>
            </a:r>
          </a:p>
          <a:p>
            <a:r>
              <a:rPr lang="en-GB" dirty="0"/>
              <a:t>Very l</a:t>
            </a:r>
            <a:r>
              <a:rPr lang="en-IT" dirty="0"/>
              <a:t>ow chromaticity  and, in turn, reduced nonlinearities</a:t>
            </a:r>
          </a:p>
          <a:p>
            <a:endParaRPr lang="en-IT" dirty="0"/>
          </a:p>
          <a:p>
            <a:r>
              <a:rPr lang="en-IT" dirty="0"/>
              <a:t>Dipoles have different lenghts and bending angle.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9514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IT" dirty="0"/>
              <a:t>atural energy spread</a:t>
            </a:r>
          </a:p>
          <a:p>
            <a:r>
              <a:rPr lang="en-GB" dirty="0"/>
              <a:t>N</a:t>
            </a:r>
            <a:r>
              <a:rPr lang="en-IT" dirty="0"/>
              <a:t>atural zero current bunch lenght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21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8283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5170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T" dirty="0"/>
              <a:t>igned  in October 2020</a:t>
            </a:r>
          </a:p>
          <a:p>
            <a:r>
              <a:rPr lang="en-GB" dirty="0"/>
              <a:t>E</a:t>
            </a:r>
            <a:r>
              <a:rPr lang="en-IT" dirty="0"/>
              <a:t>xpired in October 2023</a:t>
            </a:r>
          </a:p>
          <a:p>
            <a:endParaRPr lang="en-IT" dirty="0"/>
          </a:p>
          <a:p>
            <a:r>
              <a:rPr lang="en-IT" dirty="0"/>
              <a:t>WP4 includes 4 tasks</a:t>
            </a:r>
          </a:p>
          <a:p>
            <a:endParaRPr lang="en-IT" dirty="0"/>
          </a:p>
          <a:p>
            <a:r>
              <a:rPr lang="en-IT" dirty="0"/>
              <a:t>Dal CERN abbiamo avuto 120 KCHF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8597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IT" dirty="0"/>
              <a:t>election procedured completed by the end of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3342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Mid-term review was helde in October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4979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DR optics was optimized wrt the CDR version</a:t>
            </a:r>
          </a:p>
          <a:p>
            <a:r>
              <a:rPr lang="en-GB" dirty="0"/>
              <a:t>C</a:t>
            </a:r>
            <a:r>
              <a:rPr lang="en-IT" dirty="0"/>
              <a:t>omprehensive beam dynamics studies have been done to evaluate and optimize the ring dynamic aperture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5149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T" dirty="0"/>
              <a:t>8 msec ~ 1 damping time ~ 10kTurn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9657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603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ENERGY compressor design</a:t>
            </a:r>
          </a:p>
          <a:p>
            <a:pPr marL="273050" indent="-2603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Four bending C-shape chicane with dispersion and second order dispersion are intrinsically closed.</a:t>
            </a:r>
          </a:p>
          <a:p>
            <a:pPr marL="273050" indent="-2603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Two cavities  of the type used for the positron LINAC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( PSI design. LINAC  THPOJO08 LINAC 2022) at zero crossing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indent="-2603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beam exit ECS  on the same LINAC axis, thus same diagnostics can be used for LINAC and ECS tuning.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D8576-1319-554C-BE23-C042A7C042A3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5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ECS + Matching section + Injection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902F3-1203-A246-ABB6-90EB8E4738C5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42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4D12-15BF-6B46-828C-B1A272C1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D0E4A-68E3-5E42-895A-7291B99B5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D4F6-6D03-6348-BEF3-75643560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E6401-DF59-EA41-8709-D4B67A0E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AF67D-CC81-B648-92C3-97EC0722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07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005B-7145-594A-8EA7-121976AA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55DB8-AA48-314C-89FE-316FB59EC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5FA34-2D80-3947-9A79-ABF17D3B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085D-26B6-8A46-B824-6B6E5706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C08B-35C2-AF45-9EB0-710ED76C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291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008A6-48B8-2547-9C3F-B955CDCDB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92C7C-CFB1-DB49-96C6-30C57D60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9D18-DEFB-BE46-B4A6-EF43162D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64DCF-E9D2-5348-B4A4-6124B4D7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F50A-9844-E24C-96E4-B6BF4FF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844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4644-4AC6-B744-AB6C-974C952C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A82C-1ABC-5045-B54B-EA26B3D3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1953-70DA-674F-89C5-5452BE2C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6E0ED-F71E-6B40-9F82-CA027CA0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6BA0-C2F1-194A-883D-5F4B8089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5558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4591-4EF2-704A-A1AC-9B954D74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B86BB-A053-DA45-B616-A6D74033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74ACC-38B1-224E-87D8-71651041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0674-3692-4645-8C79-F3B7F687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5FB9-956E-4544-90B6-B399BA17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16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CA3-8224-854E-AC87-AA4DB458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CEFC-DE81-3448-B640-3C8D75F62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C1F80-62EB-FB40-982B-7360B454B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CE381-5A64-7F46-8754-934D3C5B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6EB2E-B542-A948-B49E-8C442C38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FA0E1-7C9E-8F4A-B543-B5E320B5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12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757-3DA9-3F4A-B1ED-1BC826F3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5532-C197-F043-913E-151DE6C5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A1831-83FA-7B4D-B356-FA234CC7B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FF0FD-A128-7B44-ABD1-0D9619807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14227-F5FB-7343-99ED-AE75AAAB4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464D9-CD17-9D48-A1EA-B04F7AF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5675-AB86-7241-BF66-96272D67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4784A-DC03-0748-A677-9F2AD65A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080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C05E-D26E-3F47-841C-C3BE4C27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65618-4E75-7A45-BB35-FC106A4D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D2283-899B-044E-90CB-D392E6E8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FEDC3-3BA9-794E-AA48-5D642A13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4150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10A8F-B059-0A4D-99B4-FA1F008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7ED21-7D91-4141-8EF6-944104FD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9588F-346E-754C-8713-6D3AA896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363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BBE6-5CB7-5B42-9C67-BA7ECD5E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78F8-B6F1-6741-B578-8A8D0105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39583-28B2-9746-AFA2-84E818B1C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8E66E-49D2-5449-9BCE-1CA4C44F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4FB82-2E0F-6641-A025-83060036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B8A79-5B81-2A4C-8D46-660FC514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134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B279-47D9-F745-88D7-0220D436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6A1DC-DFD9-EB46-A89B-5B2F49997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26E5E-47B6-844F-AD43-5092C712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170E6-DF00-1748-894A-20BFB9E8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E1E52-2D56-6246-9AA2-98C6D17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239DB-2B63-2C44-8264-1A628314F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1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7188B-65EA-1B43-A063-AAE9DA5F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5D13E-EAA6-9E47-A5D7-F780F66C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2FA5-9C82-5E48-8D80-91CE302F5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EECC-F87C-B843-A720-756C121D419D}" type="datetimeFigureOut">
              <a:rPr lang="en-IT" smtClean="0"/>
              <a:t>23/01/2025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4570-2586-EC45-B9C4-00E8DCDCC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43F6-5953-1E4A-A749-0893D6CCF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D636D-0947-0041-9FA0-8A8B953203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4942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png"/><Relationship Id="rId7" Type="http://schemas.openxmlformats.org/officeDocument/2006/relationships/hyperlink" Target="https://accelconf.web.cern.ch/linac2022/papers/thpojo08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BEB2C9-C5AF-C944-9C58-8E1F15D0671C}"/>
              </a:ext>
            </a:extLst>
          </p:cNvPr>
          <p:cNvSpPr txBox="1"/>
          <p:nvPr/>
        </p:nvSpPr>
        <p:spPr>
          <a:xfrm>
            <a:off x="944077" y="2157269"/>
            <a:ext cx="10303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>
                <a:solidFill>
                  <a:srgbClr val="FF0000"/>
                </a:solidFill>
              </a:rPr>
              <a:t>LNF contribution to the Design of the FCC-</a:t>
            </a:r>
            <a:r>
              <a:rPr lang="en-GB" sz="3200" i="1" dirty="0" err="1">
                <a:solidFill>
                  <a:srgbClr val="FF0000"/>
                </a:solidFill>
              </a:rPr>
              <a:t>ee</a:t>
            </a:r>
            <a:r>
              <a:rPr lang="en-GB" sz="3200" i="1" dirty="0">
                <a:solidFill>
                  <a:srgbClr val="FF0000"/>
                </a:solidFill>
              </a:rPr>
              <a:t> Injector Complex</a:t>
            </a:r>
          </a:p>
        </p:txBody>
      </p:sp>
      <p:sp>
        <p:nvSpPr>
          <p:cNvPr id="12" name="Antoniou F.1, Desantis A.2, Etisken O.1, Milardi C.2, Papaphilippou Y. 1…">
            <a:extLst>
              <a:ext uri="{FF2B5EF4-FFF2-40B4-BE49-F238E27FC236}">
                <a16:creationId xmlns:a16="http://schemas.microsoft.com/office/drawing/2014/main" id="{D2D2091F-FC36-E946-8134-37407BE43631}"/>
              </a:ext>
            </a:extLst>
          </p:cNvPr>
          <p:cNvSpPr txBox="1"/>
          <p:nvPr/>
        </p:nvSpPr>
        <p:spPr>
          <a:xfrm>
            <a:off x="2472918" y="3306508"/>
            <a:ext cx="756199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defTabSz="1828800">
              <a:defRPr sz="3700" b="0" i="1">
                <a:solidFill>
                  <a:schemeClr val="accent1">
                    <a:hueOff val="114395"/>
                    <a:lumOff val="-2497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>
                <a:solidFill>
                  <a:srgbClr val="1308E7"/>
                </a:solidFill>
              </a:rPr>
              <a:t>Milardi</a:t>
            </a:r>
            <a:r>
              <a:rPr lang="en-GB" sz="2400" dirty="0">
                <a:solidFill>
                  <a:srgbClr val="1308E7"/>
                </a:solidFill>
              </a:rPr>
              <a:t> C., De </a:t>
            </a:r>
            <a:r>
              <a:rPr lang="en-GB" sz="2400" dirty="0" err="1">
                <a:solidFill>
                  <a:srgbClr val="1308E7"/>
                </a:solidFill>
              </a:rPr>
              <a:t>Santis</a:t>
            </a:r>
            <a:r>
              <a:rPr lang="en-GB" sz="2400" dirty="0">
                <a:solidFill>
                  <a:srgbClr val="1308E7"/>
                </a:solidFill>
              </a:rPr>
              <a:t> A., S. </a:t>
            </a:r>
            <a:r>
              <a:rPr lang="en-GB" sz="2400" dirty="0" err="1">
                <a:solidFill>
                  <a:srgbClr val="1308E7"/>
                </a:solidFill>
              </a:rPr>
              <a:t>Spampinati</a:t>
            </a:r>
            <a:r>
              <a:rPr lang="en-GB" sz="2400" dirty="0">
                <a:solidFill>
                  <a:srgbClr val="1308E7"/>
                </a:solidFill>
              </a:rPr>
              <a:t>  (LNF-INFN, Italy)</a:t>
            </a:r>
          </a:p>
          <a:p>
            <a:pPr defTabSz="1828800">
              <a:defRPr sz="3700" b="0" i="1">
                <a:solidFill>
                  <a:schemeClr val="accent1">
                    <a:hueOff val="114395"/>
                    <a:lumOff val="-2497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Etisken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O., 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Kirikalle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University, Turkey and </a:t>
            </a:r>
            <a:r>
              <a:rPr lang="en-GB" sz="2400" dirty="0">
                <a:solidFill>
                  <a:srgbClr val="1308E7"/>
                </a:solidFill>
              </a:rPr>
              <a:t>LNF-INFN, Italy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400" dirty="0">
              <a:solidFill>
                <a:srgbClr val="339F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F9993F-AAE6-EE47-A0DA-C044F62CB656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3110DB-60F7-1F40-ADDF-BCE47A487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BD2F0469-615E-C74B-97D2-E78921C3D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Picture 2">
              <a:extLst>
                <a:ext uri="{FF2B5EF4-FFF2-40B4-BE49-F238E27FC236}">
                  <a16:creationId xmlns:a16="http://schemas.microsoft.com/office/drawing/2014/main" id="{B290C050-EE0B-4A4E-8AEE-77663053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50D6F8-9267-5D4F-9D04-D35B701F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D7C96E-362D-5D4A-8F74-3678957F2DB3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</p:spTree>
    <p:extLst>
      <p:ext uri="{BB962C8B-B14F-4D97-AF65-F5344CB8AC3E}">
        <p14:creationId xmlns:p14="http://schemas.microsoft.com/office/powerpoint/2010/main" val="318251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8CC79-BC89-E54B-B454-ACAC9DA27A8D}"/>
              </a:ext>
            </a:extLst>
          </p:cNvPr>
          <p:cNvSpPr txBox="1"/>
          <p:nvPr/>
        </p:nvSpPr>
        <p:spPr>
          <a:xfrm>
            <a:off x="8461415" y="6440575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D727EFC-9E73-E44C-A0E6-86C17ACF2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50" y="1548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D350B35E-7968-A249-AA9D-83B8F1FFA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435" y="170474"/>
            <a:ext cx="1929202" cy="8020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061D7-4593-E74B-A590-ACAF5DAB0B69}"/>
              </a:ext>
            </a:extLst>
          </p:cNvPr>
          <p:cNvSpPr txBox="1"/>
          <p:nvPr/>
        </p:nvSpPr>
        <p:spPr>
          <a:xfrm>
            <a:off x="4465864" y="351808"/>
            <a:ext cx="320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pLINAC</a:t>
            </a:r>
            <a:r>
              <a:rPr lang="en-GB" sz="3600" dirty="0">
                <a:solidFill>
                  <a:srgbClr val="FF0000"/>
                </a:solidFill>
              </a:rPr>
              <a:t> to DR 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26CA7-AC7C-8544-A7F3-532EBC00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022" b="1229"/>
          <a:stretch/>
        </p:blipFill>
        <p:spPr>
          <a:xfrm>
            <a:off x="1731816" y="1565567"/>
            <a:ext cx="8714509" cy="2191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6F0C3D-EFAB-9243-8387-6164800A9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774" y="2812472"/>
            <a:ext cx="4606573" cy="3591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0B3522-C1A0-0A46-B481-217A00F735E9}"/>
              </a:ext>
            </a:extLst>
          </p:cNvPr>
          <p:cNvSpPr txBox="1"/>
          <p:nvPr/>
        </p:nvSpPr>
        <p:spPr>
          <a:xfrm>
            <a:off x="1648692" y="2189018"/>
            <a:ext cx="8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C00000"/>
                </a:solidFill>
              </a:rPr>
              <a:t>pLINAC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A577C-9D4E-A443-8570-3FB663947296}"/>
              </a:ext>
            </a:extLst>
          </p:cNvPr>
          <p:cNvSpPr txBox="1"/>
          <p:nvPr/>
        </p:nvSpPr>
        <p:spPr>
          <a:xfrm>
            <a:off x="9906002" y="17318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C00000"/>
                </a:solidFill>
              </a:rPr>
              <a:t>DR</a:t>
            </a:r>
          </a:p>
        </p:txBody>
      </p:sp>
    </p:spTree>
    <p:extLst>
      <p:ext uri="{BB962C8B-B14F-4D97-AF65-F5344CB8AC3E}">
        <p14:creationId xmlns:p14="http://schemas.microsoft.com/office/powerpoint/2010/main" val="325263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296B311-9D49-7A40-935A-DFCE08E69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14" y="97727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A73BAE1D-EFDA-DC47-B8E7-B303C35E8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985" y="225213"/>
            <a:ext cx="1929202" cy="8020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37C65C-B061-FA44-850B-04987B276B27}"/>
              </a:ext>
            </a:extLst>
          </p:cNvPr>
          <p:cNvGrpSpPr>
            <a:grpSpLocks noChangeAspect="1"/>
          </p:cNvGrpSpPr>
          <p:nvPr/>
        </p:nvGrpSpPr>
        <p:grpSpPr>
          <a:xfrm>
            <a:off x="2227854" y="2289542"/>
            <a:ext cx="3620656" cy="1478856"/>
            <a:chOff x="141955" y="3805531"/>
            <a:chExt cx="4430045" cy="1809448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770AC364-678C-E241-AE56-019526B05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263" t="15351" r="2162" b="6167"/>
            <a:stretch/>
          </p:blipFill>
          <p:spPr>
            <a:xfrm>
              <a:off x="141955" y="3805531"/>
              <a:ext cx="4430045" cy="1809448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rgbClr val="00B0F0"/>
              </a:solidFill>
            </a:ln>
            <a:effectLst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39309-0110-0D4B-872C-D145F91AE491}"/>
                </a:ext>
              </a:extLst>
            </p:cNvPr>
            <p:cNvSpPr/>
            <p:nvPr/>
          </p:nvSpPr>
          <p:spPr>
            <a:xfrm rot="120000">
              <a:off x="3921347" y="4738014"/>
              <a:ext cx="227784" cy="275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842E17-17A5-BE4F-B5A4-2623AF389ACE}"/>
                </a:ext>
              </a:extLst>
            </p:cNvPr>
            <p:cNvSpPr/>
            <p:nvPr/>
          </p:nvSpPr>
          <p:spPr>
            <a:xfrm rot="60000">
              <a:off x="4186924" y="4796610"/>
              <a:ext cx="247761" cy="257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417C03-D9E4-1E45-A14B-7C0C7B28DED0}"/>
                </a:ext>
              </a:extLst>
            </p:cNvPr>
            <p:cNvSpPr/>
            <p:nvPr/>
          </p:nvSpPr>
          <p:spPr>
            <a:xfrm rot="182688">
              <a:off x="3922420" y="4870026"/>
              <a:ext cx="222722" cy="645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DB3EF4-B1AF-DD4A-AFCF-DD084B874CBA}"/>
                </a:ext>
              </a:extLst>
            </p:cNvPr>
            <p:cNvSpPr/>
            <p:nvPr/>
          </p:nvSpPr>
          <p:spPr>
            <a:xfrm>
              <a:off x="4185353" y="4875051"/>
              <a:ext cx="222722" cy="645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EE41CD-B28A-6849-801B-6D968FED3FD9}"/>
              </a:ext>
            </a:extLst>
          </p:cNvPr>
          <p:cNvSpPr txBox="1"/>
          <p:nvPr/>
        </p:nvSpPr>
        <p:spPr>
          <a:xfrm>
            <a:off x="4038182" y="291982"/>
            <a:ext cx="379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  <a:latin typeface="+mj-lt"/>
              </a:rPr>
              <a:t>TL Injection Section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2BD968-7394-6147-B5F2-14FC28D76D0B}"/>
              </a:ext>
            </a:extLst>
          </p:cNvPr>
          <p:cNvGrpSpPr/>
          <p:nvPr/>
        </p:nvGrpSpPr>
        <p:grpSpPr>
          <a:xfrm>
            <a:off x="5702259" y="4253087"/>
            <a:ext cx="2379883" cy="1020012"/>
            <a:chOff x="4076658" y="3465179"/>
            <a:chExt cx="2379883" cy="1020012"/>
          </a:xfrm>
        </p:grpSpPr>
        <p:pic>
          <p:nvPicPr>
            <p:cNvPr id="18" name="Picture 17" descr="Chart, line chart&#10;&#10;Description automatically generated">
              <a:extLst>
                <a:ext uri="{FF2B5EF4-FFF2-40B4-BE49-F238E27FC236}">
                  <a16:creationId xmlns:a16="http://schemas.microsoft.com/office/drawing/2014/main" id="{00D66CBA-BBA1-934F-966A-3770ACB7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6658" y="3465179"/>
              <a:ext cx="2379883" cy="10200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D5D181-70E7-7C4E-88D8-108E1D6DBAE3}"/>
                </a:ext>
              </a:extLst>
            </p:cNvPr>
            <p:cNvSpPr txBox="1"/>
            <p:nvPr/>
          </p:nvSpPr>
          <p:spPr>
            <a:xfrm>
              <a:off x="5361521" y="3544746"/>
              <a:ext cx="5709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>
                  <a:solidFill>
                    <a:srgbClr val="FF0000"/>
                  </a:solidFill>
                  <a:latin typeface="Symbol" pitchFamily="2" charset="2"/>
                </a:rPr>
                <a:t>h</a:t>
              </a:r>
              <a:r>
                <a:rPr lang="en-GB" sz="1200" b="1" baseline="-25000">
                  <a:solidFill>
                    <a:srgbClr val="FF0000"/>
                  </a:solidFill>
                </a:rPr>
                <a:t>x </a:t>
              </a:r>
              <a:r>
                <a:rPr lang="en-GB" sz="1200" b="1">
                  <a:solidFill>
                    <a:srgbClr val="FF0000"/>
                  </a:solidFill>
                </a:rPr>
                <a:t>[m]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90A836-046D-7244-B445-E2D203366FC0}"/>
                </a:ext>
              </a:extLst>
            </p:cNvPr>
            <p:cNvSpPr txBox="1"/>
            <p:nvPr/>
          </p:nvSpPr>
          <p:spPr>
            <a:xfrm>
              <a:off x="6103718" y="4147071"/>
              <a:ext cx="33373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800"/>
                <a:t>[m]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238A04-1035-7349-93A7-248E82C46931}"/>
              </a:ext>
            </a:extLst>
          </p:cNvPr>
          <p:cNvGrpSpPr/>
          <p:nvPr/>
        </p:nvGrpSpPr>
        <p:grpSpPr>
          <a:xfrm>
            <a:off x="8189359" y="4245202"/>
            <a:ext cx="2374232" cy="1025358"/>
            <a:chOff x="6563759" y="3457294"/>
            <a:chExt cx="2374232" cy="1025358"/>
          </a:xfrm>
        </p:grpSpPr>
        <p:pic>
          <p:nvPicPr>
            <p:cNvPr id="16" name="Picture 15" descr="Chart, line chart&#10;&#10;Description automatically generated">
              <a:extLst>
                <a:ext uri="{FF2B5EF4-FFF2-40B4-BE49-F238E27FC236}">
                  <a16:creationId xmlns:a16="http://schemas.microsoft.com/office/drawing/2014/main" id="{C2438797-CD39-DF41-8EDD-E78A4E66C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12" r="1324"/>
            <a:stretch/>
          </p:blipFill>
          <p:spPr>
            <a:xfrm>
              <a:off x="6563759" y="3457294"/>
              <a:ext cx="2374232" cy="102535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12209D-5D57-1F44-A0BC-E8626166FE49}"/>
                </a:ext>
              </a:extLst>
            </p:cNvPr>
            <p:cNvSpPr txBox="1"/>
            <p:nvPr/>
          </p:nvSpPr>
          <p:spPr>
            <a:xfrm>
              <a:off x="8532471" y="4145143"/>
              <a:ext cx="33373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800"/>
                <a:t>[m]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FC95B5-76EA-8248-980A-4DED76ECE280}"/>
                </a:ext>
              </a:extLst>
            </p:cNvPr>
            <p:cNvSpPr txBox="1"/>
            <p:nvPr/>
          </p:nvSpPr>
          <p:spPr>
            <a:xfrm>
              <a:off x="6868159" y="3523525"/>
              <a:ext cx="42351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err="1">
                  <a:solidFill>
                    <a:srgbClr val="FF0000"/>
                  </a:solidFill>
                  <a:latin typeface="Symbol" pitchFamily="2" charset="2"/>
                </a:rPr>
                <a:t>h”</a:t>
              </a:r>
              <a:r>
                <a:rPr lang="en-GB" sz="1200" b="1" baseline="-25000" err="1">
                  <a:solidFill>
                    <a:srgbClr val="FF0000"/>
                  </a:solidFill>
                </a:rPr>
                <a:t>x</a:t>
              </a:r>
              <a:r>
                <a:rPr lang="en-GB" sz="1200" b="1" baseline="-25000">
                  <a:solidFill>
                    <a:srgbClr val="FF0000"/>
                  </a:solidFill>
                </a:rPr>
                <a:t> </a:t>
              </a:r>
              <a:endParaRPr lang="en-GB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E0FCE23-0FD8-0B44-A5F6-A92AF9B8DEED}"/>
              </a:ext>
            </a:extLst>
          </p:cNvPr>
          <p:cNvSpPr txBox="1"/>
          <p:nvPr/>
        </p:nvSpPr>
        <p:spPr>
          <a:xfrm>
            <a:off x="2560574" y="401771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D22F0"/>
                </a:solidFill>
              </a:rPr>
              <a:t>flexible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1D22F0"/>
                </a:solidFill>
              </a:rPr>
              <a:t>achromatic</a:t>
            </a:r>
          </a:p>
        </p:txBody>
      </p:sp>
      <p:graphicFrame>
        <p:nvGraphicFramePr>
          <p:cNvPr id="37" name="Table 9">
            <a:extLst>
              <a:ext uri="{FF2B5EF4-FFF2-40B4-BE49-F238E27FC236}">
                <a16:creationId xmlns:a16="http://schemas.microsoft.com/office/drawing/2014/main" id="{7ED20638-AD3A-9C4E-B1A2-81F0700C8DA3}"/>
              </a:ext>
            </a:extLst>
          </p:cNvPr>
          <p:cNvGraphicFramePr>
            <a:graphicFrameLocks noGrp="1"/>
          </p:cNvGraphicFramePr>
          <p:nvPr/>
        </p:nvGraphicFramePr>
        <p:xfrm>
          <a:off x="1911095" y="4884751"/>
          <a:ext cx="376106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415">
                  <a:extLst>
                    <a:ext uri="{9D8B030D-6E8A-4147-A177-3AD203B41FA5}">
                      <a16:colId xmlns:a16="http://schemas.microsoft.com/office/drawing/2014/main" val="1218947311"/>
                    </a:ext>
                  </a:extLst>
                </a:gridCol>
                <a:gridCol w="809172">
                  <a:extLst>
                    <a:ext uri="{9D8B030D-6E8A-4147-A177-3AD203B41FA5}">
                      <a16:colId xmlns:a16="http://schemas.microsoft.com/office/drawing/2014/main" val="1743599636"/>
                    </a:ext>
                  </a:extLst>
                </a:gridCol>
                <a:gridCol w="647336">
                  <a:extLst>
                    <a:ext uri="{9D8B030D-6E8A-4147-A177-3AD203B41FA5}">
                      <a16:colId xmlns:a16="http://schemas.microsoft.com/office/drawing/2014/main" val="987840542"/>
                    </a:ext>
                  </a:extLst>
                </a:gridCol>
                <a:gridCol w="872320">
                  <a:extLst>
                    <a:ext uri="{9D8B030D-6E8A-4147-A177-3AD203B41FA5}">
                      <a16:colId xmlns:a16="http://schemas.microsoft.com/office/drawing/2014/main" val="1237377201"/>
                    </a:ext>
                  </a:extLst>
                </a:gridCol>
                <a:gridCol w="842823">
                  <a:extLst>
                    <a:ext uri="{9D8B030D-6E8A-4147-A177-3AD203B41FA5}">
                      <a16:colId xmlns:a16="http://schemas.microsoft.com/office/drawing/2014/main" val="3141675163"/>
                    </a:ext>
                  </a:extLst>
                </a:gridCol>
              </a:tblGrid>
              <a:tr h="44953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Angle</a:t>
                      </a:r>
                    </a:p>
                    <a:p>
                      <a:r>
                        <a:rPr lang="en-GB" sz="1200"/>
                        <a:t>[degree]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Length</a:t>
                      </a:r>
                    </a:p>
                    <a:p>
                      <a:r>
                        <a:rPr lang="en-GB" sz="120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Field</a:t>
                      </a:r>
                    </a:p>
                    <a:p>
                      <a:r>
                        <a:rPr lang="en-GB" sz="1200"/>
                        <a:t>[T]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Thickness</a:t>
                      </a:r>
                    </a:p>
                    <a:p>
                      <a:r>
                        <a:rPr lang="en-GB" sz="1200"/>
                        <a:t>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529535"/>
                  </a:ext>
                </a:extLst>
              </a:tr>
              <a:tr h="260463">
                <a:tc>
                  <a:txBody>
                    <a:bodyPr/>
                    <a:lstStyle/>
                    <a:p>
                      <a:r>
                        <a:rPr lang="en-GB" sz="120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03332"/>
                  </a:ext>
                </a:extLst>
              </a:tr>
              <a:tr h="260463">
                <a:tc>
                  <a:txBody>
                    <a:bodyPr/>
                    <a:lstStyle/>
                    <a:p>
                      <a:r>
                        <a:rPr lang="en-GB" sz="120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38805"/>
                  </a:ext>
                </a:extLst>
              </a:tr>
              <a:tr h="260463">
                <a:tc>
                  <a:txBody>
                    <a:bodyPr/>
                    <a:lstStyle/>
                    <a:p>
                      <a:r>
                        <a:rPr lang="en-GB" sz="1200"/>
                        <a:t>SPT1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-0.044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82605"/>
                  </a:ext>
                </a:extLst>
              </a:tr>
              <a:tr h="260463">
                <a:tc>
                  <a:txBody>
                    <a:bodyPr/>
                    <a:lstStyle/>
                    <a:p>
                      <a:r>
                        <a:rPr lang="en-GB" sz="1200"/>
                        <a:t>SPT2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-0.026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2 - 4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499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AFF3D4B-596A-7B4F-8A8F-3E37DDA5F8B4}"/>
              </a:ext>
            </a:extLst>
          </p:cNvPr>
          <p:cNvGrpSpPr/>
          <p:nvPr/>
        </p:nvGrpSpPr>
        <p:grpSpPr>
          <a:xfrm>
            <a:off x="6490725" y="2245770"/>
            <a:ext cx="3345554" cy="1517574"/>
            <a:chOff x="5017525" y="1425350"/>
            <a:chExt cx="3345554" cy="15175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A191F3-984C-344C-AE60-950E16B90CAB}"/>
                </a:ext>
              </a:extLst>
            </p:cNvPr>
            <p:cNvGrpSpPr/>
            <p:nvPr/>
          </p:nvGrpSpPr>
          <p:grpSpPr>
            <a:xfrm>
              <a:off x="5017525" y="1425350"/>
              <a:ext cx="3345554" cy="1517574"/>
              <a:chOff x="5017525" y="1313056"/>
              <a:chExt cx="3345554" cy="1517574"/>
            </a:xfrm>
          </p:grpSpPr>
          <p:pic>
            <p:nvPicPr>
              <p:cNvPr id="4" name="Picture 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3AB189C5-4372-2E41-A135-DBF964139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777" t="6202" r="671" b="1167"/>
              <a:stretch/>
            </p:blipFill>
            <p:spPr>
              <a:xfrm>
                <a:off x="5017525" y="1313056"/>
                <a:ext cx="3345554" cy="151757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62536E-DDF0-D548-A9B4-FCE63FA895D7}"/>
                  </a:ext>
                </a:extLst>
              </p:cNvPr>
              <p:cNvSpPr txBox="1"/>
              <p:nvPr/>
            </p:nvSpPr>
            <p:spPr>
              <a:xfrm>
                <a:off x="7647362" y="1378447"/>
                <a:ext cx="665567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b="1" i="1" err="1">
                    <a:solidFill>
                      <a:srgbClr val="FF0000"/>
                    </a:solidFill>
                    <a:latin typeface="Symbol" pitchFamily="2" charset="2"/>
                  </a:rPr>
                  <a:t>b</a:t>
                </a:r>
                <a:r>
                  <a:rPr lang="en-GB" sz="1600" b="1" i="1" baseline="-25000" err="1">
                    <a:solidFill>
                      <a:srgbClr val="FF0000"/>
                    </a:solidFill>
                  </a:rPr>
                  <a:t>x</a:t>
                </a:r>
                <a:r>
                  <a:rPr lang="en-GB" sz="1600" b="1" baseline="-25000">
                    <a:solidFill>
                      <a:srgbClr val="FF0000"/>
                    </a:solidFill>
                  </a:rPr>
                  <a:t> </a:t>
                </a:r>
                <a:r>
                  <a:rPr lang="en-GB" sz="1400" b="1">
                    <a:solidFill>
                      <a:srgbClr val="FF0000"/>
                    </a:solidFill>
                  </a:rPr>
                  <a:t>[m]</a:t>
                </a:r>
                <a:endParaRPr lang="en-GB" sz="1400" b="1" baseline="-25000">
                  <a:solidFill>
                    <a:srgbClr val="FF0000"/>
                  </a:solidFill>
                </a:endParaRPr>
              </a:p>
              <a:p>
                <a:r>
                  <a:rPr lang="en-GB" sz="1600" b="1" i="1">
                    <a:solidFill>
                      <a:srgbClr val="1B0CFF"/>
                    </a:solidFill>
                    <a:latin typeface="Symbol" pitchFamily="2" charset="2"/>
                  </a:rPr>
                  <a:t>b</a:t>
                </a:r>
                <a:r>
                  <a:rPr lang="en-GB" sz="1600" b="1" i="1" baseline="-25000">
                    <a:solidFill>
                      <a:srgbClr val="1B0CFF"/>
                    </a:solidFill>
                  </a:rPr>
                  <a:t>y</a:t>
                </a:r>
                <a:r>
                  <a:rPr lang="en-GB" sz="1600" b="1" baseline="-25000">
                    <a:solidFill>
                      <a:srgbClr val="1B0CFF"/>
                    </a:solidFill>
                  </a:rPr>
                  <a:t> </a:t>
                </a:r>
                <a:r>
                  <a:rPr lang="en-GB" sz="1400" b="1">
                    <a:solidFill>
                      <a:srgbClr val="1B0CFF"/>
                    </a:solidFill>
                  </a:rPr>
                  <a:t>[m]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419ADD-C679-3B4A-A92D-66F79FD60634}"/>
                </a:ext>
              </a:extLst>
            </p:cNvPr>
            <p:cNvSpPr txBox="1"/>
            <p:nvPr/>
          </p:nvSpPr>
          <p:spPr>
            <a:xfrm>
              <a:off x="7484652" y="2576465"/>
              <a:ext cx="333737" cy="2154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800"/>
                <a:t>[m]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7FA5983-3C07-C644-9F9C-9C98F6392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71" y="1020264"/>
            <a:ext cx="4378278" cy="1084883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38B3CEE-0F2F-2041-A24E-294E166141CB}"/>
              </a:ext>
            </a:extLst>
          </p:cNvPr>
          <p:cNvSpPr/>
          <p:nvPr/>
        </p:nvSpPr>
        <p:spPr>
          <a:xfrm>
            <a:off x="7373940" y="1480458"/>
            <a:ext cx="194601" cy="130629"/>
          </a:xfrm>
          <a:prstGeom prst="frame">
            <a:avLst>
              <a:gd name="adj1" fmla="val 4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36CFA-932C-A342-830F-7A6F2E6FB222}"/>
              </a:ext>
            </a:extLst>
          </p:cNvPr>
          <p:cNvSpPr txBox="1"/>
          <p:nvPr/>
        </p:nvSpPr>
        <p:spPr>
          <a:xfrm>
            <a:off x="8461415" y="6440575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6C54A3EE-C17B-9D44-A6AC-DA6FF1ADE269}"/>
              </a:ext>
            </a:extLst>
          </p:cNvPr>
          <p:cNvSpPr/>
          <p:nvPr/>
        </p:nvSpPr>
        <p:spPr>
          <a:xfrm>
            <a:off x="7383845" y="1826816"/>
            <a:ext cx="194601" cy="130629"/>
          </a:xfrm>
          <a:prstGeom prst="frame">
            <a:avLst>
              <a:gd name="adj1" fmla="val 4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D9DB24-7DDE-4DEF-BF67-10FA07B538BA}"/>
              </a:ext>
            </a:extLst>
          </p:cNvPr>
          <p:cNvSpPr/>
          <p:nvPr/>
        </p:nvSpPr>
        <p:spPr>
          <a:xfrm>
            <a:off x="3545527" y="152406"/>
            <a:ext cx="4794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 Distribution Evolution from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pLINAC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505D62-6CB0-4CF5-B0AF-48A9DF73FE92}"/>
              </a:ext>
            </a:extLst>
          </p:cNvPr>
          <p:cNvSpPr/>
          <p:nvPr/>
        </p:nvSpPr>
        <p:spPr>
          <a:xfrm>
            <a:off x="5437528" y="1945766"/>
            <a:ext cx="13169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3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</a:t>
            </a:r>
            <a:r>
              <a:rPr lang="en-GB" sz="135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pLINAC</a:t>
            </a:r>
            <a:endParaRPr lang="en-GB" sz="13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737BC-85A8-4C4D-A72A-FF55C0E1B9F1}"/>
              </a:ext>
            </a:extLst>
          </p:cNvPr>
          <p:cNvSpPr/>
          <p:nvPr/>
        </p:nvSpPr>
        <p:spPr>
          <a:xfrm>
            <a:off x="4835774" y="4211147"/>
            <a:ext cx="24895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3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the injection transfer 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2F2839-E8B6-43D1-AC06-63C0E683BCF6}"/>
              </a:ext>
            </a:extLst>
          </p:cNvPr>
          <p:cNvSpPr/>
          <p:nvPr/>
        </p:nvSpPr>
        <p:spPr>
          <a:xfrm>
            <a:off x="2748669" y="1310572"/>
            <a:ext cx="4572000" cy="10387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 emittance is preserved</a:t>
            </a:r>
          </a:p>
          <a:p>
            <a:r>
              <a:rPr lang="en-US" sz="16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BFF"/>
                </a:solidFill>
                <a:latin typeface="Symbol" pitchFamily="2" charset="2"/>
                <a:cs typeface="Calibri" panose="020F0502020204030204" pitchFamily="34" charset="0"/>
              </a:rPr>
              <a:t>e</a:t>
            </a:r>
            <a:r>
              <a:rPr lang="en-US" sz="1600" baseline="-250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2.86 mm-</a:t>
            </a:r>
            <a:r>
              <a:rPr lang="en-US" sz="1600" dirty="0" err="1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endParaRPr lang="en-US" sz="1600" dirty="0">
              <a:solidFill>
                <a:srgbClr val="002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BFF"/>
                </a:solidFill>
                <a:latin typeface="Symbol" pitchFamily="2" charset="2"/>
                <a:cs typeface="Calibri" panose="020F0502020204030204" pitchFamily="34" charset="0"/>
              </a:rPr>
              <a:t>e</a:t>
            </a:r>
            <a:r>
              <a:rPr lang="en-US" sz="1600" baseline="-25000" dirty="0" err="1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dirty="0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mm-</a:t>
            </a:r>
            <a:r>
              <a:rPr lang="en-US" sz="1600" dirty="0" err="1">
                <a:solidFill>
                  <a:srgbClr val="002B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endParaRPr lang="en-US" sz="1600" dirty="0">
              <a:solidFill>
                <a:srgbClr val="002B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0A89D-E616-4DB4-BFC6-E20BBD281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86" y="2219446"/>
            <a:ext cx="2560320" cy="1920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99CBC-5930-428C-82C6-E445BFC92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17" y="4493464"/>
            <a:ext cx="2560320" cy="1920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DB4062-B789-4047-A4FB-5477F16C9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6" y="4499349"/>
            <a:ext cx="2560320" cy="1920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DCE693-C162-488E-8784-6729B84B0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71" y="2224499"/>
            <a:ext cx="2560320" cy="192024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A8829B1-714A-FF42-8DB3-FC7BB1AC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0" y="532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icture 2">
            <a:extLst>
              <a:ext uri="{FF2B5EF4-FFF2-40B4-BE49-F238E27FC236}">
                <a16:creationId xmlns:a16="http://schemas.microsoft.com/office/drawing/2014/main" id="{525AF193-CE6B-8C46-9D1A-8D49DF2FA7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435" y="89194"/>
            <a:ext cx="1929202" cy="80202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EED5D0-6DD0-714F-B792-3CC7DABEE997}"/>
              </a:ext>
            </a:extLst>
          </p:cNvPr>
          <p:cNvSpPr txBox="1"/>
          <p:nvPr/>
        </p:nvSpPr>
        <p:spPr>
          <a:xfrm>
            <a:off x="8461415" y="6440575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</p:spTree>
    <p:extLst>
      <p:ext uri="{BB962C8B-B14F-4D97-AF65-F5344CB8AC3E}">
        <p14:creationId xmlns:p14="http://schemas.microsoft.com/office/powerpoint/2010/main" val="54096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26DFEE2-FD44-9540-AA29-D16819382A96}"/>
              </a:ext>
            </a:extLst>
          </p:cNvPr>
          <p:cNvGrpSpPr/>
          <p:nvPr/>
        </p:nvGrpSpPr>
        <p:grpSpPr>
          <a:xfrm>
            <a:off x="4052078" y="2684619"/>
            <a:ext cx="6582008" cy="2951150"/>
            <a:chOff x="1714500" y="3052608"/>
            <a:chExt cx="6582008" cy="29511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BBCDA6-463D-E64C-99B6-E63EDFAE5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65"/>
            <a:stretch/>
          </p:blipFill>
          <p:spPr>
            <a:xfrm>
              <a:off x="1714500" y="3052608"/>
              <a:ext cx="6582008" cy="29511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1DB067-8F5B-7D41-B93D-B29A1194A664}"/>
                </a:ext>
              </a:extLst>
            </p:cNvPr>
            <p:cNvSpPr/>
            <p:nvPr/>
          </p:nvSpPr>
          <p:spPr>
            <a:xfrm>
              <a:off x="5876153" y="4443961"/>
              <a:ext cx="2409204" cy="1559797"/>
            </a:xfrm>
            <a:prstGeom prst="rect">
              <a:avLst/>
            </a:prstGeom>
            <a:solidFill>
              <a:srgbClr val="B3B3B4"/>
            </a:solidFill>
            <a:ln>
              <a:solidFill>
                <a:srgbClr val="B3B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A80DC-C988-C14D-BEE7-A399B282FB4E}"/>
                </a:ext>
              </a:extLst>
            </p:cNvPr>
            <p:cNvSpPr/>
            <p:nvPr/>
          </p:nvSpPr>
          <p:spPr>
            <a:xfrm>
              <a:off x="5077537" y="5871519"/>
              <a:ext cx="982069" cy="132239"/>
            </a:xfrm>
            <a:prstGeom prst="rect">
              <a:avLst/>
            </a:prstGeom>
            <a:solidFill>
              <a:srgbClr val="B3B3B4"/>
            </a:solidFill>
            <a:ln>
              <a:solidFill>
                <a:srgbClr val="B3B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42EE85-B8E4-B246-B7C3-3A429FB7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1329" y="4694456"/>
              <a:ext cx="2327415" cy="91460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2FF43-EA6F-F545-B116-6C2BD5C68AF4}"/>
              </a:ext>
            </a:extLst>
          </p:cNvPr>
          <p:cNvGrpSpPr/>
          <p:nvPr/>
        </p:nvGrpSpPr>
        <p:grpSpPr>
          <a:xfrm>
            <a:off x="5883163" y="1475005"/>
            <a:ext cx="4561091" cy="1217983"/>
            <a:chOff x="4102685" y="1831842"/>
            <a:chExt cx="4561091" cy="12179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E57F8A4-D556-B84B-94B2-FA0077822C7E}"/>
                </a:ext>
              </a:extLst>
            </p:cNvPr>
            <p:cNvGrpSpPr/>
            <p:nvPr/>
          </p:nvGrpSpPr>
          <p:grpSpPr>
            <a:xfrm>
              <a:off x="4102685" y="1831842"/>
              <a:ext cx="4561091" cy="1217983"/>
              <a:chOff x="1957696" y="956187"/>
              <a:chExt cx="4561091" cy="1217983"/>
            </a:xfrm>
          </p:grpSpPr>
          <p:pic>
            <p:nvPicPr>
              <p:cNvPr id="26" name="Picture 25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03D03A18-475C-324E-B3A2-A4D8422E8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696" y="956187"/>
                <a:ext cx="4561091" cy="1217983"/>
              </a:xfrm>
              <a:prstGeom prst="rect">
                <a:avLst/>
              </a:prstGeom>
            </p:spPr>
          </p:pic>
          <p:sp>
            <p:nvSpPr>
              <p:cNvPr id="27" name="Frame 26">
                <a:extLst>
                  <a:ext uri="{FF2B5EF4-FFF2-40B4-BE49-F238E27FC236}">
                    <a16:creationId xmlns:a16="http://schemas.microsoft.com/office/drawing/2014/main" id="{39B1A1FF-6457-9A4F-B86A-BBCA73452DC3}"/>
                  </a:ext>
                </a:extLst>
              </p:cNvPr>
              <p:cNvSpPr/>
              <p:nvPr/>
            </p:nvSpPr>
            <p:spPr>
              <a:xfrm>
                <a:off x="2603298" y="1801334"/>
                <a:ext cx="185773" cy="230745"/>
              </a:xfrm>
              <a:prstGeom prst="frame">
                <a:avLst>
                  <a:gd name="adj1" fmla="val 4500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27E0866F-750D-3444-96B6-57E17073AEDE}"/>
                </a:ext>
              </a:extLst>
            </p:cNvPr>
            <p:cNvSpPr/>
            <p:nvPr/>
          </p:nvSpPr>
          <p:spPr>
            <a:xfrm>
              <a:off x="4748551" y="2405641"/>
              <a:ext cx="185773" cy="230745"/>
            </a:xfrm>
            <a:prstGeom prst="frame">
              <a:avLst>
                <a:gd name="adj1" fmla="val 450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D8DF8C-3F66-814A-B755-B2F2CF627720}"/>
              </a:ext>
            </a:extLst>
          </p:cNvPr>
          <p:cNvSpPr txBox="1"/>
          <p:nvPr/>
        </p:nvSpPr>
        <p:spPr>
          <a:xfrm>
            <a:off x="4107557" y="193410"/>
            <a:ext cx="398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+mj-lt"/>
              </a:rPr>
              <a:t>TBA Cell with R56 for Arcs </a:t>
            </a: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B73E6214-9BD9-9441-B850-04ACF092F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78" y="1548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Picture 2">
            <a:extLst>
              <a:ext uri="{FF2B5EF4-FFF2-40B4-BE49-F238E27FC236}">
                <a16:creationId xmlns:a16="http://schemas.microsoft.com/office/drawing/2014/main" id="{ED7915AE-E129-1D4B-B2AF-EEF7B1CA8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9381" y="170474"/>
            <a:ext cx="1929202" cy="80202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D804A42D-A8E2-1847-9595-74DCA21AB36A}"/>
              </a:ext>
            </a:extLst>
          </p:cNvPr>
          <p:cNvGraphicFramePr>
            <a:graphicFrameLocks noGrp="1"/>
          </p:cNvGraphicFramePr>
          <p:nvPr/>
        </p:nvGraphicFramePr>
        <p:xfrm>
          <a:off x="1733350" y="1616654"/>
          <a:ext cx="2266222" cy="235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481">
                  <a:extLst>
                    <a:ext uri="{9D8B030D-6E8A-4147-A177-3AD203B41FA5}">
                      <a16:colId xmlns:a16="http://schemas.microsoft.com/office/drawing/2014/main" val="3765545960"/>
                    </a:ext>
                  </a:extLst>
                </a:gridCol>
                <a:gridCol w="1110741">
                  <a:extLst>
                    <a:ext uri="{9D8B030D-6E8A-4147-A177-3AD203B41FA5}">
                      <a16:colId xmlns:a16="http://schemas.microsoft.com/office/drawing/2014/main" val="4273524546"/>
                    </a:ext>
                  </a:extLst>
                </a:gridCol>
              </a:tblGrid>
              <a:tr h="32570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61625"/>
                  </a:ext>
                </a:extLst>
              </a:tr>
              <a:tr h="33689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>
                          <a:latin typeface="Symbol" pitchFamily="2" charset="2"/>
                        </a:rPr>
                        <a:t>q</a:t>
                      </a:r>
                      <a:r>
                        <a:rPr lang="en-GB" sz="1200" baseline="-25000" dirty="0" err="1">
                          <a:latin typeface="+mn-lt"/>
                        </a:rPr>
                        <a:t>b</a:t>
                      </a:r>
                      <a:r>
                        <a:rPr lang="en-GB" sz="1200" baseline="-25000" dirty="0">
                          <a:latin typeface="+mn-lt"/>
                        </a:rPr>
                        <a:t> </a:t>
                      </a:r>
                      <a:r>
                        <a:rPr lang="en-GB" sz="1200" baseline="0" dirty="0">
                          <a:latin typeface="+mn-lt"/>
                        </a:rPr>
                        <a:t>total [rad]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kern="1200" dirty="0" err="1">
                          <a:solidFill>
                            <a:schemeClr val="dk1"/>
                          </a:solidFill>
                          <a:effectLst/>
                          <a:latin typeface="Symbol" pitchFamily="2" charset="2"/>
                          <a:ea typeface="+mn-ea"/>
                          <a:cs typeface="+mn-cs"/>
                        </a:rPr>
                        <a:t>p</a:t>
                      </a:r>
                      <a:r>
                        <a:rPr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041643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L</a:t>
                      </a:r>
                      <a:r>
                        <a:rPr lang="en-GB" sz="1200" baseline="-25000"/>
                        <a:t>b </a:t>
                      </a:r>
                      <a:r>
                        <a:rPr lang="en-GB" sz="1200" baseline="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1.0/0.5767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894549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ymbol" pitchFamily="2" charset="2"/>
                        </a:rPr>
                        <a:t>r</a:t>
                      </a:r>
                      <a:r>
                        <a:rPr lang="en-GB" sz="1200"/>
                        <a:t> 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5.736/3.304</a:t>
                      </a:r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56599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B [T]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0.5366/0.9315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75786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algn="ctr"/>
                      <a:r>
                        <a:rPr lang="en-GB" sz="1200" err="1"/>
                        <a:t>nQUADS</a:t>
                      </a:r>
                      <a:r>
                        <a:rPr lang="en-GB" sz="12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05920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/>
                        <a:t>L</a:t>
                      </a:r>
                      <a:r>
                        <a:rPr lang="en-GB" sz="1200" baseline="-25000"/>
                        <a:t>QUA </a:t>
                      </a:r>
                      <a:r>
                        <a:rPr lang="en-GB" sz="1200" baseline="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68580"/>
                  </a:ext>
                </a:extLst>
              </a:tr>
              <a:tr h="250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err="1"/>
                        <a:t>L</a:t>
                      </a:r>
                      <a:r>
                        <a:rPr lang="en-GB" sz="1200" baseline="-25000" err="1"/>
                        <a:t>cell</a:t>
                      </a:r>
                      <a:r>
                        <a:rPr lang="en-GB" sz="1200" baseline="-25000"/>
                        <a:t> </a:t>
                      </a:r>
                      <a:r>
                        <a:rPr lang="en-GB" sz="1200" baseline="0"/>
                        <a:t>[m]</a:t>
                      </a:r>
                      <a:endParaRPr lang="en-GB" sz="1200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68294"/>
                  </a:ext>
                </a:extLst>
              </a:tr>
            </a:tbl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09BF3E4F-847A-D549-89FD-005FBB7B180E}"/>
              </a:ext>
            </a:extLst>
          </p:cNvPr>
          <p:cNvGrpSpPr/>
          <p:nvPr/>
        </p:nvGrpSpPr>
        <p:grpSpPr>
          <a:xfrm>
            <a:off x="4204819" y="950540"/>
            <a:ext cx="3850912" cy="558066"/>
            <a:chOff x="1822176" y="839030"/>
            <a:chExt cx="3850912" cy="5580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4DD82F-DAA2-F746-9681-9A2C6FE55D25}"/>
                </a:ext>
              </a:extLst>
            </p:cNvPr>
            <p:cNvGrpSpPr/>
            <p:nvPr/>
          </p:nvGrpSpPr>
          <p:grpSpPr>
            <a:xfrm>
              <a:off x="1822176" y="839030"/>
              <a:ext cx="3850912" cy="558066"/>
              <a:chOff x="2406650" y="1399939"/>
              <a:chExt cx="3942624" cy="55171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35AA091-BD5D-0E42-A671-F5FB83C1D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0050" y="1669644"/>
                <a:ext cx="3895824" cy="67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10E4D6-208D-A840-8C99-09BCD49E36F7}"/>
                  </a:ext>
                </a:extLst>
              </p:cNvPr>
              <p:cNvSpPr/>
              <p:nvPr/>
            </p:nvSpPr>
            <p:spPr>
              <a:xfrm>
                <a:off x="2762250" y="1574800"/>
                <a:ext cx="342900" cy="203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341A3DB-92AE-6640-BF05-F1BCFA83844A}"/>
                  </a:ext>
                </a:extLst>
              </p:cNvPr>
              <p:cNvSpPr/>
              <p:nvPr/>
            </p:nvSpPr>
            <p:spPr>
              <a:xfrm>
                <a:off x="4324474" y="1574800"/>
                <a:ext cx="148464" cy="203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229E8F-A849-A645-BFF2-39D082F9EB97}"/>
                  </a:ext>
                </a:extLst>
              </p:cNvPr>
              <p:cNvSpPr/>
              <p:nvPr/>
            </p:nvSpPr>
            <p:spPr>
              <a:xfrm>
                <a:off x="5708650" y="1574800"/>
                <a:ext cx="342900" cy="203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44D3692-0F69-DB4D-A058-890A7ADB32CC}"/>
                  </a:ext>
                </a:extLst>
              </p:cNvPr>
              <p:cNvSpPr/>
              <p:nvPr/>
            </p:nvSpPr>
            <p:spPr>
              <a:xfrm>
                <a:off x="2406650" y="1677990"/>
                <a:ext cx="46800" cy="2667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EDB03-E382-B34D-A869-D986D8BD42E6}"/>
                  </a:ext>
                </a:extLst>
              </p:cNvPr>
              <p:cNvSpPr/>
              <p:nvPr/>
            </p:nvSpPr>
            <p:spPr>
              <a:xfrm>
                <a:off x="2564730" y="1403284"/>
                <a:ext cx="88900" cy="2667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A24846-AFD7-0A4E-982F-DDE125A16A80}"/>
                  </a:ext>
                </a:extLst>
              </p:cNvPr>
              <p:cNvSpPr/>
              <p:nvPr/>
            </p:nvSpPr>
            <p:spPr>
              <a:xfrm>
                <a:off x="6302474" y="1671235"/>
                <a:ext cx="46800" cy="2667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238A91-D209-FC4A-ACDB-ACCB05C09409}"/>
                  </a:ext>
                </a:extLst>
              </p:cNvPr>
              <p:cNvSpPr/>
              <p:nvPr/>
            </p:nvSpPr>
            <p:spPr>
              <a:xfrm>
                <a:off x="3673955" y="1684953"/>
                <a:ext cx="88900" cy="2667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2C5540-F959-2840-9312-EEE48F47AFF4}"/>
                  </a:ext>
                </a:extLst>
              </p:cNvPr>
              <p:cNvSpPr/>
              <p:nvPr/>
            </p:nvSpPr>
            <p:spPr>
              <a:xfrm>
                <a:off x="6163270" y="1401075"/>
                <a:ext cx="88900" cy="2667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806420-8976-6244-9F58-7C4B7152CB9C}"/>
                  </a:ext>
                </a:extLst>
              </p:cNvPr>
              <p:cNvSpPr/>
              <p:nvPr/>
            </p:nvSpPr>
            <p:spPr>
              <a:xfrm flipV="1">
                <a:off x="3249733" y="1403906"/>
                <a:ext cx="88900" cy="2667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1721039-2137-AC44-8913-E2B7A53A5E4F}"/>
                  </a:ext>
                </a:extLst>
              </p:cNvPr>
              <p:cNvSpPr/>
              <p:nvPr/>
            </p:nvSpPr>
            <p:spPr>
              <a:xfrm flipV="1">
                <a:off x="5029583" y="1679397"/>
                <a:ext cx="88900" cy="2667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5FD61A-90E8-0742-A138-850A6EB03B04}"/>
                  </a:ext>
                </a:extLst>
              </p:cNvPr>
              <p:cNvSpPr/>
              <p:nvPr/>
            </p:nvSpPr>
            <p:spPr>
              <a:xfrm flipV="1">
                <a:off x="5440113" y="1399939"/>
                <a:ext cx="88900" cy="2667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FD61B8-900F-1240-8EA7-4C065328E5AE}"/>
                  </a:ext>
                </a:extLst>
              </p:cNvPr>
              <p:cNvSpPr/>
              <p:nvPr/>
            </p:nvSpPr>
            <p:spPr>
              <a:xfrm>
                <a:off x="3844541" y="1681069"/>
                <a:ext cx="28800" cy="252000"/>
              </a:xfrm>
              <a:prstGeom prst="rect">
                <a:avLst/>
              </a:prstGeom>
              <a:solidFill>
                <a:srgbClr val="AE42C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4D8FFA-CAD5-8249-A7F5-79952D15FA32}"/>
                  </a:ext>
                </a:extLst>
              </p:cNvPr>
              <p:cNvSpPr/>
              <p:nvPr/>
            </p:nvSpPr>
            <p:spPr>
              <a:xfrm>
                <a:off x="5187381" y="1678661"/>
                <a:ext cx="28800" cy="252000"/>
              </a:xfrm>
              <a:prstGeom prst="rect">
                <a:avLst/>
              </a:prstGeom>
              <a:solidFill>
                <a:srgbClr val="AE42C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AA22D8-E2F0-BE4A-BC7A-3585A567C12E}"/>
                  </a:ext>
                </a:extLst>
              </p:cNvPr>
              <p:cNvSpPr/>
              <p:nvPr/>
            </p:nvSpPr>
            <p:spPr>
              <a:xfrm>
                <a:off x="4732837" y="1418522"/>
                <a:ext cx="28800" cy="252000"/>
              </a:xfrm>
              <a:prstGeom prst="rect">
                <a:avLst/>
              </a:prstGeom>
              <a:solidFill>
                <a:srgbClr val="AE42C4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512E40-CB9B-5A4B-A485-B783FC36CB57}"/>
                </a:ext>
              </a:extLst>
            </p:cNvPr>
            <p:cNvSpPr/>
            <p:nvPr/>
          </p:nvSpPr>
          <p:spPr>
            <a:xfrm flipV="1">
              <a:off x="3444815" y="850480"/>
              <a:ext cx="86832" cy="26977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CDBB18-8CD5-144A-BF0F-B31BD19306CA}"/>
                </a:ext>
              </a:extLst>
            </p:cNvPr>
            <p:cNvSpPr/>
            <p:nvPr/>
          </p:nvSpPr>
          <p:spPr>
            <a:xfrm flipV="1">
              <a:off x="3968920" y="850479"/>
              <a:ext cx="86832" cy="26977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26C2964-D185-7D44-B13F-491E55014DCC}"/>
                </a:ext>
              </a:extLst>
            </p:cNvPr>
            <p:cNvSpPr/>
            <p:nvPr/>
          </p:nvSpPr>
          <p:spPr>
            <a:xfrm>
              <a:off x="3577582" y="865263"/>
              <a:ext cx="28130" cy="254901"/>
            </a:xfrm>
            <a:prstGeom prst="rect">
              <a:avLst/>
            </a:prstGeom>
            <a:solidFill>
              <a:srgbClr val="AE42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D995F83-F558-BD43-8845-518D42701A72}"/>
              </a:ext>
            </a:extLst>
          </p:cNvPr>
          <p:cNvSpPr txBox="1"/>
          <p:nvPr/>
        </p:nvSpPr>
        <p:spPr>
          <a:xfrm>
            <a:off x="1952303" y="4524526"/>
            <a:ext cx="2587568" cy="215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 </a:t>
            </a:r>
            <a:r>
              <a:rPr lang="en-GB" sz="1200" b="1">
                <a:solidFill>
                  <a:srgbClr val="1D22F0"/>
                </a:solidFill>
              </a:rPr>
              <a:t>Quadrupole gradient m</a:t>
            </a:r>
            <a:r>
              <a:rPr lang="en-GB" sz="1200" b="1" baseline="30000">
                <a:solidFill>
                  <a:srgbClr val="1D22F0"/>
                </a:solidFill>
              </a:rPr>
              <a:t>-2</a:t>
            </a:r>
          </a:p>
          <a:p>
            <a:endParaRPr lang="en-GB" sz="1200">
              <a:solidFill>
                <a:srgbClr val="1D22F0"/>
              </a:solidFill>
            </a:endParaRPr>
          </a:p>
          <a:p>
            <a:r>
              <a:rPr lang="en-GB" sz="1200">
                <a:solidFill>
                  <a:srgbClr val="1D22F0"/>
                </a:solidFill>
              </a:rPr>
              <a:t>K1qf		 3.47714</a:t>
            </a:r>
          </a:p>
          <a:p>
            <a:r>
              <a:rPr lang="en-GB" sz="1200">
                <a:solidFill>
                  <a:srgbClr val="1D22F0"/>
                </a:solidFill>
              </a:rPr>
              <a:t>K1qd		-4.47514</a:t>
            </a:r>
          </a:p>
          <a:p>
            <a:r>
              <a:rPr lang="en-GB" sz="1200">
                <a:solidFill>
                  <a:srgbClr val="1D22F0"/>
                </a:solidFill>
              </a:rPr>
              <a:t>K1qfe		 1.1759</a:t>
            </a:r>
          </a:p>
          <a:p>
            <a:r>
              <a:rPr lang="en-GB" sz="1200">
                <a:solidFill>
                  <a:srgbClr val="1D22F0"/>
                </a:solidFill>
              </a:rPr>
              <a:t>K1qde	             -2.84811</a:t>
            </a:r>
          </a:p>
          <a:p>
            <a:endParaRPr lang="en-GB" sz="1200">
              <a:solidFill>
                <a:srgbClr val="1D22F0"/>
              </a:solidFill>
            </a:endParaRPr>
          </a:p>
          <a:p>
            <a:r>
              <a:rPr lang="en-GB" sz="1200">
                <a:solidFill>
                  <a:srgbClr val="1D22F0"/>
                </a:solidFill>
              </a:rPr>
              <a:t>  </a:t>
            </a:r>
          </a:p>
          <a:p>
            <a:r>
              <a:rPr lang="en-GB" sz="1200">
                <a:solidFill>
                  <a:srgbClr val="1D22F0"/>
                </a:solidFill>
              </a:rPr>
              <a:t>   </a:t>
            </a:r>
            <a:r>
              <a:rPr lang="en-GB" sz="1200" b="1" err="1">
                <a:solidFill>
                  <a:srgbClr val="1D22F0"/>
                </a:solidFill>
              </a:rPr>
              <a:t>Sextupole</a:t>
            </a:r>
            <a:r>
              <a:rPr lang="en-GB" sz="1200" b="1">
                <a:solidFill>
                  <a:srgbClr val="1D22F0"/>
                </a:solidFill>
              </a:rPr>
              <a:t> gradient	m</a:t>
            </a:r>
            <a:r>
              <a:rPr lang="en-GB" sz="1200" b="1" baseline="30000">
                <a:solidFill>
                  <a:srgbClr val="1D22F0"/>
                </a:solidFill>
              </a:rPr>
              <a:t>-3</a:t>
            </a:r>
            <a:endParaRPr lang="en-GB" sz="1200" b="1">
              <a:solidFill>
                <a:srgbClr val="1D22F0"/>
              </a:solidFill>
            </a:endParaRPr>
          </a:p>
          <a:p>
            <a:r>
              <a:rPr lang="en-GB" sz="1200">
                <a:solidFill>
                  <a:srgbClr val="1D22F0"/>
                </a:solidFill>
              </a:rPr>
              <a:t>K2sf		1.7</a:t>
            </a:r>
          </a:p>
          <a:p>
            <a:r>
              <a:rPr lang="en-GB" sz="1200">
                <a:solidFill>
                  <a:srgbClr val="1D22F0"/>
                </a:solidFill>
              </a:rPr>
              <a:t>K2sd	            -2.8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431DE8-64F0-8B41-938C-A2303443C3C8}"/>
              </a:ext>
            </a:extLst>
          </p:cNvPr>
          <p:cNvSpPr txBox="1"/>
          <p:nvPr/>
        </p:nvSpPr>
        <p:spPr>
          <a:xfrm>
            <a:off x="4772862" y="5743449"/>
            <a:ext cx="237016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  <a:latin typeface="Symbol" pitchFamily="2" charset="2"/>
              </a:rPr>
              <a:t>b </a:t>
            </a:r>
            <a:r>
              <a:rPr lang="en-GB" sz="1000" baseline="-25000" err="1">
                <a:solidFill>
                  <a:srgbClr val="1D22F0"/>
                </a:solidFill>
              </a:rPr>
              <a:t>x,y</a:t>
            </a:r>
            <a:r>
              <a:rPr lang="en-GB" sz="1000">
                <a:solidFill>
                  <a:srgbClr val="1D22F0"/>
                </a:solidFill>
              </a:rPr>
              <a:t> &lt; 16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</a:rPr>
              <a:t>low </a:t>
            </a:r>
            <a:r>
              <a:rPr lang="en-GB" sz="1000">
                <a:solidFill>
                  <a:srgbClr val="1D22F0"/>
                </a:solidFill>
                <a:latin typeface="Symbol" pitchFamily="2" charset="2"/>
              </a:rPr>
              <a:t>h </a:t>
            </a:r>
            <a:r>
              <a:rPr lang="en-GB" sz="1000" baseline="-25000">
                <a:solidFill>
                  <a:srgbClr val="1D22F0"/>
                </a:solidFill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  <a:latin typeface="Symbol" pitchFamily="2" charset="2"/>
              </a:rPr>
              <a:t>a </a:t>
            </a:r>
            <a:r>
              <a:rPr lang="en-GB" sz="1000" baseline="-25000" err="1">
                <a:solidFill>
                  <a:srgbClr val="1D22F0"/>
                </a:solidFill>
              </a:rPr>
              <a:t>x,y</a:t>
            </a:r>
            <a:r>
              <a:rPr lang="en-GB" sz="1000">
                <a:solidFill>
                  <a:srgbClr val="1D22F0"/>
                </a:solidFill>
              </a:rPr>
              <a:t> = 0 both ends</a:t>
            </a:r>
            <a:endParaRPr lang="en-GB" sz="1000" baseline="-25000">
              <a:solidFill>
                <a:srgbClr val="1D22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</a:rPr>
              <a:t>achromatic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</a:rPr>
              <a:t>low invariant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1D22F0"/>
                </a:solidFill>
              </a:rPr>
              <a:t>R56 ~ 0.07 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D9DA39-2E2D-3540-88AF-A3450721FD5C}"/>
              </a:ext>
            </a:extLst>
          </p:cNvPr>
          <p:cNvSpPr txBox="1"/>
          <p:nvPr/>
        </p:nvSpPr>
        <p:spPr>
          <a:xfrm>
            <a:off x="9924523" y="4406304"/>
            <a:ext cx="6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R</a:t>
            </a:r>
            <a:r>
              <a:rPr lang="en-GB" baseline="-25000">
                <a:solidFill>
                  <a:srgbClr val="FF0000"/>
                </a:solidFill>
              </a:rPr>
              <a:t>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B61C7-AE10-DA48-8F55-951FCBE6CDA9}"/>
                  </a:ext>
                </a:extLst>
              </p:cNvPr>
              <p:cNvSpPr txBox="1"/>
              <p:nvPr/>
            </p:nvSpPr>
            <p:spPr>
              <a:xfrm>
                <a:off x="9893629" y="2847317"/>
                <a:ext cx="718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>
                    <a:solidFill>
                      <a:srgbClr val="FF0000"/>
                    </a:solidFill>
                  </a:rPr>
                  <a:t> </a:t>
                </a:r>
                <a:r>
                  <a:rPr lang="en-GB" sz="1400">
                    <a:solidFill>
                      <a:srgbClr val="7030A0"/>
                    </a:solidFill>
                  </a:rPr>
                  <a:t>[m]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B61C7-AE10-DA48-8F55-951FCBE6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629" y="2847317"/>
                <a:ext cx="718595" cy="307777"/>
              </a:xfrm>
              <a:prstGeom prst="rect">
                <a:avLst/>
              </a:prstGeom>
              <a:blipFill>
                <a:blip r:embed="rId8"/>
                <a:stretch>
                  <a:fillRect t="-4000" r="-1754" b="-200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493DD2-BE51-A941-B5F8-B496CC213640}"/>
                  </a:ext>
                </a:extLst>
              </p:cNvPr>
              <p:cNvSpPr txBox="1"/>
              <p:nvPr/>
            </p:nvSpPr>
            <p:spPr>
              <a:xfrm>
                <a:off x="8481377" y="3524684"/>
                <a:ext cx="1608083" cy="19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sz="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𝑝𝑥</m:t>
                          </m:r>
                        </m:sub>
                      </m:sSub>
                      <m:r>
                        <a:rPr lang="en-US" sz="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60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2493DD2-BE51-A941-B5F8-B496CC213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77" y="3524684"/>
                <a:ext cx="1608083" cy="1936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0020D75C-7479-6646-A6A4-E4B153E773C2}"/>
              </a:ext>
            </a:extLst>
          </p:cNvPr>
          <p:cNvSpPr txBox="1"/>
          <p:nvPr/>
        </p:nvSpPr>
        <p:spPr>
          <a:xfrm>
            <a:off x="6530947" y="2822340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rgbClr val="FF0000"/>
                </a:solidFill>
                <a:latin typeface="Symbol" pitchFamily="2" charset="2"/>
              </a:rPr>
              <a:t>h</a:t>
            </a:r>
            <a:r>
              <a:rPr lang="en-GB" sz="1400" baseline="-25000">
                <a:solidFill>
                  <a:srgbClr val="FF0000"/>
                </a:solidFill>
              </a:rPr>
              <a:t>x </a:t>
            </a:r>
            <a:r>
              <a:rPr lang="en-GB" sz="1400">
                <a:solidFill>
                  <a:srgbClr val="FF0000"/>
                </a:solidFill>
              </a:rPr>
              <a:t>[m]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3FF19D-3CF8-434E-B792-33F79CF30923}"/>
              </a:ext>
            </a:extLst>
          </p:cNvPr>
          <p:cNvSpPr txBox="1"/>
          <p:nvPr/>
        </p:nvSpPr>
        <p:spPr>
          <a:xfrm>
            <a:off x="7402330" y="4101499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err="1">
                <a:solidFill>
                  <a:srgbClr val="FF0000"/>
                </a:solidFill>
                <a:latin typeface="Symbol" pitchFamily="2" charset="2"/>
              </a:rPr>
              <a:t>b</a:t>
            </a:r>
            <a:r>
              <a:rPr lang="en-GB" sz="1000" baseline="-25000" err="1">
                <a:solidFill>
                  <a:srgbClr val="FF0000"/>
                </a:solidFill>
              </a:rPr>
              <a:t>x</a:t>
            </a:r>
            <a:r>
              <a:rPr lang="en-GB" sz="1000" baseline="-25000">
                <a:solidFill>
                  <a:srgbClr val="FF0000"/>
                </a:solidFill>
              </a:rPr>
              <a:t> </a:t>
            </a:r>
            <a:r>
              <a:rPr lang="en-GB" sz="1000">
                <a:solidFill>
                  <a:srgbClr val="FF0000"/>
                </a:solidFill>
              </a:rPr>
              <a:t>[m]</a:t>
            </a:r>
            <a:endParaRPr lang="en-GB" sz="1000" baseline="-25000">
              <a:solidFill>
                <a:srgbClr val="FF0000"/>
              </a:solidFill>
            </a:endParaRPr>
          </a:p>
          <a:p>
            <a:r>
              <a:rPr lang="en-GB" sz="1000">
                <a:solidFill>
                  <a:srgbClr val="002060"/>
                </a:solidFill>
                <a:latin typeface="Symbol" pitchFamily="2" charset="2"/>
              </a:rPr>
              <a:t>b</a:t>
            </a:r>
            <a:r>
              <a:rPr lang="en-GB" sz="1000" baseline="-25000">
                <a:solidFill>
                  <a:srgbClr val="002060"/>
                </a:solidFill>
              </a:rPr>
              <a:t>y </a:t>
            </a:r>
            <a:r>
              <a:rPr lang="en-GB" sz="1000">
                <a:solidFill>
                  <a:srgbClr val="FF0000"/>
                </a:solidFill>
              </a:rPr>
              <a:t>[m]</a:t>
            </a:r>
            <a:endParaRPr lang="en-GB" sz="100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BD6D09-2F4F-5E4D-9A86-18267AF8FA59}"/>
              </a:ext>
            </a:extLst>
          </p:cNvPr>
          <p:cNvSpPr txBox="1"/>
          <p:nvPr/>
        </p:nvSpPr>
        <p:spPr>
          <a:xfrm>
            <a:off x="7004198" y="5248286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[m]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E02D86-3C5E-7044-B6FF-4F48F223C5F3}"/>
              </a:ext>
            </a:extLst>
          </p:cNvPr>
          <p:cNvSpPr txBox="1"/>
          <p:nvPr/>
        </p:nvSpPr>
        <p:spPr>
          <a:xfrm>
            <a:off x="6888794" y="3587111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[m]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BE71A7-5BF0-644C-BAC8-2A647F931834}"/>
              </a:ext>
            </a:extLst>
          </p:cNvPr>
          <p:cNvSpPr txBox="1"/>
          <p:nvPr/>
        </p:nvSpPr>
        <p:spPr>
          <a:xfrm>
            <a:off x="8489125" y="6482139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</p:spTree>
    <p:extLst>
      <p:ext uri="{BB962C8B-B14F-4D97-AF65-F5344CB8AC3E}">
        <p14:creationId xmlns:p14="http://schemas.microsoft.com/office/powerpoint/2010/main" val="141932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8CC79-BC89-E54B-B454-ACAC9DA27A8D}"/>
              </a:ext>
            </a:extLst>
          </p:cNvPr>
          <p:cNvSpPr txBox="1"/>
          <p:nvPr/>
        </p:nvSpPr>
        <p:spPr>
          <a:xfrm>
            <a:off x="8461415" y="6440575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D727EFC-9E73-E44C-A0E6-86C17ACF2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50" y="1548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D350B35E-7968-A249-AA9D-83B8F1FF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435" y="170474"/>
            <a:ext cx="1929202" cy="8020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061D7-4593-E74B-A590-ACAF5DAB0B69}"/>
              </a:ext>
            </a:extLst>
          </p:cNvPr>
          <p:cNvSpPr txBox="1"/>
          <p:nvPr/>
        </p:nvSpPr>
        <p:spPr>
          <a:xfrm>
            <a:off x="3733270" y="296391"/>
            <a:ext cx="47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DR to common LINAC TL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25341-3A5E-2348-A199-421D0C031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27663" y="38792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1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673CA9-7FBF-4B15-A294-0A6ED8C78918}"/>
              </a:ext>
            </a:extLst>
          </p:cNvPr>
          <p:cNvSpPr txBox="1"/>
          <p:nvPr/>
        </p:nvSpPr>
        <p:spPr>
          <a:xfrm>
            <a:off x="3099846" y="1551441"/>
            <a:ext cx="6723027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     Beam parameters after Damping Ring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Equilibrium (zero current) bunch length 2.9mm assuming V</a:t>
            </a:r>
            <a:r>
              <a:rPr lang="en-GB" sz="1575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= 4MV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bunch length 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GB" sz="1575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Equilibrium  zero current bunch energy spread 0.07%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Bunch energy spread ≈ 0.1%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Equilibrium emittance 0.96 nm  (normalized emittance 2.9 mm*</a:t>
            </a:r>
            <a:r>
              <a:rPr lang="en-GB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      Beam parameters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 the common LINAC entrance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Bunch length  ≈1mm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Relative bunch energy spread </a:t>
            </a:r>
            <a:r>
              <a:rPr lang="en-GB" sz="1575" dirty="0">
                <a:latin typeface="Symbol" pitchFamily="2" charset="2"/>
                <a:cs typeface="Calibri" panose="020F0502020204030204" pitchFamily="34" charset="0"/>
              </a:rPr>
              <a:t>s</a:t>
            </a:r>
            <a:r>
              <a:rPr lang="en-GB" sz="1575" baseline="-25000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&lt; 0.65% at 1.54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Normalized transverse emittance 3.4 mm*</a:t>
            </a:r>
            <a:r>
              <a:rPr lang="en-GB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endParaRPr lang="en-GB"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75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Bunch Compressor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Compressor factor 1-5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Final relative energy spread after BCS </a:t>
            </a:r>
            <a:r>
              <a:rPr lang="en-GB" sz="1575" dirty="0">
                <a:latin typeface="Symbol" pitchFamily="2" charset="2"/>
                <a:cs typeface="Calibri" panose="020F0502020204030204" pitchFamily="34" charset="0"/>
              </a:rPr>
              <a:t>s</a:t>
            </a:r>
            <a:r>
              <a:rPr lang="en-GB" sz="1575" baseline="-25000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&lt; 0.65%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Preserve transverse emittance. </a:t>
            </a:r>
          </a:p>
          <a:p>
            <a:endParaRPr lang="en-GB" sz="157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BA304-5053-4B21-AE4F-2F589781638D}"/>
              </a:ext>
            </a:extLst>
          </p:cNvPr>
          <p:cNvSpPr txBox="1"/>
          <p:nvPr/>
        </p:nvSpPr>
        <p:spPr>
          <a:xfrm>
            <a:off x="3826276" y="586301"/>
            <a:ext cx="4539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Bunch Compressor Design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4D4EED4-60DA-CD4C-821E-9DD2F5F57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0" y="532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36A5B054-B1D0-164C-A6EB-46800C201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435" y="89194"/>
            <a:ext cx="1929202" cy="8020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4DC34-D553-B241-A661-24C3474FDB18}"/>
              </a:ext>
            </a:extLst>
          </p:cNvPr>
          <p:cNvSpPr txBox="1"/>
          <p:nvPr/>
        </p:nvSpPr>
        <p:spPr>
          <a:xfrm>
            <a:off x="8461415" y="6440575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</p:spTree>
    <p:extLst>
      <p:ext uri="{BB962C8B-B14F-4D97-AF65-F5344CB8AC3E}">
        <p14:creationId xmlns:p14="http://schemas.microsoft.com/office/powerpoint/2010/main" val="87793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996A4B-746A-44BF-BFEA-A95462583891}"/>
                  </a:ext>
                </a:extLst>
              </p:cNvPr>
              <p:cNvSpPr/>
              <p:nvPr/>
            </p:nvSpPr>
            <p:spPr>
              <a:xfrm>
                <a:off x="2918996" y="3330504"/>
                <a:ext cx="1709699" cy="508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&lt; 2.2 m</a:t>
                </a:r>
                <a:r>
                  <a:rPr lang="en-GB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endParaRPr lang="en-US" b="1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996A4B-746A-44BF-BFEA-A95462583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96" y="3330504"/>
                <a:ext cx="1709699" cy="508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CCD8F9-6D96-446A-A791-53555CEBF808}"/>
                  </a:ext>
                </a:extLst>
              </p:cNvPr>
              <p:cNvSpPr/>
              <p:nvPr/>
            </p:nvSpPr>
            <p:spPr>
              <a:xfrm>
                <a:off x="4737519" y="3316995"/>
                <a:ext cx="22376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Max C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CCD8F9-6D96-446A-A791-53555CEBF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19" y="3316995"/>
                <a:ext cx="2237600" cy="492443"/>
              </a:xfrm>
              <a:prstGeom prst="rect">
                <a:avLst/>
              </a:prstGeom>
              <a:blipFill>
                <a:blip r:embed="rId4"/>
                <a:stretch>
                  <a:fillRect l="-1685" b="-7692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BAFA3E8-9338-47D9-90DA-523E8A910BED}"/>
              </a:ext>
            </a:extLst>
          </p:cNvPr>
          <p:cNvSpPr txBox="1"/>
          <p:nvPr/>
        </p:nvSpPr>
        <p:spPr>
          <a:xfrm>
            <a:off x="7198439" y="3373584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|R56|&gt;0.4m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348775-B30B-2C49-AF41-2A3BC3838863}"/>
              </a:ext>
            </a:extLst>
          </p:cNvPr>
          <p:cNvGrpSpPr>
            <a:grpSpLocks noChangeAspect="1"/>
          </p:cNvGrpSpPr>
          <p:nvPr/>
        </p:nvGrpSpPr>
        <p:grpSpPr>
          <a:xfrm>
            <a:off x="4580765" y="3950685"/>
            <a:ext cx="5896734" cy="453808"/>
            <a:chOff x="368973" y="3354914"/>
            <a:chExt cx="8423905" cy="64829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D70826-57AF-4280-BD16-C1F1F27BAB38}"/>
                </a:ext>
              </a:extLst>
            </p:cNvPr>
            <p:cNvSpPr/>
            <p:nvPr/>
          </p:nvSpPr>
          <p:spPr>
            <a:xfrm>
              <a:off x="7014139" y="3455117"/>
              <a:ext cx="1778739" cy="507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AB41A3-B486-4CF4-A275-90D8ACEA3D88}"/>
                </a:ext>
              </a:extLst>
            </p:cNvPr>
            <p:cNvSpPr/>
            <p:nvPr/>
          </p:nvSpPr>
          <p:spPr>
            <a:xfrm>
              <a:off x="5090891" y="3455117"/>
              <a:ext cx="1778739" cy="507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010CE0-EFC8-412B-8007-1B1344CF8145}"/>
                </a:ext>
              </a:extLst>
            </p:cNvPr>
            <p:cNvSpPr/>
            <p:nvPr/>
          </p:nvSpPr>
          <p:spPr>
            <a:xfrm>
              <a:off x="368973" y="3455117"/>
              <a:ext cx="1778739" cy="507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C172A8-EFC9-41F3-A3D1-9699D884B279}"/>
                </a:ext>
              </a:extLst>
            </p:cNvPr>
            <p:cNvSpPr/>
            <p:nvPr/>
          </p:nvSpPr>
          <p:spPr>
            <a:xfrm>
              <a:off x="2313823" y="3494914"/>
              <a:ext cx="2676004" cy="196253"/>
            </a:xfrm>
            <a:custGeom>
              <a:avLst/>
              <a:gdLst>
                <a:gd name="connsiteX0" fmla="*/ 0 w 3652427"/>
                <a:gd name="connsiteY0" fmla="*/ 271831 h 330454"/>
                <a:gd name="connsiteX1" fmla="*/ 1005840 w 3652427"/>
                <a:gd name="connsiteY1" fmla="*/ 38151 h 330454"/>
                <a:gd name="connsiteX2" fmla="*/ 2651760 w 3652427"/>
                <a:gd name="connsiteY2" fmla="*/ 27991 h 330454"/>
                <a:gd name="connsiteX3" fmla="*/ 3586480 w 3652427"/>
                <a:gd name="connsiteY3" fmla="*/ 312471 h 330454"/>
                <a:gd name="connsiteX4" fmla="*/ 3576320 w 3652427"/>
                <a:gd name="connsiteY4" fmla="*/ 302311 h 330454"/>
                <a:gd name="connsiteX5" fmla="*/ 3586480 w 3652427"/>
                <a:gd name="connsiteY5" fmla="*/ 312471 h 3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427" h="330454">
                  <a:moveTo>
                    <a:pt x="0" y="271831"/>
                  </a:moveTo>
                  <a:cubicBezTo>
                    <a:pt x="281940" y="175311"/>
                    <a:pt x="563880" y="78791"/>
                    <a:pt x="1005840" y="38151"/>
                  </a:cubicBezTo>
                  <a:cubicBezTo>
                    <a:pt x="1447800" y="-2489"/>
                    <a:pt x="2221653" y="-17729"/>
                    <a:pt x="2651760" y="27991"/>
                  </a:cubicBezTo>
                  <a:cubicBezTo>
                    <a:pt x="3081867" y="73711"/>
                    <a:pt x="3432387" y="266751"/>
                    <a:pt x="3586480" y="312471"/>
                  </a:cubicBezTo>
                  <a:cubicBezTo>
                    <a:pt x="3740573" y="358191"/>
                    <a:pt x="3576320" y="302311"/>
                    <a:pt x="3576320" y="302311"/>
                  </a:cubicBezTo>
                  <a:lnTo>
                    <a:pt x="3586480" y="312471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A92E4D6-0908-46AB-82EA-7193FAA8E080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>
              <a:off x="4996754" y="3691167"/>
              <a:ext cx="3796124" cy="1775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C74FA4-FEE7-47FC-B3CF-0112F281954D}"/>
                </a:ext>
              </a:extLst>
            </p:cNvPr>
            <p:cNvCxnSpPr>
              <a:cxnSpLocks/>
            </p:cNvCxnSpPr>
            <p:nvPr/>
          </p:nvCxnSpPr>
          <p:spPr>
            <a:xfrm>
              <a:off x="370444" y="3682462"/>
              <a:ext cx="194279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F3A2BF-D0C5-476A-BFBA-2EBA265461E7}"/>
                </a:ext>
              </a:extLst>
            </p:cNvPr>
            <p:cNvSpPr/>
            <p:nvPr/>
          </p:nvSpPr>
          <p:spPr>
            <a:xfrm>
              <a:off x="2313823" y="3354914"/>
              <a:ext cx="2706695" cy="648298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B5E1B8D-9E92-4809-B641-7654473D2058}"/>
              </a:ext>
            </a:extLst>
          </p:cNvPr>
          <p:cNvSpPr/>
          <p:nvPr/>
        </p:nvSpPr>
        <p:spPr>
          <a:xfrm>
            <a:off x="2033080" y="1249831"/>
            <a:ext cx="767451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In order to achieve </a:t>
            </a:r>
            <a:r>
              <a:rPr lang="en-GB" sz="1575" dirty="0">
                <a:latin typeface="Symbol" pitchFamily="2" charset="2"/>
                <a:cs typeface="Calibri" panose="020F0502020204030204" pitchFamily="34" charset="0"/>
              </a:rPr>
              <a:t>s</a:t>
            </a:r>
            <a:r>
              <a:rPr lang="en-GB" sz="1575" baseline="-25000" dirty="0">
                <a:latin typeface="Symbol" pitchFamily="2" charset="2"/>
                <a:cs typeface="Calibri" panose="020F0502020204030204" pitchFamily="34" charset="0"/>
              </a:rPr>
              <a:t>g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&lt; 0.65%  after BCS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7DD9AD-EAD4-42BD-9DF9-13D3032C15AF}"/>
                  </a:ext>
                </a:extLst>
              </p:cNvPr>
              <p:cNvSpPr/>
              <p:nvPr/>
            </p:nvSpPr>
            <p:spPr>
              <a:xfrm>
                <a:off x="2867181" y="1596465"/>
                <a:ext cx="1772216" cy="508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GB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&lt; 1.3 m</a:t>
                </a:r>
                <a:r>
                  <a:rPr lang="en-GB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endParaRPr lang="en-US" b="1" baseline="30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F7DD9AD-EAD4-42BD-9DF9-13D3032C1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181" y="1596465"/>
                <a:ext cx="1772216" cy="508024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BB1F77-632E-484E-A317-22C37BE5371E}"/>
                  </a:ext>
                </a:extLst>
              </p:cNvPr>
              <p:cNvSpPr/>
              <p:nvPr/>
            </p:nvSpPr>
            <p:spPr>
              <a:xfrm>
                <a:off x="4662059" y="1568284"/>
                <a:ext cx="22376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/>
                  <a:t>Max C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𝟓𝟔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BB1F77-632E-484E-A317-22C37BE53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059" y="1568284"/>
                <a:ext cx="2237600" cy="492443"/>
              </a:xfrm>
              <a:prstGeom prst="rect">
                <a:avLst/>
              </a:prstGeom>
              <a:blipFill>
                <a:blip r:embed="rId6"/>
                <a:stretch>
                  <a:fillRect l="-2825" b="-750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43D6E8-CB98-4996-8608-AAE4A93C420D}"/>
              </a:ext>
            </a:extLst>
          </p:cNvPr>
          <p:cNvSpPr txBox="1"/>
          <p:nvPr/>
        </p:nvSpPr>
        <p:spPr>
          <a:xfrm>
            <a:off x="7077731" y="1628453"/>
            <a:ext cx="12698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|R56|&gt;0.62m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E858A5-B939-4E34-B570-C448FBBDE3B5}"/>
              </a:ext>
            </a:extLst>
          </p:cNvPr>
          <p:cNvSpPr/>
          <p:nvPr/>
        </p:nvSpPr>
        <p:spPr>
          <a:xfrm>
            <a:off x="2185406" y="4506157"/>
            <a:ext cx="7914565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75" b="1" dirty="0">
                <a:latin typeface="Calibri" panose="020F0502020204030204" pitchFamily="34" charset="0"/>
                <a:cs typeface="Calibri" panose="020F0502020204030204" pitchFamily="34" charset="0"/>
              </a:rPr>
              <a:t>Cavity parameters ( PSI design of the common LINAC  </a:t>
            </a:r>
            <a:r>
              <a:rPr lang="en-US" sz="1575" dirty="0">
                <a:hlinkClick r:id="rId7"/>
              </a:rPr>
              <a:t>THPOJO08</a:t>
            </a:r>
            <a:r>
              <a:rPr lang="en-US" sz="1575" dirty="0"/>
              <a:t> LINAC 2022</a:t>
            </a:r>
            <a:r>
              <a:rPr lang="en-GB" sz="1575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frequency 2.80 </a:t>
            </a:r>
            <a:r>
              <a:rPr lang="en-GB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GhZ</a:t>
            </a: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84 cells for  3m 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One structures operating at a gradient of 20MV/m (60MV total) to chirp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Two structures operating at a gradient of 25MV/m (75MV total) to de-chirp the beam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9E9E74-E345-4936-9457-408FBE017219}"/>
              </a:ext>
            </a:extLst>
          </p:cNvPr>
          <p:cNvSpPr/>
          <p:nvPr/>
        </p:nvSpPr>
        <p:spPr>
          <a:xfrm>
            <a:off x="2006066" y="2911458"/>
            <a:ext cx="767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de-chirper after the dispersive section can reduce |R56|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F426EA-2A71-D44A-A430-93B9413B94B3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1" y="2174844"/>
            <a:ext cx="3916559" cy="453809"/>
            <a:chOff x="1566331" y="1620645"/>
            <a:chExt cx="5595084" cy="6482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2F6B42-6440-4348-899D-111F9FCD4667}"/>
                </a:ext>
              </a:extLst>
            </p:cNvPr>
            <p:cNvSpPr/>
            <p:nvPr/>
          </p:nvSpPr>
          <p:spPr>
            <a:xfrm>
              <a:off x="1566331" y="1719905"/>
              <a:ext cx="1778739" cy="5076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C43A0A-E683-40D3-AB11-4141DEF739F8}"/>
                </a:ext>
              </a:extLst>
            </p:cNvPr>
            <p:cNvSpPr/>
            <p:nvPr/>
          </p:nvSpPr>
          <p:spPr>
            <a:xfrm>
              <a:off x="3746274" y="1774500"/>
              <a:ext cx="2676004" cy="196253"/>
            </a:xfrm>
            <a:custGeom>
              <a:avLst/>
              <a:gdLst>
                <a:gd name="connsiteX0" fmla="*/ 0 w 3652427"/>
                <a:gd name="connsiteY0" fmla="*/ 271831 h 330454"/>
                <a:gd name="connsiteX1" fmla="*/ 1005840 w 3652427"/>
                <a:gd name="connsiteY1" fmla="*/ 38151 h 330454"/>
                <a:gd name="connsiteX2" fmla="*/ 2651760 w 3652427"/>
                <a:gd name="connsiteY2" fmla="*/ 27991 h 330454"/>
                <a:gd name="connsiteX3" fmla="*/ 3586480 w 3652427"/>
                <a:gd name="connsiteY3" fmla="*/ 312471 h 330454"/>
                <a:gd name="connsiteX4" fmla="*/ 3576320 w 3652427"/>
                <a:gd name="connsiteY4" fmla="*/ 302311 h 330454"/>
                <a:gd name="connsiteX5" fmla="*/ 3586480 w 3652427"/>
                <a:gd name="connsiteY5" fmla="*/ 312471 h 33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2427" h="330454">
                  <a:moveTo>
                    <a:pt x="0" y="271831"/>
                  </a:moveTo>
                  <a:cubicBezTo>
                    <a:pt x="281940" y="175311"/>
                    <a:pt x="563880" y="78791"/>
                    <a:pt x="1005840" y="38151"/>
                  </a:cubicBezTo>
                  <a:cubicBezTo>
                    <a:pt x="1447800" y="-2489"/>
                    <a:pt x="2221653" y="-17729"/>
                    <a:pt x="2651760" y="27991"/>
                  </a:cubicBezTo>
                  <a:cubicBezTo>
                    <a:pt x="3081867" y="73711"/>
                    <a:pt x="3432387" y="266751"/>
                    <a:pt x="3586480" y="312471"/>
                  </a:cubicBezTo>
                  <a:cubicBezTo>
                    <a:pt x="3740573" y="358191"/>
                    <a:pt x="3576320" y="302311"/>
                    <a:pt x="3576320" y="302311"/>
                  </a:cubicBezTo>
                  <a:lnTo>
                    <a:pt x="3586480" y="312471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7BE76C-92BA-4BBA-8C94-89ADC6EA3BC1}"/>
                </a:ext>
              </a:extLst>
            </p:cNvPr>
            <p:cNvCxnSpPr>
              <a:cxnSpLocks/>
            </p:cNvCxnSpPr>
            <p:nvPr/>
          </p:nvCxnSpPr>
          <p:spPr>
            <a:xfrm>
              <a:off x="6429205" y="1970753"/>
              <a:ext cx="732210" cy="10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0E1E87-5521-F741-BE6B-7CBC9AAF181B}"/>
                </a:ext>
              </a:extLst>
            </p:cNvPr>
            <p:cNvGrpSpPr/>
            <p:nvPr/>
          </p:nvGrpSpPr>
          <p:grpSpPr>
            <a:xfrm>
              <a:off x="1566331" y="1620645"/>
              <a:ext cx="4886638" cy="648298"/>
              <a:chOff x="1566331" y="1620645"/>
              <a:chExt cx="4886638" cy="64829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6BBF72A-A89A-460A-A650-6B56ABF8AD4C}"/>
                  </a:ext>
                </a:extLst>
              </p:cNvPr>
              <p:cNvCxnSpPr>
                <a:cxnSpLocks/>
                <a:stCxn id="31" idx="1"/>
                <a:endCxn id="15" idx="0"/>
              </p:cNvCxnSpPr>
              <p:nvPr/>
            </p:nvCxnSpPr>
            <p:spPr>
              <a:xfrm flipV="1">
                <a:off x="1566331" y="1935937"/>
                <a:ext cx="2179943" cy="37772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D56CA7-E6B9-4AED-8EC5-B94B642F05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46274" y="1620645"/>
                <a:ext cx="2706695" cy="648298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6D79D15-6D13-4A3F-A5F9-3031998172EC}"/>
              </a:ext>
            </a:extLst>
          </p:cNvPr>
          <p:cNvSpPr/>
          <p:nvPr/>
        </p:nvSpPr>
        <p:spPr>
          <a:xfrm>
            <a:off x="2065718" y="2189266"/>
            <a:ext cx="301890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575" dirty="0">
                <a:latin typeface="Calibri" panose="020F0502020204030204" pitchFamily="34" charset="0"/>
                <a:cs typeface="Calibri" panose="020F0502020204030204" pitchFamily="34" charset="0"/>
              </a:rPr>
              <a:t> R56  high for a single chicane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43F963-83D6-814D-9ABD-F2D92BB79BEE}"/>
              </a:ext>
            </a:extLst>
          </p:cNvPr>
          <p:cNvSpPr txBox="1"/>
          <p:nvPr/>
        </p:nvSpPr>
        <p:spPr>
          <a:xfrm>
            <a:off x="5073189" y="336919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BCS Design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9BAA05D1-F100-014D-87EC-CFAC56CFA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0" y="53209"/>
            <a:ext cx="14700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Picture 2">
            <a:extLst>
              <a:ext uri="{FF2B5EF4-FFF2-40B4-BE49-F238E27FC236}">
                <a16:creationId xmlns:a16="http://schemas.microsoft.com/office/drawing/2014/main" id="{48D0C427-1E24-924C-B131-627F004665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4275" y="89194"/>
            <a:ext cx="1929202" cy="80202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BE38278-30B6-394F-9D0C-C3AEA6CF5632}"/>
              </a:ext>
            </a:extLst>
          </p:cNvPr>
          <p:cNvSpPr txBox="1"/>
          <p:nvPr/>
        </p:nvSpPr>
        <p:spPr>
          <a:xfrm>
            <a:off x="8489125" y="6482139"/>
            <a:ext cx="223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C. 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Milardi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, DR and TLs for FCC-</a:t>
            </a:r>
            <a:r>
              <a:rPr lang="en-GB" sz="1000" dirty="0" err="1">
                <a:solidFill>
                  <a:srgbClr val="0070C0"/>
                </a:solidFill>
                <a:latin typeface="Abadi MT Condensed Light" panose="020B0306030101010103" pitchFamily="34" charset="77"/>
              </a:rPr>
              <a:t>ee</a:t>
            </a:r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 pre-injector,</a:t>
            </a:r>
          </a:p>
          <a:p>
            <a:r>
              <a:rPr lang="en-GB" sz="1000" dirty="0">
                <a:solidFill>
                  <a:srgbClr val="0070C0"/>
                </a:solidFill>
                <a:latin typeface="Abadi MT Condensed Light" panose="020B0306030101010103" pitchFamily="34" charset="77"/>
              </a:rPr>
              <a:t>FCC Week, Jun 5-9 2023, London, Great Britain.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EE5386-7B6E-3947-BECC-58B81669396F}"/>
              </a:ext>
            </a:extLst>
          </p:cNvPr>
          <p:cNvSpPr txBox="1"/>
          <p:nvPr/>
        </p:nvSpPr>
        <p:spPr>
          <a:xfrm>
            <a:off x="3014368" y="5867405"/>
            <a:ext cx="6517559" cy="71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Tunable |R56| &gt; 0.42 m is provided by the arc cells of the TL connecting DR to common LINAC </a:t>
            </a:r>
          </a:p>
        </p:txBody>
      </p:sp>
    </p:spTree>
    <p:extLst>
      <p:ext uri="{BB962C8B-B14F-4D97-AF65-F5344CB8AC3E}">
        <p14:creationId xmlns:p14="http://schemas.microsoft.com/office/powerpoint/2010/main" val="154545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" name="Picture 9" descr="A screenshot of a white text&#10;&#10;Description automatically generated">
            <a:extLst>
              <a:ext uri="{FF2B5EF4-FFF2-40B4-BE49-F238E27FC236}">
                <a16:creationId xmlns:a16="http://schemas.microsoft.com/office/drawing/2014/main" id="{213409C2-F6AB-054C-8A4C-C6DF06030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" y="2034895"/>
            <a:ext cx="5084396" cy="3589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EB9A32-B9FE-EF43-B06A-E4BB101844E6}"/>
              </a:ext>
            </a:extLst>
          </p:cNvPr>
          <p:cNvSpPr txBox="1"/>
          <p:nvPr/>
        </p:nvSpPr>
        <p:spPr>
          <a:xfrm>
            <a:off x="3107152" y="101939"/>
            <a:ext cx="59776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Mid-term Review Recommendations 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69482-B4BC-A546-A172-1A075672DAE1}"/>
              </a:ext>
            </a:extLst>
          </p:cNvPr>
          <p:cNvSpPr txBox="1"/>
          <p:nvPr/>
        </p:nvSpPr>
        <p:spPr>
          <a:xfrm>
            <a:off x="6689018" y="2258720"/>
            <a:ext cx="4938028" cy="3265097"/>
          </a:xfrm>
          <a:prstGeom prst="rect">
            <a:avLst/>
          </a:prstGeom>
          <a:solidFill>
            <a:srgbClr val="FFFED5"/>
          </a:solidFill>
        </p:spPr>
        <p:txBody>
          <a:bodyPr wrap="square" lIns="288000" tIns="108000" rIns="144000" bIns="108000" rtlCol="0">
            <a:spAutoFit/>
          </a:bodyPr>
          <a:lstStyle/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The new optimized FCC-</a:t>
            </a:r>
            <a:r>
              <a:rPr lang="en-GB" dirty="0" err="1">
                <a:solidFill>
                  <a:srgbClr val="7030A0"/>
                </a:solidFill>
              </a:rPr>
              <a:t>ee</a:t>
            </a:r>
            <a:r>
              <a:rPr lang="en-GB" dirty="0">
                <a:solidFill>
                  <a:srgbClr val="7030A0"/>
                </a:solidFill>
              </a:rPr>
              <a:t> injector layout imposed to review the intrinsic structure of Damping.</a:t>
            </a:r>
          </a:p>
          <a:p>
            <a:r>
              <a:rPr lang="en-GB" dirty="0">
                <a:solidFill>
                  <a:srgbClr val="7030A0"/>
                </a:solidFill>
              </a:rPr>
              <a:t>Ring (DR) and Transfer Lines (TLs). The presence of two independent LINACs for electron and</a:t>
            </a:r>
          </a:p>
          <a:p>
            <a:r>
              <a:rPr lang="en-GB" dirty="0">
                <a:solidFill>
                  <a:srgbClr val="7030A0"/>
                </a:solidFill>
              </a:rPr>
              <a:t>positron beams, and the elimination of common LINAC, naturally led to increase DR energy</a:t>
            </a:r>
          </a:p>
          <a:p>
            <a:r>
              <a:rPr lang="en-GB" dirty="0">
                <a:solidFill>
                  <a:srgbClr val="7030A0"/>
                </a:solidFill>
              </a:rPr>
              <a:t>which, to avoid spin resonances, was set at the value of 2.86 GeV.</a:t>
            </a:r>
          </a:p>
          <a:p>
            <a:endParaRPr lang="en-I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3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" name="Picture 2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8A36074D-B848-024B-92F2-B01591983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14" r="10690"/>
          <a:stretch/>
        </p:blipFill>
        <p:spPr>
          <a:xfrm>
            <a:off x="1189873" y="1421149"/>
            <a:ext cx="9812254" cy="40858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433A32-DA02-E641-96CA-A963C1496987}"/>
              </a:ext>
            </a:extLst>
          </p:cNvPr>
          <p:cNvSpPr txBox="1"/>
          <p:nvPr/>
        </p:nvSpPr>
        <p:spPr>
          <a:xfrm>
            <a:off x="4632993" y="5609206"/>
            <a:ext cx="540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New damping ring at higher energy 2.86 GeV,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No</a:t>
            </a:r>
            <a:r>
              <a:rPr lang="en-GB" dirty="0"/>
              <a:t> </a:t>
            </a:r>
            <a:r>
              <a:rPr lang="en-GB" dirty="0">
                <a:effectLst/>
              </a:rPr>
              <a:t>common LINAC  </a:t>
            </a:r>
            <a:r>
              <a:rPr lang="en-GB" dirty="0"/>
              <a:t>which </a:t>
            </a:r>
            <a:r>
              <a:rPr lang="en-GB" dirty="0">
                <a:effectLst/>
              </a:rPr>
              <a:t>requires doubling repetition rate, for both species with flat emittances</a:t>
            </a: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72320-7203-2240-A46F-F8F5824EDC53}"/>
              </a:ext>
            </a:extLst>
          </p:cNvPr>
          <p:cNvSpPr txBox="1"/>
          <p:nvPr/>
        </p:nvSpPr>
        <p:spPr>
          <a:xfrm>
            <a:off x="3107152" y="250838"/>
            <a:ext cx="5977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New Injector Layout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35E15-9B88-0649-BEED-86ACC0727478}"/>
              </a:ext>
            </a:extLst>
          </p:cNvPr>
          <p:cNvSpPr txBox="1"/>
          <p:nvPr/>
        </p:nvSpPr>
        <p:spPr>
          <a:xfrm>
            <a:off x="464950" y="1570353"/>
            <a:ext cx="477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4 ASs for module, 4 bunches (25 ns), 100 Hz</a:t>
            </a:r>
          </a:p>
        </p:txBody>
      </p:sp>
    </p:spTree>
    <p:extLst>
      <p:ext uri="{BB962C8B-B14F-4D97-AF65-F5344CB8AC3E}">
        <p14:creationId xmlns:p14="http://schemas.microsoft.com/office/powerpoint/2010/main" val="211578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7887A1D-EDB1-5D41-9CE9-E6EC5FBB47DE}"/>
              </a:ext>
            </a:extLst>
          </p:cNvPr>
          <p:cNvSpPr txBox="1"/>
          <p:nvPr/>
        </p:nvSpPr>
        <p:spPr>
          <a:xfrm>
            <a:off x="826155" y="1302439"/>
            <a:ext cx="50612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b="1" dirty="0">
                <a:solidFill>
                  <a:schemeClr val="accent1">
                    <a:lumMod val="50000"/>
                  </a:schemeClr>
                </a:solidFill>
              </a:rPr>
              <a:t>Three Options are under study</a:t>
            </a:r>
          </a:p>
          <a:p>
            <a:endParaRPr lang="en-IT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T" sz="1050" i="1" dirty="0">
                <a:solidFill>
                  <a:schemeClr val="accent1">
                    <a:lumMod val="50000"/>
                  </a:schemeClr>
                </a:solidFill>
              </a:rPr>
              <a:t>1 Ring: </a:t>
            </a:r>
          </a:p>
          <a:p>
            <a:pPr lvl="1"/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3- fold symmetry  </a:t>
            </a:r>
          </a:p>
          <a:p>
            <a:pPr lvl="1"/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FODO cell  for the arcs.</a:t>
            </a:r>
          </a:p>
          <a:p>
            <a:endParaRPr lang="en-IT" sz="10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T" sz="1050" i="1" dirty="0">
                <a:solidFill>
                  <a:schemeClr val="accent1">
                    <a:lumMod val="50000"/>
                  </a:schemeClr>
                </a:solidFill>
              </a:rPr>
              <a:t>2 Rings which are converging to common design concepts indeed: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6-fold simmetry </a:t>
            </a: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layout in order to achieve: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best use of allocated space;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flexible dedicated injection/extraction sections;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dedicated Rf section;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wide flexibility in independently tuning the ring working point, and in general operations;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overall dimension 122m x 122m.</a:t>
            </a:r>
            <a:endParaRPr lang="en-IT" sz="105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ultibend arc cell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oderate use of wiggler magnets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oderate betatron oscillation amplitude</a:t>
            </a:r>
          </a:p>
          <a:p>
            <a:pPr lvl="1"/>
            <a:r>
              <a:rPr lang="en-IT" sz="105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BDD37-0EB7-0A4A-8422-CE0601F72156}"/>
              </a:ext>
            </a:extLst>
          </p:cNvPr>
          <p:cNvSpPr txBox="1"/>
          <p:nvPr/>
        </p:nvSpPr>
        <p:spPr>
          <a:xfrm>
            <a:off x="3107152" y="250838"/>
            <a:ext cx="5977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High Energy Damping Ring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22D26C-76D1-D94C-9D40-34948727EE77}"/>
              </a:ext>
            </a:extLst>
          </p:cNvPr>
          <p:cNvGrpSpPr/>
          <p:nvPr/>
        </p:nvGrpSpPr>
        <p:grpSpPr>
          <a:xfrm>
            <a:off x="4842332" y="4336402"/>
            <a:ext cx="3013224" cy="2166912"/>
            <a:chOff x="5057802" y="4017861"/>
            <a:chExt cx="3013224" cy="216691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A66D77-91A1-1D45-B057-19AE21796538}"/>
                </a:ext>
              </a:extLst>
            </p:cNvPr>
            <p:cNvSpPr/>
            <p:nvPr/>
          </p:nvSpPr>
          <p:spPr>
            <a:xfrm>
              <a:off x="5057802" y="4017861"/>
              <a:ext cx="3013224" cy="2166322"/>
            </a:xfrm>
            <a:prstGeom prst="rect">
              <a:avLst/>
            </a:prstGeom>
            <a:solidFill>
              <a:srgbClr val="C7E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FA654EF-B149-9F4C-AFCA-1BF815D318C3}"/>
                </a:ext>
              </a:extLst>
            </p:cNvPr>
            <p:cNvGrpSpPr/>
            <p:nvPr/>
          </p:nvGrpSpPr>
          <p:grpSpPr>
            <a:xfrm>
              <a:off x="5153715" y="4062203"/>
              <a:ext cx="2814438" cy="2122570"/>
              <a:chOff x="5153715" y="4062203"/>
              <a:chExt cx="2814438" cy="212257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E17085-DC8C-CA47-8263-A22B596FE80E}"/>
                  </a:ext>
                </a:extLst>
              </p:cNvPr>
              <p:cNvSpPr txBox="1"/>
              <p:nvPr/>
            </p:nvSpPr>
            <p:spPr>
              <a:xfrm>
                <a:off x="5153715" y="5784663"/>
                <a:ext cx="15263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800" dirty="0"/>
                  <a:t>Wiggler magnet leng</a:t>
                </a:r>
                <a:r>
                  <a:rPr lang="en-GB" sz="800" dirty="0" err="1"/>
                  <a:t>th</a:t>
                </a:r>
                <a:r>
                  <a:rPr lang="en-IT" sz="800" dirty="0"/>
                  <a:t> and field</a:t>
                </a:r>
              </a:p>
              <a:p>
                <a:r>
                  <a:rPr lang="en-IT" sz="600" dirty="0"/>
                  <a:t>3.5 m</a:t>
                </a:r>
              </a:p>
              <a:p>
                <a:r>
                  <a:rPr lang="en-IT" sz="600" dirty="0"/>
                  <a:t>1.8    T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244511-A2A8-D24C-9DDB-03C5B9F724D9}"/>
                  </a:ext>
                </a:extLst>
              </p:cNvPr>
              <p:cNvSpPr txBox="1"/>
              <p:nvPr/>
            </p:nvSpPr>
            <p:spPr>
              <a:xfrm>
                <a:off x="5952858" y="5920909"/>
                <a:ext cx="20152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1" dirty="0">
                    <a:solidFill>
                      <a:srgbClr val="0070C0"/>
                    </a:solidFill>
                    <a:latin typeface="Symbol" pitchFamily="2" charset="2"/>
                  </a:rPr>
                  <a:t>t</a:t>
                </a:r>
                <a:r>
                  <a:rPr lang="en-IT" sz="1000" b="1" baseline="-25000" dirty="0">
                    <a:solidFill>
                      <a:srgbClr val="0070C0"/>
                    </a:solidFill>
                  </a:rPr>
                  <a:t>x,y</a:t>
                </a:r>
                <a:r>
                  <a:rPr lang="en-IT" sz="1000" b="1" dirty="0">
                    <a:solidFill>
                      <a:srgbClr val="0070C0"/>
                    </a:solidFill>
                  </a:rPr>
                  <a:t> ~ 16.9 msec (using 3 insertion) </a:t>
                </a:r>
              </a:p>
            </p:txBody>
          </p:sp>
          <p:pic>
            <p:nvPicPr>
              <p:cNvPr id="52" name="Picture 51" descr="A graph on a grid&#10;&#10;Description automatically generated">
                <a:extLst>
                  <a:ext uri="{FF2B5EF4-FFF2-40B4-BE49-F238E27FC236}">
                    <a16:creationId xmlns:a16="http://schemas.microsoft.com/office/drawing/2014/main" id="{65B0A776-72CC-914D-A151-40B95200A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5745" y="4419683"/>
                <a:ext cx="2784631" cy="1374579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214DF6-E686-6C44-8639-459926C99668}"/>
                  </a:ext>
                </a:extLst>
              </p:cNvPr>
              <p:cNvSpPr txBox="1"/>
              <p:nvPr/>
            </p:nvSpPr>
            <p:spPr>
              <a:xfrm>
                <a:off x="6442222" y="4062203"/>
                <a:ext cx="149111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600" dirty="0" err="1"/>
                  <a:t>nper</a:t>
                </a:r>
                <a:r>
                  <a:rPr lang="en-GB" sz="600" dirty="0"/>
                  <a:t>              =  6.900000000e+01 </a:t>
                </a:r>
              </a:p>
              <a:p>
                <a:r>
                  <a:rPr lang="en-GB" sz="600" dirty="0" err="1"/>
                  <a:t>lw</a:t>
                </a:r>
                <a:r>
                  <a:rPr lang="en-GB" sz="600" dirty="0"/>
                  <a:t>                  =  0.05    m</a:t>
                </a:r>
              </a:p>
              <a:p>
                <a:r>
                  <a:rPr lang="en-GB" sz="600" dirty="0" err="1"/>
                  <a:t>angwig</a:t>
                </a:r>
                <a:r>
                  <a:rPr lang="en-GB" sz="600" dirty="0"/>
                  <a:t>          =  1.625014651e-01    degree</a:t>
                </a:r>
              </a:p>
              <a:p>
                <a:r>
                  <a:rPr lang="en-GB" sz="600" dirty="0"/>
                  <a:t>pole length  ~  0.02     m</a:t>
                </a:r>
                <a:endParaRPr lang="en-IT" sz="6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FCAB5CE-CB08-644B-9205-D43E047DD576}"/>
                  </a:ext>
                </a:extLst>
              </p:cNvPr>
              <p:cNvSpPr txBox="1"/>
              <p:nvPr/>
            </p:nvSpPr>
            <p:spPr>
              <a:xfrm>
                <a:off x="5158779" y="4115414"/>
                <a:ext cx="12600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200" i="1" dirty="0">
                    <a:solidFill>
                      <a:srgbClr val="7030A0"/>
                    </a:solidFill>
                  </a:rPr>
                  <a:t>Wiggler Insertion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70DFC4-B0C5-9D4F-8D0F-EDE45280F815}"/>
              </a:ext>
            </a:extLst>
          </p:cNvPr>
          <p:cNvGrpSpPr/>
          <p:nvPr/>
        </p:nvGrpSpPr>
        <p:grpSpPr>
          <a:xfrm>
            <a:off x="128307" y="4321111"/>
            <a:ext cx="4419492" cy="2228469"/>
            <a:chOff x="251899" y="4255434"/>
            <a:chExt cx="4419492" cy="222846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77F084F-A4C3-5E43-9E9E-3388BF994E1F}"/>
                </a:ext>
              </a:extLst>
            </p:cNvPr>
            <p:cNvSpPr/>
            <p:nvPr/>
          </p:nvSpPr>
          <p:spPr>
            <a:xfrm>
              <a:off x="251899" y="4255434"/>
              <a:ext cx="4419491" cy="2228468"/>
            </a:xfrm>
            <a:prstGeom prst="rect">
              <a:avLst/>
            </a:prstGeom>
            <a:solidFill>
              <a:srgbClr val="FFF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4158E0A-08C3-0649-84AB-39F3D3A80D5F}"/>
                </a:ext>
              </a:extLst>
            </p:cNvPr>
            <p:cNvGrpSpPr/>
            <p:nvPr/>
          </p:nvGrpSpPr>
          <p:grpSpPr>
            <a:xfrm>
              <a:off x="369789" y="4257025"/>
              <a:ext cx="4301602" cy="2226878"/>
              <a:chOff x="369789" y="4257025"/>
              <a:chExt cx="4301602" cy="2226878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D4FED6C-9793-4942-8517-63116A4A3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789" y="4445124"/>
                <a:ext cx="4208348" cy="18161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47E5E85-8D54-B34B-8FFF-61CB16BE3F96}"/>
                      </a:ext>
                    </a:extLst>
                  </p:cNvPr>
                  <p:cNvSpPr txBox="1"/>
                  <p:nvPr/>
                </p:nvSpPr>
                <p:spPr>
                  <a:xfrm>
                    <a:off x="3018607" y="4915352"/>
                    <a:ext cx="1225402" cy="193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𝑝𝑥</m:t>
                              </m:r>
                            </m:sub>
                          </m:sSub>
                          <m:r>
                            <a:rPr lang="en-US" sz="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GB" sz="6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47E5E85-8D54-B34B-8FFF-61CB16BE3F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8607" y="4915352"/>
                    <a:ext cx="1225402" cy="1936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3F98D71-6DF4-AF45-AF17-546EFB7A39C7}"/>
                      </a:ext>
                    </a:extLst>
                  </p:cNvPr>
                  <p:cNvSpPr txBox="1"/>
                  <p:nvPr/>
                </p:nvSpPr>
                <p:spPr>
                  <a:xfrm>
                    <a:off x="4173643" y="4544326"/>
                    <a:ext cx="497748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a:rPr lang="en-US" sz="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a14:m>
                    <a:r>
                      <a:rPr lang="en-GB" sz="8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GB" sz="800" dirty="0">
                        <a:solidFill>
                          <a:srgbClr val="7030A0"/>
                        </a:solidFill>
                      </a:rPr>
                      <a:t>[m]</a:t>
                    </a: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F3F98D71-6DF4-AF45-AF17-546EFB7A3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643" y="4544326"/>
                    <a:ext cx="497748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CD0EC77-F125-2944-9731-42DA8A804238}"/>
                  </a:ext>
                </a:extLst>
              </p:cNvPr>
              <p:cNvSpPr txBox="1"/>
              <p:nvPr/>
            </p:nvSpPr>
            <p:spPr>
              <a:xfrm>
                <a:off x="372886" y="6237682"/>
                <a:ext cx="30124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T" sz="1000" i="1" dirty="0">
                    <a:solidFill>
                      <a:srgbClr val="C00000"/>
                    </a:solidFill>
                  </a:rPr>
                  <a:t>10 Bends of 5 different type, 11 Quads, 4 SXTs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B2391D9-5CE9-AA4A-AFE4-BF5A71D54004}"/>
                  </a:ext>
                </a:extLst>
              </p:cNvPr>
              <p:cNvSpPr txBox="1"/>
              <p:nvPr/>
            </p:nvSpPr>
            <p:spPr>
              <a:xfrm>
                <a:off x="1172817" y="5325325"/>
                <a:ext cx="439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rgbClr val="FF0000"/>
                    </a:solidFill>
                    <a:latin typeface="Symbol" pitchFamily="2" charset="2"/>
                  </a:rPr>
                  <a:t>b</a:t>
                </a:r>
                <a:r>
                  <a:rPr lang="en-IT" sz="800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IT" sz="800" dirty="0">
                    <a:solidFill>
                      <a:srgbClr val="FF0000"/>
                    </a:solidFill>
                  </a:rPr>
                  <a:t> [m]</a:t>
                </a:r>
              </a:p>
              <a:p>
                <a:r>
                  <a:rPr lang="en-GB" sz="800" dirty="0">
                    <a:solidFill>
                      <a:schemeClr val="accent1">
                        <a:lumMod val="50000"/>
                      </a:schemeClr>
                    </a:solidFill>
                    <a:latin typeface="Symbol" pitchFamily="2" charset="2"/>
                  </a:rPr>
                  <a:t>b</a:t>
                </a:r>
                <a:r>
                  <a:rPr lang="en-IT" sz="800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y</a:t>
                </a:r>
                <a:r>
                  <a:rPr lang="en-IT" sz="800" dirty="0">
                    <a:solidFill>
                      <a:schemeClr val="accent1">
                        <a:lumMod val="50000"/>
                      </a:schemeClr>
                    </a:solidFill>
                  </a:rPr>
                  <a:t> [m]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12C04E-8F53-404A-9407-E91E8CAC7114}"/>
                  </a:ext>
                </a:extLst>
              </p:cNvPr>
              <p:cNvSpPr txBox="1"/>
              <p:nvPr/>
            </p:nvSpPr>
            <p:spPr>
              <a:xfrm>
                <a:off x="634298" y="4878912"/>
                <a:ext cx="4443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>
                    <a:solidFill>
                      <a:srgbClr val="FF0000"/>
                    </a:solidFill>
                    <a:latin typeface="Symbol" pitchFamily="2" charset="2"/>
                  </a:rPr>
                  <a:t>h</a:t>
                </a:r>
                <a:r>
                  <a:rPr lang="en-IT" sz="800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en-IT" sz="800" dirty="0">
                    <a:solidFill>
                      <a:srgbClr val="FF0000"/>
                    </a:solidFill>
                  </a:rPr>
                  <a:t> [m]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A639E6-30C4-C046-9272-242EF5858D38}"/>
                  </a:ext>
                </a:extLst>
              </p:cNvPr>
              <p:cNvSpPr txBox="1"/>
              <p:nvPr/>
            </p:nvSpPr>
            <p:spPr>
              <a:xfrm>
                <a:off x="1002312" y="4257025"/>
                <a:ext cx="651140" cy="276999"/>
              </a:xfrm>
              <a:prstGeom prst="rect">
                <a:avLst/>
              </a:prstGeom>
              <a:solidFill>
                <a:srgbClr val="FFFA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IT" sz="1200" i="1" dirty="0">
                    <a:solidFill>
                      <a:srgbClr val="7030A0"/>
                    </a:solidFill>
                  </a:rPr>
                  <a:t>Arc Cell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A17305-EA7F-854C-9CF1-94689DFDE0F0}"/>
              </a:ext>
            </a:extLst>
          </p:cNvPr>
          <p:cNvGrpSpPr/>
          <p:nvPr/>
        </p:nvGrpSpPr>
        <p:grpSpPr>
          <a:xfrm>
            <a:off x="6510644" y="1258582"/>
            <a:ext cx="5507786" cy="5227089"/>
            <a:chOff x="6510644" y="1258582"/>
            <a:chExt cx="5507786" cy="522708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E21BE63-C2EC-FA48-80E5-753C8FDC95D3}"/>
                </a:ext>
              </a:extLst>
            </p:cNvPr>
            <p:cNvGrpSpPr/>
            <p:nvPr/>
          </p:nvGrpSpPr>
          <p:grpSpPr>
            <a:xfrm>
              <a:off x="6510644" y="1258582"/>
              <a:ext cx="4249594" cy="3047852"/>
              <a:chOff x="5885006" y="1258582"/>
              <a:chExt cx="4249594" cy="304785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4B7619B-7E32-A24C-A33E-80EE344DF0AB}"/>
                  </a:ext>
                </a:extLst>
              </p:cNvPr>
              <p:cNvGrpSpPr/>
              <p:nvPr/>
            </p:nvGrpSpPr>
            <p:grpSpPr>
              <a:xfrm>
                <a:off x="5885006" y="1258582"/>
                <a:ext cx="4249594" cy="3047852"/>
                <a:chOff x="7846143" y="1898804"/>
                <a:chExt cx="4249594" cy="3047852"/>
              </a:xfrm>
            </p:grpSpPr>
            <p:pic>
              <p:nvPicPr>
                <p:cNvPr id="11" name="Picture 10" descr="A circle with a blue and pink border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06C6ACB4-C593-F548-AB97-BE8B792ED5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23304" r="1536"/>
                <a:stretch/>
              </p:blipFill>
              <p:spPr>
                <a:xfrm>
                  <a:off x="7846143" y="2198376"/>
                  <a:ext cx="4249594" cy="2748280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100F986-181A-DE4C-B0F8-9C0664A3CBDC}"/>
                    </a:ext>
                  </a:extLst>
                </p:cNvPr>
                <p:cNvSpPr txBox="1"/>
                <p:nvPr/>
              </p:nvSpPr>
              <p:spPr>
                <a:xfrm>
                  <a:off x="10107418" y="2808374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RF</a:t>
                  </a:r>
                  <a:endParaRPr lang="en-IT" b="1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52ECD86-8667-0646-81DC-59B1B9AE5F4E}"/>
                    </a:ext>
                  </a:extLst>
                </p:cNvPr>
                <p:cNvSpPr txBox="1"/>
                <p:nvPr/>
              </p:nvSpPr>
              <p:spPr>
                <a:xfrm>
                  <a:off x="8172046" y="3462723"/>
                  <a:ext cx="173997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82563" lvl="1"/>
                  <a:r>
                    <a:rPr lang="en-IT" sz="1200" dirty="0">
                      <a:solidFill>
                        <a:srgbClr val="C00000"/>
                      </a:solidFill>
                    </a:rPr>
                    <a:t>3 WIGGLER insertions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2BBDD2CA-41BE-714D-AAE0-60722F9EF1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97358" y="3749614"/>
                  <a:ext cx="906803" cy="385065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0E42C74B-6700-7B43-8670-D71CAA9073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29253" y="2956952"/>
                  <a:ext cx="874908" cy="444875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A32D86E-77DD-0041-830D-22BFD4B4B0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76638" y="3869648"/>
                  <a:ext cx="1" cy="860474"/>
                </a:xfrm>
                <a:prstGeom prst="straightConnector1">
                  <a:avLst/>
                </a:prstGeom>
                <a:ln w="31750">
                  <a:solidFill>
                    <a:srgbClr val="C0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5EE3A83-76B7-164B-BDEE-5B3B2C5D5790}"/>
                    </a:ext>
                  </a:extLst>
                </p:cNvPr>
                <p:cNvSpPr txBox="1"/>
                <p:nvPr/>
              </p:nvSpPr>
              <p:spPr>
                <a:xfrm>
                  <a:off x="10140895" y="1998626"/>
                  <a:ext cx="92542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400" dirty="0">
                      <a:solidFill>
                        <a:srgbClr val="7030A0"/>
                      </a:solidFill>
                    </a:rPr>
                    <a:t>I</a:t>
                  </a:r>
                  <a:r>
                    <a:rPr lang="en-IT" sz="1400" dirty="0">
                      <a:solidFill>
                        <a:srgbClr val="7030A0"/>
                      </a:solidFill>
                    </a:rPr>
                    <a:t>njection/</a:t>
                  </a:r>
                  <a:endParaRPr lang="en-US" sz="1400" dirty="0">
                    <a:solidFill>
                      <a:srgbClr val="7030A0"/>
                    </a:solidFill>
                  </a:endParaRPr>
                </a:p>
                <a:p>
                  <a:r>
                    <a:rPr lang="en-IT" sz="1400" dirty="0">
                      <a:solidFill>
                        <a:srgbClr val="7030A0"/>
                      </a:solidFill>
                    </a:rPr>
                    <a:t>extraction</a:t>
                  </a:r>
                  <a:endParaRPr lang="en-CH" sz="1400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EB0F9904-3203-F344-A14B-5C32A4035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76638" y="1898804"/>
                  <a:ext cx="1059276" cy="315157"/>
                </a:xfrm>
                <a:prstGeom prst="straightConnector1">
                  <a:avLst/>
                </a:prstGeom>
                <a:ln w="31750">
                  <a:solidFill>
                    <a:srgbClr val="7030A0"/>
                  </a:solidFill>
                  <a:prstDash val="sysDot"/>
                  <a:headEnd type="triangl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886A3019-3EBF-1545-A39F-3983C5809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487293" y="3572516"/>
                  <a:ext cx="743924" cy="675792"/>
                </a:xfrm>
                <a:prstGeom prst="straightConnector1">
                  <a:avLst/>
                </a:prstGeom>
                <a:ln w="31750">
                  <a:solidFill>
                    <a:srgbClr val="7030A0"/>
                  </a:solidFill>
                  <a:prstDash val="sysDot"/>
                  <a:headEnd type="triangle" w="med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FC5D834-DD53-0740-B1FD-B751D7FB842A}"/>
                    </a:ext>
                  </a:extLst>
                </p:cNvPr>
                <p:cNvSpPr txBox="1"/>
                <p:nvPr/>
              </p:nvSpPr>
              <p:spPr>
                <a:xfrm>
                  <a:off x="10768503" y="2849975"/>
                  <a:ext cx="92542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400" dirty="0">
                      <a:solidFill>
                        <a:srgbClr val="7030A0"/>
                      </a:solidFill>
                    </a:rPr>
                    <a:t>I</a:t>
                  </a:r>
                  <a:r>
                    <a:rPr lang="en-IT" sz="1400" dirty="0">
                      <a:solidFill>
                        <a:srgbClr val="7030A0"/>
                      </a:solidFill>
                    </a:rPr>
                    <a:t>njection/</a:t>
                  </a:r>
                  <a:endParaRPr lang="en-US" sz="1400" dirty="0">
                    <a:solidFill>
                      <a:srgbClr val="7030A0"/>
                    </a:solidFill>
                  </a:endParaRPr>
                </a:p>
                <a:p>
                  <a:r>
                    <a:rPr lang="en-IT" sz="1400" dirty="0">
                      <a:solidFill>
                        <a:srgbClr val="7030A0"/>
                      </a:solidFill>
                    </a:rPr>
                    <a:t>extraction</a:t>
                  </a:r>
                  <a:endParaRPr lang="en-CH" sz="1400" dirty="0">
                    <a:solidFill>
                      <a:srgbClr val="7030A0"/>
                    </a:solidFill>
                  </a:endParaRPr>
                </a:p>
              </p:txBody>
            </p:sp>
          </p:grpSp>
          <p:pic>
            <p:nvPicPr>
              <p:cNvPr id="65" name="Picture 64" descr="A black and white symbol&#10;&#10;Description automatically generated">
                <a:extLst>
                  <a:ext uri="{FF2B5EF4-FFF2-40B4-BE49-F238E27FC236}">
                    <a16:creationId xmlns:a16="http://schemas.microsoft.com/office/drawing/2014/main" id="{E3983FF0-B65F-7A43-963F-511E39F06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3238" y="1748930"/>
                <a:ext cx="762000" cy="647700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31A034-714C-8C45-AD45-1271F1CD43F7}"/>
                </a:ext>
              </a:extLst>
            </p:cNvPr>
            <p:cNvGrpSpPr/>
            <p:nvPr/>
          </p:nvGrpSpPr>
          <p:grpSpPr>
            <a:xfrm>
              <a:off x="8258399" y="4307361"/>
              <a:ext cx="3760031" cy="2178310"/>
              <a:chOff x="8071033" y="4336403"/>
              <a:chExt cx="3760031" cy="217831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D39304C-8C34-1241-81DF-986BA14D93F7}"/>
                  </a:ext>
                </a:extLst>
              </p:cNvPr>
              <p:cNvSpPr/>
              <p:nvPr/>
            </p:nvSpPr>
            <p:spPr>
              <a:xfrm>
                <a:off x="8071033" y="4336403"/>
                <a:ext cx="3760031" cy="2178310"/>
              </a:xfrm>
              <a:prstGeom prst="rect">
                <a:avLst/>
              </a:prstGeom>
              <a:solidFill>
                <a:srgbClr val="FAEE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pic>
            <p:nvPicPr>
              <p:cNvPr id="69" name="Picture 68" descr="A graph on a graph&#10;&#10;Description automatically generated">
                <a:extLst>
                  <a:ext uri="{FF2B5EF4-FFF2-40B4-BE49-F238E27FC236}">
                    <a16:creationId xmlns:a16="http://schemas.microsoft.com/office/drawing/2014/main" id="{2B7DFA02-6CAA-BB45-BB72-1ABE3D7A2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99177" y="4772983"/>
                <a:ext cx="3299301" cy="1330222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F15AE4B-E2C1-3E48-B6F7-A9E7EB3DF16D}"/>
                  </a:ext>
                </a:extLst>
              </p:cNvPr>
              <p:cNvSpPr txBox="1"/>
              <p:nvPr/>
            </p:nvSpPr>
            <p:spPr>
              <a:xfrm>
                <a:off x="8299177" y="4486091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200" i="1" dirty="0">
                    <a:solidFill>
                      <a:srgbClr val="7030A0"/>
                    </a:solidFill>
                  </a:rPr>
                  <a:t>RF section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8C1DC0D-DBF7-4147-AF43-1830BD9AAAC5}"/>
                </a:ext>
              </a:extLst>
            </p:cNvPr>
            <p:cNvSpPr/>
            <p:nvPr/>
          </p:nvSpPr>
          <p:spPr>
            <a:xfrm>
              <a:off x="9893479" y="3607408"/>
              <a:ext cx="834676" cy="657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</p:spTree>
    <p:extLst>
      <p:ext uri="{BB962C8B-B14F-4D97-AF65-F5344CB8AC3E}">
        <p14:creationId xmlns:p14="http://schemas.microsoft.com/office/powerpoint/2010/main" val="30091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0560C3-BB6F-104C-B206-6717B5D8EC4F}"/>
              </a:ext>
            </a:extLst>
          </p:cNvPr>
          <p:cNvSpPr txBox="1"/>
          <p:nvPr/>
        </p:nvSpPr>
        <p:spPr>
          <a:xfrm>
            <a:off x="568490" y="2100209"/>
            <a:ext cx="6793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FCC-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 the future high-energy circular collider proposed for CERN,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requires high performances injector that, among other features, will include the </a:t>
            </a:r>
            <a:r>
              <a:rPr lang="en-GB" sz="1800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intense ever realized source of positrons providing a bunch charge of the order of 5 </a:t>
            </a:r>
            <a:r>
              <a:rPr lang="en-GB" sz="1800" i="1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nC</a:t>
            </a:r>
            <a:r>
              <a:rPr lang="en-GB" sz="1800" i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IT" sz="1800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FCC-</a:t>
            </a:r>
            <a:r>
              <a:rPr lang="en-GB" sz="18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injector complex must provide e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e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bunch trains for alternating</a:t>
            </a:r>
            <a:r>
              <a:rPr lang="en-IT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bootstrapping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injection during, both, top-up and filling-from-scratch operations.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en-IT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current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bunch, and the beam lifetime in the collider, alternating injection of e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e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trains</a:t>
            </a:r>
            <a:r>
              <a:rPr lang="en-IT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approximately every few tens of seconds is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required 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ensure the correct balance between e- and e</a:t>
            </a:r>
            <a:r>
              <a:rPr lang="en-GB" sz="1800" baseline="300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bunch current.</a:t>
            </a:r>
            <a:endParaRPr lang="en-IT" sz="18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T" dirty="0"/>
          </a:p>
        </p:txBody>
      </p:sp>
      <p:pic>
        <p:nvPicPr>
          <p:cNvPr id="10" name="Picture 9" descr="A circular object with colored wires&#10;&#10;Description automatically generated with medium confidence">
            <a:extLst>
              <a:ext uri="{FF2B5EF4-FFF2-40B4-BE49-F238E27FC236}">
                <a16:creationId xmlns:a16="http://schemas.microsoft.com/office/drawing/2014/main" id="{48E8D0FE-2FC0-F147-9692-E8F98D60D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036" y="2146799"/>
            <a:ext cx="5132964" cy="35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9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" name="Picture 2" descr="A table of calcul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A0C224D0-F93C-1449-8C29-E20AEDA45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88" y="1492697"/>
            <a:ext cx="4912963" cy="4623153"/>
          </a:xfrm>
          <a:prstGeom prst="rect">
            <a:avLst/>
          </a:prstGeom>
        </p:spPr>
      </p:pic>
      <p:pic>
        <p:nvPicPr>
          <p:cNvPr id="15" name="Picture 14" descr="A graph of green lines&#10;&#10;Description automatically generated">
            <a:extLst>
              <a:ext uri="{FF2B5EF4-FFF2-40B4-BE49-F238E27FC236}">
                <a16:creationId xmlns:a16="http://schemas.microsoft.com/office/drawing/2014/main" id="{57CC5510-E9A3-8940-82A2-E0E6643078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73"/>
          <a:stretch/>
        </p:blipFill>
        <p:spPr>
          <a:xfrm>
            <a:off x="5782152" y="3740745"/>
            <a:ext cx="5318252" cy="2899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D54BE-DF55-8442-8AB8-22602E969FDB}"/>
              </a:ext>
            </a:extLst>
          </p:cNvPr>
          <p:cNvSpPr txBox="1"/>
          <p:nvPr/>
        </p:nvSpPr>
        <p:spPr>
          <a:xfrm>
            <a:off x="3107152" y="250838"/>
            <a:ext cx="59776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DR Parameters ad Optics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graph of a sound wave&#10;&#10;Description automatically generated">
            <a:extLst>
              <a:ext uri="{FF2B5EF4-FFF2-40B4-BE49-F238E27FC236}">
                <a16:creationId xmlns:a16="http://schemas.microsoft.com/office/drawing/2014/main" id="{C9ECB361-DA12-1642-B238-2913F63F4C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59"/>
          <a:stretch/>
        </p:blipFill>
        <p:spPr>
          <a:xfrm>
            <a:off x="5782153" y="1182737"/>
            <a:ext cx="5323078" cy="28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E41049-A059-4543-8B74-AEC738FC53DE}"/>
              </a:ext>
            </a:extLst>
          </p:cNvPr>
          <p:cNvSpPr txBox="1"/>
          <p:nvPr/>
        </p:nvSpPr>
        <p:spPr>
          <a:xfrm>
            <a:off x="2112477" y="289189"/>
            <a:ext cx="773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+mj-lt"/>
              </a:rPr>
              <a:t>Longitudinal Beam Dynamics Parameters</a:t>
            </a:r>
            <a:endParaRPr lang="en-GB" sz="36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FE3059-9DA4-0846-BADB-26DABF146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7698"/>
              </p:ext>
            </p:extLst>
          </p:nvPr>
        </p:nvGraphicFramePr>
        <p:xfrm>
          <a:off x="5779510" y="2095390"/>
          <a:ext cx="496077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35">
                  <a:extLst>
                    <a:ext uri="{9D8B030D-6E8A-4147-A177-3AD203B41FA5}">
                      <a16:colId xmlns:a16="http://schemas.microsoft.com/office/drawing/2014/main" val="1707713015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1028706059"/>
                    </a:ext>
                  </a:extLst>
                </a:gridCol>
                <a:gridCol w="1901171">
                  <a:extLst>
                    <a:ext uri="{9D8B030D-6E8A-4147-A177-3AD203B41FA5}">
                      <a16:colId xmlns:a16="http://schemas.microsoft.com/office/drawing/2014/main" val="1016062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I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V= 4MV   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V= 8MV   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06462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U</a:t>
                      </a:r>
                      <a:r>
                        <a:rPr lang="en-GB" sz="1600" b="1" baseline="-25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 [KeV]</a:t>
                      </a:r>
                      <a:endParaRPr lang="en-IT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422.13</a:t>
                      </a:r>
                    </a:p>
                    <a:p>
                      <a:pPr algn="ctr"/>
                      <a:r>
                        <a:rPr lang="en-GB" sz="1600" dirty="0">
                          <a:effectLst/>
                        </a:rPr>
                        <a:t>0. 7219 • 10</a:t>
                      </a:r>
                      <a:r>
                        <a:rPr lang="en-GB" sz="1600" baseline="30000" dirty="0">
                          <a:effectLst/>
                        </a:rPr>
                        <a:t>-3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422.13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75337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DE</a:t>
                      </a:r>
                      <a:endParaRPr lang="en-IT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0. 7219 • 10</a:t>
                      </a:r>
                      <a:r>
                        <a:rPr lang="en-GB" sz="1600" baseline="30000" dirty="0">
                          <a:effectLst/>
                        </a:rPr>
                        <a:t>-3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26777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C00000"/>
                          </a:solidFill>
                          <a:effectLst/>
                          <a:latin typeface="Symbol" pitchFamily="2" charset="2"/>
                        </a:rPr>
                        <a:t>W</a:t>
                      </a:r>
                      <a:r>
                        <a:rPr lang="en-GB" sz="1600" b="1" baseline="-25000" dirty="0" err="1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 [</a:t>
                      </a:r>
                      <a:r>
                        <a:rPr lang="en-GB" sz="1600" b="1" dirty="0" err="1">
                          <a:solidFill>
                            <a:srgbClr val="C00000"/>
                          </a:solidFill>
                          <a:effectLst/>
                        </a:rPr>
                        <a:t>KHz</a:t>
                      </a: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</a:rPr>
                        <a:t>]</a:t>
                      </a:r>
                      <a:endParaRPr lang="en-IT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85111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T</a:t>
                      </a:r>
                      <a:r>
                        <a:rPr lang="en-GB" sz="1600" b="1" baseline="-2500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 [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sec]</a:t>
                      </a:r>
                      <a:endParaRPr lang="en-IT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1.26134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1.26134</a:t>
                      </a:r>
                      <a:endParaRPr lang="en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51954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Symbol" pitchFamily="2" charset="2"/>
                        </a:rPr>
                        <a:t>w</a:t>
                      </a:r>
                      <a:r>
                        <a:rPr lang="en-GB" sz="1600" b="1" baseline="-25000">
                          <a:solidFill>
                            <a:srgbClr val="C00000"/>
                          </a:solidFill>
                          <a:effectLst/>
                        </a:rPr>
                        <a:t>0 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[s</a:t>
                      </a:r>
                      <a:r>
                        <a:rPr lang="en-GB" sz="1600" b="1" baseline="30000">
                          <a:solidFill>
                            <a:srgbClr val="C00000"/>
                          </a:solidFill>
                          <a:effectLst/>
                        </a:rPr>
                        <a:t>-1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 rad]</a:t>
                      </a:r>
                      <a:endParaRPr lang="en-IT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4.98134E+6</a:t>
                      </a:r>
                      <a:endParaRPr lang="en-IT" sz="1600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4.98134E+6</a:t>
                      </a:r>
                      <a:endParaRPr lang="en-IT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10216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  <a:latin typeface="Symbol" pitchFamily="2" charset="2"/>
                        </a:rPr>
                        <a:t>n</a:t>
                      </a:r>
                      <a:r>
                        <a:rPr lang="en-GB" sz="1600" b="1" baseline="-25000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endParaRPr lang="en-IT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0.00209874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55781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GB" sz="1600" b="1" err="1">
                          <a:solidFill>
                            <a:srgbClr val="C00000"/>
                          </a:solidFill>
                          <a:effectLst/>
                        </a:rPr>
                        <a:t>L</a:t>
                      </a:r>
                      <a:r>
                        <a:rPr lang="en-GB" sz="1600" b="1" baseline="-25000" err="1">
                          <a:solidFill>
                            <a:srgbClr val="C00000"/>
                          </a:solidFill>
                          <a:effectLst/>
                        </a:rPr>
                        <a:t>bunch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[m]</a:t>
                      </a:r>
                      <a:endParaRPr lang="en-IT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5527"/>
                  </a:ext>
                </a:extLst>
              </a:tr>
              <a:tr h="279683">
                <a:tc>
                  <a:txBody>
                    <a:bodyPr/>
                    <a:lstStyle/>
                    <a:p>
                      <a:r>
                        <a:rPr lang="en-US" sz="1600" b="1" err="1">
                          <a:solidFill>
                            <a:srgbClr val="C00000"/>
                          </a:solidFill>
                          <a:effectLst/>
                          <a:latin typeface="Symbol" pitchFamily="2" charset="2"/>
                        </a:rPr>
                        <a:t>j</a:t>
                      </a:r>
                      <a:r>
                        <a:rPr lang="en-US" sz="1600" b="1" baseline="-25000" err="1">
                          <a:solidFill>
                            <a:srgbClr val="C00000"/>
                          </a:solidFill>
                          <a:effectLst/>
                        </a:rPr>
                        <a:t>s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600" b="1">
                          <a:solidFill>
                            <a:srgbClr val="C00000"/>
                          </a:solidFill>
                          <a:effectLst/>
                        </a:rPr>
                        <a:t>[rad]</a:t>
                      </a:r>
                      <a:endParaRPr lang="en-IT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0.0527913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248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3CEDF2-23C4-8B45-94DD-E0E17184BEF4}"/>
              </a:ext>
            </a:extLst>
          </p:cNvPr>
          <p:cNvSpPr txBox="1"/>
          <p:nvPr/>
        </p:nvSpPr>
        <p:spPr>
          <a:xfrm>
            <a:off x="502484" y="1531048"/>
            <a:ext cx="41949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80ED7"/>
                </a:solidFill>
              </a:rPr>
              <a:t>RF as in the CDR </a:t>
            </a:r>
          </a:p>
          <a:p>
            <a:pPr lvl="1"/>
            <a:r>
              <a:rPr lang="en-GB" dirty="0">
                <a:solidFill>
                  <a:srgbClr val="080ED7"/>
                </a:solidFill>
              </a:rPr>
              <a:t>LHC type 400 MHz,</a:t>
            </a:r>
          </a:p>
          <a:p>
            <a:pPr lvl="1"/>
            <a:r>
              <a:rPr lang="en-GB" dirty="0">
                <a:solidFill>
                  <a:srgbClr val="080ED7"/>
                </a:solidFill>
              </a:rPr>
              <a:t>SC cavities.</a:t>
            </a:r>
          </a:p>
          <a:p>
            <a:pPr lvl="1"/>
            <a:r>
              <a:rPr lang="en-GB" dirty="0">
                <a:solidFill>
                  <a:srgbClr val="080ED7"/>
                </a:solidFill>
              </a:rPr>
              <a:t>two RF modules providing 2 MV each,</a:t>
            </a:r>
          </a:p>
          <a:p>
            <a:pPr lvl="1"/>
            <a:r>
              <a:rPr lang="en-GB" dirty="0">
                <a:solidFill>
                  <a:srgbClr val="080ED7"/>
                </a:solidFill>
              </a:rPr>
              <a:t>1.5 m long (3.5 with cryostat).</a:t>
            </a:r>
          </a:p>
          <a:p>
            <a:pPr lvl="1"/>
            <a:endParaRPr lang="en-GB" dirty="0">
              <a:solidFill>
                <a:srgbClr val="080ED7"/>
              </a:solidFill>
            </a:endParaRPr>
          </a:p>
          <a:p>
            <a:pPr lvl="1"/>
            <a:endParaRPr lang="en-GB" dirty="0">
              <a:solidFill>
                <a:srgbClr val="080ED7"/>
              </a:solidFill>
            </a:endParaRPr>
          </a:p>
          <a:p>
            <a:r>
              <a:rPr lang="en-GB" dirty="0">
                <a:solidFill>
                  <a:srgbClr val="080ED7"/>
                </a:solidFill>
              </a:rPr>
              <a:t>RF system to use is still under discussion</a:t>
            </a:r>
          </a:p>
          <a:p>
            <a:endParaRPr lang="en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30D03-707E-554E-9A7A-5524487EDD79}"/>
              </a:ext>
            </a:extLst>
          </p:cNvPr>
          <p:cNvSpPr txBox="1"/>
          <p:nvPr/>
        </p:nvSpPr>
        <p:spPr>
          <a:xfrm>
            <a:off x="542926" y="3957346"/>
            <a:ext cx="46291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Assuming that each pulse from the e(p)LINAC consists of 4 bunches carryng at last 5 nC each, filling the DR with 10 pulses implies to reach the following upper limits:</a:t>
            </a:r>
          </a:p>
          <a:p>
            <a:endParaRPr lang="en-IT" dirty="0"/>
          </a:p>
          <a:p>
            <a:pPr lvl="2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IT" sz="2000" dirty="0">
                <a:solidFill>
                  <a:schemeClr val="accent1">
                    <a:lumMod val="50000"/>
                  </a:schemeClr>
                </a:solidFill>
              </a:rPr>
              <a:t>part ~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3.12075E+10</a:t>
            </a:r>
          </a:p>
          <a:p>
            <a:pPr lvl="2"/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000" baseline="-25000" dirty="0" err="1">
                <a:solidFill>
                  <a:schemeClr val="accent1">
                    <a:lumMod val="50000"/>
                  </a:schemeClr>
                </a:solidFill>
              </a:rPr>
              <a:t>bunch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~ 0.00396402 A</a:t>
            </a:r>
          </a:p>
          <a:p>
            <a:pPr lvl="2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 ~ 0.158561  A</a:t>
            </a:r>
            <a:endParaRPr lang="en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1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421738C8-71F7-8641-B9E8-A26954E80B09}"/>
              </a:ext>
            </a:extLst>
          </p:cNvPr>
          <p:cNvSpPr txBox="1">
            <a:spLocks/>
          </p:cNvSpPr>
          <p:nvPr/>
        </p:nvSpPr>
        <p:spPr>
          <a:xfrm>
            <a:off x="2973285" y="290279"/>
            <a:ext cx="624543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</a:rPr>
              <a:t>Short Term Plan after the Feasibility Study </a:t>
            </a:r>
            <a:r>
              <a:rPr lang="en-CH" sz="3200" b="1">
                <a:solidFill>
                  <a:srgbClr val="FF0000"/>
                </a:solidFill>
              </a:rPr>
              <a:t>2025-2028</a:t>
            </a:r>
            <a:endParaRPr lang="en-CH" sz="3200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E08B37C-F219-C84A-8545-2BB456D3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403" y="7352841"/>
            <a:ext cx="953058" cy="144016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CAABDC-9874-1C4E-91FD-2DC9372CBA3A}"/>
              </a:ext>
            </a:extLst>
          </p:cNvPr>
          <p:cNvSpPr txBox="1"/>
          <p:nvPr/>
        </p:nvSpPr>
        <p:spPr>
          <a:xfrm>
            <a:off x="562690" y="1637698"/>
            <a:ext cx="108693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kern="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FCC-ee Injector: Technical Design Report, 2025-2028:</a:t>
            </a:r>
            <a:r>
              <a:rPr lang="en-GB" kern="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Following the completion of the Feasibility Study phase (March 2025), a preliminary technical design report (pre-TDR) will be produced by mid-2027</a:t>
            </a:r>
            <a:r>
              <a:rPr lang="en-CH" kern="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objective of the pre-TDR is to provide detailed specifications for the accelerator and technical infrastructure requirements necessary for the initial phase of the civil engineering (CE) design.</a:t>
            </a:r>
            <a:r>
              <a:rPr lang="en-CH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CH" kern="0" dirty="0">
              <a:solidFill>
                <a:schemeClr val="accent6">
                  <a:lumMod val="75000"/>
                </a:schemeClr>
              </a:solidFill>
              <a:effectLst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By the end of 2028, the final Technical Design Report (TDR) for both the accelerator and the technical infrastructure will have been completed.</a:t>
            </a:r>
            <a:endParaRPr lang="en-CH" dirty="0">
              <a:solidFill>
                <a:srgbClr val="7030A0"/>
              </a:solidFill>
              <a:effectLst/>
              <a:ea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0EFB2-0178-5D49-BBD2-13C9E7E7BA65}"/>
              </a:ext>
            </a:extLst>
          </p:cNvPr>
          <p:cNvSpPr txBox="1"/>
          <p:nvPr/>
        </p:nvSpPr>
        <p:spPr>
          <a:xfrm>
            <a:off x="648034" y="3964069"/>
            <a:ext cx="163608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Injector Project schedule (as proposed by Michael Benedikt in preliminary discussion) </a:t>
            </a:r>
            <a:endParaRPr lang="en-CH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2028 – end 2030    CE design and tendering (3 years)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2029 – end 2031    Accelerator engineering and technical infrastructure designs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2030 – end 2033    Civil construction (4 years)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2031 – end 2040    Component production (assuming similar production rates for RF structures as for SwissFEL)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2034 – end 2036    Technical infrastructure installation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2035 – end 2040    Component installation and testing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2250" lvl="0" indent="-2222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Start 2042 beam commissioning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8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4C2787-1C32-4943-9A39-690A875BEF0B}"/>
              </a:ext>
            </a:extLst>
          </p:cNvPr>
          <p:cNvSpPr txBox="1"/>
          <p:nvPr/>
        </p:nvSpPr>
        <p:spPr>
          <a:xfrm>
            <a:off x="5324186" y="3198167"/>
            <a:ext cx="154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4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32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B7D629B8-F3CA-594E-AC98-DFB3C2936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18" y="1254647"/>
            <a:ext cx="9053035" cy="53465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6813E5-B6E9-6F4D-8C15-F9E8B3CAD6CE}"/>
              </a:ext>
            </a:extLst>
          </p:cNvPr>
          <p:cNvSpPr txBox="1"/>
          <p:nvPr/>
        </p:nvSpPr>
        <p:spPr>
          <a:xfrm>
            <a:off x="4077718" y="272418"/>
            <a:ext cx="406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</a:rPr>
              <a:t>Structure of the Project</a:t>
            </a:r>
            <a:endParaRPr lang="en-GB" sz="3200" baseline="-250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D99DFC-E392-E843-953D-141A9D7403BB}"/>
              </a:ext>
            </a:extLst>
          </p:cNvPr>
          <p:cNvGrpSpPr/>
          <p:nvPr/>
        </p:nvGrpSpPr>
        <p:grpSpPr>
          <a:xfrm>
            <a:off x="9933335" y="1268210"/>
            <a:ext cx="1986599" cy="4961755"/>
            <a:chOff x="9933335" y="1268210"/>
            <a:chExt cx="1986599" cy="4961755"/>
          </a:xfrm>
        </p:grpSpPr>
        <p:pic>
          <p:nvPicPr>
            <p:cNvPr id="15" name="Picture 14" descr="A logo with blue lines&#10;&#10;Description automatically generated">
              <a:extLst>
                <a:ext uri="{FF2B5EF4-FFF2-40B4-BE49-F238E27FC236}">
                  <a16:creationId xmlns:a16="http://schemas.microsoft.com/office/drawing/2014/main" id="{D14378ED-E80C-D045-9862-5033B2436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29" r="66193"/>
            <a:stretch/>
          </p:blipFill>
          <p:spPr>
            <a:xfrm>
              <a:off x="10243295" y="1268210"/>
              <a:ext cx="1469036" cy="1333500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50E1B78A-9483-0E49-817E-6C04A0340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329" y="5488224"/>
              <a:ext cx="1019068" cy="74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A logo with blue lines&#10;&#10;Description automatically generated">
              <a:extLst>
                <a:ext uri="{FF2B5EF4-FFF2-40B4-BE49-F238E27FC236}">
                  <a16:creationId xmlns:a16="http://schemas.microsoft.com/office/drawing/2014/main" id="{1A69A252-3976-DB4C-A397-825431324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5697" t="9773" r="7395" b="10161"/>
            <a:stretch/>
          </p:blipFill>
          <p:spPr>
            <a:xfrm>
              <a:off x="10280903" y="4226527"/>
              <a:ext cx="1243920" cy="1067673"/>
            </a:xfrm>
            <a:prstGeom prst="rect">
              <a:avLst/>
            </a:prstGeom>
          </p:spPr>
        </p:pic>
        <p:pic>
          <p:nvPicPr>
            <p:cNvPr id="19" name="Picture 18" descr="A logo with blue lines&#10;&#10;Description automatically generated">
              <a:extLst>
                <a:ext uri="{FF2B5EF4-FFF2-40B4-BE49-F238E27FC236}">
                  <a16:creationId xmlns:a16="http://schemas.microsoft.com/office/drawing/2014/main" id="{60079B64-7AD9-EC4C-8F50-E7B40224B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6960" t="11290" r="39228" b="8644"/>
            <a:stretch/>
          </p:blipFill>
          <p:spPr>
            <a:xfrm>
              <a:off x="10352478" y="3168137"/>
              <a:ext cx="1100771" cy="106767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DBFE12-5078-9641-9C56-DD83061E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33335" y="2491432"/>
              <a:ext cx="1986599" cy="59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43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042F47-1691-9849-8DA8-F000F08ED0E0}"/>
              </a:ext>
            </a:extLst>
          </p:cNvPr>
          <p:cNvGrpSpPr/>
          <p:nvPr/>
        </p:nvGrpSpPr>
        <p:grpSpPr>
          <a:xfrm>
            <a:off x="0" y="6935"/>
            <a:ext cx="12192000" cy="6870847"/>
            <a:chOff x="0" y="6935"/>
            <a:chExt cx="12192000" cy="68708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8EF300-E550-044B-A81D-D67ECD712F7E}"/>
                </a:ext>
              </a:extLst>
            </p:cNvPr>
            <p:cNvGrpSpPr/>
            <p:nvPr/>
          </p:nvGrpSpPr>
          <p:grpSpPr>
            <a:xfrm>
              <a:off x="0" y="6935"/>
              <a:ext cx="12192000" cy="6851065"/>
              <a:chOff x="0" y="6935"/>
              <a:chExt cx="12192000" cy="68510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3F9993F-AAE6-EE47-A0DA-C044F62CB656}"/>
                  </a:ext>
                </a:extLst>
              </p:cNvPr>
              <p:cNvGrpSpPr/>
              <p:nvPr/>
            </p:nvGrpSpPr>
            <p:grpSpPr>
              <a:xfrm>
                <a:off x="0" y="6935"/>
                <a:ext cx="12192000" cy="1241859"/>
                <a:chOff x="0" y="49799"/>
                <a:chExt cx="12192000" cy="12418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8D3110DB-60F7-1F40-ADDF-BCE47A487D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9840"/>
                <a:stretch/>
              </p:blipFill>
              <p:spPr>
                <a:xfrm>
                  <a:off x="0" y="49799"/>
                  <a:ext cx="12192000" cy="1241859"/>
                </a:xfrm>
                <a:prstGeom prst="rect">
                  <a:avLst/>
                </a:prstGeom>
              </p:spPr>
            </p:pic>
            <p:pic>
              <p:nvPicPr>
                <p:cNvPr id="4" name="Picture 6">
                  <a:extLst>
                    <a:ext uri="{FF2B5EF4-FFF2-40B4-BE49-F238E27FC236}">
                      <a16:creationId xmlns:a16="http://schemas.microsoft.com/office/drawing/2014/main" id="{BD2F0469-615E-C74B-97D2-E78921C3D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38" y="135528"/>
                  <a:ext cx="1470025" cy="1069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" name="Picture 2" descr="Picture 2">
                  <a:extLst>
                    <a:ext uri="{FF2B5EF4-FFF2-40B4-BE49-F238E27FC236}">
                      <a16:creationId xmlns:a16="http://schemas.microsoft.com/office/drawing/2014/main" id="{B290C050-EE0B-4A4E-8AEE-776630539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34909" y="206656"/>
                  <a:ext cx="1929202" cy="802028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B50D6F8-9267-5D4F-9D04-D35B701FA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6651344"/>
                <a:ext cx="12192000" cy="206656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BDE8A4-AE6D-E84C-8D9C-246CF557A55B}"/>
                </a:ext>
              </a:extLst>
            </p:cNvPr>
            <p:cNvSpPr txBox="1"/>
            <p:nvPr/>
          </p:nvSpPr>
          <p:spPr>
            <a:xfrm>
              <a:off x="7855556" y="6631561"/>
              <a:ext cx="43364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C. </a:t>
              </a:r>
              <a:r>
                <a:rPr lang="en-GB" sz="10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Milardi</a:t>
              </a:r>
              <a:r>
                <a:rPr lang="en-GB" sz="1000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, LNF contribution to the FCC-</a:t>
              </a:r>
              <a:r>
                <a:rPr lang="en-GB" sz="10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ee</a:t>
              </a:r>
              <a:r>
                <a:rPr lang="en-GB" sz="1000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 Injector, Meeting INFN-A </a:t>
              </a:r>
              <a:r>
                <a:rPr lang="en-GB" sz="1000" i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Esteso</a:t>
              </a:r>
              <a:r>
                <a:rPr lang="en-GB" sz="1000" i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Arial Narrow" panose="020B0604020202020204" pitchFamily="34" charset="0"/>
                  <a:cs typeface="Arial Narrow" panose="020B0604020202020204" pitchFamily="34" charset="0"/>
                </a:rPr>
                <a:t> del 23-1-2025</a:t>
              </a:r>
            </a:p>
          </p:txBody>
        </p:sp>
      </p:grpSp>
      <p:pic>
        <p:nvPicPr>
          <p:cNvPr id="15" name="Picture 3">
            <a:extLst>
              <a:ext uri="{FF2B5EF4-FFF2-40B4-BE49-F238E27FC236}">
                <a16:creationId xmlns:a16="http://schemas.microsoft.com/office/drawing/2014/main" id="{036F221F-8AA8-9045-B336-7FD0BA8AD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0" r="17090"/>
          <a:stretch/>
        </p:blipFill>
        <p:spPr bwMode="auto">
          <a:xfrm>
            <a:off x="5946799" y="1576344"/>
            <a:ext cx="5368008" cy="341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DFEDA72-9B26-4C44-BFE9-EE5A1646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47" y="1247608"/>
            <a:ext cx="4310747" cy="53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E36866-0D1B-494E-B697-6BF10BE7B1EF}"/>
              </a:ext>
            </a:extLst>
          </p:cNvPr>
          <p:cNvSpPr txBox="1"/>
          <p:nvPr/>
        </p:nvSpPr>
        <p:spPr>
          <a:xfrm>
            <a:off x="6931926" y="2397727"/>
            <a:ext cx="4382881" cy="3539430"/>
          </a:xfrm>
          <a:prstGeom prst="rect">
            <a:avLst/>
          </a:prstGeom>
          <a:solidFill>
            <a:srgbClr val="FEFFD0"/>
          </a:solidFill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rgbClr val="0210F9"/>
              </a:solidFill>
            </a:endParaRPr>
          </a:p>
          <a:p>
            <a:r>
              <a:rPr lang="en-GB" sz="1600" dirty="0">
                <a:solidFill>
                  <a:srgbClr val="0210F9"/>
                </a:solidFill>
              </a:rPr>
              <a:t>Estimated value of INFN-LNF human resources contribution: CHF 360.000.</a:t>
            </a:r>
          </a:p>
          <a:p>
            <a:endParaRPr lang="en-GB" sz="1600" dirty="0">
              <a:solidFill>
                <a:srgbClr val="0210F9"/>
              </a:solidFill>
            </a:endParaRPr>
          </a:p>
          <a:p>
            <a:endParaRPr lang="en-GB" sz="1600" dirty="0">
              <a:solidFill>
                <a:srgbClr val="0210F9"/>
              </a:solidFill>
            </a:endParaRPr>
          </a:p>
          <a:p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old INFN-CERN agreement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expired on past November 2023, was retroactively extend till the end of August 2025.</a:t>
            </a:r>
          </a:p>
          <a:p>
            <a:endParaRPr lang="en-GB" sz="1600" dirty="0">
              <a:solidFill>
                <a:srgbClr val="0210F9"/>
              </a:solidFill>
            </a:endParaRPr>
          </a:p>
          <a:p>
            <a:r>
              <a:rPr lang="en-US" sz="1600" b="1" i="1" dirty="0">
                <a:solidFill>
                  <a:srgbClr val="7030A0"/>
                </a:solidFill>
              </a:rPr>
              <a:t>A new addendum </a:t>
            </a:r>
            <a:r>
              <a:rPr lang="en-US" sz="1600" i="1" dirty="0">
                <a:solidFill>
                  <a:srgbClr val="7030A0"/>
                </a:solidFill>
              </a:rPr>
              <a:t>will be signed in the framework of the new </a:t>
            </a:r>
            <a:r>
              <a:rPr lang="en-US" sz="1600" b="1" i="1" dirty="0">
                <a:solidFill>
                  <a:srgbClr val="7030A0"/>
                </a:solidFill>
              </a:rPr>
              <a:t>CHART 2025 – 2028, </a:t>
            </a:r>
            <a:r>
              <a:rPr lang="en-US" sz="1600" i="1" dirty="0">
                <a:solidFill>
                  <a:srgbClr val="7030A0"/>
                </a:solidFill>
              </a:rPr>
              <a:t>agreement among Switzerland, PSI, and CERN which will be hopefully finalized in the first months of 2025</a:t>
            </a:r>
          </a:p>
          <a:p>
            <a:endParaRPr lang="en-GB" sz="1600" dirty="0">
              <a:solidFill>
                <a:srgbClr val="0210F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C685D-3DCF-9540-96AF-332CF567D3EE}"/>
              </a:ext>
            </a:extLst>
          </p:cNvPr>
          <p:cNvSpPr txBox="1"/>
          <p:nvPr/>
        </p:nvSpPr>
        <p:spPr>
          <a:xfrm>
            <a:off x="2939804" y="135251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CERN-INFN Addendum</a:t>
            </a:r>
          </a:p>
          <a:p>
            <a:pPr algn="ctr"/>
            <a:r>
              <a:rPr lang="en-GB" sz="3200" b="1" i="1" dirty="0">
                <a:solidFill>
                  <a:srgbClr val="FF0000"/>
                </a:solidFill>
              </a:rPr>
              <a:t>(KE 4907 – Damping Ring/TL design)</a:t>
            </a:r>
            <a:endParaRPr lang="en-IT" sz="3200" dirty="0"/>
          </a:p>
        </p:txBody>
      </p:sp>
    </p:spTree>
    <p:extLst>
      <p:ext uri="{BB962C8B-B14F-4D97-AF65-F5344CB8AC3E}">
        <p14:creationId xmlns:p14="http://schemas.microsoft.com/office/powerpoint/2010/main" val="243153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2737B03-5B36-6E4F-9D2B-CEEF7D21C9D3}"/>
              </a:ext>
            </a:extLst>
          </p:cNvPr>
          <p:cNvSpPr txBox="1"/>
          <p:nvPr/>
        </p:nvSpPr>
        <p:spPr>
          <a:xfrm>
            <a:off x="623709" y="2436586"/>
            <a:ext cx="56950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Damping Ring design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(C.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Milardi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A.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Santis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O.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Etisken</a:t>
            </a:r>
            <a:r>
              <a:rPr lang="en-GB" dirty="0">
                <a:solidFill>
                  <a:srgbClr val="C00000"/>
                </a:solidFill>
                <a:effectLst/>
              </a:rPr>
              <a:t>*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 (ended his contract on Apr 2024)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Y.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Dutheil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    (Injection equipment: septa &amp; kickers)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CERN collaboration on RF systems.</a:t>
            </a:r>
          </a:p>
          <a:p>
            <a:pPr lvl="1"/>
            <a:endParaRPr lang="en-GB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Transfer Lines design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 (A.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Santis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):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C.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Milardi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S.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Spampinati</a:t>
            </a:r>
            <a:r>
              <a:rPr lang="en-GB" dirty="0">
                <a:solidFill>
                  <a:srgbClr val="C00000"/>
                </a:solidFill>
                <a:effectLst/>
              </a:rPr>
              <a:t> *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(left on Dec 5</a:t>
            </a:r>
            <a:r>
              <a:rPr lang="en-GB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2024)</a:t>
            </a:r>
            <a:endParaRPr lang="en-GB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lvl="1"/>
            <a:endParaRPr lang="en-GB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Energy/Bunch Compression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 design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</a:rPr>
              <a:t>(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effectLst/>
              </a:rPr>
              <a:t>coord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</a:rPr>
              <a:t>. S.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effectLst/>
              </a:rPr>
              <a:t>Spampinati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</a:rPr>
              <a:t>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C.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Milardi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A. De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effectLst/>
              </a:rPr>
              <a:t>Santis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</a:rPr>
              <a:t>CERN collaboration (e+ LINAC group)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75DB-C1FF-3048-9896-607212928AD0}"/>
              </a:ext>
            </a:extLst>
          </p:cNvPr>
          <p:cNvSpPr txBox="1"/>
          <p:nvPr/>
        </p:nvSpPr>
        <p:spPr>
          <a:xfrm>
            <a:off x="2589089" y="272418"/>
            <a:ext cx="703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</a:rPr>
              <a:t>WP4 Manpower and Present Organization</a:t>
            </a:r>
            <a:endParaRPr lang="en-GB" sz="32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8EECF-CBA0-3843-96EE-96578D406BB5}"/>
              </a:ext>
            </a:extLst>
          </p:cNvPr>
          <p:cNvSpPr txBox="1"/>
          <p:nvPr/>
        </p:nvSpPr>
        <p:spPr>
          <a:xfrm>
            <a:off x="1179153" y="139902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308E7"/>
                </a:solidFill>
              </a:rPr>
              <a:t>WP4 structure </a:t>
            </a:r>
            <a:r>
              <a:rPr lang="en-GB" sz="2000" dirty="0">
                <a:solidFill>
                  <a:srgbClr val="1308E7"/>
                </a:solidFill>
              </a:rPr>
              <a:t>(coordinator C. </a:t>
            </a:r>
            <a:r>
              <a:rPr lang="en-GB" sz="2000" dirty="0" err="1">
                <a:solidFill>
                  <a:srgbClr val="1308E7"/>
                </a:solidFill>
              </a:rPr>
              <a:t>Milardi</a:t>
            </a:r>
            <a:r>
              <a:rPr lang="en-GB" sz="2000" dirty="0">
                <a:solidFill>
                  <a:srgbClr val="1308E7"/>
                </a:solidFill>
              </a:rPr>
              <a:t>)</a:t>
            </a:r>
          </a:p>
          <a:p>
            <a:r>
              <a:rPr lang="en-GB" sz="2000" dirty="0">
                <a:solidFill>
                  <a:srgbClr val="1308E7"/>
                </a:solidFill>
              </a:rPr>
              <a:t>WP4 includes 3 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CAE4A-7485-BC47-8475-0C6AA20615BE}"/>
              </a:ext>
            </a:extLst>
          </p:cNvPr>
          <p:cNvSpPr txBox="1"/>
          <p:nvPr/>
        </p:nvSpPr>
        <p:spPr>
          <a:xfrm>
            <a:off x="4700170" y="6232129"/>
            <a:ext cx="121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i="1" dirty="0">
                <a:solidFill>
                  <a:srgbClr val="C00000"/>
                </a:solidFill>
              </a:rPr>
              <a:t>* associate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1DBEA-4A6D-1347-863A-EA714AE25261}"/>
              </a:ext>
            </a:extLst>
          </p:cNvPr>
          <p:cNvSpPr txBox="1"/>
          <p:nvPr/>
        </p:nvSpPr>
        <p:spPr>
          <a:xfrm>
            <a:off x="7185410" y="2139650"/>
            <a:ext cx="4531309" cy="4090520"/>
          </a:xfrm>
          <a:prstGeom prst="rect">
            <a:avLst/>
          </a:prstGeom>
          <a:solidFill>
            <a:srgbClr val="FEFFD0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New resources</a:t>
            </a:r>
          </a:p>
          <a:p>
            <a:pPr algn="ctr"/>
            <a:endParaRPr lang="en-GB" sz="2000" b="1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 procedures to assign two research grant contracts at LNF have been completed two physicists have been selected: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7030A0"/>
                </a:solidFill>
              </a:rPr>
              <a:t>Shalva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Bilanishvili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rgbClr val="7030A0"/>
                </a:solidFill>
              </a:rPr>
              <a:t>already signed the contract he will work on beam coupling impedance and related collective instabilities  in DR.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rgbClr val="7030A0"/>
                </a:solidFill>
              </a:rPr>
              <a:t>Yongke</a:t>
            </a:r>
            <a:r>
              <a:rPr lang="en-US" b="1" i="1" dirty="0">
                <a:solidFill>
                  <a:srgbClr val="7030A0"/>
                </a:solidFill>
              </a:rPr>
              <a:t> Zhao</a:t>
            </a:r>
            <a:r>
              <a:rPr lang="en-US" i="1" dirty="0">
                <a:solidFill>
                  <a:srgbClr val="7030A0"/>
                </a:solidFill>
              </a:rPr>
              <a:t> will take over ECS, BCS design and contribute to start to end simulations.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Mikhail </a:t>
            </a:r>
            <a:r>
              <a:rPr lang="en-US" b="1" i="1" dirty="0" err="1">
                <a:solidFill>
                  <a:srgbClr val="7030A0"/>
                </a:solidFill>
              </a:rPr>
              <a:t>Zobov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i="1" dirty="0">
                <a:solidFill>
                  <a:srgbClr val="7030A0"/>
                </a:solidFill>
              </a:rPr>
              <a:t>will join the collaboration 30%. </a:t>
            </a:r>
          </a:p>
          <a:p>
            <a:endParaRPr lang="en-GB" sz="1600" dirty="0">
              <a:solidFill>
                <a:srgbClr val="0210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2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93EF71-F9E1-9745-85F3-7010D9607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5"/>
          <a:stretch/>
        </p:blipFill>
        <p:spPr>
          <a:xfrm>
            <a:off x="283678" y="1765612"/>
            <a:ext cx="6445947" cy="4780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38A7A-A5AD-1348-901B-972183845CB8}"/>
              </a:ext>
            </a:extLst>
          </p:cNvPr>
          <p:cNvSpPr txBox="1"/>
          <p:nvPr/>
        </p:nvSpPr>
        <p:spPr>
          <a:xfrm>
            <a:off x="7214376" y="2396838"/>
            <a:ext cx="4693946" cy="2064324"/>
          </a:xfrm>
          <a:prstGeom prst="rect">
            <a:avLst/>
          </a:prstGeom>
          <a:solidFill>
            <a:srgbClr val="FFFED5"/>
          </a:solidFill>
        </p:spPr>
        <p:txBody>
          <a:bodyPr wrap="square" lIns="162000" tIns="90000" bIns="90000" rtlCol="0">
            <a:spAutoFit/>
          </a:bodyPr>
          <a:lstStyle/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e</a:t>
            </a:r>
            <a:r>
              <a:rPr lang="en-GB" sz="1600" baseline="30000" dirty="0">
                <a:solidFill>
                  <a:srgbClr val="002060"/>
                </a:solidFill>
              </a:rPr>
              <a:t>-</a:t>
            </a:r>
            <a:r>
              <a:rPr lang="en-GB" sz="1600" dirty="0">
                <a:solidFill>
                  <a:srgbClr val="002060"/>
                </a:solidFill>
              </a:rPr>
              <a:t> source</a:t>
            </a:r>
          </a:p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002060"/>
                </a:solidFill>
              </a:rPr>
              <a:t>Linac</a:t>
            </a:r>
            <a:r>
              <a:rPr lang="en-GB" sz="1600" dirty="0">
                <a:solidFill>
                  <a:srgbClr val="002060"/>
                </a:solidFill>
              </a:rPr>
              <a:t> (1) up to 1.54 GeV</a:t>
            </a:r>
          </a:p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LINAC (2) Common LINAC up to 6 GeV</a:t>
            </a:r>
          </a:p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e+ production at 6 GeV</a:t>
            </a:r>
          </a:p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DR at 1.54 GeV</a:t>
            </a:r>
          </a:p>
          <a:p>
            <a:pPr marL="277813" indent="-277813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Energy compressor (EC) for e+ to  DR, and bunch compressor (BC) for e+ to Common LINAC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D7276-652F-A040-A024-28D19F261ECA}"/>
              </a:ext>
            </a:extLst>
          </p:cNvPr>
          <p:cNvSpPr txBox="1"/>
          <p:nvPr/>
        </p:nvSpPr>
        <p:spPr>
          <a:xfrm>
            <a:off x="4710277" y="329327"/>
            <a:ext cx="278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+mj-lt"/>
              </a:rPr>
              <a:t>Baseline Layout</a:t>
            </a:r>
            <a:endParaRPr lang="en-GB" sz="32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A5871-74CF-FA42-805E-EA436AAFC1A0}"/>
              </a:ext>
            </a:extLst>
          </p:cNvPr>
          <p:cNvSpPr txBox="1"/>
          <p:nvPr/>
        </p:nvSpPr>
        <p:spPr>
          <a:xfrm>
            <a:off x="1425844" y="1487837"/>
            <a:ext cx="375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Presented at the Middle Term Review </a:t>
            </a:r>
          </a:p>
        </p:txBody>
      </p:sp>
    </p:spTree>
    <p:extLst>
      <p:ext uri="{BB962C8B-B14F-4D97-AF65-F5344CB8AC3E}">
        <p14:creationId xmlns:p14="http://schemas.microsoft.com/office/powerpoint/2010/main" val="27182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C6FDA7-F746-204B-8BFD-7309E10B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447" y="99042"/>
            <a:ext cx="57736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WP4: </a:t>
            </a:r>
            <a:r>
              <a:rPr lang="en-GB" i="1" dirty="0">
                <a:solidFill>
                  <a:srgbClr val="FF0000"/>
                </a:solidFill>
              </a:rPr>
              <a:t>Damping Ring, Transfer Lines, and Compressors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5DE82-DB52-BE4C-A54F-46AD64DB01D3}"/>
              </a:ext>
            </a:extLst>
          </p:cNvPr>
          <p:cNvSpPr txBox="1"/>
          <p:nvPr/>
        </p:nvSpPr>
        <p:spPr>
          <a:xfrm>
            <a:off x="2008107" y="1438593"/>
            <a:ext cx="8175785" cy="1169551"/>
          </a:xfrm>
          <a:prstGeom prst="rect">
            <a:avLst/>
          </a:prstGeom>
          <a:solidFill>
            <a:srgbClr val="FEFFD0"/>
          </a:solidFill>
        </p:spPr>
        <p:txBody>
          <a:bodyPr wrap="square" rtlCol="0">
            <a:spAutoFit/>
          </a:bodyPr>
          <a:lstStyle/>
          <a:p>
            <a:pPr marL="279400" indent="-1016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Damping Ring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 Transfer Lines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TLs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, and Energy/Bunch compressors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ECS/EBS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have been designed for the injector baseline energy @ 1.54 GeV.</a:t>
            </a:r>
          </a:p>
          <a:p>
            <a:pPr marL="279400" indent="-1016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</a:rPr>
              <a:t>DR acceptance of the order of 83%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including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ECS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 was achieved.</a:t>
            </a:r>
          </a:p>
          <a:p>
            <a:pPr marL="279400" indent="-1016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A Bunch Compressor (factor 5 compression) has been included between the DR and the 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Common LINAC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79400" indent="-1016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</a:rPr>
              <a:t>A preliminary costs estimate has been delivered and positively received by the </a:t>
            </a:r>
            <a:r>
              <a:rPr lang="en-GB" sz="1400" b="1" dirty="0">
                <a:solidFill>
                  <a:srgbClr val="C00000"/>
                </a:solidFill>
              </a:rPr>
              <a:t>Review Panel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114E8-F067-984B-AE5F-FC831EB278DC}"/>
              </a:ext>
            </a:extLst>
          </p:cNvPr>
          <p:cNvSpPr/>
          <p:nvPr/>
        </p:nvSpPr>
        <p:spPr>
          <a:xfrm>
            <a:off x="1579420" y="2757056"/>
            <a:ext cx="9033164" cy="3618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19A25B-1E97-AD40-A9AA-8794D4DBB421}"/>
              </a:ext>
            </a:extLst>
          </p:cNvPr>
          <p:cNvGrpSpPr/>
          <p:nvPr/>
        </p:nvGrpSpPr>
        <p:grpSpPr>
          <a:xfrm>
            <a:off x="1654215" y="2695176"/>
            <a:ext cx="8778151" cy="3467954"/>
            <a:chOff x="130214" y="2157156"/>
            <a:chExt cx="8778151" cy="34679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459377-C1FD-004A-A442-3A728958AC5E}"/>
                </a:ext>
              </a:extLst>
            </p:cNvPr>
            <p:cNvGrpSpPr/>
            <p:nvPr/>
          </p:nvGrpSpPr>
          <p:grpSpPr>
            <a:xfrm>
              <a:off x="130214" y="2157156"/>
              <a:ext cx="8778151" cy="3467954"/>
              <a:chOff x="130214" y="2200700"/>
              <a:chExt cx="8778151" cy="3467954"/>
            </a:xfrm>
          </p:grpSpPr>
          <p:sp>
            <p:nvSpPr>
              <p:cNvPr id="17" name="AutoShape 127">
                <a:extLst>
                  <a:ext uri="{FF2B5EF4-FFF2-40B4-BE49-F238E27FC236}">
                    <a16:creationId xmlns:a16="http://schemas.microsoft.com/office/drawing/2014/main" id="{C08859C5-8A3A-9544-8A99-65EB75306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58422" y="2747886"/>
                <a:ext cx="348759" cy="96049"/>
              </a:xfrm>
              <a:prstGeom prst="can">
                <a:avLst>
                  <a:gd name="adj" fmla="val 246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BCFC8C7-489C-264A-A1DB-F15761069214}"/>
                  </a:ext>
                </a:extLst>
              </p:cNvPr>
              <p:cNvGrpSpPr/>
              <p:nvPr/>
            </p:nvGrpSpPr>
            <p:grpSpPr>
              <a:xfrm>
                <a:off x="6198177" y="2643675"/>
                <a:ext cx="252106" cy="281731"/>
                <a:chOff x="9394041" y="2815344"/>
                <a:chExt cx="352949" cy="394423"/>
              </a:xfrm>
            </p:grpSpPr>
            <p:sp>
              <p:nvSpPr>
                <p:cNvPr id="110" name="AutoShape 72">
                  <a:extLst>
                    <a:ext uri="{FF2B5EF4-FFF2-40B4-BE49-F238E27FC236}">
                      <a16:creationId xmlns:a16="http://schemas.microsoft.com/office/drawing/2014/main" id="{B7DD757C-57F5-2F41-962A-967C88FC3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9394041" y="2963817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11" name="AutoShape 72">
                  <a:extLst>
                    <a:ext uri="{FF2B5EF4-FFF2-40B4-BE49-F238E27FC236}">
                      <a16:creationId xmlns:a16="http://schemas.microsoft.com/office/drawing/2014/main" id="{42E967AF-6C99-284B-B982-8CAB8E4CF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9691096" y="2974872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12" name="AutoShape 68">
                  <a:extLst>
                    <a:ext uri="{FF2B5EF4-FFF2-40B4-BE49-F238E27FC236}">
                      <a16:creationId xmlns:a16="http://schemas.microsoft.com/office/drawing/2014/main" id="{B738BE08-E852-E244-9FDB-91DD8048A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91550" y="2817157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13" name="AutoShape 68">
                  <a:extLst>
                    <a:ext uri="{FF2B5EF4-FFF2-40B4-BE49-F238E27FC236}">
                      <a16:creationId xmlns:a16="http://schemas.microsoft.com/office/drawing/2014/main" id="{493A5D0F-9F0C-8B41-B0C8-0A135BB8B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89059" y="2815344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B4CC037-B878-CB40-9F2C-BC4E0BEEE53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7019" y="3207321"/>
                <a:ext cx="2921346" cy="1471121"/>
                <a:chOff x="5791289" y="3784069"/>
                <a:chExt cx="6824538" cy="3436677"/>
              </a:xfrm>
            </p:grpSpPr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7DA2E22E-62C3-2442-AB26-7121DB2D9C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-615" b="615"/>
                <a:stretch/>
              </p:blipFill>
              <p:spPr>
                <a:xfrm>
                  <a:off x="5791289" y="3784069"/>
                  <a:ext cx="6824538" cy="34366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8425FB41-A628-CF40-8657-7AD5994E7386}"/>
                    </a:ext>
                  </a:extLst>
                </p:cNvPr>
                <p:cNvSpPr/>
                <p:nvPr/>
              </p:nvSpPr>
              <p:spPr bwMode="auto">
                <a:xfrm>
                  <a:off x="7362519" y="4032250"/>
                  <a:ext cx="3783996" cy="30607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5314" tIns="32657" rIns="65314" bIns="3265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 sz="1786">
                    <a:latin typeface="Arial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E32416AA-12F9-BD49-9FF4-67166047A6FA}"/>
                    </a:ext>
                  </a:extLst>
                </p:cNvPr>
                <p:cNvSpPr/>
                <p:nvPr/>
              </p:nvSpPr>
              <p:spPr bwMode="auto">
                <a:xfrm>
                  <a:off x="6132053" y="5293942"/>
                  <a:ext cx="1271290" cy="66968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5314" tIns="32657" rIns="65314" bIns="3265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 sz="1786">
                    <a:latin typeface="Arial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AA065577-4043-DD44-B5B4-2013523C6EC9}"/>
                    </a:ext>
                  </a:extLst>
                </p:cNvPr>
                <p:cNvSpPr/>
                <p:nvPr/>
              </p:nvSpPr>
              <p:spPr bwMode="auto">
                <a:xfrm>
                  <a:off x="11062129" y="5910572"/>
                  <a:ext cx="1271290" cy="26457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5314" tIns="32657" rIns="65314" bIns="3265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 sz="1786">
                    <a:latin typeface="Arial" pitchFamily="34" charset="0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16C416D-F744-FE4F-8375-C05C66A95658}"/>
                    </a:ext>
                  </a:extLst>
                </p:cNvPr>
                <p:cNvSpPr/>
                <p:nvPr/>
              </p:nvSpPr>
              <p:spPr bwMode="auto">
                <a:xfrm>
                  <a:off x="10987362" y="6744105"/>
                  <a:ext cx="261506" cy="31709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5314" tIns="32657" rIns="65314" bIns="3265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 sz="1786">
                    <a:latin typeface="Arial" pitchFamily="34" charset="0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14882D6-1467-6F41-AE39-C5CA328DF55B}"/>
                    </a:ext>
                  </a:extLst>
                </p:cNvPr>
                <p:cNvSpPr/>
                <p:nvPr/>
              </p:nvSpPr>
              <p:spPr bwMode="auto">
                <a:xfrm>
                  <a:off x="11178196" y="6693514"/>
                  <a:ext cx="261506" cy="31709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5314" tIns="32657" rIns="65314" bIns="32657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39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CH" sz="1786">
                    <a:latin typeface="Arial" pitchFamily="34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26C11D0-C323-FA4F-AC11-02ACE50481AE}"/>
                  </a:ext>
                </a:extLst>
              </p:cNvPr>
              <p:cNvGrpSpPr/>
              <p:nvPr/>
            </p:nvGrpSpPr>
            <p:grpSpPr>
              <a:xfrm>
                <a:off x="6784803" y="2700060"/>
                <a:ext cx="662246" cy="626952"/>
                <a:chOff x="9575167" y="5268215"/>
                <a:chExt cx="927144" cy="877733"/>
              </a:xfrm>
            </p:grpSpPr>
            <p:sp>
              <p:nvSpPr>
                <p:cNvPr id="96" name="AutoShape 72">
                  <a:extLst>
                    <a:ext uri="{FF2B5EF4-FFF2-40B4-BE49-F238E27FC236}">
                      <a16:creationId xmlns:a16="http://schemas.microsoft.com/office/drawing/2014/main" id="{A9CA93D9-BE4F-6045-90E4-870145C85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446417" y="5911053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97" name="AutoShape 72">
                  <a:extLst>
                    <a:ext uri="{FF2B5EF4-FFF2-40B4-BE49-F238E27FC236}">
                      <a16:creationId xmlns:a16="http://schemas.microsoft.com/office/drawing/2014/main" id="{16654E89-0399-0348-A02B-76F1311D5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322296" y="584642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98" name="AutoShape 72">
                  <a:extLst>
                    <a:ext uri="{FF2B5EF4-FFF2-40B4-BE49-F238E27FC236}">
                      <a16:creationId xmlns:a16="http://schemas.microsoft.com/office/drawing/2014/main" id="{8E94080C-DBEF-484D-8F5B-0B81379E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213805" y="5763660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99" name="AutoShape 72">
                  <a:extLst>
                    <a:ext uri="{FF2B5EF4-FFF2-40B4-BE49-F238E27FC236}">
                      <a16:creationId xmlns:a16="http://schemas.microsoft.com/office/drawing/2014/main" id="{CFF6E800-4C96-7D49-848A-D1FB8B82B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099290" y="5656390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00" name="AutoShape 68">
                  <a:extLst>
                    <a:ext uri="{FF2B5EF4-FFF2-40B4-BE49-F238E27FC236}">
                      <a16:creationId xmlns:a16="http://schemas.microsoft.com/office/drawing/2014/main" id="{3E732C7E-7884-DF41-85CC-05D8CA8F8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953009" y="551470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01" name="AutoShape 68">
                  <a:extLst>
                    <a:ext uri="{FF2B5EF4-FFF2-40B4-BE49-F238E27FC236}">
                      <a16:creationId xmlns:a16="http://schemas.microsoft.com/office/drawing/2014/main" id="{C16DC7F4-130F-FD45-991B-C43FA1F5B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834512" y="542149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02" name="AutoShape 68">
                  <a:extLst>
                    <a:ext uri="{FF2B5EF4-FFF2-40B4-BE49-F238E27FC236}">
                      <a16:creationId xmlns:a16="http://schemas.microsoft.com/office/drawing/2014/main" id="{4D54CBA2-30EC-1048-97B4-FB326B02C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707707" y="5334916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103" name="AutoShape 68">
                  <a:extLst>
                    <a:ext uri="{FF2B5EF4-FFF2-40B4-BE49-F238E27FC236}">
                      <a16:creationId xmlns:a16="http://schemas.microsoft.com/office/drawing/2014/main" id="{B922C95D-C943-6247-A351-7CDAB772D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75167" y="526821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</p:grpSp>
          <p:sp>
            <p:nvSpPr>
              <p:cNvPr id="21" name="AutoShape 72">
                <a:extLst>
                  <a:ext uri="{FF2B5EF4-FFF2-40B4-BE49-F238E27FC236}">
                    <a16:creationId xmlns:a16="http://schemas.microsoft.com/office/drawing/2014/main" id="{96FCD88D-C081-DD4D-859C-CBC5DFD1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 flipV="1">
                <a:off x="1068027" y="4874160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22" name="AutoShape 72">
                <a:extLst>
                  <a:ext uri="{FF2B5EF4-FFF2-40B4-BE49-F238E27FC236}">
                    <a16:creationId xmlns:a16="http://schemas.microsoft.com/office/drawing/2014/main" id="{4F66110B-7683-2A4E-BDD9-8C7CF887C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00465" y="4991455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23" name="AutoShape 72">
                <a:extLst>
                  <a:ext uri="{FF2B5EF4-FFF2-40B4-BE49-F238E27FC236}">
                    <a16:creationId xmlns:a16="http://schemas.microsoft.com/office/drawing/2014/main" id="{7BCF5AA6-9E10-A24A-9DA6-7D37E51D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871606" y="4545290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24" name="AutoShape 68">
                <a:extLst>
                  <a:ext uri="{FF2B5EF4-FFF2-40B4-BE49-F238E27FC236}">
                    <a16:creationId xmlns:a16="http://schemas.microsoft.com/office/drawing/2014/main" id="{A67E6D6B-4905-8A47-9131-94A009546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00000">
                <a:off x="1067738" y="2902163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25" name="AutoShape 68">
                <a:extLst>
                  <a:ext uri="{FF2B5EF4-FFF2-40B4-BE49-F238E27FC236}">
                    <a16:creationId xmlns:a16="http://schemas.microsoft.com/office/drawing/2014/main" id="{F3645D12-ECA2-B946-A8AB-0B48C205C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347" y="2768553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26" name="AutoShape 72">
                <a:extLst>
                  <a:ext uri="{FF2B5EF4-FFF2-40B4-BE49-F238E27FC236}">
                    <a16:creationId xmlns:a16="http://schemas.microsoft.com/office/drawing/2014/main" id="{93C73775-410F-C145-8F7B-DAD889296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855689" y="3276658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3E6DDA3-7C56-2F41-A778-9B5DF6163105}"/>
                  </a:ext>
                </a:extLst>
              </p:cNvPr>
              <p:cNvCxnSpPr/>
              <p:nvPr/>
            </p:nvCxnSpPr>
            <p:spPr bwMode="auto">
              <a:xfrm>
                <a:off x="4117929" y="5095306"/>
                <a:ext cx="2760027" cy="30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AutoShape 137">
                <a:extLst>
                  <a:ext uri="{FF2B5EF4-FFF2-40B4-BE49-F238E27FC236}">
                    <a16:creationId xmlns:a16="http://schemas.microsoft.com/office/drawing/2014/main" id="{80C5ECB1-ABCE-C24F-A124-F3B2E315C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99001" y="2850228"/>
                <a:ext cx="242661" cy="81643"/>
              </a:xfrm>
              <a:prstGeom prst="can">
                <a:avLst>
                  <a:gd name="adj" fmla="val 24611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cxnSp>
            <p:nvCxnSpPr>
              <p:cNvPr id="29" name="Straight Connector 2">
                <a:extLst>
                  <a:ext uri="{FF2B5EF4-FFF2-40B4-BE49-F238E27FC236}">
                    <a16:creationId xmlns:a16="http://schemas.microsoft.com/office/drawing/2014/main" id="{6ACCB415-1717-1742-84C3-9059F76C7414}"/>
                  </a:ext>
                </a:extLst>
              </p:cNvPr>
              <p:cNvCxnSpPr>
                <a:cxnSpLocks noChangeShapeType="1"/>
                <a:stCxn id="30" idx="5"/>
              </p:cNvCxnSpPr>
              <p:nvPr/>
            </p:nvCxnSpPr>
            <p:spPr bwMode="auto">
              <a:xfrm flipV="1">
                <a:off x="2118552" y="2678934"/>
                <a:ext cx="123889" cy="18098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AutoShape 68">
                <a:extLst>
                  <a:ext uri="{FF2B5EF4-FFF2-40B4-BE49-F238E27FC236}">
                    <a16:creationId xmlns:a16="http://schemas.microsoft.com/office/drawing/2014/main" id="{51FBD402-8FE5-C84B-9B9E-549B45911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88608" y="2776025"/>
                <a:ext cx="39924" cy="1677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786"/>
              </a:p>
            </p:txBody>
          </p:sp>
          <p:sp>
            <p:nvSpPr>
              <p:cNvPr id="31" name="AutoShape 137">
                <a:extLst>
                  <a:ext uri="{FF2B5EF4-FFF2-40B4-BE49-F238E27FC236}">
                    <a16:creationId xmlns:a16="http://schemas.microsoft.com/office/drawing/2014/main" id="{535D343D-33A7-8F4A-9D2E-E32D98F30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591198" y="2848907"/>
                <a:ext cx="242661" cy="81643"/>
              </a:xfrm>
              <a:prstGeom prst="can">
                <a:avLst>
                  <a:gd name="adj" fmla="val 24611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FA42020-83A0-6146-98BB-D6B07B18E479}"/>
                  </a:ext>
                </a:extLst>
              </p:cNvPr>
              <p:cNvGrpSpPr/>
              <p:nvPr/>
            </p:nvGrpSpPr>
            <p:grpSpPr>
              <a:xfrm rot="17951932">
                <a:off x="2230169" y="2470867"/>
                <a:ext cx="121176" cy="302755"/>
                <a:chOff x="2060159" y="969287"/>
                <a:chExt cx="169647" cy="423857"/>
              </a:xfrm>
            </p:grpSpPr>
            <p:grpSp>
              <p:nvGrpSpPr>
                <p:cNvPr id="88" name="Group 23">
                  <a:extLst>
                    <a:ext uri="{FF2B5EF4-FFF2-40B4-BE49-F238E27FC236}">
                      <a16:creationId xmlns:a16="http://schemas.microsoft.com/office/drawing/2014/main" id="{86857485-1A06-BB45-AD7F-18F9C73ABC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0159" y="969287"/>
                  <a:ext cx="125412" cy="419100"/>
                  <a:chOff x="2185" y="2651"/>
                  <a:chExt cx="198" cy="612"/>
                </a:xfrm>
              </p:grpSpPr>
              <p:sp>
                <p:nvSpPr>
                  <p:cNvPr id="93" name="Line 24">
                    <a:extLst>
                      <a:ext uri="{FF2B5EF4-FFF2-40B4-BE49-F238E27FC236}">
                        <a16:creationId xmlns:a16="http://schemas.microsoft.com/office/drawing/2014/main" id="{5E408E68-D7AA-BA45-85DF-27954350EF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2" y="2651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94" name="Line 25">
                    <a:extLst>
                      <a:ext uri="{FF2B5EF4-FFF2-40B4-BE49-F238E27FC236}">
                        <a16:creationId xmlns:a16="http://schemas.microsoft.com/office/drawing/2014/main" id="{D1C09D2C-8630-D647-B3A9-F33CC6AC57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6" y="2880"/>
                    <a:ext cx="105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95" name="Line 26">
                    <a:extLst>
                      <a:ext uri="{FF2B5EF4-FFF2-40B4-BE49-F238E27FC236}">
                        <a16:creationId xmlns:a16="http://schemas.microsoft.com/office/drawing/2014/main" id="{70D6A1A7-2781-7042-B5E3-39CA5CC780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85" y="3035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</p:grpSp>
            <p:grpSp>
              <p:nvGrpSpPr>
                <p:cNvPr id="89" name="Group 23">
                  <a:extLst>
                    <a:ext uri="{FF2B5EF4-FFF2-40B4-BE49-F238E27FC236}">
                      <a16:creationId xmlns:a16="http://schemas.microsoft.com/office/drawing/2014/main" id="{A0E3B0B2-ACAB-9F4B-87C2-AF961E7E75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4394" y="974044"/>
                  <a:ext cx="125412" cy="419100"/>
                  <a:chOff x="2185" y="2651"/>
                  <a:chExt cx="198" cy="612"/>
                </a:xfrm>
              </p:grpSpPr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7798FC61-A348-AF43-89C2-B09C0765D3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2" y="2651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91" name="Line 25">
                    <a:extLst>
                      <a:ext uri="{FF2B5EF4-FFF2-40B4-BE49-F238E27FC236}">
                        <a16:creationId xmlns:a16="http://schemas.microsoft.com/office/drawing/2014/main" id="{AA3ECFEE-D784-8A4A-87FB-687AEE7C41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6" y="2880"/>
                    <a:ext cx="105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92" name="Line 26">
                    <a:extLst>
                      <a:ext uri="{FF2B5EF4-FFF2-40B4-BE49-F238E27FC236}">
                        <a16:creationId xmlns:a16="http://schemas.microsoft.com/office/drawing/2014/main" id="{4525A408-E121-2E4A-84C8-046583F729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85" y="3035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</p:grpSp>
          </p:grpSp>
          <p:cxnSp>
            <p:nvCxnSpPr>
              <p:cNvPr id="33" name="Straight Connector 2">
                <a:extLst>
                  <a:ext uri="{FF2B5EF4-FFF2-40B4-BE49-F238E27FC236}">
                    <a16:creationId xmlns:a16="http://schemas.microsoft.com/office/drawing/2014/main" id="{0D535FD9-66AB-6C4E-8C04-BA1D499ED6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322902" y="2473548"/>
                <a:ext cx="70363" cy="8456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C5DCAD-8AAA-BA44-ACDE-3A85484D6FDB}"/>
                  </a:ext>
                </a:extLst>
              </p:cNvPr>
              <p:cNvGrpSpPr/>
              <p:nvPr/>
            </p:nvGrpSpPr>
            <p:grpSpPr>
              <a:xfrm>
                <a:off x="3991398" y="4961626"/>
                <a:ext cx="121176" cy="302755"/>
                <a:chOff x="2060159" y="969287"/>
                <a:chExt cx="169647" cy="423857"/>
              </a:xfrm>
            </p:grpSpPr>
            <p:grpSp>
              <p:nvGrpSpPr>
                <p:cNvPr id="80" name="Group 23">
                  <a:extLst>
                    <a:ext uri="{FF2B5EF4-FFF2-40B4-BE49-F238E27FC236}">
                      <a16:creationId xmlns:a16="http://schemas.microsoft.com/office/drawing/2014/main" id="{67155F2A-D5F6-7C4D-B91D-1086449B75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0159" y="969287"/>
                  <a:ext cx="125412" cy="419100"/>
                  <a:chOff x="2185" y="2651"/>
                  <a:chExt cx="198" cy="612"/>
                </a:xfrm>
              </p:grpSpPr>
              <p:sp>
                <p:nvSpPr>
                  <p:cNvPr id="85" name="Line 24">
                    <a:extLst>
                      <a:ext uri="{FF2B5EF4-FFF2-40B4-BE49-F238E27FC236}">
                        <a16:creationId xmlns:a16="http://schemas.microsoft.com/office/drawing/2014/main" id="{120C785A-31BD-6F48-8CB3-4B21446E92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2" y="2651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86" name="Line 25">
                    <a:extLst>
                      <a:ext uri="{FF2B5EF4-FFF2-40B4-BE49-F238E27FC236}">
                        <a16:creationId xmlns:a16="http://schemas.microsoft.com/office/drawing/2014/main" id="{4CF686CC-95BF-E943-B99E-CF323E4CFB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6" y="2880"/>
                    <a:ext cx="105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87" name="Line 26">
                    <a:extLst>
                      <a:ext uri="{FF2B5EF4-FFF2-40B4-BE49-F238E27FC236}">
                        <a16:creationId xmlns:a16="http://schemas.microsoft.com/office/drawing/2014/main" id="{EBD62615-297B-ED4B-83AE-391E310FB6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85" y="3035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</p:grpSp>
            <p:grpSp>
              <p:nvGrpSpPr>
                <p:cNvPr id="81" name="Group 23">
                  <a:extLst>
                    <a:ext uri="{FF2B5EF4-FFF2-40B4-BE49-F238E27FC236}">
                      <a16:creationId xmlns:a16="http://schemas.microsoft.com/office/drawing/2014/main" id="{1395890D-9DB9-0B45-B811-48AF960EE6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04394" y="974044"/>
                  <a:ext cx="125412" cy="419100"/>
                  <a:chOff x="2185" y="2651"/>
                  <a:chExt cx="198" cy="612"/>
                </a:xfrm>
              </p:grpSpPr>
              <p:sp>
                <p:nvSpPr>
                  <p:cNvPr id="82" name="Line 24">
                    <a:extLst>
                      <a:ext uri="{FF2B5EF4-FFF2-40B4-BE49-F238E27FC236}">
                        <a16:creationId xmlns:a16="http://schemas.microsoft.com/office/drawing/2014/main" id="{FF20A201-5D01-7D4E-A868-8C6842ACA8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2" y="2651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83" name="Line 25">
                    <a:extLst>
                      <a:ext uri="{FF2B5EF4-FFF2-40B4-BE49-F238E27FC236}">
                        <a16:creationId xmlns:a16="http://schemas.microsoft.com/office/drawing/2014/main" id="{EF08676E-043F-1447-9B8F-476B98CCA5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6" y="2880"/>
                    <a:ext cx="105" cy="1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  <p:sp>
                <p:nvSpPr>
                  <p:cNvPr id="84" name="Line 26">
                    <a:extLst>
                      <a:ext uri="{FF2B5EF4-FFF2-40B4-BE49-F238E27FC236}">
                        <a16:creationId xmlns:a16="http://schemas.microsoft.com/office/drawing/2014/main" id="{EF73E2CC-96BF-7E48-9ABC-07B86C61A4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85" y="3035"/>
                    <a:ext cx="151" cy="22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CH" sz="1286"/>
                  </a:p>
                </p:txBody>
              </p:sp>
            </p:grp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DFC0AF5-483F-694A-B6B6-5F2470699EB5}"/>
                  </a:ext>
                </a:extLst>
              </p:cNvPr>
              <p:cNvCxnSpPr/>
              <p:nvPr/>
            </p:nvCxnSpPr>
            <p:spPr bwMode="auto">
              <a:xfrm>
                <a:off x="1421429" y="5067822"/>
                <a:ext cx="2541957" cy="274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7E82C5E-793D-B742-893B-898DF1AD65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7751" y="2889542"/>
                <a:ext cx="1028571" cy="1028571"/>
              </a:xfrm>
              <a:prstGeom prst="arc">
                <a:avLst>
                  <a:gd name="adj1" fmla="val 10810154"/>
                  <a:gd name="adj2" fmla="val 1610058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5314" tIns="32657" rIns="65314" bIns="326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9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786">
                  <a:latin typeface="Arial" pitchFamily="34" charset="0"/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67F663F8-28D3-2F4F-AC8E-B1F9FEFF61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891568" y="4025726"/>
                <a:ext cx="1028571" cy="1028571"/>
              </a:xfrm>
              <a:prstGeom prst="arc">
                <a:avLst>
                  <a:gd name="adj1" fmla="val 10810154"/>
                  <a:gd name="adj2" fmla="val 1610058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5314" tIns="32657" rIns="65314" bIns="3265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396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786">
                  <a:latin typeface="Arial" pitchFamily="34" charset="0"/>
                </a:endParaRPr>
              </a:p>
            </p:txBody>
          </p:sp>
          <p:sp>
            <p:nvSpPr>
              <p:cNvPr id="38" name="Rectangle 159">
                <a:extLst>
                  <a:ext uri="{FF2B5EF4-FFF2-40B4-BE49-F238E27FC236}">
                    <a16:creationId xmlns:a16="http://schemas.microsoft.com/office/drawing/2014/main" id="{7A7284D1-8BCC-B649-A9B6-97139D1AF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6203" y="2989152"/>
                <a:ext cx="923651" cy="312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>
                    <a:solidFill>
                      <a:srgbClr val="FF6600"/>
                    </a:solidFill>
                  </a:rPr>
                  <a:t>Energy collimator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>
                    <a:solidFill>
                      <a:srgbClr val="FF6600"/>
                    </a:solidFill>
                  </a:rPr>
                  <a:t>and compressor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12E0AEC-1D26-6344-9DEE-B46F9530AA49}"/>
                  </a:ext>
                </a:extLst>
              </p:cNvPr>
              <p:cNvCxnSpPr>
                <a:endCxn id="37" idx="0"/>
              </p:cNvCxnSpPr>
              <p:nvPr/>
            </p:nvCxnSpPr>
            <p:spPr bwMode="auto">
              <a:xfrm flipH="1">
                <a:off x="891570" y="3376062"/>
                <a:ext cx="8689" cy="116546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9C4C977-98C3-934A-AF3C-C08ABA956FEF}"/>
                  </a:ext>
                </a:extLst>
              </p:cNvPr>
              <p:cNvCxnSpPr/>
              <p:nvPr/>
            </p:nvCxnSpPr>
            <p:spPr bwMode="auto">
              <a:xfrm>
                <a:off x="6030864" y="3951368"/>
                <a:ext cx="2738806" cy="470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Rectangle 101">
                <a:extLst>
                  <a:ext uri="{FF2B5EF4-FFF2-40B4-BE49-F238E27FC236}">
                    <a16:creationId xmlns:a16="http://schemas.microsoft.com/office/drawing/2014/main" id="{C6513A7B-6B26-144F-AEBC-4D43AD933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8326" y="3792126"/>
                <a:ext cx="441146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106 m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752FA5CE-4483-A041-8719-5C8330ECB740}"/>
                  </a:ext>
                </a:extLst>
              </p:cNvPr>
              <p:cNvCxnSpPr/>
              <p:nvPr/>
            </p:nvCxnSpPr>
            <p:spPr bwMode="auto">
              <a:xfrm>
                <a:off x="7033739" y="3282114"/>
                <a:ext cx="0" cy="13416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Rectangle 101">
                <a:extLst>
                  <a:ext uri="{FF2B5EF4-FFF2-40B4-BE49-F238E27FC236}">
                    <a16:creationId xmlns:a16="http://schemas.microsoft.com/office/drawing/2014/main" id="{7CE97B08-8861-B24B-9604-D29CE01DD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49330" y="4191604"/>
                <a:ext cx="389850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53 m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8D4BD6-D8E2-E349-975D-F775D693AF28}"/>
                  </a:ext>
                </a:extLst>
              </p:cNvPr>
              <p:cNvCxnSpPr/>
              <p:nvPr/>
            </p:nvCxnSpPr>
            <p:spPr bwMode="auto">
              <a:xfrm flipH="1" flipV="1">
                <a:off x="135589" y="2900283"/>
                <a:ext cx="719409" cy="63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602205-B3C0-5D4A-B10F-E2E7513D222F}"/>
                  </a:ext>
                </a:extLst>
              </p:cNvPr>
              <p:cNvCxnSpPr/>
              <p:nvPr/>
            </p:nvCxnSpPr>
            <p:spPr bwMode="auto">
              <a:xfrm flipH="1" flipV="1">
                <a:off x="130214" y="5048029"/>
                <a:ext cx="719409" cy="638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63B7EC2-53C9-1546-8C09-3605CD3066F3}"/>
                  </a:ext>
                </a:extLst>
              </p:cNvPr>
              <p:cNvCxnSpPr/>
              <p:nvPr/>
            </p:nvCxnSpPr>
            <p:spPr bwMode="auto">
              <a:xfrm flipH="1">
                <a:off x="256430" y="2920392"/>
                <a:ext cx="12629" cy="211109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Rectangle 101">
                <a:extLst>
                  <a:ext uri="{FF2B5EF4-FFF2-40B4-BE49-F238E27FC236}">
                    <a16:creationId xmlns:a16="http://schemas.microsoft.com/office/drawing/2014/main" id="{CFF497A0-499D-6C4A-8E17-03D7A7E4E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48639" y="3857680"/>
                <a:ext cx="389850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65 m</a:t>
                </a:r>
              </a:p>
            </p:txBody>
          </p:sp>
          <p:sp>
            <p:nvSpPr>
              <p:cNvPr id="48" name="Rectangle 101">
                <a:extLst>
                  <a:ext uri="{FF2B5EF4-FFF2-40B4-BE49-F238E27FC236}">
                    <a16:creationId xmlns:a16="http://schemas.microsoft.com/office/drawing/2014/main" id="{1D81F70F-1183-D14F-96B5-F3A227A7B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9500" y="2253861"/>
                <a:ext cx="857927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to common linac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FEFE8E4-62CC-124E-8CD8-CCF1D33F54B8}"/>
                  </a:ext>
                </a:extLst>
              </p:cNvPr>
              <p:cNvCxnSpPr>
                <a:stCxn id="104" idx="3"/>
              </p:cNvCxnSpPr>
              <p:nvPr/>
            </p:nvCxnSpPr>
            <p:spPr bwMode="auto">
              <a:xfrm>
                <a:off x="8908365" y="3942882"/>
                <a:ext cx="0" cy="17257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D49B1A8-5EC9-1F40-8DA0-966CB776DF46}"/>
                  </a:ext>
                </a:extLst>
              </p:cNvPr>
              <p:cNvCxnSpPr/>
              <p:nvPr/>
            </p:nvCxnSpPr>
            <p:spPr bwMode="auto">
              <a:xfrm flipH="1">
                <a:off x="891569" y="5091465"/>
                <a:ext cx="16182" cy="57718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59FCF06-855B-DB45-A44C-510E200D90F4}"/>
                  </a:ext>
                </a:extLst>
              </p:cNvPr>
              <p:cNvCxnSpPr/>
              <p:nvPr/>
            </p:nvCxnSpPr>
            <p:spPr bwMode="auto">
              <a:xfrm>
                <a:off x="907750" y="5617814"/>
                <a:ext cx="7973474" cy="1210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2" name="Rectangle 101">
                <a:extLst>
                  <a:ext uri="{FF2B5EF4-FFF2-40B4-BE49-F238E27FC236}">
                    <a16:creationId xmlns:a16="http://schemas.microsoft.com/office/drawing/2014/main" id="{567B7059-4DE8-1F48-ACDC-564D67094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375" y="5423276"/>
                <a:ext cx="494046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~400 m</a:t>
                </a:r>
              </a:p>
            </p:txBody>
          </p:sp>
          <p:sp>
            <p:nvSpPr>
              <p:cNvPr id="53" name="Rectangle 159">
                <a:extLst>
                  <a:ext uri="{FF2B5EF4-FFF2-40B4-BE49-F238E27FC236}">
                    <a16:creationId xmlns:a16="http://schemas.microsoft.com/office/drawing/2014/main" id="{7CB98C21-8D3A-DF4B-BE4D-F65845F5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119" y="4528990"/>
                <a:ext cx="2589170" cy="417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>
                    <a:solidFill>
                      <a:srgbClr val="00F2D4"/>
                    </a:solidFill>
                  </a:rPr>
                  <a:t>Return transfer line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b="1" dirty="0">
                    <a:solidFill>
                      <a:srgbClr val="00F2D4"/>
                    </a:solidFill>
                  </a:rPr>
                  <a:t>FODO and Matching Section</a:t>
                </a:r>
              </a:p>
            </p:txBody>
          </p:sp>
          <p:sp>
            <p:nvSpPr>
              <p:cNvPr id="54" name="Rectangle 159">
                <a:extLst>
                  <a:ext uri="{FF2B5EF4-FFF2-40B4-BE49-F238E27FC236}">
                    <a16:creationId xmlns:a16="http://schemas.microsoft.com/office/drawing/2014/main" id="{8610F931-0080-FB4B-B308-2F12B6B0B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628" y="4462306"/>
                <a:ext cx="1243995" cy="417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en-US" altLang="de-DE" sz="1400" b="1" dirty="0">
                    <a:solidFill>
                      <a:srgbClr val="00F2D4"/>
                    </a:solidFill>
                  </a:rPr>
                  <a:t>Cell for Arcs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>
                    <a:solidFill>
                      <a:srgbClr val="00F2D4"/>
                    </a:solidFill>
                  </a:rPr>
                  <a:t>Triple Bend Achromat</a:t>
                </a:r>
              </a:p>
            </p:txBody>
          </p:sp>
          <p:sp>
            <p:nvSpPr>
              <p:cNvPr id="55" name="Rectangle 159">
                <a:extLst>
                  <a:ext uri="{FF2B5EF4-FFF2-40B4-BE49-F238E27FC236}">
                    <a16:creationId xmlns:a16="http://schemas.microsoft.com/office/drawing/2014/main" id="{B56964E9-4798-8F47-836F-21242CC1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543" y="2517123"/>
                <a:ext cx="898003" cy="202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>
                    <a:solidFill>
                      <a:srgbClr val="FF6600"/>
                    </a:solidFill>
                  </a:rPr>
                  <a:t>Bunch dechirping</a:t>
                </a:r>
              </a:p>
            </p:txBody>
          </p:sp>
          <p:sp>
            <p:nvSpPr>
              <p:cNvPr id="56" name="Rectangle 159">
                <a:extLst>
                  <a:ext uri="{FF2B5EF4-FFF2-40B4-BE49-F238E27FC236}">
                    <a16:creationId xmlns:a16="http://schemas.microsoft.com/office/drawing/2014/main" id="{BE2DB9D6-B465-D141-A992-3E14B70BA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3402" y="2613381"/>
                <a:ext cx="1593706" cy="4176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b="1" dirty="0">
                    <a:solidFill>
                      <a:srgbClr val="00F2D4"/>
                    </a:solidFill>
                  </a:rPr>
                  <a:t>Injection section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>
                    <a:solidFill>
                      <a:srgbClr val="00F2D4"/>
                    </a:solidFill>
                  </a:rPr>
                  <a:t>~10 m</a:t>
                </a:r>
              </a:p>
            </p:txBody>
          </p:sp>
          <p:sp>
            <p:nvSpPr>
              <p:cNvPr id="57" name="Rectangle 159">
                <a:extLst>
                  <a:ext uri="{FF2B5EF4-FFF2-40B4-BE49-F238E27FC236}">
                    <a16:creationId xmlns:a16="http://schemas.microsoft.com/office/drawing/2014/main" id="{F684F7E1-ABFD-1947-8059-D20A5F9B0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1311" y="4986491"/>
                <a:ext cx="173477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b="1" dirty="0">
                    <a:solidFill>
                      <a:srgbClr val="00F2D4"/>
                    </a:solidFill>
                  </a:rPr>
                  <a:t>Extraction section</a:t>
                </a:r>
              </a:p>
            </p:txBody>
          </p:sp>
          <p:sp>
            <p:nvSpPr>
              <p:cNvPr id="58" name="Rectangle 159">
                <a:extLst>
                  <a:ext uri="{FF2B5EF4-FFF2-40B4-BE49-F238E27FC236}">
                    <a16:creationId xmlns:a16="http://schemas.microsoft.com/office/drawing/2014/main" id="{8ADF0811-9F99-F04F-9402-5528FCF8B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5023" y="4139791"/>
                <a:ext cx="14478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b="1" dirty="0">
                    <a:solidFill>
                      <a:srgbClr val="00F2D4"/>
                    </a:solidFill>
                    <a:cs typeface="Arial" panose="020B0604020202020204" pitchFamily="34" charset="0"/>
                  </a:rPr>
                  <a:t>Damping Ring </a:t>
                </a:r>
              </a:p>
            </p:txBody>
          </p:sp>
          <p:sp>
            <p:nvSpPr>
              <p:cNvPr id="59" name="Rectangle 101">
                <a:extLst>
                  <a:ext uri="{FF2B5EF4-FFF2-40B4-BE49-F238E27FC236}">
                    <a16:creationId xmlns:a16="http://schemas.microsoft.com/office/drawing/2014/main" id="{AC02D499-77F5-824A-B4EA-5584AF245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214" y="3487145"/>
                <a:ext cx="867545" cy="4220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/>
                  <a:t>C = 242 – 271 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/>
                  <a:t>E = 1.54 GeV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dirty="0" err="1"/>
                  <a:t>Q</a:t>
                </a:r>
                <a:r>
                  <a:rPr lang="en-US" altLang="de-DE" sz="714" baseline="-25000" dirty="0" err="1"/>
                  <a:t>b</a:t>
                </a:r>
                <a:r>
                  <a:rPr lang="en-US" altLang="de-DE" sz="714" dirty="0"/>
                  <a:t> = 5.4 </a:t>
                </a:r>
                <a:r>
                  <a:rPr lang="en-US" altLang="de-DE" sz="714" dirty="0" err="1"/>
                  <a:t>nC</a:t>
                </a:r>
                <a:endParaRPr lang="en-US" altLang="de-DE" sz="714" dirty="0"/>
              </a:p>
            </p:txBody>
          </p:sp>
          <p:sp>
            <p:nvSpPr>
              <p:cNvPr id="60" name="Line 169">
                <a:extLst>
                  <a:ext uri="{FF2B5EF4-FFF2-40B4-BE49-F238E27FC236}">
                    <a16:creationId xmlns:a16="http://schemas.microsoft.com/office/drawing/2014/main" id="{2FDADCD2-5B64-704F-8E59-23B71202C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1228" y="2789476"/>
                <a:ext cx="0" cy="5102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 sz="1286"/>
              </a:p>
            </p:txBody>
          </p:sp>
          <p:sp>
            <p:nvSpPr>
              <p:cNvPr id="61" name="Rectangle 106">
                <a:extLst>
                  <a:ext uri="{FF2B5EF4-FFF2-40B4-BE49-F238E27FC236}">
                    <a16:creationId xmlns:a16="http://schemas.microsoft.com/office/drawing/2014/main" id="{9430ADE7-E9D0-D14D-8068-42ECFB384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273" y="3283815"/>
                <a:ext cx="1183821" cy="531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 b="1"/>
                  <a:t>1.54 GeV – 4.8 nC</a:t>
                </a:r>
                <a:endParaRPr lang="en-US" altLang="de-DE" sz="714">
                  <a:solidFill>
                    <a:srgbClr val="0080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de-DE" sz="714" err="1">
                    <a:cs typeface="Arial" panose="020B0604020202020204" pitchFamily="34" charset="0"/>
                  </a:rPr>
                  <a:t>σ</a:t>
                </a:r>
                <a:r>
                  <a:rPr lang="el-GR" altLang="de-DE" sz="714" baseline="-25000" err="1">
                    <a:cs typeface="Arial" panose="020B0604020202020204" pitchFamily="34" charset="0"/>
                  </a:rPr>
                  <a:t>z</a:t>
                </a:r>
                <a:r>
                  <a:rPr lang="en-US" altLang="de-DE" sz="714" baseline="-25000">
                    <a:cs typeface="Arial" panose="020B0604020202020204" pitchFamily="34" charset="0"/>
                  </a:rPr>
                  <a:t> </a:t>
                </a:r>
                <a:r>
                  <a:rPr lang="en-US" altLang="de-DE" sz="714">
                    <a:cs typeface="Arial" panose="020B0604020202020204" pitchFamily="34" charset="0"/>
                  </a:rPr>
                  <a:t>= … mm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de-DE" sz="714" err="1">
                    <a:cs typeface="Arial" panose="020B0604020202020204" pitchFamily="34" charset="0"/>
                  </a:rPr>
                  <a:t>σ</a:t>
                </a:r>
                <a:r>
                  <a:rPr lang="el-GR" altLang="de-DE" sz="714" baseline="-25000" err="1">
                    <a:cs typeface="Arial" panose="020B0604020202020204" pitchFamily="34" charset="0"/>
                  </a:rPr>
                  <a:t>δ</a:t>
                </a:r>
                <a:r>
                  <a:rPr lang="en-US" altLang="de-DE" sz="714" baseline="-25000">
                    <a:cs typeface="Arial" panose="020B0604020202020204" pitchFamily="34" charset="0"/>
                  </a:rPr>
                  <a:t> </a:t>
                </a:r>
                <a:r>
                  <a:rPr lang="en-US" altLang="de-DE" sz="714">
                    <a:cs typeface="Arial" panose="020B0604020202020204" pitchFamily="34" charset="0"/>
                  </a:rPr>
                  <a:t>= … %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de-DE" sz="714">
                    <a:cs typeface="Arial" panose="020B0604020202020204" pitchFamily="34" charset="0"/>
                  </a:rPr>
                  <a:t>ε</a:t>
                </a:r>
                <a:r>
                  <a:rPr lang="en-US" altLang="de-DE" sz="714" baseline="-25000" err="1">
                    <a:cs typeface="Arial" panose="020B0604020202020204" pitchFamily="34" charset="0"/>
                  </a:rPr>
                  <a:t>N,proj</a:t>
                </a:r>
                <a:r>
                  <a:rPr lang="en-US" altLang="de-DE" sz="714" baseline="-25000">
                    <a:cs typeface="Arial" panose="020B0604020202020204" pitchFamily="34" charset="0"/>
                  </a:rPr>
                  <a:t>. </a:t>
                </a:r>
                <a:r>
                  <a:rPr lang="en-US" altLang="de-DE" sz="714">
                    <a:cs typeface="Arial" panose="020B0604020202020204" pitchFamily="34" charset="0"/>
                  </a:rPr>
                  <a:t> &lt; 5.1 </a:t>
                </a:r>
                <a:r>
                  <a:rPr lang="el-GR" altLang="de-DE" sz="714">
                    <a:cs typeface="Arial" panose="020B0604020202020204" pitchFamily="34" charset="0"/>
                  </a:rPr>
                  <a:t>μ</a:t>
                </a:r>
                <a:r>
                  <a:rPr lang="en-US" altLang="de-DE" sz="714"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62" name="Rectangle 101">
                <a:extLst>
                  <a:ext uri="{FF2B5EF4-FFF2-40B4-BE49-F238E27FC236}">
                    <a16:creationId xmlns:a16="http://schemas.microsoft.com/office/drawing/2014/main" id="{5D057AB4-906C-F547-B965-9615FDE5E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0321" y="2200700"/>
                <a:ext cx="810236" cy="312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E = 1.54 GeV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/>
                  <a:t>Q = 13.5 nC</a:t>
                </a:r>
              </a:p>
            </p:txBody>
          </p:sp>
          <p:sp>
            <p:nvSpPr>
              <p:cNvPr id="63" name="Line 169">
                <a:extLst>
                  <a:ext uri="{FF2B5EF4-FFF2-40B4-BE49-F238E27FC236}">
                    <a16:creationId xmlns:a16="http://schemas.microsoft.com/office/drawing/2014/main" id="{D2D31AC6-30D7-A745-A37F-CD3A6043A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3243" y="2413526"/>
                <a:ext cx="216694" cy="2952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H" sz="1286"/>
              </a:p>
            </p:txBody>
          </p:sp>
          <p:sp>
            <p:nvSpPr>
              <p:cNvPr id="64" name="AutoShape 127">
                <a:extLst>
                  <a:ext uri="{FF2B5EF4-FFF2-40B4-BE49-F238E27FC236}">
                    <a16:creationId xmlns:a16="http://schemas.microsoft.com/office/drawing/2014/main" id="{06D72007-849A-2944-9FCD-627F27755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75756" y="2752628"/>
                <a:ext cx="348759" cy="96049"/>
              </a:xfrm>
              <a:prstGeom prst="can">
                <a:avLst>
                  <a:gd name="adj" fmla="val 246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sp>
            <p:nvSpPr>
              <p:cNvPr id="65" name="AutoShape 137">
                <a:extLst>
                  <a:ext uri="{FF2B5EF4-FFF2-40B4-BE49-F238E27FC236}">
                    <a16:creationId xmlns:a16="http://schemas.microsoft.com/office/drawing/2014/main" id="{B2BFDC9B-8E88-6044-B1F0-4F7792FC1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37388" y="5017151"/>
                <a:ext cx="242661" cy="81643"/>
              </a:xfrm>
              <a:prstGeom prst="can">
                <a:avLst>
                  <a:gd name="adj" fmla="val 24611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AutoShape 137">
                <a:extLst>
                  <a:ext uri="{FF2B5EF4-FFF2-40B4-BE49-F238E27FC236}">
                    <a16:creationId xmlns:a16="http://schemas.microsoft.com/office/drawing/2014/main" id="{EAACDE3D-DDF2-4549-A98A-32F6B3A27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623755" y="5012034"/>
                <a:ext cx="242661" cy="81643"/>
              </a:xfrm>
              <a:prstGeom prst="can">
                <a:avLst>
                  <a:gd name="adj" fmla="val 24611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286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159">
                <a:extLst>
                  <a:ext uri="{FF2B5EF4-FFF2-40B4-BE49-F238E27FC236}">
                    <a16:creationId xmlns:a16="http://schemas.microsoft.com/office/drawing/2014/main" id="{58195873-A204-9F4A-9254-A293C66C7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068" y="5226553"/>
                <a:ext cx="1157794" cy="312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714">
                    <a:solidFill>
                      <a:srgbClr val="FF6600"/>
                    </a:solidFill>
                  </a:rPr>
                  <a:t>Energy Chirp for Bunch compressor </a:t>
                </a:r>
              </a:p>
            </p:txBody>
          </p:sp>
          <p:sp>
            <p:nvSpPr>
              <p:cNvPr id="68" name="Rectangle 159">
                <a:extLst>
                  <a:ext uri="{FF2B5EF4-FFF2-40B4-BE49-F238E27FC236}">
                    <a16:creationId xmlns:a16="http://schemas.microsoft.com/office/drawing/2014/main" id="{71FF9F79-A1F7-7D40-A419-BA22472DA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37717" y="3754548"/>
                <a:ext cx="1657825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45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39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3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000" b="1" dirty="0">
                    <a:solidFill>
                      <a:srgbClr val="00F2D4"/>
                    </a:solidFill>
                  </a:rPr>
                  <a:t>Bunch compressor (BC)</a:t>
                </a:r>
              </a:p>
            </p:txBody>
          </p:sp>
          <p:cxnSp>
            <p:nvCxnSpPr>
              <p:cNvPr id="69" name="Straight Connector 2">
                <a:extLst>
                  <a:ext uri="{FF2B5EF4-FFF2-40B4-BE49-F238E27FC236}">
                    <a16:creationId xmlns:a16="http://schemas.microsoft.com/office/drawing/2014/main" id="{894C44D7-9F04-1046-AD22-CE75E7839FD3}"/>
                  </a:ext>
                </a:extLst>
              </p:cNvPr>
              <p:cNvCxnSpPr>
                <a:cxnSpLocks noChangeShapeType="1"/>
                <a:endCxn id="31" idx="3"/>
              </p:cNvCxnSpPr>
              <p:nvPr/>
            </p:nvCxnSpPr>
            <p:spPr bwMode="auto">
              <a:xfrm>
                <a:off x="1426885" y="2888972"/>
                <a:ext cx="244823" cy="75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2">
                <a:extLst>
                  <a:ext uri="{FF2B5EF4-FFF2-40B4-BE49-F238E27FC236}">
                    <a16:creationId xmlns:a16="http://schemas.microsoft.com/office/drawing/2014/main" id="{7318401F-EE9F-174E-B11D-1266072752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1495" y="2890240"/>
                <a:ext cx="244823" cy="75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A965CC6-3C56-BD4E-90EC-ED6E313FA4C1}"/>
                  </a:ext>
                </a:extLst>
              </p:cNvPr>
              <p:cNvGrpSpPr/>
              <p:nvPr/>
            </p:nvGrpSpPr>
            <p:grpSpPr>
              <a:xfrm flipV="1">
                <a:off x="6875959" y="4573999"/>
                <a:ext cx="662246" cy="626952"/>
                <a:chOff x="9575167" y="5268215"/>
                <a:chExt cx="927144" cy="877733"/>
              </a:xfrm>
            </p:grpSpPr>
            <p:sp>
              <p:nvSpPr>
                <p:cNvPr id="72" name="AutoShape 72">
                  <a:extLst>
                    <a:ext uri="{FF2B5EF4-FFF2-40B4-BE49-F238E27FC236}">
                      <a16:creationId xmlns:a16="http://schemas.microsoft.com/office/drawing/2014/main" id="{F93296F0-7751-EE49-B04E-09167420D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446417" y="5911053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3" name="AutoShape 72">
                  <a:extLst>
                    <a:ext uri="{FF2B5EF4-FFF2-40B4-BE49-F238E27FC236}">
                      <a16:creationId xmlns:a16="http://schemas.microsoft.com/office/drawing/2014/main" id="{D7AF991F-2D53-9D4E-9D90-6E1283A907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322296" y="584642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4" name="AutoShape 72">
                  <a:extLst>
                    <a:ext uri="{FF2B5EF4-FFF2-40B4-BE49-F238E27FC236}">
                      <a16:creationId xmlns:a16="http://schemas.microsoft.com/office/drawing/2014/main" id="{7D40A09D-F725-234E-A50A-7A846AFE7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213805" y="5763660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5" name="AutoShape 72">
                  <a:extLst>
                    <a:ext uri="{FF2B5EF4-FFF2-40B4-BE49-F238E27FC236}">
                      <a16:creationId xmlns:a16="http://schemas.microsoft.com/office/drawing/2014/main" id="{114C51B3-5C1F-4748-8DBB-981B2A5BA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10099290" y="5656390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6" name="AutoShape 68">
                  <a:extLst>
                    <a:ext uri="{FF2B5EF4-FFF2-40B4-BE49-F238E27FC236}">
                      <a16:creationId xmlns:a16="http://schemas.microsoft.com/office/drawing/2014/main" id="{10264F15-31E8-A74D-BB52-08CF40E0C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953009" y="551470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7" name="AutoShape 68">
                  <a:extLst>
                    <a:ext uri="{FF2B5EF4-FFF2-40B4-BE49-F238E27FC236}">
                      <a16:creationId xmlns:a16="http://schemas.microsoft.com/office/drawing/2014/main" id="{F46EF48F-5FEB-3F4E-A60F-5B60577F8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834512" y="542149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8" name="AutoShape 68">
                  <a:extLst>
                    <a:ext uri="{FF2B5EF4-FFF2-40B4-BE49-F238E27FC236}">
                      <a16:creationId xmlns:a16="http://schemas.microsoft.com/office/drawing/2014/main" id="{2094BF9B-E388-7A4A-BA3F-C8C2E86C5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707707" y="5334916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  <p:sp>
              <p:nvSpPr>
                <p:cNvPr id="79" name="AutoShape 68">
                  <a:extLst>
                    <a:ext uri="{FF2B5EF4-FFF2-40B4-BE49-F238E27FC236}">
                      <a16:creationId xmlns:a16="http://schemas.microsoft.com/office/drawing/2014/main" id="{4886231B-9AE9-9942-9496-E6FC16BFB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75167" y="5268215"/>
                  <a:ext cx="55894" cy="23489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45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3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3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1786"/>
                </a:p>
              </p:txBody>
            </p:sp>
          </p:grpSp>
        </p:grpSp>
        <p:sp>
          <p:nvSpPr>
            <p:cNvPr id="16" name="Rectangle 159">
              <a:extLst>
                <a:ext uri="{FF2B5EF4-FFF2-40B4-BE49-F238E27FC236}">
                  <a16:creationId xmlns:a16="http://schemas.microsoft.com/office/drawing/2014/main" id="{16DC11B3-85C6-B84B-BCB9-3F7ABC4D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58" y="3112478"/>
              <a:ext cx="1243995" cy="417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de-DE" sz="1400" b="1" dirty="0">
                  <a:solidFill>
                    <a:srgbClr val="00F2D4"/>
                  </a:solidFill>
                </a:rPr>
                <a:t>Cell for Arcs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714" dirty="0">
                  <a:solidFill>
                    <a:srgbClr val="00F2D4"/>
                  </a:solidFill>
                </a:rPr>
                <a:t>Triple Bend Achromat</a:t>
              </a:r>
            </a:p>
          </p:txBody>
        </p:sp>
      </p:grpSp>
      <p:sp>
        <p:nvSpPr>
          <p:cNvPr id="114" name="Rectangle 159">
            <a:extLst>
              <a:ext uri="{FF2B5EF4-FFF2-40B4-BE49-F238E27FC236}">
                <a16:creationId xmlns:a16="http://schemas.microsoft.com/office/drawing/2014/main" id="{96A1FB19-2B14-4043-B7F1-068A0583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64" y="2872331"/>
            <a:ext cx="18982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F2D4"/>
                </a:solidFill>
              </a:rPr>
              <a:t>Energy Compressor</a:t>
            </a:r>
          </a:p>
        </p:txBody>
      </p:sp>
    </p:spTree>
    <p:extLst>
      <p:ext uri="{BB962C8B-B14F-4D97-AF65-F5344CB8AC3E}">
        <p14:creationId xmlns:p14="http://schemas.microsoft.com/office/powerpoint/2010/main" val="266774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4E2B98-A22D-7F49-8CD2-9907A6EEEA71}"/>
              </a:ext>
            </a:extLst>
          </p:cNvPr>
          <p:cNvSpPr txBox="1"/>
          <p:nvPr/>
        </p:nvSpPr>
        <p:spPr>
          <a:xfrm>
            <a:off x="2565400" y="6123981"/>
            <a:ext cx="727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Start-to-End simulation: from positron source to Damping Ring stored beam.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255FE-F567-F44A-B2CA-DA34C5BA6C30}"/>
              </a:ext>
            </a:extLst>
          </p:cNvPr>
          <p:cNvSpPr txBox="1"/>
          <p:nvPr/>
        </p:nvSpPr>
        <p:spPr>
          <a:xfrm>
            <a:off x="2888060" y="61585"/>
            <a:ext cx="64109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Distribution of the particle accepted in the Damping Rin from the e</a:t>
            </a:r>
            <a:r>
              <a:rPr lang="en-GB" sz="3200" i="1" baseline="30000" dirty="0">
                <a:solidFill>
                  <a:srgbClr val="FF0000"/>
                </a:solidFill>
              </a:rPr>
              <a:t>+</a:t>
            </a:r>
            <a:r>
              <a:rPr lang="en-GB" sz="3200" i="1" dirty="0">
                <a:solidFill>
                  <a:srgbClr val="FF0000"/>
                </a:solidFill>
              </a:rPr>
              <a:t> LINAC 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ACCA8A-C3ED-904F-B32E-6A5B3AE72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1228131"/>
            <a:ext cx="7721600" cy="483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361F71-A127-C549-89FB-0AAB0E59D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311" y="1534857"/>
            <a:ext cx="5765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2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BA4B3-3A1F-8946-BB30-8D322683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1344"/>
            <a:ext cx="12192000" cy="206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11A2A-BCB9-544B-A485-32EB137CD9A6}"/>
              </a:ext>
            </a:extLst>
          </p:cNvPr>
          <p:cNvSpPr txBox="1"/>
          <p:nvPr/>
        </p:nvSpPr>
        <p:spPr>
          <a:xfrm>
            <a:off x="7855556" y="6631561"/>
            <a:ext cx="43364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C.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Milardi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, LNF contribution to the FCC-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ee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Injector, Meeting INFN-A </a:t>
            </a:r>
            <a:r>
              <a:rPr lang="en-GB" sz="1000" i="1" dirty="0" err="1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Esteso</a:t>
            </a:r>
            <a:r>
              <a:rPr lang="en-GB" sz="1000" i="1" dirty="0"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del 23-1-2025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6AD1A0-E473-8B4A-996E-F21385764C2B}"/>
              </a:ext>
            </a:extLst>
          </p:cNvPr>
          <p:cNvGrpSpPr/>
          <p:nvPr/>
        </p:nvGrpSpPr>
        <p:grpSpPr>
          <a:xfrm>
            <a:off x="0" y="6935"/>
            <a:ext cx="12192000" cy="1241859"/>
            <a:chOff x="0" y="49799"/>
            <a:chExt cx="12192000" cy="12418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435027-3776-1847-85C1-5796F6F39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0"/>
            <a:stretch/>
          </p:blipFill>
          <p:spPr>
            <a:xfrm>
              <a:off x="0" y="49799"/>
              <a:ext cx="12192000" cy="1241859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6AEC5D1-55A4-8346-A0AF-46D80031A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38" y="135528"/>
              <a:ext cx="1470025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Picture 2">
              <a:extLst>
                <a:ext uri="{FF2B5EF4-FFF2-40B4-BE49-F238E27FC236}">
                  <a16:creationId xmlns:a16="http://schemas.microsoft.com/office/drawing/2014/main" id="{00B2C68B-20D1-2846-B64C-9A30C8B5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909" y="206656"/>
              <a:ext cx="1929202" cy="802028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129A59E5-1F2F-1749-9058-97BE56E0E9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2"/>
          <a:stretch/>
        </p:blipFill>
        <p:spPr>
          <a:xfrm>
            <a:off x="1943097" y="1235232"/>
            <a:ext cx="8337330" cy="5427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62AE0-8E09-FC43-B87D-565023BE4437}"/>
              </a:ext>
            </a:extLst>
          </p:cNvPr>
          <p:cNvSpPr txBox="1"/>
          <p:nvPr/>
        </p:nvSpPr>
        <p:spPr>
          <a:xfrm>
            <a:off x="3100730" y="22192"/>
            <a:ext cx="59776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i="1" dirty="0">
                <a:solidFill>
                  <a:srgbClr val="FF0000"/>
                </a:solidFill>
              </a:rPr>
              <a:t>Energy Compressor Optimization (ECS)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2684</Words>
  <Application>Microsoft Macintosh PowerPoint</Application>
  <PresentationFormat>Widescreen</PresentationFormat>
  <Paragraphs>412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Abadi MT Condensed Light</vt:lpstr>
      <vt:lpstr>Aptos</vt:lpstr>
      <vt:lpstr>Arial</vt:lpstr>
      <vt:lpstr>Arial Narrow</vt:lpstr>
      <vt:lpstr>Calibri</vt:lpstr>
      <vt:lpstr>Calibri Light</vt:lpstr>
      <vt:lpstr>Cambria Math</vt:lpstr>
      <vt:lpstr>Courier New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Catia Milardi</dc:creator>
  <cp:lastModifiedBy>Catia Milardi</cp:lastModifiedBy>
  <cp:revision>71</cp:revision>
  <cp:lastPrinted>2025-01-23T12:25:08Z</cp:lastPrinted>
  <dcterms:created xsi:type="dcterms:W3CDTF">2025-01-22T14:04:17Z</dcterms:created>
  <dcterms:modified xsi:type="dcterms:W3CDTF">2025-01-23T14:29:55Z</dcterms:modified>
</cp:coreProperties>
</file>