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6" r:id="rId2"/>
    <p:sldId id="257" r:id="rId3"/>
    <p:sldId id="256" r:id="rId4"/>
    <p:sldId id="264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25"/>
    <p:restoredTop sz="94654"/>
  </p:normalViewPr>
  <p:slideViewPr>
    <p:cSldViewPr snapToGrid="0">
      <p:cViewPr varScale="1">
        <p:scale>
          <a:sx n="93" d="100"/>
          <a:sy n="93" d="100"/>
        </p:scale>
        <p:origin x="208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FED045-34E2-504B-A0F8-B2F6F38BA66A}" type="datetimeFigureOut">
              <a:rPr lang="en-US" smtClean="0"/>
              <a:t>6/23/25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C8C24E-E665-7243-BD23-62EA4F84B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463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CFF1C-2F92-C7ED-4900-2C5C1A5C11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3F911-0B1E-4D85-6B58-D17690BE0C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0F3C2-1A68-68FC-8455-ABA2E4A27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92092-C6D0-FA21-A598-BE7C44F0D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Chalmers Communicating the case for CERN’s next flagship collider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D8041-DF51-E99C-77FA-876DC7D18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4E9F-3183-9D48-BE49-62D0CD9E9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85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AE8D9-14F0-1468-7DF9-6DAFCFD58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74CB27-CFCB-660A-D697-70F1E40B76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4899D-43CE-199C-DA24-6F7BD262A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8E5B0-9AFF-D07E-E32C-5290F7ED6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Chalmers Communicating the case for CERN’s next flagship collider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67D86-AC2D-8DEB-BBFD-7AF4FD487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4E9F-3183-9D48-BE49-62D0CD9E9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47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AE1740-D3CC-FC19-806B-AD1EB874CF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0CA977-339E-DB83-73EF-F6A08F952B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35AE3-2BAC-282C-E78F-6DED3EF4B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A5A0F-2785-0C08-281B-3E3CBF17C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Chalmers Communicating the case for CERN’s next flagship collider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93EE3-0299-F982-EED2-A03254F01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4E9F-3183-9D48-BE49-62D0CD9E9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18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228A2-AC5A-2420-47E0-D1513834D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E868D-E361-5F9B-8ED7-6C4F7F7D8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BF075-912C-F95E-81DE-DC8731B25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6F306-3255-75D1-DE1C-A77C9B09B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Chalmers Communicating the case for CERN’s next flagship collider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17165-2AB2-B71E-90F8-6605B0AA0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4E9F-3183-9D48-BE49-62D0CD9E9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90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2B74E-8283-99C1-20B9-CF207B474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8B483-9E88-B814-AC6A-13254E099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113085-F5BB-F221-6FBB-16CC2CA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635FE-D2D7-8CE5-29AF-F342CFA1A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Chalmers Communicating the case for CERN’s next flagship collider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0EA52-EEC3-1740-3CCA-282DB4461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4E9F-3183-9D48-BE49-62D0CD9E9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776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FDBC6-DC50-B6C0-6F4F-F67E40F5D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FB024-2510-BDEF-BF41-085D61E5E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F32520-58BE-CB4F-C457-44620BFC3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DFDA9D-CFE2-86B2-59E1-A1C5F3118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24/06/2025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3A545D-D3E7-2A61-0CA4-72730EEAC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Chalmers Communicating the case for CERN’s next flagship collider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AAAB37-6FEE-42FA-D696-9F747308F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4E9F-3183-9D48-BE49-62D0CD9E9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76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8BFDA-9343-73A0-61C5-3F1949A3D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4EC12-C606-36FD-64A1-47DAFA6952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055986-600B-6785-9836-A9573849F4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3B71B5-787C-9273-248E-BCFFF232A0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D9208-7DB7-C5E8-220E-4FC7782D26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F4AFFA-52EC-5E6E-6E73-0B72DE209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24/06/2025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587935-75EE-4325-E0E0-FE1C914F7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Chalmers Communicating the case for CERN’s next flagship collider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4F410A-4505-C464-0EF8-DD94C6929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4E9F-3183-9D48-BE49-62D0CD9E9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12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275BE-AA5E-4576-FD50-FA35CE8BF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7AD467-CA36-5EDA-8956-633BE1E7E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24/06/2025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78D97-82F9-2130-B911-512BDE8B8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Chalmers Communicating the case for CERN’s next flagship collider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38E746-2C1B-A2E2-26F7-252009483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4E9F-3183-9D48-BE49-62D0CD9E9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66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98825-6482-1BF9-CB18-60666F43B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24/06/2025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1D5731-42C3-ACD5-1E34-9B36554E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Chalmers Communicating the case for CERN’s next flagship collider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E6261-11C2-2222-093B-418BFB9E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4E9F-3183-9D48-BE49-62D0CD9E9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40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605A1-00B3-A4D8-1083-56D31EF20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16915-EBF3-62FA-DFAB-ED2CE9A58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105AF3-5AA0-AF67-DC36-7D754A6918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6A46E1-E6D1-3277-48D4-BF3D03713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24/06/2025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7EC852-DD9C-1388-B3B8-D6E4DB007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Chalmers Communicating the case for CERN’s next flagship collider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E0C744-D097-6EBB-5A74-91615211E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4E9F-3183-9D48-BE49-62D0CD9E9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41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2E98B-5B6D-1AFC-2408-4BBF33AC3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FD44AF-49AA-7512-A6AB-07355C937C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5A3977-1EC8-84A2-E6DB-E06B2CB7F1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C9F1B7-3598-7B7B-98D8-47AA1CEAE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24/06/2025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9DAC41-008A-C028-D36B-CB0253B73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Chalmers Communicating the case for CERN’s next flagship collider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B5B49E-2C32-133B-23C7-A56C1B339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4E9F-3183-9D48-BE49-62D0CD9E9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15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78944F-C124-30C0-F630-99D916EF2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A3059-92B6-6F93-9E30-1994ECF91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56B43-FE59-6A19-26A1-A67BEF87C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24/06/2025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667FB-500C-22FD-369D-C69DEE9AC5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Matthew Chalmers Communicating the case for CERN’s next flagship collider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81CB0-3632-F4AE-FB22-9125A795C4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884E9F-3183-9D48-BE49-62D0CD9E9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55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home.cern/sites/default/files/2020-06/2020%20Deliberation%20Document%20European%20Strategy.pdf" TargetMode="External"/><Relationship Id="rId13" Type="http://schemas.openxmlformats.org/officeDocument/2006/relationships/image" Target="../media/image1.png"/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12" Type="http://schemas.openxmlformats.org/officeDocument/2006/relationships/image" Target="../media/image9.emf"/><Relationship Id="rId2" Type="http://schemas.openxmlformats.org/officeDocument/2006/relationships/hyperlink" Target="https://cds.cern.ch/record/973263/files/cer-002637150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home.cern/sites/default/files/2020-06/2020%20Update%20European%20Strategy.pdf" TargetMode="External"/><Relationship Id="rId11" Type="http://schemas.openxmlformats.org/officeDocument/2006/relationships/image" Target="../media/image8.emf"/><Relationship Id="rId5" Type="http://schemas.openxmlformats.org/officeDocument/2006/relationships/image" Target="../media/image4.emf"/><Relationship Id="rId10" Type="http://schemas.openxmlformats.org/officeDocument/2006/relationships/image" Target="../media/image7.emf"/><Relationship Id="rId4" Type="http://schemas.openxmlformats.org/officeDocument/2006/relationships/hyperlink" Target="https://cds.cern.ch/record/1551933/files/Strategy_Report_LR.pdf" TargetMode="Externa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C8B921-D25B-0F7D-75BC-95DF28724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7601DE-2E4B-F2CC-54F7-64021F14B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28" y="6457121"/>
            <a:ext cx="9607138" cy="365125"/>
          </a:xfrm>
        </p:spPr>
        <p:txBody>
          <a:bodyPr/>
          <a:lstStyle/>
          <a:p>
            <a:r>
              <a:rPr lang="en-US"/>
              <a:t>Matthew Chalmers | Communicating the case for CERN’s next flagship collider | ESPP 2026 Open Symposium, Venice, 24 June 2025</a:t>
            </a:r>
            <a:endParaRPr lang="en-US" dirty="0"/>
          </a:p>
        </p:txBody>
      </p:sp>
      <p:pic>
        <p:nvPicPr>
          <p:cNvPr id="10" name="Picture 9" descr="A blue logo with a black background&#10;&#10;AI-generated content may be incorrect.">
            <a:extLst>
              <a:ext uri="{FF2B5EF4-FFF2-40B4-BE49-F238E27FC236}">
                <a16:creationId xmlns:a16="http://schemas.microsoft.com/office/drawing/2014/main" id="{CAA026C7-AE60-9619-D5FD-873B4A81F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90339"/>
            <a:ext cx="590057" cy="331907"/>
          </a:xfrm>
          <a:prstGeom prst="rect">
            <a:avLst/>
          </a:prstGeom>
        </p:spPr>
      </p:pic>
      <p:pic>
        <p:nvPicPr>
          <p:cNvPr id="4" name="Picture 3" descr="A logo for a company&#10;&#10;AI-generated content may be incorrect.">
            <a:extLst>
              <a:ext uri="{FF2B5EF4-FFF2-40B4-BE49-F238E27FC236}">
                <a16:creationId xmlns:a16="http://schemas.microsoft.com/office/drawing/2014/main" id="{AB30A8B8-D554-BA76-B300-440379FAF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174" y="1529810"/>
            <a:ext cx="10036557" cy="52924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57706D-9FCB-B703-57B8-C18F101221A6}"/>
              </a:ext>
            </a:extLst>
          </p:cNvPr>
          <p:cNvSpPr txBox="1"/>
          <p:nvPr/>
        </p:nvSpPr>
        <p:spPr>
          <a:xfrm>
            <a:off x="640808" y="1363856"/>
            <a:ext cx="6396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Targeting the message</a:t>
            </a:r>
          </a:p>
        </p:txBody>
      </p:sp>
    </p:spTree>
    <p:extLst>
      <p:ext uri="{BB962C8B-B14F-4D97-AF65-F5344CB8AC3E}">
        <p14:creationId xmlns:p14="http://schemas.microsoft.com/office/powerpoint/2010/main" val="980008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C1661EF1-3034-C20B-36C9-10ED9BD44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13" y="210398"/>
            <a:ext cx="2313106" cy="32733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8796ED-893B-960C-90F6-549BFA2684BD}"/>
              </a:ext>
            </a:extLst>
          </p:cNvPr>
          <p:cNvSpPr txBox="1"/>
          <p:nvPr/>
        </p:nvSpPr>
        <p:spPr>
          <a:xfrm>
            <a:off x="89549" y="3714455"/>
            <a:ext cx="24264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2006</a:t>
            </a:r>
          </a:p>
          <a:p>
            <a:r>
              <a:rPr lang="en-US" sz="1400" dirty="0"/>
              <a:t>Single brochure (40pp) </a:t>
            </a:r>
            <a:br>
              <a:rPr lang="en-US" sz="1400" dirty="0"/>
            </a:br>
            <a:r>
              <a:rPr lang="en-US" sz="1400" dirty="0"/>
              <a:t>covering physics, </a:t>
            </a:r>
          </a:p>
          <a:p>
            <a:r>
              <a:rPr lang="en-US" sz="1400" dirty="0"/>
              <a:t>impact &amp; recommendations  </a:t>
            </a:r>
          </a:p>
        </p:txBody>
      </p:sp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E6E203A1-0D77-0C7B-5572-F9AB57597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1520" y="218316"/>
            <a:ext cx="2313106" cy="3273337"/>
          </a:xfrm>
          <a:prstGeom prst="rect">
            <a:avLst/>
          </a:prstGeom>
          <a:solidFill>
            <a:schemeClr val="bg1">
              <a:alpha val="28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B9E364-23CC-40A6-CAD5-BE02B6E2DAD0}"/>
              </a:ext>
            </a:extLst>
          </p:cNvPr>
          <p:cNvSpPr txBox="1"/>
          <p:nvPr/>
        </p:nvSpPr>
        <p:spPr>
          <a:xfrm>
            <a:off x="3743410" y="3714455"/>
            <a:ext cx="1694695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2013</a:t>
            </a:r>
          </a:p>
          <a:p>
            <a:r>
              <a:rPr lang="en-US" sz="1400" dirty="0"/>
              <a:t>Societal benefits </a:t>
            </a:r>
            <a:br>
              <a:rPr lang="en-US" sz="1400" dirty="0"/>
            </a:br>
            <a:r>
              <a:rPr lang="en-US" sz="1400" dirty="0"/>
              <a:t>brochure (24pp)</a:t>
            </a:r>
          </a:p>
          <a:p>
            <a:br>
              <a:rPr lang="en-US" sz="1400" dirty="0"/>
            </a:br>
            <a:r>
              <a:rPr lang="en-US" sz="1400" dirty="0"/>
              <a:t>Member State </a:t>
            </a:r>
            <a:br>
              <a:rPr lang="en-US" sz="1400" dirty="0"/>
            </a:br>
            <a:r>
              <a:rPr lang="en-US" sz="1400" dirty="0"/>
              <a:t>summaries (1-2pp) </a:t>
            </a:r>
          </a:p>
        </p:txBody>
      </p:sp>
      <p:pic>
        <p:nvPicPr>
          <p:cNvPr id="11" name="Picture 10">
            <a:hlinkClick r:id="rId6"/>
            <a:extLst>
              <a:ext uri="{FF2B5EF4-FFF2-40B4-BE49-F238E27FC236}">
                <a16:creationId xmlns:a16="http://schemas.microsoft.com/office/drawing/2014/main" id="{A1E310AB-F91F-2BE5-DE81-73A7DE2551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8172" y="0"/>
            <a:ext cx="2552318" cy="3611852"/>
          </a:xfrm>
          <a:prstGeom prst="rect">
            <a:avLst/>
          </a:prstGeom>
        </p:spPr>
      </p:pic>
      <p:pic>
        <p:nvPicPr>
          <p:cNvPr id="13" name="Picture 12">
            <a:hlinkClick r:id="rId8"/>
            <a:extLst>
              <a:ext uri="{FF2B5EF4-FFF2-40B4-BE49-F238E27FC236}">
                <a16:creationId xmlns:a16="http://schemas.microsoft.com/office/drawing/2014/main" id="{30DD70A2-1519-30EC-EF9A-744F132125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1699" y="1399309"/>
            <a:ext cx="1970737" cy="27888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ADE32A-72DB-1646-0800-D40FCC039B82}"/>
              </a:ext>
            </a:extLst>
          </p:cNvPr>
          <p:cNvSpPr txBox="1"/>
          <p:nvPr/>
        </p:nvSpPr>
        <p:spPr>
          <a:xfrm>
            <a:off x="8895848" y="3714455"/>
            <a:ext cx="1702710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2020</a:t>
            </a:r>
          </a:p>
          <a:p>
            <a:r>
              <a:rPr lang="en-US" sz="1400" dirty="0"/>
              <a:t>Recommendations </a:t>
            </a:r>
          </a:p>
          <a:p>
            <a:r>
              <a:rPr lang="en-US" sz="1400" dirty="0"/>
              <a:t>brochure (20pp)</a:t>
            </a:r>
            <a:br>
              <a:rPr lang="en-US" sz="1400" dirty="0"/>
            </a:br>
            <a:endParaRPr lang="en-US" sz="1400" dirty="0"/>
          </a:p>
          <a:p>
            <a:r>
              <a:rPr lang="en-US" sz="1400" dirty="0"/>
              <a:t>Deliberation </a:t>
            </a:r>
          </a:p>
          <a:p>
            <a:r>
              <a:rPr lang="en-US" sz="1400" dirty="0"/>
              <a:t>document (36pp)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9E68999-2CED-5D97-56D5-7CED4C72C3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0950" y="218316"/>
            <a:ext cx="1066468" cy="15460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B27E750-BD92-ED61-E05C-54AEF5D83C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24626" y="1892918"/>
            <a:ext cx="1179619" cy="171013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B8D1F18-5C07-7A63-67E9-B6CB331DE4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29958" y="3693067"/>
            <a:ext cx="1179619" cy="171013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5EC5557-F1CF-6205-4518-A8B8A21B0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28" y="6457121"/>
            <a:ext cx="9607138" cy="365125"/>
          </a:xfrm>
        </p:spPr>
        <p:txBody>
          <a:bodyPr/>
          <a:lstStyle/>
          <a:p>
            <a:r>
              <a:rPr lang="en-US" dirty="0"/>
              <a:t>Matthew Chalmers | Communicating the case for CERN’s next flagship collider | ESPP 2026 Open Symposium, Venice, 24 June 2025</a:t>
            </a:r>
          </a:p>
        </p:txBody>
      </p:sp>
      <p:pic>
        <p:nvPicPr>
          <p:cNvPr id="10" name="Picture 9" descr="A blue logo with a black background&#10;&#10;AI-generated content may be incorrect.">
            <a:extLst>
              <a:ext uri="{FF2B5EF4-FFF2-40B4-BE49-F238E27FC236}">
                <a16:creationId xmlns:a16="http://schemas.microsoft.com/office/drawing/2014/main" id="{A0EF760F-A7AA-BAF3-4650-35317D9A5F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490339"/>
            <a:ext cx="590057" cy="33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68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BD89C10-E0B8-B894-290F-0ECB34E0D4BE}"/>
              </a:ext>
            </a:extLst>
          </p:cNvPr>
          <p:cNvGrpSpPr/>
          <p:nvPr/>
        </p:nvGrpSpPr>
        <p:grpSpPr>
          <a:xfrm>
            <a:off x="7426946" y="1742164"/>
            <a:ext cx="4625411" cy="4497643"/>
            <a:chOff x="7426946" y="1742164"/>
            <a:chExt cx="4625411" cy="449764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7D234C3-4328-9522-4749-CE50DC8851C7}"/>
                </a:ext>
              </a:extLst>
            </p:cNvPr>
            <p:cNvSpPr/>
            <p:nvPr/>
          </p:nvSpPr>
          <p:spPr>
            <a:xfrm>
              <a:off x="7511097" y="2852246"/>
              <a:ext cx="2074411" cy="293806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b="1" dirty="0">
                  <a:solidFill>
                    <a:schemeClr val="tx1"/>
                  </a:solidFill>
                </a:rPr>
                <a:t>ESPP 2026 Recommendations</a:t>
              </a:r>
              <a:endParaRPr lang="en-US" sz="1700" b="1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 descr="A logo on a blue background&#10;&#10;AI-generated content may be incorrect.">
              <a:extLst>
                <a:ext uri="{FF2B5EF4-FFF2-40B4-BE49-F238E27FC236}">
                  <a16:creationId xmlns:a16="http://schemas.microsoft.com/office/drawing/2014/main" id="{280483E8-3D8E-B77A-C6EE-A09E24B72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18746" y="5245810"/>
              <a:ext cx="2074411" cy="54696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1EBBA10-74E7-CC8D-777D-4B4AC4893B9D}"/>
                </a:ext>
              </a:extLst>
            </p:cNvPr>
            <p:cNvSpPr/>
            <p:nvPr/>
          </p:nvSpPr>
          <p:spPr>
            <a:xfrm>
              <a:off x="9980782" y="2845675"/>
              <a:ext cx="2065282" cy="291441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sz="1700" b="1" dirty="0">
                  <a:solidFill>
                    <a:schemeClr val="tx1"/>
                  </a:solidFill>
                </a:rPr>
                <a:t>Deliberation document</a:t>
              </a:r>
            </a:p>
            <a:p>
              <a:pPr algn="ctr"/>
              <a:endParaRPr lang="en-US" dirty="0"/>
            </a:p>
          </p:txBody>
        </p:sp>
        <p:pic>
          <p:nvPicPr>
            <p:cNvPr id="14" name="Picture 13" descr="A logo on a blue background&#10;&#10;AI-generated content may be incorrect.">
              <a:extLst>
                <a:ext uri="{FF2B5EF4-FFF2-40B4-BE49-F238E27FC236}">
                  <a16:creationId xmlns:a16="http://schemas.microsoft.com/office/drawing/2014/main" id="{4B9E620E-3898-7F4A-862B-AD1C39847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77946" y="5245810"/>
              <a:ext cx="2074411" cy="54696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9EA643C-67C9-C070-6D7A-298A1C1B9C2C}"/>
                </a:ext>
              </a:extLst>
            </p:cNvPr>
            <p:cNvSpPr txBox="1"/>
            <p:nvPr/>
          </p:nvSpPr>
          <p:spPr>
            <a:xfrm>
              <a:off x="7426946" y="5870250"/>
              <a:ext cx="8146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~12pp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A1FFAFE-F6B5-1936-12FF-447C6686A374}"/>
                </a:ext>
              </a:extLst>
            </p:cNvPr>
            <p:cNvSpPr txBox="1"/>
            <p:nvPr/>
          </p:nvSpPr>
          <p:spPr>
            <a:xfrm>
              <a:off x="9977946" y="5870475"/>
              <a:ext cx="8146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~36pp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F04233A-3827-843E-97BF-BB22C083F33B}"/>
                </a:ext>
              </a:extLst>
            </p:cNvPr>
            <p:cNvCxnSpPr>
              <a:cxnSpLocks/>
            </p:cNvCxnSpPr>
            <p:nvPr/>
          </p:nvCxnSpPr>
          <p:spPr>
            <a:xfrm>
              <a:off x="7511097" y="2091646"/>
              <a:ext cx="452418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ECCA2C8-172E-92AE-A791-E2EAC8FFD240}"/>
                </a:ext>
              </a:extLst>
            </p:cNvPr>
            <p:cNvSpPr txBox="1"/>
            <p:nvPr/>
          </p:nvSpPr>
          <p:spPr>
            <a:xfrm>
              <a:off x="7426946" y="1742164"/>
              <a:ext cx="20730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Global HEP community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2DE7F24B-FE73-8A55-1E02-379804B2D14F}"/>
              </a:ext>
            </a:extLst>
          </p:cNvPr>
          <p:cNvSpPr txBox="1"/>
          <p:nvPr/>
        </p:nvSpPr>
        <p:spPr>
          <a:xfrm>
            <a:off x="51326" y="169570"/>
            <a:ext cx="14991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2026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4BE651-A96E-1DBE-D02E-B41DB39A48E3}"/>
              </a:ext>
            </a:extLst>
          </p:cNvPr>
          <p:cNvGrpSpPr/>
          <p:nvPr/>
        </p:nvGrpSpPr>
        <p:grpSpPr>
          <a:xfrm>
            <a:off x="51326" y="1742164"/>
            <a:ext cx="2169022" cy="4485318"/>
            <a:chOff x="51326" y="1742164"/>
            <a:chExt cx="2169022" cy="448531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6D845EC-BFFC-C7E2-C4A1-39DFD04A7E59}"/>
                </a:ext>
              </a:extLst>
            </p:cNvPr>
            <p:cNvSpPr/>
            <p:nvPr/>
          </p:nvSpPr>
          <p:spPr>
            <a:xfrm>
              <a:off x="145936" y="2848303"/>
              <a:ext cx="2065283" cy="292230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The case for Europe’s next flagship collider</a:t>
              </a:r>
            </a:p>
          </p:txBody>
        </p:sp>
        <p:pic>
          <p:nvPicPr>
            <p:cNvPr id="6" name="Picture 5" descr="A logo on a blue background&#10;&#10;AI-generated content may be incorrect.">
              <a:extLst>
                <a:ext uri="{FF2B5EF4-FFF2-40B4-BE49-F238E27FC236}">
                  <a16:creationId xmlns:a16="http://schemas.microsoft.com/office/drawing/2014/main" id="{33D10F54-D386-622D-BCF0-E4430E584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371" y="5229999"/>
              <a:ext cx="2074411" cy="54696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6365E2E-7C51-8C93-41B2-125D7BB17963}"/>
                </a:ext>
              </a:extLst>
            </p:cNvPr>
            <p:cNvSpPr txBox="1"/>
            <p:nvPr/>
          </p:nvSpPr>
          <p:spPr>
            <a:xfrm>
              <a:off x="103287" y="5858150"/>
              <a:ext cx="567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4pp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A0B1782-ACE9-06D7-683E-CEDF3ADCC195}"/>
                </a:ext>
              </a:extLst>
            </p:cNvPr>
            <p:cNvCxnSpPr>
              <a:cxnSpLocks/>
            </p:cNvCxnSpPr>
            <p:nvPr/>
          </p:nvCxnSpPr>
          <p:spPr>
            <a:xfrm>
              <a:off x="141371" y="2106705"/>
              <a:ext cx="206984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7399623-C360-9934-0B91-C73D1784D89F}"/>
                </a:ext>
              </a:extLst>
            </p:cNvPr>
            <p:cNvSpPr txBox="1"/>
            <p:nvPr/>
          </p:nvSpPr>
          <p:spPr>
            <a:xfrm>
              <a:off x="51326" y="1742164"/>
              <a:ext cx="10924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Politicians</a:t>
              </a:r>
              <a:r>
                <a:rPr lang="en-US" b="1" dirty="0"/>
                <a:t> 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0AACD04-278C-1306-29E4-0D60531DE5D8}"/>
                </a:ext>
              </a:extLst>
            </p:cNvPr>
            <p:cNvSpPr txBox="1"/>
            <p:nvPr/>
          </p:nvSpPr>
          <p:spPr>
            <a:xfrm>
              <a:off x="181007" y="2891635"/>
              <a:ext cx="20393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THINKING BIGGER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299897B-66F0-7170-7CFF-FE5BD29199FB}"/>
              </a:ext>
            </a:extLst>
          </p:cNvPr>
          <p:cNvGrpSpPr/>
          <p:nvPr/>
        </p:nvGrpSpPr>
        <p:grpSpPr>
          <a:xfrm>
            <a:off x="4936268" y="1772940"/>
            <a:ext cx="2182391" cy="4454542"/>
            <a:chOff x="4936268" y="1772940"/>
            <a:chExt cx="2182391" cy="445454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7994E18-579D-08A8-A318-A3269F11727D}"/>
                </a:ext>
              </a:extLst>
            </p:cNvPr>
            <p:cNvSpPr/>
            <p:nvPr/>
          </p:nvSpPr>
          <p:spPr>
            <a:xfrm>
              <a:off x="5059669" y="2837791"/>
              <a:ext cx="2056154" cy="2922302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Why we explore the smallest scales  </a:t>
              </a:r>
            </a:p>
          </p:txBody>
        </p:sp>
        <p:pic>
          <p:nvPicPr>
            <p:cNvPr id="11" name="Picture 10" descr="A logo on a blue background&#10;&#10;AI-generated content may be incorrect.">
              <a:extLst>
                <a:ext uri="{FF2B5EF4-FFF2-40B4-BE49-F238E27FC236}">
                  <a16:creationId xmlns:a16="http://schemas.microsoft.com/office/drawing/2014/main" id="{820595CD-9BF8-CDD6-AA3C-3BCAE98E9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62505" y="5221013"/>
              <a:ext cx="2056154" cy="54696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614777-27D0-A126-0A57-66B532356266}"/>
                </a:ext>
              </a:extLst>
            </p:cNvPr>
            <p:cNvSpPr txBox="1"/>
            <p:nvPr/>
          </p:nvSpPr>
          <p:spPr>
            <a:xfrm>
              <a:off x="4992810" y="5858150"/>
              <a:ext cx="567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4pp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AF2FAA8-1EE5-74C1-8B54-86AAE10FE0A7}"/>
                </a:ext>
              </a:extLst>
            </p:cNvPr>
            <p:cNvCxnSpPr>
              <a:cxnSpLocks/>
            </p:cNvCxnSpPr>
            <p:nvPr/>
          </p:nvCxnSpPr>
          <p:spPr>
            <a:xfrm>
              <a:off x="5031712" y="2106704"/>
              <a:ext cx="208694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D02D695-ED6B-6E09-6AF4-C9A68B8DD8AE}"/>
                </a:ext>
              </a:extLst>
            </p:cNvPr>
            <p:cNvSpPr txBox="1"/>
            <p:nvPr/>
          </p:nvSpPr>
          <p:spPr>
            <a:xfrm>
              <a:off x="4936268" y="1772940"/>
              <a:ext cx="14168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General public 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4BCDD3D-3BD1-49A8-A987-81F4A91CBACE}"/>
                </a:ext>
              </a:extLst>
            </p:cNvPr>
            <p:cNvSpPr txBox="1"/>
            <p:nvPr/>
          </p:nvSpPr>
          <p:spPr>
            <a:xfrm>
              <a:off x="5126848" y="2910638"/>
              <a:ext cx="18966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CURIOUS MINDS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C1838E5-DED4-AB3D-EF37-312AB4F0886B}"/>
              </a:ext>
            </a:extLst>
          </p:cNvPr>
          <p:cNvGrpSpPr/>
          <p:nvPr/>
        </p:nvGrpSpPr>
        <p:grpSpPr>
          <a:xfrm>
            <a:off x="2466803" y="1783869"/>
            <a:ext cx="2336986" cy="4415275"/>
            <a:chOff x="2466803" y="1783869"/>
            <a:chExt cx="2336986" cy="44152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7272663-C976-AEB7-D416-223CA4B561D9}"/>
                </a:ext>
              </a:extLst>
            </p:cNvPr>
            <p:cNvSpPr/>
            <p:nvPr/>
          </p:nvSpPr>
          <p:spPr>
            <a:xfrm>
              <a:off x="2561136" y="2868542"/>
              <a:ext cx="2065282" cy="2914418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Impact on other fields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014662C-2772-5F49-E2D1-DB57FD48753B}"/>
                </a:ext>
              </a:extLst>
            </p:cNvPr>
            <p:cNvSpPr txBox="1"/>
            <p:nvPr/>
          </p:nvSpPr>
          <p:spPr>
            <a:xfrm>
              <a:off x="2552007" y="5829812"/>
              <a:ext cx="567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4pp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D277163-B143-8672-E6C4-CBA0B757CAEF}"/>
                </a:ext>
              </a:extLst>
            </p:cNvPr>
            <p:cNvCxnSpPr>
              <a:cxnSpLocks/>
            </p:cNvCxnSpPr>
            <p:nvPr/>
          </p:nvCxnSpPr>
          <p:spPr>
            <a:xfrm>
              <a:off x="2552007" y="2106704"/>
              <a:ext cx="20744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1F6434F-7577-461B-F749-9D4CD696CE73}"/>
                </a:ext>
              </a:extLst>
            </p:cNvPr>
            <p:cNvSpPr txBox="1"/>
            <p:nvPr/>
          </p:nvSpPr>
          <p:spPr>
            <a:xfrm>
              <a:off x="2466803" y="1783869"/>
              <a:ext cx="2336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Scientists &amp; policymakers 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E3F3220-FB55-83DF-CAEC-7CA6660E1D63}"/>
                </a:ext>
              </a:extLst>
            </p:cNvPr>
            <p:cNvSpPr txBox="1"/>
            <p:nvPr/>
          </p:nvSpPr>
          <p:spPr>
            <a:xfrm>
              <a:off x="2552628" y="2910638"/>
              <a:ext cx="20406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COMMON EFFORT</a:t>
              </a:r>
            </a:p>
          </p:txBody>
        </p:sp>
        <p:pic>
          <p:nvPicPr>
            <p:cNvPr id="21" name="Picture 20" descr="A logo on a blue background&#10;&#10;AI-generated content may be incorrect.">
              <a:extLst>
                <a:ext uri="{FF2B5EF4-FFF2-40B4-BE49-F238E27FC236}">
                  <a16:creationId xmlns:a16="http://schemas.microsoft.com/office/drawing/2014/main" id="{D70F4530-E59C-21AC-F9B6-3FF53972A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2007" y="5243348"/>
              <a:ext cx="2082060" cy="546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237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rochure&#10;&#10;AI-generated content may be incorrect.">
            <a:extLst>
              <a:ext uri="{FF2B5EF4-FFF2-40B4-BE49-F238E27FC236}">
                <a16:creationId xmlns:a16="http://schemas.microsoft.com/office/drawing/2014/main" id="{4A1FF180-FB2A-742E-91C9-BCB714553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931" y="-1"/>
            <a:ext cx="3471939" cy="6858000"/>
          </a:xfrm>
          <a:prstGeom prst="rect">
            <a:avLst/>
          </a:prstGeom>
        </p:spPr>
      </p:pic>
      <p:pic>
        <p:nvPicPr>
          <p:cNvPr id="7" name="Picture 6" descr="A close-up of several brochures&#10;&#10;AI-generated content may be incorrect.">
            <a:extLst>
              <a:ext uri="{FF2B5EF4-FFF2-40B4-BE49-F238E27FC236}">
                <a16:creationId xmlns:a16="http://schemas.microsoft.com/office/drawing/2014/main" id="{98A18765-6988-A07B-6486-3E2FBC48B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999" y="-1"/>
            <a:ext cx="3689760" cy="6858000"/>
          </a:xfrm>
          <a:prstGeom prst="rect">
            <a:avLst/>
          </a:prstGeom>
        </p:spPr>
      </p:pic>
      <p:pic>
        <p:nvPicPr>
          <p:cNvPr id="11" name="Picture 10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7EC1198D-32AA-283F-AAAD-A2BA85133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1679" y="-195984"/>
            <a:ext cx="3766002" cy="745216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53157EB-C3F6-EC12-DAA0-6028D1555C34}"/>
              </a:ext>
            </a:extLst>
          </p:cNvPr>
          <p:cNvSpPr/>
          <p:nvPr/>
        </p:nvSpPr>
        <p:spPr>
          <a:xfrm>
            <a:off x="1759528" y="845128"/>
            <a:ext cx="1482436" cy="1427018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333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on a blue background&#10;&#10;AI-generated content may be incorrect.">
            <a:extLst>
              <a:ext uri="{FF2B5EF4-FFF2-40B4-BE49-F238E27FC236}">
                <a16:creationId xmlns:a16="http://schemas.microsoft.com/office/drawing/2014/main" id="{FF3E1FFC-97E0-85CF-94C6-4E46B61D0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32" y="2461123"/>
            <a:ext cx="2074411" cy="5469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CA522D-160E-536F-73AF-FF4D9DA3ED98}"/>
              </a:ext>
            </a:extLst>
          </p:cNvPr>
          <p:cNvSpPr txBox="1"/>
          <p:nvPr/>
        </p:nvSpPr>
        <p:spPr>
          <a:xfrm>
            <a:off x="3555996" y="2780077"/>
            <a:ext cx="863600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Global leadership in the heart of Europe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Large research infrastructures are engines of knowledge and innovation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Pursuit of basic </a:t>
            </a:r>
            <a:r>
              <a:rPr lang="en-US" sz="2000">
                <a:solidFill>
                  <a:schemeClr val="bg1"/>
                </a:solidFill>
              </a:rPr>
              <a:t>knowledge -&gt; delivery </a:t>
            </a:r>
            <a:r>
              <a:rPr lang="en-US" sz="2000" dirty="0">
                <a:solidFill>
                  <a:schemeClr val="bg1"/>
                </a:solidFill>
              </a:rPr>
              <a:t>of modern world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Science goals: guaranteed outcomes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chemeClr val="bg1"/>
                </a:solidFill>
              </a:rPr>
              <a:t>Socioeconomic impact: colliders are an investment, not a cost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HEP’s success in </a:t>
            </a:r>
            <a:r>
              <a:rPr lang="en-US" sz="2000" dirty="0" err="1">
                <a:solidFill>
                  <a:schemeClr val="bg1"/>
                </a:solidFill>
              </a:rPr>
              <a:t>realising</a:t>
            </a:r>
            <a:r>
              <a:rPr lang="en-US" sz="2000" dirty="0">
                <a:solidFill>
                  <a:schemeClr val="bg1"/>
                </a:solidFill>
              </a:rPr>
              <a:t> large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Model for environmentally responsible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Open 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Bridging nations 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ESPP context / competition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E5F73E-EA33-D5F1-77BB-044BD67B8629}"/>
              </a:ext>
            </a:extLst>
          </p:cNvPr>
          <p:cNvSpPr txBox="1"/>
          <p:nvPr/>
        </p:nvSpPr>
        <p:spPr>
          <a:xfrm>
            <a:off x="3555996" y="362547"/>
            <a:ext cx="75553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Spark a sense of strategic urgency by conveying the scientific, technological and socioeconomic importance of an unprecedented global research infrastructure in Europe for the 21</a:t>
            </a:r>
            <a:r>
              <a:rPr lang="en-US" sz="2800" b="1" i="1" baseline="30000" dirty="0">
                <a:solidFill>
                  <a:srgbClr val="FF0000"/>
                </a:solidFill>
              </a:rPr>
              <a:t>st</a:t>
            </a:r>
            <a:r>
              <a:rPr lang="en-US" sz="2800" b="1" i="1" dirty="0">
                <a:solidFill>
                  <a:srgbClr val="FF0000"/>
                </a:solidFill>
              </a:rPr>
              <a:t> century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5310F4-94C8-6437-1A19-D99E3715B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658"/>
            <a:ext cx="3117273" cy="441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36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92C422-C063-ED06-3D59-980504A134CE}"/>
              </a:ext>
            </a:extLst>
          </p:cNvPr>
          <p:cNvSpPr txBox="1"/>
          <p:nvPr/>
        </p:nvSpPr>
        <p:spPr>
          <a:xfrm>
            <a:off x="3555999" y="85785"/>
            <a:ext cx="84855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C000"/>
                </a:solidFill>
              </a:rPr>
              <a:t>HEP pushes the limits of technology &amp; innovation and inspires &amp; trains new generations, driving progress and synergies across disciplines</a:t>
            </a:r>
          </a:p>
          <a:p>
            <a:r>
              <a:rPr lang="en-US" sz="2800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5D74F7-948E-22D8-61E5-893818B0D1AB}"/>
              </a:ext>
            </a:extLst>
          </p:cNvPr>
          <p:cNvSpPr txBox="1"/>
          <p:nvPr/>
        </p:nvSpPr>
        <p:spPr>
          <a:xfrm>
            <a:off x="3340622" y="1602173"/>
            <a:ext cx="870095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Funding for a flagship collider is an investment for science in general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Particle physics is the foundation for advancing understanding across disciplines*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Core technology &amp; innovation (SC, vacuum, </a:t>
            </a:r>
            <a:r>
              <a:rPr lang="en-US" dirty="0" err="1">
                <a:solidFill>
                  <a:schemeClr val="bg1"/>
                </a:solidFill>
              </a:rPr>
              <a:t>cryo</a:t>
            </a:r>
            <a:r>
              <a:rPr lang="en-US" dirty="0">
                <a:solidFill>
                  <a:schemeClr val="bg1"/>
                </a:solidFill>
              </a:rPr>
              <a:t>, electronics, big data, AI, …)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Health (cancer therapy, imaging, radioisotopes); energy/environment (fusion, power transmission); ICT (Web, Grid, networking),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Cosmology &amp; </a:t>
            </a:r>
            <a:r>
              <a:rPr lang="en-US" dirty="0" err="1">
                <a:solidFill>
                  <a:schemeClr val="bg1"/>
                </a:solidFill>
              </a:rPr>
              <a:t>astroparticle</a:t>
            </a:r>
            <a:r>
              <a:rPr lang="en-US" dirty="0">
                <a:solidFill>
                  <a:schemeClr val="bg1"/>
                </a:solidFill>
              </a:rPr>
              <a:t>, nuclear science, condensed matter, AMO, quantum technologies, life sciences &amp; others via synchrotron X-ray facilities,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Synergistic relationship between national labs and CERN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Attracting young minds to STEM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Training and capacity building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High-tech industry ecosystem (partnership, series production,  company premiums, MS return on investment  ...)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€440M EC projects linked to CERN/ESPP 2020 recommendations, 85% for 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A97656-8BCF-A85B-AF88-C9FDE0999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367"/>
            <a:ext cx="3136859" cy="4439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D28BF9-6898-51EF-A5D3-B08FC928C07C}"/>
              </a:ext>
            </a:extLst>
          </p:cNvPr>
          <p:cNvSpPr txBox="1"/>
          <p:nvPr/>
        </p:nvSpPr>
        <p:spPr>
          <a:xfrm>
            <a:off x="11195054" y="6611779"/>
            <a:ext cx="10502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*NAS brochure!</a:t>
            </a:r>
          </a:p>
        </p:txBody>
      </p:sp>
    </p:spTree>
    <p:extLst>
      <p:ext uri="{BB962C8B-B14F-4D97-AF65-F5344CB8AC3E}">
        <p14:creationId xmlns:p14="http://schemas.microsoft.com/office/powerpoint/2010/main" val="1674775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CB0C0F0-7335-D53E-3879-583300EB8F32}"/>
              </a:ext>
            </a:extLst>
          </p:cNvPr>
          <p:cNvSpPr txBox="1"/>
          <p:nvPr/>
        </p:nvSpPr>
        <p:spPr>
          <a:xfrm>
            <a:off x="3555999" y="85785"/>
            <a:ext cx="79383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00B050"/>
                </a:solidFill>
              </a:rPr>
              <a:t>People are innately fascinated by the big questions in physics. Tell them what it is that we have learned about the universe, and why it’s exciting to explore further</a:t>
            </a:r>
            <a:r>
              <a:rPr lang="en-US" sz="2800" b="1" i="1" dirty="0">
                <a:solidFill>
                  <a:srgbClr val="00B050"/>
                </a:solidFill>
              </a:rPr>
              <a:t> </a:t>
            </a:r>
          </a:p>
          <a:p>
            <a:r>
              <a:rPr lang="en-US" sz="2800" b="1" i="1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6E84B0-BAE1-7EAD-D680-A8857A49BF32}"/>
              </a:ext>
            </a:extLst>
          </p:cNvPr>
          <p:cNvSpPr txBox="1"/>
          <p:nvPr/>
        </p:nvSpPr>
        <p:spPr>
          <a:xfrm>
            <a:off x="3555999" y="2324844"/>
            <a:ext cx="852762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Connect particle physics with evolution of the universe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</a:rPr>
              <a:t>Story</a:t>
            </a:r>
            <a:r>
              <a:rPr lang="en-US" sz="2000" dirty="0">
                <a:solidFill>
                  <a:schemeClr val="bg1"/>
                </a:solidFill>
              </a:rPr>
              <a:t> so far: what colliders have taught us about the fundamental composition of our Universe 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Higgs boson has opened the door to a new, more profound journey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Understanding nothingness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open questions addressed by a future collier 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Forensic physics: discovery via precision (cf. CMB)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 bigger bang: direct exploration into unknown realms (cf. astronomy)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We are in the business of engagement, not 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‘Self-coupling’, ‘electroweak symmetry’, ‘new physics’,..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B91407-CAC2-AB86-211F-02E5E347C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224"/>
            <a:ext cx="3110115" cy="4401205"/>
          </a:xfrm>
          <a:prstGeom prst="rect">
            <a:avLst/>
          </a:prstGeom>
        </p:spPr>
      </p:pic>
      <p:pic>
        <p:nvPicPr>
          <p:cNvPr id="20" name="Graphic 19" descr="Close with solid fill">
            <a:extLst>
              <a:ext uri="{FF2B5EF4-FFF2-40B4-BE49-F238E27FC236}">
                <a16:creationId xmlns:a16="http://schemas.microsoft.com/office/drawing/2014/main" id="{3D0D3CCB-69A3-C7F5-3B4D-5009035F1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49540" y="5983184"/>
            <a:ext cx="387928" cy="46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03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12118</TotalTime>
  <Words>523</Words>
  <Application>Microsoft Macintosh PowerPoint</Application>
  <PresentationFormat>Widescreen</PresentationFormat>
  <Paragraphs>74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Matthew Chalmers</dc:creator>
  <cp:lastModifiedBy>Matthew Chalmers</cp:lastModifiedBy>
  <cp:revision>711</cp:revision>
  <dcterms:created xsi:type="dcterms:W3CDTF">2025-06-05T07:15:21Z</dcterms:created>
  <dcterms:modified xsi:type="dcterms:W3CDTF">2025-06-24T15:09:52Z</dcterms:modified>
</cp:coreProperties>
</file>