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6" r:id="rId2"/>
    <p:sldId id="309" r:id="rId3"/>
    <p:sldId id="310" r:id="rId4"/>
    <p:sldId id="300" r:id="rId5"/>
    <p:sldId id="302" r:id="rId6"/>
    <p:sldId id="307" r:id="rId7"/>
    <p:sldId id="306" r:id="rId8"/>
    <p:sldId id="308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030"/>
    <a:srgbClr val="2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14"/>
    <p:restoredTop sz="94694"/>
  </p:normalViewPr>
  <p:slideViewPr>
    <p:cSldViewPr snapToGrid="0" snapToObjects="1">
      <p:cViewPr>
        <p:scale>
          <a:sx n="101" d="100"/>
          <a:sy n="101" d="100"/>
        </p:scale>
        <p:origin x="680" y="6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260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Rough cost in billion euro/ </a:t>
            </a:r>
            <a:r>
              <a:rPr lang="en-US" dirty="0" err="1"/>
              <a:t>chf</a:t>
            </a:r>
            <a:r>
              <a:rPr lang="en-US" dirty="0"/>
              <a:t> / $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Moon</c:v>
                </c:pt>
                <c:pt idx="1">
                  <c:v>International Space Station</c:v>
                </c:pt>
                <c:pt idx="2">
                  <c:v>New Collider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700</c:v>
                </c:pt>
                <c:pt idx="1">
                  <c:v>150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E-814B-A68D-1AFAE53B4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100"/>
        <c:axId val="613272176"/>
        <c:axId val="613139392"/>
      </c:barChart>
      <c:catAx>
        <c:axId val="61327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3139392"/>
        <c:crosses val="autoZero"/>
        <c:auto val="1"/>
        <c:lblAlgn val="ctr"/>
        <c:lblOffset val="100"/>
        <c:noMultiLvlLbl val="0"/>
      </c:catAx>
      <c:valAx>
        <c:axId val="61313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327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0.85276</cdr:x>
      <cdr:y>0.73652</cdr:y>
    </cdr:from>
    <cdr:to>
      <cdr:x>1</cdr:x>
      <cdr:y>0.94079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4CA3844C-2E88-220B-D15B-E8604C52AD6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701005" y="3394262"/>
          <a:ext cx="1675020" cy="94136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6/19/25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6/19/25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Ambition – leadership!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7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5FC4307-AADB-BE47-352D-8E9764B34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2542" y="2075542"/>
            <a:ext cx="2706915" cy="27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31798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0740FC-2DC4-3440-97F5-2B8CAADD6936}" type="datetime3">
              <a:rPr lang="fr-CH" smtClean="0"/>
              <a:t>19/06/2025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Arnaud Marsollier | </a:t>
            </a:r>
            <a:r>
              <a:rPr lang="fr-CH" dirty="0" err="1"/>
              <a:t>Communicating</a:t>
            </a:r>
            <a:r>
              <a:rPr lang="fr-CH" dirty="0"/>
              <a:t> the case for </a:t>
            </a:r>
            <a:r>
              <a:rPr lang="fr-CH" dirty="0" err="1"/>
              <a:t>CERN’s</a:t>
            </a:r>
            <a:r>
              <a:rPr lang="fr-CH" dirty="0"/>
              <a:t> </a:t>
            </a:r>
            <a:r>
              <a:rPr lang="fr-CH" dirty="0" err="1"/>
              <a:t>next</a:t>
            </a:r>
            <a:r>
              <a:rPr lang="fr-CH" dirty="0"/>
              <a:t> flagship </a:t>
            </a:r>
            <a:r>
              <a:rPr lang="fr-CH" dirty="0" err="1"/>
              <a:t>collider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7C1CEB-AFC2-154E-8DF6-9CC87D85CFBB}" type="datetime3">
              <a:rPr lang="fr-CH" smtClean="0"/>
              <a:t>19/06/2025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Arnaud Marsollier | Communicating the case for CERN’s next flagship collider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036724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94CB08-3DD9-BD4B-AE04-8953615367BF}" type="datetime3">
              <a:rPr lang="fr-CH" smtClean="0"/>
              <a:t>19/06/2025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Arnaud Marsollier | Communicating the case for CERN’s next flagship collider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0705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4DDFFEF-6792-0C41-B47A-9B1C4EE0EBE1}" type="datetime3">
              <a:rPr lang="fr-CH" smtClean="0"/>
              <a:t>19/06/2025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Arnaud Marsollier | Communicating the case for CERN’s next flagship collider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5BE112-10C7-F548-91D2-DD3128654F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4583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6700FFC-0DA2-EB49-B681-25A21E1E3D86}" type="datetime3">
              <a:rPr lang="fr-CH" smtClean="0"/>
              <a:t>19/06/2025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Arnaud Marsollier | Communicating the case for CERN’s next flagship collider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3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1906E6C-8F82-7442-8174-AFB884E83091}" type="datetime3">
              <a:rPr lang="fr-CH" smtClean="0"/>
              <a:t>19/06/2025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Arnaud Marsollier | Communicating the case for CERN’s next flagship collider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5020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69C9C11-CF4B-B642-BCFC-28396286F529}" type="datetime3">
              <a:rPr lang="fr-CH" smtClean="0"/>
              <a:t>19/06/2025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Arnaud Marsollier | Communicating the case for CERN’s next flagship collider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B04DFED-0B5C-F247-99C1-8F989B667C6F}" type="datetime3">
              <a:rPr lang="fr-CH" smtClean="0"/>
              <a:t>19/06/2025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Arnaud Marsollier | Communicating the case for CERN’s next flagship collider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78390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AF42-5773-5045-A57B-749C77BE64F3}" type="datetime3">
              <a:rPr lang="fr-CH" smtClean="0"/>
              <a:t>19/06/2025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Arnaud Marsollier | Communicating the case for CERN’s next flagship collider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FD2A-25D7-C941-AB0B-5A8DE6F4A864}" type="datetime3">
              <a:rPr lang="fr-CH" smtClean="0"/>
              <a:t>19/06/2025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Arnaud Marsollier | Communicating the case for CERN’s next flagship collider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203B-4B72-EF42-8C4B-C8CC76EA7DDF}" type="datetime3">
              <a:rPr lang="fr-CH" smtClean="0"/>
              <a:t>19/06/2025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Arnaud Marsollier | Communicating the case for CERN’s next flagship collider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0EF9-2712-084C-815E-3128EF2982C6}" type="datetime3">
              <a:rPr lang="fr-CH" smtClean="0"/>
              <a:t>19/06/2025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Arnaud Marsollier | Communicating the case for CERN’s next flagship collider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8632" y="4869770"/>
            <a:ext cx="1074737" cy="10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650824"/>
            <a:ext cx="11376026" cy="549951"/>
          </a:xfrm>
        </p:spPr>
        <p:txBody>
          <a:bodyPr>
            <a:noAutofit/>
          </a:bodyPr>
          <a:lstStyle>
            <a:lvl1pPr marL="0" indent="0" algn="l">
              <a:buNone/>
              <a:defRPr sz="17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3B4A7CD-041C-B2EA-8B83-3451E07EC5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2224" y="714489"/>
            <a:ext cx="2059046" cy="205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9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CC08-023B-0F46-AD43-3065BE0E150A}" type="datetime3">
              <a:rPr lang="fr-CH" smtClean="0"/>
              <a:t>19/06/2025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Arnaud Marsollier | Communicating the case for CERN’s next flagship collider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F0BC-9658-2A40-B125-352C4C55317F}" type="datetime3">
              <a:rPr lang="fr-CH" smtClean="0"/>
              <a:t>19/06/2025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Arnaud Marsollier | Communicating the case for CERN’s next flagship collider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443D-3387-ED4D-BE98-736C4BF5470C}" type="datetime3">
              <a:rPr lang="fr-CH" smtClean="0"/>
              <a:t>19/06/2025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Arnaud Marsollier | Communicating the case for CERN’s next flagship collider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1332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5266"/>
            <a:ext cx="12192000" cy="6351588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27752"/>
            <a:ext cx="4116387" cy="637082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2861-BFBC-C943-9E4C-919BF3B6DFDB}" type="datetime3">
              <a:rPr lang="fr-CH" smtClean="0"/>
              <a:t>19/06/2025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Arnaud Marsollier | Communicating the case for CERN’s next flagship collider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3F39-CEA0-7A44-B28B-4ECA441344E4}" type="datetime3">
              <a:rPr lang="fr-CH" smtClean="0"/>
              <a:t>19/06/2025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Arnaud Marsollier | Communicating the case for CERN’s next flagship collider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6264-DFD8-9547-8057-44C4D1DCC116}" type="datetime3">
              <a:rPr lang="fr-CH" smtClean="0"/>
              <a:t>19/06/2025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Arnaud Marsollier | Communicating the case for CERN’s next flagship collider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1915" y="6424993"/>
            <a:ext cx="17739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5ABB9B5-B80A-DF46-BFC6-B44D40311F5E}" type="datetime3">
              <a:rPr lang="fr-CH" smtClean="0"/>
              <a:t>19/06/2025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424993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</a:t>
            </a:r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5352" y="6424993"/>
            <a:ext cx="67873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Arnaud Marsollier | Communicating the case for CERN’s next flagship collider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B0EED-0D00-C37F-0787-98F0B94C9550}"/>
              </a:ext>
            </a:extLst>
          </p:cNvPr>
          <p:cNvCxnSpPr>
            <a:cxnSpLocks/>
          </p:cNvCxnSpPr>
          <p:nvPr userDrawn="1"/>
        </p:nvCxnSpPr>
        <p:spPr>
          <a:xfrm>
            <a:off x="404070" y="6370802"/>
            <a:ext cx="1137994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82929EC-EE14-2FC5-158D-B07C2EFC934B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404070" y="6439074"/>
            <a:ext cx="352448" cy="347431"/>
          </a:xfrm>
          <a:prstGeom prst="rect">
            <a:avLst/>
          </a:prstGeom>
        </p:spPr>
      </p:pic>
      <p:pic>
        <p:nvPicPr>
          <p:cNvPr id="5" name="Image 4" descr="Une image contenant cercle, Graphiqu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AC2DB42E-6F08-C187-ACEA-890A5467D46A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9875838" y="413978"/>
            <a:ext cx="2091972" cy="11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50" r:id="rId4"/>
    <p:sldLayoutId id="2147483665" r:id="rId5"/>
    <p:sldLayoutId id="2147483668" r:id="rId6"/>
    <p:sldLayoutId id="2147483674" r:id="rId7"/>
    <p:sldLayoutId id="2147483652" r:id="rId8"/>
    <p:sldLayoutId id="2147483653" r:id="rId9"/>
    <p:sldLayoutId id="2147483661" r:id="rId10"/>
    <p:sldLayoutId id="2147483666" r:id="rId11"/>
    <p:sldLayoutId id="2147483667" r:id="rId12"/>
    <p:sldLayoutId id="2147483658" r:id="rId13"/>
    <p:sldLayoutId id="2147483659" r:id="rId14"/>
    <p:sldLayoutId id="2147483673" r:id="rId15"/>
    <p:sldLayoutId id="2147483660" r:id="rId16"/>
    <p:sldLayoutId id="2147483671" r:id="rId17"/>
    <p:sldLayoutId id="2147483651" r:id="rId18"/>
    <p:sldLayoutId id="2147483654" r:id="rId19"/>
    <p:sldLayoutId id="2147483669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evox.app/#/m/104624912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vevox.app/#/m/104624912" TargetMode="Externa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infn.display.vevox.com/#/present/757564/92I72I48LESV48P99YC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n.display.vevox.com/#/present/757564/92I72I48LESV48P99YC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C55D0-EF65-5184-5180-70C748F9E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3363822"/>
            <a:ext cx="11376025" cy="2153265"/>
          </a:xfrm>
        </p:spPr>
        <p:txBody>
          <a:bodyPr/>
          <a:lstStyle/>
          <a:p>
            <a:r>
              <a:rPr lang="en-US" sz="4400" dirty="0"/>
              <a:t>Communicating </a:t>
            </a:r>
            <a:br>
              <a:rPr lang="en-US" sz="4400" dirty="0"/>
            </a:br>
            <a:r>
              <a:rPr lang="en-US" sz="4400" dirty="0"/>
              <a:t>the case for CERN’s </a:t>
            </a:r>
            <a:br>
              <a:rPr lang="en-US" sz="4400" dirty="0"/>
            </a:br>
            <a:r>
              <a:rPr lang="en-US" sz="4400" dirty="0"/>
              <a:t>next flagship collider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0DD35-25FE-650C-D3E7-DA9E47CBB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Arnaud Marsollier – Head Education, Communications &amp; Outreach</a:t>
            </a:r>
          </a:p>
        </p:txBody>
      </p:sp>
      <p:pic>
        <p:nvPicPr>
          <p:cNvPr id="5" name="Image 4" descr="Une image contenant cercle, Graphiqu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F3661978-33E8-14BE-FC5F-B1DADF2B1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409" y="4682360"/>
            <a:ext cx="3677547" cy="1936928"/>
          </a:xfrm>
          <a:prstGeom prst="rect">
            <a:avLst/>
          </a:prstGeom>
        </p:spPr>
      </p:pic>
      <p:pic>
        <p:nvPicPr>
          <p:cNvPr id="6" name="Image 5" descr="Une image contenant motif, carré, Symétrie, art&#10;&#10;Le contenu généré par l’IA peut être incorrect.">
            <a:extLst>
              <a:ext uri="{FF2B5EF4-FFF2-40B4-BE49-F238E27FC236}">
                <a16:creationId xmlns:a16="http://schemas.microsoft.com/office/drawing/2014/main" id="{EF489363-9095-ED9D-4B85-CE99564C7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159" y="425050"/>
            <a:ext cx="3838797" cy="3838797"/>
          </a:xfrm>
          <a:prstGeom prst="rect">
            <a:avLst/>
          </a:prstGeom>
          <a:ln w="12700">
            <a:solidFill>
              <a:srgbClr val="30303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542DE6-3C75-6057-45AD-932FF5B45C19}"/>
              </a:ext>
            </a:extLst>
          </p:cNvPr>
          <p:cNvSpPr/>
          <p:nvPr/>
        </p:nvSpPr>
        <p:spPr>
          <a:xfrm>
            <a:off x="4850969" y="480447"/>
            <a:ext cx="2588217" cy="2464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Graphic 1">
            <a:extLst>
              <a:ext uri="{FF2B5EF4-FFF2-40B4-BE49-F238E27FC236}">
                <a16:creationId xmlns:a16="http://schemas.microsoft.com/office/drawing/2014/main" id="{9411968C-F3D7-23E5-D8B7-CFDE3F218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973" y="480447"/>
            <a:ext cx="1699782" cy="169978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C89A0DF-77F7-5A0C-582E-9AD11DEC669B}"/>
              </a:ext>
            </a:extLst>
          </p:cNvPr>
          <p:cNvSpPr txBox="1"/>
          <p:nvPr/>
        </p:nvSpPr>
        <p:spPr>
          <a:xfrm>
            <a:off x="7594600" y="311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6"/>
              </a:rPr>
              <a:t>https://</a:t>
            </a:r>
            <a:r>
              <a:rPr lang="fr-FR" dirty="0" err="1">
                <a:hlinkClick r:id="rId6"/>
              </a:rPr>
              <a:t>vevox.app</a:t>
            </a:r>
            <a:r>
              <a:rPr lang="fr-FR" dirty="0">
                <a:hlinkClick r:id="rId6"/>
              </a:rPr>
              <a:t>/#/m/104624912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634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3174A-06E4-DA03-54DF-FEAD0ED1E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2C90FED-E407-BBE7-0648-1A7E36A2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Last </a:t>
            </a:r>
            <a:r>
              <a:rPr lang="fr-FR" dirty="0" err="1"/>
              <a:t>week</a:t>
            </a:r>
            <a:r>
              <a:rPr lang="fr-FR" dirty="0"/>
              <a:t> I </a:t>
            </a:r>
            <a:r>
              <a:rPr lang="fr-FR" dirty="0" err="1"/>
              <a:t>asked</a:t>
            </a:r>
            <a:r>
              <a:rPr lang="fr-FR" dirty="0"/>
              <a:t> </a:t>
            </a:r>
            <a:r>
              <a:rPr lang="fr-FR" dirty="0" err="1"/>
              <a:t>ChatGPT</a:t>
            </a:r>
            <a:r>
              <a:rPr lang="fr-FR" dirty="0"/>
              <a:t>…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93ADBC37-F3DD-A1A1-FCCC-40286EA38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317356"/>
            <a:ext cx="11376024" cy="4883419"/>
          </a:xfrm>
        </p:spPr>
        <p:txBody>
          <a:bodyPr>
            <a:normAutofit/>
          </a:bodyPr>
          <a:lstStyle/>
          <a:p>
            <a:r>
              <a:rPr lang="fr-CH" dirty="0"/>
              <a:t>«</a:t>
            </a:r>
            <a:r>
              <a:rPr lang="fr-CH" dirty="0" err="1"/>
              <a:t>Could</a:t>
            </a:r>
            <a:r>
              <a:rPr lang="fr-CH" dirty="0"/>
              <a:t> </a:t>
            </a:r>
            <a:r>
              <a:rPr lang="fr-CH" dirty="0" err="1"/>
              <a:t>you</a:t>
            </a:r>
            <a:r>
              <a:rPr lang="fr-CH" dirty="0"/>
              <a:t> </a:t>
            </a:r>
            <a:r>
              <a:rPr lang="fr-CH" dirty="0" err="1"/>
              <a:t>please</a:t>
            </a:r>
            <a:r>
              <a:rPr lang="fr-CH" dirty="0"/>
              <a:t> tell me how to pitch for the CERN </a:t>
            </a:r>
            <a:r>
              <a:rPr lang="fr-CH" dirty="0" err="1"/>
              <a:t>next</a:t>
            </a:r>
            <a:r>
              <a:rPr lang="fr-CH" dirty="0"/>
              <a:t> </a:t>
            </a:r>
            <a:r>
              <a:rPr lang="fr-CH" dirty="0" err="1"/>
              <a:t>collider</a:t>
            </a:r>
            <a:r>
              <a:rPr lang="fr-CH" dirty="0"/>
              <a:t>, </a:t>
            </a:r>
            <a:br>
              <a:rPr lang="fr-CH" dirty="0"/>
            </a:br>
            <a:r>
              <a:rPr lang="fr-CH" dirty="0"/>
              <a:t>to </a:t>
            </a:r>
            <a:r>
              <a:rPr lang="fr-CH" dirty="0" err="1"/>
              <a:t>convince</a:t>
            </a:r>
            <a:r>
              <a:rPr lang="fr-CH" dirty="0"/>
              <a:t> </a:t>
            </a:r>
            <a:r>
              <a:rPr lang="fr-CH" dirty="0" err="1"/>
              <a:t>general</a:t>
            </a:r>
            <a:r>
              <a:rPr lang="fr-CH" dirty="0"/>
              <a:t> public audience about the </a:t>
            </a:r>
            <a:r>
              <a:rPr lang="fr-CH" dirty="0" err="1"/>
              <a:t>interest</a:t>
            </a:r>
            <a:r>
              <a:rPr lang="fr-CH" dirty="0"/>
              <a:t> of the </a:t>
            </a:r>
            <a:r>
              <a:rPr lang="fr-CH" dirty="0" err="1"/>
              <a:t>project</a:t>
            </a:r>
            <a:r>
              <a:rPr lang="fr-CH" dirty="0"/>
              <a:t>?»</a:t>
            </a:r>
          </a:p>
          <a:p>
            <a:endParaRPr lang="fr-CH" dirty="0"/>
          </a:p>
          <a:p>
            <a:r>
              <a:rPr lang="fr-CH" b="0" dirty="0"/>
              <a:t>«</a:t>
            </a:r>
            <a:r>
              <a:rPr lang="fr-CH" b="0" dirty="0" err="1"/>
              <a:t>Pitching</a:t>
            </a:r>
            <a:r>
              <a:rPr lang="fr-CH" b="0" dirty="0"/>
              <a:t> </a:t>
            </a:r>
            <a:r>
              <a:rPr lang="fr-CH" b="0" dirty="0" err="1"/>
              <a:t>CERN’s</a:t>
            </a:r>
            <a:r>
              <a:rPr lang="fr-CH" b="0" dirty="0"/>
              <a:t> </a:t>
            </a:r>
            <a:r>
              <a:rPr lang="fr-CH" b="0" dirty="0" err="1"/>
              <a:t>next</a:t>
            </a:r>
            <a:r>
              <a:rPr lang="fr-CH" b="0" dirty="0"/>
              <a:t> </a:t>
            </a:r>
            <a:r>
              <a:rPr lang="fr-CH" b="0" dirty="0" err="1"/>
              <a:t>Collider</a:t>
            </a:r>
            <a:r>
              <a:rPr lang="fr-CH" b="0" dirty="0"/>
              <a:t> to the </a:t>
            </a:r>
            <a:r>
              <a:rPr lang="fr-CH" b="0" dirty="0" err="1"/>
              <a:t>general</a:t>
            </a:r>
            <a:r>
              <a:rPr lang="fr-CH" b="0" dirty="0"/>
              <a:t> public </a:t>
            </a:r>
            <a:r>
              <a:rPr lang="fr-CH" b="0" dirty="0" err="1"/>
              <a:t>is</a:t>
            </a:r>
            <a:r>
              <a:rPr lang="fr-CH" b="0" dirty="0"/>
              <a:t> </a:t>
            </a:r>
            <a:r>
              <a:rPr lang="fr-CH" b="0" dirty="0" err="1"/>
              <a:t>very</a:t>
            </a:r>
            <a:r>
              <a:rPr lang="fr-CH" b="0" dirty="0"/>
              <a:t> </a:t>
            </a:r>
            <a:r>
              <a:rPr lang="fr-CH" b="0" dirty="0" err="1"/>
              <a:t>different</a:t>
            </a:r>
            <a:r>
              <a:rPr lang="fr-CH" b="0" dirty="0"/>
              <a:t> </a:t>
            </a:r>
            <a:r>
              <a:rPr lang="fr-CH" b="0" dirty="0" err="1"/>
              <a:t>from</a:t>
            </a:r>
            <a:r>
              <a:rPr lang="fr-CH" b="0" dirty="0"/>
              <a:t> </a:t>
            </a:r>
            <a:r>
              <a:rPr lang="fr-CH" b="0" dirty="0" err="1"/>
              <a:t>pitching</a:t>
            </a:r>
            <a:r>
              <a:rPr lang="fr-CH" b="0" dirty="0"/>
              <a:t> to </a:t>
            </a:r>
            <a:r>
              <a:rPr lang="fr-CH" b="0" dirty="0" err="1"/>
              <a:t>scientists</a:t>
            </a:r>
            <a:r>
              <a:rPr lang="fr-CH" b="0" dirty="0"/>
              <a:t> or </a:t>
            </a:r>
            <a:r>
              <a:rPr lang="fr-CH" b="0" dirty="0" err="1"/>
              <a:t>funders</a:t>
            </a:r>
            <a:r>
              <a:rPr lang="fr-CH" b="0" dirty="0"/>
              <a:t>. </a:t>
            </a:r>
            <a:r>
              <a:rPr lang="fr-CH" b="0" dirty="0" err="1"/>
              <a:t>Your</a:t>
            </a:r>
            <a:r>
              <a:rPr lang="fr-CH" b="0" dirty="0"/>
              <a:t> goal </a:t>
            </a:r>
            <a:r>
              <a:rPr lang="fr-CH" b="0" dirty="0" err="1"/>
              <a:t>is</a:t>
            </a:r>
            <a:r>
              <a:rPr lang="fr-CH" b="0" dirty="0"/>
              <a:t> to </a:t>
            </a:r>
            <a:r>
              <a:rPr lang="fr-CH" b="0" dirty="0" err="1"/>
              <a:t>spark</a:t>
            </a:r>
            <a:r>
              <a:rPr lang="fr-CH" b="0" dirty="0"/>
              <a:t> </a:t>
            </a:r>
            <a:r>
              <a:rPr lang="fr-CH" b="0" dirty="0" err="1"/>
              <a:t>curiosity</a:t>
            </a:r>
            <a:r>
              <a:rPr lang="fr-CH" b="0" dirty="0"/>
              <a:t>, </a:t>
            </a:r>
            <a:r>
              <a:rPr lang="fr-CH" b="0" dirty="0" err="1"/>
              <a:t>convey</a:t>
            </a:r>
            <a:r>
              <a:rPr lang="fr-CH" b="0" dirty="0"/>
              <a:t> </a:t>
            </a:r>
            <a:r>
              <a:rPr lang="fr-CH" b="0" dirty="0" err="1"/>
              <a:t>purpose</a:t>
            </a:r>
            <a:r>
              <a:rPr lang="fr-CH" b="0" dirty="0"/>
              <a:t>, and inspire support—not to dive </a:t>
            </a:r>
            <a:r>
              <a:rPr lang="fr-CH" b="0" dirty="0" err="1"/>
              <a:t>into</a:t>
            </a:r>
            <a:r>
              <a:rPr lang="fr-CH" b="0" dirty="0"/>
              <a:t> </a:t>
            </a:r>
            <a:r>
              <a:rPr lang="fr-CH" b="0" dirty="0" err="1"/>
              <a:t>technical</a:t>
            </a:r>
            <a:r>
              <a:rPr lang="fr-CH" b="0" dirty="0"/>
              <a:t> </a:t>
            </a:r>
            <a:r>
              <a:rPr lang="fr-CH" b="0" dirty="0" err="1"/>
              <a:t>specifics</a:t>
            </a:r>
            <a:r>
              <a:rPr lang="fr-CH" b="0" dirty="0"/>
              <a:t>.</a:t>
            </a:r>
          </a:p>
          <a:p>
            <a:endParaRPr lang="fr-CH" sz="300" b="0" dirty="0"/>
          </a:p>
          <a:p>
            <a:pPr algn="ctr"/>
            <a:r>
              <a:rPr lang="fr-CH" sz="4800" dirty="0"/>
              <a:t>🎯</a:t>
            </a:r>
            <a:r>
              <a:rPr lang="fr-CH" dirty="0"/>
              <a:t> Goal: </a:t>
            </a:r>
            <a:r>
              <a:rPr lang="fr-CH" dirty="0" err="1"/>
              <a:t>Make</a:t>
            </a:r>
            <a:r>
              <a:rPr lang="fr-CH" dirty="0"/>
              <a:t> the Public Care</a:t>
            </a:r>
          </a:p>
          <a:p>
            <a:pPr algn="ctr"/>
            <a:r>
              <a:rPr lang="fr-CH" dirty="0"/>
              <a:t>	</a:t>
            </a:r>
            <a:r>
              <a:rPr lang="fr-CH" dirty="0" err="1"/>
              <a:t>Your</a:t>
            </a:r>
            <a:r>
              <a:rPr lang="fr-CH" dirty="0"/>
              <a:t> pitch </a:t>
            </a:r>
            <a:r>
              <a:rPr lang="fr-CH" dirty="0" err="1"/>
              <a:t>should</a:t>
            </a:r>
            <a:r>
              <a:rPr lang="fr-CH" dirty="0"/>
              <a:t> </a:t>
            </a:r>
            <a:r>
              <a:rPr lang="fr-CH" dirty="0" err="1"/>
              <a:t>answer</a:t>
            </a:r>
            <a:r>
              <a:rPr lang="fr-CH" dirty="0"/>
              <a:t>:</a:t>
            </a:r>
          </a:p>
          <a:p>
            <a:pPr marL="342900" indent="-342900" algn="ctr">
              <a:buFontTx/>
              <a:buChar char="-"/>
            </a:pPr>
            <a:r>
              <a:rPr lang="fr-CH" dirty="0"/>
              <a:t>“</a:t>
            </a:r>
            <a:r>
              <a:rPr lang="fr-CH" dirty="0" err="1"/>
              <a:t>Why</a:t>
            </a:r>
            <a:r>
              <a:rPr lang="fr-CH" dirty="0"/>
              <a:t> </a:t>
            </a:r>
            <a:r>
              <a:rPr lang="fr-CH" dirty="0" err="1"/>
              <a:t>should</a:t>
            </a:r>
            <a:r>
              <a:rPr lang="fr-CH" dirty="0"/>
              <a:t> I care?”</a:t>
            </a:r>
          </a:p>
          <a:p>
            <a:pPr marL="342900" indent="-342900" algn="ctr">
              <a:buFontTx/>
              <a:buChar char="-"/>
            </a:pPr>
            <a:r>
              <a:rPr lang="fr-CH" dirty="0"/>
              <a:t>“How </a:t>
            </a:r>
            <a:r>
              <a:rPr lang="fr-CH" dirty="0" err="1"/>
              <a:t>does</a:t>
            </a:r>
            <a:r>
              <a:rPr lang="fr-CH" dirty="0"/>
              <a:t> </a:t>
            </a:r>
            <a:r>
              <a:rPr lang="fr-CH" dirty="0" err="1"/>
              <a:t>this</a:t>
            </a:r>
            <a:r>
              <a:rPr lang="fr-CH" dirty="0"/>
              <a:t> </a:t>
            </a:r>
            <a:r>
              <a:rPr lang="fr-CH" dirty="0" err="1"/>
              <a:t>benefit</a:t>
            </a:r>
            <a:r>
              <a:rPr lang="fr-CH" dirty="0"/>
              <a:t> society?”</a:t>
            </a:r>
          </a:p>
          <a:p>
            <a:pPr marL="342900" indent="-342900" algn="ctr">
              <a:buFontTx/>
              <a:buChar char="-"/>
            </a:pPr>
            <a:r>
              <a:rPr lang="fr-CH" dirty="0"/>
              <a:t>“Is </a:t>
            </a:r>
            <a:r>
              <a:rPr lang="fr-CH" dirty="0" err="1"/>
              <a:t>it</a:t>
            </a:r>
            <a:r>
              <a:rPr lang="fr-CH" dirty="0"/>
              <a:t> </a:t>
            </a:r>
            <a:r>
              <a:rPr lang="fr-CH" dirty="0" err="1"/>
              <a:t>worth</a:t>
            </a:r>
            <a:r>
              <a:rPr lang="fr-CH" dirty="0"/>
              <a:t> the </a:t>
            </a:r>
            <a:r>
              <a:rPr lang="fr-CH" dirty="0" err="1"/>
              <a:t>cost</a:t>
            </a:r>
            <a:r>
              <a:rPr lang="fr-CH" dirty="0"/>
              <a:t> and effort?”</a:t>
            </a:r>
          </a:p>
          <a:p>
            <a:pPr marL="342900" indent="-342900" algn="ctr">
              <a:buFontTx/>
              <a:buChar char="-"/>
            </a:pPr>
            <a:endParaRPr lang="fr-CH" dirty="0"/>
          </a:p>
          <a:p>
            <a:pPr marL="342900" indent="-342900" algn="ctr">
              <a:buFontTx/>
              <a:buChar char="-"/>
            </a:pPr>
            <a:endParaRPr lang="fr-CH" dirty="0"/>
          </a:p>
          <a:p>
            <a:pPr marL="342900" indent="-342900" algn="ctr">
              <a:buFontTx/>
              <a:buChar char="-"/>
            </a:pPr>
            <a:endParaRPr lang="fr-CH" dirty="0"/>
          </a:p>
          <a:p>
            <a:pPr algn="ctr"/>
            <a:endParaRPr lang="fr-CH" dirty="0"/>
          </a:p>
          <a:p>
            <a:pPr marL="342900" indent="-342900" algn="ctr">
              <a:buFontTx/>
              <a:buChar char="-"/>
            </a:pPr>
            <a:endParaRPr lang="fr-CH" b="0" dirty="0"/>
          </a:p>
          <a:p>
            <a:endParaRPr lang="fr-CH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185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0B940-1C54-94A5-B0DD-A9DFCC2F0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27DA409-3D57-A467-0DC0-31A7FF2F3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Last </a:t>
            </a:r>
            <a:r>
              <a:rPr lang="fr-FR" dirty="0" err="1"/>
              <a:t>week</a:t>
            </a:r>
            <a:r>
              <a:rPr lang="fr-FR" dirty="0"/>
              <a:t> I </a:t>
            </a:r>
            <a:r>
              <a:rPr lang="fr-FR" dirty="0" err="1"/>
              <a:t>asked</a:t>
            </a:r>
            <a:r>
              <a:rPr lang="fr-FR" dirty="0"/>
              <a:t> </a:t>
            </a:r>
            <a:r>
              <a:rPr lang="fr-FR" dirty="0" err="1"/>
              <a:t>ChatGPT</a:t>
            </a:r>
            <a:r>
              <a:rPr lang="fr-FR" dirty="0"/>
              <a:t>…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10CDEE8-CCB8-3223-A15C-DA4051254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317356"/>
            <a:ext cx="11568112" cy="4883419"/>
          </a:xfrm>
        </p:spPr>
        <p:txBody>
          <a:bodyPr>
            <a:normAutofit fontScale="70000" lnSpcReduction="20000"/>
          </a:bodyPr>
          <a:lstStyle/>
          <a:p>
            <a:r>
              <a:rPr lang="en-GB" noProof="0" dirty="0"/>
              <a:t>1. Big Questions: </a:t>
            </a:r>
            <a:r>
              <a:rPr lang="en-GB" b="0" i="1" noProof="0" dirty="0"/>
              <a:t>"What is the universe made of? How did it begin? Why does anything exist at all?"</a:t>
            </a:r>
            <a:endParaRPr lang="en-GB" b="0" noProof="0" dirty="0"/>
          </a:p>
          <a:p>
            <a:r>
              <a:rPr lang="en-GB" noProof="0" dirty="0"/>
              <a:t>Start with awe. </a:t>
            </a:r>
            <a:r>
              <a:rPr lang="en-GB" b="0" noProof="0" dirty="0"/>
              <a:t>The new collider aims to explore these fundamental mysteries of nature—that have fascinated humanity for millennia.</a:t>
            </a:r>
          </a:p>
          <a:p>
            <a:endParaRPr lang="en-GB" sz="1300" noProof="0" dirty="0"/>
          </a:p>
          <a:p>
            <a:r>
              <a:rPr lang="en-GB" noProof="0" dirty="0"/>
              <a:t>2. Human Ingenuity and Ambition: </a:t>
            </a:r>
            <a:r>
              <a:rPr lang="en-GB" b="0" i="1" noProof="0" dirty="0"/>
              <a:t>"The collider is one of the most ambitious scientific projects in history, pushing the boundaries of technology, energy, and collaboration."</a:t>
            </a:r>
            <a:endParaRPr lang="en-GB" b="0" noProof="0" dirty="0"/>
          </a:p>
          <a:p>
            <a:r>
              <a:rPr lang="en-GB" b="0" noProof="0" dirty="0"/>
              <a:t>Emphasize that it is a monument to what humans can achieve together—uniting countries, disciplines, and cultures to seek truth.</a:t>
            </a:r>
          </a:p>
          <a:p>
            <a:endParaRPr lang="en-GB" sz="1300" noProof="0" dirty="0"/>
          </a:p>
          <a:p>
            <a:r>
              <a:rPr lang="en-GB" noProof="0" dirty="0"/>
              <a:t>3. Everyday Benefits: </a:t>
            </a:r>
            <a:r>
              <a:rPr lang="en-GB" b="0" i="1" noProof="0" dirty="0"/>
              <a:t>"You’ve already benefited from particle physics. The World Wide Web, advanced cancer treatments, and even new materials for smartphones trace back to CERN and similar research."</a:t>
            </a:r>
            <a:endParaRPr lang="en-GB" b="0" noProof="0" dirty="0"/>
          </a:p>
          <a:p>
            <a:r>
              <a:rPr lang="en-GB" b="0" noProof="0" dirty="0"/>
              <a:t>Explain how investing in basic science leads to new technologies, training next generations and innovators, global peaceful collaboration </a:t>
            </a:r>
          </a:p>
          <a:p>
            <a:endParaRPr lang="en-GB" sz="1200" noProof="0" dirty="0"/>
          </a:p>
          <a:p>
            <a:r>
              <a:rPr lang="en-GB" noProof="0" dirty="0"/>
              <a:t>4. A Legacy Project</a:t>
            </a:r>
          </a:p>
          <a:p>
            <a:r>
              <a:rPr lang="en-GB" b="0" i="1" noProof="0" dirty="0"/>
              <a:t>"This isn’t just for us. It’s for future generations. The collider could be the telescope of the 21st century—the tool that reshapes our understanding of reality.» </a:t>
            </a:r>
            <a:r>
              <a:rPr lang="en-GB" b="0" noProof="0" dirty="0"/>
              <a:t>Highlight the long-term vision. Like building a cathedral or launching space telescopes, the collider is a gift to the future</a:t>
            </a:r>
          </a:p>
          <a:p>
            <a:endParaRPr lang="en-GB" sz="2000" b="0" noProof="0" dirty="0"/>
          </a:p>
          <a:p>
            <a:r>
              <a:rPr lang="en-GB" noProof="0" dirty="0"/>
              <a:t>📺 Bonus: Use Storytelling &amp; Visuals</a:t>
            </a:r>
          </a:p>
          <a:p>
            <a:r>
              <a:rPr lang="en-GB" noProof="0" dirty="0"/>
              <a:t>🙋‍♀️ Tailor to the Crowd: students, sceptics, general public…</a:t>
            </a:r>
            <a:endParaRPr lang="en-GB" b="0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456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7691FC-C162-C5BA-50F5-2B134AB22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choose</a:t>
            </a:r>
            <a:r>
              <a:rPr lang="fr-FR" dirty="0"/>
              <a:t> to go to the Moon »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414826-CDE4-02DB-DE03-D0725FE37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656C-C327-E448-92C7-BFFFEA527D13}" type="datetime3">
              <a:rPr lang="fr-CH" smtClean="0"/>
              <a:t>24/06/2025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CACAF1-317B-8EAF-C5C2-A39057C22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Arnaud Marsollier | Communicating the case for CERN’s next flagship collider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8DA4EC-124B-0D7D-D6D1-F02C476B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Kennedy">
            <a:hlinkClick r:id="" action="ppaction://media"/>
            <a:extLst>
              <a:ext uri="{FF2B5EF4-FFF2-40B4-BE49-F238E27FC236}">
                <a16:creationId xmlns:a16="http://schemas.microsoft.com/office/drawing/2014/main" id="{77BEF310-DAC4-EC2B-F25E-40ACE52866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0733" y="1291167"/>
            <a:ext cx="7601182" cy="4275665"/>
          </a:xfrm>
          <a:prstGeom prst="rect">
            <a:avLst/>
          </a:prstGeom>
        </p:spPr>
      </p:pic>
      <p:pic>
        <p:nvPicPr>
          <p:cNvPr id="13" name="Image 12" descr="Une image contenant capture d’écran, Rectangle, symbole, Police&#10;&#10;Le contenu généré par l’IA peut être incorrect.">
            <a:extLst>
              <a:ext uri="{FF2B5EF4-FFF2-40B4-BE49-F238E27FC236}">
                <a16:creationId xmlns:a16="http://schemas.microsoft.com/office/drawing/2014/main" id="{7214FF9A-3E80-887A-F382-03BBD383D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3264" y="5177107"/>
            <a:ext cx="2707898" cy="921838"/>
          </a:xfrm>
          <a:prstGeom prst="rect">
            <a:avLst/>
          </a:prstGeom>
        </p:spPr>
      </p:pic>
      <p:pic>
        <p:nvPicPr>
          <p:cNvPr id="14" name="Image 13" descr="Une image contenant motif, carré, Symétrie, art&#10;&#10;Le contenu généré par l’IA peut être incorrect.">
            <a:extLst>
              <a:ext uri="{FF2B5EF4-FFF2-40B4-BE49-F238E27FC236}">
                <a16:creationId xmlns:a16="http://schemas.microsoft.com/office/drawing/2014/main" id="{F7D677F3-B363-5992-98BD-18FB6717AA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7426" y="1624473"/>
            <a:ext cx="3226587" cy="3226587"/>
          </a:xfrm>
          <a:prstGeom prst="rect">
            <a:avLst/>
          </a:prstGeom>
          <a:ln w="12700">
            <a:solidFill>
              <a:srgbClr val="303030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17DA4CE-EB52-F3EA-944E-714A23CE7A27}"/>
              </a:ext>
            </a:extLst>
          </p:cNvPr>
          <p:cNvSpPr txBox="1"/>
          <p:nvPr/>
        </p:nvSpPr>
        <p:spPr>
          <a:xfrm>
            <a:off x="8971222" y="602569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8"/>
              </a:rPr>
              <a:t>https://</a:t>
            </a:r>
            <a:r>
              <a:rPr lang="fr-FR" sz="1100" dirty="0" err="1">
                <a:hlinkClick r:id="rId8"/>
              </a:rPr>
              <a:t>vevox.app</a:t>
            </a:r>
            <a:r>
              <a:rPr lang="fr-FR" sz="1100" dirty="0">
                <a:hlinkClick r:id="rId8"/>
              </a:rPr>
              <a:t>/#/m/104624912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98243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378E1A8B-2CD0-AB94-4888-8A85D4254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389045"/>
              </p:ext>
            </p:extLst>
          </p:nvPr>
        </p:nvGraphicFramePr>
        <p:xfrm>
          <a:off x="407988" y="1592263"/>
          <a:ext cx="1137602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E8156B14-3280-53E0-231C-C9263C55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Among</a:t>
            </a:r>
            <a:r>
              <a:rPr lang="fr-FR" dirty="0"/>
              <a:t> challenges, the </a:t>
            </a:r>
            <a:r>
              <a:rPr lang="fr-FR" dirty="0" err="1"/>
              <a:t>funding</a:t>
            </a:r>
            <a:r>
              <a:rPr lang="fr-FR" dirty="0"/>
              <a:t>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CEDBCD-25CA-0F43-56EC-207678A6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CC08-023B-0F46-AD43-3065BE0E150A}" type="datetime3">
              <a:rPr lang="fr-CH" smtClean="0"/>
              <a:t>19/06/2025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2ED8EF-BCCE-8BD6-5ADC-7CD40294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Arnaud Marsollier | Communicating the case for CERN’s next flagship collider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BA317D-7E70-D177-BA5E-0636B177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7B75331-0AE9-1598-20B9-9E6680CA0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378" y="2415823"/>
            <a:ext cx="6400718" cy="361569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3EBFC17-ED08-6BB3-84EF-E273C053F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795" y="5090156"/>
            <a:ext cx="1455355" cy="8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9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4C616-490A-B74B-949F-687C03829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67D8EE9-7962-55D5-A217-6F609CA3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Challenges?…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ECECE19-3A03-C64A-4DF6-D243025B8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253" y="1800589"/>
            <a:ext cx="9645247" cy="4608512"/>
          </a:xfrm>
        </p:spPr>
        <p:txBody>
          <a:bodyPr>
            <a:normAutofit/>
          </a:bodyPr>
          <a:lstStyle/>
          <a:p>
            <a:r>
              <a:rPr lang="fr-FR" dirty="0"/>
              <a:t>. </a:t>
            </a:r>
            <a:r>
              <a:rPr lang="fr-FR" dirty="0" err="1"/>
              <a:t>Funding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. </a:t>
            </a:r>
            <a:r>
              <a:rPr lang="fr-FR" dirty="0" err="1"/>
              <a:t>Climate</a:t>
            </a:r>
            <a:r>
              <a:rPr lang="fr-FR" dirty="0"/>
              <a:t> Change &amp; the </a:t>
            </a:r>
            <a:r>
              <a:rPr lang="fr-FR" dirty="0" err="1"/>
              <a:t>Environment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. Trust in Science, fake news, </a:t>
            </a:r>
            <a:r>
              <a:rPr lang="fr-FR" dirty="0" err="1"/>
              <a:t>conspiracies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. Global </a:t>
            </a:r>
            <a:r>
              <a:rPr lang="fr-FR" dirty="0" err="1"/>
              <a:t>context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 descr="Une image contenant motif, carré, Symétrie, art&#10;&#10;Le contenu généré par l’IA peut être incorrect.">
            <a:extLst>
              <a:ext uri="{FF2B5EF4-FFF2-40B4-BE49-F238E27FC236}">
                <a16:creationId xmlns:a16="http://schemas.microsoft.com/office/drawing/2014/main" id="{B5FAD588-1722-7833-16CF-8AB9E92C8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045" y="2264776"/>
            <a:ext cx="3226587" cy="3226587"/>
          </a:xfrm>
          <a:prstGeom prst="rect">
            <a:avLst/>
          </a:prstGeom>
          <a:ln w="12700">
            <a:solidFill>
              <a:srgbClr val="303030"/>
            </a:solidFill>
          </a:ln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23F149-AA15-5834-7E14-03E54B2FA9CB}"/>
              </a:ext>
            </a:extLst>
          </p:cNvPr>
          <p:cNvGrpSpPr>
            <a:grpSpLocks noChangeAspect="1"/>
          </p:cNvGrpSpPr>
          <p:nvPr/>
        </p:nvGrpSpPr>
        <p:grpSpPr>
          <a:xfrm>
            <a:off x="96032" y="5124457"/>
            <a:ext cx="1673817" cy="1269143"/>
            <a:chOff x="3115158" y="2723949"/>
            <a:chExt cx="4287865" cy="3251200"/>
          </a:xfrm>
        </p:grpSpPr>
        <p:pic>
          <p:nvPicPr>
            <p:cNvPr id="9" name="Image 8" descr="Une image contenant blanc,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973AA9A6-3F74-94EB-F35F-15B16802A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076"/>
            <a:stretch>
              <a:fillRect/>
            </a:stretch>
          </p:blipFill>
          <p:spPr>
            <a:xfrm>
              <a:off x="3115158" y="2723949"/>
              <a:ext cx="4287865" cy="32512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AB0335-B78B-4BF2-216C-E9E48537DF54}"/>
                </a:ext>
              </a:extLst>
            </p:cNvPr>
            <p:cNvSpPr/>
            <p:nvPr/>
          </p:nvSpPr>
          <p:spPr>
            <a:xfrm>
              <a:off x="3115158" y="4349549"/>
              <a:ext cx="1720313" cy="966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" name="Image 12" descr="Une image contenant croquis, dessin, Dessin au trait, blanc&#10;&#10;Le contenu généré par l’IA peut être incorrect.">
            <a:extLst>
              <a:ext uri="{FF2B5EF4-FFF2-40B4-BE49-F238E27FC236}">
                <a16:creationId xmlns:a16="http://schemas.microsoft.com/office/drawing/2014/main" id="{9583E1B6-54DA-9CA7-0192-6AC826B518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53" b="16789"/>
          <a:stretch>
            <a:fillRect/>
          </a:stretch>
        </p:blipFill>
        <p:spPr>
          <a:xfrm>
            <a:off x="345994" y="822708"/>
            <a:ext cx="1678202" cy="1331556"/>
          </a:xfrm>
          <a:prstGeom prst="rect">
            <a:avLst/>
          </a:prstGeom>
        </p:spPr>
      </p:pic>
      <p:pic>
        <p:nvPicPr>
          <p:cNvPr id="15" name="Image 14" descr="Une image contenant clipart, symbole, croquis, illustration&#10;&#10;Le contenu généré par l’IA peut être incorrect.">
            <a:extLst>
              <a:ext uri="{FF2B5EF4-FFF2-40B4-BE49-F238E27FC236}">
                <a16:creationId xmlns:a16="http://schemas.microsoft.com/office/drawing/2014/main" id="{B6E6C063-C1D3-1553-4F71-77E0CB96C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98" y="2287425"/>
            <a:ext cx="1977702" cy="1819907"/>
          </a:xfrm>
          <a:prstGeom prst="rect">
            <a:avLst/>
          </a:prstGeom>
        </p:spPr>
      </p:pic>
      <p:pic>
        <p:nvPicPr>
          <p:cNvPr id="17" name="Image 16" descr="Une image contenant logo, symbole, Police, Graphique&#10;&#10;Le contenu généré par l’IA peut être incorrect.">
            <a:extLst>
              <a:ext uri="{FF2B5EF4-FFF2-40B4-BE49-F238E27FC236}">
                <a16:creationId xmlns:a16="http://schemas.microsoft.com/office/drawing/2014/main" id="{AF109530-F2E4-DA22-7BB2-53C26692EB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471" y="3865768"/>
            <a:ext cx="1261676" cy="119669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2A978A0-7DE0-E04E-4A50-AC8BEE6A9DC6}"/>
              </a:ext>
            </a:extLst>
          </p:cNvPr>
          <p:cNvSpPr txBox="1"/>
          <p:nvPr/>
        </p:nvSpPr>
        <p:spPr>
          <a:xfrm>
            <a:off x="6489700" y="5947646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7"/>
              </a:rPr>
              <a:t>https://infn.display.vevox.com/ - /present/757564/92I72I48LESV48P99YCA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7960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BA22B-6A39-BDF2-35AD-9CFFE30E3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8DA0913-D831-9CBF-73E2-15BCD23E7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Benefits</a:t>
            </a:r>
            <a:r>
              <a:rPr lang="fr-FR" dirty="0"/>
              <a:t> to Society?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D852284-790E-8FC9-1E1C-E754D7334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If </a:t>
            </a:r>
            <a:r>
              <a:rPr lang="fr-CH" dirty="0" err="1"/>
              <a:t>you</a:t>
            </a:r>
            <a:r>
              <a:rPr lang="fr-CH" dirty="0"/>
              <a:t> </a:t>
            </a:r>
            <a:r>
              <a:rPr lang="fr-CH" dirty="0" err="1"/>
              <a:t>had</a:t>
            </a:r>
            <a:r>
              <a:rPr lang="fr-CH" dirty="0"/>
              <a:t> to mention one  </a:t>
            </a:r>
            <a:r>
              <a:rPr lang="fr-CH" dirty="0" err="1"/>
              <a:t>word</a:t>
            </a:r>
            <a:r>
              <a:rPr lang="fr-CH" dirty="0"/>
              <a:t> </a:t>
            </a:r>
            <a:r>
              <a:rPr lang="fr-CH" dirty="0" err="1"/>
              <a:t>only</a:t>
            </a:r>
            <a:r>
              <a:rPr lang="fr-CH" dirty="0"/>
              <a:t> on </a:t>
            </a:r>
            <a:r>
              <a:rPr lang="fr-CH" dirty="0" err="1"/>
              <a:t>why</a:t>
            </a:r>
            <a:r>
              <a:rPr lang="fr-CH" dirty="0"/>
              <a:t> a new </a:t>
            </a:r>
            <a:r>
              <a:rPr lang="fr-CH" dirty="0" err="1"/>
              <a:t>collider</a:t>
            </a:r>
            <a:r>
              <a:rPr lang="fr-CH" dirty="0"/>
              <a:t> </a:t>
            </a:r>
            <a:r>
              <a:rPr lang="fr-CH" dirty="0" err="1"/>
              <a:t>would</a:t>
            </a:r>
            <a:r>
              <a:rPr lang="fr-CH" dirty="0"/>
              <a:t> </a:t>
            </a:r>
            <a:r>
              <a:rPr lang="fr-CH" dirty="0" err="1"/>
              <a:t>matter</a:t>
            </a:r>
            <a:r>
              <a:rPr lang="fr-CH" dirty="0"/>
              <a:t>?</a:t>
            </a:r>
          </a:p>
          <a:p>
            <a:endParaRPr lang="fr-CH" dirty="0"/>
          </a:p>
          <a:p>
            <a:r>
              <a:rPr lang="fr-CH" dirty="0"/>
              <a:t>. The importance of </a:t>
            </a:r>
            <a:r>
              <a:rPr lang="fr-CH" dirty="0" err="1"/>
              <a:t>knowledge</a:t>
            </a:r>
            <a:r>
              <a:rPr lang="fr-CH" dirty="0"/>
              <a:t>?</a:t>
            </a:r>
          </a:p>
          <a:p>
            <a:r>
              <a:rPr lang="fr-CH" dirty="0"/>
              <a:t>. Training?</a:t>
            </a:r>
          </a:p>
          <a:p>
            <a:r>
              <a:rPr lang="fr-CH" dirty="0"/>
              <a:t>. Higgs Higgs Higgs?</a:t>
            </a:r>
          </a:p>
          <a:p>
            <a:r>
              <a:rPr lang="fr-CH" dirty="0"/>
              <a:t>. Inspiration?</a:t>
            </a:r>
          </a:p>
          <a:p>
            <a:r>
              <a:rPr lang="fr-CH" dirty="0"/>
              <a:t>. Big questions?</a:t>
            </a:r>
          </a:p>
          <a:p>
            <a:r>
              <a:rPr lang="fr-CH" dirty="0"/>
              <a:t>. New technologies?</a:t>
            </a:r>
          </a:p>
          <a:p>
            <a:r>
              <a:rPr lang="fr-CH" dirty="0"/>
              <a:t>… </a:t>
            </a:r>
            <a:r>
              <a:rPr lang="fr-CH" dirty="0" err="1"/>
              <a:t>Anything</a:t>
            </a:r>
            <a:r>
              <a:rPr lang="fr-CH" dirty="0"/>
              <a:t> </a:t>
            </a:r>
            <a:r>
              <a:rPr lang="fr-CH" dirty="0" err="1"/>
              <a:t>you</a:t>
            </a:r>
            <a:r>
              <a:rPr lang="fr-CH" dirty="0"/>
              <a:t> have in </a:t>
            </a:r>
            <a:r>
              <a:rPr lang="fr-CH" dirty="0" err="1"/>
              <a:t>mind</a:t>
            </a:r>
            <a:r>
              <a:rPr lang="fr-CH" dirty="0"/>
              <a:t>!</a:t>
            </a:r>
          </a:p>
          <a:p>
            <a:endParaRPr lang="fr-FR" dirty="0"/>
          </a:p>
        </p:txBody>
      </p:sp>
      <p:pic>
        <p:nvPicPr>
          <p:cNvPr id="2" name="Image 1" descr="Une image contenant motif, carré, Symétrie, art&#10;&#10;Le contenu généré par l’IA peut être incorrect.">
            <a:extLst>
              <a:ext uri="{FF2B5EF4-FFF2-40B4-BE49-F238E27FC236}">
                <a16:creationId xmlns:a16="http://schemas.microsoft.com/office/drawing/2014/main" id="{93B70063-EE02-C895-5E62-535EAA957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523" y="2283225"/>
            <a:ext cx="3226587" cy="3226587"/>
          </a:xfrm>
          <a:prstGeom prst="rect">
            <a:avLst/>
          </a:prstGeom>
          <a:ln w="12700">
            <a:solidFill>
              <a:srgbClr val="303030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0FD32A6-7F22-89B2-D477-81C841E9DB31}"/>
              </a:ext>
            </a:extLst>
          </p:cNvPr>
          <p:cNvSpPr txBox="1"/>
          <p:nvPr/>
        </p:nvSpPr>
        <p:spPr>
          <a:xfrm>
            <a:off x="6540500" y="571679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hlinkClick r:id="rId3"/>
              </a:rPr>
              <a:t>https://infn.display.vevox.com/ - /present/757564/92I72I48LESV48P99YCA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7707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66047-2E20-C5C7-FA41-47C64098C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D30A311-73C9-8609-2886-B82981D4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/>
              <a:t>everybody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C30DDD6-E534-C579-E669-1C064ED47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. </a:t>
            </a:r>
            <a:r>
              <a:rPr lang="en-GB" b="0" noProof="0" dirty="0"/>
              <a:t>Many national inputs highlight the importance of communications for a next flagship project. </a:t>
            </a:r>
          </a:p>
          <a:p>
            <a:endParaRPr lang="en-GB" b="0" noProof="0" dirty="0"/>
          </a:p>
          <a:p>
            <a:r>
              <a:rPr lang="en-GB" b="0" noProof="0" dirty="0"/>
              <a:t>. We’ve been successful with the LHC, but we will need to do more</a:t>
            </a:r>
          </a:p>
          <a:p>
            <a:endParaRPr lang="en-GB" b="0" dirty="0"/>
          </a:p>
          <a:p>
            <a:r>
              <a:rPr lang="en-GB" b="0" dirty="0"/>
              <a:t>. Especially, we will need a strong and coherent narrative to be relevant – not only a strong scientific case </a:t>
            </a:r>
          </a:p>
          <a:p>
            <a:r>
              <a:rPr lang="en-GB" b="0" dirty="0"/>
              <a:t>– and we can tackle this together, coordination will be of paramount importance</a:t>
            </a:r>
          </a:p>
          <a:p>
            <a:endParaRPr lang="en-GB" b="0" noProof="0" dirty="0"/>
          </a:p>
          <a:p>
            <a:r>
              <a:rPr lang="en-GB" b="0" noProof="0" dirty="0"/>
              <a:t>. Networks exist to support upcoming activities, but should be strengthened: EPPCN, IPPOG, collaborations etc. and will need to commitment of the overall community to develop more direct outreach</a:t>
            </a:r>
          </a:p>
          <a:p>
            <a:endParaRPr lang="en-GB" b="0" dirty="0"/>
          </a:p>
          <a:p>
            <a:r>
              <a:rPr lang="en-GB" b="0" dirty="0"/>
              <a:t>. </a:t>
            </a:r>
            <a:r>
              <a:rPr lang="en-GB" b="0" noProof="0" dirty="0"/>
              <a:t>All scientists should engage with all kind of audiences: politicians, media, general public</a:t>
            </a:r>
            <a:r>
              <a:rPr lang="en-GB" b="0" dirty="0"/>
              <a:t> etc.</a:t>
            </a:r>
            <a:endParaRPr lang="en-GB" b="0" noProof="0" dirty="0"/>
          </a:p>
        </p:txBody>
      </p:sp>
    </p:spTree>
    <p:extLst>
      <p:ext uri="{BB962C8B-B14F-4D97-AF65-F5344CB8AC3E}">
        <p14:creationId xmlns:p14="http://schemas.microsoft.com/office/powerpoint/2010/main" val="295352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6366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7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4" id="{B31D5EF9-0495-1241-974B-675EDE373C80}" vid="{468085D9-7C0B-084F-8C85-C0DEAEE89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15616</TotalTime>
  <Words>672</Words>
  <Application>Microsoft Macintosh PowerPoint</Application>
  <PresentationFormat>Grand écran</PresentationFormat>
  <Paragraphs>85</Paragraphs>
  <Slides>9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Communicating  the case for CERN’s  next flagship collider</vt:lpstr>
      <vt:lpstr>Last week I asked ChatGPT…</vt:lpstr>
      <vt:lpstr>Last week I asked ChatGPT…</vt:lpstr>
      <vt:lpstr>« We choose to go to the Moon »</vt:lpstr>
      <vt:lpstr>Among challenges, the funding…</vt:lpstr>
      <vt:lpstr>Challenges?…</vt:lpstr>
      <vt:lpstr>Benefits to Society?</vt:lpstr>
      <vt:lpstr>We will need everybody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Arial Bold 50pt  up to three lines</dc:title>
  <dc:creator>Arnaud Marsollier</dc:creator>
  <cp:lastModifiedBy>Arnaud Marsollier</cp:lastModifiedBy>
  <cp:revision>54</cp:revision>
  <dcterms:created xsi:type="dcterms:W3CDTF">2023-06-01T14:05:54Z</dcterms:created>
  <dcterms:modified xsi:type="dcterms:W3CDTF">2025-06-24T15:38:31Z</dcterms:modified>
</cp:coreProperties>
</file>