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20"/>
  </p:notesMasterIdLst>
  <p:sldIdLst>
    <p:sldId id="256" r:id="rId2"/>
    <p:sldId id="4877" r:id="rId3"/>
    <p:sldId id="4898" r:id="rId4"/>
    <p:sldId id="4872" r:id="rId5"/>
    <p:sldId id="4797" r:id="rId6"/>
    <p:sldId id="4886" r:id="rId7"/>
    <p:sldId id="4808" r:id="rId8"/>
    <p:sldId id="4841" r:id="rId9"/>
    <p:sldId id="4836" r:id="rId10"/>
    <p:sldId id="4910" r:id="rId11"/>
    <p:sldId id="4900" r:id="rId12"/>
    <p:sldId id="4908" r:id="rId13"/>
    <p:sldId id="4907" r:id="rId14"/>
    <p:sldId id="628" r:id="rId15"/>
    <p:sldId id="4843" r:id="rId16"/>
    <p:sldId id="4844" r:id="rId17"/>
    <p:sldId id="605" r:id="rId18"/>
    <p:sldId id="490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FC"/>
    <a:srgbClr val="1C5D3E"/>
    <a:srgbClr val="FF25C7"/>
    <a:srgbClr val="F1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0"/>
    <p:restoredTop sz="86422"/>
  </p:normalViewPr>
  <p:slideViewPr>
    <p:cSldViewPr snapToGrid="0">
      <p:cViewPr varScale="1">
        <p:scale>
          <a:sx n="84" d="100"/>
          <a:sy n="84" d="100"/>
        </p:scale>
        <p:origin x="192" y="640"/>
      </p:cViewPr>
      <p:guideLst/>
    </p:cSldViewPr>
  </p:slideViewPr>
  <p:outlineViewPr>
    <p:cViewPr>
      <p:scale>
        <a:sx n="33" d="100"/>
        <a:sy n="33" d="100"/>
      </p:scale>
      <p:origin x="0" y="-4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697F2-D281-6F4E-AB2A-00FA4CAB8051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81A20-C3AE-6C4B-AFA2-7254082BB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75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D1D56D-ECDC-3E4A-96A1-6C5CC81EA5E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02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D1D56D-ECDC-3E4A-96A1-6C5CC81EA5E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66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81A20-C3AE-6C4B-AFA2-7254082BBA3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406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81A20-C3AE-6C4B-AFA2-7254082BBA3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5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81A20-C3AE-6C4B-AFA2-7254082BBA3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24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B1C68BDF-4019-E336-8979-333E15CC7FB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88950" y="1027113"/>
            <a:ext cx="65786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7651B08D-1686-B22C-F25F-FC4D0A1540C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T" altLang="en-IT"/>
          </a:p>
        </p:txBody>
      </p:sp>
    </p:spTree>
    <p:extLst>
      <p:ext uri="{BB962C8B-B14F-4D97-AF65-F5344CB8AC3E}">
        <p14:creationId xmlns:p14="http://schemas.microsoft.com/office/powerpoint/2010/main" val="2253598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B1C68BDF-4019-E336-8979-333E15CC7FB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88950" y="1027113"/>
            <a:ext cx="65786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7651B08D-1686-B22C-F25F-FC4D0A1540C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T" altLang="en-IT"/>
          </a:p>
        </p:txBody>
      </p:sp>
    </p:spTree>
    <p:extLst>
      <p:ext uri="{BB962C8B-B14F-4D97-AF65-F5344CB8AC3E}">
        <p14:creationId xmlns:p14="http://schemas.microsoft.com/office/powerpoint/2010/main" val="1611296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B1C68BDF-4019-E336-8979-333E15CC7FB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88950" y="1027113"/>
            <a:ext cx="65786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7651B08D-1686-B22C-F25F-FC4D0A1540C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T" altLang="en-IT"/>
          </a:p>
        </p:txBody>
      </p:sp>
    </p:spTree>
    <p:extLst>
      <p:ext uri="{BB962C8B-B14F-4D97-AF65-F5344CB8AC3E}">
        <p14:creationId xmlns:p14="http://schemas.microsoft.com/office/powerpoint/2010/main" val="549679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81A20-C3AE-6C4B-AFA2-7254082BBA3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6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Flavour WG : Community meeting 6th June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FAC5-7BD7-8C41-BD1A-8943893A59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95033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Flavour WG : Community meeting 6th June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FAC5-7BD7-8C41-BD1A-8943893A59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24390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Flavour WG : Community meeting 6th June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FAC5-7BD7-8C41-BD1A-8943893A59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11778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020" y="980728"/>
            <a:ext cx="579698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Quo Vadis High Energy Particle Physics ?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65A80-0F57-5B4F-BE8A-6A68EE5F4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8CAE5370-0C91-C6D5-2E53-2CF5925F2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9020" y="53874"/>
            <a:ext cx="1042034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B7ABC6-8ED1-211D-81AB-16C324AEA45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312024" y="980728"/>
            <a:ext cx="5580956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995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Quo Vadis High Energy Particle Physics ?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CA36-6033-1F4E-91EA-D5B9C8176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id="{B2358561-F5F0-775F-AABF-4BF26D7DA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9020" y="53874"/>
            <a:ext cx="1042034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780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Flavour WG : Community meeting 6th June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FAC5-7BD7-8C41-BD1A-8943893A59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35920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Flavour WG : Community meeting 6th June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FAC5-7BD7-8C41-BD1A-8943893A59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551458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Flavour WG : Community meeting 6th June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FAC5-7BD7-8C41-BD1A-8943893A59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94982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Flavour WG : Community meeting 6th June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FAC5-7BD7-8C41-BD1A-8943893A59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65013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Quo Vadis High Energy Particle Physics ?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BCA36-6033-1F4E-91EA-D5B9C8176D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3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Flavour WG : Community meeting 6th June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FAC5-7BD7-8C41-BD1A-8943893A59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114514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Flavour WG : Community meeting 6th June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FAC5-7BD7-8C41-BD1A-8943893A59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15372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Flavour WG : Community meeting 6th June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FAC5-7BD7-8C41-BD1A-8943893A59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6077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Flavour WG : Community meeting 6th June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9FAC5-7BD7-8C41-BD1A-8943893A59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8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62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F4D32A-37B0-7FCF-5CDA-93BAB6E355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499F23F-34F2-3873-4042-B348A4B836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magine che contiene testo, schermata, logo, Carattere&#10;&#10;Descrizione generata automaticamente">
            <a:extLst>
              <a:ext uri="{FF2B5EF4-FFF2-40B4-BE49-F238E27FC236}">
                <a16:creationId xmlns:a16="http://schemas.microsoft.com/office/drawing/2014/main" id="{3C85681B-4351-ACEE-7F40-6EE3475B72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A1E599-217A-1A22-EBE1-D3742A4DE9CF}"/>
              </a:ext>
            </a:extLst>
          </p:cNvPr>
          <p:cNvSpPr txBox="1"/>
          <p:nvPr/>
        </p:nvSpPr>
        <p:spPr>
          <a:xfrm>
            <a:off x="646670" y="2717353"/>
            <a:ext cx="768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77"/>
              </a:rPr>
              <a:t>Theoretical landscape in flavour physics 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B5B5C3E-9E27-045B-01EB-06CE76D77327}"/>
              </a:ext>
            </a:extLst>
          </p:cNvPr>
          <p:cNvSpPr txBox="1"/>
          <p:nvPr/>
        </p:nvSpPr>
        <p:spPr>
          <a:xfrm>
            <a:off x="646670" y="4082693"/>
            <a:ext cx="6149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  <a:latin typeface="Lato" panose="020F0502020204030203" pitchFamily="34" charset="77"/>
              </a:rPr>
              <a:t>Gino Isidori (University of </a:t>
            </a:r>
            <a:r>
              <a:rPr lang="it-IT" sz="3200" dirty="0" err="1">
                <a:solidFill>
                  <a:schemeClr val="bg1"/>
                </a:solidFill>
                <a:latin typeface="Lato" panose="020F0502020204030203" pitchFamily="34" charset="77"/>
              </a:rPr>
              <a:t>Zürich</a:t>
            </a:r>
            <a:r>
              <a:rPr lang="it-IT" sz="3200">
                <a:solidFill>
                  <a:schemeClr val="bg1"/>
                </a:solidFill>
                <a:latin typeface="Lato" panose="020F0502020204030203" pitchFamily="34" charset="77"/>
              </a:rPr>
              <a:t>)</a:t>
            </a:r>
          </a:p>
        </p:txBody>
      </p:sp>
      <p:sp>
        <p:nvSpPr>
          <p:cNvPr id="4" name="CasellaDiTesto 5">
            <a:extLst>
              <a:ext uri="{FF2B5EF4-FFF2-40B4-BE49-F238E27FC236}">
                <a16:creationId xmlns:a16="http://schemas.microsoft.com/office/drawing/2014/main" id="{35B226F6-3928-6BD0-A8F1-BE3CFAB08FF0}"/>
              </a:ext>
            </a:extLst>
          </p:cNvPr>
          <p:cNvSpPr txBox="1"/>
          <p:nvPr/>
        </p:nvSpPr>
        <p:spPr>
          <a:xfrm>
            <a:off x="3665838" y="1122363"/>
            <a:ext cx="460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Lato Light" panose="020F0302020204030203" pitchFamily="34" charset="77"/>
              </a:rPr>
              <a:t>PARALLEL SESSION </a:t>
            </a:r>
            <a:r>
              <a:rPr lang="it-IT" b="1" dirty="0">
                <a:solidFill>
                  <a:schemeClr val="bg1"/>
                </a:solidFill>
                <a:latin typeface="Lato Black" panose="020F0502020204030203" pitchFamily="34" charset="77"/>
              </a:rPr>
              <a:t>/  FLAVOUR PHYSICS</a:t>
            </a:r>
          </a:p>
        </p:txBody>
      </p:sp>
    </p:spTree>
    <p:extLst>
      <p:ext uri="{BB962C8B-B14F-4D97-AF65-F5344CB8AC3E}">
        <p14:creationId xmlns:p14="http://schemas.microsoft.com/office/powerpoint/2010/main" val="71765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6FFC86B1-B88A-AB41-9783-B40AD33A3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1010195"/>
            <a:ext cx="10814039" cy="488313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7C3264-0CD8-E8F3-EFAA-D0FB671F2727}"/>
              </a:ext>
            </a:extLst>
          </p:cNvPr>
          <p:cNvCxnSpPr/>
          <p:nvPr/>
        </p:nvCxnSpPr>
        <p:spPr>
          <a:xfrm>
            <a:off x="1720353" y="5958223"/>
            <a:ext cx="293040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C351C2-D077-9170-8ACB-D5D26A9C544A}"/>
              </a:ext>
            </a:extLst>
          </p:cNvPr>
          <p:cNvCxnSpPr>
            <a:cxnSpLocks/>
          </p:cNvCxnSpPr>
          <p:nvPr/>
        </p:nvCxnSpPr>
        <p:spPr>
          <a:xfrm>
            <a:off x="4927359" y="5958223"/>
            <a:ext cx="169721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FA1B17-FC95-5D63-54F5-A147CA0849BA}"/>
              </a:ext>
            </a:extLst>
          </p:cNvPr>
          <p:cNvCxnSpPr>
            <a:cxnSpLocks/>
          </p:cNvCxnSpPr>
          <p:nvPr/>
        </p:nvCxnSpPr>
        <p:spPr>
          <a:xfrm>
            <a:off x="6853463" y="5958223"/>
            <a:ext cx="169721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AE62C6-4DA7-B0C1-CC19-5A4FEEECFB4D}"/>
              </a:ext>
            </a:extLst>
          </p:cNvPr>
          <p:cNvCxnSpPr>
            <a:cxnSpLocks/>
          </p:cNvCxnSpPr>
          <p:nvPr/>
        </p:nvCxnSpPr>
        <p:spPr>
          <a:xfrm>
            <a:off x="8819423" y="5958223"/>
            <a:ext cx="107237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40D936-5E9A-7FFD-95D7-ECB3D72AA671}"/>
              </a:ext>
            </a:extLst>
          </p:cNvPr>
          <p:cNvCxnSpPr>
            <a:cxnSpLocks/>
          </p:cNvCxnSpPr>
          <p:nvPr/>
        </p:nvCxnSpPr>
        <p:spPr>
          <a:xfrm>
            <a:off x="10057412" y="5958223"/>
            <a:ext cx="112978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2">
            <a:extLst>
              <a:ext uri="{FF2B5EF4-FFF2-40B4-BE49-F238E27FC236}">
                <a16:creationId xmlns:a16="http://schemas.microsoft.com/office/drawing/2014/main" id="{563DCB6E-691F-5BF8-9E4C-FE6FC0EF9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770" y="6025982"/>
            <a:ext cx="979482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F=2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5936F612-E778-B7F9-7C89-3D921691A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395" y="6025982"/>
            <a:ext cx="1367491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(D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F=1)</a:t>
            </a:r>
            <a:r>
              <a:rPr lang="en-US" altLang="en-IT" sz="2400" baseline="-25000">
                <a:solidFill>
                  <a:schemeClr val="tx1"/>
                </a:solidFill>
                <a:cs typeface="Times New Roman" panose="02020603050405020304" pitchFamily="18" charset="0"/>
              </a:rPr>
              <a:t>quarks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6CA61F23-FFDF-E939-9B36-A839CDEDD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259" y="6019281"/>
            <a:ext cx="1367491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LFV(</a:t>
            </a:r>
            <a:r>
              <a:rPr lang="en-US" altLang="en-IT" sz="2000" err="1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000" err="1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000" err="1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969CD985-EDF4-C056-B0FF-A5FFFC849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733" y="6025982"/>
            <a:ext cx="1367491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LFV(</a:t>
            </a:r>
            <a:r>
              <a:rPr lang="en-US" altLang="en-IT" sz="2000">
                <a:solidFill>
                  <a:srgbClr val="FF0000"/>
                </a:solidFill>
                <a:latin typeface="Symbol" pitchFamily="2" charset="2"/>
              </a:rPr>
              <a:t>t</a:t>
            </a:r>
            <a:r>
              <a:rPr lang="en-US" altLang="en-IT" sz="20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0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0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632D7F86-58CE-7A71-AF92-F2F045572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8487" y="6019281"/>
            <a:ext cx="868703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EDMs</a:t>
            </a:r>
            <a:endParaRPr lang="en-US" altLang="en-IT" sz="2000" baseline="-25000" dirty="0">
              <a:solidFill>
                <a:schemeClr val="tx1"/>
              </a:solidFill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B79331B-6FFD-063C-E1F6-AD95DF6D5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3506" y="767000"/>
            <a:ext cx="2301567" cy="75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Expected  improv.</a:t>
            </a:r>
          </a:p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Current bound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0D43B09-DC13-9206-3605-746B1D084623}"/>
              </a:ext>
            </a:extLst>
          </p:cNvPr>
          <p:cNvCxnSpPr>
            <a:cxnSpLocks/>
          </p:cNvCxnSpPr>
          <p:nvPr/>
        </p:nvCxnSpPr>
        <p:spPr>
          <a:xfrm>
            <a:off x="9169400" y="1007005"/>
            <a:ext cx="864074" cy="308537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0CD58A7-5E30-E854-A303-EA19956F585B}"/>
              </a:ext>
            </a:extLst>
          </p:cNvPr>
          <p:cNvCxnSpPr>
            <a:cxnSpLocks/>
          </p:cNvCxnSpPr>
          <p:nvPr/>
        </p:nvCxnSpPr>
        <p:spPr>
          <a:xfrm>
            <a:off x="8852673" y="1398630"/>
            <a:ext cx="1180801" cy="515789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60E938-8CBC-7831-0477-B498F8DAD90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7A5E3-1059-3F61-4C32-6BF54692B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10</a:t>
            </a:fld>
            <a:endParaRPr lang="en-US" sz="140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C11703E-2E75-5BAD-4F20-24544CBDC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 dirty="0"/>
              <a:t>2026 ESPPU – Open Symposium (Venice, June 2025) 		                   G. </a:t>
            </a:r>
            <a:r>
              <a:rPr lang="en-US" sz="1400" dirty="0" err="1"/>
              <a:t>Isidori</a:t>
            </a:r>
            <a:r>
              <a:rPr lang="en-US" sz="1400" dirty="0"/>
              <a:t> - Status and open questions in </a:t>
            </a:r>
            <a:r>
              <a:rPr lang="en-GB" sz="1400" dirty="0"/>
              <a:t>Flavour</a:t>
            </a:r>
            <a:r>
              <a:rPr lang="en-US" sz="1400" dirty="0"/>
              <a:t> Physics</a:t>
            </a:r>
            <a:endParaRPr lang="de-DE" sz="1400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92BE4F1-78D5-5C06-CDDF-EA9B752F22BA}"/>
              </a:ext>
            </a:extLst>
          </p:cNvPr>
          <p:cNvSpPr txBox="1">
            <a:spLocks noChangeArrowheads="1"/>
          </p:cNvSpPr>
          <p:nvPr/>
        </p:nvSpPr>
        <p:spPr>
          <a:xfrm>
            <a:off x="141019" y="8940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Bounds on effective scales for generic (unit) couplings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D716DA-9DA8-8DA7-7FF2-385B350EEEF6}"/>
              </a:ext>
            </a:extLst>
          </p:cNvPr>
          <p:cNvSpPr txBox="1"/>
          <p:nvPr/>
        </p:nvSpPr>
        <p:spPr>
          <a:xfrm>
            <a:off x="1720352" y="965106"/>
            <a:ext cx="2463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ESPP2026 Preliminary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BC5136-A685-225F-653C-E67FEFE64C5A}"/>
              </a:ext>
            </a:extLst>
          </p:cNvPr>
          <p:cNvGrpSpPr/>
          <p:nvPr/>
        </p:nvGrpSpPr>
        <p:grpSpPr>
          <a:xfrm>
            <a:off x="4930691" y="1829858"/>
            <a:ext cx="1922772" cy="2490216"/>
            <a:chOff x="4930691" y="1829858"/>
            <a:chExt cx="1922772" cy="24902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23144D-2A46-074E-341D-8A84E20A1188}"/>
                </a:ext>
              </a:extLst>
            </p:cNvPr>
            <p:cNvSpPr/>
            <p:nvPr/>
          </p:nvSpPr>
          <p:spPr>
            <a:xfrm>
              <a:off x="6278464" y="3988838"/>
              <a:ext cx="324000" cy="331236"/>
            </a:xfrm>
            <a:prstGeom prst="rect">
              <a:avLst/>
            </a:prstGeom>
            <a:noFill/>
            <a:ln w="1905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FCFA09A-3A9A-5FC9-4788-12E6E4A9D9EF}"/>
                </a:ext>
              </a:extLst>
            </p:cNvPr>
            <p:cNvCxnSpPr>
              <a:cxnSpLocks/>
            </p:cNvCxnSpPr>
            <p:nvPr/>
          </p:nvCxnSpPr>
          <p:spPr>
            <a:xfrm>
              <a:off x="6006853" y="2606040"/>
              <a:ext cx="271611" cy="1315040"/>
            </a:xfrm>
            <a:prstGeom prst="straightConnector1">
              <a:avLst/>
            </a:prstGeom>
            <a:ln w="31750">
              <a:solidFill>
                <a:schemeClr val="bg2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8A933E92-618C-250D-B31C-706E2E18D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0691" y="1829858"/>
              <a:ext cx="1922772" cy="63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Possible reach of </a:t>
              </a:r>
            </a:p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a dedicated exp.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5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6FFC86B1-B88A-AB41-9783-B40AD33A3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1010195"/>
            <a:ext cx="10814039" cy="488313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7C3264-0CD8-E8F3-EFAA-D0FB671F2727}"/>
              </a:ext>
            </a:extLst>
          </p:cNvPr>
          <p:cNvCxnSpPr/>
          <p:nvPr/>
        </p:nvCxnSpPr>
        <p:spPr>
          <a:xfrm>
            <a:off x="1720353" y="5958223"/>
            <a:ext cx="293040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C351C2-D077-9170-8ACB-D5D26A9C544A}"/>
              </a:ext>
            </a:extLst>
          </p:cNvPr>
          <p:cNvCxnSpPr>
            <a:cxnSpLocks/>
          </p:cNvCxnSpPr>
          <p:nvPr/>
        </p:nvCxnSpPr>
        <p:spPr>
          <a:xfrm>
            <a:off x="4927359" y="5958223"/>
            <a:ext cx="169721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FA1B17-FC95-5D63-54F5-A147CA0849BA}"/>
              </a:ext>
            </a:extLst>
          </p:cNvPr>
          <p:cNvCxnSpPr>
            <a:cxnSpLocks/>
          </p:cNvCxnSpPr>
          <p:nvPr/>
        </p:nvCxnSpPr>
        <p:spPr>
          <a:xfrm>
            <a:off x="6853463" y="5958223"/>
            <a:ext cx="169721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AE62C6-4DA7-B0C1-CC19-5A4FEEECFB4D}"/>
              </a:ext>
            </a:extLst>
          </p:cNvPr>
          <p:cNvCxnSpPr>
            <a:cxnSpLocks/>
          </p:cNvCxnSpPr>
          <p:nvPr/>
        </p:nvCxnSpPr>
        <p:spPr>
          <a:xfrm>
            <a:off x="8819423" y="5958223"/>
            <a:ext cx="107237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40D936-5E9A-7FFD-95D7-ECB3D72AA671}"/>
              </a:ext>
            </a:extLst>
          </p:cNvPr>
          <p:cNvCxnSpPr>
            <a:cxnSpLocks/>
          </p:cNvCxnSpPr>
          <p:nvPr/>
        </p:nvCxnSpPr>
        <p:spPr>
          <a:xfrm>
            <a:off x="10057412" y="5958223"/>
            <a:ext cx="112978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2">
            <a:extLst>
              <a:ext uri="{FF2B5EF4-FFF2-40B4-BE49-F238E27FC236}">
                <a16:creationId xmlns:a16="http://schemas.microsoft.com/office/drawing/2014/main" id="{563DCB6E-691F-5BF8-9E4C-FE6FC0EF9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770" y="6025982"/>
            <a:ext cx="979482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F=2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5936F612-E778-B7F9-7C89-3D921691A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395" y="6025982"/>
            <a:ext cx="1367491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(D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F=1)</a:t>
            </a:r>
            <a:r>
              <a:rPr lang="en-US" altLang="en-IT" sz="2400" baseline="-25000">
                <a:solidFill>
                  <a:schemeClr val="tx1"/>
                </a:solidFill>
                <a:cs typeface="Times New Roman" panose="02020603050405020304" pitchFamily="18" charset="0"/>
              </a:rPr>
              <a:t>quarks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6CA61F23-FFDF-E939-9B36-A839CDEDD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259" y="6019281"/>
            <a:ext cx="1367491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LFV(</a:t>
            </a:r>
            <a:r>
              <a:rPr lang="en-US" altLang="en-IT" sz="2000" err="1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000" err="1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000" err="1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969CD985-EDF4-C056-B0FF-A5FFFC849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733" y="6025982"/>
            <a:ext cx="1367491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LFV(</a:t>
            </a:r>
            <a:r>
              <a:rPr lang="en-US" altLang="en-IT" sz="2000">
                <a:solidFill>
                  <a:srgbClr val="FF0000"/>
                </a:solidFill>
                <a:latin typeface="Symbol" pitchFamily="2" charset="2"/>
              </a:rPr>
              <a:t>t</a:t>
            </a:r>
            <a:r>
              <a:rPr lang="en-US" altLang="en-IT" sz="20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0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0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632D7F86-58CE-7A71-AF92-F2F045572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8487" y="6019281"/>
            <a:ext cx="868703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EDMs</a:t>
            </a:r>
            <a:endParaRPr lang="en-US" altLang="en-IT" sz="2000" baseline="-25000" dirty="0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CF917B-DD06-1127-8340-E203CF61A24E}"/>
              </a:ext>
            </a:extLst>
          </p:cNvPr>
          <p:cNvGrpSpPr/>
          <p:nvPr/>
        </p:nvGrpSpPr>
        <p:grpSpPr>
          <a:xfrm>
            <a:off x="128830" y="5431538"/>
            <a:ext cx="1697216" cy="1053371"/>
            <a:chOff x="128830" y="5431538"/>
            <a:chExt cx="1697216" cy="105337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5BA2FA6-46DD-CD5E-9661-160CC82035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728" y="5431538"/>
              <a:ext cx="673625" cy="38730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 Box 12">
              <a:extLst>
                <a:ext uri="{FF2B5EF4-FFF2-40B4-BE49-F238E27FC236}">
                  <a16:creationId xmlns:a16="http://schemas.microsoft.com/office/drawing/2014/main" id="{F0980892-DFDE-B2E4-7503-3EFAF3093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30" y="5863052"/>
              <a:ext cx="1697216" cy="621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algn="ctr" eaLnBrk="1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en-IT" sz="2000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CKM-like </a:t>
              </a:r>
            </a:p>
            <a:p>
              <a:pPr algn="ctr" eaLnBrk="1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en-IT" sz="2000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couplings (MFV)</a:t>
              </a:r>
            </a:p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endParaRPr lang="en-US" altLang="en-IT" sz="2000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60E938-8CBC-7831-0477-B498F8DAD90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7A5E3-1059-3F61-4C32-6BF54692B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11</a:t>
            </a:fld>
            <a:endParaRPr lang="en-US" sz="140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C11703E-2E75-5BAD-4F20-24544CBDC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 dirty="0"/>
              <a:t>2026 ESPPU – Open Symposium (Venice, June 2025) 		                   G. </a:t>
            </a:r>
            <a:r>
              <a:rPr lang="en-US" sz="1400" dirty="0" err="1"/>
              <a:t>Isidori</a:t>
            </a:r>
            <a:r>
              <a:rPr lang="en-US" sz="1400" dirty="0"/>
              <a:t> - Status and open questions in </a:t>
            </a:r>
            <a:r>
              <a:rPr lang="en-GB" sz="1400" dirty="0"/>
              <a:t>Flavour</a:t>
            </a:r>
            <a:r>
              <a:rPr lang="en-US" sz="1400" dirty="0"/>
              <a:t> Physics</a:t>
            </a:r>
            <a:endParaRPr lang="de-DE" sz="1400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92BE4F1-78D5-5C06-CDDF-EA9B752F22BA}"/>
              </a:ext>
            </a:extLst>
          </p:cNvPr>
          <p:cNvSpPr txBox="1">
            <a:spLocks noChangeArrowheads="1"/>
          </p:cNvSpPr>
          <p:nvPr/>
        </p:nvSpPr>
        <p:spPr>
          <a:xfrm>
            <a:off x="141019" y="8940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Bounds on effective scales for generic (unit) couplings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D716DA-9DA8-8DA7-7FF2-385B350EEEF6}"/>
              </a:ext>
            </a:extLst>
          </p:cNvPr>
          <p:cNvSpPr txBox="1"/>
          <p:nvPr/>
        </p:nvSpPr>
        <p:spPr>
          <a:xfrm>
            <a:off x="1720352" y="965106"/>
            <a:ext cx="2463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ESPP2026 Preliminary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F6A40BC-54E2-95DC-C035-4AC76DDE39B7}"/>
              </a:ext>
            </a:extLst>
          </p:cNvPr>
          <p:cNvSpPr/>
          <p:nvPr/>
        </p:nvSpPr>
        <p:spPr>
          <a:xfrm>
            <a:off x="1826045" y="829310"/>
            <a:ext cx="7986121" cy="813960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en-IT" sz="2400" dirty="0"/>
              <a:t>Main m</a:t>
            </a:r>
            <a:r>
              <a:rPr lang="en-GB" altLang="en-IT" sz="2400" dirty="0">
                <a:latin typeface="+mn-lt"/>
              </a:rPr>
              <a:t>essage of these bounds: </a:t>
            </a:r>
            <a:r>
              <a:rPr lang="en-GB" altLang="en-IT" sz="2400" dirty="0">
                <a:solidFill>
                  <a:srgbClr val="C00000"/>
                </a:solidFill>
                <a:latin typeface="+mn-lt"/>
              </a:rPr>
              <a:t>high discovery potential</a:t>
            </a:r>
            <a:r>
              <a:rPr lang="en-GB" altLang="en-IT" sz="2400" dirty="0">
                <a:latin typeface="+mn-lt"/>
              </a:rPr>
              <a:t> </a:t>
            </a:r>
          </a:p>
          <a:p>
            <a:pPr algn="ctr"/>
            <a:r>
              <a:rPr lang="en-GB" altLang="en-IT" sz="2400" dirty="0">
                <a:latin typeface="+mn-lt"/>
              </a:rPr>
              <a:t>of selected flavour observables</a:t>
            </a:r>
            <a:endParaRPr lang="en-GB" altLang="en-IT" sz="2400" baseline="33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43726C9-CA3E-D8F8-E46B-12B715440386}"/>
              </a:ext>
            </a:extLst>
          </p:cNvPr>
          <p:cNvSpPr/>
          <p:nvPr/>
        </p:nvSpPr>
        <p:spPr>
          <a:xfrm>
            <a:off x="2377035" y="1769880"/>
            <a:ext cx="7435132" cy="813960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en-IT" sz="2400" dirty="0">
                <a:latin typeface="+mn-lt"/>
              </a:rPr>
              <a:t>To understand the impact of the </a:t>
            </a:r>
            <a:r>
              <a:rPr lang="en-GB" altLang="en-IT" sz="2400" u="sng" dirty="0">
                <a:latin typeface="+mn-lt"/>
              </a:rPr>
              <a:t>whole flavour program</a:t>
            </a:r>
            <a:r>
              <a:rPr lang="en-GB" altLang="en-IT" sz="2400" dirty="0">
                <a:latin typeface="+mn-lt"/>
              </a:rPr>
              <a:t> in constraining (</a:t>
            </a:r>
            <a:r>
              <a:rPr lang="en-GB" altLang="en-IT" sz="2400" dirty="0">
                <a:solidFill>
                  <a:schemeClr val="tx1"/>
                </a:solidFill>
                <a:latin typeface="+mn-lt"/>
              </a:rPr>
              <a:t>realistic) BSM </a:t>
            </a:r>
            <a:r>
              <a:rPr lang="en-GB" altLang="en-IT" sz="2400" dirty="0">
                <a:latin typeface="+mn-lt"/>
              </a:rPr>
              <a:t>-&gt; </a:t>
            </a:r>
            <a:r>
              <a:rPr lang="en-GB" altLang="en-IT" sz="2400" dirty="0">
                <a:solidFill>
                  <a:srgbClr val="0070C0"/>
                </a:solidFill>
                <a:latin typeface="+mn-lt"/>
              </a:rPr>
              <a:t>need more hypotheses</a:t>
            </a:r>
            <a:endParaRPr lang="en-GB" altLang="en-IT" sz="2400" baseline="330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639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D4622A89-64A1-8202-7ED6-CF4FAD895E39}"/>
              </a:ext>
            </a:extLst>
          </p:cNvPr>
          <p:cNvSpPr txBox="1">
            <a:spLocks noChangeArrowheads="1"/>
          </p:cNvSpPr>
          <p:nvPr/>
        </p:nvSpPr>
        <p:spPr>
          <a:xfrm>
            <a:off x="133399" y="9321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explicit example of flavour –  EW interplay (</a:t>
            </a:r>
            <a:r>
              <a:rPr lang="en-GB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NP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2544C7-5B3E-EC06-7C8A-B1DC7930E3D9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37BAC258-1D73-87DF-3797-A5EADC9B44E0}"/>
              </a:ext>
            </a:extLst>
          </p:cNvPr>
          <p:cNvSpPr txBox="1">
            <a:spLocks/>
          </p:cNvSpPr>
          <p:nvPr/>
        </p:nvSpPr>
        <p:spPr>
          <a:xfrm>
            <a:off x="0" y="6574971"/>
            <a:ext cx="11369040" cy="313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/>
              <a:t>2026 ESPPU – Open Symposium (Venice, June 2025) 		                   G. Isidori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 dirty="0"/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4E9EFA61-70A3-B5E3-5BD0-F768CC6DDEDB}"/>
              </a:ext>
            </a:extLst>
          </p:cNvPr>
          <p:cNvSpPr txBox="1">
            <a:spLocks/>
          </p:cNvSpPr>
          <p:nvPr/>
        </p:nvSpPr>
        <p:spPr>
          <a:xfrm>
            <a:off x="11648661" y="6603558"/>
            <a:ext cx="418729" cy="258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12</a:t>
            </a:fld>
            <a:endParaRPr 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BC3B20-9764-375B-31BA-F963FC6339E3}"/>
              </a:ext>
            </a:extLst>
          </p:cNvPr>
          <p:cNvSpPr txBox="1"/>
          <p:nvPr/>
        </p:nvSpPr>
        <p:spPr>
          <a:xfrm>
            <a:off x="133399" y="1944668"/>
            <a:ext cx="47101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kern="0" dirty="0">
                <a:solidFill>
                  <a:schemeClr val="tx1"/>
                </a:solidFill>
              </a:rPr>
              <a:t>To illustrate this point worth to consider an explicit example assuming a NP signal</a:t>
            </a:r>
          </a:p>
        </p:txBody>
      </p:sp>
      <p:sp>
        <p:nvSpPr>
          <p:cNvPr id="13" name="Line 46">
            <a:extLst>
              <a:ext uri="{FF2B5EF4-FFF2-40B4-BE49-F238E27FC236}">
                <a16:creationId xmlns:a16="http://schemas.microsoft.com/office/drawing/2014/main" id="{1A65DBEF-68D7-185B-C9FC-289BCAFD06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3520" y="2640367"/>
            <a:ext cx="793006" cy="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32" dirty="0"/>
          </a:p>
        </p:txBody>
      </p:sp>
      <p:pic>
        <p:nvPicPr>
          <p:cNvPr id="29" name="Picture 28" descr="A graph with red circles and numbers&#10;&#10;Description automatically generated">
            <a:extLst>
              <a:ext uri="{FF2B5EF4-FFF2-40B4-BE49-F238E27FC236}">
                <a16:creationId xmlns:a16="http://schemas.microsoft.com/office/drawing/2014/main" id="{70583AA0-3F2C-DFF0-F80A-45308AE77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275" y="1410370"/>
            <a:ext cx="5951056" cy="4245214"/>
          </a:xfrm>
          <a:prstGeom prst="rect">
            <a:avLst/>
          </a:prstGeom>
        </p:spPr>
      </p:pic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C2753987-522C-A5F5-C5CC-BF1EE35A5E04}"/>
              </a:ext>
            </a:extLst>
          </p:cNvPr>
          <p:cNvSpPr txBox="1">
            <a:spLocks/>
          </p:cNvSpPr>
          <p:nvPr/>
        </p:nvSpPr>
        <p:spPr bwMode="auto">
          <a:xfrm>
            <a:off x="133399" y="654741"/>
            <a:ext cx="11990660" cy="85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altLang="en-IT" sz="2400" dirty="0">
                <a:solidFill>
                  <a:schemeClr val="tx1"/>
                </a:solidFill>
              </a:rPr>
              <a:t>Looking at bounds from individual observables  </a:t>
            </a:r>
            <a:r>
              <a:rPr lang="en-GB" altLang="en-IT" sz="2400" u="sng" dirty="0">
                <a:solidFill>
                  <a:schemeClr val="tx1"/>
                </a:solidFill>
              </a:rPr>
              <a:t>misses the main point of indirect NP searches</a:t>
            </a:r>
            <a:r>
              <a:rPr lang="en-GB" altLang="en-IT" sz="2400" dirty="0">
                <a:solidFill>
                  <a:schemeClr val="tx1"/>
                </a:solidFill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IT" sz="2400" dirty="0">
                <a:solidFill>
                  <a:schemeClr val="tx1"/>
                </a:solidFill>
              </a:rPr>
              <a:t>which is the </a:t>
            </a:r>
            <a:r>
              <a:rPr lang="en-GB" altLang="en-IT" sz="2400" u="sng" dirty="0">
                <a:solidFill>
                  <a:srgbClr val="00B050"/>
                </a:solidFill>
              </a:rPr>
              <a:t>interplay of a large number of observables</a:t>
            </a:r>
            <a:r>
              <a:rPr lang="en-GB" altLang="en-IT" sz="2400" dirty="0">
                <a:solidFill>
                  <a:schemeClr val="tx1"/>
                </a:solidFill>
              </a:rPr>
              <a:t> in </a:t>
            </a:r>
            <a:r>
              <a:rPr lang="en-GB" altLang="en-IT" sz="2400" u="sng" dirty="0">
                <a:solidFill>
                  <a:srgbClr val="C00000"/>
                </a:solidFill>
              </a:rPr>
              <a:t>“decoding” the underlying theory</a:t>
            </a:r>
            <a:endParaRPr lang="en-GB" sz="2400" kern="0" dirty="0">
              <a:solidFill>
                <a:schemeClr val="tx1"/>
              </a:solidFill>
            </a:endParaRPr>
          </a:p>
        </p:txBody>
      </p:sp>
      <p:pic>
        <p:nvPicPr>
          <p:cNvPr id="2" name="Picture 1" descr="A black text with a line between them&#10;&#10;Description automatically generated with medium confidence">
            <a:extLst>
              <a:ext uri="{FF2B5EF4-FFF2-40B4-BE49-F238E27FC236}">
                <a16:creationId xmlns:a16="http://schemas.microsoft.com/office/drawing/2014/main" id="{A82CF608-7573-0494-9D85-3D7D92A8B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736" y="3532977"/>
            <a:ext cx="3264993" cy="94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2476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2544C7-5B3E-EC06-7C8A-B1DC7930E3D9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37BAC258-1D73-87DF-3797-A5EADC9B44E0}"/>
              </a:ext>
            </a:extLst>
          </p:cNvPr>
          <p:cNvSpPr txBox="1">
            <a:spLocks/>
          </p:cNvSpPr>
          <p:nvPr/>
        </p:nvSpPr>
        <p:spPr>
          <a:xfrm>
            <a:off x="0" y="6574971"/>
            <a:ext cx="11369040" cy="313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/>
              <a:t>2026 ESPPU – Open Symposium (Venice, June 2025) 		                   G. Isidori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 dirty="0"/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4E9EFA61-70A3-B5E3-5BD0-F768CC6DDEDB}"/>
              </a:ext>
            </a:extLst>
          </p:cNvPr>
          <p:cNvSpPr txBox="1">
            <a:spLocks/>
          </p:cNvSpPr>
          <p:nvPr/>
        </p:nvSpPr>
        <p:spPr>
          <a:xfrm>
            <a:off x="11648661" y="6603558"/>
            <a:ext cx="418729" cy="258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13</a:t>
            </a:fld>
            <a:endParaRPr lang="en-US" sz="1400"/>
          </a:p>
        </p:txBody>
      </p:sp>
      <p:pic>
        <p:nvPicPr>
          <p:cNvPr id="29" name="Picture 28" descr="A graph with red circles and numbers&#10;&#10;Description automatically generated">
            <a:extLst>
              <a:ext uri="{FF2B5EF4-FFF2-40B4-BE49-F238E27FC236}">
                <a16:creationId xmlns:a16="http://schemas.microsoft.com/office/drawing/2014/main" id="{70583AA0-3F2C-DFF0-F80A-45308AE77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275" y="1410370"/>
            <a:ext cx="5951056" cy="4245214"/>
          </a:xfrm>
          <a:prstGeom prst="rect">
            <a:avLst/>
          </a:prstGeom>
        </p:spPr>
      </p:pic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C2753987-522C-A5F5-C5CC-BF1EE35A5E04}"/>
              </a:ext>
            </a:extLst>
          </p:cNvPr>
          <p:cNvSpPr txBox="1">
            <a:spLocks/>
          </p:cNvSpPr>
          <p:nvPr/>
        </p:nvSpPr>
        <p:spPr bwMode="auto">
          <a:xfrm>
            <a:off x="133399" y="654741"/>
            <a:ext cx="11990660" cy="85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altLang="en-IT" sz="2400" dirty="0">
                <a:solidFill>
                  <a:schemeClr val="tx1"/>
                </a:solidFill>
              </a:rPr>
              <a:t>Looking at bounds from individual observables  </a:t>
            </a:r>
            <a:r>
              <a:rPr lang="en-GB" altLang="en-IT" sz="2400" u="sng" dirty="0">
                <a:solidFill>
                  <a:schemeClr val="tx1"/>
                </a:solidFill>
              </a:rPr>
              <a:t>misses the main point of indirect NP searches</a:t>
            </a:r>
            <a:r>
              <a:rPr lang="en-GB" altLang="en-IT" sz="2400" dirty="0">
                <a:solidFill>
                  <a:schemeClr val="tx1"/>
                </a:solidFill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IT" sz="2400" dirty="0">
                <a:solidFill>
                  <a:schemeClr val="tx1"/>
                </a:solidFill>
              </a:rPr>
              <a:t>which is the </a:t>
            </a:r>
            <a:r>
              <a:rPr lang="en-GB" altLang="en-IT" sz="2400" u="sng" dirty="0">
                <a:solidFill>
                  <a:srgbClr val="00B050"/>
                </a:solidFill>
              </a:rPr>
              <a:t>interplay of a large number of observables</a:t>
            </a:r>
            <a:r>
              <a:rPr lang="en-GB" altLang="en-IT" sz="2400" dirty="0">
                <a:solidFill>
                  <a:schemeClr val="tx1"/>
                </a:solidFill>
              </a:rPr>
              <a:t> in </a:t>
            </a:r>
            <a:r>
              <a:rPr lang="en-GB" altLang="en-IT" sz="2400" u="sng" dirty="0">
                <a:solidFill>
                  <a:srgbClr val="C00000"/>
                </a:solidFill>
              </a:rPr>
              <a:t>“decoding” the underlying theory</a:t>
            </a:r>
            <a:endParaRPr lang="en-GB" sz="2400" kern="0" dirty="0">
              <a:solidFill>
                <a:schemeClr val="tx1"/>
              </a:solidFill>
            </a:endParaRPr>
          </a:p>
        </p:txBody>
      </p:sp>
      <p:cxnSp>
        <p:nvCxnSpPr>
          <p:cNvPr id="4104" name="Straight Arrow Connector 4103">
            <a:extLst>
              <a:ext uri="{FF2B5EF4-FFF2-40B4-BE49-F238E27FC236}">
                <a16:creationId xmlns:a16="http://schemas.microsoft.com/office/drawing/2014/main" id="{9A17326D-5320-EBEB-A358-E10ED35ACE41}"/>
              </a:ext>
            </a:extLst>
          </p:cNvPr>
          <p:cNvCxnSpPr>
            <a:cxnSpLocks/>
          </p:cNvCxnSpPr>
          <p:nvPr/>
        </p:nvCxnSpPr>
        <p:spPr>
          <a:xfrm flipH="1">
            <a:off x="1833422" y="2806596"/>
            <a:ext cx="568587" cy="492963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5" name="Straight Arrow Connector 4104">
            <a:extLst>
              <a:ext uri="{FF2B5EF4-FFF2-40B4-BE49-F238E27FC236}">
                <a16:creationId xmlns:a16="http://schemas.microsoft.com/office/drawing/2014/main" id="{F2B4231D-15E6-89E3-C170-43A04ADD8DEA}"/>
              </a:ext>
            </a:extLst>
          </p:cNvPr>
          <p:cNvCxnSpPr>
            <a:cxnSpLocks/>
          </p:cNvCxnSpPr>
          <p:nvPr/>
        </p:nvCxnSpPr>
        <p:spPr>
          <a:xfrm flipH="1">
            <a:off x="1962021" y="2940887"/>
            <a:ext cx="644194" cy="2133368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6" name="Straight Arrow Connector 4105">
            <a:extLst>
              <a:ext uri="{FF2B5EF4-FFF2-40B4-BE49-F238E27FC236}">
                <a16:creationId xmlns:a16="http://schemas.microsoft.com/office/drawing/2014/main" id="{AD7F96E2-DA96-0AEE-445B-AAA8CCDE27CA}"/>
              </a:ext>
            </a:extLst>
          </p:cNvPr>
          <p:cNvCxnSpPr>
            <a:cxnSpLocks/>
          </p:cNvCxnSpPr>
          <p:nvPr/>
        </p:nvCxnSpPr>
        <p:spPr>
          <a:xfrm>
            <a:off x="2964088" y="2955083"/>
            <a:ext cx="423096" cy="2099149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Straight Arrow Connector 4106">
            <a:extLst>
              <a:ext uri="{FF2B5EF4-FFF2-40B4-BE49-F238E27FC236}">
                <a16:creationId xmlns:a16="http://schemas.microsoft.com/office/drawing/2014/main" id="{897C9EF3-06A6-9161-C3EE-B678B2AAD0FA}"/>
              </a:ext>
            </a:extLst>
          </p:cNvPr>
          <p:cNvCxnSpPr>
            <a:cxnSpLocks/>
          </p:cNvCxnSpPr>
          <p:nvPr/>
        </p:nvCxnSpPr>
        <p:spPr>
          <a:xfrm>
            <a:off x="3511546" y="2880360"/>
            <a:ext cx="706111" cy="579328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8" name="Straight Arrow Connector 4107">
            <a:extLst>
              <a:ext uri="{FF2B5EF4-FFF2-40B4-BE49-F238E27FC236}">
                <a16:creationId xmlns:a16="http://schemas.microsoft.com/office/drawing/2014/main" id="{5FA6065F-90D4-5DB2-4405-34BD72F3AB8E}"/>
              </a:ext>
            </a:extLst>
          </p:cNvPr>
          <p:cNvCxnSpPr>
            <a:cxnSpLocks/>
          </p:cNvCxnSpPr>
          <p:nvPr/>
        </p:nvCxnSpPr>
        <p:spPr>
          <a:xfrm>
            <a:off x="3213135" y="2940887"/>
            <a:ext cx="1705704" cy="250464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157F80D5-A68D-9B07-80C5-606AEF517FB2}"/>
              </a:ext>
            </a:extLst>
          </p:cNvPr>
          <p:cNvGrpSpPr/>
          <p:nvPr/>
        </p:nvGrpSpPr>
        <p:grpSpPr>
          <a:xfrm>
            <a:off x="2928864" y="5118138"/>
            <a:ext cx="1683147" cy="1446642"/>
            <a:chOff x="2946395" y="5203735"/>
            <a:chExt cx="1683147" cy="1446642"/>
          </a:xfrm>
        </p:grpSpPr>
        <p:sp>
          <p:nvSpPr>
            <p:cNvPr id="4110" name="Text Box 12">
              <a:extLst>
                <a:ext uri="{FF2B5EF4-FFF2-40B4-BE49-F238E27FC236}">
                  <a16:creationId xmlns:a16="http://schemas.microsoft.com/office/drawing/2014/main" id="{D07D9A52-0D28-191F-B7A4-CD7915B11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634" y="6288749"/>
              <a:ext cx="1238024" cy="36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s</a:t>
              </a:r>
              <a:r>
                <a:rPr lang="en-US" altLang="en-IT" sz="2000">
                  <a:solidFill>
                    <a:schemeClr val="tx1"/>
                  </a:solidFill>
                  <a:cs typeface="Times New Roman" panose="02020603050405020304" pitchFamily="18" charset="0"/>
                </a:rPr>
                <a:t>(pp →</a:t>
              </a: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tt</a:t>
              </a:r>
              <a:r>
                <a:rPr lang="en-US" altLang="en-IT" sz="2000">
                  <a:solidFill>
                    <a:schemeClr val="tx1"/>
                  </a:solidFill>
                  <a:cs typeface="Times New Roman" panose="02020603050405020304" pitchFamily="18" charset="0"/>
                </a:rPr>
                <a:t>)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</a:rPr>
                <a:t>	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4111" name="Text Box 12">
              <a:extLst>
                <a:ext uri="{FF2B5EF4-FFF2-40B4-BE49-F238E27FC236}">
                  <a16:creationId xmlns:a16="http://schemas.microsoft.com/office/drawing/2014/main" id="{2BE0C703-399B-34BC-97BD-87AEBB8D6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1500" y="5203735"/>
              <a:ext cx="280561" cy="359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2000" i="1" err="1">
                  <a:cs typeface="Times New Roman" panose="02020603050405020304" pitchFamily="18" charset="0"/>
                </a:rPr>
                <a:t>b</a:t>
              </a:r>
              <a:r>
                <a:rPr lang="en-US" altLang="en-IT" sz="2000" i="1" baseline="-25000" err="1">
                  <a:cs typeface="Times New Roman" panose="02020603050405020304" pitchFamily="18" charset="0"/>
                </a:rPr>
                <a:t>L</a:t>
              </a:r>
              <a:endParaRPr lang="en-US" altLang="en-IT" sz="2000" i="1" baseline="-25000"/>
            </a:p>
          </p:txBody>
        </p:sp>
        <p:sp>
          <p:nvSpPr>
            <p:cNvPr id="4112" name="Text Box 12">
              <a:extLst>
                <a:ext uri="{FF2B5EF4-FFF2-40B4-BE49-F238E27FC236}">
                  <a16:creationId xmlns:a16="http://schemas.microsoft.com/office/drawing/2014/main" id="{780BE4F0-0A82-9985-82E7-8B5C7F5456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6395" y="5920357"/>
              <a:ext cx="256857" cy="359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2000" i="1" err="1">
                  <a:cs typeface="Times New Roman" panose="02020603050405020304" pitchFamily="18" charset="0"/>
                </a:rPr>
                <a:t>b</a:t>
              </a:r>
              <a:r>
                <a:rPr lang="en-US" altLang="en-IT" sz="2000" i="1" baseline="-25000" err="1">
                  <a:cs typeface="Times New Roman" panose="02020603050405020304" pitchFamily="18" charset="0"/>
                </a:rPr>
                <a:t>L</a:t>
              </a:r>
              <a:endParaRPr lang="en-US" altLang="en-IT" sz="2000" i="1" baseline="-25000"/>
            </a:p>
          </p:txBody>
        </p:sp>
        <p:sp>
          <p:nvSpPr>
            <p:cNvPr id="4113" name="Line 23">
              <a:extLst>
                <a:ext uri="{FF2B5EF4-FFF2-40B4-BE49-F238E27FC236}">
                  <a16:creationId xmlns:a16="http://schemas.microsoft.com/office/drawing/2014/main" id="{9DED9A09-791F-D595-8F25-B075890142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549" y="5362286"/>
              <a:ext cx="495495" cy="359124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4" name="Line 23">
              <a:extLst>
                <a:ext uri="{FF2B5EF4-FFF2-40B4-BE49-F238E27FC236}">
                  <a16:creationId xmlns:a16="http://schemas.microsoft.com/office/drawing/2014/main" id="{43F6BA42-158F-4C95-0A2D-FD933905C6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0549" y="5759813"/>
              <a:ext cx="495495" cy="288169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5" name="Line 23">
              <a:extLst>
                <a:ext uri="{FF2B5EF4-FFF2-40B4-BE49-F238E27FC236}">
                  <a16:creationId xmlns:a16="http://schemas.microsoft.com/office/drawing/2014/main" id="{C91ED611-9F16-AE3A-843C-CFAACB2909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7434" y="5423098"/>
              <a:ext cx="495495" cy="31803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6" name="Line 23">
              <a:extLst>
                <a:ext uri="{FF2B5EF4-FFF2-40B4-BE49-F238E27FC236}">
                  <a16:creationId xmlns:a16="http://schemas.microsoft.com/office/drawing/2014/main" id="{504A2A5B-879F-6C4E-5D41-24B2090E9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4214" y="5720334"/>
              <a:ext cx="487325" cy="35912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17" name="Text Box 12">
              <a:extLst>
                <a:ext uri="{FF2B5EF4-FFF2-40B4-BE49-F238E27FC236}">
                  <a16:creationId xmlns:a16="http://schemas.microsoft.com/office/drawing/2014/main" id="{91E7A8BB-76E7-DB1F-1083-B3586C2BB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1202" y="5216311"/>
              <a:ext cx="280561" cy="36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t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4118" name="Text Box 12">
              <a:extLst>
                <a:ext uri="{FF2B5EF4-FFF2-40B4-BE49-F238E27FC236}">
                  <a16:creationId xmlns:a16="http://schemas.microsoft.com/office/drawing/2014/main" id="{A6C2D50C-E444-C180-1AA3-AB73BD1F1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840" y="5932061"/>
              <a:ext cx="342702" cy="36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t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4123" name="Oval 25">
              <a:extLst>
                <a:ext uri="{FF2B5EF4-FFF2-40B4-BE49-F238E27FC236}">
                  <a16:creationId xmlns:a16="http://schemas.microsoft.com/office/drawing/2014/main" id="{370F8752-00AD-A92F-3AE9-06A18A814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360" y="5640692"/>
              <a:ext cx="179368" cy="198755"/>
            </a:xfrm>
            <a:prstGeom prst="ellipse">
              <a:avLst/>
            </a:prstGeom>
            <a:gradFill flip="none" rotWithShape="1">
              <a:gsLst>
                <a:gs pos="17000">
                  <a:schemeClr val="accent2">
                    <a:lumMod val="67000"/>
                  </a:schemeClr>
                </a:gs>
                <a:gs pos="56000">
                  <a:schemeClr val="accent2">
                    <a:lumMod val="97000"/>
                    <a:lumOff val="3000"/>
                  </a:schemeClr>
                </a:gs>
                <a:gs pos="70500">
                  <a:srgbClr val="F1995D"/>
                </a:gs>
                <a:gs pos="97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</p:grpSp>
      <p:grpSp>
        <p:nvGrpSpPr>
          <p:cNvPr id="4124" name="Group 4123">
            <a:extLst>
              <a:ext uri="{FF2B5EF4-FFF2-40B4-BE49-F238E27FC236}">
                <a16:creationId xmlns:a16="http://schemas.microsoft.com/office/drawing/2014/main" id="{C0BCEA43-F0AE-31FF-414A-A32ED1D67A8D}"/>
              </a:ext>
            </a:extLst>
          </p:cNvPr>
          <p:cNvGrpSpPr/>
          <p:nvPr/>
        </p:nvGrpSpPr>
        <p:grpSpPr>
          <a:xfrm>
            <a:off x="196355" y="3352854"/>
            <a:ext cx="1683147" cy="1513985"/>
            <a:chOff x="196355" y="3386104"/>
            <a:chExt cx="1683147" cy="1513985"/>
          </a:xfrm>
        </p:grpSpPr>
        <p:sp>
          <p:nvSpPr>
            <p:cNvPr id="4125" name="Text Box 12">
              <a:extLst>
                <a:ext uri="{FF2B5EF4-FFF2-40B4-BE49-F238E27FC236}">
                  <a16:creationId xmlns:a16="http://schemas.microsoft.com/office/drawing/2014/main" id="{4E0003A5-6ED2-F1EF-EFBC-BDF4AA9B8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460" y="3386104"/>
              <a:ext cx="280561" cy="359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2000" i="1" err="1">
                  <a:cs typeface="Times New Roman" panose="02020603050405020304" pitchFamily="18" charset="0"/>
                </a:rPr>
                <a:t>b</a:t>
              </a:r>
              <a:r>
                <a:rPr lang="en-US" altLang="en-IT" sz="2000" i="1" baseline="-25000" err="1">
                  <a:cs typeface="Times New Roman" panose="02020603050405020304" pitchFamily="18" charset="0"/>
                </a:rPr>
                <a:t>L</a:t>
              </a:r>
              <a:endParaRPr lang="en-US" altLang="en-IT" sz="2000" i="1" baseline="-25000"/>
            </a:p>
          </p:txBody>
        </p:sp>
        <p:sp>
          <p:nvSpPr>
            <p:cNvPr id="4139" name="Text Box 12">
              <a:extLst>
                <a:ext uri="{FF2B5EF4-FFF2-40B4-BE49-F238E27FC236}">
                  <a16:creationId xmlns:a16="http://schemas.microsoft.com/office/drawing/2014/main" id="{9B2C40BC-C7C1-1EF1-6D1F-278AA79D0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355" y="4102726"/>
              <a:ext cx="256857" cy="359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2000" i="1" err="1">
                  <a:cs typeface="Times New Roman" panose="02020603050405020304" pitchFamily="18" charset="0"/>
                </a:rPr>
                <a:t>s</a:t>
              </a:r>
              <a:r>
                <a:rPr lang="en-US" altLang="en-IT" sz="2000" i="1" baseline="-25000" err="1">
                  <a:cs typeface="Times New Roman" panose="02020603050405020304" pitchFamily="18" charset="0"/>
                </a:rPr>
                <a:t>L</a:t>
              </a:r>
              <a:endParaRPr lang="en-US" altLang="en-IT" sz="2000" i="1" baseline="-25000"/>
            </a:p>
          </p:txBody>
        </p:sp>
        <p:sp>
          <p:nvSpPr>
            <p:cNvPr id="4140" name="Line 23">
              <a:extLst>
                <a:ext uri="{FF2B5EF4-FFF2-40B4-BE49-F238E27FC236}">
                  <a16:creationId xmlns:a16="http://schemas.microsoft.com/office/drawing/2014/main" id="{143A0652-4158-AA23-298C-45BC6AEF7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509" y="3544655"/>
              <a:ext cx="495495" cy="359124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1" name="Line 23">
              <a:extLst>
                <a:ext uri="{FF2B5EF4-FFF2-40B4-BE49-F238E27FC236}">
                  <a16:creationId xmlns:a16="http://schemas.microsoft.com/office/drawing/2014/main" id="{C0EB4EC8-35FE-8BF6-7668-A10FBD7A67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509" y="3942182"/>
              <a:ext cx="495495" cy="288169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3" name="Line 23">
              <a:extLst>
                <a:ext uri="{FF2B5EF4-FFF2-40B4-BE49-F238E27FC236}">
                  <a16:creationId xmlns:a16="http://schemas.microsoft.com/office/drawing/2014/main" id="{D8ED33C9-FC9C-1C03-7BAC-AD49F7869C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7394" y="3605467"/>
              <a:ext cx="495495" cy="31803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5" name="Line 23">
              <a:extLst>
                <a:ext uri="{FF2B5EF4-FFF2-40B4-BE49-F238E27FC236}">
                  <a16:creationId xmlns:a16="http://schemas.microsoft.com/office/drawing/2014/main" id="{0728DAB1-44C8-A0AE-299C-2BFC800AF8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174" y="3902703"/>
              <a:ext cx="487325" cy="35912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7" name="Text Box 12">
              <a:extLst>
                <a:ext uri="{FF2B5EF4-FFF2-40B4-BE49-F238E27FC236}">
                  <a16:creationId xmlns:a16="http://schemas.microsoft.com/office/drawing/2014/main" id="{0F7B3BC2-C191-E0F7-DB85-8ABAA0C3E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1162" y="3398680"/>
              <a:ext cx="280561" cy="36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t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4148" name="Text Box 12">
              <a:extLst>
                <a:ext uri="{FF2B5EF4-FFF2-40B4-BE49-F238E27FC236}">
                  <a16:creationId xmlns:a16="http://schemas.microsoft.com/office/drawing/2014/main" id="{57D0E6B1-C5D7-1BF4-D6C3-C4E3414B9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800" y="4114430"/>
              <a:ext cx="342702" cy="36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t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4149" name="Oval 25">
              <a:extLst>
                <a:ext uri="{FF2B5EF4-FFF2-40B4-BE49-F238E27FC236}">
                  <a16:creationId xmlns:a16="http://schemas.microsoft.com/office/drawing/2014/main" id="{B058368D-19F4-0C0A-D545-CEAD78367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320" y="3823061"/>
              <a:ext cx="179368" cy="198755"/>
            </a:xfrm>
            <a:prstGeom prst="ellipse">
              <a:avLst/>
            </a:prstGeom>
            <a:gradFill flip="none" rotWithShape="1">
              <a:gsLst>
                <a:gs pos="17000">
                  <a:schemeClr val="accent2">
                    <a:lumMod val="67000"/>
                  </a:schemeClr>
                </a:gs>
                <a:gs pos="56000">
                  <a:schemeClr val="accent2">
                    <a:lumMod val="97000"/>
                    <a:lumOff val="3000"/>
                  </a:schemeClr>
                </a:gs>
                <a:gs pos="70500">
                  <a:srgbClr val="F1995D"/>
                </a:gs>
                <a:gs pos="97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  <p:sp>
          <p:nvSpPr>
            <p:cNvPr id="4151" name="Text Box 12">
              <a:extLst>
                <a:ext uri="{FF2B5EF4-FFF2-40B4-BE49-F238E27FC236}">
                  <a16:creationId xmlns:a16="http://schemas.microsoft.com/office/drawing/2014/main" id="{CAADE499-CEAE-C852-9D44-86FF6567B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92" y="4556084"/>
              <a:ext cx="1030807" cy="34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B →K </a:t>
              </a:r>
              <a:r>
                <a:rPr lang="en-US" altLang="en-IT" sz="2000" dirty="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tt</a:t>
              </a:r>
              <a:r>
                <a:rPr lang="en-US" altLang="en-IT" sz="2000" dirty="0">
                  <a:solidFill>
                    <a:schemeClr val="tx1"/>
                  </a:solidFill>
                  <a:latin typeface="Symbol" pitchFamily="2" charset="2"/>
                </a:rPr>
                <a:t>	</a:t>
              </a:r>
              <a:endParaRPr lang="en-US" altLang="en-IT" sz="20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52" name="Group 4151">
            <a:extLst>
              <a:ext uri="{FF2B5EF4-FFF2-40B4-BE49-F238E27FC236}">
                <a16:creationId xmlns:a16="http://schemas.microsoft.com/office/drawing/2014/main" id="{71BC672F-3C31-4D1B-D355-B6382BAC9EE3}"/>
              </a:ext>
            </a:extLst>
          </p:cNvPr>
          <p:cNvGrpSpPr/>
          <p:nvPr/>
        </p:nvGrpSpPr>
        <p:grpSpPr>
          <a:xfrm>
            <a:off x="4571720" y="3189645"/>
            <a:ext cx="1614656" cy="1521777"/>
            <a:chOff x="4571720" y="3222895"/>
            <a:chExt cx="1614656" cy="1521777"/>
          </a:xfrm>
        </p:grpSpPr>
        <p:sp>
          <p:nvSpPr>
            <p:cNvPr id="4153" name="Text Box 12">
              <a:extLst>
                <a:ext uri="{FF2B5EF4-FFF2-40B4-BE49-F238E27FC236}">
                  <a16:creationId xmlns:a16="http://schemas.microsoft.com/office/drawing/2014/main" id="{DB72EC4D-C1AC-3D98-EF76-B5D4A058F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1720" y="3222895"/>
              <a:ext cx="495494" cy="495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2000" i="1" err="1">
                  <a:cs typeface="Times New Roman" panose="02020603050405020304" pitchFamily="18" charset="0"/>
                </a:rPr>
                <a:t>b</a:t>
              </a:r>
              <a:r>
                <a:rPr lang="en-US" altLang="en-IT" sz="2000" i="1" baseline="-25000" err="1">
                  <a:cs typeface="Times New Roman" panose="02020603050405020304" pitchFamily="18" charset="0"/>
                </a:rPr>
                <a:t>L</a:t>
              </a:r>
              <a:endParaRPr lang="en-US" altLang="en-IT" sz="2000" i="1" baseline="-25000"/>
            </a:p>
          </p:txBody>
        </p:sp>
        <p:sp>
          <p:nvSpPr>
            <p:cNvPr id="4154" name="Text Box 12">
              <a:extLst>
                <a:ext uri="{FF2B5EF4-FFF2-40B4-BE49-F238E27FC236}">
                  <a16:creationId xmlns:a16="http://schemas.microsoft.com/office/drawing/2014/main" id="{F47789AF-565B-FD72-6A59-0E7429346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5268" y="3981402"/>
              <a:ext cx="350076" cy="405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2000" i="1" err="1">
                  <a:cs typeface="Times New Roman" panose="02020603050405020304" pitchFamily="18" charset="0"/>
                </a:rPr>
                <a:t>s</a:t>
              </a:r>
              <a:r>
                <a:rPr lang="en-US" altLang="en-IT" sz="2000" i="1" baseline="-25000" err="1">
                  <a:cs typeface="Times New Roman" panose="02020603050405020304" pitchFamily="18" charset="0"/>
                </a:rPr>
                <a:t>L</a:t>
              </a:r>
              <a:endParaRPr lang="en-US" altLang="en-IT" sz="2000" i="1" baseline="-25000"/>
            </a:p>
          </p:txBody>
        </p:sp>
        <p:sp>
          <p:nvSpPr>
            <p:cNvPr id="4155" name="Line 23">
              <a:extLst>
                <a:ext uri="{FF2B5EF4-FFF2-40B4-BE49-F238E27FC236}">
                  <a16:creationId xmlns:a16="http://schemas.microsoft.com/office/drawing/2014/main" id="{027E0394-056E-FD8E-FFCA-80E2F3D29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9987" y="3443792"/>
              <a:ext cx="495495" cy="359124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6" name="Line 23">
              <a:extLst>
                <a:ext uri="{FF2B5EF4-FFF2-40B4-BE49-F238E27FC236}">
                  <a16:creationId xmlns:a16="http://schemas.microsoft.com/office/drawing/2014/main" id="{157F18C1-B9E7-1CB0-8224-78A9A726D4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9987" y="3841319"/>
              <a:ext cx="495495" cy="288169"/>
            </a:xfrm>
            <a:prstGeom prst="line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7" name="Line 23">
              <a:extLst>
                <a:ext uri="{FF2B5EF4-FFF2-40B4-BE49-F238E27FC236}">
                  <a16:creationId xmlns:a16="http://schemas.microsoft.com/office/drawing/2014/main" id="{4C5CB873-EF07-D8CB-0C75-55DB365495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6872" y="3511438"/>
              <a:ext cx="494105" cy="31119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8" name="Line 23">
              <a:extLst>
                <a:ext uri="{FF2B5EF4-FFF2-40B4-BE49-F238E27FC236}">
                  <a16:creationId xmlns:a16="http://schemas.microsoft.com/office/drawing/2014/main" id="{613DB8F5-1A08-9778-3B0F-969A465CE2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3652" y="3801840"/>
              <a:ext cx="487325" cy="35912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59" name="Text Box 12">
              <a:extLst>
                <a:ext uri="{FF2B5EF4-FFF2-40B4-BE49-F238E27FC236}">
                  <a16:creationId xmlns:a16="http://schemas.microsoft.com/office/drawing/2014/main" id="{C74F34F1-1B9F-4E75-0B7C-35289FECA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1514" y="3262977"/>
              <a:ext cx="294862" cy="376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n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4160" name="Text Box 12">
              <a:extLst>
                <a:ext uri="{FF2B5EF4-FFF2-40B4-BE49-F238E27FC236}">
                  <a16:creationId xmlns:a16="http://schemas.microsoft.com/office/drawing/2014/main" id="{AA38B648-F3BE-6959-DB7C-7F4C660CF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4960" y="4015461"/>
              <a:ext cx="291416" cy="396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n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4161" name="Oval 25">
              <a:extLst>
                <a:ext uri="{FF2B5EF4-FFF2-40B4-BE49-F238E27FC236}">
                  <a16:creationId xmlns:a16="http://schemas.microsoft.com/office/drawing/2014/main" id="{231B2B69-9854-47AE-3D3C-7C255F43B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798" y="3722198"/>
              <a:ext cx="179368" cy="198755"/>
            </a:xfrm>
            <a:prstGeom prst="ellipse">
              <a:avLst/>
            </a:prstGeom>
            <a:gradFill flip="none" rotWithShape="1">
              <a:gsLst>
                <a:gs pos="17000">
                  <a:schemeClr val="accent2">
                    <a:lumMod val="67000"/>
                  </a:schemeClr>
                </a:gs>
                <a:gs pos="56000">
                  <a:schemeClr val="accent2">
                    <a:lumMod val="97000"/>
                    <a:lumOff val="3000"/>
                  </a:schemeClr>
                </a:gs>
                <a:gs pos="70500">
                  <a:srgbClr val="F1995D"/>
                </a:gs>
                <a:gs pos="97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  <p:sp>
          <p:nvSpPr>
            <p:cNvPr id="4162" name="Text Box 12">
              <a:extLst>
                <a:ext uri="{FF2B5EF4-FFF2-40B4-BE49-F238E27FC236}">
                  <a16:creationId xmlns:a16="http://schemas.microsoft.com/office/drawing/2014/main" id="{6C3E631F-C274-E02B-51C6-C521D2ABD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9987" y="4400667"/>
              <a:ext cx="1030807" cy="34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>
                  <a:solidFill>
                    <a:schemeClr val="tx1"/>
                  </a:solidFill>
                  <a:cs typeface="Times New Roman" panose="02020603050405020304" pitchFamily="18" charset="0"/>
                </a:rPr>
                <a:t>B →K </a:t>
              </a: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nn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</a:rPr>
                <a:t>	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</p:grpSp>
      <p:grpSp>
        <p:nvGrpSpPr>
          <p:cNvPr id="4163" name="Group 4162">
            <a:extLst>
              <a:ext uri="{FF2B5EF4-FFF2-40B4-BE49-F238E27FC236}">
                <a16:creationId xmlns:a16="http://schemas.microsoft.com/office/drawing/2014/main" id="{6BB94A6B-D167-C7B9-02B3-BA1340B89D46}"/>
              </a:ext>
            </a:extLst>
          </p:cNvPr>
          <p:cNvGrpSpPr/>
          <p:nvPr/>
        </p:nvGrpSpPr>
        <p:grpSpPr>
          <a:xfrm>
            <a:off x="432415" y="5085879"/>
            <a:ext cx="2435117" cy="1368963"/>
            <a:chOff x="300660" y="5170197"/>
            <a:chExt cx="2435117" cy="1368963"/>
          </a:xfrm>
        </p:grpSpPr>
        <p:sp>
          <p:nvSpPr>
            <p:cNvPr id="4164" name="Line 23">
              <a:extLst>
                <a:ext uri="{FF2B5EF4-FFF2-40B4-BE49-F238E27FC236}">
                  <a16:creationId xmlns:a16="http://schemas.microsoft.com/office/drawing/2014/main" id="{D96A3328-32CC-0CF1-7BA2-009366FFE4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9628" y="5430264"/>
              <a:ext cx="558584" cy="30897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65" name="Line 23">
              <a:extLst>
                <a:ext uri="{FF2B5EF4-FFF2-40B4-BE49-F238E27FC236}">
                  <a16:creationId xmlns:a16="http://schemas.microsoft.com/office/drawing/2014/main" id="{5C049CF2-E19B-1F4B-18F2-172232EB1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6408" y="5718442"/>
              <a:ext cx="487325" cy="35912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66" name="Text Box 12">
              <a:extLst>
                <a:ext uri="{FF2B5EF4-FFF2-40B4-BE49-F238E27FC236}">
                  <a16:creationId xmlns:a16="http://schemas.microsoft.com/office/drawing/2014/main" id="{08F96E67-D841-1F94-43D3-AEF9A19D0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7193" y="5170197"/>
              <a:ext cx="558584" cy="36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t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4167" name="Text Box 12">
              <a:extLst>
                <a:ext uri="{FF2B5EF4-FFF2-40B4-BE49-F238E27FC236}">
                  <a16:creationId xmlns:a16="http://schemas.microsoft.com/office/drawing/2014/main" id="{A1B55939-6894-28C4-DDFD-71E5D6072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7716" y="5932063"/>
              <a:ext cx="558584" cy="36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n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pic>
          <p:nvPicPr>
            <p:cNvPr id="4168" name="Picture 4167" descr="A green line with a white background&#10;&#10;Description automatically generated">
              <a:extLst>
                <a:ext uri="{FF2B5EF4-FFF2-40B4-BE49-F238E27FC236}">
                  <a16:creationId xmlns:a16="http://schemas.microsoft.com/office/drawing/2014/main" id="{2E5AE7FB-A400-294D-D715-E5E7295B2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660" y="5638800"/>
              <a:ext cx="602489" cy="189547"/>
            </a:xfrm>
            <a:prstGeom prst="rect">
              <a:avLst/>
            </a:prstGeom>
          </p:spPr>
        </p:pic>
        <p:sp>
          <p:nvSpPr>
            <p:cNvPr id="4169" name="Oval 4168">
              <a:extLst>
                <a:ext uri="{FF2B5EF4-FFF2-40B4-BE49-F238E27FC236}">
                  <a16:creationId xmlns:a16="http://schemas.microsoft.com/office/drawing/2014/main" id="{DFBA5DB6-350A-6880-F680-F3CF15271836}"/>
                </a:ext>
              </a:extLst>
            </p:cNvPr>
            <p:cNvSpPr/>
            <p:nvPr/>
          </p:nvSpPr>
          <p:spPr>
            <a:xfrm flipH="1">
              <a:off x="807725" y="5452648"/>
              <a:ext cx="723437" cy="555994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0" name="Oval 25">
              <a:extLst>
                <a:ext uri="{FF2B5EF4-FFF2-40B4-BE49-F238E27FC236}">
                  <a16:creationId xmlns:a16="http://schemas.microsoft.com/office/drawing/2014/main" id="{17BC7281-DBA6-C32F-941A-D3E810AA7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8554" y="5638800"/>
              <a:ext cx="179368" cy="198755"/>
            </a:xfrm>
            <a:prstGeom prst="ellipse">
              <a:avLst/>
            </a:prstGeom>
            <a:gradFill flip="none" rotWithShape="1">
              <a:gsLst>
                <a:gs pos="17000">
                  <a:schemeClr val="accent2">
                    <a:lumMod val="67000"/>
                  </a:schemeClr>
                </a:gs>
                <a:gs pos="56000">
                  <a:schemeClr val="accent2">
                    <a:lumMod val="97000"/>
                    <a:lumOff val="3000"/>
                  </a:schemeClr>
                </a:gs>
                <a:gs pos="70500">
                  <a:srgbClr val="F1995D"/>
                </a:gs>
                <a:gs pos="97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  <p:sp>
          <p:nvSpPr>
            <p:cNvPr id="4171" name="Text Box 12">
              <a:extLst>
                <a:ext uri="{FF2B5EF4-FFF2-40B4-BE49-F238E27FC236}">
                  <a16:creationId xmlns:a16="http://schemas.microsoft.com/office/drawing/2014/main" id="{B5A755D7-9C99-8911-104D-60A5B10BD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92" y="5305119"/>
              <a:ext cx="495494" cy="495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2400" i="1">
                  <a:solidFill>
                    <a:srgbClr val="00B050"/>
                  </a:solidFill>
                  <a:cs typeface="Times New Roman" panose="02020603050405020304" pitchFamily="18" charset="0"/>
                </a:rPr>
                <a:t>W</a:t>
              </a:r>
              <a:endParaRPr lang="en-US" altLang="en-IT" sz="2400" i="1" baseline="-25000">
                <a:solidFill>
                  <a:srgbClr val="00B050"/>
                </a:solidFill>
              </a:endParaRPr>
            </a:p>
          </p:txBody>
        </p:sp>
        <p:sp>
          <p:nvSpPr>
            <p:cNvPr id="4172" name="Text Box 12">
              <a:extLst>
                <a:ext uri="{FF2B5EF4-FFF2-40B4-BE49-F238E27FC236}">
                  <a16:creationId xmlns:a16="http://schemas.microsoft.com/office/drawing/2014/main" id="{03F9CAFC-A50E-0E75-3DF2-49AD6210D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59" y="6195155"/>
              <a:ext cx="1030807" cy="344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t</a:t>
              </a:r>
              <a:r>
                <a:rPr lang="en-US" altLang="en-IT" sz="2000">
                  <a:solidFill>
                    <a:schemeClr val="tx1"/>
                  </a:solidFill>
                  <a:cs typeface="Times New Roman" panose="02020603050405020304" pitchFamily="18" charset="0"/>
                </a:rPr>
                <a:t> →</a:t>
              </a: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mnn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</a:rPr>
                <a:t>	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</p:grpSp>
      <p:grpSp>
        <p:nvGrpSpPr>
          <p:cNvPr id="4174" name="Group 4173">
            <a:extLst>
              <a:ext uri="{FF2B5EF4-FFF2-40B4-BE49-F238E27FC236}">
                <a16:creationId xmlns:a16="http://schemas.microsoft.com/office/drawing/2014/main" id="{2B2C4006-7308-2009-1688-929F45B07EFE}"/>
              </a:ext>
            </a:extLst>
          </p:cNvPr>
          <p:cNvGrpSpPr/>
          <p:nvPr/>
        </p:nvGrpSpPr>
        <p:grpSpPr>
          <a:xfrm>
            <a:off x="5147191" y="5362402"/>
            <a:ext cx="3775103" cy="1073911"/>
            <a:chOff x="5147191" y="5395652"/>
            <a:chExt cx="3775103" cy="1073911"/>
          </a:xfrm>
        </p:grpSpPr>
        <p:sp>
          <p:nvSpPr>
            <p:cNvPr id="4175" name="Line 23">
              <a:extLst>
                <a:ext uri="{FF2B5EF4-FFF2-40B4-BE49-F238E27FC236}">
                  <a16:creationId xmlns:a16="http://schemas.microsoft.com/office/drawing/2014/main" id="{FFD0C376-63AE-7B93-5343-53C6F2955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96159" y="5616543"/>
              <a:ext cx="558584" cy="30897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76" name="Line 23">
              <a:extLst>
                <a:ext uri="{FF2B5EF4-FFF2-40B4-BE49-F238E27FC236}">
                  <a16:creationId xmlns:a16="http://schemas.microsoft.com/office/drawing/2014/main" id="{42C31BC2-12AC-F5AF-D5B2-4138E11C92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2939" y="5904721"/>
              <a:ext cx="487325" cy="35912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77" name="Text Box 12">
              <a:extLst>
                <a:ext uri="{FF2B5EF4-FFF2-40B4-BE49-F238E27FC236}">
                  <a16:creationId xmlns:a16="http://schemas.microsoft.com/office/drawing/2014/main" id="{1DEDDE4A-C53D-7ECA-1476-F9D145F186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3041" y="5395652"/>
              <a:ext cx="862313" cy="36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t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(</a:t>
              </a: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n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)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pic>
          <p:nvPicPr>
            <p:cNvPr id="4178" name="Picture 4177" descr="A green line with a white background&#10;&#10;Description automatically generated">
              <a:extLst>
                <a:ext uri="{FF2B5EF4-FFF2-40B4-BE49-F238E27FC236}">
                  <a16:creationId xmlns:a16="http://schemas.microsoft.com/office/drawing/2014/main" id="{56F217B8-071B-F9BA-6905-AB1D26946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7191" y="5825079"/>
              <a:ext cx="602489" cy="189547"/>
            </a:xfrm>
            <a:prstGeom prst="rect">
              <a:avLst/>
            </a:prstGeom>
          </p:spPr>
        </p:pic>
        <p:sp>
          <p:nvSpPr>
            <p:cNvPr id="4189" name="Oval 4188">
              <a:extLst>
                <a:ext uri="{FF2B5EF4-FFF2-40B4-BE49-F238E27FC236}">
                  <a16:creationId xmlns:a16="http://schemas.microsoft.com/office/drawing/2014/main" id="{023524E4-D1C4-CB96-48F2-61A1F6A97E4E}"/>
                </a:ext>
              </a:extLst>
            </p:cNvPr>
            <p:cNvSpPr/>
            <p:nvPr/>
          </p:nvSpPr>
          <p:spPr>
            <a:xfrm flipH="1">
              <a:off x="5654256" y="5638927"/>
              <a:ext cx="723437" cy="555994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0" name="Oval 25">
              <a:extLst>
                <a:ext uri="{FF2B5EF4-FFF2-40B4-BE49-F238E27FC236}">
                  <a16:creationId xmlns:a16="http://schemas.microsoft.com/office/drawing/2014/main" id="{6B0F2FC4-A61C-2C1F-E6B1-9416EBBF8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5085" y="5825079"/>
              <a:ext cx="179368" cy="198755"/>
            </a:xfrm>
            <a:prstGeom prst="ellipse">
              <a:avLst/>
            </a:prstGeom>
            <a:gradFill flip="none" rotWithShape="1">
              <a:gsLst>
                <a:gs pos="17000">
                  <a:schemeClr val="accent2">
                    <a:lumMod val="67000"/>
                  </a:schemeClr>
                </a:gs>
                <a:gs pos="56000">
                  <a:schemeClr val="accent2">
                    <a:lumMod val="97000"/>
                    <a:lumOff val="3000"/>
                  </a:schemeClr>
                </a:gs>
                <a:gs pos="70500">
                  <a:srgbClr val="F1995D"/>
                </a:gs>
                <a:gs pos="97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  <p:sp>
          <p:nvSpPr>
            <p:cNvPr id="4191" name="Text Box 12">
              <a:extLst>
                <a:ext uri="{FF2B5EF4-FFF2-40B4-BE49-F238E27FC236}">
                  <a16:creationId xmlns:a16="http://schemas.microsoft.com/office/drawing/2014/main" id="{C376D10C-D75E-6AB5-FFEE-38FB8DF42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0138" y="5446766"/>
              <a:ext cx="495494" cy="495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2400" i="1">
                  <a:solidFill>
                    <a:srgbClr val="00B050"/>
                  </a:solidFill>
                  <a:cs typeface="Times New Roman" panose="02020603050405020304" pitchFamily="18" charset="0"/>
                </a:rPr>
                <a:t>Z</a:t>
              </a:r>
              <a:endParaRPr lang="en-US" altLang="en-IT" sz="2400" i="1" baseline="-25000">
                <a:solidFill>
                  <a:srgbClr val="00B050"/>
                </a:solidFill>
              </a:endParaRPr>
            </a:p>
          </p:txBody>
        </p:sp>
        <p:sp>
          <p:nvSpPr>
            <p:cNvPr id="4192" name="Text Box 12">
              <a:extLst>
                <a:ext uri="{FF2B5EF4-FFF2-40B4-BE49-F238E27FC236}">
                  <a16:creationId xmlns:a16="http://schemas.microsoft.com/office/drawing/2014/main" id="{971E4423-EFE3-E420-4238-A9D3E6ACB6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6332" y="6107935"/>
              <a:ext cx="862313" cy="36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t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(</a:t>
              </a:r>
              <a:r>
                <a:rPr lang="en-US" altLang="en-IT" sz="200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n</a:t>
              </a:r>
              <a:r>
                <a:rPr lang="en-US" altLang="en-IT" sz="2000" baseline="-2500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r>
                <a:rPr lang="en-US" altLang="en-IT" sz="200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)</a:t>
              </a:r>
              <a:endParaRPr lang="en-US" altLang="en-IT" sz="2000" baseline="-25000">
                <a:solidFill>
                  <a:schemeClr val="tx1"/>
                </a:solidFill>
              </a:endParaRPr>
            </a:p>
          </p:txBody>
        </p:sp>
        <p:sp>
          <p:nvSpPr>
            <p:cNvPr id="4193" name="Text Box 12">
              <a:extLst>
                <a:ext uri="{FF2B5EF4-FFF2-40B4-BE49-F238E27FC236}">
                  <a16:creationId xmlns:a16="http://schemas.microsoft.com/office/drawing/2014/main" id="{7B3074E8-5D3B-0B88-23CE-FACB8BA6D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1487" y="5806540"/>
              <a:ext cx="1030807" cy="217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r>
                <a:rPr lang="en-US" altLang="en-IT" sz="2000" dirty="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Z</a:t>
              </a:r>
              <a:r>
                <a:rPr lang="en-US" altLang="en-IT" sz="20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→ </a:t>
              </a:r>
              <a:r>
                <a:rPr lang="en-US" altLang="en-IT" sz="2000" dirty="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tt</a:t>
              </a:r>
              <a:r>
                <a:rPr lang="en-US" altLang="en-IT" sz="2000" dirty="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 (</a:t>
              </a:r>
              <a:r>
                <a:rPr lang="en-US" altLang="en-IT" sz="2000" dirty="0" err="1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nn</a:t>
              </a:r>
              <a:r>
                <a:rPr lang="en-US" altLang="en-IT" sz="2000" dirty="0">
                  <a:solidFill>
                    <a:schemeClr val="tx1"/>
                  </a:solidFill>
                  <a:latin typeface="Symbol" pitchFamily="2" charset="2"/>
                  <a:cs typeface="Times New Roman" panose="02020603050405020304" pitchFamily="18" charset="0"/>
                </a:rPr>
                <a:t>)</a:t>
              </a:r>
              <a:r>
                <a:rPr lang="en-US" altLang="en-IT" sz="2000" dirty="0">
                  <a:solidFill>
                    <a:schemeClr val="tx1"/>
                  </a:solidFill>
                  <a:latin typeface="Symbol" pitchFamily="2" charset="2"/>
                </a:rPr>
                <a:t>	</a:t>
              </a:r>
              <a:endParaRPr lang="en-US" altLang="en-IT" sz="2000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94" name="Line 46">
            <a:extLst>
              <a:ext uri="{FF2B5EF4-FFF2-40B4-BE49-F238E27FC236}">
                <a16:creationId xmlns:a16="http://schemas.microsoft.com/office/drawing/2014/main" id="{EFE1C3D5-700B-D285-6DC6-E4056C2735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02043" y="2398350"/>
            <a:ext cx="1784331" cy="197699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32"/>
          </a:p>
        </p:txBody>
      </p:sp>
      <p:grpSp>
        <p:nvGrpSpPr>
          <p:cNvPr id="4195" name="Group 4194">
            <a:extLst>
              <a:ext uri="{FF2B5EF4-FFF2-40B4-BE49-F238E27FC236}">
                <a16:creationId xmlns:a16="http://schemas.microsoft.com/office/drawing/2014/main" id="{2ABA160A-F8DF-23C3-3EBB-3C4437C23ECA}"/>
              </a:ext>
            </a:extLst>
          </p:cNvPr>
          <p:cNvGrpSpPr/>
          <p:nvPr/>
        </p:nvGrpSpPr>
        <p:grpSpPr>
          <a:xfrm>
            <a:off x="1710344" y="1664089"/>
            <a:ext cx="2316170" cy="1332259"/>
            <a:chOff x="1710344" y="1513961"/>
            <a:chExt cx="2316170" cy="1332259"/>
          </a:xfrm>
        </p:grpSpPr>
        <p:sp>
          <p:nvSpPr>
            <p:cNvPr id="4196" name="Line 23">
              <a:extLst>
                <a:ext uri="{FF2B5EF4-FFF2-40B4-BE49-F238E27FC236}">
                  <a16:creationId xmlns:a16="http://schemas.microsoft.com/office/drawing/2014/main" id="{9FAF7796-F7EF-F7C1-0DA7-0EDA802D7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458" y="1713373"/>
              <a:ext cx="742975" cy="445000"/>
            </a:xfrm>
            <a:prstGeom prst="line">
              <a:avLst/>
            </a:prstGeom>
            <a:noFill/>
            <a:ln w="222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7" name="Line 23">
              <a:extLst>
                <a:ext uri="{FF2B5EF4-FFF2-40B4-BE49-F238E27FC236}">
                  <a16:creationId xmlns:a16="http://schemas.microsoft.com/office/drawing/2014/main" id="{97C474A8-6F8E-1AE3-0F7D-F30204F7C8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5746" y="1757223"/>
              <a:ext cx="742974" cy="38612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8" name="Line 23">
              <a:extLst>
                <a:ext uri="{FF2B5EF4-FFF2-40B4-BE49-F238E27FC236}">
                  <a16:creationId xmlns:a16="http://schemas.microsoft.com/office/drawing/2014/main" id="{C3D266B3-3D9F-3817-158B-7030EDEE9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1077" y="2143346"/>
              <a:ext cx="742975" cy="4450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4199" name="Picture 4198" descr="A close up of a number&#10;&#10;Description automatically generated">
              <a:extLst>
                <a:ext uri="{FF2B5EF4-FFF2-40B4-BE49-F238E27FC236}">
                  <a16:creationId xmlns:a16="http://schemas.microsoft.com/office/drawing/2014/main" id="{E5019218-0DD0-77A3-C452-921763376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5164" y="1513961"/>
              <a:ext cx="319900" cy="495330"/>
            </a:xfrm>
            <a:prstGeom prst="rect">
              <a:avLst/>
            </a:prstGeom>
          </p:spPr>
        </p:pic>
        <p:pic>
          <p:nvPicPr>
            <p:cNvPr id="4200" name="Picture 4199" descr="A close up of a number&#10;&#10;Description automatically generated">
              <a:extLst>
                <a:ext uri="{FF2B5EF4-FFF2-40B4-BE49-F238E27FC236}">
                  <a16:creationId xmlns:a16="http://schemas.microsoft.com/office/drawing/2014/main" id="{3C5BB730-AED2-064C-258E-C092B9121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6614" y="2350890"/>
              <a:ext cx="319900" cy="495330"/>
            </a:xfrm>
            <a:prstGeom prst="rect">
              <a:avLst/>
            </a:prstGeom>
          </p:spPr>
        </p:pic>
        <p:pic>
          <p:nvPicPr>
            <p:cNvPr id="4201" name="Picture 4200" descr="A black and blue number&#10;&#10;Description automatically generated">
              <a:extLst>
                <a:ext uri="{FF2B5EF4-FFF2-40B4-BE49-F238E27FC236}">
                  <a16:creationId xmlns:a16="http://schemas.microsoft.com/office/drawing/2014/main" id="{2A2D8EF7-1949-AB08-58FE-A5074A517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10344" y="1528296"/>
              <a:ext cx="312741" cy="423120"/>
            </a:xfrm>
            <a:prstGeom prst="rect">
              <a:avLst/>
            </a:prstGeom>
          </p:spPr>
        </p:pic>
        <p:sp>
          <p:nvSpPr>
            <p:cNvPr id="4202" name="Line 23">
              <a:extLst>
                <a:ext uri="{FF2B5EF4-FFF2-40B4-BE49-F238E27FC236}">
                  <a16:creationId xmlns:a16="http://schemas.microsoft.com/office/drawing/2014/main" id="{762E78AE-F772-9456-AF23-F2375B7934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6458" y="2182701"/>
              <a:ext cx="738183" cy="361629"/>
            </a:xfrm>
            <a:prstGeom prst="line">
              <a:avLst/>
            </a:prstGeom>
            <a:noFill/>
            <a:ln w="222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" name="Oval 25">
              <a:extLst>
                <a:ext uri="{FF2B5EF4-FFF2-40B4-BE49-F238E27FC236}">
                  <a16:creationId xmlns:a16="http://schemas.microsoft.com/office/drawing/2014/main" id="{E056D141-26DD-4CA2-9CEC-38FEFD457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596" y="1973421"/>
              <a:ext cx="495494" cy="359125"/>
            </a:xfrm>
            <a:prstGeom prst="ellipse">
              <a:avLst/>
            </a:prstGeom>
            <a:gradFill flip="none" rotWithShape="1">
              <a:gsLst>
                <a:gs pos="17000">
                  <a:schemeClr val="accent2">
                    <a:lumMod val="67000"/>
                  </a:schemeClr>
                </a:gs>
                <a:gs pos="56000">
                  <a:schemeClr val="accent2">
                    <a:lumMod val="97000"/>
                    <a:lumOff val="3000"/>
                  </a:schemeClr>
                </a:gs>
                <a:gs pos="70500">
                  <a:srgbClr val="F1995D"/>
                </a:gs>
                <a:gs pos="97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  <p:pic>
          <p:nvPicPr>
            <p:cNvPr id="4204" name="Picture 4203" descr="A black and blue number&#10;&#10;Description automatically generated">
              <a:extLst>
                <a:ext uri="{FF2B5EF4-FFF2-40B4-BE49-F238E27FC236}">
                  <a16:creationId xmlns:a16="http://schemas.microsoft.com/office/drawing/2014/main" id="{B450B519-7424-4F2D-A80B-690571447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10344" y="2375090"/>
              <a:ext cx="312741" cy="423120"/>
            </a:xfrm>
            <a:prstGeom prst="rect">
              <a:avLst/>
            </a:prstGeom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6A6727B8-7128-A561-99D9-A49BAFCA46F6}"/>
              </a:ext>
            </a:extLst>
          </p:cNvPr>
          <p:cNvSpPr txBox="1">
            <a:spLocks noChangeArrowheads="1"/>
          </p:cNvSpPr>
          <p:nvPr/>
        </p:nvSpPr>
        <p:spPr>
          <a:xfrm>
            <a:off x="133399" y="9321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explicit example of flavour –  EW interplay (</a:t>
            </a:r>
            <a:r>
              <a:rPr lang="en-GB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NP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229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3998911-0A7F-7843-13AA-2C451B8D4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69" y="4670956"/>
            <a:ext cx="10350403" cy="14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  <a:buClr>
                <a:srgbClr val="C00000"/>
              </a:buClr>
              <a:buSzPct val="50000"/>
              <a:buFont typeface="Wingdings" pitchFamily="2" charset="2"/>
              <a:buChar char="q"/>
              <a:defRPr/>
            </a:pPr>
            <a:r>
              <a:rPr lang="en-GB" sz="24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Two Wilson coefficients,        </a:t>
            </a:r>
          </a:p>
          <a:p>
            <a:pPr marL="342900" indent="-342900">
              <a:lnSpc>
                <a:spcPct val="100000"/>
              </a:lnSpc>
              <a:buClr>
                <a:srgbClr val="C00000"/>
              </a:buClr>
              <a:buSzPct val="50000"/>
              <a:buFont typeface="Wingdings" pitchFamily="2" charset="2"/>
              <a:buChar char="q"/>
              <a:defRPr/>
            </a:pPr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50000"/>
              <a:buFont typeface="Wingdings" pitchFamily="2" charset="2"/>
              <a:buChar char="q"/>
              <a:defRPr/>
            </a:pPr>
            <a:r>
              <a:rPr lang="en-GB" sz="24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One flavour-mixing parameter,   </a:t>
            </a:r>
            <a:r>
              <a:rPr lang="en-GB" sz="2400" dirty="0">
                <a:solidFill>
                  <a:srgbClr val="C00000"/>
                </a:solidFill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O(1):         =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sz="2400" dirty="0">
                <a:solidFill>
                  <a:srgbClr val="C00000"/>
                </a:solidFill>
                <a:latin typeface="Symbol" pitchFamily="2" charset="2"/>
                <a:cs typeface="Arial" panose="020B0604020202020204" pitchFamily="34" charset="0"/>
              </a:rPr>
              <a:t>e</a:t>
            </a:r>
            <a:r>
              <a:rPr lang="en-GB" sz="2400" dirty="0">
                <a:latin typeface="Symbol" pitchFamily="2" charset="2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" name="Picture 16" descr="A black and blue number&#10;&#10;Description automatically generated">
            <a:extLst>
              <a:ext uri="{FF2B5EF4-FFF2-40B4-BE49-F238E27FC236}">
                <a16:creationId xmlns:a16="http://schemas.microsoft.com/office/drawing/2014/main" id="{A41A31B7-8D61-6E64-4E6A-B5D103F1C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976" y="5766213"/>
            <a:ext cx="359416" cy="486269"/>
          </a:xfrm>
          <a:prstGeom prst="rect">
            <a:avLst/>
          </a:prstGeom>
        </p:spPr>
      </p:pic>
      <p:pic>
        <p:nvPicPr>
          <p:cNvPr id="36" name="Picture 3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B704932-B646-1699-392D-5E2FA4604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225" y="4742712"/>
            <a:ext cx="964678" cy="705511"/>
          </a:xfrm>
          <a:prstGeom prst="rect">
            <a:avLst/>
          </a:prstGeom>
        </p:spPr>
      </p:pic>
      <p:pic>
        <p:nvPicPr>
          <p:cNvPr id="37" name="Picture 36" descr="A black and white logo&#10;&#10;Description automatically generated">
            <a:extLst>
              <a:ext uri="{FF2B5EF4-FFF2-40B4-BE49-F238E27FC236}">
                <a16:creationId xmlns:a16="http://schemas.microsoft.com/office/drawing/2014/main" id="{718019EE-522F-0CE8-8EA4-2147B7015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326010" y="4676722"/>
            <a:ext cx="700186" cy="79821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C6C7C6-E495-F260-3D02-E0B2DB63153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26C58DE-D4AC-DC5A-94B9-99ABE066EBD8}"/>
              </a:ext>
            </a:extLst>
          </p:cNvPr>
          <p:cNvSpPr txBox="1">
            <a:spLocks/>
          </p:cNvSpPr>
          <p:nvPr/>
        </p:nvSpPr>
        <p:spPr>
          <a:xfrm>
            <a:off x="0" y="6574971"/>
            <a:ext cx="11369040" cy="313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/>
              <a:t>2026 ESPPU – Open Symposium (Venice, June 2025) 		                   G. Isidori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7B545CE-5953-6226-51E3-21D97938AE62}"/>
              </a:ext>
            </a:extLst>
          </p:cNvPr>
          <p:cNvSpPr txBox="1">
            <a:spLocks/>
          </p:cNvSpPr>
          <p:nvPr/>
        </p:nvSpPr>
        <p:spPr>
          <a:xfrm>
            <a:off x="11648661" y="6603558"/>
            <a:ext cx="418729" cy="258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14</a:t>
            </a:fld>
            <a:endParaRPr lang="en-US" sz="1400"/>
          </a:p>
        </p:txBody>
      </p:sp>
      <p:pic>
        <p:nvPicPr>
          <p:cNvPr id="5" name="Picture 4" descr="A graph with red circles and numbers&#10;&#10;Description automatically generated">
            <a:extLst>
              <a:ext uri="{FF2B5EF4-FFF2-40B4-BE49-F238E27FC236}">
                <a16:creationId xmlns:a16="http://schemas.microsoft.com/office/drawing/2014/main" id="{B8E3E32F-2C2F-C6F2-B26E-0E97AE1E0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5275" y="1410370"/>
            <a:ext cx="5951056" cy="4245214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37B2553-C46F-056D-0FD4-802E377EB732}"/>
              </a:ext>
            </a:extLst>
          </p:cNvPr>
          <p:cNvSpPr txBox="1">
            <a:spLocks/>
          </p:cNvSpPr>
          <p:nvPr/>
        </p:nvSpPr>
        <p:spPr bwMode="auto">
          <a:xfrm>
            <a:off x="133399" y="654741"/>
            <a:ext cx="11990660" cy="85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altLang="en-IT" sz="2400" dirty="0">
                <a:solidFill>
                  <a:schemeClr val="tx1"/>
                </a:solidFill>
              </a:rPr>
              <a:t>Looking at bounds from individual observables  </a:t>
            </a:r>
            <a:r>
              <a:rPr lang="en-GB" altLang="en-IT" sz="2400" u="sng" dirty="0">
                <a:solidFill>
                  <a:schemeClr val="tx1"/>
                </a:solidFill>
              </a:rPr>
              <a:t>misses the main point of indirect NP searches</a:t>
            </a:r>
            <a:r>
              <a:rPr lang="en-GB" altLang="en-IT" sz="2400" dirty="0">
                <a:solidFill>
                  <a:schemeClr val="tx1"/>
                </a:solidFill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IT" sz="2400" dirty="0">
                <a:solidFill>
                  <a:schemeClr val="tx1"/>
                </a:solidFill>
              </a:rPr>
              <a:t>which is the </a:t>
            </a:r>
            <a:r>
              <a:rPr lang="en-GB" altLang="en-IT" sz="2400" u="sng" dirty="0">
                <a:solidFill>
                  <a:srgbClr val="00B050"/>
                </a:solidFill>
              </a:rPr>
              <a:t>interplay of a large number of observables</a:t>
            </a:r>
            <a:r>
              <a:rPr lang="en-GB" altLang="en-IT" sz="2400" dirty="0">
                <a:solidFill>
                  <a:schemeClr val="tx1"/>
                </a:solidFill>
              </a:rPr>
              <a:t> in </a:t>
            </a:r>
            <a:r>
              <a:rPr lang="en-GB" altLang="en-IT" sz="2400" u="sng" dirty="0">
                <a:solidFill>
                  <a:srgbClr val="C00000"/>
                </a:solidFill>
              </a:rPr>
              <a:t>“decoding” the underlying theory</a:t>
            </a:r>
            <a:endParaRPr lang="en-GB" sz="2400" kern="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741901-D0A7-52AE-C6C5-77D5F17F3C13}"/>
              </a:ext>
            </a:extLst>
          </p:cNvPr>
          <p:cNvGrpSpPr/>
          <p:nvPr/>
        </p:nvGrpSpPr>
        <p:grpSpPr>
          <a:xfrm>
            <a:off x="1710344" y="1664089"/>
            <a:ext cx="2316170" cy="1332259"/>
            <a:chOff x="1710344" y="1513961"/>
            <a:chExt cx="2316170" cy="1332259"/>
          </a:xfrm>
        </p:grpSpPr>
        <p:sp>
          <p:nvSpPr>
            <p:cNvPr id="10" name="Line 23">
              <a:extLst>
                <a:ext uri="{FF2B5EF4-FFF2-40B4-BE49-F238E27FC236}">
                  <a16:creationId xmlns:a16="http://schemas.microsoft.com/office/drawing/2014/main" id="{7A4E5C00-80DA-D41E-B8ED-638B3DF27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458" y="1713373"/>
              <a:ext cx="742975" cy="445000"/>
            </a:xfrm>
            <a:prstGeom prst="line">
              <a:avLst/>
            </a:prstGeom>
            <a:noFill/>
            <a:ln w="222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23">
              <a:extLst>
                <a:ext uri="{FF2B5EF4-FFF2-40B4-BE49-F238E27FC236}">
                  <a16:creationId xmlns:a16="http://schemas.microsoft.com/office/drawing/2014/main" id="{EA7CDC68-5333-C49F-C019-4074F3D980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5746" y="1757223"/>
              <a:ext cx="742974" cy="38612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23">
              <a:extLst>
                <a:ext uri="{FF2B5EF4-FFF2-40B4-BE49-F238E27FC236}">
                  <a16:creationId xmlns:a16="http://schemas.microsoft.com/office/drawing/2014/main" id="{ABB6873B-0BB9-F51B-4F13-B993DCAE3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1077" y="2143346"/>
              <a:ext cx="742975" cy="4450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3" name="Picture 12" descr="A close up of a number&#10;&#10;Description automatically generated">
              <a:extLst>
                <a:ext uri="{FF2B5EF4-FFF2-40B4-BE49-F238E27FC236}">
                  <a16:creationId xmlns:a16="http://schemas.microsoft.com/office/drawing/2014/main" id="{FD16882D-4063-9426-9905-568866DFB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05164" y="1513961"/>
              <a:ext cx="319900" cy="495330"/>
            </a:xfrm>
            <a:prstGeom prst="rect">
              <a:avLst/>
            </a:prstGeom>
          </p:spPr>
        </p:pic>
        <p:pic>
          <p:nvPicPr>
            <p:cNvPr id="14" name="Picture 13" descr="A close up of a number&#10;&#10;Description automatically generated">
              <a:extLst>
                <a:ext uri="{FF2B5EF4-FFF2-40B4-BE49-F238E27FC236}">
                  <a16:creationId xmlns:a16="http://schemas.microsoft.com/office/drawing/2014/main" id="{5F524731-765E-BA92-9CB4-2DCDBD5F9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06614" y="2350890"/>
              <a:ext cx="319900" cy="495330"/>
            </a:xfrm>
            <a:prstGeom prst="rect">
              <a:avLst/>
            </a:prstGeom>
          </p:spPr>
        </p:pic>
        <p:pic>
          <p:nvPicPr>
            <p:cNvPr id="15" name="Picture 14" descr="A black and blue number&#10;&#10;Description automatically generated">
              <a:extLst>
                <a:ext uri="{FF2B5EF4-FFF2-40B4-BE49-F238E27FC236}">
                  <a16:creationId xmlns:a16="http://schemas.microsoft.com/office/drawing/2014/main" id="{0CA36409-1C45-4CDA-228E-F529E60F3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0344" y="1528296"/>
              <a:ext cx="312741" cy="423120"/>
            </a:xfrm>
            <a:prstGeom prst="rect">
              <a:avLst/>
            </a:prstGeom>
          </p:spPr>
        </p:pic>
        <p:sp>
          <p:nvSpPr>
            <p:cNvPr id="16" name="Line 23">
              <a:extLst>
                <a:ext uri="{FF2B5EF4-FFF2-40B4-BE49-F238E27FC236}">
                  <a16:creationId xmlns:a16="http://schemas.microsoft.com/office/drawing/2014/main" id="{3F0123DA-44CD-B376-E265-E6A0E61E14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6458" y="2182701"/>
              <a:ext cx="738183" cy="361629"/>
            </a:xfrm>
            <a:prstGeom prst="line">
              <a:avLst/>
            </a:prstGeom>
            <a:noFill/>
            <a:ln w="222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Oval 25">
              <a:extLst>
                <a:ext uri="{FF2B5EF4-FFF2-40B4-BE49-F238E27FC236}">
                  <a16:creationId xmlns:a16="http://schemas.microsoft.com/office/drawing/2014/main" id="{6E0194B1-1CE8-0E80-BBF9-12B07C1CF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596" y="1973421"/>
              <a:ext cx="495494" cy="359125"/>
            </a:xfrm>
            <a:prstGeom prst="ellipse">
              <a:avLst/>
            </a:prstGeom>
            <a:gradFill flip="none" rotWithShape="1">
              <a:gsLst>
                <a:gs pos="17000">
                  <a:schemeClr val="accent2">
                    <a:lumMod val="67000"/>
                  </a:schemeClr>
                </a:gs>
                <a:gs pos="56000">
                  <a:schemeClr val="accent2">
                    <a:lumMod val="97000"/>
                    <a:lumOff val="3000"/>
                  </a:schemeClr>
                </a:gs>
                <a:gs pos="70500">
                  <a:srgbClr val="F1995D"/>
                </a:gs>
                <a:gs pos="97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IT" altLang="en-IT"/>
            </a:p>
          </p:txBody>
        </p:sp>
        <p:pic>
          <p:nvPicPr>
            <p:cNvPr id="19" name="Picture 18" descr="A black and blue number&#10;&#10;Description automatically generated">
              <a:extLst>
                <a:ext uri="{FF2B5EF4-FFF2-40B4-BE49-F238E27FC236}">
                  <a16:creationId xmlns:a16="http://schemas.microsoft.com/office/drawing/2014/main" id="{50485EDF-C472-F5EE-C04F-F0525CC1B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0344" y="2375090"/>
              <a:ext cx="312741" cy="42312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C3F4993-3BA4-D586-A154-5DA5917C5A13}"/>
              </a:ext>
            </a:extLst>
          </p:cNvPr>
          <p:cNvSpPr txBox="1"/>
          <p:nvPr/>
        </p:nvSpPr>
        <p:spPr>
          <a:xfrm>
            <a:off x="180222" y="3168051"/>
            <a:ext cx="50484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A simple, consistent, description </a:t>
            </a:r>
          </a:p>
          <a:p>
            <a:pPr>
              <a:defRPr/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of the system involves (</a:t>
            </a:r>
            <a:r>
              <a:rPr lang="en-GB" sz="2400" i="1" dirty="0">
                <a:latin typeface="+mn-lt"/>
                <a:cs typeface="Arial" panose="020B0604020202020204" pitchFamily="34" charset="0"/>
              </a:rPr>
              <a:t>at least</a:t>
            </a:r>
            <a:r>
              <a:rPr lang="en-GB" sz="2400" dirty="0">
                <a:latin typeface="+mn-lt"/>
                <a:cs typeface="Arial" panose="020B0604020202020204" pitchFamily="34" charset="0"/>
              </a:rPr>
              <a:t>)  </a:t>
            </a:r>
          </a:p>
          <a:p>
            <a:pPr>
              <a:defRPr/>
            </a:pPr>
            <a:r>
              <a:rPr lang="en-GB" sz="2400" dirty="0">
                <a:latin typeface="+mn-lt"/>
                <a:cs typeface="Arial" panose="020B0604020202020204" pitchFamily="34" charset="0"/>
              </a:rPr>
              <a:t>3 parameters</a:t>
            </a:r>
            <a:r>
              <a:rPr lang="en-GB" sz="24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3" name="Line 46">
            <a:extLst>
              <a:ext uri="{FF2B5EF4-FFF2-40B4-BE49-F238E27FC236}">
                <a16:creationId xmlns:a16="http://schemas.microsoft.com/office/drawing/2014/main" id="{4506BB83-CE30-4A3A-9963-4AB79AD0618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02043" y="2398350"/>
            <a:ext cx="1784331" cy="197699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32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2E1B8AFB-72E6-330E-E54B-8FC2D37E300B}"/>
              </a:ext>
            </a:extLst>
          </p:cNvPr>
          <p:cNvSpPr txBox="1">
            <a:spLocks noChangeArrowheads="1"/>
          </p:cNvSpPr>
          <p:nvPr/>
        </p:nvSpPr>
        <p:spPr>
          <a:xfrm>
            <a:off x="133399" y="9321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explicit example of flavour –  EW interplay (</a:t>
            </a:r>
            <a:r>
              <a:rPr lang="en-GB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NP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1097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graph&#10;&#10;Description automatically generated">
            <a:extLst>
              <a:ext uri="{FF2B5EF4-FFF2-40B4-BE49-F238E27FC236}">
                <a16:creationId xmlns:a16="http://schemas.microsoft.com/office/drawing/2014/main" id="{D50DBEE1-3496-AB3D-92A5-7F930323B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00" y="1080000"/>
            <a:ext cx="5594245" cy="5400000"/>
          </a:xfrm>
          <a:prstGeom prst="rect">
            <a:avLst/>
          </a:prstGeom>
        </p:spPr>
      </p:pic>
      <p:pic>
        <p:nvPicPr>
          <p:cNvPr id="8" name="Picture 7" descr="A diagram of a plane&#10;&#10;Description automatically generated with medium confidence">
            <a:extLst>
              <a:ext uri="{FF2B5EF4-FFF2-40B4-BE49-F238E27FC236}">
                <a16:creationId xmlns:a16="http://schemas.microsoft.com/office/drawing/2014/main" id="{11A5DFA2-F71E-FA16-11B0-7A6DEC2DE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080000"/>
            <a:ext cx="5624593" cy="5400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AA93B0-76BF-9821-2FFD-71437A1D5649}"/>
              </a:ext>
            </a:extLst>
          </p:cNvPr>
          <p:cNvCxnSpPr>
            <a:cxnSpLocks/>
          </p:cNvCxnSpPr>
          <p:nvPr/>
        </p:nvCxnSpPr>
        <p:spPr>
          <a:xfrm flipV="1">
            <a:off x="7930827" y="1080000"/>
            <a:ext cx="0" cy="48207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F2DBAE-291F-123A-0D00-FBED57BBC10C}"/>
              </a:ext>
            </a:extLst>
          </p:cNvPr>
          <p:cNvCxnSpPr>
            <a:cxnSpLocks/>
          </p:cNvCxnSpPr>
          <p:nvPr/>
        </p:nvCxnSpPr>
        <p:spPr>
          <a:xfrm flipV="1">
            <a:off x="7080836" y="5015455"/>
            <a:ext cx="4793381" cy="54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69137B-9DE2-B61A-9BA2-F4C7BD2E83E2}"/>
              </a:ext>
            </a:extLst>
          </p:cNvPr>
          <p:cNvCxnSpPr>
            <a:cxnSpLocks/>
          </p:cNvCxnSpPr>
          <p:nvPr/>
        </p:nvCxnSpPr>
        <p:spPr>
          <a:xfrm flipV="1">
            <a:off x="7095124" y="1080000"/>
            <a:ext cx="4793381" cy="477488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>
            <a:extLst>
              <a:ext uri="{FF2B5EF4-FFF2-40B4-BE49-F238E27FC236}">
                <a16:creationId xmlns:a16="http://schemas.microsoft.com/office/drawing/2014/main" id="{1F5CC4A9-3A7D-9FBB-F6E3-BB3D17C04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5632" y="1169164"/>
            <a:ext cx="963338" cy="53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800" baseline="-25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DAC48CC-995B-3BAD-AE73-15DCA55BC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1477" y="4406482"/>
            <a:ext cx="678357" cy="56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Z’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7174E4F-C019-49EE-FE2C-5C6E83EC6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9831" y="1705018"/>
            <a:ext cx="963338" cy="53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8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GB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4E70E3-46B3-CDF3-C6A2-6C167E716838}"/>
              </a:ext>
            </a:extLst>
          </p:cNvPr>
          <p:cNvCxnSpPr>
            <a:cxnSpLocks/>
          </p:cNvCxnSpPr>
          <p:nvPr/>
        </p:nvCxnSpPr>
        <p:spPr>
          <a:xfrm>
            <a:off x="7850459" y="2687444"/>
            <a:ext cx="803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>
            <a:extLst>
              <a:ext uri="{FF2B5EF4-FFF2-40B4-BE49-F238E27FC236}">
                <a16:creationId xmlns:a16="http://schemas.microsoft.com/office/drawing/2014/main" id="{10E47B36-CED4-BB50-ABB6-12052CDAF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211" y="2537798"/>
            <a:ext cx="701264" cy="30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160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endParaRPr lang="en-GB" sz="1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6BAB13C-579F-71FB-B03F-FC967E5E9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062" y="4191858"/>
            <a:ext cx="963338" cy="33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160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endParaRPr lang="en-GB" sz="1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D29309-6313-F68F-7099-FE571CE2B29C}"/>
              </a:ext>
            </a:extLst>
          </p:cNvPr>
          <p:cNvCxnSpPr>
            <a:cxnSpLocks/>
          </p:cNvCxnSpPr>
          <p:nvPr/>
        </p:nvCxnSpPr>
        <p:spPr>
          <a:xfrm>
            <a:off x="7850451" y="4368616"/>
            <a:ext cx="803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8EAB89E-3A48-CCD4-D256-D644E6F59106}"/>
              </a:ext>
            </a:extLst>
          </p:cNvPr>
          <p:cNvSpPr txBox="1"/>
          <p:nvPr/>
        </p:nvSpPr>
        <p:spPr>
          <a:xfrm>
            <a:off x="7229555" y="1587899"/>
            <a:ext cx="701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GB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0C10BDE2-EE91-CDC4-DD2C-1E9CE9A9BD9F}"/>
              </a:ext>
            </a:extLst>
          </p:cNvPr>
          <p:cNvSpPr txBox="1">
            <a:spLocks/>
          </p:cNvSpPr>
          <p:nvPr/>
        </p:nvSpPr>
        <p:spPr>
          <a:xfrm>
            <a:off x="0" y="6574971"/>
            <a:ext cx="11369040" cy="313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/>
              <a:t>2026 ESPPU – Open Symposium (Venice, June 2025) 		                   G. Isidori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85BBF49-5C9A-15C8-F6B4-4D86D3F80119}"/>
              </a:ext>
            </a:extLst>
          </p:cNvPr>
          <p:cNvSpPr txBox="1">
            <a:spLocks/>
          </p:cNvSpPr>
          <p:nvPr/>
        </p:nvSpPr>
        <p:spPr>
          <a:xfrm>
            <a:off x="11648661" y="6603558"/>
            <a:ext cx="418729" cy="258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15</a:t>
            </a:fld>
            <a:endParaRPr lang="en-US" sz="14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8B6012-0ADC-826A-C13F-A5CC0DF97734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E4C5205-32A6-B997-ED6B-93FC7453F891}"/>
              </a:ext>
            </a:extLst>
          </p:cNvPr>
          <p:cNvSpPr txBox="1"/>
          <p:nvPr/>
        </p:nvSpPr>
        <p:spPr>
          <a:xfrm>
            <a:off x="1186131" y="1151984"/>
            <a:ext cx="125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ESPP2026 Preliminary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7E7F39-0080-61D2-2A41-B128BC077299}"/>
              </a:ext>
            </a:extLst>
          </p:cNvPr>
          <p:cNvSpPr txBox="1"/>
          <p:nvPr/>
        </p:nvSpPr>
        <p:spPr>
          <a:xfrm>
            <a:off x="10708622" y="1151984"/>
            <a:ext cx="125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ESPP2026 Preliminary 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0BDFA619-13B4-5884-1767-D342588E7BE1}"/>
              </a:ext>
            </a:extLst>
          </p:cNvPr>
          <p:cNvSpPr txBox="1">
            <a:spLocks noChangeArrowheads="1"/>
          </p:cNvSpPr>
          <p:nvPr/>
        </p:nvSpPr>
        <p:spPr>
          <a:xfrm>
            <a:off x="133399" y="9321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explicit example of flavour –  EW interplay (</a:t>
            </a:r>
            <a:r>
              <a:rPr lang="en-GB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NP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002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diagram of a diagram&#10;&#10;Description automatically generated">
            <a:extLst>
              <a:ext uri="{FF2B5EF4-FFF2-40B4-BE49-F238E27FC236}">
                <a16:creationId xmlns:a16="http://schemas.microsoft.com/office/drawing/2014/main" id="{F76C373A-1B9F-8A98-F955-25ED08B97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000" y="1080000"/>
            <a:ext cx="5594245" cy="5400000"/>
          </a:xfrm>
          <a:prstGeom prst="rect">
            <a:avLst/>
          </a:prstGeom>
        </p:spPr>
      </p:pic>
      <p:pic>
        <p:nvPicPr>
          <p:cNvPr id="21" name="Picture 20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C37AE700-EC57-683F-5B2D-6DA77768B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5624593" cy="5400000"/>
          </a:xfrm>
          <a:prstGeom prst="rect">
            <a:avLst/>
          </a:prstGeo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BDFD246-B046-59B6-8D8F-B1209D6BDF53}"/>
              </a:ext>
            </a:extLst>
          </p:cNvPr>
          <p:cNvSpPr txBox="1">
            <a:spLocks/>
          </p:cNvSpPr>
          <p:nvPr/>
        </p:nvSpPr>
        <p:spPr>
          <a:xfrm>
            <a:off x="0" y="6574971"/>
            <a:ext cx="11369040" cy="313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/>
              <a:t>2026 ESPPU – Open Symposium (Venice, June 2025) 		                   G. Isidori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53173-889C-B630-825A-E3E483858DB3}"/>
              </a:ext>
            </a:extLst>
          </p:cNvPr>
          <p:cNvSpPr txBox="1">
            <a:spLocks/>
          </p:cNvSpPr>
          <p:nvPr/>
        </p:nvSpPr>
        <p:spPr>
          <a:xfrm>
            <a:off x="11648661" y="6603558"/>
            <a:ext cx="418729" cy="258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16</a:t>
            </a:fld>
            <a:endParaRPr lang="en-US" sz="14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DCEEE7-D4C7-0EE5-66A0-44071B29749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6CECAEB-8C21-FD64-433C-DE78D09C77D7}"/>
              </a:ext>
            </a:extLst>
          </p:cNvPr>
          <p:cNvSpPr txBox="1"/>
          <p:nvPr/>
        </p:nvSpPr>
        <p:spPr>
          <a:xfrm>
            <a:off x="1186131" y="1151984"/>
            <a:ext cx="125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ESPP2026 Preliminary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5A5E92-68E4-F689-D6CC-97CE7EF25FFA}"/>
              </a:ext>
            </a:extLst>
          </p:cNvPr>
          <p:cNvSpPr txBox="1"/>
          <p:nvPr/>
        </p:nvSpPr>
        <p:spPr>
          <a:xfrm>
            <a:off x="10708622" y="1151984"/>
            <a:ext cx="125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ESPP2026 Preliminary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6B1318-D086-14B7-4BC1-89633DE78146}"/>
              </a:ext>
            </a:extLst>
          </p:cNvPr>
          <p:cNvSpPr txBox="1">
            <a:spLocks noChangeArrowheads="1"/>
          </p:cNvSpPr>
          <p:nvPr/>
        </p:nvSpPr>
        <p:spPr>
          <a:xfrm>
            <a:off x="133399" y="9321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explicit example of flavour –  EW interplay (</a:t>
            </a:r>
            <a:r>
              <a:rPr lang="en-GB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NP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9672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diagram of a graph&#10;&#10;Description automatically generated">
            <a:extLst>
              <a:ext uri="{FF2B5EF4-FFF2-40B4-BE49-F238E27FC236}">
                <a16:creationId xmlns:a16="http://schemas.microsoft.com/office/drawing/2014/main" id="{858F4DB7-F8E0-1CCB-2CA6-628975C6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000" y="1080000"/>
            <a:ext cx="5594245" cy="5400000"/>
          </a:xfrm>
          <a:prstGeom prst="rect">
            <a:avLst/>
          </a:prstGeom>
        </p:spPr>
      </p:pic>
      <p:pic>
        <p:nvPicPr>
          <p:cNvPr id="19" name="Picture 18" descr="A diagram of a graph&#10;&#10;Description automatically generated">
            <a:extLst>
              <a:ext uri="{FF2B5EF4-FFF2-40B4-BE49-F238E27FC236}">
                <a16:creationId xmlns:a16="http://schemas.microsoft.com/office/drawing/2014/main" id="{C5D1DC6D-7170-6DA1-93A4-AD26696A2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5624593" cy="5400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A32F2-3ECF-5587-96EA-ED3F6BB4D4C9}"/>
              </a:ext>
            </a:extLst>
          </p:cNvPr>
          <p:cNvSpPr txBox="1">
            <a:spLocks/>
          </p:cNvSpPr>
          <p:nvPr/>
        </p:nvSpPr>
        <p:spPr>
          <a:xfrm>
            <a:off x="0" y="6574971"/>
            <a:ext cx="11369040" cy="313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/>
              <a:t>2026 ESPPU – Open Symposium (Venice, June 2025) 		                   G. Isidori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A3430-0F20-33E8-2165-3C225CCF3287}"/>
              </a:ext>
            </a:extLst>
          </p:cNvPr>
          <p:cNvSpPr txBox="1">
            <a:spLocks/>
          </p:cNvSpPr>
          <p:nvPr/>
        </p:nvSpPr>
        <p:spPr>
          <a:xfrm>
            <a:off x="11648661" y="6603558"/>
            <a:ext cx="418729" cy="258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17</a:t>
            </a:fld>
            <a:endParaRPr lang="en-US" sz="14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9BFA49-8105-7549-7BD1-AD1F8E221694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38CF022-63F2-849F-22B9-8D80A4C063FD}"/>
              </a:ext>
            </a:extLst>
          </p:cNvPr>
          <p:cNvSpPr txBox="1"/>
          <p:nvPr/>
        </p:nvSpPr>
        <p:spPr>
          <a:xfrm>
            <a:off x="1186131" y="1151984"/>
            <a:ext cx="125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ESPP2026 Preliminary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145EF-8B03-7C50-00C7-894C1B8B575C}"/>
              </a:ext>
            </a:extLst>
          </p:cNvPr>
          <p:cNvSpPr txBox="1"/>
          <p:nvPr/>
        </p:nvSpPr>
        <p:spPr>
          <a:xfrm>
            <a:off x="10708622" y="1151984"/>
            <a:ext cx="125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ESPP2026 Preliminary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95A0AAE-9E1F-DA0E-F58A-627B77756FDE}"/>
              </a:ext>
            </a:extLst>
          </p:cNvPr>
          <p:cNvSpPr txBox="1">
            <a:spLocks noChangeArrowheads="1"/>
          </p:cNvSpPr>
          <p:nvPr/>
        </p:nvSpPr>
        <p:spPr>
          <a:xfrm>
            <a:off x="133399" y="9321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explicit example of flavour –  EW interplay (</a:t>
            </a:r>
            <a:r>
              <a:rPr lang="en-GB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NP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7827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A4623D9-0139-98CF-2C0E-FD31DFEC4C6E}"/>
              </a:ext>
            </a:extLst>
          </p:cNvPr>
          <p:cNvSpPr/>
          <p:nvPr/>
        </p:nvSpPr>
        <p:spPr>
          <a:xfrm>
            <a:off x="133399" y="1534761"/>
            <a:ext cx="11727726" cy="1982974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altLang="en-IT" sz="2400" baseline="33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A32F2-3ECF-5587-96EA-ED3F6BB4D4C9}"/>
              </a:ext>
            </a:extLst>
          </p:cNvPr>
          <p:cNvSpPr txBox="1">
            <a:spLocks/>
          </p:cNvSpPr>
          <p:nvPr/>
        </p:nvSpPr>
        <p:spPr>
          <a:xfrm>
            <a:off x="0" y="6574971"/>
            <a:ext cx="11369040" cy="313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/>
              <a:t>2026 ESPPU – Open Symposium (Venice, June 2025) 		                   G. Isidori - Status and open questions in </a:t>
            </a:r>
            <a:r>
              <a:rPr lang="en-GB" sz="1400"/>
              <a:t>Flavour</a:t>
            </a:r>
            <a:r>
              <a:rPr lang="en-US" sz="1400"/>
              <a:t> Physics</a:t>
            </a:r>
            <a:endParaRPr lang="de-DE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A3430-0F20-33E8-2165-3C225CCF3287}"/>
              </a:ext>
            </a:extLst>
          </p:cNvPr>
          <p:cNvSpPr txBox="1">
            <a:spLocks/>
          </p:cNvSpPr>
          <p:nvPr/>
        </p:nvSpPr>
        <p:spPr>
          <a:xfrm>
            <a:off x="11648661" y="6603558"/>
            <a:ext cx="418729" cy="258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18</a:t>
            </a:fld>
            <a:endParaRPr lang="en-US" sz="14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AA148F3-DA54-5991-3B5A-0048819CDB09}"/>
              </a:ext>
            </a:extLst>
          </p:cNvPr>
          <p:cNvSpPr txBox="1">
            <a:spLocks noChangeArrowheads="1"/>
          </p:cNvSpPr>
          <p:nvPr/>
        </p:nvSpPr>
        <p:spPr>
          <a:xfrm>
            <a:off x="133399" y="9321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flavour, EW, and Higgs physics interplay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9BFA49-8105-7549-7BD1-AD1F8E221694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9A4109-FAC5-7E9A-9803-9F0CDC247F70}"/>
              </a:ext>
            </a:extLst>
          </p:cNvPr>
          <p:cNvSpPr txBox="1">
            <a:spLocks/>
          </p:cNvSpPr>
          <p:nvPr/>
        </p:nvSpPr>
        <p:spPr bwMode="auto">
          <a:xfrm>
            <a:off x="126357" y="841713"/>
            <a:ext cx="11522304" cy="44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altLang="en-IT" sz="2400" dirty="0">
                <a:solidFill>
                  <a:schemeClr val="tx1"/>
                </a:solidFill>
              </a:rPr>
              <a:t>What I have illustrated is only an example, but the conclusions are very general:</a:t>
            </a:r>
            <a:endParaRPr lang="en-GB" sz="2400" u="sng" kern="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B62DF-1679-ADB2-4457-2F5D8DE09865}"/>
              </a:ext>
            </a:extLst>
          </p:cNvPr>
          <p:cNvSpPr txBox="1"/>
          <p:nvPr/>
        </p:nvSpPr>
        <p:spPr>
          <a:xfrm>
            <a:off x="330875" y="1728506"/>
            <a:ext cx="114184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GB" altLang="en-IT" sz="2400" dirty="0">
                <a:solidFill>
                  <a:schemeClr val="tx1"/>
                </a:solidFill>
              </a:rPr>
              <a:t>The </a:t>
            </a:r>
            <a:r>
              <a:rPr lang="en-GB" altLang="en-IT" sz="2400" u="sng" dirty="0">
                <a:solidFill>
                  <a:schemeClr val="tx1"/>
                </a:solidFill>
              </a:rPr>
              <a:t>interplay of a large number of observables</a:t>
            </a:r>
            <a:r>
              <a:rPr lang="en-GB" altLang="en-IT" sz="2400" dirty="0">
                <a:solidFill>
                  <a:schemeClr val="tx1"/>
                </a:solidFill>
              </a:rPr>
              <a:t> is a key ingredient if we aim to </a:t>
            </a:r>
            <a:r>
              <a:rPr lang="en-GB" altLang="en-IT" sz="2400" dirty="0">
                <a:solidFill>
                  <a:srgbClr val="C00000"/>
                </a:solidFill>
              </a:rPr>
              <a:t>“decode” </a:t>
            </a:r>
            <a:r>
              <a:rPr lang="en-GB" altLang="en-IT" sz="2400" dirty="0">
                <a:solidFill>
                  <a:schemeClr val="tx1"/>
                </a:solidFill>
              </a:rPr>
              <a:t>the underlying theory via indirect measurements and/or </a:t>
            </a:r>
            <a:r>
              <a:rPr lang="en-GB" altLang="en-IT" sz="2400" dirty="0">
                <a:solidFill>
                  <a:srgbClr val="C00000"/>
                </a:solidFill>
              </a:rPr>
              <a:t>“validate” </a:t>
            </a:r>
            <a:r>
              <a:rPr lang="en-GB" altLang="en-IT" sz="2400" dirty="0">
                <a:solidFill>
                  <a:schemeClr val="tx1"/>
                </a:solidFill>
              </a:rPr>
              <a:t>indirect BSM evidences 	(</a:t>
            </a:r>
            <a:r>
              <a:rPr lang="en-GB" altLang="en-IT" sz="2400" i="1" dirty="0">
                <a:solidFill>
                  <a:schemeClr val="bg1">
                    <a:lumMod val="65000"/>
                  </a:schemeClr>
                </a:solidFill>
              </a:rPr>
              <a:t>in concrete models there are no hundreds parameters, but likely more than three…</a:t>
            </a:r>
            <a:r>
              <a:rPr lang="en-GB" altLang="en-IT" sz="2400" dirty="0">
                <a:solidFill>
                  <a:schemeClr val="tx1"/>
                </a:solidFill>
              </a:rPr>
              <a:t>) and </a:t>
            </a:r>
            <a:r>
              <a:rPr lang="en-GB" altLang="en-IT" sz="2400" u="sng" dirty="0">
                <a:solidFill>
                  <a:schemeClr val="tx1"/>
                </a:solidFill>
              </a:rPr>
              <a:t>flavour physics represent a particularly “rich” domain</a:t>
            </a:r>
            <a:r>
              <a:rPr lang="en-GB" altLang="en-IT" sz="2400" dirty="0">
                <a:solidFill>
                  <a:schemeClr val="tx1"/>
                </a:solidFill>
              </a:rPr>
              <a:t> of NP sensitive observables.</a:t>
            </a:r>
            <a:endParaRPr lang="en-GB" sz="2400" u="sng" kern="0" dirty="0">
              <a:solidFill>
                <a:schemeClr val="tx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01FDB892-97FF-AC91-0151-C6BAACCE0D90}"/>
              </a:ext>
            </a:extLst>
          </p:cNvPr>
          <p:cNvSpPr txBox="1">
            <a:spLocks/>
          </p:cNvSpPr>
          <p:nvPr/>
        </p:nvSpPr>
        <p:spPr bwMode="auto">
          <a:xfrm>
            <a:off x="346376" y="3967407"/>
            <a:ext cx="11302285" cy="170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altLang="en-IT" sz="2400" dirty="0">
                <a:solidFill>
                  <a:schemeClr val="tx1"/>
                </a:solidFill>
              </a:rPr>
              <a:t>Precision </a:t>
            </a:r>
            <a:r>
              <a:rPr lang="en-GB" altLang="en-IT" sz="2400" dirty="0">
                <a:solidFill>
                  <a:srgbClr val="C00000"/>
                </a:solidFill>
              </a:rPr>
              <a:t>Higgs</a:t>
            </a:r>
            <a:r>
              <a:rPr lang="en-GB" altLang="en-IT" sz="2400" dirty="0">
                <a:solidFill>
                  <a:schemeClr val="tx1"/>
                </a:solidFill>
              </a:rPr>
              <a:t>, </a:t>
            </a:r>
            <a:r>
              <a:rPr lang="en-GB" altLang="en-IT" sz="2400" dirty="0">
                <a:solidFill>
                  <a:srgbClr val="00B050"/>
                </a:solidFill>
              </a:rPr>
              <a:t>electroweak</a:t>
            </a:r>
            <a:r>
              <a:rPr lang="en-GB" altLang="en-IT" sz="2400" dirty="0">
                <a:solidFill>
                  <a:schemeClr val="tx1"/>
                </a:solidFill>
              </a:rPr>
              <a:t>, and </a:t>
            </a:r>
            <a:r>
              <a:rPr lang="en-GB" altLang="en-IT" sz="2400" dirty="0">
                <a:solidFill>
                  <a:srgbClr val="0070C0"/>
                </a:solidFill>
              </a:rPr>
              <a:t>flavour physics </a:t>
            </a:r>
            <a:r>
              <a:rPr lang="en-GB" altLang="en-IT" sz="2400" dirty="0">
                <a:solidFill>
                  <a:schemeClr val="tx1"/>
                </a:solidFill>
              </a:rPr>
              <a:t>are three faces of the same strategy: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en-IT" dirty="0">
                <a:solidFill>
                  <a:schemeClr val="tx1"/>
                </a:solidFill>
              </a:rPr>
              <a:t>for all of them the primary objective is indirect discovery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en-IT" dirty="0">
                <a:solidFill>
                  <a:schemeClr val="tx1"/>
                </a:solidFill>
              </a:rPr>
              <a:t>in realistic models, with </a:t>
            </a:r>
            <a:r>
              <a:rPr lang="en-GB" altLang="en-IT" dirty="0" err="1">
                <a:solidFill>
                  <a:schemeClr val="tx1"/>
                </a:solidFill>
              </a:rPr>
              <a:t>TeV</a:t>
            </a:r>
            <a:r>
              <a:rPr lang="en-GB" altLang="en-IT" dirty="0">
                <a:solidFill>
                  <a:schemeClr val="tx1"/>
                </a:solidFill>
              </a:rPr>
              <a:t>-scale NP, they provide very complementary information</a:t>
            </a:r>
            <a:endParaRPr lang="en-GB" sz="2400" u="sng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6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C5994F-69EE-8986-4A0A-203AD1C92A8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6079EC-8CFF-730F-B072-2939E7992A0A}"/>
              </a:ext>
            </a:extLst>
          </p:cNvPr>
          <p:cNvSpPr txBox="1">
            <a:spLocks/>
          </p:cNvSpPr>
          <p:nvPr/>
        </p:nvSpPr>
        <p:spPr bwMode="auto">
          <a:xfrm>
            <a:off x="213376" y="699087"/>
            <a:ext cx="11575853" cy="8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Fermion masses are the results of the Yukawa interactions</a:t>
            </a:r>
            <a:r>
              <a:rPr lang="en-US" altLang="en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US" altLang="en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IT" sz="2400" u="sng" dirty="0">
                <a:solidFill>
                  <a:srgbClr val="0070C0"/>
                </a:solidFill>
                <a:cs typeface="Times New Roman" panose="02020603050405020304" pitchFamily="18" charset="0"/>
              </a:rPr>
              <a:t>Inescapable link between Higgs and flavor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, whose origin can be addressed only </a:t>
            </a:r>
            <a:r>
              <a:rPr lang="en-US" altLang="en-IT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beyond the SM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…</a:t>
            </a:r>
            <a:endParaRPr lang="en-GB" sz="2400" kern="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C3BEC888-2F13-15F8-95F5-CD11DD756B75}"/>
              </a:ext>
            </a:extLst>
          </p:cNvPr>
          <p:cNvSpPr txBox="1">
            <a:spLocks noChangeArrowheads="1"/>
          </p:cNvSpPr>
          <p:nvPr/>
        </p:nvSpPr>
        <p:spPr>
          <a:xfrm>
            <a:off x="134478" y="71982"/>
            <a:ext cx="8204644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 questions: </a:t>
            </a:r>
            <a:r>
              <a:rPr lang="en-GB" sz="32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SM flavour puzzle</a:t>
            </a:r>
          </a:p>
        </p:txBody>
      </p:sp>
      <p:sp>
        <p:nvSpPr>
          <p:cNvPr id="50" name="Line 26">
            <a:extLst>
              <a:ext uri="{FF2B5EF4-FFF2-40B4-BE49-F238E27FC236}">
                <a16:creationId xmlns:a16="http://schemas.microsoft.com/office/drawing/2014/main" id="{72E769A4-A478-A870-6242-8C98B19D7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9571" y="2401509"/>
            <a:ext cx="795662" cy="6038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Line 27">
            <a:extLst>
              <a:ext uri="{FF2B5EF4-FFF2-40B4-BE49-F238E27FC236}">
                <a16:creationId xmlns:a16="http://schemas.microsoft.com/office/drawing/2014/main" id="{4D536629-8480-ACFB-1293-A742BDCAF7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9407" y="3138598"/>
            <a:ext cx="825826" cy="4652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Text Box 28">
            <a:extLst>
              <a:ext uri="{FF2B5EF4-FFF2-40B4-BE49-F238E27FC236}">
                <a16:creationId xmlns:a16="http://schemas.microsoft.com/office/drawing/2014/main" id="{D2520657-2B1E-7A85-74C4-F0F7D4060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86" y="2167268"/>
            <a:ext cx="399621" cy="4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400" baseline="-25000" err="1">
                <a:solidFill>
                  <a:schemeClr val="tx1"/>
                </a:solidFill>
                <a:cs typeface="Times New Roman" panose="02020603050405020304" pitchFamily="18" charset="0"/>
              </a:rPr>
              <a:t>L</a:t>
            </a:r>
            <a:r>
              <a:rPr lang="en-US" altLang="en-IT" sz="2400" baseline="30000" err="1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endParaRPr lang="en-US" altLang="en-IT" sz="2400" baseline="30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Line 26">
            <a:extLst>
              <a:ext uri="{FF2B5EF4-FFF2-40B4-BE49-F238E27FC236}">
                <a16:creationId xmlns:a16="http://schemas.microsoft.com/office/drawing/2014/main" id="{9BC91A2C-A997-32A6-2BB9-3794508F44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7588" y="3082652"/>
            <a:ext cx="1369211" cy="0"/>
          </a:xfrm>
          <a:prstGeom prst="line">
            <a:avLst/>
          </a:prstGeom>
          <a:noFill/>
          <a:ln w="19050">
            <a:solidFill>
              <a:srgbClr val="C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Oval 25">
            <a:extLst>
              <a:ext uri="{FF2B5EF4-FFF2-40B4-BE49-F238E27FC236}">
                <a16:creationId xmlns:a16="http://schemas.microsoft.com/office/drawing/2014/main" id="{F306753D-5CDE-13AD-B5FB-85A142A43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7941" y="2604528"/>
            <a:ext cx="1369211" cy="934920"/>
          </a:xfrm>
          <a:prstGeom prst="ellipse">
            <a:avLst/>
          </a:prstGeom>
          <a:gradFill flip="none" rotWithShape="1">
            <a:gsLst>
              <a:gs pos="63000">
                <a:srgbClr val="0069FC"/>
              </a:gs>
              <a:gs pos="17000">
                <a:srgbClr val="0069FC">
                  <a:alpha val="49898"/>
                </a:srgbClr>
              </a:gs>
              <a:gs pos="44000">
                <a:srgbClr val="0069FC">
                  <a:alpha val="90547"/>
                  <a:lumMod val="73000"/>
                  <a:lumOff val="27000"/>
                </a:srgbClr>
              </a:gs>
              <a:gs pos="97000">
                <a:srgbClr val="0069FC">
                  <a:alpha val="3340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T" altLang="en-IT"/>
          </a:p>
        </p:txBody>
      </p:sp>
      <p:sp>
        <p:nvSpPr>
          <p:cNvPr id="55" name="Text Box 28">
            <a:extLst>
              <a:ext uri="{FF2B5EF4-FFF2-40B4-BE49-F238E27FC236}">
                <a16:creationId xmlns:a16="http://schemas.microsoft.com/office/drawing/2014/main" id="{54689639-B92E-B481-4F15-732439602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530" y="2884842"/>
            <a:ext cx="1254032" cy="4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???</a:t>
            </a:r>
            <a:endParaRPr lang="en-US" altLang="en-IT" sz="2400" baseline="-25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6" name="Line 22">
            <a:extLst>
              <a:ext uri="{FF2B5EF4-FFF2-40B4-BE49-F238E27FC236}">
                <a16:creationId xmlns:a16="http://schemas.microsoft.com/office/drawing/2014/main" id="{FC2659C8-0258-54E3-ECB0-917AE9C36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2411" y="3819471"/>
            <a:ext cx="10136" cy="1064435"/>
          </a:xfrm>
          <a:prstGeom prst="line">
            <a:avLst/>
          </a:prstGeom>
          <a:noFill/>
          <a:ln w="698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" name="Text Box 28">
            <a:extLst>
              <a:ext uri="{FF2B5EF4-FFF2-40B4-BE49-F238E27FC236}">
                <a16:creationId xmlns:a16="http://schemas.microsoft.com/office/drawing/2014/main" id="{0C49528B-3FC2-DB18-ACA4-19448DF9B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370" y="1937169"/>
            <a:ext cx="2451884" cy="88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0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High-energy</a:t>
            </a:r>
          </a:p>
          <a:p>
            <a:pPr algn="ctr" eaLnBrk="1">
              <a:spcAft>
                <a:spcPct val="0"/>
              </a:spcAft>
            </a:pPr>
            <a:r>
              <a:rPr lang="en-US" altLang="en-IT" sz="20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degrees of freedom</a:t>
            </a:r>
          </a:p>
          <a:p>
            <a:pPr algn="ctr" eaLnBrk="1">
              <a:spcAft>
                <a:spcPct val="0"/>
              </a:spcAft>
            </a:pPr>
            <a:r>
              <a:rPr lang="en-US" altLang="en-IT" sz="20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en-IT" sz="20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UV theory</a:t>
            </a:r>
            <a:r>
              <a:rPr lang="en-US" altLang="en-IT" sz="20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8" name="Line 22">
            <a:extLst>
              <a:ext uri="{FF2B5EF4-FFF2-40B4-BE49-F238E27FC236}">
                <a16:creationId xmlns:a16="http://schemas.microsoft.com/office/drawing/2014/main" id="{ACBB4835-12E1-546F-3957-3A86EF90E4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96021" y="2414296"/>
            <a:ext cx="866660" cy="246392"/>
          </a:xfrm>
          <a:prstGeom prst="line">
            <a:avLst/>
          </a:prstGeom>
          <a:noFill/>
          <a:ln w="41275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B9237D3-BB4F-136B-F393-06473AF42FE4}"/>
              </a:ext>
            </a:extLst>
          </p:cNvPr>
          <p:cNvSpPr txBox="1"/>
          <p:nvPr/>
        </p:nvSpPr>
        <p:spPr>
          <a:xfrm>
            <a:off x="3549112" y="3128669"/>
            <a:ext cx="413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IT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28">
            <a:extLst>
              <a:ext uri="{FF2B5EF4-FFF2-40B4-BE49-F238E27FC236}">
                <a16:creationId xmlns:a16="http://schemas.microsoft.com/office/drawing/2014/main" id="{8FD37077-BFFB-4419-61BC-5E58A9E43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97" y="3390133"/>
            <a:ext cx="399622" cy="50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u</a:t>
            </a:r>
            <a:r>
              <a:rPr lang="en-US" altLang="en-IT" sz="2400" baseline="-250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30000" err="1">
                <a:solidFill>
                  <a:schemeClr val="tx1"/>
                </a:solidFill>
                <a:cs typeface="Times New Roman" panose="02020603050405020304" pitchFamily="18" charset="0"/>
              </a:rPr>
              <a:t>j</a:t>
            </a:r>
            <a:endParaRPr lang="en-US" altLang="en-IT" sz="2400" baseline="30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1" name="Text Box 7">
            <a:extLst>
              <a:ext uri="{FF2B5EF4-FFF2-40B4-BE49-F238E27FC236}">
                <a16:creationId xmlns:a16="http://schemas.microsoft.com/office/drawing/2014/main" id="{30F4BD08-F20D-F141-43C6-94CE68A30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716" y="5259378"/>
            <a:ext cx="2029192" cy="57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Bef>
                <a:spcPts val="2275"/>
              </a:spcBef>
              <a:spcAft>
                <a:spcPts val="2275"/>
              </a:spcAft>
            </a:pPr>
            <a:r>
              <a:rPr lang="en-US" altLang="en-IT" sz="2600" err="1">
                <a:solidFill>
                  <a:srgbClr val="0069FC"/>
                </a:solidFill>
              </a:rPr>
              <a:t>Y</a:t>
            </a:r>
            <a:r>
              <a:rPr lang="en-US" altLang="en-IT" sz="2600" baseline="-25000" err="1">
                <a:solidFill>
                  <a:srgbClr val="0069FC"/>
                </a:solidFill>
              </a:rPr>
              <a:t>U</a:t>
            </a:r>
            <a:r>
              <a:rPr lang="en-US" altLang="en-IT" sz="2600" baseline="30000" err="1">
                <a:solidFill>
                  <a:srgbClr val="0069FC"/>
                </a:solidFill>
              </a:rPr>
              <a:t>ij</a:t>
            </a:r>
            <a:r>
              <a:rPr lang="en-US" altLang="en-IT" sz="2600"/>
              <a:t>  </a:t>
            </a:r>
            <a:r>
              <a:rPr lang="en-US" altLang="en-IT" sz="2600" err="1">
                <a:solidFill>
                  <a:schemeClr val="tx1"/>
                </a:solidFill>
              </a:rPr>
              <a:t>q</a:t>
            </a:r>
            <a:r>
              <a:rPr lang="en-US" altLang="en-IT" sz="2600" baseline="-30000" err="1">
                <a:solidFill>
                  <a:schemeClr val="tx1"/>
                </a:solidFill>
              </a:rPr>
              <a:t>L</a:t>
            </a:r>
            <a:r>
              <a:rPr lang="en-US" altLang="en-IT" sz="2600" baseline="30000" err="1">
                <a:solidFill>
                  <a:schemeClr val="tx1"/>
                </a:solidFill>
              </a:rPr>
              <a:t>i</a:t>
            </a:r>
            <a:r>
              <a:rPr lang="en-US" altLang="en-IT" sz="2600" baseline="40000">
                <a:solidFill>
                  <a:schemeClr val="tx1"/>
                </a:solidFill>
              </a:rPr>
              <a:t>  </a:t>
            </a:r>
            <a:r>
              <a:rPr lang="en-US" altLang="en-IT" sz="2600" err="1">
                <a:solidFill>
                  <a:schemeClr val="tx1"/>
                </a:solidFill>
              </a:rPr>
              <a:t>u</a:t>
            </a:r>
            <a:r>
              <a:rPr lang="en-US" altLang="en-IT" sz="2600" baseline="-30000" err="1">
                <a:solidFill>
                  <a:schemeClr val="tx1"/>
                </a:solidFill>
              </a:rPr>
              <a:t>R</a:t>
            </a:r>
            <a:r>
              <a:rPr lang="en-US" altLang="en-IT" sz="2600" baseline="40000">
                <a:solidFill>
                  <a:schemeClr val="tx1"/>
                </a:solidFill>
              </a:rPr>
              <a:t> </a:t>
            </a:r>
            <a:r>
              <a:rPr lang="en-US" altLang="en-IT" sz="2600" baseline="30000">
                <a:solidFill>
                  <a:schemeClr val="tx1"/>
                </a:solidFill>
              </a:rPr>
              <a:t>j  </a:t>
            </a:r>
            <a:r>
              <a:rPr lang="en-US" altLang="en-IT" sz="2600">
                <a:solidFill>
                  <a:srgbClr val="C00000"/>
                </a:solidFill>
                <a:cs typeface="Times New Roman" panose="02020603050405020304" pitchFamily="18" charset="0"/>
              </a:rPr>
              <a:t>H</a:t>
            </a:r>
            <a:endParaRPr lang="en-US" altLang="en-IT" sz="20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50DF2C7-68BD-A5F9-5C2D-68A9D6C56A1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125234" y="4979355"/>
            <a:ext cx="224425" cy="30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Bef>
                <a:spcPts val="2275"/>
              </a:spcBef>
              <a:spcAft>
                <a:spcPts val="2275"/>
              </a:spcAft>
            </a:pPr>
            <a:r>
              <a:rPr lang="en-US" altLang="en-IT" sz="2600">
                <a:solidFill>
                  <a:schemeClr val="tx1"/>
                </a:solidFill>
                <a:cs typeface="Times New Roman" panose="02020603050405020304" pitchFamily="18" charset="0"/>
              </a:rPr>
              <a:t>_</a:t>
            </a:r>
            <a:endParaRPr lang="en-US" altLang="en-IT" sz="20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Line 22">
            <a:extLst>
              <a:ext uri="{FF2B5EF4-FFF2-40B4-BE49-F238E27FC236}">
                <a16:creationId xmlns:a16="http://schemas.microsoft.com/office/drawing/2014/main" id="{7E823281-70CD-91AD-B2BF-025E42DC55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6497" y="5467839"/>
            <a:ext cx="3470910" cy="1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90C02C29-C4F6-6543-26A0-9A99B1947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704" y="2249280"/>
            <a:ext cx="3424507" cy="348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28">
            <a:extLst>
              <a:ext uri="{FF2B5EF4-FFF2-40B4-BE49-F238E27FC236}">
                <a16:creationId xmlns:a16="http://schemas.microsoft.com/office/drawing/2014/main" id="{D3B42025-750F-277E-EF3F-ED7C79DB5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550" y="5820444"/>
            <a:ext cx="3880814" cy="57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0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“Message from the UV”</a:t>
            </a:r>
          </a:p>
          <a:p>
            <a:pPr algn="ctr" eaLnBrk="1">
              <a:spcAft>
                <a:spcPct val="0"/>
              </a:spcAft>
            </a:pPr>
            <a:r>
              <a:rPr lang="en-US" altLang="en-IT" sz="20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that we need to “decode”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BDE169C-578D-A83C-E4CC-C73E89B22B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2</a:t>
            </a:fld>
            <a:endParaRPr lang="en-US" sz="140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7C78C2D-6488-C796-7F65-A0AA4132A4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 dirty="0"/>
              <a:t>2026 ESPPU – Open Symposium (Venice, June 2025) 		                   G. </a:t>
            </a:r>
            <a:r>
              <a:rPr lang="en-US" sz="1400" dirty="0" err="1"/>
              <a:t>Isidori</a:t>
            </a:r>
            <a:r>
              <a:rPr lang="en-US" sz="1400" dirty="0"/>
              <a:t> - Status and open questions in </a:t>
            </a:r>
            <a:r>
              <a:rPr lang="en-GB" sz="1400" dirty="0"/>
              <a:t>Flavour</a:t>
            </a:r>
            <a:r>
              <a:rPr lang="en-US" sz="1400" dirty="0"/>
              <a:t> Physics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00462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C5994F-69EE-8986-4A0A-203AD1C92A8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>
            <a:extLst>
              <a:ext uri="{FF2B5EF4-FFF2-40B4-BE49-F238E27FC236}">
                <a16:creationId xmlns:a16="http://schemas.microsoft.com/office/drawing/2014/main" id="{C3BEC888-2F13-15F8-95F5-CD11DD756B75}"/>
              </a:ext>
            </a:extLst>
          </p:cNvPr>
          <p:cNvSpPr txBox="1">
            <a:spLocks noChangeArrowheads="1"/>
          </p:cNvSpPr>
          <p:nvPr/>
        </p:nvSpPr>
        <p:spPr>
          <a:xfrm>
            <a:off x="134478" y="71982"/>
            <a:ext cx="8204644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 questions: </a:t>
            </a:r>
            <a:r>
              <a:rPr lang="en-GB" sz="32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NP flavour puzzle</a:t>
            </a:r>
          </a:p>
        </p:txBody>
      </p:sp>
      <p:sp>
        <p:nvSpPr>
          <p:cNvPr id="2" name="Line 26">
            <a:extLst>
              <a:ext uri="{FF2B5EF4-FFF2-40B4-BE49-F238E27FC236}">
                <a16:creationId xmlns:a16="http://schemas.microsoft.com/office/drawing/2014/main" id="{6CCE2501-8089-C257-1979-F094254FB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3945" y="2211613"/>
            <a:ext cx="795662" cy="6038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27">
            <a:extLst>
              <a:ext uri="{FF2B5EF4-FFF2-40B4-BE49-F238E27FC236}">
                <a16:creationId xmlns:a16="http://schemas.microsoft.com/office/drawing/2014/main" id="{37B0EB9A-C1B8-17D0-CE77-D8EC4727F2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03781" y="2948702"/>
            <a:ext cx="825826" cy="4652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F9DD4416-DA15-C966-9651-8BD6C5D16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160" y="1977372"/>
            <a:ext cx="399621" cy="4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400" baseline="-25000" err="1">
                <a:solidFill>
                  <a:schemeClr val="tx1"/>
                </a:solidFill>
                <a:cs typeface="Times New Roman" panose="02020603050405020304" pitchFamily="18" charset="0"/>
              </a:rPr>
              <a:t>L</a:t>
            </a:r>
            <a:r>
              <a:rPr lang="en-US" altLang="en-IT" sz="2400" baseline="30000" err="1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endParaRPr lang="en-US" altLang="en-IT" sz="2400" baseline="30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Line 26">
            <a:extLst>
              <a:ext uri="{FF2B5EF4-FFF2-40B4-BE49-F238E27FC236}">
                <a16:creationId xmlns:a16="http://schemas.microsoft.com/office/drawing/2014/main" id="{F3F0310B-F789-6322-577C-3CEDE2D986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91059" y="2843323"/>
            <a:ext cx="1069221" cy="601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Oval 25">
            <a:extLst>
              <a:ext uri="{FF2B5EF4-FFF2-40B4-BE49-F238E27FC236}">
                <a16:creationId xmlns:a16="http://schemas.microsoft.com/office/drawing/2014/main" id="{B4C077B4-7254-17C2-A1AD-E096D396D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2316" y="2441136"/>
            <a:ext cx="1025856" cy="762460"/>
          </a:xfrm>
          <a:prstGeom prst="ellipse">
            <a:avLst/>
          </a:prstGeom>
          <a:gradFill flip="none" rotWithShape="1">
            <a:gsLst>
              <a:gs pos="63000">
                <a:srgbClr val="0069FC"/>
              </a:gs>
              <a:gs pos="17000">
                <a:srgbClr val="0069FC">
                  <a:alpha val="49898"/>
                </a:srgbClr>
              </a:gs>
              <a:gs pos="44000">
                <a:srgbClr val="0069FC">
                  <a:alpha val="90547"/>
                  <a:lumMod val="73000"/>
                  <a:lumOff val="27000"/>
                </a:srgbClr>
              </a:gs>
              <a:gs pos="97000">
                <a:srgbClr val="0069FC">
                  <a:alpha val="3340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T" altLang="en-IT"/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61BA3D22-9A95-5D3F-BB54-4423B5BAE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605" y="2611455"/>
            <a:ext cx="705918" cy="33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???</a:t>
            </a:r>
            <a:endParaRPr lang="en-US" altLang="en-IT" sz="2400" baseline="-25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14B54872-B243-A43A-E679-D79F630B1C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1281" y="3434315"/>
            <a:ext cx="11235" cy="506244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C8564A-5DC8-7A13-58C2-FF5422CD5515}"/>
              </a:ext>
            </a:extLst>
          </p:cNvPr>
          <p:cNvSpPr txBox="1"/>
          <p:nvPr/>
        </p:nvSpPr>
        <p:spPr>
          <a:xfrm>
            <a:off x="3039085" y="2330824"/>
            <a:ext cx="413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IT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6F6C25FE-9D75-C268-02B8-EE91684C3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71" y="3200237"/>
            <a:ext cx="399622" cy="50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u</a:t>
            </a:r>
            <a:r>
              <a:rPr lang="en-US" altLang="en-IT" sz="2400" baseline="-250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30000" err="1">
                <a:solidFill>
                  <a:schemeClr val="tx1"/>
                </a:solidFill>
                <a:cs typeface="Times New Roman" panose="02020603050405020304" pitchFamily="18" charset="0"/>
              </a:rPr>
              <a:t>j</a:t>
            </a:r>
            <a:endParaRPr lang="en-US" altLang="en-IT" sz="2400" baseline="30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id="{064EEF49-46DD-D832-E0A7-C54C143E4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6885" y="2327196"/>
            <a:ext cx="795662" cy="6038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27">
            <a:extLst>
              <a:ext uri="{FF2B5EF4-FFF2-40B4-BE49-F238E27FC236}">
                <a16:creationId xmlns:a16="http://schemas.microsoft.com/office/drawing/2014/main" id="{B1E0B92B-9EDB-22B8-B3A3-7F05922429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6721" y="3064285"/>
            <a:ext cx="825826" cy="4652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0E22CFC3-A6EC-B173-9221-60CB8EA6B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6164" y="2178372"/>
            <a:ext cx="399621" cy="4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L</a:t>
            </a:r>
            <a:endParaRPr lang="en-US" altLang="en-IT" sz="2400" baseline="30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FFD833-0FB1-D193-3916-8F07894CA504}"/>
              </a:ext>
            </a:extLst>
          </p:cNvPr>
          <p:cNvSpPr txBox="1"/>
          <p:nvPr/>
        </p:nvSpPr>
        <p:spPr>
          <a:xfrm>
            <a:off x="7163815" y="3437422"/>
            <a:ext cx="413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IT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8">
            <a:extLst>
              <a:ext uri="{FF2B5EF4-FFF2-40B4-BE49-F238E27FC236}">
                <a16:creationId xmlns:a16="http://schemas.microsoft.com/office/drawing/2014/main" id="{1CE25390-141B-C6BE-7DAC-C3B536060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811" y="3315820"/>
            <a:ext cx="399622" cy="50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IT" sz="2400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L</a:t>
            </a:r>
            <a:endParaRPr lang="en-US" altLang="en-IT" sz="2400" baseline="30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7358462-AFFD-5D7A-11E1-5608AFF22263}"/>
              </a:ext>
            </a:extLst>
          </p:cNvPr>
          <p:cNvSpPr txBox="1"/>
          <p:nvPr/>
        </p:nvSpPr>
        <p:spPr>
          <a:xfrm>
            <a:off x="7184604" y="2145651"/>
            <a:ext cx="413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IT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Line 27">
            <a:extLst>
              <a:ext uri="{FF2B5EF4-FFF2-40B4-BE49-F238E27FC236}">
                <a16:creationId xmlns:a16="http://schemas.microsoft.com/office/drawing/2014/main" id="{38886710-DF6D-48E6-9CE3-8D9C3C37A8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55348" y="2451906"/>
            <a:ext cx="825826" cy="46529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" name="Line 26">
            <a:extLst>
              <a:ext uri="{FF2B5EF4-FFF2-40B4-BE49-F238E27FC236}">
                <a16:creationId xmlns:a16="http://schemas.microsoft.com/office/drawing/2014/main" id="{B86C5630-DF64-B3DF-0026-EDD994FFF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5347" y="3064286"/>
            <a:ext cx="825825" cy="574316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Line 26">
            <a:extLst>
              <a:ext uri="{FF2B5EF4-FFF2-40B4-BE49-F238E27FC236}">
                <a16:creationId xmlns:a16="http://schemas.microsoft.com/office/drawing/2014/main" id="{CF6D85B4-2E40-2E9B-4C33-A6F540087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325337" y="2320466"/>
            <a:ext cx="795662" cy="6038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Line 27">
            <a:extLst>
              <a:ext uri="{FF2B5EF4-FFF2-40B4-BE49-F238E27FC236}">
                <a16:creationId xmlns:a16="http://schemas.microsoft.com/office/drawing/2014/main" id="{4CDCF52B-E5C5-4837-31E9-EB20B361BC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95173" y="3057555"/>
            <a:ext cx="825826" cy="4652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Text Box 28">
            <a:extLst>
              <a:ext uri="{FF2B5EF4-FFF2-40B4-BE49-F238E27FC236}">
                <a16:creationId xmlns:a16="http://schemas.microsoft.com/office/drawing/2014/main" id="{0DEE74CE-7619-0E4E-3105-E46461BCF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3552" y="2086225"/>
            <a:ext cx="476574" cy="47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 dirty="0" err="1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m</a:t>
            </a:r>
            <a:r>
              <a:rPr lang="en-US" altLang="en-IT" sz="2400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endParaRPr lang="en-US" altLang="en-IT" sz="2400" baseline="30000" dirty="0">
              <a:solidFill>
                <a:schemeClr val="tx1"/>
              </a:solidFill>
              <a:latin typeface="Symbol" pitchFamily="2" charset="2"/>
              <a:cs typeface="Times New Roman" panose="02020603050405020304" pitchFamily="18" charset="0"/>
            </a:endParaRPr>
          </a:p>
        </p:txBody>
      </p:sp>
      <p:sp>
        <p:nvSpPr>
          <p:cNvPr id="62" name="Text Box 28">
            <a:extLst>
              <a:ext uri="{FF2B5EF4-FFF2-40B4-BE49-F238E27FC236}">
                <a16:creationId xmlns:a16="http://schemas.microsoft.com/office/drawing/2014/main" id="{99C71D5A-8AC6-5D13-CB97-5EF77364F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4709" y="3368301"/>
            <a:ext cx="399622" cy="50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L</a:t>
            </a:r>
            <a:endParaRPr lang="en-US" altLang="en-IT" sz="2400" baseline="30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6" name="Content Placeholder 1">
            <a:extLst>
              <a:ext uri="{FF2B5EF4-FFF2-40B4-BE49-F238E27FC236}">
                <a16:creationId xmlns:a16="http://schemas.microsoft.com/office/drawing/2014/main" id="{BAC1C687-0F91-1B9D-EFE1-607DD65016A5}"/>
              </a:ext>
            </a:extLst>
          </p:cNvPr>
          <p:cNvSpPr txBox="1">
            <a:spLocks/>
          </p:cNvSpPr>
          <p:nvPr/>
        </p:nvSpPr>
        <p:spPr bwMode="auto">
          <a:xfrm>
            <a:off x="239208" y="710128"/>
            <a:ext cx="11828181" cy="116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On general grounds, the flavor non-universal dynamics in the UV should give rise to </a:t>
            </a:r>
            <a:r>
              <a:rPr lang="en-US" altLang="en-IT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effective contact interactions</a:t>
            </a:r>
            <a:r>
              <a:rPr lang="en-US" altLang="en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US" altLang="en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violations of exact &amp; approximate symmetries of the SM:</a:t>
            </a:r>
            <a:endParaRPr lang="en-GB" sz="2400" kern="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7" name="Oval 25">
            <a:extLst>
              <a:ext uri="{FF2B5EF4-FFF2-40B4-BE49-F238E27FC236}">
                <a16:creationId xmlns:a16="http://schemas.microsoft.com/office/drawing/2014/main" id="{53A71A54-E48B-77B6-74B9-CF9DA0373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484" y="2567009"/>
            <a:ext cx="1025856" cy="762460"/>
          </a:xfrm>
          <a:prstGeom prst="ellipse">
            <a:avLst/>
          </a:prstGeom>
          <a:gradFill flip="none" rotWithShape="1">
            <a:gsLst>
              <a:gs pos="63000">
                <a:srgbClr val="0069FC"/>
              </a:gs>
              <a:gs pos="17000">
                <a:srgbClr val="0069FC">
                  <a:alpha val="49898"/>
                </a:srgbClr>
              </a:gs>
              <a:gs pos="44000">
                <a:srgbClr val="0069FC">
                  <a:alpha val="90547"/>
                  <a:lumMod val="73000"/>
                  <a:lumOff val="27000"/>
                </a:srgbClr>
              </a:gs>
              <a:gs pos="97000">
                <a:srgbClr val="0069FC">
                  <a:alpha val="3340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T" altLang="en-IT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39F8CC4-4EC1-566E-587A-0F4BBC0CD873}"/>
              </a:ext>
            </a:extLst>
          </p:cNvPr>
          <p:cNvSpPr txBox="1"/>
          <p:nvPr/>
        </p:nvSpPr>
        <p:spPr>
          <a:xfrm>
            <a:off x="3936349" y="1708248"/>
            <a:ext cx="7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IT" sz="2400" dirty="0">
                <a:solidFill>
                  <a:srgbClr val="0070C0"/>
                </a:solidFill>
              </a:rPr>
              <a:t>E.g.:</a:t>
            </a:r>
          </a:p>
        </p:txBody>
      </p:sp>
      <p:sp>
        <p:nvSpPr>
          <p:cNvPr id="91" name="Line 22">
            <a:extLst>
              <a:ext uri="{FF2B5EF4-FFF2-40B4-BE49-F238E27FC236}">
                <a16:creationId xmlns:a16="http://schemas.microsoft.com/office/drawing/2014/main" id="{84AEAEB2-AB86-1C2F-344C-F5C8852CE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1808" y="1939081"/>
            <a:ext cx="11235" cy="4155852"/>
          </a:xfrm>
          <a:prstGeom prst="line">
            <a:avLst/>
          </a:prstGeom>
          <a:noFill/>
          <a:ln w="41275">
            <a:solidFill>
              <a:schemeClr val="bg2">
                <a:lumMod val="75000"/>
              </a:schemeClr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" name="Text Box 28">
            <a:extLst>
              <a:ext uri="{FF2B5EF4-FFF2-40B4-BE49-F238E27FC236}">
                <a16:creationId xmlns:a16="http://schemas.microsoft.com/office/drawing/2014/main" id="{4DB1E98C-E924-75DE-91BE-2DEB15B1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988" y="2783415"/>
            <a:ext cx="705918" cy="33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???</a:t>
            </a:r>
            <a:endParaRPr lang="en-US" altLang="en-IT" sz="2400" baseline="-25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7" name="Text Box 28">
            <a:extLst>
              <a:ext uri="{FF2B5EF4-FFF2-40B4-BE49-F238E27FC236}">
                <a16:creationId xmlns:a16="http://schemas.microsoft.com/office/drawing/2014/main" id="{6738F885-E24A-66EA-08C2-447B07C92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9441" y="2736462"/>
            <a:ext cx="705918" cy="33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???</a:t>
            </a:r>
            <a:endParaRPr lang="en-US" altLang="en-IT" sz="2400" baseline="-25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9C231B95-E50C-7E9A-36FE-11BDA067B8F1}"/>
              </a:ext>
            </a:extLst>
          </p:cNvPr>
          <p:cNvGrpSpPr>
            <a:grpSpLocks/>
          </p:cNvGrpSpPr>
          <p:nvPr/>
        </p:nvGrpSpPr>
        <p:grpSpPr bwMode="auto">
          <a:xfrm>
            <a:off x="1434781" y="4793659"/>
            <a:ext cx="1670832" cy="1421388"/>
            <a:chOff x="1157" y="2033"/>
            <a:chExt cx="1261" cy="1188"/>
          </a:xfrm>
        </p:grpSpPr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38E8BFF1-7E59-8056-021A-C829BEAB8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2082"/>
              <a:ext cx="1261" cy="1094"/>
            </a:xfrm>
            <a:prstGeom prst="roundRect">
              <a:avLst>
                <a:gd name="adj" fmla="val 16667"/>
              </a:avLst>
            </a:prstGeom>
            <a:noFill/>
            <a:ln w="180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70D6A211-84C7-55D7-95CF-20B58585D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" y="2033"/>
              <a:ext cx="1130" cy="1188"/>
            </a:xfrm>
            <a:prstGeom prst="roundRect">
              <a:avLst>
                <a:gd name="adj" fmla="val 88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" name="AutoShape 8">
            <a:extLst>
              <a:ext uri="{FF2B5EF4-FFF2-40B4-BE49-F238E27FC236}">
                <a16:creationId xmlns:a16="http://schemas.microsoft.com/office/drawing/2014/main" id="{A69C6C93-BC6A-C226-9A49-61FA81BCF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914" y="4983716"/>
            <a:ext cx="477276" cy="637021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36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8DA8CBB3-F91E-5327-0744-5B6CFC495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772" y="4976971"/>
            <a:ext cx="720539" cy="622754"/>
          </a:xfrm>
          <a:prstGeom prst="roundRect">
            <a:avLst>
              <a:gd name="adj" fmla="val 16508"/>
            </a:avLst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36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2C75788B-4DCA-517D-1F73-28C5AAC2B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99" y="5359944"/>
            <a:ext cx="1115482" cy="55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68" rIns="0" bIns="0"/>
          <a:lstStyle>
            <a:lvl1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r>
              <a:rPr lang="en-US" altLang="en-IT" i="1">
                <a:cs typeface="Times New Roman" panose="02020603050405020304" pitchFamily="18" charset="0"/>
              </a:rPr>
              <a:t>    </a:t>
            </a:r>
            <a:r>
              <a:rPr lang="en-US" altLang="en-IT" sz="2000">
                <a:solidFill>
                  <a:srgbClr val="0069FC"/>
                </a:solidFill>
              </a:rPr>
              <a:t>Y</a:t>
            </a:r>
            <a:r>
              <a:rPr lang="en-US" altLang="en-IT" sz="2000" baseline="-25000">
                <a:solidFill>
                  <a:srgbClr val="0069FC"/>
                </a:solidFill>
              </a:rPr>
              <a:t>U</a:t>
            </a:r>
            <a:r>
              <a:rPr lang="en-US" altLang="en-IT" sz="2000" baseline="50000">
                <a:solidFill>
                  <a:srgbClr val="FF0000"/>
                </a:solidFill>
              </a:rPr>
              <a:t>  </a:t>
            </a:r>
            <a:r>
              <a:rPr lang="en-US" altLang="en-IT" sz="2000"/>
              <a:t>~</a:t>
            </a: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31BAC81C-69F0-9874-BF7B-FC4E5C7E3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9065" y="5707549"/>
            <a:ext cx="1453190" cy="7860"/>
          </a:xfrm>
          <a:prstGeom prst="line">
            <a:avLst/>
          </a:prstGeom>
          <a:noFill/>
          <a:ln w="18360" cap="flat">
            <a:solidFill>
              <a:srgbClr val="B80047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0D92F3D6-A31E-8516-6477-9FA2D5437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9360" y="4914877"/>
            <a:ext cx="15969" cy="1178008"/>
          </a:xfrm>
          <a:prstGeom prst="line">
            <a:avLst/>
          </a:prstGeom>
          <a:noFill/>
          <a:ln w="18360" cap="flat">
            <a:solidFill>
              <a:srgbClr val="B80047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BE8C872A-4113-7044-0C50-F37BBF93F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478" y="5745699"/>
            <a:ext cx="358821" cy="34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r>
              <a:rPr lang="en-US" altLang="en-IT" sz="2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6A029D25-A744-9BD4-8767-042F2E16A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391" y="5122214"/>
            <a:ext cx="530141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5876" rIns="0" bIns="0"/>
          <a:lstStyle/>
          <a:p>
            <a:r>
              <a:rPr lang="en-US" altLang="en-IT" sz="1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Times New Roman" panose="02020603050405020304" pitchFamily="18" charset="0"/>
              </a:rPr>
              <a:t>&lt; 0.1</a:t>
            </a: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61D50EAF-26EF-3768-AA47-1E9AD80F6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186" y="5150309"/>
            <a:ext cx="793755" cy="30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5876" rIns="0" bIns="0"/>
          <a:lstStyle/>
          <a:p>
            <a:r>
              <a:rPr lang="en-US" altLang="en-IT" sz="1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Times New Roman" panose="02020603050405020304" pitchFamily="18" charset="0"/>
              </a:rPr>
              <a:t>&lt; 0.01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9A31AE17-6C85-EF83-46C7-50031C22A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308" y="4116856"/>
            <a:ext cx="2029192" cy="57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Bef>
                <a:spcPts val="2275"/>
              </a:spcBef>
              <a:spcAft>
                <a:spcPts val="2275"/>
              </a:spcAft>
            </a:pPr>
            <a:r>
              <a:rPr lang="en-US" altLang="en-IT" sz="2600" dirty="0" err="1">
                <a:solidFill>
                  <a:srgbClr val="0069FC"/>
                </a:solidFill>
              </a:rPr>
              <a:t>Y</a:t>
            </a:r>
            <a:r>
              <a:rPr lang="en-US" altLang="en-IT" sz="2600" baseline="-25000" dirty="0" err="1">
                <a:solidFill>
                  <a:srgbClr val="0069FC"/>
                </a:solidFill>
              </a:rPr>
              <a:t>U</a:t>
            </a:r>
            <a:r>
              <a:rPr lang="en-US" altLang="en-IT" sz="2600" baseline="30000" dirty="0" err="1">
                <a:solidFill>
                  <a:srgbClr val="0069FC"/>
                </a:solidFill>
              </a:rPr>
              <a:t>ij</a:t>
            </a:r>
            <a:r>
              <a:rPr lang="en-US" altLang="en-IT" sz="2600" dirty="0"/>
              <a:t>  </a:t>
            </a:r>
            <a:r>
              <a:rPr lang="en-US" altLang="en-IT" sz="2600" dirty="0" err="1">
                <a:solidFill>
                  <a:schemeClr val="tx1"/>
                </a:solidFill>
              </a:rPr>
              <a:t>q</a:t>
            </a:r>
            <a:r>
              <a:rPr lang="en-US" altLang="en-IT" sz="2600" baseline="-30000" dirty="0" err="1">
                <a:solidFill>
                  <a:schemeClr val="tx1"/>
                </a:solidFill>
              </a:rPr>
              <a:t>L</a:t>
            </a:r>
            <a:r>
              <a:rPr lang="en-US" altLang="en-IT" sz="2600" baseline="30000" dirty="0" err="1">
                <a:solidFill>
                  <a:schemeClr val="tx1"/>
                </a:solidFill>
              </a:rPr>
              <a:t>i</a:t>
            </a:r>
            <a:r>
              <a:rPr lang="en-US" altLang="en-IT" sz="2600" baseline="40000" dirty="0">
                <a:solidFill>
                  <a:schemeClr val="tx1"/>
                </a:solidFill>
              </a:rPr>
              <a:t>  </a:t>
            </a:r>
            <a:r>
              <a:rPr lang="en-US" altLang="en-IT" sz="2600" dirty="0" err="1">
                <a:solidFill>
                  <a:schemeClr val="tx1"/>
                </a:solidFill>
              </a:rPr>
              <a:t>u</a:t>
            </a:r>
            <a:r>
              <a:rPr lang="en-US" altLang="en-IT" sz="2600" baseline="-30000" dirty="0" err="1">
                <a:solidFill>
                  <a:schemeClr val="tx1"/>
                </a:solidFill>
              </a:rPr>
              <a:t>R</a:t>
            </a:r>
            <a:r>
              <a:rPr lang="en-US" altLang="en-IT" sz="2600" baseline="40000" dirty="0">
                <a:solidFill>
                  <a:schemeClr val="tx1"/>
                </a:solidFill>
              </a:rPr>
              <a:t> </a:t>
            </a:r>
            <a:r>
              <a:rPr lang="en-US" altLang="en-IT" sz="2600" baseline="30000" dirty="0">
                <a:solidFill>
                  <a:schemeClr val="tx1"/>
                </a:solidFill>
              </a:rPr>
              <a:t>j  </a:t>
            </a:r>
            <a:r>
              <a:rPr lang="en-US" altLang="en-IT" sz="2600" dirty="0">
                <a:solidFill>
                  <a:srgbClr val="C00000"/>
                </a:solidFill>
                <a:cs typeface="Times New Roman" panose="02020603050405020304" pitchFamily="18" charset="0"/>
              </a:rPr>
              <a:t>H</a:t>
            </a:r>
            <a:endParaRPr lang="en-US" altLang="en-IT" sz="2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1EF2EB98-189F-6466-0622-20922D1A7F9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67826" y="3836833"/>
            <a:ext cx="224425" cy="30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Bef>
                <a:spcPts val="2275"/>
              </a:spcBef>
              <a:spcAft>
                <a:spcPts val="2275"/>
              </a:spcAft>
            </a:pPr>
            <a:r>
              <a:rPr lang="en-US" altLang="en-IT" sz="2600">
                <a:solidFill>
                  <a:schemeClr val="tx1"/>
                </a:solidFill>
                <a:cs typeface="Times New Roman" panose="02020603050405020304" pitchFamily="18" charset="0"/>
              </a:rPr>
              <a:t>_</a:t>
            </a:r>
            <a:endParaRPr lang="en-US" altLang="en-IT" sz="20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58C49CC5-6E7F-1240-C944-0369B43D96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3</a:t>
            </a:fld>
            <a:endParaRPr lang="en-US" sz="1400"/>
          </a:p>
        </p:txBody>
      </p:sp>
      <p:sp>
        <p:nvSpPr>
          <p:cNvPr id="32" name="Footer Placeholder 2">
            <a:extLst>
              <a:ext uri="{FF2B5EF4-FFF2-40B4-BE49-F238E27FC236}">
                <a16:creationId xmlns:a16="http://schemas.microsoft.com/office/drawing/2014/main" id="{B47C0C2E-BAF6-5DA9-2DB8-F8454874E8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 dirty="0"/>
              <a:t>2026 ESPPU – Open Symposium (Venice, June 2025) 		                   G. </a:t>
            </a:r>
            <a:r>
              <a:rPr lang="en-US" sz="1400" dirty="0" err="1"/>
              <a:t>Isidori</a:t>
            </a:r>
            <a:r>
              <a:rPr lang="en-US" sz="1400" dirty="0"/>
              <a:t> - Status and open questions in </a:t>
            </a:r>
            <a:r>
              <a:rPr lang="en-GB" sz="1400" dirty="0"/>
              <a:t>Flavour</a:t>
            </a:r>
            <a:r>
              <a:rPr lang="en-US" sz="1400" dirty="0"/>
              <a:t> Physics</a:t>
            </a:r>
            <a:endParaRPr lang="de-DE" sz="1400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507F349-9F05-CAA3-48AA-B6BEE4F0C312}"/>
              </a:ext>
            </a:extLst>
          </p:cNvPr>
          <p:cNvSpPr/>
          <p:nvPr/>
        </p:nvSpPr>
        <p:spPr>
          <a:xfrm>
            <a:off x="4537608" y="4005390"/>
            <a:ext cx="3365267" cy="1161420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IT" sz="2000" dirty="0"/>
              <a:t>Effective interaction which violates an </a:t>
            </a:r>
            <a:r>
              <a:rPr lang="en-US" altLang="en-IT" sz="2000" u="sng" dirty="0"/>
              <a:t>approximate symmetry</a:t>
            </a:r>
            <a:r>
              <a:rPr lang="en-US" altLang="en-IT" sz="2000" dirty="0"/>
              <a:t> of the SM</a:t>
            </a:r>
          </a:p>
        </p:txBody>
      </p:sp>
      <p:pic>
        <p:nvPicPr>
          <p:cNvPr id="42" name="Picture 41" descr="A green line with a white background&#10;&#10;Description automatically generated">
            <a:extLst>
              <a:ext uri="{FF2B5EF4-FFF2-40B4-BE49-F238E27FC236}">
                <a16:creationId xmlns:a16="http://schemas.microsoft.com/office/drawing/2014/main" id="{1D404B84-3D8C-D6F5-85F0-B41C73EC2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40223">
            <a:off x="10578621" y="2412012"/>
            <a:ext cx="874336" cy="275072"/>
          </a:xfrm>
          <a:prstGeom prst="rect">
            <a:avLst/>
          </a:prstGeom>
        </p:spPr>
      </p:pic>
      <p:sp>
        <p:nvSpPr>
          <p:cNvPr id="47" name="Text Box 12">
            <a:extLst>
              <a:ext uri="{FF2B5EF4-FFF2-40B4-BE49-F238E27FC236}">
                <a16:creationId xmlns:a16="http://schemas.microsoft.com/office/drawing/2014/main" id="{0E5CCBAC-7061-045A-BFB4-5E82DE95A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7668" y="2098446"/>
            <a:ext cx="495494" cy="49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 dirty="0">
                <a:solidFill>
                  <a:srgbClr val="00B050"/>
                </a:solidFill>
                <a:latin typeface="Symbol" pitchFamily="2" charset="2"/>
                <a:cs typeface="Times New Roman" panose="02020603050405020304" pitchFamily="18" charset="0"/>
              </a:rPr>
              <a:t>g</a:t>
            </a:r>
            <a:endParaRPr lang="en-US" altLang="en-IT" sz="2400" baseline="-25000" dirty="0">
              <a:solidFill>
                <a:srgbClr val="00B050"/>
              </a:solidFill>
              <a:latin typeface="Symbol" pitchFamily="2" charset="2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A790EFFF-CF53-EC34-53EC-3C8FDB9BDFD2}"/>
              </a:ext>
            </a:extLst>
          </p:cNvPr>
          <p:cNvSpPr/>
          <p:nvPr/>
        </p:nvSpPr>
        <p:spPr>
          <a:xfrm>
            <a:off x="8339122" y="4001938"/>
            <a:ext cx="3728267" cy="1161420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IT" sz="2000" dirty="0"/>
              <a:t>Effective interaction which violates an </a:t>
            </a:r>
            <a:r>
              <a:rPr lang="en-US" altLang="en-IT" sz="2000" u="sng" dirty="0"/>
              <a:t>exact symmetry</a:t>
            </a:r>
            <a:r>
              <a:rPr lang="en-US" altLang="en-IT" sz="2000" dirty="0"/>
              <a:t> </a:t>
            </a:r>
          </a:p>
          <a:p>
            <a:pPr algn="ctr"/>
            <a:r>
              <a:rPr lang="en-US" altLang="en-IT" sz="2000" dirty="0"/>
              <a:t>of the SM</a:t>
            </a:r>
          </a:p>
        </p:txBody>
      </p:sp>
      <p:sp>
        <p:nvSpPr>
          <p:cNvPr id="53" name="Line 26">
            <a:extLst>
              <a:ext uri="{FF2B5EF4-FFF2-40B4-BE49-F238E27FC236}">
                <a16:creationId xmlns:a16="http://schemas.microsoft.com/office/drawing/2014/main" id="{0F96E607-F164-F8EE-7AA8-1FB0C49401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08917" y="3003046"/>
            <a:ext cx="825825" cy="574316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Oval 25">
            <a:extLst>
              <a:ext uri="{FF2B5EF4-FFF2-40B4-BE49-F238E27FC236}">
                <a16:creationId xmlns:a16="http://schemas.microsoft.com/office/drawing/2014/main" id="{D6C691F9-1D46-01EF-93A3-A903915AF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0143" y="2546630"/>
            <a:ext cx="1025856" cy="762460"/>
          </a:xfrm>
          <a:prstGeom prst="ellipse">
            <a:avLst/>
          </a:prstGeom>
          <a:gradFill flip="none" rotWithShape="1">
            <a:gsLst>
              <a:gs pos="63000">
                <a:srgbClr val="0069FC"/>
              </a:gs>
              <a:gs pos="17000">
                <a:srgbClr val="0069FC">
                  <a:alpha val="49898"/>
                </a:srgbClr>
              </a:gs>
              <a:gs pos="44000">
                <a:srgbClr val="0069FC">
                  <a:alpha val="90547"/>
                  <a:lumMod val="73000"/>
                  <a:lumOff val="27000"/>
                </a:srgbClr>
              </a:gs>
              <a:gs pos="97000">
                <a:srgbClr val="0069FC">
                  <a:alpha val="3340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T" altLang="en-IT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E089894-D0B4-57BF-A4B8-4FD06A22375A}"/>
              </a:ext>
            </a:extLst>
          </p:cNvPr>
          <p:cNvSpPr txBox="1"/>
          <p:nvPr/>
        </p:nvSpPr>
        <p:spPr>
          <a:xfrm>
            <a:off x="11235091" y="3435882"/>
            <a:ext cx="413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IT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 Box 12">
            <a:extLst>
              <a:ext uri="{FF2B5EF4-FFF2-40B4-BE49-F238E27FC236}">
                <a16:creationId xmlns:a16="http://schemas.microsoft.com/office/drawing/2014/main" id="{A70D557B-8CF0-D3C6-881E-482AB030D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336" y="5858119"/>
            <a:ext cx="1151746" cy="4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latin typeface="Symbol" pitchFamily="2" charset="2"/>
              </a:rPr>
              <a:t>mm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 	</a:t>
            </a:r>
            <a:endParaRPr lang="en-US" altLang="en-IT" sz="2400" baseline="-25000" dirty="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 dirty="0">
              <a:solidFill>
                <a:srgbClr val="C00000"/>
              </a:solidFill>
            </a:endParaRPr>
          </a:p>
        </p:txBody>
      </p:sp>
      <p:sp>
        <p:nvSpPr>
          <p:cNvPr id="78" name="Line 22">
            <a:extLst>
              <a:ext uri="{FF2B5EF4-FFF2-40B4-BE49-F238E27FC236}">
                <a16:creationId xmlns:a16="http://schemas.microsoft.com/office/drawing/2014/main" id="{8089A28E-67AC-0FCD-75C0-E5AB0616D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6378" y="5359636"/>
            <a:ext cx="2" cy="383385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8" name="Text Box 12">
            <a:extLst>
              <a:ext uri="{FF2B5EF4-FFF2-40B4-BE49-F238E27FC236}">
                <a16:creationId xmlns:a16="http://schemas.microsoft.com/office/drawing/2014/main" id="{7129FC87-243B-F260-5639-E6B9EE8F7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3353" y="5924624"/>
            <a:ext cx="1151746" cy="43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chemeClr val="tx1"/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dirty="0" err="1">
                <a:solidFill>
                  <a:schemeClr val="tx1"/>
                </a:solidFill>
                <a:latin typeface="Symbol" pitchFamily="2" charset="2"/>
              </a:rPr>
              <a:t>g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 	</a:t>
            </a:r>
            <a:endParaRPr lang="en-US" altLang="en-IT" sz="2400" baseline="-25000" dirty="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 dirty="0">
              <a:solidFill>
                <a:srgbClr val="C00000"/>
              </a:solidFill>
            </a:endParaRPr>
          </a:p>
        </p:txBody>
      </p:sp>
      <p:sp>
        <p:nvSpPr>
          <p:cNvPr id="3" name="Line 22">
            <a:extLst>
              <a:ext uri="{FF2B5EF4-FFF2-40B4-BE49-F238E27FC236}">
                <a16:creationId xmlns:a16="http://schemas.microsoft.com/office/drawing/2014/main" id="{87625F3C-F75A-D8CC-6472-C2006F055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9897" y="5359636"/>
            <a:ext cx="2" cy="383385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3AF0AAF-ABE5-5149-6BCE-82EA4A12AE0C}"/>
              </a:ext>
            </a:extLst>
          </p:cNvPr>
          <p:cNvSpPr/>
          <p:nvPr/>
        </p:nvSpPr>
        <p:spPr>
          <a:xfrm>
            <a:off x="6586905" y="5409932"/>
            <a:ext cx="3066946" cy="979866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IT" sz="2000" dirty="0"/>
              <a:t>Strength of the contact interaction </a:t>
            </a:r>
            <a:r>
              <a:rPr lang="en-US" altLang="en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altLang="en-IT" sz="2000" dirty="0" err="1">
                <a:solidFill>
                  <a:srgbClr val="0069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IT" sz="2000" baseline="-25000" dirty="0" err="1">
                <a:solidFill>
                  <a:srgbClr val="0069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altLang="en-IT"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IT" sz="2000" dirty="0">
                <a:solidFill>
                  <a:srgbClr val="FF0000"/>
                </a:solidFill>
                <a:latin typeface="Symbol" pitchFamily="2" charset="2"/>
              </a:rPr>
              <a:t>L</a:t>
            </a:r>
            <a:r>
              <a:rPr lang="en-US" altLang="en-IT" sz="2000" baseline="30000" dirty="0">
                <a:solidFill>
                  <a:srgbClr val="FF0000"/>
                </a:solidFill>
              </a:rPr>
              <a:t>2</a:t>
            </a:r>
            <a:r>
              <a:rPr lang="en-US" altLang="en-IT" sz="2000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5253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C5994F-69EE-8986-4A0A-203AD1C92A8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>
            <a:extLst>
              <a:ext uri="{FF2B5EF4-FFF2-40B4-BE49-F238E27FC236}">
                <a16:creationId xmlns:a16="http://schemas.microsoft.com/office/drawing/2014/main" id="{C3BEC888-2F13-15F8-95F5-CD11DD756B75}"/>
              </a:ext>
            </a:extLst>
          </p:cNvPr>
          <p:cNvSpPr txBox="1">
            <a:spLocks noChangeArrowheads="1"/>
          </p:cNvSpPr>
          <p:nvPr/>
        </p:nvSpPr>
        <p:spPr>
          <a:xfrm>
            <a:off x="134478" y="71982"/>
            <a:ext cx="8204644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open questions: </a:t>
            </a:r>
            <a:r>
              <a:rPr lang="en-GB" sz="32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NP flavour puzzle</a:t>
            </a:r>
          </a:p>
        </p:txBody>
      </p:sp>
      <p:sp>
        <p:nvSpPr>
          <p:cNvPr id="66" name="Content Placeholder 1">
            <a:extLst>
              <a:ext uri="{FF2B5EF4-FFF2-40B4-BE49-F238E27FC236}">
                <a16:creationId xmlns:a16="http://schemas.microsoft.com/office/drawing/2014/main" id="{BAC1C687-0F91-1B9D-EFE1-607DD65016A5}"/>
              </a:ext>
            </a:extLst>
          </p:cNvPr>
          <p:cNvSpPr txBox="1">
            <a:spLocks/>
          </p:cNvSpPr>
          <p:nvPr/>
        </p:nvSpPr>
        <p:spPr bwMode="auto">
          <a:xfrm>
            <a:off x="239208" y="710128"/>
            <a:ext cx="11828181" cy="156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On general grounds, the flavor non-universal dynamics in the UV should give rise to </a:t>
            </a:r>
            <a:r>
              <a:rPr lang="en-US" altLang="en-IT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effective contact interactions</a:t>
            </a:r>
            <a:r>
              <a:rPr lang="en-US" altLang="en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US" altLang="en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violations of exact &amp; approximate symmetries of the SM.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At present we do not see any of these effects, and this is often expressed in terms of strong bounds on effective NP scales:</a:t>
            </a:r>
            <a:endParaRPr lang="en-GB" sz="24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1FE7FAC-24E8-6D6A-6BFC-BE981543FB6A}"/>
              </a:ext>
            </a:extLst>
          </p:cNvPr>
          <p:cNvSpPr txBox="1">
            <a:spLocks/>
          </p:cNvSpPr>
          <p:nvPr/>
        </p:nvSpPr>
        <p:spPr bwMode="auto">
          <a:xfrm>
            <a:off x="6096000" y="2347402"/>
            <a:ext cx="5971389" cy="171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 dirty="0">
                <a:solidFill>
                  <a:srgbClr val="C00000"/>
                </a:solidFill>
                <a:cs typeface="Times New Roman" panose="02020603050405020304" pitchFamily="18" charset="0"/>
              </a:rPr>
              <a:t>N.B.: </a:t>
            </a:r>
            <a:r>
              <a:rPr lang="en-US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These bounds are obtained </a:t>
            </a:r>
            <a:r>
              <a:rPr lang="en-US" sz="2400" u="sng" kern="0" dirty="0">
                <a:solidFill>
                  <a:schemeClr val="tx1"/>
                </a:solidFill>
                <a:cs typeface="Times New Roman" panose="02020603050405020304" pitchFamily="18" charset="0"/>
              </a:rPr>
              <a:t>assuming unit couplings for the effective coefficients</a:t>
            </a:r>
            <a:r>
              <a:rPr lang="en-US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 		</a:t>
            </a:r>
            <a:endParaRPr lang="en-GB" sz="2400" i="1" kern="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6813A-67F5-7567-5B34-A84334E818A6}"/>
              </a:ext>
            </a:extLst>
          </p:cNvPr>
          <p:cNvSpPr txBox="1"/>
          <p:nvPr/>
        </p:nvSpPr>
        <p:spPr>
          <a:xfrm>
            <a:off x="7881898" y="3781450"/>
            <a:ext cx="825826" cy="882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altLang="en-IT" sz="2400" dirty="0" err="1">
                <a:solidFill>
                  <a:srgbClr val="0069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IT" sz="2400" baseline="-25000" dirty="0" err="1">
                <a:solidFill>
                  <a:srgbClr val="0069FC"/>
                </a:solidFill>
                <a:latin typeface="Symbol" pitchFamily="2" charset="2"/>
                <a:cs typeface="Times New Roman" panose="02020603050405020304" pitchFamily="18" charset="0"/>
              </a:rPr>
              <a:t>m</a:t>
            </a:r>
            <a:r>
              <a:rPr lang="en-US" altLang="en-IT" sz="2400" baseline="-25000" dirty="0" err="1">
                <a:solidFill>
                  <a:srgbClr val="0069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IT" sz="2400" baseline="-25000" dirty="0" err="1">
                <a:solidFill>
                  <a:srgbClr val="0069FC"/>
                </a:solidFill>
                <a:latin typeface="Symbol" pitchFamily="2" charset="2"/>
                <a:cs typeface="Times New Roman" panose="02020603050405020304" pitchFamily="18" charset="0"/>
              </a:rPr>
              <a:t>g</a:t>
            </a:r>
            <a:endParaRPr lang="en-US" altLang="en-IT" sz="2400" baseline="-25000" dirty="0">
              <a:solidFill>
                <a:srgbClr val="0069FC"/>
              </a:solidFill>
              <a:latin typeface="Symbol" pitchFamily="2" charset="2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L</a:t>
            </a:r>
            <a:r>
              <a:rPr lang="en-US" altLang="en-IT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26">
            <a:extLst>
              <a:ext uri="{FF2B5EF4-FFF2-40B4-BE49-F238E27FC236}">
                <a16:creationId xmlns:a16="http://schemas.microsoft.com/office/drawing/2014/main" id="{BE73C08D-5C9B-29D2-E0A1-6B7AF24070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16023" y="4240901"/>
            <a:ext cx="566812" cy="6014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699B9C-165D-40B2-9902-516D2EB0E9A2}"/>
              </a:ext>
            </a:extLst>
          </p:cNvPr>
          <p:cNvSpPr txBox="1"/>
          <p:nvPr/>
        </p:nvSpPr>
        <p:spPr>
          <a:xfrm>
            <a:off x="6619749" y="3599251"/>
            <a:ext cx="7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IT" sz="2400"/>
              <a:t>E.g.: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9968C3-3956-D263-4A93-846AB878F503}"/>
              </a:ext>
            </a:extLst>
          </p:cNvPr>
          <p:cNvSpPr txBox="1"/>
          <p:nvPr/>
        </p:nvSpPr>
        <p:spPr>
          <a:xfrm>
            <a:off x="8698019" y="3991763"/>
            <a:ext cx="626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US" altLang="en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BD0FE8-A689-5847-74DF-18CA2297D4F4}"/>
              </a:ext>
            </a:extLst>
          </p:cNvPr>
          <p:cNvSpPr txBox="1"/>
          <p:nvPr/>
        </p:nvSpPr>
        <p:spPr>
          <a:xfrm>
            <a:off x="9197688" y="3781450"/>
            <a:ext cx="825826" cy="882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altLang="en-IT" sz="2400">
                <a:solidFill>
                  <a:srgbClr val="0069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endParaRPr lang="en-US" altLang="en-IT" sz="2400" baseline="-25000">
              <a:solidFill>
                <a:srgbClr val="0069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L</a:t>
            </a:r>
            <a:r>
              <a:rPr lang="en-US" altLang="en-IT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93890FC5-7E4F-6ECD-DECC-F7A7FD1F9E2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331813" y="4240901"/>
            <a:ext cx="566812" cy="6014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D55885A-61CD-198C-ED51-3D5F5DF17D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4</a:t>
            </a:fld>
            <a:endParaRPr lang="en-US" sz="140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BDC2095-AEEB-8292-382A-DF1EED4FBF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 dirty="0"/>
              <a:t>2026 ESPPU – Open Symposium (Venice, June 2025) 		                   G. </a:t>
            </a:r>
            <a:r>
              <a:rPr lang="en-US" sz="1400" dirty="0" err="1"/>
              <a:t>Isidori</a:t>
            </a:r>
            <a:r>
              <a:rPr lang="en-US" sz="1400" dirty="0"/>
              <a:t> - Status and open questions in </a:t>
            </a:r>
            <a:r>
              <a:rPr lang="en-GB" sz="1400" dirty="0"/>
              <a:t>Flavour</a:t>
            </a:r>
            <a:r>
              <a:rPr lang="en-US" sz="1400" dirty="0"/>
              <a:t> Physics</a:t>
            </a:r>
            <a:endParaRPr lang="de-DE" sz="1400" dirty="0"/>
          </a:p>
        </p:txBody>
      </p:sp>
      <p:pic>
        <p:nvPicPr>
          <p:cNvPr id="4" name="Picture 3" descr="A graph of numbers and a graph&#10;&#10;Description automatically generated with medium confidence">
            <a:extLst>
              <a:ext uri="{FF2B5EF4-FFF2-40B4-BE49-F238E27FC236}">
                <a16:creationId xmlns:a16="http://schemas.microsoft.com/office/drawing/2014/main" id="{1434A43A-8DC8-F32F-3870-59F2AA13E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8" y="2590800"/>
            <a:ext cx="5448731" cy="366475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52793BB-3566-A5C5-34CB-3B2372905B09}"/>
              </a:ext>
            </a:extLst>
          </p:cNvPr>
          <p:cNvSpPr/>
          <p:nvPr/>
        </p:nvSpPr>
        <p:spPr>
          <a:xfrm>
            <a:off x="6718852" y="5071111"/>
            <a:ext cx="4472610" cy="901033"/>
          </a:xfrm>
          <a:prstGeom prst="roundRect">
            <a:avLst/>
          </a:prstGeom>
          <a:solidFill>
            <a:srgbClr val="EEEEEE"/>
          </a:solidFill>
          <a:ln w="222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IT" sz="2400" dirty="0"/>
              <a:t>Useful to show the potential, </a:t>
            </a:r>
          </a:p>
          <a:p>
            <a:pPr algn="ctr"/>
            <a:r>
              <a:rPr lang="en-US" altLang="en-IT" sz="2400" dirty="0"/>
              <a:t>but rather misleading…</a:t>
            </a:r>
          </a:p>
        </p:txBody>
      </p:sp>
    </p:spTree>
    <p:extLst>
      <p:ext uri="{BB962C8B-B14F-4D97-AF65-F5344CB8AC3E}">
        <p14:creationId xmlns:p14="http://schemas.microsoft.com/office/powerpoint/2010/main" val="10404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13B00-B6A9-7974-F4F9-99DC73D8E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2">
            <a:extLst>
              <a:ext uri="{FF2B5EF4-FFF2-40B4-BE49-F238E27FC236}">
                <a16:creationId xmlns:a16="http://schemas.microsoft.com/office/drawing/2014/main" id="{EFC8FE0D-16C8-E623-590D-DB1BE0AA6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515" y="1955637"/>
            <a:ext cx="532859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600" i="1">
                <a:latin typeface="StarSymbol" charset="0"/>
              </a:rPr>
              <a:t> </a:t>
            </a:r>
            <a:r>
              <a:rPr lang="en-US" altLang="en-IT" sz="2800" i="1">
                <a:latin typeface="StarSymbol" charset="0"/>
              </a:rPr>
              <a:t>ℒ</a:t>
            </a:r>
            <a:r>
              <a:rPr lang="en-US" altLang="en-IT" sz="2800" baseline="-30000">
                <a:solidFill>
                  <a:schemeClr val="tx1"/>
                </a:solidFill>
              </a:rPr>
              <a:t>SM-EFT</a:t>
            </a:r>
            <a:r>
              <a:rPr lang="en-US" altLang="en-IT" sz="2800"/>
              <a:t> =     </a:t>
            </a:r>
            <a:r>
              <a:rPr lang="en-US" altLang="en-IT" sz="2800" i="1" err="1">
                <a:latin typeface="StarSymbol" charset="0"/>
              </a:rPr>
              <a:t>ℒ</a:t>
            </a:r>
            <a:r>
              <a:rPr lang="en-US" altLang="en-IT" sz="2800" baseline="-30000" err="1"/>
              <a:t>gauge</a:t>
            </a:r>
            <a:r>
              <a:rPr lang="en-US" altLang="en-IT" sz="2800" baseline="-30000"/>
              <a:t>    </a:t>
            </a:r>
            <a:r>
              <a:rPr lang="en-US" altLang="en-IT" sz="2800"/>
              <a:t>+    </a:t>
            </a:r>
            <a:r>
              <a:rPr lang="en-US" altLang="en-IT" sz="2800" i="1" err="1">
                <a:latin typeface="StarSymbol" charset="0"/>
              </a:rPr>
              <a:t>ℒ</a:t>
            </a:r>
            <a:r>
              <a:rPr lang="en-US" altLang="en-IT" sz="2800" baseline="-30000" err="1"/>
              <a:t>Higgs</a:t>
            </a:r>
            <a:r>
              <a:rPr lang="en-US" altLang="en-IT" sz="2800" baseline="-30000"/>
              <a:t>   </a:t>
            </a:r>
            <a:r>
              <a:rPr lang="en-US" altLang="en-IT" sz="2800"/>
              <a:t>+</a:t>
            </a:r>
            <a:endParaRPr lang="en-US" altLang="en-IT" sz="2800">
              <a:solidFill>
                <a:srgbClr val="0000FF"/>
              </a:solidFill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48AFB240-537B-18FD-D019-EFD86510E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057" y="2012877"/>
            <a:ext cx="1962533" cy="4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 dirty="0">
                <a:cs typeface="Times New Roman" panose="02020603050405020304" pitchFamily="18" charset="0"/>
              </a:rPr>
              <a:t>O</a:t>
            </a:r>
            <a:r>
              <a:rPr lang="en-US" altLang="en-IT" sz="2400" baseline="-30000" dirty="0">
                <a:cs typeface="Times New Roman" panose="02020603050405020304" pitchFamily="18" charset="0"/>
              </a:rPr>
              <a:t>i</a:t>
            </a:r>
            <a:r>
              <a:rPr lang="en-US" altLang="en-IT" sz="2400" baseline="33000" dirty="0">
                <a:cs typeface="Times New Roman" panose="02020603050405020304" pitchFamily="18" charset="0"/>
              </a:rPr>
              <a:t>[d]</a:t>
            </a:r>
            <a:r>
              <a:rPr lang="en-US" altLang="en-IT" sz="2400" baseline="33000" dirty="0"/>
              <a:t> </a:t>
            </a:r>
            <a:r>
              <a:rPr lang="en-US" altLang="en-IT" sz="2400" baseline="-30000" dirty="0">
                <a:solidFill>
                  <a:srgbClr val="FF0000"/>
                </a:solidFill>
              </a:rPr>
              <a:t> </a:t>
            </a:r>
            <a:r>
              <a:rPr lang="en-US" altLang="en-IT" sz="2400" dirty="0"/>
              <a:t>(</a:t>
            </a:r>
            <a:r>
              <a:rPr lang="en-US" altLang="en-IT" sz="2400" dirty="0" err="1">
                <a:cs typeface="Times New Roman" panose="02020603050405020304" pitchFamily="18" charset="0"/>
              </a:rPr>
              <a:t>ψ</a:t>
            </a:r>
            <a:r>
              <a:rPr lang="en-US" altLang="en-IT" sz="2400" baseline="-30000" dirty="0" err="1"/>
              <a:t>SM</a:t>
            </a:r>
            <a:r>
              <a:rPr lang="en-US" altLang="en-IT" sz="2400" dirty="0"/>
              <a:t>) 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F805068-7EC2-2483-1E75-837D3B288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959" y="1740565"/>
            <a:ext cx="693518" cy="100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68" rIns="0" bIns="0"/>
          <a:lstStyle/>
          <a:p>
            <a:pPr eaLnBrk="1"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IT" sz="2400" baseline="-3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IT" sz="2400" baseline="3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[d]</a:t>
            </a:r>
          </a:p>
          <a:p>
            <a:pPr eaLnBrk="1"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IT" sz="2800" baseline="3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d-4</a:t>
            </a:r>
          </a:p>
        </p:txBody>
      </p:sp>
      <p:sp>
        <p:nvSpPr>
          <p:cNvPr id="6" name="Line 35">
            <a:extLst>
              <a:ext uri="{FF2B5EF4-FFF2-40B4-BE49-F238E27FC236}">
                <a16:creationId xmlns:a16="http://schemas.microsoft.com/office/drawing/2014/main" id="{BB0E3E2C-CCC7-C1D2-5D44-ECBC59A2B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5677" y="2192179"/>
            <a:ext cx="4460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A19E3-9D94-C2FC-0CD7-09F53A4BB1B9}"/>
              </a:ext>
            </a:extLst>
          </p:cNvPr>
          <p:cNvSpPr txBox="1"/>
          <p:nvPr/>
        </p:nvSpPr>
        <p:spPr>
          <a:xfrm>
            <a:off x="6370220" y="1889464"/>
            <a:ext cx="437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Symbol" pitchFamily="2" charset="2"/>
                <a:cs typeface="Times New Roman" panose="02020603050405020304" pitchFamily="18" charset="0"/>
              </a:rPr>
              <a:t>S</a:t>
            </a:r>
            <a:endParaRPr lang="en-GB" sz="2800" dirty="0">
              <a:latin typeface="Symbol" pitchFamily="2" charset="2"/>
            </a:endParaRPr>
          </a:p>
        </p:txBody>
      </p:sp>
      <p:sp>
        <p:nvSpPr>
          <p:cNvPr id="9" name="Text Box 34">
            <a:extLst>
              <a:ext uri="{FF2B5EF4-FFF2-40B4-BE49-F238E27FC236}">
                <a16:creationId xmlns:a16="http://schemas.microsoft.com/office/drawing/2014/main" id="{A33ECA78-643B-B45A-44D5-14B48D66C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838" y="2361942"/>
            <a:ext cx="598901" cy="2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68" rIns="0" bIns="0"/>
          <a:lstStyle/>
          <a:p>
            <a:pPr eaLnBrk="1"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800" baseline="3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&gt; 4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1A20497-09D5-F3E5-BAF6-851468BD85C8}"/>
              </a:ext>
            </a:extLst>
          </p:cNvPr>
          <p:cNvSpPr txBox="1">
            <a:spLocks noChangeArrowheads="1"/>
          </p:cNvSpPr>
          <p:nvPr/>
        </p:nvSpPr>
        <p:spPr>
          <a:xfrm>
            <a:off x="151103" y="105232"/>
            <a:ext cx="10284186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address the challenges: </a:t>
            </a:r>
            <a:r>
              <a:rPr lang="en-GB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Flavour in the SM EFT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75B95-0ED2-769D-F527-D9878E82B4C5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50960BC-4CEB-D8A6-506B-B25494AB8606}"/>
              </a:ext>
            </a:extLst>
          </p:cNvPr>
          <p:cNvSpPr txBox="1">
            <a:spLocks/>
          </p:cNvSpPr>
          <p:nvPr/>
        </p:nvSpPr>
        <p:spPr bwMode="auto">
          <a:xfrm>
            <a:off x="239208" y="710128"/>
            <a:ext cx="11828181" cy="88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No matter if NP is at the </a:t>
            </a:r>
            <a:r>
              <a:rPr lang="en-GB" sz="2400" kern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TeV</a:t>
            </a:r>
            <a:r>
              <a:rPr lang="en-GB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 scale or well above, it is always very heavy compared to the energy scale of low-energy flavour experiments</a:t>
            </a:r>
            <a:r>
              <a:rPr lang="en-US" altLang="en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US" altLang="en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systematic description via the </a:t>
            </a:r>
            <a:r>
              <a:rPr lang="en-GB" sz="2400" kern="0" dirty="0">
                <a:solidFill>
                  <a:srgbClr val="0070C0"/>
                </a:solidFill>
                <a:cs typeface="Times New Roman" panose="02020603050405020304" pitchFamily="18" charset="0"/>
              </a:rPr>
              <a:t>“SM EFT”</a:t>
            </a:r>
            <a:endParaRPr lang="en-GB" sz="24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7DFA56A-1580-6314-126B-1BE66E162681}"/>
              </a:ext>
            </a:extLst>
          </p:cNvPr>
          <p:cNvSpPr/>
          <p:nvPr/>
        </p:nvSpPr>
        <p:spPr>
          <a:xfrm>
            <a:off x="8184629" y="3198552"/>
            <a:ext cx="3658904" cy="272802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altLang="en-IT" sz="24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 Box 19">
            <a:extLst>
              <a:ext uri="{FF2B5EF4-FFF2-40B4-BE49-F238E27FC236}">
                <a16:creationId xmlns:a16="http://schemas.microsoft.com/office/drawing/2014/main" id="{4D03ECAF-26EB-4F1E-52F0-8963E92F5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572" y="5001859"/>
            <a:ext cx="445837" cy="92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68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500"/>
              </a:spcAft>
            </a:pPr>
            <a:endParaRPr lang="en-US" altLang="en-IT" sz="2400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algn="ctr"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IT" sz="2400" baseline="35000" dirty="0">
                <a:solidFill>
                  <a:srgbClr val="C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Line 11">
            <a:extLst>
              <a:ext uri="{FF2B5EF4-FFF2-40B4-BE49-F238E27FC236}">
                <a16:creationId xmlns:a16="http://schemas.microsoft.com/office/drawing/2014/main" id="{C2237772-1A22-5A33-2FB4-99C5DE5ED5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202572" y="5441081"/>
            <a:ext cx="380565" cy="1407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Line 22">
            <a:extLst>
              <a:ext uri="{FF2B5EF4-FFF2-40B4-BE49-F238E27FC236}">
                <a16:creationId xmlns:a16="http://schemas.microsoft.com/office/drawing/2014/main" id="{14E96D4E-8811-5F2F-931F-0890782FCC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2002" y="4384411"/>
            <a:ext cx="11235" cy="506244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Line 23">
            <a:extLst>
              <a:ext uri="{FF2B5EF4-FFF2-40B4-BE49-F238E27FC236}">
                <a16:creationId xmlns:a16="http://schemas.microsoft.com/office/drawing/2014/main" id="{3F49B846-A028-2810-6C46-335AA778B148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9602" y="5021293"/>
            <a:ext cx="922338" cy="71120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24">
            <a:extLst>
              <a:ext uri="{FF2B5EF4-FFF2-40B4-BE49-F238E27FC236}">
                <a16:creationId xmlns:a16="http://schemas.microsoft.com/office/drawing/2014/main" id="{6D2AA6F7-4AB5-F24D-22BF-4EE9A7E22D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19602" y="5019705"/>
            <a:ext cx="922338" cy="71437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Oval 25">
            <a:extLst>
              <a:ext uri="{FF2B5EF4-FFF2-40B4-BE49-F238E27FC236}">
                <a16:creationId xmlns:a16="http://schemas.microsoft.com/office/drawing/2014/main" id="{416FBAA6-C57C-3A87-01A6-8F5545F08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4252" y="5294343"/>
            <a:ext cx="150813" cy="177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T" altLang="en-IT"/>
          </a:p>
        </p:txBody>
      </p:sp>
      <p:sp>
        <p:nvSpPr>
          <p:cNvPr id="63" name="Line 26">
            <a:extLst>
              <a:ext uri="{FF2B5EF4-FFF2-40B4-BE49-F238E27FC236}">
                <a16:creationId xmlns:a16="http://schemas.microsoft.com/office/drawing/2014/main" id="{259C3492-9075-B143-92BB-CF9C44D2B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63674" y="3556240"/>
            <a:ext cx="521711" cy="43497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27">
            <a:extLst>
              <a:ext uri="{FF2B5EF4-FFF2-40B4-BE49-F238E27FC236}">
                <a16:creationId xmlns:a16="http://schemas.microsoft.com/office/drawing/2014/main" id="{88D21FCD-1E99-3575-9ADE-D3A4882754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33510" y="3991213"/>
            <a:ext cx="576498" cy="42545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" name="Text Box 28">
            <a:extLst>
              <a:ext uri="{FF2B5EF4-FFF2-40B4-BE49-F238E27FC236}">
                <a16:creationId xmlns:a16="http://schemas.microsoft.com/office/drawing/2014/main" id="{58230DBB-26AD-7C28-1CED-63EF4DF31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7813" y="3435287"/>
            <a:ext cx="1011238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000" dirty="0">
                <a:latin typeface="+mn-lt"/>
              </a:rPr>
              <a:t>SM field</a:t>
            </a:r>
          </a:p>
        </p:txBody>
      </p:sp>
      <p:sp>
        <p:nvSpPr>
          <p:cNvPr id="66" name="Text Box 28">
            <a:extLst>
              <a:ext uri="{FF2B5EF4-FFF2-40B4-BE49-F238E27FC236}">
                <a16:creationId xmlns:a16="http://schemas.microsoft.com/office/drawing/2014/main" id="{AC53133A-A96E-014E-AF45-41A709537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837" y="4294522"/>
            <a:ext cx="1011238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en-IT" sz="2000" dirty="0">
                <a:latin typeface="+mn-lt"/>
              </a:rPr>
              <a:t>SM field</a:t>
            </a:r>
          </a:p>
        </p:txBody>
      </p:sp>
      <p:sp>
        <p:nvSpPr>
          <p:cNvPr id="67" name="Line 27">
            <a:extLst>
              <a:ext uri="{FF2B5EF4-FFF2-40B4-BE49-F238E27FC236}">
                <a16:creationId xmlns:a16="http://schemas.microsoft.com/office/drawing/2014/main" id="{7C36984F-13FD-4FC9-1ACF-6A990CC4FC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768974" y="3602959"/>
            <a:ext cx="576498" cy="42545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" name="Line 26">
            <a:extLst>
              <a:ext uri="{FF2B5EF4-FFF2-40B4-BE49-F238E27FC236}">
                <a16:creationId xmlns:a16="http://schemas.microsoft.com/office/drawing/2014/main" id="{C21BF6EE-BD1E-E184-B742-F6FD65D27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68668" y="4015786"/>
            <a:ext cx="521711" cy="434973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" name="Line 26">
            <a:extLst>
              <a:ext uri="{FF2B5EF4-FFF2-40B4-BE49-F238E27FC236}">
                <a16:creationId xmlns:a16="http://schemas.microsoft.com/office/drawing/2014/main" id="{4A723992-CDA2-99EA-6E9E-19EC76B76E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10008" y="4015786"/>
            <a:ext cx="758659" cy="12626"/>
          </a:xfrm>
          <a:prstGeom prst="line">
            <a:avLst/>
          </a:prstGeom>
          <a:noFill/>
          <a:ln w="34925">
            <a:solidFill>
              <a:srgbClr val="C0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" name="Oval 25">
            <a:extLst>
              <a:ext uri="{FF2B5EF4-FFF2-40B4-BE49-F238E27FC236}">
                <a16:creationId xmlns:a16="http://schemas.microsoft.com/office/drawing/2014/main" id="{BDE9B8AD-940A-F295-66F6-65FEACB76C1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20454" y="3962979"/>
            <a:ext cx="112775" cy="105613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T" altLang="en-IT"/>
          </a:p>
        </p:txBody>
      </p:sp>
      <p:sp>
        <p:nvSpPr>
          <p:cNvPr id="74" name="Oval 25">
            <a:extLst>
              <a:ext uri="{FF2B5EF4-FFF2-40B4-BE49-F238E27FC236}">
                <a16:creationId xmlns:a16="http://schemas.microsoft.com/office/drawing/2014/main" id="{BAF9890D-24E3-B621-6E00-B51CE7686BE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20824" y="3971342"/>
            <a:ext cx="112775" cy="105613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T" altLang="en-IT"/>
          </a:p>
        </p:txBody>
      </p:sp>
      <p:sp>
        <p:nvSpPr>
          <p:cNvPr id="75" name="Text Box 6">
            <a:extLst>
              <a:ext uri="{FF2B5EF4-FFF2-40B4-BE49-F238E27FC236}">
                <a16:creationId xmlns:a16="http://schemas.microsoft.com/office/drawing/2014/main" id="{335AAC6C-8F78-6E49-3476-469AAA886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054" y="4996760"/>
            <a:ext cx="439599" cy="34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IT" sz="2200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8" name="Text Box 6">
            <a:extLst>
              <a:ext uri="{FF2B5EF4-FFF2-40B4-BE49-F238E27FC236}">
                <a16:creationId xmlns:a16="http://schemas.microsoft.com/office/drawing/2014/main" id="{3F944B7E-3596-08D6-86E5-3290A1E5F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454" y="4999610"/>
            <a:ext cx="439599" cy="34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IT" sz="2200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9" name="Line 22">
            <a:extLst>
              <a:ext uri="{FF2B5EF4-FFF2-40B4-BE49-F238E27FC236}">
                <a16:creationId xmlns:a16="http://schemas.microsoft.com/office/drawing/2014/main" id="{F17BE354-7471-4583-1AFC-DDAC432EDA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02294" y="2644326"/>
            <a:ext cx="547424" cy="604793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Text Box 6">
            <a:extLst>
              <a:ext uri="{FF2B5EF4-FFF2-40B4-BE49-F238E27FC236}">
                <a16:creationId xmlns:a16="http://schemas.microsoft.com/office/drawing/2014/main" id="{21DE8744-C499-9325-924D-F252D3715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638" y="3507382"/>
            <a:ext cx="439599" cy="34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IT" sz="2200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1" name="Text Box 6">
            <a:extLst>
              <a:ext uri="{FF2B5EF4-FFF2-40B4-BE49-F238E27FC236}">
                <a16:creationId xmlns:a16="http://schemas.microsoft.com/office/drawing/2014/main" id="{45687CEE-E1A8-7723-0048-B55F8998E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3799" y="3504986"/>
            <a:ext cx="439599" cy="34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IT" sz="2200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2" name="Content Placeholder 1">
            <a:extLst>
              <a:ext uri="{FF2B5EF4-FFF2-40B4-BE49-F238E27FC236}">
                <a16:creationId xmlns:a16="http://schemas.microsoft.com/office/drawing/2014/main" id="{302F94C9-736E-5A44-55DE-9CD81D826BB7}"/>
              </a:ext>
            </a:extLst>
          </p:cNvPr>
          <p:cNvSpPr txBox="1">
            <a:spLocks/>
          </p:cNvSpPr>
          <p:nvPr/>
        </p:nvSpPr>
        <p:spPr bwMode="auto">
          <a:xfrm>
            <a:off x="4770282" y="3803956"/>
            <a:ext cx="3136494" cy="17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Most general description of heavy NP that we are not able to directly “excite”</a:t>
            </a:r>
            <a:endParaRPr lang="en-GB" sz="24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3" name="Line 22">
            <a:extLst>
              <a:ext uri="{FF2B5EF4-FFF2-40B4-BE49-F238E27FC236}">
                <a16:creationId xmlns:a16="http://schemas.microsoft.com/office/drawing/2014/main" id="{7749C349-00BA-B129-D008-2F21CE6F42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3650" y="2743913"/>
            <a:ext cx="547423" cy="545798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" name="Content Placeholder 1">
            <a:extLst>
              <a:ext uri="{FF2B5EF4-FFF2-40B4-BE49-F238E27FC236}">
                <a16:creationId xmlns:a16="http://schemas.microsoft.com/office/drawing/2014/main" id="{F13C7E9A-4214-52AB-0A49-078C05F56CFA}"/>
              </a:ext>
            </a:extLst>
          </p:cNvPr>
          <p:cNvSpPr txBox="1">
            <a:spLocks/>
          </p:cNvSpPr>
          <p:nvPr/>
        </p:nvSpPr>
        <p:spPr bwMode="auto">
          <a:xfrm>
            <a:off x="652341" y="3125852"/>
            <a:ext cx="286385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Long-range structure of the theory</a:t>
            </a:r>
            <a:endParaRPr lang="en-GB" sz="24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5" name="Line 22">
            <a:extLst>
              <a:ext uri="{FF2B5EF4-FFF2-40B4-BE49-F238E27FC236}">
                <a16:creationId xmlns:a16="http://schemas.microsoft.com/office/drawing/2014/main" id="{0ED74FB4-3D4B-22E2-20E8-4186970ABA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2905" y="2536661"/>
            <a:ext cx="2544614" cy="1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ash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6" name="Picture 3">
            <a:extLst>
              <a:ext uri="{FF2B5EF4-FFF2-40B4-BE49-F238E27FC236}">
                <a16:creationId xmlns:a16="http://schemas.microsoft.com/office/drawing/2014/main" id="{959CB3D1-67A4-E1F8-661D-33223E181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28" y="3974645"/>
            <a:ext cx="2382718" cy="219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" name="Slide Number Placeholder 3">
            <a:extLst>
              <a:ext uri="{FF2B5EF4-FFF2-40B4-BE49-F238E27FC236}">
                <a16:creationId xmlns:a16="http://schemas.microsoft.com/office/drawing/2014/main" id="{3CE4B655-BA30-62F5-05BA-2E90C9222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5</a:t>
            </a:fld>
            <a:endParaRPr lang="en-US" sz="1400"/>
          </a:p>
        </p:txBody>
      </p:sp>
      <p:sp>
        <p:nvSpPr>
          <p:cNvPr id="89" name="Footer Placeholder 2">
            <a:extLst>
              <a:ext uri="{FF2B5EF4-FFF2-40B4-BE49-F238E27FC236}">
                <a16:creationId xmlns:a16="http://schemas.microsoft.com/office/drawing/2014/main" id="{34B0B7B3-4AC1-BB78-4BAA-57C010B091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 dirty="0"/>
              <a:t>2026 ESPPU – Open Symposium (Venice, June 2025) 		                   G. </a:t>
            </a:r>
            <a:r>
              <a:rPr lang="en-US" sz="1400" dirty="0" err="1"/>
              <a:t>Isidori</a:t>
            </a:r>
            <a:r>
              <a:rPr lang="en-US" sz="1400" dirty="0"/>
              <a:t> - Status and open questions in </a:t>
            </a:r>
            <a:r>
              <a:rPr lang="en-GB" sz="1400" dirty="0"/>
              <a:t>Flavour</a:t>
            </a:r>
            <a:r>
              <a:rPr lang="en-US" sz="1400" dirty="0"/>
              <a:t> Physics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61444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95"/>
    </mc:Choice>
    <mc:Fallback xmlns="">
      <p:transition spd="slow" advTm="2109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13B00-B6A9-7974-F4F9-99DC73D8E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55DC129-E84C-1B55-D86A-83CD22D4A031}"/>
              </a:ext>
            </a:extLst>
          </p:cNvPr>
          <p:cNvSpPr/>
          <p:nvPr/>
        </p:nvSpPr>
        <p:spPr>
          <a:xfrm>
            <a:off x="7638237" y="2838771"/>
            <a:ext cx="4080297" cy="14557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altLang="en-IT" sz="240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EFC8FE0D-16C8-E623-590D-DB1BE0AA6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515" y="1955637"/>
            <a:ext cx="532859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600" i="1">
                <a:latin typeface="StarSymbol" charset="0"/>
              </a:rPr>
              <a:t> </a:t>
            </a:r>
            <a:r>
              <a:rPr lang="en-US" altLang="en-IT" sz="2800" i="1">
                <a:latin typeface="StarSymbol" charset="0"/>
              </a:rPr>
              <a:t>ℒ</a:t>
            </a:r>
            <a:r>
              <a:rPr lang="en-US" altLang="en-IT" sz="2800" baseline="-30000">
                <a:solidFill>
                  <a:schemeClr val="tx1"/>
                </a:solidFill>
              </a:rPr>
              <a:t>SM-EFT</a:t>
            </a:r>
            <a:r>
              <a:rPr lang="en-US" altLang="en-IT" sz="2800"/>
              <a:t> =     </a:t>
            </a:r>
            <a:r>
              <a:rPr lang="en-US" altLang="en-IT" sz="2800" i="1" err="1">
                <a:latin typeface="StarSymbol" charset="0"/>
              </a:rPr>
              <a:t>ℒ</a:t>
            </a:r>
            <a:r>
              <a:rPr lang="en-US" altLang="en-IT" sz="2800" baseline="-30000" err="1"/>
              <a:t>gauge</a:t>
            </a:r>
            <a:r>
              <a:rPr lang="en-US" altLang="en-IT" sz="2800" baseline="-30000"/>
              <a:t>    </a:t>
            </a:r>
            <a:r>
              <a:rPr lang="en-US" altLang="en-IT" sz="2800"/>
              <a:t>+    </a:t>
            </a:r>
            <a:r>
              <a:rPr lang="en-US" altLang="en-IT" sz="2800" i="1" err="1">
                <a:latin typeface="StarSymbol" charset="0"/>
              </a:rPr>
              <a:t>ℒ</a:t>
            </a:r>
            <a:r>
              <a:rPr lang="en-US" altLang="en-IT" sz="2800" baseline="-30000" err="1"/>
              <a:t>Higgs</a:t>
            </a:r>
            <a:r>
              <a:rPr lang="en-US" altLang="en-IT" sz="2800" baseline="-30000"/>
              <a:t>   </a:t>
            </a:r>
            <a:r>
              <a:rPr lang="en-US" altLang="en-IT" sz="2800"/>
              <a:t>+</a:t>
            </a:r>
            <a:endParaRPr lang="en-US" altLang="en-IT" sz="2800">
              <a:solidFill>
                <a:srgbClr val="0000FF"/>
              </a:solidFill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48AFB240-537B-18FD-D019-EFD86510E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057" y="2012877"/>
            <a:ext cx="1962533" cy="4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 dirty="0">
                <a:cs typeface="Times New Roman" panose="02020603050405020304" pitchFamily="18" charset="0"/>
              </a:rPr>
              <a:t>O</a:t>
            </a:r>
            <a:r>
              <a:rPr lang="en-US" altLang="en-IT" sz="2400" baseline="-30000" dirty="0">
                <a:cs typeface="Times New Roman" panose="02020603050405020304" pitchFamily="18" charset="0"/>
              </a:rPr>
              <a:t>i</a:t>
            </a:r>
            <a:r>
              <a:rPr lang="en-US" altLang="en-IT" sz="2400" baseline="33000" dirty="0">
                <a:cs typeface="Times New Roman" panose="02020603050405020304" pitchFamily="18" charset="0"/>
              </a:rPr>
              <a:t>[d]</a:t>
            </a:r>
            <a:r>
              <a:rPr lang="en-US" altLang="en-IT" sz="2400" baseline="33000" dirty="0"/>
              <a:t> </a:t>
            </a:r>
            <a:r>
              <a:rPr lang="en-US" altLang="en-IT" sz="2400" baseline="-30000" dirty="0">
                <a:solidFill>
                  <a:srgbClr val="FF0000"/>
                </a:solidFill>
              </a:rPr>
              <a:t> </a:t>
            </a:r>
            <a:r>
              <a:rPr lang="en-US" altLang="en-IT" sz="2400" dirty="0"/>
              <a:t>(</a:t>
            </a:r>
            <a:r>
              <a:rPr lang="en-US" altLang="en-IT" sz="2400" dirty="0" err="1">
                <a:cs typeface="Times New Roman" panose="02020603050405020304" pitchFamily="18" charset="0"/>
              </a:rPr>
              <a:t>ψ</a:t>
            </a:r>
            <a:r>
              <a:rPr lang="en-US" altLang="en-IT" sz="2400" baseline="-30000" dirty="0" err="1"/>
              <a:t>SM</a:t>
            </a:r>
            <a:r>
              <a:rPr lang="en-US" altLang="en-IT" sz="2400" dirty="0"/>
              <a:t>) 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F805068-7EC2-2483-1E75-837D3B288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959" y="1740565"/>
            <a:ext cx="693518" cy="100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68" rIns="0" bIns="0"/>
          <a:lstStyle/>
          <a:p>
            <a:pPr eaLnBrk="1"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IT" sz="2400" baseline="-3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IT" sz="2400" baseline="3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[d]</a:t>
            </a:r>
          </a:p>
          <a:p>
            <a:pPr eaLnBrk="1"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IT" sz="2800" baseline="3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d-4</a:t>
            </a:r>
          </a:p>
        </p:txBody>
      </p:sp>
      <p:sp>
        <p:nvSpPr>
          <p:cNvPr id="6" name="Line 35">
            <a:extLst>
              <a:ext uri="{FF2B5EF4-FFF2-40B4-BE49-F238E27FC236}">
                <a16:creationId xmlns:a16="http://schemas.microsoft.com/office/drawing/2014/main" id="{BB0E3E2C-CCC7-C1D2-5D44-ECBC59A2B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5677" y="2192179"/>
            <a:ext cx="4460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A19E3-9D94-C2FC-0CD7-09F53A4BB1B9}"/>
              </a:ext>
            </a:extLst>
          </p:cNvPr>
          <p:cNvSpPr txBox="1"/>
          <p:nvPr/>
        </p:nvSpPr>
        <p:spPr>
          <a:xfrm>
            <a:off x="6370220" y="1889464"/>
            <a:ext cx="437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Symbol" pitchFamily="2" charset="2"/>
                <a:cs typeface="Times New Roman" panose="02020603050405020304" pitchFamily="18" charset="0"/>
              </a:rPr>
              <a:t>S</a:t>
            </a:r>
            <a:endParaRPr lang="en-GB" sz="2800" dirty="0">
              <a:latin typeface="Symbol" pitchFamily="2" charset="2"/>
            </a:endParaRPr>
          </a:p>
        </p:txBody>
      </p:sp>
      <p:sp>
        <p:nvSpPr>
          <p:cNvPr id="9" name="Text Box 34">
            <a:extLst>
              <a:ext uri="{FF2B5EF4-FFF2-40B4-BE49-F238E27FC236}">
                <a16:creationId xmlns:a16="http://schemas.microsoft.com/office/drawing/2014/main" id="{A33ECA78-643B-B45A-44D5-14B48D66C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838" y="2361942"/>
            <a:ext cx="598901" cy="2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68" rIns="0" bIns="0"/>
          <a:lstStyle/>
          <a:p>
            <a:pPr eaLnBrk="1"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800" baseline="3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&gt; 4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1A20497-09D5-F3E5-BAF6-851468BD85C8}"/>
              </a:ext>
            </a:extLst>
          </p:cNvPr>
          <p:cNvSpPr txBox="1">
            <a:spLocks noChangeArrowheads="1"/>
          </p:cNvSpPr>
          <p:nvPr/>
        </p:nvSpPr>
        <p:spPr>
          <a:xfrm>
            <a:off x="151103" y="105232"/>
            <a:ext cx="10284186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address the challenges: </a:t>
            </a:r>
            <a:r>
              <a:rPr lang="en-GB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Flavour in the SM EFT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75B95-0ED2-769D-F527-D9878E82B4C5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50960BC-4CEB-D8A6-506B-B25494AB8606}"/>
              </a:ext>
            </a:extLst>
          </p:cNvPr>
          <p:cNvSpPr txBox="1">
            <a:spLocks/>
          </p:cNvSpPr>
          <p:nvPr/>
        </p:nvSpPr>
        <p:spPr bwMode="auto">
          <a:xfrm>
            <a:off x="239208" y="710128"/>
            <a:ext cx="11828181" cy="88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No matter if NP is at the </a:t>
            </a:r>
            <a:r>
              <a:rPr lang="en-GB" sz="2400" kern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TeV</a:t>
            </a:r>
            <a:r>
              <a:rPr lang="en-GB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 scale or well above, it is always very heavy compared to the energy scale of low-energy flavour experiments</a:t>
            </a:r>
            <a:r>
              <a:rPr lang="en-US" altLang="en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US" altLang="en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systematic description via the </a:t>
            </a:r>
            <a:r>
              <a:rPr lang="en-GB" sz="2400" kern="0" dirty="0">
                <a:solidFill>
                  <a:srgbClr val="0070C0"/>
                </a:solidFill>
                <a:cs typeface="Times New Roman" panose="02020603050405020304" pitchFamily="18" charset="0"/>
              </a:rPr>
              <a:t>“SM EFT”</a:t>
            </a:r>
            <a:endParaRPr lang="en-GB" sz="2400" kern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6162E-80CE-E943-F45C-0E94B08BB210}"/>
              </a:ext>
            </a:extLst>
          </p:cNvPr>
          <p:cNvSpPr txBox="1"/>
          <p:nvPr/>
        </p:nvSpPr>
        <p:spPr>
          <a:xfrm>
            <a:off x="239208" y="5278522"/>
            <a:ext cx="5981941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800" lvl="1" indent="-342900" eaLnBrk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US" altLang="en-IT" sz="2400" dirty="0">
                <a:solidFill>
                  <a:srgbClr val="0070C0"/>
                </a:solidFill>
                <a:latin typeface="+mn-lt"/>
              </a:rPr>
              <a:t>No flavor symmetry</a:t>
            </a:r>
            <a:r>
              <a:rPr lang="en-US" altLang="en-IT" sz="2400" dirty="0">
                <a:solidFill>
                  <a:srgbClr val="01366E"/>
                </a:solidFill>
                <a:latin typeface="+mn-lt"/>
              </a:rPr>
              <a:t>		         </a:t>
            </a:r>
            <a:r>
              <a:rPr lang="en-US" altLang="en-IT" sz="2400" dirty="0">
                <a:solidFill>
                  <a:srgbClr val="C00000"/>
                </a:solidFill>
                <a:latin typeface="+mn-lt"/>
              </a:rPr>
              <a:t>2499 </a:t>
            </a:r>
            <a:r>
              <a:rPr lang="en-US" altLang="en-IT" sz="2400" dirty="0">
                <a:latin typeface="+mn-lt"/>
              </a:rPr>
              <a:t>[</a:t>
            </a:r>
            <a:r>
              <a:rPr lang="en-US" altLang="en-IT" sz="2000" dirty="0">
                <a:latin typeface="+mn-lt"/>
              </a:rPr>
              <a:t>@d=6</a:t>
            </a:r>
            <a:r>
              <a:rPr lang="en-US" altLang="en-IT" sz="2400" dirty="0">
                <a:latin typeface="+mn-lt"/>
              </a:rPr>
              <a:t>]    </a:t>
            </a:r>
          </a:p>
          <a:p>
            <a:pPr marL="558800" lvl="1" indent="-34290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US" altLang="en-IT" sz="2400" dirty="0">
                <a:solidFill>
                  <a:srgbClr val="0070C0"/>
                </a:solidFill>
                <a:latin typeface="+mn-lt"/>
              </a:rPr>
              <a:t>Maximal flavor symmetry        	</a:t>
            </a:r>
            <a:r>
              <a:rPr lang="en-US" altLang="en-IT" sz="2400" dirty="0">
                <a:solidFill>
                  <a:srgbClr val="C00000"/>
                </a:solidFill>
                <a:latin typeface="+mn-lt"/>
              </a:rPr>
              <a:t>47 </a:t>
            </a:r>
            <a:r>
              <a:rPr lang="en-US" altLang="en-IT" sz="2400" dirty="0">
                <a:latin typeface="+mn-lt"/>
              </a:rPr>
              <a:t>[</a:t>
            </a:r>
            <a:r>
              <a:rPr lang="en-US" altLang="en-IT" sz="2000" dirty="0">
                <a:latin typeface="+mn-lt"/>
              </a:rPr>
              <a:t>@d=6</a:t>
            </a:r>
            <a:r>
              <a:rPr lang="en-US" altLang="en-IT" sz="2400" dirty="0">
                <a:latin typeface="+mn-lt"/>
              </a:rPr>
              <a:t>] </a:t>
            </a:r>
            <a:endParaRPr lang="en-US" altLang="en-IT" sz="2400" dirty="0">
              <a:solidFill>
                <a:srgbClr val="01366E"/>
              </a:solidFill>
              <a:latin typeface="+mn-lt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174F5EE5-4A8B-0D5E-5DC9-1C07672E516C}"/>
              </a:ext>
            </a:extLst>
          </p:cNvPr>
          <p:cNvSpPr txBox="1">
            <a:spLocks/>
          </p:cNvSpPr>
          <p:nvPr/>
        </p:nvSpPr>
        <p:spPr bwMode="auto">
          <a:xfrm>
            <a:off x="396599" y="3157032"/>
            <a:ext cx="4896597" cy="186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Understanding </a:t>
            </a:r>
            <a:r>
              <a:rPr lang="en-GB" sz="2400" kern="0" dirty="0">
                <a:solidFill>
                  <a:srgbClr val="0070C0"/>
                </a:solidFill>
                <a:cs typeface="Times New Roman" panose="02020603050405020304" pitchFamily="18" charset="0"/>
              </a:rPr>
              <a:t>the flavour structure of the SM EFT </a:t>
            </a:r>
            <a:r>
              <a:rPr lang="en-GB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is a question of pivotal importance.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N. of independent couplings: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1579526-5EED-AF9B-889D-504BD5836FB5}"/>
              </a:ext>
            </a:extLst>
          </p:cNvPr>
          <p:cNvSpPr txBox="1">
            <a:spLocks/>
          </p:cNvSpPr>
          <p:nvPr/>
        </p:nvSpPr>
        <p:spPr bwMode="auto">
          <a:xfrm>
            <a:off x="7813240" y="2972713"/>
            <a:ext cx="3695956" cy="119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i="1" kern="0" dirty="0">
                <a:solidFill>
                  <a:srgbClr val="C00000"/>
                </a:solidFill>
                <a:cs typeface="Times New Roman" panose="02020603050405020304" pitchFamily="18" charset="0"/>
              </a:rPr>
              <a:t>Don’t be scared by the large number of independent couplings of eff. operators! </a:t>
            </a:r>
            <a:r>
              <a:rPr lang="en-GB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CB814C50-8826-10A9-BD53-3AD07585A9A2}"/>
              </a:ext>
            </a:extLst>
          </p:cNvPr>
          <p:cNvSpPr txBox="1">
            <a:spLocks/>
          </p:cNvSpPr>
          <p:nvPr/>
        </p:nvSpPr>
        <p:spPr bwMode="auto">
          <a:xfrm>
            <a:off x="7343273" y="4484789"/>
            <a:ext cx="4670223" cy="196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defRPr sz="28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stem Font Regular"/>
              <a:buChar char="-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800">
                <a:solidFill>
                  <a:schemeClr val="tx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They </a:t>
            </a:r>
            <a:r>
              <a:rPr lang="en-GB" sz="2400" u="sng" kern="0" dirty="0">
                <a:solidFill>
                  <a:schemeClr val="tx1"/>
                </a:solidFill>
                <a:cs typeface="Times New Roman" panose="02020603050405020304" pitchFamily="18" charset="0"/>
              </a:rPr>
              <a:t>do not</a:t>
            </a:r>
            <a:r>
              <a:rPr lang="en-GB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 indicate model parameters, but rather the number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of observables we can probe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GB" sz="2400" i="1" kern="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whose correlations depend on the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kern="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unknown underlying model</a:t>
            </a:r>
            <a:r>
              <a:rPr lang="en-GB" sz="2400" kern="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1" name="Line 3">
            <a:extLst>
              <a:ext uri="{FF2B5EF4-FFF2-40B4-BE49-F238E27FC236}">
                <a16:creationId xmlns:a16="http://schemas.microsoft.com/office/drawing/2014/main" id="{1D97E276-766A-40DD-A5DD-DC3D2D1645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2400" y="3304989"/>
            <a:ext cx="1" cy="99111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4">
            <a:extLst>
              <a:ext uri="{FF2B5EF4-FFF2-40B4-BE49-F238E27FC236}">
                <a16:creationId xmlns:a16="http://schemas.microsoft.com/office/drawing/2014/main" id="{1C8EEC46-3580-8CD7-E2D1-1EDBE7EE7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2400" y="4294522"/>
            <a:ext cx="1077912" cy="4762"/>
          </a:xfrm>
          <a:prstGeom prst="line">
            <a:avLst/>
          </a:prstGeom>
          <a:noFill/>
          <a:ln w="2222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5">
            <a:extLst>
              <a:ext uri="{FF2B5EF4-FFF2-40B4-BE49-F238E27FC236}">
                <a16:creationId xmlns:a16="http://schemas.microsoft.com/office/drawing/2014/main" id="{F0055D30-2D78-83A5-26C5-98ED863A5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845" y="3440466"/>
            <a:ext cx="48458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8" name="Text Box 6">
            <a:extLst>
              <a:ext uri="{FF2B5EF4-FFF2-40B4-BE49-F238E27FC236}">
                <a16:creationId xmlns:a16="http://schemas.microsoft.com/office/drawing/2014/main" id="{9B5ECBA8-FE6F-EC24-360D-784452785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52" y="3829490"/>
            <a:ext cx="392563" cy="43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04" rIns="0" bIns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IT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9" name="Line 24">
            <a:extLst>
              <a:ext uri="{FF2B5EF4-FFF2-40B4-BE49-F238E27FC236}">
                <a16:creationId xmlns:a16="http://schemas.microsoft.com/office/drawing/2014/main" id="{EFD85331-C974-176E-8973-3DE4A72A51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2308" y="4294522"/>
            <a:ext cx="690567" cy="449347"/>
          </a:xfrm>
          <a:prstGeom prst="line">
            <a:avLst/>
          </a:prstGeom>
          <a:noFill/>
          <a:ln w="2222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DE3C2A-65B7-8E18-43ED-F6BA8D5B8F99}"/>
              </a:ext>
            </a:extLst>
          </p:cNvPr>
          <p:cNvSpPr txBox="1"/>
          <p:nvPr/>
        </p:nvSpPr>
        <p:spPr>
          <a:xfrm>
            <a:off x="5782188" y="4553693"/>
            <a:ext cx="885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IT" sz="2000" i="1" dirty="0">
                <a:solidFill>
                  <a:srgbClr val="0070C0"/>
                </a:solidFill>
                <a:latin typeface="+mn-lt"/>
              </a:rPr>
              <a:t>flavor</a:t>
            </a:r>
            <a:endParaRPr lang="en-GB" sz="2000" i="1" dirty="0">
              <a:solidFill>
                <a:srgbClr val="0070C0"/>
              </a:solidFill>
            </a:endParaRPr>
          </a:p>
        </p:txBody>
      </p: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1C25A15C-C4CB-E214-5717-F634968E60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6</a:t>
            </a:fld>
            <a:endParaRPr lang="en-US" sz="1400"/>
          </a:p>
        </p:txBody>
      </p:sp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CD30C60E-25C0-3C2E-0E56-D10453336B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 dirty="0"/>
              <a:t>2026 ESPPU – Open Symposium (Venice, June 2025) 		                   G. </a:t>
            </a:r>
            <a:r>
              <a:rPr lang="en-US" sz="1400" dirty="0" err="1"/>
              <a:t>Isidori</a:t>
            </a:r>
            <a:r>
              <a:rPr lang="en-US" sz="1400" dirty="0"/>
              <a:t> - Status and open questions in </a:t>
            </a:r>
            <a:r>
              <a:rPr lang="en-GB" sz="1400" dirty="0"/>
              <a:t>Flavour</a:t>
            </a:r>
            <a:r>
              <a:rPr lang="en-US" sz="1400" dirty="0"/>
              <a:t> Physics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8349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95"/>
    </mc:Choice>
    <mc:Fallback xmlns="">
      <p:transition spd="slow" advTm="2109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>
            <a:extLst>
              <a:ext uri="{FF2B5EF4-FFF2-40B4-BE49-F238E27FC236}">
                <a16:creationId xmlns:a16="http://schemas.microsoft.com/office/drawing/2014/main" id="{827B839F-AEE1-DECA-846D-38797B306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61" y="1680738"/>
            <a:ext cx="1041085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IT" sz="2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q </a:t>
            </a:r>
            <a:r>
              <a:rPr lang="en-US" altLang="en-IT" sz="2800" dirty="0">
                <a:solidFill>
                  <a:schemeClr val="tx1"/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 dirty="0">
              <a:solidFill>
                <a:srgbClr val="0070C0"/>
              </a:solidFill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28A1D2ED-85BE-47E9-6DE7-7D575A56B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059" y="797227"/>
            <a:ext cx="9686471" cy="4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ct val="0"/>
              </a:spcAft>
            </a:pPr>
            <a:r>
              <a:rPr lang="en-US" altLang="en-IT" sz="2400" dirty="0">
                <a:solidFill>
                  <a:srgbClr val="00B050"/>
                </a:solidFill>
                <a:latin typeface="Symbol" pitchFamily="2" charset="2"/>
              </a:rPr>
              <a:t>  </a:t>
            </a:r>
            <a:r>
              <a:rPr lang="en-US" altLang="en-IT" sz="2800" dirty="0">
                <a:solidFill>
                  <a:srgbClr val="00B050"/>
                </a:solidFill>
                <a:latin typeface="Symbol" pitchFamily="2" charset="2"/>
              </a:rPr>
              <a:t>g             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quarks</a:t>
            </a:r>
            <a:r>
              <a:rPr lang="en-US" altLang="en-IT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             </a:t>
            </a:r>
            <a:r>
              <a:rPr lang="en-US" altLang="en-IT" sz="2800" dirty="0">
                <a:solidFill>
                  <a:srgbClr val="C00000"/>
                </a:solidFill>
                <a:latin typeface="Symbol" pitchFamily="2" charset="2"/>
                <a:cs typeface="Times New Roman" panose="02020603050405020304" pitchFamily="18" charset="0"/>
              </a:rPr>
              <a:t>m                  </a:t>
            </a:r>
            <a:r>
              <a:rPr lang="en-US" altLang="en-IT" sz="2800" dirty="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800" dirty="0">
                <a:solidFill>
                  <a:srgbClr val="FFC000"/>
                </a:solidFill>
                <a:cs typeface="Times New Roman" panose="02020603050405020304" pitchFamily="18" charset="0"/>
              </a:rPr>
              <a:t>                </a:t>
            </a:r>
            <a:r>
              <a:rPr lang="en-US" altLang="en-IT" sz="2800" dirty="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t                   </a:t>
            </a:r>
            <a:r>
              <a:rPr lang="en-US" altLang="en-IT" sz="2800" dirty="0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</a:t>
            </a:r>
            <a:r>
              <a:rPr lang="en-US" altLang="en-IT" sz="2800" dirty="0">
                <a:solidFill>
                  <a:srgbClr val="7030A0"/>
                </a:solidFill>
                <a:latin typeface="Symbol" pitchFamily="2" charset="2"/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2B2117-6D69-4930-CEB9-45DFBACDC635}"/>
              </a:ext>
            </a:extLst>
          </p:cNvPr>
          <p:cNvCxnSpPr>
            <a:cxnSpLocks/>
          </p:cNvCxnSpPr>
          <p:nvPr/>
        </p:nvCxnSpPr>
        <p:spPr>
          <a:xfrm>
            <a:off x="1399313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257EDA-B325-F573-E889-1E24B761AB6F}"/>
              </a:ext>
            </a:extLst>
          </p:cNvPr>
          <p:cNvCxnSpPr>
            <a:cxnSpLocks/>
          </p:cNvCxnSpPr>
          <p:nvPr/>
        </p:nvCxnSpPr>
        <p:spPr>
          <a:xfrm>
            <a:off x="3136843" y="1357254"/>
            <a:ext cx="0" cy="5137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C4DE90-0B0F-1AAD-AB8C-3AD3CC6BF4D1}"/>
              </a:ext>
            </a:extLst>
          </p:cNvPr>
          <p:cNvCxnSpPr>
            <a:cxnSpLocks/>
          </p:cNvCxnSpPr>
          <p:nvPr/>
        </p:nvCxnSpPr>
        <p:spPr>
          <a:xfrm>
            <a:off x="4865074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704D32-1FDB-4058-7748-84DE983A2426}"/>
              </a:ext>
            </a:extLst>
          </p:cNvPr>
          <p:cNvCxnSpPr>
            <a:cxnSpLocks/>
          </p:cNvCxnSpPr>
          <p:nvPr/>
        </p:nvCxnSpPr>
        <p:spPr>
          <a:xfrm>
            <a:off x="6621775" y="1357254"/>
            <a:ext cx="0" cy="5137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DA35B-CA14-D6E9-65F5-8C1279AA80D2}"/>
              </a:ext>
            </a:extLst>
          </p:cNvPr>
          <p:cNvCxnSpPr>
            <a:cxnSpLocks/>
          </p:cNvCxnSpPr>
          <p:nvPr/>
        </p:nvCxnSpPr>
        <p:spPr>
          <a:xfrm>
            <a:off x="8372821" y="1357255"/>
            <a:ext cx="0" cy="5137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844EC4-F822-D1BE-78BA-8531B0977D86}"/>
              </a:ext>
            </a:extLst>
          </p:cNvPr>
          <p:cNvCxnSpPr>
            <a:cxnSpLocks/>
          </p:cNvCxnSpPr>
          <p:nvPr/>
        </p:nvCxnSpPr>
        <p:spPr>
          <a:xfrm>
            <a:off x="10103880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9BB1FB-D2AE-8BC0-9EE0-4A64555B2AE9}"/>
              </a:ext>
            </a:extLst>
          </p:cNvPr>
          <p:cNvCxnSpPr>
            <a:cxnSpLocks/>
          </p:cNvCxnSpPr>
          <p:nvPr/>
        </p:nvCxnSpPr>
        <p:spPr>
          <a:xfrm>
            <a:off x="1399313" y="1329401"/>
            <a:ext cx="1044291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ED7D99-A19C-7B83-82C6-FB358BD19BFE}"/>
              </a:ext>
            </a:extLst>
          </p:cNvPr>
          <p:cNvCxnSpPr>
            <a:cxnSpLocks/>
          </p:cNvCxnSpPr>
          <p:nvPr/>
        </p:nvCxnSpPr>
        <p:spPr>
          <a:xfrm>
            <a:off x="1399313" y="2343544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2">
            <a:extLst>
              <a:ext uri="{FF2B5EF4-FFF2-40B4-BE49-F238E27FC236}">
                <a16:creationId xmlns:a16="http://schemas.microsoft.com/office/drawing/2014/main" id="{A2E48E4E-09AB-01AD-2CEE-15ABA67F0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8" y="1633777"/>
            <a:ext cx="2816320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IT" sz="2400" dirty="0">
                <a:solidFill>
                  <a:srgbClr val="00B050"/>
                </a:solidFill>
                <a:latin typeface="Symbol" pitchFamily="2" charset="2"/>
              </a:rPr>
              <a:t>g        </a:t>
            </a:r>
            <a:r>
              <a:rPr lang="en-US" altLang="en-IT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⟷ 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36C081E4-3BDA-ACAC-5BFD-18EAE37BE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8" y="1429168"/>
            <a:ext cx="6725708" cy="9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mm 	     </a:t>
            </a:r>
            <a:r>
              <a:rPr lang="en-US" altLang="en-IT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bs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IT" sz="2400" err="1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tt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	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IT" sz="240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c </a:t>
            </a:r>
            <a:r>
              <a:rPr lang="en-US" altLang="en-IT" sz="2400" err="1">
                <a:solidFill>
                  <a:srgbClr val="C00000"/>
                </a:solidFill>
                <a:latin typeface="Symbol" pitchFamily="2" charset="2"/>
              </a:rPr>
              <a:t>mn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	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bc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c </a:t>
            </a:r>
            <a:r>
              <a:rPr lang="en-US" altLang="en-IT" sz="2400" err="1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tn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	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</a:t>
            </a:r>
            <a:endParaRPr lang="en-US" altLang="en-IT" sz="2400" baseline="-2500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>
              <a:solidFill>
                <a:srgbClr val="C00000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DF4C65-C2B9-0699-A8DA-FE355DA6D3C4}"/>
              </a:ext>
            </a:extLst>
          </p:cNvPr>
          <p:cNvCxnSpPr>
            <a:cxnSpLocks/>
          </p:cNvCxnSpPr>
          <p:nvPr/>
        </p:nvCxnSpPr>
        <p:spPr>
          <a:xfrm>
            <a:off x="11842226" y="1329401"/>
            <a:ext cx="0" cy="5165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12">
            <a:extLst>
              <a:ext uri="{FF2B5EF4-FFF2-40B4-BE49-F238E27FC236}">
                <a16:creationId xmlns:a16="http://schemas.microsoft.com/office/drawing/2014/main" id="{806E8F8D-8485-B115-CCB2-92C0172C8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61" y="2644807"/>
            <a:ext cx="1179395" cy="67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02CE506-382D-0A40-8976-92539087FA65}"/>
              </a:ext>
            </a:extLst>
          </p:cNvPr>
          <p:cNvCxnSpPr>
            <a:cxnSpLocks/>
          </p:cNvCxnSpPr>
          <p:nvPr/>
        </p:nvCxnSpPr>
        <p:spPr>
          <a:xfrm>
            <a:off x="1399313" y="3434950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12">
            <a:extLst>
              <a:ext uri="{FF2B5EF4-FFF2-40B4-BE49-F238E27FC236}">
                <a16:creationId xmlns:a16="http://schemas.microsoft.com/office/drawing/2014/main" id="{E6732E7E-5A8B-F9E3-637B-08F863137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8" y="2693630"/>
            <a:ext cx="2799360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g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d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⟷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4" name="Text Box 12">
            <a:extLst>
              <a:ext uri="{FF2B5EF4-FFF2-40B4-BE49-F238E27FC236}">
                <a16:creationId xmlns:a16="http://schemas.microsoft.com/office/drawing/2014/main" id="{4578D578-67E7-0905-0AFB-C46722540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8" y="2459041"/>
            <a:ext cx="6725708" cy="9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mm 	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bd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	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 err="1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tt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	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u </a:t>
            </a:r>
            <a:r>
              <a:rPr lang="en-US" altLang="en-IT" sz="2400" err="1">
                <a:solidFill>
                  <a:srgbClr val="C00000"/>
                </a:solidFill>
                <a:latin typeface="Symbol" pitchFamily="2" charset="2"/>
              </a:rPr>
              <a:t>mn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	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bu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u </a:t>
            </a:r>
            <a:r>
              <a:rPr lang="en-US" altLang="en-IT" sz="2400" err="1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tn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	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</a:t>
            </a:r>
            <a:endParaRPr lang="en-US" altLang="en-IT" sz="2400" baseline="-2500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>
              <a:solidFill>
                <a:srgbClr val="C00000"/>
              </a:solidFill>
            </a:endParaRPr>
          </a:p>
        </p:txBody>
      </p:sp>
      <p:sp>
        <p:nvSpPr>
          <p:cNvPr id="70" name="Text Box 12">
            <a:extLst>
              <a:ext uri="{FF2B5EF4-FFF2-40B4-BE49-F238E27FC236}">
                <a16:creationId xmlns:a16="http://schemas.microsoft.com/office/drawing/2014/main" id="{D9B9D1CA-E06A-2BFD-78C9-214B15F3B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77" y="4071801"/>
            <a:ext cx="825909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en-US" altLang="en-IT" sz="28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800" baseline="-25000">
              <a:solidFill>
                <a:srgbClr val="0070C0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A8E932C-1BD5-7564-97B5-BB6831A5198C}"/>
              </a:ext>
            </a:extLst>
          </p:cNvPr>
          <p:cNvCxnSpPr>
            <a:cxnSpLocks/>
          </p:cNvCxnSpPr>
          <p:nvPr/>
        </p:nvCxnSpPr>
        <p:spPr>
          <a:xfrm>
            <a:off x="1399313" y="5144385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12">
            <a:extLst>
              <a:ext uri="{FF2B5EF4-FFF2-40B4-BE49-F238E27FC236}">
                <a16:creationId xmlns:a16="http://schemas.microsoft.com/office/drawing/2014/main" id="{9F7D9DB7-3CC5-D265-5707-53965DBFF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7" y="4074621"/>
            <a:ext cx="2816321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u 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g 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⟷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3" name="Text Box 12">
            <a:extLst>
              <a:ext uri="{FF2B5EF4-FFF2-40B4-BE49-F238E27FC236}">
                <a16:creationId xmlns:a16="http://schemas.microsoft.com/office/drawing/2014/main" id="{6A52F110-6CD2-7783-F6B6-50125192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8" y="3611979"/>
            <a:ext cx="6725708" cy="134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u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mm 	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cu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	 			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u </a:t>
            </a:r>
            <a:r>
              <a:rPr lang="en-US" altLang="en-IT" sz="240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</a:t>
            </a:r>
            <a:endParaRPr lang="en-US" altLang="en-IT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IT" sz="2400" err="1">
                <a:solidFill>
                  <a:srgbClr val="C00000"/>
                </a:solidFill>
                <a:latin typeface="Symbol" pitchFamily="2" charset="2"/>
              </a:rPr>
              <a:t>mn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	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cs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en-US" altLang="en-IT" sz="2400">
              <a:solidFill>
                <a:srgbClr val="C00000"/>
              </a:solidFill>
              <a:latin typeface="Symbol" pitchFamily="2" charset="2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 err="1">
                <a:solidFill>
                  <a:srgbClr val="C00000"/>
                </a:solidFill>
                <a:latin typeface="Symbol" pitchFamily="2" charset="2"/>
              </a:rPr>
              <a:t>mn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	     </a:t>
            </a:r>
            <a:r>
              <a:rPr lang="en-US" altLang="en-IT" sz="240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cd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</a:t>
            </a:r>
            <a:endParaRPr lang="en-US" altLang="en-IT" sz="2400" baseline="-2500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>
              <a:solidFill>
                <a:srgbClr val="C00000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E95962C-E0C9-A2FD-2514-4DF7C91FCF70}"/>
              </a:ext>
            </a:extLst>
          </p:cNvPr>
          <p:cNvCxnSpPr>
            <a:cxnSpLocks/>
          </p:cNvCxnSpPr>
          <p:nvPr/>
        </p:nvCxnSpPr>
        <p:spPr>
          <a:xfrm>
            <a:off x="1399313" y="5251815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F3AF291-5413-35DE-EBAF-D23A25B4CE62}"/>
              </a:ext>
            </a:extLst>
          </p:cNvPr>
          <p:cNvCxnSpPr>
            <a:cxnSpLocks/>
          </p:cNvCxnSpPr>
          <p:nvPr/>
        </p:nvCxnSpPr>
        <p:spPr>
          <a:xfrm>
            <a:off x="1399313" y="6494829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2">
            <a:extLst>
              <a:ext uri="{FF2B5EF4-FFF2-40B4-BE49-F238E27FC236}">
                <a16:creationId xmlns:a16="http://schemas.microsoft.com/office/drawing/2014/main" id="{3A4ECFF5-9A60-B35C-3AB6-7095CEF5E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638" y="5360555"/>
            <a:ext cx="393654" cy="98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</a:p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400" baseline="-25000">
              <a:solidFill>
                <a:srgbClr val="0070C0"/>
              </a:solidFill>
            </a:endParaRPr>
          </a:p>
        </p:txBody>
      </p:sp>
      <p:sp>
        <p:nvSpPr>
          <p:cNvPr id="77" name="Text Box 12">
            <a:extLst>
              <a:ext uri="{FF2B5EF4-FFF2-40B4-BE49-F238E27FC236}">
                <a16:creationId xmlns:a16="http://schemas.microsoft.com/office/drawing/2014/main" id="{DDBE636D-7C23-5E8A-7C51-B9B2EAA48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9" y="5466121"/>
            <a:ext cx="10007065" cy="83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 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g	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err="1">
                <a:solidFill>
                  <a:srgbClr val="0070C0"/>
                </a:solidFill>
                <a:cs typeface="Times New Roman" panose="02020603050405020304" pitchFamily="18" charset="0"/>
              </a:rPr>
              <a:t>qq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	  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mm 	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</a:t>
            </a:r>
            <a:r>
              <a:rPr lang="en-US" altLang="en-IT" sz="2400" err="1">
                <a:solidFill>
                  <a:srgbClr val="1C5D3E"/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			       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 </a:t>
            </a:r>
            <a:r>
              <a:rPr lang="en-US" altLang="en-IT" sz="240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endParaRPr lang="en-US" altLang="en-IT" sz="2400">
              <a:solidFill>
                <a:srgbClr val="00B050"/>
              </a:solidFill>
              <a:latin typeface="Symbol" pitchFamily="2" charset="2"/>
            </a:endParaRP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g       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err="1">
                <a:solidFill>
                  <a:srgbClr val="0070C0"/>
                </a:solidFill>
                <a:cs typeface="Times New Roman" panose="02020603050405020304" pitchFamily="18" charset="0"/>
              </a:rPr>
              <a:t>qq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	  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 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err="1">
                <a:solidFill>
                  <a:srgbClr val="1C5D3E"/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	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err="1">
                <a:solidFill>
                  <a:srgbClr val="1C5D3E"/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>
                <a:solidFill>
                  <a:srgbClr val="1C5D3E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C000"/>
                </a:solidFill>
                <a:cs typeface="Times New Roman" panose="02020603050405020304" pitchFamily="18" charset="0"/>
              </a:rPr>
              <a:t>			        </a:t>
            </a:r>
            <a:r>
              <a:rPr lang="en-US" altLang="en-IT" sz="240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altLang="en-IT" sz="24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rgbClr val="C00000"/>
                </a:solidFill>
                <a:latin typeface="Symbol" pitchFamily="2" charset="2"/>
              </a:rPr>
              <a:t> </a:t>
            </a:r>
            <a:r>
              <a:rPr lang="en-US" altLang="en-IT" sz="240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endParaRPr lang="en-US" altLang="en-IT" sz="2400">
              <a:solidFill>
                <a:srgbClr val="00B050"/>
              </a:solidFill>
              <a:latin typeface="Symbol" pitchFamily="2" charset="2"/>
            </a:endParaRPr>
          </a:p>
          <a:p>
            <a:pPr marL="342900" indent="-342900" eaLnBrk="1">
              <a:lnSpc>
                <a:spcPct val="102000"/>
              </a:lnSpc>
              <a:spcAft>
                <a:spcPct val="0"/>
              </a:spcAft>
              <a:buFont typeface="Symbol" pitchFamily="2" charset="2"/>
              <a:buChar char="t"/>
            </a:pP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9E266863-97FE-D534-2110-0B9EE619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398" y="3799745"/>
            <a:ext cx="413209" cy="98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2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650B4716-08C8-5D96-4FA3-0D6228AE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12" y="5649289"/>
            <a:ext cx="724750" cy="56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endParaRPr lang="en-US" altLang="en-IT" sz="2400" baseline="-25000">
              <a:solidFill>
                <a:srgbClr val="0070C0"/>
              </a:solidFill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657FD5D8-1B1D-1783-6B95-457294E5A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012" y="1330901"/>
            <a:ext cx="372363" cy="5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_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3BA6E47B-6846-58EF-DDE3-EB56A58A0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063" y="2383996"/>
            <a:ext cx="372363" cy="5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_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61D4B20-D754-7E32-4CE4-1BFAD7098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54" y="3763059"/>
            <a:ext cx="372363" cy="5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_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B5DAE5-8BC9-96D2-A70A-F2C6F17EB145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17C3A718-EDD1-B26D-DA7D-37B328E2B3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7</a:t>
            </a:fld>
            <a:endParaRPr lang="en-US" sz="1400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ECD451FC-FC14-E9B3-12C9-924FF28CBF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 dirty="0"/>
              <a:t>2026 ESPPU – Open Symposium (Venice, June 2025) 		                   G. </a:t>
            </a:r>
            <a:r>
              <a:rPr lang="en-US" sz="1400" dirty="0" err="1"/>
              <a:t>Isidori</a:t>
            </a:r>
            <a:r>
              <a:rPr lang="en-US" sz="1400" dirty="0"/>
              <a:t> - Status and open questions in </a:t>
            </a:r>
            <a:r>
              <a:rPr lang="en-GB" sz="1400" dirty="0"/>
              <a:t>Flavour</a:t>
            </a:r>
            <a:r>
              <a:rPr lang="en-US" sz="1400" dirty="0"/>
              <a:t> Physics</a:t>
            </a:r>
            <a:endParaRPr lang="de-DE" sz="1400" dirty="0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23B18888-CF2B-F9F8-8688-E904731B6811}"/>
              </a:ext>
            </a:extLst>
          </p:cNvPr>
          <p:cNvSpPr txBox="1">
            <a:spLocks noChangeArrowheads="1"/>
          </p:cNvSpPr>
          <p:nvPr/>
        </p:nvSpPr>
        <p:spPr>
          <a:xfrm>
            <a:off x="151102" y="105232"/>
            <a:ext cx="11916279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address the challenges @</a:t>
            </a:r>
            <a:r>
              <a:rPr lang="en-GB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large-scale facilities [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b,c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IT" sz="3200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endParaRPr lang="en-GB" sz="3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7FB96E-03D2-1C83-56FB-0511A5A9BE48}"/>
              </a:ext>
            </a:extLst>
          </p:cNvPr>
          <p:cNvGrpSpPr/>
          <p:nvPr/>
        </p:nvGrpSpPr>
        <p:grpSpPr>
          <a:xfrm>
            <a:off x="2306731" y="1390725"/>
            <a:ext cx="9612813" cy="4089896"/>
            <a:chOff x="2306731" y="1390725"/>
            <a:chExt cx="9612813" cy="4089896"/>
          </a:xfrm>
        </p:grpSpPr>
        <p:sp>
          <p:nvSpPr>
            <p:cNvPr id="9" name="Text Box 12">
              <a:extLst>
                <a:ext uri="{FF2B5EF4-FFF2-40B4-BE49-F238E27FC236}">
                  <a16:creationId xmlns:a16="http://schemas.microsoft.com/office/drawing/2014/main" id="{D5516CF1-077C-E7EB-6698-E705FA958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4063" y="2383996"/>
              <a:ext cx="372363" cy="590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2400">
                  <a:solidFill>
                    <a:srgbClr val="0070C0"/>
                  </a:solidFill>
                  <a:cs typeface="Times New Roman" panose="02020603050405020304" pitchFamily="18" charset="0"/>
                </a:rPr>
                <a:t>_</a:t>
              </a:r>
              <a:endPara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614EDA7C-7CBE-41B7-C0E6-E3B7C076BC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4063" y="2383996"/>
              <a:ext cx="372363" cy="590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eaLnBrk="1">
                <a:lnSpc>
                  <a:spcPct val="102000"/>
                </a:lnSpc>
                <a:spcAft>
                  <a:spcPct val="0"/>
                </a:spcAft>
              </a:pPr>
              <a:r>
                <a:rPr lang="en-US" altLang="en-IT" sz="2400">
                  <a:solidFill>
                    <a:srgbClr val="0070C0"/>
                  </a:solidFill>
                  <a:cs typeface="Times New Roman" panose="02020603050405020304" pitchFamily="18" charset="0"/>
                </a:rPr>
                <a:t>_</a:t>
              </a:r>
              <a:endPara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C041DBB-EA1D-81BE-9BDE-A92B8BED80B1}"/>
                </a:ext>
              </a:extLst>
            </p:cNvPr>
            <p:cNvGrpSpPr/>
            <p:nvPr/>
          </p:nvGrpSpPr>
          <p:grpSpPr>
            <a:xfrm>
              <a:off x="10040535" y="2257675"/>
              <a:ext cx="1879009" cy="1191347"/>
              <a:chOff x="6325873" y="1454122"/>
              <a:chExt cx="1879009" cy="1191347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7A8CFA2C-0AC0-133E-ACB7-33C5B057B636}"/>
                  </a:ext>
                </a:extLst>
              </p:cNvPr>
              <p:cNvSpPr/>
              <p:nvPr/>
            </p:nvSpPr>
            <p:spPr>
              <a:xfrm>
                <a:off x="6325873" y="1454122"/>
                <a:ext cx="1879009" cy="1191347"/>
              </a:xfrm>
              <a:prstGeom prst="roundRect">
                <a:avLst/>
              </a:prstGeom>
              <a:solidFill>
                <a:srgbClr val="EEEEEE"/>
              </a:solidFill>
              <a:ln w="22225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r>
                  <a:rPr lang="en-US" altLang="en-IT" sz="24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endParaRPr lang="en-US" altLang="en-IT" sz="240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 Box 12">
                <a:extLst>
                  <a:ext uri="{FF2B5EF4-FFF2-40B4-BE49-F238E27FC236}">
                    <a16:creationId xmlns:a16="http://schemas.microsoft.com/office/drawing/2014/main" id="{2B823528-4F9C-F8C2-C975-A96345E176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02809" y="1589101"/>
                <a:ext cx="1650591" cy="9948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>
                  <a:lnSpc>
                    <a:spcPct val="9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1pPr>
                <a:lvl2pPr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2pPr>
                <a:lvl3pPr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3pPr>
                <a:lvl4pPr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4pPr>
                <a:lvl5pPr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9pPr>
              </a:lstStyle>
              <a:p>
                <a:pPr eaLnBrk="1"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B(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B 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→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K</a:t>
                </a:r>
                <a:r>
                  <a:rPr lang="en-US" altLang="en-IT" sz="2000" baseline="30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IT" sz="2000" err="1">
                    <a:solidFill>
                      <a:srgbClr val="FF25C7"/>
                    </a:solidFill>
                    <a:latin typeface="Symbol" pitchFamily="2" charset="2"/>
                    <a:cs typeface="Times New Roman" panose="02020603050405020304" pitchFamily="18" charset="0"/>
                  </a:rPr>
                  <a:t>nn</a:t>
                </a:r>
                <a:r>
                  <a:rPr lang="en-US" altLang="en-IT" sz="2000">
                    <a:solidFill>
                      <a:schemeClr val="tx1"/>
                    </a:solidFill>
                    <a:latin typeface="Symbol" pitchFamily="2" charset="2"/>
                  </a:rPr>
                  <a:t>),</a:t>
                </a:r>
              </a:p>
              <a:p>
                <a:pPr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B(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B 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→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K</a:t>
                </a:r>
                <a:r>
                  <a:rPr lang="en-US" altLang="en-IT" sz="2000" baseline="30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*</a:t>
                </a:r>
                <a:r>
                  <a:rPr lang="en-US" altLang="en-IT" sz="2000" err="1">
                    <a:solidFill>
                      <a:srgbClr val="FF25C7"/>
                    </a:solidFill>
                    <a:latin typeface="Symbol" pitchFamily="2" charset="2"/>
                    <a:cs typeface="Times New Roman" panose="02020603050405020304" pitchFamily="18" charset="0"/>
                  </a:rPr>
                  <a:t>nn</a:t>
                </a:r>
                <a:r>
                  <a:rPr lang="en-US" altLang="en-IT" sz="2000">
                    <a:solidFill>
                      <a:schemeClr val="tx1"/>
                    </a:solidFill>
                    <a:latin typeface="Symbol" pitchFamily="2" charset="2"/>
                  </a:rPr>
                  <a:t>),</a:t>
                </a:r>
              </a:p>
              <a:p>
                <a:pPr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000">
                    <a:solidFill>
                      <a:schemeClr val="tx1"/>
                    </a:solidFill>
                    <a:latin typeface="Symbol" pitchFamily="2" charset="2"/>
                  </a:rPr>
                  <a:t>…</a:t>
                </a:r>
                <a:endParaRPr lang="en-US" altLang="en-IT" sz="2400">
                  <a:solidFill>
                    <a:srgbClr val="C00000"/>
                  </a:solidFill>
                  <a:latin typeface="Symbol" pitchFamily="2" charset="2"/>
                </a:endParaRPr>
              </a:p>
              <a:p>
                <a:pPr>
                  <a:lnSpc>
                    <a:spcPct val="100000"/>
                  </a:lnSpc>
                  <a:spcAft>
                    <a:spcPts val="500"/>
                  </a:spcAft>
                </a:pPr>
                <a:endParaRPr lang="en-US" altLang="en-IT" sz="2400">
                  <a:solidFill>
                    <a:srgbClr val="C00000"/>
                  </a:solidFill>
                  <a:latin typeface="Symbol" pitchFamily="2" charset="2"/>
                </a:endParaRPr>
              </a:p>
              <a:p>
                <a:pPr eaLnBrk="1"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400">
                    <a:solidFill>
                      <a:srgbClr val="C00000"/>
                    </a:solidFill>
                    <a:latin typeface="Symbol" pitchFamily="2" charset="2"/>
                  </a:rPr>
                  <a:t> 	</a:t>
                </a:r>
                <a:endParaRPr lang="en-US" altLang="en-IT" sz="2000" baseline="-2500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DFAF19A-9AE7-D69A-3FB7-2F6F754047F9}"/>
                </a:ext>
              </a:extLst>
            </p:cNvPr>
            <p:cNvGrpSpPr/>
            <p:nvPr/>
          </p:nvGrpSpPr>
          <p:grpSpPr>
            <a:xfrm>
              <a:off x="2306731" y="2253989"/>
              <a:ext cx="2386635" cy="1707615"/>
              <a:chOff x="1359100" y="2644048"/>
              <a:chExt cx="2386635" cy="1707615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707319F9-39D9-E18C-3171-6D4518403559}"/>
                  </a:ext>
                </a:extLst>
              </p:cNvPr>
              <p:cNvSpPr/>
              <p:nvPr/>
            </p:nvSpPr>
            <p:spPr>
              <a:xfrm>
                <a:off x="1359100" y="2644048"/>
                <a:ext cx="2386635" cy="1707615"/>
              </a:xfrm>
              <a:prstGeom prst="roundRect">
                <a:avLst/>
              </a:prstGeom>
              <a:solidFill>
                <a:srgbClr val="EEEEEE"/>
              </a:solidFill>
              <a:ln w="22225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r>
                  <a:rPr lang="en-US" altLang="en-IT" sz="24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endParaRPr lang="en-US" altLang="en-IT" sz="240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 Box 12">
                <a:extLst>
                  <a:ext uri="{FF2B5EF4-FFF2-40B4-BE49-F238E27FC236}">
                    <a16:creationId xmlns:a16="http://schemas.microsoft.com/office/drawing/2014/main" id="{8492B111-F032-91F9-3538-FB6B1C37AE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037" y="2800225"/>
                <a:ext cx="1890210" cy="129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>
                  <a:lnSpc>
                    <a:spcPct val="9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1pPr>
                <a:lvl2pPr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2pPr>
                <a:lvl3pPr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3pPr>
                <a:lvl4pPr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4pPr>
                <a:lvl5pPr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9pPr>
              </a:lstStyle>
              <a:p>
                <a:pPr eaLnBrk="1"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B(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B</a:t>
                </a:r>
                <a:r>
                  <a:rPr lang="en-US" altLang="en-IT" sz="2000" baseline="-25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s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→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IT" sz="2000">
                    <a:solidFill>
                      <a:srgbClr val="C00000"/>
                    </a:solidFill>
                    <a:latin typeface="Symbol" pitchFamily="2" charset="2"/>
                  </a:rPr>
                  <a:t>mm</a:t>
                </a:r>
                <a:r>
                  <a:rPr lang="en-US" altLang="en-IT" sz="2000">
                    <a:solidFill>
                      <a:schemeClr val="tx1"/>
                    </a:solidFill>
                    <a:latin typeface="Symbol" pitchFamily="2" charset="2"/>
                  </a:rPr>
                  <a:t>),</a:t>
                </a:r>
              </a:p>
              <a:p>
                <a:pPr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B(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B 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→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K</a:t>
                </a:r>
                <a:r>
                  <a:rPr lang="en-US" altLang="en-IT" sz="2000" baseline="30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*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IT" sz="2000">
                    <a:solidFill>
                      <a:srgbClr val="C00000"/>
                    </a:solidFill>
                    <a:latin typeface="Symbol" pitchFamily="2" charset="2"/>
                  </a:rPr>
                  <a:t>mm</a:t>
                </a:r>
                <a:r>
                  <a:rPr lang="en-US" altLang="en-IT" sz="2000">
                    <a:solidFill>
                      <a:schemeClr val="tx1"/>
                    </a:solidFill>
                    <a:latin typeface="Symbol" pitchFamily="2" charset="2"/>
                  </a:rPr>
                  <a:t>),</a:t>
                </a:r>
              </a:p>
              <a:p>
                <a:pPr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</a:t>
                </a:r>
                <a:r>
                  <a:rPr lang="en-US" altLang="en-IT" sz="2000" baseline="-25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FB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B 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→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K</a:t>
                </a:r>
                <a:r>
                  <a:rPr lang="en-US" altLang="en-IT" sz="2000" baseline="30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*</a:t>
                </a:r>
                <a:r>
                  <a:rPr lang="en-US" altLang="en-IT" sz="2000">
                    <a:solidFill>
                      <a:srgbClr val="C00000"/>
                    </a:solidFill>
                    <a:latin typeface="Symbol" pitchFamily="2" charset="2"/>
                  </a:rPr>
                  <a:t>mm</a:t>
                </a:r>
                <a:r>
                  <a:rPr lang="en-US" altLang="en-IT" sz="2000">
                    <a:solidFill>
                      <a:schemeClr val="tx1"/>
                    </a:solidFill>
                    <a:latin typeface="Symbol" pitchFamily="2" charset="2"/>
                  </a:rPr>
                  <a:t>),</a:t>
                </a:r>
              </a:p>
              <a:p>
                <a:pPr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000">
                    <a:solidFill>
                      <a:schemeClr val="tx1"/>
                    </a:solidFill>
                    <a:latin typeface="Symbol" pitchFamily="2" charset="2"/>
                  </a:rPr>
                  <a:t>…</a:t>
                </a:r>
                <a:endParaRPr lang="en-US" altLang="en-IT" sz="2400">
                  <a:solidFill>
                    <a:srgbClr val="C00000"/>
                  </a:solidFill>
                  <a:latin typeface="Symbol" pitchFamily="2" charset="2"/>
                </a:endParaRPr>
              </a:p>
              <a:p>
                <a:pPr>
                  <a:lnSpc>
                    <a:spcPct val="100000"/>
                  </a:lnSpc>
                  <a:spcAft>
                    <a:spcPts val="500"/>
                  </a:spcAft>
                </a:pPr>
                <a:endParaRPr lang="en-US" altLang="en-IT" sz="2400">
                  <a:solidFill>
                    <a:srgbClr val="C00000"/>
                  </a:solidFill>
                  <a:latin typeface="Symbol" pitchFamily="2" charset="2"/>
                </a:endParaRPr>
              </a:p>
              <a:p>
                <a:pPr eaLnBrk="1"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400">
                    <a:solidFill>
                      <a:srgbClr val="C00000"/>
                    </a:solidFill>
                    <a:latin typeface="Symbol" pitchFamily="2" charset="2"/>
                  </a:rPr>
                  <a:t> 	</a:t>
                </a:r>
                <a:endParaRPr lang="en-US" altLang="en-IT" sz="2000" baseline="-2500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1E27491E-FF85-30B2-8E32-CDB538B08F90}"/>
                </a:ext>
              </a:extLst>
            </p:cNvPr>
            <p:cNvSpPr/>
            <p:nvPr/>
          </p:nvSpPr>
          <p:spPr>
            <a:xfrm>
              <a:off x="4969324" y="1402256"/>
              <a:ext cx="1471893" cy="481400"/>
            </a:xfrm>
            <a:prstGeom prst="roundRect">
              <a:avLst/>
            </a:prstGeom>
            <a:noFill/>
            <a:ln w="2222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en-US" altLang="en-IT" sz="240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endParaRPr lang="en-US" altLang="en-IT" sz="240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0DD425C-ACEF-253B-8BE3-1F5C8829E354}"/>
                </a:ext>
              </a:extLst>
            </p:cNvPr>
            <p:cNvSpPr/>
            <p:nvPr/>
          </p:nvSpPr>
          <p:spPr>
            <a:xfrm>
              <a:off x="8501260" y="1811197"/>
              <a:ext cx="1471893" cy="481400"/>
            </a:xfrm>
            <a:prstGeom prst="roundRect">
              <a:avLst/>
            </a:prstGeom>
            <a:noFill/>
            <a:ln w="2222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en-US" altLang="en-IT" sz="240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endParaRPr lang="en-US" altLang="en-IT" sz="240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20A1B4-780E-08D1-AE68-351C47DA31D6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10980039" y="1870689"/>
              <a:ext cx="1" cy="386986"/>
            </a:xfrm>
            <a:prstGeom prst="straightConnector1">
              <a:avLst/>
            </a:prstGeom>
            <a:ln w="476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BF8D184-FA9F-56A0-D045-1E0D1B7E75B4}"/>
                </a:ext>
              </a:extLst>
            </p:cNvPr>
            <p:cNvSpPr/>
            <p:nvPr/>
          </p:nvSpPr>
          <p:spPr>
            <a:xfrm>
              <a:off x="10217471" y="1390725"/>
              <a:ext cx="1471893" cy="481400"/>
            </a:xfrm>
            <a:prstGeom prst="roundRect">
              <a:avLst/>
            </a:prstGeom>
            <a:noFill/>
            <a:ln w="2222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en-US" altLang="en-IT" sz="240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endParaRPr lang="en-US" altLang="en-IT" sz="240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14ED2FA-E868-932A-D7E6-97D3BB46C013}"/>
                </a:ext>
              </a:extLst>
            </p:cNvPr>
            <p:cNvGrpSpPr/>
            <p:nvPr/>
          </p:nvGrpSpPr>
          <p:grpSpPr>
            <a:xfrm>
              <a:off x="6356850" y="2551119"/>
              <a:ext cx="2344773" cy="984491"/>
              <a:chOff x="6827572" y="3047863"/>
              <a:chExt cx="2001636" cy="984491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70057611-18D3-D620-0B9F-90353EC04F31}"/>
                  </a:ext>
                </a:extLst>
              </p:cNvPr>
              <p:cNvSpPr/>
              <p:nvPr/>
            </p:nvSpPr>
            <p:spPr>
              <a:xfrm>
                <a:off x="6827572" y="3047863"/>
                <a:ext cx="1701832" cy="984491"/>
              </a:xfrm>
              <a:prstGeom prst="roundRect">
                <a:avLst/>
              </a:prstGeom>
              <a:solidFill>
                <a:srgbClr val="EEEEEE"/>
              </a:solidFill>
              <a:ln w="22225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r>
                  <a:rPr lang="en-US" altLang="en-IT" sz="24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endParaRPr lang="en-US" altLang="en-IT" sz="240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 Box 12">
                <a:extLst>
                  <a:ext uri="{FF2B5EF4-FFF2-40B4-BE49-F238E27FC236}">
                    <a16:creationId xmlns:a16="http://schemas.microsoft.com/office/drawing/2014/main" id="{94265EA2-4EBC-EBC3-F871-B8F7D87D1C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4508" y="3176497"/>
                <a:ext cx="1824700" cy="855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>
                  <a:lnSpc>
                    <a:spcPct val="93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1pPr>
                <a:lvl2pPr>
                  <a:lnSpc>
                    <a:spcPct val="93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2pPr>
                <a:lvl3pPr>
                  <a:lnSpc>
                    <a:spcPct val="93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3pPr>
                <a:lvl4pPr>
                  <a:lnSpc>
                    <a:spcPct val="93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4pPr>
                <a:lvl5pPr>
                  <a:lnSpc>
                    <a:spcPct val="93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5pPr>
                <a:lvl6pPr marL="25146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6pPr>
                <a:lvl7pPr marL="29718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7pPr>
                <a:lvl8pPr marL="34290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8pPr>
                <a:lvl9pPr marL="3886200" indent="-228600" defTabSz="4572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  <a:tab pos="8686800" algn="l"/>
                  </a:tabLst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Bitstream Vera Sans" charset="0"/>
                    <a:cs typeface="Bitstream Vera Sans" charset="0"/>
                  </a:defRPr>
                </a:lvl9pPr>
              </a:lstStyle>
              <a:p>
                <a:pPr eaLnBrk="1"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000" baseline="-25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</a:t>
                </a:r>
                <a:r>
                  <a:rPr lang="en-US" altLang="en-IT" sz="2000" baseline="30000">
                    <a:solidFill>
                      <a:schemeClr val="tx1"/>
                    </a:solidFill>
                    <a:latin typeface="Symbol" pitchFamily="2" charset="2"/>
                    <a:cs typeface="Times New Roman" panose="02020603050405020304" pitchFamily="18" charset="0"/>
                  </a:rPr>
                  <a:t>t</a:t>
                </a:r>
                <a:r>
                  <a:rPr lang="en-US" altLang="en-IT" sz="2000" baseline="30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/</a:t>
                </a:r>
                <a:r>
                  <a:rPr lang="en-US" altLang="en-IT" sz="2000" baseline="30000">
                    <a:solidFill>
                      <a:schemeClr val="tx1"/>
                    </a:solidFill>
                    <a:latin typeface="Symbol" pitchFamily="2" charset="2"/>
                  </a:rPr>
                  <a:t>m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D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),  </a:t>
                </a:r>
              </a:p>
              <a:p>
                <a:pPr eaLnBrk="1"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</a:t>
                </a:r>
                <a:r>
                  <a:rPr lang="en-US" altLang="en-IT" sz="2000" baseline="30000">
                    <a:solidFill>
                      <a:schemeClr val="tx1"/>
                    </a:solidFill>
                    <a:latin typeface="Symbol" pitchFamily="2" charset="2"/>
                    <a:cs typeface="Times New Roman" panose="02020603050405020304" pitchFamily="18" charset="0"/>
                  </a:rPr>
                  <a:t>t</a:t>
                </a:r>
                <a:r>
                  <a:rPr lang="en-US" altLang="en-IT" sz="2000" baseline="30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/</a:t>
                </a:r>
                <a:r>
                  <a:rPr lang="en-US" altLang="en-IT" sz="2000" baseline="30000">
                    <a:solidFill>
                      <a:schemeClr val="tx1"/>
                    </a:solidFill>
                    <a:latin typeface="Symbol" pitchFamily="2" charset="2"/>
                  </a:rPr>
                  <a:t>m 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en-IT" sz="200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D*</a:t>
                </a:r>
                <a:r>
                  <a:rPr lang="en-US" altLang="en-IT" sz="2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), … </a:t>
                </a:r>
                <a:endParaRPr lang="en-US" altLang="en-IT" sz="2000">
                  <a:solidFill>
                    <a:srgbClr val="C00000"/>
                  </a:solidFill>
                  <a:latin typeface="Symbol" pitchFamily="2" charset="2"/>
                </a:endParaRPr>
              </a:p>
              <a:p>
                <a:pPr eaLnBrk="1">
                  <a:lnSpc>
                    <a:spcPct val="100000"/>
                  </a:lnSpc>
                  <a:spcAft>
                    <a:spcPts val="500"/>
                  </a:spcAft>
                </a:pPr>
                <a:r>
                  <a:rPr lang="en-US" altLang="en-IT" sz="2400">
                    <a:solidFill>
                      <a:srgbClr val="C00000"/>
                    </a:solidFill>
                    <a:latin typeface="Symbol" pitchFamily="2" charset="2"/>
                  </a:rPr>
                  <a:t> 	</a:t>
                </a:r>
                <a:endParaRPr lang="en-US" altLang="en-IT" sz="2000" baseline="-2500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B9D9B8C-4404-AE35-83E0-8825359BA6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8714" y="2286857"/>
              <a:ext cx="270046" cy="284361"/>
            </a:xfrm>
            <a:prstGeom prst="straightConnector1">
              <a:avLst/>
            </a:prstGeom>
            <a:ln w="476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DF5F3178-9AE2-2A59-7400-967FFF8073A0}"/>
                </a:ext>
              </a:extLst>
            </p:cNvPr>
            <p:cNvSpPr/>
            <p:nvPr/>
          </p:nvSpPr>
          <p:spPr>
            <a:xfrm>
              <a:off x="3655224" y="4890495"/>
              <a:ext cx="5880644" cy="590126"/>
            </a:xfrm>
            <a:prstGeom prst="roundRect">
              <a:avLst/>
            </a:prstGeom>
            <a:solidFill>
              <a:srgbClr val="EEEEEE"/>
            </a:solidFill>
            <a:ln w="2222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en-US" altLang="en-IT" sz="240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endParaRPr lang="en-US" altLang="en-IT" sz="240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5" name="Text Box 12">
              <a:extLst>
                <a:ext uri="{FF2B5EF4-FFF2-40B4-BE49-F238E27FC236}">
                  <a16:creationId xmlns:a16="http://schemas.microsoft.com/office/drawing/2014/main" id="{070E274D-FB5E-B92B-1217-4501DE08B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9011" y="4995412"/>
              <a:ext cx="4759845" cy="383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algn="ctr">
                <a:lnSpc>
                  <a:spcPct val="102000"/>
                </a:lnSpc>
                <a:spcAft>
                  <a:spcPts val="400"/>
                </a:spcAft>
              </a:pPr>
              <a:r>
                <a:rPr lang="en-US" altLang="en-IT" sz="2400">
                  <a:solidFill>
                    <a:schemeClr val="tx1"/>
                  </a:solidFill>
                  <a:cs typeface="Times New Roman" panose="02020603050405020304" pitchFamily="18" charset="0"/>
                </a:rPr>
                <a:t>N.B.: </a:t>
              </a:r>
              <a:r>
                <a:rPr lang="en-US" altLang="en-IT" sz="2400" i="1">
                  <a:solidFill>
                    <a:schemeClr val="tx1"/>
                  </a:solidFill>
                  <a:cs typeface="Times New Roman" panose="02020603050405020304" pitchFamily="18" charset="0"/>
                </a:rPr>
                <a:t>several observables for each transition</a:t>
              </a:r>
            </a:p>
            <a:p>
              <a:pPr>
                <a:lnSpc>
                  <a:spcPct val="102000"/>
                </a:lnSpc>
                <a:spcAft>
                  <a:spcPct val="0"/>
                </a:spcAft>
              </a:pPr>
              <a:endParaRPr lang="en-US" altLang="en-IT" sz="24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>
                <a:lnSpc>
                  <a:spcPct val="102000"/>
                </a:lnSpc>
                <a:spcAft>
                  <a:spcPct val="0"/>
                </a:spcAft>
              </a:pPr>
              <a:endParaRPr lang="en-US" altLang="en-IT" sz="2400">
                <a:solidFill>
                  <a:srgbClr val="0070C0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8C64E42-DF95-3049-1619-E5101B0B0F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37904" y="1870689"/>
              <a:ext cx="363765" cy="416168"/>
            </a:xfrm>
            <a:prstGeom prst="straightConnector1">
              <a:avLst/>
            </a:prstGeom>
            <a:ln w="476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619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>
            <a:extLst>
              <a:ext uri="{FF2B5EF4-FFF2-40B4-BE49-F238E27FC236}">
                <a16:creationId xmlns:a16="http://schemas.microsoft.com/office/drawing/2014/main" id="{28A1D2ED-85BE-47E9-6DE7-7D575A56B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059" y="797227"/>
            <a:ext cx="9686471" cy="4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  </a:t>
            </a:r>
            <a:r>
              <a:rPr lang="en-US" altLang="en-IT" sz="2800">
                <a:solidFill>
                  <a:srgbClr val="00B050"/>
                </a:solidFill>
                <a:latin typeface="Symbol" pitchFamily="2" charset="2"/>
              </a:rPr>
              <a:t>g    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quarks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             </a:t>
            </a:r>
            <a:r>
              <a:rPr lang="en-US" altLang="en-IT" sz="2800">
                <a:solidFill>
                  <a:srgbClr val="C00000"/>
                </a:solidFill>
                <a:latin typeface="Symbol" pitchFamily="2" charset="2"/>
                <a:cs typeface="Times New Roman" panose="02020603050405020304" pitchFamily="18" charset="0"/>
              </a:rPr>
              <a:t>m                  </a:t>
            </a:r>
            <a:r>
              <a:rPr lang="en-US" altLang="en-IT" sz="2800">
                <a:solidFill>
                  <a:srgbClr val="1C5D3E"/>
                </a:solidFill>
                <a:cs typeface="Times New Roman" panose="02020603050405020304" pitchFamily="18" charset="0"/>
              </a:rPr>
              <a:t>e </a:t>
            </a:r>
            <a:r>
              <a:rPr lang="en-US" altLang="en-IT" sz="2800">
                <a:solidFill>
                  <a:srgbClr val="FFC000"/>
                </a:solidFill>
                <a:cs typeface="Times New Roman" panose="02020603050405020304" pitchFamily="18" charset="0"/>
              </a:rPr>
              <a:t>               </a:t>
            </a:r>
            <a:r>
              <a:rPr lang="en-US" altLang="en-IT" sz="28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t                   </a:t>
            </a:r>
            <a:r>
              <a:rPr lang="en-US" altLang="en-IT" sz="2800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</a:t>
            </a:r>
            <a:r>
              <a:rPr lang="en-US" altLang="en-IT" sz="2800">
                <a:solidFill>
                  <a:srgbClr val="7030A0"/>
                </a:solidFill>
                <a:latin typeface="Symbol" pitchFamily="2" charset="2"/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2B2117-6D69-4930-CEB9-45DFBACDC635}"/>
              </a:ext>
            </a:extLst>
          </p:cNvPr>
          <p:cNvCxnSpPr>
            <a:cxnSpLocks/>
          </p:cNvCxnSpPr>
          <p:nvPr/>
        </p:nvCxnSpPr>
        <p:spPr>
          <a:xfrm flipH="1">
            <a:off x="1398310" y="1329401"/>
            <a:ext cx="1003" cy="49261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257EDA-B325-F573-E889-1E24B761AB6F}"/>
              </a:ext>
            </a:extLst>
          </p:cNvPr>
          <p:cNvCxnSpPr>
            <a:cxnSpLocks/>
          </p:cNvCxnSpPr>
          <p:nvPr/>
        </p:nvCxnSpPr>
        <p:spPr>
          <a:xfrm>
            <a:off x="3119872" y="1358113"/>
            <a:ext cx="14332" cy="4897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C4DE90-0B0F-1AAD-AB8C-3AD3CC6BF4D1}"/>
              </a:ext>
            </a:extLst>
          </p:cNvPr>
          <p:cNvCxnSpPr>
            <a:cxnSpLocks/>
          </p:cNvCxnSpPr>
          <p:nvPr/>
        </p:nvCxnSpPr>
        <p:spPr>
          <a:xfrm>
            <a:off x="4865074" y="1329401"/>
            <a:ext cx="0" cy="24917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704D32-1FDB-4058-7748-84DE983A2426}"/>
              </a:ext>
            </a:extLst>
          </p:cNvPr>
          <p:cNvCxnSpPr>
            <a:cxnSpLocks/>
          </p:cNvCxnSpPr>
          <p:nvPr/>
        </p:nvCxnSpPr>
        <p:spPr>
          <a:xfrm>
            <a:off x="6621775" y="1329401"/>
            <a:ext cx="0" cy="24917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DA35B-CA14-D6E9-65F5-8C1279AA80D2}"/>
              </a:ext>
            </a:extLst>
          </p:cNvPr>
          <p:cNvCxnSpPr>
            <a:cxnSpLocks/>
          </p:cNvCxnSpPr>
          <p:nvPr/>
        </p:nvCxnSpPr>
        <p:spPr>
          <a:xfrm>
            <a:off x="8372821" y="1344729"/>
            <a:ext cx="0" cy="24764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844EC4-F822-D1BE-78BA-8531B0977D86}"/>
              </a:ext>
            </a:extLst>
          </p:cNvPr>
          <p:cNvCxnSpPr>
            <a:cxnSpLocks/>
          </p:cNvCxnSpPr>
          <p:nvPr/>
        </p:nvCxnSpPr>
        <p:spPr>
          <a:xfrm>
            <a:off x="10103880" y="1329401"/>
            <a:ext cx="0" cy="24917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9BB1FB-D2AE-8BC0-9EE0-4A64555B2AE9}"/>
              </a:ext>
            </a:extLst>
          </p:cNvPr>
          <p:cNvCxnSpPr>
            <a:cxnSpLocks/>
          </p:cNvCxnSpPr>
          <p:nvPr/>
        </p:nvCxnSpPr>
        <p:spPr>
          <a:xfrm>
            <a:off x="1399313" y="1329401"/>
            <a:ext cx="1044291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DF4C65-C2B9-0699-A8DA-FE355DA6D3C4}"/>
              </a:ext>
            </a:extLst>
          </p:cNvPr>
          <p:cNvCxnSpPr>
            <a:cxnSpLocks/>
          </p:cNvCxnSpPr>
          <p:nvPr/>
        </p:nvCxnSpPr>
        <p:spPr>
          <a:xfrm>
            <a:off x="11842226" y="1329401"/>
            <a:ext cx="0" cy="24917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A8E932C-1BD5-7564-97B5-BB6831A5198C}"/>
              </a:ext>
            </a:extLst>
          </p:cNvPr>
          <p:cNvCxnSpPr>
            <a:cxnSpLocks/>
          </p:cNvCxnSpPr>
          <p:nvPr/>
        </p:nvCxnSpPr>
        <p:spPr>
          <a:xfrm>
            <a:off x="1398310" y="3821192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F3AF291-5413-35DE-EBAF-D23A25B4CE62}"/>
              </a:ext>
            </a:extLst>
          </p:cNvPr>
          <p:cNvCxnSpPr>
            <a:cxnSpLocks/>
          </p:cNvCxnSpPr>
          <p:nvPr/>
        </p:nvCxnSpPr>
        <p:spPr>
          <a:xfrm>
            <a:off x="1399313" y="6255559"/>
            <a:ext cx="17375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2">
            <a:extLst>
              <a:ext uri="{FF2B5EF4-FFF2-40B4-BE49-F238E27FC236}">
                <a16:creationId xmlns:a16="http://schemas.microsoft.com/office/drawing/2014/main" id="{D31BC592-3FCC-98F2-F324-4670894E5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84" y="5556983"/>
            <a:ext cx="1179395" cy="57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IT" sz="2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q </a:t>
            </a:r>
            <a:r>
              <a:rPr lang="en-US" altLang="en-IT" sz="28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 1</a:t>
            </a:r>
            <a:r>
              <a:rPr lang="en-US" altLang="en-IT" sz="2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E6A409-0700-92BE-93ED-6D872C76E1EA}"/>
              </a:ext>
            </a:extLst>
          </p:cNvPr>
          <p:cNvCxnSpPr>
            <a:cxnSpLocks/>
          </p:cNvCxnSpPr>
          <p:nvPr/>
        </p:nvCxnSpPr>
        <p:spPr>
          <a:xfrm>
            <a:off x="1399313" y="2800742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4076C0-734F-0779-0FBE-279DF8D767A4}"/>
              </a:ext>
            </a:extLst>
          </p:cNvPr>
          <p:cNvCxnSpPr>
            <a:cxnSpLocks/>
          </p:cNvCxnSpPr>
          <p:nvPr/>
        </p:nvCxnSpPr>
        <p:spPr>
          <a:xfrm>
            <a:off x="1399313" y="2890066"/>
            <a:ext cx="104429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2">
            <a:extLst>
              <a:ext uri="{FF2B5EF4-FFF2-40B4-BE49-F238E27FC236}">
                <a16:creationId xmlns:a16="http://schemas.microsoft.com/office/drawing/2014/main" id="{F469D1CC-1764-5FF5-C838-B96609FD5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8" y="1886523"/>
            <a:ext cx="2816320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>
                <a:solidFill>
                  <a:srgbClr val="00B050"/>
                </a:solidFill>
                <a:latin typeface="Symbol" pitchFamily="2" charset="2"/>
              </a:rPr>
              <a:t>g         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IT" sz="24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⟷ </a:t>
            </a: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05A7BDAF-C2A9-8AC9-DB75-40759E80D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8" y="1429167"/>
            <a:ext cx="6725708" cy="124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mm 	     </a:t>
            </a:r>
            <a:r>
              <a:rPr lang="en-US" altLang="en-IT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sd</a:t>
            </a:r>
            <a:r>
              <a:rPr lang="en-US" altLang="en-IT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 dirty="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)	         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     </a:t>
            </a:r>
            <a:r>
              <a:rPr lang="en-US" altLang="en-IT" sz="2400" dirty="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	             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d </a:t>
            </a:r>
            <a:r>
              <a:rPr lang="en-US" altLang="en-IT" sz="2400" dirty="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 </a:t>
            </a:r>
            <a:endParaRPr lang="en-US" altLang="en-IT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u </a:t>
            </a:r>
            <a:r>
              <a:rPr lang="en-US" altLang="en-IT" sz="2400" dirty="0" err="1">
                <a:solidFill>
                  <a:srgbClr val="C00000"/>
                </a:solidFill>
                <a:latin typeface="Symbol" pitchFamily="2" charset="2"/>
              </a:rPr>
              <a:t>mn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	     </a:t>
            </a:r>
            <a:r>
              <a:rPr lang="en-US" altLang="en-IT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su</a:t>
            </a:r>
            <a:r>
              <a:rPr lang="en-US" altLang="en-IT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 dirty="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d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u </a:t>
            </a:r>
            <a:r>
              <a:rPr lang="en-US" altLang="en-IT" sz="2400" dirty="0" err="1">
                <a:solidFill>
                  <a:srgbClr val="C00000"/>
                </a:solidFill>
                <a:latin typeface="Symbol" pitchFamily="2" charset="2"/>
              </a:rPr>
              <a:t>mn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        </a:t>
            </a:r>
            <a:r>
              <a:rPr lang="en-US" altLang="en-IT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R</a:t>
            </a:r>
            <a:r>
              <a:rPr lang="en-US" altLang="en-IT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du</a:t>
            </a:r>
            <a:r>
              <a:rPr lang="en-US" altLang="en-IT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IT" sz="2400" dirty="0">
                <a:solidFill>
                  <a:srgbClr val="1C5D3E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/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	</a:t>
            </a:r>
            <a:endParaRPr lang="en-US" altLang="en-IT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  </a:t>
            </a:r>
            <a:endParaRPr lang="en-US" altLang="en-IT" sz="2400" baseline="-25000" dirty="0">
              <a:solidFill>
                <a:srgbClr val="C00000"/>
              </a:solidFill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000" baseline="-25000" dirty="0">
              <a:solidFill>
                <a:srgbClr val="C00000"/>
              </a:solidFill>
            </a:endParaRPr>
          </a:p>
        </p:txBody>
      </p:sp>
      <p:sp>
        <p:nvSpPr>
          <p:cNvPr id="34" name="Text Box 12">
            <a:extLst>
              <a:ext uri="{FF2B5EF4-FFF2-40B4-BE49-F238E27FC236}">
                <a16:creationId xmlns:a16="http://schemas.microsoft.com/office/drawing/2014/main" id="{3ADB3DD5-0F62-745F-A47B-3513D317E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591" y="5574568"/>
            <a:ext cx="444844" cy="47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 err="1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800" baseline="-2500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endParaRPr lang="en-US" altLang="en-IT" sz="28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D1CC949C-35E4-FDE6-D8B8-21A88E52B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158" y="3190048"/>
            <a:ext cx="10007065" cy="43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altLang="en-IT" sz="2400" dirty="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rgbClr val="00B050"/>
                </a:solidFill>
                <a:latin typeface="Symbol" pitchFamily="2" charset="2"/>
              </a:rPr>
              <a:t>g	 </a:t>
            </a:r>
            <a:r>
              <a:rPr lang="en-US" altLang="en-IT" sz="2400" dirty="0" err="1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 dirty="0" err="1">
                <a:solidFill>
                  <a:srgbClr val="0070C0"/>
                </a:solidFill>
                <a:latin typeface="Symbol" pitchFamily="2" charset="2"/>
              </a:rPr>
              <a:t>N</a:t>
            </a:r>
            <a:r>
              <a:rPr lang="en-US" altLang="en-IT" sz="2400" dirty="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IT" sz="2400" dirty="0">
                <a:solidFill>
                  <a:srgbClr val="00B050"/>
                </a:solidFill>
                <a:latin typeface="Symbol" pitchFamily="2" charset="2"/>
              </a:rPr>
              <a:t> 	   </a:t>
            </a:r>
            <a:r>
              <a:rPr lang="en-US" altLang="en-IT" sz="2400" dirty="0">
                <a:solidFill>
                  <a:srgbClr val="C00000"/>
                </a:solidFill>
                <a:latin typeface="Symbol" pitchFamily="2" charset="2"/>
              </a:rPr>
              <a:t>     			</a:t>
            </a:r>
            <a:r>
              <a:rPr lang="en-US" altLang="en-IT" sz="2400" dirty="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400" dirty="0" err="1">
                <a:solidFill>
                  <a:srgbClr val="1C5D3E"/>
                </a:solidFill>
                <a:cs typeface="Times New Roman" panose="02020603050405020304" pitchFamily="18" charset="0"/>
              </a:rPr>
              <a:t>ee</a:t>
            </a:r>
            <a:r>
              <a:rPr lang="en-US" altLang="en-IT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			        </a:t>
            </a:r>
            <a:r>
              <a:rPr lang="en-US" altLang="en-IT" sz="2400" dirty="0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400" dirty="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e</a:t>
            </a:r>
            <a:r>
              <a:rPr lang="en-US" altLang="en-IT" sz="2400" dirty="0">
                <a:solidFill>
                  <a:srgbClr val="FF0000"/>
                </a:solidFill>
                <a:latin typeface="Symbol" pitchFamily="2" charset="2"/>
              </a:rPr>
              <a:t> </a:t>
            </a:r>
            <a:r>
              <a:rPr lang="en-US" altLang="en-IT" sz="2400" dirty="0" err="1">
                <a:solidFill>
                  <a:srgbClr val="FF25C7"/>
                </a:solidFill>
                <a:latin typeface="Symbol" pitchFamily="2" charset="2"/>
                <a:cs typeface="Times New Roman" panose="02020603050405020304" pitchFamily="18" charset="0"/>
              </a:rPr>
              <a:t>nn</a:t>
            </a:r>
            <a:endParaRPr lang="en-US" altLang="en-IT" sz="24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58" name="Text Box 12">
            <a:extLst>
              <a:ext uri="{FF2B5EF4-FFF2-40B4-BE49-F238E27FC236}">
                <a16:creationId xmlns:a16="http://schemas.microsoft.com/office/drawing/2014/main" id="{A13BA709-8432-077E-745A-E5B62FBAB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86" y="3155645"/>
            <a:ext cx="1041085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8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IT" sz="2800" baseline="-2500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endParaRPr lang="en-US" altLang="en-IT" sz="2800" baseline="-25000">
              <a:solidFill>
                <a:srgbClr val="FF0000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F4D44D0-3693-5145-A7EA-2BFCB33F9CE0}"/>
              </a:ext>
            </a:extLst>
          </p:cNvPr>
          <p:cNvCxnSpPr>
            <a:cxnSpLocks/>
          </p:cNvCxnSpPr>
          <p:nvPr/>
        </p:nvCxnSpPr>
        <p:spPr>
          <a:xfrm>
            <a:off x="1398310" y="3906000"/>
            <a:ext cx="17338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12">
            <a:extLst>
              <a:ext uri="{FF2B5EF4-FFF2-40B4-BE49-F238E27FC236}">
                <a16:creationId xmlns:a16="http://schemas.microsoft.com/office/drawing/2014/main" id="{B5DFB40F-3A33-C37E-FF0C-5E9D9E1CB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84" y="4829407"/>
            <a:ext cx="1041085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IT" sz="28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IT" sz="2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 dirty="0">
                <a:solidFill>
                  <a:schemeClr val="tx1"/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IT" sz="28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endParaRPr lang="en-US" altLang="en-IT" sz="2800" baseline="-25000" dirty="0">
              <a:solidFill>
                <a:srgbClr val="FF0000"/>
              </a:solidFill>
            </a:endParaRPr>
          </a:p>
        </p:txBody>
      </p:sp>
      <p:sp>
        <p:nvSpPr>
          <p:cNvPr id="67" name="Text Box 12">
            <a:extLst>
              <a:ext uri="{FF2B5EF4-FFF2-40B4-BE49-F238E27FC236}">
                <a16:creationId xmlns:a16="http://schemas.microsoft.com/office/drawing/2014/main" id="{95438D10-4F6E-A476-AB07-3A7567619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90" y="4837750"/>
            <a:ext cx="444844" cy="47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8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29E33FE-D2AE-FF41-D6EA-C636927AFCEA}"/>
              </a:ext>
            </a:extLst>
          </p:cNvPr>
          <p:cNvCxnSpPr>
            <a:cxnSpLocks/>
          </p:cNvCxnSpPr>
          <p:nvPr/>
        </p:nvCxnSpPr>
        <p:spPr>
          <a:xfrm>
            <a:off x="1412268" y="4659384"/>
            <a:ext cx="17076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2">
            <a:extLst>
              <a:ext uri="{FF2B5EF4-FFF2-40B4-BE49-F238E27FC236}">
                <a16:creationId xmlns:a16="http://schemas.microsoft.com/office/drawing/2014/main" id="{56602032-72DA-63BF-1453-CF60C0453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667" y="1572435"/>
            <a:ext cx="372363" cy="59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400">
                <a:solidFill>
                  <a:srgbClr val="0070C0"/>
                </a:solidFill>
                <a:cs typeface="Times New Roman" panose="02020603050405020304" pitchFamily="18" charset="0"/>
              </a:rPr>
              <a:t>_</a:t>
            </a:r>
            <a:endParaRPr lang="en-US" altLang="en-IT" sz="24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87A40B89-1F1A-27BF-77BC-BEBE87AE7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79" y="1867544"/>
            <a:ext cx="825909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en-US" altLang="en-IT" sz="2800" baseline="-2500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endParaRPr lang="en-US" altLang="en-IT" sz="2800" baseline="-25000">
              <a:solidFill>
                <a:srgbClr val="0070C0"/>
              </a:solidFill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0AC3BF0F-2EB4-8F4F-2844-5519FB204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35" y="1569845"/>
            <a:ext cx="413209" cy="98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2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>
                <a:solidFill>
                  <a:srgbClr val="0070C0"/>
                </a:solidFill>
                <a:cs typeface="Times New Roman" panose="02020603050405020304" pitchFamily="18" charset="0"/>
              </a:rPr>
              <a:t> 1</a:t>
            </a:r>
            <a:r>
              <a:rPr lang="en-US" altLang="en-IT" sz="2800" baseline="-2500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endParaRPr lang="en-US" altLang="en-IT" sz="2800" baseline="-25000">
              <a:solidFill>
                <a:srgbClr val="0070C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3FF6533-A1A0-061C-64DA-D901F70B9D2E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FAEF512-9852-F3F2-6111-474C95979505}"/>
              </a:ext>
            </a:extLst>
          </p:cNvPr>
          <p:cNvCxnSpPr>
            <a:cxnSpLocks/>
          </p:cNvCxnSpPr>
          <p:nvPr/>
        </p:nvCxnSpPr>
        <p:spPr>
          <a:xfrm>
            <a:off x="1398310" y="5467432"/>
            <a:ext cx="17338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12">
            <a:extLst>
              <a:ext uri="{FF2B5EF4-FFF2-40B4-BE49-F238E27FC236}">
                <a16:creationId xmlns:a16="http://schemas.microsoft.com/office/drawing/2014/main" id="{3D538D99-781E-F456-FFA4-1340E54B5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69" y="4039869"/>
            <a:ext cx="1041085" cy="42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IT" sz="2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IT" sz="2800" dirty="0">
                <a:solidFill>
                  <a:schemeClr val="tx1"/>
                </a:solidFill>
                <a:cs typeface="Times New Roman" panose="02020603050405020304" pitchFamily="18" charset="0"/>
              </a:rPr>
              <a:t>→ </a:t>
            </a:r>
            <a:r>
              <a:rPr lang="en-US" altLang="en-IT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IT" sz="28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endParaRPr lang="en-US" altLang="en-IT" sz="2800" baseline="-25000" dirty="0">
              <a:solidFill>
                <a:srgbClr val="FF0000"/>
              </a:solidFill>
            </a:endParaRP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7AB780AE-23F1-289B-BE9A-52CC4A901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04" y="4022993"/>
            <a:ext cx="420811" cy="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g</a:t>
            </a:r>
            <a:r>
              <a:rPr lang="en-US" altLang="en-IT" sz="2800" baseline="-25000" dirty="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m</a:t>
            </a:r>
            <a:endParaRPr lang="en-US" altLang="en-IT" sz="2800" baseline="-25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 Box 12">
            <a:extLst>
              <a:ext uri="{FF2B5EF4-FFF2-40B4-BE49-F238E27FC236}">
                <a16:creationId xmlns:a16="http://schemas.microsoft.com/office/drawing/2014/main" id="{D03B9AE6-4EBD-D0B0-6A5B-4C7E7CF17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89" y="4052299"/>
            <a:ext cx="444844" cy="47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en-US" altLang="en-IT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IT" sz="2800" baseline="-25000" dirty="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m</a:t>
            </a:r>
            <a:endParaRPr lang="en-US" altLang="en-IT" sz="2800" baseline="-25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91A48B11-6C19-B937-28FC-AA81D29F9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8</a:t>
            </a:fld>
            <a:endParaRPr lang="en-US" sz="1400"/>
          </a:p>
        </p:txBody>
      </p:sp>
      <p:sp>
        <p:nvSpPr>
          <p:cNvPr id="45" name="Footer Placeholder 2">
            <a:extLst>
              <a:ext uri="{FF2B5EF4-FFF2-40B4-BE49-F238E27FC236}">
                <a16:creationId xmlns:a16="http://schemas.microsoft.com/office/drawing/2014/main" id="{A368CCB3-4670-7AC5-4F41-52F6F454C4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 dirty="0"/>
              <a:t>2026 ESPPU – Open Symposium (Venice, June 2025) 		                   G. </a:t>
            </a:r>
            <a:r>
              <a:rPr lang="en-US" sz="1400" dirty="0" err="1"/>
              <a:t>Isidori</a:t>
            </a:r>
            <a:r>
              <a:rPr lang="en-US" sz="1400" dirty="0"/>
              <a:t> - Status and open questions in </a:t>
            </a:r>
            <a:r>
              <a:rPr lang="en-GB" sz="1400" dirty="0"/>
              <a:t>Flavour</a:t>
            </a:r>
            <a:r>
              <a:rPr lang="en-US" sz="1400" dirty="0"/>
              <a:t> Physics</a:t>
            </a:r>
            <a:endParaRPr lang="de-DE" sz="1400" dirty="0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5F885F3C-70C6-C476-1227-F46CE634E85F}"/>
              </a:ext>
            </a:extLst>
          </p:cNvPr>
          <p:cNvSpPr txBox="1">
            <a:spLocks noChangeArrowheads="1"/>
          </p:cNvSpPr>
          <p:nvPr/>
        </p:nvSpPr>
        <p:spPr>
          <a:xfrm>
            <a:off x="151102" y="105232"/>
            <a:ext cx="12040898" cy="53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address the challenges @ dedicated facilities [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K, </a:t>
            </a:r>
            <a:r>
              <a:rPr lang="en-GB" sz="2800" dirty="0">
                <a:latin typeface="Symbol" pitchFamily="2" charset="2"/>
                <a:cs typeface="Arial" panose="020B0604020202020204" pitchFamily="34" charset="0"/>
              </a:rPr>
              <a:t>p, 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EDMs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GB" sz="3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2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6FFC86B1-B88A-AB41-9783-B40AD33A3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1010195"/>
            <a:ext cx="10814039" cy="488313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7C3264-0CD8-E8F3-EFAA-D0FB671F2727}"/>
              </a:ext>
            </a:extLst>
          </p:cNvPr>
          <p:cNvCxnSpPr/>
          <p:nvPr/>
        </p:nvCxnSpPr>
        <p:spPr>
          <a:xfrm>
            <a:off x="1720353" y="5958223"/>
            <a:ext cx="293040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C351C2-D077-9170-8ACB-D5D26A9C544A}"/>
              </a:ext>
            </a:extLst>
          </p:cNvPr>
          <p:cNvCxnSpPr>
            <a:cxnSpLocks/>
          </p:cNvCxnSpPr>
          <p:nvPr/>
        </p:nvCxnSpPr>
        <p:spPr>
          <a:xfrm>
            <a:off x="4927359" y="5958223"/>
            <a:ext cx="169721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FA1B17-FC95-5D63-54F5-A147CA0849BA}"/>
              </a:ext>
            </a:extLst>
          </p:cNvPr>
          <p:cNvCxnSpPr>
            <a:cxnSpLocks/>
          </p:cNvCxnSpPr>
          <p:nvPr/>
        </p:nvCxnSpPr>
        <p:spPr>
          <a:xfrm>
            <a:off x="6853463" y="5958223"/>
            <a:ext cx="169721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AE62C6-4DA7-B0C1-CC19-5A4FEEECFB4D}"/>
              </a:ext>
            </a:extLst>
          </p:cNvPr>
          <p:cNvCxnSpPr>
            <a:cxnSpLocks/>
          </p:cNvCxnSpPr>
          <p:nvPr/>
        </p:nvCxnSpPr>
        <p:spPr>
          <a:xfrm>
            <a:off x="8819423" y="5958223"/>
            <a:ext cx="107237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40D936-5E9A-7FFD-95D7-ECB3D72AA671}"/>
              </a:ext>
            </a:extLst>
          </p:cNvPr>
          <p:cNvCxnSpPr>
            <a:cxnSpLocks/>
          </p:cNvCxnSpPr>
          <p:nvPr/>
        </p:nvCxnSpPr>
        <p:spPr>
          <a:xfrm>
            <a:off x="10057412" y="5958223"/>
            <a:ext cx="112978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2">
            <a:extLst>
              <a:ext uri="{FF2B5EF4-FFF2-40B4-BE49-F238E27FC236}">
                <a16:creationId xmlns:a16="http://schemas.microsoft.com/office/drawing/2014/main" id="{563DCB6E-691F-5BF8-9E4C-FE6FC0EF9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770" y="6025982"/>
            <a:ext cx="979482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F=2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5936F612-E778-B7F9-7C89-3D921691A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395" y="6025982"/>
            <a:ext cx="1367491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(D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F=1)</a:t>
            </a:r>
            <a:r>
              <a:rPr lang="en-US" altLang="en-IT" sz="2400" baseline="-25000">
                <a:solidFill>
                  <a:schemeClr val="tx1"/>
                </a:solidFill>
                <a:cs typeface="Times New Roman" panose="02020603050405020304" pitchFamily="18" charset="0"/>
              </a:rPr>
              <a:t>quarks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6CA61F23-FFDF-E939-9B36-A839CDEDD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259" y="6019281"/>
            <a:ext cx="1367491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LFV(</a:t>
            </a:r>
            <a:r>
              <a:rPr lang="en-US" altLang="en-IT" sz="2000" err="1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IT" sz="2000" err="1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000" err="1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969CD985-EDF4-C056-B0FF-A5FFFC849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733" y="6025982"/>
            <a:ext cx="1367491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LFV(</a:t>
            </a:r>
            <a:r>
              <a:rPr lang="en-US" altLang="en-IT" sz="2000">
                <a:solidFill>
                  <a:srgbClr val="FF0000"/>
                </a:solidFill>
                <a:latin typeface="Symbol" pitchFamily="2" charset="2"/>
              </a:rPr>
              <a:t>t</a:t>
            </a:r>
            <a:r>
              <a:rPr lang="en-US" altLang="en-IT" sz="2000">
                <a:solidFill>
                  <a:srgbClr val="7030A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IT" sz="200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IT" sz="200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IT" sz="240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en-US" altLang="en-IT" sz="2000" baseline="-25000">
              <a:solidFill>
                <a:schemeClr val="tx1"/>
              </a:solidFill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632D7F86-58CE-7A71-AF92-F2F045572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8487" y="6019281"/>
            <a:ext cx="868703" cy="4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400" dirty="0">
                <a:solidFill>
                  <a:schemeClr val="tx1"/>
                </a:solidFill>
                <a:cs typeface="Times New Roman" panose="02020603050405020304" pitchFamily="18" charset="0"/>
              </a:rPr>
              <a:t>EDMs</a:t>
            </a:r>
            <a:endParaRPr lang="en-US" altLang="en-IT" sz="2000" baseline="-25000" dirty="0">
              <a:solidFill>
                <a:schemeClr val="tx1"/>
              </a:solidFill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B79331B-6FFD-063C-E1F6-AD95DF6D5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3506" y="767000"/>
            <a:ext cx="2301567" cy="75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Expected  improv.</a:t>
            </a:r>
          </a:p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Current bound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0D43B09-DC13-9206-3605-746B1D084623}"/>
              </a:ext>
            </a:extLst>
          </p:cNvPr>
          <p:cNvCxnSpPr>
            <a:cxnSpLocks/>
          </p:cNvCxnSpPr>
          <p:nvPr/>
        </p:nvCxnSpPr>
        <p:spPr>
          <a:xfrm>
            <a:off x="9169400" y="1007005"/>
            <a:ext cx="864074" cy="308537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0CD58A7-5E30-E854-A303-EA19956F585B}"/>
              </a:ext>
            </a:extLst>
          </p:cNvPr>
          <p:cNvCxnSpPr>
            <a:cxnSpLocks/>
          </p:cNvCxnSpPr>
          <p:nvPr/>
        </p:nvCxnSpPr>
        <p:spPr>
          <a:xfrm>
            <a:off x="8852673" y="1398630"/>
            <a:ext cx="1180801" cy="515789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60E938-8CBC-7831-0477-B498F8DAD900}"/>
              </a:ext>
            </a:extLst>
          </p:cNvPr>
          <p:cNvCxnSpPr>
            <a:cxnSpLocks/>
          </p:cNvCxnSpPr>
          <p:nvPr/>
        </p:nvCxnSpPr>
        <p:spPr>
          <a:xfrm>
            <a:off x="0" y="602441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7A5E3-1059-3F61-4C32-6BF54692B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8661" y="6603558"/>
            <a:ext cx="418729" cy="258418"/>
          </a:xfrm>
        </p:spPr>
        <p:txBody>
          <a:bodyPr/>
          <a:lstStyle/>
          <a:p>
            <a:pPr>
              <a:defRPr/>
            </a:pPr>
            <a:fld id="{8E2BCA36-6033-1F4E-91EA-D5B9C8176DF1}" type="slidenum">
              <a:rPr lang="en-US" sz="1400" smtClean="0"/>
              <a:pPr>
                <a:defRPr/>
              </a:pPr>
              <a:t>9</a:t>
            </a:fld>
            <a:endParaRPr lang="en-US" sz="140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C11703E-2E75-5BAD-4F20-24544CBDC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74971"/>
            <a:ext cx="11369040" cy="313509"/>
          </a:xfrm>
        </p:spPr>
        <p:txBody>
          <a:bodyPr/>
          <a:lstStyle/>
          <a:p>
            <a:pPr algn="l">
              <a:defRPr/>
            </a:pPr>
            <a:r>
              <a:rPr lang="en-US" sz="1400" dirty="0"/>
              <a:t>2026 ESPPU – Open Symposium (Venice, June 2025) 		                   G. </a:t>
            </a:r>
            <a:r>
              <a:rPr lang="en-US" sz="1400" dirty="0" err="1"/>
              <a:t>Isidori</a:t>
            </a:r>
            <a:r>
              <a:rPr lang="en-US" sz="1400" dirty="0"/>
              <a:t> - Status and open questions in </a:t>
            </a:r>
            <a:r>
              <a:rPr lang="en-GB" sz="1400" dirty="0"/>
              <a:t>Flavour</a:t>
            </a:r>
            <a:r>
              <a:rPr lang="en-US" sz="1400" dirty="0"/>
              <a:t> Physics</a:t>
            </a:r>
            <a:endParaRPr lang="de-DE" sz="1400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92BE4F1-78D5-5C06-CDDF-EA9B752F22BA}"/>
              </a:ext>
            </a:extLst>
          </p:cNvPr>
          <p:cNvSpPr txBox="1">
            <a:spLocks noChangeArrowheads="1"/>
          </p:cNvSpPr>
          <p:nvPr/>
        </p:nvSpPr>
        <p:spPr>
          <a:xfrm>
            <a:off x="141019" y="89401"/>
            <a:ext cx="11731668" cy="559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Bounds on effective scales for generic (unit) couplings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B6B775-1B36-6C7C-26BE-DF6F9EEF7C5F}"/>
              </a:ext>
            </a:extLst>
          </p:cNvPr>
          <p:cNvGrpSpPr/>
          <p:nvPr/>
        </p:nvGrpSpPr>
        <p:grpSpPr>
          <a:xfrm>
            <a:off x="1576144" y="1360975"/>
            <a:ext cx="4454981" cy="2602191"/>
            <a:chOff x="1576144" y="1360975"/>
            <a:chExt cx="4454981" cy="260219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5EF1B3-B238-C472-1A95-F6A24E93EEB5}"/>
                </a:ext>
              </a:extLst>
            </p:cNvPr>
            <p:cNvSpPr/>
            <p:nvPr/>
          </p:nvSpPr>
          <p:spPr>
            <a:xfrm rot="21373257">
              <a:off x="1576144" y="1553786"/>
              <a:ext cx="853904" cy="942123"/>
            </a:xfrm>
            <a:prstGeom prst="ellipse">
              <a:avLst/>
            </a:prstGeom>
            <a:noFill/>
            <a:ln w="25400">
              <a:solidFill>
                <a:srgbClr val="0069FC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41B9C688-3943-2599-4DE0-451CD522D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3375" y="1360975"/>
              <a:ext cx="2917750" cy="941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  <a:ea typeface="Bitstream Vera Sans" charset="0"/>
                  <a:cs typeface="Bitstream Vera Sans" charset="0"/>
                </a:defRPr>
              </a:lvl9pPr>
            </a:lstStyle>
            <a:p>
              <a:pPr algn="ctr" eaLnBrk="1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en-IT" sz="2000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Most of the improv.  here </a:t>
              </a:r>
            </a:p>
            <a:p>
              <a:pPr algn="ctr" eaLnBrk="1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en-IT" sz="2000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comes from improved</a:t>
              </a:r>
            </a:p>
            <a:p>
              <a:pPr algn="ctr" eaLnBrk="1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en-IT" sz="2000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CKM determination</a:t>
              </a:r>
            </a:p>
            <a:p>
              <a:pPr eaLnBrk="1">
                <a:lnSpc>
                  <a:spcPct val="100000"/>
                </a:lnSpc>
                <a:spcAft>
                  <a:spcPts val="500"/>
                </a:spcAft>
              </a:pPr>
              <a:endParaRPr lang="en-US" altLang="en-IT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2C846FC-6AFB-0239-C5AC-AFA840677788}"/>
                </a:ext>
              </a:extLst>
            </p:cNvPr>
            <p:cNvSpPr/>
            <p:nvPr/>
          </p:nvSpPr>
          <p:spPr>
            <a:xfrm rot="1935027">
              <a:off x="3367798" y="2738654"/>
              <a:ext cx="1692291" cy="1224512"/>
            </a:xfrm>
            <a:prstGeom prst="ellipse">
              <a:avLst/>
            </a:prstGeom>
            <a:noFill/>
            <a:ln w="25400">
              <a:solidFill>
                <a:srgbClr val="0069FC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6D13D4D-1F2D-E730-0BA8-F1F9BE6D1DF2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2510124" y="1831609"/>
              <a:ext cx="603251" cy="162099"/>
            </a:xfrm>
            <a:prstGeom prst="straightConnector1">
              <a:avLst/>
            </a:prstGeom>
            <a:ln w="31750">
              <a:solidFill>
                <a:schemeClr val="bg2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A5198FD-129A-DAA5-93EC-9702EDBD1335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4572250" y="2302242"/>
              <a:ext cx="0" cy="361769"/>
            </a:xfrm>
            <a:prstGeom prst="straightConnector1">
              <a:avLst/>
            </a:prstGeom>
            <a:ln w="31750">
              <a:solidFill>
                <a:schemeClr val="bg2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0CD716DA-9DA8-8DA7-7FF2-385B350EEEF6}"/>
              </a:ext>
            </a:extLst>
          </p:cNvPr>
          <p:cNvSpPr txBox="1"/>
          <p:nvPr/>
        </p:nvSpPr>
        <p:spPr>
          <a:xfrm>
            <a:off x="1720352" y="965106"/>
            <a:ext cx="2463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  <a:spcAft>
                <a:spcPts val="500"/>
              </a:spcAft>
            </a:pPr>
            <a:r>
              <a:rPr lang="en-US" altLang="en-IT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ESPP2026 Preliminary </a:t>
            </a:r>
          </a:p>
        </p:txBody>
      </p:sp>
    </p:spTree>
    <p:extLst>
      <p:ext uri="{BB962C8B-B14F-4D97-AF65-F5344CB8AC3E}">
        <p14:creationId xmlns:p14="http://schemas.microsoft.com/office/powerpoint/2010/main" val="4194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7717</TotalTime>
  <Words>2060</Words>
  <Application>Microsoft Macintosh PowerPoint</Application>
  <PresentationFormat>Widescreen</PresentationFormat>
  <Paragraphs>305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Lato</vt:lpstr>
      <vt:lpstr>Lato Black</vt:lpstr>
      <vt:lpstr>Lato Light</vt:lpstr>
      <vt:lpstr>StarSymbol</vt:lpstr>
      <vt:lpstr>Symbol</vt:lpstr>
      <vt:lpstr>Times New Roman</vt:lpstr>
      <vt:lpstr>Wingdings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 04/04/2025</dc:title>
  <dc:creator>MHS</dc:creator>
  <cp:lastModifiedBy>Gino Isidori</cp:lastModifiedBy>
  <cp:revision>150</cp:revision>
  <cp:lastPrinted>2025-06-14T14:33:37Z</cp:lastPrinted>
  <dcterms:created xsi:type="dcterms:W3CDTF">2025-04-04T07:27:58Z</dcterms:created>
  <dcterms:modified xsi:type="dcterms:W3CDTF">2025-06-22T15:29:17Z</dcterms:modified>
</cp:coreProperties>
</file>