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81" r:id="rId1"/>
  </p:sldMasterIdLst>
  <p:notesMasterIdLst>
    <p:notesMasterId r:id="rId41"/>
  </p:notesMasterIdLst>
  <p:handoutMasterIdLst>
    <p:handoutMasterId r:id="rId42"/>
  </p:handoutMasterIdLst>
  <p:sldIdLst>
    <p:sldId id="768" r:id="rId2"/>
    <p:sldId id="783" r:id="rId3"/>
    <p:sldId id="780" r:id="rId4"/>
    <p:sldId id="762" r:id="rId5"/>
    <p:sldId id="766" r:id="rId6"/>
    <p:sldId id="784" r:id="rId7"/>
    <p:sldId id="764" r:id="rId8"/>
    <p:sldId id="787" r:id="rId9"/>
    <p:sldId id="377" r:id="rId10"/>
    <p:sldId id="765" r:id="rId11"/>
    <p:sldId id="789" r:id="rId12"/>
    <p:sldId id="781" r:id="rId13"/>
    <p:sldId id="976" r:id="rId14"/>
    <p:sldId id="977" r:id="rId15"/>
    <p:sldId id="975" r:id="rId16"/>
    <p:sldId id="978" r:id="rId17"/>
    <p:sldId id="967" r:id="rId18"/>
    <p:sldId id="952" r:id="rId19"/>
    <p:sldId id="951" r:id="rId20"/>
    <p:sldId id="954" r:id="rId21"/>
    <p:sldId id="793" r:id="rId22"/>
    <p:sldId id="955" r:id="rId23"/>
    <p:sldId id="968" r:id="rId24"/>
    <p:sldId id="953" r:id="rId25"/>
    <p:sldId id="956" r:id="rId26"/>
    <p:sldId id="970" r:id="rId27"/>
    <p:sldId id="958" r:id="rId28"/>
    <p:sldId id="969" r:id="rId29"/>
    <p:sldId id="962" r:id="rId30"/>
    <p:sldId id="777" r:id="rId31"/>
    <p:sldId id="964" r:id="rId32"/>
    <p:sldId id="960" r:id="rId33"/>
    <p:sldId id="966" r:id="rId34"/>
    <p:sldId id="776" r:id="rId35"/>
    <p:sldId id="760" r:id="rId36"/>
    <p:sldId id="971" r:id="rId37"/>
    <p:sldId id="972" r:id="rId38"/>
    <p:sldId id="973" r:id="rId39"/>
    <p:sldId id="974" r:id="rId40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lke" initials="W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24FA"/>
    <a:srgbClr val="FA3CF8"/>
    <a:srgbClr val="7FC42C"/>
    <a:srgbClr val="000000"/>
    <a:srgbClr val="FF8F5A"/>
    <a:srgbClr val="A4FD38"/>
    <a:srgbClr val="FFC0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20" autoAdjust="0"/>
    <p:restoredTop sz="85543" autoAdjust="0"/>
  </p:normalViewPr>
  <p:slideViewPr>
    <p:cSldViewPr>
      <p:cViewPr varScale="1">
        <p:scale>
          <a:sx n="109" d="100"/>
          <a:sy n="109" d="100"/>
        </p:scale>
        <p:origin x="1360" y="6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73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137" d="100"/>
          <a:sy n="137" d="100"/>
        </p:scale>
        <p:origin x="1622" y="9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r">
              <a:defRPr sz="1200"/>
            </a:lvl1pPr>
          </a:lstStyle>
          <a:p>
            <a:fld id="{E9CCA479-EB8F-4BFC-A9AA-4AAFD2ADB582}" type="datetimeFigureOut">
              <a:rPr lang="nl-NL" smtClean="0"/>
              <a:pPr/>
              <a:t>15-06-2025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30218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30218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r">
              <a:defRPr sz="1200"/>
            </a:lvl1pPr>
          </a:lstStyle>
          <a:p>
            <a:fld id="{6831870B-7C67-4FC4-BEF5-2ACD4DF981DD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74115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r">
              <a:defRPr sz="1200"/>
            </a:lvl1pPr>
          </a:lstStyle>
          <a:p>
            <a:fld id="{A70ED500-B3E1-471C-A9B2-CD8A511BE04B}" type="datetimeFigureOut">
              <a:rPr lang="nl-NL" smtClean="0"/>
              <a:pPr/>
              <a:t>15-06-2025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18" tIns="45859" rIns="91718" bIns="45859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2"/>
          </a:xfrm>
          <a:prstGeom prst="rect">
            <a:avLst/>
          </a:prstGeom>
        </p:spPr>
        <p:txBody>
          <a:bodyPr vert="horz" lIns="91718" tIns="45859" rIns="91718" bIns="4585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r">
              <a:defRPr sz="1200"/>
            </a:lvl1pPr>
          </a:lstStyle>
          <a:p>
            <a:fld id="{20A93C87-F0F0-4BC6-BDC5-2C6B968D78CF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2948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51CB9-40E5-2F2C-4A86-A31D39F3F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70B9FF-2C56-96AA-AF06-50BB025AF5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26740D-B2B6-0DB5-66C4-8F6E09D45B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The </a:t>
            </a:r>
            <a:r>
              <a:rPr lang="nl-NL" dirty="0" err="1"/>
              <a:t>stated</a:t>
            </a:r>
            <a:r>
              <a:rPr lang="nl-NL" dirty="0"/>
              <a:t> </a:t>
            </a:r>
            <a:r>
              <a:rPr lang="nl-NL" dirty="0" err="1"/>
              <a:t>aim</a:t>
            </a:r>
            <a:r>
              <a:rPr lang="nl-NL" dirty="0"/>
              <a:t> of </a:t>
            </a:r>
            <a:r>
              <a:rPr lang="nl-NL" dirty="0" err="1"/>
              <a:t>this</a:t>
            </a:r>
            <a:r>
              <a:rPr lang="nl-NL" dirty="0"/>
              <a:t> European </a:t>
            </a:r>
            <a:r>
              <a:rPr lang="nl-NL" dirty="0" err="1"/>
              <a:t>Strategy</a:t>
            </a:r>
            <a:r>
              <a:rPr lang="nl-NL" dirty="0"/>
              <a:t> Update is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develop</a:t>
            </a:r>
            <a:r>
              <a:rPr lang="nl-NL" dirty="0"/>
              <a:t> a </a:t>
            </a:r>
            <a:r>
              <a:rPr lang="nl-NL" dirty="0" err="1"/>
              <a:t>visionary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concrete plan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greatly</a:t>
            </a:r>
            <a:r>
              <a:rPr lang="nl-NL" dirty="0"/>
              <a:t> advances human </a:t>
            </a:r>
            <a:r>
              <a:rPr lang="nl-NL" dirty="0" err="1"/>
              <a:t>knowledge</a:t>
            </a:r>
            <a:r>
              <a:rPr lang="nl-NL" dirty="0"/>
              <a:t> in </a:t>
            </a:r>
            <a:r>
              <a:rPr lang="nl-NL" dirty="0" err="1"/>
              <a:t>fundamental</a:t>
            </a:r>
            <a:r>
              <a:rPr lang="nl-NL" dirty="0"/>
              <a:t> </a:t>
            </a:r>
            <a:r>
              <a:rPr lang="nl-NL" dirty="0" err="1"/>
              <a:t>physics</a:t>
            </a:r>
            <a:r>
              <a:rPr lang="nl-NL" dirty="0"/>
              <a:t> </a:t>
            </a:r>
            <a:r>
              <a:rPr lang="nl-NL" dirty="0" err="1"/>
              <a:t>through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realisation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flagship</a:t>
            </a:r>
            <a:r>
              <a:rPr lang="nl-NL" dirty="0"/>
              <a:t> project at CERN. The plan </a:t>
            </a:r>
            <a:r>
              <a:rPr lang="nl-NL" dirty="0" err="1"/>
              <a:t>should</a:t>
            </a:r>
            <a:r>
              <a:rPr lang="nl-NL" dirty="0"/>
              <a:t> </a:t>
            </a:r>
            <a:r>
              <a:rPr lang="nl-NL" dirty="0" err="1"/>
              <a:t>also</a:t>
            </a:r>
            <a:r>
              <a:rPr lang="nl-NL" dirty="0"/>
              <a:t> </a:t>
            </a:r>
            <a:r>
              <a:rPr lang="nl-NL" dirty="0" err="1"/>
              <a:t>clarify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scope of </a:t>
            </a:r>
            <a:r>
              <a:rPr lang="nl-NL" dirty="0" err="1"/>
              <a:t>the</a:t>
            </a:r>
            <a:r>
              <a:rPr lang="nl-NL" dirty="0"/>
              <a:t> HL-LHC </a:t>
            </a:r>
            <a:r>
              <a:rPr lang="nl-NL" dirty="0" err="1"/>
              <a:t>physics</a:t>
            </a:r>
            <a:r>
              <a:rPr lang="nl-NL" dirty="0"/>
              <a:t> </a:t>
            </a:r>
            <a:r>
              <a:rPr lang="nl-NL" dirty="0" err="1"/>
              <a:t>programme</a:t>
            </a:r>
            <a:r>
              <a:rPr lang="nl-NL" dirty="0"/>
              <a:t>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F417F5-CCC2-A34B-1B45-4D6C38863F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83195-29C5-4042-A450-98C8D476F76F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76332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556BA-03B1-349C-7A9A-93EA691CD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EF6BA0-56AE-EFD5-4D23-FE80F3F8C6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40ABD9-126E-A846-4D19-28BC1CB190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little bangs as in the Big Bang, material properties are accessed by fluctuation studies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B00111-7547-63FB-8600-16FAE3D6CF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6116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C69D6-6DB0-5496-5766-533F3D83C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36B620-CFC8-CD69-C2B2-2B5A99295E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065328-03A9-9EC9-3281-FD0EFE7074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little bangs as in the Big Bang, material properties are accessed by fluctuation studies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EC85F-5FD8-BC5D-2A82-B7FB877607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5910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5F381-1BB3-4E49-BF97-C48E061C6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9E7C7E-5454-7096-0D3A-A2242C2C98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00A7F9-8450-33C3-458F-AB9E2841CD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7D2E4-2722-85E3-C760-4C74C5AF36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3131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8F13E-C49F-1181-235F-8016AB4FD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F11556-18A1-7FDC-B796-AA0FED3059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CEB5BE-3CC7-AF8E-110D-BB6A1E7ED4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447C3-6BCA-C50C-1BE1-D9D333882E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17423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F3081-66DF-B824-1DF9-13B4371EB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7C46BD-31A7-50C9-F637-EFCD2E7834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6AAA8D-51C5-1665-5BAC-9453094027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7E967-7A67-84C2-E701-7063244C72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7555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E0965-516E-56D6-2D83-80D9E2370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CFDD22-98FF-030B-CFA7-AB74DEC024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181C5B-091A-634C-86B8-0F06561E7E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1B2D95-3057-40F8-3A59-DC4D61F87B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62777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2E69F-A0C4-CEB4-CDD5-D42F9B782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1DFA75-6D45-BFDA-32C0-70B94D3C57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42EA4F-6B56-D883-ABD8-88E434FC7B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D84613-5062-207E-6D70-ECC57A8CBC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91137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1E974-AC7D-4037-581D-E29435170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2A4721-8102-DE67-0AED-3A6EC151B9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C8F6B0-5BEB-46D8-4D87-4D1B06C0F0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80FF2D-EFBE-55E2-51DF-28E6F4FFC7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83531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8631D-E211-8FBC-7974-C5D995ADA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7A85E0-18C0-61D2-7DA6-C8EB2E7354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AEB200-649F-6796-6A15-97C538A11F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C6C68A-8606-6D65-3299-2331908D68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25900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A4027-9773-ABD3-EAF3-6581377CC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27EA24-A167-3EE5-0F61-F478C9391A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1A3F48-E8CD-F80E-20F7-AFFBD2C605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72D014-5156-5E58-D3DA-BE40542A07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8439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219DC-6DA5-3F53-13E4-5D76B2733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255EA3-1322-378B-E886-61F2456954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8E4AB9-48EF-B870-44F1-0D1BD4A6A4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5565CF-C47E-6EA5-C261-73B51E47C2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79412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09C07A-0A23-C291-81EE-7878C8B42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F4FBB9-BE8D-4975-E8B7-E33774D269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1FB8F8-D1EF-3398-60E6-A7A7D3F81A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5941A-6ECE-387E-1835-F67FF6F567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29339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6904B-BD62-02AE-F533-D51554FE0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96E044-AA75-6999-D844-D9ACEB6BD9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E46EDA-2710-C1A7-6A1C-E66B677C1C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74925C-52F6-162A-FF29-0B00B40D49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71705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1E7C2-E686-67F8-31B6-833418AAA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E5ABD5-FE28-7EA3-3E1A-86BCA1B6F9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C97C1D-9355-5686-1A07-C325E2449A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E23084-F6EC-56F3-DA28-A250B8688F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1851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6F4BF-8E98-DABE-C092-E21949DE1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09AB7B-0A42-91AE-FEEE-428A3BF10D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005C11-396C-F9A7-C69A-2A81C06461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2D5A9-3328-AF8E-C7B4-6864626945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2498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B0BAD-4817-C7F1-B113-55218A687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FAC964-D3D1-3918-ECBC-2FC346424D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6C7723-CB8A-6B32-265B-F67027B333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F9B46-6FD6-3C22-71FD-F6E4883232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87074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5C9E9-AC9C-4CAA-544B-4291885F5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EAD925-EF14-4C69-9421-1C2DBAE698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ADEC5A-229E-BC47-AD28-BFD7FEAA0B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849C02-4742-138F-D831-F6ECE95C19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74513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0B2DC-87BD-7A2D-EE86-6565F47CD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1FB4FF-CDC7-B7A1-7595-024365EE1E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CD9C8C-7139-8346-2F7F-D637BAC813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697EC9-6717-1F7F-3714-2018EB960E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62646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5257F-063D-14EE-7CB7-7A9712D58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4992E9-04C0-07EA-B372-FF52D39023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495BF3-D2CF-72D0-E17B-2C0FE9FB3A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2A85F8-3AED-8C44-42E3-DC77257809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99722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243AF-43F2-34C0-ACCF-CCA6BAD45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31D24A-402C-43A4-26E4-72A9A296F5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7CF052-25D5-EBB1-7348-DCCCBB0016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5A474E-2A95-2444-CC86-EE5933EA0A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80802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9C0ED-EF83-446A-525A-59027C9D0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A293E7-2CAD-DE8C-4118-B06E85E411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23EA0C-30B3-EE9E-635A-DB8A5385E3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D87FB2-7C86-792A-C9B8-F6FCA1CCD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7486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4AF20-5C64-5DD4-13BE-9F32C0A4D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BAF5DC-DBED-09B5-25EF-A6FD0DB0D0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89ED06-D180-5326-EE29-64CD29B924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538235-F1AA-5987-F143-7413F92AEF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06052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D2C7B-6020-279A-B8F4-3C77F4A26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3CC2A4-973D-DC04-6E2F-BB17BE6616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FB7732-B393-D670-4090-A9AD9F43DE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DC0C4-F670-6470-D066-494B21192E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05381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0652B-7690-1AF4-B22A-76950C038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4E93D5-38C0-F3DA-19E8-7CA83295F6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9768EB-26C3-6BB6-FF63-C6A59CA84B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DCA36F-8BF6-E7D5-F98D-BB558E7B0C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23154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49972-2AB6-5C3B-C2D6-BD0CFF948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3E740F-8E65-882A-2899-2463E1FBE0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B36225-624E-7A60-B1D3-B2CF02B246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A12858-9E08-8A1D-5125-1DED6EA98C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55172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BE84E-B848-B6C6-1270-86BB65E9A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B58157-57C4-33A4-0A91-AD85DB3949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8DB738-4153-12F1-637D-4ABB824E79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C85C8-0632-4571-7472-933A575B2A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78860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6162A-90BD-F2B4-FB5F-DEDECC0AE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B5F233-8099-E0B4-403E-84406669B3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F301FC-37A2-43DB-B16F-645770155B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B382A-87D1-A9D3-14AC-AE00E930FA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58575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20460-EFE9-0E58-ABBC-BCA0B66A3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02A288-B506-9744-49BA-D50185518B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6E8E0D-3ABA-2625-4351-828334CBCC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9CDACE-D064-FED6-06B4-45F2D20C92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31563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985DB-451F-6A96-22EC-F02F8F048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C51D27-AB15-EF63-6671-DF1A9D682A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C4D83D-E688-61F3-4771-C3CAE59641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CB2076-DA19-CADB-FB5B-0B88EDFEC9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90596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F212D-818D-8CFF-2651-DDAED1287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473061-C086-ABAD-937A-41E477DBF4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E67148-B9C4-EC46-FFA7-FF1A79895B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B2F2E8-CD81-6D16-C55B-8CAAF62D26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36377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B70F9-F2BA-B61F-1D7C-66A5BFAF7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A602C3-28C4-183E-5816-0A47E1E4D9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FB36B7-1306-B934-7630-A6A7B8161A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642A16-12B9-DFAF-20BC-597E8C21ED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37039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D689B-E03F-6F01-D97D-4444BD2A6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1425F1-2346-10B9-5113-6B3DEC7C10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D6B9B8-03CC-4FB9-B19A-C5B581E37B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6F0D30-084E-5A12-04E8-81EF270980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5495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407D5-7CF5-F21E-2280-2359E5904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283F41-C3A3-FDE8-DAFA-79225157A3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AA1DE3-33A4-65C2-73D1-2B2F599EBC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2CEA29-FEA5-AA55-49DB-4C9E0E97F3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6560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826D5-88C2-5059-C246-CDB893B4E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A8ACEC-4552-575F-75ED-A72CB8D9DF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FBC478-11CE-87F8-776E-D60376EB46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2A6C02-1A7B-3547-43D0-A18357C296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5524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B93F1-939F-583C-4632-03ECB7A92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5442E2-F28E-68A1-ECA0-B7E0CE9A2A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A626B6-6D34-8B47-93BF-95823DD965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01EE38-1B75-90D0-F643-1C3DDDE1DB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0097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85EFE-1F64-8520-C487-03F2B8674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6D11C6-0E3A-D57E-0FB4-A275BC043E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70EB96-DEF7-617C-C9B2-F598AF7092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11ED4C-6147-71D3-1D3A-43579910C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9361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D7D26-BFA1-2F0E-0495-E6DFAB2DF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BB4CDA-5214-A420-EB44-D69B3BE26E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9C22B1-9CD1-289D-A592-5D1AFE29DC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39C8DA-78FB-B869-3C2F-15DD0D76C0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87957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EB05539F-4F4F-4739-9F95-95B4FB39D1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6766E46-0783-A445-9F6F-087806E07910}" type="slidenum">
              <a:rPr lang="en-US" altLang="en-CH" sz="1200"/>
              <a:pPr/>
              <a:t>9</a:t>
            </a:fld>
            <a:endParaRPr lang="en-US" altLang="en-CH" sz="1200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DD227E29-ABCA-BF0C-71AF-7876AFDC8DAA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1B712E35-68F2-B617-155A-30CF106E267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CH" altLang="en-CH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0433-150C-447F-9FFC-AF24AA8E2DE9}" type="datetime1">
              <a:rPr lang="nl-NL" smtClean="0"/>
              <a:pPr/>
              <a:t>15-06-2025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94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AC46-674D-4E4A-A028-7F0C6C230921}" type="datetime1">
              <a:rPr lang="nl-NL" smtClean="0"/>
              <a:pPr/>
              <a:t>15-06-2025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812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69564-2026-4974-AD2F-20BD4F973867}" type="datetime1">
              <a:rPr lang="nl-NL" smtClean="0"/>
              <a:pPr/>
              <a:t>15-06-2025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2329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B749A-1546-454C-BB68-60CBF38B78B2}" type="datetime1">
              <a:rPr lang="nl-NL" smtClean="0"/>
              <a:pPr/>
              <a:t>15-06-2025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1414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B326-F20E-4FB1-AB68-E3C700D0A079}" type="datetime1">
              <a:rPr lang="nl-NL" smtClean="0"/>
              <a:pPr/>
              <a:t>15-06-2025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719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7776-E099-4984-8B60-76848BAB2E26}" type="datetime1">
              <a:rPr lang="nl-NL" smtClean="0"/>
              <a:pPr/>
              <a:t>15-06-2025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0875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10B8A-84FA-41C6-8A41-CD6B6025AECB}" type="datetime1">
              <a:rPr lang="nl-NL" smtClean="0"/>
              <a:pPr/>
              <a:t>15-06-2025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134671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5CF1D-D203-42D2-9024-C11945ED8C09}" type="datetime1">
              <a:rPr lang="nl-NL" smtClean="0"/>
              <a:pPr/>
              <a:t>15-06-2025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0965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74D4-ADBC-4B47-A8A5-0D08DA2649AF}" type="datetime1">
              <a:rPr lang="nl-NL" smtClean="0"/>
              <a:pPr/>
              <a:t>15-06-2025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1122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CA5D93F-3442-4693-93B6-87F31361A5E8}" type="datetime1">
              <a:rPr lang="nl-NL" smtClean="0"/>
              <a:pPr/>
              <a:t>15-06-2025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1658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96A3B-B161-406A-8D19-8D7F6B6D71CB}" type="datetime1">
              <a:rPr lang="nl-NL" smtClean="0"/>
              <a:pPr/>
              <a:t>15-06-2025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4576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8110B8A-84FA-41C6-8A41-CD6B6025AECB}" type="datetime1">
              <a:rPr lang="nl-NL" smtClean="0"/>
              <a:pPr/>
              <a:t>15-06-2025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005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em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emf"/><Relationship Id="rId5" Type="http://schemas.openxmlformats.org/officeDocument/2006/relationships/image" Target="../media/image70.png"/><Relationship Id="rId4" Type="http://schemas.openxmlformats.org/officeDocument/2006/relationships/image" Target="../media/image6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20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7.emf"/><Relationship Id="rId17" Type="http://schemas.openxmlformats.org/officeDocument/2006/relationships/oleObject" Target="../embeddings/oleObject8.bin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9.emf"/><Relationship Id="rId20" Type="http://schemas.openxmlformats.org/officeDocument/2006/relationships/image" Target="../media/image2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16.emf"/><Relationship Id="rId19" Type="http://schemas.openxmlformats.org/officeDocument/2006/relationships/oleObject" Target="../embeddings/oleObject9.bin"/><Relationship Id="rId4" Type="http://schemas.openxmlformats.org/officeDocument/2006/relationships/image" Target="../media/image13.e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B2E5D-74E9-C621-294C-1F4C76561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01ECB-2DC3-5D92-6191-6E9A756600A3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495800" y="457200"/>
            <a:ext cx="7498519" cy="1176338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en-US" sz="4200" b="1" dirty="0">
                <a:solidFill>
                  <a:srgbClr val="0070C0"/>
                </a:solidFill>
                <a:latin typeface="Tw Cen MT Condensed" pitchFamily="34" charset="0"/>
              </a:rPr>
              <a:t>Hot and Dense QCD:</a:t>
            </a:r>
            <a:br>
              <a:rPr lang="en-US" sz="4200" b="1" dirty="0">
                <a:solidFill>
                  <a:srgbClr val="0070C0"/>
                </a:solidFill>
                <a:latin typeface="Tw Cen MT Condensed" pitchFamily="34" charset="0"/>
              </a:rPr>
            </a:br>
            <a:r>
              <a:rPr lang="en-US" sz="4200" b="1" dirty="0">
                <a:solidFill>
                  <a:srgbClr val="0070C0"/>
                </a:solidFill>
                <a:latin typeface="Tw Cen MT Condensed" pitchFamily="34" charset="0"/>
              </a:rPr>
              <a:t>future prospects in heavy-ion collisions</a:t>
            </a:r>
            <a:endParaRPr lang="nl-NL" sz="4200" b="1" dirty="0">
              <a:solidFill>
                <a:srgbClr val="0070C0"/>
              </a:solidFill>
              <a:latin typeface="Tw Cen MT Condensed" pitchFamily="34" charset="0"/>
            </a:endParaRPr>
          </a:p>
        </p:txBody>
      </p:sp>
      <p:pic>
        <p:nvPicPr>
          <p:cNvPr id="15" name="Picture 2" descr="Image result for cern logo">
            <a:extLst>
              <a:ext uri="{FF2B5EF4-FFF2-40B4-BE49-F238E27FC236}">
                <a16:creationId xmlns:a16="http://schemas.microsoft.com/office/drawing/2014/main" id="{589EF7F2-5271-A3DE-D45C-C92EFC4BDA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3"/>
          <a:stretch/>
        </p:blipFill>
        <p:spPr bwMode="auto">
          <a:xfrm>
            <a:off x="0" y="16164"/>
            <a:ext cx="1981200" cy="200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7D496F-FC4F-4266-9C78-21F62695E03F}"/>
              </a:ext>
            </a:extLst>
          </p:cNvPr>
          <p:cNvSpPr txBox="1"/>
          <p:nvPr/>
        </p:nvSpPr>
        <p:spPr>
          <a:xfrm>
            <a:off x="5090849" y="5674994"/>
            <a:ext cx="68762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700" b="1" dirty="0"/>
              <a:t>Urs </a:t>
            </a:r>
            <a:r>
              <a:rPr lang="nl-NL" sz="1700" b="1" dirty="0" err="1"/>
              <a:t>Achim</a:t>
            </a:r>
            <a:r>
              <a:rPr lang="nl-NL" sz="1700" b="1" dirty="0"/>
              <a:t> Wiedemann</a:t>
            </a:r>
          </a:p>
          <a:p>
            <a:pPr algn="r"/>
            <a:r>
              <a:rPr lang="nl-NL" sz="1700" b="1" dirty="0"/>
              <a:t>CERN </a:t>
            </a:r>
            <a:r>
              <a:rPr lang="nl-NL" sz="1700" b="1" dirty="0" err="1"/>
              <a:t>Theory</a:t>
            </a:r>
            <a:r>
              <a:rPr lang="nl-NL" sz="1700" b="1" dirty="0"/>
              <a:t> </a:t>
            </a:r>
            <a:r>
              <a:rPr lang="nl-NL" sz="1700" b="1" dirty="0" err="1"/>
              <a:t>Department</a:t>
            </a:r>
            <a:endParaRPr lang="en-US" sz="1700" dirty="0"/>
          </a:p>
        </p:txBody>
      </p:sp>
      <p:pic>
        <p:nvPicPr>
          <p:cNvPr id="5" name="Picture 4" descr="A blue and white logo&#10;&#10;Description automatically generated">
            <a:extLst>
              <a:ext uri="{FF2B5EF4-FFF2-40B4-BE49-F238E27FC236}">
                <a16:creationId xmlns:a16="http://schemas.microsoft.com/office/drawing/2014/main" id="{0C91862E-DBB6-6CF4-1EED-4D8E880E58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00" y="2743200"/>
            <a:ext cx="6121400" cy="2159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9FC4E1-55C1-C997-1AE2-47EF2DE60F0C}"/>
              </a:ext>
            </a:extLst>
          </p:cNvPr>
          <p:cNvSpPr txBox="1"/>
          <p:nvPr/>
        </p:nvSpPr>
        <p:spPr>
          <a:xfrm>
            <a:off x="9167876" y="4985628"/>
            <a:ext cx="2806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dirty="0"/>
              <a:t>Venice, 23 June 2025</a:t>
            </a:r>
          </a:p>
        </p:txBody>
      </p:sp>
    </p:spTree>
    <p:extLst>
      <p:ext uri="{BB962C8B-B14F-4D97-AF65-F5344CB8AC3E}">
        <p14:creationId xmlns:p14="http://schemas.microsoft.com/office/powerpoint/2010/main" val="3228245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9EB77-1990-7C66-A529-1D3663272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FF7976B8-4646-DC36-6E8B-F2E45E3B75FC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427C726-E128-5675-7F43-E216F2387F22}"/>
              </a:ext>
            </a:extLst>
          </p:cNvPr>
          <p:cNvSpPr txBox="1">
            <a:spLocks/>
          </p:cNvSpPr>
          <p:nvPr/>
        </p:nvSpPr>
        <p:spPr>
          <a:xfrm>
            <a:off x="0" y="-101175"/>
            <a:ext cx="121920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u="sng" dirty="0">
                <a:solidFill>
                  <a:srgbClr val="FF0000"/>
                </a:solidFill>
              </a:rPr>
              <a:t>Comparison to Hydro-Models </a:t>
            </a:r>
            <a:endParaRPr lang="en-US" sz="4400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99E77-DAD5-E450-0CFF-F2AEC4DF37B1}"/>
              </a:ext>
            </a:extLst>
          </p:cNvPr>
          <p:cNvSpPr txBox="1"/>
          <p:nvPr/>
        </p:nvSpPr>
        <p:spPr>
          <a:xfrm>
            <a:off x="304800" y="6400800"/>
            <a:ext cx="4056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>
                <a:solidFill>
                  <a:schemeClr val="bg1"/>
                </a:solidFill>
              </a:rPr>
              <a:t>* G. Nijs, W. van der Schee, 2304.06191, </a:t>
            </a:r>
          </a:p>
        </p:txBody>
      </p:sp>
      <p:pic>
        <p:nvPicPr>
          <p:cNvPr id="4" name="Picture 3" descr="A collection of graphs and diagrams&#10;&#10;AI-generated content may be incorrect.">
            <a:extLst>
              <a:ext uri="{FF2B5EF4-FFF2-40B4-BE49-F238E27FC236}">
                <a16:creationId xmlns:a16="http://schemas.microsoft.com/office/drawing/2014/main" id="{28ADD824-3565-0A4C-75ED-A64637818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528" y="755194"/>
            <a:ext cx="9491472" cy="55614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FA8F6B-5917-5E77-B970-1AAA593D7849}"/>
              </a:ext>
            </a:extLst>
          </p:cNvPr>
          <p:cNvSpPr txBox="1"/>
          <p:nvPr/>
        </p:nvSpPr>
        <p:spPr>
          <a:xfrm rot="19985296">
            <a:off x="5016943" y="3286061"/>
            <a:ext cx="3200400" cy="1384995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H" sz="2800" dirty="0"/>
              <a:t>Bayesian inference analysis involving 670 LHC data points.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7E3B37-A00E-1A4A-6830-688AD6120E06}"/>
              </a:ext>
            </a:extLst>
          </p:cNvPr>
          <p:cNvSpPr txBox="1"/>
          <p:nvPr/>
        </p:nvSpPr>
        <p:spPr>
          <a:xfrm>
            <a:off x="164123" y="1125415"/>
            <a:ext cx="26552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sz="2400" dirty="0"/>
              <a:t>Q</a:t>
            </a:r>
            <a:r>
              <a:rPr lang="en-CH" sz="2400" dirty="0"/>
              <a:t>uantifies QGP properties and QGP evolution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D154C3-3A39-3F93-D8D2-6DC9DAD05C26}"/>
              </a:ext>
            </a:extLst>
          </p:cNvPr>
          <p:cNvSpPr txBox="1"/>
          <p:nvPr/>
        </p:nvSpPr>
        <p:spPr>
          <a:xfrm>
            <a:off x="152400" y="2609671"/>
            <a:ext cx="26552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sz="2400" dirty="0"/>
              <a:t>Largely restricted to light-</a:t>
            </a:r>
            <a:r>
              <a:rPr lang="en-GB" sz="2400" dirty="0" err="1"/>
              <a:t>flavored</a:t>
            </a:r>
            <a:r>
              <a:rPr lang="en-GB" sz="2400" dirty="0"/>
              <a:t> hadron species so far.</a:t>
            </a:r>
            <a:endParaRPr lang="en-CH" sz="2400" dirty="0"/>
          </a:p>
        </p:txBody>
      </p:sp>
    </p:spTree>
    <p:extLst>
      <p:ext uri="{BB962C8B-B14F-4D97-AF65-F5344CB8AC3E}">
        <p14:creationId xmlns:p14="http://schemas.microsoft.com/office/powerpoint/2010/main" val="137380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51924-D844-525E-D625-06B38E239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697C83D1-BBA6-26E8-0441-50DA57E7CA98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E61699C-9F77-A22D-BD68-3997A7248C54}"/>
              </a:ext>
            </a:extLst>
          </p:cNvPr>
          <p:cNvSpPr txBox="1">
            <a:spLocks/>
          </p:cNvSpPr>
          <p:nvPr/>
        </p:nvSpPr>
        <p:spPr>
          <a:xfrm>
            <a:off x="0" y="-101175"/>
            <a:ext cx="121920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u="sng" dirty="0">
                <a:solidFill>
                  <a:srgbClr val="FF0000"/>
                </a:solidFill>
              </a:rPr>
              <a:t>Quantitative support for a default picture of AA </a:t>
            </a:r>
            <a:endParaRPr lang="en-US" sz="4400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Picture 8" descr="Diagram of a gas funnel&#10;&#10;AI-generated content may be incorrect.">
            <a:extLst>
              <a:ext uri="{FF2B5EF4-FFF2-40B4-BE49-F238E27FC236}">
                <a16:creationId xmlns:a16="http://schemas.microsoft.com/office/drawing/2014/main" id="{6EBF6349-64AD-6C95-A818-AF8BAE0A5A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" y="771253"/>
            <a:ext cx="11960817" cy="547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39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3547E-0991-2033-1EDB-525B865AB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5245DB0A-0457-16A2-43E1-86A97950F0C6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0FF53E-0F56-9E4B-8BFA-1842A0743996}"/>
              </a:ext>
            </a:extLst>
          </p:cNvPr>
          <p:cNvSpPr txBox="1"/>
          <p:nvPr/>
        </p:nvSpPr>
        <p:spPr>
          <a:xfrm>
            <a:off x="0" y="1015186"/>
            <a:ext cx="121920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New Detectors and Detector Upgrades</a:t>
            </a:r>
          </a:p>
          <a:p>
            <a:pPr algn="ctr"/>
            <a:r>
              <a:rPr lang="en-GB" sz="3200" b="1" dirty="0">
                <a:solidFill>
                  <a:schemeClr val="bg1">
                    <a:lumMod val="65000"/>
                  </a:schemeClr>
                </a:solidFill>
              </a:rPr>
              <a:t>needed to address open questions</a:t>
            </a:r>
            <a:endParaRPr lang="en-CH" sz="7200" b="1" dirty="0"/>
          </a:p>
          <a:p>
            <a:r>
              <a:rPr lang="en-CH" sz="3200" dirty="0"/>
              <a:t>   		 	  </a:t>
            </a:r>
          </a:p>
        </p:txBody>
      </p:sp>
    </p:spTree>
    <p:extLst>
      <p:ext uri="{BB962C8B-B14F-4D97-AF65-F5344CB8AC3E}">
        <p14:creationId xmlns:p14="http://schemas.microsoft.com/office/powerpoint/2010/main" val="2105820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BCC66-4ADD-2ADE-C05C-5674B7E6B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872AE1A1-A8EB-1443-F818-0D1F5B0710F1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pic>
        <p:nvPicPr>
          <p:cNvPr id="3" name="Picture 2" descr="A diagram of a magnetic field&#10;&#10;AI-generated content may be incorrect.">
            <a:extLst>
              <a:ext uri="{FF2B5EF4-FFF2-40B4-BE49-F238E27FC236}">
                <a16:creationId xmlns:a16="http://schemas.microsoft.com/office/drawing/2014/main" id="{D4A5E99C-6B4D-9C8C-D3F9-38EF5BD09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3452"/>
            <a:ext cx="12039600" cy="541114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C9C5C6F-9B35-0E25-D866-F101E775AAC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dirty="0">
                <a:solidFill>
                  <a:srgbClr val="FF0000"/>
                </a:solidFill>
              </a:rPr>
              <a:t>ALICE 3 </a:t>
            </a:r>
            <a:endParaRPr lang="en-US" u="sng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B43D33-EF34-440E-B2A4-F0F161778799}"/>
              </a:ext>
            </a:extLst>
          </p:cNvPr>
          <p:cNvSpPr txBox="1"/>
          <p:nvPr/>
        </p:nvSpPr>
        <p:spPr>
          <a:xfrm>
            <a:off x="8458200" y="62255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Id68:ALICE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B555BB-A1D8-A8B3-0092-435A25072964}"/>
              </a:ext>
            </a:extLst>
          </p:cNvPr>
          <p:cNvSpPr txBox="1"/>
          <p:nvPr/>
        </p:nvSpPr>
        <p:spPr>
          <a:xfrm>
            <a:off x="8458200" y="398238"/>
            <a:ext cx="1523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Id106:NuPECC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0D634A-06C5-5CBC-5AB7-C69C3B6CBF14}"/>
              </a:ext>
            </a:extLst>
          </p:cNvPr>
          <p:cNvSpPr txBox="1"/>
          <p:nvPr/>
        </p:nvSpPr>
        <p:spPr>
          <a:xfrm>
            <a:off x="9732630" y="73805"/>
            <a:ext cx="2032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Id7:HITownMeeting</a:t>
            </a:r>
          </a:p>
        </p:txBody>
      </p:sp>
    </p:spTree>
    <p:extLst>
      <p:ext uri="{BB962C8B-B14F-4D97-AF65-F5344CB8AC3E}">
        <p14:creationId xmlns:p14="http://schemas.microsoft.com/office/powerpoint/2010/main" val="219799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E7CAA-4D6B-0BA7-48ED-D340CC0A9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9FF4F653-8872-9399-5132-727C686D6F49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pic>
        <p:nvPicPr>
          <p:cNvPr id="3" name="Picture 2" descr="A diagram of a graph&#10;&#10;AI-generated content may be incorrect.">
            <a:extLst>
              <a:ext uri="{FF2B5EF4-FFF2-40B4-BE49-F238E27FC236}">
                <a16:creationId xmlns:a16="http://schemas.microsoft.com/office/drawing/2014/main" id="{C8983880-F794-563A-307C-7AC239200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4" y="1344816"/>
            <a:ext cx="12127756" cy="505598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5CEC122-9732-70E8-9544-9E5202417F0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8006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dirty="0">
                <a:solidFill>
                  <a:srgbClr val="FF0000"/>
                </a:solidFill>
              </a:rPr>
              <a:t>LHCb </a:t>
            </a:r>
            <a:endParaRPr lang="en-US" u="sng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C0B63D9-B00B-C0F8-3A2A-85B59FF56998}"/>
              </a:ext>
            </a:extLst>
          </p:cNvPr>
          <p:cNvSpPr txBox="1">
            <a:spLocks/>
          </p:cNvSpPr>
          <p:nvPr/>
        </p:nvSpPr>
        <p:spPr>
          <a:xfrm>
            <a:off x="5486400" y="-1"/>
            <a:ext cx="51816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dirty="0">
                <a:solidFill>
                  <a:srgbClr val="FF0000"/>
                </a:solidFill>
              </a:rPr>
              <a:t>ATLAS, CMS </a:t>
            </a:r>
            <a:endParaRPr lang="en-US" u="sng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7A672E-A91F-AA77-43FA-F79CA5F5DC84}"/>
              </a:ext>
            </a:extLst>
          </p:cNvPr>
          <p:cNvSpPr txBox="1"/>
          <p:nvPr/>
        </p:nvSpPr>
        <p:spPr>
          <a:xfrm>
            <a:off x="3615660" y="87868"/>
            <a:ext cx="20327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Id82:LHCb</a:t>
            </a:r>
          </a:p>
          <a:p>
            <a:r>
              <a:rPr lang="en-CH" dirty="0"/>
              <a:t>Id7:HITownMeeting</a:t>
            </a:r>
          </a:p>
          <a:p>
            <a:r>
              <a:rPr lang="en-CH" dirty="0"/>
              <a:t>Id106:NuPECC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F99F9A-C6DC-3985-39C5-DF2FCCECF6F8}"/>
              </a:ext>
            </a:extLst>
          </p:cNvPr>
          <p:cNvSpPr txBox="1"/>
          <p:nvPr/>
        </p:nvSpPr>
        <p:spPr>
          <a:xfrm>
            <a:off x="9906000" y="111314"/>
            <a:ext cx="20327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Id170:ATLAS+CMS</a:t>
            </a:r>
          </a:p>
          <a:p>
            <a:r>
              <a:rPr lang="en-CH" dirty="0"/>
              <a:t>Id7:HITownMeeting</a:t>
            </a:r>
          </a:p>
          <a:p>
            <a:r>
              <a:rPr lang="en-CH" dirty="0"/>
              <a:t>Id106:NuPECC</a:t>
            </a:r>
          </a:p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381731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2E4D1-CE02-6A0A-6862-7B6D5FB40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335C4161-C28E-12E6-8816-426ADE2F8DD2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pic>
        <p:nvPicPr>
          <p:cNvPr id="4" name="Picture 3" descr="A close-up of a diagram&#10;&#10;AI-generated content may be incorrect.">
            <a:extLst>
              <a:ext uri="{FF2B5EF4-FFF2-40B4-BE49-F238E27FC236}">
                <a16:creationId xmlns:a16="http://schemas.microsoft.com/office/drawing/2014/main" id="{CD31411C-1A4F-C6B8-4990-00EEC75A4E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7581"/>
            <a:ext cx="12192000" cy="511702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A3C8D2C-B06C-5C7B-96F6-027B4444A13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8006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dirty="0">
                <a:solidFill>
                  <a:srgbClr val="FF0000"/>
                </a:solidFill>
              </a:rPr>
              <a:t>NA60+/DICE </a:t>
            </a:r>
            <a:endParaRPr lang="en-US" u="sng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836731-6523-F59B-9F22-29ECF784BE5B}"/>
              </a:ext>
            </a:extLst>
          </p:cNvPr>
          <p:cNvSpPr txBox="1">
            <a:spLocks/>
          </p:cNvSpPr>
          <p:nvPr/>
        </p:nvSpPr>
        <p:spPr>
          <a:xfrm>
            <a:off x="6248400" y="-1"/>
            <a:ext cx="48006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dirty="0">
                <a:solidFill>
                  <a:srgbClr val="FF0000"/>
                </a:solidFill>
              </a:rPr>
              <a:t>NA61/SHINE </a:t>
            </a:r>
            <a:endParaRPr lang="en-US" u="sn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1F06EB-75A2-9D15-D06B-27637920AD7B}"/>
              </a:ext>
            </a:extLst>
          </p:cNvPr>
          <p:cNvSpPr txBox="1"/>
          <p:nvPr/>
        </p:nvSpPr>
        <p:spPr>
          <a:xfrm>
            <a:off x="3987064" y="87868"/>
            <a:ext cx="20327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Id131:NA60+</a:t>
            </a:r>
          </a:p>
          <a:p>
            <a:r>
              <a:rPr lang="en-CH" dirty="0"/>
              <a:t>Id7:HITownMeeting</a:t>
            </a:r>
          </a:p>
          <a:p>
            <a:r>
              <a:rPr lang="en-CH" dirty="0"/>
              <a:t>Id106:NuPECC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E79AEA-D2E9-7578-CB96-8B33DC027326}"/>
              </a:ext>
            </a:extLst>
          </p:cNvPr>
          <p:cNvSpPr txBox="1"/>
          <p:nvPr/>
        </p:nvSpPr>
        <p:spPr>
          <a:xfrm>
            <a:off x="10261232" y="70283"/>
            <a:ext cx="20327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Id171:NA61</a:t>
            </a:r>
          </a:p>
          <a:p>
            <a:r>
              <a:rPr lang="en-CH" dirty="0"/>
              <a:t>Id7:HITownMeeting</a:t>
            </a:r>
          </a:p>
          <a:p>
            <a:r>
              <a:rPr lang="en-CH" dirty="0"/>
              <a:t>Id106:NuPECC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60112F-42A4-705E-1E9B-B19B68A741EF}"/>
              </a:ext>
            </a:extLst>
          </p:cNvPr>
          <p:cNvSpPr txBox="1"/>
          <p:nvPr/>
        </p:nvSpPr>
        <p:spPr>
          <a:xfrm>
            <a:off x="5791200" y="82006"/>
            <a:ext cx="114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Id235:PBC</a:t>
            </a:r>
          </a:p>
        </p:txBody>
      </p:sp>
    </p:spTree>
    <p:extLst>
      <p:ext uri="{BB962C8B-B14F-4D97-AF65-F5344CB8AC3E}">
        <p14:creationId xmlns:p14="http://schemas.microsoft.com/office/powerpoint/2010/main" val="1866829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C4618-812B-394B-C359-DC59C7CE0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1D7D1641-4C17-7653-7D41-ACB948FEFD69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612D7E-E059-7E41-225D-99693BC13168}"/>
              </a:ext>
            </a:extLst>
          </p:cNvPr>
          <p:cNvSpPr txBox="1"/>
          <p:nvPr/>
        </p:nvSpPr>
        <p:spPr>
          <a:xfrm>
            <a:off x="0" y="0"/>
            <a:ext cx="12192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Open Questions</a:t>
            </a:r>
          </a:p>
          <a:p>
            <a:pPr algn="ctr"/>
            <a:r>
              <a:rPr lang="en-GB" sz="3200" b="1" dirty="0">
                <a:solidFill>
                  <a:schemeClr val="bg1">
                    <a:lumMod val="65000"/>
                  </a:schemeClr>
                </a:solidFill>
              </a:rPr>
              <a:t>that drive future experimentation</a:t>
            </a:r>
            <a:endParaRPr lang="en-CH" sz="7200" b="1" dirty="0"/>
          </a:p>
          <a:p>
            <a:r>
              <a:rPr lang="en-CH" sz="3200" dirty="0"/>
              <a:t>   		 	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4E3228-B684-65DD-D391-4590E423C5C2}"/>
              </a:ext>
            </a:extLst>
          </p:cNvPr>
          <p:cNvSpPr txBox="1"/>
          <p:nvPr/>
        </p:nvSpPr>
        <p:spPr>
          <a:xfrm>
            <a:off x="1676400" y="1981200"/>
            <a:ext cx="9906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Microscopic mechanisms of 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quark interactions in the QGP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Quark-mass dependence of 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equilibration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Mechanisms of hadron formation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high-density QCD environment</a:t>
            </a:r>
          </a:p>
          <a:p>
            <a:pPr algn="ctr"/>
            <a:endParaRPr lang="en-GB" sz="2400" b="1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QGP electromagnetic radiation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throughout its 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temporal evolution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Mechanism of 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chiral symmetry restoration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QGP</a:t>
            </a:r>
          </a:p>
          <a:p>
            <a:pPr algn="ctr"/>
            <a:endParaRPr lang="en-GB" sz="2400" b="1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Inner workings of the QGP 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QGP substructure and medium-response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via jets and rare probes </a:t>
            </a:r>
          </a:p>
        </p:txBody>
      </p:sp>
    </p:spTree>
    <p:extLst>
      <p:ext uri="{BB962C8B-B14F-4D97-AF65-F5344CB8AC3E}">
        <p14:creationId xmlns:p14="http://schemas.microsoft.com/office/powerpoint/2010/main" val="238852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D07D7-D74C-BF09-14FD-FF13EFC26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36DA5C68-FC5D-5117-BFFE-B053BC75F0B3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FD9135-EF19-4DCD-C2EB-E466A7588657}"/>
              </a:ext>
            </a:extLst>
          </p:cNvPr>
          <p:cNvSpPr txBox="1"/>
          <p:nvPr/>
        </p:nvSpPr>
        <p:spPr>
          <a:xfrm>
            <a:off x="0" y="0"/>
            <a:ext cx="12192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Open Question</a:t>
            </a:r>
          </a:p>
          <a:p>
            <a:pPr algn="ctr"/>
            <a:r>
              <a:rPr lang="en-CH" sz="3200" dirty="0"/>
              <a:t>		 	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114420-6D0F-C645-1E2A-0093C42068A5}"/>
              </a:ext>
            </a:extLst>
          </p:cNvPr>
          <p:cNvSpPr txBox="1"/>
          <p:nvPr/>
        </p:nvSpPr>
        <p:spPr>
          <a:xfrm>
            <a:off x="1676400" y="1981200"/>
            <a:ext cx="9906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Microscopic mechanisms of 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quark interactions in the QGP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Quark-mass dependence of 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equilibration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Mechanisms of hadron formation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high-density QCD environment</a:t>
            </a:r>
          </a:p>
          <a:p>
            <a:pPr algn="ctr"/>
            <a:endParaRPr lang="en-GB" sz="2400" b="1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QGP electromagnetic radiation </a:t>
            </a:r>
            <a:r>
              <a:rPr lang="en-GB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throughout its </a:t>
            </a:r>
            <a:r>
              <a:rPr lang="en-GB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temporal evolution</a:t>
            </a:r>
            <a:endParaRPr lang="en-GB" sz="24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Mechanism of </a:t>
            </a:r>
            <a:r>
              <a:rPr lang="en-GB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chiral symmetry restoration </a:t>
            </a:r>
            <a:r>
              <a:rPr lang="en-GB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QGP</a:t>
            </a:r>
          </a:p>
          <a:p>
            <a:pPr algn="ctr"/>
            <a:endParaRPr lang="en-GB" sz="24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Inner workings of the QGP </a:t>
            </a:r>
            <a:endParaRPr lang="en-GB" sz="24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GB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QGP substructure and medium-response </a:t>
            </a:r>
            <a:r>
              <a:rPr lang="en-GB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via jets and rare probes </a:t>
            </a:r>
          </a:p>
        </p:txBody>
      </p:sp>
    </p:spTree>
    <p:extLst>
      <p:ext uri="{BB962C8B-B14F-4D97-AF65-F5344CB8AC3E}">
        <p14:creationId xmlns:p14="http://schemas.microsoft.com/office/powerpoint/2010/main" val="1243664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B3C85-66F0-C6FA-8276-06AC36317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BA49FE0-81DA-4AD7-0628-8B1479285574}"/>
              </a:ext>
            </a:extLst>
          </p:cNvPr>
          <p:cNvSpPr txBox="1"/>
          <p:nvPr/>
        </p:nvSpPr>
        <p:spPr>
          <a:xfrm>
            <a:off x="723347" y="2914471"/>
            <a:ext cx="2925778" cy="1200329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H" sz="2400" dirty="0"/>
              <a:t>Mass hierarchy of incomplete  kinetic equilibration 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9FB3A6-A8FC-4EA2-8982-A5E2B2E887A4}"/>
              </a:ext>
            </a:extLst>
          </p:cNvPr>
          <p:cNvSpPr txBox="1"/>
          <p:nvPr/>
        </p:nvSpPr>
        <p:spPr>
          <a:xfrm>
            <a:off x="609600" y="990600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u="sng" dirty="0"/>
              <a:t>EXP</a:t>
            </a:r>
            <a:r>
              <a:rPr lang="en-CH" sz="2400" u="sng" dirty="0"/>
              <a:t>:</a:t>
            </a:r>
            <a:r>
              <a:rPr lang="en-CH" sz="2400" dirty="0"/>
              <a:t> evidence that beauty flows less</a:t>
            </a:r>
            <a:r>
              <a:rPr lang="en-CH" sz="2400" baseline="30000" dirty="0"/>
              <a:t>1 </a:t>
            </a:r>
            <a:r>
              <a:rPr lang="en-CH" sz="2400" dirty="0"/>
              <a:t>and is less quenched than charm.</a:t>
            </a:r>
            <a:endParaRPr lang="en-CH" sz="2400" baseline="30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4D835DB-045E-47AE-97AD-9D7019744757}"/>
              </a:ext>
            </a:extLst>
          </p:cNvPr>
          <p:cNvSpPr txBox="1"/>
          <p:nvPr/>
        </p:nvSpPr>
        <p:spPr>
          <a:xfrm>
            <a:off x="205036" y="6350604"/>
            <a:ext cx="48065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CH" sz="1400" dirty="0">
                <a:solidFill>
                  <a:schemeClr val="bg1"/>
                </a:solidFill>
              </a:rPr>
              <a:t>CMS, JHEP10 (2023) 115;   ATLAS  PRL 124, 082301 (2020)  </a:t>
            </a:r>
          </a:p>
          <a:p>
            <a:pPr marL="342900" indent="-342900">
              <a:buFontTx/>
              <a:buAutoNum type="arabicPeriod"/>
            </a:pPr>
            <a:r>
              <a:rPr lang="en-CH" sz="1400" dirty="0">
                <a:solidFill>
                  <a:schemeClr val="bg1"/>
                </a:solidFill>
              </a:rPr>
              <a:t>2. R. Rapp et al </a:t>
            </a:r>
            <a:r>
              <a:rPr lang="en-GB" sz="1400" i="1" dirty="0" err="1">
                <a:solidFill>
                  <a:schemeClr val="bg1"/>
                </a:solidFill>
              </a:rPr>
              <a:t>Nucl.Phys.A</a:t>
            </a:r>
            <a:r>
              <a:rPr lang="en-GB" sz="1400" dirty="0">
                <a:solidFill>
                  <a:schemeClr val="bg1"/>
                </a:solidFill>
              </a:rPr>
              <a:t> 979 (2018) 21-86;  </a:t>
            </a:r>
            <a:r>
              <a:rPr lang="en-GB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9AA1BFE-F865-DD16-9D40-F0B88788AD9B}"/>
              </a:ext>
            </a:extLst>
          </p:cNvPr>
          <p:cNvSpPr txBox="1"/>
          <p:nvPr/>
        </p:nvSpPr>
        <p:spPr>
          <a:xfrm>
            <a:off x="11418203" y="2000261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CMS</a:t>
            </a:r>
          </a:p>
        </p:txBody>
      </p:sp>
      <p:pic>
        <p:nvPicPr>
          <p:cNvPr id="52" name="Picture 51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7076A279-7B72-1AF8-1707-B65EE03BC2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81677"/>
            <a:ext cx="3600600" cy="2547324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45C45F6E-E6E6-D1CA-DF48-F8B18C457D88}"/>
              </a:ext>
            </a:extLst>
          </p:cNvPr>
          <p:cNvGrpSpPr/>
          <p:nvPr/>
        </p:nvGrpSpPr>
        <p:grpSpPr>
          <a:xfrm>
            <a:off x="8305800" y="107210"/>
            <a:ext cx="7192822" cy="3550390"/>
            <a:chOff x="8001000" y="304800"/>
            <a:chExt cx="7543800" cy="3740255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1A7AEA7-7D68-D00D-B921-AF0F3D1DF00E}"/>
                </a:ext>
              </a:extLst>
            </p:cNvPr>
            <p:cNvGrpSpPr/>
            <p:nvPr/>
          </p:nvGrpSpPr>
          <p:grpSpPr>
            <a:xfrm>
              <a:off x="8001000" y="304800"/>
              <a:ext cx="7543800" cy="3740255"/>
              <a:chOff x="8001000" y="304800"/>
              <a:chExt cx="7543800" cy="3740255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56ADB197-7982-61EA-F03C-EBBE56822FAE}"/>
                  </a:ext>
                </a:extLst>
              </p:cNvPr>
              <p:cNvGrpSpPr/>
              <p:nvPr/>
            </p:nvGrpSpPr>
            <p:grpSpPr>
              <a:xfrm>
                <a:off x="8001000" y="904258"/>
                <a:ext cx="7205155" cy="3058142"/>
                <a:chOff x="4648202" y="751439"/>
                <a:chExt cx="7772400" cy="3358668"/>
              </a:xfrm>
            </p:grpSpPr>
            <p:pic>
              <p:nvPicPr>
                <p:cNvPr id="22" name="Picture 21" descr="A graph with numbers and lines&#10;&#10;AI-generated content may be incorrect.">
                  <a:extLst>
                    <a:ext uri="{FF2B5EF4-FFF2-40B4-BE49-F238E27FC236}">
                      <a16:creationId xmlns:a16="http://schemas.microsoft.com/office/drawing/2014/main" id="{7762FE23-4929-1C77-FF8A-915F0C6EFB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48202" y="751439"/>
                  <a:ext cx="7543798" cy="2829961"/>
                </a:xfrm>
                <a:prstGeom prst="rect">
                  <a:avLst/>
                </a:prstGeom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8A3EB433-4FCC-1401-B924-0C528CE6B9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10200" y="3430612"/>
                  <a:ext cx="7010402" cy="679495"/>
                </a:xfrm>
                <a:prstGeom prst="rect">
                  <a:avLst/>
                </a:prstGeom>
              </p:spPr>
            </p:pic>
          </p:grp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4F8C5C4-D2CD-6A3C-F0E9-397840BF4DE4}"/>
                  </a:ext>
                </a:extLst>
              </p:cNvPr>
              <p:cNvSpPr/>
              <p:nvPr/>
            </p:nvSpPr>
            <p:spPr>
              <a:xfrm>
                <a:off x="11887200" y="304800"/>
                <a:ext cx="3657600" cy="37402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48F4666-8B56-E863-CA45-59E6085CDDC3}"/>
                </a:ext>
              </a:extLst>
            </p:cNvPr>
            <p:cNvSpPr txBox="1"/>
            <p:nvPr/>
          </p:nvSpPr>
          <p:spPr>
            <a:xfrm>
              <a:off x="11057805" y="1905543"/>
              <a:ext cx="6174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b="1" dirty="0"/>
                <a:t>CMS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1DC65C0-B416-3548-29FE-8D9FF133A930}"/>
              </a:ext>
            </a:extLst>
          </p:cNvPr>
          <p:cNvSpPr txBox="1"/>
          <p:nvPr/>
        </p:nvSpPr>
        <p:spPr>
          <a:xfrm>
            <a:off x="395527" y="4667071"/>
            <a:ext cx="48065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sz="2400" dirty="0"/>
              <a:t>b</a:t>
            </a:r>
            <a:r>
              <a:rPr lang="en-CH" sz="2400" dirty="0"/>
              <a:t> presents interesting mass scale for testing QCD transport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2400" b="1" dirty="0">
                <a:solidFill>
                  <a:srgbClr val="FF0000"/>
                </a:solidFill>
              </a:rPr>
              <a:t>P</a:t>
            </a:r>
            <a:r>
              <a:rPr lang="en-CH" sz="2400" b="1" dirty="0">
                <a:solidFill>
                  <a:srgbClr val="FF0000"/>
                </a:solidFill>
              </a:rPr>
              <a:t>recision down to p</a:t>
            </a:r>
            <a:r>
              <a:rPr lang="en-CH" sz="2400" b="1" baseline="-25000" dirty="0">
                <a:solidFill>
                  <a:srgbClr val="FF0000"/>
                </a:solidFill>
              </a:rPr>
              <a:t>T</a:t>
            </a:r>
            <a:r>
              <a:rPr lang="en-CH" sz="2400" b="1" dirty="0">
                <a:solidFill>
                  <a:srgbClr val="FF0000"/>
                </a:solidFill>
              </a:rPr>
              <a:t> = 0 needed!</a:t>
            </a:r>
            <a:r>
              <a:rPr lang="en-CH" sz="2400" dirty="0"/>
              <a:t> </a:t>
            </a:r>
          </a:p>
          <a:p>
            <a:r>
              <a:rPr lang="en-CH" sz="2400" dirty="0"/>
              <a:t>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58D67CF-5562-6113-94C7-5742831D413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dirty="0">
                <a:solidFill>
                  <a:srgbClr val="FF0000"/>
                </a:solidFill>
              </a:rPr>
              <a:t>H</a:t>
            </a:r>
            <a:r>
              <a:rPr lang="en-US" u="sng" dirty="0"/>
              <a:t>eavy </a:t>
            </a:r>
            <a:r>
              <a:rPr lang="en-US" b="1" u="sng" dirty="0">
                <a:solidFill>
                  <a:srgbClr val="FF0000"/>
                </a:solidFill>
              </a:rPr>
              <a:t>F</a:t>
            </a:r>
            <a:r>
              <a:rPr lang="en-US" u="sng" dirty="0"/>
              <a:t>lavor – unique opportunities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BD00183-4A7E-A3EC-444E-546160BC916C}"/>
              </a:ext>
            </a:extLst>
          </p:cNvPr>
          <p:cNvGrpSpPr/>
          <p:nvPr/>
        </p:nvGrpSpPr>
        <p:grpSpPr>
          <a:xfrm>
            <a:off x="5791200" y="3506679"/>
            <a:ext cx="6195764" cy="2843925"/>
            <a:chOff x="5791200" y="3579141"/>
            <a:chExt cx="6134119" cy="277146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7273062-5899-E92A-0859-D5144C161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43600" y="3691207"/>
              <a:ext cx="5981719" cy="26522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D64650E-6D88-05D3-14F6-566085659A95}"/>
                </a:ext>
              </a:extLst>
            </p:cNvPr>
            <p:cNvSpPr/>
            <p:nvPr/>
          </p:nvSpPr>
          <p:spPr>
            <a:xfrm>
              <a:off x="5791200" y="3579141"/>
              <a:ext cx="3078178" cy="27714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pic>
        <p:nvPicPr>
          <p:cNvPr id="10" name="Picture 9" descr="A graph of a number of data&#10;&#10;AI-generated content may be incorrect.">
            <a:extLst>
              <a:ext uri="{FF2B5EF4-FFF2-40B4-BE49-F238E27FC236}">
                <a16:creationId xmlns:a16="http://schemas.microsoft.com/office/drawing/2014/main" id="{890D9CD7-60C5-1D47-85AC-C969F2C2CC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81400"/>
            <a:ext cx="2844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33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B14AF-D7D8-53D7-F662-D51F52091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20C22759-B6A6-CD44-78F9-95101BED8605}"/>
              </a:ext>
            </a:extLst>
          </p:cNvPr>
          <p:cNvSpPr/>
          <p:nvPr/>
        </p:nvSpPr>
        <p:spPr>
          <a:xfrm>
            <a:off x="1295400" y="2646696"/>
            <a:ext cx="6312802" cy="418627"/>
          </a:xfrm>
          <a:prstGeom prst="round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AE12B50-81FC-66B7-7AB3-0139D83999A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dirty="0">
                <a:solidFill>
                  <a:srgbClr val="FF0000"/>
                </a:solidFill>
              </a:rPr>
              <a:t>H</a:t>
            </a:r>
            <a:r>
              <a:rPr lang="en-US" u="sng" dirty="0"/>
              <a:t>eavy </a:t>
            </a:r>
            <a:r>
              <a:rPr lang="en-US" b="1" u="sng" dirty="0">
                <a:solidFill>
                  <a:srgbClr val="FF0000"/>
                </a:solidFill>
              </a:rPr>
              <a:t>F</a:t>
            </a:r>
            <a:r>
              <a:rPr lang="en-US" u="sng" dirty="0"/>
              <a:t>lavor – unique opportunities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D641E-29E1-EF99-EED9-338AAE0CE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3969" y="854134"/>
            <a:ext cx="1951048" cy="221118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3C98FFF-A695-466B-9E08-1F98881D69CE}"/>
              </a:ext>
            </a:extLst>
          </p:cNvPr>
          <p:cNvSpPr txBox="1"/>
          <p:nvPr/>
        </p:nvSpPr>
        <p:spPr>
          <a:xfrm>
            <a:off x="205036" y="6350604"/>
            <a:ext cx="3751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>
                <a:solidFill>
                  <a:schemeClr val="bg1"/>
                </a:solidFill>
              </a:rPr>
              <a:t>1. R. Rapp et al </a:t>
            </a:r>
            <a:r>
              <a:rPr lang="en-GB" sz="1400" i="1" dirty="0" err="1">
                <a:solidFill>
                  <a:schemeClr val="bg1"/>
                </a:solidFill>
              </a:rPr>
              <a:t>Nucl.Phys.A</a:t>
            </a:r>
            <a:r>
              <a:rPr lang="en-GB" sz="1400" dirty="0">
                <a:solidFill>
                  <a:schemeClr val="bg1"/>
                </a:solidFill>
              </a:rPr>
              <a:t> 979 (2018) 21-86; </a:t>
            </a:r>
          </a:p>
          <a:p>
            <a:r>
              <a:rPr lang="en-CH" sz="1400" dirty="0">
                <a:solidFill>
                  <a:schemeClr val="bg1"/>
                </a:solidFill>
              </a:rPr>
              <a:t>2. Sambataro et al, Eur. Phys. J.  C84 (2024) 9,881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4E04DB0-EFA0-5FE2-CB69-84E08C657F07}"/>
              </a:ext>
            </a:extLst>
          </p:cNvPr>
          <p:cNvSpPr txBox="1"/>
          <p:nvPr/>
        </p:nvSpPr>
        <p:spPr>
          <a:xfrm>
            <a:off x="304800" y="762000"/>
            <a:ext cx="78486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u="sng" dirty="0"/>
              <a:t>Theory:</a:t>
            </a:r>
          </a:p>
          <a:p>
            <a:r>
              <a:rPr lang="en-US" sz="2400" dirty="0"/>
              <a:t>Heavy flavor transport is governed by</a:t>
            </a:r>
            <a:r>
              <a:rPr lang="en-US" sz="2400" b="1" dirty="0">
                <a:solidFill>
                  <a:srgbClr val="FF0000"/>
                </a:solidFill>
              </a:rPr>
              <a:t> drag</a:t>
            </a:r>
            <a:r>
              <a:rPr lang="en-US" sz="2400" dirty="0"/>
              <a:t> and </a:t>
            </a:r>
            <a:r>
              <a:rPr lang="en-US" sz="2400" b="1" dirty="0">
                <a:solidFill>
                  <a:schemeClr val="accent2"/>
                </a:solidFill>
              </a:rPr>
              <a:t>diffusion </a:t>
            </a:r>
            <a:r>
              <a:rPr lang="en-US" sz="2400" dirty="0"/>
              <a:t>calculable from 1</a:t>
            </a:r>
            <a:r>
              <a:rPr lang="en-US" sz="2400" baseline="30000" dirty="0"/>
              <a:t>st</a:t>
            </a:r>
            <a:r>
              <a:rPr lang="en-US" sz="2400" dirty="0"/>
              <a:t> principles in QFT. Testable relations 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Einstein relation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Velocity dep. at strong coupling</a:t>
            </a:r>
            <a:r>
              <a:rPr lang="en-US" sz="2400" baseline="30000" dirty="0"/>
              <a:t>3,4</a:t>
            </a:r>
            <a:r>
              <a:rPr lang="en-US" sz="2400" dirty="0"/>
              <a:t>: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Aim: </a:t>
            </a:r>
            <a:r>
              <a:rPr lang="en-US" sz="2400" b="1" dirty="0">
                <a:solidFill>
                  <a:srgbClr val="FF0000"/>
                </a:solidFill>
              </a:rPr>
              <a:t>extraction of heavy flavor transport coefficients</a:t>
            </a:r>
            <a:r>
              <a:rPr lang="en-US" sz="2400" b="1" baseline="30000" dirty="0">
                <a:solidFill>
                  <a:srgbClr val="FF0000"/>
                </a:solidFill>
              </a:rPr>
              <a:t>1</a:t>
            </a:r>
            <a:endParaRPr lang="en-CH" sz="2400" baseline="30000" dirty="0">
              <a:solidFill>
                <a:srgbClr val="FF0000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A263CBDE-CA72-7130-5697-FA0D47397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1975688"/>
            <a:ext cx="2209800" cy="31031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EA3DAA1-E2D4-26C5-732B-71AB6E805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1" y="2251580"/>
            <a:ext cx="3047999" cy="38776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89B9DF9F-E6BA-CFF0-547A-FD81BB2E38AD}"/>
              </a:ext>
            </a:extLst>
          </p:cNvPr>
          <p:cNvSpPr txBox="1"/>
          <p:nvPr/>
        </p:nvSpPr>
        <p:spPr>
          <a:xfrm>
            <a:off x="6972301" y="6371009"/>
            <a:ext cx="4914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  <a:latin typeface="Tw Cen MT" pitchFamily="34" charset="0"/>
              </a:rPr>
              <a:t>3. S. </a:t>
            </a:r>
            <a:r>
              <a:rPr lang="nl-NL" sz="1400" dirty="0" err="1">
                <a:solidFill>
                  <a:schemeClr val="bg1"/>
                </a:solidFill>
                <a:latin typeface="Tw Cen MT" pitchFamily="34" charset="0"/>
              </a:rPr>
              <a:t>Gubser</a:t>
            </a:r>
            <a:r>
              <a:rPr lang="nl-NL" sz="1400" dirty="0">
                <a:solidFill>
                  <a:schemeClr val="bg1"/>
                </a:solidFill>
                <a:latin typeface="Tw Cen MT" pitchFamily="34" charset="0"/>
              </a:rPr>
              <a:t>,  </a:t>
            </a:r>
            <a:r>
              <a:rPr lang="nl-NL" sz="1400" dirty="0" err="1">
                <a:solidFill>
                  <a:schemeClr val="bg1"/>
                </a:solidFill>
                <a:latin typeface="Tw Cen MT" pitchFamily="34" charset="0"/>
              </a:rPr>
              <a:t>Nucl</a:t>
            </a:r>
            <a:r>
              <a:rPr lang="nl-NL" sz="1400" dirty="0">
                <a:solidFill>
                  <a:schemeClr val="bg1"/>
                </a:solidFill>
                <a:latin typeface="Tw Cen MT" pitchFamily="34" charset="0"/>
              </a:rPr>
              <a:t>. </a:t>
            </a:r>
            <a:r>
              <a:rPr lang="nl-NL" sz="1400" dirty="0" err="1">
                <a:solidFill>
                  <a:schemeClr val="bg1"/>
                </a:solidFill>
                <a:latin typeface="Tw Cen MT" pitchFamily="34" charset="0"/>
              </a:rPr>
              <a:t>Phys</a:t>
            </a:r>
            <a:r>
              <a:rPr lang="nl-NL" sz="1400" dirty="0">
                <a:solidFill>
                  <a:schemeClr val="bg1"/>
                </a:solidFill>
                <a:latin typeface="Tw Cen MT" pitchFamily="34" charset="0"/>
              </a:rPr>
              <a:t>. B 790 (2008) 175</a:t>
            </a:r>
          </a:p>
          <a:p>
            <a:r>
              <a:rPr lang="nl-NL" sz="1400" dirty="0">
                <a:solidFill>
                  <a:schemeClr val="bg1"/>
                </a:solidFill>
                <a:latin typeface="Tw Cen MT" pitchFamily="34" charset="0"/>
              </a:rPr>
              <a:t>4. K. </a:t>
            </a:r>
            <a:r>
              <a:rPr lang="nl-NL" sz="1400" dirty="0" err="1">
                <a:solidFill>
                  <a:schemeClr val="bg1"/>
                </a:solidFill>
                <a:latin typeface="Tw Cen MT" pitchFamily="34" charset="0"/>
              </a:rPr>
              <a:t>Rajagopal</a:t>
            </a:r>
            <a:r>
              <a:rPr lang="nl-NL" sz="1400" dirty="0">
                <a:solidFill>
                  <a:schemeClr val="bg1"/>
                </a:solidFill>
                <a:latin typeface="Tw Cen MT" pitchFamily="34" charset="0"/>
              </a:rPr>
              <a:t>, B. </a:t>
            </a:r>
            <a:r>
              <a:rPr lang="nl-NL" sz="1400" dirty="0" err="1">
                <a:solidFill>
                  <a:schemeClr val="bg1"/>
                </a:solidFill>
                <a:latin typeface="Tw Cen MT" pitchFamily="34" charset="0"/>
              </a:rPr>
              <a:t>Scheihing-Hitschfeld</a:t>
            </a:r>
            <a:r>
              <a:rPr lang="nl-NL" sz="1400" dirty="0">
                <a:solidFill>
                  <a:schemeClr val="bg1"/>
                </a:solidFill>
                <a:latin typeface="Tw Cen MT" pitchFamily="34" charset="0"/>
              </a:rPr>
              <a:t>  UAW,  JHEP 2501.06289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B3F2C6-9A5E-33BF-1B6F-89E11832B48D}"/>
              </a:ext>
            </a:extLst>
          </p:cNvPr>
          <p:cNvSpPr txBox="1"/>
          <p:nvPr/>
        </p:nvSpPr>
        <p:spPr>
          <a:xfrm>
            <a:off x="301082" y="3284691"/>
            <a:ext cx="65569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CH" sz="2400" dirty="0"/>
              <a:t>Charm equilibrates a factor                           faster than beauty =&gt; test incomplete b equilibration.</a:t>
            </a:r>
          </a:p>
          <a:p>
            <a:endParaRPr lang="en-CH" sz="24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CH" sz="2400" dirty="0"/>
              <a:t>Lattice QCD and model calculations of the </a:t>
            </a:r>
          </a:p>
          <a:p>
            <a:r>
              <a:rPr lang="en-CH" sz="2400" dirty="0"/>
              <a:t>     heavy quark diffusion coefficient</a:t>
            </a:r>
            <a:r>
              <a:rPr lang="en-CH" sz="2400" baseline="30000" dirty="0"/>
              <a:t>2</a:t>
            </a:r>
            <a:r>
              <a:rPr lang="en-CH" sz="24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CA5BBE-A861-67D6-BC46-206EB7AB73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2127" y="5198682"/>
            <a:ext cx="1601180" cy="821118"/>
          </a:xfrm>
          <a:prstGeom prst="rect">
            <a:avLst/>
          </a:prstGeom>
        </p:spPr>
      </p:pic>
      <p:pic>
        <p:nvPicPr>
          <p:cNvPr id="5" name="Picture 4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E8B93136-5A2E-7FFE-F534-9098BD2942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593" y="3093343"/>
            <a:ext cx="4541207" cy="32572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10D790-0E4A-6379-FC44-070AE09E8B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9792" y="3346216"/>
            <a:ext cx="1558383" cy="33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49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39965-B502-0B88-7C3A-B7AB83F3B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0187B9A3-FE85-C896-A651-745773F59CFC}"/>
              </a:ext>
            </a:extLst>
          </p:cNvPr>
          <p:cNvSpPr/>
          <p:nvPr/>
        </p:nvSpPr>
        <p:spPr>
          <a:xfrm>
            <a:off x="8977179" y="886067"/>
            <a:ext cx="2438400" cy="1689374"/>
          </a:xfrm>
          <a:prstGeom prst="round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8A5A12-F67D-5647-972B-BFE6C6861005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60953F7-95D8-130A-330A-94252BEB5F0C}"/>
              </a:ext>
            </a:extLst>
          </p:cNvPr>
          <p:cNvSpPr txBox="1">
            <a:spLocks/>
          </p:cNvSpPr>
          <p:nvPr/>
        </p:nvSpPr>
        <p:spPr>
          <a:xfrm>
            <a:off x="0" y="-76200"/>
            <a:ext cx="121920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solidFill>
                  <a:schemeClr val="tx1"/>
                </a:solidFill>
              </a:rPr>
              <a:t>  </a:t>
            </a:r>
            <a:r>
              <a:rPr lang="en-US" b="1" u="sng" dirty="0">
                <a:solidFill>
                  <a:schemeClr val="tx1"/>
                </a:solidFill>
              </a:rPr>
              <a:t>H</a:t>
            </a:r>
            <a:r>
              <a:rPr lang="en-US" sz="4400" u="sng" dirty="0">
                <a:solidFill>
                  <a:schemeClr val="tx1"/>
                </a:solidFill>
              </a:rPr>
              <a:t>eavy </a:t>
            </a:r>
            <a:r>
              <a:rPr lang="en-US" b="1" u="sng" dirty="0">
                <a:solidFill>
                  <a:schemeClr val="tx1"/>
                </a:solidFill>
              </a:rPr>
              <a:t>I</a:t>
            </a:r>
            <a:r>
              <a:rPr lang="en-US" sz="4400" u="sng" dirty="0">
                <a:solidFill>
                  <a:schemeClr val="tx1"/>
                </a:solidFill>
              </a:rPr>
              <a:t>on </a:t>
            </a:r>
            <a:r>
              <a:rPr lang="en-US" b="1" u="sng" dirty="0">
                <a:solidFill>
                  <a:schemeClr val="tx1"/>
                </a:solidFill>
              </a:rPr>
              <a:t>P</a:t>
            </a:r>
            <a:r>
              <a:rPr lang="en-US" sz="4400" u="sng" dirty="0">
                <a:solidFill>
                  <a:schemeClr val="tx1"/>
                </a:solidFill>
              </a:rPr>
              <a:t>hysics: </a:t>
            </a:r>
            <a:r>
              <a:rPr lang="en-US" sz="4400" u="sng" dirty="0">
                <a:solidFill>
                  <a:srgbClr val="FFC000"/>
                </a:solidFill>
              </a:rPr>
              <a:t>5 decades of discoveries and surprises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EC25AEA-9988-245F-636E-EC938EBFA7A2}"/>
              </a:ext>
            </a:extLst>
          </p:cNvPr>
          <p:cNvSpPr/>
          <p:nvPr/>
        </p:nvSpPr>
        <p:spPr>
          <a:xfrm>
            <a:off x="632042" y="980971"/>
            <a:ext cx="2400016" cy="901811"/>
          </a:xfrm>
          <a:prstGeom prst="round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AAE2E4-7AE4-F8C8-107F-7F65BEFC07FC}"/>
              </a:ext>
            </a:extLst>
          </p:cNvPr>
          <p:cNvSpPr txBox="1"/>
          <p:nvPr/>
        </p:nvSpPr>
        <p:spPr>
          <a:xfrm>
            <a:off x="685800" y="997803"/>
            <a:ext cx="23114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1973 </a:t>
            </a:r>
            <a:r>
              <a:rPr lang="en-US" sz="2800" b="1" dirty="0">
                <a:solidFill>
                  <a:srgbClr val="0070C0"/>
                </a:solidFill>
              </a:rPr>
              <a:t>Q</a:t>
            </a:r>
            <a:r>
              <a:rPr lang="en-US" sz="2800" b="1" dirty="0">
                <a:solidFill>
                  <a:srgbClr val="FF0000"/>
                </a:solidFill>
              </a:rPr>
              <a:t>C</a:t>
            </a:r>
            <a:r>
              <a:rPr lang="en-US" sz="2800" b="1" dirty="0">
                <a:solidFill>
                  <a:srgbClr val="00B050"/>
                </a:solidFill>
              </a:rPr>
              <a:t>D</a:t>
            </a:r>
          </a:p>
          <a:p>
            <a:pPr algn="ctr"/>
            <a:r>
              <a:rPr lang="en-US" sz="2000" dirty="0"/>
              <a:t>Asymptotic freedom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46D87AF-22AF-7C32-BACB-1B38185494C2}"/>
              </a:ext>
            </a:extLst>
          </p:cNvPr>
          <p:cNvSpPr/>
          <p:nvPr/>
        </p:nvSpPr>
        <p:spPr>
          <a:xfrm>
            <a:off x="3635079" y="980971"/>
            <a:ext cx="1624163" cy="901811"/>
          </a:xfrm>
          <a:prstGeom prst="round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6C56BF-B54B-EE44-9587-37766DA7D4D5}"/>
              </a:ext>
            </a:extLst>
          </p:cNvPr>
          <p:cNvSpPr txBox="1"/>
          <p:nvPr/>
        </p:nvSpPr>
        <p:spPr>
          <a:xfrm>
            <a:off x="3635079" y="928675"/>
            <a:ext cx="16241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1974 – 78</a:t>
            </a:r>
          </a:p>
          <a:p>
            <a:pPr algn="ctr"/>
            <a:r>
              <a:rPr lang="en-US" sz="2800" b="1" dirty="0">
                <a:solidFill>
                  <a:srgbClr val="0070C0"/>
                </a:solidFill>
              </a:rPr>
              <a:t>Q</a:t>
            </a:r>
            <a:r>
              <a:rPr lang="en-US" sz="2800" b="1" dirty="0">
                <a:solidFill>
                  <a:srgbClr val="FF0000"/>
                </a:solidFill>
              </a:rPr>
              <a:t>G</a:t>
            </a:r>
            <a:r>
              <a:rPr lang="en-US" sz="2800" b="1" dirty="0">
                <a:solidFill>
                  <a:srgbClr val="00B050"/>
                </a:solidFill>
              </a:rPr>
              <a:t>P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E177AF-5208-E611-323F-88E14D969383}"/>
              </a:ext>
            </a:extLst>
          </p:cNvPr>
          <p:cNvSpPr txBox="1"/>
          <p:nvPr/>
        </p:nvSpPr>
        <p:spPr>
          <a:xfrm>
            <a:off x="632042" y="1882782"/>
            <a:ext cx="2354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Politzer; Gross+Wilczek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04A403-1BC4-3629-12E3-D8D998D72947}"/>
              </a:ext>
            </a:extLst>
          </p:cNvPr>
          <p:cNvSpPr txBox="1"/>
          <p:nvPr/>
        </p:nvSpPr>
        <p:spPr>
          <a:xfrm>
            <a:off x="5736658" y="1905000"/>
            <a:ext cx="3026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dirty="0"/>
              <a:t>Bjorken, Baym, McLerran,</a:t>
            </a:r>
          </a:p>
          <a:p>
            <a:pPr algn="ctr"/>
            <a:r>
              <a:rPr lang="en-CH" dirty="0"/>
              <a:t>Kajantie, Gyulassy, many more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7BE0D00-C9D4-EFB3-E9D2-92BBA64A9E2B}"/>
              </a:ext>
            </a:extLst>
          </p:cNvPr>
          <p:cNvSpPr/>
          <p:nvPr/>
        </p:nvSpPr>
        <p:spPr>
          <a:xfrm>
            <a:off x="6132510" y="966696"/>
            <a:ext cx="2438400" cy="901811"/>
          </a:xfrm>
          <a:prstGeom prst="round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8BC601-DA54-956A-051A-63EFE45DDDA3}"/>
              </a:ext>
            </a:extLst>
          </p:cNvPr>
          <p:cNvSpPr txBox="1"/>
          <p:nvPr/>
        </p:nvSpPr>
        <p:spPr>
          <a:xfrm>
            <a:off x="6172503" y="928675"/>
            <a:ext cx="24380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1978 - ….</a:t>
            </a:r>
          </a:p>
          <a:p>
            <a:pPr algn="ctr"/>
            <a:r>
              <a:rPr lang="en-US" sz="2800" b="1" dirty="0">
                <a:solidFill>
                  <a:srgbClr val="0070C0"/>
                </a:solidFill>
              </a:rPr>
              <a:t>Q</a:t>
            </a:r>
            <a:r>
              <a:rPr lang="en-US" sz="2800" b="1" dirty="0">
                <a:solidFill>
                  <a:srgbClr val="FF0000"/>
                </a:solidFill>
              </a:rPr>
              <a:t>G</a:t>
            </a:r>
            <a:r>
              <a:rPr lang="en-US" sz="2800" b="1" dirty="0">
                <a:solidFill>
                  <a:srgbClr val="00B050"/>
                </a:solidFill>
              </a:rPr>
              <a:t>P</a:t>
            </a:r>
            <a:r>
              <a:rPr lang="en-US" sz="2800" dirty="0"/>
              <a:t> signatures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2484A8-DE1D-6A44-9515-B200ED76C36E}"/>
              </a:ext>
            </a:extLst>
          </p:cNvPr>
          <p:cNvSpPr txBox="1"/>
          <p:nvPr/>
        </p:nvSpPr>
        <p:spPr>
          <a:xfrm>
            <a:off x="3298170" y="1920347"/>
            <a:ext cx="2466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dirty="0"/>
              <a:t>T.D. Lee, Cabbibo+Parisi,</a:t>
            </a:r>
          </a:p>
          <a:p>
            <a:pPr algn="ctr"/>
            <a:r>
              <a:rPr lang="en-CH" dirty="0"/>
              <a:t>Collins+Perry, Shuryak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DC501C5-4F5E-9308-B503-2CDAC9E68920}"/>
              </a:ext>
            </a:extLst>
          </p:cNvPr>
          <p:cNvSpPr txBox="1"/>
          <p:nvPr/>
        </p:nvSpPr>
        <p:spPr>
          <a:xfrm>
            <a:off x="408462" y="3163669"/>
            <a:ext cx="1572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b="1" dirty="0"/>
              <a:t>1974</a:t>
            </a:r>
            <a:r>
              <a:rPr lang="en-CH" dirty="0"/>
              <a:t> , E/m ~ 1</a:t>
            </a:r>
          </a:p>
          <a:p>
            <a:pPr algn="ctr"/>
            <a:r>
              <a:rPr lang="en-CH" dirty="0"/>
              <a:t>first ion beams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BFE7CA-0348-BE3D-A40B-1268B4E4D740}"/>
              </a:ext>
            </a:extLst>
          </p:cNvPr>
          <p:cNvSpPr txBox="1"/>
          <p:nvPr/>
        </p:nvSpPr>
        <p:spPr>
          <a:xfrm>
            <a:off x="2590009" y="3124200"/>
            <a:ext cx="1439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b="1" dirty="0"/>
              <a:t>1987 </a:t>
            </a:r>
          </a:p>
          <a:p>
            <a:pPr algn="ctr"/>
            <a:r>
              <a:rPr lang="en-GB" dirty="0"/>
              <a:t>R</a:t>
            </a:r>
            <a:r>
              <a:rPr lang="en-CH" dirty="0"/>
              <a:t>elativistic HI</a:t>
            </a:r>
          </a:p>
          <a:p>
            <a:pPr algn="ctr"/>
            <a:r>
              <a:rPr lang="en-CH" dirty="0"/>
              <a:t>1992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F1F268-24F5-472B-7E08-51E37FEA50D7}"/>
              </a:ext>
            </a:extLst>
          </p:cNvPr>
          <p:cNvSpPr txBox="1"/>
          <p:nvPr/>
        </p:nvSpPr>
        <p:spPr>
          <a:xfrm>
            <a:off x="4802113" y="3124200"/>
            <a:ext cx="1439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b="1" dirty="0"/>
              <a:t>1987 </a:t>
            </a:r>
          </a:p>
          <a:p>
            <a:pPr algn="ctr"/>
            <a:r>
              <a:rPr lang="en-GB" dirty="0"/>
              <a:t>R</a:t>
            </a:r>
            <a:r>
              <a:rPr lang="en-CH" dirty="0"/>
              <a:t>elativistic HI</a:t>
            </a:r>
          </a:p>
          <a:p>
            <a:pPr algn="ctr"/>
            <a:r>
              <a:rPr lang="en-CH" dirty="0"/>
              <a:t>1994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DF0075-911A-3435-970D-DBAA4AB4638D}"/>
              </a:ext>
            </a:extLst>
          </p:cNvPr>
          <p:cNvSpPr txBox="1"/>
          <p:nvPr/>
        </p:nvSpPr>
        <p:spPr>
          <a:xfrm>
            <a:off x="6973245" y="3124200"/>
            <a:ext cx="1665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b="1" dirty="0"/>
              <a:t>2000</a:t>
            </a:r>
          </a:p>
          <a:p>
            <a:pPr algn="ctr"/>
            <a:r>
              <a:rPr lang="en-GB" dirty="0"/>
              <a:t>First HI Collider</a:t>
            </a:r>
            <a:endParaRPr lang="en-CH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2D0170D-33AF-45F2-1771-F2EA5334D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2886" y="3770980"/>
            <a:ext cx="1572867" cy="22385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0124EF8-7F6F-199D-28B0-CB5962A42D96}"/>
              </a:ext>
            </a:extLst>
          </p:cNvPr>
          <p:cNvSpPr txBox="1"/>
          <p:nvPr/>
        </p:nvSpPr>
        <p:spPr>
          <a:xfrm>
            <a:off x="9753231" y="31242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b="1" dirty="0"/>
              <a:t>2010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D4EEF0F-C499-710A-74C9-437966DA4B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4360" y="3999417"/>
            <a:ext cx="1469776" cy="22430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5C6DD92-F23B-5EE6-4C2C-BEFE6948B1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2666" y="4010235"/>
            <a:ext cx="1470725" cy="24089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D1AE9AA-FDC9-E0A8-CC69-5F6013DE00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3168" y="3425938"/>
            <a:ext cx="1572867" cy="264464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E0A4583E-60E3-77E6-9B16-E03DC7D668A6}"/>
              </a:ext>
            </a:extLst>
          </p:cNvPr>
          <p:cNvGrpSpPr/>
          <p:nvPr/>
        </p:nvGrpSpPr>
        <p:grpSpPr>
          <a:xfrm>
            <a:off x="504535" y="2667000"/>
            <a:ext cx="1371297" cy="523220"/>
            <a:chOff x="607042" y="3382525"/>
            <a:chExt cx="1371297" cy="52322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DFB4262-BE3D-6C39-5960-2ABB2EF7A621}"/>
                </a:ext>
              </a:extLst>
            </p:cNvPr>
            <p:cNvSpPr txBox="1"/>
            <p:nvPr/>
          </p:nvSpPr>
          <p:spPr>
            <a:xfrm>
              <a:off x="634625" y="3382525"/>
              <a:ext cx="13254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Bevalac</a:t>
              </a:r>
              <a:endParaRPr lang="en-US" sz="2800" b="1" dirty="0">
                <a:solidFill>
                  <a:srgbClr val="00B050"/>
                </a:solidFill>
              </a:endParaRP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FD0A53F3-1A08-9851-21BE-322E300DFAE6}"/>
                </a:ext>
              </a:extLst>
            </p:cNvPr>
            <p:cNvSpPr/>
            <p:nvPr/>
          </p:nvSpPr>
          <p:spPr>
            <a:xfrm>
              <a:off x="607042" y="3429000"/>
              <a:ext cx="1371297" cy="446870"/>
            </a:xfrm>
            <a:prstGeom prst="round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AA28F37-2575-CBC5-8CC9-9053018F66C4}"/>
              </a:ext>
            </a:extLst>
          </p:cNvPr>
          <p:cNvGrpSpPr/>
          <p:nvPr/>
        </p:nvGrpSpPr>
        <p:grpSpPr>
          <a:xfrm>
            <a:off x="2565606" y="2667000"/>
            <a:ext cx="1557785" cy="523220"/>
            <a:chOff x="2404615" y="3362980"/>
            <a:chExt cx="1557785" cy="52322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C5274DD-050F-CEAF-06AD-C835309B3BCC}"/>
                </a:ext>
              </a:extLst>
            </p:cNvPr>
            <p:cNvSpPr txBox="1"/>
            <p:nvPr/>
          </p:nvSpPr>
          <p:spPr>
            <a:xfrm>
              <a:off x="2438400" y="3362980"/>
              <a:ext cx="14707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B050"/>
                  </a:solidFill>
                </a:rPr>
                <a:t>BNL AGS</a:t>
              </a: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FB9D4EDA-A9C3-1574-4AB7-E013F9E0E1CA}"/>
                </a:ext>
              </a:extLst>
            </p:cNvPr>
            <p:cNvSpPr/>
            <p:nvPr/>
          </p:nvSpPr>
          <p:spPr>
            <a:xfrm>
              <a:off x="2404615" y="3395990"/>
              <a:ext cx="1557785" cy="446870"/>
            </a:xfrm>
            <a:prstGeom prst="round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7EE858B-269C-8AFC-2A93-C19B0AC9970F}"/>
              </a:ext>
            </a:extLst>
          </p:cNvPr>
          <p:cNvGrpSpPr/>
          <p:nvPr/>
        </p:nvGrpSpPr>
        <p:grpSpPr>
          <a:xfrm>
            <a:off x="4748354" y="2667000"/>
            <a:ext cx="1689060" cy="523220"/>
            <a:chOff x="4213441" y="3352650"/>
            <a:chExt cx="1689060" cy="52322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69B8DF6-28FC-62B7-9BBD-03C4944D1A0D}"/>
                </a:ext>
              </a:extLst>
            </p:cNvPr>
            <p:cNvSpPr txBox="1"/>
            <p:nvPr/>
          </p:nvSpPr>
          <p:spPr>
            <a:xfrm>
              <a:off x="4267200" y="3352650"/>
              <a:ext cx="16017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B050"/>
                  </a:solidFill>
                </a:rPr>
                <a:t>CERN SPS</a:t>
              </a:r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A440BF17-595A-9939-FDA0-6B2C02E34F93}"/>
                </a:ext>
              </a:extLst>
            </p:cNvPr>
            <p:cNvSpPr/>
            <p:nvPr/>
          </p:nvSpPr>
          <p:spPr>
            <a:xfrm>
              <a:off x="4213441" y="3378653"/>
              <a:ext cx="1689060" cy="446870"/>
            </a:xfrm>
            <a:prstGeom prst="round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7EBD027-A08A-4AFE-FD8B-6F47FB4E9499}"/>
              </a:ext>
            </a:extLst>
          </p:cNvPr>
          <p:cNvGrpSpPr/>
          <p:nvPr/>
        </p:nvGrpSpPr>
        <p:grpSpPr>
          <a:xfrm>
            <a:off x="6983900" y="2667000"/>
            <a:ext cx="1689060" cy="523220"/>
            <a:chOff x="6371814" y="3352800"/>
            <a:chExt cx="1689060" cy="52322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925D45C-AF9B-300B-8B27-5A0A2D7DB1FE}"/>
                </a:ext>
              </a:extLst>
            </p:cNvPr>
            <p:cNvSpPr txBox="1"/>
            <p:nvPr/>
          </p:nvSpPr>
          <p:spPr>
            <a:xfrm>
              <a:off x="6454076" y="3352800"/>
              <a:ext cx="1572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B050"/>
                  </a:solidFill>
                </a:rPr>
                <a:t>BNL RHIC</a:t>
              </a:r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5AA5ABD3-3979-D46B-B95C-CDAB5287A896}"/>
                </a:ext>
              </a:extLst>
            </p:cNvPr>
            <p:cNvSpPr/>
            <p:nvPr/>
          </p:nvSpPr>
          <p:spPr>
            <a:xfrm>
              <a:off x="6371814" y="3390825"/>
              <a:ext cx="1689060" cy="446870"/>
            </a:xfrm>
            <a:prstGeom prst="round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FB499DC-E3F6-BFED-54FB-076FC5553A1A}"/>
              </a:ext>
            </a:extLst>
          </p:cNvPr>
          <p:cNvGrpSpPr/>
          <p:nvPr/>
        </p:nvGrpSpPr>
        <p:grpSpPr>
          <a:xfrm>
            <a:off x="9282560" y="2667000"/>
            <a:ext cx="1690240" cy="523220"/>
            <a:chOff x="8528470" y="3352650"/>
            <a:chExt cx="1690240" cy="52322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9B19FFC-8FE7-A735-D00F-EFE93AB8AC3B}"/>
                </a:ext>
              </a:extLst>
            </p:cNvPr>
            <p:cNvSpPr txBox="1"/>
            <p:nvPr/>
          </p:nvSpPr>
          <p:spPr>
            <a:xfrm>
              <a:off x="8578517" y="3352650"/>
              <a:ext cx="16401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B050"/>
                  </a:solidFill>
                </a:rPr>
                <a:t>CERN LHC</a:t>
              </a:r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258944B0-E406-56B3-2607-21C60002FFC5}"/>
                </a:ext>
              </a:extLst>
            </p:cNvPr>
            <p:cNvSpPr/>
            <p:nvPr/>
          </p:nvSpPr>
          <p:spPr>
            <a:xfrm>
              <a:off x="8528470" y="3378653"/>
              <a:ext cx="1689060" cy="446870"/>
            </a:xfrm>
            <a:prstGeom prst="round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B7741109-B326-8D5F-AC21-2CCE194A5A4E}"/>
              </a:ext>
            </a:extLst>
          </p:cNvPr>
          <p:cNvSpPr txBox="1"/>
          <p:nvPr/>
        </p:nvSpPr>
        <p:spPr>
          <a:xfrm>
            <a:off x="2483764" y="4239161"/>
            <a:ext cx="91748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000" b="1" dirty="0">
                <a:solidFill>
                  <a:schemeClr val="accent2"/>
                </a:solidFill>
              </a:rPr>
              <a:t>Flow  v2                       v2                                    v2, v3                      v2,v3,v4,v5, …</a:t>
            </a:r>
          </a:p>
          <a:p>
            <a:r>
              <a:rPr lang="en-GB" sz="2000" b="1" dirty="0">
                <a:solidFill>
                  <a:schemeClr val="accent2"/>
                </a:solidFill>
              </a:rPr>
              <a:t> ----- S</a:t>
            </a:r>
            <a:r>
              <a:rPr lang="en-CH" sz="2000" b="1" dirty="0">
                <a:solidFill>
                  <a:schemeClr val="accent2"/>
                </a:solidFill>
              </a:rPr>
              <a:t>trangeness enhancement  ------------- + charm sector   +   beauty </a:t>
            </a:r>
          </a:p>
          <a:p>
            <a:r>
              <a:rPr lang="en-CH" sz="2000" b="1" dirty="0">
                <a:solidFill>
                  <a:schemeClr val="accent2"/>
                </a:solidFill>
              </a:rPr>
              <a:t>                              J/Psi suppression      J/Psi enhancement       Ypsilon &amp; J/Psi </a:t>
            </a:r>
          </a:p>
          <a:p>
            <a:r>
              <a:rPr lang="en-CH" sz="2000" b="1" dirty="0">
                <a:solidFill>
                  <a:schemeClr val="accent2"/>
                </a:solidFill>
              </a:rPr>
              <a:t>                                          el mag radiation ………………………………………………………………</a:t>
            </a:r>
          </a:p>
          <a:p>
            <a:r>
              <a:rPr lang="en-CH" sz="2000" b="1" dirty="0">
                <a:solidFill>
                  <a:schemeClr val="accent2"/>
                </a:solidFill>
              </a:rPr>
              <a:t>								hard probes, jet quenching, jet substructure …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2219FBA-C3E4-E7D8-B3F9-B2EBD92D9EA9}"/>
              </a:ext>
            </a:extLst>
          </p:cNvPr>
          <p:cNvSpPr txBox="1"/>
          <p:nvPr/>
        </p:nvSpPr>
        <p:spPr>
          <a:xfrm>
            <a:off x="9062607" y="941522"/>
            <a:ext cx="22533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dirty="0"/>
              <a:t>QCD thermodynamics</a:t>
            </a:r>
          </a:p>
          <a:p>
            <a:pPr algn="ctr"/>
            <a:r>
              <a:rPr lang="en-CH" dirty="0"/>
              <a:t>QCD hydrodynamics</a:t>
            </a:r>
          </a:p>
          <a:p>
            <a:pPr algn="ctr"/>
            <a:r>
              <a:rPr lang="en-CH" dirty="0"/>
              <a:t>QCD kinetic theory </a:t>
            </a:r>
          </a:p>
          <a:p>
            <a:r>
              <a:rPr lang="en-CH" dirty="0"/>
              <a:t>  </a:t>
            </a:r>
          </a:p>
        </p:txBody>
      </p:sp>
      <p:sp>
        <p:nvSpPr>
          <p:cNvPr id="52" name="Right Arrow 51">
            <a:extLst>
              <a:ext uri="{FF2B5EF4-FFF2-40B4-BE49-F238E27FC236}">
                <a16:creationId xmlns:a16="http://schemas.microsoft.com/office/drawing/2014/main" id="{F7E59784-6DE0-8B18-20AD-6D2088471B36}"/>
              </a:ext>
            </a:extLst>
          </p:cNvPr>
          <p:cNvSpPr/>
          <p:nvPr/>
        </p:nvSpPr>
        <p:spPr>
          <a:xfrm>
            <a:off x="2483762" y="5497830"/>
            <a:ext cx="9479638" cy="1345288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0">
                <a:schemeClr val="bg2"/>
              </a:gs>
              <a:gs pos="100000">
                <a:srgbClr val="FF0000"/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3325F34-72E7-B74F-5478-305F188ED176}"/>
              </a:ext>
            </a:extLst>
          </p:cNvPr>
          <p:cNvSpPr txBox="1"/>
          <p:nvPr/>
        </p:nvSpPr>
        <p:spPr>
          <a:xfrm>
            <a:off x="6400800" y="5936545"/>
            <a:ext cx="5167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FF00"/>
                </a:solidFill>
              </a:rPr>
              <a:t>S</a:t>
            </a:r>
            <a:r>
              <a:rPr lang="en-CH" sz="2800" dirty="0">
                <a:solidFill>
                  <a:srgbClr val="FFFF00"/>
                </a:solidFill>
              </a:rPr>
              <a:t>ystematic Exploration of the QGP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36BDB98-B1C3-B54D-6967-37172DE2E059}"/>
              </a:ext>
            </a:extLst>
          </p:cNvPr>
          <p:cNvSpPr txBox="1"/>
          <p:nvPr/>
        </p:nvSpPr>
        <p:spPr>
          <a:xfrm>
            <a:off x="80576" y="4313872"/>
            <a:ext cx="40763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C000"/>
                </a:solidFill>
              </a:rPr>
              <a:t>K</a:t>
            </a:r>
            <a:r>
              <a:rPr lang="en-CH" b="1" dirty="0">
                <a:solidFill>
                  <a:srgbClr val="FFC000"/>
                </a:solidFill>
              </a:rPr>
              <a:t>inetic Equilibration:</a:t>
            </a:r>
          </a:p>
          <a:p>
            <a:r>
              <a:rPr lang="en-GB" b="1" dirty="0">
                <a:solidFill>
                  <a:srgbClr val="FFC000"/>
                </a:solidFill>
              </a:rPr>
              <a:t>C</a:t>
            </a:r>
            <a:r>
              <a:rPr lang="en-CH" b="1" dirty="0">
                <a:solidFill>
                  <a:srgbClr val="FFC000"/>
                </a:solidFill>
              </a:rPr>
              <a:t>hemical Equilibration:</a:t>
            </a:r>
          </a:p>
          <a:p>
            <a:r>
              <a:rPr lang="en-GB" b="1" dirty="0">
                <a:solidFill>
                  <a:srgbClr val="FFC000"/>
                </a:solidFill>
              </a:rPr>
              <a:t>I</a:t>
            </a:r>
            <a:r>
              <a:rPr lang="en-CH" b="1" dirty="0">
                <a:solidFill>
                  <a:srgbClr val="FFC000"/>
                </a:solidFill>
              </a:rPr>
              <a:t>n-medium dissociation &amp; hadronization:</a:t>
            </a:r>
          </a:p>
          <a:p>
            <a:r>
              <a:rPr lang="en-CH" b="1" dirty="0">
                <a:solidFill>
                  <a:srgbClr val="FFC000"/>
                </a:solidFill>
              </a:rPr>
              <a:t>QGP radiation:</a:t>
            </a:r>
          </a:p>
          <a:p>
            <a:r>
              <a:rPr lang="en-CH" b="1" dirty="0">
                <a:solidFill>
                  <a:srgbClr val="FFC000"/>
                </a:solidFill>
              </a:rPr>
              <a:t>Inner workings of the QGP: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A4846B9-EBFC-2D1C-EE9E-7B2647F8F8F3}"/>
              </a:ext>
            </a:extLst>
          </p:cNvPr>
          <p:cNvSpPr txBox="1"/>
          <p:nvPr/>
        </p:nvSpPr>
        <p:spPr>
          <a:xfrm>
            <a:off x="9448800" y="1790223"/>
            <a:ext cx="14847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b="1" dirty="0">
                <a:solidFill>
                  <a:srgbClr val="FF0000"/>
                </a:solidFill>
              </a:rPr>
              <a:t>TH </a:t>
            </a:r>
            <a:r>
              <a:rPr lang="en-CH" sz="2400" b="1" dirty="0">
                <a:solidFill>
                  <a:srgbClr val="FF0000"/>
                </a:solidFill>
                <a:sym typeface="Wingdings" pitchFamily="2" charset="2"/>
              </a:rPr>
              <a:t> EXP</a:t>
            </a:r>
          </a:p>
          <a:p>
            <a:r>
              <a:rPr lang="en-CH" sz="2400" b="1" dirty="0">
                <a:solidFill>
                  <a:srgbClr val="FF0000"/>
                </a:solidFill>
                <a:sym typeface="Wingdings" pitchFamily="2" charset="2"/>
              </a:rPr>
              <a:t> interplay</a:t>
            </a:r>
            <a:endParaRPr lang="en-CH" sz="2400" b="1" dirty="0">
              <a:solidFill>
                <a:srgbClr val="FF0000"/>
              </a:solidFill>
            </a:endParaRP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845ACBDD-6168-1F01-7D64-1980F818E92C}"/>
              </a:ext>
            </a:extLst>
          </p:cNvPr>
          <p:cNvCxnSpPr/>
          <p:nvPr/>
        </p:nvCxnSpPr>
        <p:spPr>
          <a:xfrm>
            <a:off x="8694188" y="2971800"/>
            <a:ext cx="598980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34965BA-91E9-D253-314E-AB7F41BBD0FE}"/>
              </a:ext>
            </a:extLst>
          </p:cNvPr>
          <p:cNvCxnSpPr/>
          <p:nvPr/>
        </p:nvCxnSpPr>
        <p:spPr>
          <a:xfrm>
            <a:off x="6397580" y="2939811"/>
            <a:ext cx="598980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A72B5B5-3D6A-17B7-788C-8579919B68C2}"/>
              </a:ext>
            </a:extLst>
          </p:cNvPr>
          <p:cNvCxnSpPr>
            <a:cxnSpLocks/>
          </p:cNvCxnSpPr>
          <p:nvPr/>
        </p:nvCxnSpPr>
        <p:spPr>
          <a:xfrm>
            <a:off x="4100960" y="2944958"/>
            <a:ext cx="643874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E3B8B41E-C958-DEDD-E3FD-13A8601D75A8}"/>
              </a:ext>
            </a:extLst>
          </p:cNvPr>
          <p:cNvCxnSpPr>
            <a:cxnSpLocks/>
          </p:cNvCxnSpPr>
          <p:nvPr/>
        </p:nvCxnSpPr>
        <p:spPr>
          <a:xfrm>
            <a:off x="1893533" y="2958335"/>
            <a:ext cx="672073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FFBA64C4-0930-2302-4936-F76818CE7753}"/>
              </a:ext>
            </a:extLst>
          </p:cNvPr>
          <p:cNvSpPr txBox="1"/>
          <p:nvPr/>
        </p:nvSpPr>
        <p:spPr>
          <a:xfrm rot="1725417">
            <a:off x="10754772" y="4545920"/>
            <a:ext cx="821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M</a:t>
            </a:r>
            <a:r>
              <a:rPr lang="en-CH" b="1" dirty="0">
                <a:solidFill>
                  <a:srgbClr val="0070C0"/>
                </a:solidFill>
              </a:rPr>
              <a:t>uch more!</a:t>
            </a:r>
          </a:p>
        </p:txBody>
      </p:sp>
    </p:spTree>
    <p:extLst>
      <p:ext uri="{BB962C8B-B14F-4D97-AF65-F5344CB8AC3E}">
        <p14:creationId xmlns:p14="http://schemas.microsoft.com/office/powerpoint/2010/main" val="511642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45F7C-44FE-9552-A68E-E50D3EEF5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EF91BCC-0353-A780-DAB1-3538955BBFC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dirty="0">
                <a:solidFill>
                  <a:srgbClr val="FF0000"/>
                </a:solidFill>
              </a:rPr>
              <a:t>H</a:t>
            </a:r>
            <a:r>
              <a:rPr lang="en-US" u="sng" dirty="0"/>
              <a:t>eavy </a:t>
            </a:r>
            <a:r>
              <a:rPr lang="en-US" b="1" u="sng" dirty="0">
                <a:solidFill>
                  <a:srgbClr val="FF0000"/>
                </a:solidFill>
              </a:rPr>
              <a:t>F</a:t>
            </a:r>
            <a:r>
              <a:rPr lang="en-US" u="sng" dirty="0"/>
              <a:t>lavor flow: model comparisons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963C9B6-9DED-7F31-EF44-EF7E1D446390}"/>
              </a:ext>
            </a:extLst>
          </p:cNvPr>
          <p:cNvSpPr txBox="1"/>
          <p:nvPr/>
        </p:nvSpPr>
        <p:spPr>
          <a:xfrm>
            <a:off x="205036" y="6350604"/>
            <a:ext cx="3074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>
                <a:solidFill>
                  <a:schemeClr val="bg1"/>
                </a:solidFill>
              </a:rPr>
              <a:t>ALICE, Phys.Lett. B813 (2021) 136054   </a:t>
            </a:r>
            <a:r>
              <a:rPr lang="en-GB" dirty="0"/>
              <a:t> 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9" name="Picture 8" descr="A graph of different types of data&#10;&#10;AI-generated content may be incorrect.">
            <a:extLst>
              <a:ext uri="{FF2B5EF4-FFF2-40B4-BE49-F238E27FC236}">
                <a16:creationId xmlns:a16="http://schemas.microsoft.com/office/drawing/2014/main" id="{06598560-06E4-7218-7F15-93A1E0DA9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072" y="863174"/>
            <a:ext cx="5973658" cy="54874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48E37E-4AE1-0E51-3E66-1F41687ABDAE}"/>
              </a:ext>
            </a:extLst>
          </p:cNvPr>
          <p:cNvSpPr txBox="1"/>
          <p:nvPr/>
        </p:nvSpPr>
        <p:spPr>
          <a:xfrm>
            <a:off x="205036" y="1219200"/>
            <a:ext cx="54770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CH" sz="2400" dirty="0"/>
              <a:t>TH/models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CH" sz="2400" dirty="0"/>
              <a:t>sensitivity to HF transport established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CH" sz="2400" dirty="0"/>
              <a:t>Today: rough estimates</a:t>
            </a:r>
          </a:p>
          <a:p>
            <a:pPr lvl="1"/>
            <a:endParaRPr lang="en-CH" sz="2400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CH" sz="2400" dirty="0"/>
              <a:t>inclusion in global Bayesian inference analysis to be done </a:t>
            </a:r>
          </a:p>
          <a:p>
            <a:pPr lvl="1"/>
            <a:endParaRPr lang="en-CH" sz="24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CH" sz="2400" dirty="0"/>
              <a:t>Exp: 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rgbClr val="FF0000"/>
                </a:solidFill>
              </a:rPr>
              <a:t>HF flow needs to be known with </a:t>
            </a:r>
            <a:r>
              <a:rPr lang="en-CH" sz="2400" dirty="0">
                <a:solidFill>
                  <a:srgbClr val="FF0000"/>
                </a:solidFill>
              </a:rPr>
              <a:t> precision of light-flavored flow.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rgbClr val="FF0000"/>
                </a:solidFill>
              </a:rPr>
              <a:t>C</a:t>
            </a:r>
            <a:r>
              <a:rPr lang="en-CH" sz="2400" dirty="0">
                <a:solidFill>
                  <a:srgbClr val="FF0000"/>
                </a:solidFill>
              </a:rPr>
              <a:t>overage towards p</a:t>
            </a:r>
            <a:r>
              <a:rPr lang="en-CH" sz="2400" baseline="-25000" dirty="0">
                <a:solidFill>
                  <a:srgbClr val="FF0000"/>
                </a:solidFill>
              </a:rPr>
              <a:t>T</a:t>
            </a:r>
            <a:r>
              <a:rPr lang="en-CH" sz="2400" dirty="0">
                <a:solidFill>
                  <a:srgbClr val="FF0000"/>
                </a:solidFill>
              </a:rPr>
              <a:t>=0 needed.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620B38-5B3A-6746-C189-146237803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921" y="2819400"/>
            <a:ext cx="3714879" cy="2795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DC03AA5-23A5-1ADB-5BD3-5BF271167BCA}"/>
              </a:ext>
            </a:extLst>
          </p:cNvPr>
          <p:cNvSpPr txBox="1"/>
          <p:nvPr/>
        </p:nvSpPr>
        <p:spPr>
          <a:xfrm>
            <a:off x="990600" y="5638800"/>
            <a:ext cx="3074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</a:t>
            </a:r>
            <a:r>
              <a:rPr lang="en-CH" dirty="0"/>
              <a:t>n reach of ALICE3, LHCbUpg2 at fwd y, NA60+.</a:t>
            </a:r>
          </a:p>
        </p:txBody>
      </p:sp>
    </p:spTree>
    <p:extLst>
      <p:ext uri="{BB962C8B-B14F-4D97-AF65-F5344CB8AC3E}">
        <p14:creationId xmlns:p14="http://schemas.microsoft.com/office/powerpoint/2010/main" val="2867870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B1127-7991-FE6F-9320-F7E013EAC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7778F9D2-83B9-D29E-28B6-F8FA2C8C71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dirty="0">
                <a:solidFill>
                  <a:srgbClr val="FF0000"/>
                </a:solidFill>
              </a:rPr>
              <a:t>Heavy flavor - continued</a:t>
            </a:r>
            <a:endParaRPr lang="en-US" u="sng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417BEFC-869E-E56C-9516-FBD2508A8C48}"/>
              </a:ext>
            </a:extLst>
          </p:cNvPr>
          <p:cNvSpPr txBox="1"/>
          <p:nvPr/>
        </p:nvSpPr>
        <p:spPr>
          <a:xfrm>
            <a:off x="205036" y="6350604"/>
            <a:ext cx="32572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nl-NL" sz="1400" dirty="0" err="1">
                <a:solidFill>
                  <a:schemeClr val="bg1"/>
                </a:solidFill>
              </a:rPr>
              <a:t>Attems</a:t>
            </a:r>
            <a:r>
              <a:rPr lang="nl-NL" sz="1400" dirty="0">
                <a:solidFill>
                  <a:schemeClr val="bg1"/>
                </a:solidFill>
              </a:rPr>
              <a:t> et al. PRL 132 212301 (2024)</a:t>
            </a:r>
            <a:r>
              <a:rPr lang="en-CH" sz="1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5F6CB4-F30B-4D33-1D94-0FB2E294684F}"/>
              </a:ext>
            </a:extLst>
          </p:cNvPr>
          <p:cNvSpPr txBox="1"/>
          <p:nvPr/>
        </p:nvSpPr>
        <p:spPr>
          <a:xfrm>
            <a:off x="261722" y="834810"/>
            <a:ext cx="53770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GB" sz="2400" b="1" dirty="0">
                <a:solidFill>
                  <a:srgbClr val="00B0F0"/>
                </a:solidFill>
              </a:rPr>
              <a:t>B</a:t>
            </a:r>
            <a:r>
              <a:rPr lang="en-CH" sz="2400" b="1" dirty="0">
                <a:solidFill>
                  <a:srgbClr val="00B0F0"/>
                </a:solidFill>
              </a:rPr>
              <a:t>ack-to-back open charm correlations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CH" sz="2400" dirty="0"/>
              <a:t>Access to QGP constituents via </a:t>
            </a:r>
          </a:p>
          <a:p>
            <a:pPr lvl="1"/>
            <a:r>
              <a:rPr lang="en-CH" sz="2400" dirty="0"/>
              <a:t>     Rutherford-like experiment.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GB" sz="2400" dirty="0"/>
              <a:t>C</a:t>
            </a:r>
            <a:r>
              <a:rPr lang="en-CH" sz="2400" dirty="0"/>
              <a:t>onstrains e-loss and angular decorrelation simultaneously.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433622B-87E9-AF29-451A-D8E6B0D86B1D}"/>
              </a:ext>
            </a:extLst>
          </p:cNvPr>
          <p:cNvGrpSpPr/>
          <p:nvPr/>
        </p:nvGrpSpPr>
        <p:grpSpPr>
          <a:xfrm>
            <a:off x="5917628" y="1143000"/>
            <a:ext cx="1981200" cy="1629621"/>
            <a:chOff x="9232900" y="-95400"/>
            <a:chExt cx="2959100" cy="2338644"/>
          </a:xfrm>
        </p:grpSpPr>
        <p:pic>
          <p:nvPicPr>
            <p:cNvPr id="10" name="Picture 9" descr="A diagram of a brain&#10;&#10;AI-generated content may be incorrect.">
              <a:extLst>
                <a:ext uri="{FF2B5EF4-FFF2-40B4-BE49-F238E27FC236}">
                  <a16:creationId xmlns:a16="http://schemas.microsoft.com/office/drawing/2014/main" id="{85A67A3B-CE4B-861F-8482-B084C67C5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2900" y="-95400"/>
              <a:ext cx="2959100" cy="233864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FB5D595-3C34-1A18-157F-DA897A6B035E}"/>
                </a:ext>
              </a:extLst>
            </p:cNvPr>
            <p:cNvSpPr/>
            <p:nvPr/>
          </p:nvSpPr>
          <p:spPr>
            <a:xfrm>
              <a:off x="9982200" y="-95400"/>
              <a:ext cx="2209800" cy="9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pic>
        <p:nvPicPr>
          <p:cNvPr id="24" name="Picture 23" descr="A graph with red lines and numbers&#10;&#10;AI-generated content may be incorrect.">
            <a:extLst>
              <a:ext uri="{FF2B5EF4-FFF2-40B4-BE49-F238E27FC236}">
                <a16:creationId xmlns:a16="http://schemas.microsoft.com/office/drawing/2014/main" id="{5AD0757D-ACFB-6C2C-E263-7ECB847A85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772150"/>
            <a:ext cx="3802767" cy="263018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1A0000E-BBD2-E055-AC9B-2191BA8BCCAB}"/>
              </a:ext>
            </a:extLst>
          </p:cNvPr>
          <p:cNvSpPr txBox="1"/>
          <p:nvPr/>
        </p:nvSpPr>
        <p:spPr>
          <a:xfrm>
            <a:off x="243136" y="2902050"/>
            <a:ext cx="53770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GB" sz="2400" b="1" dirty="0">
                <a:solidFill>
                  <a:srgbClr val="00B0F0"/>
                </a:solidFill>
              </a:rPr>
              <a:t>Near-side open charm correlations</a:t>
            </a:r>
            <a:r>
              <a:rPr lang="en-CH" sz="2400" b="1" dirty="0">
                <a:solidFill>
                  <a:srgbClr val="00B0F0"/>
                </a:solidFill>
              </a:rPr>
              <a:t>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CH" sz="2400" dirty="0"/>
              <a:t>Access to medium-modified splitting function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GB" sz="2400" dirty="0"/>
              <a:t>Unique enhancement as a consequence of quenching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rgbClr val="FF0000"/>
                </a:solidFill>
              </a:rPr>
              <a:t>R</a:t>
            </a:r>
            <a:r>
              <a:rPr lang="en-CH" sz="2400" dirty="0">
                <a:solidFill>
                  <a:srgbClr val="FF0000"/>
                </a:solidFill>
              </a:rPr>
              <a:t>equires &gt; 10 nb</a:t>
            </a:r>
            <a:r>
              <a:rPr lang="en-CH" sz="2400" baseline="30000" dirty="0">
                <a:solidFill>
                  <a:srgbClr val="FF0000"/>
                </a:solidFill>
              </a:rPr>
              <a:t>-1</a:t>
            </a:r>
            <a:r>
              <a:rPr lang="en-CH" sz="2400" dirty="0">
                <a:solidFill>
                  <a:srgbClr val="FF0000"/>
                </a:solidFill>
              </a:rPr>
              <a:t> PbPb </a:t>
            </a:r>
          </a:p>
        </p:txBody>
      </p:sp>
      <p:pic>
        <p:nvPicPr>
          <p:cNvPr id="30" name="Picture 29" descr="A graph of a function&#10;&#10;AI-generated content may be incorrect.">
            <a:extLst>
              <a:ext uri="{FF2B5EF4-FFF2-40B4-BE49-F238E27FC236}">
                <a16:creationId xmlns:a16="http://schemas.microsoft.com/office/drawing/2014/main" id="{6CB7FE0D-0270-8420-8FF7-09DE80B201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3733800"/>
            <a:ext cx="3916780" cy="2464404"/>
          </a:xfrm>
          <a:prstGeom prst="rect">
            <a:avLst/>
          </a:prstGeom>
        </p:spPr>
      </p:pic>
      <p:pic>
        <p:nvPicPr>
          <p:cNvPr id="32" name="Picture 31" descr="A graph of a function&#10;&#10;AI-generated content may be incorrect.">
            <a:extLst>
              <a:ext uri="{FF2B5EF4-FFF2-40B4-BE49-F238E27FC236}">
                <a16:creationId xmlns:a16="http://schemas.microsoft.com/office/drawing/2014/main" id="{85E398C2-72E3-8980-DFF6-9398521836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569" y="4523278"/>
            <a:ext cx="2578100" cy="181066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D444374-B4B2-D8C9-A838-B8CBE26D97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846" y="2888869"/>
            <a:ext cx="3036764" cy="163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48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339A9-9191-D29F-B87E-B0A9B41D4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13A28C2-4E8B-D617-69E8-0B760861BBB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dirty="0">
                <a:solidFill>
                  <a:srgbClr val="FF0000"/>
                </a:solidFill>
              </a:rPr>
              <a:t>Heavy flavor – chemical equilibrium</a:t>
            </a:r>
            <a:endParaRPr lang="en-US" u="sng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C23C95-9361-A170-9B55-61734E446954}"/>
              </a:ext>
            </a:extLst>
          </p:cNvPr>
          <p:cNvSpPr txBox="1"/>
          <p:nvPr/>
        </p:nvSpPr>
        <p:spPr>
          <a:xfrm>
            <a:off x="471818" y="920190"/>
            <a:ext cx="5166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sz="2400" dirty="0"/>
              <a:t>Charm is not produced thermally, but it can be distributed statistically in hadronization.</a:t>
            </a:r>
            <a:r>
              <a:rPr lang="en-GB" sz="2400" baseline="30000" dirty="0"/>
              <a:t>1</a:t>
            </a:r>
            <a:endParaRPr lang="en-GB" sz="2400" dirty="0"/>
          </a:p>
        </p:txBody>
      </p:sp>
      <p:pic>
        <p:nvPicPr>
          <p:cNvPr id="2" name="Picture 1" descr="Chart, scatter chart&#10;&#10;Description automatically generated">
            <a:extLst>
              <a:ext uri="{FF2B5EF4-FFF2-40B4-BE49-F238E27FC236}">
                <a16:creationId xmlns:a16="http://schemas.microsoft.com/office/drawing/2014/main" id="{B5B1167C-E996-DB42-A755-CD1187EA7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839729"/>
            <a:ext cx="5474447" cy="44995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923F1E8-FE52-E269-648A-42744AB2F1D9}"/>
              </a:ext>
            </a:extLst>
          </p:cNvPr>
          <p:cNvSpPr/>
          <p:nvPr/>
        </p:nvSpPr>
        <p:spPr>
          <a:xfrm>
            <a:off x="6346895" y="5067522"/>
            <a:ext cx="3777129" cy="353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8BB526-5A2F-9363-262C-0740D14270BD}"/>
              </a:ext>
            </a:extLst>
          </p:cNvPr>
          <p:cNvSpPr txBox="1"/>
          <p:nvPr/>
        </p:nvSpPr>
        <p:spPr>
          <a:xfrm>
            <a:off x="466532" y="2389866"/>
            <a:ext cx="60104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H" sz="24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CH" sz="2400" dirty="0"/>
              <a:t>Hadronization via fragmentation versus hadronization via </a:t>
            </a:r>
            <a:r>
              <a:rPr lang="en-CH" sz="2400" b="1" dirty="0">
                <a:solidFill>
                  <a:srgbClr val="FF0000"/>
                </a:solidFill>
              </a:rPr>
              <a:t>recombination</a:t>
            </a:r>
            <a:r>
              <a:rPr lang="en-CH" sz="2400" dirty="0"/>
              <a:t>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CH" sz="2400" dirty="0"/>
              <a:t>Multi-charmed baryons (accessible in run 5) particularly important since negligible production rate in single parton scatterings.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AB1D5A-2109-0E7C-1F59-36D6C0F3F6A5}"/>
              </a:ext>
            </a:extLst>
          </p:cNvPr>
          <p:cNvSpPr txBox="1"/>
          <p:nvPr/>
        </p:nvSpPr>
        <p:spPr>
          <a:xfrm>
            <a:off x="228600" y="6400800"/>
            <a:ext cx="3056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>
                <a:solidFill>
                  <a:schemeClr val="bg1"/>
                </a:solidFill>
              </a:rPr>
              <a:t>1. A. Andronic et al. JHEP 07 (2021) 035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DFA2A1-A34B-824D-ED68-542864F1CBC9}"/>
              </a:ext>
            </a:extLst>
          </p:cNvPr>
          <p:cNvSpPr txBox="1"/>
          <p:nvPr/>
        </p:nvSpPr>
        <p:spPr>
          <a:xfrm>
            <a:off x="7010400" y="5339274"/>
            <a:ext cx="4715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FF0000"/>
                </a:solidFill>
              </a:rPr>
              <a:t>Huge enhancements predicted, up to factor 10</a:t>
            </a:r>
            <a:r>
              <a:rPr lang="en-CH" sz="2400" b="1" baseline="30000" dirty="0">
                <a:solidFill>
                  <a:srgbClr val="FF0000"/>
                </a:solidFill>
              </a:rPr>
              <a:t>3</a:t>
            </a:r>
            <a:r>
              <a:rPr lang="en-CH" sz="2400" b="1" dirty="0">
                <a:solidFill>
                  <a:srgbClr val="FF0000"/>
                </a:solidFill>
              </a:rPr>
              <a:t>  w.r.t. pp for               .</a:t>
            </a:r>
            <a:r>
              <a:rPr lang="en-CH" sz="2400" b="1" baseline="30000" dirty="0">
                <a:solidFill>
                  <a:srgbClr val="FF0000"/>
                </a:solidFill>
              </a:rPr>
              <a:t>2,3</a:t>
            </a:r>
            <a:r>
              <a:rPr lang="en-CH" sz="2400" b="1" dirty="0">
                <a:solidFill>
                  <a:srgbClr val="FF0000"/>
                </a:solidFill>
              </a:rPr>
              <a:t>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F3EC01-136B-6017-3E7D-17D77FEB7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4000" y="5778465"/>
            <a:ext cx="787400" cy="406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0F9D94-F86C-FDC7-B5A2-E3C758BA2615}"/>
              </a:ext>
            </a:extLst>
          </p:cNvPr>
          <p:cNvSpPr txBox="1"/>
          <p:nvPr/>
        </p:nvSpPr>
        <p:spPr>
          <a:xfrm>
            <a:off x="3878171" y="6397823"/>
            <a:ext cx="3872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>
                <a:solidFill>
                  <a:schemeClr val="bg1"/>
                </a:solidFill>
              </a:rPr>
              <a:t>2. F. Becattini, Phys.Re.Lett. 95 (2005) 022301</a:t>
            </a:r>
          </a:p>
          <a:p>
            <a:r>
              <a:rPr lang="en-CH" sz="1400" dirty="0">
                <a:solidFill>
                  <a:schemeClr val="bg1"/>
                </a:solidFill>
              </a:rPr>
              <a:t>3. V. Minissale et al., Eur.Phys.J. C. 84 (2024) 3, 228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84F6F8-34D1-A4A4-FC3E-D41D4E5EB216}"/>
              </a:ext>
            </a:extLst>
          </p:cNvPr>
          <p:cNvSpPr txBox="1"/>
          <p:nvPr/>
        </p:nvSpPr>
        <p:spPr>
          <a:xfrm>
            <a:off x="7010400" y="4994009"/>
            <a:ext cx="2797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</a:t>
            </a:r>
            <a:r>
              <a:rPr lang="en-CH" dirty="0"/>
              <a:t>n reach of HL-LHC runs 3-5.</a:t>
            </a:r>
          </a:p>
        </p:txBody>
      </p:sp>
    </p:spTree>
    <p:extLst>
      <p:ext uri="{BB962C8B-B14F-4D97-AF65-F5344CB8AC3E}">
        <p14:creationId xmlns:p14="http://schemas.microsoft.com/office/powerpoint/2010/main" val="3674813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206CB-CF72-209B-0329-8866326B6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07A9B814-2561-B44C-745D-1DB487C902FF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064DDC-6BEF-4CFF-0B97-6850ABBA885A}"/>
              </a:ext>
            </a:extLst>
          </p:cNvPr>
          <p:cNvSpPr txBox="1"/>
          <p:nvPr/>
        </p:nvSpPr>
        <p:spPr>
          <a:xfrm>
            <a:off x="0" y="0"/>
            <a:ext cx="12192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Open Question</a:t>
            </a:r>
          </a:p>
          <a:p>
            <a:pPr algn="ctr"/>
            <a:r>
              <a:rPr lang="en-CH" sz="3200" dirty="0"/>
              <a:t>		 	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60E011-1F34-816B-C424-F3A9AF0FDF6B}"/>
              </a:ext>
            </a:extLst>
          </p:cNvPr>
          <p:cNvSpPr txBox="1"/>
          <p:nvPr/>
        </p:nvSpPr>
        <p:spPr>
          <a:xfrm>
            <a:off x="1676400" y="1981200"/>
            <a:ext cx="9906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GB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Microscopic mechanisms of </a:t>
            </a:r>
            <a:r>
              <a:rPr lang="en-GB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quark interactions in the QGP</a:t>
            </a:r>
            <a:endParaRPr lang="en-GB" sz="24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Quark-mass dependence of </a:t>
            </a:r>
            <a:r>
              <a:rPr lang="en-GB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 equilibration</a:t>
            </a:r>
            <a:endParaRPr lang="en-GB" sz="24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Mechanisms of hadron formation </a:t>
            </a:r>
            <a:r>
              <a:rPr lang="en-GB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high-density QCD environment</a:t>
            </a:r>
          </a:p>
          <a:p>
            <a:pPr algn="ctr"/>
            <a:endParaRPr lang="en-GB" sz="2400" b="1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QGP electromagnetic radiation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throughout its 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temporal evolution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Mechanism of 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chiral symmetry restoration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QGP</a:t>
            </a:r>
          </a:p>
          <a:p>
            <a:pPr algn="ctr"/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Inner workings of the QGP </a:t>
            </a:r>
            <a:endParaRPr lang="en-GB" sz="24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GB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QGP substructure and medium-response </a:t>
            </a:r>
            <a:r>
              <a:rPr lang="en-GB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via jets and rare probes </a:t>
            </a:r>
          </a:p>
        </p:txBody>
      </p:sp>
    </p:spTree>
    <p:extLst>
      <p:ext uri="{BB962C8B-B14F-4D97-AF65-F5344CB8AC3E}">
        <p14:creationId xmlns:p14="http://schemas.microsoft.com/office/powerpoint/2010/main" val="15458751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668D8-DC8D-B9B1-8A08-FB2854F7C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7AD38B59-AD8E-7BA2-A059-8B2E56BA4839}"/>
              </a:ext>
            </a:extLst>
          </p:cNvPr>
          <p:cNvSpPr/>
          <p:nvPr/>
        </p:nvSpPr>
        <p:spPr>
          <a:xfrm>
            <a:off x="4255232" y="4623194"/>
            <a:ext cx="3554463" cy="773024"/>
          </a:xfrm>
          <a:prstGeom prst="round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BF79F01-6E13-CA3D-11F2-B2C85275A9F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dirty="0">
                <a:solidFill>
                  <a:srgbClr val="FF0000"/>
                </a:solidFill>
              </a:rPr>
              <a:t>Electromagnetic radiation of QGP</a:t>
            </a:r>
            <a:endParaRPr lang="en-US" u="sng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176B26-F62B-D3F6-ADBE-50AE497D2090}"/>
              </a:ext>
            </a:extLst>
          </p:cNvPr>
          <p:cNvSpPr txBox="1"/>
          <p:nvPr/>
        </p:nvSpPr>
        <p:spPr>
          <a:xfrm>
            <a:off x="395618" y="920190"/>
            <a:ext cx="5395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TH</a:t>
            </a:r>
            <a:r>
              <a:rPr lang="en-GB" sz="2400" dirty="0"/>
              <a:t>: thermal production sensitive to </a:t>
            </a: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EM spectral function</a:t>
            </a:r>
            <a:r>
              <a:rPr lang="en-GB" sz="2400" dirty="0"/>
              <a:t> and </a:t>
            </a:r>
            <a:r>
              <a:rPr lang="en-GB" sz="2400" dirty="0" err="1"/>
              <a:t>bkg</a:t>
            </a:r>
            <a:r>
              <a:rPr lang="en-GB" sz="2400" dirty="0"/>
              <a:t> QGP evolution.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7A3216-EB8D-55D9-1431-310FDB79B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950" y="1009349"/>
            <a:ext cx="5099050" cy="6526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F023E4-5F24-5C4D-949E-D75BC83F9418}"/>
              </a:ext>
            </a:extLst>
          </p:cNvPr>
          <p:cNvSpPr txBox="1"/>
          <p:nvPr/>
        </p:nvSpPr>
        <p:spPr>
          <a:xfrm>
            <a:off x="395618" y="2057400"/>
            <a:ext cx="257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Photon spectrum</a:t>
            </a:r>
            <a:r>
              <a:rPr lang="en-GB" sz="2400" dirty="0"/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63CC2B-71CA-4AC8-2980-BF9A61607BCE}"/>
              </a:ext>
            </a:extLst>
          </p:cNvPr>
          <p:cNvSpPr txBox="1"/>
          <p:nvPr/>
        </p:nvSpPr>
        <p:spPr>
          <a:xfrm>
            <a:off x="381000" y="2593164"/>
            <a:ext cx="5461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</a:t>
            </a:r>
            <a:r>
              <a:rPr lang="en-CH" dirty="0"/>
              <a:t>lue-shifted spectrum! </a:t>
            </a:r>
          </a:p>
          <a:p>
            <a:r>
              <a:rPr lang="en-CH" dirty="0"/>
              <a:t>Difficult to disentangle early and late time contributions.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8AA582-5D5B-427D-0F54-F43576AA84E9}"/>
              </a:ext>
            </a:extLst>
          </p:cNvPr>
          <p:cNvSpPr txBox="1"/>
          <p:nvPr/>
        </p:nvSpPr>
        <p:spPr>
          <a:xfrm>
            <a:off x="395618" y="3356416"/>
            <a:ext cx="3109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Dilepton spectrum</a:t>
            </a:r>
            <a:r>
              <a:rPr lang="en-GB" sz="2400" dirty="0"/>
              <a:t>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3570B4-5685-2C66-5F33-04F971A67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706" y="2034905"/>
            <a:ext cx="5480294" cy="573925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8E1C9BF-AC11-6391-673C-68B72F11BB57}"/>
              </a:ext>
            </a:extLst>
          </p:cNvPr>
          <p:cNvCxnSpPr>
            <a:cxnSpLocks/>
          </p:cNvCxnSpPr>
          <p:nvPr/>
        </p:nvCxnSpPr>
        <p:spPr>
          <a:xfrm>
            <a:off x="4648200" y="1671100"/>
            <a:ext cx="2057400" cy="5340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81EB482-53CA-C625-28BA-AF93CFC830C8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5486400" y="1158127"/>
            <a:ext cx="844550" cy="1775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529419B3-26C9-8C9A-DD7A-2AB5DB3D0C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830" y="3817898"/>
            <a:ext cx="6195770" cy="65852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E880581-555A-FE88-1ADA-6885006347EE}"/>
              </a:ext>
            </a:extLst>
          </p:cNvPr>
          <p:cNvSpPr txBox="1"/>
          <p:nvPr/>
        </p:nvSpPr>
        <p:spPr>
          <a:xfrm>
            <a:off x="376953" y="4580629"/>
            <a:ext cx="74327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dirty="0"/>
              <a:t>Varying </a:t>
            </a:r>
            <a:r>
              <a:rPr lang="en-CH" sz="2400" b="1" dirty="0">
                <a:solidFill>
                  <a:srgbClr val="C00000"/>
                </a:solidFill>
              </a:rPr>
              <a:t>invariant mass M</a:t>
            </a:r>
            <a:r>
              <a:rPr lang="en-CH" sz="2400" b="1" baseline="-25000" dirty="0">
                <a:solidFill>
                  <a:srgbClr val="C00000"/>
                </a:solidFill>
              </a:rPr>
              <a:t>ee </a:t>
            </a:r>
            <a:r>
              <a:rPr lang="en-CH" sz="2400" dirty="0"/>
              <a:t>=&gt;  disentangling contributions</a:t>
            </a:r>
          </a:p>
          <a:p>
            <a:r>
              <a:rPr lang="en-CH" sz="2400" dirty="0"/>
              <a:t>                                                         from different times. </a:t>
            </a:r>
          </a:p>
          <a:p>
            <a:endParaRPr lang="en-CH" dirty="0"/>
          </a:p>
        </p:txBody>
      </p:sp>
      <p:pic>
        <p:nvPicPr>
          <p:cNvPr id="27" name="Picture 26" descr="A graph of a mass reaction&#10;&#10;AI-generated content may be incorrect.">
            <a:extLst>
              <a:ext uri="{FF2B5EF4-FFF2-40B4-BE49-F238E27FC236}">
                <a16:creationId xmlns:a16="http://schemas.microsoft.com/office/drawing/2014/main" id="{93EE0787-C6C3-511C-2978-387ECFED86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695" y="2514600"/>
            <a:ext cx="4382305" cy="4360557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0231245-54D6-A04C-111E-57857D4C550C}"/>
              </a:ext>
            </a:extLst>
          </p:cNvPr>
          <p:cNvCxnSpPr>
            <a:cxnSpLocks/>
          </p:cNvCxnSpPr>
          <p:nvPr/>
        </p:nvCxnSpPr>
        <p:spPr>
          <a:xfrm flipV="1">
            <a:off x="2286000" y="4401439"/>
            <a:ext cx="2504954" cy="23223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172793A-6A3F-C822-A1BC-80091E644509}"/>
              </a:ext>
            </a:extLst>
          </p:cNvPr>
          <p:cNvSpPr txBox="1"/>
          <p:nvPr/>
        </p:nvSpPr>
        <p:spPr>
          <a:xfrm>
            <a:off x="395618" y="5477470"/>
            <a:ext cx="6626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Dilepton invariant mass spectrum needs excellent knowledge of background to address QGP-induced electromagnetic signals. </a:t>
            </a:r>
          </a:p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40014476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0A99D-4979-6BF0-7B56-4708A172C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5DE48D9-7E5F-3238-83B7-F47C3639056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dirty="0">
                <a:solidFill>
                  <a:srgbClr val="FF0000"/>
                </a:solidFill>
              </a:rPr>
              <a:t>Dilepton flow and spectrum </a:t>
            </a:r>
            <a:endParaRPr lang="en-US" u="sng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0C07F88-C295-CB2A-F5B1-12D45AAA486E}"/>
              </a:ext>
            </a:extLst>
          </p:cNvPr>
          <p:cNvSpPr txBox="1"/>
          <p:nvPr/>
        </p:nvSpPr>
        <p:spPr>
          <a:xfrm>
            <a:off x="205036" y="6350604"/>
            <a:ext cx="32299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CH" sz="1400" dirty="0">
                <a:solidFill>
                  <a:schemeClr val="bg1"/>
                </a:solidFill>
              </a:rPr>
              <a:t>O. Massen et al. arXiv:2412.09671;    </a:t>
            </a:r>
          </a:p>
          <a:p>
            <a:pPr marL="342900" indent="-342900">
              <a:buFontTx/>
              <a:buAutoNum type="arabicPeriod"/>
            </a:pPr>
            <a:r>
              <a:rPr lang="en-CH" sz="1400" dirty="0">
                <a:solidFill>
                  <a:schemeClr val="bg1"/>
                </a:solidFill>
              </a:rPr>
              <a:t>Kasmaei et al, PRD 99 (2019) 3</a:t>
            </a:r>
            <a:r>
              <a:rPr lang="en-GB" sz="1400" dirty="0">
                <a:solidFill>
                  <a:schemeClr val="bg1"/>
                </a:solidFill>
              </a:rPr>
              <a:t>  </a:t>
            </a:r>
            <a:r>
              <a:rPr lang="en-GB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" name="Picture 9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9DD95106-78DF-75B6-BD2C-CA379B943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22373"/>
            <a:ext cx="4142996" cy="27400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54DC87-D7D2-3E0F-E2DA-18901B86D4D9}"/>
              </a:ext>
            </a:extLst>
          </p:cNvPr>
          <p:cNvSpPr txBox="1"/>
          <p:nvPr/>
        </p:nvSpPr>
        <p:spPr>
          <a:xfrm>
            <a:off x="778652" y="754846"/>
            <a:ext cx="10970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dirty="0"/>
              <a:t>Dileption spectrum and flow can provide differential picture of QGP time evolution.</a:t>
            </a:r>
            <a:r>
              <a:rPr lang="en-CH" sz="2400" baseline="30000" dirty="0"/>
              <a:t>1,2</a:t>
            </a:r>
            <a:r>
              <a:rPr lang="en-CH" sz="2400" dirty="0"/>
              <a:t>  </a:t>
            </a: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64380091-D954-6392-03B7-25A9DD32E28B}"/>
              </a:ext>
            </a:extLst>
          </p:cNvPr>
          <p:cNvSpPr/>
          <p:nvPr/>
        </p:nvSpPr>
        <p:spPr>
          <a:xfrm>
            <a:off x="2928788" y="2012388"/>
            <a:ext cx="584776" cy="1371600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E8855B-1F89-E4F7-5FA6-C58345320A39}"/>
              </a:ext>
            </a:extLst>
          </p:cNvPr>
          <p:cNvSpPr txBox="1"/>
          <p:nvPr/>
        </p:nvSpPr>
        <p:spPr>
          <a:xfrm rot="5400000">
            <a:off x="2922222" y="2525933"/>
            <a:ext cx="660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Later</a:t>
            </a:r>
          </a:p>
        </p:txBody>
      </p:sp>
      <p:pic>
        <p:nvPicPr>
          <p:cNvPr id="18" name="Picture 17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C82FA404-D441-CBED-BD90-346ABF750E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420" y="1199777"/>
            <a:ext cx="4135832" cy="2698735"/>
          </a:xfrm>
          <a:prstGeom prst="rect">
            <a:avLst/>
          </a:prstGeom>
        </p:spPr>
      </p:pic>
      <p:sp>
        <p:nvSpPr>
          <p:cNvPr id="13" name="Down Arrow 12">
            <a:extLst>
              <a:ext uri="{FF2B5EF4-FFF2-40B4-BE49-F238E27FC236}">
                <a16:creationId xmlns:a16="http://schemas.microsoft.com/office/drawing/2014/main" id="{AEA0FDE6-C6C2-2BF8-4DD9-979021B0566A}"/>
              </a:ext>
            </a:extLst>
          </p:cNvPr>
          <p:cNvSpPr/>
          <p:nvPr/>
        </p:nvSpPr>
        <p:spPr>
          <a:xfrm rot="10800000">
            <a:off x="6942564" y="2209800"/>
            <a:ext cx="584776" cy="1150565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52FCE9-9ABD-06F6-73A1-A791A03A9CFB}"/>
              </a:ext>
            </a:extLst>
          </p:cNvPr>
          <p:cNvSpPr txBox="1"/>
          <p:nvPr/>
        </p:nvSpPr>
        <p:spPr>
          <a:xfrm rot="16200000">
            <a:off x="6904477" y="2727323"/>
            <a:ext cx="660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Later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33D260-C615-2346-6730-C88A5B7E11E1}"/>
              </a:ext>
            </a:extLst>
          </p:cNvPr>
          <p:cNvSpPr txBox="1"/>
          <p:nvPr/>
        </p:nvSpPr>
        <p:spPr>
          <a:xfrm>
            <a:off x="685800" y="4076079"/>
            <a:ext cx="7086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dirty="0"/>
              <a:t>There is room for more ambition:</a:t>
            </a:r>
          </a:p>
          <a:p>
            <a:r>
              <a:rPr lang="en-CH" sz="2400" dirty="0"/>
              <a:t>In dileption rest frame, opening angle of dilepton pair preferentially aligned with opening angle of quark pair.</a:t>
            </a:r>
          </a:p>
          <a:p>
            <a:r>
              <a:rPr lang="en-CH" sz="2400" dirty="0"/>
              <a:t>This polarization</a:t>
            </a:r>
            <a:r>
              <a:rPr lang="en-CH" sz="2400" baseline="30000" dirty="0"/>
              <a:t>3</a:t>
            </a:r>
            <a:r>
              <a:rPr lang="en-CH" sz="2400" dirty="0"/>
              <a:t> in Collins-Soper frame is </a:t>
            </a:r>
            <a:r>
              <a:rPr lang="en-CH" sz="2400" b="1" dirty="0">
                <a:solidFill>
                  <a:srgbClr val="FF0000"/>
                </a:solidFill>
              </a:rPr>
              <a:t>sensitive to the QGP bulk anisotropy</a:t>
            </a:r>
            <a:r>
              <a:rPr lang="en-CH" sz="2400" dirty="0"/>
              <a:t> at early times.</a:t>
            </a:r>
          </a:p>
        </p:txBody>
      </p:sp>
      <p:pic>
        <p:nvPicPr>
          <p:cNvPr id="22" name="Picture 21" descr="A diagram of different types of molecules&#10;&#10;AI-generated content may be incorrect.">
            <a:extLst>
              <a:ext uri="{FF2B5EF4-FFF2-40B4-BE49-F238E27FC236}">
                <a16:creationId xmlns:a16="http://schemas.microsoft.com/office/drawing/2014/main" id="{485C75FB-3710-CCBB-D910-DB5CB816F7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336" y="3957935"/>
            <a:ext cx="3881892" cy="229046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D542212-3BE4-1C55-6E56-53A34DE8E958}"/>
              </a:ext>
            </a:extLst>
          </p:cNvPr>
          <p:cNvSpPr txBox="1"/>
          <p:nvPr/>
        </p:nvSpPr>
        <p:spPr>
          <a:xfrm>
            <a:off x="3712577" y="6333019"/>
            <a:ext cx="43424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>
                <a:solidFill>
                  <a:schemeClr val="bg1"/>
                </a:solidFill>
              </a:rPr>
              <a:t>3.     Coquet et al, Phys.Rev.Lett. 132 (2024) 23, 232301  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65AB6E-F3C9-850A-4892-39826CD32F65}"/>
              </a:ext>
            </a:extLst>
          </p:cNvPr>
          <p:cNvSpPr txBox="1"/>
          <p:nvPr/>
        </p:nvSpPr>
        <p:spPr>
          <a:xfrm rot="20115485">
            <a:off x="2446030" y="3306205"/>
            <a:ext cx="7635941" cy="954107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High-precision di-lepton measurements: </a:t>
            </a:r>
          </a:p>
          <a:p>
            <a:pPr algn="ctr"/>
            <a:r>
              <a:rPr lang="en-GB" sz="2800" dirty="0"/>
              <a:t>access to signatures of chiral symmetry restoration</a:t>
            </a:r>
            <a:r>
              <a:rPr lang="en-CH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116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6BBBB-D1E8-75CD-DB17-55C6BABBA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CAE7530-4AE1-DF83-083B-C6C5235F4E1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dirty="0">
                <a:solidFill>
                  <a:srgbClr val="FF0000"/>
                </a:solidFill>
              </a:rPr>
              <a:t>QGP time evolution via dileptons in reach of ALICE 3 </a:t>
            </a:r>
            <a:endParaRPr lang="en-US" u="sng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C776DF-138D-B34D-A905-EA0F553CF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336524" y="160305"/>
            <a:ext cx="4946952" cy="6858000"/>
          </a:xfrm>
          <a:prstGeom prst="rect">
            <a:avLst/>
          </a:prstGeom>
        </p:spPr>
      </p:pic>
      <p:pic>
        <p:nvPicPr>
          <p:cNvPr id="6" name="Picture 5" descr="A graph with a red arrow pointing to the distance&#10;&#10;AI-generated content may be incorrect.">
            <a:extLst>
              <a:ext uri="{FF2B5EF4-FFF2-40B4-BE49-F238E27FC236}">
                <a16:creationId xmlns:a16="http://schemas.microsoft.com/office/drawing/2014/main" id="{67F9C429-FC36-EB2B-D691-5B3E78572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00" y="1257300"/>
            <a:ext cx="45847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725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530EE-8077-17B0-4403-6AA7C210E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54;p13">
            <a:extLst>
              <a:ext uri="{FF2B5EF4-FFF2-40B4-BE49-F238E27FC236}">
                <a16:creationId xmlns:a16="http://schemas.microsoft.com/office/drawing/2014/main" id="{337FCF98-17A8-BE2E-AC31-9F993594387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4950" y="948540"/>
            <a:ext cx="3896194" cy="259005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A7A0267-BBA9-22F9-5A45-08CA9D7389C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dirty="0">
                <a:solidFill>
                  <a:srgbClr val="FF0000"/>
                </a:solidFill>
              </a:rPr>
              <a:t>One slide on: CERN SPS (DICE/NA60+) </a:t>
            </a:r>
            <a:endParaRPr lang="en-US" u="sng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14129C7-BC2E-5CFC-2CB7-E0D9B98A0917}"/>
              </a:ext>
            </a:extLst>
          </p:cNvPr>
          <p:cNvSpPr txBox="1"/>
          <p:nvPr/>
        </p:nvSpPr>
        <p:spPr>
          <a:xfrm>
            <a:off x="205036" y="6350604"/>
            <a:ext cx="3114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CH" sz="1400" dirty="0">
                <a:solidFill>
                  <a:schemeClr val="bg1"/>
                </a:solidFill>
              </a:rPr>
              <a:t>Rapp&amp; v. Hees, PLB753 (2016) 586</a:t>
            </a:r>
          </a:p>
          <a:p>
            <a:pPr marL="342900" indent="-342900">
              <a:buFontTx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T. </a:t>
            </a:r>
            <a:r>
              <a:rPr lang="en-US" sz="1400" dirty="0" err="1">
                <a:solidFill>
                  <a:schemeClr val="bg1"/>
                </a:solidFill>
              </a:rPr>
              <a:t>Galatyuk</a:t>
            </a:r>
            <a:r>
              <a:rPr lang="en-US" sz="1400" dirty="0">
                <a:solidFill>
                  <a:schemeClr val="bg1"/>
                </a:solidFill>
              </a:rPr>
              <a:t> et al, EPJA52 (2016) 131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A12F25-4760-61A6-96A5-B347C815856F}"/>
              </a:ext>
            </a:extLst>
          </p:cNvPr>
          <p:cNvSpPr txBox="1"/>
          <p:nvPr/>
        </p:nvSpPr>
        <p:spPr>
          <a:xfrm>
            <a:off x="376667" y="887519"/>
            <a:ext cx="24914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FF0000"/>
                </a:solidFill>
              </a:rPr>
              <a:t>Caloric curve</a:t>
            </a:r>
            <a:r>
              <a:rPr lang="en-CH" sz="2400" b="1" baseline="30000" dirty="0">
                <a:solidFill>
                  <a:srgbClr val="FF0000"/>
                </a:solidFill>
              </a:rPr>
              <a:t>1,2</a:t>
            </a:r>
            <a:r>
              <a:rPr lang="en-CH" sz="2400" b="1" dirty="0">
                <a:solidFill>
                  <a:srgbClr val="FF0000"/>
                </a:solidFill>
              </a:rPr>
              <a:t>: </a:t>
            </a:r>
          </a:p>
          <a:p>
            <a:r>
              <a:rPr lang="en-GB" sz="2400" dirty="0"/>
              <a:t>D</a:t>
            </a:r>
            <a:r>
              <a:rPr lang="en-CH" sz="2400" dirty="0"/>
              <a:t>ileptons vs. </a:t>
            </a:r>
          </a:p>
          <a:p>
            <a:r>
              <a:rPr lang="en-CH" sz="2400" dirty="0"/>
              <a:t>i.e. vs.</a:t>
            </a:r>
          </a:p>
          <a:p>
            <a:r>
              <a:rPr lang="en-GB" sz="2400" dirty="0"/>
              <a:t>t</a:t>
            </a:r>
            <a:r>
              <a:rPr lang="en-CH" sz="2400" dirty="0"/>
              <a:t>owards critical endpoint. </a:t>
            </a:r>
          </a:p>
          <a:p>
            <a:endParaRPr lang="en-CH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C8F4BA-AFDD-63E5-5942-A284A766E846}"/>
              </a:ext>
            </a:extLst>
          </p:cNvPr>
          <p:cNvSpPr txBox="1"/>
          <p:nvPr/>
        </p:nvSpPr>
        <p:spPr>
          <a:xfrm>
            <a:off x="3712577" y="6333019"/>
            <a:ext cx="38961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>
                <a:solidFill>
                  <a:schemeClr val="bg1"/>
                </a:solidFill>
              </a:rPr>
              <a:t>3. C. Jung  et al, PRD 95 (2017) 036020</a:t>
            </a:r>
          </a:p>
          <a:p>
            <a:r>
              <a:rPr lang="en-CH" sz="1400" dirty="0">
                <a:solidFill>
                  <a:schemeClr val="bg1"/>
                </a:solidFill>
              </a:rPr>
              <a:t>4. NA50, PLB 477 (2000) 23 and EPJC49 (2007) 559 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C500FED-1FD8-0E5F-0FE1-1BC1DC7A1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1357698"/>
            <a:ext cx="717550" cy="29830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7009AEB-5D16-F00C-0980-5F5634A34F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0349" y="1757590"/>
            <a:ext cx="423918" cy="246464"/>
          </a:xfrm>
          <a:prstGeom prst="rect">
            <a:avLst/>
          </a:prstGeom>
        </p:spPr>
      </p:pic>
      <p:pic>
        <p:nvPicPr>
          <p:cNvPr id="36" name="Google Shape;89;p13">
            <a:extLst>
              <a:ext uri="{FF2B5EF4-FFF2-40B4-BE49-F238E27FC236}">
                <a16:creationId xmlns:a16="http://schemas.microsoft.com/office/drawing/2014/main" id="{05FA6DF3-4277-8C2B-F1C2-5FFFD8B6161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05839" y="863175"/>
            <a:ext cx="3057268" cy="239322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9319E7C-BFF0-F774-7DFF-D890C9A63A64}"/>
              </a:ext>
            </a:extLst>
          </p:cNvPr>
          <p:cNvSpPr txBox="1"/>
          <p:nvPr/>
        </p:nvSpPr>
        <p:spPr>
          <a:xfrm>
            <a:off x="6500165" y="910212"/>
            <a:ext cx="2491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FF0000"/>
                </a:solidFill>
              </a:rPr>
              <a:t>Chiral symmetry restoration</a:t>
            </a:r>
            <a:r>
              <a:rPr lang="en-CH" sz="2400" b="1" baseline="30000" dirty="0">
                <a:solidFill>
                  <a:srgbClr val="FF0000"/>
                </a:solidFill>
              </a:rPr>
              <a:t>3</a:t>
            </a:r>
            <a:r>
              <a:rPr lang="en-CH" sz="2400" b="1" dirty="0">
                <a:solidFill>
                  <a:srgbClr val="FF0000"/>
                </a:solidFill>
              </a:rPr>
              <a:t>: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94BD54C-8074-A455-3B31-44008FFF0AFA}"/>
              </a:ext>
            </a:extLst>
          </p:cNvPr>
          <p:cNvSpPr txBox="1"/>
          <p:nvPr/>
        </p:nvSpPr>
        <p:spPr>
          <a:xfrm>
            <a:off x="381000" y="3635276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FF0000"/>
                </a:solidFill>
              </a:rPr>
              <a:t>Charmonium and open charm production at SPS</a:t>
            </a:r>
            <a:r>
              <a:rPr lang="en-CH" sz="2400" b="1" baseline="30000" dirty="0">
                <a:solidFill>
                  <a:srgbClr val="FF0000"/>
                </a:solidFill>
              </a:rPr>
              <a:t>4</a:t>
            </a:r>
            <a:r>
              <a:rPr lang="en-CH" sz="2400" b="1" dirty="0">
                <a:solidFill>
                  <a:srgbClr val="FF0000"/>
                </a:solidFill>
              </a:rPr>
              <a:t>: </a:t>
            </a:r>
          </a:p>
        </p:txBody>
      </p:sp>
      <p:pic>
        <p:nvPicPr>
          <p:cNvPr id="39" name="Google Shape;54;p13">
            <a:extLst>
              <a:ext uri="{FF2B5EF4-FFF2-40B4-BE49-F238E27FC236}">
                <a16:creationId xmlns:a16="http://schemas.microsoft.com/office/drawing/2014/main" id="{200F1585-4AA2-48A4-93E9-28D3E23F439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95600" y="3657600"/>
            <a:ext cx="3048000" cy="268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66C32D8-1FFA-E4A2-19EA-5CF2970354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6029" y="4011450"/>
            <a:ext cx="4095971" cy="230398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1FD35FA0-A411-8C36-1A9E-3D5963E3BA82}"/>
              </a:ext>
            </a:extLst>
          </p:cNvPr>
          <p:cNvSpPr txBox="1"/>
          <p:nvPr/>
        </p:nvSpPr>
        <p:spPr>
          <a:xfrm>
            <a:off x="6506027" y="3657600"/>
            <a:ext cx="4700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A novel detector to address open questions at CERN SPS energies</a:t>
            </a:r>
            <a:r>
              <a:rPr lang="en-CH" baseline="30000" dirty="0"/>
              <a:t>5</a:t>
            </a:r>
            <a:r>
              <a:rPr lang="en-CH" dirty="0"/>
              <a:t>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174BDEC-36C3-AC3E-FDF7-5FC2A1D2BC74}"/>
              </a:ext>
            </a:extLst>
          </p:cNvPr>
          <p:cNvSpPr txBox="1"/>
          <p:nvPr/>
        </p:nvSpPr>
        <p:spPr>
          <a:xfrm>
            <a:off x="7686205" y="6334780"/>
            <a:ext cx="1954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>
                <a:solidFill>
                  <a:schemeClr val="bg1"/>
                </a:solidFill>
              </a:rPr>
              <a:t>5. CERN-SPSC-2025-023 </a:t>
            </a:r>
          </a:p>
        </p:txBody>
      </p:sp>
    </p:spTree>
    <p:extLst>
      <p:ext uri="{BB962C8B-B14F-4D97-AF65-F5344CB8AC3E}">
        <p14:creationId xmlns:p14="http://schemas.microsoft.com/office/powerpoint/2010/main" val="12629239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D227E-B8BB-2786-CB83-1737B56D8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37337EA7-4DDC-D360-C36F-604B04E18E8E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A1E8C8-5462-D71D-B30B-15D69A6D08AF}"/>
              </a:ext>
            </a:extLst>
          </p:cNvPr>
          <p:cNvSpPr txBox="1"/>
          <p:nvPr/>
        </p:nvSpPr>
        <p:spPr>
          <a:xfrm>
            <a:off x="0" y="0"/>
            <a:ext cx="12192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Open Question</a:t>
            </a:r>
          </a:p>
          <a:p>
            <a:pPr algn="ctr"/>
            <a:r>
              <a:rPr lang="en-CH" sz="3200" dirty="0"/>
              <a:t>		 	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194292-DAA6-D398-0AD2-FFB84F49C406}"/>
              </a:ext>
            </a:extLst>
          </p:cNvPr>
          <p:cNvSpPr txBox="1"/>
          <p:nvPr/>
        </p:nvSpPr>
        <p:spPr>
          <a:xfrm>
            <a:off x="1676400" y="1981200"/>
            <a:ext cx="9906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GB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Microscopic mechanisms of </a:t>
            </a:r>
            <a:r>
              <a:rPr lang="en-GB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quark interactions in the QGP</a:t>
            </a:r>
            <a:endParaRPr lang="en-GB" sz="24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Quark-mass dependence of </a:t>
            </a:r>
            <a:r>
              <a:rPr lang="en-GB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 equilibration</a:t>
            </a:r>
            <a:endParaRPr lang="en-GB" sz="24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Mechanisms of hadron formation </a:t>
            </a:r>
            <a:r>
              <a:rPr lang="en-GB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high-density QCD environment</a:t>
            </a:r>
          </a:p>
          <a:p>
            <a:pPr algn="ctr"/>
            <a:endParaRPr lang="en-GB" sz="2400" b="1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QGP electromagnetic radiation </a:t>
            </a:r>
            <a:r>
              <a:rPr lang="en-GB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throughout its </a:t>
            </a:r>
            <a:r>
              <a:rPr lang="en-GB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temporal evolution</a:t>
            </a:r>
            <a:endParaRPr lang="en-GB" sz="24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Mechanism of </a:t>
            </a:r>
            <a:r>
              <a:rPr lang="en-GB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chiral symmetry restoration </a:t>
            </a:r>
            <a:r>
              <a:rPr lang="en-GB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QGP</a:t>
            </a:r>
          </a:p>
          <a:p>
            <a:pPr algn="ctr"/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Inner workings of the QGP 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QGP substructure and medium-response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via jets and rare probes </a:t>
            </a:r>
          </a:p>
        </p:txBody>
      </p:sp>
    </p:spTree>
    <p:extLst>
      <p:ext uri="{BB962C8B-B14F-4D97-AF65-F5344CB8AC3E}">
        <p14:creationId xmlns:p14="http://schemas.microsoft.com/office/powerpoint/2010/main" val="23117241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CFF81-C1E5-4883-5295-2C66B7E78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51264955-3200-43B0-5B7F-43644086FB67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92D142-CA0A-4BE3-73EE-4B8264400BBB}"/>
              </a:ext>
            </a:extLst>
          </p:cNvPr>
          <p:cNvSpPr txBox="1"/>
          <p:nvPr/>
        </p:nvSpPr>
        <p:spPr>
          <a:xfrm>
            <a:off x="0" y="152400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/>
              <a:t>Open questions</a:t>
            </a:r>
            <a:endParaRPr lang="en-GB" sz="4400" b="1" dirty="0"/>
          </a:p>
          <a:p>
            <a:pPr algn="ctr"/>
            <a:r>
              <a:rPr lang="en-GB" sz="4400" b="1" dirty="0"/>
              <a:t>Inner Working of the QGP?</a:t>
            </a:r>
          </a:p>
        </p:txBody>
      </p:sp>
      <p:pic>
        <p:nvPicPr>
          <p:cNvPr id="3" name="Picture 2" descr="A diagram of a tree&#10;&#10;AI-generated content may be incorrect.">
            <a:extLst>
              <a:ext uri="{FF2B5EF4-FFF2-40B4-BE49-F238E27FC236}">
                <a16:creationId xmlns:a16="http://schemas.microsoft.com/office/drawing/2014/main" id="{0D288C53-5CD0-7858-C244-4D97D4300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45" y="1828800"/>
            <a:ext cx="9581255" cy="438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396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B1FCF-2612-683F-9633-0E609B948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541BB767-CC8B-0D37-5AB4-9B04104116F4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69C0E0-02AF-FD54-DE95-037EE72B4675}"/>
              </a:ext>
            </a:extLst>
          </p:cNvPr>
          <p:cNvSpPr txBox="1"/>
          <p:nvPr/>
        </p:nvSpPr>
        <p:spPr>
          <a:xfrm>
            <a:off x="0" y="838200"/>
            <a:ext cx="1219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b="1" dirty="0"/>
          </a:p>
          <a:p>
            <a:pPr algn="ctr"/>
            <a:r>
              <a:rPr lang="en-GB" sz="3200" b="1" dirty="0">
                <a:solidFill>
                  <a:schemeClr val="bg1">
                    <a:lumMod val="65000"/>
                  </a:schemeClr>
                </a:solidFill>
              </a:rPr>
              <a:t>To frame the following discussion</a:t>
            </a:r>
          </a:p>
          <a:p>
            <a:pPr algn="ctr"/>
            <a:r>
              <a:rPr lang="en-GB" sz="3200" b="1" dirty="0">
                <a:solidFill>
                  <a:schemeClr val="bg1">
                    <a:lumMod val="65000"/>
                  </a:schemeClr>
                </a:solidFill>
              </a:rPr>
              <a:t>a sketch of the</a:t>
            </a:r>
          </a:p>
          <a:p>
            <a:pPr algn="ctr"/>
            <a:r>
              <a:rPr lang="en-GB" sz="7200" b="1" dirty="0"/>
              <a:t>S</a:t>
            </a:r>
            <a:r>
              <a:rPr lang="en-CH" sz="7200" b="1" dirty="0"/>
              <a:t>tate of the art   </a:t>
            </a:r>
          </a:p>
          <a:p>
            <a:r>
              <a:rPr lang="en-CH" sz="3200" dirty="0"/>
              <a:t>   		 	  </a:t>
            </a:r>
          </a:p>
        </p:txBody>
      </p:sp>
    </p:spTree>
    <p:extLst>
      <p:ext uri="{BB962C8B-B14F-4D97-AF65-F5344CB8AC3E}">
        <p14:creationId xmlns:p14="http://schemas.microsoft.com/office/powerpoint/2010/main" val="2912231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3B158-6268-1117-3B79-6A85C45D3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aph of a graph of a graph of a graph of a graph of a graph of a graph of a graph of a graph of a graph of a graph of a graph of a graph of&#10;&#10;AI-generated content may be incorrect.">
            <a:extLst>
              <a:ext uri="{FF2B5EF4-FFF2-40B4-BE49-F238E27FC236}">
                <a16:creationId xmlns:a16="http://schemas.microsoft.com/office/drawing/2014/main" id="{04823688-1D5D-CC4A-B089-3D799E716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104" y="2706743"/>
            <a:ext cx="4634329" cy="355209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3595E8D-2BF3-8288-9889-FF153EE065D9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51F0E48-6118-FB92-FF63-193847DEFC63}"/>
              </a:ext>
            </a:extLst>
          </p:cNvPr>
          <p:cNvSpPr txBox="1">
            <a:spLocks/>
          </p:cNvSpPr>
          <p:nvPr/>
        </p:nvSpPr>
        <p:spPr>
          <a:xfrm>
            <a:off x="0" y="14882"/>
            <a:ext cx="121920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solidFill>
                  <a:schemeClr val="tx1"/>
                </a:solidFill>
              </a:rPr>
              <a:t>  </a:t>
            </a:r>
            <a:r>
              <a:rPr lang="en-US" sz="4400" u="sng" dirty="0">
                <a:solidFill>
                  <a:srgbClr val="FF0000"/>
                </a:solidFill>
              </a:rPr>
              <a:t>Rare hard probes</a:t>
            </a:r>
            <a:r>
              <a:rPr lang="en-US" sz="4400" u="sng" baseline="30000" dirty="0">
                <a:solidFill>
                  <a:srgbClr val="FF0000"/>
                </a:solidFill>
              </a:rPr>
              <a:t>1</a:t>
            </a:r>
            <a:endParaRPr lang="en-US" sz="4400" u="sng" dirty="0">
              <a:solidFill>
                <a:srgbClr val="FF0000"/>
              </a:solidFill>
            </a:endParaRPr>
          </a:p>
        </p:txBody>
      </p:sp>
      <p:pic>
        <p:nvPicPr>
          <p:cNvPr id="8" name="Picture 7" descr="A graph of a graph&#10;&#10;AI-generated content may be incorrect.">
            <a:extLst>
              <a:ext uri="{FF2B5EF4-FFF2-40B4-BE49-F238E27FC236}">
                <a16:creationId xmlns:a16="http://schemas.microsoft.com/office/drawing/2014/main" id="{9812224B-C2B2-4EEA-E607-0C6C69332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514600"/>
            <a:ext cx="4275929" cy="3810000"/>
          </a:xfrm>
          <a:prstGeom prst="rect">
            <a:avLst/>
          </a:prstGeom>
        </p:spPr>
      </p:pic>
      <p:pic>
        <p:nvPicPr>
          <p:cNvPr id="10" name="Picture 9" descr="A diagram of a tree&#10;&#10;AI-generated content may be incorrect.">
            <a:extLst>
              <a:ext uri="{FF2B5EF4-FFF2-40B4-BE49-F238E27FC236}">
                <a16:creationId xmlns:a16="http://schemas.microsoft.com/office/drawing/2014/main" id="{E2DD67E9-9293-B0BD-7754-5FE0BE3FD3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29672"/>
            <a:ext cx="3320439" cy="1508728"/>
          </a:xfrm>
          <a:prstGeom prst="rect">
            <a:avLst/>
          </a:prstGeom>
        </p:spPr>
      </p:pic>
      <p:pic>
        <p:nvPicPr>
          <p:cNvPr id="16" name="Picture 15" descr="A rainbow colored circle with a black line&#10;&#10;AI-generated content may be incorrect.">
            <a:extLst>
              <a:ext uri="{FF2B5EF4-FFF2-40B4-BE49-F238E27FC236}">
                <a16:creationId xmlns:a16="http://schemas.microsoft.com/office/drawing/2014/main" id="{B56456FB-FEF4-A2BB-7111-6F15B0612C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723" y="1124007"/>
            <a:ext cx="3320440" cy="13108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DAF5648-5C82-C905-4A6A-E2629E372CDE}"/>
              </a:ext>
            </a:extLst>
          </p:cNvPr>
          <p:cNvSpPr txBox="1"/>
          <p:nvPr/>
        </p:nvSpPr>
        <p:spPr>
          <a:xfrm>
            <a:off x="326718" y="6400800"/>
            <a:ext cx="106460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</a:rPr>
              <a:t>J. Wang (CMS) in Town Meeting on Heavy Ion </a:t>
            </a:r>
            <a:r>
              <a:rPr lang="nl-NL" sz="1400" dirty="0" err="1">
                <a:solidFill>
                  <a:schemeClr val="bg1"/>
                </a:solidFill>
              </a:rPr>
              <a:t>and</a:t>
            </a:r>
            <a:r>
              <a:rPr lang="nl-NL" sz="1400" dirty="0">
                <a:solidFill>
                  <a:schemeClr val="bg1"/>
                </a:solidFill>
              </a:rPr>
              <a:t> QGP </a:t>
            </a:r>
            <a:r>
              <a:rPr lang="nl-NL" sz="1400" dirty="0" err="1">
                <a:solidFill>
                  <a:schemeClr val="bg1"/>
                </a:solidFill>
              </a:rPr>
              <a:t>Physics</a:t>
            </a:r>
            <a:r>
              <a:rPr lang="nl-NL" sz="1400" dirty="0">
                <a:solidFill>
                  <a:schemeClr val="bg1"/>
                </a:solidFill>
              </a:rPr>
              <a:t>, 17 Feb 2025, </a:t>
            </a:r>
            <a:r>
              <a:rPr lang="nl-NL" sz="1400" dirty="0" err="1">
                <a:solidFill>
                  <a:schemeClr val="bg1"/>
                </a:solidFill>
              </a:rPr>
              <a:t>https</a:t>
            </a:r>
            <a:r>
              <a:rPr lang="nl-NL" sz="1400" dirty="0">
                <a:solidFill>
                  <a:schemeClr val="bg1"/>
                </a:solidFill>
              </a:rPr>
              <a:t>://</a:t>
            </a:r>
            <a:r>
              <a:rPr lang="nl-NL" sz="1400" dirty="0" err="1">
                <a:solidFill>
                  <a:schemeClr val="bg1"/>
                </a:solidFill>
              </a:rPr>
              <a:t>indico.cern.ch</a:t>
            </a:r>
            <a:r>
              <a:rPr lang="nl-NL" sz="1400" dirty="0">
                <a:solidFill>
                  <a:schemeClr val="bg1"/>
                </a:solidFill>
              </a:rPr>
              <a:t>/event/1483832/   </a:t>
            </a:r>
          </a:p>
        </p:txBody>
      </p:sp>
      <p:pic>
        <p:nvPicPr>
          <p:cNvPr id="24" name="Picture 23" descr="A graph of a graph&#10;&#10;AI-generated content may be incorrect.">
            <a:extLst>
              <a:ext uri="{FF2B5EF4-FFF2-40B4-BE49-F238E27FC236}">
                <a16:creationId xmlns:a16="http://schemas.microsoft.com/office/drawing/2014/main" id="{7FF65AD3-6BD5-FC3F-C821-82BBB7FAA9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2895599"/>
            <a:ext cx="3437036" cy="336323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B36B283-B06D-3DF1-9B6A-E671F95CD926}"/>
              </a:ext>
            </a:extLst>
          </p:cNvPr>
          <p:cNvSpPr txBox="1"/>
          <p:nvPr/>
        </p:nvSpPr>
        <p:spPr>
          <a:xfrm>
            <a:off x="9341449" y="1439926"/>
            <a:ext cx="2127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dirty="0"/>
              <a:t>Precision in heavy flavor quenching</a:t>
            </a:r>
          </a:p>
        </p:txBody>
      </p:sp>
    </p:spTree>
    <p:extLst>
      <p:ext uri="{BB962C8B-B14F-4D97-AF65-F5344CB8AC3E}">
        <p14:creationId xmlns:p14="http://schemas.microsoft.com/office/powerpoint/2010/main" val="32535214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38153-B959-3E6F-E073-5674F7276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EEDD2F75-27EB-0BE4-6348-41DA9A4BEDAF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16CCC7-EF30-370E-BAAB-B9DEDA41EFAE}"/>
              </a:ext>
            </a:extLst>
          </p:cNvPr>
          <p:cNvSpPr txBox="1">
            <a:spLocks/>
          </p:cNvSpPr>
          <p:nvPr/>
        </p:nvSpPr>
        <p:spPr>
          <a:xfrm>
            <a:off x="0" y="14882"/>
            <a:ext cx="121920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solidFill>
                  <a:schemeClr val="tx1"/>
                </a:solidFill>
              </a:rPr>
              <a:t>  </a:t>
            </a:r>
            <a:r>
              <a:rPr lang="en-US" sz="4400" u="sng" dirty="0">
                <a:solidFill>
                  <a:srgbClr val="FF0000"/>
                </a:solidFill>
              </a:rPr>
              <a:t>Testing QGP evolution with time-delayed quenching </a:t>
            </a:r>
          </a:p>
        </p:txBody>
      </p:sp>
      <p:pic>
        <p:nvPicPr>
          <p:cNvPr id="4" name="Picture 3" descr="A diagram of a light source&#10;&#10;AI-generated content may be incorrect.">
            <a:extLst>
              <a:ext uri="{FF2B5EF4-FFF2-40B4-BE49-F238E27FC236}">
                <a16:creationId xmlns:a16="http://schemas.microsoft.com/office/drawing/2014/main" id="{1FF41F4F-47D9-BAAE-6CDA-53C3BF4D4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767425"/>
            <a:ext cx="5257800" cy="18139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940609-22CD-DA6B-BFB6-883BA930D40C}"/>
              </a:ext>
            </a:extLst>
          </p:cNvPr>
          <p:cNvSpPr txBox="1"/>
          <p:nvPr/>
        </p:nvSpPr>
        <p:spPr>
          <a:xfrm>
            <a:off x="533400" y="990600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sz="2400" dirty="0"/>
              <a:t>.                                   : </a:t>
            </a:r>
            <a:r>
              <a:rPr lang="en-CH" sz="2400" dirty="0"/>
              <a:t> </a:t>
            </a:r>
            <a:r>
              <a:rPr lang="en-CH" sz="2400" b="1" dirty="0"/>
              <a:t>time-delayed </a:t>
            </a:r>
            <a:r>
              <a:rPr lang="en-CH" sz="2400" dirty="0"/>
              <a:t>hard partons in QGP</a:t>
            </a:r>
            <a:r>
              <a:rPr lang="en-CH" sz="2400" baseline="30000" dirty="0"/>
              <a:t>1</a:t>
            </a:r>
            <a:r>
              <a:rPr lang="en-CH" sz="2400" dirty="0"/>
              <a:t>. Quenching changes reconstructed W-mass.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C028D8-11A8-63A0-0F78-897BBEC6F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065513"/>
            <a:ext cx="2391507" cy="305890"/>
          </a:xfrm>
          <a:prstGeom prst="rect">
            <a:avLst/>
          </a:prstGeom>
        </p:spPr>
      </p:pic>
      <p:pic>
        <p:nvPicPr>
          <p:cNvPr id="18" name="Picture 17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F8138589-8939-6AE0-1692-DC990FAA38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555399"/>
            <a:ext cx="4191000" cy="27692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94BEE10-4122-2F57-D698-01E3AAA94596}"/>
              </a:ext>
            </a:extLst>
          </p:cNvPr>
          <p:cNvSpPr txBox="1"/>
          <p:nvPr/>
        </p:nvSpPr>
        <p:spPr>
          <a:xfrm>
            <a:off x="381000" y="4579203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GB" sz="2400" dirty="0"/>
              <a:t>Luminosity-limited throughout HL-LHC.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400" dirty="0"/>
              <a:t>Much better @ FCC-</a:t>
            </a:r>
            <a:r>
              <a:rPr lang="en-GB" sz="2400" dirty="0" err="1"/>
              <a:t>hh</a:t>
            </a:r>
            <a:r>
              <a:rPr lang="en-GB" sz="2400" dirty="0"/>
              <a:t>.   </a:t>
            </a:r>
            <a:endParaRPr lang="en-CH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025DE7-B916-A422-9833-57E0C342F38E}"/>
              </a:ext>
            </a:extLst>
          </p:cNvPr>
          <p:cNvSpPr txBox="1"/>
          <p:nvPr/>
        </p:nvSpPr>
        <p:spPr>
          <a:xfrm>
            <a:off x="351692" y="6451044"/>
            <a:ext cx="120454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1400" dirty="0">
                <a:solidFill>
                  <a:schemeClr val="bg1"/>
                </a:solidFill>
              </a:rPr>
              <a:t>1 Apolinario et al.,  PRL 120 (2018) 23, 232301</a:t>
            </a:r>
            <a:endParaRPr lang="en-CH" sz="14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591A0D5-CA18-C0B0-6A72-1077593CB382}"/>
              </a:ext>
            </a:extLst>
          </p:cNvPr>
          <p:cNvGrpSpPr/>
          <p:nvPr/>
        </p:nvGrpSpPr>
        <p:grpSpPr>
          <a:xfrm>
            <a:off x="381001" y="3633572"/>
            <a:ext cx="3276600" cy="830997"/>
            <a:chOff x="381001" y="3633572"/>
            <a:chExt cx="3276600" cy="83099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1C3546F-9B8F-6C83-4970-41B821FD5564}"/>
                </a:ext>
              </a:extLst>
            </p:cNvPr>
            <p:cNvSpPr txBox="1"/>
            <p:nvPr/>
          </p:nvSpPr>
          <p:spPr>
            <a:xfrm>
              <a:off x="381001" y="3633572"/>
              <a:ext cx="3276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Ø"/>
              </a:pPr>
              <a:r>
                <a:rPr lang="en-GB" sz="2400" dirty="0"/>
                <a:t>CMS expects first 3.8     modification in run2.   </a:t>
              </a:r>
              <a:endParaRPr lang="en-CH" sz="2400" dirty="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1CFA07E-4EA1-2841-2679-3152391C5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28999" y="3777902"/>
              <a:ext cx="228601" cy="182881"/>
            </a:xfrm>
            <a:prstGeom prst="rect">
              <a:avLst/>
            </a:prstGeom>
          </p:spPr>
        </p:pic>
      </p:grpSp>
      <p:pic>
        <p:nvPicPr>
          <p:cNvPr id="6" name="Picture 5" descr="A diagram of different quenching times&#10;&#10;AI-generated content may be incorrect.">
            <a:extLst>
              <a:ext uri="{FF2B5EF4-FFF2-40B4-BE49-F238E27FC236}">
                <a16:creationId xmlns:a16="http://schemas.microsoft.com/office/drawing/2014/main" id="{38E06DB7-80C3-60C5-9EF3-2BA4CE3C5D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587" y="909015"/>
            <a:ext cx="4272413" cy="389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757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94657-6167-9171-467E-1DB8BEB30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C8AB6E3-14B4-D6AA-4CCE-EF112777E88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dirty="0">
                <a:solidFill>
                  <a:srgbClr val="FF0000"/>
                </a:solidFill>
              </a:rPr>
              <a:t>One slide on FCC-</a:t>
            </a:r>
            <a:r>
              <a:rPr lang="en-US" b="1" u="sng" dirty="0" err="1">
                <a:solidFill>
                  <a:srgbClr val="FF0000"/>
                </a:solidFill>
              </a:rPr>
              <a:t>hh</a:t>
            </a:r>
            <a:r>
              <a:rPr lang="en-US" b="1" u="sng" dirty="0">
                <a:solidFill>
                  <a:srgbClr val="FF0000"/>
                </a:solidFill>
              </a:rPr>
              <a:t> as heavy ion collider </a:t>
            </a:r>
            <a:endParaRPr lang="en-US" u="sng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5553C9F-8A0F-8C54-7E6D-E56E58BAC0A3}"/>
              </a:ext>
            </a:extLst>
          </p:cNvPr>
          <p:cNvSpPr txBox="1"/>
          <p:nvPr/>
        </p:nvSpPr>
        <p:spPr>
          <a:xfrm>
            <a:off x="205036" y="6350604"/>
            <a:ext cx="4707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CH" sz="1400" dirty="0">
                <a:solidFill>
                  <a:schemeClr val="bg1"/>
                </a:solidFill>
              </a:rPr>
              <a:t>Dainese, Wiedemann (editors) Yellow Report 1605.01389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B9155B-D5C3-D388-E431-261A76838CC9}"/>
              </a:ext>
            </a:extLst>
          </p:cNvPr>
          <p:cNvSpPr txBox="1"/>
          <p:nvPr/>
        </p:nvSpPr>
        <p:spPr>
          <a:xfrm>
            <a:off x="376666" y="838200"/>
            <a:ext cx="39667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FF0000"/>
                </a:solidFill>
              </a:rPr>
              <a:t>Pb+Pb @ FCC-hh</a:t>
            </a:r>
            <a:r>
              <a:rPr lang="en-CH" sz="2400" b="1" baseline="30000" dirty="0">
                <a:solidFill>
                  <a:srgbClr val="FF0000"/>
                </a:solidFill>
              </a:rPr>
              <a:t>1</a:t>
            </a:r>
            <a:r>
              <a:rPr lang="en-CH" sz="2400" b="1" dirty="0">
                <a:solidFill>
                  <a:srgbClr val="FF0000"/>
                </a:solidFill>
              </a:rPr>
              <a:t>: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400" dirty="0"/>
              <a:t>Hotter, denser, faster expanding.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400" dirty="0"/>
              <a:t>Charm as QGP constituent?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400" dirty="0"/>
              <a:t>High multiplicity pp implies</a:t>
            </a:r>
          </a:p>
          <a:p>
            <a:r>
              <a:rPr lang="en-GB" sz="2400" dirty="0"/>
              <a:t>     high </a:t>
            </a:r>
            <a:r>
              <a:rPr lang="en-GB" sz="2400" dirty="0" err="1"/>
              <a:t>collectivity</a:t>
            </a:r>
            <a:r>
              <a:rPr lang="en-GB" sz="2400" dirty="0"/>
              <a:t> in pp!</a:t>
            </a:r>
            <a:endParaRPr lang="en-CH" sz="2400" dirty="0"/>
          </a:p>
        </p:txBody>
      </p:sp>
      <p:pic>
        <p:nvPicPr>
          <p:cNvPr id="12" name="Picture 11" descr="A diagram of a graph&#10;&#10;AI-generated content may be incorrect.">
            <a:extLst>
              <a:ext uri="{FF2B5EF4-FFF2-40B4-BE49-F238E27FC236}">
                <a16:creationId xmlns:a16="http://schemas.microsoft.com/office/drawing/2014/main" id="{452EE7CB-3BC7-E926-5414-ACDE76273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805262"/>
            <a:ext cx="7162800" cy="3049966"/>
          </a:xfrm>
          <a:prstGeom prst="rect">
            <a:avLst/>
          </a:prstGeom>
        </p:spPr>
      </p:pic>
      <p:pic>
        <p:nvPicPr>
          <p:cNvPr id="14" name="Picture 13" descr="A graph of a graph with numbers&#10;&#10;AI-generated content may be incorrect.">
            <a:extLst>
              <a:ext uri="{FF2B5EF4-FFF2-40B4-BE49-F238E27FC236}">
                <a16:creationId xmlns:a16="http://schemas.microsoft.com/office/drawing/2014/main" id="{C2DDA4C9-6B55-1C30-4A00-770B4D0C9D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6" y="3055663"/>
            <a:ext cx="4462583" cy="325063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88D1D2E-16E9-9193-725D-BC7398210C5D}"/>
              </a:ext>
            </a:extLst>
          </p:cNvPr>
          <p:cNvSpPr txBox="1"/>
          <p:nvPr/>
        </p:nvSpPr>
        <p:spPr>
          <a:xfrm>
            <a:off x="4648200" y="4373940"/>
            <a:ext cx="701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CH" sz="2400" dirty="0"/>
              <a:t>Full exploitation of HL-LHC as heavy ion collider will shape heavy-ion physics programme at FCC-hh.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2400" b="1" dirty="0">
                <a:solidFill>
                  <a:srgbClr val="FF0000"/>
                </a:solidFill>
              </a:rPr>
              <a:t>The design choices for FCC-</a:t>
            </a:r>
            <a:r>
              <a:rPr lang="en-GB" sz="2400" b="1" dirty="0" err="1">
                <a:solidFill>
                  <a:srgbClr val="FF0000"/>
                </a:solidFill>
              </a:rPr>
              <a:t>hh</a:t>
            </a:r>
            <a:r>
              <a:rPr lang="en-GB" sz="2400" b="1" dirty="0">
                <a:solidFill>
                  <a:srgbClr val="FF0000"/>
                </a:solidFill>
              </a:rPr>
              <a:t> and its injectors should allow for the possibility to inject heavy ions.</a:t>
            </a:r>
          </a:p>
        </p:txBody>
      </p:sp>
    </p:spTree>
    <p:extLst>
      <p:ext uri="{BB962C8B-B14F-4D97-AF65-F5344CB8AC3E}">
        <p14:creationId xmlns:p14="http://schemas.microsoft.com/office/powerpoint/2010/main" val="27919384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85C4D-4AB4-F345-EE48-F6814370D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38BD173-CEF7-A354-2CAD-743E117694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dirty="0">
                <a:solidFill>
                  <a:srgbClr val="FF0000"/>
                </a:solidFill>
              </a:rPr>
              <a:t>Diversity of research with nuclear beams at HL-LHC </a:t>
            </a:r>
            <a:endParaRPr lang="en-US" u="sng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DCF178-4695-44A1-1CB8-C0FDC479D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295433"/>
            <a:ext cx="3048000" cy="40291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8C3E5B-F3B0-13D4-9D95-015B0672A4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775579"/>
            <a:ext cx="1524000" cy="19678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90B06F-B888-190C-A945-203A948BE62D}"/>
              </a:ext>
            </a:extLst>
          </p:cNvPr>
          <p:cNvSpPr txBox="1"/>
          <p:nvPr/>
        </p:nvSpPr>
        <p:spPr>
          <a:xfrm>
            <a:off x="6072554" y="845590"/>
            <a:ext cx="5586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CH" sz="2400" dirty="0"/>
              <a:t>UPC programme throughout HL-LHC</a:t>
            </a:r>
          </a:p>
          <a:p>
            <a:r>
              <a:rPr lang="en-CH" sz="2400" dirty="0"/>
              <a:t>    (e.g. constraining gluon nuclear pdfs)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CBEFF4-8057-5D5C-6409-BBCDB12DF0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743411"/>
            <a:ext cx="3048000" cy="25811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A7FACF-E0E4-FCA2-1B86-823DBDED43FB}"/>
              </a:ext>
            </a:extLst>
          </p:cNvPr>
          <p:cNvSpPr txBox="1"/>
          <p:nvPr/>
        </p:nvSpPr>
        <p:spPr>
          <a:xfrm>
            <a:off x="152400" y="891361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CH" sz="2400" dirty="0"/>
              <a:t>Precise understanding of flow response  gives now access to nuclear structure</a:t>
            </a:r>
            <a:r>
              <a:rPr lang="en-CH" sz="2400" baseline="30000" dirty="0"/>
              <a:t>1</a:t>
            </a:r>
            <a:endParaRPr lang="en-CH" sz="2400" dirty="0"/>
          </a:p>
        </p:txBody>
      </p:sp>
      <p:pic>
        <p:nvPicPr>
          <p:cNvPr id="15" name="Picture 14" descr="A graph of a function&#10;&#10;AI-generated content may be incorrect.">
            <a:extLst>
              <a:ext uri="{FF2B5EF4-FFF2-40B4-BE49-F238E27FC236}">
                <a16:creationId xmlns:a16="http://schemas.microsoft.com/office/drawing/2014/main" id="{30B0938F-2471-AEE3-F131-2BFCA716E6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752600"/>
            <a:ext cx="2629759" cy="4114801"/>
          </a:xfrm>
          <a:prstGeom prst="rect">
            <a:avLst/>
          </a:prstGeom>
        </p:spPr>
      </p:pic>
      <p:pic>
        <p:nvPicPr>
          <p:cNvPr id="17" name="Picture 16" descr="A bowling ball and pin&#10;&#10;AI-generated content may be incorrect.">
            <a:extLst>
              <a:ext uri="{FF2B5EF4-FFF2-40B4-BE49-F238E27FC236}">
                <a16:creationId xmlns:a16="http://schemas.microsoft.com/office/drawing/2014/main" id="{9E717379-696C-5690-AAB8-759D334875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57400"/>
            <a:ext cx="3094747" cy="83099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2A4BC3C-E1B8-6B6D-5B12-7D824E7B69C7}"/>
              </a:ext>
            </a:extLst>
          </p:cNvPr>
          <p:cNvSpPr txBox="1"/>
          <p:nvPr/>
        </p:nvSpPr>
        <p:spPr>
          <a:xfrm>
            <a:off x="523868" y="1764268"/>
            <a:ext cx="2256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Neon is a bowling pin.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932108-78CB-CA38-72C7-D124ABC6E0CF}"/>
              </a:ext>
            </a:extLst>
          </p:cNvPr>
          <p:cNvSpPr txBox="1"/>
          <p:nvPr/>
        </p:nvSpPr>
        <p:spPr>
          <a:xfrm>
            <a:off x="523867" y="2878950"/>
            <a:ext cx="2027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Oxygen is spherical.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5FE4BE-491E-8570-6BB3-DE95509DF1CB}"/>
              </a:ext>
            </a:extLst>
          </p:cNvPr>
          <p:cNvSpPr txBox="1"/>
          <p:nvPr/>
        </p:nvSpPr>
        <p:spPr>
          <a:xfrm>
            <a:off x="510583" y="4306669"/>
            <a:ext cx="2530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Difference could be visible in LHCb  SMOG2.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C46FE2-0A72-16C1-17EB-E53220A4C76F}"/>
              </a:ext>
            </a:extLst>
          </p:cNvPr>
          <p:cNvSpPr txBox="1"/>
          <p:nvPr/>
        </p:nvSpPr>
        <p:spPr>
          <a:xfrm>
            <a:off x="510582" y="3433333"/>
            <a:ext cx="3223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Different spatial deformations lead to different flow responses.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353A2F-0371-0A50-DE63-53B4796485C6}"/>
              </a:ext>
            </a:extLst>
          </p:cNvPr>
          <p:cNvSpPr txBox="1"/>
          <p:nvPr/>
        </p:nvSpPr>
        <p:spPr>
          <a:xfrm>
            <a:off x="272417" y="6440237"/>
            <a:ext cx="61018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GB" sz="1400" b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G. Giacalone et al., </a:t>
            </a:r>
            <a:r>
              <a:rPr lang="en-GB" sz="1400" b="0" u="none" strike="noStrike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Phys.Rev.Lett</a:t>
            </a:r>
            <a:r>
              <a:rPr lang="en-GB" sz="1400" b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 134 (2025) 8, 082301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BA6CC7-7AA3-5510-6D98-82382D0CE3C9}"/>
              </a:ext>
            </a:extLst>
          </p:cNvPr>
          <p:cNvSpPr txBox="1"/>
          <p:nvPr/>
        </p:nvSpPr>
        <p:spPr>
          <a:xfrm>
            <a:off x="228599" y="5862935"/>
            <a:ext cx="5980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CH" sz="2400" dirty="0"/>
              <a:t>Opportunities with short light ion beams.</a:t>
            </a:r>
            <a:r>
              <a:rPr lang="en-CH" sz="2400" baseline="30000" dirty="0"/>
              <a:t>2</a:t>
            </a:r>
            <a:endParaRPr lang="en-CH" sz="2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F63C7C-E6D2-2095-A137-E5F6A21CAE2A}"/>
              </a:ext>
            </a:extLst>
          </p:cNvPr>
          <p:cNvSpPr txBox="1"/>
          <p:nvPr/>
        </p:nvSpPr>
        <p:spPr>
          <a:xfrm>
            <a:off x="5105400" y="6425603"/>
            <a:ext cx="7010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1400" b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CERN TH workshop: Light ion collisions at the LHC, https://</a:t>
            </a:r>
            <a:r>
              <a:rPr lang="en-GB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indico.cern.ch</a:t>
            </a:r>
            <a:r>
              <a:rPr lang="en-GB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/event/1436085/ </a:t>
            </a:r>
            <a:endParaRPr lang="en-GB" sz="1400" b="0" u="none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8455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D3BD6-B719-DF04-1311-A133A0E06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DB789471-E5A6-40C8-832C-C02DA2525C62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A88F96-889E-78A4-674E-EECD88DFCCEA}"/>
              </a:ext>
            </a:extLst>
          </p:cNvPr>
          <p:cNvSpPr txBox="1">
            <a:spLocks/>
          </p:cNvSpPr>
          <p:nvPr/>
        </p:nvSpPr>
        <p:spPr>
          <a:xfrm>
            <a:off x="0" y="14882"/>
            <a:ext cx="121920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solidFill>
                  <a:schemeClr val="tx1"/>
                </a:solidFill>
              </a:rPr>
              <a:t>  </a:t>
            </a:r>
            <a:r>
              <a:rPr lang="en-US" sz="4400" u="sng" dirty="0">
                <a:solidFill>
                  <a:srgbClr val="FF0000"/>
                </a:solidFill>
              </a:rPr>
              <a:t>Conclusion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883337-334A-534F-5618-9A5A6807D3B1}"/>
              </a:ext>
            </a:extLst>
          </p:cNvPr>
          <p:cNvSpPr txBox="1"/>
          <p:nvPr/>
        </p:nvSpPr>
        <p:spPr>
          <a:xfrm>
            <a:off x="609600" y="1055831"/>
            <a:ext cx="1097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GB" sz="2400" b="1" dirty="0"/>
              <a:t>The top priority for quark matter research in Europe is to fully exploit the physics opportunities presented by nuclear beams throughout the entire HL-LHC program.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635A41-C0CC-6665-C7D0-CA90EC5D2C38}"/>
              </a:ext>
            </a:extLst>
          </p:cNvPr>
          <p:cNvSpPr txBox="1"/>
          <p:nvPr/>
        </p:nvSpPr>
        <p:spPr>
          <a:xfrm>
            <a:off x="7010400" y="1886828"/>
            <a:ext cx="4308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(Conclusion of Town Meeting, 17 Feb. 2025)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8804BD-D37D-C6D6-9178-284E14BEE2C6}"/>
              </a:ext>
            </a:extLst>
          </p:cNvPr>
          <p:cNvSpPr txBox="1"/>
          <p:nvPr/>
        </p:nvSpPr>
        <p:spPr>
          <a:xfrm>
            <a:off x="609600" y="2445603"/>
            <a:ext cx="967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GB" sz="2400" dirty="0"/>
              <a:t>Full exploitation of HL-LHC as a heavy ion collider will address central open questions in the field of Quark Gluon Plasma research, including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GB" sz="2400" dirty="0"/>
              <a:t>Determining the transport properties of heavy </a:t>
            </a:r>
            <a:r>
              <a:rPr lang="en-GB" sz="2400" dirty="0" err="1"/>
              <a:t>flavor</a:t>
            </a:r>
            <a:r>
              <a:rPr lang="en-GB" sz="2400" dirty="0"/>
              <a:t>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GB" sz="2400" dirty="0"/>
              <a:t>Determining how the QGP radiates throughout its evolution.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GB" sz="2400" dirty="0"/>
              <a:t>Determining the inner workings of the QGP via hard probes.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7574DC-5043-7EFB-0AB1-C6420A2BC522}"/>
              </a:ext>
            </a:extLst>
          </p:cNvPr>
          <p:cNvSpPr txBox="1"/>
          <p:nvPr/>
        </p:nvSpPr>
        <p:spPr>
          <a:xfrm>
            <a:off x="533400" y="6400800"/>
            <a:ext cx="6477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dirty="0">
                <a:solidFill>
                  <a:schemeClr val="bg1"/>
                </a:solidFill>
              </a:rPr>
              <a:t>Town meeting:  https://indico.cern.ch/event/1483832/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73EF01-7B5A-852D-A6A2-D4BF6A34488C}"/>
              </a:ext>
            </a:extLst>
          </p:cNvPr>
          <p:cNvSpPr txBox="1"/>
          <p:nvPr/>
        </p:nvSpPr>
        <p:spPr>
          <a:xfrm>
            <a:off x="609600" y="4667071"/>
            <a:ext cx="998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GB" sz="2400" dirty="0"/>
              <a:t>Full exploitation of HL-LHC as a heavy ion collider requires new detectors with frontier technology. High integrated luminosities during runs 4 and 5 are essential.</a:t>
            </a:r>
          </a:p>
        </p:txBody>
      </p:sp>
    </p:spTree>
    <p:extLst>
      <p:ext uri="{BB962C8B-B14F-4D97-AF65-F5344CB8AC3E}">
        <p14:creationId xmlns:p14="http://schemas.microsoft.com/office/powerpoint/2010/main" val="39068792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47A00-636D-7CEE-A273-091E048A1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7A706-07AB-056E-CDA8-AE5B2489F1A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855" y="2362200"/>
            <a:ext cx="12178145" cy="863175"/>
          </a:xfrm>
        </p:spPr>
        <p:txBody>
          <a:bodyPr>
            <a:noAutofit/>
          </a:bodyPr>
          <a:lstStyle/>
          <a:p>
            <a:pPr algn="ctr"/>
            <a:r>
              <a:rPr lang="en-US" sz="8800" u="sng" dirty="0">
                <a:solidFill>
                  <a:srgbClr val="FF0000"/>
                </a:solidFill>
              </a:rPr>
              <a:t>Back-up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BD348B-5398-93EC-8520-A20BA9FA3A00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</p:spTree>
    <p:extLst>
      <p:ext uri="{BB962C8B-B14F-4D97-AF65-F5344CB8AC3E}">
        <p14:creationId xmlns:p14="http://schemas.microsoft.com/office/powerpoint/2010/main" val="8219388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52B11-4A1D-57B9-04EE-BD8BC60D1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A746DA8E-157E-4479-CACD-54DDAF958034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pic>
        <p:nvPicPr>
          <p:cNvPr id="4" name="Picture 3" descr="A screenshot of a document&#10;&#10;AI-generated content may be incorrect.">
            <a:extLst>
              <a:ext uri="{FF2B5EF4-FFF2-40B4-BE49-F238E27FC236}">
                <a16:creationId xmlns:a16="http://schemas.microsoft.com/office/drawing/2014/main" id="{4C969887-3A4B-E934-499D-950E88BA8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11506200" cy="625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397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FE0D4-0D46-FB2F-B6E2-F19738419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B2968B4A-7C69-A6F8-3C3B-82BA26EA3100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pic>
        <p:nvPicPr>
          <p:cNvPr id="3" name="Picture 2" descr="A screenshot of a document&#10;&#10;AI-generated content may be incorrect.">
            <a:extLst>
              <a:ext uri="{FF2B5EF4-FFF2-40B4-BE49-F238E27FC236}">
                <a16:creationId xmlns:a16="http://schemas.microsoft.com/office/drawing/2014/main" id="{DF89543C-9501-2B97-B226-0408CC424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124"/>
            <a:ext cx="12192000" cy="628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8454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68EA9-AFAC-F79C-FEB1-9464D4CF2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C2412D9D-2CDD-D514-B9AD-1B204905DF5C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pic>
        <p:nvPicPr>
          <p:cNvPr id="3" name="Picture 2" descr="A screenshot of a document&#10;&#10;AI-generated content may be incorrect.">
            <a:extLst>
              <a:ext uri="{FF2B5EF4-FFF2-40B4-BE49-F238E27FC236}">
                <a16:creationId xmlns:a16="http://schemas.microsoft.com/office/drawing/2014/main" id="{A443B588-AEEF-A47F-BB25-0B4294A96A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34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529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E20EC-8D3F-E070-1C3C-13C0D1ED2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0A9F4333-2E1D-DC3F-B752-B0885746485E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pic>
        <p:nvPicPr>
          <p:cNvPr id="3" name="Picture 2" descr="A screenshot of a document&#10;&#10;AI-generated content may be incorrect.">
            <a:extLst>
              <a:ext uri="{FF2B5EF4-FFF2-40B4-BE49-F238E27FC236}">
                <a16:creationId xmlns:a16="http://schemas.microsoft.com/office/drawing/2014/main" id="{EAFE2859-37A5-D211-D058-4A33C12F4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235"/>
            <a:ext cx="12192000" cy="636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78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6B721-7786-D9A4-1F02-64A4BCAEC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000BD926-C353-F9A0-B3F5-259264615212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4F8A566-9B90-A23E-1CBA-91E05208BD28}"/>
              </a:ext>
            </a:extLst>
          </p:cNvPr>
          <p:cNvSpPr txBox="1">
            <a:spLocks/>
          </p:cNvSpPr>
          <p:nvPr/>
        </p:nvSpPr>
        <p:spPr>
          <a:xfrm>
            <a:off x="0" y="14882"/>
            <a:ext cx="121920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solidFill>
                  <a:schemeClr val="tx1"/>
                </a:solidFill>
              </a:rPr>
              <a:t>  </a:t>
            </a:r>
            <a:r>
              <a:rPr lang="en-US" b="1" u="sng" dirty="0">
                <a:solidFill>
                  <a:srgbClr val="FF0000"/>
                </a:solidFill>
              </a:rPr>
              <a:t>Heavy-ions: generic &amp; large emergent phenomena</a:t>
            </a:r>
            <a:endParaRPr lang="en-US" sz="4400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 descr="A red blue and green circular object&#10;&#10;Description automatically generated">
            <a:extLst>
              <a:ext uri="{FF2B5EF4-FFF2-40B4-BE49-F238E27FC236}">
                <a16:creationId xmlns:a16="http://schemas.microsoft.com/office/drawing/2014/main" id="{DC6D704D-989D-B381-27A8-1150502ED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079" y="863952"/>
            <a:ext cx="7772400" cy="2121713"/>
          </a:xfrm>
          <a:prstGeom prst="rect">
            <a:avLst/>
          </a:prstGeom>
        </p:spPr>
      </p:pic>
      <p:pic>
        <p:nvPicPr>
          <p:cNvPr id="8" name="Picture 7" descr="A diagram of a graph showing a jet&#10;&#10;Description automatically generated with medium confidence">
            <a:extLst>
              <a:ext uri="{FF2B5EF4-FFF2-40B4-BE49-F238E27FC236}">
                <a16:creationId xmlns:a16="http://schemas.microsoft.com/office/drawing/2014/main" id="{D29964E7-231B-133B-38B2-05C3399176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093771"/>
            <a:ext cx="5410200" cy="32255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EED1AB-AF4C-B726-1056-5A397E2A5F56}"/>
              </a:ext>
            </a:extLst>
          </p:cNvPr>
          <p:cNvSpPr txBox="1"/>
          <p:nvPr/>
        </p:nvSpPr>
        <p:spPr>
          <a:xfrm>
            <a:off x="345882" y="892923"/>
            <a:ext cx="365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4800" b="1" dirty="0"/>
              <a:t>FLOW</a:t>
            </a:r>
          </a:p>
          <a:p>
            <a:r>
              <a:rPr lang="en-GB" sz="2400" dirty="0"/>
              <a:t>C</a:t>
            </a:r>
            <a:r>
              <a:rPr lang="en-CH" sz="2400" dirty="0"/>
              <a:t>ollective Motion of essentially all soft hadrons.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79EB17-1756-131D-86A2-68138DF3EC2A}"/>
              </a:ext>
            </a:extLst>
          </p:cNvPr>
          <p:cNvSpPr txBox="1"/>
          <p:nvPr/>
        </p:nvSpPr>
        <p:spPr>
          <a:xfrm>
            <a:off x="345882" y="2663929"/>
            <a:ext cx="3967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4800" b="1" dirty="0"/>
              <a:t>Jet Quenching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BAC291-5C39-62B1-13F1-A16A2337E528}"/>
              </a:ext>
            </a:extLst>
          </p:cNvPr>
          <p:cNvSpPr txBox="1"/>
          <p:nvPr/>
        </p:nvSpPr>
        <p:spPr>
          <a:xfrm>
            <a:off x="6027755" y="3276600"/>
            <a:ext cx="616424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800" dirty="0"/>
              <a:t>These phenomena are: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GB" sz="2800" dirty="0"/>
              <a:t>N</a:t>
            </a:r>
            <a:r>
              <a:rPr lang="en-CH" sz="2800" dirty="0"/>
              <a:t>umerically large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CH" sz="2800" dirty="0"/>
              <a:t>Generic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CH" sz="2800" dirty="0"/>
              <a:t>Quantified on top of pp baseline.</a:t>
            </a:r>
          </a:p>
          <a:p>
            <a:pPr marL="457200" indent="-457200">
              <a:buFont typeface="Wingdings" pitchFamily="2" charset="2"/>
              <a:buChar char="Ø"/>
            </a:pPr>
            <a:endParaRPr lang="en-CH" sz="2800" dirty="0"/>
          </a:p>
          <a:p>
            <a:pPr marL="457200" indent="-457200">
              <a:buFont typeface="Symbol" pitchFamily="2" charset="2"/>
              <a:buChar char="Þ"/>
            </a:pPr>
            <a:r>
              <a:rPr lang="en-GB" sz="2800" dirty="0">
                <a:solidFill>
                  <a:srgbClr val="FF0000"/>
                </a:solidFill>
              </a:rPr>
              <a:t>Allows for</a:t>
            </a:r>
            <a:r>
              <a:rPr lang="en-CH" sz="2800" dirty="0">
                <a:solidFill>
                  <a:srgbClr val="FF0000"/>
                </a:solidFill>
              </a:rPr>
              <a:t> detailed experimentation of collective phenomena.</a:t>
            </a:r>
          </a:p>
        </p:txBody>
      </p:sp>
    </p:spTree>
    <p:extLst>
      <p:ext uri="{BB962C8B-B14F-4D97-AF65-F5344CB8AC3E}">
        <p14:creationId xmlns:p14="http://schemas.microsoft.com/office/powerpoint/2010/main" val="4048416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9053E-CC3B-BE17-FC6D-E4142CD79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8E8437F5-6373-0884-5C71-7032CA202534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385A8A4-3C67-63F8-2811-D210B1E793BB}"/>
              </a:ext>
            </a:extLst>
          </p:cNvPr>
          <p:cNvSpPr txBox="1">
            <a:spLocks/>
          </p:cNvSpPr>
          <p:nvPr/>
        </p:nvSpPr>
        <p:spPr>
          <a:xfrm>
            <a:off x="0" y="14882"/>
            <a:ext cx="67818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solidFill>
                  <a:schemeClr val="tx1"/>
                </a:solidFill>
              </a:rPr>
              <a:t>  </a:t>
            </a:r>
            <a:r>
              <a:rPr lang="en-US" b="1" u="sng" dirty="0">
                <a:solidFill>
                  <a:srgbClr val="FF0000"/>
                </a:solidFill>
              </a:rPr>
              <a:t> … continued</a:t>
            </a:r>
            <a:endParaRPr lang="en-US" sz="4400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0FE636-2589-521A-2956-50E970EFD5A1}"/>
              </a:ext>
            </a:extLst>
          </p:cNvPr>
          <p:cNvSpPr txBox="1"/>
          <p:nvPr/>
        </p:nvSpPr>
        <p:spPr>
          <a:xfrm>
            <a:off x="362211" y="2527280"/>
            <a:ext cx="664818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i="0" u="none" strike="noStrike" dirty="0">
                <a:solidFill>
                  <a:srgbClr val="0070C0"/>
                </a:solidFill>
                <a:effectLst/>
                <a:latin typeface="Lucida Grande" panose="020B0600040502020204" pitchFamily="34" charset="0"/>
              </a:rPr>
              <a:t>“ Collective effects are observed in high-multiplicity pp events, similar to the signals traditionally attributed to the formation of a Quark Gluon Plasma in heavy ion collisions … there is still not a unified framework</a:t>
            </a:r>
            <a:r>
              <a:rPr lang="en-GB" sz="2800" b="0" i="0" u="none" strike="noStrike" dirty="0">
                <a:solidFill>
                  <a:srgbClr val="0070C0"/>
                </a:solidFill>
                <a:effectLst/>
                <a:latin typeface="Lucida Grande" panose="020B0600040502020204" pitchFamily="34" charset="0"/>
              </a:rPr>
              <a:t>.”</a:t>
            </a:r>
          </a:p>
          <a:p>
            <a:endParaRPr lang="en-GB" sz="2800" b="0" i="0" u="none" strike="noStrike" dirty="0">
              <a:solidFill>
                <a:srgbClr val="0070C0"/>
              </a:solidFill>
              <a:effectLst/>
              <a:latin typeface="Lucida Grande" panose="020B0600040502020204" pitchFamily="34" charset="0"/>
            </a:endParaRPr>
          </a:p>
          <a:p>
            <a:r>
              <a:rPr lang="en-GB" sz="2000" dirty="0" err="1">
                <a:solidFill>
                  <a:srgbClr val="0070C0"/>
                </a:solidFill>
                <a:latin typeface="Lucida Grande" panose="020B0600040502020204" pitchFamily="34" charset="0"/>
              </a:rPr>
              <a:t>Torbjörn</a:t>
            </a:r>
            <a:r>
              <a:rPr lang="en-GB" sz="2000" dirty="0">
                <a:solidFill>
                  <a:srgbClr val="0070C0"/>
                </a:solidFill>
                <a:latin typeface="Lucida Grande" panose="020B0600040502020204" pitchFamily="34" charset="0"/>
              </a:rPr>
              <a:t> </a:t>
            </a:r>
            <a:r>
              <a:rPr lang="en-GB" sz="2000" dirty="0" err="1">
                <a:solidFill>
                  <a:srgbClr val="0070C0"/>
                </a:solidFill>
                <a:latin typeface="Lucida Grande" panose="020B0600040502020204" pitchFamily="34" charset="0"/>
              </a:rPr>
              <a:t>Sjöstrand</a:t>
            </a:r>
            <a:r>
              <a:rPr lang="en-GB" sz="2000" dirty="0">
                <a:solidFill>
                  <a:srgbClr val="0070C0"/>
                </a:solidFill>
                <a:latin typeface="Lucida Grande" panose="020B0600040502020204" pitchFamily="34" charset="0"/>
              </a:rPr>
              <a:t>, “Collective Effects, the viewpoint of HEP MC Codes” 1808.03117</a:t>
            </a:r>
            <a:endParaRPr lang="en-CH" sz="2000" dirty="0">
              <a:solidFill>
                <a:srgbClr val="0070C0"/>
              </a:solidFill>
            </a:endParaRPr>
          </a:p>
        </p:txBody>
      </p:sp>
      <p:pic>
        <p:nvPicPr>
          <p:cNvPr id="4" name="Picture 3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AA4BFECF-4CCC-84A2-2B2A-0E18EACDD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5297411" cy="64092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EF04B1-AC04-612A-CF4B-F2C25F5DCF0C}"/>
              </a:ext>
            </a:extLst>
          </p:cNvPr>
          <p:cNvSpPr txBox="1"/>
          <p:nvPr/>
        </p:nvSpPr>
        <p:spPr>
          <a:xfrm>
            <a:off x="73739" y="762000"/>
            <a:ext cx="77313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4400" b="1" dirty="0"/>
              <a:t> Strangeness enhancement</a:t>
            </a:r>
            <a:endParaRPr lang="en-CH" sz="4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ED24F3-F9A9-D8ED-CE8B-7A8832F85DB0}"/>
              </a:ext>
            </a:extLst>
          </p:cNvPr>
          <p:cNvSpPr txBox="1"/>
          <p:nvPr/>
        </p:nvSpPr>
        <p:spPr>
          <a:xfrm>
            <a:off x="304800" y="6400800"/>
            <a:ext cx="2957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>
                <a:solidFill>
                  <a:schemeClr val="bg1"/>
                </a:solidFill>
              </a:rPr>
              <a:t>ALICE Coll, arXiv:2211.04384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FD520D-4C35-1204-DAC9-34683D438C1A}"/>
              </a:ext>
            </a:extLst>
          </p:cNvPr>
          <p:cNvSpPr txBox="1"/>
          <p:nvPr/>
        </p:nvSpPr>
        <p:spPr>
          <a:xfrm>
            <a:off x="891547" y="1480732"/>
            <a:ext cx="5297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400" dirty="0"/>
              <a:t>“Hadrochemistry” changes generically with system size.</a:t>
            </a:r>
          </a:p>
        </p:txBody>
      </p:sp>
    </p:spTree>
    <p:extLst>
      <p:ext uri="{BB962C8B-B14F-4D97-AF65-F5344CB8AC3E}">
        <p14:creationId xmlns:p14="http://schemas.microsoft.com/office/powerpoint/2010/main" val="1254480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713D2-92F3-3C3C-2376-CEFF976F9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8D5D6CAD-A975-2C7C-A24B-2451B36B6100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A5ACCA-047C-48E5-4B92-4254645F9068}"/>
              </a:ext>
            </a:extLst>
          </p:cNvPr>
          <p:cNvSpPr txBox="1">
            <a:spLocks/>
          </p:cNvSpPr>
          <p:nvPr/>
        </p:nvSpPr>
        <p:spPr>
          <a:xfrm>
            <a:off x="0" y="304800"/>
            <a:ext cx="121920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40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 </a:t>
            </a:r>
            <a:r>
              <a:rPr lang="en-US" sz="4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emergent</a:t>
            </a:r>
            <a:r>
              <a:rPr lang="en-US" sz="40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phenomena are </a:t>
            </a:r>
            <a:r>
              <a:rPr lang="en-US" sz="4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en-US" sz="40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accounted for in the</a:t>
            </a:r>
          </a:p>
          <a:p>
            <a:pPr algn="ctr"/>
            <a:r>
              <a:rPr lang="en-US" sz="40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default (MC) picture of proton-proton collisions </a:t>
            </a:r>
            <a:endParaRPr lang="en-US" sz="4000" u="sng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D864FA-706D-A7D9-6421-CC92F6F1EA56}"/>
              </a:ext>
            </a:extLst>
          </p:cNvPr>
          <p:cNvSpPr txBox="1"/>
          <p:nvPr/>
        </p:nvSpPr>
        <p:spPr>
          <a:xfrm>
            <a:off x="6186668" y="1396370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Included: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BF1B07-36A2-1C21-DC22-0AB1BE2183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52314"/>
            <a:ext cx="5072373" cy="46189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685F1D-711E-67AB-5A06-3EF13E906A2B}"/>
              </a:ext>
            </a:extLst>
          </p:cNvPr>
          <p:cNvSpPr txBox="1"/>
          <p:nvPr/>
        </p:nvSpPr>
        <p:spPr>
          <a:xfrm>
            <a:off x="1295400" y="1082982"/>
            <a:ext cx="3988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A free-streaming but fragmenting “gas”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573304-E42A-4432-9640-6578AF5EAC52}"/>
              </a:ext>
            </a:extLst>
          </p:cNvPr>
          <p:cNvSpPr txBox="1"/>
          <p:nvPr/>
        </p:nvSpPr>
        <p:spPr>
          <a:xfrm>
            <a:off x="6477000" y="1919590"/>
            <a:ext cx="3775649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200" b="1" dirty="0">
                <a:solidFill>
                  <a:srgbClr val="0070C0"/>
                </a:solidFill>
              </a:rPr>
              <a:t>Multiple Parton Interactions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200" b="1" dirty="0">
                <a:solidFill>
                  <a:srgbClr val="FF0000"/>
                </a:solidFill>
              </a:rPr>
              <a:t>Hard Processes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200" dirty="0">
                <a:solidFill>
                  <a:srgbClr val="FF0000"/>
                </a:solidFill>
              </a:rPr>
              <a:t>Parton Showers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200" b="1" dirty="0">
                <a:solidFill>
                  <a:srgbClr val="92D050"/>
                </a:solidFill>
              </a:rPr>
              <a:t>Hadronization</a:t>
            </a:r>
            <a:endParaRPr lang="en-US" sz="2200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sz="2200" b="1" dirty="0">
                <a:solidFill>
                  <a:srgbClr val="00B050"/>
                </a:solidFill>
              </a:rPr>
              <a:t>Hadronic decays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200" b="1" dirty="0">
                <a:solidFill>
                  <a:srgbClr val="FFFF00"/>
                </a:solidFill>
              </a:rPr>
              <a:t>Electroweak processes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200" dirty="0">
                <a:solidFill>
                  <a:schemeClr val="bg2"/>
                </a:solidFill>
              </a:rPr>
              <a:t>BSM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68988C-18EE-0D87-3415-D2CF4F33BC0F}"/>
              </a:ext>
            </a:extLst>
          </p:cNvPr>
          <p:cNvSpPr txBox="1"/>
          <p:nvPr/>
        </p:nvSpPr>
        <p:spPr>
          <a:xfrm>
            <a:off x="6172200" y="4429780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Not included: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75052C-09EA-CADC-409C-931FABED95E0}"/>
              </a:ext>
            </a:extLst>
          </p:cNvPr>
          <p:cNvSpPr txBox="1"/>
          <p:nvPr/>
        </p:nvSpPr>
        <p:spPr>
          <a:xfrm>
            <a:off x="6477000" y="4979313"/>
            <a:ext cx="5410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200" b="1" dirty="0">
                <a:solidFill>
                  <a:srgbClr val="0070C0"/>
                </a:solidFill>
              </a:rPr>
              <a:t>any notion of “medium-dependence”, such as jet quenching, flow, </a:t>
            </a:r>
            <a:r>
              <a:rPr lang="en-US" sz="2200" b="1" dirty="0" err="1">
                <a:solidFill>
                  <a:srgbClr val="0070C0"/>
                </a:solidFill>
              </a:rPr>
              <a:t>hadrochemistry</a:t>
            </a:r>
            <a:endParaRPr lang="en-US" sz="2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325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51219-3D26-2962-D265-5855C6B28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D238CD22-92E2-D1DD-4B5F-4348DC3774DC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C368A9-0441-D728-5B4B-976E07D50575}"/>
              </a:ext>
            </a:extLst>
          </p:cNvPr>
          <p:cNvSpPr txBox="1">
            <a:spLocks/>
          </p:cNvSpPr>
          <p:nvPr/>
        </p:nvSpPr>
        <p:spPr>
          <a:xfrm>
            <a:off x="0" y="14882"/>
            <a:ext cx="121920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solidFill>
                  <a:schemeClr val="tx1"/>
                </a:solidFill>
              </a:rPr>
              <a:t>  </a:t>
            </a:r>
            <a:r>
              <a:rPr lang="en-US" b="1" u="sng" dirty="0">
                <a:solidFill>
                  <a:srgbClr val="FF0000"/>
                </a:solidFill>
              </a:rPr>
              <a:t>and yet, they smoothly extend to proton-proton collisions</a:t>
            </a:r>
            <a:endParaRPr lang="en-US" sz="4400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 descr="A table of maths&#10;&#10;Description automatically generated">
            <a:extLst>
              <a:ext uri="{FF2B5EF4-FFF2-40B4-BE49-F238E27FC236}">
                <a16:creationId xmlns:a16="http://schemas.microsoft.com/office/drawing/2014/main" id="{190D27BA-FCB0-BD3D-CB7E-D6778914B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878057"/>
            <a:ext cx="9296400" cy="54375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517432-6F22-3721-26C4-0389E9608701}"/>
              </a:ext>
            </a:extLst>
          </p:cNvPr>
          <p:cNvSpPr txBox="1"/>
          <p:nvPr/>
        </p:nvSpPr>
        <p:spPr>
          <a:xfrm rot="20438333">
            <a:off x="2437898" y="2951946"/>
            <a:ext cx="8305800" cy="954107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H" sz="2800" dirty="0"/>
              <a:t>200 publications from all LHC and RHIC collaborations:</a:t>
            </a:r>
          </a:p>
          <a:p>
            <a:r>
              <a:rPr lang="en-GB" sz="2800" dirty="0"/>
              <a:t>P</a:t>
            </a:r>
            <a:r>
              <a:rPr lang="en-CH" sz="2800" dirty="0"/>
              <a:t>recursor phenomena of collectivity seen in pp and pA.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35E2BB-05DF-28C3-BC3D-FE2A31247049}"/>
              </a:ext>
            </a:extLst>
          </p:cNvPr>
          <p:cNvSpPr txBox="1"/>
          <p:nvPr/>
        </p:nvSpPr>
        <p:spPr>
          <a:xfrm>
            <a:off x="304800" y="6400800"/>
            <a:ext cx="6749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>
                <a:solidFill>
                  <a:schemeClr val="bg1"/>
                </a:solidFill>
              </a:rPr>
              <a:t>Table from: Jan Fiete Grosse-Oertringhaus &amp; UAW, arXiv:2407.07484 </a:t>
            </a:r>
          </a:p>
        </p:txBody>
      </p:sp>
    </p:spTree>
    <p:extLst>
      <p:ext uri="{BB962C8B-B14F-4D97-AF65-F5344CB8AC3E}">
        <p14:creationId xmlns:p14="http://schemas.microsoft.com/office/powerpoint/2010/main" val="2751464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55E0D-90AF-700E-8939-803A9C1FC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79CB6098-224F-4D01-1B2D-4E253EB96874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11CA0F-1E61-9BDD-902F-CF7713113FA0}"/>
              </a:ext>
            </a:extLst>
          </p:cNvPr>
          <p:cNvSpPr txBox="1"/>
          <p:nvPr/>
        </p:nvSpPr>
        <p:spPr>
          <a:xfrm>
            <a:off x="14207" y="0"/>
            <a:ext cx="1219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3200" b="1" dirty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en-GB" sz="4400" b="1" dirty="0"/>
              <a:t>Why is quantifying fluid dynamics in AA-collisions of fundamental interest?</a:t>
            </a:r>
            <a:r>
              <a:rPr lang="en-GB" sz="7200" b="1" dirty="0"/>
              <a:t> </a:t>
            </a:r>
            <a:r>
              <a:rPr lang="en-CH" sz="7200" b="1" dirty="0"/>
              <a:t>   </a:t>
            </a:r>
          </a:p>
          <a:p>
            <a:r>
              <a:rPr lang="en-CH" sz="3200" dirty="0"/>
              <a:t>   		 	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9C8999-744C-0AE8-241B-4B023F5B7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2819400"/>
            <a:ext cx="3429000" cy="27929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8E1800-4BF9-9940-FE88-9489BFEBE724}"/>
              </a:ext>
            </a:extLst>
          </p:cNvPr>
          <p:cNvSpPr txBox="1"/>
          <p:nvPr/>
        </p:nvSpPr>
        <p:spPr>
          <a:xfrm>
            <a:off x="457200" y="2819400"/>
            <a:ext cx="6172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CH" sz="2800" dirty="0"/>
              <a:t>Flow translates </a:t>
            </a:r>
            <a:r>
              <a:rPr lang="en-CH" sz="2800" b="1" dirty="0">
                <a:solidFill>
                  <a:srgbClr val="7030A0"/>
                </a:solidFill>
              </a:rPr>
              <a:t>spatial gradients into momentum gradients</a:t>
            </a:r>
            <a:r>
              <a:rPr lang="en-CH" sz="2800" dirty="0"/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CH" sz="2800" dirty="0">
                <a:solidFill>
                  <a:srgbClr val="FF0000"/>
                </a:solidFill>
              </a:rPr>
              <a:t>Fluid dynamics gives access to QGP</a:t>
            </a:r>
          </a:p>
          <a:p>
            <a:r>
              <a:rPr lang="en-CH" sz="2800" dirty="0">
                <a:solidFill>
                  <a:srgbClr val="FF0000"/>
                </a:solidFill>
              </a:rPr>
              <a:t>    properties that can be calculated from</a:t>
            </a:r>
          </a:p>
          <a:p>
            <a:r>
              <a:rPr lang="en-CH" sz="2800" dirty="0">
                <a:solidFill>
                  <a:srgbClr val="FF0000"/>
                </a:solidFill>
              </a:rPr>
              <a:t>    1st principles in quantum field theory</a:t>
            </a:r>
            <a:r>
              <a:rPr lang="en-CH" sz="2800" dirty="0"/>
              <a:t>.</a:t>
            </a:r>
          </a:p>
          <a:p>
            <a:endParaRPr lang="en-CH" sz="2800" dirty="0"/>
          </a:p>
          <a:p>
            <a:r>
              <a:rPr lang="en-CH" sz="2800" dirty="0"/>
              <a:t>    … in more detail  ….</a:t>
            </a:r>
          </a:p>
          <a:p>
            <a:r>
              <a:rPr lang="en-CH" sz="2800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2752404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7" name="Rounded Rectangle 31">
            <a:extLst>
              <a:ext uri="{FF2B5EF4-FFF2-40B4-BE49-F238E27FC236}">
                <a16:creationId xmlns:a16="http://schemas.microsoft.com/office/drawing/2014/main" id="{B7CC3C07-FAD8-726F-8294-4BB92115C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5848350"/>
            <a:ext cx="381000" cy="381000"/>
          </a:xfrm>
          <a:prstGeom prst="roundRect">
            <a:avLst>
              <a:gd name="adj" fmla="val 16667"/>
            </a:avLst>
          </a:prstGeom>
          <a:solidFill>
            <a:srgbClr val="00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CH" altLang="en-CH"/>
          </a:p>
        </p:txBody>
      </p:sp>
      <p:sp>
        <p:nvSpPr>
          <p:cNvPr id="19468" name="Rounded Rectangle 29">
            <a:extLst>
              <a:ext uri="{FF2B5EF4-FFF2-40B4-BE49-F238E27FC236}">
                <a16:creationId xmlns:a16="http://schemas.microsoft.com/office/drawing/2014/main" id="{E5477DEF-170D-264B-7D42-2B97D0549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5848350"/>
            <a:ext cx="381000" cy="381000"/>
          </a:xfrm>
          <a:prstGeom prst="roundRect">
            <a:avLst>
              <a:gd name="adj" fmla="val 16667"/>
            </a:avLst>
          </a:prstGeom>
          <a:solidFill>
            <a:srgbClr val="00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CH" altLang="en-CH"/>
          </a:p>
        </p:txBody>
      </p:sp>
      <p:sp>
        <p:nvSpPr>
          <p:cNvPr id="19469" name="Rounded Rectangle 23">
            <a:extLst>
              <a:ext uri="{FF2B5EF4-FFF2-40B4-BE49-F238E27FC236}">
                <a16:creationId xmlns:a16="http://schemas.microsoft.com/office/drawing/2014/main" id="{4D167C78-CFF8-1233-F351-F4AD29456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3028950"/>
            <a:ext cx="6705600" cy="381000"/>
          </a:xfrm>
          <a:prstGeom prst="roundRect">
            <a:avLst>
              <a:gd name="adj" fmla="val 16667"/>
            </a:avLst>
          </a:prstGeom>
          <a:solidFill>
            <a:srgbClr val="00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CH" altLang="en-CH"/>
          </a:p>
        </p:txBody>
      </p:sp>
      <p:sp>
        <p:nvSpPr>
          <p:cNvPr id="19470" name="Rounded Rectangle 25">
            <a:extLst>
              <a:ext uri="{FF2B5EF4-FFF2-40B4-BE49-F238E27FC236}">
                <a16:creationId xmlns:a16="http://schemas.microsoft.com/office/drawing/2014/main" id="{ACDA9BD8-6ACC-01A6-BD82-ABB3EA2437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4857750"/>
            <a:ext cx="5334000" cy="685800"/>
          </a:xfrm>
          <a:prstGeom prst="roundRect">
            <a:avLst>
              <a:gd name="adj" fmla="val 16667"/>
            </a:avLst>
          </a:prstGeom>
          <a:solidFill>
            <a:srgbClr val="00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CH" altLang="en-CH"/>
          </a:p>
        </p:txBody>
      </p:sp>
      <p:sp>
        <p:nvSpPr>
          <p:cNvPr id="19471" name="Rounded Rectangle 20">
            <a:extLst>
              <a:ext uri="{FF2B5EF4-FFF2-40B4-BE49-F238E27FC236}">
                <a16:creationId xmlns:a16="http://schemas.microsoft.com/office/drawing/2014/main" id="{1D80EF65-E541-BA04-6615-04E23CB5A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4279900"/>
            <a:ext cx="228600" cy="381000"/>
          </a:xfrm>
          <a:prstGeom prst="roundRect">
            <a:avLst>
              <a:gd name="adj" fmla="val 16667"/>
            </a:avLst>
          </a:prstGeom>
          <a:solidFill>
            <a:srgbClr val="00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CH" altLang="en-CH"/>
          </a:p>
        </p:txBody>
      </p:sp>
      <p:sp>
        <p:nvSpPr>
          <p:cNvPr id="19472" name="Rounded Rectangle 19">
            <a:extLst>
              <a:ext uri="{FF2B5EF4-FFF2-40B4-BE49-F238E27FC236}">
                <a16:creationId xmlns:a16="http://schemas.microsoft.com/office/drawing/2014/main" id="{359EC503-B5F5-F1DD-26C1-F255CA7B9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4279900"/>
            <a:ext cx="228600" cy="381000"/>
          </a:xfrm>
          <a:prstGeom prst="roundRect">
            <a:avLst>
              <a:gd name="adj" fmla="val 16667"/>
            </a:avLst>
          </a:prstGeom>
          <a:solidFill>
            <a:srgbClr val="00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CH" altLang="en-CH"/>
          </a:p>
        </p:txBody>
      </p:sp>
      <p:sp>
        <p:nvSpPr>
          <p:cNvPr id="19473" name="Rounded Rectangle 18">
            <a:extLst>
              <a:ext uri="{FF2B5EF4-FFF2-40B4-BE49-F238E27FC236}">
                <a16:creationId xmlns:a16="http://schemas.microsoft.com/office/drawing/2014/main" id="{D079094E-C44D-37D5-8260-1823C8806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3670300"/>
            <a:ext cx="1295400" cy="381000"/>
          </a:xfrm>
          <a:prstGeom prst="roundRect">
            <a:avLst>
              <a:gd name="adj" fmla="val 16667"/>
            </a:avLst>
          </a:prstGeom>
          <a:solidFill>
            <a:srgbClr val="00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CH" altLang="en-CH"/>
          </a:p>
        </p:txBody>
      </p:sp>
      <p:sp>
        <p:nvSpPr>
          <p:cNvPr id="19474" name="Rounded Rectangle 17">
            <a:extLst>
              <a:ext uri="{FF2B5EF4-FFF2-40B4-BE49-F238E27FC236}">
                <a16:creationId xmlns:a16="http://schemas.microsoft.com/office/drawing/2014/main" id="{097C4CE1-CB72-4AE6-4AA5-382C5B8F8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3670300"/>
            <a:ext cx="1295400" cy="381000"/>
          </a:xfrm>
          <a:prstGeom prst="roundRect">
            <a:avLst>
              <a:gd name="adj" fmla="val 16667"/>
            </a:avLst>
          </a:prstGeom>
          <a:solidFill>
            <a:srgbClr val="00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CH" altLang="en-CH"/>
          </a:p>
        </p:txBody>
      </p:sp>
      <p:sp>
        <p:nvSpPr>
          <p:cNvPr id="19476" name="TextBox 3">
            <a:extLst>
              <a:ext uri="{FF2B5EF4-FFF2-40B4-BE49-F238E27FC236}">
                <a16:creationId xmlns:a16="http://schemas.microsoft.com/office/drawing/2014/main" id="{F0A6D8BF-82B1-7C87-C4B2-52FEB17D0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1" y="1152525"/>
            <a:ext cx="9136063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CH" sz="2000" dirty="0"/>
              <a:t>Based on:  E-p conservation:</a:t>
            </a:r>
          </a:p>
          <a:p>
            <a:endParaRPr lang="en-US" altLang="en-CH" sz="2000" dirty="0"/>
          </a:p>
          <a:p>
            <a:r>
              <a:rPr lang="en-US" altLang="en-CH" sz="2000" dirty="0"/>
              <a:t>                       2</a:t>
            </a:r>
            <a:r>
              <a:rPr lang="en-US" altLang="en-CH" sz="2000" baseline="30000" dirty="0"/>
              <a:t>nd</a:t>
            </a:r>
            <a:r>
              <a:rPr lang="en-US" altLang="en-CH" sz="2000" dirty="0"/>
              <a:t> law of thermodynamics:</a:t>
            </a:r>
          </a:p>
          <a:p>
            <a:endParaRPr lang="en-US" altLang="en-CH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en-CH" sz="2000" dirty="0"/>
              <a:t>Sensitive to properties of matter that are </a:t>
            </a:r>
          </a:p>
          <a:p>
            <a:endParaRPr lang="en-US" altLang="en-CH" sz="2000" dirty="0"/>
          </a:p>
          <a:p>
            <a:r>
              <a:rPr lang="en-US" altLang="en-CH" sz="2000" dirty="0"/>
              <a:t>                        </a:t>
            </a:r>
            <a:r>
              <a:rPr lang="en-US" altLang="en-CH" sz="2000" b="1" dirty="0"/>
              <a:t>calculated from first principles in quantum field theory</a:t>
            </a:r>
          </a:p>
          <a:p>
            <a:endParaRPr lang="en-US" altLang="en-CH" sz="2000" dirty="0"/>
          </a:p>
          <a:p>
            <a:r>
              <a:rPr lang="en-US" altLang="en-CH" sz="2000" dirty="0"/>
              <a:t>            - </a:t>
            </a:r>
            <a:r>
              <a:rPr lang="en-US" altLang="en-CH" sz="2000" b="1" dirty="0">
                <a:solidFill>
                  <a:srgbClr val="FF6600"/>
                </a:solidFill>
              </a:rPr>
              <a:t>EOS</a:t>
            </a:r>
            <a:r>
              <a:rPr lang="en-US" altLang="en-CH" sz="2000" dirty="0"/>
              <a:t>:                    and </a:t>
            </a:r>
            <a:r>
              <a:rPr lang="en-US" altLang="en-CH" sz="2000" b="1" dirty="0">
                <a:solidFill>
                  <a:srgbClr val="FF6600"/>
                </a:solidFill>
              </a:rPr>
              <a:t>sound velocity</a:t>
            </a:r>
          </a:p>
          <a:p>
            <a:endParaRPr lang="en-US" altLang="en-CH" sz="2000" dirty="0"/>
          </a:p>
          <a:p>
            <a:r>
              <a:rPr lang="en-US" altLang="en-CH" sz="2000" dirty="0"/>
              <a:t>            - </a:t>
            </a:r>
            <a:r>
              <a:rPr lang="en-US" altLang="en-CH" sz="2000" b="1" dirty="0">
                <a:solidFill>
                  <a:srgbClr val="FF6600"/>
                </a:solidFill>
              </a:rPr>
              <a:t>transport coefficients</a:t>
            </a:r>
            <a:r>
              <a:rPr lang="en-US" altLang="en-CH" sz="2000" dirty="0"/>
              <a:t>: shear    , bulk     viscosity, conductivities …</a:t>
            </a:r>
          </a:p>
          <a:p>
            <a:endParaRPr lang="en-US" altLang="en-CH" sz="2000" dirty="0"/>
          </a:p>
          <a:p>
            <a:endParaRPr lang="en-US" altLang="en-CH" sz="2000" dirty="0"/>
          </a:p>
          <a:p>
            <a:endParaRPr lang="en-US" altLang="en-CH" sz="2000" dirty="0"/>
          </a:p>
          <a:p>
            <a:endParaRPr lang="en-US" altLang="en-CH" sz="2000" dirty="0"/>
          </a:p>
          <a:p>
            <a:r>
              <a:rPr lang="en-US" altLang="en-CH" sz="2000" dirty="0"/>
              <a:t>            - </a:t>
            </a:r>
            <a:r>
              <a:rPr lang="en-US" altLang="en-CH" sz="2000" b="1" dirty="0">
                <a:solidFill>
                  <a:srgbClr val="FF6600"/>
                </a:solidFill>
              </a:rPr>
              <a:t>relaxation times</a:t>
            </a:r>
            <a:r>
              <a:rPr lang="en-US" altLang="en-CH" sz="2000" dirty="0"/>
              <a:t>:      ,      , …</a:t>
            </a:r>
          </a:p>
          <a:p>
            <a:endParaRPr lang="en-US" altLang="en-CH" sz="2000" dirty="0"/>
          </a:p>
        </p:txBody>
      </p:sp>
      <p:graphicFrame>
        <p:nvGraphicFramePr>
          <p:cNvPr id="19458" name="Object 3">
            <a:extLst>
              <a:ext uri="{FF2B5EF4-FFF2-40B4-BE49-F238E27FC236}">
                <a16:creationId xmlns:a16="http://schemas.microsoft.com/office/drawing/2014/main" id="{E36CAD1F-DA1F-812A-EBC1-808388BFB8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0112566"/>
              </p:ext>
            </p:extLst>
          </p:nvPr>
        </p:nvGraphicFramePr>
        <p:xfrm>
          <a:off x="6850064" y="1152526"/>
          <a:ext cx="1227137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47700" imgH="254000" progId="Equation.3">
                  <p:embed/>
                </p:oleObj>
              </mc:Choice>
              <mc:Fallback>
                <p:oleObj name="Equation" r:id="rId3" imgW="647700" imgH="254000" progId="Equation.3">
                  <p:embed/>
                  <p:pic>
                    <p:nvPicPr>
                      <p:cNvPr id="19458" name="Object 3">
                        <a:extLst>
                          <a:ext uri="{FF2B5EF4-FFF2-40B4-BE49-F238E27FC236}">
                            <a16:creationId xmlns:a16="http://schemas.microsoft.com/office/drawing/2014/main" id="{E36CAD1F-DA1F-812A-EBC1-808388BFB8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0064" y="1152526"/>
                        <a:ext cx="1227137" cy="481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59" name="Object 3">
            <a:extLst>
              <a:ext uri="{FF2B5EF4-FFF2-40B4-BE49-F238E27FC236}">
                <a16:creationId xmlns:a16="http://schemas.microsoft.com/office/drawing/2014/main" id="{05E83B96-10F0-BD7D-57FE-956F1DB07E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482064"/>
              </p:ext>
            </p:extLst>
          </p:nvPr>
        </p:nvGraphicFramePr>
        <p:xfrm>
          <a:off x="6742114" y="1762126"/>
          <a:ext cx="1443037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62000" imgH="254000" progId="Equation.3">
                  <p:embed/>
                </p:oleObj>
              </mc:Choice>
              <mc:Fallback>
                <p:oleObj name="Equation" r:id="rId5" imgW="762000" imgH="254000" progId="Equation.3">
                  <p:embed/>
                  <p:pic>
                    <p:nvPicPr>
                      <p:cNvPr id="19459" name="Object 3">
                        <a:extLst>
                          <a:ext uri="{FF2B5EF4-FFF2-40B4-BE49-F238E27FC236}">
                            <a16:creationId xmlns:a16="http://schemas.microsoft.com/office/drawing/2014/main" id="{05E83B96-10F0-BD7D-57FE-956F1DB07E3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2114" y="1762126"/>
                        <a:ext cx="1443037" cy="481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0" name="Object 4">
            <a:extLst>
              <a:ext uri="{FF2B5EF4-FFF2-40B4-BE49-F238E27FC236}">
                <a16:creationId xmlns:a16="http://schemas.microsoft.com/office/drawing/2014/main" id="{1D85E787-57DD-246A-4EDC-5FDFBB7823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6554337"/>
              </p:ext>
            </p:extLst>
          </p:nvPr>
        </p:nvGraphicFramePr>
        <p:xfrm>
          <a:off x="3581400" y="3670301"/>
          <a:ext cx="1227138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47700" imgH="203200" progId="Equation.3">
                  <p:embed/>
                </p:oleObj>
              </mc:Choice>
              <mc:Fallback>
                <p:oleObj name="Equation" r:id="rId7" imgW="647700" imgH="203200" progId="Equation.3">
                  <p:embed/>
                  <p:pic>
                    <p:nvPicPr>
                      <p:cNvPr id="19460" name="Object 4">
                        <a:extLst>
                          <a:ext uri="{FF2B5EF4-FFF2-40B4-BE49-F238E27FC236}">
                            <a16:creationId xmlns:a16="http://schemas.microsoft.com/office/drawing/2014/main" id="{1D85E787-57DD-246A-4EDC-5FDFBB78230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3670301"/>
                        <a:ext cx="1227138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1" name="Object 5">
            <a:extLst>
              <a:ext uri="{FF2B5EF4-FFF2-40B4-BE49-F238E27FC236}">
                <a16:creationId xmlns:a16="http://schemas.microsoft.com/office/drawing/2014/main" id="{B36285EE-34C8-A5F8-1C7F-9A74034332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6399134"/>
              </p:ext>
            </p:extLst>
          </p:nvPr>
        </p:nvGraphicFramePr>
        <p:xfrm>
          <a:off x="7315201" y="3670301"/>
          <a:ext cx="1274763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673100" imgH="215900" progId="Equation.3">
                  <p:embed/>
                </p:oleObj>
              </mc:Choice>
              <mc:Fallback>
                <p:oleObj name="Equation" r:id="rId9" imgW="673100" imgH="215900" progId="Equation.3">
                  <p:embed/>
                  <p:pic>
                    <p:nvPicPr>
                      <p:cNvPr id="19461" name="Object 5">
                        <a:extLst>
                          <a:ext uri="{FF2B5EF4-FFF2-40B4-BE49-F238E27FC236}">
                            <a16:creationId xmlns:a16="http://schemas.microsoft.com/office/drawing/2014/main" id="{B36285EE-34C8-A5F8-1C7F-9A74034332A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1" y="3670301"/>
                        <a:ext cx="1274763" cy="40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2" name="Object 6">
            <a:extLst>
              <a:ext uri="{FF2B5EF4-FFF2-40B4-BE49-F238E27FC236}">
                <a16:creationId xmlns:a16="http://schemas.microsoft.com/office/drawing/2014/main" id="{6999D01A-6BC2-C77E-0DD2-AF1BC30629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8924317"/>
              </p:ext>
            </p:extLst>
          </p:nvPr>
        </p:nvGraphicFramePr>
        <p:xfrm>
          <a:off x="6324601" y="4356100"/>
          <a:ext cx="265113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39700" imgH="165100" progId="Equation.3">
                  <p:embed/>
                </p:oleObj>
              </mc:Choice>
              <mc:Fallback>
                <p:oleObj name="Equation" r:id="rId11" imgW="139700" imgH="165100" progId="Equation.3">
                  <p:embed/>
                  <p:pic>
                    <p:nvPicPr>
                      <p:cNvPr id="19462" name="Object 6">
                        <a:extLst>
                          <a:ext uri="{FF2B5EF4-FFF2-40B4-BE49-F238E27FC236}">
                            <a16:creationId xmlns:a16="http://schemas.microsoft.com/office/drawing/2014/main" id="{6999D01A-6BC2-C77E-0DD2-AF1BC306293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1" y="4356100"/>
                        <a:ext cx="265113" cy="312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3" name="Object 7">
            <a:extLst>
              <a:ext uri="{FF2B5EF4-FFF2-40B4-BE49-F238E27FC236}">
                <a16:creationId xmlns:a16="http://schemas.microsoft.com/office/drawing/2014/main" id="{DE95C547-3675-0DA5-8F15-1459DAC4C0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3886853"/>
              </p:ext>
            </p:extLst>
          </p:nvPr>
        </p:nvGraphicFramePr>
        <p:xfrm>
          <a:off x="7213600" y="4319588"/>
          <a:ext cx="2413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27000" imgH="203200" progId="Equation.3">
                  <p:embed/>
                </p:oleObj>
              </mc:Choice>
              <mc:Fallback>
                <p:oleObj name="Equation" r:id="rId13" imgW="127000" imgH="203200" progId="Equation.3">
                  <p:embed/>
                  <p:pic>
                    <p:nvPicPr>
                      <p:cNvPr id="19463" name="Object 7">
                        <a:extLst>
                          <a:ext uri="{FF2B5EF4-FFF2-40B4-BE49-F238E27FC236}">
                            <a16:creationId xmlns:a16="http://schemas.microsoft.com/office/drawing/2014/main" id="{DE95C547-3675-0DA5-8F15-1459DAC4C0C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3600" y="4319588"/>
                        <a:ext cx="2413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4" name="Object 8">
            <a:extLst>
              <a:ext uri="{FF2B5EF4-FFF2-40B4-BE49-F238E27FC236}">
                <a16:creationId xmlns:a16="http://schemas.microsoft.com/office/drawing/2014/main" id="{1F880387-CC4B-4D3E-9846-F8B3BFCBBA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8781449"/>
              </p:ext>
            </p:extLst>
          </p:nvPr>
        </p:nvGraphicFramePr>
        <p:xfrm>
          <a:off x="3733800" y="4781550"/>
          <a:ext cx="5170488" cy="74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730500" imgH="393700" progId="Equation.3">
                  <p:embed/>
                </p:oleObj>
              </mc:Choice>
              <mc:Fallback>
                <p:oleObj name="Equation" r:id="rId15" imgW="2730500" imgH="393700" progId="Equation.3">
                  <p:embed/>
                  <p:pic>
                    <p:nvPicPr>
                      <p:cNvPr id="19464" name="Object 8">
                        <a:extLst>
                          <a:ext uri="{FF2B5EF4-FFF2-40B4-BE49-F238E27FC236}">
                            <a16:creationId xmlns:a16="http://schemas.microsoft.com/office/drawing/2014/main" id="{1F880387-CC4B-4D3E-9846-F8B3BFCBBA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4781550"/>
                        <a:ext cx="5170488" cy="744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5" name="Object 9">
            <a:extLst>
              <a:ext uri="{FF2B5EF4-FFF2-40B4-BE49-F238E27FC236}">
                <a16:creationId xmlns:a16="http://schemas.microsoft.com/office/drawing/2014/main" id="{2FE0D16F-034E-92E5-2A89-1656D803ED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9476629"/>
              </p:ext>
            </p:extLst>
          </p:nvPr>
        </p:nvGraphicFramePr>
        <p:xfrm>
          <a:off x="5329238" y="5848351"/>
          <a:ext cx="385762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203200" imgH="203200" progId="Equation.3">
                  <p:embed/>
                </p:oleObj>
              </mc:Choice>
              <mc:Fallback>
                <p:oleObj name="Equation" r:id="rId17" imgW="203200" imgH="203200" progId="Equation.3">
                  <p:embed/>
                  <p:pic>
                    <p:nvPicPr>
                      <p:cNvPr id="19465" name="Object 9">
                        <a:extLst>
                          <a:ext uri="{FF2B5EF4-FFF2-40B4-BE49-F238E27FC236}">
                            <a16:creationId xmlns:a16="http://schemas.microsoft.com/office/drawing/2014/main" id="{2FE0D16F-034E-92E5-2A89-1656D803ED8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9238" y="5848351"/>
                        <a:ext cx="385762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6" name="Object 10">
            <a:extLst>
              <a:ext uri="{FF2B5EF4-FFF2-40B4-BE49-F238E27FC236}">
                <a16:creationId xmlns:a16="http://schemas.microsoft.com/office/drawing/2014/main" id="{2DB44035-6A18-58C8-703C-AF46E4957D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4927567"/>
              </p:ext>
            </p:extLst>
          </p:nvPr>
        </p:nvGraphicFramePr>
        <p:xfrm>
          <a:off x="4872038" y="5848351"/>
          <a:ext cx="36195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90500" imgH="215900" progId="Equation.3">
                  <p:embed/>
                </p:oleObj>
              </mc:Choice>
              <mc:Fallback>
                <p:oleObj name="Equation" r:id="rId19" imgW="190500" imgH="215900" progId="Equation.3">
                  <p:embed/>
                  <p:pic>
                    <p:nvPicPr>
                      <p:cNvPr id="19466" name="Object 10">
                        <a:extLst>
                          <a:ext uri="{FF2B5EF4-FFF2-40B4-BE49-F238E27FC236}">
                            <a16:creationId xmlns:a16="http://schemas.microsoft.com/office/drawing/2014/main" id="{2DB44035-6A18-58C8-703C-AF46E4957D8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2038" y="5848351"/>
                        <a:ext cx="361950" cy="40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00EFABF-E0AC-9069-43DA-00B5C1D656F7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870028" y="3782906"/>
            <a:ext cx="1717521" cy="400110"/>
          </a:xfrm>
          <a:prstGeom prst="rect">
            <a:avLst/>
          </a:prstGeom>
          <a:solidFill>
            <a:srgbClr val="7575D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lt1"/>
                </a:solidFill>
              </a:rPr>
              <a:t>Lattice QCD =&gt;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12064C-4845-0A31-756B-05813078291B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861914" y="4214685"/>
            <a:ext cx="2600520" cy="400110"/>
          </a:xfrm>
          <a:prstGeom prst="rect">
            <a:avLst/>
          </a:prstGeom>
          <a:solidFill>
            <a:srgbClr val="A3A3E0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lt1"/>
                </a:solidFill>
              </a:rPr>
              <a:t>Finite Temp </a:t>
            </a:r>
            <a:r>
              <a:rPr lang="en-US" sz="2000" dirty="0" err="1">
                <a:solidFill>
                  <a:schemeClr val="lt1"/>
                </a:solidFill>
              </a:rPr>
              <a:t>pQCD</a:t>
            </a:r>
            <a:r>
              <a:rPr lang="en-US" sz="2000" dirty="0">
                <a:solidFill>
                  <a:schemeClr val="lt1"/>
                </a:solidFill>
              </a:rPr>
              <a:t>     =&gt;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32975F-9CF3-1BEF-1CA1-10E76C76A5E4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1089819" y="4320382"/>
            <a:ext cx="2944813" cy="400050"/>
          </a:xfrm>
          <a:prstGeom prst="rect">
            <a:avLst/>
          </a:prstGeom>
          <a:solidFill>
            <a:srgbClr val="D1D1F0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lt1"/>
                </a:solidFill>
              </a:rPr>
              <a:t>         </a:t>
            </a:r>
            <a:r>
              <a:rPr lang="en-US" sz="2000" dirty="0" err="1">
                <a:solidFill>
                  <a:schemeClr val="lt1"/>
                </a:solidFill>
              </a:rPr>
              <a:t>AdS</a:t>
            </a:r>
            <a:r>
              <a:rPr lang="en-US" sz="2000" dirty="0">
                <a:solidFill>
                  <a:schemeClr val="lt1"/>
                </a:solidFill>
              </a:rPr>
              <a:t>/CFT          =&gt;       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BB80E2E-04A0-3A69-A203-4181B4CADECE}"/>
              </a:ext>
            </a:extLst>
          </p:cNvPr>
          <p:cNvSpPr txBox="1">
            <a:spLocks/>
          </p:cNvSpPr>
          <p:nvPr/>
        </p:nvSpPr>
        <p:spPr>
          <a:xfrm>
            <a:off x="0" y="304800"/>
            <a:ext cx="121920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40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Dissipative fluid dynamics gives access to </a:t>
            </a:r>
            <a:r>
              <a:rPr lang="en-US" sz="4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QGP properties</a:t>
            </a:r>
            <a:r>
              <a:rPr lang="en-US" sz="40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calculable from first principles in QCD</a:t>
            </a:r>
            <a:endParaRPr lang="en-US" sz="4000" u="sng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36401</TotalTime>
  <Words>2487</Words>
  <Application>Microsoft Macintosh PowerPoint</Application>
  <PresentationFormat>Widescreen</PresentationFormat>
  <Paragraphs>394</Paragraphs>
  <Slides>39</Slides>
  <Notes>39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Arial</vt:lpstr>
      <vt:lpstr>Calibri</vt:lpstr>
      <vt:lpstr>Calibri Light</vt:lpstr>
      <vt:lpstr>Courier New</vt:lpstr>
      <vt:lpstr>Lucida Grande</vt:lpstr>
      <vt:lpstr>Symbol</vt:lpstr>
      <vt:lpstr>Times New Roman</vt:lpstr>
      <vt:lpstr>Tw Cen MT</vt:lpstr>
      <vt:lpstr>Tw Cen MT Condensed</vt:lpstr>
      <vt:lpstr>Wingdings</vt:lpstr>
      <vt:lpstr>Retrospect</vt:lpstr>
      <vt:lpstr>Microsoft Equation</vt:lpstr>
      <vt:lpstr>Hot and Dense QCD: future prospects in heavy-ion collisions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Back-up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world of quarks, gluons and black holes</dc:title>
  <dc:creator>Wilke van der Schee</dc:creator>
  <cp:lastModifiedBy>Urs Wiedemann</cp:lastModifiedBy>
  <cp:revision>677</cp:revision>
  <cp:lastPrinted>2022-06-21T12:26:51Z</cp:lastPrinted>
  <dcterms:created xsi:type="dcterms:W3CDTF">2020-01-05T16:58:15Z</dcterms:created>
  <dcterms:modified xsi:type="dcterms:W3CDTF">2025-06-23T09:16:54Z</dcterms:modified>
</cp:coreProperties>
</file>