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handoutMasterIdLst>
    <p:handoutMasterId r:id="rId55"/>
  </p:handoutMasterIdLst>
  <p:sldIdLst>
    <p:sldId id="303" r:id="rId2"/>
    <p:sldId id="21343" r:id="rId3"/>
    <p:sldId id="21367" r:id="rId4"/>
    <p:sldId id="352" r:id="rId5"/>
    <p:sldId id="21387" r:id="rId6"/>
    <p:sldId id="21378" r:id="rId7"/>
    <p:sldId id="21377" r:id="rId8"/>
    <p:sldId id="21382" r:id="rId9"/>
    <p:sldId id="21373" r:id="rId10"/>
    <p:sldId id="21396" r:id="rId11"/>
    <p:sldId id="21363" r:id="rId12"/>
    <p:sldId id="21388" r:id="rId13"/>
    <p:sldId id="21340" r:id="rId14"/>
    <p:sldId id="21399" r:id="rId15"/>
    <p:sldId id="21400" r:id="rId16"/>
    <p:sldId id="21389" r:id="rId17"/>
    <p:sldId id="21383" r:id="rId18"/>
    <p:sldId id="21344" r:id="rId19"/>
    <p:sldId id="21369" r:id="rId20"/>
    <p:sldId id="21405" r:id="rId21"/>
    <p:sldId id="21402" r:id="rId22"/>
    <p:sldId id="21386" r:id="rId23"/>
    <p:sldId id="21403" r:id="rId24"/>
    <p:sldId id="21404" r:id="rId25"/>
    <p:sldId id="21364" r:id="rId26"/>
    <p:sldId id="21351" r:id="rId27"/>
    <p:sldId id="21390" r:id="rId28"/>
    <p:sldId id="21349" r:id="rId29"/>
    <p:sldId id="21330" r:id="rId30"/>
    <p:sldId id="21391" r:id="rId31"/>
    <p:sldId id="21384" r:id="rId32"/>
    <p:sldId id="21392" r:id="rId33"/>
    <p:sldId id="21350" r:id="rId34"/>
    <p:sldId id="21375" r:id="rId35"/>
    <p:sldId id="21401" r:id="rId36"/>
    <p:sldId id="21358" r:id="rId37"/>
    <p:sldId id="21372" r:id="rId38"/>
    <p:sldId id="21406" r:id="rId39"/>
    <p:sldId id="21348" r:id="rId40"/>
    <p:sldId id="305" r:id="rId41"/>
    <p:sldId id="21376" r:id="rId42"/>
    <p:sldId id="21347" r:id="rId43"/>
    <p:sldId id="21357" r:id="rId44"/>
    <p:sldId id="21370" r:id="rId45"/>
    <p:sldId id="21371" r:id="rId46"/>
    <p:sldId id="21355" r:id="rId47"/>
    <p:sldId id="21380" r:id="rId48"/>
    <p:sldId id="21393" r:id="rId49"/>
    <p:sldId id="21338" r:id="rId50"/>
    <p:sldId id="21366" r:id="rId51"/>
    <p:sldId id="256" r:id="rId52"/>
    <p:sldId id="257"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03" userDrawn="1">
          <p15:clr>
            <a:srgbClr val="A4A3A4"/>
          </p15:clr>
        </p15:guide>
        <p15:guide id="2" pos="3840" userDrawn="1">
          <p15:clr>
            <a:srgbClr val="A4A3A4"/>
          </p15:clr>
        </p15:guide>
        <p15:guide id="3" pos="3795" userDrawn="1">
          <p15:clr>
            <a:srgbClr val="A4A3A4"/>
          </p15:clr>
        </p15:guide>
        <p15:guide id="4" pos="3908" userDrawn="1">
          <p15:clr>
            <a:srgbClr val="A4A3A4"/>
          </p15:clr>
        </p15:guide>
        <p15:guide id="5" orient="horz" pos="3793" userDrawn="1">
          <p15:clr>
            <a:srgbClr val="A4A3A4"/>
          </p15:clr>
        </p15:guide>
        <p15:guide id="6" orient="horz" pos="288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6611"/>
    <a:srgbClr val="0D3DA5"/>
    <a:srgbClr val="61C4D3"/>
    <a:srgbClr val="01336E"/>
    <a:srgbClr val="69C7D5"/>
    <a:srgbClr val="FFFFFF"/>
    <a:srgbClr val="62A9CD"/>
    <a:srgbClr val="50318D"/>
    <a:srgbClr val="52308E"/>
    <a:srgbClr val="522D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7E7E7"/>
          </a:solidFill>
        </a:fill>
      </a:tcStyle>
    </a:wholeTbl>
    <a:band1H>
      <a:tcStyle>
        <a:tcBdr/>
        <a:fill>
          <a:solidFill>
            <a:srgbClr val="CBCBCB"/>
          </a:solidFill>
        </a:fill>
      </a:tcStyle>
    </a:band1H>
    <a:band2H>
      <a:tcStyle>
        <a:tcBdr/>
      </a:tcStyle>
    </a:band2H>
    <a:band1V>
      <a:tcStyle>
        <a:tcBdr/>
        <a:fill>
          <a:solidFill>
            <a:srgbClr val="CBCBCB"/>
          </a:solidFill>
        </a:fill>
      </a:tcStyle>
    </a:band1V>
    <a:band2V>
      <a:tcStyle>
        <a:tcBdr/>
      </a:tcStyle>
    </a:band2V>
    <a:lastCol>
      <a:tcTxStyle b="on">
        <a:font>
          <a:latin typeface="+mn-lt"/>
          <a:ea typeface="+mn-ea"/>
          <a:cs typeface="+mn-cs"/>
        </a:font>
        <a:srgbClr val="FFFFFF"/>
      </a:tcTxStyle>
      <a:tcStyle>
        <a:tcBdr/>
        <a:fill>
          <a:solidFill>
            <a:srgbClr val="000000"/>
          </a:solidFill>
        </a:fill>
      </a:tcStyle>
    </a:lastCol>
    <a:firstCol>
      <a:tcTxStyle b="on">
        <a:font>
          <a:latin typeface="+mn-lt"/>
          <a:ea typeface="+mn-ea"/>
          <a:cs typeface="+mn-cs"/>
        </a:font>
        <a:srgbClr val="FFFFFF"/>
      </a:tcTxStyle>
      <a:tcStyle>
        <a:tcBdr/>
        <a:fill>
          <a:solidFill>
            <a:srgbClr val="000000"/>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000000"/>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000000"/>
          </a:solidFill>
        </a:fill>
      </a:tcStyle>
    </a:firstRow>
  </a:tblStyle>
  <a:tblStyle styleId="{F2DE63D5-997A-4646-A377-4702673A728D}" styleName="">
    <a:wholeTbl>
      <a:tcTxStyle>
        <a:font>
          <a:latin typeface="+mn-lt"/>
          <a:ea typeface="+mn-ea"/>
          <a:cs typeface="+mn-cs"/>
        </a:font>
        <a:srgbClr val="000000"/>
      </a:tcTxStyle>
      <a:tcStyle>
        <a:tcBdr>
          <a:left>
            <a:ln w="3172" cap="flat" cmpd="sng" algn="ctr">
              <a:solidFill>
                <a:srgbClr val="A5A5A5"/>
              </a:solidFill>
              <a:prstDash val="solid"/>
              <a:round/>
              <a:headEnd type="none" w="med" len="med"/>
              <a:tailEnd type="none" w="med" len="med"/>
            </a:ln>
          </a:left>
          <a:right>
            <a:ln w="3172" cap="flat" cmpd="sng" algn="ctr">
              <a:solidFill>
                <a:srgbClr val="A5A5A5"/>
              </a:solidFill>
              <a:prstDash val="solid"/>
              <a:round/>
              <a:headEnd type="none" w="med" len="med"/>
              <a:tailEnd type="none" w="med" len="med"/>
            </a:ln>
          </a:right>
          <a:top>
            <a:ln w="3172" cap="flat" cmpd="sng" algn="ctr">
              <a:solidFill>
                <a:srgbClr val="A5A5A5"/>
              </a:solidFill>
              <a:prstDash val="solid"/>
              <a:round/>
              <a:headEnd type="none" w="med" len="med"/>
              <a:tailEnd type="none" w="med" len="med"/>
            </a:ln>
          </a:top>
          <a:bottom>
            <a:ln w="3172" cap="flat" cmpd="sng" algn="ctr">
              <a:solidFill>
                <a:srgbClr val="A5A5A5"/>
              </a:solidFill>
              <a:prstDash val="solid"/>
              <a:round/>
              <a:headEnd type="none" w="med" len="med"/>
              <a:tailEnd type="none" w="med" len="med"/>
            </a:ln>
          </a:bottom>
        </a:tcBdr>
      </a:tcStyle>
    </a:wholeTbl>
    <a:band1H>
      <a:tcStyle>
        <a:tcBdr>
          <a:top>
            <a:ln w="3172" cap="flat" cmpd="sng" algn="ctr">
              <a:solidFill>
                <a:srgbClr val="A5A5A5"/>
              </a:solidFill>
              <a:prstDash val="solid"/>
              <a:round/>
              <a:headEnd type="none" w="med" len="med"/>
              <a:tailEnd type="none" w="med" len="med"/>
            </a:ln>
          </a:top>
          <a:bottom>
            <a:ln w="3172" cap="flat" cmpd="sng" algn="ctr">
              <a:solidFill>
                <a:srgbClr val="A5A5A5"/>
              </a:solidFill>
              <a:prstDash val="solid"/>
              <a:round/>
              <a:headEnd type="none" w="med" len="med"/>
              <a:tailEnd type="none" w="med" len="med"/>
            </a:ln>
          </a:bottom>
        </a:tcBdr>
      </a:tcStyle>
    </a:band1H>
    <a:band1V>
      <a:tcStyle>
        <a:tcBdr>
          <a:left>
            <a:ln w="3172" cap="flat" cmpd="sng" algn="ctr">
              <a:solidFill>
                <a:srgbClr val="A5A5A5"/>
              </a:solidFill>
              <a:prstDash val="solid"/>
              <a:round/>
              <a:headEnd type="none" w="med" len="med"/>
              <a:tailEnd type="none" w="med" len="med"/>
            </a:ln>
          </a:left>
          <a:right>
            <a:ln w="3172" cap="flat" cmpd="sng" algn="ctr">
              <a:solidFill>
                <a:srgbClr val="A5A5A5"/>
              </a:solidFill>
              <a:prstDash val="solid"/>
              <a:round/>
              <a:headEnd type="none" w="med" len="med"/>
              <a:tailEnd type="none" w="med" len="med"/>
            </a:ln>
          </a:right>
        </a:tcBdr>
      </a:tcStyle>
    </a:band1V>
    <a:band2V>
      <a:tcStyle>
        <a:tcBdr>
          <a:left>
            <a:ln w="3172" cap="flat" cmpd="sng" algn="ctr">
              <a:solidFill>
                <a:srgbClr val="A5A5A5"/>
              </a:solidFill>
              <a:prstDash val="solid"/>
              <a:round/>
              <a:headEnd type="none" w="med" len="med"/>
              <a:tailEnd type="none" w="med" len="med"/>
            </a:ln>
          </a:left>
          <a:right>
            <a:ln w="3172" cap="flat" cmpd="sng" algn="ctr">
              <a:solidFill>
                <a:srgbClr val="A5A5A5"/>
              </a:solidFill>
              <a:prstDash val="solid"/>
              <a:round/>
              <a:headEnd type="none" w="med" len="med"/>
              <a:tailEnd type="none" w="med" len="med"/>
            </a:ln>
          </a:right>
        </a:tcBdr>
      </a:tcStyle>
    </a:band2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A5A5A5"/>
              </a:solidFill>
              <a:prstDash val="solid"/>
              <a:round/>
              <a:headEnd type="none" w="med" len="med"/>
              <a:tailEnd type="none" w="med" len="med"/>
            </a:ln>
          </a:top>
        </a:tcBdr>
      </a:tcStyle>
    </a:lastRow>
    <a:firstRow>
      <a:tcTxStyle b="on">
        <a:font>
          <a:latin typeface="+mn-lt"/>
          <a:ea typeface="+mn-ea"/>
          <a:cs typeface="+mn-cs"/>
        </a:font>
        <a:srgbClr val="FFFFFF"/>
      </a:tcTxStyle>
      <a:tcStyle>
        <a:tcBdr/>
        <a:fill>
          <a:solidFill>
            <a:srgbClr val="A5A5A5"/>
          </a:solidFill>
        </a:fill>
      </a:tcStyle>
    </a:firstRow>
  </a:tblStyle>
  <a:tblStyle styleId="{6E25E649-3F16-4E02-A733-19D2CDBF48F0}" styleName="">
    <a:wholeTbl>
      <a:tcTxStyle>
        <a:font>
          <a:latin typeface="+mn-lt"/>
          <a:ea typeface="+mn-ea"/>
          <a:cs typeface="+mn-cs"/>
        </a:font>
        <a:srgbClr val="000000"/>
      </a:tcTxStyle>
      <a:tcStyle>
        <a:tcBdr>
          <a:top>
            <a:ln w="25402" cap="flat" cmpd="sng" algn="ctr">
              <a:solidFill>
                <a:srgbClr val="000000"/>
              </a:solidFill>
              <a:prstDash val="solid"/>
              <a:round/>
              <a:headEnd type="none" w="med" len="med"/>
              <a:tailEnd type="none" w="med" len="med"/>
            </a:ln>
          </a:top>
          <a:bottom>
            <a:ln w="25402" cap="flat" cmpd="sng" algn="ctr">
              <a:solidFill>
                <a:srgbClr val="000000"/>
              </a:solidFill>
              <a:prstDash val="solid"/>
              <a:round/>
              <a:headEnd type="none" w="med" len="med"/>
              <a:tailEnd type="none" w="med" len="med"/>
            </a:ln>
          </a:bottom>
        </a:tcBdr>
        <a:fill>
          <a:solidFill>
            <a:srgbClr val="FFFFFF"/>
          </a:solidFill>
        </a:fill>
      </a:tcStyle>
    </a:wholeTbl>
    <a:band1H>
      <a:tcStyle>
        <a:tcBdr/>
        <a:fill>
          <a:solidFill>
            <a:srgbClr val="E7E7E7"/>
          </a:solidFill>
        </a:fill>
      </a:tcStyle>
    </a:band1H>
    <a:band1V>
      <a:tcStyle>
        <a:tcBdr/>
        <a:fill>
          <a:solidFill>
            <a:srgbClr val="E7E7E7"/>
          </a:solidFill>
        </a:fill>
      </a:tcStyle>
    </a:band1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
          <a:ea typeface=""/>
          <a:cs typeface=""/>
        </a:font>
      </a:tcTxStyle>
      <a:tcStyle>
        <a:tcBdr>
          <a:top>
            <a:ln w="50804" cap="flat" cmpd="dbl" algn="ctr">
              <a:solidFill>
                <a:srgbClr val="000000"/>
              </a:solidFill>
              <a:prstDash val="solid"/>
              <a:round/>
              <a:headEnd type="none" w="med" len="med"/>
              <a:tailEnd type="none" w="med" len="med"/>
            </a:ln>
          </a:top>
        </a:tcBdr>
        <a:fill>
          <a:solidFill>
            <a:srgbClr val="FFFFFF"/>
          </a:solidFill>
        </a:fill>
      </a:tcStyle>
    </a:lastRow>
    <a:firstRow>
      <a:tcTxStyle b="on">
        <a:font>
          <a:latin typeface="+mn-lt"/>
          <a:ea typeface="+mn-ea"/>
          <a:cs typeface="+mn-cs"/>
        </a:font>
        <a:srgbClr val="FFFFFF"/>
      </a:tcTxStyle>
      <a:tcStyle>
        <a:tcBdr>
          <a:bottom>
            <a:ln w="25402" cap="flat" cmpd="sng" algn="ctr">
              <a:solidFill>
                <a:srgbClr val="000000"/>
              </a:solidFill>
              <a:prstDash val="solid"/>
              <a:round/>
              <a:headEnd type="none" w="med" len="med"/>
              <a:tailEnd type="none" w="med" len="med"/>
            </a:ln>
          </a:bottom>
        </a:tcBdr>
        <a:fill>
          <a:solidFill>
            <a:srgbClr val="4472C4"/>
          </a:solidFill>
        </a:fill>
      </a:tcStyle>
    </a:firstRow>
  </a:tblStyle>
  <a:tblStyle styleId="{B301B821-A1FF-4177-AEE7-76D212191A09}" styleName="">
    <a:wholeTbl>
      <a:tcTxStyle>
        <a:font>
          <a:latin typeface="+mn-lt"/>
          <a:ea typeface="+mn-ea"/>
          <a:cs typeface="+mn-cs"/>
        </a:font>
        <a:srgbClr val="000000"/>
      </a:tcTxStyle>
      <a:tcStyle>
        <a:tcBdr>
          <a:left>
            <a:ln w="12701" cap="flat" cmpd="sng" algn="ctr">
              <a:solidFill>
                <a:srgbClr val="4472C4"/>
              </a:solidFill>
              <a:prstDash val="solid"/>
              <a:round/>
              <a:headEnd type="none" w="med" len="med"/>
              <a:tailEnd type="none" w="med" len="med"/>
            </a:ln>
          </a:left>
          <a:right>
            <a:ln w="12701" cap="flat" cmpd="sng" algn="ctr">
              <a:solidFill>
                <a:srgbClr val="4472C4"/>
              </a:solidFill>
              <a:prstDash val="solid"/>
              <a:round/>
              <a:headEnd type="none" w="med" len="med"/>
              <a:tailEnd type="none" w="med" len="med"/>
            </a:ln>
          </a:right>
          <a:top>
            <a:ln w="12701" cap="flat" cmpd="sng" algn="ctr">
              <a:solidFill>
                <a:srgbClr val="4472C4"/>
              </a:solidFill>
              <a:prstDash val="solid"/>
              <a:round/>
              <a:headEnd type="none" w="med" len="med"/>
              <a:tailEnd type="none" w="med" len="med"/>
            </a:ln>
          </a:top>
          <a:bottom>
            <a:ln w="12701" cap="flat" cmpd="sng" algn="ctr">
              <a:solidFill>
                <a:srgbClr val="4472C4"/>
              </a:solidFill>
              <a:prstDash val="solid"/>
              <a:round/>
              <a:headEnd type="none" w="med" len="med"/>
              <a:tailEnd type="none" w="med" len="med"/>
            </a:ln>
          </a:bottom>
        </a:tcBdr>
        <a:fill>
          <a:solidFill>
            <a:srgbClr val="FFFFFF"/>
          </a:solidFill>
        </a:fill>
      </a:tcStyle>
    </a:wholeTbl>
    <a:band1H>
      <a:tcStyle>
        <a:tcBdr/>
        <a:fill>
          <a:solidFill>
            <a:srgbClr val="E9EBF5"/>
          </a:solidFill>
        </a:fill>
      </a:tcStyle>
    </a:band1H>
    <a:band1V>
      <a:tcStyle>
        <a:tcBdr/>
        <a:fill>
          <a:solidFill>
            <a:srgbClr val="E9EBF5"/>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4472C4"/>
              </a:solidFill>
              <a:prstDash val="solid"/>
              <a:round/>
              <a:headEnd type="none" w="med" len="med"/>
              <a:tailEnd type="none" w="med" len="med"/>
            </a:ln>
          </a:top>
        </a:tcBdr>
        <a:fill>
          <a:solidFill>
            <a:srgbClr val="FFFFFF"/>
          </a:solidFill>
        </a:fill>
      </a:tcStyle>
    </a:lastRow>
    <a:firstRow>
      <a:tcTxStyle b="on">
        <a:font>
          <a:latin typeface="+mn-lt"/>
          <a:ea typeface="+mn-ea"/>
          <a:cs typeface="+mn-cs"/>
        </a:font>
        <a:srgbClr val="FFFFFF"/>
      </a:tcTxStyle>
      <a:tcStyle>
        <a:tcBdr/>
        <a:fill>
          <a:solidFill>
            <a:srgbClr val="4472C4"/>
          </a:solidFill>
        </a:fill>
      </a:tcStyle>
    </a:firstRow>
  </a:tblStyle>
  <a:tblStyle styleId="{5940675A-B579-460E-94D1-54222C63F5DA}" styleName="">
    <a:wholeTbl>
      <a:tcTxStyle>
        <a:font>
          <a:latin typeface="+mn-lt"/>
          <a:ea typeface="+mn-ea"/>
          <a:cs typeface="+mn-cs"/>
        </a:font>
        <a:srgbClr val="000000"/>
      </a:tcTxStyle>
      <a:tcStyle>
        <a:tcBdr>
          <a:left>
            <a:ln w="12701" cap="flat" cmpd="sng" algn="ctr">
              <a:solidFill>
                <a:srgbClr val="000000"/>
              </a:solidFill>
              <a:prstDash val="solid"/>
              <a:round/>
              <a:headEnd type="none" w="med" len="med"/>
              <a:tailEnd type="none" w="med" len="med"/>
            </a:ln>
          </a:left>
          <a:right>
            <a:ln w="12701" cap="flat" cmpd="sng" algn="ctr">
              <a:solidFill>
                <a:srgbClr val="000000"/>
              </a:solidFill>
              <a:prstDash val="solid"/>
              <a:round/>
              <a:headEnd type="none" w="med" len="med"/>
              <a:tailEnd type="none" w="med" len="med"/>
            </a:ln>
          </a:right>
          <a:top>
            <a:ln w="12701" cap="flat" cmpd="sng" algn="ctr">
              <a:solidFill>
                <a:srgbClr val="000000"/>
              </a:solidFill>
              <a:prstDash val="solid"/>
              <a:round/>
              <a:headEnd type="none" w="med" len="med"/>
              <a:tailEnd type="none" w="med" len="med"/>
            </a:ln>
          </a:top>
          <a:bottom>
            <a:ln w="12701" cap="flat" cmpd="sng" algn="ctr">
              <a:solidFill>
                <a:srgbClr val="000000"/>
              </a:solidFill>
              <a:prstDash val="solid"/>
              <a:round/>
              <a:headEnd type="none" w="med" len="med"/>
              <a:tailEnd type="none" w="med" len="med"/>
            </a:ln>
          </a:bottom>
        </a:tcBdr>
      </a:tcStyle>
    </a:wholeTbl>
  </a:tblStyle>
  <a:tblStyle styleId="{9D7B26C5-4107-4FEC-AEDC-1716B250A1EF}" styleName="">
    <a:wholeTbl>
      <a:tcTxStyle>
        <a:font>
          <a:latin typeface="+mn-lt"/>
          <a:ea typeface="+mn-ea"/>
          <a:cs typeface="+mn-cs"/>
        </a:font>
        <a:srgbClr val="000000"/>
      </a:tcTxStyle>
      <a:tcStyle>
        <a:tcBdr>
          <a:top>
            <a:ln w="12701" cap="flat" cmpd="sng" algn="ctr">
              <a:solidFill>
                <a:srgbClr val="000000"/>
              </a:solidFill>
              <a:prstDash val="solid"/>
              <a:round/>
              <a:headEnd type="none" w="med" len="med"/>
              <a:tailEnd type="none" w="med" len="med"/>
            </a:ln>
          </a:top>
          <a:bottom>
            <a:ln w="12701" cap="flat" cmpd="sng" algn="ctr">
              <a:solidFill>
                <a:srgbClr val="000000"/>
              </a:solidFill>
              <a:prstDash val="solid"/>
              <a:round/>
              <a:headEnd type="none" w="med" len="med"/>
              <a:tailEnd type="none" w="med" len="med"/>
            </a:ln>
          </a:bottom>
        </a:tcBdr>
      </a:tcStyle>
    </a:wholeTbl>
    <a:band1H>
      <a:tcStyle>
        <a:tcBdr/>
        <a:fill>
          <a:solidFill>
            <a:srgbClr val="000000"/>
          </a:solidFill>
        </a:fill>
      </a:tcStyle>
    </a:band1H>
    <a:band2H>
      <a:tcStyle>
        <a:tcBdr/>
      </a:tcStyle>
    </a:band2H>
    <a:band1V>
      <a:tcStyle>
        <a:tcBdr/>
        <a:fill>
          <a:solidFill>
            <a:srgbClr val="000000"/>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12701" cap="flat" cmpd="sng" algn="ctr">
              <a:solidFill>
                <a:srgbClr val="000000"/>
              </a:solidFill>
              <a:prstDash val="solid"/>
              <a:round/>
              <a:headEnd type="none" w="med" len="med"/>
              <a:tailEnd type="none" w="med" len="med"/>
            </a:ln>
          </a:top>
        </a:tcBdr>
      </a:tcStyle>
    </a:lastRow>
    <a:firstRow>
      <a:tcTxStyle b="on">
        <a:font>
          <a:latin typeface=""/>
          <a:ea typeface=""/>
          <a:cs typeface=""/>
        </a:font>
      </a:tcTxStyle>
      <a:tcStyle>
        <a:tcBdr>
          <a:bottom>
            <a:ln w="12701" cap="flat" cmpd="sng" algn="ctr">
              <a:solidFill>
                <a:srgbClr val="000000"/>
              </a:solidFill>
              <a:prstDash val="solid"/>
              <a:round/>
              <a:headEnd type="none" w="med" len="med"/>
              <a:tailEnd type="none" w="med" len="med"/>
            </a:ln>
          </a:bottom>
        </a:tcBdr>
      </a:tcStyle>
    </a:firstRow>
  </a:tblStyle>
  <a:tblStyle styleId="{17292A2E-F333-43FB-9621-5CBBE7FDCDCB}" styleName="">
    <a:wholeTbl>
      <a:tcTxStyle>
        <a:font>
          <a:latin typeface="+mn-lt"/>
          <a:ea typeface="+mn-ea"/>
          <a:cs typeface="+mn-cs"/>
        </a:font>
        <a:srgbClr val="000000"/>
      </a:tcTxStyle>
      <a:tcStyle>
        <a:tcBdr>
          <a:left>
            <a:ln w="3172" cap="flat" cmpd="sng" algn="ctr">
              <a:solidFill>
                <a:srgbClr val="FFC000"/>
              </a:solidFill>
              <a:prstDash val="solid"/>
              <a:round/>
              <a:headEnd type="none" w="med" len="med"/>
              <a:tailEnd type="none" w="med" len="med"/>
            </a:ln>
          </a:left>
          <a:right>
            <a:ln w="3172" cap="flat" cmpd="sng" algn="ctr">
              <a:solidFill>
                <a:srgbClr val="FFC000"/>
              </a:solidFill>
              <a:prstDash val="solid"/>
              <a:round/>
              <a:headEnd type="none" w="med" len="med"/>
              <a:tailEnd type="none" w="med" len="med"/>
            </a:ln>
          </a:right>
          <a:top>
            <a:ln w="3172" cap="flat" cmpd="sng" algn="ctr">
              <a:solidFill>
                <a:srgbClr val="FFC000"/>
              </a:solidFill>
              <a:prstDash val="solid"/>
              <a:round/>
              <a:headEnd type="none" w="med" len="med"/>
              <a:tailEnd type="none" w="med" len="med"/>
            </a:ln>
          </a:top>
          <a:bottom>
            <a:ln w="3172" cap="flat" cmpd="sng" algn="ctr">
              <a:solidFill>
                <a:srgbClr val="FFC000"/>
              </a:solidFill>
              <a:prstDash val="solid"/>
              <a:round/>
              <a:headEnd type="none" w="med" len="med"/>
              <a:tailEnd type="none" w="med" len="med"/>
            </a:ln>
          </a:bottom>
        </a:tcBdr>
      </a:tcStyle>
    </a:wholeTbl>
    <a:band1H>
      <a:tcStyle>
        <a:tcBdr>
          <a:top>
            <a:ln w="3172" cap="flat" cmpd="sng" algn="ctr">
              <a:solidFill>
                <a:srgbClr val="FFC000"/>
              </a:solidFill>
              <a:prstDash val="solid"/>
              <a:round/>
              <a:headEnd type="none" w="med" len="med"/>
              <a:tailEnd type="none" w="med" len="med"/>
            </a:ln>
          </a:top>
          <a:bottom>
            <a:ln w="3172" cap="flat" cmpd="sng" algn="ctr">
              <a:solidFill>
                <a:srgbClr val="FFC000"/>
              </a:solidFill>
              <a:prstDash val="solid"/>
              <a:round/>
              <a:headEnd type="none" w="med" len="med"/>
              <a:tailEnd type="none" w="med" len="med"/>
            </a:ln>
          </a:bottom>
        </a:tcBdr>
      </a:tcStyle>
    </a:band1H>
    <a:band1V>
      <a:tcStyle>
        <a:tcBdr>
          <a:left>
            <a:ln w="3172" cap="flat" cmpd="sng" algn="ctr">
              <a:solidFill>
                <a:srgbClr val="FFC000"/>
              </a:solidFill>
              <a:prstDash val="solid"/>
              <a:round/>
              <a:headEnd type="none" w="med" len="med"/>
              <a:tailEnd type="none" w="med" len="med"/>
            </a:ln>
          </a:left>
          <a:right>
            <a:ln w="3172" cap="flat" cmpd="sng" algn="ctr">
              <a:solidFill>
                <a:srgbClr val="FFC000"/>
              </a:solidFill>
              <a:prstDash val="solid"/>
              <a:round/>
              <a:headEnd type="none" w="med" len="med"/>
              <a:tailEnd type="none" w="med" len="med"/>
            </a:ln>
          </a:right>
        </a:tcBdr>
      </a:tcStyle>
    </a:band1V>
    <a:band2V>
      <a:tcStyle>
        <a:tcBdr>
          <a:left>
            <a:ln w="3172" cap="flat" cmpd="sng" algn="ctr">
              <a:solidFill>
                <a:srgbClr val="FFC000"/>
              </a:solidFill>
              <a:prstDash val="solid"/>
              <a:round/>
              <a:headEnd type="none" w="med" len="med"/>
              <a:tailEnd type="none" w="med" len="med"/>
            </a:ln>
          </a:left>
          <a:right>
            <a:ln w="3172" cap="flat" cmpd="sng" algn="ctr">
              <a:solidFill>
                <a:srgbClr val="FFC000"/>
              </a:solidFill>
              <a:prstDash val="solid"/>
              <a:round/>
              <a:headEnd type="none" w="med" len="med"/>
              <a:tailEnd type="none" w="med" len="med"/>
            </a:ln>
          </a:right>
        </a:tcBdr>
      </a:tcStyle>
    </a:band2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FFC000"/>
              </a:solidFill>
              <a:prstDash val="solid"/>
              <a:round/>
              <a:headEnd type="none" w="med" len="med"/>
              <a:tailEnd type="none" w="med" len="med"/>
            </a:ln>
          </a:top>
        </a:tcBdr>
      </a:tcStyle>
    </a:lastRow>
    <a:firstRow>
      <a:tcTxStyle b="on">
        <a:font>
          <a:latin typeface="+mn-lt"/>
          <a:ea typeface="+mn-ea"/>
          <a:cs typeface="+mn-cs"/>
        </a:font>
        <a:srgbClr val="FFFFFF"/>
      </a:tcTxStyle>
      <a:tcStyle>
        <a:tcBdr/>
        <a:fill>
          <a:solidFill>
            <a:srgbClr val="FFC000"/>
          </a:solidFill>
        </a:fill>
      </a:tcStyle>
    </a:firstRow>
  </a:tblStyle>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2H>
      <a:tcStyle>
        <a:tcBdr/>
      </a:tcStyle>
    </a:band2H>
    <a:band1V>
      <a:tcStyle>
        <a:tcBdr/>
        <a:fill>
          <a:solidFill>
            <a:srgbClr val="CFD5EA"/>
          </a:solidFill>
        </a:fill>
      </a:tcStyle>
    </a:band1V>
    <a:band2V>
      <a:tcStyle>
        <a:tcBdr/>
      </a:tcStyle>
    </a:band2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 styleId="{69012ECD-51FC-41F1-AA8D-1B2483CD663E}" styleName="">
    <a:wholeTbl>
      <a:tcTxStyle>
        <a:font>
          <a:latin typeface="+mn-lt"/>
          <a:ea typeface="+mn-ea"/>
          <a:cs typeface="+mn-cs"/>
        </a:font>
        <a:srgbClr val="000000"/>
      </a:tcTxStyle>
      <a:tcStyle>
        <a:tcBdr>
          <a:left>
            <a:ln w="3172" cap="flat" cmpd="sng" algn="ctr">
              <a:solidFill>
                <a:srgbClr val="4472C4"/>
              </a:solidFill>
              <a:prstDash val="solid"/>
              <a:round/>
              <a:headEnd type="none" w="med" len="med"/>
              <a:tailEnd type="none" w="med" len="med"/>
            </a:ln>
          </a:left>
          <a:right>
            <a:ln w="3172" cap="flat" cmpd="sng" algn="ctr">
              <a:solidFill>
                <a:srgbClr val="4472C4"/>
              </a:solidFill>
              <a:prstDash val="solid"/>
              <a:round/>
              <a:headEnd type="none" w="med" len="med"/>
              <a:tailEnd type="none" w="med" len="med"/>
            </a:ln>
          </a:right>
          <a:top>
            <a:ln w="3172" cap="flat" cmpd="sng" algn="ctr">
              <a:solidFill>
                <a:srgbClr val="4472C4"/>
              </a:solidFill>
              <a:prstDash val="solid"/>
              <a:round/>
              <a:headEnd type="none" w="med" len="med"/>
              <a:tailEnd type="none" w="med" len="med"/>
            </a:ln>
          </a:top>
          <a:bottom>
            <a:ln w="3172" cap="flat" cmpd="sng" algn="ctr">
              <a:solidFill>
                <a:srgbClr val="4472C4"/>
              </a:solidFill>
              <a:prstDash val="solid"/>
              <a:round/>
              <a:headEnd type="none" w="med" len="med"/>
              <a:tailEnd type="none" w="med" len="med"/>
            </a:ln>
          </a:bottom>
        </a:tcBdr>
      </a:tcStyle>
    </a:wholeTbl>
    <a:band1H>
      <a:tcStyle>
        <a:tcBdr>
          <a:top>
            <a:ln w="3172" cap="flat" cmpd="sng" algn="ctr">
              <a:solidFill>
                <a:srgbClr val="4472C4"/>
              </a:solidFill>
              <a:prstDash val="solid"/>
              <a:round/>
              <a:headEnd type="none" w="med" len="med"/>
              <a:tailEnd type="none" w="med" len="med"/>
            </a:ln>
          </a:top>
          <a:bottom>
            <a:ln w="3172" cap="flat" cmpd="sng" algn="ctr">
              <a:solidFill>
                <a:srgbClr val="4472C4"/>
              </a:solidFill>
              <a:prstDash val="solid"/>
              <a:round/>
              <a:headEnd type="none" w="med" len="med"/>
              <a:tailEnd type="none" w="med" len="med"/>
            </a:ln>
          </a:bottom>
        </a:tcBdr>
      </a:tcStyle>
    </a:band1H>
    <a:band1V>
      <a:tcStyle>
        <a:tcBdr>
          <a:left>
            <a:ln w="3172" cap="flat" cmpd="sng" algn="ctr">
              <a:solidFill>
                <a:srgbClr val="4472C4"/>
              </a:solidFill>
              <a:prstDash val="solid"/>
              <a:round/>
              <a:headEnd type="none" w="med" len="med"/>
              <a:tailEnd type="none" w="med" len="med"/>
            </a:ln>
          </a:left>
          <a:right>
            <a:ln w="3172" cap="flat" cmpd="sng" algn="ctr">
              <a:solidFill>
                <a:srgbClr val="4472C4"/>
              </a:solidFill>
              <a:prstDash val="solid"/>
              <a:round/>
              <a:headEnd type="none" w="med" len="med"/>
              <a:tailEnd type="none" w="med" len="med"/>
            </a:ln>
          </a:right>
        </a:tcBdr>
      </a:tcStyle>
    </a:band1V>
    <a:band2V>
      <a:tcStyle>
        <a:tcBdr>
          <a:left>
            <a:ln w="3172" cap="flat" cmpd="sng" algn="ctr">
              <a:solidFill>
                <a:srgbClr val="4472C4"/>
              </a:solidFill>
              <a:prstDash val="solid"/>
              <a:round/>
              <a:headEnd type="none" w="med" len="med"/>
              <a:tailEnd type="none" w="med" len="med"/>
            </a:ln>
          </a:left>
          <a:right>
            <a:ln w="3172" cap="flat" cmpd="sng" algn="ctr">
              <a:solidFill>
                <a:srgbClr val="4472C4"/>
              </a:solidFill>
              <a:prstDash val="solid"/>
              <a:round/>
              <a:headEnd type="none" w="med" len="med"/>
              <a:tailEnd type="none" w="med" len="med"/>
            </a:ln>
          </a:right>
        </a:tcBdr>
      </a:tcStyle>
    </a:band2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4472C4"/>
              </a:solidFill>
              <a:prstDash val="solid"/>
              <a:round/>
              <a:headEnd type="none" w="med" len="med"/>
              <a:tailEnd type="none" w="med" len="med"/>
            </a:ln>
          </a:top>
        </a:tcBdr>
      </a:tcStyle>
    </a:lastRow>
    <a:firstRow>
      <a:tcTxStyle b="on">
        <a:font>
          <a:latin typeface="+mn-lt"/>
          <a:ea typeface="+mn-ea"/>
          <a:cs typeface="+mn-cs"/>
        </a:font>
        <a:srgbClr val="FFFFFF"/>
      </a:tcTxStyle>
      <a:tcStyle>
        <a:tcBdr/>
        <a:fill>
          <a:solidFill>
            <a:srgbClr val="4472C4"/>
          </a:solidFill>
        </a:fill>
      </a:tcStyle>
    </a:firstRow>
  </a:tblStyle>
  <a:tblStyle styleId="{3B4B98B0-60AC-42C2-AFA5-B58CD77FA1E5}" styleName="">
    <a:wholeTbl>
      <a:tcTxStyle>
        <a:font>
          <a:latin typeface="+mn-lt"/>
          <a:ea typeface="+mn-ea"/>
          <a:cs typeface="+mn-cs"/>
        </a:font>
        <a:srgbClr val="000000"/>
      </a:tcTxStyle>
      <a:tcStyle>
        <a:tcBdr>
          <a:top>
            <a:ln w="12701" cap="flat" cmpd="sng" algn="ctr">
              <a:solidFill>
                <a:srgbClr val="4472C4"/>
              </a:solidFill>
              <a:prstDash val="solid"/>
              <a:round/>
              <a:headEnd type="none" w="med" len="med"/>
              <a:tailEnd type="none" w="med" len="med"/>
            </a:ln>
          </a:top>
          <a:bottom>
            <a:ln w="12701" cap="flat" cmpd="sng" algn="ctr">
              <a:solidFill>
                <a:srgbClr val="4472C4"/>
              </a:solidFill>
              <a:prstDash val="solid"/>
              <a:round/>
              <a:headEnd type="none" w="med" len="med"/>
              <a:tailEnd type="none" w="med" len="med"/>
            </a:ln>
          </a:bottom>
        </a:tcBdr>
      </a:tcStyle>
    </a:wholeTbl>
    <a:band1H>
      <a:tcStyle>
        <a:tcBdr/>
        <a:fill>
          <a:solidFill>
            <a:srgbClr val="4472C4"/>
          </a:solidFill>
        </a:fill>
      </a:tcStyle>
    </a:band1H>
    <a:band2H>
      <a:tcStyle>
        <a:tcBdr/>
      </a:tcStyle>
    </a:band2H>
    <a:band1V>
      <a:tcStyle>
        <a:tcBdr/>
        <a:fill>
          <a:solidFill>
            <a:srgbClr val="4472C4"/>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12701" cap="flat" cmpd="sng" algn="ctr">
              <a:solidFill>
                <a:srgbClr val="4472C4"/>
              </a:solidFill>
              <a:prstDash val="solid"/>
              <a:round/>
              <a:headEnd type="none" w="med" len="med"/>
              <a:tailEnd type="none" w="med" len="med"/>
            </a:ln>
          </a:top>
        </a:tcBdr>
      </a:tcStyle>
    </a:lastRow>
    <a:firstRow>
      <a:tcTxStyle b="on">
        <a:font>
          <a:latin typeface=""/>
          <a:ea typeface=""/>
          <a:cs typeface=""/>
        </a:font>
      </a:tcTxStyle>
      <a:tcStyle>
        <a:tcBdr>
          <a:bottom>
            <a:ln w="12701" cap="flat" cmpd="sng" algn="ctr">
              <a:solidFill>
                <a:srgbClr val="4472C4"/>
              </a:solidFill>
              <a:prstDash val="solid"/>
              <a:round/>
              <a:headEnd type="none" w="med" len="med"/>
              <a:tailEnd type="none" w="med" len="med"/>
            </a:ln>
          </a:bottom>
        </a:tcBdr>
      </a:tcStyle>
    </a:firstRow>
  </a:tblStyle>
  <a:tblStyle styleId="{ED083AE6-46FA-4A59-8FB0-9F97EB10719F}" styleName="">
    <a:wholeTbl>
      <a:tcTxStyle>
        <a:font>
          <a:latin typeface="+mn-lt"/>
          <a:ea typeface="+mn-ea"/>
          <a:cs typeface="+mn-cs"/>
        </a:font>
        <a:srgbClr val="000000"/>
      </a:tcTxStyle>
      <a:tcStyle>
        <a:tcBdr>
          <a:left>
            <a:ln w="12701" cap="flat" cmpd="sng" algn="ctr">
              <a:solidFill>
                <a:srgbClr val="FFC000"/>
              </a:solidFill>
              <a:prstDash val="solid"/>
              <a:round/>
              <a:headEnd type="none" w="med" len="med"/>
              <a:tailEnd type="none" w="med" len="med"/>
            </a:ln>
          </a:left>
          <a:right>
            <a:ln w="12701" cap="flat" cmpd="sng" algn="ctr">
              <a:solidFill>
                <a:srgbClr val="FFC000"/>
              </a:solidFill>
              <a:prstDash val="solid"/>
              <a:round/>
              <a:headEnd type="none" w="med" len="med"/>
              <a:tailEnd type="none" w="med" len="med"/>
            </a:ln>
          </a:right>
          <a:top>
            <a:ln w="12701" cap="flat" cmpd="sng" algn="ctr">
              <a:solidFill>
                <a:srgbClr val="FFC000"/>
              </a:solidFill>
              <a:prstDash val="solid"/>
              <a:round/>
              <a:headEnd type="none" w="med" len="med"/>
              <a:tailEnd type="none" w="med" len="med"/>
            </a:ln>
          </a:top>
          <a:bottom>
            <a:ln w="12701" cap="flat" cmpd="sng" algn="ctr">
              <a:solidFill>
                <a:srgbClr val="FFC000"/>
              </a:solidFill>
              <a:prstDash val="solid"/>
              <a:round/>
              <a:headEnd type="none" w="med" len="med"/>
              <a:tailEnd type="none" w="med" len="med"/>
            </a:ln>
          </a:bottom>
        </a:tcBdr>
      </a:tcStyle>
    </a:wholeTbl>
    <a:band1H>
      <a:tcStyle>
        <a:tcBdr/>
        <a:fill>
          <a:solidFill>
            <a:srgbClr val="FFC000"/>
          </a:solidFill>
        </a:fill>
      </a:tcStyle>
    </a:band1H>
    <a:band1V>
      <a:tcStyle>
        <a:tcBdr/>
        <a:fill>
          <a:solidFill>
            <a:srgbClr val="FFC000"/>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FFC000"/>
              </a:solidFill>
              <a:prstDash val="solid"/>
              <a:round/>
              <a:headEnd type="none" w="med" len="med"/>
              <a:tailEnd type="none" w="med" len="med"/>
            </a:ln>
          </a:top>
        </a:tcBdr>
      </a:tcStyle>
    </a:lastRow>
    <a:firstRow>
      <a:tcTxStyle b="on">
        <a:font>
          <a:latin typeface=""/>
          <a:ea typeface=""/>
          <a:cs typeface=""/>
        </a:font>
      </a:tcTxStyle>
      <a:tcStyle>
        <a:tcBdr>
          <a:bottom>
            <a:ln w="25402" cap="flat" cmpd="sng" algn="ctr">
              <a:solidFill>
                <a:srgbClr val="FFC000"/>
              </a:solidFill>
              <a:prstDash val="solid"/>
              <a:round/>
              <a:headEnd type="none" w="med" len="med"/>
              <a:tailEnd type="none" w="med" len="med"/>
            </a:ln>
          </a:bottom>
        </a:tcBdr>
      </a:tcStyle>
    </a:firstRow>
  </a:tblStyle>
  <a:tblStyle styleId="{8EC20E35-A176-4012-BC5E-935CFFF8708E}" styleName="">
    <a:wholeTbl>
      <a:tcTxStyle>
        <a:font>
          <a:latin typeface="+mn-lt"/>
          <a:ea typeface="+mn-ea"/>
          <a:cs typeface="+mn-cs"/>
        </a:font>
        <a:srgbClr val="000000"/>
      </a:tcTxStyle>
      <a:tcStyle>
        <a:tcBdr>
          <a:top>
            <a:ln w="25402" cap="flat" cmpd="sng" algn="ctr">
              <a:solidFill>
                <a:srgbClr val="000000"/>
              </a:solidFill>
              <a:prstDash val="solid"/>
              <a:round/>
              <a:headEnd type="none" w="med" len="med"/>
              <a:tailEnd type="none" w="med" len="med"/>
            </a:ln>
          </a:top>
          <a:bottom>
            <a:ln w="25402" cap="flat" cmpd="sng" algn="ctr">
              <a:solidFill>
                <a:srgbClr val="000000"/>
              </a:solidFill>
              <a:prstDash val="solid"/>
              <a:round/>
              <a:headEnd type="none" w="med" len="med"/>
              <a:tailEnd type="none" w="med" len="med"/>
            </a:ln>
          </a:bottom>
        </a:tcBdr>
        <a:fill>
          <a:solidFill>
            <a:srgbClr val="FFFFFF"/>
          </a:solidFill>
        </a:fill>
      </a:tcStyle>
    </a:wholeTbl>
    <a:band1H>
      <a:tcStyle>
        <a:tcBdr/>
        <a:fill>
          <a:solidFill>
            <a:srgbClr val="E7E7E7"/>
          </a:solidFill>
        </a:fill>
      </a:tcStyle>
    </a:band1H>
    <a:band1V>
      <a:tcStyle>
        <a:tcBdr/>
        <a:fill>
          <a:solidFill>
            <a:srgbClr val="E7E7E7"/>
          </a:solidFill>
        </a:fill>
      </a:tcStyle>
    </a:band1V>
    <a:lastCol>
      <a:tcTxStyle b="on">
        <a:font>
          <a:latin typeface="+mn-lt"/>
          <a:ea typeface="+mn-ea"/>
          <a:cs typeface="+mn-cs"/>
        </a:font>
        <a:srgbClr val="FFFFFF"/>
      </a:tcTxStyle>
      <a:tcStyle>
        <a:tcBdr/>
        <a:fill>
          <a:solidFill>
            <a:srgbClr val="000000"/>
          </a:solidFill>
        </a:fill>
      </a:tcStyle>
    </a:lastCol>
    <a:firstCol>
      <a:tcTxStyle b="on">
        <a:font>
          <a:latin typeface="+mn-lt"/>
          <a:ea typeface="+mn-ea"/>
          <a:cs typeface="+mn-cs"/>
        </a:font>
        <a:srgbClr val="FFFFFF"/>
      </a:tcTxStyle>
      <a:tcStyle>
        <a:tcBdr/>
        <a:fill>
          <a:solidFill>
            <a:srgbClr val="000000"/>
          </a:solidFill>
        </a:fill>
      </a:tcStyle>
    </a:firstCol>
    <a:lastRow>
      <a:tcTxStyle b="on">
        <a:font>
          <a:latin typeface=""/>
          <a:ea typeface=""/>
          <a:cs typeface=""/>
        </a:font>
      </a:tcTxStyle>
      <a:tcStyle>
        <a:tcBdr>
          <a:top>
            <a:ln w="50804" cap="flat" cmpd="dbl" algn="ctr">
              <a:solidFill>
                <a:srgbClr val="000000"/>
              </a:solidFill>
              <a:prstDash val="solid"/>
              <a:round/>
              <a:headEnd type="none" w="med" len="med"/>
              <a:tailEnd type="none" w="med" len="med"/>
            </a:ln>
          </a:top>
        </a:tcBdr>
        <a:fill>
          <a:solidFill>
            <a:srgbClr val="FFFFFF"/>
          </a:solidFill>
        </a:fill>
      </a:tcStyle>
    </a:lastRow>
    <a:firstRow>
      <a:tcTxStyle b="on">
        <a:font>
          <a:latin typeface="+mn-lt"/>
          <a:ea typeface="+mn-ea"/>
          <a:cs typeface="+mn-cs"/>
        </a:font>
        <a:srgbClr val="FFFFFF"/>
      </a:tcTxStyle>
      <a:tcStyle>
        <a:tcBdr>
          <a:bottom>
            <a:ln w="25402" cap="flat" cmpd="sng" algn="ctr">
              <a:solidFill>
                <a:srgbClr val="000000"/>
              </a:solidFill>
              <a:prstDash val="solid"/>
              <a:round/>
              <a:headEnd type="none" w="med" len="med"/>
              <a:tailEnd type="none" w="med" len="med"/>
            </a:ln>
          </a:bottom>
        </a:tcBdr>
        <a:fill>
          <a:solidFill>
            <a:srgbClr val="000000"/>
          </a:solidFill>
        </a:fill>
      </a:tcStyle>
    </a:firstRow>
  </a:tblStyle>
  <a:tblStyle styleId="{BC89EF96-8CEA-46FF-86C4-4CE0E7609802}" styleName="">
    <a:wholeTbl>
      <a:tcTxStyle>
        <a:font>
          <a:latin typeface="+mn-lt"/>
          <a:ea typeface="+mn-ea"/>
          <a:cs typeface="+mn-cs"/>
        </a:font>
        <a:srgbClr val="000000"/>
      </a:tcTxStyle>
      <a:tcStyle>
        <a:tcBdr>
          <a:left>
            <a:ln w="12701" cap="flat" cmpd="sng" algn="ctr">
              <a:solidFill>
                <a:srgbClr val="4472C4"/>
              </a:solidFill>
              <a:prstDash val="solid"/>
              <a:round/>
              <a:headEnd type="none" w="med" len="med"/>
              <a:tailEnd type="none" w="med" len="med"/>
            </a:ln>
          </a:left>
          <a:right>
            <a:ln w="12701" cap="flat" cmpd="sng" algn="ctr">
              <a:solidFill>
                <a:srgbClr val="4472C4"/>
              </a:solidFill>
              <a:prstDash val="solid"/>
              <a:round/>
              <a:headEnd type="none" w="med" len="med"/>
              <a:tailEnd type="none" w="med" len="med"/>
            </a:ln>
          </a:right>
          <a:top>
            <a:ln w="12701" cap="flat" cmpd="sng" algn="ctr">
              <a:solidFill>
                <a:srgbClr val="4472C4"/>
              </a:solidFill>
              <a:prstDash val="solid"/>
              <a:round/>
              <a:headEnd type="none" w="med" len="med"/>
              <a:tailEnd type="none" w="med" len="med"/>
            </a:ln>
          </a:top>
          <a:bottom>
            <a:ln w="12701" cap="flat" cmpd="sng" algn="ctr">
              <a:solidFill>
                <a:srgbClr val="4472C4"/>
              </a:solidFill>
              <a:prstDash val="solid"/>
              <a:round/>
              <a:headEnd type="none" w="med" len="med"/>
              <a:tailEnd type="none" w="med" len="med"/>
            </a:ln>
          </a:bottom>
        </a:tcBdr>
      </a:tcStyle>
    </a:wholeTbl>
    <a:band1H>
      <a:tcStyle>
        <a:tcBdr/>
        <a:fill>
          <a:solidFill>
            <a:srgbClr val="4472C4"/>
          </a:solidFill>
        </a:fill>
      </a:tcStyle>
    </a:band1H>
    <a:band1V>
      <a:tcStyle>
        <a:tcBdr/>
        <a:fill>
          <a:solidFill>
            <a:srgbClr val="4472C4"/>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4472C4"/>
              </a:solidFill>
              <a:prstDash val="solid"/>
              <a:round/>
              <a:headEnd type="none" w="med" len="med"/>
              <a:tailEnd type="none" w="med" len="med"/>
            </a:ln>
          </a:top>
        </a:tcBdr>
      </a:tcStyle>
    </a:lastRow>
    <a:firstRow>
      <a:tcTxStyle b="on">
        <a:font>
          <a:latin typeface=""/>
          <a:ea typeface=""/>
          <a:cs typeface=""/>
        </a:font>
      </a:tcTxStyle>
      <a:tcStyle>
        <a:tcBdr>
          <a:bottom>
            <a:ln w="25402" cap="flat" cmpd="sng" algn="ctr">
              <a:solidFill>
                <a:srgbClr val="4472C4"/>
              </a:solidFill>
              <a:prstDash val="solid"/>
              <a:round/>
              <a:headEnd type="none" w="med" len="med"/>
              <a:tailEnd type="none" w="med" len="med"/>
            </a:ln>
          </a:bottom>
        </a:tcBdr>
      </a:tcStyle>
    </a:firstRow>
  </a:tblStyle>
  <a:tblStyle styleId="{2D5ABB26-0587-4C30-8999-92F81FD0307C}" styleName="">
    <a:wholeTbl>
      <a:tcTxStyle>
        <a:font>
          <a:latin typeface="+mn-lt"/>
          <a:ea typeface="+mn-ea"/>
          <a:cs typeface="+mn-cs"/>
        </a:font>
        <a:srgbClr val="000000"/>
      </a:tcTxStyle>
      <a:tcStyle>
        <a:tcBdr/>
      </a:tcStyle>
    </a:wholeTbl>
  </a:tblStyle>
  <a:tblStyle styleId="{69C7853C-536D-4A76-A0AE-DD22124D55A5}" styleName="">
    <a:wholeTbl>
      <a:tcTxStyle>
        <a:font>
          <a:latin typeface="+mn-lt"/>
          <a:ea typeface="+mn-ea"/>
          <a:cs typeface="+mn-cs"/>
        </a:font>
        <a:srgbClr val="000000"/>
      </a:tcTxStyle>
      <a:tcStyle>
        <a:tcBdr>
          <a:left>
            <a:ln w="3172" cap="flat" cmpd="sng" algn="ctr">
              <a:solidFill>
                <a:srgbClr val="A5A5A5"/>
              </a:solidFill>
              <a:prstDash val="solid"/>
              <a:round/>
              <a:headEnd type="none" w="med" len="med"/>
              <a:tailEnd type="none" w="med" len="med"/>
            </a:ln>
          </a:left>
          <a:right>
            <a:ln w="3172" cap="flat" cmpd="sng" algn="ctr">
              <a:solidFill>
                <a:srgbClr val="A5A5A5"/>
              </a:solidFill>
              <a:prstDash val="solid"/>
              <a:round/>
              <a:headEnd type="none" w="med" len="med"/>
              <a:tailEnd type="none" w="med" len="med"/>
            </a:ln>
          </a:right>
          <a:top>
            <a:ln w="3172" cap="flat" cmpd="sng" algn="ctr">
              <a:solidFill>
                <a:srgbClr val="A5A5A5"/>
              </a:solidFill>
              <a:prstDash val="solid"/>
              <a:round/>
              <a:headEnd type="none" w="med" len="med"/>
              <a:tailEnd type="none" w="med" len="med"/>
            </a:ln>
          </a:top>
          <a:bottom>
            <a:ln w="3172" cap="flat" cmpd="sng" algn="ctr">
              <a:solidFill>
                <a:srgbClr val="A5A5A5"/>
              </a:solidFill>
              <a:prstDash val="solid"/>
              <a:round/>
              <a:headEnd type="none" w="med" len="med"/>
              <a:tailEnd type="none" w="med" len="med"/>
            </a:ln>
          </a:bottom>
        </a:tcBdr>
        <a:fill>
          <a:solidFill>
            <a:srgbClr val="A5A5A5"/>
          </a:solidFill>
        </a:fill>
      </a:tcStyle>
    </a:wholeTbl>
    <a:band1H>
      <a:tcStyle>
        <a:tcBdr/>
        <a:fill>
          <a:solidFill>
            <a:srgbClr val="A5A5A5"/>
          </a:solidFill>
        </a:fill>
      </a:tcStyle>
    </a:band1H>
    <a:band2H>
      <a:tcStyle>
        <a:tcBdr/>
        <a:fill>
          <a:solidFill>
            <a:srgbClr val="A5A5A5"/>
          </a:solidFill>
        </a:fill>
      </a:tcStyle>
    </a:band2H>
    <a:band1V>
      <a:tcStyle>
        <a:tcBdr>
          <a:top>
            <a:ln w="3172" cap="flat" cmpd="sng" algn="ctr">
              <a:solidFill>
                <a:srgbClr val="A5A5A5"/>
              </a:solidFill>
              <a:prstDash val="solid"/>
              <a:round/>
              <a:headEnd type="none" w="med" len="med"/>
              <a:tailEnd type="none" w="med" len="med"/>
            </a:ln>
          </a:top>
          <a:bottom>
            <a:ln w="3172" cap="flat" cmpd="sng" algn="ctr">
              <a:solidFill>
                <a:srgbClr val="A5A5A5"/>
              </a:solidFill>
              <a:prstDash val="solid"/>
              <a:round/>
              <a:headEnd type="none" w="med" len="med"/>
              <a:tailEnd type="none" w="med" len="med"/>
            </a:ln>
          </a:bottom>
        </a:tcBdr>
        <a:fill>
          <a:solidFill>
            <a:srgbClr val="A5A5A5"/>
          </a:solidFill>
        </a:fill>
      </a:tcStyle>
    </a:band1V>
    <a:band2V>
      <a:tcStyle>
        <a:tcBdr/>
        <a:fill>
          <a:solidFill>
            <a:srgbClr val="A5A5A5"/>
          </a:solidFill>
        </a:fill>
      </a:tcStyle>
    </a:band2V>
    <a:lastCol>
      <a:tcTxStyle b="on">
        <a:font>
          <a:latin typeface=""/>
          <a:ea typeface=""/>
          <a:cs typeface=""/>
        </a:font>
      </a:tcTxStyle>
      <a:tcStyle>
        <a:tcBdr>
          <a:left>
            <a:ln w="3172" cap="flat" cmpd="sng" algn="ctr">
              <a:solidFill>
                <a:srgbClr val="A5A5A5"/>
              </a:solidFill>
              <a:prstDash val="solid"/>
              <a:round/>
              <a:headEnd type="none" w="med" len="med"/>
              <a:tailEnd type="none" w="med" len="med"/>
            </a:ln>
          </a:left>
          <a:right>
            <a:ln w="3172" cap="flat" cmpd="sng" algn="ctr">
              <a:solidFill>
                <a:srgbClr val="A5A5A5"/>
              </a:solidFill>
              <a:prstDash val="solid"/>
              <a:round/>
              <a:headEnd type="none" w="med" len="med"/>
              <a:tailEnd type="none" w="med" len="med"/>
            </a:ln>
          </a:right>
          <a:top>
            <a:ln w="3172" cap="flat" cmpd="sng" algn="ctr">
              <a:solidFill>
                <a:srgbClr val="A5A5A5"/>
              </a:solidFill>
              <a:prstDash val="solid"/>
              <a:round/>
              <a:headEnd type="none" w="med" len="med"/>
              <a:tailEnd type="none" w="med" len="med"/>
            </a:ln>
          </a:top>
          <a:bottom>
            <a:ln w="3172" cap="flat" cmpd="sng" algn="ctr">
              <a:solidFill>
                <a:srgbClr val="A5A5A5"/>
              </a:solidFill>
              <a:prstDash val="solid"/>
              <a:round/>
              <a:headEnd type="none" w="med" len="med"/>
              <a:tailEnd type="none" w="med" len="med"/>
            </a:ln>
          </a:bottom>
        </a:tcBdr>
        <a:fill>
          <a:solidFill>
            <a:srgbClr val="A5A5A5"/>
          </a:solidFill>
        </a:fill>
      </a:tcStyle>
    </a:lastCol>
    <a:firstCol>
      <a:tcTxStyle b="on">
        <a:font>
          <a:latin typeface=""/>
          <a:ea typeface=""/>
          <a:cs typeface=""/>
        </a:font>
      </a:tcTxStyle>
      <a:tcStyle>
        <a:tcBdr>
          <a:left>
            <a:ln w="3172" cap="flat" cmpd="sng" algn="ctr">
              <a:solidFill>
                <a:srgbClr val="A5A5A5"/>
              </a:solidFill>
              <a:prstDash val="solid"/>
              <a:round/>
              <a:headEnd type="none" w="med" len="med"/>
              <a:tailEnd type="none" w="med" len="med"/>
            </a:ln>
          </a:left>
          <a:right>
            <a:ln w="3172" cap="flat" cmpd="sng" algn="ctr">
              <a:solidFill>
                <a:srgbClr val="A5A5A5"/>
              </a:solidFill>
              <a:prstDash val="solid"/>
              <a:round/>
              <a:headEnd type="none" w="med" len="med"/>
              <a:tailEnd type="none" w="med" len="med"/>
            </a:ln>
          </a:right>
          <a:top>
            <a:ln w="3172" cap="flat" cmpd="sng" algn="ctr">
              <a:solidFill>
                <a:srgbClr val="A5A5A5"/>
              </a:solidFill>
              <a:prstDash val="solid"/>
              <a:round/>
              <a:headEnd type="none" w="med" len="med"/>
              <a:tailEnd type="none" w="med" len="med"/>
            </a:ln>
          </a:top>
          <a:bottom>
            <a:ln w="3172" cap="flat" cmpd="sng" algn="ctr">
              <a:solidFill>
                <a:srgbClr val="A5A5A5"/>
              </a:solidFill>
              <a:prstDash val="solid"/>
              <a:round/>
              <a:headEnd type="none" w="med" len="med"/>
              <a:tailEnd type="none" w="med" len="med"/>
            </a:ln>
          </a:bottom>
        </a:tcBdr>
        <a:fill>
          <a:solidFill>
            <a:srgbClr val="A5A5A5"/>
          </a:solidFill>
        </a:fill>
      </a:tcStyle>
    </a:firstCol>
    <a:lastRow>
      <a:tcTxStyle b="on">
        <a:font>
          <a:latin typeface=""/>
          <a:ea typeface=""/>
          <a:cs typeface=""/>
        </a:font>
      </a:tcTxStyle>
      <a:tcStyle>
        <a:tcBdr>
          <a:left>
            <a:ln w="3172" cap="flat" cmpd="sng" algn="ctr">
              <a:solidFill>
                <a:srgbClr val="A5A5A5"/>
              </a:solidFill>
              <a:prstDash val="solid"/>
              <a:round/>
              <a:headEnd type="none" w="med" len="med"/>
              <a:tailEnd type="none" w="med" len="med"/>
            </a:ln>
          </a:left>
          <a:right>
            <a:ln w="3172" cap="flat" cmpd="sng" algn="ctr">
              <a:solidFill>
                <a:srgbClr val="A5A5A5"/>
              </a:solidFill>
              <a:prstDash val="solid"/>
              <a:round/>
              <a:headEnd type="none" w="med" len="med"/>
              <a:tailEnd type="none" w="med" len="med"/>
            </a:ln>
          </a:right>
          <a:top>
            <a:ln w="3172" cap="flat" cmpd="sng" algn="ctr">
              <a:solidFill>
                <a:srgbClr val="A5A5A5"/>
              </a:solidFill>
              <a:prstDash val="solid"/>
              <a:round/>
              <a:headEnd type="none" w="med" len="med"/>
              <a:tailEnd type="none" w="med" len="med"/>
            </a:ln>
          </a:top>
          <a:bottom>
            <a:ln w="3172" cap="flat" cmpd="sng" algn="ctr">
              <a:solidFill>
                <a:srgbClr val="A5A5A5"/>
              </a:solidFill>
              <a:prstDash val="solid"/>
              <a:round/>
              <a:headEnd type="none" w="med" len="med"/>
              <a:tailEnd type="none" w="med" len="med"/>
            </a:ln>
          </a:bottom>
        </a:tcBdr>
        <a:fill>
          <a:solidFill>
            <a:srgbClr val="A5A5A5"/>
          </a:solidFill>
        </a:fill>
      </a:tcStyle>
    </a:lastRow>
    <a:firstRow>
      <a:tcTxStyle b="on">
        <a:font>
          <a:latin typeface="+mn-lt"/>
          <a:ea typeface="+mn-ea"/>
          <a:cs typeface="+mn-cs"/>
        </a:font>
        <a:srgbClr val="FFFFFF"/>
      </a:tcTxStyle>
      <a:tcStyle>
        <a:tcBdr>
          <a:left>
            <a:ln w="3172" cap="flat" cmpd="sng" algn="ctr">
              <a:solidFill>
                <a:srgbClr val="A5A5A5"/>
              </a:solidFill>
              <a:prstDash val="solid"/>
              <a:round/>
              <a:headEnd type="none" w="med" len="med"/>
              <a:tailEnd type="none" w="med" len="med"/>
            </a:ln>
          </a:left>
          <a:right>
            <a:ln w="3172" cap="flat" cmpd="sng" algn="ctr">
              <a:solidFill>
                <a:srgbClr val="A5A5A5"/>
              </a:solidFill>
              <a:prstDash val="solid"/>
              <a:round/>
              <a:headEnd type="none" w="med" len="med"/>
              <a:tailEnd type="none" w="med" len="med"/>
            </a:ln>
          </a:right>
          <a:top>
            <a:ln w="3172" cap="flat" cmpd="sng" algn="ctr">
              <a:solidFill>
                <a:srgbClr val="A5A5A5"/>
              </a:solidFill>
              <a:prstDash val="solid"/>
              <a:round/>
              <a:headEnd type="none" w="med" len="med"/>
              <a:tailEnd type="none" w="med" len="med"/>
            </a:ln>
          </a:top>
          <a:bottom>
            <a:ln w="3172" cap="flat" cmpd="sng" algn="ctr">
              <a:solidFill>
                <a:srgbClr val="FFFFFF"/>
              </a:solidFill>
              <a:prstDash val="solid"/>
              <a:round/>
              <a:headEnd type="none" w="med" len="med"/>
              <a:tailEnd type="none" w="med" len="med"/>
            </a:ln>
          </a:bottom>
        </a:tcBdr>
        <a:fill>
          <a:solidFill>
            <a:srgbClr val="A5A5A5"/>
          </a:solidFill>
        </a:fill>
      </a:tcStyle>
    </a:firstRow>
  </a:tblStyle>
  <a:tblStyle styleId="{616DA210-FB5B-4158-B5E0-FEB733F419BA}" styleName="">
    <a:wholeTbl>
      <a:tcTxStyle>
        <a:font>
          <a:latin typeface="+mn-lt"/>
          <a:ea typeface="+mn-ea"/>
          <a:cs typeface="+mn-cs"/>
        </a:font>
        <a:srgbClr val="000000"/>
      </a:tcTxStyle>
      <a:tcStyle>
        <a:tcBdr>
          <a:left>
            <a:ln w="12701" cap="flat" cmpd="sng" algn="ctr">
              <a:solidFill>
                <a:srgbClr val="000000"/>
              </a:solidFill>
              <a:prstDash val="solid"/>
              <a:round/>
              <a:headEnd type="none" w="med" len="med"/>
              <a:tailEnd type="none" w="med" len="med"/>
            </a:ln>
          </a:left>
          <a:right>
            <a:ln w="12701" cap="flat" cmpd="sng" algn="ctr">
              <a:solidFill>
                <a:srgbClr val="000000"/>
              </a:solidFill>
              <a:prstDash val="solid"/>
              <a:round/>
              <a:headEnd type="none" w="med" len="med"/>
              <a:tailEnd type="none" w="med" len="med"/>
            </a:ln>
          </a:right>
          <a:top>
            <a:ln w="12701" cap="flat" cmpd="sng" algn="ctr">
              <a:solidFill>
                <a:srgbClr val="000000"/>
              </a:solidFill>
              <a:prstDash val="solid"/>
              <a:round/>
              <a:headEnd type="none" w="med" len="med"/>
              <a:tailEnd type="none" w="med" len="med"/>
            </a:ln>
          </a:top>
          <a:bottom>
            <a:ln w="12701" cap="flat" cmpd="sng" algn="ctr">
              <a:solidFill>
                <a:srgbClr val="000000"/>
              </a:solidFill>
              <a:prstDash val="solid"/>
              <a:round/>
              <a:headEnd type="none" w="med" len="med"/>
              <a:tailEnd type="none" w="med" len="med"/>
            </a:ln>
          </a:bottom>
        </a:tcBdr>
      </a:tcStyle>
    </a:wholeTbl>
    <a:band1H>
      <a:tcStyle>
        <a:tcBdr/>
        <a:fill>
          <a:solidFill>
            <a:srgbClr val="000000"/>
          </a:solidFill>
        </a:fill>
      </a:tcStyle>
    </a:band1H>
    <a:band1V>
      <a:tcStyle>
        <a:tcBdr/>
        <a:fill>
          <a:solidFill>
            <a:srgbClr val="000000"/>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000000"/>
              </a:solidFill>
              <a:prstDash val="solid"/>
              <a:round/>
              <a:headEnd type="none" w="med" len="med"/>
              <a:tailEnd type="none" w="med" len="med"/>
            </a:ln>
          </a:top>
        </a:tcBdr>
      </a:tcStyle>
    </a:lastRow>
    <a:firstRow>
      <a:tcTxStyle b="on">
        <a:font>
          <a:latin typeface=""/>
          <a:ea typeface=""/>
          <a:cs typeface=""/>
        </a:font>
      </a:tcTxStyle>
      <a:tcStyle>
        <a:tcBdr>
          <a:bottom>
            <a:ln w="25402" cap="flat" cmpd="sng" algn="ctr">
              <a:solidFill>
                <a:srgbClr val="000000"/>
              </a:solidFill>
              <a:prstDash val="solid"/>
              <a:round/>
              <a:headEnd type="none" w="med" len="med"/>
              <a:tailEnd type="none" w="med" len="med"/>
            </a:ln>
          </a:bottom>
        </a:tcBdr>
      </a:tcStyle>
    </a:firstRow>
  </a:tblStyle>
  <a:tblStyle styleId="{7E9639D4-E3E2-4D34-9284-5A2195B3D0D7}" styleName="">
    <a:wholeTbl>
      <a:tcTxStyle>
        <a:font>
          <a:latin typeface="+mn-lt"/>
          <a:ea typeface="+mn-ea"/>
          <a:cs typeface="+mn-cs"/>
        </a:font>
        <a:srgbClr val="000000"/>
      </a:tcTxStyle>
      <a:tcStyle>
        <a:tcBdr>
          <a:left>
            <a:ln w="3172" cap="flat" cmpd="sng" algn="ctr">
              <a:solidFill>
                <a:srgbClr val="000000"/>
              </a:solidFill>
              <a:prstDash val="solid"/>
              <a:round/>
              <a:headEnd type="none" w="med" len="med"/>
              <a:tailEnd type="none" w="med" len="med"/>
            </a:ln>
          </a:left>
          <a:right>
            <a:ln w="3172" cap="flat" cmpd="sng" algn="ctr">
              <a:solidFill>
                <a:srgbClr val="000000"/>
              </a:solidFill>
              <a:prstDash val="solid"/>
              <a:round/>
              <a:headEnd type="none" w="med" len="med"/>
              <a:tailEnd type="none" w="med" len="med"/>
            </a:ln>
          </a:right>
          <a:top>
            <a:ln w="3172" cap="flat" cmpd="sng" algn="ctr">
              <a:solidFill>
                <a:srgbClr val="000000"/>
              </a:solidFill>
              <a:prstDash val="solid"/>
              <a:round/>
              <a:headEnd type="none" w="med" len="med"/>
              <a:tailEnd type="none" w="med" len="med"/>
            </a:ln>
          </a:top>
          <a:bottom>
            <a:ln w="3172" cap="flat" cmpd="sng" algn="ctr">
              <a:solidFill>
                <a:srgbClr val="000000"/>
              </a:solidFill>
              <a:prstDash val="solid"/>
              <a:round/>
              <a:headEnd type="none" w="med" len="med"/>
              <a:tailEnd type="none" w="med" len="med"/>
            </a:ln>
          </a:bottom>
        </a:tcBdr>
      </a:tcStyle>
    </a:wholeTbl>
    <a:band1H>
      <a:tcStyle>
        <a:tcBdr>
          <a:top>
            <a:ln w="3172" cap="flat" cmpd="sng" algn="ctr">
              <a:solidFill>
                <a:srgbClr val="000000"/>
              </a:solidFill>
              <a:prstDash val="solid"/>
              <a:round/>
              <a:headEnd type="none" w="med" len="med"/>
              <a:tailEnd type="none" w="med" len="med"/>
            </a:ln>
          </a:top>
          <a:bottom>
            <a:ln w="3172" cap="flat" cmpd="sng" algn="ctr">
              <a:solidFill>
                <a:srgbClr val="000000"/>
              </a:solidFill>
              <a:prstDash val="solid"/>
              <a:round/>
              <a:headEnd type="none" w="med" len="med"/>
              <a:tailEnd type="none" w="med" len="med"/>
            </a:ln>
          </a:bottom>
        </a:tcBdr>
      </a:tcStyle>
    </a:band1H>
    <a:band1V>
      <a:tcStyle>
        <a:tcBdr>
          <a:left>
            <a:ln w="3172" cap="flat" cmpd="sng" algn="ctr">
              <a:solidFill>
                <a:srgbClr val="000000"/>
              </a:solidFill>
              <a:prstDash val="solid"/>
              <a:round/>
              <a:headEnd type="none" w="med" len="med"/>
              <a:tailEnd type="none" w="med" len="med"/>
            </a:ln>
          </a:left>
          <a:right>
            <a:ln w="3172" cap="flat" cmpd="sng" algn="ctr">
              <a:solidFill>
                <a:srgbClr val="000000"/>
              </a:solidFill>
              <a:prstDash val="solid"/>
              <a:round/>
              <a:headEnd type="none" w="med" len="med"/>
              <a:tailEnd type="none" w="med" len="med"/>
            </a:ln>
          </a:right>
        </a:tcBdr>
      </a:tcStyle>
    </a:band1V>
    <a:band2V>
      <a:tcStyle>
        <a:tcBdr>
          <a:left>
            <a:ln w="3172" cap="flat" cmpd="sng" algn="ctr">
              <a:solidFill>
                <a:srgbClr val="000000"/>
              </a:solidFill>
              <a:prstDash val="solid"/>
              <a:round/>
              <a:headEnd type="none" w="med" len="med"/>
              <a:tailEnd type="none" w="med" len="med"/>
            </a:ln>
          </a:left>
          <a:right>
            <a:ln w="3172" cap="flat" cmpd="sng" algn="ctr">
              <a:solidFill>
                <a:srgbClr val="000000"/>
              </a:solidFill>
              <a:prstDash val="solid"/>
              <a:round/>
              <a:headEnd type="none" w="med" len="med"/>
              <a:tailEnd type="none" w="med" len="med"/>
            </a:ln>
          </a:right>
        </a:tcBdr>
      </a:tcStyle>
    </a:band2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000000"/>
              </a:solidFill>
              <a:prstDash val="solid"/>
              <a:round/>
              <a:headEnd type="none" w="med" len="med"/>
              <a:tailEnd type="none" w="med" len="med"/>
            </a:ln>
          </a:top>
        </a:tcBdr>
      </a:tcStyle>
    </a:lastRow>
    <a:firstRow>
      <a:tcTxStyle b="on">
        <a:font>
          <a:latin typeface="+mn-lt"/>
          <a:ea typeface="+mn-ea"/>
          <a:cs typeface="+mn-cs"/>
        </a:font>
        <a:srgbClr val="FFFFFF"/>
      </a:tcTxStyle>
      <a:tcStyle>
        <a:tcBdr/>
        <a:fill>
          <a:solidFill>
            <a:srgbClr val="000000"/>
          </a:solidFill>
        </a:fill>
      </a:tcStyle>
    </a:firstRow>
  </a:tblStyle>
  <a:tblStyle styleId="{793D81CF-94F2-401A-BA57-92F5A7B2D0C5}" styleName="">
    <a:wholeTbl>
      <a:tcTxStyle>
        <a:font>
          <a:latin typeface="+mn-lt"/>
          <a:ea typeface="+mn-ea"/>
          <a:cs typeface="+mn-cs"/>
        </a:font>
        <a:srgbClr val="000000"/>
      </a:tcTxStyle>
      <a:tcStyle>
        <a:tcBdr>
          <a:left>
            <a:ln w="12701" cap="flat" cmpd="sng" algn="ctr">
              <a:solidFill>
                <a:srgbClr val="000000"/>
              </a:solidFill>
              <a:prstDash val="solid"/>
              <a:round/>
              <a:headEnd type="none" w="med" len="med"/>
              <a:tailEnd type="none" w="med" len="med"/>
            </a:ln>
          </a:left>
          <a:right>
            <a:ln w="12701" cap="flat" cmpd="sng" algn="ctr">
              <a:solidFill>
                <a:srgbClr val="000000"/>
              </a:solidFill>
              <a:prstDash val="solid"/>
              <a:round/>
              <a:headEnd type="none" w="med" len="med"/>
              <a:tailEnd type="none" w="med" len="med"/>
            </a:ln>
          </a:right>
          <a:top>
            <a:ln w="12701" cap="flat" cmpd="sng" algn="ctr">
              <a:solidFill>
                <a:srgbClr val="000000"/>
              </a:solidFill>
              <a:prstDash val="solid"/>
              <a:round/>
              <a:headEnd type="none" w="med" len="med"/>
              <a:tailEnd type="none" w="med" len="med"/>
            </a:ln>
          </a:top>
          <a:bottom>
            <a:ln w="12701" cap="flat" cmpd="sng" algn="ctr">
              <a:solidFill>
                <a:srgbClr val="000000"/>
              </a:solidFill>
              <a:prstDash val="solid"/>
              <a:round/>
              <a:headEnd type="none" w="med" len="med"/>
              <a:tailEnd type="none" w="med" len="med"/>
            </a:ln>
          </a:bottom>
        </a:tcBdr>
        <a:fill>
          <a:solidFill>
            <a:srgbClr val="FFFFFF"/>
          </a:solidFill>
        </a:fill>
      </a:tcStyle>
    </a:wholeTbl>
    <a:band1H>
      <a:tcStyle>
        <a:tcBdr/>
        <a:fill>
          <a:solidFill>
            <a:srgbClr val="E7E7E7"/>
          </a:solidFill>
        </a:fill>
      </a:tcStyle>
    </a:band1H>
    <a:band1V>
      <a:tcStyle>
        <a:tcBdr/>
        <a:fill>
          <a:solidFill>
            <a:srgbClr val="E7E7E7"/>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000000"/>
              </a:solidFill>
              <a:prstDash val="solid"/>
              <a:round/>
              <a:headEnd type="none" w="med" len="med"/>
              <a:tailEnd type="none" w="med" len="med"/>
            </a:ln>
          </a:top>
        </a:tcBdr>
        <a:fill>
          <a:solidFill>
            <a:srgbClr val="FFFFFF"/>
          </a:solidFill>
        </a:fill>
      </a:tcStyle>
    </a:lastRow>
    <a:firstRow>
      <a:tcTxStyle b="on">
        <a:font>
          <a:latin typeface="+mn-lt"/>
          <a:ea typeface="+mn-ea"/>
          <a:cs typeface="+mn-cs"/>
        </a:font>
        <a:srgbClr val="FFFFFF"/>
      </a:tcTxStyle>
      <a:tcStyle>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404" autoAdjust="0"/>
  </p:normalViewPr>
  <p:slideViewPr>
    <p:cSldViewPr snapToGrid="0" showGuides="1">
      <p:cViewPr varScale="1">
        <p:scale>
          <a:sx n="65" d="100"/>
          <a:sy n="65" d="100"/>
        </p:scale>
        <p:origin x="100" y="180"/>
      </p:cViewPr>
      <p:guideLst>
        <p:guide orient="horz" pos="1003"/>
        <p:guide pos="3840"/>
        <p:guide pos="3795"/>
        <p:guide pos="3908"/>
        <p:guide orient="horz" pos="3793"/>
        <p:guide orient="horz" pos="288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13F5593-6B71-20A4-6CC2-BF83B6A84980}"/>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Calibri"/>
            </a:endParaRPr>
          </a:p>
        </p:txBody>
      </p:sp>
      <p:sp>
        <p:nvSpPr>
          <p:cNvPr id="3" name="Date Placeholder 2">
            <a:extLst>
              <a:ext uri="{FF2B5EF4-FFF2-40B4-BE49-F238E27FC236}">
                <a16:creationId xmlns:a16="http://schemas.microsoft.com/office/drawing/2014/main" id="{FFE1BD49-6595-6CC8-F020-8AFFEC81D246}"/>
              </a:ext>
            </a:extLst>
          </p:cNvPr>
          <p:cNvSpPr txBox="1">
            <a:spLocks noGrp="1"/>
          </p:cNvSpPr>
          <p:nvPr>
            <p:ph type="dt" sz="quarter"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B7F3D0C-11B3-454A-9391-BEA053700FC5}" type="datetime1">
              <a:rPr lang="en-US" sz="1200" b="0" i="0" u="none" strike="noStrike" kern="1200" cap="none" spc="0" baseline="0">
                <a:solidFill>
                  <a:srgbClr val="000000"/>
                </a:solidFill>
                <a:uFillTx/>
                <a:latin typeface="Calibri"/>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6/20/2025</a:t>
            </a:fld>
            <a:endParaRPr lang="en-US" sz="1200" b="0" i="0" u="none" strike="noStrike" kern="1200" cap="none" spc="0" baseline="0">
              <a:solidFill>
                <a:srgbClr val="000000"/>
              </a:solidFill>
              <a:uFillTx/>
              <a:latin typeface="Calibri"/>
            </a:endParaRPr>
          </a:p>
        </p:txBody>
      </p:sp>
      <p:sp>
        <p:nvSpPr>
          <p:cNvPr id="4" name="Footer Placeholder 3">
            <a:extLst>
              <a:ext uri="{FF2B5EF4-FFF2-40B4-BE49-F238E27FC236}">
                <a16:creationId xmlns:a16="http://schemas.microsoft.com/office/drawing/2014/main" id="{AE4DB57D-EDA8-11DB-5C60-4D486EEB3FF0}"/>
              </a:ext>
            </a:extLst>
          </p:cNvPr>
          <p:cNvSpPr txBox="1">
            <a:spLocks noGrp="1"/>
          </p:cNvSpPr>
          <p:nvPr>
            <p:ph type="ftr" sz="quarter" idx="2"/>
          </p:nvPr>
        </p:nvSpPr>
        <p:spPr>
          <a:xfrm>
            <a:off x="0"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Calibri"/>
            </a:endParaRPr>
          </a:p>
        </p:txBody>
      </p:sp>
      <p:sp>
        <p:nvSpPr>
          <p:cNvPr id="5" name="Slide Number Placeholder 4">
            <a:extLst>
              <a:ext uri="{FF2B5EF4-FFF2-40B4-BE49-F238E27FC236}">
                <a16:creationId xmlns:a16="http://schemas.microsoft.com/office/drawing/2014/main" id="{C4F4B338-7B29-08EE-0628-584F7999DB1C}"/>
              </a:ext>
            </a:extLst>
          </p:cNvPr>
          <p:cNvSpPr txBox="1">
            <a:spLocks noGrp="1"/>
          </p:cNvSpPr>
          <p:nvPr>
            <p:ph type="sldNum" sz="quarter" idx="3"/>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31D3717-EBC8-4EE8-A61E-D2EDE49C6CF6}" type="slidenum">
              <a:t>‹Nr.›</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9048971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892729-799F-9FE7-2D82-EEEFC9FA567B}"/>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3" name="Date Placeholder 2">
            <a:extLst>
              <a:ext uri="{FF2B5EF4-FFF2-40B4-BE49-F238E27FC236}">
                <a16:creationId xmlns:a16="http://schemas.microsoft.com/office/drawing/2014/main" id="{D8A612A9-9976-13BF-C92F-0E7AF1CF5163}"/>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86CEE20D-09A6-474A-9B14-A5DE45BA7179}" type="datetime1">
              <a:rPr lang="en-US"/>
              <a:pPr lvl="0"/>
              <a:t>6/20/2025</a:t>
            </a:fld>
            <a:endParaRPr lang="en-US"/>
          </a:p>
        </p:txBody>
      </p:sp>
      <p:sp>
        <p:nvSpPr>
          <p:cNvPr id="4" name="Slide Image Placeholder 3">
            <a:extLst>
              <a:ext uri="{FF2B5EF4-FFF2-40B4-BE49-F238E27FC236}">
                <a16:creationId xmlns:a16="http://schemas.microsoft.com/office/drawing/2014/main" id="{65AB57DE-4ADD-F10E-B266-00E526339A17}"/>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697D5428-0266-DE27-F566-3A179D21C51F}"/>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B67D2953-1976-677F-CC35-42F85EEFE561}"/>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7" name="Slide Number Placeholder 6">
            <a:extLst>
              <a:ext uri="{FF2B5EF4-FFF2-40B4-BE49-F238E27FC236}">
                <a16:creationId xmlns:a16="http://schemas.microsoft.com/office/drawing/2014/main" id="{4E8C231E-3BB1-5D6E-2225-8A5B75857BF9}"/>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1398F2D4-1799-4EA2-A86E-0F92D214BDC6}" type="slidenum">
              <a:t>‹Nr.›</a:t>
            </a:fld>
            <a:endParaRPr lang="en-US"/>
          </a:p>
        </p:txBody>
      </p:sp>
    </p:spTree>
    <p:extLst>
      <p:ext uri="{BB962C8B-B14F-4D97-AF65-F5344CB8AC3E}">
        <p14:creationId xmlns:p14="http://schemas.microsoft.com/office/powerpoint/2010/main" val="1223414193"/>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pPr lvl="0"/>
            <a:fld id="{1398F2D4-1799-4EA2-A86E-0F92D214BDC6}" type="slidenum">
              <a:rPr lang="en-US" smtClean="0"/>
              <a:t>1</a:t>
            </a:fld>
            <a:endParaRPr lang="en-US"/>
          </a:p>
        </p:txBody>
      </p:sp>
    </p:spTree>
    <p:extLst>
      <p:ext uri="{BB962C8B-B14F-4D97-AF65-F5344CB8AC3E}">
        <p14:creationId xmlns:p14="http://schemas.microsoft.com/office/powerpoint/2010/main" val="3276878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956CF5A-7A34-5EF0-71F0-89426B80DAA8}"/>
              </a:ext>
            </a:extLst>
          </p:cNvPr>
          <p:cNvSpPr>
            <a:spLocks noGrp="1" noRot="1" noChangeAspect="1"/>
          </p:cNvSpPr>
          <p:nvPr>
            <p:ph type="sldImg"/>
          </p:nvPr>
        </p:nvSpPr>
        <p:spPr>
          <a:xfrm>
            <a:off x="685800" y="1143000"/>
            <a:ext cx="5486400" cy="3086100"/>
          </a:xfrm>
        </p:spPr>
      </p:sp>
      <p:sp>
        <p:nvSpPr>
          <p:cNvPr id="3" name="Notizenplatzhalter 2">
            <a:extLst>
              <a:ext uri="{FF2B5EF4-FFF2-40B4-BE49-F238E27FC236}">
                <a16:creationId xmlns:a16="http://schemas.microsoft.com/office/drawing/2014/main" id="{D3236BEB-AEBC-3C52-BD2F-DA86BA21BB09}"/>
              </a:ext>
            </a:extLst>
          </p:cNvPr>
          <p:cNvSpPr txBox="1">
            <a:spLocks noGrp="1"/>
          </p:cNvSpPr>
          <p:nvPr>
            <p:ph type="body" sz="quarter" idx="1"/>
          </p:nvPr>
        </p:nvSpPr>
        <p:spPr/>
        <p:txBody>
          <a:bodyPr/>
          <a:lstStyle/>
          <a:p>
            <a:pPr lvl="0"/>
            <a:r>
              <a:rPr lang="en-US"/>
              <a:t>Add logos, add also desy result, </a:t>
            </a:r>
            <a:endParaRPr lang="en-GB"/>
          </a:p>
        </p:txBody>
      </p:sp>
      <p:sp>
        <p:nvSpPr>
          <p:cNvPr id="4" name="Foliennummernplatzhalter 3">
            <a:extLst>
              <a:ext uri="{FF2B5EF4-FFF2-40B4-BE49-F238E27FC236}">
                <a16:creationId xmlns:a16="http://schemas.microsoft.com/office/drawing/2014/main" id="{A58E4E62-AB0E-0565-D4D1-0CECCEE896EE}"/>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0D5842C-7063-4C1D-BD6B-0B92671969C4}" type="slidenum">
              <a:t>11</a:t>
            </a:fld>
            <a:endParaRPr lang="en-US" sz="1200" b="0" i="0" u="none" strike="noStrike" kern="1200" cap="none" spc="0" baseline="0">
              <a:solidFill>
                <a:srgbClr val="000000"/>
              </a:solidFill>
              <a:uFillTx/>
              <a:latin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1FD69-F7DF-8936-5FFE-752273B54BDB}"/>
            </a:ext>
          </a:extLst>
        </p:cNvPr>
        <p:cNvGrpSpPr/>
        <p:nvPr/>
      </p:nvGrpSpPr>
      <p:grpSpPr>
        <a:xfrm>
          <a:off x="0" y="0"/>
          <a:ext cx="0" cy="0"/>
          <a:chOff x="0" y="0"/>
          <a:chExt cx="0" cy="0"/>
        </a:xfrm>
      </p:grpSpPr>
      <p:sp>
        <p:nvSpPr>
          <p:cNvPr id="2" name="Notizenplatzhalter 1">
            <a:extLst>
              <a:ext uri="{FF2B5EF4-FFF2-40B4-BE49-F238E27FC236}">
                <a16:creationId xmlns:a16="http://schemas.microsoft.com/office/drawing/2014/main" id="{4164507F-727E-36DA-D196-E2CEC6D0A9CF}"/>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456827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EBF1B46-9B1D-CC26-A1F2-74DB8D0F0690}"/>
              </a:ext>
            </a:extLst>
          </p:cNvPr>
          <p:cNvSpPr>
            <a:spLocks noGrp="1" noRot="1" noChangeAspect="1"/>
          </p:cNvSpPr>
          <p:nvPr>
            <p:ph type="sldImg"/>
          </p:nvPr>
        </p:nvSpPr>
        <p:spPr>
          <a:xfrm>
            <a:off x="685800" y="1143000"/>
            <a:ext cx="5486400" cy="3086100"/>
          </a:xfrm>
        </p:spPr>
      </p:sp>
      <p:sp>
        <p:nvSpPr>
          <p:cNvPr id="3" name="Notizenplatzhalter 2">
            <a:extLst>
              <a:ext uri="{FF2B5EF4-FFF2-40B4-BE49-F238E27FC236}">
                <a16:creationId xmlns:a16="http://schemas.microsoft.com/office/drawing/2014/main" id="{FEEE8DCF-1ADC-73A0-CD28-D19E01B37912}"/>
              </a:ext>
            </a:extLst>
          </p:cNvPr>
          <p:cNvSpPr txBox="1">
            <a:spLocks noGrp="1"/>
          </p:cNvSpPr>
          <p:nvPr>
            <p:ph type="body" sz="quarter" idx="1"/>
          </p:nvPr>
        </p:nvSpPr>
        <p:spPr/>
        <p:txBody>
          <a:bodyPr/>
          <a:lstStyle/>
          <a:p>
            <a:pPr lvl="0"/>
            <a:r>
              <a:rPr lang="en-US"/>
              <a:t>Add logos of labs</a:t>
            </a:r>
            <a:endParaRPr lang="en-GB"/>
          </a:p>
        </p:txBody>
      </p:sp>
      <p:sp>
        <p:nvSpPr>
          <p:cNvPr id="4" name="Foliennummernplatzhalter 3">
            <a:extLst>
              <a:ext uri="{FF2B5EF4-FFF2-40B4-BE49-F238E27FC236}">
                <a16:creationId xmlns:a16="http://schemas.microsoft.com/office/drawing/2014/main" id="{D44348DB-FE11-248C-1178-767D45CB523D}"/>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23A1CA8-3914-449A-AA8B-9C775B3E0EBE}" type="slidenum">
              <a:t>13</a:t>
            </a:fld>
            <a:endParaRPr lang="en-US" sz="1200" b="0" i="0" u="none" strike="noStrike" kern="1200" cap="none" spc="0" baseline="0">
              <a:solidFill>
                <a:srgbClr val="000000"/>
              </a:solidFill>
              <a:uFillTx/>
              <a:latin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1A67C-325D-B81B-3966-B046BD2E41A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1B85901-563B-2B2D-ABC5-AFA37409C883}"/>
              </a:ext>
            </a:extLst>
          </p:cNvPr>
          <p:cNvSpPr>
            <a:spLocks noGrp="1" noRot="1" noChangeAspect="1"/>
          </p:cNvSpPr>
          <p:nvPr>
            <p:ph type="sldImg"/>
          </p:nvPr>
        </p:nvSpPr>
        <p:spPr>
          <a:xfrm>
            <a:off x="685800" y="1143000"/>
            <a:ext cx="5486400" cy="3086100"/>
          </a:xfrm>
        </p:spPr>
      </p:sp>
      <p:sp>
        <p:nvSpPr>
          <p:cNvPr id="3" name="Notizenplatzhalter 2">
            <a:extLst>
              <a:ext uri="{FF2B5EF4-FFF2-40B4-BE49-F238E27FC236}">
                <a16:creationId xmlns:a16="http://schemas.microsoft.com/office/drawing/2014/main" id="{BF4DD75B-6AFF-6F02-0BDE-6392790DE375}"/>
              </a:ext>
            </a:extLst>
          </p:cNvPr>
          <p:cNvSpPr txBox="1">
            <a:spLocks noGrp="1"/>
          </p:cNvSpPr>
          <p:nvPr>
            <p:ph type="body" sz="quarter" idx="1"/>
          </p:nvPr>
        </p:nvSpPr>
        <p:spPr/>
        <p:txBody>
          <a:bodyPr/>
          <a:lstStyle/>
          <a:p>
            <a:pPr lvl="0"/>
            <a:r>
              <a:rPr lang="en-US"/>
              <a:t>Add logos of labs</a:t>
            </a:r>
            <a:endParaRPr lang="en-GB"/>
          </a:p>
        </p:txBody>
      </p:sp>
      <p:sp>
        <p:nvSpPr>
          <p:cNvPr id="4" name="Foliennummernplatzhalter 3">
            <a:extLst>
              <a:ext uri="{FF2B5EF4-FFF2-40B4-BE49-F238E27FC236}">
                <a16:creationId xmlns:a16="http://schemas.microsoft.com/office/drawing/2014/main" id="{6E523446-E98B-CAF4-FE4B-BC9E3D9E3DDA}"/>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23A1CA8-3914-449A-AA8B-9C775B3E0EBE}" type="slidenum">
              <a:t>14</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392927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A47E9-45C7-BD22-C5A3-9EAC11F518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B674CB2-85E7-5320-947B-E55A2AF98BD2}"/>
              </a:ext>
            </a:extLst>
          </p:cNvPr>
          <p:cNvSpPr>
            <a:spLocks noGrp="1" noRot="1" noChangeAspect="1"/>
          </p:cNvSpPr>
          <p:nvPr>
            <p:ph type="sldImg"/>
          </p:nvPr>
        </p:nvSpPr>
        <p:spPr>
          <a:xfrm>
            <a:off x="685800" y="1143000"/>
            <a:ext cx="5486400" cy="3086100"/>
          </a:xfrm>
        </p:spPr>
      </p:sp>
      <p:sp>
        <p:nvSpPr>
          <p:cNvPr id="3" name="Notizenplatzhalter 2">
            <a:extLst>
              <a:ext uri="{FF2B5EF4-FFF2-40B4-BE49-F238E27FC236}">
                <a16:creationId xmlns:a16="http://schemas.microsoft.com/office/drawing/2014/main" id="{735E6955-F72E-0D81-7773-FA966165E05C}"/>
              </a:ext>
            </a:extLst>
          </p:cNvPr>
          <p:cNvSpPr txBox="1">
            <a:spLocks noGrp="1"/>
          </p:cNvSpPr>
          <p:nvPr>
            <p:ph type="body" sz="quarter" idx="1"/>
          </p:nvPr>
        </p:nvSpPr>
        <p:spPr/>
        <p:txBody>
          <a:bodyPr/>
          <a:lstStyle/>
          <a:p>
            <a:pPr lvl="0"/>
            <a:r>
              <a:rPr lang="en-US"/>
              <a:t>Add logos of labs</a:t>
            </a:r>
            <a:endParaRPr lang="en-GB"/>
          </a:p>
        </p:txBody>
      </p:sp>
      <p:sp>
        <p:nvSpPr>
          <p:cNvPr id="4" name="Foliennummernplatzhalter 3">
            <a:extLst>
              <a:ext uri="{FF2B5EF4-FFF2-40B4-BE49-F238E27FC236}">
                <a16:creationId xmlns:a16="http://schemas.microsoft.com/office/drawing/2014/main" id="{6126C8C3-99CF-5759-D1E7-4DF2C9D88729}"/>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23A1CA8-3914-449A-AA8B-9C775B3E0EBE}" type="slidenum">
              <a:t>15</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235745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D6F99-4B03-A019-8310-AFCCD46D0972}"/>
            </a:ext>
          </a:extLst>
        </p:cNvPr>
        <p:cNvGrpSpPr/>
        <p:nvPr/>
      </p:nvGrpSpPr>
      <p:grpSpPr>
        <a:xfrm>
          <a:off x="0" y="0"/>
          <a:ext cx="0" cy="0"/>
          <a:chOff x="0" y="0"/>
          <a:chExt cx="0" cy="0"/>
        </a:xfrm>
      </p:grpSpPr>
      <p:sp>
        <p:nvSpPr>
          <p:cNvPr id="2" name="Notizenplatzhalter 1">
            <a:extLst>
              <a:ext uri="{FF2B5EF4-FFF2-40B4-BE49-F238E27FC236}">
                <a16:creationId xmlns:a16="http://schemas.microsoft.com/office/drawing/2014/main" id="{16EF102E-3F64-176D-B7E1-F59C3D84C4E7}"/>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80102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41D31-BF5F-024F-1E31-88007F3FD4A1}"/>
            </a:ext>
          </a:extLst>
        </p:cNvPr>
        <p:cNvGrpSpPr/>
        <p:nvPr/>
      </p:nvGrpSpPr>
      <p:grpSpPr>
        <a:xfrm>
          <a:off x="0" y="0"/>
          <a:ext cx="0" cy="0"/>
          <a:chOff x="0" y="0"/>
          <a:chExt cx="0" cy="0"/>
        </a:xfrm>
      </p:grpSpPr>
      <p:sp>
        <p:nvSpPr>
          <p:cNvPr id="2" name="Notizenplatzhalter 1">
            <a:extLst>
              <a:ext uri="{FF2B5EF4-FFF2-40B4-BE49-F238E27FC236}">
                <a16:creationId xmlns:a16="http://schemas.microsoft.com/office/drawing/2014/main" id="{60B97A17-3039-B693-78D1-6F4470EC7B4A}"/>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531924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6DA0129-AB3A-201B-1B9B-5D1849856ACE}"/>
              </a:ext>
            </a:extLst>
          </p:cNvPr>
          <p:cNvSpPr>
            <a:spLocks noGrp="1" noRot="1" noChangeAspect="1"/>
          </p:cNvSpPr>
          <p:nvPr>
            <p:ph type="sldImg"/>
          </p:nvPr>
        </p:nvSpPr>
        <p:spPr>
          <a:xfrm>
            <a:off x="685800" y="1143000"/>
            <a:ext cx="5486400" cy="3086100"/>
          </a:xfrm>
        </p:spPr>
      </p:sp>
      <p:sp>
        <p:nvSpPr>
          <p:cNvPr id="3" name="Notizenplatzhalter 2">
            <a:extLst>
              <a:ext uri="{FF2B5EF4-FFF2-40B4-BE49-F238E27FC236}">
                <a16:creationId xmlns:a16="http://schemas.microsoft.com/office/drawing/2014/main" id="{321AEEF9-9FC8-72B3-3A11-C4F41FD06FA3}"/>
              </a:ext>
            </a:extLst>
          </p:cNvPr>
          <p:cNvSpPr txBox="1">
            <a:spLocks noGrp="1"/>
          </p:cNvSpPr>
          <p:nvPr>
            <p:ph type="body" sz="quarter" idx="1"/>
          </p:nvPr>
        </p:nvSpPr>
        <p:spPr/>
        <p:txBody>
          <a:bodyPr/>
          <a:lstStyle/>
          <a:p>
            <a:pPr lvl="0"/>
            <a:r>
              <a:rPr lang="en-US"/>
              <a:t>Parallel ed</a:t>
            </a:r>
            <a:endParaRPr lang="en-GB"/>
          </a:p>
        </p:txBody>
      </p:sp>
      <p:sp>
        <p:nvSpPr>
          <p:cNvPr id="4" name="Foliennummernplatzhalter 3">
            <a:extLst>
              <a:ext uri="{FF2B5EF4-FFF2-40B4-BE49-F238E27FC236}">
                <a16:creationId xmlns:a16="http://schemas.microsoft.com/office/drawing/2014/main" id="{3E87A00E-E8B0-E08E-C22E-1D7A8691854D}"/>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93FFD23-A2E5-497A-B9D2-2443E73AA309}" type="slidenum">
              <a:t>28</a:t>
            </a:fld>
            <a:endParaRPr lang="en-US" sz="1200" b="0" i="0" u="none" strike="noStrike" kern="1200" cap="none" spc="0" baseline="0">
              <a:solidFill>
                <a:srgbClr val="000000"/>
              </a:solidFill>
              <a:uFillTx/>
              <a:latin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69A1D-3212-D557-34BB-D1CECE44D371}"/>
            </a:ext>
          </a:extLst>
        </p:cNvPr>
        <p:cNvGrpSpPr/>
        <p:nvPr/>
      </p:nvGrpSpPr>
      <p:grpSpPr>
        <a:xfrm>
          <a:off x="0" y="0"/>
          <a:ext cx="0" cy="0"/>
          <a:chOff x="0" y="0"/>
          <a:chExt cx="0" cy="0"/>
        </a:xfrm>
      </p:grpSpPr>
      <p:sp>
        <p:nvSpPr>
          <p:cNvPr id="2" name="Notizenplatzhalter 1">
            <a:extLst>
              <a:ext uri="{FF2B5EF4-FFF2-40B4-BE49-F238E27FC236}">
                <a16:creationId xmlns:a16="http://schemas.microsoft.com/office/drawing/2014/main" id="{4F64B018-E993-9F63-5FD4-522965B1C8C6}"/>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8278445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536AF-0A55-6AD2-4388-B02A8A818E1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CA85763-E136-38EA-7785-702FF3555D52}"/>
              </a:ext>
            </a:extLst>
          </p:cNvPr>
          <p:cNvSpPr>
            <a:spLocks noGrp="1" noRot="1" noChangeAspect="1"/>
          </p:cNvSpPr>
          <p:nvPr>
            <p:ph type="sldImg"/>
          </p:nvPr>
        </p:nvSpPr>
        <p:spPr>
          <a:xfrm>
            <a:off x="685800" y="1143000"/>
            <a:ext cx="5486400" cy="3086100"/>
          </a:xfrm>
        </p:spPr>
      </p:sp>
      <p:sp>
        <p:nvSpPr>
          <p:cNvPr id="3" name="Notizenplatzhalter 2">
            <a:extLst>
              <a:ext uri="{FF2B5EF4-FFF2-40B4-BE49-F238E27FC236}">
                <a16:creationId xmlns:a16="http://schemas.microsoft.com/office/drawing/2014/main" id="{267D0F5F-6844-BC4F-E299-8048F6BA2ADB}"/>
              </a:ext>
            </a:extLst>
          </p:cNvPr>
          <p:cNvSpPr txBox="1">
            <a:spLocks noGrp="1"/>
          </p:cNvSpPr>
          <p:nvPr>
            <p:ph type="body" sz="quarter" idx="1"/>
          </p:nvPr>
        </p:nvSpPr>
        <p:spPr/>
        <p:txBody>
          <a:bodyPr/>
          <a:lstStyle/>
          <a:p>
            <a:pPr lvl="0"/>
            <a:r>
              <a:rPr lang="en-US" dirty="0"/>
              <a:t>Put Logos</a:t>
            </a:r>
          </a:p>
          <a:p>
            <a:pPr lvl="0"/>
            <a:endParaRPr lang="en-US" dirty="0"/>
          </a:p>
          <a:p>
            <a:pPr lvl="0"/>
            <a:r>
              <a:rPr lang="en-US" dirty="0"/>
              <a:t>A and B</a:t>
            </a:r>
          </a:p>
          <a:p>
            <a:pPr lvl="0"/>
            <a:endParaRPr lang="en-US" dirty="0"/>
          </a:p>
          <a:p>
            <a:pPr lvl="0"/>
            <a:r>
              <a:rPr lang="en-US" dirty="0" err="1"/>
              <a:t>Meesaging</a:t>
            </a:r>
            <a:r>
              <a:rPr lang="en-US" dirty="0"/>
              <a:t> up down</a:t>
            </a:r>
            <a:endParaRPr lang="en-GB" dirty="0"/>
          </a:p>
        </p:txBody>
      </p:sp>
      <p:sp>
        <p:nvSpPr>
          <p:cNvPr id="4" name="Foliennummernplatzhalter 3">
            <a:extLst>
              <a:ext uri="{FF2B5EF4-FFF2-40B4-BE49-F238E27FC236}">
                <a16:creationId xmlns:a16="http://schemas.microsoft.com/office/drawing/2014/main" id="{F94F51C0-A66F-47EC-D85A-D806EA081018}"/>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DAD2D14-50EE-413C-AFC5-1EB22037AA47}" type="slidenum">
              <a:t>31</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416560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3BAB33A-2DCE-1115-5E01-20A5414E4ABC}"/>
              </a:ext>
            </a:extLst>
          </p:cNvPr>
          <p:cNvSpPr>
            <a:spLocks noGrp="1" noRot="1" noChangeAspect="1"/>
          </p:cNvSpPr>
          <p:nvPr>
            <p:ph type="sldImg"/>
          </p:nvPr>
        </p:nvSpPr>
        <p:spPr>
          <a:xfrm>
            <a:off x="685800" y="1143000"/>
            <a:ext cx="5486400" cy="3086100"/>
          </a:xfrm>
        </p:spPr>
      </p:sp>
      <p:sp>
        <p:nvSpPr>
          <p:cNvPr id="3" name="Notizenplatzhalter 2">
            <a:extLst>
              <a:ext uri="{FF2B5EF4-FFF2-40B4-BE49-F238E27FC236}">
                <a16:creationId xmlns:a16="http://schemas.microsoft.com/office/drawing/2014/main" id="{F76DCDBD-BD21-5FF5-2FCB-9A86A0E08AC4}"/>
              </a:ext>
            </a:extLst>
          </p:cNvPr>
          <p:cNvSpPr txBox="1">
            <a:spLocks noGrp="1"/>
          </p:cNvSpPr>
          <p:nvPr>
            <p:ph type="body" sz="quarter" idx="1"/>
          </p:nvPr>
        </p:nvSpPr>
        <p:spPr/>
        <p:txBody>
          <a:bodyPr/>
          <a:lstStyle/>
          <a:p>
            <a:pPr lvl="0"/>
            <a:endParaRPr lang="en-US" dirty="0"/>
          </a:p>
        </p:txBody>
      </p:sp>
      <p:sp>
        <p:nvSpPr>
          <p:cNvPr id="4" name="Foliennummernplatzhalter 3">
            <a:extLst>
              <a:ext uri="{FF2B5EF4-FFF2-40B4-BE49-F238E27FC236}">
                <a16:creationId xmlns:a16="http://schemas.microsoft.com/office/drawing/2014/main" id="{B12A7468-D412-155C-6D3A-5734C57FDBC7}"/>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4E4032B-F7F0-42CD-8C38-FE592AAC418E}" type="slidenum">
              <a:t>2</a:t>
            </a:fld>
            <a:endParaRPr lang="en-US" sz="1200" b="0" i="0" u="none" strike="noStrike" kern="1200" cap="none" spc="0" baseline="0">
              <a:solidFill>
                <a:srgbClr val="000000"/>
              </a:solidFill>
              <a:uFillTx/>
              <a:latin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D85BD-48FE-61BA-64AA-E48B36A24C96}"/>
            </a:ext>
          </a:extLst>
        </p:cNvPr>
        <p:cNvGrpSpPr/>
        <p:nvPr/>
      </p:nvGrpSpPr>
      <p:grpSpPr>
        <a:xfrm>
          <a:off x="0" y="0"/>
          <a:ext cx="0" cy="0"/>
          <a:chOff x="0" y="0"/>
          <a:chExt cx="0" cy="0"/>
        </a:xfrm>
      </p:grpSpPr>
      <p:sp>
        <p:nvSpPr>
          <p:cNvPr id="2" name="Notizenplatzhalter 1">
            <a:extLst>
              <a:ext uri="{FF2B5EF4-FFF2-40B4-BE49-F238E27FC236}">
                <a16:creationId xmlns:a16="http://schemas.microsoft.com/office/drawing/2014/main" id="{95FCD72E-8E88-68F2-30CC-BF4066D9FC61}"/>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0382362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B88EE0C-DA2A-4E05-332F-D0F3F0F09C44}"/>
              </a:ext>
            </a:extLst>
          </p:cNvPr>
          <p:cNvSpPr>
            <a:spLocks noGrp="1" noRot="1" noChangeAspect="1"/>
          </p:cNvSpPr>
          <p:nvPr>
            <p:ph type="sldImg"/>
          </p:nvPr>
        </p:nvSpPr>
        <p:spPr>
          <a:xfrm>
            <a:off x="685800" y="1143000"/>
            <a:ext cx="5486400" cy="3086100"/>
          </a:xfrm>
        </p:spPr>
      </p:sp>
      <p:sp>
        <p:nvSpPr>
          <p:cNvPr id="3" name="Notizenplatzhalter 2">
            <a:extLst>
              <a:ext uri="{FF2B5EF4-FFF2-40B4-BE49-F238E27FC236}">
                <a16:creationId xmlns:a16="http://schemas.microsoft.com/office/drawing/2014/main" id="{4F9716CD-DC72-21C1-C21F-12BB8FE20A94}"/>
              </a:ext>
            </a:extLst>
          </p:cNvPr>
          <p:cNvSpPr txBox="1">
            <a:spLocks noGrp="1"/>
          </p:cNvSpPr>
          <p:nvPr>
            <p:ph type="body" sz="quarter" idx="1"/>
          </p:nvPr>
        </p:nvSpPr>
        <p:spPr/>
        <p:txBody>
          <a:bodyPr/>
          <a:lstStyle/>
          <a:p>
            <a:pPr lvl="0"/>
            <a:r>
              <a:rPr lang="en-US"/>
              <a:t>Add logos, add also desy result, </a:t>
            </a:r>
            <a:endParaRPr lang="en-GB"/>
          </a:p>
        </p:txBody>
      </p:sp>
      <p:sp>
        <p:nvSpPr>
          <p:cNvPr id="4" name="Foliennummernplatzhalter 3">
            <a:extLst>
              <a:ext uri="{FF2B5EF4-FFF2-40B4-BE49-F238E27FC236}">
                <a16:creationId xmlns:a16="http://schemas.microsoft.com/office/drawing/2014/main" id="{B186DA7F-CC20-05DD-1929-7E07A0DCF493}"/>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BF3281A-DAF1-4CB1-9037-312F718CDE3E}" type="slidenum">
              <a:t>39</a:t>
            </a:fld>
            <a:endParaRPr lang="en-US" sz="1200" b="0" i="0" u="none" strike="noStrike" kern="1200" cap="none" spc="0" baseline="0">
              <a:solidFill>
                <a:srgbClr val="000000"/>
              </a:solidFill>
              <a:uFillTx/>
              <a:latin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35F48-3671-522D-4E22-F4915DBF17F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D9885D1-0794-A8BB-E77C-77123BA7E0D3}"/>
              </a:ext>
            </a:extLst>
          </p:cNvPr>
          <p:cNvSpPr>
            <a:spLocks noGrp="1" noRot="1" noChangeAspect="1"/>
          </p:cNvSpPr>
          <p:nvPr>
            <p:ph type="sldImg"/>
          </p:nvPr>
        </p:nvSpPr>
        <p:spPr>
          <a:xfrm>
            <a:off x="685800" y="1143000"/>
            <a:ext cx="5486400" cy="3086100"/>
          </a:xfrm>
        </p:spPr>
      </p:sp>
      <p:sp>
        <p:nvSpPr>
          <p:cNvPr id="3" name="Notizenplatzhalter 2">
            <a:extLst>
              <a:ext uri="{FF2B5EF4-FFF2-40B4-BE49-F238E27FC236}">
                <a16:creationId xmlns:a16="http://schemas.microsoft.com/office/drawing/2014/main" id="{4BF0DC1C-013D-2CB3-9327-0828669BB52C}"/>
              </a:ext>
            </a:extLst>
          </p:cNvPr>
          <p:cNvSpPr txBox="1">
            <a:spLocks noGrp="1"/>
          </p:cNvSpPr>
          <p:nvPr>
            <p:ph type="body" sz="quarter" idx="1"/>
          </p:nvPr>
        </p:nvSpPr>
        <p:spPr/>
        <p:txBody>
          <a:bodyPr/>
          <a:lstStyle/>
          <a:p>
            <a:pPr lvl="0"/>
            <a:r>
              <a:rPr lang="en-US"/>
              <a:t>Add logos, add also desy result, </a:t>
            </a:r>
            <a:endParaRPr lang="en-GB"/>
          </a:p>
        </p:txBody>
      </p:sp>
      <p:sp>
        <p:nvSpPr>
          <p:cNvPr id="4" name="Foliennummernplatzhalter 3">
            <a:extLst>
              <a:ext uri="{FF2B5EF4-FFF2-40B4-BE49-F238E27FC236}">
                <a16:creationId xmlns:a16="http://schemas.microsoft.com/office/drawing/2014/main" id="{173564B0-4421-44E6-EF51-5748FE1AB622}"/>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5821A1F-A956-4338-8883-4F07435273A2}" type="slidenum">
              <a:t>41</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0098113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5D0BC32-5E94-60AF-86F4-2EA4FC8F57EC}"/>
              </a:ext>
            </a:extLst>
          </p:cNvPr>
          <p:cNvSpPr>
            <a:spLocks noGrp="1" noRot="1" noChangeAspect="1"/>
          </p:cNvSpPr>
          <p:nvPr>
            <p:ph type="sldImg"/>
          </p:nvPr>
        </p:nvSpPr>
        <p:spPr>
          <a:xfrm>
            <a:off x="685800" y="1143000"/>
            <a:ext cx="5486400" cy="3086100"/>
          </a:xfrm>
        </p:spPr>
      </p:sp>
      <p:sp>
        <p:nvSpPr>
          <p:cNvPr id="3" name="Notizenplatzhalter 2">
            <a:extLst>
              <a:ext uri="{FF2B5EF4-FFF2-40B4-BE49-F238E27FC236}">
                <a16:creationId xmlns:a16="http://schemas.microsoft.com/office/drawing/2014/main" id="{78D8FE0D-8CC2-BDE0-262F-8DA7EE767EDB}"/>
              </a:ext>
            </a:extLst>
          </p:cNvPr>
          <p:cNvSpPr txBox="1">
            <a:spLocks noGrp="1"/>
          </p:cNvSpPr>
          <p:nvPr>
            <p:ph type="body" sz="quarter" idx="1"/>
          </p:nvPr>
        </p:nvSpPr>
        <p:spPr/>
        <p:txBody>
          <a:bodyPr/>
          <a:lstStyle/>
          <a:p>
            <a:pPr lvl="0"/>
            <a:r>
              <a:rPr lang="en-US" dirty="0"/>
              <a:t>Add logos, add also </a:t>
            </a:r>
            <a:r>
              <a:rPr lang="en-US" dirty="0" err="1"/>
              <a:t>desy</a:t>
            </a:r>
            <a:r>
              <a:rPr lang="en-US" dirty="0"/>
              <a:t> result, </a:t>
            </a:r>
            <a:endParaRPr lang="en-GB" dirty="0"/>
          </a:p>
        </p:txBody>
      </p:sp>
      <p:sp>
        <p:nvSpPr>
          <p:cNvPr id="4" name="Foliennummernplatzhalter 3">
            <a:extLst>
              <a:ext uri="{FF2B5EF4-FFF2-40B4-BE49-F238E27FC236}">
                <a16:creationId xmlns:a16="http://schemas.microsoft.com/office/drawing/2014/main" id="{A47E7372-8064-F894-84C9-D632439179D1}"/>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928C12B-486F-4EAB-A014-D565AF626B0B}" type="slidenum">
              <a:t>42</a:t>
            </a:fld>
            <a:endParaRPr lang="en-US" sz="1200" b="0" i="0" u="none" strike="noStrike" kern="1200" cap="none" spc="0" baseline="0">
              <a:solidFill>
                <a:srgbClr val="000000"/>
              </a:solidFill>
              <a:uFillTx/>
              <a:latin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E986BD0-D8B1-D8F6-6BE3-2A1FD797A1C3}"/>
              </a:ext>
            </a:extLst>
          </p:cNvPr>
          <p:cNvSpPr>
            <a:spLocks noGrp="1" noRot="1" noChangeAspect="1"/>
          </p:cNvSpPr>
          <p:nvPr>
            <p:ph type="sldImg"/>
          </p:nvPr>
        </p:nvSpPr>
        <p:spPr>
          <a:xfrm>
            <a:off x="685800" y="1143000"/>
            <a:ext cx="5486400" cy="3086100"/>
          </a:xfrm>
        </p:spPr>
      </p:sp>
      <p:sp>
        <p:nvSpPr>
          <p:cNvPr id="3" name="Notizenplatzhalter 2">
            <a:extLst>
              <a:ext uri="{FF2B5EF4-FFF2-40B4-BE49-F238E27FC236}">
                <a16:creationId xmlns:a16="http://schemas.microsoft.com/office/drawing/2014/main" id="{F325B22E-1001-92FA-7C79-130FF0AAF274}"/>
              </a:ext>
            </a:extLst>
          </p:cNvPr>
          <p:cNvSpPr txBox="1">
            <a:spLocks noGrp="1"/>
          </p:cNvSpPr>
          <p:nvPr>
            <p:ph type="body" sz="quarter" idx="1"/>
          </p:nvPr>
        </p:nvSpPr>
        <p:spPr/>
        <p:txBody>
          <a:bodyPr/>
          <a:lstStyle/>
          <a:p>
            <a:pPr marL="285750" lvl="0" indent="-285750" algn="ctr">
              <a:buSzPct val="100000"/>
              <a:buFont typeface="Wingdings" pitchFamily="2"/>
              <a:buChar char="à"/>
            </a:pPr>
            <a:r>
              <a:rPr lang="en-US"/>
              <a:t>Proposed parameter set</a:t>
            </a:r>
          </a:p>
          <a:p>
            <a:pPr marL="285750" lvl="0" indent="-285750" algn="ctr">
              <a:buSzPct val="100000"/>
              <a:buFont typeface="Wingdings" pitchFamily="2"/>
              <a:buChar char="à"/>
            </a:pPr>
            <a:r>
              <a:rPr lang="en-US"/>
              <a:t>Feedback from the community</a:t>
            </a:r>
          </a:p>
          <a:p>
            <a:pPr marL="285750" lvl="0" indent="-285750" algn="ctr">
              <a:buSzPct val="100000"/>
              <a:buFont typeface="Wingdings" pitchFamily="2"/>
              <a:buChar char="à"/>
            </a:pPr>
            <a:r>
              <a:rPr lang="en-US"/>
              <a:t>Updated parameter set</a:t>
            </a:r>
            <a:endParaRPr lang="en-GB"/>
          </a:p>
          <a:p>
            <a:pPr lvl="0"/>
            <a:endParaRPr lang="en-GB"/>
          </a:p>
        </p:txBody>
      </p:sp>
      <p:sp>
        <p:nvSpPr>
          <p:cNvPr id="4" name="Foliennummernplatzhalter 3">
            <a:extLst>
              <a:ext uri="{FF2B5EF4-FFF2-40B4-BE49-F238E27FC236}">
                <a16:creationId xmlns:a16="http://schemas.microsoft.com/office/drawing/2014/main" id="{349A20C9-BBD0-E40B-4BA4-4B96E50AE1D7}"/>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645B683-285B-43F9-A8AE-CB63DE74CFF1}" type="slidenum">
              <a:t>43</a:t>
            </a:fld>
            <a:endParaRPr lang="en-US" sz="1200" b="0" i="0" u="none" strike="noStrike" kern="1200" cap="none" spc="0" baseline="0">
              <a:solidFill>
                <a:srgbClr val="000000"/>
              </a:solidFill>
              <a:uFillTx/>
              <a:latin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C475069-E409-A2C5-5622-628C59D59F86}"/>
              </a:ext>
            </a:extLst>
          </p:cNvPr>
          <p:cNvSpPr>
            <a:spLocks noGrp="1" noRot="1" noChangeAspect="1"/>
          </p:cNvSpPr>
          <p:nvPr>
            <p:ph type="sldImg"/>
          </p:nvPr>
        </p:nvSpPr>
        <p:spPr>
          <a:xfrm>
            <a:off x="685800" y="1143000"/>
            <a:ext cx="5486400" cy="3086100"/>
          </a:xfrm>
        </p:spPr>
      </p:sp>
      <p:sp>
        <p:nvSpPr>
          <p:cNvPr id="3" name="Notizenplatzhalter 2">
            <a:extLst>
              <a:ext uri="{FF2B5EF4-FFF2-40B4-BE49-F238E27FC236}">
                <a16:creationId xmlns:a16="http://schemas.microsoft.com/office/drawing/2014/main" id="{8E49BCEC-A461-6410-C623-8C463C5998D2}"/>
              </a:ext>
            </a:extLst>
          </p:cNvPr>
          <p:cNvSpPr txBox="1">
            <a:spLocks noGrp="1"/>
          </p:cNvSpPr>
          <p:nvPr>
            <p:ph type="body" sz="quarter" idx="1"/>
          </p:nvPr>
        </p:nvSpPr>
        <p:spPr/>
        <p:txBody>
          <a:bodyPr/>
          <a:lstStyle/>
          <a:p>
            <a:pPr lvl="0"/>
            <a:r>
              <a:rPr lang="en-US"/>
              <a:t>Make this in paralle</a:t>
            </a:r>
            <a:endParaRPr lang="en-GB"/>
          </a:p>
        </p:txBody>
      </p:sp>
      <p:sp>
        <p:nvSpPr>
          <p:cNvPr id="4" name="Foliennummernplatzhalter 3">
            <a:extLst>
              <a:ext uri="{FF2B5EF4-FFF2-40B4-BE49-F238E27FC236}">
                <a16:creationId xmlns:a16="http://schemas.microsoft.com/office/drawing/2014/main" id="{4E7FEB6E-289A-2CC6-7BAB-D8833AA02793}"/>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8F82232-9541-4D56-930F-BFD70EF0910F}" type="slidenum">
              <a:t>46</a:t>
            </a:fld>
            <a:endParaRPr lang="en-US" sz="1200" b="0" i="0" u="none" strike="noStrike" kern="1200" cap="none" spc="0" baseline="0">
              <a:solidFill>
                <a:srgbClr val="000000"/>
              </a:solidFill>
              <a:uFillTx/>
              <a:latin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00088-D547-50FF-F390-8CAAFE94E4A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2F54494-9264-01AF-AA4D-3AFF3E9ACB8E}"/>
              </a:ext>
            </a:extLst>
          </p:cNvPr>
          <p:cNvSpPr>
            <a:spLocks noGrp="1" noRot="1" noChangeAspect="1"/>
          </p:cNvSpPr>
          <p:nvPr>
            <p:ph type="sldImg"/>
          </p:nvPr>
        </p:nvSpPr>
        <p:spPr>
          <a:xfrm>
            <a:off x="685800" y="1143000"/>
            <a:ext cx="5486400" cy="3086100"/>
          </a:xfrm>
        </p:spPr>
      </p:sp>
      <p:sp>
        <p:nvSpPr>
          <p:cNvPr id="3" name="Notizenplatzhalter 2">
            <a:extLst>
              <a:ext uri="{FF2B5EF4-FFF2-40B4-BE49-F238E27FC236}">
                <a16:creationId xmlns:a16="http://schemas.microsoft.com/office/drawing/2014/main" id="{14942430-2036-4189-6EB9-C9938C4EA2C0}"/>
              </a:ext>
            </a:extLst>
          </p:cNvPr>
          <p:cNvSpPr txBox="1">
            <a:spLocks noGrp="1"/>
          </p:cNvSpPr>
          <p:nvPr>
            <p:ph type="body" sz="quarter" idx="1"/>
          </p:nvPr>
        </p:nvSpPr>
        <p:spPr/>
        <p:txBody>
          <a:bodyPr/>
          <a:lstStyle/>
          <a:p>
            <a:r>
              <a:rPr lang="en-US" dirty="0"/>
              <a:t>If we look more closely at a plasma wakefield acceleration stage, we have the driver, which excites a plasma wakefield, and the witness which gains energy from the wakefields.  When the driver is a laser pulse, one sometimes adds a guiding channel</a:t>
            </a:r>
            <a:endParaRPr lang="en-GB" dirty="0"/>
          </a:p>
        </p:txBody>
      </p:sp>
      <p:sp>
        <p:nvSpPr>
          <p:cNvPr id="4" name="Foliennummernplatzhalter 3">
            <a:extLst>
              <a:ext uri="{FF2B5EF4-FFF2-40B4-BE49-F238E27FC236}">
                <a16:creationId xmlns:a16="http://schemas.microsoft.com/office/drawing/2014/main" id="{E09EC19C-30A7-1DBB-970E-F8F4D8FC1A42}"/>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757D8A2-1B0A-41C9-A32D-91D0D41D8855}" type="slidenum">
              <a:t>47</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457934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FAEA8-23A7-FE99-3213-A28CB1976C0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598FB75-6BC0-40BF-0AEE-A005949B33B2}"/>
              </a:ext>
            </a:extLst>
          </p:cNvPr>
          <p:cNvSpPr>
            <a:spLocks noGrp="1" noRot="1" noChangeAspect="1"/>
          </p:cNvSpPr>
          <p:nvPr>
            <p:ph type="sldImg"/>
          </p:nvPr>
        </p:nvSpPr>
        <p:spPr>
          <a:xfrm>
            <a:off x="685800" y="1143000"/>
            <a:ext cx="5486400" cy="3086100"/>
          </a:xfrm>
        </p:spPr>
      </p:sp>
      <p:sp>
        <p:nvSpPr>
          <p:cNvPr id="3" name="Notizenplatzhalter 2">
            <a:extLst>
              <a:ext uri="{FF2B5EF4-FFF2-40B4-BE49-F238E27FC236}">
                <a16:creationId xmlns:a16="http://schemas.microsoft.com/office/drawing/2014/main" id="{BB752757-0B52-57DE-70C2-27428F22DE2D}"/>
              </a:ext>
            </a:extLst>
          </p:cNvPr>
          <p:cNvSpPr txBox="1">
            <a:spLocks noGrp="1"/>
          </p:cNvSpPr>
          <p:nvPr>
            <p:ph type="body" sz="quarter" idx="1"/>
          </p:nvPr>
        </p:nvSpPr>
        <p:spPr/>
        <p:txBody>
          <a:bodyPr/>
          <a:lstStyle/>
          <a:p>
            <a:pPr lvl="0"/>
            <a:r>
              <a:rPr lang="en-US"/>
              <a:t>Add logos of labs</a:t>
            </a:r>
            <a:endParaRPr lang="en-GB"/>
          </a:p>
        </p:txBody>
      </p:sp>
      <p:sp>
        <p:nvSpPr>
          <p:cNvPr id="4" name="Foliennummernplatzhalter 3">
            <a:extLst>
              <a:ext uri="{FF2B5EF4-FFF2-40B4-BE49-F238E27FC236}">
                <a16:creationId xmlns:a16="http://schemas.microsoft.com/office/drawing/2014/main" id="{DEAAD604-10DD-AF04-81A7-DD0FE1260A86}"/>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23A1CA8-3914-449A-AA8B-9C775B3E0EBE}" type="slidenum">
              <a:t>48</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8106569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pPr lvl="0"/>
            <a:fld id="{1398F2D4-1799-4EA2-A86E-0F92D214BDC6}" type="slidenum">
              <a:rPr lang="en-US" smtClean="0"/>
              <a:t>49</a:t>
            </a:fld>
            <a:endParaRPr lang="en-US"/>
          </a:p>
        </p:txBody>
      </p:sp>
    </p:spTree>
    <p:extLst>
      <p:ext uri="{BB962C8B-B14F-4D97-AF65-F5344CB8AC3E}">
        <p14:creationId xmlns:p14="http://schemas.microsoft.com/office/powerpoint/2010/main" val="40808000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noRot="1" noChangeAspect="1"/>
          </p:cNvSpPr>
          <p:nvPr>
            <p:ph type="sldImg"/>
          </p:nvPr>
        </p:nvSpPr>
        <p:spPr>
          <a:xfrm>
            <a:off x="685800" y="1143000"/>
            <a:ext cx="5486400" cy="3086100"/>
          </a:xfrm>
          <a:prstGeom prst="rect">
            <a:avLst/>
          </a:prstGeom>
        </p:spPr>
        <p:txBody>
          <a:bodyPr/>
          <a:lstStyle/>
          <a:p>
            <a:endParaRPr/>
          </a:p>
        </p:txBody>
      </p:sp>
      <p:sp>
        <p:nvSpPr>
          <p:cNvPr id="226" name="Shape 226"/>
          <p:cNvSpPr>
            <a:spLocks noGrp="1"/>
          </p:cNvSpPr>
          <p:nvPr>
            <p:ph type="body" sz="quarter" idx="1"/>
          </p:nvPr>
        </p:nvSpPr>
        <p:spPr>
          <a:prstGeom prst="rect">
            <a:avLst/>
          </a:prstGeom>
        </p:spPr>
        <p:txBody>
          <a:bodyPr/>
          <a:lstStyle/>
          <a:p>
            <a:pPr>
              <a:lnSpc>
                <a:spcPct val="100000"/>
              </a:lnSpc>
              <a:defRPr>
                <a:latin typeface="Lucida Grande"/>
                <a:ea typeface="Lucida Grande"/>
                <a:cs typeface="Lucida Grande"/>
                <a:sym typeface="Lucida Grande"/>
              </a:defRPr>
            </a:pPr>
            <a:r>
              <a:t>In conclusion, I presented here ab initio simulations of QED cascades at pulsar polar caps. </a:t>
            </a:r>
          </a:p>
          <a:p>
            <a:pPr>
              <a:lnSpc>
                <a:spcPct val="100000"/>
              </a:lnSpc>
              <a:defRPr>
                <a:latin typeface="Lucida Grande"/>
                <a:ea typeface="Lucida Grande"/>
                <a:cs typeface="Lucida Grande"/>
                <a:sym typeface="Lucida Grande"/>
              </a:defRPr>
            </a:pPr>
            <a:endParaRPr/>
          </a:p>
          <a:p>
            <a:pPr>
              <a:lnSpc>
                <a:spcPct val="100000"/>
              </a:lnSpc>
              <a:defRPr>
                <a:latin typeface="Lucida Grande"/>
                <a:ea typeface="Lucida Grande"/>
                <a:cs typeface="Lucida Grande"/>
                <a:sym typeface="Lucida Grande"/>
              </a:defRPr>
            </a:pPr>
            <a:r>
              <a:t>In 1D, simulations with realistic parameters show the periodic formation of high multiplicity plasma fronts that are advected to the magnetosphere, with the vacuum gap extending over a distance well described with an available analytical model.</a:t>
            </a:r>
          </a:p>
          <a:p>
            <a:pPr>
              <a:lnSpc>
                <a:spcPct val="100000"/>
              </a:lnSpc>
              <a:defRPr>
                <a:latin typeface="Lucida Grande"/>
                <a:ea typeface="Lucida Grande"/>
                <a:cs typeface="Lucida Grande"/>
                <a:sym typeface="Lucida Grande"/>
              </a:defRPr>
            </a:pPr>
            <a:endParaRPr/>
          </a:p>
          <a:p>
            <a:pPr>
              <a:lnSpc>
                <a:spcPct val="100000"/>
              </a:lnSpc>
              <a:defRPr>
                <a:latin typeface="Lucida Grande"/>
                <a:ea typeface="Lucida Grande"/>
                <a:cs typeface="Lucida Grande"/>
                <a:sym typeface="Lucida Grande"/>
              </a:defRPr>
            </a:pPr>
            <a:r>
              <a:t>I have then presented a new way to scale the QED parameters such that, with more modest numerical parameters, one can get qualitatively equivalent results. Scaling the QED parameters, however, allows for multidimensional simulations. For the particular case presented here, where the gap size is comparable to the polar cap radius, we observe highly tilted pair fronts developing, breaking the polar cap into smaller, drifting gaps. Lastly, we believe that this may be used to extract observables such as radially resolved surface energy deposition.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9E9D43E-8617-AA83-0BEC-C47EF81019A1}"/>
              </a:ext>
            </a:extLst>
          </p:cNvPr>
          <p:cNvSpPr>
            <a:spLocks noGrp="1" noRot="1" noChangeAspect="1"/>
          </p:cNvSpPr>
          <p:nvPr>
            <p:ph type="sldImg"/>
          </p:nvPr>
        </p:nvSpPr>
        <p:spPr>
          <a:xfrm>
            <a:off x="685800" y="1143000"/>
            <a:ext cx="5486400" cy="3086100"/>
          </a:xfrm>
        </p:spPr>
      </p:sp>
      <p:sp>
        <p:nvSpPr>
          <p:cNvPr id="3" name="Notizenplatzhalter 2">
            <a:extLst>
              <a:ext uri="{FF2B5EF4-FFF2-40B4-BE49-F238E27FC236}">
                <a16:creationId xmlns:a16="http://schemas.microsoft.com/office/drawing/2014/main" id="{92EE4010-9856-1D53-696B-A25B7DF98494}"/>
              </a:ext>
            </a:extLst>
          </p:cNvPr>
          <p:cNvSpPr txBox="1">
            <a:spLocks noGrp="1"/>
          </p:cNvSpPr>
          <p:nvPr>
            <p:ph type="body" sz="quarter" idx="1"/>
          </p:nvPr>
        </p:nvSpPr>
        <p:spPr/>
        <p:txBody>
          <a:bodyPr/>
          <a:lstStyle/>
          <a:p>
            <a:pPr lvl="0"/>
            <a:endParaRPr lang="en-GB" dirty="0"/>
          </a:p>
        </p:txBody>
      </p:sp>
      <p:sp>
        <p:nvSpPr>
          <p:cNvPr id="4" name="Foliennummernplatzhalter 3">
            <a:extLst>
              <a:ext uri="{FF2B5EF4-FFF2-40B4-BE49-F238E27FC236}">
                <a16:creationId xmlns:a16="http://schemas.microsoft.com/office/drawing/2014/main" id="{849E95FD-0913-C8F9-5322-C8C4531090CE}"/>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7CAD9BC-B666-45F5-B4FE-6FFC079BA20F}" type="slidenum">
              <a:t>3</a:t>
            </a:fld>
            <a:endParaRPr lang="en-US" sz="1200" b="0" i="0" u="none" strike="noStrike" kern="1200" cap="none" spc="0" baseline="0">
              <a:solidFill>
                <a:srgbClr val="000000"/>
              </a:solidFill>
              <a:uFillTx/>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izenplatzhalter 1">
            <a:extLst>
              <a:ext uri="{FF2B5EF4-FFF2-40B4-BE49-F238E27FC236}">
                <a16:creationId xmlns:a16="http://schemas.microsoft.com/office/drawing/2014/main" id="{D9CD282E-E6C3-4613-44F2-74AC07F47BD9}"/>
              </a:ext>
            </a:extLst>
          </p:cNvPr>
          <p:cNvSpPr>
            <a:spLocks noGrp="1"/>
          </p:cNvSpPr>
          <p:nvPr>
            <p:ph type="body" idx="1"/>
          </p:nvPr>
        </p:nvSpPr>
        <p:spPr/>
        <p:txBody>
          <a:bodyPr/>
          <a:lstStyle/>
          <a:p>
            <a:endParaRPr lang="en-GB"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EE64F-3FAE-DB4B-51B5-856A654D9ED9}"/>
            </a:ext>
          </a:extLst>
        </p:cNvPr>
        <p:cNvGrpSpPr/>
        <p:nvPr/>
      </p:nvGrpSpPr>
      <p:grpSpPr>
        <a:xfrm>
          <a:off x="0" y="0"/>
          <a:ext cx="0" cy="0"/>
          <a:chOff x="0" y="0"/>
          <a:chExt cx="0" cy="0"/>
        </a:xfrm>
      </p:grpSpPr>
      <p:sp>
        <p:nvSpPr>
          <p:cNvPr id="2" name="Notizenplatzhalter 1">
            <a:extLst>
              <a:ext uri="{FF2B5EF4-FFF2-40B4-BE49-F238E27FC236}">
                <a16:creationId xmlns:a16="http://schemas.microsoft.com/office/drawing/2014/main" id="{BD64DC60-7D71-5ACE-3D7D-1854C9C96C25}"/>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403643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44114-3184-DFC4-0A4E-D912B843F45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D0C4240-DB5B-DF93-4719-D1FC726D3037}"/>
              </a:ext>
            </a:extLst>
          </p:cNvPr>
          <p:cNvSpPr>
            <a:spLocks noGrp="1" noRot="1" noChangeAspect="1"/>
          </p:cNvSpPr>
          <p:nvPr>
            <p:ph type="sldImg"/>
          </p:nvPr>
        </p:nvSpPr>
        <p:spPr>
          <a:xfrm>
            <a:off x="685800" y="1143000"/>
            <a:ext cx="5486400" cy="3086100"/>
          </a:xfrm>
        </p:spPr>
      </p:sp>
      <p:sp>
        <p:nvSpPr>
          <p:cNvPr id="3" name="Notizenplatzhalter 2">
            <a:extLst>
              <a:ext uri="{FF2B5EF4-FFF2-40B4-BE49-F238E27FC236}">
                <a16:creationId xmlns:a16="http://schemas.microsoft.com/office/drawing/2014/main" id="{FC602477-3D7D-2618-AD45-9FFE7B56E407}"/>
              </a:ext>
            </a:extLst>
          </p:cNvPr>
          <p:cNvSpPr txBox="1">
            <a:spLocks noGrp="1"/>
          </p:cNvSpPr>
          <p:nvPr>
            <p:ph type="body" sz="quarter" idx="1"/>
          </p:nvPr>
        </p:nvSpPr>
        <p:spPr/>
        <p:txBody>
          <a:bodyPr/>
          <a:lstStyle/>
          <a:p>
            <a:pPr lvl="0"/>
            <a:endParaRPr lang="en-GB" dirty="0"/>
          </a:p>
        </p:txBody>
      </p:sp>
      <p:sp>
        <p:nvSpPr>
          <p:cNvPr id="4" name="Foliennummernplatzhalter 3">
            <a:extLst>
              <a:ext uri="{FF2B5EF4-FFF2-40B4-BE49-F238E27FC236}">
                <a16:creationId xmlns:a16="http://schemas.microsoft.com/office/drawing/2014/main" id="{4C8EC310-8670-50BB-7434-5D7FF858E0A3}"/>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5821A1F-A956-4338-8883-4F07435273A2}" type="slidenum">
              <a:t>6</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11719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CC570-18C9-6D38-2FAC-448C036F89E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016079D-4F45-F168-AE55-D76D5D7CDA1B}"/>
              </a:ext>
            </a:extLst>
          </p:cNvPr>
          <p:cNvSpPr>
            <a:spLocks noGrp="1" noRot="1" noChangeAspect="1"/>
          </p:cNvSpPr>
          <p:nvPr>
            <p:ph type="sldImg"/>
          </p:nvPr>
        </p:nvSpPr>
        <p:spPr>
          <a:xfrm>
            <a:off x="685800" y="1143000"/>
            <a:ext cx="5486400" cy="3086100"/>
          </a:xfrm>
        </p:spPr>
      </p:sp>
      <p:sp>
        <p:nvSpPr>
          <p:cNvPr id="3" name="Notizenplatzhalter 2">
            <a:extLst>
              <a:ext uri="{FF2B5EF4-FFF2-40B4-BE49-F238E27FC236}">
                <a16:creationId xmlns:a16="http://schemas.microsoft.com/office/drawing/2014/main" id="{7B1A735C-DA10-8AB6-F430-E32CE3576E41}"/>
              </a:ext>
            </a:extLst>
          </p:cNvPr>
          <p:cNvSpPr txBox="1">
            <a:spLocks noGrp="1"/>
          </p:cNvSpPr>
          <p:nvPr>
            <p:ph type="body" sz="quarter" idx="1"/>
          </p:nvPr>
        </p:nvSpPr>
        <p:spPr/>
        <p:txBody>
          <a:bodyPr/>
          <a:lstStyle/>
          <a:p>
            <a:pPr lvl="0"/>
            <a:r>
              <a:rPr lang="en-US"/>
              <a:t>Add logos, add also desy result, </a:t>
            </a:r>
            <a:endParaRPr lang="en-GB"/>
          </a:p>
        </p:txBody>
      </p:sp>
      <p:sp>
        <p:nvSpPr>
          <p:cNvPr id="4" name="Foliennummernplatzhalter 3">
            <a:extLst>
              <a:ext uri="{FF2B5EF4-FFF2-40B4-BE49-F238E27FC236}">
                <a16:creationId xmlns:a16="http://schemas.microsoft.com/office/drawing/2014/main" id="{1A715982-0721-DCC1-DAAD-809D3C8CEE79}"/>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5821A1F-A956-4338-8883-4F07435273A2}" type="slidenum">
              <a:t>7</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966001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99457E2-6E6B-4DBB-96C9-CAC71061C9AB}"/>
              </a:ext>
            </a:extLst>
          </p:cNvPr>
          <p:cNvSpPr>
            <a:spLocks noGrp="1" noRot="1" noChangeAspect="1"/>
          </p:cNvSpPr>
          <p:nvPr>
            <p:ph type="sldImg"/>
          </p:nvPr>
        </p:nvSpPr>
        <p:spPr>
          <a:xfrm>
            <a:off x="685800" y="1143000"/>
            <a:ext cx="5486400" cy="3086100"/>
          </a:xfrm>
        </p:spPr>
      </p:sp>
      <p:sp>
        <p:nvSpPr>
          <p:cNvPr id="3" name="Notizenplatzhalter 2">
            <a:extLst>
              <a:ext uri="{FF2B5EF4-FFF2-40B4-BE49-F238E27FC236}">
                <a16:creationId xmlns:a16="http://schemas.microsoft.com/office/drawing/2014/main" id="{FCA2734B-B875-90B4-FA1F-349415D51C1F}"/>
              </a:ext>
            </a:extLst>
          </p:cNvPr>
          <p:cNvSpPr txBox="1">
            <a:spLocks noGrp="1"/>
          </p:cNvSpPr>
          <p:nvPr>
            <p:ph type="body" sz="quarter" idx="1"/>
          </p:nvPr>
        </p:nvSpPr>
        <p:spPr/>
        <p:txBody>
          <a:bodyPr/>
          <a:lstStyle/>
          <a:p>
            <a:pPr lvl="0"/>
            <a:r>
              <a:rPr lang="en-US"/>
              <a:t>Add logos, add also desy result, </a:t>
            </a:r>
            <a:endParaRPr lang="en-GB"/>
          </a:p>
        </p:txBody>
      </p:sp>
      <p:sp>
        <p:nvSpPr>
          <p:cNvPr id="4" name="Foliennummernplatzhalter 3">
            <a:extLst>
              <a:ext uri="{FF2B5EF4-FFF2-40B4-BE49-F238E27FC236}">
                <a16:creationId xmlns:a16="http://schemas.microsoft.com/office/drawing/2014/main" id="{497AF38F-9DB0-4BF8-56D3-20BA239787C0}"/>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D341BE8-AD68-445A-A953-D8605CCB2E76}" type="slidenum">
              <a:t>9</a:t>
            </a:fld>
            <a:endParaRPr lang="en-US" sz="1200" b="0" i="0" u="none" strike="noStrike" kern="1200" cap="none" spc="0" baseline="0">
              <a:solidFill>
                <a:srgbClr val="000000"/>
              </a:solidFill>
              <a:uFillTx/>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A30ED-C3BC-FBA9-F674-7FB12D7DE3D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B8C91CE-ADCC-F86E-2FBF-1E5698BF493B}"/>
              </a:ext>
            </a:extLst>
          </p:cNvPr>
          <p:cNvSpPr>
            <a:spLocks noGrp="1" noRot="1" noChangeAspect="1"/>
          </p:cNvSpPr>
          <p:nvPr>
            <p:ph type="sldImg"/>
          </p:nvPr>
        </p:nvSpPr>
        <p:spPr>
          <a:xfrm>
            <a:off x="685800" y="1143000"/>
            <a:ext cx="5486400" cy="3086100"/>
          </a:xfrm>
        </p:spPr>
      </p:sp>
      <p:sp>
        <p:nvSpPr>
          <p:cNvPr id="3" name="Notizenplatzhalter 2">
            <a:extLst>
              <a:ext uri="{FF2B5EF4-FFF2-40B4-BE49-F238E27FC236}">
                <a16:creationId xmlns:a16="http://schemas.microsoft.com/office/drawing/2014/main" id="{BCFB3E5F-F22B-03B0-5B20-155322B4549B}"/>
              </a:ext>
            </a:extLst>
          </p:cNvPr>
          <p:cNvSpPr txBox="1">
            <a:spLocks noGrp="1"/>
          </p:cNvSpPr>
          <p:nvPr>
            <p:ph type="body" sz="quarter" idx="1"/>
          </p:nvPr>
        </p:nvSpPr>
        <p:spPr/>
        <p:txBody>
          <a:bodyPr/>
          <a:lstStyle/>
          <a:p>
            <a:pPr lvl="0"/>
            <a:r>
              <a:rPr lang="en-US"/>
              <a:t>Add logos, add also desy result, </a:t>
            </a:r>
            <a:endParaRPr lang="en-GB"/>
          </a:p>
        </p:txBody>
      </p:sp>
      <p:sp>
        <p:nvSpPr>
          <p:cNvPr id="4" name="Foliennummernplatzhalter 3">
            <a:extLst>
              <a:ext uri="{FF2B5EF4-FFF2-40B4-BE49-F238E27FC236}">
                <a16:creationId xmlns:a16="http://schemas.microsoft.com/office/drawing/2014/main" id="{22F70AAA-CA20-C06C-EB03-F450E689CA5D}"/>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D341BE8-AD68-445A-A953-D8605CCB2E76}" type="slidenum">
              <a:t>10</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1287012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Logo Slide">
    <p:bg>
      <p:bgPr>
        <a:solidFill>
          <a:srgbClr val="0033A0"/>
        </a:solidFill>
        <a:effectLst/>
      </p:bgPr>
    </p:bg>
    <p:spTree>
      <p:nvGrpSpPr>
        <p:cNvPr id="1" name=""/>
        <p:cNvGrpSpPr/>
        <p:nvPr/>
      </p:nvGrpSpPr>
      <p:grpSpPr>
        <a:xfrm>
          <a:off x="0" y="0"/>
          <a:ext cx="0" cy="0"/>
          <a:chOff x="0" y="0"/>
          <a:chExt cx="0" cy="0"/>
        </a:xfrm>
      </p:grpSpPr>
      <p:pic>
        <p:nvPicPr>
          <p:cNvPr id="2" name="Image 2" descr="logooutline.eps">
            <a:extLst>
              <a:ext uri="{FF2B5EF4-FFF2-40B4-BE49-F238E27FC236}">
                <a16:creationId xmlns:a16="http://schemas.microsoft.com/office/drawing/2014/main" id="{9132A312-C5ED-B584-3F66-F216D236761C}"/>
              </a:ext>
            </a:extLst>
          </p:cNvPr>
          <p:cNvPicPr>
            <a:picLocks noChangeAspect="1"/>
          </p:cNvPicPr>
          <p:nvPr/>
        </p:nvPicPr>
        <p:blipFill>
          <a:blip r:embed="rId2"/>
          <a:stretch>
            <a:fillRect/>
          </a:stretch>
        </p:blipFill>
        <p:spPr>
          <a:xfrm>
            <a:off x="4836398" y="2169048"/>
            <a:ext cx="2520004" cy="2494675"/>
          </a:xfrm>
          <a:prstGeom prst="rect">
            <a:avLst/>
          </a:prstGeom>
          <a:noFill/>
          <a:ln cap="flat">
            <a:noFill/>
          </a:ln>
        </p:spPr>
      </p:pic>
    </p:spTree>
    <p:extLst>
      <p:ext uri="{BB962C8B-B14F-4D97-AF65-F5344CB8AC3E}">
        <p14:creationId xmlns:p14="http://schemas.microsoft.com/office/powerpoint/2010/main" val="3513786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ubtitle and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21870-851A-C45C-82D7-33A15519BAAA}"/>
              </a:ext>
            </a:extLst>
          </p:cNvPr>
          <p:cNvSpPr txBox="1">
            <a:spLocks noGrp="1"/>
          </p:cNvSpPr>
          <p:nvPr>
            <p:ph type="title"/>
          </p:nvPr>
        </p:nvSpPr>
        <p:spPr>
          <a:xfrm>
            <a:off x="407986" y="365129"/>
            <a:ext cx="11380814" cy="1084258"/>
          </a:xfrm>
        </p:spPr>
        <p:txBody>
          <a:bodyPr/>
          <a:lstStyle>
            <a:lvl1pPr>
              <a:defRPr/>
            </a:lvl1pPr>
          </a:lstStyle>
          <a:p>
            <a:pPr lvl="0"/>
            <a:r>
              <a:rPr lang="de-DE"/>
              <a:t>Mastertitelformat bearbeiten</a:t>
            </a:r>
            <a:endParaRPr lang="en-US"/>
          </a:p>
        </p:txBody>
      </p:sp>
      <p:sp>
        <p:nvSpPr>
          <p:cNvPr id="3" name="Text Placeholder 2">
            <a:extLst>
              <a:ext uri="{FF2B5EF4-FFF2-40B4-BE49-F238E27FC236}">
                <a16:creationId xmlns:a16="http://schemas.microsoft.com/office/drawing/2014/main" id="{C683B98E-35D0-E65A-36E1-10E0EE583EF3}"/>
              </a:ext>
            </a:extLst>
          </p:cNvPr>
          <p:cNvSpPr txBox="1">
            <a:spLocks noGrp="1"/>
          </p:cNvSpPr>
          <p:nvPr>
            <p:ph type="body" idx="4294967295"/>
          </p:nvPr>
        </p:nvSpPr>
        <p:spPr>
          <a:xfrm>
            <a:off x="407986" y="1592263"/>
            <a:ext cx="5616573" cy="668334"/>
          </a:xfrm>
        </p:spPr>
        <p:txBody>
          <a:bodyPr/>
          <a:lstStyle>
            <a:lvl1pPr>
              <a:defRPr lang="de-DE" sz="2400">
                <a:solidFill>
                  <a:srgbClr val="61C4D3"/>
                </a:solidFill>
              </a:defRPr>
            </a:lvl1pPr>
          </a:lstStyle>
          <a:p>
            <a:pPr lvl="0"/>
            <a:r>
              <a:rPr lang="de-DE"/>
              <a:t>Mastertextformat bearbeiten</a:t>
            </a:r>
          </a:p>
        </p:txBody>
      </p:sp>
      <p:sp>
        <p:nvSpPr>
          <p:cNvPr id="4" name="Content Placeholder 3">
            <a:extLst>
              <a:ext uri="{FF2B5EF4-FFF2-40B4-BE49-F238E27FC236}">
                <a16:creationId xmlns:a16="http://schemas.microsoft.com/office/drawing/2014/main" id="{64F2B1D7-A42B-D875-A625-72546589FB83}"/>
              </a:ext>
            </a:extLst>
          </p:cNvPr>
          <p:cNvSpPr txBox="1">
            <a:spLocks noGrp="1"/>
          </p:cNvSpPr>
          <p:nvPr>
            <p:ph idx="4294967295"/>
          </p:nvPr>
        </p:nvSpPr>
        <p:spPr>
          <a:xfrm>
            <a:off x="407986" y="2427283"/>
            <a:ext cx="5616573" cy="3773491"/>
          </a:xfrm>
        </p:spPr>
        <p:txBody>
          <a:bodyPr/>
          <a:lstStyle>
            <a:lvl1pPr marL="323999" indent="-323999">
              <a:buSzPct val="100000"/>
              <a:buFont typeface="Arial" pitchFamily="34"/>
              <a:buChar char="•"/>
              <a:defRPr lang="de-DE"/>
            </a:lvl1pPr>
            <a:lvl2pPr>
              <a:defRPr lang="de-DE"/>
            </a:lvl2pPr>
            <a:lvl3pPr>
              <a:defRPr lang="de-DE"/>
            </a:lvl3pPr>
            <a:lvl4pPr>
              <a:defRPr lang="de-DE"/>
            </a:lvl4pPr>
          </a:lstStyle>
          <a:p>
            <a:pPr lvl="0"/>
            <a:r>
              <a:rPr lang="de-DE"/>
              <a:t>Mastertextformat bearbeiten</a:t>
            </a:r>
          </a:p>
          <a:p>
            <a:pPr lvl="1"/>
            <a:r>
              <a:rPr lang="de-DE"/>
              <a:t>Zweite Ebene</a:t>
            </a:r>
          </a:p>
          <a:p>
            <a:pPr lvl="2"/>
            <a:r>
              <a:rPr lang="de-DE"/>
              <a:t>Dritte Ebene</a:t>
            </a:r>
          </a:p>
          <a:p>
            <a:pPr lvl="3"/>
            <a:r>
              <a:rPr lang="de-DE"/>
              <a:t>Vierte Ebene</a:t>
            </a:r>
          </a:p>
        </p:txBody>
      </p:sp>
      <p:sp>
        <p:nvSpPr>
          <p:cNvPr id="5" name="Text Placeholder 4">
            <a:extLst>
              <a:ext uri="{FF2B5EF4-FFF2-40B4-BE49-F238E27FC236}">
                <a16:creationId xmlns:a16="http://schemas.microsoft.com/office/drawing/2014/main" id="{EA962F8C-EACB-21A3-A161-EAEAAE2F4170}"/>
              </a:ext>
            </a:extLst>
          </p:cNvPr>
          <p:cNvSpPr txBox="1">
            <a:spLocks noGrp="1"/>
          </p:cNvSpPr>
          <p:nvPr>
            <p:ph type="body" idx="4294967295"/>
          </p:nvPr>
        </p:nvSpPr>
        <p:spPr>
          <a:xfrm>
            <a:off x="6172200" y="1604964"/>
            <a:ext cx="5616601" cy="655633"/>
          </a:xfrm>
        </p:spPr>
        <p:txBody>
          <a:bodyPr/>
          <a:lstStyle>
            <a:lvl1pPr>
              <a:defRPr lang="de-DE" sz="2400">
                <a:solidFill>
                  <a:srgbClr val="61C4D3"/>
                </a:solidFill>
              </a:defRPr>
            </a:lvl1pPr>
          </a:lstStyle>
          <a:p>
            <a:pPr lvl="0"/>
            <a:r>
              <a:rPr lang="de-DE"/>
              <a:t>Mastertextformat bearbeiten</a:t>
            </a:r>
          </a:p>
        </p:txBody>
      </p:sp>
      <p:sp>
        <p:nvSpPr>
          <p:cNvPr id="6" name="Content Placeholder 5">
            <a:extLst>
              <a:ext uri="{FF2B5EF4-FFF2-40B4-BE49-F238E27FC236}">
                <a16:creationId xmlns:a16="http://schemas.microsoft.com/office/drawing/2014/main" id="{4B491B03-706C-63BD-D321-28B89022150F}"/>
              </a:ext>
            </a:extLst>
          </p:cNvPr>
          <p:cNvSpPr txBox="1">
            <a:spLocks noGrp="1"/>
          </p:cNvSpPr>
          <p:nvPr>
            <p:ph idx="4294967295"/>
          </p:nvPr>
        </p:nvSpPr>
        <p:spPr>
          <a:xfrm>
            <a:off x="6172200" y="2427283"/>
            <a:ext cx="5611809" cy="3773491"/>
          </a:xfrm>
        </p:spPr>
        <p:txBody>
          <a:bodyPr/>
          <a:lstStyle>
            <a:lvl1pPr marL="323999" indent="-323999">
              <a:buSzPct val="100000"/>
              <a:buFont typeface="Arial" pitchFamily="34"/>
              <a:buChar char="•"/>
              <a:defRPr lang="de-DE"/>
            </a:lvl1pPr>
            <a:lvl2pPr>
              <a:defRPr lang="de-DE"/>
            </a:lvl2pPr>
            <a:lvl3pPr>
              <a:defRPr lang="de-DE"/>
            </a:lvl3pPr>
            <a:lvl4pPr>
              <a:defRPr lang="de-DE"/>
            </a:lvl4pPr>
          </a:lstStyle>
          <a:p>
            <a:pPr lvl="0"/>
            <a:r>
              <a:rPr lang="de-DE"/>
              <a:t>Mastertextformat bearbeiten</a:t>
            </a:r>
          </a:p>
          <a:p>
            <a:pPr lvl="1"/>
            <a:r>
              <a:rPr lang="de-DE"/>
              <a:t>Zweite Ebene</a:t>
            </a:r>
          </a:p>
          <a:p>
            <a:pPr lvl="2"/>
            <a:r>
              <a:rPr lang="de-DE"/>
              <a:t>Dritte Ebene</a:t>
            </a:r>
          </a:p>
          <a:p>
            <a:pPr lvl="3"/>
            <a:r>
              <a:rPr lang="de-DE"/>
              <a:t>Vierte Ebene</a:t>
            </a:r>
          </a:p>
        </p:txBody>
      </p:sp>
      <p:sp>
        <p:nvSpPr>
          <p:cNvPr id="7" name="Date Placeholder 9">
            <a:extLst>
              <a:ext uri="{FF2B5EF4-FFF2-40B4-BE49-F238E27FC236}">
                <a16:creationId xmlns:a16="http://schemas.microsoft.com/office/drawing/2014/main" id="{CB9FCB90-7348-3EF6-7F38-283A127656B6}"/>
              </a:ext>
            </a:extLst>
          </p:cNvPr>
          <p:cNvSpPr txBox="1">
            <a:spLocks noGrp="1"/>
          </p:cNvSpPr>
          <p:nvPr>
            <p:ph type="dt" sz="half" idx="7"/>
          </p:nvPr>
        </p:nvSpPr>
        <p:spPr/>
        <p:txBody>
          <a:bodyPr/>
          <a:lstStyle>
            <a:lvl1pPr>
              <a:defRPr lang="de-CH"/>
            </a:lvl1pPr>
          </a:lstStyle>
          <a:p>
            <a:pPr lvl="0"/>
            <a:fld id="{7FC8875D-7FEC-4FB2-82AA-C4A684E6B945}" type="datetime1">
              <a:rPr lang="de-CH"/>
              <a:pPr lvl="0"/>
              <a:t>20.06.2025</a:t>
            </a:fld>
            <a:endParaRPr lang="en-US"/>
          </a:p>
        </p:txBody>
      </p:sp>
      <p:sp>
        <p:nvSpPr>
          <p:cNvPr id="8" name="Footer Placeholder 10">
            <a:extLst>
              <a:ext uri="{FF2B5EF4-FFF2-40B4-BE49-F238E27FC236}">
                <a16:creationId xmlns:a16="http://schemas.microsoft.com/office/drawing/2014/main" id="{44C3841F-61DC-0AE0-80A1-A8049CE1C903}"/>
              </a:ext>
            </a:extLst>
          </p:cNvPr>
          <p:cNvSpPr txBox="1">
            <a:spLocks noGrp="1"/>
          </p:cNvSpPr>
          <p:nvPr>
            <p:ph type="ftr" sz="quarter" idx="9"/>
          </p:nvPr>
        </p:nvSpPr>
        <p:spPr/>
        <p:txBody>
          <a:bodyPr/>
          <a:lstStyle>
            <a:lvl1pPr>
              <a:defRPr/>
            </a:lvl1pPr>
          </a:lstStyle>
          <a:p>
            <a:pPr lvl="0"/>
            <a:r>
              <a:rPr lang="en-US"/>
              <a:t>Presenter | Presentation Title</a:t>
            </a:r>
          </a:p>
        </p:txBody>
      </p:sp>
      <p:sp>
        <p:nvSpPr>
          <p:cNvPr id="9" name="Slide Number Placeholder 11">
            <a:extLst>
              <a:ext uri="{FF2B5EF4-FFF2-40B4-BE49-F238E27FC236}">
                <a16:creationId xmlns:a16="http://schemas.microsoft.com/office/drawing/2014/main" id="{904F98E4-7AA2-FCF2-6139-D3566B6F73D8}"/>
              </a:ext>
            </a:extLst>
          </p:cNvPr>
          <p:cNvSpPr txBox="1">
            <a:spLocks noGrp="1"/>
          </p:cNvSpPr>
          <p:nvPr>
            <p:ph type="sldNum" sz="quarter" idx="8"/>
          </p:nvPr>
        </p:nvSpPr>
        <p:spPr/>
        <p:txBody>
          <a:bodyPr/>
          <a:lstStyle>
            <a:lvl1pPr>
              <a:defRPr/>
            </a:lvl1pPr>
          </a:lstStyle>
          <a:p>
            <a:pPr lvl="0"/>
            <a:fld id="{4BB212CB-469A-4CE3-834C-023E057F6143}" type="slidenum">
              <a:t>‹Nr.›</a:t>
            </a:fld>
            <a:endParaRPr lang="en-US"/>
          </a:p>
        </p:txBody>
      </p:sp>
    </p:spTree>
    <p:extLst>
      <p:ext uri="{BB962C8B-B14F-4D97-AF65-F5344CB8AC3E}">
        <p14:creationId xmlns:p14="http://schemas.microsoft.com/office/powerpoint/2010/main" val="3771681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D2FBC-6856-06E7-CC36-DAD7C32F682B}"/>
              </a:ext>
            </a:extLst>
          </p:cNvPr>
          <p:cNvSpPr txBox="1">
            <a:spLocks noGrp="1"/>
          </p:cNvSpPr>
          <p:nvPr>
            <p:ph type="title"/>
          </p:nvPr>
        </p:nvSpPr>
        <p:spPr>
          <a:xfrm>
            <a:off x="407986" y="373596"/>
            <a:ext cx="5616573" cy="1065742"/>
          </a:xfrm>
        </p:spPr>
        <p:txBody>
          <a:bodyPr/>
          <a:lstStyle>
            <a:lvl1pPr>
              <a:defRPr/>
            </a:lvl1pPr>
          </a:lstStyle>
          <a:p>
            <a:pPr lvl="0"/>
            <a:r>
              <a:rPr lang="de-DE"/>
              <a:t>Mastertitelformat bearbeiten</a:t>
            </a:r>
            <a:endParaRPr lang="en-US"/>
          </a:p>
        </p:txBody>
      </p:sp>
      <p:sp>
        <p:nvSpPr>
          <p:cNvPr id="3" name="Content Placeholder 2">
            <a:extLst>
              <a:ext uri="{FF2B5EF4-FFF2-40B4-BE49-F238E27FC236}">
                <a16:creationId xmlns:a16="http://schemas.microsoft.com/office/drawing/2014/main" id="{AFA58FB5-67D5-262F-26A1-DB2FD7336E70}"/>
              </a:ext>
            </a:extLst>
          </p:cNvPr>
          <p:cNvSpPr txBox="1">
            <a:spLocks noGrp="1"/>
          </p:cNvSpPr>
          <p:nvPr>
            <p:ph idx="4294967295"/>
          </p:nvPr>
        </p:nvSpPr>
        <p:spPr>
          <a:xfrm>
            <a:off x="407986" y="1598654"/>
            <a:ext cx="5616573" cy="4602120"/>
          </a:xfrm>
        </p:spPr>
        <p:txBody>
          <a:bodyPr/>
          <a:lstStyle>
            <a:lvl1pPr>
              <a:defRPr lang="de-DE"/>
            </a:lvl1pPr>
            <a:lvl2pPr>
              <a:defRPr lang="de-DE"/>
            </a:lvl2pPr>
            <a:lvl3pPr>
              <a:defRPr lang="de-DE"/>
            </a:lvl3pPr>
            <a:lvl4pPr>
              <a:defRPr lang="de-DE"/>
            </a:lvl4pPr>
          </a:lstStyle>
          <a:p>
            <a:pPr lvl="0"/>
            <a:r>
              <a:rPr lang="de-DE"/>
              <a:t>Mastertextformat bearbeiten</a:t>
            </a:r>
          </a:p>
          <a:p>
            <a:pPr lvl="1"/>
            <a:r>
              <a:rPr lang="de-DE"/>
              <a:t>Zweite Ebene</a:t>
            </a:r>
          </a:p>
          <a:p>
            <a:pPr lvl="2"/>
            <a:r>
              <a:rPr lang="de-DE"/>
              <a:t>Dritte Ebene</a:t>
            </a:r>
          </a:p>
          <a:p>
            <a:pPr lvl="3"/>
            <a:r>
              <a:rPr lang="de-DE"/>
              <a:t>Vierte Ebene</a:t>
            </a:r>
          </a:p>
        </p:txBody>
      </p:sp>
      <p:sp>
        <p:nvSpPr>
          <p:cNvPr id="4" name="Picture Placeholder 8">
            <a:extLst>
              <a:ext uri="{FF2B5EF4-FFF2-40B4-BE49-F238E27FC236}">
                <a16:creationId xmlns:a16="http://schemas.microsoft.com/office/drawing/2014/main" id="{84D0C361-4D60-F32C-E226-53083A251137}"/>
              </a:ext>
            </a:extLst>
          </p:cNvPr>
          <p:cNvSpPr txBox="1">
            <a:spLocks noGrp="1"/>
          </p:cNvSpPr>
          <p:nvPr>
            <p:ph type="pic" idx="4294967295"/>
          </p:nvPr>
        </p:nvSpPr>
        <p:spPr>
          <a:xfrm>
            <a:off x="6167435" y="0"/>
            <a:ext cx="6024560" cy="6207166"/>
          </a:xfrm>
          <a:blipFill>
            <a:blip r:embed="rId2"/>
            <a:tile/>
          </a:blipFill>
        </p:spPr>
        <p:txBody>
          <a:bodyPr anchor="ctr" anchorCtr="1"/>
          <a:lstStyle>
            <a:lvl1pPr algn="ctr">
              <a:defRPr/>
            </a:lvl1pPr>
          </a:lstStyle>
          <a:p>
            <a:pPr lvl="0"/>
            <a:r>
              <a:rPr lang="en-US"/>
              <a:t>Drag and Drop picture</a:t>
            </a:r>
          </a:p>
        </p:txBody>
      </p:sp>
      <p:sp>
        <p:nvSpPr>
          <p:cNvPr id="5" name="Date Placeholder 3">
            <a:extLst>
              <a:ext uri="{FF2B5EF4-FFF2-40B4-BE49-F238E27FC236}">
                <a16:creationId xmlns:a16="http://schemas.microsoft.com/office/drawing/2014/main" id="{01D72654-5CD8-2110-AC57-971C36FC2141}"/>
              </a:ext>
            </a:extLst>
          </p:cNvPr>
          <p:cNvSpPr txBox="1">
            <a:spLocks noGrp="1"/>
          </p:cNvSpPr>
          <p:nvPr>
            <p:ph type="dt" sz="half" idx="7"/>
          </p:nvPr>
        </p:nvSpPr>
        <p:spPr/>
        <p:txBody>
          <a:bodyPr/>
          <a:lstStyle>
            <a:lvl1pPr>
              <a:defRPr lang="de-CH"/>
            </a:lvl1pPr>
          </a:lstStyle>
          <a:p>
            <a:pPr lvl="0"/>
            <a:fld id="{5610479A-269D-4728-BFB6-888B1BEB24F2}" type="datetime1">
              <a:rPr lang="de-CH"/>
              <a:pPr lvl="0"/>
              <a:t>20.06.2025</a:t>
            </a:fld>
            <a:endParaRPr lang="en-US"/>
          </a:p>
        </p:txBody>
      </p:sp>
      <p:sp>
        <p:nvSpPr>
          <p:cNvPr id="6" name="Footer Placeholder 7">
            <a:extLst>
              <a:ext uri="{FF2B5EF4-FFF2-40B4-BE49-F238E27FC236}">
                <a16:creationId xmlns:a16="http://schemas.microsoft.com/office/drawing/2014/main" id="{0CBEF110-4E32-9837-E915-CA5103E427C5}"/>
              </a:ext>
            </a:extLst>
          </p:cNvPr>
          <p:cNvSpPr txBox="1">
            <a:spLocks noGrp="1"/>
          </p:cNvSpPr>
          <p:nvPr>
            <p:ph type="ftr" sz="quarter" idx="9"/>
          </p:nvPr>
        </p:nvSpPr>
        <p:spPr/>
        <p:txBody>
          <a:bodyPr/>
          <a:lstStyle>
            <a:lvl1pPr>
              <a:defRPr/>
            </a:lvl1pPr>
          </a:lstStyle>
          <a:p>
            <a:pPr lvl="0"/>
            <a:r>
              <a:rPr lang="en-US"/>
              <a:t>Presenter | Presentation Title</a:t>
            </a:r>
          </a:p>
        </p:txBody>
      </p:sp>
      <p:sp>
        <p:nvSpPr>
          <p:cNvPr id="7" name="Slide Number Placeholder 9">
            <a:extLst>
              <a:ext uri="{FF2B5EF4-FFF2-40B4-BE49-F238E27FC236}">
                <a16:creationId xmlns:a16="http://schemas.microsoft.com/office/drawing/2014/main" id="{5ECAC851-746C-153E-00D4-F2D6E145ABCD}"/>
              </a:ext>
            </a:extLst>
          </p:cNvPr>
          <p:cNvSpPr txBox="1">
            <a:spLocks noGrp="1"/>
          </p:cNvSpPr>
          <p:nvPr>
            <p:ph type="sldNum" sz="quarter" idx="8"/>
          </p:nvPr>
        </p:nvSpPr>
        <p:spPr/>
        <p:txBody>
          <a:bodyPr/>
          <a:lstStyle>
            <a:lvl1pPr>
              <a:defRPr/>
            </a:lvl1pPr>
          </a:lstStyle>
          <a:p>
            <a:pPr lvl="0"/>
            <a:fld id="{207BC81C-A358-4011-87AE-7987B9DA901B}" type="slidenum">
              <a:t>‹Nr.›</a:t>
            </a:fld>
            <a:endParaRPr lang="en-US"/>
          </a:p>
        </p:txBody>
      </p:sp>
    </p:spTree>
    <p:extLst>
      <p:ext uri="{BB962C8B-B14F-4D97-AF65-F5344CB8AC3E}">
        <p14:creationId xmlns:p14="http://schemas.microsoft.com/office/powerpoint/2010/main" val="530812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and 2 Pictures horizont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D424B-7EBA-1CEF-DF8E-179C5E16DEEE}"/>
              </a:ext>
            </a:extLst>
          </p:cNvPr>
          <p:cNvSpPr txBox="1">
            <a:spLocks noGrp="1"/>
          </p:cNvSpPr>
          <p:nvPr>
            <p:ph type="title"/>
          </p:nvPr>
        </p:nvSpPr>
        <p:spPr/>
        <p:txBody>
          <a:bodyPr/>
          <a:lstStyle>
            <a:lvl1pPr>
              <a:defRPr/>
            </a:lvl1pPr>
          </a:lstStyle>
          <a:p>
            <a:pPr lvl="0"/>
            <a:r>
              <a:rPr lang="de-DE"/>
              <a:t>Mastertitelformat bearbeiten</a:t>
            </a:r>
            <a:endParaRPr lang="en-US"/>
          </a:p>
        </p:txBody>
      </p:sp>
      <p:sp>
        <p:nvSpPr>
          <p:cNvPr id="3" name="Content Placeholder 2">
            <a:extLst>
              <a:ext uri="{FF2B5EF4-FFF2-40B4-BE49-F238E27FC236}">
                <a16:creationId xmlns:a16="http://schemas.microsoft.com/office/drawing/2014/main" id="{47C9752D-0933-535F-CD3E-E90789A92AE2}"/>
              </a:ext>
            </a:extLst>
          </p:cNvPr>
          <p:cNvSpPr txBox="1">
            <a:spLocks noGrp="1"/>
          </p:cNvSpPr>
          <p:nvPr>
            <p:ph idx="4294967295"/>
          </p:nvPr>
        </p:nvSpPr>
        <p:spPr>
          <a:xfrm>
            <a:off x="407986" y="1598654"/>
            <a:ext cx="5616573" cy="4608511"/>
          </a:xfrm>
        </p:spPr>
        <p:txBody>
          <a:bodyPr/>
          <a:lstStyle>
            <a:lvl1pPr>
              <a:defRPr lang="de-DE"/>
            </a:lvl1pPr>
            <a:lvl2pPr>
              <a:defRPr lang="de-DE"/>
            </a:lvl2pPr>
            <a:lvl3pPr>
              <a:defRPr lang="de-DE"/>
            </a:lvl3pPr>
            <a:lvl4pPr>
              <a:defRPr lang="de-DE"/>
            </a:lvl4pPr>
          </a:lstStyle>
          <a:p>
            <a:pPr lvl="0"/>
            <a:r>
              <a:rPr lang="de-DE"/>
              <a:t>Mastertextformat bearbeiten</a:t>
            </a:r>
          </a:p>
          <a:p>
            <a:pPr lvl="1"/>
            <a:r>
              <a:rPr lang="de-DE"/>
              <a:t>Zweite Ebene</a:t>
            </a:r>
          </a:p>
          <a:p>
            <a:pPr lvl="2"/>
            <a:r>
              <a:rPr lang="de-DE"/>
              <a:t>Dritte Ebene</a:t>
            </a:r>
          </a:p>
          <a:p>
            <a:pPr lvl="3"/>
            <a:r>
              <a:rPr lang="de-DE"/>
              <a:t>Vierte Ebene</a:t>
            </a:r>
          </a:p>
        </p:txBody>
      </p:sp>
      <p:sp>
        <p:nvSpPr>
          <p:cNvPr id="4" name="Date Placeholder 3">
            <a:extLst>
              <a:ext uri="{FF2B5EF4-FFF2-40B4-BE49-F238E27FC236}">
                <a16:creationId xmlns:a16="http://schemas.microsoft.com/office/drawing/2014/main" id="{7126DF09-6500-5FF3-B68F-A5B4C8BA1A1A}"/>
              </a:ext>
            </a:extLst>
          </p:cNvPr>
          <p:cNvSpPr txBox="1">
            <a:spLocks noGrp="1"/>
          </p:cNvSpPr>
          <p:nvPr>
            <p:ph type="dt" sz="half" idx="7"/>
          </p:nvPr>
        </p:nvSpPr>
        <p:spPr/>
        <p:txBody>
          <a:bodyPr/>
          <a:lstStyle>
            <a:lvl1pPr>
              <a:defRPr lang="de-CH"/>
            </a:lvl1pPr>
          </a:lstStyle>
          <a:p>
            <a:pPr lvl="0"/>
            <a:fld id="{6D8D4C12-B472-4504-A8C6-D52F26543070}" type="datetime1">
              <a:rPr lang="de-CH"/>
              <a:pPr lvl="0"/>
              <a:t>20.06.2025</a:t>
            </a:fld>
            <a:endParaRPr lang="en-US"/>
          </a:p>
        </p:txBody>
      </p:sp>
      <p:sp>
        <p:nvSpPr>
          <p:cNvPr id="5" name="Footer Placeholder 7">
            <a:extLst>
              <a:ext uri="{FF2B5EF4-FFF2-40B4-BE49-F238E27FC236}">
                <a16:creationId xmlns:a16="http://schemas.microsoft.com/office/drawing/2014/main" id="{26812F32-A704-E60C-2B64-B5C173BE5D76}"/>
              </a:ext>
            </a:extLst>
          </p:cNvPr>
          <p:cNvSpPr txBox="1">
            <a:spLocks noGrp="1"/>
          </p:cNvSpPr>
          <p:nvPr>
            <p:ph type="ftr" sz="quarter" idx="9"/>
          </p:nvPr>
        </p:nvSpPr>
        <p:spPr/>
        <p:txBody>
          <a:bodyPr/>
          <a:lstStyle>
            <a:lvl1pPr>
              <a:defRPr/>
            </a:lvl1pPr>
          </a:lstStyle>
          <a:p>
            <a:pPr lvl="0"/>
            <a:r>
              <a:rPr lang="en-US"/>
              <a:t>Presenter | Presentation Title</a:t>
            </a:r>
          </a:p>
        </p:txBody>
      </p:sp>
      <p:sp>
        <p:nvSpPr>
          <p:cNvPr id="6" name="Slide Number Placeholder 9">
            <a:extLst>
              <a:ext uri="{FF2B5EF4-FFF2-40B4-BE49-F238E27FC236}">
                <a16:creationId xmlns:a16="http://schemas.microsoft.com/office/drawing/2014/main" id="{2BCB3881-9418-08BD-CB63-5F3C3F085087}"/>
              </a:ext>
            </a:extLst>
          </p:cNvPr>
          <p:cNvSpPr txBox="1">
            <a:spLocks noGrp="1"/>
          </p:cNvSpPr>
          <p:nvPr>
            <p:ph type="sldNum" sz="quarter" idx="8"/>
          </p:nvPr>
        </p:nvSpPr>
        <p:spPr/>
        <p:txBody>
          <a:bodyPr/>
          <a:lstStyle>
            <a:lvl1pPr>
              <a:defRPr/>
            </a:lvl1pPr>
          </a:lstStyle>
          <a:p>
            <a:pPr lvl="0"/>
            <a:fld id="{19C70AAE-5F32-4F66-BD4C-F3A7CD43B359}" type="slidenum">
              <a:t>‹Nr.›</a:t>
            </a:fld>
            <a:endParaRPr lang="en-US"/>
          </a:p>
        </p:txBody>
      </p:sp>
      <p:sp>
        <p:nvSpPr>
          <p:cNvPr id="7" name="Picture Placeholder 5">
            <a:extLst>
              <a:ext uri="{FF2B5EF4-FFF2-40B4-BE49-F238E27FC236}">
                <a16:creationId xmlns:a16="http://schemas.microsoft.com/office/drawing/2014/main" id="{FA32404D-4491-DA46-5726-45939F91AF66}"/>
              </a:ext>
            </a:extLst>
          </p:cNvPr>
          <p:cNvSpPr txBox="1">
            <a:spLocks noGrp="1"/>
          </p:cNvSpPr>
          <p:nvPr>
            <p:ph type="pic" idx="4294967295"/>
          </p:nvPr>
        </p:nvSpPr>
        <p:spPr>
          <a:xfrm>
            <a:off x="6167435" y="1592263"/>
            <a:ext cx="5616573" cy="2232022"/>
          </a:xfrm>
          <a:blipFill>
            <a:blip r:embed="rId2"/>
            <a:tile/>
          </a:blipFill>
        </p:spPr>
        <p:txBody>
          <a:bodyPr anchor="ctr" anchorCtr="1"/>
          <a:lstStyle>
            <a:lvl1pPr algn="ctr">
              <a:defRPr/>
            </a:lvl1pPr>
          </a:lstStyle>
          <a:p>
            <a:pPr lvl="0"/>
            <a:r>
              <a:rPr lang="en-US"/>
              <a:t>Drag and drop picture</a:t>
            </a:r>
          </a:p>
        </p:txBody>
      </p:sp>
      <p:sp>
        <p:nvSpPr>
          <p:cNvPr id="8" name="Picture Placeholder 5">
            <a:extLst>
              <a:ext uri="{FF2B5EF4-FFF2-40B4-BE49-F238E27FC236}">
                <a16:creationId xmlns:a16="http://schemas.microsoft.com/office/drawing/2014/main" id="{C715CFB3-CBDE-E5E5-487B-B32D35371029}"/>
              </a:ext>
            </a:extLst>
          </p:cNvPr>
          <p:cNvSpPr txBox="1">
            <a:spLocks noGrp="1"/>
          </p:cNvSpPr>
          <p:nvPr>
            <p:ph type="pic" idx="4294967295"/>
          </p:nvPr>
        </p:nvSpPr>
        <p:spPr>
          <a:xfrm>
            <a:off x="6167435" y="3969703"/>
            <a:ext cx="5616573" cy="2232022"/>
          </a:xfrm>
          <a:blipFill>
            <a:blip r:embed="rId2"/>
            <a:tile/>
          </a:blipFill>
        </p:spPr>
        <p:txBody>
          <a:bodyPr anchor="ctr" anchorCtr="1"/>
          <a:lstStyle>
            <a:lvl1pPr algn="ctr">
              <a:defRPr/>
            </a:lvl1pPr>
          </a:lstStyle>
          <a:p>
            <a:pPr lvl="0"/>
            <a:r>
              <a:rPr lang="en-US"/>
              <a:t>Drag and drop picture</a:t>
            </a:r>
          </a:p>
        </p:txBody>
      </p:sp>
    </p:spTree>
    <p:extLst>
      <p:ext uri="{BB962C8B-B14F-4D97-AF65-F5344CB8AC3E}">
        <p14:creationId xmlns:p14="http://schemas.microsoft.com/office/powerpoint/2010/main" val="4053994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and 4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871A9-3ABA-E96F-5C8D-4AF7A079BDD0}"/>
              </a:ext>
            </a:extLst>
          </p:cNvPr>
          <p:cNvSpPr txBox="1">
            <a:spLocks noGrp="1"/>
          </p:cNvSpPr>
          <p:nvPr>
            <p:ph type="title"/>
          </p:nvPr>
        </p:nvSpPr>
        <p:spPr/>
        <p:txBody>
          <a:bodyPr/>
          <a:lstStyle>
            <a:lvl1pPr>
              <a:defRPr/>
            </a:lvl1pPr>
          </a:lstStyle>
          <a:p>
            <a:pPr lvl="0"/>
            <a:r>
              <a:rPr lang="de-DE"/>
              <a:t>Mastertitelformat bearbeiten</a:t>
            </a:r>
            <a:endParaRPr lang="en-US"/>
          </a:p>
        </p:txBody>
      </p:sp>
      <p:sp>
        <p:nvSpPr>
          <p:cNvPr id="3" name="Content Placeholder 2">
            <a:extLst>
              <a:ext uri="{FF2B5EF4-FFF2-40B4-BE49-F238E27FC236}">
                <a16:creationId xmlns:a16="http://schemas.microsoft.com/office/drawing/2014/main" id="{A45AFC7E-D44B-7C11-C484-0FDDA709F843}"/>
              </a:ext>
            </a:extLst>
          </p:cNvPr>
          <p:cNvSpPr txBox="1">
            <a:spLocks noGrp="1"/>
          </p:cNvSpPr>
          <p:nvPr>
            <p:ph idx="4294967295"/>
          </p:nvPr>
        </p:nvSpPr>
        <p:spPr>
          <a:xfrm>
            <a:off x="407986" y="1598654"/>
            <a:ext cx="3708404" cy="4608511"/>
          </a:xfrm>
        </p:spPr>
        <p:txBody>
          <a:bodyPr/>
          <a:lstStyle>
            <a:lvl1pPr>
              <a:defRPr lang="de-DE"/>
            </a:lvl1pPr>
            <a:lvl2pPr>
              <a:lnSpc>
                <a:spcPct val="120000"/>
              </a:lnSpc>
              <a:defRPr lang="de-DE"/>
            </a:lvl2pPr>
            <a:lvl3pPr>
              <a:defRPr lang="de-DE"/>
            </a:lvl3pPr>
            <a:lvl4pPr>
              <a:defRPr lang="de-DE"/>
            </a:lvl4pPr>
          </a:lstStyle>
          <a:p>
            <a:pPr lvl="0"/>
            <a:r>
              <a:rPr lang="de-DE"/>
              <a:t>Mastertextformat bearbeiten</a:t>
            </a:r>
          </a:p>
          <a:p>
            <a:pPr lvl="1"/>
            <a:r>
              <a:rPr lang="de-DE"/>
              <a:t>Zweite Ebene</a:t>
            </a:r>
          </a:p>
          <a:p>
            <a:pPr lvl="2"/>
            <a:r>
              <a:rPr lang="de-DE"/>
              <a:t>Dritte Ebene</a:t>
            </a:r>
          </a:p>
          <a:p>
            <a:pPr lvl="3"/>
            <a:r>
              <a:rPr lang="de-DE"/>
              <a:t>Vierte Ebene</a:t>
            </a:r>
          </a:p>
        </p:txBody>
      </p:sp>
      <p:sp>
        <p:nvSpPr>
          <p:cNvPr id="4" name="Date Placeholder 3">
            <a:extLst>
              <a:ext uri="{FF2B5EF4-FFF2-40B4-BE49-F238E27FC236}">
                <a16:creationId xmlns:a16="http://schemas.microsoft.com/office/drawing/2014/main" id="{6B545B11-27D2-0D7C-966E-FA56122A2684}"/>
              </a:ext>
            </a:extLst>
          </p:cNvPr>
          <p:cNvSpPr txBox="1">
            <a:spLocks noGrp="1"/>
          </p:cNvSpPr>
          <p:nvPr>
            <p:ph type="dt" sz="half" idx="7"/>
          </p:nvPr>
        </p:nvSpPr>
        <p:spPr/>
        <p:txBody>
          <a:bodyPr/>
          <a:lstStyle>
            <a:lvl1pPr>
              <a:defRPr lang="de-CH"/>
            </a:lvl1pPr>
          </a:lstStyle>
          <a:p>
            <a:pPr lvl="0"/>
            <a:fld id="{C0CB52F9-F0AF-4638-860B-159E03BAFD53}" type="datetime1">
              <a:rPr lang="de-CH"/>
              <a:pPr lvl="0"/>
              <a:t>20.06.2025</a:t>
            </a:fld>
            <a:endParaRPr lang="en-US"/>
          </a:p>
        </p:txBody>
      </p:sp>
      <p:sp>
        <p:nvSpPr>
          <p:cNvPr id="5" name="Footer Placeholder 7">
            <a:extLst>
              <a:ext uri="{FF2B5EF4-FFF2-40B4-BE49-F238E27FC236}">
                <a16:creationId xmlns:a16="http://schemas.microsoft.com/office/drawing/2014/main" id="{5223B93D-34C4-BCCB-DEFF-502AFD4205B5}"/>
              </a:ext>
            </a:extLst>
          </p:cNvPr>
          <p:cNvSpPr txBox="1">
            <a:spLocks noGrp="1"/>
          </p:cNvSpPr>
          <p:nvPr>
            <p:ph type="ftr" sz="quarter" idx="9"/>
          </p:nvPr>
        </p:nvSpPr>
        <p:spPr/>
        <p:txBody>
          <a:bodyPr/>
          <a:lstStyle>
            <a:lvl1pPr>
              <a:defRPr/>
            </a:lvl1pPr>
          </a:lstStyle>
          <a:p>
            <a:pPr lvl="0"/>
            <a:r>
              <a:rPr lang="en-US"/>
              <a:t>Presenter | Presentation Title</a:t>
            </a:r>
          </a:p>
        </p:txBody>
      </p:sp>
      <p:sp>
        <p:nvSpPr>
          <p:cNvPr id="6" name="Slide Number Placeholder 9">
            <a:extLst>
              <a:ext uri="{FF2B5EF4-FFF2-40B4-BE49-F238E27FC236}">
                <a16:creationId xmlns:a16="http://schemas.microsoft.com/office/drawing/2014/main" id="{8DD21604-F284-1139-099F-374A79B23E2C}"/>
              </a:ext>
            </a:extLst>
          </p:cNvPr>
          <p:cNvSpPr txBox="1">
            <a:spLocks noGrp="1"/>
          </p:cNvSpPr>
          <p:nvPr>
            <p:ph type="sldNum" sz="quarter" idx="8"/>
          </p:nvPr>
        </p:nvSpPr>
        <p:spPr/>
        <p:txBody>
          <a:bodyPr/>
          <a:lstStyle>
            <a:lvl1pPr>
              <a:defRPr/>
            </a:lvl1pPr>
          </a:lstStyle>
          <a:p>
            <a:pPr lvl="0"/>
            <a:fld id="{DC7177E3-EE09-40F9-844A-9AA67B6C626A}" type="slidenum">
              <a:t>‹Nr.›</a:t>
            </a:fld>
            <a:endParaRPr lang="en-US"/>
          </a:p>
        </p:txBody>
      </p:sp>
      <p:sp>
        <p:nvSpPr>
          <p:cNvPr id="7" name="Picture Placeholder 5">
            <a:extLst>
              <a:ext uri="{FF2B5EF4-FFF2-40B4-BE49-F238E27FC236}">
                <a16:creationId xmlns:a16="http://schemas.microsoft.com/office/drawing/2014/main" id="{4DA7B066-9899-E946-9B02-DC619833C813}"/>
              </a:ext>
            </a:extLst>
          </p:cNvPr>
          <p:cNvSpPr txBox="1">
            <a:spLocks noGrp="1"/>
          </p:cNvSpPr>
          <p:nvPr>
            <p:ph type="pic" idx="4294967295"/>
          </p:nvPr>
        </p:nvSpPr>
        <p:spPr>
          <a:xfrm>
            <a:off x="8075615" y="1592263"/>
            <a:ext cx="3708404" cy="2232022"/>
          </a:xfrm>
          <a:blipFill>
            <a:blip r:embed="rId2"/>
            <a:tile/>
          </a:blipFill>
        </p:spPr>
        <p:txBody>
          <a:bodyPr anchor="ctr" anchorCtr="1"/>
          <a:lstStyle>
            <a:lvl1pPr algn="ctr">
              <a:defRPr/>
            </a:lvl1pPr>
          </a:lstStyle>
          <a:p>
            <a:pPr lvl="0"/>
            <a:r>
              <a:rPr lang="en-US"/>
              <a:t>Drag and drop picture</a:t>
            </a:r>
          </a:p>
        </p:txBody>
      </p:sp>
      <p:sp>
        <p:nvSpPr>
          <p:cNvPr id="8" name="Picture Placeholder 5">
            <a:extLst>
              <a:ext uri="{FF2B5EF4-FFF2-40B4-BE49-F238E27FC236}">
                <a16:creationId xmlns:a16="http://schemas.microsoft.com/office/drawing/2014/main" id="{C4FF3655-FA3B-2C5C-336C-3AC70F126EC7}"/>
              </a:ext>
            </a:extLst>
          </p:cNvPr>
          <p:cNvSpPr txBox="1">
            <a:spLocks noGrp="1"/>
          </p:cNvSpPr>
          <p:nvPr>
            <p:ph type="pic" idx="4294967295"/>
          </p:nvPr>
        </p:nvSpPr>
        <p:spPr>
          <a:xfrm>
            <a:off x="8124681" y="3969703"/>
            <a:ext cx="3659328" cy="2232022"/>
          </a:xfrm>
          <a:blipFill>
            <a:blip r:embed="rId2"/>
            <a:tile/>
          </a:blipFill>
        </p:spPr>
        <p:txBody>
          <a:bodyPr anchor="ctr" anchorCtr="1"/>
          <a:lstStyle>
            <a:lvl1pPr algn="ctr">
              <a:defRPr/>
            </a:lvl1pPr>
          </a:lstStyle>
          <a:p>
            <a:pPr lvl="0"/>
            <a:r>
              <a:rPr lang="en-US"/>
              <a:t>Drag and drop picture</a:t>
            </a:r>
          </a:p>
        </p:txBody>
      </p:sp>
      <p:sp>
        <p:nvSpPr>
          <p:cNvPr id="9" name="Picture Placeholder 5">
            <a:extLst>
              <a:ext uri="{FF2B5EF4-FFF2-40B4-BE49-F238E27FC236}">
                <a16:creationId xmlns:a16="http://schemas.microsoft.com/office/drawing/2014/main" id="{56EB546C-7A0C-6C49-47BA-234E4707612C}"/>
              </a:ext>
            </a:extLst>
          </p:cNvPr>
          <p:cNvSpPr txBox="1">
            <a:spLocks noGrp="1"/>
          </p:cNvSpPr>
          <p:nvPr>
            <p:ph type="pic" idx="4294967295"/>
          </p:nvPr>
        </p:nvSpPr>
        <p:spPr>
          <a:xfrm>
            <a:off x="4259266" y="1592263"/>
            <a:ext cx="3659328" cy="2232022"/>
          </a:xfrm>
          <a:blipFill>
            <a:blip r:embed="rId2"/>
            <a:tile/>
          </a:blipFill>
        </p:spPr>
        <p:txBody>
          <a:bodyPr anchor="ctr" anchorCtr="1"/>
          <a:lstStyle>
            <a:lvl1pPr algn="ctr">
              <a:defRPr/>
            </a:lvl1pPr>
          </a:lstStyle>
          <a:p>
            <a:pPr lvl="0"/>
            <a:r>
              <a:rPr lang="en-US"/>
              <a:t>Drag and drop picture</a:t>
            </a:r>
          </a:p>
        </p:txBody>
      </p:sp>
      <p:sp>
        <p:nvSpPr>
          <p:cNvPr id="10" name="Picture Placeholder 5">
            <a:extLst>
              <a:ext uri="{FF2B5EF4-FFF2-40B4-BE49-F238E27FC236}">
                <a16:creationId xmlns:a16="http://schemas.microsoft.com/office/drawing/2014/main" id="{4B91097C-B265-6F72-E435-208651D36438}"/>
              </a:ext>
            </a:extLst>
          </p:cNvPr>
          <p:cNvSpPr txBox="1">
            <a:spLocks noGrp="1"/>
          </p:cNvSpPr>
          <p:nvPr>
            <p:ph type="pic" idx="4294967295"/>
          </p:nvPr>
        </p:nvSpPr>
        <p:spPr>
          <a:xfrm>
            <a:off x="4259266" y="3978014"/>
            <a:ext cx="3659328" cy="2232022"/>
          </a:xfrm>
          <a:blipFill>
            <a:blip r:embed="rId2"/>
            <a:tile/>
          </a:blipFill>
        </p:spPr>
        <p:txBody>
          <a:bodyPr anchor="ctr" anchorCtr="1"/>
          <a:lstStyle>
            <a:lvl1pPr algn="ctr">
              <a:defRPr/>
            </a:lvl1pPr>
          </a:lstStyle>
          <a:p>
            <a:pPr lvl="0"/>
            <a:r>
              <a:rPr lang="en-US"/>
              <a:t>Drag and drop picture</a:t>
            </a:r>
          </a:p>
        </p:txBody>
      </p:sp>
    </p:spTree>
    <p:extLst>
      <p:ext uri="{BB962C8B-B14F-4D97-AF65-F5344CB8AC3E}">
        <p14:creationId xmlns:p14="http://schemas.microsoft.com/office/powerpoint/2010/main" val="33076451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ubtitles and 2 Picture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31235-C528-C9DC-3FD2-1D693C318851}"/>
              </a:ext>
            </a:extLst>
          </p:cNvPr>
          <p:cNvSpPr txBox="1">
            <a:spLocks noGrp="1"/>
          </p:cNvSpPr>
          <p:nvPr>
            <p:ph type="title"/>
          </p:nvPr>
        </p:nvSpPr>
        <p:spPr>
          <a:xfrm>
            <a:off x="407986" y="365129"/>
            <a:ext cx="11380814" cy="1084258"/>
          </a:xfrm>
        </p:spPr>
        <p:txBody>
          <a:bodyPr/>
          <a:lstStyle>
            <a:lvl1pPr>
              <a:defRPr/>
            </a:lvl1pPr>
          </a:lstStyle>
          <a:p>
            <a:pPr lvl="0"/>
            <a:r>
              <a:rPr lang="de-DE"/>
              <a:t>Mastertitelformat bearbeiten</a:t>
            </a:r>
            <a:endParaRPr lang="en-US"/>
          </a:p>
        </p:txBody>
      </p:sp>
      <p:sp>
        <p:nvSpPr>
          <p:cNvPr id="3" name="Text Placeholder 2">
            <a:extLst>
              <a:ext uri="{FF2B5EF4-FFF2-40B4-BE49-F238E27FC236}">
                <a16:creationId xmlns:a16="http://schemas.microsoft.com/office/drawing/2014/main" id="{CEC6A9C1-DA3E-0700-1E7E-ABBAE1BF90B5}"/>
              </a:ext>
            </a:extLst>
          </p:cNvPr>
          <p:cNvSpPr txBox="1">
            <a:spLocks noGrp="1"/>
          </p:cNvSpPr>
          <p:nvPr>
            <p:ph type="body" idx="4294967295"/>
          </p:nvPr>
        </p:nvSpPr>
        <p:spPr>
          <a:xfrm>
            <a:off x="407986" y="1592263"/>
            <a:ext cx="5616573" cy="668334"/>
          </a:xfrm>
        </p:spPr>
        <p:txBody>
          <a:bodyPr/>
          <a:lstStyle>
            <a:lvl1pPr>
              <a:defRPr lang="de-DE" sz="2400">
                <a:solidFill>
                  <a:srgbClr val="61C4D3"/>
                </a:solidFill>
              </a:defRPr>
            </a:lvl1pPr>
          </a:lstStyle>
          <a:p>
            <a:pPr lvl="0"/>
            <a:r>
              <a:rPr lang="de-DE"/>
              <a:t>Mastertextformat bearbeiten</a:t>
            </a:r>
          </a:p>
        </p:txBody>
      </p:sp>
      <p:sp>
        <p:nvSpPr>
          <p:cNvPr id="4" name="Text Placeholder 4">
            <a:extLst>
              <a:ext uri="{FF2B5EF4-FFF2-40B4-BE49-F238E27FC236}">
                <a16:creationId xmlns:a16="http://schemas.microsoft.com/office/drawing/2014/main" id="{8E76F428-7C09-11C8-3747-4A4D50789C89}"/>
              </a:ext>
            </a:extLst>
          </p:cNvPr>
          <p:cNvSpPr txBox="1">
            <a:spLocks noGrp="1"/>
          </p:cNvSpPr>
          <p:nvPr>
            <p:ph type="body" idx="4294967295"/>
          </p:nvPr>
        </p:nvSpPr>
        <p:spPr>
          <a:xfrm>
            <a:off x="6172200" y="1604964"/>
            <a:ext cx="5616601" cy="655633"/>
          </a:xfrm>
        </p:spPr>
        <p:txBody>
          <a:bodyPr/>
          <a:lstStyle>
            <a:lvl1pPr>
              <a:defRPr lang="de-DE" sz="2400">
                <a:solidFill>
                  <a:srgbClr val="61C4D3"/>
                </a:solidFill>
              </a:defRPr>
            </a:lvl1pPr>
          </a:lstStyle>
          <a:p>
            <a:pPr lvl="0"/>
            <a:r>
              <a:rPr lang="de-DE"/>
              <a:t>Mastertextformat bearbeiten</a:t>
            </a:r>
          </a:p>
        </p:txBody>
      </p:sp>
      <p:sp>
        <p:nvSpPr>
          <p:cNvPr id="5" name="Picture Placeholder 10">
            <a:extLst>
              <a:ext uri="{FF2B5EF4-FFF2-40B4-BE49-F238E27FC236}">
                <a16:creationId xmlns:a16="http://schemas.microsoft.com/office/drawing/2014/main" id="{D1DDF0BB-F7CB-ADD4-0E2F-3F493F5FE3A8}"/>
              </a:ext>
            </a:extLst>
          </p:cNvPr>
          <p:cNvSpPr txBox="1">
            <a:spLocks noGrp="1"/>
          </p:cNvSpPr>
          <p:nvPr>
            <p:ph type="pic" idx="4294967295"/>
          </p:nvPr>
        </p:nvSpPr>
        <p:spPr>
          <a:xfrm>
            <a:off x="407986" y="2420938"/>
            <a:ext cx="5616573" cy="3779836"/>
          </a:xfrm>
          <a:blipFill>
            <a:blip r:embed="rId2"/>
            <a:tile/>
          </a:blipFill>
        </p:spPr>
        <p:txBody>
          <a:bodyPr anchor="ctr" anchorCtr="1"/>
          <a:lstStyle>
            <a:lvl1pPr algn="ctr">
              <a:defRPr/>
            </a:lvl1pPr>
          </a:lstStyle>
          <a:p>
            <a:pPr lvl="0"/>
            <a:r>
              <a:rPr lang="en-US"/>
              <a:t>Drag and Drop picture</a:t>
            </a:r>
          </a:p>
        </p:txBody>
      </p:sp>
      <p:sp>
        <p:nvSpPr>
          <p:cNvPr id="6" name="Date Placeholder 3">
            <a:extLst>
              <a:ext uri="{FF2B5EF4-FFF2-40B4-BE49-F238E27FC236}">
                <a16:creationId xmlns:a16="http://schemas.microsoft.com/office/drawing/2014/main" id="{9D939FB9-82E3-185A-7F7B-AF8DCD4D4D81}"/>
              </a:ext>
            </a:extLst>
          </p:cNvPr>
          <p:cNvSpPr txBox="1">
            <a:spLocks noGrp="1"/>
          </p:cNvSpPr>
          <p:nvPr>
            <p:ph type="dt" sz="half" idx="7"/>
          </p:nvPr>
        </p:nvSpPr>
        <p:spPr/>
        <p:txBody>
          <a:bodyPr/>
          <a:lstStyle>
            <a:lvl1pPr>
              <a:defRPr lang="de-CH"/>
            </a:lvl1pPr>
          </a:lstStyle>
          <a:p>
            <a:pPr lvl="0"/>
            <a:fld id="{FAED1F9F-A671-48C8-8BFD-875F8215816E}" type="datetime1">
              <a:rPr lang="de-CH"/>
              <a:pPr lvl="0"/>
              <a:t>20.06.2025</a:t>
            </a:fld>
            <a:endParaRPr lang="en-US"/>
          </a:p>
        </p:txBody>
      </p:sp>
      <p:sp>
        <p:nvSpPr>
          <p:cNvPr id="7" name="Footer Placeholder 5">
            <a:extLst>
              <a:ext uri="{FF2B5EF4-FFF2-40B4-BE49-F238E27FC236}">
                <a16:creationId xmlns:a16="http://schemas.microsoft.com/office/drawing/2014/main" id="{1D97779F-D433-7F94-A91F-958A500572C5}"/>
              </a:ext>
            </a:extLst>
          </p:cNvPr>
          <p:cNvSpPr txBox="1">
            <a:spLocks noGrp="1"/>
          </p:cNvSpPr>
          <p:nvPr>
            <p:ph type="ftr" sz="quarter" idx="9"/>
          </p:nvPr>
        </p:nvSpPr>
        <p:spPr/>
        <p:txBody>
          <a:bodyPr/>
          <a:lstStyle>
            <a:lvl1pPr>
              <a:defRPr/>
            </a:lvl1pPr>
          </a:lstStyle>
          <a:p>
            <a:pPr lvl="0"/>
            <a:r>
              <a:rPr lang="en-US"/>
              <a:t>Presenter | Presentation Title</a:t>
            </a:r>
          </a:p>
        </p:txBody>
      </p:sp>
      <p:sp>
        <p:nvSpPr>
          <p:cNvPr id="8" name="Slide Number Placeholder 9">
            <a:extLst>
              <a:ext uri="{FF2B5EF4-FFF2-40B4-BE49-F238E27FC236}">
                <a16:creationId xmlns:a16="http://schemas.microsoft.com/office/drawing/2014/main" id="{621B25FD-0CD7-1F02-7B1D-218B8ADCDC8B}"/>
              </a:ext>
            </a:extLst>
          </p:cNvPr>
          <p:cNvSpPr txBox="1">
            <a:spLocks noGrp="1"/>
          </p:cNvSpPr>
          <p:nvPr>
            <p:ph type="sldNum" sz="quarter" idx="8"/>
          </p:nvPr>
        </p:nvSpPr>
        <p:spPr/>
        <p:txBody>
          <a:bodyPr/>
          <a:lstStyle>
            <a:lvl1pPr>
              <a:defRPr/>
            </a:lvl1pPr>
          </a:lstStyle>
          <a:p>
            <a:pPr lvl="0"/>
            <a:fld id="{68871366-63AD-4B11-96C6-009A4298B007}" type="slidenum">
              <a:t>‹Nr.›</a:t>
            </a:fld>
            <a:endParaRPr lang="en-US"/>
          </a:p>
        </p:txBody>
      </p:sp>
      <p:sp>
        <p:nvSpPr>
          <p:cNvPr id="9" name="Picture Placeholder 7">
            <a:extLst>
              <a:ext uri="{FF2B5EF4-FFF2-40B4-BE49-F238E27FC236}">
                <a16:creationId xmlns:a16="http://schemas.microsoft.com/office/drawing/2014/main" id="{AF74BA45-FB85-56E1-A234-A3A3DCEA18F7}"/>
              </a:ext>
            </a:extLst>
          </p:cNvPr>
          <p:cNvSpPr txBox="1">
            <a:spLocks noGrp="1"/>
          </p:cNvSpPr>
          <p:nvPr>
            <p:ph type="pic" idx="4294967295"/>
          </p:nvPr>
        </p:nvSpPr>
        <p:spPr>
          <a:xfrm>
            <a:off x="6172200" y="2420938"/>
            <a:ext cx="5616573" cy="3779836"/>
          </a:xfrm>
          <a:blipFill>
            <a:blip r:embed="rId2"/>
            <a:tile/>
          </a:blipFill>
        </p:spPr>
        <p:txBody>
          <a:bodyPr anchor="ctr" anchorCtr="1"/>
          <a:lstStyle>
            <a:lvl1pPr algn="ctr">
              <a:defRPr lang="en-GB"/>
            </a:lvl1pPr>
          </a:lstStyle>
          <a:p>
            <a:pPr lvl="0"/>
            <a:r>
              <a:rPr lang="en-GB"/>
              <a:t>Drag and Drop picture</a:t>
            </a:r>
          </a:p>
        </p:txBody>
      </p:sp>
    </p:spTree>
    <p:extLst>
      <p:ext uri="{BB962C8B-B14F-4D97-AF65-F5344CB8AC3E}">
        <p14:creationId xmlns:p14="http://schemas.microsoft.com/office/powerpoint/2010/main" val="32815779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ubtitle and 3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20D8E-CC5B-B7BB-FC18-ADB0230E1236}"/>
              </a:ext>
            </a:extLst>
          </p:cNvPr>
          <p:cNvSpPr txBox="1">
            <a:spLocks noGrp="1"/>
          </p:cNvSpPr>
          <p:nvPr>
            <p:ph type="title"/>
          </p:nvPr>
        </p:nvSpPr>
        <p:spPr>
          <a:xfrm>
            <a:off x="407986" y="365129"/>
            <a:ext cx="11380814" cy="1084258"/>
          </a:xfrm>
        </p:spPr>
        <p:txBody>
          <a:bodyPr/>
          <a:lstStyle>
            <a:lvl1pPr>
              <a:defRPr/>
            </a:lvl1pPr>
          </a:lstStyle>
          <a:p>
            <a:pPr lvl="0"/>
            <a:r>
              <a:rPr lang="de-DE"/>
              <a:t>Mastertitelformat bearbeiten</a:t>
            </a:r>
            <a:endParaRPr lang="en-US"/>
          </a:p>
        </p:txBody>
      </p:sp>
      <p:sp>
        <p:nvSpPr>
          <p:cNvPr id="3" name="Text Placeholder 2">
            <a:extLst>
              <a:ext uri="{FF2B5EF4-FFF2-40B4-BE49-F238E27FC236}">
                <a16:creationId xmlns:a16="http://schemas.microsoft.com/office/drawing/2014/main" id="{0FCF6D62-C224-1EE7-8A9B-8CEDE69DFB92}"/>
              </a:ext>
            </a:extLst>
          </p:cNvPr>
          <p:cNvSpPr txBox="1">
            <a:spLocks noGrp="1"/>
          </p:cNvSpPr>
          <p:nvPr>
            <p:ph type="body" idx="4294967295"/>
          </p:nvPr>
        </p:nvSpPr>
        <p:spPr>
          <a:xfrm>
            <a:off x="407986" y="1592263"/>
            <a:ext cx="3708404" cy="668334"/>
          </a:xfrm>
        </p:spPr>
        <p:txBody>
          <a:bodyPr/>
          <a:lstStyle>
            <a:lvl1pPr>
              <a:lnSpc>
                <a:spcPct val="100000"/>
              </a:lnSpc>
              <a:spcBef>
                <a:spcPts val="400"/>
              </a:spcBef>
              <a:spcAft>
                <a:spcPts val="0"/>
              </a:spcAft>
              <a:defRPr lang="de-DE">
                <a:solidFill>
                  <a:srgbClr val="61C4D3"/>
                </a:solidFill>
              </a:defRPr>
            </a:lvl1pPr>
          </a:lstStyle>
          <a:p>
            <a:pPr lvl="0"/>
            <a:r>
              <a:rPr lang="de-DE"/>
              <a:t>Mastertextformat bearbeiten</a:t>
            </a:r>
          </a:p>
        </p:txBody>
      </p:sp>
      <p:sp>
        <p:nvSpPr>
          <p:cNvPr id="4" name="Text Placeholder 4">
            <a:extLst>
              <a:ext uri="{FF2B5EF4-FFF2-40B4-BE49-F238E27FC236}">
                <a16:creationId xmlns:a16="http://schemas.microsoft.com/office/drawing/2014/main" id="{5FB23D9E-E9FF-CBE3-303E-79BF79435BA3}"/>
              </a:ext>
            </a:extLst>
          </p:cNvPr>
          <p:cNvSpPr txBox="1">
            <a:spLocks noGrp="1"/>
          </p:cNvSpPr>
          <p:nvPr>
            <p:ph type="body" idx="4294967295"/>
          </p:nvPr>
        </p:nvSpPr>
        <p:spPr>
          <a:xfrm>
            <a:off x="8075615" y="1604964"/>
            <a:ext cx="3713186" cy="655633"/>
          </a:xfrm>
        </p:spPr>
        <p:txBody>
          <a:bodyPr/>
          <a:lstStyle>
            <a:lvl1pPr>
              <a:spcBef>
                <a:spcPts val="400"/>
              </a:spcBef>
              <a:spcAft>
                <a:spcPts val="0"/>
              </a:spcAft>
              <a:defRPr lang="de-DE" sz="2400">
                <a:solidFill>
                  <a:srgbClr val="61C4D3"/>
                </a:solidFill>
              </a:defRPr>
            </a:lvl1pPr>
          </a:lstStyle>
          <a:p>
            <a:pPr lvl="0"/>
            <a:r>
              <a:rPr lang="de-DE"/>
              <a:t>Mastertextformat bearbeiten</a:t>
            </a:r>
          </a:p>
        </p:txBody>
      </p:sp>
      <p:sp>
        <p:nvSpPr>
          <p:cNvPr id="5" name="Picture Placeholder 10">
            <a:extLst>
              <a:ext uri="{FF2B5EF4-FFF2-40B4-BE49-F238E27FC236}">
                <a16:creationId xmlns:a16="http://schemas.microsoft.com/office/drawing/2014/main" id="{44F05E29-4427-3FA3-BB23-A34F8DA08656}"/>
              </a:ext>
            </a:extLst>
          </p:cNvPr>
          <p:cNvSpPr txBox="1">
            <a:spLocks noGrp="1"/>
          </p:cNvSpPr>
          <p:nvPr>
            <p:ph type="pic" idx="4294967295"/>
          </p:nvPr>
        </p:nvSpPr>
        <p:spPr>
          <a:xfrm>
            <a:off x="407986" y="2420938"/>
            <a:ext cx="3708404" cy="3779836"/>
          </a:xfrm>
          <a:blipFill>
            <a:blip r:embed="rId2"/>
            <a:tile/>
          </a:blipFill>
        </p:spPr>
        <p:txBody>
          <a:bodyPr anchor="ctr" anchorCtr="1"/>
          <a:lstStyle>
            <a:lvl1pPr algn="ctr">
              <a:defRPr/>
            </a:lvl1pPr>
          </a:lstStyle>
          <a:p>
            <a:pPr lvl="0"/>
            <a:r>
              <a:rPr lang="en-US"/>
              <a:t>Drag and Drop picture</a:t>
            </a:r>
          </a:p>
        </p:txBody>
      </p:sp>
      <p:sp>
        <p:nvSpPr>
          <p:cNvPr id="6" name="Picture Placeholder 12">
            <a:extLst>
              <a:ext uri="{FF2B5EF4-FFF2-40B4-BE49-F238E27FC236}">
                <a16:creationId xmlns:a16="http://schemas.microsoft.com/office/drawing/2014/main" id="{1BF032AD-673D-7FCA-FCB1-1869821F4530}"/>
              </a:ext>
            </a:extLst>
          </p:cNvPr>
          <p:cNvSpPr txBox="1">
            <a:spLocks noGrp="1"/>
          </p:cNvSpPr>
          <p:nvPr>
            <p:ph type="pic" idx="4294967295"/>
          </p:nvPr>
        </p:nvSpPr>
        <p:spPr>
          <a:xfrm>
            <a:off x="8075615" y="2416173"/>
            <a:ext cx="3713186" cy="3779836"/>
          </a:xfrm>
          <a:blipFill>
            <a:blip r:embed="rId2"/>
            <a:tile/>
          </a:blipFill>
        </p:spPr>
        <p:txBody>
          <a:bodyPr anchor="ctr" anchorCtr="1"/>
          <a:lstStyle>
            <a:lvl1pPr algn="ctr">
              <a:spcBef>
                <a:spcPts val="1000"/>
              </a:spcBef>
              <a:spcAft>
                <a:spcPts val="0"/>
              </a:spcAft>
              <a:defRPr/>
            </a:lvl1pPr>
          </a:lstStyle>
          <a:p>
            <a:pPr lvl="0"/>
            <a:r>
              <a:rPr lang="en-US"/>
              <a:t>Drag and Drop picture</a:t>
            </a:r>
          </a:p>
        </p:txBody>
      </p:sp>
      <p:sp>
        <p:nvSpPr>
          <p:cNvPr id="7" name="Text Placeholder 2">
            <a:extLst>
              <a:ext uri="{FF2B5EF4-FFF2-40B4-BE49-F238E27FC236}">
                <a16:creationId xmlns:a16="http://schemas.microsoft.com/office/drawing/2014/main" id="{9ACE3D8D-5ED3-A505-EA76-DCEF1C3F945B}"/>
              </a:ext>
            </a:extLst>
          </p:cNvPr>
          <p:cNvSpPr txBox="1">
            <a:spLocks noGrp="1"/>
          </p:cNvSpPr>
          <p:nvPr>
            <p:ph type="body" idx="4294967295"/>
          </p:nvPr>
        </p:nvSpPr>
        <p:spPr>
          <a:xfrm>
            <a:off x="4253843" y="1601224"/>
            <a:ext cx="3708404" cy="668334"/>
          </a:xfrm>
        </p:spPr>
        <p:txBody>
          <a:bodyPr/>
          <a:lstStyle>
            <a:lvl1pPr>
              <a:spcBef>
                <a:spcPts val="400"/>
              </a:spcBef>
              <a:spcAft>
                <a:spcPts val="0"/>
              </a:spcAft>
              <a:defRPr lang="de-DE">
                <a:solidFill>
                  <a:srgbClr val="61C4D3"/>
                </a:solidFill>
              </a:defRPr>
            </a:lvl1pPr>
          </a:lstStyle>
          <a:p>
            <a:pPr lvl="0"/>
            <a:r>
              <a:rPr lang="de-DE"/>
              <a:t>Mastertextformat bearbeiten</a:t>
            </a:r>
          </a:p>
        </p:txBody>
      </p:sp>
      <p:sp>
        <p:nvSpPr>
          <p:cNvPr id="8" name="Picture Placeholder 10">
            <a:extLst>
              <a:ext uri="{FF2B5EF4-FFF2-40B4-BE49-F238E27FC236}">
                <a16:creationId xmlns:a16="http://schemas.microsoft.com/office/drawing/2014/main" id="{B35ED374-AD29-9319-C9FB-51C46642DE91}"/>
              </a:ext>
            </a:extLst>
          </p:cNvPr>
          <p:cNvSpPr txBox="1">
            <a:spLocks noGrp="1"/>
          </p:cNvSpPr>
          <p:nvPr>
            <p:ph type="pic" idx="4294967295"/>
          </p:nvPr>
        </p:nvSpPr>
        <p:spPr>
          <a:xfrm>
            <a:off x="4253843" y="2429899"/>
            <a:ext cx="3708404" cy="3779836"/>
          </a:xfrm>
          <a:blipFill>
            <a:blip r:embed="rId2"/>
            <a:tile/>
          </a:blipFill>
        </p:spPr>
        <p:txBody>
          <a:bodyPr anchor="ctr" anchorCtr="1"/>
          <a:lstStyle>
            <a:lvl1pPr algn="ctr">
              <a:defRPr/>
            </a:lvl1pPr>
          </a:lstStyle>
          <a:p>
            <a:pPr lvl="0"/>
            <a:r>
              <a:rPr lang="en-US"/>
              <a:t>Drag and Drop picture</a:t>
            </a:r>
          </a:p>
        </p:txBody>
      </p:sp>
      <p:sp>
        <p:nvSpPr>
          <p:cNvPr id="9" name="Date Placeholder 3">
            <a:extLst>
              <a:ext uri="{FF2B5EF4-FFF2-40B4-BE49-F238E27FC236}">
                <a16:creationId xmlns:a16="http://schemas.microsoft.com/office/drawing/2014/main" id="{B198389B-2953-0C07-9748-86F8CF663081}"/>
              </a:ext>
            </a:extLst>
          </p:cNvPr>
          <p:cNvSpPr txBox="1">
            <a:spLocks noGrp="1"/>
          </p:cNvSpPr>
          <p:nvPr>
            <p:ph type="dt" sz="half" idx="7"/>
          </p:nvPr>
        </p:nvSpPr>
        <p:spPr/>
        <p:txBody>
          <a:bodyPr/>
          <a:lstStyle>
            <a:lvl1pPr>
              <a:defRPr lang="de-CH"/>
            </a:lvl1pPr>
          </a:lstStyle>
          <a:p>
            <a:pPr lvl="0"/>
            <a:fld id="{9E96DDCC-F291-4F46-AA53-3D46B480D04C}" type="datetime1">
              <a:rPr lang="de-CH"/>
              <a:pPr lvl="0"/>
              <a:t>20.06.2025</a:t>
            </a:fld>
            <a:endParaRPr lang="en-US"/>
          </a:p>
        </p:txBody>
      </p:sp>
      <p:sp>
        <p:nvSpPr>
          <p:cNvPr id="10" name="Footer Placeholder 5">
            <a:extLst>
              <a:ext uri="{FF2B5EF4-FFF2-40B4-BE49-F238E27FC236}">
                <a16:creationId xmlns:a16="http://schemas.microsoft.com/office/drawing/2014/main" id="{4FD4C627-62DE-6B03-9DB4-E8AA70541E3F}"/>
              </a:ext>
            </a:extLst>
          </p:cNvPr>
          <p:cNvSpPr txBox="1">
            <a:spLocks noGrp="1"/>
          </p:cNvSpPr>
          <p:nvPr>
            <p:ph type="ftr" sz="quarter" idx="9"/>
          </p:nvPr>
        </p:nvSpPr>
        <p:spPr/>
        <p:txBody>
          <a:bodyPr/>
          <a:lstStyle>
            <a:lvl1pPr>
              <a:defRPr/>
            </a:lvl1pPr>
          </a:lstStyle>
          <a:p>
            <a:pPr lvl="0"/>
            <a:r>
              <a:rPr lang="en-US"/>
              <a:t>Presenter | Presentation Title</a:t>
            </a:r>
          </a:p>
        </p:txBody>
      </p:sp>
      <p:sp>
        <p:nvSpPr>
          <p:cNvPr id="11" name="Slide Number Placeholder 13">
            <a:extLst>
              <a:ext uri="{FF2B5EF4-FFF2-40B4-BE49-F238E27FC236}">
                <a16:creationId xmlns:a16="http://schemas.microsoft.com/office/drawing/2014/main" id="{1F0BB40A-55DE-F98A-1E95-23A14BCD5BCE}"/>
              </a:ext>
            </a:extLst>
          </p:cNvPr>
          <p:cNvSpPr txBox="1">
            <a:spLocks noGrp="1"/>
          </p:cNvSpPr>
          <p:nvPr>
            <p:ph type="sldNum" sz="quarter" idx="8"/>
          </p:nvPr>
        </p:nvSpPr>
        <p:spPr/>
        <p:txBody>
          <a:bodyPr/>
          <a:lstStyle>
            <a:lvl1pPr>
              <a:defRPr/>
            </a:lvl1pPr>
          </a:lstStyle>
          <a:p>
            <a:pPr lvl="0"/>
            <a:fld id="{A0757782-74C2-4190-B2FE-573714E927AA}" type="slidenum">
              <a:t>‹Nr.›</a:t>
            </a:fld>
            <a:endParaRPr lang="en-US"/>
          </a:p>
        </p:txBody>
      </p:sp>
    </p:spTree>
    <p:extLst>
      <p:ext uri="{BB962C8B-B14F-4D97-AF65-F5344CB8AC3E}">
        <p14:creationId xmlns:p14="http://schemas.microsoft.com/office/powerpoint/2010/main" val="941722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xt and 3 Pictures with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BB927-966A-8682-E51C-F796F959718B}"/>
              </a:ext>
            </a:extLst>
          </p:cNvPr>
          <p:cNvSpPr txBox="1">
            <a:spLocks noGrp="1"/>
          </p:cNvSpPr>
          <p:nvPr>
            <p:ph type="title"/>
          </p:nvPr>
        </p:nvSpPr>
        <p:spPr>
          <a:xfrm>
            <a:off x="407986" y="365129"/>
            <a:ext cx="11380814" cy="1084258"/>
          </a:xfrm>
        </p:spPr>
        <p:txBody>
          <a:bodyPr/>
          <a:lstStyle>
            <a:lvl1pPr>
              <a:defRPr/>
            </a:lvl1pPr>
          </a:lstStyle>
          <a:p>
            <a:pPr lvl="0"/>
            <a:r>
              <a:rPr lang="de-DE"/>
              <a:t>Mastertitelformat bearbeiten</a:t>
            </a:r>
            <a:endParaRPr lang="en-US"/>
          </a:p>
        </p:txBody>
      </p:sp>
      <p:sp>
        <p:nvSpPr>
          <p:cNvPr id="3" name="Text Placeholder 2">
            <a:extLst>
              <a:ext uri="{FF2B5EF4-FFF2-40B4-BE49-F238E27FC236}">
                <a16:creationId xmlns:a16="http://schemas.microsoft.com/office/drawing/2014/main" id="{83BFAEB5-D860-6BB9-F25C-11AD4460B146}"/>
              </a:ext>
            </a:extLst>
          </p:cNvPr>
          <p:cNvSpPr txBox="1">
            <a:spLocks noGrp="1"/>
          </p:cNvSpPr>
          <p:nvPr>
            <p:ph type="body" idx="4294967295"/>
          </p:nvPr>
        </p:nvSpPr>
        <p:spPr>
          <a:xfrm>
            <a:off x="4116381" y="1601379"/>
            <a:ext cx="3960001" cy="1131213"/>
          </a:xfrm>
          <a:solidFill>
            <a:srgbClr val="0033A0"/>
          </a:solidFill>
        </p:spPr>
        <p:txBody>
          <a:bodyPr lIns="35999" tIns="35999" rIns="35999" bIns="35999" anchor="ctr" anchorCtr="1"/>
          <a:lstStyle>
            <a:lvl1pPr algn="ctr">
              <a:spcBef>
                <a:spcPts val="0"/>
              </a:spcBef>
              <a:spcAft>
                <a:spcPts val="0"/>
              </a:spcAft>
              <a:defRPr lang="de-DE" b="0">
                <a:solidFill>
                  <a:srgbClr val="FFFFFF"/>
                </a:solidFill>
              </a:defRPr>
            </a:lvl1pPr>
          </a:lstStyle>
          <a:p>
            <a:pPr lvl="0"/>
            <a:r>
              <a:rPr lang="de-DE"/>
              <a:t>Mastertextformat bearbeiten</a:t>
            </a:r>
          </a:p>
        </p:txBody>
      </p:sp>
      <p:sp>
        <p:nvSpPr>
          <p:cNvPr id="4" name="Picture Placeholder 10">
            <a:extLst>
              <a:ext uri="{FF2B5EF4-FFF2-40B4-BE49-F238E27FC236}">
                <a16:creationId xmlns:a16="http://schemas.microsoft.com/office/drawing/2014/main" id="{DFD6F06F-E3FA-B8B9-A132-E4F42276778E}"/>
              </a:ext>
            </a:extLst>
          </p:cNvPr>
          <p:cNvSpPr txBox="1">
            <a:spLocks noGrp="1"/>
          </p:cNvSpPr>
          <p:nvPr>
            <p:ph type="pic" idx="4294967295"/>
          </p:nvPr>
        </p:nvSpPr>
        <p:spPr>
          <a:xfrm>
            <a:off x="4116381" y="2732437"/>
            <a:ext cx="3959223" cy="3477298"/>
          </a:xfrm>
          <a:blipFill>
            <a:blip r:embed="rId2"/>
            <a:tile/>
          </a:blipFill>
        </p:spPr>
        <p:txBody>
          <a:bodyPr anchor="ctr" anchorCtr="1"/>
          <a:lstStyle>
            <a:lvl1pPr algn="ctr">
              <a:defRPr/>
            </a:lvl1pPr>
          </a:lstStyle>
          <a:p>
            <a:pPr lvl="0"/>
            <a:r>
              <a:rPr lang="en-US"/>
              <a:t>Drag and Drop picture</a:t>
            </a:r>
          </a:p>
        </p:txBody>
      </p:sp>
      <p:sp>
        <p:nvSpPr>
          <p:cNvPr id="5" name="Date Placeholder 3">
            <a:extLst>
              <a:ext uri="{FF2B5EF4-FFF2-40B4-BE49-F238E27FC236}">
                <a16:creationId xmlns:a16="http://schemas.microsoft.com/office/drawing/2014/main" id="{85459BC1-BE01-78D6-0A56-8F9551FB7E4A}"/>
              </a:ext>
            </a:extLst>
          </p:cNvPr>
          <p:cNvSpPr txBox="1">
            <a:spLocks noGrp="1"/>
          </p:cNvSpPr>
          <p:nvPr>
            <p:ph type="dt" sz="half" idx="7"/>
          </p:nvPr>
        </p:nvSpPr>
        <p:spPr/>
        <p:txBody>
          <a:bodyPr/>
          <a:lstStyle>
            <a:lvl1pPr>
              <a:defRPr lang="de-CH"/>
            </a:lvl1pPr>
          </a:lstStyle>
          <a:p>
            <a:pPr lvl="0"/>
            <a:fld id="{41513088-A222-460D-86DB-CE991D1615B1}" type="datetime1">
              <a:rPr lang="de-CH"/>
              <a:pPr lvl="0"/>
              <a:t>20.06.2025</a:t>
            </a:fld>
            <a:endParaRPr lang="en-US"/>
          </a:p>
        </p:txBody>
      </p:sp>
      <p:sp>
        <p:nvSpPr>
          <p:cNvPr id="6" name="Footer Placeholder 5">
            <a:extLst>
              <a:ext uri="{FF2B5EF4-FFF2-40B4-BE49-F238E27FC236}">
                <a16:creationId xmlns:a16="http://schemas.microsoft.com/office/drawing/2014/main" id="{5E4ABEF3-A60A-C603-B018-80B83D10E37F}"/>
              </a:ext>
            </a:extLst>
          </p:cNvPr>
          <p:cNvSpPr txBox="1">
            <a:spLocks noGrp="1"/>
          </p:cNvSpPr>
          <p:nvPr>
            <p:ph type="ftr" sz="quarter" idx="9"/>
          </p:nvPr>
        </p:nvSpPr>
        <p:spPr/>
        <p:txBody>
          <a:bodyPr/>
          <a:lstStyle>
            <a:lvl1pPr>
              <a:defRPr/>
            </a:lvl1pPr>
          </a:lstStyle>
          <a:p>
            <a:pPr lvl="0"/>
            <a:r>
              <a:rPr lang="en-US"/>
              <a:t>Presenter | Presentation Title</a:t>
            </a:r>
          </a:p>
        </p:txBody>
      </p:sp>
      <p:sp>
        <p:nvSpPr>
          <p:cNvPr id="7" name="Slide Number Placeholder 13">
            <a:extLst>
              <a:ext uri="{FF2B5EF4-FFF2-40B4-BE49-F238E27FC236}">
                <a16:creationId xmlns:a16="http://schemas.microsoft.com/office/drawing/2014/main" id="{45CCDD96-EA04-9CC9-3232-3967803148A5}"/>
              </a:ext>
            </a:extLst>
          </p:cNvPr>
          <p:cNvSpPr txBox="1">
            <a:spLocks noGrp="1"/>
          </p:cNvSpPr>
          <p:nvPr>
            <p:ph type="sldNum" sz="quarter" idx="8"/>
          </p:nvPr>
        </p:nvSpPr>
        <p:spPr/>
        <p:txBody>
          <a:bodyPr/>
          <a:lstStyle>
            <a:lvl1pPr>
              <a:defRPr/>
            </a:lvl1pPr>
          </a:lstStyle>
          <a:p>
            <a:pPr lvl="0"/>
            <a:fld id="{41A3FDD7-9C14-438A-8C00-5C15B7F3BA8E}" type="slidenum">
              <a:t>‹Nr.›</a:t>
            </a:fld>
            <a:endParaRPr lang="en-US"/>
          </a:p>
        </p:txBody>
      </p:sp>
      <p:sp>
        <p:nvSpPr>
          <p:cNvPr id="8" name="Text Placeholder 2">
            <a:extLst>
              <a:ext uri="{FF2B5EF4-FFF2-40B4-BE49-F238E27FC236}">
                <a16:creationId xmlns:a16="http://schemas.microsoft.com/office/drawing/2014/main" id="{3DCFC991-5429-EB0A-BD34-AA398E66AC7A}"/>
              </a:ext>
            </a:extLst>
          </p:cNvPr>
          <p:cNvSpPr txBox="1">
            <a:spLocks noGrp="1"/>
          </p:cNvSpPr>
          <p:nvPr>
            <p:ph type="body" idx="4294967295"/>
          </p:nvPr>
        </p:nvSpPr>
        <p:spPr>
          <a:xfrm>
            <a:off x="3273" y="5078522"/>
            <a:ext cx="3960001" cy="1131213"/>
          </a:xfrm>
          <a:solidFill>
            <a:srgbClr val="0033A0"/>
          </a:solidFill>
        </p:spPr>
        <p:txBody>
          <a:bodyPr lIns="35999" tIns="35999" rIns="35999" bIns="35999" anchor="ctr" anchorCtr="1"/>
          <a:lstStyle>
            <a:lvl1pPr algn="ctr">
              <a:spcBef>
                <a:spcPts val="0"/>
              </a:spcBef>
              <a:spcAft>
                <a:spcPts val="0"/>
              </a:spcAft>
              <a:defRPr lang="de-DE" b="0">
                <a:solidFill>
                  <a:srgbClr val="FFFFFF"/>
                </a:solidFill>
              </a:defRPr>
            </a:lvl1pPr>
          </a:lstStyle>
          <a:p>
            <a:pPr lvl="0"/>
            <a:r>
              <a:rPr lang="de-DE"/>
              <a:t>Mastertextformat bearbeiten</a:t>
            </a:r>
          </a:p>
        </p:txBody>
      </p:sp>
      <p:sp>
        <p:nvSpPr>
          <p:cNvPr id="9" name="Picture Placeholder 10">
            <a:extLst>
              <a:ext uri="{FF2B5EF4-FFF2-40B4-BE49-F238E27FC236}">
                <a16:creationId xmlns:a16="http://schemas.microsoft.com/office/drawing/2014/main" id="{7C4437E0-9894-0DFC-8887-FC529A25D944}"/>
              </a:ext>
            </a:extLst>
          </p:cNvPr>
          <p:cNvSpPr txBox="1">
            <a:spLocks noGrp="1"/>
          </p:cNvSpPr>
          <p:nvPr>
            <p:ph type="pic" idx="4294967295"/>
          </p:nvPr>
        </p:nvSpPr>
        <p:spPr>
          <a:xfrm>
            <a:off x="4050" y="1601379"/>
            <a:ext cx="3959223" cy="3477298"/>
          </a:xfrm>
          <a:blipFill>
            <a:blip r:embed="rId2"/>
            <a:tile/>
          </a:blipFill>
        </p:spPr>
        <p:txBody>
          <a:bodyPr anchor="ctr" anchorCtr="1"/>
          <a:lstStyle>
            <a:lvl1pPr algn="ctr">
              <a:defRPr/>
            </a:lvl1pPr>
          </a:lstStyle>
          <a:p>
            <a:pPr lvl="0"/>
            <a:r>
              <a:rPr lang="en-US"/>
              <a:t>Drag and Drop picture</a:t>
            </a:r>
          </a:p>
        </p:txBody>
      </p:sp>
      <p:sp>
        <p:nvSpPr>
          <p:cNvPr id="10" name="Text Placeholder 2">
            <a:extLst>
              <a:ext uri="{FF2B5EF4-FFF2-40B4-BE49-F238E27FC236}">
                <a16:creationId xmlns:a16="http://schemas.microsoft.com/office/drawing/2014/main" id="{72C42C50-916A-9078-7C48-238D68391066}"/>
              </a:ext>
            </a:extLst>
          </p:cNvPr>
          <p:cNvSpPr txBox="1">
            <a:spLocks noGrp="1"/>
          </p:cNvSpPr>
          <p:nvPr>
            <p:ph type="body" idx="4294967295"/>
          </p:nvPr>
        </p:nvSpPr>
        <p:spPr>
          <a:xfrm>
            <a:off x="8232388" y="5078522"/>
            <a:ext cx="3960001" cy="1131213"/>
          </a:xfrm>
          <a:solidFill>
            <a:srgbClr val="0033A0"/>
          </a:solidFill>
        </p:spPr>
        <p:txBody>
          <a:bodyPr lIns="35999" tIns="35999" rIns="35999" bIns="35999" anchor="ctr" anchorCtr="1"/>
          <a:lstStyle>
            <a:lvl1pPr algn="ctr">
              <a:spcBef>
                <a:spcPts val="0"/>
              </a:spcBef>
              <a:spcAft>
                <a:spcPts val="0"/>
              </a:spcAft>
              <a:defRPr lang="de-DE" b="0">
                <a:solidFill>
                  <a:srgbClr val="FFFFFF"/>
                </a:solidFill>
              </a:defRPr>
            </a:lvl1pPr>
          </a:lstStyle>
          <a:p>
            <a:pPr lvl="0"/>
            <a:r>
              <a:rPr lang="de-DE"/>
              <a:t>Mastertextformat bearbeiten</a:t>
            </a:r>
          </a:p>
        </p:txBody>
      </p:sp>
      <p:sp>
        <p:nvSpPr>
          <p:cNvPr id="11" name="Picture Placeholder 10">
            <a:extLst>
              <a:ext uri="{FF2B5EF4-FFF2-40B4-BE49-F238E27FC236}">
                <a16:creationId xmlns:a16="http://schemas.microsoft.com/office/drawing/2014/main" id="{06DBF54D-B178-DF00-6B1F-0BD0C38FAAA9}"/>
              </a:ext>
            </a:extLst>
          </p:cNvPr>
          <p:cNvSpPr txBox="1">
            <a:spLocks noGrp="1"/>
          </p:cNvSpPr>
          <p:nvPr>
            <p:ph type="pic" idx="4294967295"/>
          </p:nvPr>
        </p:nvSpPr>
        <p:spPr>
          <a:xfrm>
            <a:off x="8232388" y="1601379"/>
            <a:ext cx="3959223" cy="3477298"/>
          </a:xfrm>
          <a:blipFill>
            <a:blip r:embed="rId2"/>
            <a:tile/>
          </a:blipFill>
        </p:spPr>
        <p:txBody>
          <a:bodyPr anchor="ctr" anchorCtr="1"/>
          <a:lstStyle>
            <a:lvl1pPr algn="ctr">
              <a:defRPr/>
            </a:lvl1pPr>
          </a:lstStyle>
          <a:p>
            <a:pPr lvl="0"/>
            <a:r>
              <a:rPr lang="en-US"/>
              <a:t>Drag and Drop picture</a:t>
            </a:r>
          </a:p>
        </p:txBody>
      </p:sp>
    </p:spTree>
    <p:extLst>
      <p:ext uri="{BB962C8B-B14F-4D97-AF65-F5344CB8AC3E}">
        <p14:creationId xmlns:p14="http://schemas.microsoft.com/office/powerpoint/2010/main" val="24888205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Horizontal and tex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3055C-BFC8-1653-7A5D-544026C9F9DC}"/>
              </a:ext>
            </a:extLst>
          </p:cNvPr>
          <p:cNvSpPr txBox="1">
            <a:spLocks noGrp="1"/>
          </p:cNvSpPr>
          <p:nvPr>
            <p:ph type="title"/>
          </p:nvPr>
        </p:nvSpPr>
        <p:spPr>
          <a:xfrm>
            <a:off x="407986" y="365129"/>
            <a:ext cx="11380814" cy="1084258"/>
          </a:xfrm>
        </p:spPr>
        <p:txBody>
          <a:bodyPr/>
          <a:lstStyle>
            <a:lvl1pPr>
              <a:defRPr/>
            </a:lvl1pPr>
          </a:lstStyle>
          <a:p>
            <a:pPr lvl="0"/>
            <a:r>
              <a:rPr lang="de-DE"/>
              <a:t>Mastertitelformat bearbeiten</a:t>
            </a:r>
            <a:endParaRPr lang="en-US"/>
          </a:p>
        </p:txBody>
      </p:sp>
      <p:sp>
        <p:nvSpPr>
          <p:cNvPr id="3" name="Picture Placeholder 10">
            <a:extLst>
              <a:ext uri="{FF2B5EF4-FFF2-40B4-BE49-F238E27FC236}">
                <a16:creationId xmlns:a16="http://schemas.microsoft.com/office/drawing/2014/main" id="{2BC7FF13-6D71-BB48-22CB-3E48B5769727}"/>
              </a:ext>
            </a:extLst>
          </p:cNvPr>
          <p:cNvSpPr txBox="1">
            <a:spLocks noGrp="1"/>
          </p:cNvSpPr>
          <p:nvPr>
            <p:ph type="pic" idx="4294967295"/>
          </p:nvPr>
        </p:nvSpPr>
        <p:spPr>
          <a:xfrm>
            <a:off x="412778" y="1592263"/>
            <a:ext cx="11376022" cy="2563904"/>
          </a:xfrm>
          <a:blipFill>
            <a:blip r:embed="rId2"/>
            <a:tile/>
          </a:blipFill>
        </p:spPr>
        <p:txBody>
          <a:bodyPr anchor="ctr" anchorCtr="1"/>
          <a:lstStyle>
            <a:lvl1pPr algn="ctr">
              <a:defRPr/>
            </a:lvl1pPr>
          </a:lstStyle>
          <a:p>
            <a:pPr lvl="0"/>
            <a:r>
              <a:rPr lang="en-US"/>
              <a:t>Drag and Drop picture</a:t>
            </a:r>
          </a:p>
        </p:txBody>
      </p:sp>
      <p:sp>
        <p:nvSpPr>
          <p:cNvPr id="4" name="Text Placeholder 5">
            <a:extLst>
              <a:ext uri="{FF2B5EF4-FFF2-40B4-BE49-F238E27FC236}">
                <a16:creationId xmlns:a16="http://schemas.microsoft.com/office/drawing/2014/main" id="{BB054652-AEEF-76EF-EF88-1CD55A051C76}"/>
              </a:ext>
            </a:extLst>
          </p:cNvPr>
          <p:cNvSpPr txBox="1">
            <a:spLocks noGrp="1"/>
          </p:cNvSpPr>
          <p:nvPr>
            <p:ph type="body" idx="4294967295"/>
          </p:nvPr>
        </p:nvSpPr>
        <p:spPr>
          <a:xfrm>
            <a:off x="407986" y="4294186"/>
            <a:ext cx="3708404" cy="1906588"/>
          </a:xfrm>
        </p:spPr>
        <p:txBody>
          <a:bodyPr/>
          <a:lstStyle>
            <a:lvl1pPr>
              <a:defRPr lang="de-DE"/>
            </a:lvl1pPr>
            <a:lvl2pPr>
              <a:defRPr lang="de-DE"/>
            </a:lvl2pPr>
            <a:lvl3pPr>
              <a:defRPr lang="de-DE"/>
            </a:lvl3pPr>
          </a:lstStyle>
          <a:p>
            <a:pPr lvl="0"/>
            <a:r>
              <a:rPr lang="de-DE"/>
              <a:t>Mastertextformat bearbeiten</a:t>
            </a:r>
          </a:p>
          <a:p>
            <a:pPr lvl="1"/>
            <a:r>
              <a:rPr lang="de-DE"/>
              <a:t>Zweite Ebene</a:t>
            </a:r>
          </a:p>
          <a:p>
            <a:pPr lvl="2"/>
            <a:r>
              <a:rPr lang="de-DE"/>
              <a:t>Dritte Ebene</a:t>
            </a:r>
          </a:p>
        </p:txBody>
      </p:sp>
      <p:sp>
        <p:nvSpPr>
          <p:cNvPr id="5" name="Text Placeholder 5">
            <a:extLst>
              <a:ext uri="{FF2B5EF4-FFF2-40B4-BE49-F238E27FC236}">
                <a16:creationId xmlns:a16="http://schemas.microsoft.com/office/drawing/2014/main" id="{8A2FC5FB-5CF6-63D6-5434-983DA54E4112}"/>
              </a:ext>
            </a:extLst>
          </p:cNvPr>
          <p:cNvSpPr txBox="1">
            <a:spLocks noGrp="1"/>
          </p:cNvSpPr>
          <p:nvPr>
            <p:ph type="body" idx="4294967295"/>
          </p:nvPr>
        </p:nvSpPr>
        <p:spPr>
          <a:xfrm>
            <a:off x="4267203" y="4294186"/>
            <a:ext cx="3665536" cy="1906588"/>
          </a:xfrm>
        </p:spPr>
        <p:txBody>
          <a:bodyPr/>
          <a:lstStyle>
            <a:lvl1pPr>
              <a:defRPr lang="de-DE"/>
            </a:lvl1pPr>
            <a:lvl2pPr>
              <a:defRPr lang="de-DE"/>
            </a:lvl2pPr>
            <a:lvl3pPr>
              <a:defRPr lang="de-DE"/>
            </a:lvl3pPr>
          </a:lstStyle>
          <a:p>
            <a:pPr lvl="0"/>
            <a:r>
              <a:rPr lang="de-DE"/>
              <a:t>Mastertextformat bearbeiten</a:t>
            </a:r>
          </a:p>
          <a:p>
            <a:pPr lvl="1"/>
            <a:r>
              <a:rPr lang="de-DE"/>
              <a:t>Zweite Ebene</a:t>
            </a:r>
          </a:p>
          <a:p>
            <a:pPr lvl="2"/>
            <a:r>
              <a:rPr lang="de-DE"/>
              <a:t>Dritte Ebene</a:t>
            </a:r>
          </a:p>
        </p:txBody>
      </p:sp>
      <p:sp>
        <p:nvSpPr>
          <p:cNvPr id="6" name="Date Placeholder 2">
            <a:extLst>
              <a:ext uri="{FF2B5EF4-FFF2-40B4-BE49-F238E27FC236}">
                <a16:creationId xmlns:a16="http://schemas.microsoft.com/office/drawing/2014/main" id="{20F95D4B-9B55-0B8B-4BEE-62DCF7F1A2C6}"/>
              </a:ext>
            </a:extLst>
          </p:cNvPr>
          <p:cNvSpPr txBox="1">
            <a:spLocks noGrp="1"/>
          </p:cNvSpPr>
          <p:nvPr>
            <p:ph type="dt" sz="half" idx="7"/>
          </p:nvPr>
        </p:nvSpPr>
        <p:spPr/>
        <p:txBody>
          <a:bodyPr/>
          <a:lstStyle>
            <a:lvl1pPr>
              <a:defRPr lang="de-CH"/>
            </a:lvl1pPr>
          </a:lstStyle>
          <a:p>
            <a:pPr lvl="0"/>
            <a:fld id="{B0B246C0-7B4D-4AC4-A1DB-F2289D74E719}" type="datetime1">
              <a:rPr lang="de-CH"/>
              <a:pPr lvl="0"/>
              <a:t>20.06.2025</a:t>
            </a:fld>
            <a:endParaRPr lang="en-US"/>
          </a:p>
        </p:txBody>
      </p:sp>
      <p:sp>
        <p:nvSpPr>
          <p:cNvPr id="7" name="Footer Placeholder 3">
            <a:extLst>
              <a:ext uri="{FF2B5EF4-FFF2-40B4-BE49-F238E27FC236}">
                <a16:creationId xmlns:a16="http://schemas.microsoft.com/office/drawing/2014/main" id="{A54DBF4D-E3D5-B1E9-C147-B8B48928DA24}"/>
              </a:ext>
            </a:extLst>
          </p:cNvPr>
          <p:cNvSpPr txBox="1">
            <a:spLocks noGrp="1"/>
          </p:cNvSpPr>
          <p:nvPr>
            <p:ph type="ftr" sz="quarter" idx="9"/>
          </p:nvPr>
        </p:nvSpPr>
        <p:spPr/>
        <p:txBody>
          <a:bodyPr/>
          <a:lstStyle>
            <a:lvl1pPr>
              <a:defRPr/>
            </a:lvl1pPr>
          </a:lstStyle>
          <a:p>
            <a:pPr lvl="0"/>
            <a:r>
              <a:rPr lang="en-US"/>
              <a:t>Presenter | Presentation Title</a:t>
            </a:r>
          </a:p>
        </p:txBody>
      </p:sp>
      <p:sp>
        <p:nvSpPr>
          <p:cNvPr id="8" name="Slide Number Placeholder 4">
            <a:extLst>
              <a:ext uri="{FF2B5EF4-FFF2-40B4-BE49-F238E27FC236}">
                <a16:creationId xmlns:a16="http://schemas.microsoft.com/office/drawing/2014/main" id="{62688913-6DB8-310C-F397-DFAEFA15A32F}"/>
              </a:ext>
            </a:extLst>
          </p:cNvPr>
          <p:cNvSpPr txBox="1">
            <a:spLocks noGrp="1"/>
          </p:cNvSpPr>
          <p:nvPr>
            <p:ph type="sldNum" sz="quarter" idx="8"/>
          </p:nvPr>
        </p:nvSpPr>
        <p:spPr/>
        <p:txBody>
          <a:bodyPr/>
          <a:lstStyle>
            <a:lvl1pPr>
              <a:defRPr/>
            </a:lvl1pPr>
          </a:lstStyle>
          <a:p>
            <a:pPr lvl="0"/>
            <a:fld id="{70E02605-242A-46BF-A10C-A9D056F24010}" type="slidenum">
              <a:t>‹Nr.›</a:t>
            </a:fld>
            <a:endParaRPr lang="en-US"/>
          </a:p>
        </p:txBody>
      </p:sp>
      <p:sp>
        <p:nvSpPr>
          <p:cNvPr id="9" name="Text Placeholder 5">
            <a:extLst>
              <a:ext uri="{FF2B5EF4-FFF2-40B4-BE49-F238E27FC236}">
                <a16:creationId xmlns:a16="http://schemas.microsoft.com/office/drawing/2014/main" id="{E72797F1-EAC1-8214-6CCC-E0E567BDD845}"/>
              </a:ext>
            </a:extLst>
          </p:cNvPr>
          <p:cNvSpPr txBox="1">
            <a:spLocks noGrp="1"/>
          </p:cNvSpPr>
          <p:nvPr>
            <p:ph type="body" idx="4294967295"/>
          </p:nvPr>
        </p:nvSpPr>
        <p:spPr>
          <a:xfrm>
            <a:off x="8085664" y="4294186"/>
            <a:ext cx="3703127" cy="1906588"/>
          </a:xfrm>
        </p:spPr>
        <p:txBody>
          <a:bodyPr/>
          <a:lstStyle>
            <a:lvl1pPr>
              <a:defRPr lang="de-DE"/>
            </a:lvl1pPr>
            <a:lvl2pPr>
              <a:defRPr lang="de-DE"/>
            </a:lvl2pPr>
            <a:lvl3pPr>
              <a:defRPr lang="de-DE"/>
            </a:lvl3pPr>
          </a:lstStyle>
          <a:p>
            <a:pPr lvl="0"/>
            <a:r>
              <a:rPr lang="de-DE"/>
              <a:t>Mastertextformat bearbeiten</a:t>
            </a:r>
          </a:p>
          <a:p>
            <a:pPr lvl="1"/>
            <a:r>
              <a:rPr lang="de-DE"/>
              <a:t>Zweite Ebene</a:t>
            </a:r>
          </a:p>
          <a:p>
            <a:pPr lvl="2"/>
            <a:r>
              <a:rPr lang="de-DE"/>
              <a:t>Dritte Ebene</a:t>
            </a:r>
          </a:p>
        </p:txBody>
      </p:sp>
    </p:spTree>
    <p:extLst>
      <p:ext uri="{BB962C8B-B14F-4D97-AF65-F5344CB8AC3E}">
        <p14:creationId xmlns:p14="http://schemas.microsoft.com/office/powerpoint/2010/main" val="531930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Picture Horizontal and text in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B0D06-3F3D-0F2B-AD2E-6982F1F0E521}"/>
              </a:ext>
            </a:extLst>
          </p:cNvPr>
          <p:cNvSpPr txBox="1">
            <a:spLocks noGrp="1"/>
          </p:cNvSpPr>
          <p:nvPr>
            <p:ph type="title"/>
          </p:nvPr>
        </p:nvSpPr>
        <p:spPr>
          <a:xfrm>
            <a:off x="407986" y="365129"/>
            <a:ext cx="11380814" cy="1084258"/>
          </a:xfrm>
        </p:spPr>
        <p:txBody>
          <a:bodyPr/>
          <a:lstStyle>
            <a:lvl1pPr>
              <a:defRPr/>
            </a:lvl1pPr>
          </a:lstStyle>
          <a:p>
            <a:pPr lvl="0"/>
            <a:r>
              <a:rPr lang="de-DE"/>
              <a:t>Mastertitelformat bearbeiten</a:t>
            </a:r>
            <a:endParaRPr lang="en-US"/>
          </a:p>
        </p:txBody>
      </p:sp>
      <p:sp>
        <p:nvSpPr>
          <p:cNvPr id="3" name="Picture Placeholder 10">
            <a:extLst>
              <a:ext uri="{FF2B5EF4-FFF2-40B4-BE49-F238E27FC236}">
                <a16:creationId xmlns:a16="http://schemas.microsoft.com/office/drawing/2014/main" id="{A2F7E475-C5E2-9A96-E091-63B4E52B81A2}"/>
              </a:ext>
            </a:extLst>
          </p:cNvPr>
          <p:cNvSpPr txBox="1">
            <a:spLocks noGrp="1"/>
          </p:cNvSpPr>
          <p:nvPr>
            <p:ph type="pic" idx="4294967295"/>
          </p:nvPr>
        </p:nvSpPr>
        <p:spPr>
          <a:xfrm>
            <a:off x="0" y="1592263"/>
            <a:ext cx="12191996" cy="2945867"/>
          </a:xfrm>
          <a:blipFill>
            <a:blip r:embed="rId2"/>
            <a:tile/>
          </a:blipFill>
        </p:spPr>
        <p:txBody>
          <a:bodyPr anchor="ctr" anchorCtr="1"/>
          <a:lstStyle>
            <a:lvl1pPr algn="ctr">
              <a:defRPr/>
            </a:lvl1pPr>
          </a:lstStyle>
          <a:p>
            <a:pPr lvl="0"/>
            <a:r>
              <a:rPr lang="en-US"/>
              <a:t>Drag and Drop picture</a:t>
            </a:r>
          </a:p>
        </p:txBody>
      </p:sp>
      <p:sp>
        <p:nvSpPr>
          <p:cNvPr id="4" name="Text Placeholder 5">
            <a:extLst>
              <a:ext uri="{FF2B5EF4-FFF2-40B4-BE49-F238E27FC236}">
                <a16:creationId xmlns:a16="http://schemas.microsoft.com/office/drawing/2014/main" id="{64B2B3E7-3CB1-8127-9336-5A60BFC3FB44}"/>
              </a:ext>
            </a:extLst>
          </p:cNvPr>
          <p:cNvSpPr txBox="1">
            <a:spLocks noGrp="1"/>
          </p:cNvSpPr>
          <p:nvPr>
            <p:ph type="body" idx="4294967295"/>
          </p:nvPr>
        </p:nvSpPr>
        <p:spPr>
          <a:xfrm>
            <a:off x="407986" y="4294186"/>
            <a:ext cx="3708404" cy="1906588"/>
          </a:xfrm>
          <a:solidFill>
            <a:srgbClr val="0033A0"/>
          </a:solidFill>
        </p:spPr>
        <p:txBody>
          <a:bodyPr tIns="71999" anchorCtr="1"/>
          <a:lstStyle>
            <a:lvl1pPr algn="ctr">
              <a:defRPr lang="de-DE">
                <a:solidFill>
                  <a:srgbClr val="F8F8F8"/>
                </a:solidFill>
              </a:defRPr>
            </a:lvl1pPr>
            <a:lvl2pPr algn="ctr">
              <a:defRPr lang="de-DE">
                <a:solidFill>
                  <a:srgbClr val="F8F8F8"/>
                </a:solidFill>
              </a:defRPr>
            </a:lvl2pPr>
            <a:lvl3pPr algn="ctr">
              <a:defRPr lang="de-DE">
                <a:solidFill>
                  <a:srgbClr val="F8F8F8"/>
                </a:solidFill>
              </a:defRPr>
            </a:lvl3pPr>
          </a:lstStyle>
          <a:p>
            <a:pPr lvl="0"/>
            <a:r>
              <a:rPr lang="de-DE"/>
              <a:t>Mastertextformat bearbeiten</a:t>
            </a:r>
          </a:p>
          <a:p>
            <a:pPr lvl="1"/>
            <a:r>
              <a:rPr lang="de-DE"/>
              <a:t>Zweite Ebene</a:t>
            </a:r>
          </a:p>
          <a:p>
            <a:pPr lvl="2"/>
            <a:r>
              <a:rPr lang="de-DE"/>
              <a:t>Dritte Ebene</a:t>
            </a:r>
          </a:p>
        </p:txBody>
      </p:sp>
      <p:sp>
        <p:nvSpPr>
          <p:cNvPr id="5" name="Text Placeholder 5">
            <a:extLst>
              <a:ext uri="{FF2B5EF4-FFF2-40B4-BE49-F238E27FC236}">
                <a16:creationId xmlns:a16="http://schemas.microsoft.com/office/drawing/2014/main" id="{5C931611-D3C5-19B5-D214-7D7AAF4F51BC}"/>
              </a:ext>
            </a:extLst>
          </p:cNvPr>
          <p:cNvSpPr txBox="1">
            <a:spLocks noGrp="1"/>
          </p:cNvSpPr>
          <p:nvPr>
            <p:ph type="body" idx="4294967295"/>
          </p:nvPr>
        </p:nvSpPr>
        <p:spPr>
          <a:xfrm>
            <a:off x="4267203" y="4294186"/>
            <a:ext cx="3665536" cy="1906588"/>
          </a:xfrm>
          <a:solidFill>
            <a:srgbClr val="0033A0"/>
          </a:solidFill>
        </p:spPr>
        <p:txBody>
          <a:bodyPr tIns="71999" anchorCtr="1"/>
          <a:lstStyle>
            <a:lvl1pPr algn="ctr">
              <a:defRPr lang="de-DE">
                <a:solidFill>
                  <a:srgbClr val="F8F8F8"/>
                </a:solidFill>
              </a:defRPr>
            </a:lvl1pPr>
            <a:lvl2pPr algn="ctr">
              <a:defRPr lang="de-DE">
                <a:solidFill>
                  <a:srgbClr val="F8F8F8"/>
                </a:solidFill>
              </a:defRPr>
            </a:lvl2pPr>
            <a:lvl3pPr algn="ctr">
              <a:defRPr lang="de-DE">
                <a:solidFill>
                  <a:srgbClr val="F8F8F8"/>
                </a:solidFill>
              </a:defRPr>
            </a:lvl3pPr>
          </a:lstStyle>
          <a:p>
            <a:pPr lvl="0"/>
            <a:r>
              <a:rPr lang="de-DE"/>
              <a:t>Mastertextformat bearbeiten</a:t>
            </a:r>
          </a:p>
          <a:p>
            <a:pPr lvl="1"/>
            <a:r>
              <a:rPr lang="de-DE"/>
              <a:t>Zweite Ebene</a:t>
            </a:r>
          </a:p>
          <a:p>
            <a:pPr lvl="2"/>
            <a:r>
              <a:rPr lang="de-DE"/>
              <a:t>Dritte Ebene</a:t>
            </a:r>
          </a:p>
        </p:txBody>
      </p:sp>
      <p:sp>
        <p:nvSpPr>
          <p:cNvPr id="6" name="Date Placeholder 2">
            <a:extLst>
              <a:ext uri="{FF2B5EF4-FFF2-40B4-BE49-F238E27FC236}">
                <a16:creationId xmlns:a16="http://schemas.microsoft.com/office/drawing/2014/main" id="{02BAE778-D3EA-98D8-37B4-EDA023304522}"/>
              </a:ext>
            </a:extLst>
          </p:cNvPr>
          <p:cNvSpPr txBox="1">
            <a:spLocks noGrp="1"/>
          </p:cNvSpPr>
          <p:nvPr>
            <p:ph type="dt" sz="half" idx="7"/>
          </p:nvPr>
        </p:nvSpPr>
        <p:spPr/>
        <p:txBody>
          <a:bodyPr/>
          <a:lstStyle>
            <a:lvl1pPr>
              <a:defRPr lang="de-CH"/>
            </a:lvl1pPr>
          </a:lstStyle>
          <a:p>
            <a:pPr lvl="0"/>
            <a:fld id="{160EBD62-0B7B-4805-8816-54F111636546}" type="datetime1">
              <a:rPr lang="de-CH"/>
              <a:pPr lvl="0"/>
              <a:t>20.06.2025</a:t>
            </a:fld>
            <a:endParaRPr lang="en-US"/>
          </a:p>
        </p:txBody>
      </p:sp>
      <p:sp>
        <p:nvSpPr>
          <p:cNvPr id="7" name="Footer Placeholder 3">
            <a:extLst>
              <a:ext uri="{FF2B5EF4-FFF2-40B4-BE49-F238E27FC236}">
                <a16:creationId xmlns:a16="http://schemas.microsoft.com/office/drawing/2014/main" id="{F91FCBAB-5B61-6D04-4FCB-98D917817927}"/>
              </a:ext>
            </a:extLst>
          </p:cNvPr>
          <p:cNvSpPr txBox="1">
            <a:spLocks noGrp="1"/>
          </p:cNvSpPr>
          <p:nvPr>
            <p:ph type="ftr" sz="quarter" idx="9"/>
          </p:nvPr>
        </p:nvSpPr>
        <p:spPr/>
        <p:txBody>
          <a:bodyPr/>
          <a:lstStyle>
            <a:lvl1pPr>
              <a:defRPr/>
            </a:lvl1pPr>
          </a:lstStyle>
          <a:p>
            <a:pPr lvl="0"/>
            <a:r>
              <a:rPr lang="en-US"/>
              <a:t>Presenter | Presentation Title</a:t>
            </a:r>
          </a:p>
        </p:txBody>
      </p:sp>
      <p:sp>
        <p:nvSpPr>
          <p:cNvPr id="8" name="Slide Number Placeholder 4">
            <a:extLst>
              <a:ext uri="{FF2B5EF4-FFF2-40B4-BE49-F238E27FC236}">
                <a16:creationId xmlns:a16="http://schemas.microsoft.com/office/drawing/2014/main" id="{B1C12794-058C-F151-EAA9-18833A48C447}"/>
              </a:ext>
            </a:extLst>
          </p:cNvPr>
          <p:cNvSpPr txBox="1">
            <a:spLocks noGrp="1"/>
          </p:cNvSpPr>
          <p:nvPr>
            <p:ph type="sldNum" sz="quarter" idx="8"/>
          </p:nvPr>
        </p:nvSpPr>
        <p:spPr/>
        <p:txBody>
          <a:bodyPr/>
          <a:lstStyle>
            <a:lvl1pPr>
              <a:defRPr/>
            </a:lvl1pPr>
          </a:lstStyle>
          <a:p>
            <a:pPr lvl="0"/>
            <a:fld id="{20FD9156-551B-4DB8-B66F-66688D65A8B4}" type="slidenum">
              <a:t>‹Nr.›</a:t>
            </a:fld>
            <a:endParaRPr lang="en-US"/>
          </a:p>
        </p:txBody>
      </p:sp>
      <p:sp>
        <p:nvSpPr>
          <p:cNvPr id="9" name="Text Placeholder 5">
            <a:extLst>
              <a:ext uri="{FF2B5EF4-FFF2-40B4-BE49-F238E27FC236}">
                <a16:creationId xmlns:a16="http://schemas.microsoft.com/office/drawing/2014/main" id="{4619D527-9720-CAFE-CFC6-421F4DD810A9}"/>
              </a:ext>
            </a:extLst>
          </p:cNvPr>
          <p:cNvSpPr txBox="1">
            <a:spLocks noGrp="1"/>
          </p:cNvSpPr>
          <p:nvPr>
            <p:ph type="body" idx="4294967295"/>
          </p:nvPr>
        </p:nvSpPr>
        <p:spPr>
          <a:xfrm>
            <a:off x="8085664" y="4294186"/>
            <a:ext cx="3703127" cy="1906588"/>
          </a:xfrm>
          <a:solidFill>
            <a:srgbClr val="0033A0"/>
          </a:solidFill>
        </p:spPr>
        <p:txBody>
          <a:bodyPr tIns="71999" anchorCtr="1"/>
          <a:lstStyle>
            <a:lvl1pPr algn="ctr">
              <a:defRPr lang="de-DE">
                <a:solidFill>
                  <a:srgbClr val="F8F8F8"/>
                </a:solidFill>
              </a:defRPr>
            </a:lvl1pPr>
            <a:lvl2pPr algn="ctr">
              <a:defRPr lang="de-DE">
                <a:solidFill>
                  <a:srgbClr val="F8F8F8"/>
                </a:solidFill>
              </a:defRPr>
            </a:lvl2pPr>
            <a:lvl3pPr algn="ctr">
              <a:defRPr lang="de-DE">
                <a:solidFill>
                  <a:srgbClr val="F8F8F8"/>
                </a:solidFill>
              </a:defRPr>
            </a:lvl3pPr>
          </a:lstStyle>
          <a:p>
            <a:pPr lvl="0"/>
            <a:r>
              <a:rPr lang="de-DE"/>
              <a:t>Mastertextformat bearbeiten</a:t>
            </a:r>
          </a:p>
          <a:p>
            <a:pPr lvl="1"/>
            <a:r>
              <a:rPr lang="de-DE"/>
              <a:t>Zweite Ebene</a:t>
            </a:r>
          </a:p>
          <a:p>
            <a:pPr lvl="2"/>
            <a:r>
              <a:rPr lang="de-DE"/>
              <a:t>Dritte Ebene</a:t>
            </a:r>
          </a:p>
        </p:txBody>
      </p:sp>
    </p:spTree>
    <p:extLst>
      <p:ext uri="{BB962C8B-B14F-4D97-AF65-F5344CB8AC3E}">
        <p14:creationId xmlns:p14="http://schemas.microsoft.com/office/powerpoint/2010/main" val="27085787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2F29B-E874-D9DE-3DE3-73BBF591990E}"/>
              </a:ext>
            </a:extLst>
          </p:cNvPr>
          <p:cNvSpPr txBox="1">
            <a:spLocks noGrp="1"/>
          </p:cNvSpPr>
          <p:nvPr>
            <p:ph type="title"/>
          </p:nvPr>
        </p:nvSpPr>
        <p:spPr>
          <a:xfrm>
            <a:off x="407986" y="1709735"/>
            <a:ext cx="11376022" cy="2852735"/>
          </a:xfrm>
        </p:spPr>
        <p:txBody>
          <a:bodyPr anchor="b"/>
          <a:lstStyle>
            <a:lvl1pPr>
              <a:defRPr sz="5000"/>
            </a:lvl1pPr>
          </a:lstStyle>
          <a:p>
            <a:pPr lvl="0"/>
            <a:r>
              <a:rPr lang="de-DE"/>
              <a:t>Mastertitelformat bearbeiten</a:t>
            </a:r>
            <a:endParaRPr lang="en-US"/>
          </a:p>
        </p:txBody>
      </p:sp>
      <p:sp>
        <p:nvSpPr>
          <p:cNvPr id="3" name="Text Placeholder 2">
            <a:extLst>
              <a:ext uri="{FF2B5EF4-FFF2-40B4-BE49-F238E27FC236}">
                <a16:creationId xmlns:a16="http://schemas.microsoft.com/office/drawing/2014/main" id="{48BB3162-CBEE-B165-45BB-E9A293D7EEBF}"/>
              </a:ext>
            </a:extLst>
          </p:cNvPr>
          <p:cNvSpPr txBox="1">
            <a:spLocks noGrp="1"/>
          </p:cNvSpPr>
          <p:nvPr>
            <p:ph type="body" idx="1"/>
          </p:nvPr>
        </p:nvSpPr>
        <p:spPr>
          <a:xfrm>
            <a:off x="407986" y="4589465"/>
            <a:ext cx="11376022" cy="1500182"/>
          </a:xfrm>
        </p:spPr>
        <p:txBody>
          <a:bodyPr/>
          <a:lstStyle>
            <a:lvl1pPr>
              <a:defRPr lang="de-DE" sz="2400">
                <a:solidFill>
                  <a:srgbClr val="61C4D3"/>
                </a:solidFill>
              </a:defRPr>
            </a:lvl1pPr>
          </a:lstStyle>
          <a:p>
            <a:pPr lvl="0"/>
            <a:r>
              <a:rPr lang="de-DE"/>
              <a:t>Mastertextformat bearbeiten</a:t>
            </a:r>
          </a:p>
        </p:txBody>
      </p:sp>
      <p:sp>
        <p:nvSpPr>
          <p:cNvPr id="4" name="Date Placeholder 6">
            <a:extLst>
              <a:ext uri="{FF2B5EF4-FFF2-40B4-BE49-F238E27FC236}">
                <a16:creationId xmlns:a16="http://schemas.microsoft.com/office/drawing/2014/main" id="{D9DB6EC7-2728-3593-9E75-8194145CFE90}"/>
              </a:ext>
            </a:extLst>
          </p:cNvPr>
          <p:cNvSpPr txBox="1">
            <a:spLocks noGrp="1"/>
          </p:cNvSpPr>
          <p:nvPr>
            <p:ph type="dt" sz="half" idx="7"/>
          </p:nvPr>
        </p:nvSpPr>
        <p:spPr/>
        <p:txBody>
          <a:bodyPr/>
          <a:lstStyle>
            <a:lvl1pPr>
              <a:defRPr lang="de-CH"/>
            </a:lvl1pPr>
          </a:lstStyle>
          <a:p>
            <a:pPr lvl="0"/>
            <a:fld id="{EF87586F-E7C3-49EB-BC8D-F7C943A6341C}" type="datetime1">
              <a:rPr lang="de-CH"/>
              <a:pPr lvl="0"/>
              <a:t>20.06.2025</a:t>
            </a:fld>
            <a:endParaRPr lang="en-US"/>
          </a:p>
        </p:txBody>
      </p:sp>
      <p:sp>
        <p:nvSpPr>
          <p:cNvPr id="5" name="Footer Placeholder 7">
            <a:extLst>
              <a:ext uri="{FF2B5EF4-FFF2-40B4-BE49-F238E27FC236}">
                <a16:creationId xmlns:a16="http://schemas.microsoft.com/office/drawing/2014/main" id="{BF5F4498-7CA7-3FCF-CE5F-1C916992C89D}"/>
              </a:ext>
            </a:extLst>
          </p:cNvPr>
          <p:cNvSpPr txBox="1">
            <a:spLocks noGrp="1"/>
          </p:cNvSpPr>
          <p:nvPr>
            <p:ph type="ftr" sz="quarter" idx="9"/>
          </p:nvPr>
        </p:nvSpPr>
        <p:spPr/>
        <p:txBody>
          <a:bodyPr/>
          <a:lstStyle>
            <a:lvl1pPr>
              <a:defRPr/>
            </a:lvl1pPr>
          </a:lstStyle>
          <a:p>
            <a:pPr lvl="0"/>
            <a:r>
              <a:rPr lang="en-US"/>
              <a:t>Presenter | Presentation Title</a:t>
            </a:r>
          </a:p>
        </p:txBody>
      </p:sp>
      <p:sp>
        <p:nvSpPr>
          <p:cNvPr id="6" name="Slide Number Placeholder 8">
            <a:extLst>
              <a:ext uri="{FF2B5EF4-FFF2-40B4-BE49-F238E27FC236}">
                <a16:creationId xmlns:a16="http://schemas.microsoft.com/office/drawing/2014/main" id="{D4998408-D612-4BD2-A967-D140255CB5AD}"/>
              </a:ext>
            </a:extLst>
          </p:cNvPr>
          <p:cNvSpPr txBox="1">
            <a:spLocks noGrp="1"/>
          </p:cNvSpPr>
          <p:nvPr>
            <p:ph type="sldNum" sz="quarter" idx="8"/>
          </p:nvPr>
        </p:nvSpPr>
        <p:spPr/>
        <p:txBody>
          <a:bodyPr/>
          <a:lstStyle>
            <a:lvl1pPr>
              <a:defRPr/>
            </a:lvl1pPr>
          </a:lstStyle>
          <a:p>
            <a:pPr lvl="0"/>
            <a:fld id="{39F0CECC-1419-436F-BDEC-12CC32064819}" type="slidenum">
              <a:t>‹Nr.›</a:t>
            </a:fld>
            <a:endParaRPr lang="en-US"/>
          </a:p>
        </p:txBody>
      </p:sp>
    </p:spTree>
    <p:extLst>
      <p:ext uri="{BB962C8B-B14F-4D97-AF65-F5344CB8AC3E}">
        <p14:creationId xmlns:p14="http://schemas.microsoft.com/office/powerpoint/2010/main" val="278486941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E90F0-EF0A-2708-54FE-6B9F3412E04E}"/>
              </a:ext>
            </a:extLst>
          </p:cNvPr>
          <p:cNvSpPr txBox="1">
            <a:spLocks noGrp="1"/>
          </p:cNvSpPr>
          <p:nvPr>
            <p:ph type="ctrTitle"/>
          </p:nvPr>
        </p:nvSpPr>
        <p:spPr>
          <a:xfrm>
            <a:off x="1524003" y="1046165"/>
            <a:ext cx="9144000" cy="2387598"/>
          </a:xfrm>
        </p:spPr>
        <p:txBody>
          <a:bodyPr anchor="b" anchorCtr="1"/>
          <a:lstStyle>
            <a:lvl1pPr algn="ctr">
              <a:defRPr sz="6000"/>
            </a:lvl1pPr>
          </a:lstStyle>
          <a:p>
            <a:pPr lvl="0"/>
            <a:r>
              <a:rPr lang="de-DE"/>
              <a:t>Mastertitelformat bearbeiten</a:t>
            </a:r>
            <a:endParaRPr lang="en-US"/>
          </a:p>
        </p:txBody>
      </p:sp>
      <p:sp>
        <p:nvSpPr>
          <p:cNvPr id="3" name="Subtitle 2">
            <a:extLst>
              <a:ext uri="{FF2B5EF4-FFF2-40B4-BE49-F238E27FC236}">
                <a16:creationId xmlns:a16="http://schemas.microsoft.com/office/drawing/2014/main" id="{E90C7DA4-1F5B-DFFB-A0C6-2CB5B8808F3E}"/>
              </a:ext>
            </a:extLst>
          </p:cNvPr>
          <p:cNvSpPr txBox="1">
            <a:spLocks noGrp="1"/>
          </p:cNvSpPr>
          <p:nvPr>
            <p:ph type="subTitle" idx="1"/>
          </p:nvPr>
        </p:nvSpPr>
        <p:spPr>
          <a:xfrm>
            <a:off x="1524003" y="3602041"/>
            <a:ext cx="9144000" cy="1655758"/>
          </a:xfrm>
        </p:spPr>
        <p:txBody>
          <a:bodyPr anchorCtr="1"/>
          <a:lstStyle>
            <a:lvl1pPr algn="ctr">
              <a:defRPr lang="de-DE" sz="2400"/>
            </a:lvl1pPr>
          </a:lstStyle>
          <a:p>
            <a:pPr lvl="0"/>
            <a:r>
              <a:rPr lang="de-DE"/>
              <a:t>Master-Untertitelformat bearbeiten</a:t>
            </a:r>
            <a:endParaRPr lang="en-US"/>
          </a:p>
        </p:txBody>
      </p:sp>
      <p:sp>
        <p:nvSpPr>
          <p:cNvPr id="4" name="Date Placeholder 6">
            <a:extLst>
              <a:ext uri="{FF2B5EF4-FFF2-40B4-BE49-F238E27FC236}">
                <a16:creationId xmlns:a16="http://schemas.microsoft.com/office/drawing/2014/main" id="{BBF97AAC-2AA0-9DC3-9CBE-E4462A2C0515}"/>
              </a:ext>
            </a:extLst>
          </p:cNvPr>
          <p:cNvSpPr txBox="1">
            <a:spLocks noGrp="1"/>
          </p:cNvSpPr>
          <p:nvPr>
            <p:ph type="dt" sz="half" idx="7"/>
          </p:nvPr>
        </p:nvSpPr>
        <p:spPr/>
        <p:txBody>
          <a:bodyPr/>
          <a:lstStyle>
            <a:lvl1pPr>
              <a:defRPr lang="de-CH"/>
            </a:lvl1pPr>
          </a:lstStyle>
          <a:p>
            <a:pPr lvl="0"/>
            <a:fld id="{E40BB490-1647-4A27-89B5-AAAE7A4070A9}" type="datetime1">
              <a:rPr lang="de-CH"/>
              <a:pPr lvl="0"/>
              <a:t>20.06.2025</a:t>
            </a:fld>
            <a:endParaRPr lang="en-US"/>
          </a:p>
        </p:txBody>
      </p:sp>
      <p:sp>
        <p:nvSpPr>
          <p:cNvPr id="5" name="Footer Placeholder 7">
            <a:extLst>
              <a:ext uri="{FF2B5EF4-FFF2-40B4-BE49-F238E27FC236}">
                <a16:creationId xmlns:a16="http://schemas.microsoft.com/office/drawing/2014/main" id="{7DB540E1-BB27-6557-31E2-6474D882AA81}"/>
              </a:ext>
            </a:extLst>
          </p:cNvPr>
          <p:cNvSpPr txBox="1">
            <a:spLocks noGrp="1"/>
          </p:cNvSpPr>
          <p:nvPr>
            <p:ph type="ftr" sz="quarter" idx="9"/>
          </p:nvPr>
        </p:nvSpPr>
        <p:spPr/>
        <p:txBody>
          <a:bodyPr/>
          <a:lstStyle>
            <a:lvl1pPr>
              <a:defRPr/>
            </a:lvl1pPr>
          </a:lstStyle>
          <a:p>
            <a:pPr lvl="0"/>
            <a:r>
              <a:rPr lang="en-US"/>
              <a:t>Presenter | Presentation Title</a:t>
            </a:r>
          </a:p>
        </p:txBody>
      </p:sp>
      <p:sp>
        <p:nvSpPr>
          <p:cNvPr id="6" name="Slide Number Placeholder 8">
            <a:extLst>
              <a:ext uri="{FF2B5EF4-FFF2-40B4-BE49-F238E27FC236}">
                <a16:creationId xmlns:a16="http://schemas.microsoft.com/office/drawing/2014/main" id="{39ECDE36-798A-CD84-CE0C-75CF2B436366}"/>
              </a:ext>
            </a:extLst>
          </p:cNvPr>
          <p:cNvSpPr txBox="1">
            <a:spLocks noGrp="1"/>
          </p:cNvSpPr>
          <p:nvPr>
            <p:ph type="sldNum" sz="quarter" idx="8"/>
          </p:nvPr>
        </p:nvSpPr>
        <p:spPr/>
        <p:txBody>
          <a:bodyPr/>
          <a:lstStyle>
            <a:lvl1pPr>
              <a:defRPr/>
            </a:lvl1pPr>
          </a:lstStyle>
          <a:p>
            <a:pPr lvl="0"/>
            <a:fld id="{3ABB3B6D-0668-4531-82C8-23C9734086E6}" type="slidenum">
              <a:t>‹Nr.›</a:t>
            </a:fld>
            <a:endParaRPr lang="en-US"/>
          </a:p>
        </p:txBody>
      </p:sp>
    </p:spTree>
    <p:extLst>
      <p:ext uri="{BB962C8B-B14F-4D97-AF65-F5344CB8AC3E}">
        <p14:creationId xmlns:p14="http://schemas.microsoft.com/office/powerpoint/2010/main" val="3803788810"/>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17FC0-1284-C677-0287-C108127E6F89}"/>
              </a:ext>
            </a:extLst>
          </p:cNvPr>
          <p:cNvSpPr txBox="1">
            <a:spLocks noGrp="1"/>
          </p:cNvSpPr>
          <p:nvPr>
            <p:ph type="title"/>
          </p:nvPr>
        </p:nvSpPr>
        <p:spPr/>
        <p:txBody>
          <a:bodyPr/>
          <a:lstStyle>
            <a:lvl1pPr>
              <a:defRPr/>
            </a:lvl1pPr>
          </a:lstStyle>
          <a:p>
            <a:pPr lvl="0"/>
            <a:r>
              <a:rPr lang="de-DE"/>
              <a:t>Mastertitelformat bearbeiten</a:t>
            </a:r>
            <a:endParaRPr lang="en-US"/>
          </a:p>
        </p:txBody>
      </p:sp>
      <p:sp>
        <p:nvSpPr>
          <p:cNvPr id="3" name="Date Placeholder 5">
            <a:extLst>
              <a:ext uri="{FF2B5EF4-FFF2-40B4-BE49-F238E27FC236}">
                <a16:creationId xmlns:a16="http://schemas.microsoft.com/office/drawing/2014/main" id="{081D2C03-8C6C-EA08-BE09-04BAA3CDB312}"/>
              </a:ext>
            </a:extLst>
          </p:cNvPr>
          <p:cNvSpPr txBox="1">
            <a:spLocks noGrp="1"/>
          </p:cNvSpPr>
          <p:nvPr>
            <p:ph type="dt" sz="half" idx="7"/>
          </p:nvPr>
        </p:nvSpPr>
        <p:spPr/>
        <p:txBody>
          <a:bodyPr/>
          <a:lstStyle>
            <a:lvl1pPr>
              <a:defRPr lang="de-CH"/>
            </a:lvl1pPr>
          </a:lstStyle>
          <a:p>
            <a:pPr lvl="0"/>
            <a:fld id="{F107C5E1-B8F2-4367-8050-724DACD15C9A}" type="datetime1">
              <a:rPr lang="de-CH"/>
              <a:pPr lvl="0"/>
              <a:t>20.06.2025</a:t>
            </a:fld>
            <a:endParaRPr lang="en-US"/>
          </a:p>
        </p:txBody>
      </p:sp>
      <p:sp>
        <p:nvSpPr>
          <p:cNvPr id="4" name="Footer Placeholder 6">
            <a:extLst>
              <a:ext uri="{FF2B5EF4-FFF2-40B4-BE49-F238E27FC236}">
                <a16:creationId xmlns:a16="http://schemas.microsoft.com/office/drawing/2014/main" id="{9E4C548A-D88C-8770-E5E3-0E40845E4E4A}"/>
              </a:ext>
            </a:extLst>
          </p:cNvPr>
          <p:cNvSpPr txBox="1">
            <a:spLocks noGrp="1"/>
          </p:cNvSpPr>
          <p:nvPr>
            <p:ph type="ftr" sz="quarter" idx="9"/>
          </p:nvPr>
        </p:nvSpPr>
        <p:spPr/>
        <p:txBody>
          <a:bodyPr/>
          <a:lstStyle>
            <a:lvl1pPr>
              <a:defRPr/>
            </a:lvl1pPr>
          </a:lstStyle>
          <a:p>
            <a:pPr lvl="0"/>
            <a:r>
              <a:rPr lang="en-US"/>
              <a:t>Presenter | Presentation Title</a:t>
            </a:r>
          </a:p>
        </p:txBody>
      </p:sp>
      <p:sp>
        <p:nvSpPr>
          <p:cNvPr id="5" name="Slide Number Placeholder 7">
            <a:extLst>
              <a:ext uri="{FF2B5EF4-FFF2-40B4-BE49-F238E27FC236}">
                <a16:creationId xmlns:a16="http://schemas.microsoft.com/office/drawing/2014/main" id="{5100B0A7-FFCF-F691-520C-CDE4EAB7FDBB}"/>
              </a:ext>
            </a:extLst>
          </p:cNvPr>
          <p:cNvSpPr txBox="1">
            <a:spLocks noGrp="1"/>
          </p:cNvSpPr>
          <p:nvPr>
            <p:ph type="sldNum" sz="quarter" idx="8"/>
          </p:nvPr>
        </p:nvSpPr>
        <p:spPr/>
        <p:txBody>
          <a:bodyPr/>
          <a:lstStyle>
            <a:lvl1pPr>
              <a:defRPr/>
            </a:lvl1pPr>
          </a:lstStyle>
          <a:p>
            <a:pPr lvl="0"/>
            <a:fld id="{553B36B8-A117-4A27-9023-E5656E9EA950}" type="slidenum">
              <a:t>‹Nr.›</a:t>
            </a:fld>
            <a:endParaRPr lang="en-US"/>
          </a:p>
        </p:txBody>
      </p:sp>
    </p:spTree>
    <p:extLst>
      <p:ext uri="{BB962C8B-B14F-4D97-AF65-F5344CB8AC3E}">
        <p14:creationId xmlns:p14="http://schemas.microsoft.com/office/powerpoint/2010/main" val="922342538"/>
      </p:ext>
    </p:extLst>
  </p:cSld>
  <p:clrMapOvr>
    <a:masterClrMapping/>
  </p:clrMapOvr>
  <p:hf sldNum="0"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4">
            <a:extLst>
              <a:ext uri="{FF2B5EF4-FFF2-40B4-BE49-F238E27FC236}">
                <a16:creationId xmlns:a16="http://schemas.microsoft.com/office/drawing/2014/main" id="{E1C3A947-3DD9-74B1-88CC-5551D3EC7A58}"/>
              </a:ext>
            </a:extLst>
          </p:cNvPr>
          <p:cNvSpPr txBox="1">
            <a:spLocks noGrp="1"/>
          </p:cNvSpPr>
          <p:nvPr>
            <p:ph type="dt" sz="half" idx="7"/>
          </p:nvPr>
        </p:nvSpPr>
        <p:spPr/>
        <p:txBody>
          <a:bodyPr/>
          <a:lstStyle>
            <a:lvl1pPr>
              <a:defRPr lang="de-CH"/>
            </a:lvl1pPr>
          </a:lstStyle>
          <a:p>
            <a:pPr lvl="0"/>
            <a:fld id="{02E82872-3B26-45C5-85DB-31DA924554B4}" type="datetime1">
              <a:rPr lang="de-CH"/>
              <a:pPr lvl="0"/>
              <a:t>20.06.2025</a:t>
            </a:fld>
            <a:endParaRPr lang="en-US"/>
          </a:p>
        </p:txBody>
      </p:sp>
      <p:sp>
        <p:nvSpPr>
          <p:cNvPr id="3" name="Footer Placeholder 5">
            <a:extLst>
              <a:ext uri="{FF2B5EF4-FFF2-40B4-BE49-F238E27FC236}">
                <a16:creationId xmlns:a16="http://schemas.microsoft.com/office/drawing/2014/main" id="{99CA9FD0-460E-CF0B-6081-2121F36B72B1}"/>
              </a:ext>
            </a:extLst>
          </p:cNvPr>
          <p:cNvSpPr txBox="1">
            <a:spLocks noGrp="1"/>
          </p:cNvSpPr>
          <p:nvPr>
            <p:ph type="ftr" sz="quarter" idx="9"/>
          </p:nvPr>
        </p:nvSpPr>
        <p:spPr/>
        <p:txBody>
          <a:bodyPr/>
          <a:lstStyle>
            <a:lvl1pPr>
              <a:defRPr/>
            </a:lvl1pPr>
          </a:lstStyle>
          <a:p>
            <a:pPr lvl="0"/>
            <a:r>
              <a:rPr lang="en-US"/>
              <a:t>Presenter | Presentation Title</a:t>
            </a:r>
          </a:p>
        </p:txBody>
      </p:sp>
      <p:sp>
        <p:nvSpPr>
          <p:cNvPr id="4" name="Slide Number Placeholder 6">
            <a:extLst>
              <a:ext uri="{FF2B5EF4-FFF2-40B4-BE49-F238E27FC236}">
                <a16:creationId xmlns:a16="http://schemas.microsoft.com/office/drawing/2014/main" id="{A5931759-099F-BBB9-B4A5-038451B87282}"/>
              </a:ext>
            </a:extLst>
          </p:cNvPr>
          <p:cNvSpPr txBox="1">
            <a:spLocks noGrp="1"/>
          </p:cNvSpPr>
          <p:nvPr>
            <p:ph type="sldNum" sz="quarter" idx="8"/>
          </p:nvPr>
        </p:nvSpPr>
        <p:spPr/>
        <p:txBody>
          <a:bodyPr/>
          <a:lstStyle>
            <a:lvl1pPr>
              <a:defRPr/>
            </a:lvl1pPr>
          </a:lstStyle>
          <a:p>
            <a:pPr lvl="0"/>
            <a:fld id="{18DC8D7E-2B73-4A46-9FEE-9070FC0E428F}" type="slidenum">
              <a:t>‹Nr.›</a:t>
            </a:fld>
            <a:endParaRPr lang="en-US"/>
          </a:p>
        </p:txBody>
      </p:sp>
    </p:spTree>
    <p:extLst>
      <p:ext uri="{BB962C8B-B14F-4D97-AF65-F5344CB8AC3E}">
        <p14:creationId xmlns:p14="http://schemas.microsoft.com/office/powerpoint/2010/main" val="2283183433"/>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Last slide">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AF1D64B9-B9DD-AF59-6E22-5D4CAC042157}"/>
              </a:ext>
            </a:extLst>
          </p:cNvPr>
          <p:cNvSpPr txBox="1"/>
          <p:nvPr/>
        </p:nvSpPr>
        <p:spPr>
          <a:xfrm>
            <a:off x="407986" y="6196404"/>
            <a:ext cx="11376022" cy="36933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CH" sz="1800" b="0" i="0" u="none" strike="noStrike" kern="1200" cap="none" spc="0" baseline="0">
                <a:solidFill>
                  <a:srgbClr val="0033A0"/>
                </a:solidFill>
                <a:uFillTx/>
                <a:latin typeface="Arial"/>
              </a:rPr>
              <a:t>home.cern</a:t>
            </a:r>
            <a:endParaRPr lang="en-US" sz="1800" b="0" i="0" u="none" strike="noStrike" kern="1200" cap="none" spc="0" baseline="0">
              <a:solidFill>
                <a:srgbClr val="0033A0"/>
              </a:solidFill>
              <a:uFillTx/>
              <a:latin typeface="Arial"/>
            </a:endParaRPr>
          </a:p>
        </p:txBody>
      </p:sp>
      <p:pic>
        <p:nvPicPr>
          <p:cNvPr id="3" name="Picture 4">
            <a:extLst>
              <a:ext uri="{FF2B5EF4-FFF2-40B4-BE49-F238E27FC236}">
                <a16:creationId xmlns:a16="http://schemas.microsoft.com/office/drawing/2014/main" id="{73E1E071-7F3B-6C9D-2B08-C60BEFE455C2}"/>
              </a:ext>
            </a:extLst>
          </p:cNvPr>
          <p:cNvPicPr>
            <a:picLocks noChangeAspect="1"/>
          </p:cNvPicPr>
          <p:nvPr/>
        </p:nvPicPr>
        <p:blipFill>
          <a:blip r:embed="rId2"/>
          <a:stretch>
            <a:fillRect/>
          </a:stretch>
        </p:blipFill>
        <p:spPr>
          <a:xfrm>
            <a:off x="5231904" y="2244861"/>
            <a:ext cx="1728188" cy="1728188"/>
          </a:xfrm>
          <a:prstGeom prst="rect">
            <a:avLst/>
          </a:prstGeom>
          <a:noFill/>
          <a:ln cap="flat">
            <a:noFill/>
          </a:ln>
        </p:spPr>
      </p:pic>
    </p:spTree>
    <p:extLst>
      <p:ext uri="{BB962C8B-B14F-4D97-AF65-F5344CB8AC3E}">
        <p14:creationId xmlns:p14="http://schemas.microsoft.com/office/powerpoint/2010/main" val="4051213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Header and Footer">
    <p:spTree>
      <p:nvGrpSpPr>
        <p:cNvPr id="1" name=""/>
        <p:cNvGrpSpPr/>
        <p:nvPr/>
      </p:nvGrpSpPr>
      <p:grpSpPr>
        <a:xfrm>
          <a:off x="0" y="0"/>
          <a:ext cx="0" cy="0"/>
          <a:chOff x="0" y="0"/>
          <a:chExt cx="0" cy="0"/>
        </a:xfrm>
      </p:grpSpPr>
      <p:sp>
        <p:nvSpPr>
          <p:cNvPr id="179" name="Rectangle"/>
          <p:cNvSpPr txBox="1"/>
          <p:nvPr/>
        </p:nvSpPr>
        <p:spPr>
          <a:xfrm>
            <a:off x="0" y="-4851"/>
            <a:ext cx="12192001" cy="852854"/>
          </a:xfrm>
          <a:prstGeom prst="rect">
            <a:avLst/>
          </a:prstGeom>
          <a:solidFill>
            <a:srgbClr val="009DE0"/>
          </a:solidFill>
          <a:ln w="12700">
            <a:miter lim="400000"/>
          </a:ln>
        </p:spPr>
        <p:txBody>
          <a:bodyPr lIns="44648" tIns="44648" rIns="44648" bIns="44648" anchor="ctr"/>
          <a:lstStyle/>
          <a:p>
            <a:pPr marL="37514" marR="37514" indent="146438" defTabSz="848320">
              <a:lnSpc>
                <a:spcPct val="100000"/>
              </a:lnSpc>
              <a:spcBef>
                <a:spcPts val="0"/>
              </a:spcBef>
              <a:defRPr sz="6000">
                <a:solidFill>
                  <a:srgbClr val="FFFFFF"/>
                </a:solidFill>
                <a:uFill>
                  <a:solidFill>
                    <a:srgbClr val="FFFFFF"/>
                  </a:solidFill>
                </a:uFill>
                <a:latin typeface="Gill Sans"/>
                <a:ea typeface="Gill Sans"/>
                <a:cs typeface="Gill Sans"/>
                <a:sym typeface="Gill Sans"/>
              </a:defRPr>
            </a:pPr>
            <a:endParaRPr sz="3000"/>
          </a:p>
        </p:txBody>
      </p:sp>
      <p:pic>
        <p:nvPicPr>
          <p:cNvPr id="180" name="IST_A_RGB_NEG.png" descr="IST_A_RGB_NEG.png"/>
          <p:cNvPicPr>
            <a:picLocks noChangeAspect="1"/>
          </p:cNvPicPr>
          <p:nvPr/>
        </p:nvPicPr>
        <p:blipFill>
          <a:blip r:embed="rId2"/>
          <a:srcRect l="17253" t="30113" r="17253" b="30113"/>
          <a:stretch>
            <a:fillRect/>
          </a:stretch>
        </p:blipFill>
        <p:spPr>
          <a:xfrm>
            <a:off x="10615130" y="115387"/>
            <a:ext cx="1426970" cy="612392"/>
          </a:xfrm>
          <a:prstGeom prst="rect">
            <a:avLst/>
          </a:prstGeom>
          <a:ln w="12700">
            <a:miter lim="400000"/>
          </a:ln>
        </p:spPr>
      </p:pic>
      <p:sp>
        <p:nvSpPr>
          <p:cNvPr id="181" name="T. Grismayer | Conference | 2025"/>
          <p:cNvSpPr txBox="1"/>
          <p:nvPr/>
        </p:nvSpPr>
        <p:spPr>
          <a:xfrm>
            <a:off x="8653953" y="6613128"/>
            <a:ext cx="3539782" cy="3594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spAutoFit/>
          </a:bodyPr>
          <a:lstStyle>
            <a:lvl1pPr algn="r" defTabSz="642937">
              <a:lnSpc>
                <a:spcPts val="2600"/>
              </a:lnSpc>
              <a:spcBef>
                <a:spcPts val="0"/>
              </a:spcBef>
              <a:tabLst>
                <a:tab pos="1498600" algn="l"/>
                <a:tab pos="6553200" algn="l"/>
              </a:tabLst>
              <a:defRPr sz="2200">
                <a:solidFill>
                  <a:srgbClr val="009DE0"/>
                </a:solidFill>
                <a:latin typeface="Gill Sans"/>
                <a:ea typeface="Gill Sans"/>
                <a:cs typeface="Gill Sans"/>
                <a:sym typeface="Gill Sans"/>
              </a:defRPr>
            </a:lvl1pPr>
          </a:lstStyle>
          <a:p>
            <a:r>
              <a:rPr sz="1100"/>
              <a:t>T. Grismayer | Conference | 2025</a:t>
            </a:r>
          </a:p>
        </p:txBody>
      </p:sp>
      <p:sp>
        <p:nvSpPr>
          <p:cNvPr id="182" name="Slide Number"/>
          <p:cNvSpPr txBox="1">
            <a:spLocks noGrp="1"/>
          </p:cNvSpPr>
          <p:nvPr>
            <p:ph type="sldNum" sz="quarter" idx="2"/>
          </p:nvPr>
        </p:nvSpPr>
        <p:spPr>
          <a:xfrm>
            <a:off x="11969419" y="6632641"/>
            <a:ext cx="199629" cy="212329"/>
          </a:xfrm>
          <a:prstGeom prst="rect">
            <a:avLst/>
          </a:prstGeom>
        </p:spPr>
        <p:txBody>
          <a:bodyPr lIns="53578" tIns="53578" rIns="53578" bIns="53578" anchor="t"/>
          <a:lstStyle>
            <a:lvl1pPr defTabSz="321469">
              <a:lnSpc>
                <a:spcPts val="1300"/>
              </a:lnSpc>
              <a:tabLst>
                <a:tab pos="749300" algn="l"/>
              </a:tabLst>
              <a:defRPr sz="1100">
                <a:solidFill>
                  <a:srgbClr val="459BDB"/>
                </a:solidFill>
                <a:latin typeface="Gill Sans"/>
                <a:ea typeface="Gill Sans"/>
                <a:cs typeface="Gill Sans"/>
                <a:sym typeface="Gill Sans"/>
              </a:defRPr>
            </a:lvl1pPr>
          </a:lstStyle>
          <a:p>
            <a:fld id="{86CB4B4D-7CA3-9044-876B-883B54F8677D}" type="slidenum">
              <a:t>‹Nr.›</a:t>
            </a:fld>
            <a:endParaRPr/>
          </a:p>
        </p:txBody>
      </p:sp>
    </p:spTree>
    <p:extLst>
      <p:ext uri="{BB962C8B-B14F-4D97-AF65-F5344CB8AC3E}">
        <p14:creationId xmlns:p14="http://schemas.microsoft.com/office/powerpoint/2010/main" val="178119115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logo">
    <p:bg>
      <p:bgPr>
        <a:solidFill>
          <a:srgbClr val="0033A0"/>
        </a:solidFill>
        <a:effectLst/>
      </p:bgPr>
    </p:bg>
    <p:spTree>
      <p:nvGrpSpPr>
        <p:cNvPr id="1" name=""/>
        <p:cNvGrpSpPr/>
        <p:nvPr/>
      </p:nvGrpSpPr>
      <p:grpSpPr>
        <a:xfrm>
          <a:off x="0" y="0"/>
          <a:ext cx="0" cy="0"/>
          <a:chOff x="0" y="0"/>
          <a:chExt cx="0" cy="0"/>
        </a:xfrm>
      </p:grpSpPr>
      <p:pic>
        <p:nvPicPr>
          <p:cNvPr id="2" name="Image 2" descr="logooutline.eps">
            <a:extLst>
              <a:ext uri="{FF2B5EF4-FFF2-40B4-BE49-F238E27FC236}">
                <a16:creationId xmlns:a16="http://schemas.microsoft.com/office/drawing/2014/main" id="{09FD8558-01B1-C11F-CE36-E32808D100DA}"/>
              </a:ext>
            </a:extLst>
          </p:cNvPr>
          <p:cNvPicPr>
            <a:picLocks noChangeAspect="1"/>
          </p:cNvPicPr>
          <p:nvPr/>
        </p:nvPicPr>
        <p:blipFill>
          <a:blip r:embed="rId2"/>
          <a:stretch>
            <a:fillRect/>
          </a:stretch>
        </p:blipFill>
        <p:spPr>
          <a:xfrm>
            <a:off x="5106128" y="710113"/>
            <a:ext cx="1990420" cy="1970422"/>
          </a:xfrm>
          <a:prstGeom prst="rect">
            <a:avLst/>
          </a:prstGeom>
          <a:noFill/>
          <a:ln cap="flat">
            <a:noFill/>
          </a:ln>
        </p:spPr>
      </p:pic>
      <p:sp>
        <p:nvSpPr>
          <p:cNvPr id="3" name="Title 1">
            <a:extLst>
              <a:ext uri="{FF2B5EF4-FFF2-40B4-BE49-F238E27FC236}">
                <a16:creationId xmlns:a16="http://schemas.microsoft.com/office/drawing/2014/main" id="{E7D01F28-74FD-1A21-6881-A2C72A514B72}"/>
              </a:ext>
            </a:extLst>
          </p:cNvPr>
          <p:cNvSpPr txBox="1">
            <a:spLocks noGrp="1"/>
          </p:cNvSpPr>
          <p:nvPr>
            <p:ph type="title"/>
          </p:nvPr>
        </p:nvSpPr>
        <p:spPr>
          <a:xfrm>
            <a:off x="407986" y="3429000"/>
            <a:ext cx="11376022" cy="2153265"/>
          </a:xfrm>
        </p:spPr>
        <p:txBody>
          <a:bodyPr/>
          <a:lstStyle>
            <a:lvl1pPr>
              <a:defRPr lang="en-US" sz="5000">
                <a:solidFill>
                  <a:srgbClr val="FFFFFF"/>
                </a:solidFill>
              </a:defRPr>
            </a:lvl1pPr>
          </a:lstStyle>
          <a:p>
            <a:pPr lvl="0"/>
            <a:r>
              <a:rPr lang="en-US"/>
              <a:t>Click to edit Master title style</a:t>
            </a:r>
            <a:br>
              <a:rPr lang="en-US"/>
            </a:br>
            <a:endParaRPr lang="en-US"/>
          </a:p>
        </p:txBody>
      </p:sp>
      <p:sp>
        <p:nvSpPr>
          <p:cNvPr id="4" name="Subtitle 2">
            <a:extLst>
              <a:ext uri="{FF2B5EF4-FFF2-40B4-BE49-F238E27FC236}">
                <a16:creationId xmlns:a16="http://schemas.microsoft.com/office/drawing/2014/main" id="{65A99BBE-D385-21FB-6BCF-FE677FF469F0}"/>
              </a:ext>
            </a:extLst>
          </p:cNvPr>
          <p:cNvSpPr txBox="1">
            <a:spLocks noGrp="1"/>
          </p:cNvSpPr>
          <p:nvPr>
            <p:ph type="subTitle" idx="4294967295"/>
          </p:nvPr>
        </p:nvSpPr>
        <p:spPr>
          <a:xfrm>
            <a:off x="407986" y="5700250"/>
            <a:ext cx="11376022" cy="803785"/>
          </a:xfrm>
        </p:spPr>
        <p:txBody>
          <a:bodyPr/>
          <a:lstStyle>
            <a:lvl1pPr>
              <a:defRPr lang="de-DE" sz="2000" b="0">
                <a:solidFill>
                  <a:srgbClr val="FFFFFF"/>
                </a:solidFill>
              </a:defRPr>
            </a:lvl1pPr>
          </a:lstStyle>
          <a:p>
            <a:pPr lvl="0"/>
            <a:r>
              <a:rPr lang="de-DE"/>
              <a:t>Master-Untertitelformat bearbeiten</a:t>
            </a:r>
            <a:endParaRPr lang="en-US"/>
          </a:p>
        </p:txBody>
      </p:sp>
    </p:spTree>
    <p:extLst>
      <p:ext uri="{BB962C8B-B14F-4D97-AF65-F5344CB8AC3E}">
        <p14:creationId xmlns:p14="http://schemas.microsoft.com/office/powerpoint/2010/main" val="3870097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3BD74DCB-A130-B8FB-4182-F2F22ADE4385}"/>
              </a:ext>
            </a:extLst>
          </p:cNvPr>
          <p:cNvSpPr txBox="1">
            <a:spLocks noGrp="1"/>
          </p:cNvSpPr>
          <p:nvPr>
            <p:ph idx="4294967295"/>
          </p:nvPr>
        </p:nvSpPr>
        <p:spPr/>
        <p:txBody>
          <a:bodyPr/>
          <a:lstStyle>
            <a:lvl1pPr>
              <a:defRPr lang="de-DE">
                <a:solidFill>
                  <a:srgbClr val="2F2F2F"/>
                </a:solidFill>
              </a:defRPr>
            </a:lvl1pPr>
            <a:lvl2pPr marL="323999">
              <a:defRPr lang="de-DE">
                <a:solidFill>
                  <a:srgbClr val="2F2F2F"/>
                </a:solidFill>
              </a:defRPr>
            </a:lvl2pPr>
            <a:lvl3pPr>
              <a:defRPr lang="de-DE">
                <a:solidFill>
                  <a:srgbClr val="2F2F2F"/>
                </a:solidFill>
              </a:defRPr>
            </a:lvl3pPr>
            <a:lvl4pPr>
              <a:buFont typeface="Arial"/>
              <a:defRPr lang="de-DE">
                <a:solidFill>
                  <a:srgbClr val="2F2F2F"/>
                </a:solidFill>
              </a:defRPr>
            </a:lvl4pPr>
          </a:lstStyle>
          <a:p>
            <a:pPr lvl="0"/>
            <a:r>
              <a:rPr lang="de-DE"/>
              <a:t>Mastertextformat bearbeiten</a:t>
            </a:r>
          </a:p>
          <a:p>
            <a:pPr lvl="1"/>
            <a:r>
              <a:rPr lang="de-DE"/>
              <a:t>Zweite Ebene</a:t>
            </a:r>
          </a:p>
          <a:p>
            <a:pPr lvl="2"/>
            <a:r>
              <a:rPr lang="de-DE"/>
              <a:t>Dritte Ebene</a:t>
            </a:r>
          </a:p>
          <a:p>
            <a:pPr lvl="3"/>
            <a:r>
              <a:rPr lang="de-DE"/>
              <a:t>Vierte Ebene</a:t>
            </a:r>
          </a:p>
        </p:txBody>
      </p:sp>
      <p:sp>
        <p:nvSpPr>
          <p:cNvPr id="3" name="Title 6">
            <a:extLst>
              <a:ext uri="{FF2B5EF4-FFF2-40B4-BE49-F238E27FC236}">
                <a16:creationId xmlns:a16="http://schemas.microsoft.com/office/drawing/2014/main" id="{BDBD03FB-D317-5AF6-1AFD-3BDF838B9DA6}"/>
              </a:ext>
            </a:extLst>
          </p:cNvPr>
          <p:cNvSpPr txBox="1">
            <a:spLocks noGrp="1"/>
          </p:cNvSpPr>
          <p:nvPr>
            <p:ph type="title"/>
          </p:nvPr>
        </p:nvSpPr>
        <p:spPr/>
        <p:txBody>
          <a:bodyPr/>
          <a:lstStyle>
            <a:lvl1pPr>
              <a:defRPr/>
            </a:lvl1pPr>
          </a:lstStyle>
          <a:p>
            <a:pPr lvl="0"/>
            <a:r>
              <a:rPr lang="de-DE"/>
              <a:t>Mastertitelformat bearbeiten</a:t>
            </a:r>
            <a:endParaRPr lang="en-US"/>
          </a:p>
        </p:txBody>
      </p:sp>
      <p:sp>
        <p:nvSpPr>
          <p:cNvPr id="4" name="Date Placeholder 10">
            <a:extLst>
              <a:ext uri="{FF2B5EF4-FFF2-40B4-BE49-F238E27FC236}">
                <a16:creationId xmlns:a16="http://schemas.microsoft.com/office/drawing/2014/main" id="{4D219D26-842B-3586-E637-9EDA2D490D7A}"/>
              </a:ext>
            </a:extLst>
          </p:cNvPr>
          <p:cNvSpPr txBox="1">
            <a:spLocks noGrp="1"/>
          </p:cNvSpPr>
          <p:nvPr>
            <p:ph type="dt" sz="half" idx="7"/>
          </p:nvPr>
        </p:nvSpPr>
        <p:spPr/>
        <p:txBody>
          <a:bodyPr/>
          <a:lstStyle>
            <a:lvl1pPr>
              <a:defRPr lang="de-CH"/>
            </a:lvl1pPr>
          </a:lstStyle>
          <a:p>
            <a:pPr lvl="0"/>
            <a:fld id="{B2E0D5D0-9D5B-4F33-92EA-0FF86FD40203}" type="datetime1">
              <a:rPr lang="de-CH"/>
              <a:pPr lvl="0"/>
              <a:t>20.06.2025</a:t>
            </a:fld>
            <a:endParaRPr lang="en-US"/>
          </a:p>
        </p:txBody>
      </p:sp>
      <p:sp>
        <p:nvSpPr>
          <p:cNvPr id="5" name="Footer Placeholder 11">
            <a:extLst>
              <a:ext uri="{FF2B5EF4-FFF2-40B4-BE49-F238E27FC236}">
                <a16:creationId xmlns:a16="http://schemas.microsoft.com/office/drawing/2014/main" id="{997BEAB8-EAA1-AF71-796F-33E7FDD8C5AF}"/>
              </a:ext>
            </a:extLst>
          </p:cNvPr>
          <p:cNvSpPr txBox="1">
            <a:spLocks noGrp="1"/>
          </p:cNvSpPr>
          <p:nvPr>
            <p:ph type="ftr" sz="quarter" idx="9"/>
          </p:nvPr>
        </p:nvSpPr>
        <p:spPr/>
        <p:txBody>
          <a:bodyPr/>
          <a:lstStyle>
            <a:lvl1pPr>
              <a:defRPr/>
            </a:lvl1pPr>
          </a:lstStyle>
          <a:p>
            <a:pPr lvl="0"/>
            <a:r>
              <a:rPr lang="en-US"/>
              <a:t>Presenter | Presentation Title</a:t>
            </a:r>
          </a:p>
        </p:txBody>
      </p:sp>
      <p:sp>
        <p:nvSpPr>
          <p:cNvPr id="6" name="Slide Number Placeholder 12">
            <a:extLst>
              <a:ext uri="{FF2B5EF4-FFF2-40B4-BE49-F238E27FC236}">
                <a16:creationId xmlns:a16="http://schemas.microsoft.com/office/drawing/2014/main" id="{94C630ED-A22E-955E-D328-C79ADB1675D2}"/>
              </a:ext>
            </a:extLst>
          </p:cNvPr>
          <p:cNvSpPr txBox="1">
            <a:spLocks noGrp="1"/>
          </p:cNvSpPr>
          <p:nvPr>
            <p:ph type="sldNum" sz="quarter" idx="8"/>
          </p:nvPr>
        </p:nvSpPr>
        <p:spPr/>
        <p:txBody>
          <a:bodyPr/>
          <a:lstStyle>
            <a:lvl1pPr>
              <a:defRPr/>
            </a:lvl1pPr>
          </a:lstStyle>
          <a:p>
            <a:pPr lvl="0"/>
            <a:fld id="{4FC5002C-73F7-4328-95E6-1567E45B6C5D}" type="slidenum">
              <a:t>‹Nr.›</a:t>
            </a:fld>
            <a:endParaRPr lang="en-US"/>
          </a:p>
        </p:txBody>
      </p:sp>
    </p:spTree>
    <p:extLst>
      <p:ext uri="{BB962C8B-B14F-4D97-AF65-F5344CB8AC3E}">
        <p14:creationId xmlns:p14="http://schemas.microsoft.com/office/powerpoint/2010/main" val="1584309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ulleted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FDBB3B7C-EDBA-5161-2415-B806744780B3}"/>
              </a:ext>
            </a:extLst>
          </p:cNvPr>
          <p:cNvSpPr txBox="1">
            <a:spLocks noGrp="1"/>
          </p:cNvSpPr>
          <p:nvPr>
            <p:ph idx="4294967295"/>
          </p:nvPr>
        </p:nvSpPr>
        <p:spPr/>
        <p:txBody>
          <a:bodyPr/>
          <a:lstStyle>
            <a:lvl1pPr marL="342900" indent="-342900">
              <a:buSzPct val="100000"/>
              <a:buFont typeface="Arial" pitchFamily="34"/>
              <a:buChar char="•"/>
              <a:defRPr/>
            </a:lvl1pPr>
            <a:lvl2pPr marL="628650" indent="-261939">
              <a:buFont typeface="Arial" pitchFamily="34"/>
              <a:defRPr/>
            </a:lvl2pPr>
            <a:lvl3pPr marL="888997" indent="-260347">
              <a:defRPr sz="1800"/>
            </a:lvl3pPr>
            <a:lvl4pPr marL="1209678" indent="-269876">
              <a:defRPr/>
            </a:lvl4pPr>
            <a:lvl5pPr marL="342900" marR="0" lvl="0" indent="-342900" fontAlgn="auto">
              <a:spcBef>
                <a:spcPts val="1800"/>
              </a:spcBef>
              <a:spcAft>
                <a:spcPts val="400"/>
              </a:spcAft>
              <a:buSzPct val="100000"/>
              <a:buFont typeface="Arial" pitchFamily="34"/>
              <a:tabLst/>
              <a:defRPr lang="en-US" sz="2100" b="1" i="0" u="none" strike="noStrike" cap="none" spc="0" baseline="0">
                <a:solidFill>
                  <a:srgbClr val="181818"/>
                </a:solidFill>
                <a:uFillTx/>
                <a:latin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0"/>
            <a:endParaRPr lang="en-US"/>
          </a:p>
        </p:txBody>
      </p:sp>
      <p:sp>
        <p:nvSpPr>
          <p:cNvPr id="3" name="Title 6">
            <a:extLst>
              <a:ext uri="{FF2B5EF4-FFF2-40B4-BE49-F238E27FC236}">
                <a16:creationId xmlns:a16="http://schemas.microsoft.com/office/drawing/2014/main" id="{5865ED34-5D65-B9E5-69A3-38C0E568E5C1}"/>
              </a:ext>
            </a:extLst>
          </p:cNvPr>
          <p:cNvSpPr txBox="1">
            <a:spLocks noGrp="1"/>
          </p:cNvSpPr>
          <p:nvPr>
            <p:ph type="title"/>
          </p:nvPr>
        </p:nvSpPr>
        <p:spPr/>
        <p:txBody>
          <a:bodyPr/>
          <a:lstStyle>
            <a:lvl1pPr>
              <a:defRPr/>
            </a:lvl1pPr>
          </a:lstStyle>
          <a:p>
            <a:pPr lvl="0"/>
            <a:r>
              <a:rPr lang="de-DE"/>
              <a:t>Mastertitelformat bearbeiten</a:t>
            </a:r>
            <a:endParaRPr lang="en-US"/>
          </a:p>
        </p:txBody>
      </p:sp>
      <p:sp>
        <p:nvSpPr>
          <p:cNvPr id="4" name="Date Placeholder 10">
            <a:extLst>
              <a:ext uri="{FF2B5EF4-FFF2-40B4-BE49-F238E27FC236}">
                <a16:creationId xmlns:a16="http://schemas.microsoft.com/office/drawing/2014/main" id="{EC943C97-BA53-0A47-2E41-8D8D3CD03718}"/>
              </a:ext>
            </a:extLst>
          </p:cNvPr>
          <p:cNvSpPr txBox="1">
            <a:spLocks noGrp="1"/>
          </p:cNvSpPr>
          <p:nvPr>
            <p:ph type="dt" sz="half" idx="7"/>
          </p:nvPr>
        </p:nvSpPr>
        <p:spPr/>
        <p:txBody>
          <a:bodyPr/>
          <a:lstStyle>
            <a:lvl1pPr>
              <a:defRPr lang="de-CH"/>
            </a:lvl1pPr>
          </a:lstStyle>
          <a:p>
            <a:pPr lvl="0"/>
            <a:fld id="{C55BC3DA-B22B-427B-A9DB-624A0E0644F1}" type="datetime1">
              <a:rPr lang="de-CH"/>
              <a:pPr lvl="0"/>
              <a:t>20.06.2025</a:t>
            </a:fld>
            <a:endParaRPr lang="en-US"/>
          </a:p>
        </p:txBody>
      </p:sp>
      <p:sp>
        <p:nvSpPr>
          <p:cNvPr id="5" name="Footer Placeholder 11">
            <a:extLst>
              <a:ext uri="{FF2B5EF4-FFF2-40B4-BE49-F238E27FC236}">
                <a16:creationId xmlns:a16="http://schemas.microsoft.com/office/drawing/2014/main" id="{FF158EF1-6BA9-110F-A949-CB330202241C}"/>
              </a:ext>
            </a:extLst>
          </p:cNvPr>
          <p:cNvSpPr txBox="1">
            <a:spLocks noGrp="1"/>
          </p:cNvSpPr>
          <p:nvPr>
            <p:ph type="ftr" sz="quarter" idx="9"/>
          </p:nvPr>
        </p:nvSpPr>
        <p:spPr/>
        <p:txBody>
          <a:bodyPr/>
          <a:lstStyle>
            <a:lvl1pPr>
              <a:defRPr/>
            </a:lvl1pPr>
          </a:lstStyle>
          <a:p>
            <a:pPr lvl="0"/>
            <a:r>
              <a:rPr lang="en-US"/>
              <a:t>Presenter | Presentation Title</a:t>
            </a:r>
          </a:p>
        </p:txBody>
      </p:sp>
      <p:sp>
        <p:nvSpPr>
          <p:cNvPr id="6" name="Slide Number Placeholder 12">
            <a:extLst>
              <a:ext uri="{FF2B5EF4-FFF2-40B4-BE49-F238E27FC236}">
                <a16:creationId xmlns:a16="http://schemas.microsoft.com/office/drawing/2014/main" id="{80DBDB31-26DF-FA3E-FDE2-B7ECAE836D07}"/>
              </a:ext>
            </a:extLst>
          </p:cNvPr>
          <p:cNvSpPr txBox="1">
            <a:spLocks noGrp="1"/>
          </p:cNvSpPr>
          <p:nvPr>
            <p:ph type="sldNum" sz="quarter" idx="8"/>
          </p:nvPr>
        </p:nvSpPr>
        <p:spPr/>
        <p:txBody>
          <a:bodyPr/>
          <a:lstStyle>
            <a:lvl1pPr>
              <a:defRPr/>
            </a:lvl1pPr>
          </a:lstStyle>
          <a:p>
            <a:pPr lvl="0"/>
            <a:fld id="{0F4410F9-A00E-418B-B8EB-8431F542DC21}" type="slidenum">
              <a:t>‹Nr.›</a:t>
            </a:fld>
            <a:endParaRPr lang="en-US"/>
          </a:p>
        </p:txBody>
      </p:sp>
    </p:spTree>
    <p:extLst>
      <p:ext uri="{BB962C8B-B14F-4D97-AF65-F5344CB8AC3E}">
        <p14:creationId xmlns:p14="http://schemas.microsoft.com/office/powerpoint/2010/main" val="86095714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ig Picture">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6F0E4C8A-A29F-A035-A49C-52A5B4561F3D}"/>
              </a:ext>
            </a:extLst>
          </p:cNvPr>
          <p:cNvSpPr txBox="1">
            <a:spLocks noGrp="1"/>
          </p:cNvSpPr>
          <p:nvPr>
            <p:ph type="title"/>
          </p:nvPr>
        </p:nvSpPr>
        <p:spPr/>
        <p:txBody>
          <a:bodyPr/>
          <a:lstStyle>
            <a:lvl1pPr>
              <a:defRPr/>
            </a:lvl1pPr>
          </a:lstStyle>
          <a:p>
            <a:pPr lvl="0"/>
            <a:r>
              <a:rPr lang="de-DE"/>
              <a:t>Mastertitelformat bearbeiten</a:t>
            </a:r>
            <a:endParaRPr lang="en-US"/>
          </a:p>
        </p:txBody>
      </p:sp>
      <p:sp>
        <p:nvSpPr>
          <p:cNvPr id="3" name="Date Placeholder 10">
            <a:extLst>
              <a:ext uri="{FF2B5EF4-FFF2-40B4-BE49-F238E27FC236}">
                <a16:creationId xmlns:a16="http://schemas.microsoft.com/office/drawing/2014/main" id="{E2029B05-F336-7097-510C-8E3A6B73EDA9}"/>
              </a:ext>
            </a:extLst>
          </p:cNvPr>
          <p:cNvSpPr txBox="1">
            <a:spLocks noGrp="1"/>
          </p:cNvSpPr>
          <p:nvPr>
            <p:ph type="dt" sz="half" idx="7"/>
          </p:nvPr>
        </p:nvSpPr>
        <p:spPr/>
        <p:txBody>
          <a:bodyPr/>
          <a:lstStyle>
            <a:lvl1pPr>
              <a:defRPr lang="de-CH"/>
            </a:lvl1pPr>
          </a:lstStyle>
          <a:p>
            <a:pPr lvl="0"/>
            <a:fld id="{DEDDF294-5CBD-4B75-816A-79E02F221D18}" type="datetime1">
              <a:rPr lang="de-CH"/>
              <a:pPr lvl="0"/>
              <a:t>20.06.2025</a:t>
            </a:fld>
            <a:endParaRPr lang="en-US"/>
          </a:p>
        </p:txBody>
      </p:sp>
      <p:sp>
        <p:nvSpPr>
          <p:cNvPr id="4" name="Footer Placeholder 11">
            <a:extLst>
              <a:ext uri="{FF2B5EF4-FFF2-40B4-BE49-F238E27FC236}">
                <a16:creationId xmlns:a16="http://schemas.microsoft.com/office/drawing/2014/main" id="{847847B1-16FE-27EC-C895-BCF46F5737AE}"/>
              </a:ext>
            </a:extLst>
          </p:cNvPr>
          <p:cNvSpPr txBox="1">
            <a:spLocks noGrp="1"/>
          </p:cNvSpPr>
          <p:nvPr>
            <p:ph type="ftr" sz="quarter" idx="9"/>
          </p:nvPr>
        </p:nvSpPr>
        <p:spPr/>
        <p:txBody>
          <a:bodyPr/>
          <a:lstStyle>
            <a:lvl1pPr>
              <a:defRPr/>
            </a:lvl1pPr>
          </a:lstStyle>
          <a:p>
            <a:pPr lvl="0"/>
            <a:r>
              <a:rPr lang="en-US"/>
              <a:t>Presenter | Presentation Title</a:t>
            </a:r>
          </a:p>
        </p:txBody>
      </p:sp>
      <p:sp>
        <p:nvSpPr>
          <p:cNvPr id="5" name="Slide Number Placeholder 12">
            <a:extLst>
              <a:ext uri="{FF2B5EF4-FFF2-40B4-BE49-F238E27FC236}">
                <a16:creationId xmlns:a16="http://schemas.microsoft.com/office/drawing/2014/main" id="{C87DCAC4-39EE-0B89-29E7-85895DAA8189}"/>
              </a:ext>
            </a:extLst>
          </p:cNvPr>
          <p:cNvSpPr txBox="1">
            <a:spLocks noGrp="1"/>
          </p:cNvSpPr>
          <p:nvPr>
            <p:ph type="sldNum" sz="quarter" idx="8"/>
          </p:nvPr>
        </p:nvSpPr>
        <p:spPr/>
        <p:txBody>
          <a:bodyPr/>
          <a:lstStyle>
            <a:lvl1pPr>
              <a:defRPr/>
            </a:lvl1pPr>
          </a:lstStyle>
          <a:p>
            <a:pPr lvl="0"/>
            <a:fld id="{30FC09F7-FF42-4D92-9C8B-FE15D1852068}" type="slidenum">
              <a:t>‹Nr.›</a:t>
            </a:fld>
            <a:endParaRPr lang="en-US"/>
          </a:p>
        </p:txBody>
      </p:sp>
      <p:sp>
        <p:nvSpPr>
          <p:cNvPr id="6" name="Picture Placeholder 3">
            <a:extLst>
              <a:ext uri="{FF2B5EF4-FFF2-40B4-BE49-F238E27FC236}">
                <a16:creationId xmlns:a16="http://schemas.microsoft.com/office/drawing/2014/main" id="{64783229-4328-E406-CE84-FBFA7017D333}"/>
              </a:ext>
            </a:extLst>
          </p:cNvPr>
          <p:cNvSpPr txBox="1">
            <a:spLocks noGrp="1"/>
          </p:cNvSpPr>
          <p:nvPr>
            <p:ph type="pic" idx="4294967295"/>
          </p:nvPr>
        </p:nvSpPr>
        <p:spPr>
          <a:xfrm>
            <a:off x="407986" y="1439859"/>
            <a:ext cx="11376022" cy="4760915"/>
          </a:xfrm>
          <a:blipFill>
            <a:blip r:embed="rId2"/>
            <a:tile/>
          </a:blipFill>
        </p:spPr>
        <p:txBody>
          <a:bodyPr anchor="ctr" anchorCtr="1"/>
          <a:lstStyle>
            <a:lvl1pPr algn="ctr">
              <a:defRPr/>
            </a:lvl1pPr>
          </a:lstStyle>
          <a:p>
            <a:pPr lvl="0"/>
            <a:r>
              <a:rPr lang="en-US"/>
              <a:t>Drag and drop picture</a:t>
            </a:r>
          </a:p>
        </p:txBody>
      </p:sp>
    </p:spTree>
    <p:extLst>
      <p:ext uri="{BB962C8B-B14F-4D97-AF65-F5344CB8AC3E}">
        <p14:creationId xmlns:p14="http://schemas.microsoft.com/office/powerpoint/2010/main" val="2003745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Full page colour or picture">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00B2D-03FC-BCBB-FE64-D8AB4A27537B}"/>
              </a:ext>
            </a:extLst>
          </p:cNvPr>
          <p:cNvSpPr txBox="1">
            <a:spLocks noGrp="1"/>
          </p:cNvSpPr>
          <p:nvPr>
            <p:ph type="title"/>
          </p:nvPr>
        </p:nvSpPr>
        <p:spPr/>
        <p:txBody>
          <a:bodyPr/>
          <a:lstStyle>
            <a:lvl1pPr>
              <a:defRPr>
                <a:solidFill>
                  <a:srgbClr val="FFFFFF"/>
                </a:solidFill>
              </a:defRPr>
            </a:lvl1pPr>
          </a:lstStyle>
          <a:p>
            <a:pPr lvl="0"/>
            <a:r>
              <a:rPr lang="de-DE"/>
              <a:t>Mastertitelformat bearbeiten</a:t>
            </a:r>
            <a:endParaRPr lang="en-GB"/>
          </a:p>
        </p:txBody>
      </p:sp>
      <p:sp>
        <p:nvSpPr>
          <p:cNvPr id="3" name="Date Placeholder 2">
            <a:extLst>
              <a:ext uri="{FF2B5EF4-FFF2-40B4-BE49-F238E27FC236}">
                <a16:creationId xmlns:a16="http://schemas.microsoft.com/office/drawing/2014/main" id="{207F6AD2-BAC7-5496-98FC-A721C45A3533}"/>
              </a:ext>
            </a:extLst>
          </p:cNvPr>
          <p:cNvSpPr txBox="1">
            <a:spLocks noGrp="1"/>
          </p:cNvSpPr>
          <p:nvPr>
            <p:ph type="dt" sz="half" idx="7"/>
          </p:nvPr>
        </p:nvSpPr>
        <p:spPr/>
        <p:txBody>
          <a:bodyPr/>
          <a:lstStyle>
            <a:lvl1pPr>
              <a:defRPr lang="de-CH">
                <a:solidFill>
                  <a:srgbClr val="FFFFFF"/>
                </a:solidFill>
              </a:defRPr>
            </a:lvl1pPr>
          </a:lstStyle>
          <a:p>
            <a:pPr lvl="0"/>
            <a:fld id="{6E8D63CA-B30D-4424-A332-58D5E0A24F51}" type="datetime1">
              <a:rPr lang="de-CH"/>
              <a:pPr lvl="0"/>
              <a:t>20.06.2025</a:t>
            </a:fld>
            <a:endParaRPr lang="en-US"/>
          </a:p>
        </p:txBody>
      </p:sp>
      <p:sp>
        <p:nvSpPr>
          <p:cNvPr id="4" name="Slide Number Placeholder 3">
            <a:extLst>
              <a:ext uri="{FF2B5EF4-FFF2-40B4-BE49-F238E27FC236}">
                <a16:creationId xmlns:a16="http://schemas.microsoft.com/office/drawing/2014/main" id="{7B0E2D65-B24D-14B4-B2CB-006E644BADE1}"/>
              </a:ext>
            </a:extLst>
          </p:cNvPr>
          <p:cNvSpPr txBox="1">
            <a:spLocks noGrp="1"/>
          </p:cNvSpPr>
          <p:nvPr>
            <p:ph type="sldNum" sz="quarter" idx="8"/>
          </p:nvPr>
        </p:nvSpPr>
        <p:spPr/>
        <p:txBody>
          <a:bodyPr/>
          <a:lstStyle>
            <a:lvl1pPr>
              <a:defRPr>
                <a:solidFill>
                  <a:srgbClr val="FFFFFF"/>
                </a:solidFill>
              </a:defRPr>
            </a:lvl1pPr>
          </a:lstStyle>
          <a:p>
            <a:pPr lvl="0"/>
            <a:fld id="{CAD876EA-4C3A-4C30-B657-F521D11DBE4F}" type="slidenum">
              <a:t>‹Nr.›</a:t>
            </a:fld>
            <a:endParaRPr lang="en-US"/>
          </a:p>
        </p:txBody>
      </p:sp>
      <p:sp>
        <p:nvSpPr>
          <p:cNvPr id="5" name="Footer Placeholder 4">
            <a:extLst>
              <a:ext uri="{FF2B5EF4-FFF2-40B4-BE49-F238E27FC236}">
                <a16:creationId xmlns:a16="http://schemas.microsoft.com/office/drawing/2014/main" id="{4680C8D5-6708-EDA0-A4F4-B35A4CD09B8A}"/>
              </a:ext>
            </a:extLst>
          </p:cNvPr>
          <p:cNvSpPr txBox="1">
            <a:spLocks noGrp="1"/>
          </p:cNvSpPr>
          <p:nvPr>
            <p:ph type="ftr" sz="quarter" idx="9"/>
          </p:nvPr>
        </p:nvSpPr>
        <p:spPr/>
        <p:txBody>
          <a:bodyPr/>
          <a:lstStyle>
            <a:lvl1pPr>
              <a:defRPr>
                <a:solidFill>
                  <a:srgbClr val="FFFFFF"/>
                </a:solidFill>
              </a:defRPr>
            </a:lvl1pPr>
          </a:lstStyle>
          <a:p>
            <a:pPr lvl="0"/>
            <a:r>
              <a:rPr lang="en-US"/>
              <a:t>Presenter | Presentation Title</a:t>
            </a:r>
          </a:p>
        </p:txBody>
      </p:sp>
      <p:cxnSp>
        <p:nvCxnSpPr>
          <p:cNvPr id="6" name="Straight Connector 18">
            <a:extLst>
              <a:ext uri="{FF2B5EF4-FFF2-40B4-BE49-F238E27FC236}">
                <a16:creationId xmlns:a16="http://schemas.microsoft.com/office/drawing/2014/main" id="{2F49BDA8-27AA-8BCC-DEEB-195FA041B1B8}"/>
              </a:ext>
            </a:extLst>
          </p:cNvPr>
          <p:cNvCxnSpPr/>
          <p:nvPr/>
        </p:nvCxnSpPr>
        <p:spPr>
          <a:xfrm>
            <a:off x="407986" y="6266611"/>
            <a:ext cx="11376023" cy="0"/>
          </a:xfrm>
          <a:prstGeom prst="straightConnector1">
            <a:avLst/>
          </a:prstGeom>
          <a:noFill/>
          <a:ln w="9528" cap="flat">
            <a:solidFill>
              <a:srgbClr val="FFFFFF"/>
            </a:solidFill>
            <a:prstDash val="solid"/>
            <a:miter/>
          </a:ln>
        </p:spPr>
      </p:cxnSp>
      <p:pic>
        <p:nvPicPr>
          <p:cNvPr id="7" name="Picture 12">
            <a:extLst>
              <a:ext uri="{FF2B5EF4-FFF2-40B4-BE49-F238E27FC236}">
                <a16:creationId xmlns:a16="http://schemas.microsoft.com/office/drawing/2014/main" id="{B3A684D4-E4AD-27B7-C34E-D55283DC36F2}"/>
              </a:ext>
            </a:extLst>
          </p:cNvPr>
          <p:cNvPicPr>
            <a:picLocks noChangeAspect="1"/>
          </p:cNvPicPr>
          <p:nvPr/>
        </p:nvPicPr>
        <p:blipFill>
          <a:blip r:embed="rId2"/>
          <a:stretch>
            <a:fillRect/>
          </a:stretch>
        </p:blipFill>
        <p:spPr>
          <a:xfrm>
            <a:off x="407986" y="6364800"/>
            <a:ext cx="495303" cy="393704"/>
          </a:xfrm>
          <a:prstGeom prst="rect">
            <a:avLst/>
          </a:prstGeom>
          <a:noFill/>
          <a:ln cap="flat">
            <a:noFill/>
          </a:ln>
        </p:spPr>
      </p:pic>
    </p:spTree>
    <p:extLst>
      <p:ext uri="{BB962C8B-B14F-4D97-AF65-F5344CB8AC3E}">
        <p14:creationId xmlns:p14="http://schemas.microsoft.com/office/powerpoint/2010/main" val="2162574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Full page Picture">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C67C1BD-AFC1-52B4-10CB-77A2A070B504}"/>
              </a:ext>
            </a:extLst>
          </p:cNvPr>
          <p:cNvSpPr txBox="1">
            <a:spLocks noGrp="1"/>
          </p:cNvSpPr>
          <p:nvPr>
            <p:ph type="pic" idx="4294967295"/>
          </p:nvPr>
        </p:nvSpPr>
        <p:spPr>
          <a:xfrm>
            <a:off x="0" y="-29983"/>
            <a:ext cx="12191996" cy="6230758"/>
          </a:xfrm>
          <a:blipFill>
            <a:blip r:embed="rId2"/>
            <a:tile/>
          </a:blipFill>
        </p:spPr>
        <p:txBody>
          <a:bodyPr anchor="ctr" anchorCtr="1"/>
          <a:lstStyle>
            <a:lvl1pPr algn="ctr">
              <a:defRPr/>
            </a:lvl1pPr>
          </a:lstStyle>
          <a:p>
            <a:pPr lvl="0"/>
            <a:r>
              <a:rPr lang="en-US"/>
              <a:t>Drag and drop picture</a:t>
            </a:r>
          </a:p>
        </p:txBody>
      </p:sp>
      <p:sp>
        <p:nvSpPr>
          <p:cNvPr id="3" name="Content Placeholder 2">
            <a:extLst>
              <a:ext uri="{FF2B5EF4-FFF2-40B4-BE49-F238E27FC236}">
                <a16:creationId xmlns:a16="http://schemas.microsoft.com/office/drawing/2014/main" id="{CD16A5E0-204B-BB3F-EAA8-D7138AD65078}"/>
              </a:ext>
            </a:extLst>
          </p:cNvPr>
          <p:cNvSpPr txBox="1">
            <a:spLocks noGrp="1"/>
          </p:cNvSpPr>
          <p:nvPr>
            <p:ph idx="4294967295"/>
          </p:nvPr>
        </p:nvSpPr>
        <p:spPr>
          <a:xfrm>
            <a:off x="8075615" y="-48847"/>
            <a:ext cx="4116391" cy="6249622"/>
          </a:xfrm>
          <a:solidFill>
            <a:srgbClr val="0033A0">
              <a:alpha val="80000"/>
            </a:srgbClr>
          </a:solidFill>
        </p:spPr>
        <p:txBody>
          <a:bodyPr lIns="179999" tIns="179999" rIns="179999" bIns="179999"/>
          <a:lstStyle>
            <a:lvl1pPr>
              <a:defRPr lang="de-DE" sz="2800">
                <a:solidFill>
                  <a:srgbClr val="FFFFFF"/>
                </a:solidFill>
              </a:defRPr>
            </a:lvl1pPr>
            <a:lvl2pPr marL="323999">
              <a:defRPr lang="de-DE" sz="2100">
                <a:solidFill>
                  <a:srgbClr val="FFFFFF"/>
                </a:solidFill>
              </a:defRPr>
            </a:lvl2pPr>
            <a:lvl3pPr>
              <a:defRPr lang="de-DE" sz="1800">
                <a:solidFill>
                  <a:srgbClr val="FFFFFF"/>
                </a:solidFill>
              </a:defRPr>
            </a:lvl3pPr>
            <a:lvl4pPr>
              <a:buFont typeface="Arial"/>
              <a:defRPr lang="de-DE">
                <a:solidFill>
                  <a:srgbClr val="FFFFFF"/>
                </a:solidFill>
              </a:defRPr>
            </a:lvl4pPr>
          </a:lstStyle>
          <a:p>
            <a:pPr lvl="0"/>
            <a:r>
              <a:rPr lang="de-DE"/>
              <a:t>Mastertextformat bearbeiten</a:t>
            </a:r>
          </a:p>
          <a:p>
            <a:pPr lvl="1"/>
            <a:r>
              <a:rPr lang="de-DE"/>
              <a:t>Zweite Ebene</a:t>
            </a:r>
          </a:p>
          <a:p>
            <a:pPr lvl="2"/>
            <a:r>
              <a:rPr lang="de-DE"/>
              <a:t>Dritte Ebene</a:t>
            </a:r>
          </a:p>
          <a:p>
            <a:pPr lvl="3"/>
            <a:r>
              <a:rPr lang="de-DE"/>
              <a:t>Vierte Ebene</a:t>
            </a:r>
          </a:p>
        </p:txBody>
      </p:sp>
      <p:sp>
        <p:nvSpPr>
          <p:cNvPr id="4" name="Date Placeholder 10">
            <a:extLst>
              <a:ext uri="{FF2B5EF4-FFF2-40B4-BE49-F238E27FC236}">
                <a16:creationId xmlns:a16="http://schemas.microsoft.com/office/drawing/2014/main" id="{0044FCBC-4431-4B80-0691-78D61D9870C6}"/>
              </a:ext>
            </a:extLst>
          </p:cNvPr>
          <p:cNvSpPr txBox="1">
            <a:spLocks noGrp="1"/>
          </p:cNvSpPr>
          <p:nvPr>
            <p:ph type="dt" sz="half" idx="7"/>
          </p:nvPr>
        </p:nvSpPr>
        <p:spPr/>
        <p:txBody>
          <a:bodyPr/>
          <a:lstStyle>
            <a:lvl1pPr>
              <a:defRPr lang="de-CH"/>
            </a:lvl1pPr>
          </a:lstStyle>
          <a:p>
            <a:pPr lvl="0"/>
            <a:fld id="{4BE59A1D-E205-4D79-8A55-7C2F36AF9A41}" type="datetime1">
              <a:rPr lang="de-CH"/>
              <a:pPr lvl="0"/>
              <a:t>20.06.2025</a:t>
            </a:fld>
            <a:endParaRPr lang="en-US"/>
          </a:p>
        </p:txBody>
      </p:sp>
      <p:sp>
        <p:nvSpPr>
          <p:cNvPr id="5" name="Footer Placeholder 11">
            <a:extLst>
              <a:ext uri="{FF2B5EF4-FFF2-40B4-BE49-F238E27FC236}">
                <a16:creationId xmlns:a16="http://schemas.microsoft.com/office/drawing/2014/main" id="{29A53F5A-6B71-B044-8933-AACCAB4A4EB9}"/>
              </a:ext>
            </a:extLst>
          </p:cNvPr>
          <p:cNvSpPr txBox="1">
            <a:spLocks noGrp="1"/>
          </p:cNvSpPr>
          <p:nvPr>
            <p:ph type="ftr" sz="quarter" idx="9"/>
          </p:nvPr>
        </p:nvSpPr>
        <p:spPr/>
        <p:txBody>
          <a:bodyPr/>
          <a:lstStyle>
            <a:lvl1pPr>
              <a:defRPr/>
            </a:lvl1pPr>
          </a:lstStyle>
          <a:p>
            <a:pPr lvl="0"/>
            <a:r>
              <a:rPr lang="en-US"/>
              <a:t>Presenter | Presentation Title</a:t>
            </a:r>
          </a:p>
        </p:txBody>
      </p:sp>
      <p:sp>
        <p:nvSpPr>
          <p:cNvPr id="6" name="Slide Number Placeholder 12">
            <a:extLst>
              <a:ext uri="{FF2B5EF4-FFF2-40B4-BE49-F238E27FC236}">
                <a16:creationId xmlns:a16="http://schemas.microsoft.com/office/drawing/2014/main" id="{5C0BA5BF-6379-E16E-0CA4-268B3821E825}"/>
              </a:ext>
            </a:extLst>
          </p:cNvPr>
          <p:cNvSpPr txBox="1">
            <a:spLocks noGrp="1"/>
          </p:cNvSpPr>
          <p:nvPr>
            <p:ph type="sldNum" sz="quarter" idx="8"/>
          </p:nvPr>
        </p:nvSpPr>
        <p:spPr/>
        <p:txBody>
          <a:bodyPr/>
          <a:lstStyle>
            <a:lvl1pPr>
              <a:defRPr/>
            </a:lvl1pPr>
          </a:lstStyle>
          <a:p>
            <a:pPr lvl="0"/>
            <a:fld id="{6EC6F61B-3B9E-46EA-B2F5-F03401E0B14B}" type="slidenum">
              <a:t>‹Nr.›</a:t>
            </a:fld>
            <a:endParaRPr lang="en-US"/>
          </a:p>
        </p:txBody>
      </p:sp>
    </p:spTree>
    <p:extLst>
      <p:ext uri="{BB962C8B-B14F-4D97-AF65-F5344CB8AC3E}">
        <p14:creationId xmlns:p14="http://schemas.microsoft.com/office/powerpoint/2010/main" val="4022579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7385B-BEE1-36C1-0DE1-858D1752D7F2}"/>
              </a:ext>
            </a:extLst>
          </p:cNvPr>
          <p:cNvSpPr txBox="1">
            <a:spLocks noGrp="1"/>
          </p:cNvSpPr>
          <p:nvPr>
            <p:ph type="title"/>
          </p:nvPr>
        </p:nvSpPr>
        <p:spPr/>
        <p:txBody>
          <a:bodyPr/>
          <a:lstStyle>
            <a:lvl1pPr>
              <a:defRPr/>
            </a:lvl1pPr>
          </a:lstStyle>
          <a:p>
            <a:pPr lvl="0"/>
            <a:r>
              <a:rPr lang="de-DE"/>
              <a:t>Mastertitelformat bearbeiten</a:t>
            </a:r>
            <a:endParaRPr lang="en-US"/>
          </a:p>
        </p:txBody>
      </p:sp>
      <p:sp>
        <p:nvSpPr>
          <p:cNvPr id="3" name="Content Placeholder 2">
            <a:extLst>
              <a:ext uri="{FF2B5EF4-FFF2-40B4-BE49-F238E27FC236}">
                <a16:creationId xmlns:a16="http://schemas.microsoft.com/office/drawing/2014/main" id="{BC9016E0-8C43-7C54-B561-7792BC7BD457}"/>
              </a:ext>
            </a:extLst>
          </p:cNvPr>
          <p:cNvSpPr txBox="1">
            <a:spLocks noGrp="1"/>
          </p:cNvSpPr>
          <p:nvPr>
            <p:ph idx="4294967295"/>
          </p:nvPr>
        </p:nvSpPr>
        <p:spPr>
          <a:xfrm>
            <a:off x="407986" y="1592263"/>
            <a:ext cx="5616573" cy="4608511"/>
          </a:xfrm>
        </p:spPr>
        <p:txBody>
          <a:bodyPr/>
          <a:lstStyle>
            <a:lvl1pPr>
              <a:defRPr lang="de-DE"/>
            </a:lvl1pPr>
            <a:lvl2pPr>
              <a:defRPr lang="de-DE"/>
            </a:lvl2pPr>
            <a:lvl3pPr>
              <a:defRPr lang="de-DE"/>
            </a:lvl3pPr>
            <a:lvl4pPr>
              <a:defRPr lang="de-DE"/>
            </a:lvl4pPr>
          </a:lstStyle>
          <a:p>
            <a:pPr lvl="0"/>
            <a:r>
              <a:rPr lang="de-DE"/>
              <a:t>Mastertextformat bearbeiten</a:t>
            </a:r>
          </a:p>
          <a:p>
            <a:pPr lvl="1"/>
            <a:r>
              <a:rPr lang="de-DE"/>
              <a:t>Zweite Ebene</a:t>
            </a:r>
          </a:p>
          <a:p>
            <a:pPr lvl="2"/>
            <a:r>
              <a:rPr lang="de-DE"/>
              <a:t>Dritte Ebene</a:t>
            </a:r>
          </a:p>
          <a:p>
            <a:pPr lvl="3"/>
            <a:r>
              <a:rPr lang="de-DE"/>
              <a:t>Vierte Ebene</a:t>
            </a:r>
          </a:p>
        </p:txBody>
      </p:sp>
      <p:sp>
        <p:nvSpPr>
          <p:cNvPr id="4" name="Content Placeholder 3">
            <a:extLst>
              <a:ext uri="{FF2B5EF4-FFF2-40B4-BE49-F238E27FC236}">
                <a16:creationId xmlns:a16="http://schemas.microsoft.com/office/drawing/2014/main" id="{FA97A2B3-1AAC-5D37-C36A-436598DF13FC}"/>
              </a:ext>
            </a:extLst>
          </p:cNvPr>
          <p:cNvSpPr txBox="1">
            <a:spLocks noGrp="1"/>
          </p:cNvSpPr>
          <p:nvPr>
            <p:ph idx="4294967295"/>
          </p:nvPr>
        </p:nvSpPr>
        <p:spPr>
          <a:xfrm>
            <a:off x="6172200" y="1592263"/>
            <a:ext cx="5611809" cy="4608511"/>
          </a:xfrm>
        </p:spPr>
        <p:txBody>
          <a:bodyPr/>
          <a:lstStyle>
            <a:lvl1pPr>
              <a:defRPr lang="de-DE"/>
            </a:lvl1pPr>
            <a:lvl2pPr>
              <a:defRPr lang="de-DE"/>
            </a:lvl2pPr>
            <a:lvl3pPr>
              <a:defRPr lang="de-DE"/>
            </a:lvl3pPr>
            <a:lvl4pPr>
              <a:defRPr lang="de-DE"/>
            </a:lvl4pPr>
          </a:lstStyle>
          <a:p>
            <a:pPr lvl="0"/>
            <a:r>
              <a:rPr lang="de-DE"/>
              <a:t>Mastertextformat bearbeiten</a:t>
            </a:r>
          </a:p>
          <a:p>
            <a:pPr lvl="1"/>
            <a:r>
              <a:rPr lang="de-DE"/>
              <a:t>Zweite Ebene</a:t>
            </a:r>
          </a:p>
          <a:p>
            <a:pPr lvl="2"/>
            <a:r>
              <a:rPr lang="de-DE"/>
              <a:t>Dritte Ebene</a:t>
            </a:r>
          </a:p>
          <a:p>
            <a:pPr lvl="3"/>
            <a:r>
              <a:rPr lang="de-DE"/>
              <a:t>Vierte Ebene</a:t>
            </a:r>
          </a:p>
        </p:txBody>
      </p:sp>
      <p:sp>
        <p:nvSpPr>
          <p:cNvPr id="5" name="Date Placeholder 7">
            <a:extLst>
              <a:ext uri="{FF2B5EF4-FFF2-40B4-BE49-F238E27FC236}">
                <a16:creationId xmlns:a16="http://schemas.microsoft.com/office/drawing/2014/main" id="{04CCEE8C-8D08-10CD-08CF-FBF616A6937D}"/>
              </a:ext>
            </a:extLst>
          </p:cNvPr>
          <p:cNvSpPr txBox="1">
            <a:spLocks noGrp="1"/>
          </p:cNvSpPr>
          <p:nvPr>
            <p:ph type="dt" sz="half" idx="7"/>
          </p:nvPr>
        </p:nvSpPr>
        <p:spPr/>
        <p:txBody>
          <a:bodyPr/>
          <a:lstStyle>
            <a:lvl1pPr>
              <a:defRPr lang="de-CH"/>
            </a:lvl1pPr>
          </a:lstStyle>
          <a:p>
            <a:pPr lvl="0"/>
            <a:fld id="{A55A03A3-B862-47D0-A72C-8AA1F728645B}" type="datetime1">
              <a:rPr lang="de-CH"/>
              <a:pPr lvl="0"/>
              <a:t>20.06.2025</a:t>
            </a:fld>
            <a:endParaRPr lang="en-US"/>
          </a:p>
        </p:txBody>
      </p:sp>
      <p:sp>
        <p:nvSpPr>
          <p:cNvPr id="6" name="Footer Placeholder 8">
            <a:extLst>
              <a:ext uri="{FF2B5EF4-FFF2-40B4-BE49-F238E27FC236}">
                <a16:creationId xmlns:a16="http://schemas.microsoft.com/office/drawing/2014/main" id="{9832972F-5B49-FCAD-C959-231BCDE72E95}"/>
              </a:ext>
            </a:extLst>
          </p:cNvPr>
          <p:cNvSpPr txBox="1">
            <a:spLocks noGrp="1"/>
          </p:cNvSpPr>
          <p:nvPr>
            <p:ph type="ftr" sz="quarter" idx="9"/>
          </p:nvPr>
        </p:nvSpPr>
        <p:spPr/>
        <p:txBody>
          <a:bodyPr/>
          <a:lstStyle>
            <a:lvl1pPr>
              <a:defRPr/>
            </a:lvl1pPr>
          </a:lstStyle>
          <a:p>
            <a:pPr lvl="0"/>
            <a:r>
              <a:rPr lang="en-US"/>
              <a:t>Presenter | Presentation Title</a:t>
            </a:r>
          </a:p>
        </p:txBody>
      </p:sp>
      <p:sp>
        <p:nvSpPr>
          <p:cNvPr id="7" name="Slide Number Placeholder 9">
            <a:extLst>
              <a:ext uri="{FF2B5EF4-FFF2-40B4-BE49-F238E27FC236}">
                <a16:creationId xmlns:a16="http://schemas.microsoft.com/office/drawing/2014/main" id="{6257DD58-9F99-E01E-4B3E-2CB4A9944A93}"/>
              </a:ext>
            </a:extLst>
          </p:cNvPr>
          <p:cNvSpPr txBox="1">
            <a:spLocks noGrp="1"/>
          </p:cNvSpPr>
          <p:nvPr>
            <p:ph type="sldNum" sz="quarter" idx="8"/>
          </p:nvPr>
        </p:nvSpPr>
        <p:spPr/>
        <p:txBody>
          <a:bodyPr/>
          <a:lstStyle>
            <a:lvl1pPr>
              <a:defRPr/>
            </a:lvl1pPr>
          </a:lstStyle>
          <a:p>
            <a:pPr lvl="0"/>
            <a:fld id="{B0505DA1-CBE2-4501-BCD7-5184573D0B39}" type="slidenum">
              <a:t>‹Nr.›</a:t>
            </a:fld>
            <a:endParaRPr lang="en-US"/>
          </a:p>
        </p:txBody>
      </p:sp>
    </p:spTree>
    <p:extLst>
      <p:ext uri="{BB962C8B-B14F-4D97-AF65-F5344CB8AC3E}">
        <p14:creationId xmlns:p14="http://schemas.microsoft.com/office/powerpoint/2010/main" val="2868631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F9EB92-0441-4A5E-61D3-8F4554915FC7}"/>
              </a:ext>
            </a:extLst>
          </p:cNvPr>
          <p:cNvSpPr txBox="1">
            <a:spLocks noGrp="1"/>
          </p:cNvSpPr>
          <p:nvPr>
            <p:ph type="title"/>
          </p:nvPr>
        </p:nvSpPr>
        <p:spPr>
          <a:xfrm>
            <a:off x="407986" y="373596"/>
            <a:ext cx="11376022" cy="1065742"/>
          </a:xfrm>
          <a:prstGeom prst="rect">
            <a:avLst/>
          </a:prstGeom>
          <a:noFill/>
          <a:ln>
            <a:noFill/>
          </a:ln>
        </p:spPr>
        <p:txBody>
          <a:bodyPr vert="horz" wrap="square" lIns="0" tIns="0" rIns="0" bIns="0" anchor="t" anchorCtr="0" compatLnSpc="1">
            <a:noAutofit/>
          </a:bodyPr>
          <a:lstStyle/>
          <a:p>
            <a:pPr lvl="0"/>
            <a:r>
              <a:rPr lang="de-DE"/>
              <a:t>Mastertitelformat bearbeiten</a:t>
            </a:r>
            <a:endParaRPr lang="en-US"/>
          </a:p>
        </p:txBody>
      </p:sp>
      <p:sp>
        <p:nvSpPr>
          <p:cNvPr id="3" name="Text Placeholder 2">
            <a:extLst>
              <a:ext uri="{FF2B5EF4-FFF2-40B4-BE49-F238E27FC236}">
                <a16:creationId xmlns:a16="http://schemas.microsoft.com/office/drawing/2014/main" id="{3D669D74-FDBB-D49D-8A4C-C786E45F52BF}"/>
              </a:ext>
            </a:extLst>
          </p:cNvPr>
          <p:cNvSpPr txBox="1">
            <a:spLocks noGrp="1"/>
          </p:cNvSpPr>
          <p:nvPr>
            <p:ph type="body" idx="1"/>
          </p:nvPr>
        </p:nvSpPr>
        <p:spPr>
          <a:xfrm>
            <a:off x="407986" y="1592263"/>
            <a:ext cx="11376022" cy="4608511"/>
          </a:xfrm>
          <a:prstGeom prst="rect">
            <a:avLst/>
          </a:prstGeom>
          <a:noFill/>
          <a:ln>
            <a:noFill/>
          </a:ln>
        </p:spPr>
        <p:txBody>
          <a:bodyPr vert="horz" wrap="square" lIns="0" tIns="0" rIns="0" bIns="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9AE77849-98A7-C9AB-7320-21B6E0CA1678}"/>
              </a:ext>
            </a:extLst>
          </p:cNvPr>
          <p:cNvSpPr txBox="1">
            <a:spLocks noGrp="1"/>
          </p:cNvSpPr>
          <p:nvPr>
            <p:ph type="dt" sz="half" idx="2"/>
          </p:nvPr>
        </p:nvSpPr>
        <p:spPr>
          <a:xfrm>
            <a:off x="2495598" y="6378351"/>
            <a:ext cx="1620792" cy="365129"/>
          </a:xfrm>
          <a:prstGeom prst="rect">
            <a:avLst/>
          </a:prstGeom>
          <a:noFill/>
          <a:ln>
            <a:noFill/>
          </a:ln>
        </p:spPr>
        <p:txBody>
          <a:bodyPr vert="horz" wrap="square" lIns="0" tIns="0" rIns="0" bIns="0" anchor="ctr" anchorCtr="0" compatLnSpc="1">
            <a:noAutofit/>
          </a:bodyPr>
          <a:lstStyle>
            <a:lvl1pPr marL="0" marR="0" lvl="0" indent="0" algn="r" defTabSz="914400" rtl="0" fontAlgn="auto" hangingPunct="1">
              <a:lnSpc>
                <a:spcPct val="100000"/>
              </a:lnSpc>
              <a:spcBef>
                <a:spcPts val="0"/>
              </a:spcBef>
              <a:spcAft>
                <a:spcPts val="0"/>
              </a:spcAft>
              <a:buNone/>
              <a:tabLst/>
              <a:defRPr lang="en-GB" sz="1000" b="0" i="0" u="none" strike="noStrike" kern="1200" cap="none" spc="0" baseline="0">
                <a:solidFill>
                  <a:srgbClr val="0033A0"/>
                </a:solidFill>
                <a:uFillTx/>
                <a:latin typeface="Arial"/>
              </a:defRPr>
            </a:lvl1pPr>
          </a:lstStyle>
          <a:p>
            <a:pPr lvl="0"/>
            <a:fld id="{C2AFF7E0-D535-49FC-B536-9D1EB8D4A84C}" type="datetime1">
              <a:rPr lang="en-GB"/>
              <a:pPr lvl="0"/>
              <a:t>20/06/2025</a:t>
            </a:fld>
            <a:endParaRPr lang="en-GB"/>
          </a:p>
        </p:txBody>
      </p:sp>
      <p:sp>
        <p:nvSpPr>
          <p:cNvPr id="5" name="Slide Number Placeholder 5">
            <a:extLst>
              <a:ext uri="{FF2B5EF4-FFF2-40B4-BE49-F238E27FC236}">
                <a16:creationId xmlns:a16="http://schemas.microsoft.com/office/drawing/2014/main" id="{76E13ED2-4F7A-6875-7ED0-675A7AB44122}"/>
              </a:ext>
            </a:extLst>
          </p:cNvPr>
          <p:cNvSpPr txBox="1">
            <a:spLocks noGrp="1"/>
          </p:cNvSpPr>
          <p:nvPr>
            <p:ph type="sldNum" sz="quarter" idx="4"/>
          </p:nvPr>
        </p:nvSpPr>
        <p:spPr>
          <a:xfrm>
            <a:off x="11107545" y="6383847"/>
            <a:ext cx="681255" cy="365129"/>
          </a:xfrm>
          <a:prstGeom prst="rect">
            <a:avLst/>
          </a:prstGeom>
          <a:noFill/>
          <a:ln>
            <a:noFill/>
          </a:ln>
        </p:spPr>
        <p:txBody>
          <a:bodyPr vert="horz" wrap="square" lIns="0" tIns="0" rIns="0" bIns="0" anchor="ctr" anchorCtr="0" compatLnSpc="1">
            <a:noAutofit/>
          </a:bodyPr>
          <a:lstStyle>
            <a:lvl1pPr marL="0" marR="0" lvl="0" indent="0" algn="r" defTabSz="914400" rtl="0" fontAlgn="auto" hangingPunct="1">
              <a:lnSpc>
                <a:spcPct val="100000"/>
              </a:lnSpc>
              <a:spcBef>
                <a:spcPts val="0"/>
              </a:spcBef>
              <a:spcAft>
                <a:spcPts val="0"/>
              </a:spcAft>
              <a:buNone/>
              <a:tabLst/>
              <a:defRPr lang="en-US" sz="1000" b="0" i="0" u="none" strike="noStrike" kern="1200" cap="none" spc="0" baseline="0">
                <a:solidFill>
                  <a:srgbClr val="0033A0"/>
                </a:solidFill>
                <a:uFillTx/>
                <a:latin typeface="Arial"/>
              </a:defRPr>
            </a:lvl1pPr>
          </a:lstStyle>
          <a:p>
            <a:pPr lvl="0"/>
            <a:fld id="{4D28676F-7AEC-415F-8CEC-42190B3EEE22}" type="slidenum">
              <a:t>‹Nr.›</a:t>
            </a:fld>
            <a:endParaRPr lang="en-US"/>
          </a:p>
        </p:txBody>
      </p:sp>
      <p:sp>
        <p:nvSpPr>
          <p:cNvPr id="6" name="Footer Placeholder 6">
            <a:extLst>
              <a:ext uri="{FF2B5EF4-FFF2-40B4-BE49-F238E27FC236}">
                <a16:creationId xmlns:a16="http://schemas.microsoft.com/office/drawing/2014/main" id="{77F2F0B5-C1EF-87C5-419D-BE0EB86C49EE}"/>
              </a:ext>
            </a:extLst>
          </p:cNvPr>
          <p:cNvSpPr txBox="1">
            <a:spLocks noGrp="1"/>
          </p:cNvSpPr>
          <p:nvPr>
            <p:ph type="ftr" sz="quarter" idx="3"/>
          </p:nvPr>
        </p:nvSpPr>
        <p:spPr>
          <a:xfrm>
            <a:off x="4259266" y="6383847"/>
            <a:ext cx="6572222"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0033A0"/>
                </a:solidFill>
                <a:uFillTx/>
                <a:latin typeface="Arial"/>
              </a:defRPr>
            </a:lvl1pPr>
          </a:lstStyle>
          <a:p>
            <a:pPr lvl="0"/>
            <a:r>
              <a:rPr lang="en-US"/>
              <a:t>Presenter | Presentation Title</a:t>
            </a:r>
          </a:p>
        </p:txBody>
      </p:sp>
      <p:cxnSp>
        <p:nvCxnSpPr>
          <p:cNvPr id="7" name="Straight Connector 13">
            <a:extLst>
              <a:ext uri="{FF2B5EF4-FFF2-40B4-BE49-F238E27FC236}">
                <a16:creationId xmlns:a16="http://schemas.microsoft.com/office/drawing/2014/main" id="{AE0295DB-7655-C6F7-5D10-387052E18D8B}"/>
              </a:ext>
            </a:extLst>
          </p:cNvPr>
          <p:cNvCxnSpPr/>
          <p:nvPr/>
        </p:nvCxnSpPr>
        <p:spPr>
          <a:xfrm>
            <a:off x="407986" y="6266611"/>
            <a:ext cx="11376023" cy="0"/>
          </a:xfrm>
          <a:prstGeom prst="straightConnector1">
            <a:avLst/>
          </a:prstGeom>
          <a:noFill/>
          <a:ln w="9528" cap="flat">
            <a:solidFill>
              <a:srgbClr val="0033A0"/>
            </a:solidFill>
            <a:prstDash val="solid"/>
            <a:miter/>
          </a:ln>
        </p:spPr>
      </p:cxnSp>
      <p:pic>
        <p:nvPicPr>
          <p:cNvPr id="8" name="Grafik 7">
            <a:extLst>
              <a:ext uri="{FF2B5EF4-FFF2-40B4-BE49-F238E27FC236}">
                <a16:creationId xmlns:a16="http://schemas.microsoft.com/office/drawing/2014/main" id="{B9790009-170C-C9AC-7C6A-0F82D4A001CC}"/>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0" y="6266360"/>
            <a:ext cx="2243847" cy="59164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txStyles>
    <p:titleStyle>
      <a:lvl1pPr marL="0" marR="0" lvl="0" indent="0" algn="l" defTabSz="914400" rtl="0" fontAlgn="auto" hangingPunct="1">
        <a:lnSpc>
          <a:spcPct val="90000"/>
        </a:lnSpc>
        <a:spcBef>
          <a:spcPts val="0"/>
        </a:spcBef>
        <a:spcAft>
          <a:spcPts val="0"/>
        </a:spcAft>
        <a:buNone/>
        <a:tabLst/>
        <a:defRPr lang="de-DE" sz="3600" b="1" i="0" u="none" strike="noStrike" kern="1200" cap="none" spc="0" baseline="0">
          <a:solidFill>
            <a:srgbClr val="0033A0"/>
          </a:solidFill>
          <a:uFillTx/>
          <a:latin typeface="Arial"/>
        </a:defRPr>
      </a:lvl1pPr>
    </p:titleStyle>
    <p:bodyStyle>
      <a:lvl1pPr marL="0" marR="0" lvl="0" indent="0" algn="l" defTabSz="914400" rtl="0" fontAlgn="auto" hangingPunct="1">
        <a:lnSpc>
          <a:spcPct val="90000"/>
        </a:lnSpc>
        <a:spcBef>
          <a:spcPts val="1800"/>
        </a:spcBef>
        <a:spcAft>
          <a:spcPts val="400"/>
        </a:spcAft>
        <a:buNone/>
        <a:tabLst/>
        <a:defRPr lang="en-US" sz="2100" b="1" i="0" u="none" strike="noStrike" kern="1200" cap="none" spc="0" baseline="0">
          <a:solidFill>
            <a:srgbClr val="181818"/>
          </a:solidFill>
          <a:uFillTx/>
          <a:latin typeface="Arial"/>
        </a:defRPr>
      </a:lvl1pPr>
      <a:lvl2pPr marL="323853" marR="0" lvl="1" indent="-323999" algn="l" defTabSz="914400" rtl="0" fontAlgn="auto" hangingPunct="1">
        <a:lnSpc>
          <a:spcPct val="100000"/>
        </a:lnSpc>
        <a:spcBef>
          <a:spcPts val="500"/>
        </a:spcBef>
        <a:spcAft>
          <a:spcPts val="300"/>
        </a:spcAft>
        <a:buSzPct val="100000"/>
        <a:buFont typeface="Arial"/>
        <a:buChar char="•"/>
        <a:tabLst/>
        <a:defRPr lang="en-US" sz="1800" b="0" i="0" u="none" strike="noStrike" kern="1200" cap="none" spc="0" baseline="0">
          <a:solidFill>
            <a:srgbClr val="181818"/>
          </a:solidFill>
          <a:uFillTx/>
          <a:latin typeface="Arial"/>
        </a:defRPr>
      </a:lvl2pPr>
      <a:lvl3pPr marL="647998" marR="0" lvl="2" indent="-323999" algn="l" defTabSz="914400" rtl="0" fontAlgn="auto" hangingPunct="1">
        <a:lnSpc>
          <a:spcPct val="100000"/>
        </a:lnSpc>
        <a:spcBef>
          <a:spcPts val="500"/>
        </a:spcBef>
        <a:spcAft>
          <a:spcPts val="300"/>
        </a:spcAft>
        <a:buSzPct val="100000"/>
        <a:buFont typeface="Arial" pitchFamily="34"/>
        <a:buChar char="•"/>
        <a:tabLst/>
        <a:defRPr lang="en-US" sz="1700" b="0" i="0" u="none" strike="noStrike" kern="1200" cap="none" spc="0" baseline="0">
          <a:solidFill>
            <a:srgbClr val="181818"/>
          </a:solidFill>
          <a:uFillTx/>
          <a:latin typeface="Arial"/>
        </a:defRPr>
      </a:lvl3pPr>
      <a:lvl4pPr marL="971998" marR="0" lvl="3" indent="-323999" algn="l" defTabSz="914400" rtl="0" fontAlgn="auto" hangingPunct="1">
        <a:lnSpc>
          <a:spcPct val="100000"/>
        </a:lnSpc>
        <a:spcBef>
          <a:spcPts val="500"/>
        </a:spcBef>
        <a:spcAft>
          <a:spcPts val="300"/>
        </a:spcAft>
        <a:buSzPct val="100000"/>
        <a:buFont typeface="Arial" pitchFamily="34"/>
        <a:buChar char="•"/>
        <a:tabLst/>
        <a:defRPr lang="en-US" sz="1600" b="0" i="0" u="none" strike="noStrike" kern="1200" cap="none" spc="0" baseline="0">
          <a:solidFill>
            <a:srgbClr val="181818"/>
          </a:solidFill>
          <a:uFillTx/>
          <a:latin typeface="Arial"/>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9.png"/><Relationship Id="rId3" Type="http://schemas.openxmlformats.org/officeDocument/2006/relationships/image" Target="../media/image33.png"/><Relationship Id="rId7" Type="http://schemas.openxmlformats.org/officeDocument/2006/relationships/image" Target="../media/image35.png"/><Relationship Id="rId12"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14.png"/><Relationship Id="rId11" Type="http://schemas.openxmlformats.org/officeDocument/2006/relationships/image" Target="../media/image38.png"/><Relationship Id="rId5" Type="http://schemas.openxmlformats.org/officeDocument/2006/relationships/image" Target="../media/image29.png"/><Relationship Id="rId15" Type="http://schemas.openxmlformats.org/officeDocument/2006/relationships/image" Target="../media/image41.jpeg"/><Relationship Id="rId10" Type="http://schemas.openxmlformats.org/officeDocument/2006/relationships/image" Target="../media/image37.png"/><Relationship Id="rId4" Type="http://schemas.openxmlformats.org/officeDocument/2006/relationships/image" Target="../media/image34.png"/><Relationship Id="rId9" Type="http://schemas.openxmlformats.org/officeDocument/2006/relationships/image" Target="../media/image19.jpg"/><Relationship Id="rId1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1.jpeg"/><Relationship Id="rId3" Type="http://schemas.openxmlformats.org/officeDocument/2006/relationships/image" Target="../media/image35.png"/><Relationship Id="rId7" Type="http://schemas.openxmlformats.org/officeDocument/2006/relationships/image" Target="../media/image40.png"/><Relationship Id="rId12"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38.png"/><Relationship Id="rId11" Type="http://schemas.openxmlformats.org/officeDocument/2006/relationships/image" Target="../media/image42.png"/><Relationship Id="rId5" Type="http://schemas.openxmlformats.org/officeDocument/2006/relationships/image" Target="../media/image33.png"/><Relationship Id="rId15" Type="http://schemas.openxmlformats.org/officeDocument/2006/relationships/image" Target="../media/image26.png"/><Relationship Id="rId10" Type="http://schemas.openxmlformats.org/officeDocument/2006/relationships/image" Target="../media/image19.jpg"/><Relationship Id="rId4" Type="http://schemas.openxmlformats.org/officeDocument/2006/relationships/image" Target="../media/image36.png"/><Relationship Id="rId9" Type="http://schemas.openxmlformats.org/officeDocument/2006/relationships/image" Target="../media/image29.png"/><Relationship Id="rId14" Type="http://schemas.openxmlformats.org/officeDocument/2006/relationships/image" Target="../media/image3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hyperlink" Target="https://indico.cern.ch/event/1439855/contributions/6461651/attachments/3046030/5417862/Report_of_Physics_Beyond_Colliders_at_CERN.pdf_v02.pdf" TargetMode="External"/><Relationship Id="rId3" Type="http://schemas.openxmlformats.org/officeDocument/2006/relationships/image" Target="../media/image43.png"/><Relationship Id="rId7" Type="http://schemas.openxmlformats.org/officeDocument/2006/relationships/hyperlink" Target="https://indico.cern.ch/event/1439855/contributions/6461556/" TargetMode="External"/><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image" Target="../media/image45.png"/><Relationship Id="rId5" Type="http://schemas.openxmlformats.org/officeDocument/2006/relationships/image" Target="../media/image27.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image" Target="../media/image45.png"/><Relationship Id="rId11" Type="http://schemas.openxmlformats.org/officeDocument/2006/relationships/image" Target="../media/image48.jpg"/><Relationship Id="rId5" Type="http://schemas.openxmlformats.org/officeDocument/2006/relationships/image" Target="../media/image27.png"/><Relationship Id="rId10" Type="http://schemas.openxmlformats.org/officeDocument/2006/relationships/hyperlink" Target="https://indico.cern.ch/event/1439855/contributions/6461651/attachments/3046030/5417862/Report_of_Physics_Beyond_Colliders_at_CERN.pdf_v02.pdf" TargetMode="External"/><Relationship Id="rId4" Type="http://schemas.openxmlformats.org/officeDocument/2006/relationships/image" Target="../media/image44.png"/><Relationship Id="rId9" Type="http://schemas.openxmlformats.org/officeDocument/2006/relationships/hyperlink" Target="https://indico.cern.ch/event/1439855/contributions/6461556/"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0.xml"/><Relationship Id="rId5" Type="http://schemas.openxmlformats.org/officeDocument/2006/relationships/image" Target="../media/image10.jp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20.xml"/><Relationship Id="rId4" Type="http://schemas.openxmlformats.org/officeDocument/2006/relationships/hyperlink" Target="https://indico.cern.ch/event/1439855/abstracts/190833/"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20.xml"/><Relationship Id="rId4" Type="http://schemas.openxmlformats.org/officeDocument/2006/relationships/image" Target="../media/image50.jp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20.xml"/><Relationship Id="rId6" Type="http://schemas.openxmlformats.org/officeDocument/2006/relationships/hyperlink" Target="https://indico.cern.ch/event/1439855/contributions/6461625/" TargetMode="External"/><Relationship Id="rId5" Type="http://schemas.openxmlformats.org/officeDocument/2006/relationships/hyperlink" Target="https://indico.cern.ch/event/1439855/abstracts/190833/" TargetMode="External"/><Relationship Id="rId4" Type="http://schemas.openxmlformats.org/officeDocument/2006/relationships/image" Target="../media/image50.jp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20.xml"/><Relationship Id="rId6" Type="http://schemas.openxmlformats.org/officeDocument/2006/relationships/image" Target="../media/image53.png"/><Relationship Id="rId5" Type="http://schemas.openxmlformats.org/officeDocument/2006/relationships/image" Target="../media/image50.jp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8" Type="http://schemas.openxmlformats.org/officeDocument/2006/relationships/hyperlink" Target="https://indico.cern.ch/event/1439855/contributions/6461625/" TargetMode="External"/><Relationship Id="rId3" Type="http://schemas.openxmlformats.org/officeDocument/2006/relationships/image" Target="../media/image51.png"/><Relationship Id="rId7" Type="http://schemas.openxmlformats.org/officeDocument/2006/relationships/hyperlink" Target="https://indico.cern.ch/event/1439855/abstracts/190833/" TargetMode="External"/><Relationship Id="rId2" Type="http://schemas.openxmlformats.org/officeDocument/2006/relationships/image" Target="../media/image49.png"/><Relationship Id="rId1" Type="http://schemas.openxmlformats.org/officeDocument/2006/relationships/slideLayout" Target="../slideLayouts/slideLayout20.xml"/><Relationship Id="rId6" Type="http://schemas.openxmlformats.org/officeDocument/2006/relationships/image" Target="../media/image53.png"/><Relationship Id="rId5" Type="http://schemas.openxmlformats.org/officeDocument/2006/relationships/image" Target="../media/image50.jpg"/><Relationship Id="rId4" Type="http://schemas.openxmlformats.org/officeDocument/2006/relationships/image" Target="../media/image52.png"/><Relationship Id="rId9" Type="http://schemas.openxmlformats.org/officeDocument/2006/relationships/hyperlink" Target="https://indico.cern.ch/event/1439855/contributions/6461496/"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indico.cern.ch/event/1439855/contributions/6461571/" TargetMode="External"/><Relationship Id="rId2" Type="http://schemas.openxmlformats.org/officeDocument/2006/relationships/image" Target="../media/image50.jp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indico.cern.ch/event/1439855/abstracts/191018/" TargetMode="External"/><Relationship Id="rId1" Type="http://schemas.openxmlformats.org/officeDocument/2006/relationships/slideLayout" Target="../slideLayouts/slideLayout20.xml"/><Relationship Id="rId6" Type="http://schemas.openxmlformats.org/officeDocument/2006/relationships/image" Target="../media/image55.png"/><Relationship Id="rId5" Type="http://schemas.openxmlformats.org/officeDocument/2006/relationships/hyperlink" Target="https://cds.cern.ch/record/2800190/files/2201.07895.pdf" TargetMode="External"/><Relationship Id="rId4" Type="http://schemas.openxmlformats.org/officeDocument/2006/relationships/hyperlink" Target="https://indico.cern.ch/event/1439855/contributions/6461564/"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8" Type="http://schemas.openxmlformats.org/officeDocument/2006/relationships/hyperlink" Target="https://indico.cern.ch/event/1439855/abstracts/190997/" TargetMode="External"/><Relationship Id="rId13" Type="http://schemas.openxmlformats.org/officeDocument/2006/relationships/image" Target="../media/image11.jpg"/><Relationship Id="rId3" Type="http://schemas.openxmlformats.org/officeDocument/2006/relationships/image" Target="../media/image56.png"/><Relationship Id="rId7" Type="http://schemas.openxmlformats.org/officeDocument/2006/relationships/image" Target="../media/image58.jpg"/><Relationship Id="rId12"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image" Target="../media/image27.png"/><Relationship Id="rId11" Type="http://schemas.openxmlformats.org/officeDocument/2006/relationships/hyperlink" Target="https://indico.cern.ch/event/1439855/contributions/6461651/attachments/3046030/5417862/Report_of_Physics_Beyond_Colliders_at_CERN.pdf_v02.pdf" TargetMode="External"/><Relationship Id="rId5" Type="http://schemas.openxmlformats.org/officeDocument/2006/relationships/image" Target="../media/image42.png"/><Relationship Id="rId10" Type="http://schemas.openxmlformats.org/officeDocument/2006/relationships/hyperlink" Target="https://indico.cern.ch/event/1439855/contributions/6461600/" TargetMode="External"/><Relationship Id="rId4" Type="http://schemas.openxmlformats.org/officeDocument/2006/relationships/image" Target="../media/image57.png"/><Relationship Id="rId9" Type="http://schemas.openxmlformats.org/officeDocument/2006/relationships/image" Target="../media/image45.png"/><Relationship Id="rId14" Type="http://schemas.openxmlformats.org/officeDocument/2006/relationships/image" Target="../media/image6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8" Type="http://schemas.openxmlformats.org/officeDocument/2006/relationships/hyperlink" Target="https://indico.cern.ch/event/1439855/contributions/6461625/" TargetMode="External"/><Relationship Id="rId3" Type="http://schemas.openxmlformats.org/officeDocument/2006/relationships/hyperlink" Target="https://indico.cern.ch/event/1439855/abstracts/190997/" TargetMode="External"/><Relationship Id="rId7" Type="http://schemas.openxmlformats.org/officeDocument/2006/relationships/hyperlink" Target="https://indico.cern.ch/event/1439855/contributions/6461600/" TargetMode="External"/><Relationship Id="rId2" Type="http://schemas.openxmlformats.org/officeDocument/2006/relationships/hyperlink" Target="https://indico.cern.ch/event/1439855/abstracts/190833/" TargetMode="External"/><Relationship Id="rId1" Type="http://schemas.openxmlformats.org/officeDocument/2006/relationships/slideLayout" Target="../slideLayouts/slideLayout21.xml"/><Relationship Id="rId6" Type="http://schemas.openxmlformats.org/officeDocument/2006/relationships/hyperlink" Target="https://indico.cern.ch/event/1439855/contributions/6461556/" TargetMode="External"/><Relationship Id="rId5" Type="http://schemas.openxmlformats.org/officeDocument/2006/relationships/hyperlink" Target="https://indico.cern.ch/event/1439855/contributions/6461571/" TargetMode="External"/><Relationship Id="rId10" Type="http://schemas.openxmlformats.org/officeDocument/2006/relationships/image" Target="../media/image61.png"/><Relationship Id="rId4" Type="http://schemas.openxmlformats.org/officeDocument/2006/relationships/hyperlink" Target="https://indico.cern.ch/event/1439855/contributions/6461564/" TargetMode="External"/><Relationship Id="rId9" Type="http://schemas.openxmlformats.org/officeDocument/2006/relationships/hyperlink" Target="https://indico.cern.ch/event/1439855/contributions/6461651/attachments/3046030/5417862/Report_of_Physics_Beyond_Colliders_at_CERN.pdf_v02.pdf"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hyperlink" Target="https://indico.cern.ch/event/1439855/contributions/6461651/attachments/3046030/5417862/Report_of_Physics_Beyond_Colliders_at_CERN.pdf_v02.pdf" TargetMode="External"/><Relationship Id="rId2" Type="http://schemas.openxmlformats.org/officeDocument/2006/relationships/image" Target="../media/image27.png"/><Relationship Id="rId1" Type="http://schemas.openxmlformats.org/officeDocument/2006/relationships/slideLayout" Target="../slideLayouts/slideLayout20.xml"/><Relationship Id="rId5" Type="http://schemas.openxmlformats.org/officeDocument/2006/relationships/hyperlink" Target="https://arxiv.org/abs/2203.08192" TargetMode="External"/><Relationship Id="rId4" Type="http://schemas.openxmlformats.org/officeDocument/2006/relationships/hyperlink" Target="https://indico.cern.ch/event/1439855/contributions/6461625/"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hyperlink" Target="https://indico.cern.ch/event/1439855/contributions/6461571/" TargetMode="External"/><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1.png"/><Relationship Id="rId2" Type="http://schemas.openxmlformats.org/officeDocument/2006/relationships/image" Target="../media/image62.png"/><Relationship Id="rId1" Type="http://schemas.openxmlformats.org/officeDocument/2006/relationships/slideLayout" Target="../slideLayouts/slideLayout20.xml"/><Relationship Id="rId6" Type="http://schemas.openxmlformats.org/officeDocument/2006/relationships/image" Target="../media/image66.png"/><Relationship Id="rId11" Type="http://schemas.openxmlformats.org/officeDocument/2006/relationships/image" Target="../media/image70.png"/><Relationship Id="rId5" Type="http://schemas.openxmlformats.org/officeDocument/2006/relationships/image" Target="../media/image65.png"/><Relationship Id="rId10" Type="http://schemas.openxmlformats.org/officeDocument/2006/relationships/image" Target="../media/image50.jpg"/><Relationship Id="rId4" Type="http://schemas.openxmlformats.org/officeDocument/2006/relationships/image" Target="../media/image64.png"/><Relationship Id="rId9"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hyperlink" Target="https://indico.cern.ch/event/1439855/abstracts/191018/" TargetMode="External"/><Relationship Id="rId2" Type="http://schemas.openxmlformats.org/officeDocument/2006/relationships/image" Target="../media/image72.png"/><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8" Type="http://schemas.openxmlformats.org/officeDocument/2006/relationships/hyperlink" Target="https://github.com/Wake-T/Wake-T" TargetMode="External"/><Relationship Id="rId3" Type="http://schemas.openxmlformats.org/officeDocument/2006/relationships/image" Target="../media/image77.png"/><Relationship Id="rId7" Type="http://schemas.openxmlformats.org/officeDocument/2006/relationships/hyperlink" Target="https://github.com/Angel/FP/Wake-T" TargetMode="External"/><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image" Target="../media/image12.png"/><Relationship Id="rId5" Type="http://schemas.openxmlformats.org/officeDocument/2006/relationships/image" Target="../media/image78.png"/><Relationship Id="rId10" Type="http://schemas.openxmlformats.org/officeDocument/2006/relationships/image" Target="../media/image19.jpg"/><Relationship Id="rId4" Type="http://schemas.openxmlformats.org/officeDocument/2006/relationships/image" Target="../media/image13.png"/><Relationship Id="rId9" Type="http://schemas.openxmlformats.org/officeDocument/2006/relationships/image" Target="../media/image14.png"/></Relationships>
</file>

<file path=ppt/slides/_rels/slide42.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25.jpeg"/><Relationship Id="rId18" Type="http://schemas.openxmlformats.org/officeDocument/2006/relationships/image" Target="../media/image27.png"/><Relationship Id="rId3" Type="http://schemas.openxmlformats.org/officeDocument/2006/relationships/image" Target="../media/image7.jpg"/><Relationship Id="rId7" Type="http://schemas.openxmlformats.org/officeDocument/2006/relationships/image" Target="../media/image79.png"/><Relationship Id="rId12" Type="http://schemas.openxmlformats.org/officeDocument/2006/relationships/image" Target="../media/image24.png"/><Relationship Id="rId17" Type="http://schemas.openxmlformats.org/officeDocument/2006/relationships/image" Target="../media/image14.png"/><Relationship Id="rId2" Type="http://schemas.openxmlformats.org/officeDocument/2006/relationships/notesSlide" Target="../notesSlides/notesSlide23.xml"/><Relationship Id="rId16" Type="http://schemas.openxmlformats.org/officeDocument/2006/relationships/image" Target="../media/image21.png"/><Relationship Id="rId1" Type="http://schemas.openxmlformats.org/officeDocument/2006/relationships/slideLayout" Target="../slideLayouts/slideLayout20.xml"/><Relationship Id="rId6" Type="http://schemas.openxmlformats.org/officeDocument/2006/relationships/image" Target="../media/image19.jpg"/><Relationship Id="rId11" Type="http://schemas.openxmlformats.org/officeDocument/2006/relationships/image" Target="../media/image28.png"/><Relationship Id="rId5" Type="http://schemas.openxmlformats.org/officeDocument/2006/relationships/image" Target="../media/image22.jpg"/><Relationship Id="rId1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23.png"/><Relationship Id="rId9" Type="http://schemas.openxmlformats.org/officeDocument/2006/relationships/image" Target="../media/image29.png"/><Relationship Id="rId14"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0.xml"/><Relationship Id="rId5" Type="http://schemas.openxmlformats.org/officeDocument/2006/relationships/hyperlink" Target="https://indico.cern.ch/event/1439855/abstracts/190833/" TargetMode="External"/><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indico.cern.ch/event/1439855/contributions/6461625/" TargetMode="External"/><Relationship Id="rId1" Type="http://schemas.openxmlformats.org/officeDocument/2006/relationships/slideLayout" Target="../slideLayouts/slideLayout20.xml"/><Relationship Id="rId4" Type="http://schemas.openxmlformats.org/officeDocument/2006/relationships/image" Target="../media/image83.png"/></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8" Type="http://schemas.openxmlformats.org/officeDocument/2006/relationships/hyperlink" Target="https://indico.cern.ch/event/1439855/contributions/6461564/" TargetMode="External"/><Relationship Id="rId3" Type="http://schemas.openxmlformats.org/officeDocument/2006/relationships/image" Target="../media/image84.png"/><Relationship Id="rId7"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hyperlink" Target="https://cds.cern.ch/record/2800190/files/2201.07895.pdf" TargetMode="External"/><Relationship Id="rId5" Type="http://schemas.openxmlformats.org/officeDocument/2006/relationships/image" Target="../media/image86.png"/><Relationship Id="rId4" Type="http://schemas.openxmlformats.org/officeDocument/2006/relationships/image" Target="../media/image85.png"/></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6.xml"/><Relationship Id="rId1" Type="http://schemas.openxmlformats.org/officeDocument/2006/relationships/slideLayout" Target="../slideLayouts/slideLayout20.xml"/><Relationship Id="rId4" Type="http://schemas.openxmlformats.org/officeDocument/2006/relationships/hyperlink" Target="https://indico.cern.ch/event/1439855/abstracts/190833/" TargetMode="External"/></Relationships>
</file>

<file path=ppt/slides/_rels/slide48.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88.png"/><Relationship Id="rId7" Type="http://schemas.openxmlformats.org/officeDocument/2006/relationships/image" Target="../media/image92.jpg"/><Relationship Id="rId2" Type="http://schemas.openxmlformats.org/officeDocument/2006/relationships/notesSlide" Target="../notesSlides/notesSlide27.xml"/><Relationship Id="rId1" Type="http://schemas.openxmlformats.org/officeDocument/2006/relationships/slideLayout" Target="../slideLayouts/slideLayout20.xml"/><Relationship Id="rId6" Type="http://schemas.openxmlformats.org/officeDocument/2006/relationships/image" Target="../media/image91.png"/><Relationship Id="rId11" Type="http://schemas.openxmlformats.org/officeDocument/2006/relationships/image" Target="../media/image95.png"/><Relationship Id="rId5" Type="http://schemas.openxmlformats.org/officeDocument/2006/relationships/image" Target="../media/image90.png"/><Relationship Id="rId10" Type="http://schemas.openxmlformats.org/officeDocument/2006/relationships/image" Target="../media/image94.png"/><Relationship Id="rId4" Type="http://schemas.openxmlformats.org/officeDocument/2006/relationships/image" Target="../media/image89.png"/><Relationship Id="rId9" Type="http://schemas.openxmlformats.org/officeDocument/2006/relationships/image" Target="../media/image93.png"/></Relationships>
</file>

<file path=ppt/slides/_rels/slide49.xml.rels><?xml version="1.0" encoding="UTF-8" standalone="yes"?>
<Relationships xmlns="http://schemas.openxmlformats.org/package/2006/relationships"><Relationship Id="rId8" Type="http://schemas.openxmlformats.org/officeDocument/2006/relationships/hyperlink" Target="https://indico.cern.ch/event/1439855/contributions/6461556/" TargetMode="External"/><Relationship Id="rId3" Type="http://schemas.openxmlformats.org/officeDocument/2006/relationships/image" Target="../media/image46.png"/><Relationship Id="rId7"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0.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3.png"/><Relationship Id="rId7" Type="http://schemas.openxmlformats.org/officeDocument/2006/relationships/image" Target="../media/image80.png"/><Relationship Id="rId2" Type="http://schemas.openxmlformats.org/officeDocument/2006/relationships/image" Target="../media/image98.png"/><Relationship Id="rId1" Type="http://schemas.openxmlformats.org/officeDocument/2006/relationships/slideLayout" Target="../slideLayouts/slideLayout20.xml"/><Relationship Id="rId6" Type="http://schemas.openxmlformats.org/officeDocument/2006/relationships/image" Target="../media/image79.png"/><Relationship Id="rId5" Type="http://schemas.openxmlformats.org/officeDocument/2006/relationships/image" Target="../media/image19.jpg"/><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6.png"/><Relationship Id="rId7" Type="http://schemas.openxmlformats.org/officeDocument/2006/relationships/image" Target="../media/image102.png"/><Relationship Id="rId2" Type="http://schemas.openxmlformats.org/officeDocument/2006/relationships/notesSlide" Target="../notesSlides/notesSlide29.xml"/><Relationship Id="rId1" Type="http://schemas.openxmlformats.org/officeDocument/2006/relationships/slideLayout" Target="../slideLayouts/slideLayout23.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104.png"/></Relationships>
</file>

<file path=ppt/slides/_rels/slide52.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6.png"/><Relationship Id="rId1" Type="http://schemas.openxmlformats.org/officeDocument/2006/relationships/slideLayout" Target="../slideLayouts/slideLayout23.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111.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jpg"/><Relationship Id="rId3" Type="http://schemas.openxmlformats.org/officeDocument/2006/relationships/image" Target="../media/image11.jpg"/><Relationship Id="rId7" Type="http://schemas.openxmlformats.org/officeDocument/2006/relationships/image" Target="../media/image13.png"/><Relationship Id="rId12"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hyperlink" Target="https://github.com/Wake-T/Wake-T" TargetMode="External"/><Relationship Id="rId11" Type="http://schemas.openxmlformats.org/officeDocument/2006/relationships/image" Target="../media/image17.jpg"/><Relationship Id="rId5" Type="http://schemas.openxmlformats.org/officeDocument/2006/relationships/hyperlink" Target="https://github.com/Angel/FP/Wake-T" TargetMode="External"/><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9.jpg"/><Relationship Id="rId3" Type="http://schemas.openxmlformats.org/officeDocument/2006/relationships/image" Target="../media/image22.jpg"/><Relationship Id="rId7" Type="http://schemas.openxmlformats.org/officeDocument/2006/relationships/image" Target="../media/image26.png"/><Relationship Id="rId12" Type="http://schemas.openxmlformats.org/officeDocument/2006/relationships/image" Target="../media/image30.png"/><Relationship Id="rId2" Type="http://schemas.openxmlformats.org/officeDocument/2006/relationships/image" Target="../media/image7.jpg"/><Relationship Id="rId16" Type="http://schemas.openxmlformats.org/officeDocument/2006/relationships/image" Target="../media/image32.png"/><Relationship Id="rId1" Type="http://schemas.openxmlformats.org/officeDocument/2006/relationships/slideLayout" Target="../slideLayouts/slideLayout20.xml"/><Relationship Id="rId6" Type="http://schemas.openxmlformats.org/officeDocument/2006/relationships/image" Target="../media/image25.jpeg"/><Relationship Id="rId11" Type="http://schemas.openxmlformats.org/officeDocument/2006/relationships/image" Target="../media/image29.png"/><Relationship Id="rId5" Type="http://schemas.openxmlformats.org/officeDocument/2006/relationships/image" Target="../media/image24.png"/><Relationship Id="rId15" Type="http://schemas.openxmlformats.org/officeDocument/2006/relationships/image" Target="../media/image31.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 Id="rId1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14.png"/><Relationship Id="rId5" Type="http://schemas.openxmlformats.org/officeDocument/2006/relationships/image" Target="../media/image29.png"/><Relationship Id="rId10" Type="http://schemas.openxmlformats.org/officeDocument/2006/relationships/image" Target="../media/image37.png"/><Relationship Id="rId4" Type="http://schemas.openxmlformats.org/officeDocument/2006/relationships/image" Target="../media/image34.png"/><Relationship Id="rId9"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name="Slide48">
    <p:spTree>
      <p:nvGrpSpPr>
        <p:cNvPr id="1" name=""/>
        <p:cNvGrpSpPr/>
        <p:nvPr/>
      </p:nvGrpSpPr>
      <p:grpSpPr>
        <a:xfrm>
          <a:off x="0" y="0"/>
          <a:ext cx="0" cy="0"/>
          <a:chOff x="0" y="0"/>
          <a:chExt cx="0" cy="0"/>
        </a:xfrm>
      </p:grpSpPr>
      <p:pic>
        <p:nvPicPr>
          <p:cNvPr id="2" name="Grafik 6" descr="Ein Bild, das Maschine, Bautechnik, Industrie, Stahl enthält.&#10;&#10;Automatisch generierte Beschreibung">
            <a:extLst>
              <a:ext uri="{FF2B5EF4-FFF2-40B4-BE49-F238E27FC236}">
                <a16:creationId xmlns:a16="http://schemas.microsoft.com/office/drawing/2014/main" id="{7DD0D4C3-5A8A-2151-F46A-96F8285A4BE5}"/>
              </a:ext>
            </a:extLst>
          </p:cNvPr>
          <p:cNvPicPr>
            <a:picLocks noChangeAspect="1"/>
          </p:cNvPicPr>
          <p:nvPr/>
        </p:nvPicPr>
        <p:blipFill>
          <a:blip r:embed="rId3"/>
          <a:srcRect t="15730"/>
          <a:stretch>
            <a:fillRect/>
          </a:stretch>
        </p:blipFill>
        <p:spPr>
          <a:xfrm>
            <a:off x="0" y="-27386"/>
            <a:ext cx="12210218" cy="6885386"/>
          </a:xfrm>
          <a:prstGeom prst="rect">
            <a:avLst/>
          </a:prstGeom>
          <a:noFill/>
          <a:ln cap="flat">
            <a:noFill/>
          </a:ln>
        </p:spPr>
      </p:pic>
      <p:sp>
        <p:nvSpPr>
          <p:cNvPr id="3" name="Titel 1">
            <a:extLst>
              <a:ext uri="{FF2B5EF4-FFF2-40B4-BE49-F238E27FC236}">
                <a16:creationId xmlns:a16="http://schemas.microsoft.com/office/drawing/2014/main" id="{BB0E1904-283F-A82A-4591-66E65E41B18A}"/>
              </a:ext>
            </a:extLst>
          </p:cNvPr>
          <p:cNvSpPr txBox="1">
            <a:spLocks noGrp="1"/>
          </p:cNvSpPr>
          <p:nvPr>
            <p:ph type="ctrTitle"/>
          </p:nvPr>
        </p:nvSpPr>
        <p:spPr>
          <a:xfrm>
            <a:off x="1555900" y="3236471"/>
            <a:ext cx="9144000" cy="2387598"/>
          </a:xfrm>
        </p:spPr>
        <p:txBody>
          <a:bodyPr/>
          <a:lstStyle/>
          <a:p>
            <a:pPr lvl="0"/>
            <a:r>
              <a:rPr lang="en-US" dirty="0">
                <a:solidFill>
                  <a:srgbClr val="FFFFFF"/>
                </a:solidFill>
              </a:rPr>
              <a:t>High-Gradient Wakefield Accelerators</a:t>
            </a:r>
            <a:endParaRPr lang="en-GB" dirty="0">
              <a:solidFill>
                <a:srgbClr val="FFFFFF"/>
              </a:solidFill>
            </a:endParaRPr>
          </a:p>
        </p:txBody>
      </p:sp>
      <p:sp>
        <p:nvSpPr>
          <p:cNvPr id="4" name="Untertitel 2">
            <a:extLst>
              <a:ext uri="{FF2B5EF4-FFF2-40B4-BE49-F238E27FC236}">
                <a16:creationId xmlns:a16="http://schemas.microsoft.com/office/drawing/2014/main" id="{333D0C42-9CAE-AD6D-EDB0-7605316469C6}"/>
              </a:ext>
            </a:extLst>
          </p:cNvPr>
          <p:cNvSpPr txBox="1">
            <a:spLocks noGrp="1"/>
          </p:cNvSpPr>
          <p:nvPr>
            <p:ph type="subTitle" idx="1"/>
          </p:nvPr>
        </p:nvSpPr>
        <p:spPr>
          <a:xfrm>
            <a:off x="1513370" y="5774835"/>
            <a:ext cx="9144000" cy="1655758"/>
          </a:xfrm>
        </p:spPr>
        <p:txBody>
          <a:bodyPr/>
          <a:lstStyle/>
          <a:p>
            <a:pPr lvl="0"/>
            <a:r>
              <a:rPr lang="en-US" dirty="0">
                <a:solidFill>
                  <a:srgbClr val="FFFFFF"/>
                </a:solidFill>
              </a:rPr>
              <a:t>M. Turner on behalf of the Wakefield Accelerator Community</a:t>
            </a:r>
            <a:endParaRPr lang="en-GB" dirty="0">
              <a:solidFill>
                <a:srgbClr val="FFFFFF"/>
              </a:solidFill>
            </a:endParaRPr>
          </a:p>
        </p:txBody>
      </p:sp>
      <p:sp>
        <p:nvSpPr>
          <p:cNvPr id="5" name="Foliennummernplatzhalter 5">
            <a:extLst>
              <a:ext uri="{FF2B5EF4-FFF2-40B4-BE49-F238E27FC236}">
                <a16:creationId xmlns:a16="http://schemas.microsoft.com/office/drawing/2014/main" id="{CCDF2A9A-C747-FEAE-F77A-E0004180F34E}"/>
              </a:ext>
            </a:extLst>
          </p:cNvPr>
          <p:cNvSpPr txBox="1"/>
          <p:nvPr/>
        </p:nvSpPr>
        <p:spPr>
          <a:xfrm>
            <a:off x="11107545" y="6383847"/>
            <a:ext cx="681255"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AFAD989-5F6D-4259-8462-D7ED2D9783A6}" type="slidenum">
              <a:rPr lang="en-US" sz="1000" b="0" i="0" u="none" strike="noStrike" kern="1200" cap="none" spc="0" baseline="0">
                <a:solidFill>
                  <a:srgbClr val="0033A0"/>
                </a:solidFill>
                <a:uFillTx/>
                <a:latin typeface="Arial"/>
              </a:rPr>
              <a:t>1</a:t>
            </a:fld>
            <a:endParaRPr lang="en-US" sz="1000" b="0" i="0" u="none" strike="noStrike" kern="1200" cap="none" spc="0" baseline="0">
              <a:solidFill>
                <a:srgbClr val="0033A0"/>
              </a:solidFill>
              <a:uFillTx/>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3D51C-C9A1-5BC9-C157-E070468069BE}"/>
            </a:ext>
          </a:extLst>
        </p:cNvPr>
        <p:cNvGrpSpPr/>
        <p:nvPr/>
      </p:nvGrpSpPr>
      <p:grpSpPr>
        <a:xfrm>
          <a:off x="0" y="0"/>
          <a:ext cx="0" cy="0"/>
          <a:chOff x="0" y="0"/>
          <a:chExt cx="0" cy="0"/>
        </a:xfrm>
      </p:grpSpPr>
      <p:sp>
        <p:nvSpPr>
          <p:cNvPr id="3" name="Titel 1">
            <a:extLst>
              <a:ext uri="{FF2B5EF4-FFF2-40B4-BE49-F238E27FC236}">
                <a16:creationId xmlns:a16="http://schemas.microsoft.com/office/drawing/2014/main" id="{BF3FCFB2-AB8D-21BB-EE46-08E017D39E14}"/>
              </a:ext>
            </a:extLst>
          </p:cNvPr>
          <p:cNvSpPr txBox="1">
            <a:spLocks noGrp="1"/>
          </p:cNvSpPr>
          <p:nvPr>
            <p:ph type="title"/>
          </p:nvPr>
        </p:nvSpPr>
        <p:spPr/>
        <p:txBody>
          <a:bodyPr anchorCtr="1"/>
          <a:lstStyle/>
          <a:p>
            <a:pPr lvl="0" algn="ctr"/>
            <a:r>
              <a:rPr lang="en-GB" dirty="0"/>
              <a:t>3. </a:t>
            </a:r>
            <a:r>
              <a:rPr lang="en-GB" sz="3600" dirty="0"/>
              <a:t>Progress in Experiments</a:t>
            </a:r>
            <a:br>
              <a:rPr lang="en-GB" dirty="0"/>
            </a:br>
            <a:r>
              <a:rPr lang="en-GB" sz="2400" dirty="0">
                <a:solidFill>
                  <a:srgbClr val="61C4D3"/>
                </a:solidFill>
              </a:rPr>
              <a:t>Highlights from Single Stage Experiments </a:t>
            </a:r>
            <a:r>
              <a:rPr lang="en-GB" sz="2400" dirty="0">
                <a:solidFill>
                  <a:srgbClr val="61C4D3"/>
                </a:solidFill>
                <a:sym typeface="Wingdings" panose="05000000000000000000" pitchFamily="2" charset="2"/>
              </a:rPr>
              <a:t> Beam-Driven</a:t>
            </a:r>
            <a:endParaRPr lang="en-GB" sz="2400" dirty="0">
              <a:solidFill>
                <a:srgbClr val="61C4D3"/>
              </a:solidFill>
            </a:endParaRPr>
          </a:p>
        </p:txBody>
      </p:sp>
      <p:sp>
        <p:nvSpPr>
          <p:cNvPr id="4" name="Foliennummernplatzhalter 4">
            <a:extLst>
              <a:ext uri="{FF2B5EF4-FFF2-40B4-BE49-F238E27FC236}">
                <a16:creationId xmlns:a16="http://schemas.microsoft.com/office/drawing/2014/main" id="{C1E4159E-DB02-E671-0168-A3439930B13C}"/>
              </a:ext>
            </a:extLst>
          </p:cNvPr>
          <p:cNvSpPr txBox="1"/>
          <p:nvPr/>
        </p:nvSpPr>
        <p:spPr>
          <a:xfrm>
            <a:off x="11107545" y="6383847"/>
            <a:ext cx="681255"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dirty="0">
                <a:solidFill>
                  <a:srgbClr val="0033A0"/>
                </a:solidFill>
                <a:latin typeface="Arial"/>
              </a:rPr>
              <a:t>6 / 15</a:t>
            </a:r>
            <a:endParaRPr lang="en-US" sz="1000" b="0" i="0" u="none" strike="noStrike" kern="1200" cap="none" spc="0" baseline="0" dirty="0">
              <a:solidFill>
                <a:srgbClr val="0033A0"/>
              </a:solidFill>
              <a:uFillTx/>
              <a:latin typeface="Arial"/>
            </a:endParaRPr>
          </a:p>
        </p:txBody>
      </p:sp>
      <p:sp>
        <p:nvSpPr>
          <p:cNvPr id="5" name="Rechteck 7">
            <a:extLst>
              <a:ext uri="{FF2B5EF4-FFF2-40B4-BE49-F238E27FC236}">
                <a16:creationId xmlns:a16="http://schemas.microsoft.com/office/drawing/2014/main" id="{930C78A5-3057-B0BA-C6A9-EEA2B48FB93F}"/>
              </a:ext>
            </a:extLst>
          </p:cNvPr>
          <p:cNvSpPr/>
          <p:nvPr/>
        </p:nvSpPr>
        <p:spPr>
          <a:xfrm>
            <a:off x="8080269" y="1593863"/>
            <a:ext cx="3673473" cy="4608511"/>
          </a:xfrm>
          <a:prstGeom prst="rect">
            <a:avLst/>
          </a:prstGeom>
          <a:noFill/>
          <a:ln w="12701" cap="flat">
            <a:solidFill>
              <a:srgbClr val="BEBEC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6" name="Textfeld 8">
            <a:extLst>
              <a:ext uri="{FF2B5EF4-FFF2-40B4-BE49-F238E27FC236}">
                <a16:creationId xmlns:a16="http://schemas.microsoft.com/office/drawing/2014/main" id="{5F305F0D-CFB9-AAF5-DB5E-FCC831AEE2DA}"/>
              </a:ext>
            </a:extLst>
          </p:cNvPr>
          <p:cNvSpPr txBox="1"/>
          <p:nvPr/>
        </p:nvSpPr>
        <p:spPr>
          <a:xfrm>
            <a:off x="442907" y="1316864"/>
            <a:ext cx="3673473" cy="276999"/>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33A0"/>
                </a:solidFill>
                <a:uFillTx/>
                <a:latin typeface="Arial"/>
              </a:rPr>
              <a:t>Energy</a:t>
            </a:r>
            <a:endParaRPr lang="en-GB" sz="1800" b="1" i="0" u="none" strike="noStrike" kern="1200" cap="none" spc="0" baseline="0">
              <a:solidFill>
                <a:srgbClr val="0033A0"/>
              </a:solidFill>
              <a:uFillTx/>
              <a:latin typeface="Arial"/>
            </a:endParaRPr>
          </a:p>
        </p:txBody>
      </p:sp>
      <p:sp>
        <p:nvSpPr>
          <p:cNvPr id="7" name="Textfeld 9">
            <a:extLst>
              <a:ext uri="{FF2B5EF4-FFF2-40B4-BE49-F238E27FC236}">
                <a16:creationId xmlns:a16="http://schemas.microsoft.com/office/drawing/2014/main" id="{19437AE8-C68C-2087-1120-DD34C076F1FA}"/>
              </a:ext>
            </a:extLst>
          </p:cNvPr>
          <p:cNvSpPr txBox="1"/>
          <p:nvPr/>
        </p:nvSpPr>
        <p:spPr>
          <a:xfrm>
            <a:off x="4263838" y="1322277"/>
            <a:ext cx="3673473" cy="276999"/>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33A0"/>
                </a:solidFill>
                <a:uFillTx/>
                <a:latin typeface="Arial"/>
              </a:rPr>
              <a:t>Beam Quality</a:t>
            </a:r>
            <a:endParaRPr lang="en-GB" sz="1800" b="1" i="0" u="none" strike="noStrike" kern="1200" cap="none" spc="0" baseline="0">
              <a:solidFill>
                <a:srgbClr val="0033A0"/>
              </a:solidFill>
              <a:uFillTx/>
              <a:latin typeface="Arial"/>
            </a:endParaRPr>
          </a:p>
        </p:txBody>
      </p:sp>
      <p:sp>
        <p:nvSpPr>
          <p:cNvPr id="8" name="Textfeld 10">
            <a:extLst>
              <a:ext uri="{FF2B5EF4-FFF2-40B4-BE49-F238E27FC236}">
                <a16:creationId xmlns:a16="http://schemas.microsoft.com/office/drawing/2014/main" id="{9599F4FE-1996-2DB6-A67B-1DC3326C6F6D}"/>
              </a:ext>
            </a:extLst>
          </p:cNvPr>
          <p:cNvSpPr txBox="1"/>
          <p:nvPr/>
        </p:nvSpPr>
        <p:spPr>
          <a:xfrm>
            <a:off x="8080269" y="1316059"/>
            <a:ext cx="3673473" cy="276999"/>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33A0"/>
                </a:solidFill>
                <a:uFillTx/>
                <a:latin typeface="Arial"/>
              </a:rPr>
              <a:t>Efficiency</a:t>
            </a:r>
            <a:endParaRPr lang="en-GB" sz="1800" b="1" i="0" u="none" strike="noStrike" kern="1200" cap="none" spc="0" baseline="0">
              <a:solidFill>
                <a:srgbClr val="0033A0"/>
              </a:solidFill>
              <a:uFillTx/>
              <a:latin typeface="Arial"/>
            </a:endParaRPr>
          </a:p>
        </p:txBody>
      </p:sp>
      <p:sp>
        <p:nvSpPr>
          <p:cNvPr id="18" name="Textfeld 24">
            <a:extLst>
              <a:ext uri="{FF2B5EF4-FFF2-40B4-BE49-F238E27FC236}">
                <a16:creationId xmlns:a16="http://schemas.microsoft.com/office/drawing/2014/main" id="{EC8D76DA-AC77-0D2F-301E-8505934C3A0C}"/>
              </a:ext>
            </a:extLst>
          </p:cNvPr>
          <p:cNvSpPr txBox="1"/>
          <p:nvPr/>
        </p:nvSpPr>
        <p:spPr>
          <a:xfrm>
            <a:off x="4263838" y="1601617"/>
            <a:ext cx="3650449" cy="338556"/>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a:solidFill>
                  <a:srgbClr val="2F2F2F">
                    <a:alpha val="20000"/>
                  </a:srgbClr>
                </a:solidFill>
                <a:uFillTx/>
                <a:latin typeface="Arial"/>
              </a:rPr>
              <a:t>Winkler, P. </a:t>
            </a:r>
            <a:r>
              <a:rPr lang="en-GB" sz="800" b="0" i="1" u="none" strike="noStrike" kern="1200" cap="none" spc="0" baseline="0">
                <a:solidFill>
                  <a:srgbClr val="2F2F2F">
                    <a:alpha val="20000"/>
                  </a:srgbClr>
                </a:solidFill>
                <a:uFillTx/>
                <a:latin typeface="Arial"/>
              </a:rPr>
              <a:t>et al.</a:t>
            </a:r>
            <a:r>
              <a:rPr lang="en-GB" sz="800" b="0" i="0" u="none" strike="noStrike" kern="1200" cap="none" spc="0" baseline="0">
                <a:solidFill>
                  <a:srgbClr val="2F2F2F">
                    <a:alpha val="20000"/>
                  </a:srgbClr>
                </a:solidFill>
                <a:uFillTx/>
                <a:latin typeface="Arial"/>
              </a:rPr>
              <a:t> Active energy compression of a laser-plasma electron beam. </a:t>
            </a:r>
            <a:r>
              <a:rPr lang="en-GB" sz="800" b="0" i="1" u="none" strike="noStrike" kern="1200" cap="none" spc="0" baseline="0">
                <a:solidFill>
                  <a:srgbClr val="2F2F2F">
                    <a:alpha val="20000"/>
                  </a:srgbClr>
                </a:solidFill>
                <a:uFillTx/>
                <a:latin typeface="Arial"/>
              </a:rPr>
              <a:t>Nature</a:t>
            </a:r>
            <a:r>
              <a:rPr lang="en-GB" sz="800" b="0" i="0" u="none" strike="noStrike" kern="1200" cap="none" spc="0" baseline="0">
                <a:solidFill>
                  <a:srgbClr val="2F2F2F">
                    <a:alpha val="20000"/>
                  </a:srgbClr>
                </a:solidFill>
                <a:uFillTx/>
                <a:latin typeface="Arial"/>
              </a:rPr>
              <a:t> </a:t>
            </a:r>
            <a:r>
              <a:rPr lang="en-GB" sz="800" b="1" i="0" u="none" strike="noStrike" kern="1200" cap="none" spc="0" baseline="0">
                <a:solidFill>
                  <a:srgbClr val="2F2F2F">
                    <a:alpha val="20000"/>
                  </a:srgbClr>
                </a:solidFill>
                <a:uFillTx/>
                <a:latin typeface="Arial"/>
              </a:rPr>
              <a:t>640</a:t>
            </a:r>
            <a:r>
              <a:rPr lang="en-GB" sz="800" b="0" i="0" u="none" strike="noStrike" kern="1200" cap="none" spc="0" baseline="0">
                <a:solidFill>
                  <a:srgbClr val="2F2F2F">
                    <a:alpha val="20000"/>
                  </a:srgbClr>
                </a:solidFill>
                <a:uFillTx/>
                <a:latin typeface="Arial"/>
              </a:rPr>
              <a:t>, 907–910 (2025). </a:t>
            </a:r>
          </a:p>
        </p:txBody>
      </p:sp>
      <p:grpSp>
        <p:nvGrpSpPr>
          <p:cNvPr id="19" name="Gruppieren 28">
            <a:extLst>
              <a:ext uri="{FF2B5EF4-FFF2-40B4-BE49-F238E27FC236}">
                <a16:creationId xmlns:a16="http://schemas.microsoft.com/office/drawing/2014/main" id="{578E17AC-E66F-8C5B-672C-87065D150B70}"/>
              </a:ext>
            </a:extLst>
          </p:cNvPr>
          <p:cNvGrpSpPr/>
          <p:nvPr/>
        </p:nvGrpSpPr>
        <p:grpSpPr>
          <a:xfrm>
            <a:off x="4263838" y="1916829"/>
            <a:ext cx="3542421" cy="1506949"/>
            <a:chOff x="4263838" y="1916829"/>
            <a:chExt cx="3542421" cy="1506949"/>
          </a:xfrm>
        </p:grpSpPr>
        <p:pic>
          <p:nvPicPr>
            <p:cNvPr id="20" name="Grafik 26">
              <a:extLst>
                <a:ext uri="{FF2B5EF4-FFF2-40B4-BE49-F238E27FC236}">
                  <a16:creationId xmlns:a16="http://schemas.microsoft.com/office/drawing/2014/main" id="{475B1E5D-F84F-2FEA-9B93-50C02C5B4F15}"/>
                </a:ext>
              </a:extLst>
            </p:cNvPr>
            <p:cNvPicPr>
              <a:picLocks noChangeAspect="1"/>
            </p:cNvPicPr>
            <p:nvPr/>
          </p:nvPicPr>
          <p:blipFill>
            <a:blip r:embed="rId3">
              <a:alphaModFix amt="20000"/>
            </a:blip>
            <a:stretch>
              <a:fillRect/>
            </a:stretch>
          </p:blipFill>
          <p:spPr>
            <a:xfrm>
              <a:off x="4338544" y="1955718"/>
              <a:ext cx="3467715" cy="1468060"/>
            </a:xfrm>
            <a:prstGeom prst="rect">
              <a:avLst/>
            </a:prstGeom>
            <a:noFill/>
            <a:ln cap="flat">
              <a:noFill/>
            </a:ln>
          </p:spPr>
        </p:pic>
        <p:sp>
          <p:nvSpPr>
            <p:cNvPr id="21" name="Rechteck 27">
              <a:extLst>
                <a:ext uri="{FF2B5EF4-FFF2-40B4-BE49-F238E27FC236}">
                  <a16:creationId xmlns:a16="http://schemas.microsoft.com/office/drawing/2014/main" id="{B93FEF64-8C32-8749-0450-F0EB68479DD1}"/>
                </a:ext>
              </a:extLst>
            </p:cNvPr>
            <p:cNvSpPr/>
            <p:nvPr/>
          </p:nvSpPr>
          <p:spPr>
            <a:xfrm>
              <a:off x="4263838" y="1916829"/>
              <a:ext cx="175976" cy="128820"/>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grpSp>
      <p:sp>
        <p:nvSpPr>
          <p:cNvPr id="22" name="Textfeld 29">
            <a:extLst>
              <a:ext uri="{FF2B5EF4-FFF2-40B4-BE49-F238E27FC236}">
                <a16:creationId xmlns:a16="http://schemas.microsoft.com/office/drawing/2014/main" id="{2B6A530C-C565-1B81-4EA2-43D2C3828FD6}"/>
              </a:ext>
            </a:extLst>
          </p:cNvPr>
          <p:cNvSpPr txBox="1"/>
          <p:nvPr/>
        </p:nvSpPr>
        <p:spPr>
          <a:xfrm>
            <a:off x="4299444" y="3462101"/>
            <a:ext cx="3565007" cy="430887"/>
          </a:xfrm>
          <a:prstGeom prst="rect">
            <a:avLst/>
          </a:prstGeom>
          <a:noFill/>
          <a:ln cap="flat">
            <a:noFill/>
          </a:ln>
        </p:spPr>
        <p:txBody>
          <a:bodyPr vert="horz" wrap="square" lIns="0" tIns="0" rIns="0" bIns="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Wingdings" pitchFamily="2"/>
              <a:buChar char="à"/>
              <a:tabLst/>
              <a:defRPr sz="1800" b="0" i="0" u="none" strike="noStrike" kern="0" cap="none" spc="0" baseline="0">
                <a:solidFill>
                  <a:srgbClr val="000000"/>
                </a:solidFill>
                <a:uFillTx/>
              </a:defRPr>
            </a:pPr>
            <a:r>
              <a:rPr lang="en-GB" sz="1400" dirty="0">
                <a:solidFill>
                  <a:srgbClr val="000000">
                    <a:alpha val="20000"/>
                  </a:srgbClr>
                </a:solidFill>
                <a:latin typeface="Arial" panose="020B0604020202020204" pitchFamily="34" charset="0"/>
                <a:ea typeface="Times New Roman" panose="02020603050405020304" pitchFamily="18" charset="0"/>
                <a:cs typeface="Arial" panose="020B0604020202020204" pitchFamily="34" charset="0"/>
              </a:rPr>
              <a:t>E</a:t>
            </a:r>
            <a:r>
              <a:rPr lang="en-GB" sz="1400" dirty="0">
                <a:solidFill>
                  <a:srgbClr val="000000">
                    <a:alpha val="20000"/>
                  </a:srgbClr>
                </a:solidFill>
                <a:effectLst/>
                <a:latin typeface="Arial" panose="020B0604020202020204" pitchFamily="34" charset="0"/>
                <a:ea typeface="Times New Roman" panose="02020603050405020304" pitchFamily="18" charset="0"/>
                <a:cs typeface="Arial" panose="020B0604020202020204" pitchFamily="34" charset="0"/>
              </a:rPr>
              <a:t>nergy spread and jitter below permille level by employing active stabilization</a:t>
            </a:r>
          </a:p>
        </p:txBody>
      </p:sp>
      <p:sp>
        <p:nvSpPr>
          <p:cNvPr id="30" name="Textfeld 43">
            <a:extLst>
              <a:ext uri="{FF2B5EF4-FFF2-40B4-BE49-F238E27FC236}">
                <a16:creationId xmlns:a16="http://schemas.microsoft.com/office/drawing/2014/main" id="{A84E22DC-6B7E-8D00-40F0-6FCCA37E0427}"/>
              </a:ext>
            </a:extLst>
          </p:cNvPr>
          <p:cNvSpPr txBox="1"/>
          <p:nvPr/>
        </p:nvSpPr>
        <p:spPr>
          <a:xfrm>
            <a:off x="8134575" y="2943215"/>
            <a:ext cx="3564852" cy="646334"/>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a:solidFill>
                  <a:srgbClr val="000000">
                    <a:alpha val="20000"/>
                  </a:srgbClr>
                </a:solidFill>
                <a:uFillTx/>
                <a:latin typeface="Wingdings" pitchFamily="2"/>
              </a:rPr>
              <a:t></a:t>
            </a:r>
            <a:r>
              <a:rPr lang="en-GB" sz="1400" b="0" i="0" u="none" strike="noStrike" kern="1200" cap="none" spc="0" baseline="0">
                <a:solidFill>
                  <a:srgbClr val="000000">
                    <a:alpha val="20000"/>
                  </a:srgbClr>
                </a:solidFill>
                <a:uFillTx/>
                <a:latin typeface="Arial"/>
              </a:rPr>
              <a:t> Laser to electron conversion efficiency of at least </a:t>
            </a:r>
            <a:r>
              <a:rPr lang="en-GB" sz="1400" b="1" i="0" u="none" strike="noStrike" kern="1200" cap="none" spc="0" baseline="0">
                <a:solidFill>
                  <a:srgbClr val="000000">
                    <a:alpha val="20000"/>
                  </a:srgbClr>
                </a:solidFill>
                <a:uFillTx/>
                <a:latin typeface="Arial"/>
              </a:rPr>
              <a:t>∼30%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a:solidFill>
                  <a:srgbClr val="000000">
                    <a:alpha val="20000"/>
                  </a:srgbClr>
                </a:solidFill>
                <a:uFillTx/>
                <a:latin typeface="Wingdings" pitchFamily="2"/>
              </a:rPr>
              <a:t></a:t>
            </a:r>
            <a:r>
              <a:rPr lang="en-GB" sz="1400" b="0" i="0" u="none" strike="noStrike" kern="1200" cap="none" spc="0" baseline="0">
                <a:solidFill>
                  <a:srgbClr val="000000">
                    <a:alpha val="20000"/>
                  </a:srgbClr>
                </a:solidFill>
                <a:uFillTx/>
                <a:latin typeface="Arial"/>
              </a:rPr>
              <a:t> Multi-GeV energy gain</a:t>
            </a:r>
          </a:p>
        </p:txBody>
      </p:sp>
      <p:pic>
        <p:nvPicPr>
          <p:cNvPr id="31" name="Grafik 46">
            <a:extLst>
              <a:ext uri="{FF2B5EF4-FFF2-40B4-BE49-F238E27FC236}">
                <a16:creationId xmlns:a16="http://schemas.microsoft.com/office/drawing/2014/main" id="{EB27E904-CF94-A7F5-8DC2-1B52C8A2FBFA}"/>
              </a:ext>
            </a:extLst>
          </p:cNvPr>
          <p:cNvPicPr>
            <a:picLocks noChangeAspect="1"/>
          </p:cNvPicPr>
          <p:nvPr/>
        </p:nvPicPr>
        <p:blipFill>
          <a:blip r:embed="rId4">
            <a:alphaModFix amt="20000"/>
          </a:blip>
          <a:stretch>
            <a:fillRect/>
          </a:stretch>
        </p:blipFill>
        <p:spPr>
          <a:xfrm>
            <a:off x="8157700" y="1981541"/>
            <a:ext cx="3541736" cy="888504"/>
          </a:xfrm>
          <a:prstGeom prst="rect">
            <a:avLst/>
          </a:prstGeom>
          <a:noFill/>
          <a:ln cap="flat">
            <a:noFill/>
          </a:ln>
        </p:spPr>
      </p:pic>
      <p:sp>
        <p:nvSpPr>
          <p:cNvPr id="32" name="Textfeld 47">
            <a:extLst>
              <a:ext uri="{FF2B5EF4-FFF2-40B4-BE49-F238E27FC236}">
                <a16:creationId xmlns:a16="http://schemas.microsoft.com/office/drawing/2014/main" id="{878A881A-5DB9-54EC-B154-E8260F95FE64}"/>
              </a:ext>
            </a:extLst>
          </p:cNvPr>
          <p:cNvSpPr txBox="1"/>
          <p:nvPr/>
        </p:nvSpPr>
        <p:spPr>
          <a:xfrm>
            <a:off x="8157700" y="1685851"/>
            <a:ext cx="3457456" cy="246220"/>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dirty="0">
                <a:solidFill>
                  <a:srgbClr val="2F2F2F">
                    <a:alpha val="20000"/>
                  </a:srgbClr>
                </a:solidFill>
                <a:uFillTx/>
                <a:latin typeface="Arial"/>
              </a:rPr>
              <a:t>E. Rockafellow et a;., High charge laser acceleration of electrons to 10 GeV</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dirty="0">
                <a:solidFill>
                  <a:srgbClr val="2F2F2F">
                    <a:alpha val="20000"/>
                  </a:srgbClr>
                </a:solidFill>
                <a:uFillTx/>
                <a:latin typeface="Arial"/>
              </a:rPr>
              <a:t> NIM A, Volume 1077, August 2025, 170586</a:t>
            </a:r>
          </a:p>
        </p:txBody>
      </p:sp>
      <p:pic>
        <p:nvPicPr>
          <p:cNvPr id="36" name="Grafik 40" descr="Ein Bild, das Symbol, Text, Emblem, Logo enthält.&#10;&#10;KI-generierte Inhalte können fehlerhaft sein.">
            <a:extLst>
              <a:ext uri="{FF2B5EF4-FFF2-40B4-BE49-F238E27FC236}">
                <a16:creationId xmlns:a16="http://schemas.microsoft.com/office/drawing/2014/main" id="{BBBA4133-6C08-93B4-B7C9-9B2E0ED3753B}"/>
              </a:ext>
            </a:extLst>
          </p:cNvPr>
          <p:cNvPicPr>
            <a:picLocks noChangeAspect="1"/>
          </p:cNvPicPr>
          <p:nvPr/>
        </p:nvPicPr>
        <p:blipFill>
          <a:blip r:embed="rId5">
            <a:alphaModFix amt="20000"/>
          </a:blip>
          <a:stretch>
            <a:fillRect/>
          </a:stretch>
        </p:blipFill>
        <p:spPr>
          <a:xfrm>
            <a:off x="10408194" y="3229212"/>
            <a:ext cx="501356" cy="501356"/>
          </a:xfrm>
          <a:prstGeom prst="rect">
            <a:avLst/>
          </a:prstGeom>
          <a:noFill/>
          <a:ln cap="flat">
            <a:noFill/>
          </a:ln>
        </p:spPr>
      </p:pic>
      <p:sp>
        <p:nvSpPr>
          <p:cNvPr id="39" name="Rechteck 5">
            <a:extLst>
              <a:ext uri="{FF2B5EF4-FFF2-40B4-BE49-F238E27FC236}">
                <a16:creationId xmlns:a16="http://schemas.microsoft.com/office/drawing/2014/main" id="{2A6FE77F-18F9-866D-04D2-42850551D897}"/>
              </a:ext>
            </a:extLst>
          </p:cNvPr>
          <p:cNvSpPr/>
          <p:nvPr/>
        </p:nvSpPr>
        <p:spPr>
          <a:xfrm>
            <a:off x="4254684" y="1592263"/>
            <a:ext cx="3673473" cy="4608511"/>
          </a:xfrm>
          <a:prstGeom prst="rect">
            <a:avLst/>
          </a:prstGeom>
          <a:noFill/>
          <a:ln w="12701" cap="flat">
            <a:solidFill>
              <a:srgbClr val="BEBEC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pic>
        <p:nvPicPr>
          <p:cNvPr id="44" name="Grafik 38" descr="Ein Bild, das Kreis, Grafiken, Schrift, Logo enthält.&#10;&#10;KI-generierte Inhalte können fehlerhaft sein.">
            <a:extLst>
              <a:ext uri="{FF2B5EF4-FFF2-40B4-BE49-F238E27FC236}">
                <a16:creationId xmlns:a16="http://schemas.microsoft.com/office/drawing/2014/main" id="{F515F8AC-2FCD-9CCB-9448-916EA14DA03B}"/>
              </a:ext>
            </a:extLst>
          </p:cNvPr>
          <p:cNvPicPr>
            <a:picLocks noChangeAspect="1"/>
          </p:cNvPicPr>
          <p:nvPr/>
        </p:nvPicPr>
        <p:blipFill>
          <a:blip r:embed="rId6">
            <a:alphaModFix amt="20000"/>
          </a:blip>
          <a:stretch>
            <a:fillRect/>
          </a:stretch>
        </p:blipFill>
        <p:spPr>
          <a:xfrm>
            <a:off x="7243739" y="2716270"/>
            <a:ext cx="496912" cy="467679"/>
          </a:xfrm>
          <a:prstGeom prst="rect">
            <a:avLst/>
          </a:prstGeom>
          <a:noFill/>
          <a:ln cap="flat">
            <a:noFill/>
          </a:ln>
        </p:spPr>
      </p:pic>
      <p:sp>
        <p:nvSpPr>
          <p:cNvPr id="46" name="Fußzeilenplatzhalter 3">
            <a:extLst>
              <a:ext uri="{FF2B5EF4-FFF2-40B4-BE49-F238E27FC236}">
                <a16:creationId xmlns:a16="http://schemas.microsoft.com/office/drawing/2014/main" id="{E2DC3EC0-22D5-386D-6C9B-7F947CA7DDD5}"/>
              </a:ext>
            </a:extLst>
          </p:cNvPr>
          <p:cNvSpPr txBox="1"/>
          <p:nvPr/>
        </p:nvSpPr>
        <p:spPr>
          <a:xfrm>
            <a:off x="4259266" y="6383847"/>
            <a:ext cx="6572222"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33A0"/>
                </a:solidFill>
                <a:uFillTx/>
                <a:latin typeface="Arial"/>
              </a:rPr>
              <a:t>High-Gradient Wakefield Accelerators, ESPP Symposium Venice 2025</a:t>
            </a:r>
          </a:p>
        </p:txBody>
      </p:sp>
      <p:sp>
        <p:nvSpPr>
          <p:cNvPr id="47" name="Datumsplatzhalter 39">
            <a:extLst>
              <a:ext uri="{FF2B5EF4-FFF2-40B4-BE49-F238E27FC236}">
                <a16:creationId xmlns:a16="http://schemas.microsoft.com/office/drawing/2014/main" id="{38395005-E9CB-A47A-80F5-0B3080FCC883}"/>
              </a:ext>
            </a:extLst>
          </p:cNvPr>
          <p:cNvSpPr txBox="1"/>
          <p:nvPr/>
        </p:nvSpPr>
        <p:spPr>
          <a:xfrm>
            <a:off x="2495598" y="6378351"/>
            <a:ext cx="1620792"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0033A0"/>
                </a:solidFill>
                <a:uFillTx/>
                <a:latin typeface="Arial"/>
              </a:rPr>
              <a:t>23.06.2025</a:t>
            </a:r>
            <a:endParaRPr lang="en-GB" sz="1000" b="0" i="0" u="none" strike="noStrike" kern="1200" cap="none" spc="0" baseline="0">
              <a:solidFill>
                <a:srgbClr val="0033A0"/>
              </a:solidFill>
              <a:uFillTx/>
              <a:latin typeface="Arial"/>
            </a:endParaRPr>
          </a:p>
        </p:txBody>
      </p:sp>
      <p:pic>
        <p:nvPicPr>
          <p:cNvPr id="48" name="Grafik 12">
            <a:extLst>
              <a:ext uri="{FF2B5EF4-FFF2-40B4-BE49-F238E27FC236}">
                <a16:creationId xmlns:a16="http://schemas.microsoft.com/office/drawing/2014/main" id="{5A34F598-788A-EBA3-175E-D355AD9550D3}"/>
              </a:ext>
            </a:extLst>
          </p:cNvPr>
          <p:cNvPicPr>
            <a:picLocks noChangeAspect="1"/>
          </p:cNvPicPr>
          <p:nvPr/>
        </p:nvPicPr>
        <p:blipFill>
          <a:blip r:embed="rId7">
            <a:alphaModFix amt="20000"/>
          </a:blip>
          <a:stretch>
            <a:fillRect/>
          </a:stretch>
        </p:blipFill>
        <p:spPr>
          <a:xfrm>
            <a:off x="467020" y="4367503"/>
            <a:ext cx="3623200" cy="1077720"/>
          </a:xfrm>
          <a:prstGeom prst="rect">
            <a:avLst/>
          </a:prstGeom>
          <a:noFill/>
          <a:ln cap="flat">
            <a:noFill/>
          </a:ln>
        </p:spPr>
      </p:pic>
      <p:sp>
        <p:nvSpPr>
          <p:cNvPr id="49" name="Textfeld 13">
            <a:extLst>
              <a:ext uri="{FF2B5EF4-FFF2-40B4-BE49-F238E27FC236}">
                <a16:creationId xmlns:a16="http://schemas.microsoft.com/office/drawing/2014/main" id="{CA1B3A0B-39E1-D2B8-D04B-871831A43DB2}"/>
              </a:ext>
            </a:extLst>
          </p:cNvPr>
          <p:cNvSpPr txBox="1"/>
          <p:nvPr/>
        </p:nvSpPr>
        <p:spPr>
          <a:xfrm>
            <a:off x="453670" y="1634700"/>
            <a:ext cx="3649370" cy="369335"/>
          </a:xfrm>
          <a:prstGeom prst="rect">
            <a:avLst/>
          </a:prstGeom>
          <a:noFill/>
          <a:ln cap="flat">
            <a:noFill/>
          </a:ln>
        </p:spPr>
        <p:txBody>
          <a:bodyPr vert="horz" wrap="square" lIns="0" tIns="0" rIns="0" bIns="0" anchor="t" anchorCtr="1" compatLnSpc="1">
            <a:sp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dirty="0">
                <a:solidFill>
                  <a:srgbClr val="2F2F2F">
                    <a:alpha val="20000"/>
                  </a:srgbClr>
                </a:solidFill>
                <a:uFillTx/>
                <a:latin typeface="Arial"/>
              </a:rPr>
              <a:t>Matched Guiding and Controlled Injection in Dark-Current-Free, 10-GeV-Class, Channel-Guided Laser-Plasma Accelerators</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dirty="0">
                <a:solidFill>
                  <a:srgbClr val="2F2F2F">
                    <a:alpha val="20000"/>
                  </a:srgbClr>
                </a:solidFill>
                <a:uFillTx/>
                <a:latin typeface="Arial"/>
              </a:rPr>
              <a:t>A. Picksley et al., Phys. Rev. Lett. 133, 255001 (2024)</a:t>
            </a:r>
          </a:p>
        </p:txBody>
      </p:sp>
      <p:sp>
        <p:nvSpPr>
          <p:cNvPr id="50" name="Textfeld 14">
            <a:extLst>
              <a:ext uri="{FF2B5EF4-FFF2-40B4-BE49-F238E27FC236}">
                <a16:creationId xmlns:a16="http://schemas.microsoft.com/office/drawing/2014/main" id="{D0DC1193-313C-C8F5-C0F3-E27D6403B810}"/>
              </a:ext>
            </a:extLst>
          </p:cNvPr>
          <p:cNvSpPr txBox="1"/>
          <p:nvPr/>
        </p:nvSpPr>
        <p:spPr>
          <a:xfrm>
            <a:off x="551383" y="5497894"/>
            <a:ext cx="3565007" cy="646334"/>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alpha val="20000"/>
                  </a:srgbClr>
                </a:solidFill>
                <a:uFillTx/>
                <a:latin typeface="Wingdings" pitchFamily="2"/>
              </a:rPr>
              <a:t></a:t>
            </a:r>
            <a:r>
              <a:rPr lang="en-US" sz="1400" b="0" i="0" u="none" strike="noStrike" kern="1200" cap="none" spc="0" baseline="0">
                <a:solidFill>
                  <a:srgbClr val="000000">
                    <a:alpha val="20000"/>
                  </a:srgbClr>
                </a:solidFill>
                <a:uFillTx/>
                <a:latin typeface="Arial"/>
              </a:rPr>
              <a:t> </a:t>
            </a:r>
            <a:r>
              <a:rPr lang="en-US" sz="1400" b="1" i="0" u="none" strike="noStrike" kern="1200" cap="none" spc="0" baseline="0">
                <a:solidFill>
                  <a:srgbClr val="000000">
                    <a:alpha val="20000"/>
                  </a:srgbClr>
                </a:solidFill>
                <a:uFillTx/>
                <a:latin typeface="Arial"/>
              </a:rPr>
              <a:t>~10 GeV </a:t>
            </a:r>
            <a:r>
              <a:rPr lang="en-US" sz="1400" b="0" i="0" u="none" strike="noStrike" kern="1200" cap="none" spc="0" baseline="0">
                <a:solidFill>
                  <a:srgbClr val="000000">
                    <a:alpha val="20000"/>
                  </a:srgbClr>
                </a:solidFill>
                <a:uFillTx/>
                <a:latin typeface="Arial"/>
              </a:rPr>
              <a:t>energy gain over 10 cm</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alpha val="20000"/>
                  </a:srgbClr>
                </a:solidFill>
                <a:uFillTx/>
                <a:latin typeface="Wingdings" pitchFamily="2"/>
              </a:rPr>
              <a:t></a:t>
            </a:r>
            <a:r>
              <a:rPr lang="en-US" sz="1400" b="0" i="0" u="none" strike="noStrike" kern="1200" cap="none" spc="0" baseline="0">
                <a:solidFill>
                  <a:srgbClr val="000000">
                    <a:alpha val="20000"/>
                  </a:srgbClr>
                </a:solidFill>
                <a:uFillTx/>
                <a:latin typeface="Arial"/>
              </a:rPr>
              <a:t> Multiple acceleration regimes that may be difficult to control</a:t>
            </a:r>
            <a:endParaRPr lang="en-GB" sz="1400" b="0" i="0" u="none" strike="noStrike" kern="1200" cap="none" spc="0" baseline="0">
              <a:solidFill>
                <a:srgbClr val="000000">
                  <a:alpha val="20000"/>
                </a:srgbClr>
              </a:solidFill>
              <a:uFillTx/>
              <a:latin typeface="Arial"/>
            </a:endParaRPr>
          </a:p>
        </p:txBody>
      </p:sp>
      <p:grpSp>
        <p:nvGrpSpPr>
          <p:cNvPr id="51" name="Gruppieren 19">
            <a:extLst>
              <a:ext uri="{FF2B5EF4-FFF2-40B4-BE49-F238E27FC236}">
                <a16:creationId xmlns:a16="http://schemas.microsoft.com/office/drawing/2014/main" id="{AB42A02B-3855-1166-5047-B4FF3A138137}"/>
              </a:ext>
            </a:extLst>
          </p:cNvPr>
          <p:cNvGrpSpPr/>
          <p:nvPr/>
        </p:nvGrpSpPr>
        <p:grpSpPr>
          <a:xfrm>
            <a:off x="467020" y="2132856"/>
            <a:ext cx="3627736" cy="810405"/>
            <a:chOff x="467020" y="2132856"/>
            <a:chExt cx="3627736" cy="810405"/>
          </a:xfrm>
        </p:grpSpPr>
        <p:pic>
          <p:nvPicPr>
            <p:cNvPr id="52" name="Grafik 16">
              <a:extLst>
                <a:ext uri="{FF2B5EF4-FFF2-40B4-BE49-F238E27FC236}">
                  <a16:creationId xmlns:a16="http://schemas.microsoft.com/office/drawing/2014/main" id="{C099600D-72E8-950F-A02F-75D4F3865252}"/>
                </a:ext>
              </a:extLst>
            </p:cNvPr>
            <p:cNvPicPr>
              <a:picLocks noChangeAspect="1"/>
            </p:cNvPicPr>
            <p:nvPr/>
          </p:nvPicPr>
          <p:blipFill>
            <a:blip r:embed="rId8">
              <a:alphaModFix amt="20000"/>
            </a:blip>
            <a:srcRect l="10010" t="5831" r="7344" b="82074"/>
            <a:stretch>
              <a:fillRect/>
            </a:stretch>
          </p:blipFill>
          <p:spPr>
            <a:xfrm>
              <a:off x="467020" y="2132856"/>
              <a:ext cx="3623200" cy="249750"/>
            </a:xfrm>
            <a:prstGeom prst="rect">
              <a:avLst/>
            </a:prstGeom>
            <a:noFill/>
            <a:ln cap="flat">
              <a:noFill/>
            </a:ln>
          </p:spPr>
        </p:pic>
        <p:pic>
          <p:nvPicPr>
            <p:cNvPr id="53" name="Grafik 17">
              <a:extLst>
                <a:ext uri="{FF2B5EF4-FFF2-40B4-BE49-F238E27FC236}">
                  <a16:creationId xmlns:a16="http://schemas.microsoft.com/office/drawing/2014/main" id="{424BD876-FF84-0132-E83A-378FADDF00FC}"/>
                </a:ext>
              </a:extLst>
            </p:cNvPr>
            <p:cNvPicPr>
              <a:picLocks noChangeAspect="1"/>
            </p:cNvPicPr>
            <p:nvPr/>
          </p:nvPicPr>
          <p:blipFill>
            <a:blip r:embed="rId8">
              <a:alphaModFix amt="20000"/>
            </a:blip>
            <a:srcRect l="24970" t="71423" r="7344" b="679"/>
            <a:stretch>
              <a:fillRect/>
            </a:stretch>
          </p:blipFill>
          <p:spPr>
            <a:xfrm>
              <a:off x="1127446" y="2367189"/>
              <a:ext cx="2967310" cy="576062"/>
            </a:xfrm>
            <a:prstGeom prst="rect">
              <a:avLst/>
            </a:prstGeom>
            <a:noFill/>
            <a:ln cap="flat">
              <a:noFill/>
            </a:ln>
          </p:spPr>
        </p:pic>
        <p:sp>
          <p:nvSpPr>
            <p:cNvPr id="54" name="Rechteck 18">
              <a:extLst>
                <a:ext uri="{FF2B5EF4-FFF2-40B4-BE49-F238E27FC236}">
                  <a16:creationId xmlns:a16="http://schemas.microsoft.com/office/drawing/2014/main" id="{676A616C-FB89-EEEF-B4CF-B69013371317}"/>
                </a:ext>
              </a:extLst>
            </p:cNvPr>
            <p:cNvSpPr/>
            <p:nvPr/>
          </p:nvSpPr>
          <p:spPr>
            <a:xfrm>
              <a:off x="911428" y="2523570"/>
              <a:ext cx="576062" cy="419691"/>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grpSp>
      <p:sp>
        <p:nvSpPr>
          <p:cNvPr id="55" name="Textfeld 20">
            <a:extLst>
              <a:ext uri="{FF2B5EF4-FFF2-40B4-BE49-F238E27FC236}">
                <a16:creationId xmlns:a16="http://schemas.microsoft.com/office/drawing/2014/main" id="{0767DD35-783E-2D3E-9BE4-3BE3B09CE5E8}"/>
              </a:ext>
            </a:extLst>
          </p:cNvPr>
          <p:cNvSpPr txBox="1"/>
          <p:nvPr/>
        </p:nvSpPr>
        <p:spPr>
          <a:xfrm>
            <a:off x="514770" y="2780928"/>
            <a:ext cx="3565007" cy="1077218"/>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000000">
                    <a:alpha val="20000"/>
                  </a:srgbClr>
                </a:solidFill>
                <a:uFillTx/>
                <a:latin typeface="Wingdings" pitchFamily="2"/>
              </a:rPr>
              <a:t></a:t>
            </a:r>
            <a:r>
              <a:rPr lang="en-US" sz="1400" b="0" i="0" u="none" strike="noStrike" kern="1200" cap="none" spc="0" baseline="0" dirty="0">
                <a:solidFill>
                  <a:srgbClr val="000000">
                    <a:alpha val="20000"/>
                  </a:srgbClr>
                </a:solidFill>
                <a:uFillTx/>
                <a:latin typeface="Arial"/>
              </a:rPr>
              <a:t> </a:t>
            </a:r>
            <a:r>
              <a:rPr lang="en-US" sz="1400" b="1" i="0" u="none" strike="noStrike" kern="1200" cap="none" spc="0" baseline="0" dirty="0">
                <a:solidFill>
                  <a:srgbClr val="000000">
                    <a:alpha val="20000"/>
                  </a:srgbClr>
                </a:solidFill>
                <a:uFillTx/>
                <a:latin typeface="Arial"/>
              </a:rPr>
              <a:t>~9.2 GeV </a:t>
            </a:r>
            <a:r>
              <a:rPr lang="en-US" sz="1400" b="0" i="0" u="none" strike="noStrike" kern="1200" cap="none" spc="0" baseline="0" dirty="0">
                <a:solidFill>
                  <a:srgbClr val="000000">
                    <a:alpha val="20000"/>
                  </a:srgbClr>
                </a:solidFill>
                <a:uFillTx/>
                <a:latin typeface="Arial"/>
              </a:rPr>
              <a:t>energy gain over 30 cm</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000000">
                    <a:alpha val="20000"/>
                  </a:srgbClr>
                </a:solidFill>
                <a:uFillTx/>
                <a:latin typeface="Wingdings" pitchFamily="2"/>
              </a:rPr>
              <a:t></a:t>
            </a:r>
            <a:r>
              <a:rPr lang="en-US" sz="1400" b="0" i="0" u="none" strike="noStrike" kern="1200" cap="none" spc="0" baseline="0" dirty="0">
                <a:solidFill>
                  <a:srgbClr val="000000">
                    <a:alpha val="20000"/>
                  </a:srgbClr>
                </a:solidFill>
                <a:uFillTx/>
                <a:latin typeface="Arial"/>
              </a:rPr>
              <a:t> Laser-created ‘free-standing’ plasma channels that can be recreated at the repetition rate of the laser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kern="0" dirty="0">
                <a:solidFill>
                  <a:srgbClr val="000000">
                    <a:alpha val="20000"/>
                  </a:srgbClr>
                </a:solidFill>
                <a:latin typeface="Arial"/>
                <a:sym typeface="Wingdings" panose="05000000000000000000" pitchFamily="2" charset="2"/>
              </a:rPr>
              <a:t> M</a:t>
            </a:r>
            <a:r>
              <a:rPr lang="en-US" sz="1400" b="0" i="0" u="none" strike="noStrike" kern="0" cap="none" spc="0" baseline="0" dirty="0">
                <a:solidFill>
                  <a:srgbClr val="000000">
                    <a:alpha val="20000"/>
                  </a:srgbClr>
                </a:solidFill>
                <a:uFillTx/>
                <a:latin typeface="Arial"/>
              </a:rPr>
              <a:t>ultiple independent results</a:t>
            </a:r>
            <a:endParaRPr lang="en-GB" sz="1400" b="0" i="0" u="none" strike="noStrike" kern="1200" cap="none" spc="0" baseline="0" dirty="0">
              <a:solidFill>
                <a:srgbClr val="000000">
                  <a:alpha val="20000"/>
                </a:srgbClr>
              </a:solidFill>
              <a:uFillTx/>
              <a:latin typeface="Arial"/>
            </a:endParaRPr>
          </a:p>
        </p:txBody>
      </p:sp>
      <p:sp>
        <p:nvSpPr>
          <p:cNvPr id="56" name="Textfeld 22">
            <a:extLst>
              <a:ext uri="{FF2B5EF4-FFF2-40B4-BE49-F238E27FC236}">
                <a16:creationId xmlns:a16="http://schemas.microsoft.com/office/drawing/2014/main" id="{AC4D6DA3-D16F-A08E-BD20-9C6492A3DB87}"/>
              </a:ext>
            </a:extLst>
          </p:cNvPr>
          <p:cNvSpPr txBox="1"/>
          <p:nvPr/>
        </p:nvSpPr>
        <p:spPr>
          <a:xfrm>
            <a:off x="467020" y="3975445"/>
            <a:ext cx="3627735" cy="46166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dirty="0">
                <a:solidFill>
                  <a:srgbClr val="2F2F2F">
                    <a:alpha val="20000"/>
                  </a:srgbClr>
                </a:solidFill>
                <a:uFillTx/>
                <a:latin typeface="Arial"/>
              </a:rPr>
              <a:t>C. </a:t>
            </a:r>
            <a:r>
              <a:rPr lang="en-GB" sz="800" b="0" i="0" u="none" strike="noStrike" kern="1200" cap="none" spc="0" baseline="0" dirty="0" err="1">
                <a:solidFill>
                  <a:srgbClr val="2F2F2F">
                    <a:alpha val="20000"/>
                  </a:srgbClr>
                </a:solidFill>
                <a:uFillTx/>
                <a:latin typeface="Arial"/>
              </a:rPr>
              <a:t>Aniculaesei</a:t>
            </a:r>
            <a:r>
              <a:rPr lang="en-GB" sz="800" b="0" i="0" u="none" strike="noStrike" kern="1200" cap="none" spc="0" baseline="0" dirty="0">
                <a:solidFill>
                  <a:srgbClr val="2F2F2F">
                    <a:alpha val="20000"/>
                  </a:srgbClr>
                </a:solidFill>
                <a:uFillTx/>
                <a:latin typeface="Arial"/>
              </a:rPr>
              <a:t> et al., The acceleration of a high-charge electron bunch to 10 GeV in a 10-cm nanoparticle-assisted wakefield accelerator. </a:t>
            </a:r>
            <a:r>
              <a:rPr lang="en-GB" sz="800" b="0" i="1" u="none" strike="noStrike" kern="1200" cap="none" spc="0" baseline="0" dirty="0">
                <a:solidFill>
                  <a:srgbClr val="2F2F2F">
                    <a:alpha val="20000"/>
                  </a:srgbClr>
                </a:solidFill>
                <a:uFillTx/>
                <a:latin typeface="Arial"/>
              </a:rPr>
              <a:t>Matter </a:t>
            </a:r>
            <a:r>
              <a:rPr lang="en-GB" sz="800" b="0" i="1" u="none" strike="noStrike" kern="1200" cap="none" spc="0" baseline="0" dirty="0" err="1">
                <a:solidFill>
                  <a:srgbClr val="2F2F2F">
                    <a:alpha val="20000"/>
                  </a:srgbClr>
                </a:solidFill>
                <a:uFillTx/>
                <a:latin typeface="Arial"/>
              </a:rPr>
              <a:t>Radiat</a:t>
            </a:r>
            <a:r>
              <a:rPr lang="en-GB" sz="800" b="0" i="1" u="none" strike="noStrike" kern="1200" cap="none" spc="0" baseline="0" dirty="0">
                <a:solidFill>
                  <a:srgbClr val="2F2F2F">
                    <a:alpha val="20000"/>
                  </a:srgbClr>
                </a:solidFill>
                <a:uFillTx/>
                <a:latin typeface="Arial"/>
              </a:rPr>
              <a:t>. Extremes</a:t>
            </a:r>
            <a:r>
              <a:rPr lang="en-GB" sz="800" b="0" i="0" u="none" strike="noStrike" kern="1200" cap="none" spc="0" baseline="0" dirty="0">
                <a:solidFill>
                  <a:srgbClr val="2F2F2F">
                    <a:alpha val="20000"/>
                  </a:srgbClr>
                </a:solidFill>
                <a:uFillTx/>
                <a:latin typeface="Arial"/>
              </a:rPr>
              <a:t> 2024; 9 (1): 014001</a:t>
            </a:r>
          </a:p>
        </p:txBody>
      </p:sp>
      <p:pic>
        <p:nvPicPr>
          <p:cNvPr id="57" name="Grafik 36" descr="Ein Bild, das Symbol, Text, Emblem, Logo enthält.&#10;&#10;KI-generierte Inhalte können fehlerhaft sein.">
            <a:extLst>
              <a:ext uri="{FF2B5EF4-FFF2-40B4-BE49-F238E27FC236}">
                <a16:creationId xmlns:a16="http://schemas.microsoft.com/office/drawing/2014/main" id="{DBF95648-F3CE-E3AE-493E-E4FC687FF836}"/>
              </a:ext>
            </a:extLst>
          </p:cNvPr>
          <p:cNvPicPr>
            <a:picLocks noChangeAspect="1"/>
          </p:cNvPicPr>
          <p:nvPr/>
        </p:nvPicPr>
        <p:blipFill>
          <a:blip r:embed="rId5">
            <a:alphaModFix amt="20000"/>
          </a:blip>
          <a:stretch>
            <a:fillRect/>
          </a:stretch>
        </p:blipFill>
        <p:spPr>
          <a:xfrm>
            <a:off x="3005632" y="3468538"/>
            <a:ext cx="501356" cy="501356"/>
          </a:xfrm>
          <a:prstGeom prst="rect">
            <a:avLst/>
          </a:prstGeom>
          <a:noFill/>
          <a:ln cap="flat">
            <a:noFill/>
          </a:ln>
        </p:spPr>
      </p:pic>
      <p:pic>
        <p:nvPicPr>
          <p:cNvPr id="58" name="Grafik 37" descr="Ein Bild, das Text, Schrift, Symbol, Grafiken enthält.&#10;&#10;KI-generierte Inhalte können fehlerhaft sein.">
            <a:extLst>
              <a:ext uri="{FF2B5EF4-FFF2-40B4-BE49-F238E27FC236}">
                <a16:creationId xmlns:a16="http://schemas.microsoft.com/office/drawing/2014/main" id="{9DC139D2-A02E-2541-F0E8-D1FEC16ACCA0}"/>
              </a:ext>
            </a:extLst>
          </p:cNvPr>
          <p:cNvPicPr>
            <a:picLocks noChangeAspect="1"/>
          </p:cNvPicPr>
          <p:nvPr/>
        </p:nvPicPr>
        <p:blipFill>
          <a:blip r:embed="rId9">
            <a:alphaModFix amt="20000"/>
          </a:blip>
          <a:stretch>
            <a:fillRect/>
          </a:stretch>
        </p:blipFill>
        <p:spPr>
          <a:xfrm>
            <a:off x="467011" y="1779404"/>
            <a:ext cx="683852" cy="518912"/>
          </a:xfrm>
          <a:prstGeom prst="rect">
            <a:avLst/>
          </a:prstGeom>
          <a:noFill/>
          <a:ln w="38103" cap="flat">
            <a:solidFill>
              <a:srgbClr val="FFFFFF"/>
            </a:solidFill>
            <a:prstDash val="solid"/>
            <a:miter/>
          </a:ln>
        </p:spPr>
      </p:pic>
      <p:sp>
        <p:nvSpPr>
          <p:cNvPr id="59" name="Rechteck 6">
            <a:extLst>
              <a:ext uri="{FF2B5EF4-FFF2-40B4-BE49-F238E27FC236}">
                <a16:creationId xmlns:a16="http://schemas.microsoft.com/office/drawing/2014/main" id="{E4765959-E363-5F3F-B475-3CDF45D0675D}"/>
              </a:ext>
            </a:extLst>
          </p:cNvPr>
          <p:cNvSpPr/>
          <p:nvPr/>
        </p:nvSpPr>
        <p:spPr>
          <a:xfrm>
            <a:off x="442907" y="1604589"/>
            <a:ext cx="3673473" cy="4608511"/>
          </a:xfrm>
          <a:prstGeom prst="rect">
            <a:avLst/>
          </a:prstGeom>
          <a:noFill/>
          <a:ln w="12701" cap="flat">
            <a:solidFill>
              <a:srgbClr val="BEBEC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pic>
        <p:nvPicPr>
          <p:cNvPr id="60" name="Grafik 42" descr="Ein Bild, das Emblem, Markenzeichen, Symbol, Logo enthält.&#10;&#10;KI-generierte Inhalte können fehlerhaft sein.">
            <a:extLst>
              <a:ext uri="{FF2B5EF4-FFF2-40B4-BE49-F238E27FC236}">
                <a16:creationId xmlns:a16="http://schemas.microsoft.com/office/drawing/2014/main" id="{CE8A39C1-C0A6-CF1C-15A6-42112F4C919E}"/>
              </a:ext>
            </a:extLst>
          </p:cNvPr>
          <p:cNvPicPr>
            <a:picLocks noChangeAspect="1"/>
          </p:cNvPicPr>
          <p:nvPr/>
        </p:nvPicPr>
        <p:blipFill>
          <a:blip r:embed="rId10">
            <a:alphaModFix amt="20000"/>
          </a:blip>
          <a:stretch>
            <a:fillRect/>
          </a:stretch>
        </p:blipFill>
        <p:spPr>
          <a:xfrm>
            <a:off x="3464762" y="5145255"/>
            <a:ext cx="540017" cy="540017"/>
          </a:xfrm>
          <a:prstGeom prst="rect">
            <a:avLst/>
          </a:prstGeom>
          <a:noFill/>
          <a:ln cap="flat">
            <a:noFill/>
          </a:ln>
        </p:spPr>
      </p:pic>
      <p:pic>
        <p:nvPicPr>
          <p:cNvPr id="2" name="Grafik 33" descr="Ein Bild, das Text, Diagramm, Screenshot, parallel enthält.&#10;&#10;KI-generierte Inhalte können fehlerhaft sein.">
            <a:extLst>
              <a:ext uri="{FF2B5EF4-FFF2-40B4-BE49-F238E27FC236}">
                <a16:creationId xmlns:a16="http://schemas.microsoft.com/office/drawing/2014/main" id="{B2C037C8-9F97-E499-24D4-F2717AB82A25}"/>
              </a:ext>
            </a:extLst>
          </p:cNvPr>
          <p:cNvPicPr>
            <a:picLocks noChangeAspect="1"/>
          </p:cNvPicPr>
          <p:nvPr/>
        </p:nvPicPr>
        <p:blipFill>
          <a:blip r:embed="rId11"/>
          <a:srcRect b="64418"/>
          <a:stretch>
            <a:fillRect/>
          </a:stretch>
        </p:blipFill>
        <p:spPr>
          <a:xfrm>
            <a:off x="4727850" y="4308698"/>
            <a:ext cx="2257735" cy="1210656"/>
          </a:xfrm>
          <a:prstGeom prst="rect">
            <a:avLst/>
          </a:prstGeom>
          <a:noFill/>
          <a:ln cap="flat">
            <a:noFill/>
          </a:ln>
        </p:spPr>
      </p:pic>
      <p:sp>
        <p:nvSpPr>
          <p:cNvPr id="9" name="Textfeld 34">
            <a:extLst>
              <a:ext uri="{FF2B5EF4-FFF2-40B4-BE49-F238E27FC236}">
                <a16:creationId xmlns:a16="http://schemas.microsoft.com/office/drawing/2014/main" id="{8A8313EE-D222-E7B1-A0EC-FBE28620B292}"/>
              </a:ext>
            </a:extLst>
          </p:cNvPr>
          <p:cNvSpPr txBox="1"/>
          <p:nvPr/>
        </p:nvSpPr>
        <p:spPr>
          <a:xfrm>
            <a:off x="4313499" y="5648989"/>
            <a:ext cx="3565007" cy="430883"/>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rgbClr val="000000"/>
                </a:solidFill>
                <a:uFillTx/>
                <a:latin typeface="Wingdings" pitchFamily="2"/>
              </a:rPr>
              <a:t></a:t>
            </a:r>
            <a:r>
              <a:rPr lang="en-GB" sz="1400" b="1" i="0" u="none" strike="noStrike" kern="1200" cap="none" spc="0" baseline="0" dirty="0">
                <a:solidFill>
                  <a:srgbClr val="000000"/>
                </a:solidFill>
                <a:uFillTx/>
                <a:latin typeface="Arial" pitchFamily="34"/>
              </a:rPr>
              <a:t> Emittance preservation </a:t>
            </a:r>
            <a:r>
              <a:rPr lang="en-GB" sz="1400" b="0" i="0" u="none" strike="noStrike" kern="1200" cap="none" spc="0" baseline="0" dirty="0">
                <a:solidFill>
                  <a:srgbClr val="000000"/>
                </a:solidFill>
                <a:uFillTx/>
                <a:latin typeface="Arial" pitchFamily="34"/>
              </a:rPr>
              <a:t>at micron level for 40 MeV energy gain (on top of 1 GeV)</a:t>
            </a:r>
            <a:endParaRPr lang="en-GB" sz="1400" b="0" i="0" u="none" strike="noStrike" kern="1200" cap="none" spc="0" baseline="0" dirty="0">
              <a:solidFill>
                <a:srgbClr val="000000"/>
              </a:solidFill>
              <a:uFillTx/>
              <a:latin typeface="Arial"/>
            </a:endParaRPr>
          </a:p>
        </p:txBody>
      </p:sp>
      <p:pic>
        <p:nvPicPr>
          <p:cNvPr id="10" name="Grafik 48">
            <a:extLst>
              <a:ext uri="{FF2B5EF4-FFF2-40B4-BE49-F238E27FC236}">
                <a16:creationId xmlns:a16="http://schemas.microsoft.com/office/drawing/2014/main" id="{9CF8B039-B4E7-D953-D829-94FD5AA978E7}"/>
              </a:ext>
            </a:extLst>
          </p:cNvPr>
          <p:cNvPicPr>
            <a:picLocks noChangeAspect="1"/>
          </p:cNvPicPr>
          <p:nvPr/>
        </p:nvPicPr>
        <p:blipFill>
          <a:blip r:embed="rId12"/>
          <a:stretch>
            <a:fillRect/>
          </a:stretch>
        </p:blipFill>
        <p:spPr>
          <a:xfrm>
            <a:off x="6609914" y="4364687"/>
            <a:ext cx="906197" cy="92637"/>
          </a:xfrm>
          <a:prstGeom prst="rect">
            <a:avLst/>
          </a:prstGeom>
          <a:noFill/>
          <a:ln cap="flat">
            <a:noFill/>
          </a:ln>
        </p:spPr>
      </p:pic>
      <p:pic>
        <p:nvPicPr>
          <p:cNvPr id="11" name="Grafik 42" descr="Ein Bild, das Kreis, Grafiken, Schrift, Logo enthält.&#10;&#10;KI-generierte Inhalte können fehlerhaft sein.">
            <a:extLst>
              <a:ext uri="{FF2B5EF4-FFF2-40B4-BE49-F238E27FC236}">
                <a16:creationId xmlns:a16="http://schemas.microsoft.com/office/drawing/2014/main" id="{783388A7-27E6-7201-2E1C-B021C4689B50}"/>
              </a:ext>
            </a:extLst>
          </p:cNvPr>
          <p:cNvPicPr>
            <a:picLocks noChangeAspect="1"/>
          </p:cNvPicPr>
          <p:nvPr/>
        </p:nvPicPr>
        <p:blipFill>
          <a:blip r:embed="rId6"/>
          <a:stretch>
            <a:fillRect/>
          </a:stretch>
        </p:blipFill>
        <p:spPr>
          <a:xfrm>
            <a:off x="7137696" y="5000734"/>
            <a:ext cx="496912" cy="467679"/>
          </a:xfrm>
          <a:prstGeom prst="rect">
            <a:avLst/>
          </a:prstGeom>
          <a:noFill/>
          <a:ln cap="flat">
            <a:noFill/>
          </a:ln>
        </p:spPr>
      </p:pic>
      <p:pic>
        <p:nvPicPr>
          <p:cNvPr id="12" name="Grafik 52">
            <a:extLst>
              <a:ext uri="{FF2B5EF4-FFF2-40B4-BE49-F238E27FC236}">
                <a16:creationId xmlns:a16="http://schemas.microsoft.com/office/drawing/2014/main" id="{F6A2C225-C47F-ADFB-18DB-0456539305CF}"/>
              </a:ext>
            </a:extLst>
          </p:cNvPr>
          <p:cNvPicPr>
            <a:picLocks noChangeAspect="1"/>
          </p:cNvPicPr>
          <p:nvPr/>
        </p:nvPicPr>
        <p:blipFill>
          <a:blip r:embed="rId13"/>
          <a:stretch>
            <a:fillRect/>
          </a:stretch>
        </p:blipFill>
        <p:spPr>
          <a:xfrm>
            <a:off x="9689018" y="4257784"/>
            <a:ext cx="2064916" cy="1350011"/>
          </a:xfrm>
          <a:prstGeom prst="rect">
            <a:avLst/>
          </a:prstGeom>
          <a:noFill/>
          <a:ln cap="flat">
            <a:noFill/>
          </a:ln>
        </p:spPr>
      </p:pic>
      <p:sp>
        <p:nvSpPr>
          <p:cNvPr id="13" name="Textfeld 35">
            <a:extLst>
              <a:ext uri="{FF2B5EF4-FFF2-40B4-BE49-F238E27FC236}">
                <a16:creationId xmlns:a16="http://schemas.microsoft.com/office/drawing/2014/main" id="{F053E365-A1DA-C92C-BE50-55EE1D51F071}"/>
              </a:ext>
            </a:extLst>
          </p:cNvPr>
          <p:cNvSpPr txBox="1"/>
          <p:nvPr/>
        </p:nvSpPr>
        <p:spPr>
          <a:xfrm>
            <a:off x="8184227" y="5741289"/>
            <a:ext cx="1548755" cy="430883"/>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400" b="0" i="0" u="none" strike="noStrike" kern="1200" cap="none" spc="0" baseline="0">
                <a:solidFill>
                  <a:srgbClr val="000000"/>
                </a:solidFill>
                <a:uFillTx/>
                <a:latin typeface="Wingdings" pitchFamily="2"/>
              </a:rPr>
              <a:t></a:t>
            </a:r>
            <a:r>
              <a:rPr lang="nb-NO" sz="1400" b="0" i="0" u="none" strike="noStrike" kern="1200" cap="none" spc="0" baseline="0">
                <a:solidFill>
                  <a:srgbClr val="000000"/>
                </a:solidFill>
                <a:uFillTx/>
                <a:latin typeface="Arial"/>
              </a:rPr>
              <a:t> </a:t>
            </a:r>
            <a:r>
              <a:rPr lang="nb-NO" sz="1400" b="1" i="0" u="none" strike="noStrike" kern="1200" cap="none" spc="0" baseline="0">
                <a:solidFill>
                  <a:srgbClr val="000000"/>
                </a:solidFill>
                <a:uFillTx/>
                <a:latin typeface="Arial"/>
              </a:rPr>
              <a:t>~60% </a:t>
            </a:r>
            <a:r>
              <a:rPr lang="nb-NO" sz="1400" b="0" i="0" u="none" strike="noStrike" kern="1200" cap="none" spc="0" baseline="0">
                <a:solidFill>
                  <a:srgbClr val="000000"/>
                </a:solidFill>
                <a:uFillTx/>
                <a:latin typeface="Arial"/>
              </a:rPr>
              <a:t>driver depletion</a:t>
            </a:r>
            <a:endParaRPr lang="en-GB" sz="1400" b="0" i="0" u="none" strike="noStrike" kern="1200" cap="none" spc="0" baseline="0">
              <a:solidFill>
                <a:srgbClr val="000000"/>
              </a:solidFill>
              <a:uFillTx/>
              <a:latin typeface="Arial"/>
            </a:endParaRPr>
          </a:p>
        </p:txBody>
      </p:sp>
      <p:pic>
        <p:nvPicPr>
          <p:cNvPr id="14" name="Grafik 41">
            <a:extLst>
              <a:ext uri="{FF2B5EF4-FFF2-40B4-BE49-F238E27FC236}">
                <a16:creationId xmlns:a16="http://schemas.microsoft.com/office/drawing/2014/main" id="{E3D4C2B8-8AF3-3D2E-59CA-07D3D80B793A}"/>
              </a:ext>
            </a:extLst>
          </p:cNvPr>
          <p:cNvPicPr>
            <a:picLocks noChangeAspect="1"/>
          </p:cNvPicPr>
          <p:nvPr/>
        </p:nvPicPr>
        <p:blipFill>
          <a:blip r:embed="rId14"/>
          <a:stretch>
            <a:fillRect/>
          </a:stretch>
        </p:blipFill>
        <p:spPr>
          <a:xfrm>
            <a:off x="8134575" y="4305004"/>
            <a:ext cx="1598407" cy="1392411"/>
          </a:xfrm>
          <a:prstGeom prst="rect">
            <a:avLst/>
          </a:prstGeom>
          <a:noFill/>
          <a:ln cap="flat">
            <a:noFill/>
          </a:ln>
        </p:spPr>
      </p:pic>
      <p:sp>
        <p:nvSpPr>
          <p:cNvPr id="15" name="Textfeld 42">
            <a:extLst>
              <a:ext uri="{FF2B5EF4-FFF2-40B4-BE49-F238E27FC236}">
                <a16:creationId xmlns:a16="http://schemas.microsoft.com/office/drawing/2014/main" id="{CE7E8E7F-64D6-587A-2E23-5FCD629F2E4B}"/>
              </a:ext>
            </a:extLst>
          </p:cNvPr>
          <p:cNvSpPr txBox="1"/>
          <p:nvPr/>
        </p:nvSpPr>
        <p:spPr>
          <a:xfrm>
            <a:off x="8193435" y="3909508"/>
            <a:ext cx="1478895" cy="369335"/>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800" b="0" i="0" u="none" strike="noStrike" kern="1200" cap="none" spc="0" baseline="0">
                <a:solidFill>
                  <a:srgbClr val="2F2F2F"/>
                </a:solidFill>
                <a:uFillTx/>
                <a:latin typeface="Arial"/>
              </a:rPr>
              <a:t>C Zhang </a:t>
            </a:r>
            <a:r>
              <a:rPr lang="fr-FR" sz="800" b="0" i="1" u="none" strike="noStrike" kern="1200" cap="none" spc="0" baseline="0">
                <a:solidFill>
                  <a:srgbClr val="2F2F2F"/>
                </a:solidFill>
                <a:uFillTx/>
                <a:latin typeface="Arial"/>
              </a:rPr>
              <a:t>et al</a:t>
            </a:r>
            <a:r>
              <a:rPr lang="fr-FR" sz="800" b="0" i="0" u="none" strike="noStrike" kern="1200" cap="none" spc="0" baseline="0">
                <a:solidFill>
                  <a:srgbClr val="2F2F2F"/>
                </a:solidFill>
                <a:uFillTx/>
                <a:latin typeface="Arial"/>
              </a:rPr>
              <a:t> 2024 </a:t>
            </a:r>
            <a:r>
              <a:rPr lang="fr-FR" sz="800" b="0" i="1" u="none" strike="noStrike" kern="1200" cap="none" spc="0" baseline="0">
                <a:solidFill>
                  <a:srgbClr val="2F2F2F"/>
                </a:solidFill>
                <a:uFillTx/>
                <a:latin typeface="Arial"/>
              </a:rPr>
              <a:t>Plasma Phys. Control. Fusion</a:t>
            </a:r>
            <a:r>
              <a:rPr lang="fr-FR" sz="800" b="0" i="0" u="none" strike="noStrike" kern="1200" cap="none" spc="0" baseline="0">
                <a:solidFill>
                  <a:srgbClr val="2F2F2F"/>
                </a:solidFill>
                <a:uFillTx/>
                <a:latin typeface="Arial"/>
              </a:rPr>
              <a:t> 66 025013</a:t>
            </a:r>
            <a:endParaRPr lang="en-GB" sz="800" b="0" i="0" u="none" strike="noStrike" kern="1200" cap="none" spc="0" baseline="0">
              <a:solidFill>
                <a:srgbClr val="2F2F2F"/>
              </a:solidFill>
              <a:uFillTx/>
              <a:latin typeface="Arial"/>
            </a:endParaRPr>
          </a:p>
        </p:txBody>
      </p:sp>
      <p:sp>
        <p:nvSpPr>
          <p:cNvPr id="16" name="Textfeld 44">
            <a:extLst>
              <a:ext uri="{FF2B5EF4-FFF2-40B4-BE49-F238E27FC236}">
                <a16:creationId xmlns:a16="http://schemas.microsoft.com/office/drawing/2014/main" id="{94142B6C-2EB0-D1C3-567E-4BE20EC2F30B}"/>
              </a:ext>
            </a:extLst>
          </p:cNvPr>
          <p:cNvSpPr txBox="1"/>
          <p:nvPr/>
        </p:nvSpPr>
        <p:spPr>
          <a:xfrm>
            <a:off x="9679618" y="5667661"/>
            <a:ext cx="1958498"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Wingdings" pitchFamily="2"/>
                <a:cs typeface="Arial" pitchFamily="34"/>
              </a:rPr>
              <a:t></a:t>
            </a:r>
            <a:r>
              <a:rPr lang="en-US" sz="1400" b="0" i="0" u="none" strike="noStrike" kern="1200" cap="none" spc="0" baseline="0">
                <a:solidFill>
                  <a:srgbClr val="000000"/>
                </a:solidFill>
                <a:uFillTx/>
                <a:latin typeface="Arial" pitchFamily="34"/>
                <a:cs typeface="Arial" pitchFamily="34"/>
              </a:rPr>
              <a:t> </a:t>
            </a:r>
            <a:r>
              <a:rPr lang="en-US" sz="1400" b="1" i="0" u="none" strike="noStrike" kern="1200" cap="none" spc="0" baseline="0">
                <a:solidFill>
                  <a:srgbClr val="000000"/>
                </a:solidFill>
                <a:uFillTx/>
                <a:latin typeface="Arial" pitchFamily="34"/>
                <a:cs typeface="Arial" pitchFamily="34"/>
              </a:rPr>
              <a:t>42%</a:t>
            </a:r>
            <a:r>
              <a:rPr lang="en-US" sz="1400" b="0" i="0" u="none" strike="noStrike" kern="1200" cap="none" spc="0" baseline="0">
                <a:solidFill>
                  <a:srgbClr val="000000"/>
                </a:solidFill>
                <a:uFillTx/>
                <a:latin typeface="Arial" pitchFamily="34"/>
                <a:cs typeface="Arial" pitchFamily="34"/>
              </a:rPr>
              <a:t> local energy transfer efficiency</a:t>
            </a:r>
            <a:endParaRPr lang="en-GB" sz="1400" b="0" i="0" u="none" strike="noStrike" kern="1200" cap="none" spc="0" baseline="0">
              <a:solidFill>
                <a:srgbClr val="000000"/>
              </a:solidFill>
              <a:uFillTx/>
              <a:latin typeface="Arial" pitchFamily="34"/>
              <a:cs typeface="Arial" pitchFamily="34"/>
            </a:endParaRPr>
          </a:p>
        </p:txBody>
      </p:sp>
      <p:sp>
        <p:nvSpPr>
          <p:cNvPr id="17" name="Textfeld 47">
            <a:extLst>
              <a:ext uri="{FF2B5EF4-FFF2-40B4-BE49-F238E27FC236}">
                <a16:creationId xmlns:a16="http://schemas.microsoft.com/office/drawing/2014/main" id="{EEED2EA8-3551-DDE8-AD05-D814782A249E}"/>
              </a:ext>
            </a:extLst>
          </p:cNvPr>
          <p:cNvSpPr txBox="1"/>
          <p:nvPr/>
        </p:nvSpPr>
        <p:spPr>
          <a:xfrm>
            <a:off x="9912763" y="3882963"/>
            <a:ext cx="1613221" cy="33855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pitchFamily="34"/>
                <a:cs typeface="Arial" pitchFamily="34"/>
              </a:rPr>
              <a:t>C. A. Lindstrøm et al., Phys. Rev. Lett. </a:t>
            </a:r>
            <a:r>
              <a:rPr lang="en-GB" sz="800" b="1" i="0" u="none" strike="noStrike" kern="1200" cap="none" spc="0" baseline="0">
                <a:solidFill>
                  <a:srgbClr val="000000"/>
                </a:solidFill>
                <a:uFillTx/>
                <a:latin typeface="Arial" pitchFamily="34"/>
                <a:cs typeface="Arial" pitchFamily="34"/>
              </a:rPr>
              <a:t>126</a:t>
            </a:r>
            <a:r>
              <a:rPr lang="en-GB" sz="800" b="0" i="0" u="none" strike="noStrike" kern="1200" cap="none" spc="0" baseline="0">
                <a:solidFill>
                  <a:srgbClr val="000000"/>
                </a:solidFill>
                <a:uFillTx/>
                <a:latin typeface="Arial" pitchFamily="34"/>
                <a:cs typeface="Arial" pitchFamily="34"/>
              </a:rPr>
              <a:t>, 014801 (2021)</a:t>
            </a:r>
          </a:p>
        </p:txBody>
      </p:sp>
      <p:pic>
        <p:nvPicPr>
          <p:cNvPr id="23" name="Grafik 49">
            <a:extLst>
              <a:ext uri="{FF2B5EF4-FFF2-40B4-BE49-F238E27FC236}">
                <a16:creationId xmlns:a16="http://schemas.microsoft.com/office/drawing/2014/main" id="{36EFF030-3E36-CD03-EFDD-0A0C4EEA8081}"/>
              </a:ext>
            </a:extLst>
          </p:cNvPr>
          <p:cNvPicPr>
            <a:picLocks noChangeAspect="1"/>
          </p:cNvPicPr>
          <p:nvPr/>
        </p:nvPicPr>
        <p:blipFill>
          <a:blip r:embed="rId12"/>
          <a:stretch>
            <a:fillRect/>
          </a:stretch>
        </p:blipFill>
        <p:spPr>
          <a:xfrm>
            <a:off x="10117122" y="4230307"/>
            <a:ext cx="906197" cy="92637"/>
          </a:xfrm>
          <a:prstGeom prst="rect">
            <a:avLst/>
          </a:prstGeom>
          <a:noFill/>
          <a:ln cap="flat">
            <a:noFill/>
          </a:ln>
        </p:spPr>
      </p:pic>
      <p:pic>
        <p:nvPicPr>
          <p:cNvPr id="24" name="Grafik 44" descr="Ein Bild, das Text, Schrift, Logo, Grafiken enthält.&#10;&#10;KI-generierte Inhalte können fehlerhaft sein.">
            <a:extLst>
              <a:ext uri="{FF2B5EF4-FFF2-40B4-BE49-F238E27FC236}">
                <a16:creationId xmlns:a16="http://schemas.microsoft.com/office/drawing/2014/main" id="{9BB7BD66-40B3-708D-2630-CC74779A8089}"/>
              </a:ext>
            </a:extLst>
          </p:cNvPr>
          <p:cNvPicPr>
            <a:picLocks noChangeAspect="1"/>
          </p:cNvPicPr>
          <p:nvPr/>
        </p:nvPicPr>
        <p:blipFill>
          <a:blip r:embed="rId15"/>
          <a:srcRect t="32081" r="42315" b="35329"/>
          <a:stretch>
            <a:fillRect/>
          </a:stretch>
        </p:blipFill>
        <p:spPr>
          <a:xfrm>
            <a:off x="8397410" y="4358716"/>
            <a:ext cx="728109" cy="261728"/>
          </a:xfrm>
          <a:prstGeom prst="rect">
            <a:avLst/>
          </a:prstGeom>
          <a:noFill/>
          <a:ln cap="flat">
            <a:noFill/>
          </a:ln>
        </p:spPr>
      </p:pic>
      <p:sp>
        <p:nvSpPr>
          <p:cNvPr id="26" name="Textfeld 25">
            <a:extLst>
              <a:ext uri="{FF2B5EF4-FFF2-40B4-BE49-F238E27FC236}">
                <a16:creationId xmlns:a16="http://schemas.microsoft.com/office/drawing/2014/main" id="{64D7B46F-E234-8964-D4F7-0009281252CD}"/>
              </a:ext>
            </a:extLst>
          </p:cNvPr>
          <p:cNvSpPr txBox="1"/>
          <p:nvPr/>
        </p:nvSpPr>
        <p:spPr>
          <a:xfrm>
            <a:off x="4307713" y="3945742"/>
            <a:ext cx="3556127" cy="351937"/>
          </a:xfrm>
          <a:prstGeom prst="rect">
            <a:avLst/>
          </a:prstGeom>
          <a:noFill/>
        </p:spPr>
        <p:txBody>
          <a:bodyPr wrap="square">
            <a:spAutoFit/>
          </a:bodyPr>
          <a:lstStyle/>
          <a:p>
            <a:r>
              <a:rPr lang="lt-LT" sz="800" dirty="0">
                <a:latin typeface="Arial" panose="020B0604020202020204" pitchFamily="34" charset="0"/>
                <a:cs typeface="Arial" panose="020B0604020202020204" pitchFamily="34" charset="0"/>
              </a:rPr>
              <a:t>Lindstrøm, C.A. </a:t>
            </a:r>
            <a:r>
              <a:rPr lang="lt-LT" sz="800" i="1" dirty="0">
                <a:latin typeface="Arial" panose="020B0604020202020204" pitchFamily="34" charset="0"/>
                <a:cs typeface="Arial" panose="020B0604020202020204" pitchFamily="34" charset="0"/>
              </a:rPr>
              <a:t>et al.</a:t>
            </a:r>
            <a:r>
              <a:rPr lang="lt-LT" sz="800" dirty="0">
                <a:latin typeface="Arial" panose="020B0604020202020204" pitchFamily="34" charset="0"/>
                <a:cs typeface="Arial" panose="020B0604020202020204" pitchFamily="34" charset="0"/>
              </a:rPr>
              <a:t> Emittance preservation in a plasma-wakefield accelerator. </a:t>
            </a:r>
            <a:r>
              <a:rPr lang="lt-LT" sz="800" i="1" dirty="0">
                <a:latin typeface="Arial" panose="020B0604020202020204" pitchFamily="34" charset="0"/>
                <a:cs typeface="Arial" panose="020B0604020202020204" pitchFamily="34" charset="0"/>
              </a:rPr>
              <a:t>Nat Commun</a:t>
            </a:r>
            <a:r>
              <a:rPr lang="lt-LT" sz="800" dirty="0">
                <a:latin typeface="Arial" panose="020B0604020202020204" pitchFamily="34" charset="0"/>
                <a:cs typeface="Arial" panose="020B0604020202020204" pitchFamily="34" charset="0"/>
              </a:rPr>
              <a:t> </a:t>
            </a:r>
            <a:r>
              <a:rPr lang="lt-LT" sz="800" b="1" dirty="0">
                <a:latin typeface="Arial" panose="020B0604020202020204" pitchFamily="34" charset="0"/>
                <a:cs typeface="Arial" panose="020B0604020202020204" pitchFamily="34" charset="0"/>
              </a:rPr>
              <a:t>15</a:t>
            </a:r>
            <a:r>
              <a:rPr lang="lt-LT" sz="800" dirty="0">
                <a:latin typeface="Arial" panose="020B0604020202020204" pitchFamily="34" charset="0"/>
                <a:cs typeface="Arial" panose="020B0604020202020204" pitchFamily="34" charset="0"/>
              </a:rPr>
              <a:t>, 6097 (2024)</a:t>
            </a:r>
            <a:endParaRPr lang="en-GB"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9027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21108">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8698AF-4B63-6FCE-0166-ACF3F828A12C}"/>
              </a:ext>
            </a:extLst>
          </p:cNvPr>
          <p:cNvSpPr txBox="1">
            <a:spLocks noGrp="1"/>
          </p:cNvSpPr>
          <p:nvPr>
            <p:ph type="title"/>
          </p:nvPr>
        </p:nvSpPr>
        <p:spPr/>
        <p:txBody>
          <a:bodyPr anchorCtr="1"/>
          <a:lstStyle/>
          <a:p>
            <a:pPr lvl="0" algn="ctr"/>
            <a:r>
              <a:rPr lang="en-GB" dirty="0"/>
              <a:t>3. </a:t>
            </a:r>
            <a:r>
              <a:rPr lang="en-GB" sz="3600" dirty="0"/>
              <a:t>Progress in Experiments</a:t>
            </a:r>
            <a:br>
              <a:rPr lang="en-GB" dirty="0"/>
            </a:br>
            <a:r>
              <a:rPr lang="en-GB" sz="2400" dirty="0">
                <a:solidFill>
                  <a:srgbClr val="61C4D3"/>
                </a:solidFill>
              </a:rPr>
              <a:t>Highlights from Single Stage Experiments</a:t>
            </a:r>
          </a:p>
        </p:txBody>
      </p:sp>
      <p:sp>
        <p:nvSpPr>
          <p:cNvPr id="3" name="Foliennummernplatzhalter 4">
            <a:extLst>
              <a:ext uri="{FF2B5EF4-FFF2-40B4-BE49-F238E27FC236}">
                <a16:creationId xmlns:a16="http://schemas.microsoft.com/office/drawing/2014/main" id="{4A350725-4F9C-D9B9-826B-8C5524E68715}"/>
              </a:ext>
            </a:extLst>
          </p:cNvPr>
          <p:cNvSpPr txBox="1"/>
          <p:nvPr/>
        </p:nvSpPr>
        <p:spPr>
          <a:xfrm>
            <a:off x="11107545" y="6383847"/>
            <a:ext cx="681255"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dirty="0">
                <a:solidFill>
                  <a:srgbClr val="0033A0"/>
                </a:solidFill>
                <a:uFillTx/>
                <a:latin typeface="Arial"/>
              </a:rPr>
              <a:t>6</a:t>
            </a:r>
            <a:r>
              <a:rPr lang="en-US" sz="1000" dirty="0">
                <a:solidFill>
                  <a:srgbClr val="0033A0"/>
                </a:solidFill>
                <a:latin typeface="Arial"/>
              </a:rPr>
              <a:t> / 15</a:t>
            </a:r>
            <a:endParaRPr lang="en-US" sz="1000" b="0" i="0" u="none" strike="noStrike" kern="1200" cap="none" spc="0" baseline="0" dirty="0">
              <a:solidFill>
                <a:srgbClr val="0033A0"/>
              </a:solidFill>
              <a:uFillTx/>
              <a:latin typeface="Arial"/>
            </a:endParaRPr>
          </a:p>
        </p:txBody>
      </p:sp>
      <p:sp>
        <p:nvSpPr>
          <p:cNvPr id="4" name="Rechteck 7">
            <a:extLst>
              <a:ext uri="{FF2B5EF4-FFF2-40B4-BE49-F238E27FC236}">
                <a16:creationId xmlns:a16="http://schemas.microsoft.com/office/drawing/2014/main" id="{27B29BBE-7029-5B61-38B1-D66B43853EF1}"/>
              </a:ext>
            </a:extLst>
          </p:cNvPr>
          <p:cNvSpPr/>
          <p:nvPr/>
        </p:nvSpPr>
        <p:spPr>
          <a:xfrm>
            <a:off x="8080269" y="1593863"/>
            <a:ext cx="3673473" cy="4608511"/>
          </a:xfrm>
          <a:prstGeom prst="rect">
            <a:avLst/>
          </a:prstGeom>
          <a:noFill/>
          <a:ln w="12701" cap="flat">
            <a:solidFill>
              <a:srgbClr val="BEBEC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5" name="Textfeld 8">
            <a:extLst>
              <a:ext uri="{FF2B5EF4-FFF2-40B4-BE49-F238E27FC236}">
                <a16:creationId xmlns:a16="http://schemas.microsoft.com/office/drawing/2014/main" id="{76E24470-B2B4-B653-6D27-C162A2B0DED7}"/>
              </a:ext>
            </a:extLst>
          </p:cNvPr>
          <p:cNvSpPr txBox="1"/>
          <p:nvPr/>
        </p:nvSpPr>
        <p:spPr>
          <a:xfrm>
            <a:off x="442907" y="1316864"/>
            <a:ext cx="3673473" cy="276999"/>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33A0"/>
                </a:solidFill>
                <a:uFillTx/>
                <a:latin typeface="Arial"/>
              </a:rPr>
              <a:t>Energy</a:t>
            </a:r>
            <a:endParaRPr lang="en-GB" sz="1800" b="1" i="0" u="none" strike="noStrike" kern="1200" cap="none" spc="0" baseline="0">
              <a:solidFill>
                <a:srgbClr val="0033A0"/>
              </a:solidFill>
              <a:uFillTx/>
              <a:latin typeface="Arial"/>
            </a:endParaRPr>
          </a:p>
        </p:txBody>
      </p:sp>
      <p:sp>
        <p:nvSpPr>
          <p:cNvPr id="6" name="Textfeld 9">
            <a:extLst>
              <a:ext uri="{FF2B5EF4-FFF2-40B4-BE49-F238E27FC236}">
                <a16:creationId xmlns:a16="http://schemas.microsoft.com/office/drawing/2014/main" id="{4DB93854-7648-8326-FB50-D8A54C3E8580}"/>
              </a:ext>
            </a:extLst>
          </p:cNvPr>
          <p:cNvSpPr txBox="1"/>
          <p:nvPr/>
        </p:nvSpPr>
        <p:spPr>
          <a:xfrm>
            <a:off x="4263838" y="1322277"/>
            <a:ext cx="3673473" cy="276999"/>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33A0"/>
                </a:solidFill>
                <a:uFillTx/>
                <a:latin typeface="Arial"/>
              </a:rPr>
              <a:t>Beam Quality</a:t>
            </a:r>
            <a:endParaRPr lang="en-GB" sz="1800" b="1" i="0" u="none" strike="noStrike" kern="1200" cap="none" spc="0" baseline="0">
              <a:solidFill>
                <a:srgbClr val="0033A0"/>
              </a:solidFill>
              <a:uFillTx/>
              <a:latin typeface="Arial"/>
            </a:endParaRPr>
          </a:p>
        </p:txBody>
      </p:sp>
      <p:sp>
        <p:nvSpPr>
          <p:cNvPr id="7" name="Textfeld 10">
            <a:extLst>
              <a:ext uri="{FF2B5EF4-FFF2-40B4-BE49-F238E27FC236}">
                <a16:creationId xmlns:a16="http://schemas.microsoft.com/office/drawing/2014/main" id="{EADC7025-24F8-A958-187D-3704CBD81DF1}"/>
              </a:ext>
            </a:extLst>
          </p:cNvPr>
          <p:cNvSpPr txBox="1"/>
          <p:nvPr/>
        </p:nvSpPr>
        <p:spPr>
          <a:xfrm>
            <a:off x="8080269" y="1316059"/>
            <a:ext cx="3673473" cy="276999"/>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33A0"/>
                </a:solidFill>
                <a:uFillTx/>
                <a:latin typeface="Arial"/>
              </a:rPr>
              <a:t>Efficiency</a:t>
            </a:r>
            <a:endParaRPr lang="en-GB" sz="1800" b="1" i="0" u="none" strike="noStrike" kern="1200" cap="none" spc="0" baseline="0">
              <a:solidFill>
                <a:srgbClr val="0033A0"/>
              </a:solidFill>
              <a:uFillTx/>
              <a:latin typeface="Arial"/>
            </a:endParaRPr>
          </a:p>
        </p:txBody>
      </p:sp>
      <p:pic>
        <p:nvPicPr>
          <p:cNvPr id="8" name="Grafik 12">
            <a:extLst>
              <a:ext uri="{FF2B5EF4-FFF2-40B4-BE49-F238E27FC236}">
                <a16:creationId xmlns:a16="http://schemas.microsoft.com/office/drawing/2014/main" id="{471D07A7-7978-C37D-D387-E77A19FAAE37}"/>
              </a:ext>
            </a:extLst>
          </p:cNvPr>
          <p:cNvPicPr>
            <a:picLocks noChangeAspect="1"/>
          </p:cNvPicPr>
          <p:nvPr/>
        </p:nvPicPr>
        <p:blipFill>
          <a:blip r:embed="rId3"/>
          <a:stretch>
            <a:fillRect/>
          </a:stretch>
        </p:blipFill>
        <p:spPr>
          <a:xfrm>
            <a:off x="467020" y="4367503"/>
            <a:ext cx="3623200" cy="1077720"/>
          </a:xfrm>
          <a:prstGeom prst="rect">
            <a:avLst/>
          </a:prstGeom>
          <a:noFill/>
          <a:ln cap="flat">
            <a:noFill/>
          </a:ln>
        </p:spPr>
      </p:pic>
      <p:sp>
        <p:nvSpPr>
          <p:cNvPr id="9" name="Textfeld 13">
            <a:extLst>
              <a:ext uri="{FF2B5EF4-FFF2-40B4-BE49-F238E27FC236}">
                <a16:creationId xmlns:a16="http://schemas.microsoft.com/office/drawing/2014/main" id="{ECD55659-3E0D-3CDC-101F-B4DCAF12FCA9}"/>
              </a:ext>
            </a:extLst>
          </p:cNvPr>
          <p:cNvSpPr txBox="1"/>
          <p:nvPr/>
        </p:nvSpPr>
        <p:spPr>
          <a:xfrm>
            <a:off x="453670" y="1634700"/>
            <a:ext cx="3649370" cy="369335"/>
          </a:xfrm>
          <a:prstGeom prst="rect">
            <a:avLst/>
          </a:prstGeom>
          <a:noFill/>
          <a:ln cap="flat">
            <a:noFill/>
          </a:ln>
        </p:spPr>
        <p:txBody>
          <a:bodyPr vert="horz" wrap="square" lIns="0" tIns="0" rIns="0" bIns="0" anchor="t" anchorCtr="1" compatLnSpc="1">
            <a:sp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a:solidFill>
                  <a:srgbClr val="2F2F2F"/>
                </a:solidFill>
                <a:uFillTx/>
                <a:latin typeface="Arial"/>
              </a:rPr>
              <a:t>Matched Guiding and Controlled Injection in Dark-Current-Free, 10-GeV-Class, Channel-Guided Laser-Plasma Accelerators</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a:solidFill>
                  <a:srgbClr val="2F2F2F"/>
                </a:solidFill>
                <a:uFillTx/>
                <a:latin typeface="Arial"/>
              </a:rPr>
              <a:t>A. Picksley et al., Phys. Rev. Lett. 133, 255001 (2024)</a:t>
            </a:r>
          </a:p>
        </p:txBody>
      </p:sp>
      <p:sp>
        <p:nvSpPr>
          <p:cNvPr id="10" name="Textfeld 14">
            <a:extLst>
              <a:ext uri="{FF2B5EF4-FFF2-40B4-BE49-F238E27FC236}">
                <a16:creationId xmlns:a16="http://schemas.microsoft.com/office/drawing/2014/main" id="{F0586E79-20C2-97C0-F2F8-40E231F71BFF}"/>
              </a:ext>
            </a:extLst>
          </p:cNvPr>
          <p:cNvSpPr txBox="1"/>
          <p:nvPr/>
        </p:nvSpPr>
        <p:spPr>
          <a:xfrm>
            <a:off x="551383" y="5497894"/>
            <a:ext cx="3565007" cy="646334"/>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Wingdings" pitchFamily="2"/>
              </a:rPr>
              <a:t></a:t>
            </a:r>
            <a:r>
              <a:rPr lang="en-US" sz="1400" b="0" i="0" u="none" strike="noStrike" kern="1200" cap="none" spc="0" baseline="0">
                <a:solidFill>
                  <a:srgbClr val="000000"/>
                </a:solidFill>
                <a:uFillTx/>
                <a:latin typeface="Arial"/>
              </a:rPr>
              <a:t> </a:t>
            </a:r>
            <a:r>
              <a:rPr lang="en-US" sz="1400" b="1" i="0" u="none" strike="noStrike" kern="1200" cap="none" spc="0" baseline="0">
                <a:solidFill>
                  <a:srgbClr val="000000"/>
                </a:solidFill>
                <a:uFillTx/>
                <a:latin typeface="Arial"/>
              </a:rPr>
              <a:t>~10 GeV </a:t>
            </a:r>
            <a:r>
              <a:rPr lang="en-US" sz="1400" b="0" i="0" u="none" strike="noStrike" kern="1200" cap="none" spc="0" baseline="0">
                <a:solidFill>
                  <a:srgbClr val="000000"/>
                </a:solidFill>
                <a:uFillTx/>
                <a:latin typeface="Arial"/>
              </a:rPr>
              <a:t>energy gain over 10 cm</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Wingdings" pitchFamily="2"/>
              </a:rPr>
              <a:t></a:t>
            </a:r>
            <a:r>
              <a:rPr lang="en-US" sz="1400" b="0" i="0" u="none" strike="noStrike" kern="1200" cap="none" spc="0" baseline="0">
                <a:solidFill>
                  <a:srgbClr val="000000"/>
                </a:solidFill>
                <a:uFillTx/>
                <a:latin typeface="Arial"/>
              </a:rPr>
              <a:t> Multiple acceleration regimes that may be difficult to control</a:t>
            </a:r>
            <a:endParaRPr lang="en-GB" sz="1400" b="0" i="0" u="none" strike="noStrike" kern="1200" cap="none" spc="0" baseline="0">
              <a:solidFill>
                <a:srgbClr val="000000"/>
              </a:solidFill>
              <a:uFillTx/>
              <a:latin typeface="Arial"/>
            </a:endParaRPr>
          </a:p>
        </p:txBody>
      </p:sp>
      <p:grpSp>
        <p:nvGrpSpPr>
          <p:cNvPr id="11" name="Gruppieren 19">
            <a:extLst>
              <a:ext uri="{FF2B5EF4-FFF2-40B4-BE49-F238E27FC236}">
                <a16:creationId xmlns:a16="http://schemas.microsoft.com/office/drawing/2014/main" id="{D319F717-6E0B-010F-7B14-C7E7782E15A7}"/>
              </a:ext>
            </a:extLst>
          </p:cNvPr>
          <p:cNvGrpSpPr/>
          <p:nvPr/>
        </p:nvGrpSpPr>
        <p:grpSpPr>
          <a:xfrm>
            <a:off x="467020" y="2132856"/>
            <a:ext cx="3627736" cy="810405"/>
            <a:chOff x="467020" y="2132856"/>
            <a:chExt cx="3627736" cy="810405"/>
          </a:xfrm>
        </p:grpSpPr>
        <p:pic>
          <p:nvPicPr>
            <p:cNvPr id="12" name="Grafik 16">
              <a:extLst>
                <a:ext uri="{FF2B5EF4-FFF2-40B4-BE49-F238E27FC236}">
                  <a16:creationId xmlns:a16="http://schemas.microsoft.com/office/drawing/2014/main" id="{E1B0584A-2776-F932-32FA-7D376E0AEB42}"/>
                </a:ext>
              </a:extLst>
            </p:cNvPr>
            <p:cNvPicPr>
              <a:picLocks noChangeAspect="1"/>
            </p:cNvPicPr>
            <p:nvPr/>
          </p:nvPicPr>
          <p:blipFill>
            <a:blip r:embed="rId4"/>
            <a:srcRect l="10010" t="5831" r="7344" b="82074"/>
            <a:stretch>
              <a:fillRect/>
            </a:stretch>
          </p:blipFill>
          <p:spPr>
            <a:xfrm>
              <a:off x="467020" y="2132856"/>
              <a:ext cx="3623200" cy="249750"/>
            </a:xfrm>
            <a:prstGeom prst="rect">
              <a:avLst/>
            </a:prstGeom>
            <a:noFill/>
            <a:ln cap="flat">
              <a:noFill/>
            </a:ln>
          </p:spPr>
        </p:pic>
        <p:pic>
          <p:nvPicPr>
            <p:cNvPr id="13" name="Grafik 17">
              <a:extLst>
                <a:ext uri="{FF2B5EF4-FFF2-40B4-BE49-F238E27FC236}">
                  <a16:creationId xmlns:a16="http://schemas.microsoft.com/office/drawing/2014/main" id="{3CF765C4-10C2-50A6-85BA-7FFDEF1FD601}"/>
                </a:ext>
              </a:extLst>
            </p:cNvPr>
            <p:cNvPicPr>
              <a:picLocks noChangeAspect="1"/>
            </p:cNvPicPr>
            <p:nvPr/>
          </p:nvPicPr>
          <p:blipFill>
            <a:blip r:embed="rId4"/>
            <a:srcRect l="24970" t="71423" r="7344" b="679"/>
            <a:stretch>
              <a:fillRect/>
            </a:stretch>
          </p:blipFill>
          <p:spPr>
            <a:xfrm>
              <a:off x="1127446" y="2367189"/>
              <a:ext cx="2967310" cy="576062"/>
            </a:xfrm>
            <a:prstGeom prst="rect">
              <a:avLst/>
            </a:prstGeom>
            <a:noFill/>
            <a:ln cap="flat">
              <a:noFill/>
            </a:ln>
          </p:spPr>
        </p:pic>
        <p:sp>
          <p:nvSpPr>
            <p:cNvPr id="14" name="Rechteck 18">
              <a:extLst>
                <a:ext uri="{FF2B5EF4-FFF2-40B4-BE49-F238E27FC236}">
                  <a16:creationId xmlns:a16="http://schemas.microsoft.com/office/drawing/2014/main" id="{D1C09173-CDDA-4A06-DB2F-A7AA86B35D69}"/>
                </a:ext>
              </a:extLst>
            </p:cNvPr>
            <p:cNvSpPr/>
            <p:nvPr/>
          </p:nvSpPr>
          <p:spPr>
            <a:xfrm>
              <a:off x="911428" y="2523570"/>
              <a:ext cx="576062" cy="419691"/>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grpSp>
      <p:sp>
        <p:nvSpPr>
          <p:cNvPr id="15" name="Textfeld 20">
            <a:extLst>
              <a:ext uri="{FF2B5EF4-FFF2-40B4-BE49-F238E27FC236}">
                <a16:creationId xmlns:a16="http://schemas.microsoft.com/office/drawing/2014/main" id="{983370F5-E2CC-9049-E575-9528FC07C6A6}"/>
              </a:ext>
            </a:extLst>
          </p:cNvPr>
          <p:cNvSpPr txBox="1"/>
          <p:nvPr/>
        </p:nvSpPr>
        <p:spPr>
          <a:xfrm>
            <a:off x="514770" y="2780928"/>
            <a:ext cx="3565007" cy="1077218"/>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Wingdings" pitchFamily="2"/>
              </a:rPr>
              <a:t></a:t>
            </a:r>
            <a:r>
              <a:rPr lang="en-US" sz="1400" b="0" i="0" u="none" strike="noStrike" kern="1200" cap="none" spc="0" baseline="0" dirty="0">
                <a:solidFill>
                  <a:srgbClr val="000000"/>
                </a:solidFill>
                <a:uFillTx/>
                <a:latin typeface="Arial"/>
              </a:rPr>
              <a:t> </a:t>
            </a:r>
            <a:r>
              <a:rPr lang="en-US" sz="1400" b="1" i="0" u="none" strike="noStrike" kern="1200" cap="none" spc="0" baseline="0" dirty="0">
                <a:solidFill>
                  <a:srgbClr val="000000"/>
                </a:solidFill>
                <a:uFillTx/>
                <a:latin typeface="Arial"/>
              </a:rPr>
              <a:t>~9.2 GeV </a:t>
            </a:r>
            <a:r>
              <a:rPr lang="en-US" sz="1400" b="0" i="0" u="none" strike="noStrike" kern="1200" cap="none" spc="0" baseline="0" dirty="0">
                <a:solidFill>
                  <a:srgbClr val="000000"/>
                </a:solidFill>
                <a:uFillTx/>
                <a:latin typeface="Arial"/>
              </a:rPr>
              <a:t>energy gain over 30 cm</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Wingdings" pitchFamily="2"/>
              </a:rPr>
              <a:t></a:t>
            </a:r>
            <a:r>
              <a:rPr lang="en-US" sz="1400" b="0" i="0" u="none" strike="noStrike" kern="1200" cap="none" spc="0" baseline="0" dirty="0">
                <a:solidFill>
                  <a:srgbClr val="000000"/>
                </a:solidFill>
                <a:uFillTx/>
                <a:latin typeface="Arial"/>
              </a:rPr>
              <a:t> Laser-created ‘free-standing’ plasma channels that can be recreated at the repetition rate of the laser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kern="0" dirty="0">
                <a:solidFill>
                  <a:srgbClr val="000000"/>
                </a:solidFill>
                <a:latin typeface="Arial"/>
                <a:sym typeface="Wingdings" panose="05000000000000000000" pitchFamily="2" charset="2"/>
              </a:rPr>
              <a:t> M</a:t>
            </a:r>
            <a:r>
              <a:rPr lang="en-US" sz="1400" b="0" i="0" u="none" strike="noStrike" kern="0" cap="none" spc="0" baseline="0" dirty="0">
                <a:solidFill>
                  <a:srgbClr val="000000"/>
                </a:solidFill>
                <a:uFillTx/>
                <a:latin typeface="Arial"/>
              </a:rPr>
              <a:t>ultiple independent results</a:t>
            </a:r>
            <a:endParaRPr lang="en-GB" sz="1400" b="0" i="0" u="none" strike="noStrike" kern="1200" cap="none" spc="0" baseline="0" dirty="0">
              <a:solidFill>
                <a:srgbClr val="000000"/>
              </a:solidFill>
              <a:uFillTx/>
              <a:latin typeface="Arial"/>
            </a:endParaRPr>
          </a:p>
        </p:txBody>
      </p:sp>
      <p:sp>
        <p:nvSpPr>
          <p:cNvPr id="16" name="Textfeld 22">
            <a:extLst>
              <a:ext uri="{FF2B5EF4-FFF2-40B4-BE49-F238E27FC236}">
                <a16:creationId xmlns:a16="http://schemas.microsoft.com/office/drawing/2014/main" id="{EEFAEADD-7BD9-3159-C27E-821F19472ACF}"/>
              </a:ext>
            </a:extLst>
          </p:cNvPr>
          <p:cNvSpPr txBox="1"/>
          <p:nvPr/>
        </p:nvSpPr>
        <p:spPr>
          <a:xfrm>
            <a:off x="467020" y="3975445"/>
            <a:ext cx="3627735" cy="46166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a:solidFill>
                  <a:srgbClr val="2F2F2F"/>
                </a:solidFill>
                <a:uFillTx/>
                <a:latin typeface="Arial"/>
              </a:rPr>
              <a:t>C. Aniculaesei et al., The acceleration of a high-charge electron bunch to 10 GeV in a 10-cm nanoparticle-assisted wakefield accelerator. </a:t>
            </a:r>
            <a:r>
              <a:rPr lang="en-GB" sz="800" b="0" i="1" u="none" strike="noStrike" kern="1200" cap="none" spc="0" baseline="0">
                <a:solidFill>
                  <a:srgbClr val="2F2F2F"/>
                </a:solidFill>
                <a:uFillTx/>
                <a:latin typeface="Arial"/>
              </a:rPr>
              <a:t>Matter Radiat. Extremes</a:t>
            </a:r>
            <a:r>
              <a:rPr lang="en-GB" sz="800" b="0" i="0" u="none" strike="noStrike" kern="1200" cap="none" spc="0" baseline="0">
                <a:solidFill>
                  <a:srgbClr val="2F2F2F"/>
                </a:solidFill>
                <a:uFillTx/>
                <a:latin typeface="Arial"/>
              </a:rPr>
              <a:t> 2024; 9 (1): 014001</a:t>
            </a:r>
          </a:p>
        </p:txBody>
      </p:sp>
      <p:sp>
        <p:nvSpPr>
          <p:cNvPr id="17" name="Textfeld 24">
            <a:extLst>
              <a:ext uri="{FF2B5EF4-FFF2-40B4-BE49-F238E27FC236}">
                <a16:creationId xmlns:a16="http://schemas.microsoft.com/office/drawing/2014/main" id="{49B68E50-2C8D-9588-ABB4-4521041A99F6}"/>
              </a:ext>
            </a:extLst>
          </p:cNvPr>
          <p:cNvSpPr txBox="1"/>
          <p:nvPr/>
        </p:nvSpPr>
        <p:spPr>
          <a:xfrm>
            <a:off x="4263838" y="1601617"/>
            <a:ext cx="3650449" cy="338556"/>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a:solidFill>
                  <a:srgbClr val="2F2F2F"/>
                </a:solidFill>
                <a:uFillTx/>
                <a:latin typeface="Arial"/>
              </a:rPr>
              <a:t>Winkler, P. </a:t>
            </a:r>
            <a:r>
              <a:rPr lang="en-GB" sz="800" b="0" i="1" u="none" strike="noStrike" kern="1200" cap="none" spc="0" baseline="0">
                <a:solidFill>
                  <a:srgbClr val="2F2F2F"/>
                </a:solidFill>
                <a:uFillTx/>
                <a:latin typeface="Arial"/>
              </a:rPr>
              <a:t>et al.</a:t>
            </a:r>
            <a:r>
              <a:rPr lang="en-GB" sz="800" b="0" i="0" u="none" strike="noStrike" kern="1200" cap="none" spc="0" baseline="0">
                <a:solidFill>
                  <a:srgbClr val="2F2F2F"/>
                </a:solidFill>
                <a:uFillTx/>
                <a:latin typeface="Arial"/>
              </a:rPr>
              <a:t> Active energy compression of a laser-plasma electron beam. </a:t>
            </a:r>
            <a:r>
              <a:rPr lang="en-GB" sz="800" b="0" i="1" u="none" strike="noStrike" kern="1200" cap="none" spc="0" baseline="0">
                <a:solidFill>
                  <a:srgbClr val="2F2F2F"/>
                </a:solidFill>
                <a:uFillTx/>
                <a:latin typeface="Arial"/>
              </a:rPr>
              <a:t>Nature</a:t>
            </a:r>
            <a:r>
              <a:rPr lang="en-GB" sz="800" b="0" i="0" u="none" strike="noStrike" kern="1200" cap="none" spc="0" baseline="0">
                <a:solidFill>
                  <a:srgbClr val="2F2F2F"/>
                </a:solidFill>
                <a:uFillTx/>
                <a:latin typeface="Arial"/>
              </a:rPr>
              <a:t> </a:t>
            </a:r>
            <a:r>
              <a:rPr lang="en-GB" sz="800" b="1" i="0" u="none" strike="noStrike" kern="1200" cap="none" spc="0" baseline="0">
                <a:solidFill>
                  <a:srgbClr val="2F2F2F"/>
                </a:solidFill>
                <a:uFillTx/>
                <a:latin typeface="Arial"/>
              </a:rPr>
              <a:t>640</a:t>
            </a:r>
            <a:r>
              <a:rPr lang="en-GB" sz="800" b="0" i="0" u="none" strike="noStrike" kern="1200" cap="none" spc="0" baseline="0">
                <a:solidFill>
                  <a:srgbClr val="2F2F2F"/>
                </a:solidFill>
                <a:uFillTx/>
                <a:latin typeface="Arial"/>
              </a:rPr>
              <a:t>, 907–910 (2025). </a:t>
            </a:r>
          </a:p>
        </p:txBody>
      </p:sp>
      <p:grpSp>
        <p:nvGrpSpPr>
          <p:cNvPr id="18" name="Gruppieren 28">
            <a:extLst>
              <a:ext uri="{FF2B5EF4-FFF2-40B4-BE49-F238E27FC236}">
                <a16:creationId xmlns:a16="http://schemas.microsoft.com/office/drawing/2014/main" id="{59BBA691-5A12-C8E3-F74D-892907E98D22}"/>
              </a:ext>
            </a:extLst>
          </p:cNvPr>
          <p:cNvGrpSpPr/>
          <p:nvPr/>
        </p:nvGrpSpPr>
        <p:grpSpPr>
          <a:xfrm>
            <a:off x="4263838" y="1916829"/>
            <a:ext cx="3542421" cy="1506949"/>
            <a:chOff x="4263838" y="1916829"/>
            <a:chExt cx="3542421" cy="1506949"/>
          </a:xfrm>
        </p:grpSpPr>
        <p:pic>
          <p:nvPicPr>
            <p:cNvPr id="19" name="Grafik 26">
              <a:extLst>
                <a:ext uri="{FF2B5EF4-FFF2-40B4-BE49-F238E27FC236}">
                  <a16:creationId xmlns:a16="http://schemas.microsoft.com/office/drawing/2014/main" id="{D6C6DAF5-67C9-2AEC-FDD4-653E8FD83E89}"/>
                </a:ext>
              </a:extLst>
            </p:cNvPr>
            <p:cNvPicPr>
              <a:picLocks noChangeAspect="1"/>
            </p:cNvPicPr>
            <p:nvPr/>
          </p:nvPicPr>
          <p:blipFill>
            <a:blip r:embed="rId5"/>
            <a:stretch>
              <a:fillRect/>
            </a:stretch>
          </p:blipFill>
          <p:spPr>
            <a:xfrm>
              <a:off x="4338544" y="1955718"/>
              <a:ext cx="3467715" cy="1468060"/>
            </a:xfrm>
            <a:prstGeom prst="rect">
              <a:avLst/>
            </a:prstGeom>
            <a:noFill/>
            <a:ln cap="flat">
              <a:noFill/>
            </a:ln>
          </p:spPr>
        </p:pic>
        <p:sp>
          <p:nvSpPr>
            <p:cNvPr id="20" name="Rechteck 27">
              <a:extLst>
                <a:ext uri="{FF2B5EF4-FFF2-40B4-BE49-F238E27FC236}">
                  <a16:creationId xmlns:a16="http://schemas.microsoft.com/office/drawing/2014/main" id="{8751966C-DC5F-32AE-07AB-0D5DB47DE753}"/>
                </a:ext>
              </a:extLst>
            </p:cNvPr>
            <p:cNvSpPr/>
            <p:nvPr/>
          </p:nvSpPr>
          <p:spPr>
            <a:xfrm>
              <a:off x="4263838" y="1916829"/>
              <a:ext cx="175976" cy="128820"/>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grpSp>
      <p:sp>
        <p:nvSpPr>
          <p:cNvPr id="21" name="Textfeld 29">
            <a:extLst>
              <a:ext uri="{FF2B5EF4-FFF2-40B4-BE49-F238E27FC236}">
                <a16:creationId xmlns:a16="http://schemas.microsoft.com/office/drawing/2014/main" id="{8E7CECF9-A64C-F027-19A5-92B88512068F}"/>
              </a:ext>
            </a:extLst>
          </p:cNvPr>
          <p:cNvSpPr txBox="1"/>
          <p:nvPr/>
        </p:nvSpPr>
        <p:spPr>
          <a:xfrm>
            <a:off x="4299444" y="3462101"/>
            <a:ext cx="3565007" cy="430883"/>
          </a:xfrm>
          <a:prstGeom prst="rect">
            <a:avLst/>
          </a:prstGeom>
          <a:noFill/>
          <a:ln cap="flat">
            <a:noFill/>
          </a:ln>
        </p:spPr>
        <p:txBody>
          <a:bodyPr vert="horz" wrap="square" lIns="0" tIns="0" rIns="0" bIns="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Wingdings" pitchFamily="2"/>
              <a:buChar char="à"/>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Arial"/>
              </a:rPr>
              <a:t>Energy spread below the </a:t>
            </a:r>
            <a:r>
              <a:rPr lang="en-US" sz="1400" b="1" i="0" u="none" strike="noStrike" kern="1200" cap="none" spc="0" baseline="0">
                <a:solidFill>
                  <a:srgbClr val="000000"/>
                </a:solidFill>
                <a:uFillTx/>
                <a:latin typeface="Arial"/>
              </a:rPr>
              <a:t>permille level</a:t>
            </a:r>
          </a:p>
          <a:p>
            <a:pPr marL="285750" marR="0" lvl="0" indent="-285750" algn="l" defTabSz="914400" rtl="0" fontAlgn="auto" hangingPunct="1">
              <a:lnSpc>
                <a:spcPct val="100000"/>
              </a:lnSpc>
              <a:spcBef>
                <a:spcPts val="0"/>
              </a:spcBef>
              <a:spcAft>
                <a:spcPts val="0"/>
              </a:spcAft>
              <a:buSzPct val="100000"/>
              <a:buFont typeface="Wingdings" pitchFamily="2"/>
              <a:buChar char="à"/>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rPr>
              <a:t>Employing active stabilization</a:t>
            </a:r>
            <a:endParaRPr lang="en-GB" sz="1400" b="0" i="0" u="none" strike="noStrike" kern="1200" cap="none" spc="0" baseline="0">
              <a:solidFill>
                <a:srgbClr val="000000"/>
              </a:solidFill>
              <a:uFillTx/>
              <a:latin typeface="Arial"/>
            </a:endParaRPr>
          </a:p>
        </p:txBody>
      </p:sp>
      <p:sp>
        <p:nvSpPr>
          <p:cNvPr id="22" name="Textfeld 31">
            <a:extLst>
              <a:ext uri="{FF2B5EF4-FFF2-40B4-BE49-F238E27FC236}">
                <a16:creationId xmlns:a16="http://schemas.microsoft.com/office/drawing/2014/main" id="{55C02ED9-EDE7-281E-25E2-97CF9408DD58}"/>
              </a:ext>
            </a:extLst>
          </p:cNvPr>
          <p:cNvSpPr txBox="1"/>
          <p:nvPr/>
        </p:nvSpPr>
        <p:spPr>
          <a:xfrm>
            <a:off x="4202271" y="3978188"/>
            <a:ext cx="3725878" cy="338556"/>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t-LT" sz="800" b="0" i="0" u="none" strike="noStrike" kern="1200" cap="none" spc="0" baseline="0">
                <a:solidFill>
                  <a:srgbClr val="2F2F2F"/>
                </a:solidFill>
                <a:uFillTx/>
                <a:latin typeface="Arial"/>
              </a:rPr>
              <a:t>Lindstrøm, C.A., Beinortaitė, J., Björklund Svensson, J. </a:t>
            </a:r>
            <a:r>
              <a:rPr lang="lt-LT" sz="800" b="0" i="1" u="none" strike="noStrike" kern="1200" cap="none" spc="0" baseline="0">
                <a:solidFill>
                  <a:srgbClr val="2F2F2F"/>
                </a:solidFill>
                <a:uFillTx/>
                <a:latin typeface="Arial"/>
              </a:rPr>
              <a:t>et al.</a:t>
            </a:r>
            <a:r>
              <a:rPr lang="lt-LT" sz="800" b="0" i="0" u="none" strike="noStrike" kern="1200" cap="none" spc="0" baseline="0">
                <a:solidFill>
                  <a:srgbClr val="2F2F2F"/>
                </a:solidFill>
                <a:uFillTx/>
                <a:latin typeface="Arial"/>
              </a:rPr>
              <a:t> Emittance preservation in a plasma-wakefield accelerator. </a:t>
            </a:r>
            <a:r>
              <a:rPr lang="lt-LT" sz="800" b="0" i="1" u="none" strike="noStrike" kern="1200" cap="none" spc="0" baseline="0">
                <a:solidFill>
                  <a:srgbClr val="2F2F2F"/>
                </a:solidFill>
                <a:uFillTx/>
                <a:latin typeface="Arial"/>
              </a:rPr>
              <a:t>Nat Commun</a:t>
            </a:r>
            <a:r>
              <a:rPr lang="lt-LT" sz="800" b="0" i="0" u="none" strike="noStrike" kern="1200" cap="none" spc="0" baseline="0">
                <a:solidFill>
                  <a:srgbClr val="2F2F2F"/>
                </a:solidFill>
                <a:uFillTx/>
                <a:latin typeface="Arial"/>
              </a:rPr>
              <a:t> </a:t>
            </a:r>
            <a:r>
              <a:rPr lang="lt-LT" sz="800" b="1" i="0" u="none" strike="noStrike" kern="1200" cap="none" spc="0" baseline="0">
                <a:solidFill>
                  <a:srgbClr val="2F2F2F"/>
                </a:solidFill>
                <a:uFillTx/>
                <a:latin typeface="Arial"/>
              </a:rPr>
              <a:t>15</a:t>
            </a:r>
            <a:r>
              <a:rPr lang="lt-LT" sz="800" b="0" i="0" u="none" strike="noStrike" kern="1200" cap="none" spc="0" baseline="0">
                <a:solidFill>
                  <a:srgbClr val="2F2F2F"/>
                </a:solidFill>
                <a:uFillTx/>
                <a:latin typeface="Arial"/>
              </a:rPr>
              <a:t>, 6097 (2024)</a:t>
            </a:r>
            <a:endParaRPr lang="en-GB" sz="800" b="0" i="0" u="none" strike="noStrike" kern="1200" cap="none" spc="0" baseline="0">
              <a:solidFill>
                <a:srgbClr val="2F2F2F"/>
              </a:solidFill>
              <a:uFillTx/>
              <a:latin typeface="Arial"/>
            </a:endParaRPr>
          </a:p>
        </p:txBody>
      </p:sp>
      <p:pic>
        <p:nvPicPr>
          <p:cNvPr id="23" name="Grafik 33" descr="Ein Bild, das Text, Diagramm, Screenshot, parallel enthält.&#10;&#10;KI-generierte Inhalte können fehlerhaft sein.">
            <a:extLst>
              <a:ext uri="{FF2B5EF4-FFF2-40B4-BE49-F238E27FC236}">
                <a16:creationId xmlns:a16="http://schemas.microsoft.com/office/drawing/2014/main" id="{87F33E76-863D-D55C-38B0-78195D409301}"/>
              </a:ext>
            </a:extLst>
          </p:cNvPr>
          <p:cNvPicPr>
            <a:picLocks noChangeAspect="1"/>
          </p:cNvPicPr>
          <p:nvPr/>
        </p:nvPicPr>
        <p:blipFill>
          <a:blip r:embed="rId6"/>
          <a:srcRect b="64418"/>
          <a:stretch>
            <a:fillRect/>
          </a:stretch>
        </p:blipFill>
        <p:spPr>
          <a:xfrm>
            <a:off x="4727850" y="4308698"/>
            <a:ext cx="2257735" cy="1210656"/>
          </a:xfrm>
          <a:prstGeom prst="rect">
            <a:avLst/>
          </a:prstGeom>
          <a:noFill/>
          <a:ln cap="flat">
            <a:noFill/>
          </a:ln>
        </p:spPr>
      </p:pic>
      <p:sp>
        <p:nvSpPr>
          <p:cNvPr id="24" name="Textfeld 34">
            <a:extLst>
              <a:ext uri="{FF2B5EF4-FFF2-40B4-BE49-F238E27FC236}">
                <a16:creationId xmlns:a16="http://schemas.microsoft.com/office/drawing/2014/main" id="{488625FC-2FBF-306A-3ADE-2AF5904D5F26}"/>
              </a:ext>
            </a:extLst>
          </p:cNvPr>
          <p:cNvSpPr txBox="1"/>
          <p:nvPr/>
        </p:nvSpPr>
        <p:spPr>
          <a:xfrm>
            <a:off x="4313499" y="5648989"/>
            <a:ext cx="3565007" cy="430883"/>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Wingdings" pitchFamily="2"/>
              </a:rPr>
              <a:t></a:t>
            </a:r>
            <a:r>
              <a:rPr lang="en-GB" sz="1400" b="1" i="0" u="none" strike="noStrike" kern="1200" cap="none" spc="0" baseline="0">
                <a:solidFill>
                  <a:srgbClr val="000000"/>
                </a:solidFill>
                <a:uFillTx/>
                <a:latin typeface="Arial" pitchFamily="34"/>
              </a:rPr>
              <a:t> Emittance preservation </a:t>
            </a:r>
            <a:r>
              <a:rPr lang="en-GB" sz="1400" b="0" i="0" u="none" strike="noStrike" kern="1200" cap="none" spc="0" baseline="0">
                <a:solidFill>
                  <a:srgbClr val="000000"/>
                </a:solidFill>
                <a:uFillTx/>
                <a:latin typeface="Arial" pitchFamily="34"/>
              </a:rPr>
              <a:t>at micron level for 40 MeV energy gain (on top of 1 GeV)</a:t>
            </a:r>
            <a:endParaRPr lang="en-GB" sz="1400" b="0" i="0" u="none" strike="noStrike" kern="1200" cap="none" spc="0" baseline="0">
              <a:solidFill>
                <a:srgbClr val="000000"/>
              </a:solidFill>
              <a:uFillTx/>
              <a:latin typeface="Arial"/>
            </a:endParaRPr>
          </a:p>
        </p:txBody>
      </p:sp>
      <p:sp>
        <p:nvSpPr>
          <p:cNvPr id="25" name="Textfeld 35">
            <a:extLst>
              <a:ext uri="{FF2B5EF4-FFF2-40B4-BE49-F238E27FC236}">
                <a16:creationId xmlns:a16="http://schemas.microsoft.com/office/drawing/2014/main" id="{EA1CFDB5-BADE-768E-7B47-006F7604950B}"/>
              </a:ext>
            </a:extLst>
          </p:cNvPr>
          <p:cNvSpPr txBox="1"/>
          <p:nvPr/>
        </p:nvSpPr>
        <p:spPr>
          <a:xfrm>
            <a:off x="8184227" y="3501009"/>
            <a:ext cx="1548755" cy="430883"/>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400" b="0" i="0" u="none" strike="noStrike" kern="1200" cap="none" spc="0" baseline="0">
                <a:solidFill>
                  <a:srgbClr val="000000"/>
                </a:solidFill>
                <a:uFillTx/>
                <a:latin typeface="Wingdings" pitchFamily="2"/>
              </a:rPr>
              <a:t></a:t>
            </a:r>
            <a:r>
              <a:rPr lang="nb-NO" sz="1400" b="0" i="0" u="none" strike="noStrike" kern="1200" cap="none" spc="0" baseline="0">
                <a:solidFill>
                  <a:srgbClr val="000000"/>
                </a:solidFill>
                <a:uFillTx/>
                <a:latin typeface="Arial"/>
              </a:rPr>
              <a:t> </a:t>
            </a:r>
            <a:r>
              <a:rPr lang="nb-NO" sz="1400" b="1" i="0" u="none" strike="noStrike" kern="1200" cap="none" spc="0" baseline="0">
                <a:solidFill>
                  <a:srgbClr val="000000"/>
                </a:solidFill>
                <a:uFillTx/>
                <a:latin typeface="Arial"/>
              </a:rPr>
              <a:t>~60% </a:t>
            </a:r>
            <a:r>
              <a:rPr lang="nb-NO" sz="1400" b="0" i="0" u="none" strike="noStrike" kern="1200" cap="none" spc="0" baseline="0">
                <a:solidFill>
                  <a:srgbClr val="000000"/>
                </a:solidFill>
                <a:uFillTx/>
                <a:latin typeface="Arial"/>
              </a:rPr>
              <a:t>driver depletion</a:t>
            </a:r>
            <a:endParaRPr lang="en-GB" sz="1400" b="0" i="0" u="none" strike="noStrike" kern="1200" cap="none" spc="0" baseline="0">
              <a:solidFill>
                <a:srgbClr val="000000"/>
              </a:solidFill>
              <a:uFillTx/>
              <a:latin typeface="Arial"/>
            </a:endParaRPr>
          </a:p>
        </p:txBody>
      </p:sp>
      <p:sp>
        <p:nvSpPr>
          <p:cNvPr id="26" name="Rechteck 38">
            <a:extLst>
              <a:ext uri="{FF2B5EF4-FFF2-40B4-BE49-F238E27FC236}">
                <a16:creationId xmlns:a16="http://schemas.microsoft.com/office/drawing/2014/main" id="{AAC792B4-1D85-3F44-088C-777343B3D906}"/>
              </a:ext>
            </a:extLst>
          </p:cNvPr>
          <p:cNvSpPr/>
          <p:nvPr/>
        </p:nvSpPr>
        <p:spPr>
          <a:xfrm>
            <a:off x="8616281" y="1993958"/>
            <a:ext cx="216027" cy="192682"/>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pic>
        <p:nvPicPr>
          <p:cNvPr id="27" name="Grafik 41">
            <a:extLst>
              <a:ext uri="{FF2B5EF4-FFF2-40B4-BE49-F238E27FC236}">
                <a16:creationId xmlns:a16="http://schemas.microsoft.com/office/drawing/2014/main" id="{ABB1965A-E335-E29A-BF4C-8FDEBEEB0B97}"/>
              </a:ext>
            </a:extLst>
          </p:cNvPr>
          <p:cNvPicPr>
            <a:picLocks noChangeAspect="1"/>
          </p:cNvPicPr>
          <p:nvPr/>
        </p:nvPicPr>
        <p:blipFill>
          <a:blip r:embed="rId7"/>
          <a:stretch>
            <a:fillRect/>
          </a:stretch>
        </p:blipFill>
        <p:spPr>
          <a:xfrm>
            <a:off x="8134575" y="2064724"/>
            <a:ext cx="1598407" cy="1392411"/>
          </a:xfrm>
          <a:prstGeom prst="rect">
            <a:avLst/>
          </a:prstGeom>
          <a:noFill/>
          <a:ln cap="flat">
            <a:noFill/>
          </a:ln>
        </p:spPr>
      </p:pic>
      <p:sp>
        <p:nvSpPr>
          <p:cNvPr id="28" name="Textfeld 42">
            <a:extLst>
              <a:ext uri="{FF2B5EF4-FFF2-40B4-BE49-F238E27FC236}">
                <a16:creationId xmlns:a16="http://schemas.microsoft.com/office/drawing/2014/main" id="{A3D37F1B-6374-5792-043F-C12C406CA16E}"/>
              </a:ext>
            </a:extLst>
          </p:cNvPr>
          <p:cNvSpPr txBox="1"/>
          <p:nvPr/>
        </p:nvSpPr>
        <p:spPr>
          <a:xfrm>
            <a:off x="8193435" y="1669228"/>
            <a:ext cx="1478895" cy="369335"/>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800" b="0" i="0" u="none" strike="noStrike" kern="1200" cap="none" spc="0" baseline="0">
                <a:solidFill>
                  <a:srgbClr val="2F2F2F"/>
                </a:solidFill>
                <a:uFillTx/>
                <a:latin typeface="Arial"/>
              </a:rPr>
              <a:t>C Zhang </a:t>
            </a:r>
            <a:r>
              <a:rPr lang="fr-FR" sz="800" b="0" i="1" u="none" strike="noStrike" kern="1200" cap="none" spc="0" baseline="0">
                <a:solidFill>
                  <a:srgbClr val="2F2F2F"/>
                </a:solidFill>
                <a:uFillTx/>
                <a:latin typeface="Arial"/>
              </a:rPr>
              <a:t>et al</a:t>
            </a:r>
            <a:r>
              <a:rPr lang="fr-FR" sz="800" b="0" i="0" u="none" strike="noStrike" kern="1200" cap="none" spc="0" baseline="0">
                <a:solidFill>
                  <a:srgbClr val="2F2F2F"/>
                </a:solidFill>
                <a:uFillTx/>
                <a:latin typeface="Arial"/>
              </a:rPr>
              <a:t> 2024 </a:t>
            </a:r>
            <a:r>
              <a:rPr lang="fr-FR" sz="800" b="0" i="1" u="none" strike="noStrike" kern="1200" cap="none" spc="0" baseline="0">
                <a:solidFill>
                  <a:srgbClr val="2F2F2F"/>
                </a:solidFill>
                <a:uFillTx/>
                <a:latin typeface="Arial"/>
              </a:rPr>
              <a:t>Plasma Phys. Control. Fusion</a:t>
            </a:r>
            <a:r>
              <a:rPr lang="fr-FR" sz="800" b="0" i="0" u="none" strike="noStrike" kern="1200" cap="none" spc="0" baseline="0">
                <a:solidFill>
                  <a:srgbClr val="2F2F2F"/>
                </a:solidFill>
                <a:uFillTx/>
                <a:latin typeface="Arial"/>
              </a:rPr>
              <a:t> 66 025013</a:t>
            </a:r>
            <a:endParaRPr lang="en-GB" sz="800" b="0" i="0" u="none" strike="noStrike" kern="1200" cap="none" spc="0" baseline="0">
              <a:solidFill>
                <a:srgbClr val="2F2F2F"/>
              </a:solidFill>
              <a:uFillTx/>
              <a:latin typeface="Arial"/>
            </a:endParaRPr>
          </a:p>
        </p:txBody>
      </p:sp>
      <p:sp>
        <p:nvSpPr>
          <p:cNvPr id="29" name="Textfeld 43">
            <a:extLst>
              <a:ext uri="{FF2B5EF4-FFF2-40B4-BE49-F238E27FC236}">
                <a16:creationId xmlns:a16="http://schemas.microsoft.com/office/drawing/2014/main" id="{A195895D-1726-B92F-D2B1-6BD738E0C0C1}"/>
              </a:ext>
            </a:extLst>
          </p:cNvPr>
          <p:cNvSpPr txBox="1"/>
          <p:nvPr/>
        </p:nvSpPr>
        <p:spPr>
          <a:xfrm>
            <a:off x="8134575" y="5302367"/>
            <a:ext cx="3564852" cy="646334"/>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Wingdings" pitchFamily="2"/>
              </a:rPr>
              <a:t></a:t>
            </a:r>
            <a:r>
              <a:rPr lang="en-GB" sz="1400" b="0" i="0" u="none" strike="noStrike" kern="1200" cap="none" spc="0" baseline="0">
                <a:solidFill>
                  <a:srgbClr val="000000"/>
                </a:solidFill>
                <a:uFillTx/>
                <a:latin typeface="Arial"/>
              </a:rPr>
              <a:t> Laser to electron conversion efficiency of at least </a:t>
            </a:r>
            <a:r>
              <a:rPr lang="en-GB" sz="1400" b="1" i="0" u="none" strike="noStrike" kern="1200" cap="none" spc="0" baseline="0">
                <a:solidFill>
                  <a:srgbClr val="000000"/>
                </a:solidFill>
                <a:uFillTx/>
                <a:latin typeface="Arial"/>
              </a:rPr>
              <a:t>∼30%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Wingdings" pitchFamily="2"/>
              </a:rPr>
              <a:t></a:t>
            </a:r>
            <a:r>
              <a:rPr lang="en-GB" sz="1400" b="0" i="0" u="none" strike="noStrike" kern="1200" cap="none" spc="0" baseline="0">
                <a:solidFill>
                  <a:srgbClr val="000000"/>
                </a:solidFill>
                <a:uFillTx/>
                <a:latin typeface="Arial"/>
              </a:rPr>
              <a:t> Multi-GeV energy gain</a:t>
            </a:r>
          </a:p>
        </p:txBody>
      </p:sp>
      <p:pic>
        <p:nvPicPr>
          <p:cNvPr id="30" name="Grafik 46">
            <a:extLst>
              <a:ext uri="{FF2B5EF4-FFF2-40B4-BE49-F238E27FC236}">
                <a16:creationId xmlns:a16="http://schemas.microsoft.com/office/drawing/2014/main" id="{73786D34-7EF2-0C8B-BBD3-43FDB1E39555}"/>
              </a:ext>
            </a:extLst>
          </p:cNvPr>
          <p:cNvPicPr>
            <a:picLocks noChangeAspect="1"/>
          </p:cNvPicPr>
          <p:nvPr/>
        </p:nvPicPr>
        <p:blipFill>
          <a:blip r:embed="rId8"/>
          <a:stretch>
            <a:fillRect/>
          </a:stretch>
        </p:blipFill>
        <p:spPr>
          <a:xfrm>
            <a:off x="8157700" y="4340693"/>
            <a:ext cx="3541736" cy="888504"/>
          </a:xfrm>
          <a:prstGeom prst="rect">
            <a:avLst/>
          </a:prstGeom>
          <a:noFill/>
          <a:ln cap="flat">
            <a:noFill/>
          </a:ln>
        </p:spPr>
      </p:pic>
      <p:sp>
        <p:nvSpPr>
          <p:cNvPr id="31" name="Textfeld 47">
            <a:extLst>
              <a:ext uri="{FF2B5EF4-FFF2-40B4-BE49-F238E27FC236}">
                <a16:creationId xmlns:a16="http://schemas.microsoft.com/office/drawing/2014/main" id="{9902DCCB-A3C0-38E1-E4CE-E987215CF4ED}"/>
              </a:ext>
            </a:extLst>
          </p:cNvPr>
          <p:cNvSpPr txBox="1"/>
          <p:nvPr/>
        </p:nvSpPr>
        <p:spPr>
          <a:xfrm>
            <a:off x="8157700" y="4045003"/>
            <a:ext cx="3457456" cy="246220"/>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a:solidFill>
                  <a:srgbClr val="2F2F2F"/>
                </a:solidFill>
                <a:uFillTx/>
                <a:latin typeface="Arial"/>
              </a:rPr>
              <a:t>E. Rockafellow et a;., High charge laser acceleration of electrons to 10 GeV</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a:solidFill>
                  <a:srgbClr val="2F2F2F"/>
                </a:solidFill>
                <a:uFillTx/>
                <a:latin typeface="Arial"/>
              </a:rPr>
              <a:t> NIM A, Volume 1077, August 2025, 170586</a:t>
            </a:r>
          </a:p>
        </p:txBody>
      </p:sp>
      <p:pic>
        <p:nvPicPr>
          <p:cNvPr id="32" name="Grafik 36" descr="Ein Bild, das Symbol, Text, Emblem, Logo enthält.&#10;&#10;KI-generierte Inhalte können fehlerhaft sein.">
            <a:extLst>
              <a:ext uri="{FF2B5EF4-FFF2-40B4-BE49-F238E27FC236}">
                <a16:creationId xmlns:a16="http://schemas.microsoft.com/office/drawing/2014/main" id="{292F69D1-7CE0-5ECC-16DB-BAAED7870B91}"/>
              </a:ext>
            </a:extLst>
          </p:cNvPr>
          <p:cNvPicPr>
            <a:picLocks noChangeAspect="1"/>
          </p:cNvPicPr>
          <p:nvPr/>
        </p:nvPicPr>
        <p:blipFill>
          <a:blip r:embed="rId9"/>
          <a:stretch>
            <a:fillRect/>
          </a:stretch>
        </p:blipFill>
        <p:spPr>
          <a:xfrm>
            <a:off x="3005632" y="3468538"/>
            <a:ext cx="501356" cy="501356"/>
          </a:xfrm>
          <a:prstGeom prst="rect">
            <a:avLst/>
          </a:prstGeom>
          <a:noFill/>
          <a:ln cap="flat">
            <a:noFill/>
          </a:ln>
        </p:spPr>
      </p:pic>
      <p:pic>
        <p:nvPicPr>
          <p:cNvPr id="33" name="Grafik 37" descr="Ein Bild, das Text, Schrift, Symbol, Grafiken enthält.&#10;&#10;KI-generierte Inhalte können fehlerhaft sein.">
            <a:extLst>
              <a:ext uri="{FF2B5EF4-FFF2-40B4-BE49-F238E27FC236}">
                <a16:creationId xmlns:a16="http://schemas.microsoft.com/office/drawing/2014/main" id="{9DFA72D6-7CF4-724C-ADF6-61F92457E1AF}"/>
              </a:ext>
            </a:extLst>
          </p:cNvPr>
          <p:cNvPicPr>
            <a:picLocks noChangeAspect="1"/>
          </p:cNvPicPr>
          <p:nvPr/>
        </p:nvPicPr>
        <p:blipFill>
          <a:blip r:embed="rId10"/>
          <a:stretch>
            <a:fillRect/>
          </a:stretch>
        </p:blipFill>
        <p:spPr>
          <a:xfrm>
            <a:off x="467011" y="1779404"/>
            <a:ext cx="683852" cy="518912"/>
          </a:xfrm>
          <a:prstGeom prst="rect">
            <a:avLst/>
          </a:prstGeom>
          <a:noFill/>
          <a:ln w="38103" cap="flat">
            <a:solidFill>
              <a:srgbClr val="FFFFFF"/>
            </a:solidFill>
            <a:prstDash val="solid"/>
            <a:miter/>
          </a:ln>
        </p:spPr>
      </p:pic>
      <p:sp>
        <p:nvSpPr>
          <p:cNvPr id="34" name="Rechteck 6">
            <a:extLst>
              <a:ext uri="{FF2B5EF4-FFF2-40B4-BE49-F238E27FC236}">
                <a16:creationId xmlns:a16="http://schemas.microsoft.com/office/drawing/2014/main" id="{808FC760-D50F-18E3-6EF6-8B75BC685367}"/>
              </a:ext>
            </a:extLst>
          </p:cNvPr>
          <p:cNvSpPr/>
          <p:nvPr/>
        </p:nvSpPr>
        <p:spPr>
          <a:xfrm>
            <a:off x="442907" y="1604589"/>
            <a:ext cx="3673473" cy="4608511"/>
          </a:xfrm>
          <a:prstGeom prst="rect">
            <a:avLst/>
          </a:prstGeom>
          <a:noFill/>
          <a:ln w="12701" cap="flat">
            <a:solidFill>
              <a:srgbClr val="BEBEC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pic>
        <p:nvPicPr>
          <p:cNvPr id="35" name="Grafik 38" descr="Ein Bild, das Kreis, Grafiken, Schrift, Logo enthält.&#10;&#10;KI-generierte Inhalte können fehlerhaft sein.">
            <a:extLst>
              <a:ext uri="{FF2B5EF4-FFF2-40B4-BE49-F238E27FC236}">
                <a16:creationId xmlns:a16="http://schemas.microsoft.com/office/drawing/2014/main" id="{77278590-F78E-D3BF-C6C8-CBBEEEB666E0}"/>
              </a:ext>
            </a:extLst>
          </p:cNvPr>
          <p:cNvPicPr>
            <a:picLocks noChangeAspect="1"/>
          </p:cNvPicPr>
          <p:nvPr/>
        </p:nvPicPr>
        <p:blipFill>
          <a:blip r:embed="rId11"/>
          <a:stretch>
            <a:fillRect/>
          </a:stretch>
        </p:blipFill>
        <p:spPr>
          <a:xfrm>
            <a:off x="7135584" y="2568595"/>
            <a:ext cx="670675" cy="670675"/>
          </a:xfrm>
          <a:prstGeom prst="rect">
            <a:avLst/>
          </a:prstGeom>
          <a:noFill/>
          <a:ln cap="flat">
            <a:noFill/>
          </a:ln>
        </p:spPr>
      </p:pic>
      <p:pic>
        <p:nvPicPr>
          <p:cNvPr id="36" name="Grafik 39" descr="Ein Bild, das Kreis, Grafiken, Schrift, Logo enthält.&#10;&#10;KI-generierte Inhalte können fehlerhaft sein.">
            <a:extLst>
              <a:ext uri="{FF2B5EF4-FFF2-40B4-BE49-F238E27FC236}">
                <a16:creationId xmlns:a16="http://schemas.microsoft.com/office/drawing/2014/main" id="{8A9701B6-CADD-1852-AA0E-FE495A58DC5E}"/>
              </a:ext>
            </a:extLst>
          </p:cNvPr>
          <p:cNvPicPr>
            <a:picLocks noChangeAspect="1"/>
          </p:cNvPicPr>
          <p:nvPr/>
        </p:nvPicPr>
        <p:blipFill>
          <a:blip r:embed="rId11"/>
          <a:stretch>
            <a:fillRect/>
          </a:stretch>
        </p:blipFill>
        <p:spPr>
          <a:xfrm>
            <a:off x="7051898" y="4715268"/>
            <a:ext cx="670675" cy="670675"/>
          </a:xfrm>
          <a:prstGeom prst="rect">
            <a:avLst/>
          </a:prstGeom>
          <a:noFill/>
          <a:ln cap="flat">
            <a:noFill/>
          </a:ln>
        </p:spPr>
      </p:pic>
      <p:pic>
        <p:nvPicPr>
          <p:cNvPr id="37" name="Grafik 40" descr="Ein Bild, das Symbol, Text, Emblem, Logo enthält.&#10;&#10;KI-generierte Inhalte können fehlerhaft sein.">
            <a:extLst>
              <a:ext uri="{FF2B5EF4-FFF2-40B4-BE49-F238E27FC236}">
                <a16:creationId xmlns:a16="http://schemas.microsoft.com/office/drawing/2014/main" id="{315CA89C-88A8-4827-DC2A-2A13A125E78B}"/>
              </a:ext>
            </a:extLst>
          </p:cNvPr>
          <p:cNvPicPr>
            <a:picLocks noChangeAspect="1"/>
          </p:cNvPicPr>
          <p:nvPr/>
        </p:nvPicPr>
        <p:blipFill>
          <a:blip r:embed="rId9"/>
          <a:stretch>
            <a:fillRect/>
          </a:stretch>
        </p:blipFill>
        <p:spPr>
          <a:xfrm>
            <a:off x="10408194" y="5588364"/>
            <a:ext cx="501356" cy="501356"/>
          </a:xfrm>
          <a:prstGeom prst="rect">
            <a:avLst/>
          </a:prstGeom>
          <a:noFill/>
          <a:ln cap="flat">
            <a:noFill/>
          </a:ln>
        </p:spPr>
      </p:pic>
      <p:pic>
        <p:nvPicPr>
          <p:cNvPr id="38" name="Grafik 42" descr="Ein Bild, das Emblem, Markenzeichen, Symbol, Logo enthält.&#10;&#10;KI-generierte Inhalte können fehlerhaft sein.">
            <a:extLst>
              <a:ext uri="{FF2B5EF4-FFF2-40B4-BE49-F238E27FC236}">
                <a16:creationId xmlns:a16="http://schemas.microsoft.com/office/drawing/2014/main" id="{886E4EC0-FF2C-F4DD-303B-AD6A950E8868}"/>
              </a:ext>
            </a:extLst>
          </p:cNvPr>
          <p:cNvPicPr>
            <a:picLocks noChangeAspect="1"/>
          </p:cNvPicPr>
          <p:nvPr/>
        </p:nvPicPr>
        <p:blipFill>
          <a:blip r:embed="rId12"/>
          <a:stretch>
            <a:fillRect/>
          </a:stretch>
        </p:blipFill>
        <p:spPr>
          <a:xfrm>
            <a:off x="3464762" y="5145255"/>
            <a:ext cx="540017" cy="540017"/>
          </a:xfrm>
          <a:prstGeom prst="rect">
            <a:avLst/>
          </a:prstGeom>
          <a:noFill/>
          <a:ln cap="flat">
            <a:noFill/>
          </a:ln>
        </p:spPr>
      </p:pic>
      <p:pic>
        <p:nvPicPr>
          <p:cNvPr id="39" name="Grafik 44" descr="Ein Bild, das Text, Schrift, Logo, Grafiken enthält.&#10;&#10;KI-generierte Inhalte können fehlerhaft sein.">
            <a:extLst>
              <a:ext uri="{FF2B5EF4-FFF2-40B4-BE49-F238E27FC236}">
                <a16:creationId xmlns:a16="http://schemas.microsoft.com/office/drawing/2014/main" id="{CEF3C4C3-824C-AB91-5ABC-AFB886B33747}"/>
              </a:ext>
            </a:extLst>
          </p:cNvPr>
          <p:cNvPicPr>
            <a:picLocks noChangeAspect="1"/>
          </p:cNvPicPr>
          <p:nvPr/>
        </p:nvPicPr>
        <p:blipFill>
          <a:blip r:embed="rId13"/>
          <a:srcRect t="32081" r="42315" b="35329"/>
          <a:stretch>
            <a:fillRect/>
          </a:stretch>
        </p:blipFill>
        <p:spPr>
          <a:xfrm>
            <a:off x="8406554" y="2127580"/>
            <a:ext cx="728109" cy="261728"/>
          </a:xfrm>
          <a:prstGeom prst="rect">
            <a:avLst/>
          </a:prstGeom>
          <a:noFill/>
          <a:ln cap="flat">
            <a:noFill/>
          </a:ln>
        </p:spPr>
      </p:pic>
      <p:sp>
        <p:nvSpPr>
          <p:cNvPr id="40" name="Rechteck 5">
            <a:extLst>
              <a:ext uri="{FF2B5EF4-FFF2-40B4-BE49-F238E27FC236}">
                <a16:creationId xmlns:a16="http://schemas.microsoft.com/office/drawing/2014/main" id="{E2E653DD-A6EE-5477-E7C5-838DEBA4F51F}"/>
              </a:ext>
            </a:extLst>
          </p:cNvPr>
          <p:cNvSpPr/>
          <p:nvPr/>
        </p:nvSpPr>
        <p:spPr>
          <a:xfrm>
            <a:off x="4254684" y="1592263"/>
            <a:ext cx="3673473" cy="4608511"/>
          </a:xfrm>
          <a:prstGeom prst="rect">
            <a:avLst/>
          </a:prstGeom>
          <a:noFill/>
          <a:ln w="12701" cap="flat">
            <a:solidFill>
              <a:srgbClr val="BEBEC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41" name="Textfeld 44">
            <a:extLst>
              <a:ext uri="{FF2B5EF4-FFF2-40B4-BE49-F238E27FC236}">
                <a16:creationId xmlns:a16="http://schemas.microsoft.com/office/drawing/2014/main" id="{04E4D639-B131-51BE-5AB1-8A09719CE1B9}"/>
              </a:ext>
            </a:extLst>
          </p:cNvPr>
          <p:cNvSpPr txBox="1"/>
          <p:nvPr/>
        </p:nvSpPr>
        <p:spPr>
          <a:xfrm>
            <a:off x="9679618" y="3427381"/>
            <a:ext cx="1958498"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Wingdings" pitchFamily="2"/>
                <a:cs typeface="Arial" pitchFamily="34"/>
              </a:rPr>
              <a:t></a:t>
            </a:r>
            <a:r>
              <a:rPr lang="en-US" sz="1400" b="0" i="0" u="none" strike="noStrike" kern="1200" cap="none" spc="0" baseline="0">
                <a:solidFill>
                  <a:srgbClr val="000000"/>
                </a:solidFill>
                <a:uFillTx/>
                <a:latin typeface="Arial" pitchFamily="34"/>
                <a:cs typeface="Arial" pitchFamily="34"/>
              </a:rPr>
              <a:t> </a:t>
            </a:r>
            <a:r>
              <a:rPr lang="en-US" sz="1400" b="1" i="0" u="none" strike="noStrike" kern="1200" cap="none" spc="0" baseline="0">
                <a:solidFill>
                  <a:srgbClr val="000000"/>
                </a:solidFill>
                <a:uFillTx/>
                <a:latin typeface="Arial" pitchFamily="34"/>
                <a:cs typeface="Arial" pitchFamily="34"/>
              </a:rPr>
              <a:t>42%</a:t>
            </a:r>
            <a:r>
              <a:rPr lang="en-US" sz="1400" b="0" i="0" u="none" strike="noStrike" kern="1200" cap="none" spc="0" baseline="0">
                <a:solidFill>
                  <a:srgbClr val="000000"/>
                </a:solidFill>
                <a:uFillTx/>
                <a:latin typeface="Arial" pitchFamily="34"/>
                <a:cs typeface="Arial" pitchFamily="34"/>
              </a:rPr>
              <a:t> local energy transfer efficiency</a:t>
            </a:r>
            <a:endParaRPr lang="en-GB" sz="1400" b="0" i="0" u="none" strike="noStrike" kern="1200" cap="none" spc="0" baseline="0">
              <a:solidFill>
                <a:srgbClr val="000000"/>
              </a:solidFill>
              <a:uFillTx/>
              <a:latin typeface="Arial" pitchFamily="34"/>
              <a:cs typeface="Arial" pitchFamily="34"/>
            </a:endParaRPr>
          </a:p>
        </p:txBody>
      </p:sp>
      <p:sp>
        <p:nvSpPr>
          <p:cNvPr id="42" name="Textfeld 47">
            <a:extLst>
              <a:ext uri="{FF2B5EF4-FFF2-40B4-BE49-F238E27FC236}">
                <a16:creationId xmlns:a16="http://schemas.microsoft.com/office/drawing/2014/main" id="{26BA7BEB-5F04-1E9F-16C3-3B547D907870}"/>
              </a:ext>
            </a:extLst>
          </p:cNvPr>
          <p:cNvSpPr txBox="1"/>
          <p:nvPr/>
        </p:nvSpPr>
        <p:spPr>
          <a:xfrm>
            <a:off x="9763615" y="1642683"/>
            <a:ext cx="1613221" cy="33855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pitchFamily="34"/>
                <a:cs typeface="Arial" pitchFamily="34"/>
              </a:rPr>
              <a:t>C. A. Lindstrøm et al., Phys. Rev. Lett. </a:t>
            </a:r>
            <a:r>
              <a:rPr lang="en-GB" sz="800" b="1" i="0" u="none" strike="noStrike" kern="1200" cap="none" spc="0" baseline="0">
                <a:solidFill>
                  <a:srgbClr val="000000"/>
                </a:solidFill>
                <a:uFillTx/>
                <a:latin typeface="Arial" pitchFamily="34"/>
                <a:cs typeface="Arial" pitchFamily="34"/>
              </a:rPr>
              <a:t>126</a:t>
            </a:r>
            <a:r>
              <a:rPr lang="en-GB" sz="800" b="0" i="0" u="none" strike="noStrike" kern="1200" cap="none" spc="0" baseline="0">
                <a:solidFill>
                  <a:srgbClr val="000000"/>
                </a:solidFill>
                <a:uFillTx/>
                <a:latin typeface="Arial" pitchFamily="34"/>
                <a:cs typeface="Arial" pitchFamily="34"/>
              </a:rPr>
              <a:t>, 014801 (2021)</a:t>
            </a:r>
          </a:p>
        </p:txBody>
      </p:sp>
      <p:pic>
        <p:nvPicPr>
          <p:cNvPr id="44" name="Grafik 45">
            <a:extLst>
              <a:ext uri="{FF2B5EF4-FFF2-40B4-BE49-F238E27FC236}">
                <a16:creationId xmlns:a16="http://schemas.microsoft.com/office/drawing/2014/main" id="{6FC8449A-370C-3672-AEDC-8746858A6CB5}"/>
              </a:ext>
            </a:extLst>
          </p:cNvPr>
          <p:cNvPicPr>
            <a:picLocks noChangeAspect="1"/>
          </p:cNvPicPr>
          <p:nvPr/>
        </p:nvPicPr>
        <p:blipFill>
          <a:blip r:embed="rId14"/>
          <a:stretch>
            <a:fillRect/>
          </a:stretch>
        </p:blipFill>
        <p:spPr>
          <a:xfrm>
            <a:off x="9689018" y="2017504"/>
            <a:ext cx="2064916" cy="1350011"/>
          </a:xfrm>
          <a:prstGeom prst="rect">
            <a:avLst/>
          </a:prstGeom>
          <a:noFill/>
          <a:ln cap="flat">
            <a:noFill/>
          </a:ln>
        </p:spPr>
      </p:pic>
      <p:pic>
        <p:nvPicPr>
          <p:cNvPr id="45" name="Grafik 48">
            <a:extLst>
              <a:ext uri="{FF2B5EF4-FFF2-40B4-BE49-F238E27FC236}">
                <a16:creationId xmlns:a16="http://schemas.microsoft.com/office/drawing/2014/main" id="{A3CFB027-C327-C50A-09A6-BEAEDB6074F3}"/>
              </a:ext>
            </a:extLst>
          </p:cNvPr>
          <p:cNvPicPr>
            <a:picLocks noChangeAspect="1"/>
          </p:cNvPicPr>
          <p:nvPr/>
        </p:nvPicPr>
        <p:blipFill>
          <a:blip r:embed="rId15"/>
          <a:stretch>
            <a:fillRect/>
          </a:stretch>
        </p:blipFill>
        <p:spPr>
          <a:xfrm>
            <a:off x="10117122" y="1980883"/>
            <a:ext cx="906197" cy="92637"/>
          </a:xfrm>
          <a:prstGeom prst="rect">
            <a:avLst/>
          </a:prstGeom>
          <a:noFill/>
          <a:ln cap="flat">
            <a:noFill/>
          </a:ln>
        </p:spPr>
      </p:pic>
      <p:sp>
        <p:nvSpPr>
          <p:cNvPr id="46" name="Fußzeilenplatzhalter 3">
            <a:extLst>
              <a:ext uri="{FF2B5EF4-FFF2-40B4-BE49-F238E27FC236}">
                <a16:creationId xmlns:a16="http://schemas.microsoft.com/office/drawing/2014/main" id="{434E8481-A70B-8EC8-1C1C-1C0674534DD1}"/>
              </a:ext>
            </a:extLst>
          </p:cNvPr>
          <p:cNvSpPr txBox="1"/>
          <p:nvPr/>
        </p:nvSpPr>
        <p:spPr>
          <a:xfrm>
            <a:off x="4259266" y="6383847"/>
            <a:ext cx="6572222"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33A0"/>
                </a:solidFill>
                <a:uFillTx/>
                <a:latin typeface="Arial"/>
              </a:rPr>
              <a:t>High-Gradient Wakefield Accelerators, ESPP Symposium Venice 2025</a:t>
            </a:r>
          </a:p>
        </p:txBody>
      </p:sp>
      <p:sp>
        <p:nvSpPr>
          <p:cNvPr id="47" name="Datumsplatzhalter 39">
            <a:extLst>
              <a:ext uri="{FF2B5EF4-FFF2-40B4-BE49-F238E27FC236}">
                <a16:creationId xmlns:a16="http://schemas.microsoft.com/office/drawing/2014/main" id="{6771C61B-5535-BADE-7793-2375EEE3C06A}"/>
              </a:ext>
            </a:extLst>
          </p:cNvPr>
          <p:cNvSpPr txBox="1"/>
          <p:nvPr/>
        </p:nvSpPr>
        <p:spPr>
          <a:xfrm>
            <a:off x="2495598" y="6378351"/>
            <a:ext cx="1620792"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0033A0"/>
                </a:solidFill>
                <a:uFillTx/>
                <a:latin typeface="Arial"/>
              </a:rPr>
              <a:t>23.06.2025</a:t>
            </a:r>
            <a:endParaRPr lang="en-GB" sz="1000" b="0" i="0" u="none" strike="noStrike" kern="1200" cap="none" spc="0" baseline="0">
              <a:solidFill>
                <a:srgbClr val="0033A0"/>
              </a:solidFill>
              <a:uFillTx/>
              <a:latin typeface="Arial"/>
            </a:endParaRPr>
          </a:p>
        </p:txBody>
      </p:sp>
      <p:sp>
        <p:nvSpPr>
          <p:cNvPr id="48" name="Rechteck 47">
            <a:extLst>
              <a:ext uri="{FF2B5EF4-FFF2-40B4-BE49-F238E27FC236}">
                <a16:creationId xmlns:a16="http://schemas.microsoft.com/office/drawing/2014/main" id="{82233353-4FC8-49AE-CE58-497FF46687E2}"/>
              </a:ext>
            </a:extLst>
          </p:cNvPr>
          <p:cNvSpPr/>
          <p:nvPr/>
        </p:nvSpPr>
        <p:spPr>
          <a:xfrm>
            <a:off x="4267200" y="1237129"/>
            <a:ext cx="3675529" cy="4984377"/>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20B44-F4C8-9989-6A6C-A3878CD7B6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1B30D4-69D2-DEC4-FF3A-40D202CEBA99}"/>
              </a:ext>
            </a:extLst>
          </p:cNvPr>
          <p:cNvSpPr txBox="1">
            <a:spLocks noGrp="1"/>
          </p:cNvSpPr>
          <p:nvPr>
            <p:ph type="title"/>
          </p:nvPr>
        </p:nvSpPr>
        <p:spPr/>
        <p:txBody>
          <a:bodyPr anchorCtr="1">
            <a:normAutofit/>
          </a:bodyPr>
          <a:lstStyle/>
          <a:p>
            <a:pPr lvl="0" algn="ctr"/>
            <a:r>
              <a:rPr lang="en-US"/>
              <a:t>Outline</a:t>
            </a:r>
          </a:p>
        </p:txBody>
      </p:sp>
      <p:sp>
        <p:nvSpPr>
          <p:cNvPr id="3" name="Shape">
            <a:extLst>
              <a:ext uri="{FF2B5EF4-FFF2-40B4-BE49-F238E27FC236}">
                <a16:creationId xmlns:a16="http://schemas.microsoft.com/office/drawing/2014/main" id="{2AAB7C7C-4B20-EEDD-DC96-18D92D0108D1}"/>
              </a:ext>
            </a:extLst>
          </p:cNvPr>
          <p:cNvSpPr/>
          <p:nvPr/>
        </p:nvSpPr>
        <p:spPr>
          <a:xfrm>
            <a:off x="8373608" y="1320841"/>
            <a:ext cx="2614763" cy="2614772"/>
          </a:xfrm>
          <a:custGeom>
            <a:avLst/>
            <a:gdLst>
              <a:gd name="f0" fmla="val 10800000"/>
              <a:gd name="f1" fmla="val 5400000"/>
              <a:gd name="f2" fmla="val 180"/>
              <a:gd name="f3" fmla="val w"/>
              <a:gd name="f4" fmla="val h"/>
              <a:gd name="f5" fmla="val 0"/>
              <a:gd name="f6" fmla="val 21600"/>
              <a:gd name="f7" fmla="val 17228"/>
              <a:gd name="f8" fmla="val 4372"/>
              <a:gd name="f9" fmla="val 1951"/>
              <a:gd name="f10" fmla="val 19649"/>
              <a:gd name="f11" fmla="val 20895"/>
              <a:gd name="f12" fmla="val 19250"/>
              <a:gd name="f13" fmla="val 2350"/>
              <a:gd name="f14" fmla="val 705"/>
              <a:gd name="f15" fmla="+- 0 0 -90"/>
              <a:gd name="f16" fmla="+- 0 0 -180"/>
              <a:gd name="f17" fmla="+- 0 0 -270"/>
              <a:gd name="f18" fmla="+- 0 0 -360"/>
              <a:gd name="f19" fmla="*/ f3 1 21600"/>
              <a:gd name="f20" fmla="*/ f4 1 21600"/>
              <a:gd name="f21" fmla="+- f6 0 f5"/>
              <a:gd name="f22" fmla="*/ f15 f0 1"/>
              <a:gd name="f23" fmla="*/ f16 f0 1"/>
              <a:gd name="f24" fmla="*/ f17 f0 1"/>
              <a:gd name="f25" fmla="*/ f18 f0 1"/>
              <a:gd name="f26" fmla="*/ f21 1 2"/>
              <a:gd name="f27" fmla="*/ f21 1 21600"/>
              <a:gd name="f28" fmla="*/ f22 1 f2"/>
              <a:gd name="f29" fmla="*/ f23 1 f2"/>
              <a:gd name="f30" fmla="*/ f24 1 f2"/>
              <a:gd name="f31" fmla="*/ f25 1 f2"/>
              <a:gd name="f32" fmla="*/ f26 1 f27"/>
              <a:gd name="f33" fmla="*/ 0 1 f27"/>
              <a:gd name="f34" fmla="*/ f6 1 f27"/>
              <a:gd name="f35" fmla="+- f28 0 f1"/>
              <a:gd name="f36" fmla="+- f29 0 f1"/>
              <a:gd name="f37" fmla="+- f30 0 f1"/>
              <a:gd name="f38" fmla="+- f31 0 f1"/>
              <a:gd name="f39" fmla="*/ f33 f19 1"/>
              <a:gd name="f40" fmla="*/ f34 f19 1"/>
              <a:gd name="f41" fmla="*/ f34 f20 1"/>
              <a:gd name="f42" fmla="*/ f33 f20 1"/>
              <a:gd name="f43" fmla="*/ f32 f19 1"/>
              <a:gd name="f44" fmla="*/ f32 f20 1"/>
            </a:gdLst>
            <a:ahLst/>
            <a:cxnLst>
              <a:cxn ang="3cd4">
                <a:pos x="hc" y="t"/>
              </a:cxn>
              <a:cxn ang="0">
                <a:pos x="r" y="vc"/>
              </a:cxn>
              <a:cxn ang="cd4">
                <a:pos x="hc" y="b"/>
              </a:cxn>
              <a:cxn ang="cd2">
                <a:pos x="l" y="vc"/>
              </a:cxn>
              <a:cxn ang="f35">
                <a:pos x="f43" y="f44"/>
              </a:cxn>
              <a:cxn ang="f36">
                <a:pos x="f43" y="f44"/>
              </a:cxn>
              <a:cxn ang="f37">
                <a:pos x="f43" y="f44"/>
              </a:cxn>
              <a:cxn ang="f38">
                <a:pos x="f43" y="f44"/>
              </a:cxn>
            </a:cxnLst>
            <a:rect l="f39" t="f42" r="f40" b="f41"/>
            <a:pathLst>
              <a:path w="21600" h="21600">
                <a:moveTo>
                  <a:pt x="f7" y="f5"/>
                </a:moveTo>
                <a:lnTo>
                  <a:pt x="f8" y="f5"/>
                </a:lnTo>
                <a:cubicBezTo>
                  <a:pt x="f9" y="f5"/>
                  <a:pt x="f5" y="f9"/>
                  <a:pt x="f5" y="f8"/>
                </a:cubicBezTo>
                <a:lnTo>
                  <a:pt x="f5" y="f7"/>
                </a:lnTo>
                <a:cubicBezTo>
                  <a:pt x="f5" y="f10"/>
                  <a:pt x="f9" y="f6"/>
                  <a:pt x="f8" y="f6"/>
                </a:cubicBezTo>
                <a:lnTo>
                  <a:pt x="f7" y="f6"/>
                </a:lnTo>
                <a:cubicBezTo>
                  <a:pt x="f10" y="f6"/>
                  <a:pt x="f6" y="f10"/>
                  <a:pt x="f6" y="f7"/>
                </a:cubicBezTo>
                <a:lnTo>
                  <a:pt x="f6" y="f8"/>
                </a:lnTo>
                <a:cubicBezTo>
                  <a:pt x="f6" y="f9"/>
                  <a:pt x="f10" y="f5"/>
                  <a:pt x="f7" y="f5"/>
                </a:cubicBezTo>
                <a:close/>
                <a:moveTo>
                  <a:pt x="f11" y="f7"/>
                </a:moveTo>
                <a:cubicBezTo>
                  <a:pt x="f11" y="f12"/>
                  <a:pt x="f12" y="f11"/>
                  <a:pt x="f7" y="f11"/>
                </a:cubicBezTo>
                <a:lnTo>
                  <a:pt x="f8" y="f11"/>
                </a:lnTo>
                <a:cubicBezTo>
                  <a:pt x="f13" y="f11"/>
                  <a:pt x="f14" y="f12"/>
                  <a:pt x="f14" y="f7"/>
                </a:cubicBezTo>
                <a:lnTo>
                  <a:pt x="f14" y="f8"/>
                </a:lnTo>
                <a:cubicBezTo>
                  <a:pt x="f14" y="f13"/>
                  <a:pt x="f13" y="f14"/>
                  <a:pt x="f8" y="f14"/>
                </a:cubicBezTo>
                <a:lnTo>
                  <a:pt x="f7" y="f14"/>
                </a:lnTo>
                <a:cubicBezTo>
                  <a:pt x="f12" y="f14"/>
                  <a:pt x="f11" y="f13"/>
                  <a:pt x="f11" y="f8"/>
                </a:cubicBezTo>
                <a:lnTo>
                  <a:pt x="f11" y="f7"/>
                </a:lnTo>
                <a:close/>
              </a:path>
            </a:pathLst>
          </a:custGeom>
          <a:solidFill>
            <a:srgbClr val="BEBECB">
              <a:alpha val="20000"/>
            </a:srgbClr>
          </a:solidFill>
          <a:ln cap="flat">
            <a:noFill/>
            <a:prstDash val="solid"/>
          </a:ln>
        </p:spPr>
        <p:txBody>
          <a:bodyPr vert="horz" wrap="square" lIns="38103" tIns="38103" rIns="38103" bIns="38103" anchor="ctr" anchorCtr="0" compatLnSpc="1">
            <a:noAutofit/>
          </a:bodyPr>
          <a:lstStyle/>
          <a:p>
            <a:pPr marL="0" marR="0" lvl="0" indent="0" algn="l" defTabSz="914400" rtl="0" fontAlgn="auto" hangingPunct="1">
              <a:lnSpc>
                <a:spcPct val="100000"/>
              </a:lnSpc>
              <a:spcBef>
                <a:spcPts val="0"/>
              </a:spcBef>
              <a:spcAft>
                <a:spcPts val="0"/>
              </a:spcAft>
              <a:buNone/>
              <a:tabLst/>
              <a:defRPr sz="3000" b="0" i="0" u="none" strike="noStrike" kern="0" cap="none" spc="0" baseline="0">
                <a:solidFill>
                  <a:srgbClr val="FFFFFF"/>
                </a:solidFill>
                <a:uFillTx/>
              </a:defRPr>
            </a:pPr>
            <a:endParaRPr lang="en-GB" sz="3000" b="0" i="0" u="none" strike="noStrike" kern="1200" cap="none" spc="0" baseline="0">
              <a:solidFill>
                <a:srgbClr val="FFFFFF"/>
              </a:solidFill>
              <a:uFillTx/>
              <a:latin typeface="Arial"/>
            </a:endParaRPr>
          </a:p>
        </p:txBody>
      </p:sp>
      <p:sp>
        <p:nvSpPr>
          <p:cNvPr id="4" name="Shape">
            <a:extLst>
              <a:ext uri="{FF2B5EF4-FFF2-40B4-BE49-F238E27FC236}">
                <a16:creationId xmlns:a16="http://schemas.microsoft.com/office/drawing/2014/main" id="{B9D09BD1-CC25-B036-CF8E-4B69BC8E8054}"/>
              </a:ext>
            </a:extLst>
          </p:cNvPr>
          <p:cNvSpPr/>
          <p:nvPr/>
        </p:nvSpPr>
        <p:spPr>
          <a:xfrm>
            <a:off x="1203624" y="1320850"/>
            <a:ext cx="2682474" cy="2677363"/>
          </a:xfrm>
          <a:custGeom>
            <a:avLst/>
            <a:gdLst>
              <a:gd name="f0" fmla="val 10800000"/>
              <a:gd name="f1" fmla="val 5400000"/>
              <a:gd name="f2" fmla="val 180"/>
              <a:gd name="f3" fmla="val w"/>
              <a:gd name="f4" fmla="val h"/>
              <a:gd name="f5" fmla="val 0"/>
              <a:gd name="f6" fmla="val 21527"/>
              <a:gd name="f7" fmla="val 21600"/>
              <a:gd name="f8" fmla="val 12741"/>
              <a:gd name="f9" fmla="val 19901"/>
              <a:gd name="f10" fmla="val 12398"/>
              <a:gd name="f11" fmla="val 12101"/>
              <a:gd name="f12" fmla="val 20108"/>
              <a:gd name="f13" fmla="val 11987"/>
              <a:gd name="f14" fmla="val 20406"/>
              <a:gd name="f15" fmla="val 4270"/>
              <a:gd name="f16" fmla="val 2306"/>
              <a:gd name="f17" fmla="val 708"/>
              <a:gd name="f18" fmla="val 18800"/>
              <a:gd name="f19" fmla="val 16826"/>
              <a:gd name="f20" fmla="val 2295"/>
              <a:gd name="f21" fmla="val 689"/>
              <a:gd name="f22" fmla="val 16759"/>
              <a:gd name="f23" fmla="val 18723"/>
              <a:gd name="f24" fmla="val 20321"/>
              <a:gd name="f25" fmla="val 11179"/>
              <a:gd name="f26" fmla="val 20070"/>
              <a:gd name="f27" fmla="val 19842"/>
              <a:gd name="f28" fmla="val 19728"/>
              <a:gd name="f29" fmla="val 11408"/>
              <a:gd name="f30" fmla="val 19819"/>
              <a:gd name="f31" fmla="val 11615"/>
              <a:gd name="f32" fmla="val 20413"/>
              <a:gd name="f33" fmla="val 12671"/>
              <a:gd name="f34" fmla="val 20527"/>
              <a:gd name="f35" fmla="val 12854"/>
              <a:gd name="f36" fmla="val 20801"/>
              <a:gd name="f37" fmla="val 20892"/>
              <a:gd name="f38" fmla="val 21486"/>
              <a:gd name="f39" fmla="val 11431"/>
              <a:gd name="f40" fmla="val 21463"/>
              <a:gd name="f41" fmla="val 21235"/>
              <a:gd name="f42" fmla="val 20984"/>
              <a:gd name="f43" fmla="val 1905"/>
              <a:gd name="f44" fmla="val 19088"/>
              <a:gd name="f45" fmla="val 16737"/>
              <a:gd name="f46" fmla="val 4247"/>
              <a:gd name="f47" fmla="val 1895"/>
              <a:gd name="f48" fmla="val 19190"/>
              <a:gd name="f49" fmla="val 21095"/>
              <a:gd name="f50" fmla="val 11964"/>
              <a:gd name="f51" fmla="val 21393"/>
              <a:gd name="f52" fmla="val 12375"/>
              <a:gd name="f53" fmla="val 12718"/>
              <a:gd name="f54" fmla="val 13175"/>
              <a:gd name="f55" fmla="val 13563"/>
              <a:gd name="f56" fmla="val 21233"/>
              <a:gd name="f57" fmla="val 20751"/>
              <a:gd name="f58" fmla="val 20269"/>
              <a:gd name="f59" fmla="val 13197"/>
              <a:gd name="f60" fmla="+- 0 0 -90"/>
              <a:gd name="f61" fmla="+- 0 0 -180"/>
              <a:gd name="f62" fmla="+- 0 0 -270"/>
              <a:gd name="f63" fmla="+- 0 0 -360"/>
              <a:gd name="f64" fmla="*/ f3 1 21527"/>
              <a:gd name="f65" fmla="*/ f4 1 21600"/>
              <a:gd name="f66" fmla="+- f7 0 f5"/>
              <a:gd name="f67" fmla="+- f6 0 f5"/>
              <a:gd name="f68" fmla="*/ f60 f0 1"/>
              <a:gd name="f69" fmla="*/ f61 f0 1"/>
              <a:gd name="f70" fmla="*/ f62 f0 1"/>
              <a:gd name="f71" fmla="*/ f63 f0 1"/>
              <a:gd name="f72" fmla="*/ f66 1 2"/>
              <a:gd name="f73" fmla="*/ f67 1 2"/>
              <a:gd name="f74" fmla="*/ f67 1 21527"/>
              <a:gd name="f75" fmla="*/ f66 1 21600"/>
              <a:gd name="f76" fmla="*/ f68 1 f2"/>
              <a:gd name="f77" fmla="*/ f69 1 f2"/>
              <a:gd name="f78" fmla="*/ f70 1 f2"/>
              <a:gd name="f79" fmla="*/ f71 1 f2"/>
              <a:gd name="f80" fmla="*/ f73 1 f74"/>
              <a:gd name="f81" fmla="*/ f72 1 f75"/>
              <a:gd name="f82" fmla="*/ 0 1 f74"/>
              <a:gd name="f83" fmla="*/ f6 1 f74"/>
              <a:gd name="f84" fmla="*/ 0 1 f75"/>
              <a:gd name="f85" fmla="*/ f7 1 f75"/>
              <a:gd name="f86" fmla="+- f76 0 f1"/>
              <a:gd name="f87" fmla="+- f77 0 f1"/>
              <a:gd name="f88" fmla="+- f78 0 f1"/>
              <a:gd name="f89" fmla="+- f79 0 f1"/>
              <a:gd name="f90" fmla="*/ f82 f64 1"/>
              <a:gd name="f91" fmla="*/ f83 f64 1"/>
              <a:gd name="f92" fmla="*/ f85 f65 1"/>
              <a:gd name="f93" fmla="*/ f84 f65 1"/>
              <a:gd name="f94" fmla="*/ f80 f64 1"/>
              <a:gd name="f95" fmla="*/ f81 f65 1"/>
            </a:gdLst>
            <a:ahLst/>
            <a:cxnLst>
              <a:cxn ang="3cd4">
                <a:pos x="hc" y="t"/>
              </a:cxn>
              <a:cxn ang="0">
                <a:pos x="r" y="vc"/>
              </a:cxn>
              <a:cxn ang="cd4">
                <a:pos x="hc" y="b"/>
              </a:cxn>
              <a:cxn ang="cd2">
                <a:pos x="l" y="vc"/>
              </a:cxn>
              <a:cxn ang="f86">
                <a:pos x="f94" y="f95"/>
              </a:cxn>
              <a:cxn ang="f87">
                <a:pos x="f94" y="f95"/>
              </a:cxn>
              <a:cxn ang="f88">
                <a:pos x="f94" y="f95"/>
              </a:cxn>
              <a:cxn ang="f89">
                <a:pos x="f94" y="f95"/>
              </a:cxn>
            </a:cxnLst>
            <a:rect l="f90" t="f93" r="f91" b="f92"/>
            <a:pathLst>
              <a:path w="21527" h="21600">
                <a:moveTo>
                  <a:pt x="f8" y="f9"/>
                </a:moveTo>
                <a:cubicBezTo>
                  <a:pt x="f10" y="f9"/>
                  <a:pt x="f11" y="f12"/>
                  <a:pt x="f13" y="f14"/>
                </a:cubicBezTo>
                <a:lnTo>
                  <a:pt x="f15" y="f14"/>
                </a:lnTo>
                <a:cubicBezTo>
                  <a:pt x="f16" y="f14"/>
                  <a:pt x="f17" y="f18"/>
                  <a:pt x="f17" y="f19"/>
                </a:cubicBezTo>
                <a:lnTo>
                  <a:pt x="f17" y="f15"/>
                </a:lnTo>
                <a:cubicBezTo>
                  <a:pt x="f17" y="f20"/>
                  <a:pt x="f16" y="f21"/>
                  <a:pt x="f15" y="f21"/>
                </a:cubicBezTo>
                <a:lnTo>
                  <a:pt x="f22" y="f21"/>
                </a:lnTo>
                <a:cubicBezTo>
                  <a:pt x="f23" y="f21"/>
                  <a:pt x="f24" y="f20"/>
                  <a:pt x="f24" y="f15"/>
                </a:cubicBezTo>
                <a:lnTo>
                  <a:pt x="f24" y="f25"/>
                </a:lnTo>
                <a:lnTo>
                  <a:pt x="f26" y="f25"/>
                </a:lnTo>
                <a:cubicBezTo>
                  <a:pt x="f27" y="f25"/>
                  <a:pt x="f28" y="f29"/>
                  <a:pt x="f30" y="f31"/>
                </a:cubicBezTo>
                <a:lnTo>
                  <a:pt x="f32" y="f33"/>
                </a:lnTo>
                <a:cubicBezTo>
                  <a:pt x="f34" y="f35"/>
                  <a:pt x="f36" y="f35"/>
                  <a:pt x="f37" y="f33"/>
                </a:cubicBezTo>
                <a:lnTo>
                  <a:pt x="f38" y="f31"/>
                </a:lnTo>
                <a:cubicBezTo>
                  <a:pt x="f7" y="f39"/>
                  <a:pt x="f40" y="f25"/>
                  <a:pt x="f41" y="f25"/>
                </a:cubicBezTo>
                <a:lnTo>
                  <a:pt x="f42" y="f25"/>
                </a:lnTo>
                <a:lnTo>
                  <a:pt x="f42" y="f15"/>
                </a:lnTo>
                <a:cubicBezTo>
                  <a:pt x="f42" y="f43"/>
                  <a:pt x="f44" y="f5"/>
                  <a:pt x="f45" y="f5"/>
                </a:cubicBezTo>
                <a:lnTo>
                  <a:pt x="f46" y="f5"/>
                </a:lnTo>
                <a:cubicBezTo>
                  <a:pt x="f47" y="f5"/>
                  <a:pt x="f5" y="f43"/>
                  <a:pt x="f5" y="f15"/>
                </a:cubicBezTo>
                <a:lnTo>
                  <a:pt x="f5" y="f19"/>
                </a:lnTo>
                <a:cubicBezTo>
                  <a:pt x="f5" y="f48"/>
                  <a:pt x="f47" y="f49"/>
                  <a:pt x="f46" y="f49"/>
                </a:cubicBezTo>
                <a:lnTo>
                  <a:pt x="f50" y="f49"/>
                </a:lnTo>
                <a:cubicBezTo>
                  <a:pt x="f11" y="f51"/>
                  <a:pt x="f52" y="f7"/>
                  <a:pt x="f53" y="f7"/>
                </a:cubicBezTo>
                <a:cubicBezTo>
                  <a:pt x="f54" y="f7"/>
                  <a:pt x="f55" y="f56"/>
                  <a:pt x="f55" y="f57"/>
                </a:cubicBezTo>
                <a:cubicBezTo>
                  <a:pt x="f55" y="f58"/>
                  <a:pt x="f59" y="f9"/>
                  <a:pt x="f8" y="f9"/>
                </a:cubicBezTo>
                <a:close/>
              </a:path>
            </a:pathLst>
          </a:custGeom>
          <a:solidFill>
            <a:srgbClr val="1C446A">
              <a:alpha val="20000"/>
            </a:srgbClr>
          </a:solidFill>
          <a:ln cap="flat">
            <a:noFill/>
            <a:prstDash val="solid"/>
          </a:ln>
        </p:spPr>
        <p:txBody>
          <a:bodyPr vert="horz" wrap="square" lIns="38103" tIns="38103" rIns="38103" bIns="38103" anchor="ctr" anchorCtr="0" compatLnSpc="1">
            <a:noAutofit/>
          </a:bodyPr>
          <a:lstStyle/>
          <a:p>
            <a:pPr marL="0" marR="0" lvl="0" indent="0" algn="l" defTabSz="914400" rtl="0" fontAlgn="auto" hangingPunct="1">
              <a:lnSpc>
                <a:spcPct val="100000"/>
              </a:lnSpc>
              <a:spcBef>
                <a:spcPts val="0"/>
              </a:spcBef>
              <a:spcAft>
                <a:spcPts val="0"/>
              </a:spcAft>
              <a:buNone/>
              <a:tabLst/>
              <a:defRPr sz="3000" b="0" i="0" u="none" strike="noStrike" kern="0" cap="none" spc="0" baseline="0">
                <a:solidFill>
                  <a:srgbClr val="FFFFFF"/>
                </a:solidFill>
                <a:uFillTx/>
              </a:defRPr>
            </a:pPr>
            <a:endParaRPr lang="en-GB" sz="3000" b="0" i="0" u="none" strike="noStrike" kern="1200" cap="none" spc="0" baseline="0">
              <a:solidFill>
                <a:srgbClr val="FFFFFF"/>
              </a:solidFill>
              <a:uFillTx/>
              <a:latin typeface="Arial"/>
            </a:endParaRPr>
          </a:p>
        </p:txBody>
      </p:sp>
      <p:sp>
        <p:nvSpPr>
          <p:cNvPr id="5" name="Shape">
            <a:extLst>
              <a:ext uri="{FF2B5EF4-FFF2-40B4-BE49-F238E27FC236}">
                <a16:creationId xmlns:a16="http://schemas.microsoft.com/office/drawing/2014/main" id="{9075E70F-3A8F-7B83-19DE-F1BCFCF24F19}"/>
              </a:ext>
            </a:extLst>
          </p:cNvPr>
          <p:cNvSpPr/>
          <p:nvPr/>
        </p:nvSpPr>
        <p:spPr>
          <a:xfrm>
            <a:off x="4788612" y="1320850"/>
            <a:ext cx="2682474" cy="2677363"/>
          </a:xfrm>
          <a:custGeom>
            <a:avLst/>
            <a:gdLst>
              <a:gd name="f0" fmla="val 10800000"/>
              <a:gd name="f1" fmla="val 5400000"/>
              <a:gd name="f2" fmla="val 180"/>
              <a:gd name="f3" fmla="val w"/>
              <a:gd name="f4" fmla="val h"/>
              <a:gd name="f5" fmla="val 0"/>
              <a:gd name="f6" fmla="val 21527"/>
              <a:gd name="f7" fmla="val 21600"/>
              <a:gd name="f8" fmla="val 12672"/>
              <a:gd name="f9" fmla="val 19901"/>
              <a:gd name="f10" fmla="val 12330"/>
              <a:gd name="f11" fmla="val 12033"/>
              <a:gd name="f12" fmla="val 20108"/>
              <a:gd name="f13" fmla="val 11919"/>
              <a:gd name="f14" fmla="val 20406"/>
              <a:gd name="f15" fmla="val 4270"/>
              <a:gd name="f16" fmla="val 2306"/>
              <a:gd name="f17" fmla="val 708"/>
              <a:gd name="f18" fmla="val 18800"/>
              <a:gd name="f19" fmla="val 16826"/>
              <a:gd name="f20" fmla="val 2295"/>
              <a:gd name="f21" fmla="val 689"/>
              <a:gd name="f22" fmla="val 16759"/>
              <a:gd name="f23" fmla="val 18723"/>
              <a:gd name="f24" fmla="val 20321"/>
              <a:gd name="f25" fmla="val 11179"/>
              <a:gd name="f26" fmla="val 20070"/>
              <a:gd name="f27" fmla="val 19842"/>
              <a:gd name="f28" fmla="val 19728"/>
              <a:gd name="f29" fmla="val 11408"/>
              <a:gd name="f30" fmla="val 19819"/>
              <a:gd name="f31" fmla="val 11615"/>
              <a:gd name="f32" fmla="val 20413"/>
              <a:gd name="f33" fmla="val 12671"/>
              <a:gd name="f34" fmla="val 20527"/>
              <a:gd name="f35" fmla="val 12854"/>
              <a:gd name="f36" fmla="val 20801"/>
              <a:gd name="f37" fmla="val 20892"/>
              <a:gd name="f38" fmla="val 21486"/>
              <a:gd name="f39" fmla="val 11431"/>
              <a:gd name="f40" fmla="val 21463"/>
              <a:gd name="f41" fmla="val 21235"/>
              <a:gd name="f42" fmla="val 20984"/>
              <a:gd name="f43" fmla="val 1905"/>
              <a:gd name="f44" fmla="val 19088"/>
              <a:gd name="f45" fmla="val 16737"/>
              <a:gd name="f46" fmla="val 4247"/>
              <a:gd name="f47" fmla="val 1895"/>
              <a:gd name="f48" fmla="val 19190"/>
              <a:gd name="f49" fmla="val 21095"/>
              <a:gd name="f50" fmla="val 11896"/>
              <a:gd name="f51" fmla="val 21393"/>
              <a:gd name="f52" fmla="val 12307"/>
              <a:gd name="f53" fmla="val 12650"/>
              <a:gd name="f54" fmla="val 13106"/>
              <a:gd name="f55" fmla="val 13494"/>
              <a:gd name="f56" fmla="val 21233"/>
              <a:gd name="f57" fmla="val 20751"/>
              <a:gd name="f58" fmla="val 20269"/>
              <a:gd name="f59" fmla="val 13152"/>
              <a:gd name="f60" fmla="+- 0 0 -90"/>
              <a:gd name="f61" fmla="+- 0 0 -180"/>
              <a:gd name="f62" fmla="+- 0 0 -270"/>
              <a:gd name="f63" fmla="+- 0 0 -360"/>
              <a:gd name="f64" fmla="*/ f3 1 21527"/>
              <a:gd name="f65" fmla="*/ f4 1 21600"/>
              <a:gd name="f66" fmla="+- f7 0 f5"/>
              <a:gd name="f67" fmla="+- f6 0 f5"/>
              <a:gd name="f68" fmla="*/ f60 f0 1"/>
              <a:gd name="f69" fmla="*/ f61 f0 1"/>
              <a:gd name="f70" fmla="*/ f62 f0 1"/>
              <a:gd name="f71" fmla="*/ f63 f0 1"/>
              <a:gd name="f72" fmla="*/ f66 1 2"/>
              <a:gd name="f73" fmla="*/ f67 1 2"/>
              <a:gd name="f74" fmla="*/ f67 1 21527"/>
              <a:gd name="f75" fmla="*/ f66 1 21600"/>
              <a:gd name="f76" fmla="*/ f68 1 f2"/>
              <a:gd name="f77" fmla="*/ f69 1 f2"/>
              <a:gd name="f78" fmla="*/ f70 1 f2"/>
              <a:gd name="f79" fmla="*/ f71 1 f2"/>
              <a:gd name="f80" fmla="*/ f73 1 f74"/>
              <a:gd name="f81" fmla="*/ f72 1 f75"/>
              <a:gd name="f82" fmla="*/ 0 1 f74"/>
              <a:gd name="f83" fmla="*/ f6 1 f74"/>
              <a:gd name="f84" fmla="*/ 0 1 f75"/>
              <a:gd name="f85" fmla="*/ f7 1 f75"/>
              <a:gd name="f86" fmla="+- f76 0 f1"/>
              <a:gd name="f87" fmla="+- f77 0 f1"/>
              <a:gd name="f88" fmla="+- f78 0 f1"/>
              <a:gd name="f89" fmla="+- f79 0 f1"/>
              <a:gd name="f90" fmla="*/ f82 f64 1"/>
              <a:gd name="f91" fmla="*/ f83 f64 1"/>
              <a:gd name="f92" fmla="*/ f85 f65 1"/>
              <a:gd name="f93" fmla="*/ f84 f65 1"/>
              <a:gd name="f94" fmla="*/ f80 f64 1"/>
              <a:gd name="f95" fmla="*/ f81 f65 1"/>
            </a:gdLst>
            <a:ahLst/>
            <a:cxnLst>
              <a:cxn ang="3cd4">
                <a:pos x="hc" y="t"/>
              </a:cxn>
              <a:cxn ang="0">
                <a:pos x="r" y="vc"/>
              </a:cxn>
              <a:cxn ang="cd4">
                <a:pos x="hc" y="b"/>
              </a:cxn>
              <a:cxn ang="cd2">
                <a:pos x="l" y="vc"/>
              </a:cxn>
              <a:cxn ang="f86">
                <a:pos x="f94" y="f95"/>
              </a:cxn>
              <a:cxn ang="f87">
                <a:pos x="f94" y="f95"/>
              </a:cxn>
              <a:cxn ang="f88">
                <a:pos x="f94" y="f95"/>
              </a:cxn>
              <a:cxn ang="f89">
                <a:pos x="f94" y="f95"/>
              </a:cxn>
            </a:cxnLst>
            <a:rect l="f90" t="f93" r="f91" b="f92"/>
            <a:pathLst>
              <a:path w="21527" h="21600">
                <a:moveTo>
                  <a:pt x="f8" y="f9"/>
                </a:moveTo>
                <a:cubicBezTo>
                  <a:pt x="f10" y="f9"/>
                  <a:pt x="f11" y="f12"/>
                  <a:pt x="f13" y="f14"/>
                </a:cubicBezTo>
                <a:lnTo>
                  <a:pt x="f15" y="f14"/>
                </a:lnTo>
                <a:cubicBezTo>
                  <a:pt x="f16" y="f14"/>
                  <a:pt x="f17" y="f18"/>
                  <a:pt x="f17" y="f19"/>
                </a:cubicBezTo>
                <a:lnTo>
                  <a:pt x="f17" y="f15"/>
                </a:lnTo>
                <a:cubicBezTo>
                  <a:pt x="f17" y="f20"/>
                  <a:pt x="f16" y="f21"/>
                  <a:pt x="f15" y="f21"/>
                </a:cubicBezTo>
                <a:lnTo>
                  <a:pt x="f22" y="f21"/>
                </a:lnTo>
                <a:cubicBezTo>
                  <a:pt x="f23" y="f21"/>
                  <a:pt x="f24" y="f20"/>
                  <a:pt x="f24" y="f15"/>
                </a:cubicBezTo>
                <a:lnTo>
                  <a:pt x="f24" y="f25"/>
                </a:lnTo>
                <a:lnTo>
                  <a:pt x="f26" y="f25"/>
                </a:lnTo>
                <a:cubicBezTo>
                  <a:pt x="f27" y="f25"/>
                  <a:pt x="f28" y="f29"/>
                  <a:pt x="f30" y="f31"/>
                </a:cubicBezTo>
                <a:lnTo>
                  <a:pt x="f32" y="f33"/>
                </a:lnTo>
                <a:cubicBezTo>
                  <a:pt x="f34" y="f35"/>
                  <a:pt x="f36" y="f35"/>
                  <a:pt x="f37" y="f33"/>
                </a:cubicBezTo>
                <a:lnTo>
                  <a:pt x="f38" y="f31"/>
                </a:lnTo>
                <a:cubicBezTo>
                  <a:pt x="f7" y="f39"/>
                  <a:pt x="f40" y="f25"/>
                  <a:pt x="f41" y="f25"/>
                </a:cubicBezTo>
                <a:lnTo>
                  <a:pt x="f42" y="f25"/>
                </a:lnTo>
                <a:lnTo>
                  <a:pt x="f42" y="f15"/>
                </a:lnTo>
                <a:cubicBezTo>
                  <a:pt x="f42" y="f43"/>
                  <a:pt x="f44" y="f5"/>
                  <a:pt x="f45" y="f5"/>
                </a:cubicBezTo>
                <a:lnTo>
                  <a:pt x="f46" y="f5"/>
                </a:lnTo>
                <a:cubicBezTo>
                  <a:pt x="f47" y="f5"/>
                  <a:pt x="f5" y="f43"/>
                  <a:pt x="f5" y="f15"/>
                </a:cubicBezTo>
                <a:lnTo>
                  <a:pt x="f5" y="f19"/>
                </a:lnTo>
                <a:cubicBezTo>
                  <a:pt x="f5" y="f48"/>
                  <a:pt x="f47" y="f49"/>
                  <a:pt x="f46" y="f49"/>
                </a:cubicBezTo>
                <a:lnTo>
                  <a:pt x="f50" y="f49"/>
                </a:lnTo>
                <a:cubicBezTo>
                  <a:pt x="f11" y="f51"/>
                  <a:pt x="f52" y="f7"/>
                  <a:pt x="f53" y="f7"/>
                </a:cubicBezTo>
                <a:cubicBezTo>
                  <a:pt x="f54" y="f7"/>
                  <a:pt x="f55" y="f56"/>
                  <a:pt x="f55" y="f57"/>
                </a:cubicBezTo>
                <a:cubicBezTo>
                  <a:pt x="f55" y="f58"/>
                  <a:pt x="f59" y="f9"/>
                  <a:pt x="f8" y="f9"/>
                </a:cubicBezTo>
                <a:close/>
              </a:path>
            </a:pathLst>
          </a:custGeom>
          <a:solidFill>
            <a:srgbClr val="61C4D3">
              <a:alpha val="20000"/>
            </a:srgbClr>
          </a:solidFill>
          <a:ln cap="flat">
            <a:noFill/>
            <a:prstDash val="solid"/>
          </a:ln>
        </p:spPr>
        <p:txBody>
          <a:bodyPr vert="horz" wrap="square" lIns="38103" tIns="38103" rIns="38103" bIns="38103" anchor="ctr" anchorCtr="0" compatLnSpc="1">
            <a:noAutofit/>
          </a:bodyPr>
          <a:lstStyle/>
          <a:p>
            <a:pPr marL="0" marR="0" lvl="0" indent="0" algn="l" defTabSz="914400" rtl="0" fontAlgn="auto" hangingPunct="1">
              <a:lnSpc>
                <a:spcPct val="100000"/>
              </a:lnSpc>
              <a:spcBef>
                <a:spcPts val="0"/>
              </a:spcBef>
              <a:spcAft>
                <a:spcPts val="0"/>
              </a:spcAft>
              <a:buNone/>
              <a:tabLst/>
              <a:defRPr sz="3000" b="0" i="0" u="none" strike="noStrike" kern="0" cap="none" spc="0" baseline="0">
                <a:solidFill>
                  <a:srgbClr val="FFFFFF"/>
                </a:solidFill>
                <a:uFillTx/>
              </a:defRPr>
            </a:pPr>
            <a:endParaRPr lang="en-GB" sz="3000" b="0" i="0" u="none" strike="noStrike" kern="1200" cap="none" spc="0" baseline="0">
              <a:solidFill>
                <a:srgbClr val="FFFFFF"/>
              </a:solidFill>
              <a:uFillTx/>
              <a:latin typeface="Arial"/>
            </a:endParaRPr>
          </a:p>
        </p:txBody>
      </p:sp>
      <p:sp>
        <p:nvSpPr>
          <p:cNvPr id="6" name="Shape">
            <a:extLst>
              <a:ext uri="{FF2B5EF4-FFF2-40B4-BE49-F238E27FC236}">
                <a16:creationId xmlns:a16="http://schemas.microsoft.com/office/drawing/2014/main" id="{6AD9E743-FD0B-90F7-B83A-208C1D9A801D}"/>
              </a:ext>
            </a:extLst>
          </p:cNvPr>
          <p:cNvSpPr/>
          <p:nvPr/>
        </p:nvSpPr>
        <p:spPr>
          <a:xfrm>
            <a:off x="2996113" y="2999533"/>
            <a:ext cx="2681295" cy="2677363"/>
          </a:xfrm>
          <a:custGeom>
            <a:avLst/>
            <a:gdLst>
              <a:gd name="f0" fmla="val 10800000"/>
              <a:gd name="f1" fmla="val 5400000"/>
              <a:gd name="f2" fmla="val 180"/>
              <a:gd name="f3" fmla="val w"/>
              <a:gd name="f4" fmla="val h"/>
              <a:gd name="f5" fmla="val 0"/>
              <a:gd name="f6" fmla="val 21540"/>
              <a:gd name="f7" fmla="val 21600"/>
              <a:gd name="f8" fmla="val 20891"/>
              <a:gd name="f9" fmla="val 8608"/>
              <a:gd name="f10" fmla="val 20777"/>
              <a:gd name="f11" fmla="val 8424"/>
              <a:gd name="f12" fmla="val 20503"/>
              <a:gd name="f13" fmla="val 20411"/>
              <a:gd name="f14" fmla="val 19817"/>
              <a:gd name="f15" fmla="val 9664"/>
              <a:gd name="f16" fmla="val 19703"/>
              <a:gd name="f17" fmla="val 9847"/>
              <a:gd name="f18" fmla="val 19840"/>
              <a:gd name="f19" fmla="val 10100"/>
              <a:gd name="f20" fmla="val 20069"/>
              <a:gd name="f21" fmla="val 20320"/>
              <a:gd name="f22" fmla="val 17331"/>
              <a:gd name="f23" fmla="val 19305"/>
              <a:gd name="f24" fmla="val 18720"/>
              <a:gd name="f25" fmla="val 20911"/>
              <a:gd name="f26" fmla="val 16754"/>
              <a:gd name="f27" fmla="val 4251"/>
              <a:gd name="f28" fmla="val 2286"/>
              <a:gd name="f29" fmla="val 686"/>
              <a:gd name="f30" fmla="val 4774"/>
              <a:gd name="f31" fmla="val 2800"/>
              <a:gd name="f32" fmla="val 1194"/>
              <a:gd name="f33" fmla="val 12069"/>
              <a:gd name="f34" fmla="val 12206"/>
              <a:gd name="f35" fmla="val 1492"/>
              <a:gd name="f36" fmla="val 12480"/>
              <a:gd name="f37" fmla="val 1699"/>
              <a:gd name="f38" fmla="val 12823"/>
              <a:gd name="f39" fmla="val 13280"/>
              <a:gd name="f40" fmla="val 13669"/>
              <a:gd name="f41" fmla="val 1331"/>
              <a:gd name="f42" fmla="val 849"/>
              <a:gd name="f43" fmla="val 367"/>
              <a:gd name="f44" fmla="val 13303"/>
              <a:gd name="f45" fmla="val 12183"/>
              <a:gd name="f46" fmla="val 207"/>
              <a:gd name="f47" fmla="val 505"/>
              <a:gd name="f48" fmla="val 1897"/>
              <a:gd name="f49" fmla="val 2410"/>
              <a:gd name="f50" fmla="val 19695"/>
              <a:gd name="f51" fmla="val 19109"/>
              <a:gd name="f52" fmla="val 21006"/>
              <a:gd name="f53" fmla="val 10077"/>
              <a:gd name="f54" fmla="val 21257"/>
              <a:gd name="f55" fmla="val 21486"/>
              <a:gd name="f56" fmla="val 21509"/>
              <a:gd name="f57" fmla="val 9641"/>
              <a:gd name="f58" fmla="+- 0 0 -90"/>
              <a:gd name="f59" fmla="+- 0 0 -180"/>
              <a:gd name="f60" fmla="+- 0 0 -270"/>
              <a:gd name="f61" fmla="+- 0 0 -360"/>
              <a:gd name="f62" fmla="*/ f3 1 21540"/>
              <a:gd name="f63" fmla="*/ f4 1 21600"/>
              <a:gd name="f64" fmla="+- f7 0 f5"/>
              <a:gd name="f65" fmla="+- f6 0 f5"/>
              <a:gd name="f66" fmla="*/ f58 f0 1"/>
              <a:gd name="f67" fmla="*/ f59 f0 1"/>
              <a:gd name="f68" fmla="*/ f60 f0 1"/>
              <a:gd name="f69" fmla="*/ f61 f0 1"/>
              <a:gd name="f70" fmla="*/ f64 1 2"/>
              <a:gd name="f71" fmla="*/ f65 1 2"/>
              <a:gd name="f72" fmla="*/ f65 1 21540"/>
              <a:gd name="f73" fmla="*/ f64 1 21600"/>
              <a:gd name="f74" fmla="*/ f66 1 f2"/>
              <a:gd name="f75" fmla="*/ f67 1 f2"/>
              <a:gd name="f76" fmla="*/ f68 1 f2"/>
              <a:gd name="f77" fmla="*/ f69 1 f2"/>
              <a:gd name="f78" fmla="*/ f71 1 f72"/>
              <a:gd name="f79" fmla="*/ f70 1 f73"/>
              <a:gd name="f80" fmla="*/ 0 1 f72"/>
              <a:gd name="f81" fmla="*/ f6 1 f72"/>
              <a:gd name="f82" fmla="*/ 0 1 f73"/>
              <a:gd name="f83" fmla="*/ f7 1 f73"/>
              <a:gd name="f84" fmla="+- f74 0 f1"/>
              <a:gd name="f85" fmla="+- f75 0 f1"/>
              <a:gd name="f86" fmla="+- f76 0 f1"/>
              <a:gd name="f87" fmla="+- f77 0 f1"/>
              <a:gd name="f88" fmla="*/ f80 f62 1"/>
              <a:gd name="f89" fmla="*/ f81 f62 1"/>
              <a:gd name="f90" fmla="*/ f83 f63 1"/>
              <a:gd name="f91" fmla="*/ f82 f63 1"/>
              <a:gd name="f92" fmla="*/ f78 f62 1"/>
              <a:gd name="f93" fmla="*/ f79 f63 1"/>
            </a:gdLst>
            <a:ahLst/>
            <a:cxnLst>
              <a:cxn ang="3cd4">
                <a:pos x="hc" y="t"/>
              </a:cxn>
              <a:cxn ang="0">
                <a:pos x="r" y="vc"/>
              </a:cxn>
              <a:cxn ang="cd4">
                <a:pos x="hc" y="b"/>
              </a:cxn>
              <a:cxn ang="cd2">
                <a:pos x="l" y="vc"/>
              </a:cxn>
              <a:cxn ang="f84">
                <a:pos x="f92" y="f93"/>
              </a:cxn>
              <a:cxn ang="f85">
                <a:pos x="f92" y="f93"/>
              </a:cxn>
              <a:cxn ang="f86">
                <a:pos x="f92" y="f93"/>
              </a:cxn>
              <a:cxn ang="f87">
                <a:pos x="f92" y="f93"/>
              </a:cxn>
            </a:cxnLst>
            <a:rect l="f88" t="f91" r="f89" b="f90"/>
            <a:pathLst>
              <a:path w="21540" h="21600">
                <a:moveTo>
                  <a:pt x="f8" y="f9"/>
                </a:moveTo>
                <a:cubicBezTo>
                  <a:pt x="f10" y="f11"/>
                  <a:pt x="f12" y="f11"/>
                  <a:pt x="f13" y="f9"/>
                </a:cubicBezTo>
                <a:lnTo>
                  <a:pt x="f14" y="f15"/>
                </a:lnTo>
                <a:cubicBezTo>
                  <a:pt x="f16" y="f17"/>
                  <a:pt x="f18" y="f19"/>
                  <a:pt x="f20" y="f19"/>
                </a:cubicBezTo>
                <a:lnTo>
                  <a:pt x="f21" y="f19"/>
                </a:lnTo>
                <a:lnTo>
                  <a:pt x="f21" y="f22"/>
                </a:lnTo>
                <a:cubicBezTo>
                  <a:pt x="f21" y="f23"/>
                  <a:pt x="f24" y="f25"/>
                  <a:pt x="f26" y="f25"/>
                </a:cubicBezTo>
                <a:lnTo>
                  <a:pt x="f27" y="f25"/>
                </a:lnTo>
                <a:cubicBezTo>
                  <a:pt x="f28" y="f25"/>
                  <a:pt x="f29" y="f23"/>
                  <a:pt x="f29" y="f22"/>
                </a:cubicBezTo>
                <a:lnTo>
                  <a:pt x="f29" y="f30"/>
                </a:lnTo>
                <a:cubicBezTo>
                  <a:pt x="f29" y="f31"/>
                  <a:pt x="f28" y="f32"/>
                  <a:pt x="f27" y="f32"/>
                </a:cubicBezTo>
                <a:lnTo>
                  <a:pt x="f33" y="f32"/>
                </a:lnTo>
                <a:cubicBezTo>
                  <a:pt x="f34" y="f35"/>
                  <a:pt x="f36" y="f37"/>
                  <a:pt x="f38" y="f37"/>
                </a:cubicBezTo>
                <a:cubicBezTo>
                  <a:pt x="f39" y="f37"/>
                  <a:pt x="f40" y="f41"/>
                  <a:pt x="f40" y="f42"/>
                </a:cubicBezTo>
                <a:cubicBezTo>
                  <a:pt x="f40" y="f43"/>
                  <a:pt x="f44" y="f5"/>
                  <a:pt x="f38" y="f5"/>
                </a:cubicBezTo>
                <a:cubicBezTo>
                  <a:pt x="f36" y="f5"/>
                  <a:pt x="f45" y="f46"/>
                  <a:pt x="f33" y="f47"/>
                </a:cubicBezTo>
                <a:lnTo>
                  <a:pt x="f27" y="f47"/>
                </a:lnTo>
                <a:cubicBezTo>
                  <a:pt x="f48" y="f47"/>
                  <a:pt x="f5" y="f49"/>
                  <a:pt x="f5" y="f30"/>
                </a:cubicBezTo>
                <a:lnTo>
                  <a:pt x="f5" y="f22"/>
                </a:lnTo>
                <a:cubicBezTo>
                  <a:pt x="f5" y="f50"/>
                  <a:pt x="f48" y="f7"/>
                  <a:pt x="f27" y="f7"/>
                </a:cubicBezTo>
                <a:lnTo>
                  <a:pt x="f26" y="f7"/>
                </a:lnTo>
                <a:cubicBezTo>
                  <a:pt x="f51" y="f7"/>
                  <a:pt x="f52" y="f50"/>
                  <a:pt x="f52" y="f22"/>
                </a:cubicBezTo>
                <a:lnTo>
                  <a:pt x="f52" y="f53"/>
                </a:lnTo>
                <a:lnTo>
                  <a:pt x="f54" y="f53"/>
                </a:lnTo>
                <a:cubicBezTo>
                  <a:pt x="f55" y="f53"/>
                  <a:pt x="f7" y="f17"/>
                  <a:pt x="f56" y="f57"/>
                </a:cubicBezTo>
                <a:lnTo>
                  <a:pt x="f8" y="f9"/>
                </a:lnTo>
                <a:close/>
              </a:path>
            </a:pathLst>
          </a:custGeom>
          <a:solidFill>
            <a:srgbClr val="E15E32"/>
          </a:solidFill>
          <a:ln cap="flat">
            <a:noFill/>
            <a:prstDash val="solid"/>
          </a:ln>
        </p:spPr>
        <p:txBody>
          <a:bodyPr vert="horz" wrap="square" lIns="38103" tIns="38103" rIns="38103" bIns="38103" anchor="ctr" anchorCtr="0" compatLnSpc="1">
            <a:noAutofit/>
          </a:bodyPr>
          <a:lstStyle/>
          <a:p>
            <a:pPr marL="0" marR="0" lvl="0" indent="0" algn="l" defTabSz="914400" rtl="0" fontAlgn="auto" hangingPunct="1">
              <a:lnSpc>
                <a:spcPct val="100000"/>
              </a:lnSpc>
              <a:spcBef>
                <a:spcPts val="0"/>
              </a:spcBef>
              <a:spcAft>
                <a:spcPts val="0"/>
              </a:spcAft>
              <a:buNone/>
              <a:tabLst/>
              <a:defRPr sz="3000" b="0" i="0" u="none" strike="noStrike" kern="0" cap="none" spc="0" baseline="0">
                <a:solidFill>
                  <a:srgbClr val="FFFFFF"/>
                </a:solidFill>
                <a:uFillTx/>
              </a:defRPr>
            </a:pPr>
            <a:endParaRPr lang="en-GB" sz="3000" b="0" i="0" u="none" strike="noStrike" kern="1200" cap="none" spc="0" baseline="0">
              <a:solidFill>
                <a:srgbClr val="FFFFFF">
                  <a:alpha val="20000"/>
                </a:srgbClr>
              </a:solidFill>
              <a:uFillTx/>
              <a:latin typeface="Arial"/>
            </a:endParaRPr>
          </a:p>
        </p:txBody>
      </p:sp>
      <p:sp>
        <p:nvSpPr>
          <p:cNvPr id="7" name="Shape">
            <a:extLst>
              <a:ext uri="{FF2B5EF4-FFF2-40B4-BE49-F238E27FC236}">
                <a16:creationId xmlns:a16="http://schemas.microsoft.com/office/drawing/2014/main" id="{21C3CE0B-E707-282F-9D38-8219F0B1D46A}"/>
              </a:ext>
            </a:extLst>
          </p:cNvPr>
          <p:cNvSpPr/>
          <p:nvPr/>
        </p:nvSpPr>
        <p:spPr>
          <a:xfrm>
            <a:off x="6581110" y="2999533"/>
            <a:ext cx="2681295" cy="2677363"/>
          </a:xfrm>
          <a:custGeom>
            <a:avLst/>
            <a:gdLst>
              <a:gd name="f0" fmla="val 10800000"/>
              <a:gd name="f1" fmla="val 5400000"/>
              <a:gd name="f2" fmla="val 180"/>
              <a:gd name="f3" fmla="val w"/>
              <a:gd name="f4" fmla="val h"/>
              <a:gd name="f5" fmla="val 0"/>
              <a:gd name="f6" fmla="val 21540"/>
              <a:gd name="f7" fmla="val 21600"/>
              <a:gd name="f8" fmla="val 20891"/>
              <a:gd name="f9" fmla="val 8608"/>
              <a:gd name="f10" fmla="val 20777"/>
              <a:gd name="f11" fmla="val 8424"/>
              <a:gd name="f12" fmla="val 20503"/>
              <a:gd name="f13" fmla="val 20411"/>
              <a:gd name="f14" fmla="val 19817"/>
              <a:gd name="f15" fmla="val 9664"/>
              <a:gd name="f16" fmla="val 19703"/>
              <a:gd name="f17" fmla="val 9847"/>
              <a:gd name="f18" fmla="val 19840"/>
              <a:gd name="f19" fmla="val 10100"/>
              <a:gd name="f20" fmla="val 20069"/>
              <a:gd name="f21" fmla="val 20320"/>
              <a:gd name="f22" fmla="val 17331"/>
              <a:gd name="f23" fmla="val 19305"/>
              <a:gd name="f24" fmla="val 18720"/>
              <a:gd name="f25" fmla="val 20911"/>
              <a:gd name="f26" fmla="val 16754"/>
              <a:gd name="f27" fmla="val 4251"/>
              <a:gd name="f28" fmla="val 2286"/>
              <a:gd name="f29" fmla="val 686"/>
              <a:gd name="f30" fmla="val 4774"/>
              <a:gd name="f31" fmla="val 2800"/>
              <a:gd name="f32" fmla="val 1194"/>
              <a:gd name="f33" fmla="val 11680"/>
              <a:gd name="f34" fmla="val 11817"/>
              <a:gd name="f35" fmla="val 1492"/>
              <a:gd name="f36" fmla="val 12091"/>
              <a:gd name="f37" fmla="val 1699"/>
              <a:gd name="f38" fmla="val 12434"/>
              <a:gd name="f39" fmla="val 12891"/>
              <a:gd name="f40" fmla="val 13280"/>
              <a:gd name="f41" fmla="val 1331"/>
              <a:gd name="f42" fmla="val 849"/>
              <a:gd name="f43" fmla="val 367"/>
              <a:gd name="f44" fmla="val 12914"/>
              <a:gd name="f45" fmla="val 11794"/>
              <a:gd name="f46" fmla="val 207"/>
              <a:gd name="f47" fmla="val 505"/>
              <a:gd name="f48" fmla="val 1897"/>
              <a:gd name="f49" fmla="val 2410"/>
              <a:gd name="f50" fmla="val 19695"/>
              <a:gd name="f51" fmla="val 19109"/>
              <a:gd name="f52" fmla="val 21006"/>
              <a:gd name="f53" fmla="val 10077"/>
              <a:gd name="f54" fmla="val 21257"/>
              <a:gd name="f55" fmla="val 21486"/>
              <a:gd name="f56" fmla="val 21509"/>
              <a:gd name="f57" fmla="val 9641"/>
              <a:gd name="f58" fmla="+- 0 0 -90"/>
              <a:gd name="f59" fmla="+- 0 0 -180"/>
              <a:gd name="f60" fmla="+- 0 0 -270"/>
              <a:gd name="f61" fmla="+- 0 0 -360"/>
              <a:gd name="f62" fmla="*/ f3 1 21540"/>
              <a:gd name="f63" fmla="*/ f4 1 21600"/>
              <a:gd name="f64" fmla="+- f7 0 f5"/>
              <a:gd name="f65" fmla="+- f6 0 f5"/>
              <a:gd name="f66" fmla="*/ f58 f0 1"/>
              <a:gd name="f67" fmla="*/ f59 f0 1"/>
              <a:gd name="f68" fmla="*/ f60 f0 1"/>
              <a:gd name="f69" fmla="*/ f61 f0 1"/>
              <a:gd name="f70" fmla="*/ f64 1 2"/>
              <a:gd name="f71" fmla="*/ f65 1 2"/>
              <a:gd name="f72" fmla="*/ f65 1 21540"/>
              <a:gd name="f73" fmla="*/ f64 1 21600"/>
              <a:gd name="f74" fmla="*/ f66 1 f2"/>
              <a:gd name="f75" fmla="*/ f67 1 f2"/>
              <a:gd name="f76" fmla="*/ f68 1 f2"/>
              <a:gd name="f77" fmla="*/ f69 1 f2"/>
              <a:gd name="f78" fmla="*/ f71 1 f72"/>
              <a:gd name="f79" fmla="*/ f70 1 f73"/>
              <a:gd name="f80" fmla="*/ 0 1 f72"/>
              <a:gd name="f81" fmla="*/ f6 1 f72"/>
              <a:gd name="f82" fmla="*/ 0 1 f73"/>
              <a:gd name="f83" fmla="*/ f7 1 f73"/>
              <a:gd name="f84" fmla="+- f74 0 f1"/>
              <a:gd name="f85" fmla="+- f75 0 f1"/>
              <a:gd name="f86" fmla="+- f76 0 f1"/>
              <a:gd name="f87" fmla="+- f77 0 f1"/>
              <a:gd name="f88" fmla="*/ f80 f62 1"/>
              <a:gd name="f89" fmla="*/ f81 f62 1"/>
              <a:gd name="f90" fmla="*/ f83 f63 1"/>
              <a:gd name="f91" fmla="*/ f82 f63 1"/>
              <a:gd name="f92" fmla="*/ f78 f62 1"/>
              <a:gd name="f93" fmla="*/ f79 f63 1"/>
            </a:gdLst>
            <a:ahLst/>
            <a:cxnLst>
              <a:cxn ang="3cd4">
                <a:pos x="hc" y="t"/>
              </a:cxn>
              <a:cxn ang="0">
                <a:pos x="r" y="vc"/>
              </a:cxn>
              <a:cxn ang="cd4">
                <a:pos x="hc" y="b"/>
              </a:cxn>
              <a:cxn ang="cd2">
                <a:pos x="l" y="vc"/>
              </a:cxn>
              <a:cxn ang="f84">
                <a:pos x="f92" y="f93"/>
              </a:cxn>
              <a:cxn ang="f85">
                <a:pos x="f92" y="f93"/>
              </a:cxn>
              <a:cxn ang="f86">
                <a:pos x="f92" y="f93"/>
              </a:cxn>
              <a:cxn ang="f87">
                <a:pos x="f92" y="f93"/>
              </a:cxn>
            </a:cxnLst>
            <a:rect l="f88" t="f91" r="f89" b="f90"/>
            <a:pathLst>
              <a:path w="21540" h="21600">
                <a:moveTo>
                  <a:pt x="f8" y="f9"/>
                </a:moveTo>
                <a:cubicBezTo>
                  <a:pt x="f10" y="f11"/>
                  <a:pt x="f12" y="f11"/>
                  <a:pt x="f13" y="f9"/>
                </a:cubicBezTo>
                <a:lnTo>
                  <a:pt x="f14" y="f15"/>
                </a:lnTo>
                <a:cubicBezTo>
                  <a:pt x="f16" y="f17"/>
                  <a:pt x="f18" y="f19"/>
                  <a:pt x="f20" y="f19"/>
                </a:cubicBezTo>
                <a:lnTo>
                  <a:pt x="f21" y="f19"/>
                </a:lnTo>
                <a:lnTo>
                  <a:pt x="f21" y="f22"/>
                </a:lnTo>
                <a:cubicBezTo>
                  <a:pt x="f21" y="f23"/>
                  <a:pt x="f24" y="f25"/>
                  <a:pt x="f26" y="f25"/>
                </a:cubicBezTo>
                <a:lnTo>
                  <a:pt x="f27" y="f25"/>
                </a:lnTo>
                <a:cubicBezTo>
                  <a:pt x="f28" y="f25"/>
                  <a:pt x="f29" y="f23"/>
                  <a:pt x="f29" y="f22"/>
                </a:cubicBezTo>
                <a:lnTo>
                  <a:pt x="f29" y="f30"/>
                </a:lnTo>
                <a:cubicBezTo>
                  <a:pt x="f29" y="f31"/>
                  <a:pt x="f28" y="f32"/>
                  <a:pt x="f27" y="f32"/>
                </a:cubicBezTo>
                <a:lnTo>
                  <a:pt x="f33" y="f32"/>
                </a:lnTo>
                <a:cubicBezTo>
                  <a:pt x="f34" y="f35"/>
                  <a:pt x="f36" y="f37"/>
                  <a:pt x="f38" y="f37"/>
                </a:cubicBezTo>
                <a:cubicBezTo>
                  <a:pt x="f39" y="f37"/>
                  <a:pt x="f40" y="f41"/>
                  <a:pt x="f40" y="f42"/>
                </a:cubicBezTo>
                <a:cubicBezTo>
                  <a:pt x="f40" y="f43"/>
                  <a:pt x="f44" y="f5"/>
                  <a:pt x="f38" y="f5"/>
                </a:cubicBezTo>
                <a:cubicBezTo>
                  <a:pt x="f36" y="f5"/>
                  <a:pt x="f45" y="f46"/>
                  <a:pt x="f33" y="f47"/>
                </a:cubicBezTo>
                <a:lnTo>
                  <a:pt x="f27" y="f47"/>
                </a:lnTo>
                <a:cubicBezTo>
                  <a:pt x="f48" y="f47"/>
                  <a:pt x="f5" y="f49"/>
                  <a:pt x="f5" y="f30"/>
                </a:cubicBezTo>
                <a:lnTo>
                  <a:pt x="f5" y="f22"/>
                </a:lnTo>
                <a:cubicBezTo>
                  <a:pt x="f5" y="f50"/>
                  <a:pt x="f48" y="f7"/>
                  <a:pt x="f27" y="f7"/>
                </a:cubicBezTo>
                <a:lnTo>
                  <a:pt x="f26" y="f7"/>
                </a:lnTo>
                <a:cubicBezTo>
                  <a:pt x="f51" y="f7"/>
                  <a:pt x="f52" y="f50"/>
                  <a:pt x="f52" y="f22"/>
                </a:cubicBezTo>
                <a:lnTo>
                  <a:pt x="f52" y="f53"/>
                </a:lnTo>
                <a:lnTo>
                  <a:pt x="f54" y="f53"/>
                </a:lnTo>
                <a:cubicBezTo>
                  <a:pt x="f55" y="f53"/>
                  <a:pt x="f7" y="f17"/>
                  <a:pt x="f56" y="f57"/>
                </a:cubicBezTo>
                <a:lnTo>
                  <a:pt x="f8" y="f9"/>
                </a:lnTo>
                <a:close/>
              </a:path>
            </a:pathLst>
          </a:custGeom>
          <a:solidFill>
            <a:srgbClr val="6E2466">
              <a:alpha val="20000"/>
            </a:srgbClr>
          </a:solidFill>
          <a:ln cap="flat">
            <a:noFill/>
            <a:prstDash val="solid"/>
          </a:ln>
        </p:spPr>
        <p:txBody>
          <a:bodyPr vert="horz" wrap="square" lIns="38103" tIns="38103" rIns="38103" bIns="38103" anchor="ctr" anchorCtr="0" compatLnSpc="1">
            <a:noAutofit/>
          </a:bodyPr>
          <a:lstStyle/>
          <a:p>
            <a:pPr marL="0" marR="0" lvl="0" indent="0" algn="l" defTabSz="914400" rtl="0" fontAlgn="auto" hangingPunct="1">
              <a:lnSpc>
                <a:spcPct val="100000"/>
              </a:lnSpc>
              <a:spcBef>
                <a:spcPts val="0"/>
              </a:spcBef>
              <a:spcAft>
                <a:spcPts val="0"/>
              </a:spcAft>
              <a:buNone/>
              <a:tabLst/>
              <a:defRPr sz="3000" b="0" i="0" u="none" strike="noStrike" kern="0" cap="none" spc="0" baseline="0">
                <a:solidFill>
                  <a:srgbClr val="FFFFFF"/>
                </a:solidFill>
                <a:uFillTx/>
              </a:defRPr>
            </a:pPr>
            <a:endParaRPr lang="en-GB" sz="3000" b="0" i="0" u="none" strike="noStrike" kern="1200" cap="none" spc="0" baseline="0">
              <a:solidFill>
                <a:srgbClr val="FFFFFF"/>
              </a:solidFill>
              <a:uFillTx/>
              <a:latin typeface="Arial"/>
            </a:endParaRPr>
          </a:p>
        </p:txBody>
      </p:sp>
      <p:sp>
        <p:nvSpPr>
          <p:cNvPr id="8" name="TextBox 33">
            <a:extLst>
              <a:ext uri="{FF2B5EF4-FFF2-40B4-BE49-F238E27FC236}">
                <a16:creationId xmlns:a16="http://schemas.microsoft.com/office/drawing/2014/main" id="{F6E41B2B-120D-64D2-52BC-FB926C666487}"/>
              </a:ext>
            </a:extLst>
          </p:cNvPr>
          <p:cNvSpPr txBox="1"/>
          <p:nvPr/>
        </p:nvSpPr>
        <p:spPr>
          <a:xfrm>
            <a:off x="8635474" y="1977510"/>
            <a:ext cx="2091031" cy="830997"/>
          </a:xfrm>
          <a:prstGeom prst="rect">
            <a:avLst/>
          </a:prstGeom>
          <a:noFill/>
          <a:ln cap="flat">
            <a:noFill/>
          </a:ln>
        </p:spPr>
        <p:txBody>
          <a:bodyPr vert="horz" wrap="square" lIns="0" tIns="45720" rIns="0" bIns="45720" anchor="b"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dirty="0">
                <a:solidFill>
                  <a:srgbClr val="0033A0">
                    <a:alpha val="20000"/>
                  </a:srgbClr>
                </a:solidFill>
                <a:uFillTx/>
                <a:latin typeface="Arial"/>
              </a:rPr>
              <a:t>Summary &amp;</a:t>
            </a:r>
            <a:br>
              <a:rPr lang="en-US" sz="2400" b="1" i="0" u="none" strike="noStrike" kern="1200" cap="none" spc="0" baseline="0" dirty="0">
                <a:solidFill>
                  <a:srgbClr val="0033A0">
                    <a:alpha val="20000"/>
                  </a:srgbClr>
                </a:solidFill>
                <a:uFillTx/>
                <a:latin typeface="Arial"/>
              </a:rPr>
            </a:br>
            <a:r>
              <a:rPr lang="en-US" sz="2400" b="1" i="0" u="none" strike="noStrike" kern="1200" cap="none" spc="0" baseline="0" dirty="0">
                <a:solidFill>
                  <a:srgbClr val="0033A0">
                    <a:alpha val="20000"/>
                  </a:srgbClr>
                </a:solidFill>
                <a:uFillTx/>
                <a:latin typeface="Arial"/>
              </a:rPr>
              <a:t>Conclusions</a:t>
            </a:r>
          </a:p>
        </p:txBody>
      </p:sp>
      <p:grpSp>
        <p:nvGrpSpPr>
          <p:cNvPr id="9" name="Group 35">
            <a:extLst>
              <a:ext uri="{FF2B5EF4-FFF2-40B4-BE49-F238E27FC236}">
                <a16:creationId xmlns:a16="http://schemas.microsoft.com/office/drawing/2014/main" id="{65413123-96FD-72BE-E83F-3E23FF286880}"/>
              </a:ext>
            </a:extLst>
          </p:cNvPr>
          <p:cNvGrpSpPr/>
          <p:nvPr/>
        </p:nvGrpSpPr>
        <p:grpSpPr>
          <a:xfrm>
            <a:off x="5068107" y="1975265"/>
            <a:ext cx="2091031" cy="1115763"/>
            <a:chOff x="5068107" y="1975265"/>
            <a:chExt cx="2091031" cy="1115763"/>
          </a:xfrm>
        </p:grpSpPr>
        <p:sp>
          <p:nvSpPr>
            <p:cNvPr id="10" name="TextBox 36">
              <a:extLst>
                <a:ext uri="{FF2B5EF4-FFF2-40B4-BE49-F238E27FC236}">
                  <a16:creationId xmlns:a16="http://schemas.microsoft.com/office/drawing/2014/main" id="{384A250A-D670-E230-9F43-211A253750AD}"/>
                </a:ext>
              </a:extLst>
            </p:cNvPr>
            <p:cNvSpPr txBox="1"/>
            <p:nvPr/>
          </p:nvSpPr>
          <p:spPr>
            <a:xfrm>
              <a:off x="5068107" y="1975265"/>
              <a:ext cx="2091031" cy="830997"/>
            </a:xfrm>
            <a:prstGeom prst="rect">
              <a:avLst/>
            </a:prstGeom>
            <a:noFill/>
            <a:ln cap="flat">
              <a:noFill/>
            </a:ln>
          </p:spPr>
          <p:txBody>
            <a:bodyPr vert="horz" wrap="square" lIns="0" tIns="45720" rIns="0" bIns="45720" anchor="b"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dirty="0">
                  <a:solidFill>
                    <a:srgbClr val="0033A0">
                      <a:alpha val="20000"/>
                    </a:srgbClr>
                  </a:solidFill>
                  <a:uFillTx/>
                  <a:latin typeface="Arial"/>
                </a:rPr>
                <a:t>Timeline &amp;  Plans</a:t>
              </a:r>
            </a:p>
          </p:txBody>
        </p:sp>
        <p:sp>
          <p:nvSpPr>
            <p:cNvPr id="11" name="TextBox 37">
              <a:extLst>
                <a:ext uri="{FF2B5EF4-FFF2-40B4-BE49-F238E27FC236}">
                  <a16:creationId xmlns:a16="http://schemas.microsoft.com/office/drawing/2014/main" id="{CC211958-B44D-1833-DE3F-35B562468A65}"/>
                </a:ext>
              </a:extLst>
            </p:cNvPr>
            <p:cNvSpPr txBox="1"/>
            <p:nvPr/>
          </p:nvSpPr>
          <p:spPr>
            <a:xfrm>
              <a:off x="5068107" y="2814029"/>
              <a:ext cx="2091031" cy="276999"/>
            </a:xfrm>
            <a:prstGeom prst="rect">
              <a:avLst/>
            </a:prstGeom>
            <a:noFill/>
            <a:ln cap="flat">
              <a:noFill/>
            </a:ln>
          </p:spPr>
          <p:txBody>
            <a:bodyPr vert="horz" wrap="square" lIns="0" tIns="45720" rIns="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33A0"/>
                </a:solidFill>
                <a:uFillTx/>
                <a:latin typeface="Arial"/>
              </a:endParaRPr>
            </a:p>
          </p:txBody>
        </p:sp>
      </p:grpSp>
      <p:sp>
        <p:nvSpPr>
          <p:cNvPr id="13" name="TextBox 39">
            <a:extLst>
              <a:ext uri="{FF2B5EF4-FFF2-40B4-BE49-F238E27FC236}">
                <a16:creationId xmlns:a16="http://schemas.microsoft.com/office/drawing/2014/main" id="{FB2C9C60-A138-B5E0-83BA-32CF3C6B6345}"/>
              </a:ext>
            </a:extLst>
          </p:cNvPr>
          <p:cNvSpPr txBox="1"/>
          <p:nvPr/>
        </p:nvSpPr>
        <p:spPr>
          <a:xfrm>
            <a:off x="1459967" y="1786340"/>
            <a:ext cx="2091031" cy="1200332"/>
          </a:xfrm>
          <a:prstGeom prst="rect">
            <a:avLst/>
          </a:prstGeom>
          <a:noFill/>
          <a:ln cap="flat">
            <a:noFill/>
          </a:ln>
        </p:spPr>
        <p:txBody>
          <a:bodyPr vert="horz" wrap="square" lIns="0" tIns="45720" rIns="0" bIns="45720" anchor="b"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0" cap="none" spc="0" baseline="0" dirty="0">
                <a:solidFill>
                  <a:srgbClr val="0033A0">
                    <a:alpha val="20000"/>
                  </a:srgbClr>
                </a:solidFill>
                <a:uFillTx/>
                <a:latin typeface="Arial"/>
              </a:rPr>
              <a:t>Progress since the last ESPP</a:t>
            </a:r>
            <a:endParaRPr lang="en-US" sz="2400" b="1" i="0" u="none" strike="noStrike" kern="1200" cap="none" spc="0" baseline="0" dirty="0">
              <a:solidFill>
                <a:srgbClr val="0033A0">
                  <a:alpha val="20000"/>
                </a:srgbClr>
              </a:solidFill>
              <a:uFillTx/>
              <a:latin typeface="Arial"/>
            </a:endParaRPr>
          </a:p>
        </p:txBody>
      </p:sp>
      <p:sp>
        <p:nvSpPr>
          <p:cNvPr id="15" name="TextBox 42">
            <a:extLst>
              <a:ext uri="{FF2B5EF4-FFF2-40B4-BE49-F238E27FC236}">
                <a16:creationId xmlns:a16="http://schemas.microsoft.com/office/drawing/2014/main" id="{8A59FF89-22AB-3DE3-8D39-99F98D323F6F}"/>
              </a:ext>
            </a:extLst>
          </p:cNvPr>
          <p:cNvSpPr txBox="1"/>
          <p:nvPr/>
        </p:nvSpPr>
        <p:spPr>
          <a:xfrm>
            <a:off x="3291245" y="3798332"/>
            <a:ext cx="2037500" cy="1569660"/>
          </a:xfrm>
          <a:prstGeom prst="rect">
            <a:avLst/>
          </a:prstGeom>
          <a:noFill/>
          <a:ln cap="flat">
            <a:noFill/>
          </a:ln>
        </p:spPr>
        <p:txBody>
          <a:bodyPr vert="horz" wrap="square" lIns="0" tIns="45720" rIns="0" bIns="45720" anchor="b"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dirty="0">
                <a:solidFill>
                  <a:srgbClr val="0033A0"/>
                </a:solidFill>
                <a:uFillTx/>
                <a:latin typeface="Arial"/>
              </a:rPr>
              <a:t>Applications &amp; Collider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dirty="0">
                <a:solidFill>
                  <a:srgbClr val="0033A0"/>
                </a:solidFill>
                <a:latin typeface="Arial"/>
              </a:rPr>
              <a:t>Design</a:t>
            </a:r>
            <a:r>
              <a:rPr lang="en-US" sz="2400" b="1" i="0" u="none" strike="noStrike" kern="1200" cap="none" spc="0" baseline="0" dirty="0">
                <a:solidFill>
                  <a:srgbClr val="0033A0"/>
                </a:solidFill>
                <a:uFillTx/>
                <a:latin typeface="Arial"/>
              </a:rPr>
              <a:t> Studies</a:t>
            </a:r>
          </a:p>
        </p:txBody>
      </p:sp>
      <p:sp>
        <p:nvSpPr>
          <p:cNvPr id="16" name="TextBox 45">
            <a:extLst>
              <a:ext uri="{FF2B5EF4-FFF2-40B4-BE49-F238E27FC236}">
                <a16:creationId xmlns:a16="http://schemas.microsoft.com/office/drawing/2014/main" id="{A8CEC1A1-1AAE-BE97-B64D-18D26C74EC86}"/>
              </a:ext>
            </a:extLst>
          </p:cNvPr>
          <p:cNvSpPr txBox="1"/>
          <p:nvPr/>
        </p:nvSpPr>
        <p:spPr>
          <a:xfrm>
            <a:off x="6879003" y="4173975"/>
            <a:ext cx="2004236" cy="830997"/>
          </a:xfrm>
          <a:prstGeom prst="rect">
            <a:avLst/>
          </a:prstGeom>
          <a:noFill/>
          <a:ln cap="flat">
            <a:noFill/>
          </a:ln>
        </p:spPr>
        <p:txBody>
          <a:bodyPr vert="horz" wrap="square" lIns="0" tIns="45720" rIns="0" bIns="45720" anchor="b"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dirty="0">
                <a:solidFill>
                  <a:srgbClr val="0033A0">
                    <a:alpha val="20000"/>
                  </a:srgbClr>
                </a:solidFill>
                <a:uFillTx/>
                <a:latin typeface="Arial"/>
              </a:rPr>
              <a:t>Possible HEP Contributions</a:t>
            </a:r>
          </a:p>
        </p:txBody>
      </p:sp>
      <p:sp>
        <p:nvSpPr>
          <p:cNvPr id="17" name="Datumsplatzhalter 39">
            <a:extLst>
              <a:ext uri="{FF2B5EF4-FFF2-40B4-BE49-F238E27FC236}">
                <a16:creationId xmlns:a16="http://schemas.microsoft.com/office/drawing/2014/main" id="{41A98C11-D9A5-FFBE-4180-1AB092DFE277}"/>
              </a:ext>
            </a:extLst>
          </p:cNvPr>
          <p:cNvSpPr txBox="1"/>
          <p:nvPr/>
        </p:nvSpPr>
        <p:spPr>
          <a:xfrm>
            <a:off x="2495598" y="6378351"/>
            <a:ext cx="1620792"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0033A0"/>
                </a:solidFill>
                <a:uFillTx/>
                <a:latin typeface="Arial"/>
              </a:rPr>
              <a:t>23.06.2025</a:t>
            </a:r>
            <a:endParaRPr lang="en-GB" sz="1000" b="0" i="0" u="none" strike="noStrike" kern="1200" cap="none" spc="0" baseline="0">
              <a:solidFill>
                <a:srgbClr val="0033A0"/>
              </a:solidFill>
              <a:uFillTx/>
              <a:latin typeface="Arial"/>
            </a:endParaRPr>
          </a:p>
        </p:txBody>
      </p:sp>
      <p:sp>
        <p:nvSpPr>
          <p:cNvPr id="19" name="Fußzeilenplatzhalter 3">
            <a:extLst>
              <a:ext uri="{FF2B5EF4-FFF2-40B4-BE49-F238E27FC236}">
                <a16:creationId xmlns:a16="http://schemas.microsoft.com/office/drawing/2014/main" id="{DDAE9123-02A9-6291-8393-35EF6737A185}"/>
              </a:ext>
            </a:extLst>
          </p:cNvPr>
          <p:cNvSpPr txBox="1"/>
          <p:nvPr/>
        </p:nvSpPr>
        <p:spPr>
          <a:xfrm>
            <a:off x="4259266" y="6383847"/>
            <a:ext cx="6572222"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33A0"/>
                </a:solidFill>
                <a:uFillTx/>
                <a:latin typeface="Arial"/>
              </a:rPr>
              <a:t>High-Gradient Wakefield Accelerators, ESPP Symposium Venice 2025</a:t>
            </a:r>
          </a:p>
        </p:txBody>
      </p:sp>
    </p:spTree>
    <p:extLst>
      <p:ext uri="{BB962C8B-B14F-4D97-AF65-F5344CB8AC3E}">
        <p14:creationId xmlns:p14="http://schemas.microsoft.com/office/powerpoint/2010/main" val="3749149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21085">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6E7A2D6B-F6FE-130B-57FC-1FCE3D87CB2C}"/>
              </a:ext>
            </a:extLst>
          </p:cNvPr>
          <p:cNvSpPr txBox="1">
            <a:spLocks noGrp="1"/>
          </p:cNvSpPr>
          <p:nvPr>
            <p:ph type="title"/>
          </p:nvPr>
        </p:nvSpPr>
        <p:spPr/>
        <p:txBody>
          <a:bodyPr anchorCtr="1"/>
          <a:lstStyle/>
          <a:p>
            <a:pPr lvl="0" algn="ctr"/>
            <a:r>
              <a:rPr lang="en-US" dirty="0"/>
              <a:t>Summary of Applications</a:t>
            </a:r>
            <a:br>
              <a:rPr lang="en-US" dirty="0"/>
            </a:br>
            <a:r>
              <a:rPr lang="en-US" sz="2400" dirty="0">
                <a:solidFill>
                  <a:srgbClr val="61C4D3"/>
                </a:solidFill>
              </a:rPr>
              <a:t>Laser-Driven</a:t>
            </a:r>
            <a:endParaRPr lang="en-GB" sz="2400" dirty="0">
              <a:solidFill>
                <a:srgbClr val="61C4D3"/>
              </a:solidFill>
            </a:endParaRPr>
          </a:p>
        </p:txBody>
      </p:sp>
      <p:sp>
        <p:nvSpPr>
          <p:cNvPr id="11" name="Datumsplatzhalter 2">
            <a:extLst>
              <a:ext uri="{FF2B5EF4-FFF2-40B4-BE49-F238E27FC236}">
                <a16:creationId xmlns:a16="http://schemas.microsoft.com/office/drawing/2014/main" id="{2B657AB3-2692-BE40-BA61-C179A503FA0D}"/>
              </a:ext>
            </a:extLst>
          </p:cNvPr>
          <p:cNvSpPr txBox="1"/>
          <p:nvPr/>
        </p:nvSpPr>
        <p:spPr>
          <a:xfrm>
            <a:off x="2495598" y="6378351"/>
            <a:ext cx="1620792"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CH" sz="1000" b="0" i="0" u="none" strike="noStrike" kern="1200" cap="none" spc="0" baseline="0" dirty="0">
                <a:solidFill>
                  <a:srgbClr val="0033A0"/>
                </a:solidFill>
                <a:uFillTx/>
                <a:latin typeface="Arial"/>
              </a:rPr>
              <a:t>23.06.2025</a:t>
            </a:r>
            <a:endParaRPr lang="en-US" sz="1000" b="0" i="0" u="none" strike="noStrike" kern="1200" cap="none" spc="0" baseline="0" dirty="0">
              <a:solidFill>
                <a:srgbClr val="0033A0"/>
              </a:solidFill>
              <a:uFillTx/>
              <a:latin typeface="Arial"/>
            </a:endParaRPr>
          </a:p>
        </p:txBody>
      </p:sp>
      <p:sp>
        <p:nvSpPr>
          <p:cNvPr id="12" name="Foliennummernplatzhalter 4">
            <a:extLst>
              <a:ext uri="{FF2B5EF4-FFF2-40B4-BE49-F238E27FC236}">
                <a16:creationId xmlns:a16="http://schemas.microsoft.com/office/drawing/2014/main" id="{AE0F90C7-D678-18C1-10A2-33FFAB2AC7DE}"/>
              </a:ext>
            </a:extLst>
          </p:cNvPr>
          <p:cNvSpPr txBox="1"/>
          <p:nvPr/>
        </p:nvSpPr>
        <p:spPr>
          <a:xfrm>
            <a:off x="11107545" y="6383847"/>
            <a:ext cx="681255"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dirty="0">
                <a:solidFill>
                  <a:srgbClr val="0033A0"/>
                </a:solidFill>
                <a:uFillTx/>
                <a:latin typeface="Arial"/>
              </a:rPr>
              <a:t>7</a:t>
            </a:r>
            <a:r>
              <a:rPr lang="en-US" sz="1000" dirty="0">
                <a:solidFill>
                  <a:srgbClr val="0033A0"/>
                </a:solidFill>
                <a:latin typeface="Arial"/>
              </a:rPr>
              <a:t> / 15</a:t>
            </a:r>
            <a:endParaRPr lang="en-US" sz="1000" b="0" i="0" u="none" strike="noStrike" kern="1200" cap="none" spc="0" baseline="0" dirty="0">
              <a:solidFill>
                <a:srgbClr val="0033A0"/>
              </a:solidFill>
              <a:uFillTx/>
              <a:latin typeface="Arial"/>
            </a:endParaRPr>
          </a:p>
        </p:txBody>
      </p:sp>
      <p:sp>
        <p:nvSpPr>
          <p:cNvPr id="32" name="Fußzeilenplatzhalter 3">
            <a:extLst>
              <a:ext uri="{FF2B5EF4-FFF2-40B4-BE49-F238E27FC236}">
                <a16:creationId xmlns:a16="http://schemas.microsoft.com/office/drawing/2014/main" id="{8126DBFC-83BF-A28E-109F-82AB862148C5}"/>
              </a:ext>
            </a:extLst>
          </p:cNvPr>
          <p:cNvSpPr txBox="1"/>
          <p:nvPr/>
        </p:nvSpPr>
        <p:spPr>
          <a:xfrm>
            <a:off x="4259266" y="6383847"/>
            <a:ext cx="6572222"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33A0"/>
                </a:solidFill>
                <a:uFillTx/>
                <a:latin typeface="Arial"/>
              </a:rPr>
              <a:t>High-Gradient Wakefield Accelerators, ESPP Symposium Venice 2025</a:t>
            </a:r>
          </a:p>
        </p:txBody>
      </p:sp>
      <p:sp>
        <p:nvSpPr>
          <p:cNvPr id="53" name="Textfeld 52">
            <a:extLst>
              <a:ext uri="{FF2B5EF4-FFF2-40B4-BE49-F238E27FC236}">
                <a16:creationId xmlns:a16="http://schemas.microsoft.com/office/drawing/2014/main" id="{CC165A26-4E0E-ACAA-072F-527123DAD9FA}"/>
              </a:ext>
            </a:extLst>
          </p:cNvPr>
          <p:cNvSpPr txBox="1"/>
          <p:nvPr/>
        </p:nvSpPr>
        <p:spPr>
          <a:xfrm>
            <a:off x="283464" y="1388973"/>
            <a:ext cx="11100816" cy="147732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Laser-Driven Plasma Wakefield Injector for </a:t>
            </a:r>
            <a:r>
              <a:rPr lang="en-US" b="1" dirty="0">
                <a:latin typeface="Arial" panose="020B0604020202020204" pitchFamily="34" charset="0"/>
                <a:cs typeface="Arial" panose="020B0604020202020204" pitchFamily="34" charset="0"/>
              </a:rPr>
              <a:t>PETRA IV </a:t>
            </a:r>
            <a:r>
              <a:rPr lang="en-GB" b="0" i="0" u="none" strike="noStrike" kern="1200" cap="none" spc="0" baseline="0" dirty="0">
                <a:solidFill>
                  <a:srgbClr val="000000"/>
                </a:solidFill>
                <a:uFillTx/>
                <a:latin typeface="Arial" pitchFamily="34"/>
                <a:cs typeface="Arial" pitchFamily="34"/>
              </a:rPr>
              <a:t>injector complex </a:t>
            </a:r>
            <a:r>
              <a:rPr lang="en-US" dirty="0">
                <a:latin typeface="Arial" panose="020B0604020202020204" pitchFamily="34" charset="0"/>
                <a:cs typeface="Arial" panose="020B0604020202020204" pitchFamily="34" charset="0"/>
              </a:rPr>
              <a:t>:</a:t>
            </a:r>
          </a:p>
          <a:p>
            <a:pPr marL="742950" lvl="1" indent="-285750">
              <a:buFont typeface="Arial" panose="020B0604020202020204" pitchFamily="34" charset="0"/>
              <a:buChar char="•"/>
            </a:pPr>
            <a:r>
              <a:rPr lang="en-GB" dirty="0">
                <a:solidFill>
                  <a:srgbClr val="000000"/>
                </a:solidFill>
                <a:latin typeface="Arial" pitchFamily="34"/>
                <a:cs typeface="Arial" pitchFamily="34"/>
              </a:rPr>
              <a:t>Final Goal:</a:t>
            </a:r>
            <a:br>
              <a:rPr lang="en-GB" dirty="0">
                <a:solidFill>
                  <a:srgbClr val="000000"/>
                </a:solidFill>
                <a:latin typeface="Arial" pitchFamily="34"/>
                <a:cs typeface="Arial" pitchFamily="34"/>
              </a:rPr>
            </a:br>
            <a:r>
              <a:rPr lang="en-GB" b="0" i="0" u="none" strike="noStrike" kern="1200" cap="none" spc="0" baseline="0" dirty="0">
                <a:solidFill>
                  <a:srgbClr val="000000"/>
                </a:solidFill>
                <a:uFillTx/>
                <a:latin typeface="Arial" pitchFamily="34"/>
                <a:cs typeface="Arial" pitchFamily="34"/>
              </a:rPr>
              <a:t>6 GeV injector, to decrease the spatial footprint and power requirements</a:t>
            </a:r>
            <a:endParaRPr lang="en-GB" dirty="0">
              <a:latin typeface="Arial" panose="020B0604020202020204" pitchFamily="34" charset="0"/>
              <a:cs typeface="Arial" panose="020B0604020202020204" pitchFamily="34" charset="0"/>
              <a:sym typeface="Wingdings" panose="05000000000000000000" pitchFamily="2" charset="2"/>
            </a:endParaRPr>
          </a:p>
          <a:p>
            <a:endParaRPr lang="en-GB" dirty="0"/>
          </a:p>
          <a:p>
            <a:endParaRPr lang="en-GB" dirty="0"/>
          </a:p>
        </p:txBody>
      </p:sp>
      <p:grpSp>
        <p:nvGrpSpPr>
          <p:cNvPr id="54" name="Gruppieren 17">
            <a:extLst>
              <a:ext uri="{FF2B5EF4-FFF2-40B4-BE49-F238E27FC236}">
                <a16:creationId xmlns:a16="http://schemas.microsoft.com/office/drawing/2014/main" id="{7E2B977A-DF4E-8087-3F0C-FEE99A3B9967}"/>
              </a:ext>
            </a:extLst>
          </p:cNvPr>
          <p:cNvGrpSpPr/>
          <p:nvPr/>
        </p:nvGrpSpPr>
        <p:grpSpPr>
          <a:xfrm>
            <a:off x="8535834" y="1041161"/>
            <a:ext cx="2788024" cy="1440711"/>
            <a:chOff x="284158" y="761996"/>
            <a:chExt cx="6465293" cy="3537082"/>
          </a:xfrm>
        </p:grpSpPr>
        <p:pic>
          <p:nvPicPr>
            <p:cNvPr id="55" name="Grafik 3">
              <a:extLst>
                <a:ext uri="{FF2B5EF4-FFF2-40B4-BE49-F238E27FC236}">
                  <a16:creationId xmlns:a16="http://schemas.microsoft.com/office/drawing/2014/main" id="{7C46CA73-D8DF-6A2B-6F14-89AA65632A4A}"/>
                </a:ext>
              </a:extLst>
            </p:cNvPr>
            <p:cNvPicPr>
              <a:picLocks noChangeAspect="1"/>
            </p:cNvPicPr>
            <p:nvPr/>
          </p:nvPicPr>
          <p:blipFill>
            <a:blip r:embed="rId3"/>
            <a:stretch>
              <a:fillRect/>
            </a:stretch>
          </p:blipFill>
          <p:spPr>
            <a:xfrm>
              <a:off x="4321079" y="1010558"/>
              <a:ext cx="2428372" cy="3288520"/>
            </a:xfrm>
            <a:prstGeom prst="rect">
              <a:avLst/>
            </a:prstGeom>
            <a:noFill/>
            <a:ln w="9528" cap="flat">
              <a:solidFill>
                <a:srgbClr val="0033A0"/>
              </a:solidFill>
              <a:prstDash val="solid"/>
              <a:miter/>
            </a:ln>
          </p:spPr>
        </p:pic>
        <p:pic>
          <p:nvPicPr>
            <p:cNvPr id="56" name="Grafik 55">
              <a:extLst>
                <a:ext uri="{FF2B5EF4-FFF2-40B4-BE49-F238E27FC236}">
                  <a16:creationId xmlns:a16="http://schemas.microsoft.com/office/drawing/2014/main" id="{95049CEC-5D41-A495-D7DC-6A8551A0CA81}"/>
                </a:ext>
              </a:extLst>
            </p:cNvPr>
            <p:cNvPicPr>
              <a:picLocks noChangeAspect="1"/>
            </p:cNvPicPr>
            <p:nvPr/>
          </p:nvPicPr>
          <p:blipFill>
            <a:blip r:embed="rId4"/>
            <a:stretch>
              <a:fillRect/>
            </a:stretch>
          </p:blipFill>
          <p:spPr>
            <a:xfrm>
              <a:off x="284158" y="761996"/>
              <a:ext cx="3844338" cy="3537072"/>
            </a:xfrm>
            <a:prstGeom prst="rect">
              <a:avLst/>
            </a:prstGeom>
            <a:noFill/>
            <a:ln cap="flat">
              <a:noFill/>
            </a:ln>
          </p:spPr>
        </p:pic>
        <p:cxnSp>
          <p:nvCxnSpPr>
            <p:cNvPr id="57" name="Gerader Verbinder 7">
              <a:extLst>
                <a:ext uri="{FF2B5EF4-FFF2-40B4-BE49-F238E27FC236}">
                  <a16:creationId xmlns:a16="http://schemas.microsoft.com/office/drawing/2014/main" id="{697DAF2B-FEF2-2876-A40F-5D863759DD93}"/>
                </a:ext>
              </a:extLst>
            </p:cNvPr>
            <p:cNvCxnSpPr/>
            <p:nvPr/>
          </p:nvCxnSpPr>
          <p:spPr>
            <a:xfrm flipV="1">
              <a:off x="2905121" y="1010558"/>
              <a:ext cx="1415958" cy="1713595"/>
            </a:xfrm>
            <a:prstGeom prst="straightConnector1">
              <a:avLst/>
            </a:prstGeom>
            <a:noFill/>
            <a:ln w="57150" cap="flat">
              <a:solidFill>
                <a:srgbClr val="0033A0"/>
              </a:solidFill>
              <a:prstDash val="solid"/>
              <a:miter/>
            </a:ln>
          </p:spPr>
        </p:cxnSp>
        <p:cxnSp>
          <p:nvCxnSpPr>
            <p:cNvPr id="58" name="Gerader Verbinder 8">
              <a:extLst>
                <a:ext uri="{FF2B5EF4-FFF2-40B4-BE49-F238E27FC236}">
                  <a16:creationId xmlns:a16="http://schemas.microsoft.com/office/drawing/2014/main" id="{1453F6CE-9102-96D9-5B92-4166B51ACBD0}"/>
                </a:ext>
              </a:extLst>
            </p:cNvPr>
            <p:cNvCxnSpPr/>
            <p:nvPr/>
          </p:nvCxnSpPr>
          <p:spPr>
            <a:xfrm>
              <a:off x="2905121" y="4114800"/>
              <a:ext cx="1415958" cy="184269"/>
            </a:xfrm>
            <a:prstGeom prst="straightConnector1">
              <a:avLst/>
            </a:prstGeom>
            <a:noFill/>
            <a:ln w="57150" cap="flat">
              <a:solidFill>
                <a:srgbClr val="0033A0"/>
              </a:solidFill>
              <a:prstDash val="solid"/>
              <a:miter/>
            </a:ln>
          </p:spPr>
        </p:cxnSp>
      </p:grpSp>
      <p:sp>
        <p:nvSpPr>
          <p:cNvPr id="59" name="Textfeld 18">
            <a:extLst>
              <a:ext uri="{FF2B5EF4-FFF2-40B4-BE49-F238E27FC236}">
                <a16:creationId xmlns:a16="http://schemas.microsoft.com/office/drawing/2014/main" id="{6388D2AE-0B15-D7E6-8879-333053FCA1D5}"/>
              </a:ext>
            </a:extLst>
          </p:cNvPr>
          <p:cNvSpPr txBox="1"/>
          <p:nvPr/>
        </p:nvSpPr>
        <p:spPr>
          <a:xfrm>
            <a:off x="1043908" y="2222081"/>
            <a:ext cx="3728409" cy="21544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800" b="0" i="0" u="none" strike="noStrike" kern="1200" cap="none" spc="0" baseline="0" dirty="0">
                <a:solidFill>
                  <a:srgbClr val="000000"/>
                </a:solidFill>
                <a:uFillTx/>
                <a:latin typeface="Arial" pitchFamily="34"/>
                <a:cs typeface="Arial" pitchFamily="34"/>
              </a:rPr>
              <a:t>PIP4 CDR A. Martinez de la Ossa et al. doi:10.3204/PUBDB-2024-06078</a:t>
            </a:r>
            <a:endParaRPr lang="en-GB" sz="800" b="0" i="0" u="none" strike="noStrike" kern="1200" cap="none" spc="0" baseline="0" dirty="0">
              <a:solidFill>
                <a:srgbClr val="000000"/>
              </a:solidFill>
              <a:uFillTx/>
              <a:latin typeface="Arial" pitchFamily="34"/>
              <a:cs typeface="Arial" pitchFamily="34"/>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BF841-47DB-6CC4-B8C9-279A62D3FAA0}"/>
            </a:ext>
          </a:extLst>
        </p:cNvPr>
        <p:cNvGrpSpPr/>
        <p:nvPr/>
      </p:nvGrpSpPr>
      <p:grpSpPr>
        <a:xfrm>
          <a:off x="0" y="0"/>
          <a:ext cx="0" cy="0"/>
          <a:chOff x="0" y="0"/>
          <a:chExt cx="0" cy="0"/>
        </a:xfrm>
      </p:grpSpPr>
      <p:sp>
        <p:nvSpPr>
          <p:cNvPr id="10" name="Titel 1">
            <a:extLst>
              <a:ext uri="{FF2B5EF4-FFF2-40B4-BE49-F238E27FC236}">
                <a16:creationId xmlns:a16="http://schemas.microsoft.com/office/drawing/2014/main" id="{B1855BEC-310C-2796-0DB9-621DC44B0C4E}"/>
              </a:ext>
            </a:extLst>
          </p:cNvPr>
          <p:cNvSpPr txBox="1">
            <a:spLocks noGrp="1"/>
          </p:cNvSpPr>
          <p:nvPr>
            <p:ph type="title"/>
          </p:nvPr>
        </p:nvSpPr>
        <p:spPr/>
        <p:txBody>
          <a:bodyPr anchorCtr="1"/>
          <a:lstStyle/>
          <a:p>
            <a:pPr lvl="0" algn="ctr"/>
            <a:r>
              <a:rPr lang="en-US" dirty="0"/>
              <a:t>Summary of Progress on Applications</a:t>
            </a:r>
            <a:br>
              <a:rPr lang="en-US" dirty="0"/>
            </a:br>
            <a:r>
              <a:rPr lang="en-US" sz="2400" dirty="0">
                <a:solidFill>
                  <a:srgbClr val="61C4D3"/>
                </a:solidFill>
              </a:rPr>
              <a:t>Beam-Driven</a:t>
            </a:r>
            <a:endParaRPr lang="en-GB" sz="2400" dirty="0">
              <a:solidFill>
                <a:srgbClr val="61C4D3"/>
              </a:solidFill>
            </a:endParaRPr>
          </a:p>
        </p:txBody>
      </p:sp>
      <p:sp>
        <p:nvSpPr>
          <p:cNvPr id="11" name="Datumsplatzhalter 2">
            <a:extLst>
              <a:ext uri="{FF2B5EF4-FFF2-40B4-BE49-F238E27FC236}">
                <a16:creationId xmlns:a16="http://schemas.microsoft.com/office/drawing/2014/main" id="{16B64C08-A57D-8E65-CD49-FA9794D8B03D}"/>
              </a:ext>
            </a:extLst>
          </p:cNvPr>
          <p:cNvSpPr txBox="1"/>
          <p:nvPr/>
        </p:nvSpPr>
        <p:spPr>
          <a:xfrm>
            <a:off x="2495598" y="6378351"/>
            <a:ext cx="1620792"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CH" sz="1000" b="0" i="0" u="none" strike="noStrike" kern="1200" cap="none" spc="0" baseline="0" dirty="0">
                <a:solidFill>
                  <a:srgbClr val="0033A0"/>
                </a:solidFill>
                <a:uFillTx/>
                <a:latin typeface="Arial"/>
              </a:rPr>
              <a:t>23.06.2025</a:t>
            </a:r>
            <a:endParaRPr lang="en-US" sz="1000" b="0" i="0" u="none" strike="noStrike" kern="1200" cap="none" spc="0" baseline="0" dirty="0">
              <a:solidFill>
                <a:srgbClr val="0033A0"/>
              </a:solidFill>
              <a:uFillTx/>
              <a:latin typeface="Arial"/>
            </a:endParaRPr>
          </a:p>
        </p:txBody>
      </p:sp>
      <p:sp>
        <p:nvSpPr>
          <p:cNvPr id="12" name="Foliennummernplatzhalter 4">
            <a:extLst>
              <a:ext uri="{FF2B5EF4-FFF2-40B4-BE49-F238E27FC236}">
                <a16:creationId xmlns:a16="http://schemas.microsoft.com/office/drawing/2014/main" id="{AA061E48-BF30-2597-A9E3-96BEA4EB5FBB}"/>
              </a:ext>
            </a:extLst>
          </p:cNvPr>
          <p:cNvSpPr txBox="1"/>
          <p:nvPr/>
        </p:nvSpPr>
        <p:spPr>
          <a:xfrm>
            <a:off x="11107545" y="6383847"/>
            <a:ext cx="681255"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dirty="0">
                <a:solidFill>
                  <a:srgbClr val="0033A0"/>
                </a:solidFill>
                <a:uFillTx/>
                <a:latin typeface="Arial"/>
              </a:rPr>
              <a:t>7</a:t>
            </a:r>
            <a:r>
              <a:rPr lang="en-US" sz="1000" dirty="0">
                <a:solidFill>
                  <a:srgbClr val="0033A0"/>
                </a:solidFill>
                <a:latin typeface="Arial"/>
              </a:rPr>
              <a:t> / 15</a:t>
            </a:r>
            <a:endParaRPr lang="en-US" sz="1000" b="0" i="0" u="none" strike="noStrike" kern="1200" cap="none" spc="0" baseline="0" dirty="0">
              <a:solidFill>
                <a:srgbClr val="0033A0"/>
              </a:solidFill>
              <a:uFillTx/>
              <a:latin typeface="Arial"/>
            </a:endParaRPr>
          </a:p>
        </p:txBody>
      </p:sp>
      <p:sp>
        <p:nvSpPr>
          <p:cNvPr id="32" name="Fußzeilenplatzhalter 3">
            <a:extLst>
              <a:ext uri="{FF2B5EF4-FFF2-40B4-BE49-F238E27FC236}">
                <a16:creationId xmlns:a16="http://schemas.microsoft.com/office/drawing/2014/main" id="{444E70E8-DC32-7224-5344-FBFC2F6DF39E}"/>
              </a:ext>
            </a:extLst>
          </p:cNvPr>
          <p:cNvSpPr txBox="1"/>
          <p:nvPr/>
        </p:nvSpPr>
        <p:spPr>
          <a:xfrm>
            <a:off x="4259266" y="6383847"/>
            <a:ext cx="6572222"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33A0"/>
                </a:solidFill>
                <a:uFillTx/>
                <a:latin typeface="Arial"/>
              </a:rPr>
              <a:t>High-Gradient Wakefield Accelerators, ESPP Symposium Venice 2025</a:t>
            </a:r>
          </a:p>
        </p:txBody>
      </p:sp>
      <p:sp>
        <p:nvSpPr>
          <p:cNvPr id="53" name="Textfeld 52">
            <a:extLst>
              <a:ext uri="{FF2B5EF4-FFF2-40B4-BE49-F238E27FC236}">
                <a16:creationId xmlns:a16="http://schemas.microsoft.com/office/drawing/2014/main" id="{1DB272A6-7183-4900-FA33-CCB45ADE1F33}"/>
              </a:ext>
            </a:extLst>
          </p:cNvPr>
          <p:cNvSpPr txBox="1"/>
          <p:nvPr/>
        </p:nvSpPr>
        <p:spPr>
          <a:xfrm>
            <a:off x="283464" y="1388973"/>
            <a:ext cx="11100816" cy="369331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alpha val="20000"/>
                  </a:schemeClr>
                </a:solidFill>
                <a:latin typeface="Arial" panose="020B0604020202020204" pitchFamily="34" charset="0"/>
                <a:cs typeface="Arial" panose="020B0604020202020204" pitchFamily="34" charset="0"/>
              </a:rPr>
              <a:t>Laser-Driven Plasma Wakefield Injector for </a:t>
            </a:r>
            <a:r>
              <a:rPr lang="en-US" b="1" dirty="0">
                <a:solidFill>
                  <a:schemeClr val="tx1">
                    <a:alpha val="20000"/>
                  </a:schemeClr>
                </a:solidFill>
                <a:latin typeface="Arial" panose="020B0604020202020204" pitchFamily="34" charset="0"/>
                <a:cs typeface="Arial" panose="020B0604020202020204" pitchFamily="34" charset="0"/>
              </a:rPr>
              <a:t>PETRA IV </a:t>
            </a:r>
            <a:r>
              <a:rPr lang="en-GB" b="0" i="0" u="none" strike="noStrike" kern="1200" cap="none" spc="0" baseline="0" dirty="0">
                <a:solidFill>
                  <a:srgbClr val="000000">
                    <a:alpha val="20000"/>
                  </a:srgbClr>
                </a:solidFill>
                <a:uFillTx/>
                <a:latin typeface="Arial" pitchFamily="34"/>
                <a:cs typeface="Arial" pitchFamily="34"/>
              </a:rPr>
              <a:t>injector complex </a:t>
            </a:r>
            <a:r>
              <a:rPr lang="en-US" dirty="0">
                <a:solidFill>
                  <a:schemeClr val="tx1">
                    <a:alpha val="20000"/>
                  </a:schemeClr>
                </a:solidFill>
                <a:latin typeface="Arial" panose="020B0604020202020204" pitchFamily="34" charset="0"/>
                <a:cs typeface="Arial" panose="020B0604020202020204" pitchFamily="34" charset="0"/>
              </a:rPr>
              <a:t>:</a:t>
            </a:r>
          </a:p>
          <a:p>
            <a:pPr marL="742950" lvl="1" indent="-285750">
              <a:buFont typeface="Arial" panose="020B0604020202020204" pitchFamily="34" charset="0"/>
              <a:buChar char="•"/>
            </a:pPr>
            <a:r>
              <a:rPr lang="en-GB" dirty="0">
                <a:solidFill>
                  <a:srgbClr val="000000">
                    <a:alpha val="20000"/>
                  </a:srgbClr>
                </a:solidFill>
                <a:latin typeface="Arial" pitchFamily="34"/>
                <a:cs typeface="Arial" pitchFamily="34"/>
              </a:rPr>
              <a:t>Final Goal:</a:t>
            </a:r>
            <a:br>
              <a:rPr lang="en-GB" dirty="0">
                <a:solidFill>
                  <a:srgbClr val="000000">
                    <a:alpha val="20000"/>
                  </a:srgbClr>
                </a:solidFill>
                <a:latin typeface="Arial" pitchFamily="34"/>
                <a:cs typeface="Arial" pitchFamily="34"/>
              </a:rPr>
            </a:br>
            <a:r>
              <a:rPr lang="en-GB" b="0" i="0" u="none" strike="noStrike" kern="1200" cap="none" spc="0" baseline="0" dirty="0">
                <a:solidFill>
                  <a:srgbClr val="000000">
                    <a:alpha val="20000"/>
                  </a:srgbClr>
                </a:solidFill>
                <a:uFillTx/>
                <a:latin typeface="Arial" pitchFamily="34"/>
                <a:cs typeface="Arial" pitchFamily="34"/>
              </a:rPr>
              <a:t>6 GeV injector, to decrease the spatial footprint and power requirements</a:t>
            </a:r>
            <a:endParaRPr lang="en-GB" dirty="0">
              <a:solidFill>
                <a:schemeClr val="tx1">
                  <a:alpha val="20000"/>
                </a:schemeClr>
              </a:solidFill>
              <a:latin typeface="Arial" panose="020B0604020202020204" pitchFamily="34" charset="0"/>
              <a:cs typeface="Arial" panose="020B0604020202020204" pitchFamily="34" charset="0"/>
              <a:sym typeface="Wingdings" panose="05000000000000000000" pitchFamily="2" charset="2"/>
            </a:endParaRPr>
          </a:p>
          <a:p>
            <a:endParaRPr lang="en-GB" dirty="0"/>
          </a:p>
          <a:p>
            <a:endParaRPr lang="en-GB" i="1" dirty="0">
              <a:latin typeface="Arial" panose="020B0604020202020204" pitchFamily="34" charset="0"/>
              <a:cs typeface="Arial" panose="020B0604020202020204" pitchFamily="34" charset="0"/>
              <a:sym typeface="Wingdings" panose="05000000000000000000" pitchFamily="2" charset="2"/>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sym typeface="Wingdings" panose="05000000000000000000" pitchFamily="2" charset="2"/>
              </a:rPr>
              <a:t>                    (</a:t>
            </a:r>
            <a:r>
              <a:rPr lang="en-US" sz="1800" i="0" u="none" strike="noStrike" kern="1200" cap="none" spc="0" baseline="0" dirty="0">
                <a:solidFill>
                  <a:srgbClr val="000000"/>
                </a:solidFill>
                <a:uFillTx/>
                <a:latin typeface="Arial" pitchFamily="34"/>
                <a:cs typeface="Arial" pitchFamily="34"/>
              </a:rPr>
              <a:t>Proton-driven plasma wakefield experiment at CERN</a:t>
            </a:r>
            <a:r>
              <a:rPr lang="en-GB" dirty="0">
                <a:latin typeface="Arial" panose="020B0604020202020204" pitchFamily="34" charset="0"/>
                <a:cs typeface="Arial" panose="020B0604020202020204" pitchFamily="34" charset="0"/>
                <a:sym typeface="Wingdings" panose="05000000000000000000" pitchFamily="2" charset="2"/>
              </a:rPr>
              <a:t>) </a:t>
            </a:r>
            <a:r>
              <a:rPr lang="en-US" sz="1800" i="0" u="none" strike="noStrike" kern="1200" cap="none" spc="0" baseline="0" dirty="0">
                <a:uFillTx/>
                <a:latin typeface="Arial" panose="020B0604020202020204" pitchFamily="34" charset="0"/>
                <a:cs typeface="Arial" panose="020B0604020202020204" pitchFamily="34" charset="0"/>
              </a:rPr>
              <a:t>Run 2c and d approved </a:t>
            </a:r>
            <a:br>
              <a:rPr lang="en-US" sz="1800" i="0" u="none" strike="noStrike" kern="1200" cap="none" spc="0" baseline="0" dirty="0">
                <a:uFillTx/>
                <a:latin typeface="Arial" panose="020B0604020202020204" pitchFamily="34" charset="0"/>
                <a:cs typeface="Arial" panose="020B0604020202020204" pitchFamily="34" charset="0"/>
              </a:rPr>
            </a:br>
            <a:r>
              <a:rPr lang="en-US" sz="1800" i="0" u="none" strike="noStrike" kern="1200" cap="none" spc="0" baseline="0" dirty="0">
                <a:uFillTx/>
                <a:latin typeface="Arial" panose="020B0604020202020204" pitchFamily="34" charset="0"/>
                <a:cs typeface="Arial" panose="020B0604020202020204" pitchFamily="34" charset="0"/>
              </a:rPr>
              <a:t>		</a:t>
            </a:r>
            <a:r>
              <a:rPr lang="en-US" sz="1800" i="0" u="none" strike="noStrike" kern="1200" cap="none" spc="0" baseline="0" dirty="0">
                <a:uFillTx/>
                <a:latin typeface="Arial" panose="020B0604020202020204" pitchFamily="34" charset="0"/>
                <a:cs typeface="Arial" panose="020B0604020202020204" pitchFamily="34" charset="0"/>
                <a:sym typeface="Wingdings" panose="05000000000000000000" pitchFamily="2" charset="2"/>
              </a:rPr>
              <a:t> </a:t>
            </a:r>
            <a:r>
              <a:rPr lang="en-US" sz="1800" i="1" u="none" strike="noStrike" kern="0" cap="none" spc="0" baseline="0" dirty="0">
                <a:uFillTx/>
                <a:latin typeface="Arial" panose="020B0604020202020204" pitchFamily="34" charset="0"/>
                <a:cs typeface="Arial" panose="020B0604020202020204" pitchFamily="34" charset="0"/>
              </a:rPr>
              <a:t>First fixed-target applications after LS4</a:t>
            </a:r>
            <a:br>
              <a:rPr lang="en-US" sz="1800" i="1" u="none" strike="noStrike" kern="0" cap="none" spc="0" baseline="0" dirty="0">
                <a:uFillTx/>
                <a:latin typeface="Arial" panose="020B0604020202020204" pitchFamily="34" charset="0"/>
                <a:cs typeface="Arial" panose="020B0604020202020204" pitchFamily="34" charset="0"/>
              </a:rPr>
            </a:br>
            <a:endParaRPr lang="en-US" sz="1800" i="1" u="none" strike="noStrike" kern="0" cap="none" spc="0" baseline="0" dirty="0">
              <a:uFillTx/>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sym typeface="Wingdings" panose="05000000000000000000" pitchFamily="2" charset="2"/>
              </a:rPr>
              <a:t>                      Towards a </a:t>
            </a:r>
            <a:r>
              <a:rPr lang="en-GB" dirty="0">
                <a:solidFill>
                  <a:srgbClr val="000000"/>
                </a:solidFill>
                <a:latin typeface="Arial" pitchFamily="34"/>
                <a:cs typeface="Arial" pitchFamily="34"/>
                <a:sym typeface="Wingdings" panose="05000000000000000000" pitchFamily="2" charset="2"/>
              </a:rPr>
              <a:t>d</a:t>
            </a:r>
            <a:r>
              <a:rPr lang="en-GB" sz="1800" i="0" u="none" strike="noStrike" kern="1200" cap="none" spc="0" baseline="0" dirty="0">
                <a:solidFill>
                  <a:srgbClr val="000000"/>
                </a:solidFill>
                <a:uFillTx/>
                <a:latin typeface="Arial" pitchFamily="34"/>
                <a:cs typeface="Arial" pitchFamily="34"/>
              </a:rPr>
              <a:t>emonstrator facility for multistage plasma acceleration, </a:t>
            </a:r>
            <a:r>
              <a:rPr lang="en-GB" dirty="0">
                <a:solidFill>
                  <a:srgbClr val="000000"/>
                </a:solidFill>
                <a:latin typeface="Arial" pitchFamily="34"/>
                <a:cs typeface="Arial" pitchFamily="34"/>
              </a:rPr>
              <a:t>that</a:t>
            </a:r>
            <a:r>
              <a:rPr lang="en-GB" sz="1800" i="0" u="none" strike="noStrike" kern="1200" cap="none" spc="0" baseline="0" dirty="0">
                <a:solidFill>
                  <a:srgbClr val="000000"/>
                </a:solidFill>
                <a:uFillTx/>
                <a:latin typeface="Arial" pitchFamily="34"/>
                <a:cs typeface="Arial" pitchFamily="34"/>
              </a:rPr>
              <a:t> could be 			implemented at any major laboratory</a:t>
            </a:r>
            <a:br>
              <a:rPr lang="en-GB" dirty="0">
                <a:latin typeface="Arial" panose="020B0604020202020204" pitchFamily="34" charset="0"/>
                <a:cs typeface="Arial" panose="020B0604020202020204" pitchFamily="34" charset="0"/>
                <a:sym typeface="Wingdings" panose="05000000000000000000" pitchFamily="2" charset="2"/>
              </a:rPr>
            </a:br>
            <a:endParaRPr lang="en-GB" dirty="0">
              <a:latin typeface="Arial" panose="020B0604020202020204" pitchFamily="34" charset="0"/>
              <a:cs typeface="Arial" panose="020B0604020202020204" pitchFamily="34" charset="0"/>
              <a:sym typeface="Wingdings" panose="05000000000000000000" pitchFamily="2" charset="2"/>
            </a:endParaRPr>
          </a:p>
          <a:p>
            <a:endParaRPr lang="en-GB" dirty="0"/>
          </a:p>
          <a:p>
            <a:endParaRPr lang="en-GB" dirty="0"/>
          </a:p>
        </p:txBody>
      </p:sp>
      <p:grpSp>
        <p:nvGrpSpPr>
          <p:cNvPr id="54" name="Gruppieren 17">
            <a:extLst>
              <a:ext uri="{FF2B5EF4-FFF2-40B4-BE49-F238E27FC236}">
                <a16:creationId xmlns:a16="http://schemas.microsoft.com/office/drawing/2014/main" id="{18C1B711-A3F4-FAB8-A900-8666E4283F5B}"/>
              </a:ext>
            </a:extLst>
          </p:cNvPr>
          <p:cNvGrpSpPr/>
          <p:nvPr/>
        </p:nvGrpSpPr>
        <p:grpSpPr>
          <a:xfrm>
            <a:off x="8535834" y="1041161"/>
            <a:ext cx="2788024" cy="1440711"/>
            <a:chOff x="284158" y="761996"/>
            <a:chExt cx="6465293" cy="3537082"/>
          </a:xfrm>
        </p:grpSpPr>
        <p:pic>
          <p:nvPicPr>
            <p:cNvPr id="55" name="Grafik 3">
              <a:extLst>
                <a:ext uri="{FF2B5EF4-FFF2-40B4-BE49-F238E27FC236}">
                  <a16:creationId xmlns:a16="http://schemas.microsoft.com/office/drawing/2014/main" id="{B7E2C1CD-2D97-9234-61CB-4A1EE5C791CF}"/>
                </a:ext>
              </a:extLst>
            </p:cNvPr>
            <p:cNvPicPr>
              <a:picLocks noChangeAspect="1"/>
            </p:cNvPicPr>
            <p:nvPr/>
          </p:nvPicPr>
          <p:blipFill>
            <a:blip r:embed="rId3">
              <a:alphaModFix amt="20000"/>
            </a:blip>
            <a:stretch>
              <a:fillRect/>
            </a:stretch>
          </p:blipFill>
          <p:spPr>
            <a:xfrm>
              <a:off x="4321079" y="1010558"/>
              <a:ext cx="2428372" cy="3288520"/>
            </a:xfrm>
            <a:prstGeom prst="rect">
              <a:avLst/>
            </a:prstGeom>
            <a:noFill/>
            <a:ln w="9528" cap="flat">
              <a:solidFill>
                <a:srgbClr val="0033A0"/>
              </a:solidFill>
              <a:prstDash val="solid"/>
              <a:miter/>
            </a:ln>
          </p:spPr>
        </p:pic>
        <p:pic>
          <p:nvPicPr>
            <p:cNvPr id="56" name="Grafik 55">
              <a:extLst>
                <a:ext uri="{FF2B5EF4-FFF2-40B4-BE49-F238E27FC236}">
                  <a16:creationId xmlns:a16="http://schemas.microsoft.com/office/drawing/2014/main" id="{D2F8804F-2F35-949F-C47A-2C30621F871F}"/>
                </a:ext>
              </a:extLst>
            </p:cNvPr>
            <p:cNvPicPr>
              <a:picLocks noChangeAspect="1"/>
            </p:cNvPicPr>
            <p:nvPr/>
          </p:nvPicPr>
          <p:blipFill>
            <a:blip r:embed="rId4">
              <a:alphaModFix amt="20000"/>
            </a:blip>
            <a:stretch>
              <a:fillRect/>
            </a:stretch>
          </p:blipFill>
          <p:spPr>
            <a:xfrm>
              <a:off x="284158" y="761996"/>
              <a:ext cx="3844338" cy="3537072"/>
            </a:xfrm>
            <a:prstGeom prst="rect">
              <a:avLst/>
            </a:prstGeom>
            <a:noFill/>
            <a:ln cap="flat">
              <a:noFill/>
            </a:ln>
          </p:spPr>
        </p:pic>
        <p:cxnSp>
          <p:nvCxnSpPr>
            <p:cNvPr id="57" name="Gerader Verbinder 7">
              <a:extLst>
                <a:ext uri="{FF2B5EF4-FFF2-40B4-BE49-F238E27FC236}">
                  <a16:creationId xmlns:a16="http://schemas.microsoft.com/office/drawing/2014/main" id="{AAAF0D65-92D8-DA48-53E6-FF5E167AF40C}"/>
                </a:ext>
              </a:extLst>
            </p:cNvPr>
            <p:cNvCxnSpPr/>
            <p:nvPr/>
          </p:nvCxnSpPr>
          <p:spPr>
            <a:xfrm flipV="1">
              <a:off x="2905121" y="1010558"/>
              <a:ext cx="1415958" cy="1713595"/>
            </a:xfrm>
            <a:prstGeom prst="straightConnector1">
              <a:avLst/>
            </a:prstGeom>
            <a:noFill/>
            <a:ln w="57150" cap="flat">
              <a:solidFill>
                <a:srgbClr val="0033A0">
                  <a:alpha val="20000"/>
                </a:srgbClr>
              </a:solidFill>
              <a:prstDash val="solid"/>
              <a:miter/>
            </a:ln>
          </p:spPr>
        </p:cxnSp>
        <p:cxnSp>
          <p:nvCxnSpPr>
            <p:cNvPr id="58" name="Gerader Verbinder 8">
              <a:extLst>
                <a:ext uri="{FF2B5EF4-FFF2-40B4-BE49-F238E27FC236}">
                  <a16:creationId xmlns:a16="http://schemas.microsoft.com/office/drawing/2014/main" id="{94B9974D-8F74-98ED-39EF-D3CA953C28A4}"/>
                </a:ext>
              </a:extLst>
            </p:cNvPr>
            <p:cNvCxnSpPr/>
            <p:nvPr/>
          </p:nvCxnSpPr>
          <p:spPr>
            <a:xfrm>
              <a:off x="2905121" y="4114800"/>
              <a:ext cx="1415958" cy="184269"/>
            </a:xfrm>
            <a:prstGeom prst="straightConnector1">
              <a:avLst/>
            </a:prstGeom>
            <a:noFill/>
            <a:ln w="57150" cap="flat">
              <a:solidFill>
                <a:srgbClr val="0033A0">
                  <a:alpha val="20000"/>
                </a:srgbClr>
              </a:solidFill>
              <a:prstDash val="solid"/>
              <a:miter/>
            </a:ln>
          </p:spPr>
        </p:cxnSp>
      </p:grpSp>
      <p:sp>
        <p:nvSpPr>
          <p:cNvPr id="59" name="Textfeld 18">
            <a:extLst>
              <a:ext uri="{FF2B5EF4-FFF2-40B4-BE49-F238E27FC236}">
                <a16:creationId xmlns:a16="http://schemas.microsoft.com/office/drawing/2014/main" id="{56DA5636-732D-8585-4AFB-13FEC2E4A9D1}"/>
              </a:ext>
            </a:extLst>
          </p:cNvPr>
          <p:cNvSpPr txBox="1"/>
          <p:nvPr/>
        </p:nvSpPr>
        <p:spPr>
          <a:xfrm>
            <a:off x="1043908" y="2222081"/>
            <a:ext cx="3728409" cy="21544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800" b="0" i="0" u="none" strike="noStrike" kern="1200" cap="none" spc="0" baseline="0" dirty="0">
                <a:solidFill>
                  <a:srgbClr val="000000">
                    <a:alpha val="20000"/>
                  </a:srgbClr>
                </a:solidFill>
                <a:uFillTx/>
                <a:latin typeface="Arial" pitchFamily="34"/>
                <a:cs typeface="Arial" pitchFamily="34"/>
              </a:rPr>
              <a:t>PIP4 CDR A. Martinez de la Ossa et al. doi:10.3204/PUBDB-2024-06078</a:t>
            </a:r>
            <a:endParaRPr lang="en-GB" sz="800" b="0" i="0" u="none" strike="noStrike" kern="1200" cap="none" spc="0" baseline="0" dirty="0">
              <a:solidFill>
                <a:srgbClr val="000000">
                  <a:alpha val="20000"/>
                </a:srgbClr>
              </a:solidFill>
              <a:uFillTx/>
              <a:latin typeface="Arial" pitchFamily="34"/>
              <a:cs typeface="Arial" pitchFamily="34"/>
            </a:endParaRPr>
          </a:p>
        </p:txBody>
      </p:sp>
      <p:pic>
        <p:nvPicPr>
          <p:cNvPr id="2" name="Grafik 25" descr="Ein Bild, das Schrift, Grafiken, Logo, Electric Blue (Farbe) enthält.&#10;&#10;KI-generierte Inhalte können fehlerhaft sein.">
            <a:extLst>
              <a:ext uri="{FF2B5EF4-FFF2-40B4-BE49-F238E27FC236}">
                <a16:creationId xmlns:a16="http://schemas.microsoft.com/office/drawing/2014/main" id="{6415A789-512B-1007-EBCC-9CB3B7D4B6D6}"/>
              </a:ext>
            </a:extLst>
          </p:cNvPr>
          <p:cNvPicPr>
            <a:picLocks noChangeAspect="1"/>
          </p:cNvPicPr>
          <p:nvPr/>
        </p:nvPicPr>
        <p:blipFill>
          <a:blip r:embed="rId5"/>
          <a:stretch>
            <a:fillRect/>
          </a:stretch>
        </p:blipFill>
        <p:spPr>
          <a:xfrm>
            <a:off x="667070" y="2650632"/>
            <a:ext cx="1251841" cy="627891"/>
          </a:xfrm>
          <a:prstGeom prst="rect">
            <a:avLst/>
          </a:prstGeom>
          <a:noFill/>
          <a:ln cap="flat">
            <a:noFill/>
          </a:ln>
        </p:spPr>
      </p:pic>
      <p:pic>
        <p:nvPicPr>
          <p:cNvPr id="3" name="Grafik 26">
            <a:extLst>
              <a:ext uri="{FF2B5EF4-FFF2-40B4-BE49-F238E27FC236}">
                <a16:creationId xmlns:a16="http://schemas.microsoft.com/office/drawing/2014/main" id="{D727865D-D102-50EA-4ED3-8EEA01C05E71}"/>
              </a:ext>
            </a:extLst>
          </p:cNvPr>
          <p:cNvPicPr>
            <a:picLocks noChangeAspect="1"/>
          </p:cNvPicPr>
          <p:nvPr/>
        </p:nvPicPr>
        <p:blipFill>
          <a:blip r:embed="rId6"/>
          <a:stretch>
            <a:fillRect/>
          </a:stretch>
        </p:blipFill>
        <p:spPr>
          <a:xfrm>
            <a:off x="640017" y="3502002"/>
            <a:ext cx="1314514" cy="539779"/>
          </a:xfrm>
          <a:prstGeom prst="rect">
            <a:avLst/>
          </a:prstGeom>
          <a:noFill/>
          <a:ln cap="flat">
            <a:noFill/>
          </a:ln>
        </p:spPr>
      </p:pic>
      <p:sp>
        <p:nvSpPr>
          <p:cNvPr id="4" name="Textfeld 28">
            <a:extLst>
              <a:ext uri="{FF2B5EF4-FFF2-40B4-BE49-F238E27FC236}">
                <a16:creationId xmlns:a16="http://schemas.microsoft.com/office/drawing/2014/main" id="{D13BC775-0250-CB2C-FFCA-50E1CF7C2E6B}"/>
              </a:ext>
            </a:extLst>
          </p:cNvPr>
          <p:cNvSpPr txBox="1"/>
          <p:nvPr/>
        </p:nvSpPr>
        <p:spPr>
          <a:xfrm>
            <a:off x="6440512" y="3028890"/>
            <a:ext cx="5751488" cy="707886"/>
          </a:xfrm>
          <a:prstGeom prst="rect">
            <a:avLst/>
          </a:prstGeom>
          <a:noFill/>
          <a:ln w="9528" cap="flat">
            <a:noFill/>
            <a:prstDash val="solid"/>
            <a:miter/>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en-GB" sz="1000" b="1" i="0" u="none" strike="noStrike" kern="1200" cap="none" spc="0" baseline="0" dirty="0">
                <a:solidFill>
                  <a:srgbClr val="EE6611"/>
                </a:solidFill>
                <a:uFillTx/>
                <a:latin typeface="Arial" pitchFamily="34"/>
                <a:cs typeface="Arial" pitchFamily="34"/>
              </a:rPr>
              <a:t>ESPP Input #172: </a:t>
            </a:r>
            <a:r>
              <a:rPr lang="en-GB" sz="1000" b="1" i="0" u="none" strike="noStrike" kern="1200" cap="none" spc="0" baseline="0" dirty="0">
                <a:solidFill>
                  <a:srgbClr val="EE6611"/>
                </a:solidFill>
                <a:uFillTx/>
                <a:latin typeface="Aptos"/>
              </a:rPr>
              <a:t>AWAKE - Input to the European Strategy for Particle Physics Update on behalf of the AWAKE Collaboration </a:t>
            </a:r>
            <a:r>
              <a:rPr lang="en-GB" sz="1000" b="1" i="0" u="none" strike="noStrike" kern="1200" cap="none" spc="0" baseline="0" dirty="0">
                <a:solidFill>
                  <a:srgbClr val="EE6611"/>
                </a:solidFill>
                <a:uFillTx/>
                <a:latin typeface="Arial" pitchFamily="34"/>
                <a:cs typeface="Arial" pitchFamily="34"/>
              </a:rPr>
              <a:t>(</a:t>
            </a:r>
            <a:r>
              <a:rPr lang="en-GB" sz="1000" b="1" i="0" u="none" strike="noStrike" kern="1200" cap="none" spc="0" baseline="0" dirty="0">
                <a:solidFill>
                  <a:srgbClr val="EE6611"/>
                </a:solidFill>
                <a:uFillTx/>
                <a:latin typeface="Arial" pitchFamily="34"/>
                <a:cs typeface="Arial" pitchFamily="34"/>
                <a:hlinkClick r:id="rId7">
                  <a:extLst>
                    <a:ext uri="{A12FA001-AC4F-418D-AE19-62706E023703}">
                      <ahyp:hlinkClr xmlns:ahyp="http://schemas.microsoft.com/office/drawing/2018/hyperlinkcolor" val="tx"/>
                    </a:ext>
                  </a:extLst>
                </a:hlinkClick>
              </a:rPr>
              <a:t>link</a:t>
            </a:r>
            <a:r>
              <a:rPr lang="en-GB" sz="1000" b="1" i="0" u="none" strike="noStrike" kern="1200" cap="none" spc="0" baseline="0" dirty="0">
                <a:solidFill>
                  <a:srgbClr val="EE6611"/>
                </a:solidFill>
                <a:uFillTx/>
                <a:latin typeface="Arial" pitchFamily="34"/>
                <a:cs typeface="Arial" pitchFamily="34"/>
              </a:rPr>
              <a:t>), </a:t>
            </a:r>
            <a:r>
              <a:rPr lang="en-GB" sz="1000" b="1" dirty="0">
                <a:solidFill>
                  <a:srgbClr val="EE6611"/>
                </a:solidFill>
                <a:latin typeface="Arial" panose="020B0604020202020204" pitchFamily="34" charset="0"/>
                <a:cs typeface="Arial" panose="020B0604020202020204" pitchFamily="34" charset="0"/>
              </a:rPr>
              <a:t>#235: Summary Report of the Physics Beyond Colliders Study at CERN (</a:t>
            </a:r>
            <a:r>
              <a:rPr lang="en-GB" sz="1000" b="1" dirty="0">
                <a:solidFill>
                  <a:srgbClr val="EE661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link</a:t>
            </a:r>
            <a:r>
              <a:rPr lang="en-GB" sz="1000" b="1" dirty="0">
                <a:solidFill>
                  <a:srgbClr val="EE6611"/>
                </a:solidFill>
                <a:latin typeface="Arial" panose="020B0604020202020204" pitchFamily="34" charset="0"/>
                <a:cs typeface="Arial" panose="020B0604020202020204" pitchFamily="34" charset="0"/>
              </a:rPr>
              <a:t>)</a:t>
            </a:r>
            <a:endParaRPr lang="en-GB" sz="1000" b="1" i="0" u="none" strike="noStrike" kern="1200" cap="none" spc="0" baseline="0" dirty="0">
              <a:solidFill>
                <a:srgbClr val="EE6611"/>
              </a:solidFill>
              <a:uFillTx/>
              <a:latin typeface="Arial" panose="020B0604020202020204" pitchFamily="34" charset="0"/>
              <a:cs typeface="Arial" panose="020B0604020202020204" pitchFamily="34" charset="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00" b="1" i="0" u="none" strike="noStrike" kern="1200" cap="none" spc="0" baseline="0" dirty="0">
              <a:solidFill>
                <a:srgbClr val="EE6611"/>
              </a:solidFill>
              <a:uFillTx/>
              <a:latin typeface="Arial" pitchFamily="34"/>
              <a:cs typeface="Arial" pitchFamily="34"/>
            </a:endParaRPr>
          </a:p>
        </p:txBody>
      </p:sp>
    </p:spTree>
    <p:extLst>
      <p:ext uri="{BB962C8B-B14F-4D97-AF65-F5344CB8AC3E}">
        <p14:creationId xmlns:p14="http://schemas.microsoft.com/office/powerpoint/2010/main" val="4110611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C7B6F-AB70-82FC-84EC-8EBAAEE1ACE3}"/>
            </a:ext>
          </a:extLst>
        </p:cNvPr>
        <p:cNvGrpSpPr/>
        <p:nvPr/>
      </p:nvGrpSpPr>
      <p:grpSpPr>
        <a:xfrm>
          <a:off x="0" y="0"/>
          <a:ext cx="0" cy="0"/>
          <a:chOff x="0" y="0"/>
          <a:chExt cx="0" cy="0"/>
        </a:xfrm>
      </p:grpSpPr>
      <p:sp>
        <p:nvSpPr>
          <p:cNvPr id="10" name="Titel 1">
            <a:extLst>
              <a:ext uri="{FF2B5EF4-FFF2-40B4-BE49-F238E27FC236}">
                <a16:creationId xmlns:a16="http://schemas.microsoft.com/office/drawing/2014/main" id="{5BC4F49B-8D3F-4829-23B4-3A14EF6F7943}"/>
              </a:ext>
            </a:extLst>
          </p:cNvPr>
          <p:cNvSpPr txBox="1">
            <a:spLocks noGrp="1"/>
          </p:cNvSpPr>
          <p:nvPr>
            <p:ph type="title"/>
          </p:nvPr>
        </p:nvSpPr>
        <p:spPr/>
        <p:txBody>
          <a:bodyPr anchorCtr="1"/>
          <a:lstStyle/>
          <a:p>
            <a:pPr lvl="0" algn="ctr"/>
            <a:r>
              <a:rPr lang="en-US" dirty="0"/>
              <a:t>Summary of Progress on Applications</a:t>
            </a:r>
            <a:br>
              <a:rPr lang="en-US" dirty="0"/>
            </a:br>
            <a:r>
              <a:rPr lang="en-US" sz="2400" dirty="0">
                <a:solidFill>
                  <a:srgbClr val="61C4D3"/>
                </a:solidFill>
              </a:rPr>
              <a:t>Laser and Beam-Driven</a:t>
            </a:r>
            <a:endParaRPr lang="en-GB" sz="2400" dirty="0">
              <a:solidFill>
                <a:srgbClr val="61C4D3"/>
              </a:solidFill>
            </a:endParaRPr>
          </a:p>
        </p:txBody>
      </p:sp>
      <p:sp>
        <p:nvSpPr>
          <p:cNvPr id="11" name="Datumsplatzhalter 2">
            <a:extLst>
              <a:ext uri="{FF2B5EF4-FFF2-40B4-BE49-F238E27FC236}">
                <a16:creationId xmlns:a16="http://schemas.microsoft.com/office/drawing/2014/main" id="{3EA8BA18-0D4B-0734-59BC-174213331416}"/>
              </a:ext>
            </a:extLst>
          </p:cNvPr>
          <p:cNvSpPr txBox="1"/>
          <p:nvPr/>
        </p:nvSpPr>
        <p:spPr>
          <a:xfrm>
            <a:off x="2495598" y="6378351"/>
            <a:ext cx="1620792"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CH" sz="1000" b="0" i="0" u="none" strike="noStrike" kern="1200" cap="none" spc="0" baseline="0" dirty="0">
                <a:solidFill>
                  <a:srgbClr val="0033A0"/>
                </a:solidFill>
                <a:uFillTx/>
                <a:latin typeface="Arial"/>
              </a:rPr>
              <a:t>23.06.2025</a:t>
            </a:r>
            <a:endParaRPr lang="en-US" sz="1000" b="0" i="0" u="none" strike="noStrike" kern="1200" cap="none" spc="0" baseline="0" dirty="0">
              <a:solidFill>
                <a:srgbClr val="0033A0"/>
              </a:solidFill>
              <a:uFillTx/>
              <a:latin typeface="Arial"/>
            </a:endParaRPr>
          </a:p>
        </p:txBody>
      </p:sp>
      <p:sp>
        <p:nvSpPr>
          <p:cNvPr id="12" name="Foliennummernplatzhalter 4">
            <a:extLst>
              <a:ext uri="{FF2B5EF4-FFF2-40B4-BE49-F238E27FC236}">
                <a16:creationId xmlns:a16="http://schemas.microsoft.com/office/drawing/2014/main" id="{F8570AFA-31F5-9A09-DEEA-5FBF7DE6AEF9}"/>
              </a:ext>
            </a:extLst>
          </p:cNvPr>
          <p:cNvSpPr txBox="1"/>
          <p:nvPr/>
        </p:nvSpPr>
        <p:spPr>
          <a:xfrm>
            <a:off x="11107545" y="6383847"/>
            <a:ext cx="681255"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dirty="0">
                <a:solidFill>
                  <a:srgbClr val="0033A0"/>
                </a:solidFill>
                <a:uFillTx/>
                <a:latin typeface="Arial"/>
              </a:rPr>
              <a:t>7</a:t>
            </a:r>
            <a:r>
              <a:rPr lang="en-US" sz="1000" dirty="0">
                <a:solidFill>
                  <a:srgbClr val="0033A0"/>
                </a:solidFill>
                <a:latin typeface="Arial"/>
              </a:rPr>
              <a:t> / 15</a:t>
            </a:r>
            <a:endParaRPr lang="en-US" sz="1000" b="0" i="0" u="none" strike="noStrike" kern="1200" cap="none" spc="0" baseline="0" dirty="0">
              <a:solidFill>
                <a:srgbClr val="0033A0"/>
              </a:solidFill>
              <a:uFillTx/>
              <a:latin typeface="Arial"/>
            </a:endParaRPr>
          </a:p>
        </p:txBody>
      </p:sp>
      <p:sp>
        <p:nvSpPr>
          <p:cNvPr id="32" name="Fußzeilenplatzhalter 3">
            <a:extLst>
              <a:ext uri="{FF2B5EF4-FFF2-40B4-BE49-F238E27FC236}">
                <a16:creationId xmlns:a16="http://schemas.microsoft.com/office/drawing/2014/main" id="{FEBC13C6-B1D8-A731-C8C2-756FE6F2B117}"/>
              </a:ext>
            </a:extLst>
          </p:cNvPr>
          <p:cNvSpPr txBox="1"/>
          <p:nvPr/>
        </p:nvSpPr>
        <p:spPr>
          <a:xfrm>
            <a:off x="4259266" y="6383847"/>
            <a:ext cx="6572222"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33A0"/>
                </a:solidFill>
                <a:uFillTx/>
                <a:latin typeface="Arial"/>
              </a:rPr>
              <a:t>High-Gradient Wakefield Accelerators, ESPP Symposium Venice 2025</a:t>
            </a:r>
          </a:p>
        </p:txBody>
      </p:sp>
      <p:sp>
        <p:nvSpPr>
          <p:cNvPr id="53" name="Textfeld 52">
            <a:extLst>
              <a:ext uri="{FF2B5EF4-FFF2-40B4-BE49-F238E27FC236}">
                <a16:creationId xmlns:a16="http://schemas.microsoft.com/office/drawing/2014/main" id="{1862B10D-7C55-5039-BC7A-5A01482B9C35}"/>
              </a:ext>
            </a:extLst>
          </p:cNvPr>
          <p:cNvSpPr txBox="1"/>
          <p:nvPr/>
        </p:nvSpPr>
        <p:spPr>
          <a:xfrm>
            <a:off x="283464" y="1388973"/>
            <a:ext cx="11100816" cy="5078313"/>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Laser-Driven Plasma Wakefield Injector for </a:t>
            </a:r>
            <a:r>
              <a:rPr lang="en-US" b="1" dirty="0">
                <a:latin typeface="Arial" panose="020B0604020202020204" pitchFamily="34" charset="0"/>
                <a:cs typeface="Arial" panose="020B0604020202020204" pitchFamily="34" charset="0"/>
              </a:rPr>
              <a:t>PETRA IV </a:t>
            </a:r>
            <a:r>
              <a:rPr lang="en-GB" b="0" i="0" u="none" strike="noStrike" kern="1200" cap="none" spc="0" baseline="0" dirty="0">
                <a:solidFill>
                  <a:srgbClr val="000000"/>
                </a:solidFill>
                <a:uFillTx/>
                <a:latin typeface="Arial" pitchFamily="34"/>
                <a:cs typeface="Arial" pitchFamily="34"/>
              </a:rPr>
              <a:t>injector complex </a:t>
            </a:r>
            <a:r>
              <a:rPr lang="en-US" dirty="0">
                <a:latin typeface="Arial" panose="020B0604020202020204" pitchFamily="34" charset="0"/>
                <a:cs typeface="Arial" panose="020B0604020202020204" pitchFamily="34" charset="0"/>
              </a:rPr>
              <a:t>:</a:t>
            </a:r>
          </a:p>
          <a:p>
            <a:pPr marL="742950" lvl="1" indent="-285750">
              <a:buFont typeface="Arial" panose="020B0604020202020204" pitchFamily="34" charset="0"/>
              <a:buChar char="•"/>
            </a:pPr>
            <a:r>
              <a:rPr lang="en-GB" dirty="0">
                <a:solidFill>
                  <a:srgbClr val="000000"/>
                </a:solidFill>
                <a:latin typeface="Arial" pitchFamily="34"/>
                <a:cs typeface="Arial" pitchFamily="34"/>
              </a:rPr>
              <a:t>Final Goal:</a:t>
            </a:r>
            <a:br>
              <a:rPr lang="en-GB" dirty="0">
                <a:solidFill>
                  <a:srgbClr val="000000"/>
                </a:solidFill>
                <a:latin typeface="Arial" pitchFamily="34"/>
                <a:cs typeface="Arial" pitchFamily="34"/>
              </a:rPr>
            </a:br>
            <a:r>
              <a:rPr lang="en-GB" b="0" i="0" u="none" strike="noStrike" kern="1200" cap="none" spc="0" baseline="0" dirty="0">
                <a:solidFill>
                  <a:srgbClr val="000000"/>
                </a:solidFill>
                <a:uFillTx/>
                <a:latin typeface="Arial" pitchFamily="34"/>
                <a:cs typeface="Arial" pitchFamily="34"/>
              </a:rPr>
              <a:t>6 GeV injector, to decrease the spatial footprint and power requirements</a:t>
            </a:r>
            <a:endParaRPr lang="en-GB" dirty="0">
              <a:latin typeface="Arial" panose="020B0604020202020204" pitchFamily="34" charset="0"/>
              <a:cs typeface="Arial" panose="020B0604020202020204" pitchFamily="34" charset="0"/>
              <a:sym typeface="Wingdings" panose="05000000000000000000" pitchFamily="2" charset="2"/>
            </a:endParaRPr>
          </a:p>
          <a:p>
            <a:endParaRPr lang="en-GB" dirty="0"/>
          </a:p>
          <a:p>
            <a:endParaRPr lang="en-GB" i="1" dirty="0">
              <a:latin typeface="Arial" panose="020B0604020202020204" pitchFamily="34" charset="0"/>
              <a:cs typeface="Arial" panose="020B0604020202020204" pitchFamily="34" charset="0"/>
              <a:sym typeface="Wingdings" panose="05000000000000000000" pitchFamily="2" charset="2"/>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sym typeface="Wingdings" panose="05000000000000000000" pitchFamily="2" charset="2"/>
              </a:rPr>
              <a:t>                    (</a:t>
            </a:r>
            <a:r>
              <a:rPr lang="en-US" sz="1800" i="0" u="none" strike="noStrike" kern="1200" cap="none" spc="0" baseline="0" dirty="0">
                <a:solidFill>
                  <a:srgbClr val="000000"/>
                </a:solidFill>
                <a:uFillTx/>
                <a:latin typeface="Arial" pitchFamily="34"/>
                <a:cs typeface="Arial" pitchFamily="34"/>
              </a:rPr>
              <a:t>Proton-driven plasma wakefield experiment at CERN</a:t>
            </a:r>
            <a:r>
              <a:rPr lang="en-GB" dirty="0">
                <a:latin typeface="Arial" panose="020B0604020202020204" pitchFamily="34" charset="0"/>
                <a:cs typeface="Arial" panose="020B0604020202020204" pitchFamily="34" charset="0"/>
                <a:sym typeface="Wingdings" panose="05000000000000000000" pitchFamily="2" charset="2"/>
              </a:rPr>
              <a:t>) </a:t>
            </a:r>
            <a:r>
              <a:rPr lang="en-US" sz="1800" i="0" u="none" strike="noStrike" kern="1200" cap="none" spc="0" baseline="0" dirty="0">
                <a:uFillTx/>
                <a:latin typeface="Arial" panose="020B0604020202020204" pitchFamily="34" charset="0"/>
                <a:cs typeface="Arial" panose="020B0604020202020204" pitchFamily="34" charset="0"/>
              </a:rPr>
              <a:t>Run 2c and d approved </a:t>
            </a:r>
            <a:br>
              <a:rPr lang="en-US" sz="1800" i="0" u="none" strike="noStrike" kern="1200" cap="none" spc="0" baseline="0" dirty="0">
                <a:uFillTx/>
                <a:latin typeface="Arial" panose="020B0604020202020204" pitchFamily="34" charset="0"/>
                <a:cs typeface="Arial" panose="020B0604020202020204" pitchFamily="34" charset="0"/>
              </a:rPr>
            </a:br>
            <a:r>
              <a:rPr lang="en-US" sz="1800" i="0" u="none" strike="noStrike" kern="1200" cap="none" spc="0" baseline="0" dirty="0">
                <a:uFillTx/>
                <a:latin typeface="Arial" panose="020B0604020202020204" pitchFamily="34" charset="0"/>
                <a:cs typeface="Arial" panose="020B0604020202020204" pitchFamily="34" charset="0"/>
              </a:rPr>
              <a:t>		</a:t>
            </a:r>
            <a:r>
              <a:rPr lang="en-US" sz="1800" i="0" u="none" strike="noStrike" kern="1200" cap="none" spc="0" baseline="0" dirty="0">
                <a:uFillTx/>
                <a:latin typeface="Arial" panose="020B0604020202020204" pitchFamily="34" charset="0"/>
                <a:cs typeface="Arial" panose="020B0604020202020204" pitchFamily="34" charset="0"/>
                <a:sym typeface="Wingdings" panose="05000000000000000000" pitchFamily="2" charset="2"/>
              </a:rPr>
              <a:t> </a:t>
            </a:r>
            <a:r>
              <a:rPr lang="en-US" sz="1800" i="1" u="none" strike="noStrike" kern="0" cap="none" spc="0" baseline="0" dirty="0">
                <a:uFillTx/>
                <a:latin typeface="Arial" panose="020B0604020202020204" pitchFamily="34" charset="0"/>
                <a:cs typeface="Arial" panose="020B0604020202020204" pitchFamily="34" charset="0"/>
              </a:rPr>
              <a:t>First fixed-target applications after LS4</a:t>
            </a:r>
            <a:br>
              <a:rPr lang="en-US" sz="1800" i="1" u="none" strike="noStrike" kern="0" cap="none" spc="0" baseline="0" dirty="0">
                <a:uFillTx/>
                <a:latin typeface="Arial" panose="020B0604020202020204" pitchFamily="34" charset="0"/>
                <a:cs typeface="Arial" panose="020B0604020202020204" pitchFamily="34" charset="0"/>
              </a:rPr>
            </a:br>
            <a:endParaRPr lang="en-US" sz="1800" i="1" u="none" strike="noStrike" kern="0" cap="none" spc="0" baseline="0" dirty="0">
              <a:uFillTx/>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sym typeface="Wingdings" panose="05000000000000000000" pitchFamily="2" charset="2"/>
              </a:rPr>
              <a:t>                      Towards a </a:t>
            </a:r>
            <a:r>
              <a:rPr lang="en-GB" dirty="0">
                <a:solidFill>
                  <a:srgbClr val="000000"/>
                </a:solidFill>
                <a:latin typeface="Arial" pitchFamily="34"/>
                <a:cs typeface="Arial" pitchFamily="34"/>
                <a:sym typeface="Wingdings" panose="05000000000000000000" pitchFamily="2" charset="2"/>
              </a:rPr>
              <a:t>D</a:t>
            </a:r>
            <a:r>
              <a:rPr lang="en-GB" sz="1800" i="0" u="none" strike="noStrike" kern="1200" cap="none" spc="0" baseline="0" dirty="0">
                <a:solidFill>
                  <a:srgbClr val="000000"/>
                </a:solidFill>
                <a:uFillTx/>
                <a:latin typeface="Arial" pitchFamily="34"/>
                <a:cs typeface="Arial" pitchFamily="34"/>
              </a:rPr>
              <a:t>emonstrator facility for multistage plasma acceleration, </a:t>
            </a:r>
            <a:r>
              <a:rPr lang="en-GB" dirty="0">
                <a:solidFill>
                  <a:srgbClr val="000000"/>
                </a:solidFill>
                <a:latin typeface="Arial" pitchFamily="34"/>
                <a:cs typeface="Arial" pitchFamily="34"/>
              </a:rPr>
              <a:t>that</a:t>
            </a:r>
            <a:r>
              <a:rPr lang="en-GB" sz="1800" i="0" u="none" strike="noStrike" kern="1200" cap="none" spc="0" baseline="0" dirty="0">
                <a:solidFill>
                  <a:srgbClr val="000000"/>
                </a:solidFill>
                <a:uFillTx/>
                <a:latin typeface="Arial" pitchFamily="34"/>
                <a:cs typeface="Arial" pitchFamily="34"/>
              </a:rPr>
              <a:t> could be 			implemented at any major laboratory</a:t>
            </a:r>
            <a:br>
              <a:rPr lang="en-GB" sz="1800" i="0" u="none" strike="noStrike" kern="1200" cap="none" spc="0" baseline="0" dirty="0">
                <a:solidFill>
                  <a:srgbClr val="000000"/>
                </a:solidFill>
                <a:uFillTx/>
                <a:latin typeface="Arial" pitchFamily="34"/>
                <a:cs typeface="Arial" pitchFamily="34"/>
              </a:rPr>
            </a:br>
            <a:endParaRPr lang="en-GB" sz="1800" i="0" u="none" strike="noStrike" kern="1200" cap="none" spc="0" baseline="0" dirty="0">
              <a:solidFill>
                <a:srgbClr val="000000"/>
              </a:solidFill>
              <a:uFillTx/>
              <a:latin typeface="Arial" pitchFamily="34"/>
              <a:cs typeface="Arial" pitchFamily="34"/>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sym typeface="Wingdings" panose="05000000000000000000" pitchFamily="2" charset="2"/>
              </a:rPr>
              <a:t>                        (</a:t>
            </a:r>
            <a:r>
              <a:rPr lang="en-GB" sz="1800" i="0" u="none" strike="noStrike" kern="0" cap="none" spc="0" baseline="0" dirty="0">
                <a:solidFill>
                  <a:srgbClr val="000000"/>
                </a:solidFill>
                <a:uFillTx/>
                <a:latin typeface="Arial" pitchFamily="34"/>
                <a:cs typeface="Arial" pitchFamily="34"/>
              </a:rPr>
              <a:t>Particle accelerator research infrastructure based on novel plasma acceleration)</a:t>
            </a:r>
            <a:endParaRPr lang="en-GB" sz="1800" i="0" u="none" strike="noStrike" kern="1200" cap="none" spc="0" baseline="0" dirty="0">
              <a:solidFill>
                <a:srgbClr val="000000"/>
              </a:solidFill>
              <a:uFillTx/>
              <a:latin typeface="Arial" pitchFamily="34"/>
              <a:cs typeface="Arial" pitchFamily="34"/>
            </a:endParaRPr>
          </a:p>
          <a:p>
            <a:r>
              <a:rPr lang="en-GB" dirty="0">
                <a:latin typeface="Arial" panose="020B0604020202020204" pitchFamily="34" charset="0"/>
                <a:cs typeface="Arial" panose="020B0604020202020204" pitchFamily="34" charset="0"/>
                <a:sym typeface="Wingdings" panose="05000000000000000000" pitchFamily="2" charset="2"/>
              </a:rPr>
              <a:t>                              </a:t>
            </a:r>
            <a:r>
              <a:rPr lang="en-GB" i="1" dirty="0">
                <a:latin typeface="Arial" panose="020B0604020202020204" pitchFamily="34" charset="0"/>
                <a:cs typeface="Arial" panose="020B0604020202020204" pitchFamily="34" charset="0"/>
                <a:sym typeface="Wingdings" panose="05000000000000000000" pitchFamily="2" charset="2"/>
              </a:rPr>
              <a:t>FEL user facility by 2031</a:t>
            </a:r>
            <a:br>
              <a:rPr lang="en-GB" i="1" dirty="0">
                <a:latin typeface="Arial" panose="020B0604020202020204" pitchFamily="34" charset="0"/>
                <a:cs typeface="Arial" panose="020B0604020202020204" pitchFamily="34" charset="0"/>
                <a:sym typeface="Wingdings" panose="05000000000000000000" pitchFamily="2" charset="2"/>
              </a:rPr>
            </a:br>
            <a:endParaRPr lang="en-GB" i="1" dirty="0">
              <a:latin typeface="Arial" panose="020B0604020202020204" pitchFamily="34" charset="0"/>
              <a:cs typeface="Arial" panose="020B0604020202020204" pitchFamily="34" charset="0"/>
              <a:sym typeface="Wingdings" panose="05000000000000000000" pitchFamily="2" charset="2"/>
            </a:endParaRPr>
          </a:p>
          <a:p>
            <a:pPr marL="742950" lvl="1" indent="-285750">
              <a:buFont typeface="Arial" panose="020B0604020202020204" pitchFamily="34" charset="0"/>
              <a:buChar char="•"/>
            </a:pPr>
            <a:r>
              <a:rPr lang="en-US" b="1" dirty="0">
                <a:latin typeface="Arial" panose="020B0604020202020204" pitchFamily="34" charset="0"/>
                <a:cs typeface="Arial" panose="020B0604020202020204" pitchFamily="34" charset="0"/>
              </a:rPr>
              <a:t>FEL lasing achieved by 4 groups!</a:t>
            </a:r>
          </a:p>
          <a:p>
            <a:pPr marL="1200150" lvl="2" indent="-285750">
              <a:buFont typeface="Arial" panose="020B0604020202020204" pitchFamily="34" charset="0"/>
              <a:buChar char="•"/>
            </a:pPr>
            <a:r>
              <a:rPr lang="en-US" dirty="0">
                <a:latin typeface="Arial" panose="020B0604020202020204" pitchFamily="34" charset="0"/>
                <a:cs typeface="Arial" panose="020B0604020202020204" pitchFamily="34" charset="0"/>
              </a:rPr>
              <a:t>Enabled by improved beam-quality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and stability</a:t>
            </a:r>
            <a:br>
              <a:rPr lang="en-GB" dirty="0">
                <a:latin typeface="Arial" panose="020B0604020202020204" pitchFamily="34" charset="0"/>
                <a:cs typeface="Arial" panose="020B0604020202020204" pitchFamily="34" charset="0"/>
                <a:sym typeface="Wingdings" panose="05000000000000000000" pitchFamily="2" charset="2"/>
              </a:rPr>
            </a:br>
            <a:endParaRPr lang="en-GB" dirty="0">
              <a:latin typeface="Arial" panose="020B0604020202020204" pitchFamily="34" charset="0"/>
              <a:cs typeface="Arial" panose="020B0604020202020204" pitchFamily="34" charset="0"/>
              <a:sym typeface="Wingdings" panose="05000000000000000000" pitchFamily="2" charset="2"/>
            </a:endParaRPr>
          </a:p>
        </p:txBody>
      </p:sp>
      <p:grpSp>
        <p:nvGrpSpPr>
          <p:cNvPr id="54" name="Gruppieren 17">
            <a:extLst>
              <a:ext uri="{FF2B5EF4-FFF2-40B4-BE49-F238E27FC236}">
                <a16:creationId xmlns:a16="http://schemas.microsoft.com/office/drawing/2014/main" id="{D6D16C39-63F3-9773-1E2C-E9B69C3822B8}"/>
              </a:ext>
            </a:extLst>
          </p:cNvPr>
          <p:cNvGrpSpPr/>
          <p:nvPr/>
        </p:nvGrpSpPr>
        <p:grpSpPr>
          <a:xfrm>
            <a:off x="8535834" y="1041161"/>
            <a:ext cx="2788024" cy="1440711"/>
            <a:chOff x="284158" y="761996"/>
            <a:chExt cx="6465293" cy="3537082"/>
          </a:xfrm>
        </p:grpSpPr>
        <p:pic>
          <p:nvPicPr>
            <p:cNvPr id="55" name="Grafik 3">
              <a:extLst>
                <a:ext uri="{FF2B5EF4-FFF2-40B4-BE49-F238E27FC236}">
                  <a16:creationId xmlns:a16="http://schemas.microsoft.com/office/drawing/2014/main" id="{AD8B4145-3A91-979B-711C-D91C27A783E9}"/>
                </a:ext>
              </a:extLst>
            </p:cNvPr>
            <p:cNvPicPr>
              <a:picLocks noChangeAspect="1"/>
            </p:cNvPicPr>
            <p:nvPr/>
          </p:nvPicPr>
          <p:blipFill>
            <a:blip r:embed="rId3"/>
            <a:stretch>
              <a:fillRect/>
            </a:stretch>
          </p:blipFill>
          <p:spPr>
            <a:xfrm>
              <a:off x="4321079" y="1010558"/>
              <a:ext cx="2428372" cy="3288520"/>
            </a:xfrm>
            <a:prstGeom prst="rect">
              <a:avLst/>
            </a:prstGeom>
            <a:noFill/>
            <a:ln w="9528" cap="flat">
              <a:solidFill>
                <a:srgbClr val="0033A0"/>
              </a:solidFill>
              <a:prstDash val="solid"/>
              <a:miter/>
            </a:ln>
          </p:spPr>
        </p:pic>
        <p:pic>
          <p:nvPicPr>
            <p:cNvPr id="56" name="Grafik 55">
              <a:extLst>
                <a:ext uri="{FF2B5EF4-FFF2-40B4-BE49-F238E27FC236}">
                  <a16:creationId xmlns:a16="http://schemas.microsoft.com/office/drawing/2014/main" id="{D8E57107-6DE4-1D44-E684-C3986E7A91CC}"/>
                </a:ext>
              </a:extLst>
            </p:cNvPr>
            <p:cNvPicPr>
              <a:picLocks noChangeAspect="1"/>
            </p:cNvPicPr>
            <p:nvPr/>
          </p:nvPicPr>
          <p:blipFill>
            <a:blip r:embed="rId4"/>
            <a:stretch>
              <a:fillRect/>
            </a:stretch>
          </p:blipFill>
          <p:spPr>
            <a:xfrm>
              <a:off x="284158" y="761996"/>
              <a:ext cx="3844338" cy="3537072"/>
            </a:xfrm>
            <a:prstGeom prst="rect">
              <a:avLst/>
            </a:prstGeom>
            <a:noFill/>
            <a:ln cap="flat">
              <a:noFill/>
            </a:ln>
          </p:spPr>
        </p:pic>
        <p:cxnSp>
          <p:nvCxnSpPr>
            <p:cNvPr id="57" name="Gerader Verbinder 7">
              <a:extLst>
                <a:ext uri="{FF2B5EF4-FFF2-40B4-BE49-F238E27FC236}">
                  <a16:creationId xmlns:a16="http://schemas.microsoft.com/office/drawing/2014/main" id="{0FFF8B9E-FE86-37E4-2676-9E420AB678AB}"/>
                </a:ext>
              </a:extLst>
            </p:cNvPr>
            <p:cNvCxnSpPr/>
            <p:nvPr/>
          </p:nvCxnSpPr>
          <p:spPr>
            <a:xfrm flipV="1">
              <a:off x="2905121" y="1010558"/>
              <a:ext cx="1415958" cy="1713595"/>
            </a:xfrm>
            <a:prstGeom prst="straightConnector1">
              <a:avLst/>
            </a:prstGeom>
            <a:noFill/>
            <a:ln w="57150" cap="flat">
              <a:solidFill>
                <a:srgbClr val="0033A0"/>
              </a:solidFill>
              <a:prstDash val="solid"/>
              <a:miter/>
            </a:ln>
          </p:spPr>
        </p:cxnSp>
        <p:cxnSp>
          <p:nvCxnSpPr>
            <p:cNvPr id="58" name="Gerader Verbinder 8">
              <a:extLst>
                <a:ext uri="{FF2B5EF4-FFF2-40B4-BE49-F238E27FC236}">
                  <a16:creationId xmlns:a16="http://schemas.microsoft.com/office/drawing/2014/main" id="{87A78A33-2CB9-0C80-53C7-587F56BA251A}"/>
                </a:ext>
              </a:extLst>
            </p:cNvPr>
            <p:cNvCxnSpPr/>
            <p:nvPr/>
          </p:nvCxnSpPr>
          <p:spPr>
            <a:xfrm>
              <a:off x="2905121" y="4114800"/>
              <a:ext cx="1415958" cy="184269"/>
            </a:xfrm>
            <a:prstGeom prst="straightConnector1">
              <a:avLst/>
            </a:prstGeom>
            <a:noFill/>
            <a:ln w="57150" cap="flat">
              <a:solidFill>
                <a:srgbClr val="0033A0"/>
              </a:solidFill>
              <a:prstDash val="solid"/>
              <a:miter/>
            </a:ln>
          </p:spPr>
        </p:cxnSp>
      </p:grpSp>
      <p:sp>
        <p:nvSpPr>
          <p:cNvPr id="59" name="Textfeld 18">
            <a:extLst>
              <a:ext uri="{FF2B5EF4-FFF2-40B4-BE49-F238E27FC236}">
                <a16:creationId xmlns:a16="http://schemas.microsoft.com/office/drawing/2014/main" id="{95AB4C4C-8195-0E6E-AE2B-924C658B797E}"/>
              </a:ext>
            </a:extLst>
          </p:cNvPr>
          <p:cNvSpPr txBox="1"/>
          <p:nvPr/>
        </p:nvSpPr>
        <p:spPr>
          <a:xfrm>
            <a:off x="1043908" y="2222081"/>
            <a:ext cx="3728409" cy="21544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800" b="0" i="0" u="none" strike="noStrike" kern="1200" cap="none" spc="0" baseline="0" dirty="0">
                <a:solidFill>
                  <a:srgbClr val="000000"/>
                </a:solidFill>
                <a:uFillTx/>
                <a:latin typeface="Arial" pitchFamily="34"/>
                <a:cs typeface="Arial" pitchFamily="34"/>
              </a:rPr>
              <a:t>PIP4 CDR A. Martinez de la Ossa et al. doi:10.3204/PUBDB-2024-06078</a:t>
            </a:r>
            <a:endParaRPr lang="en-GB" sz="800" b="0" i="0" u="none" strike="noStrike" kern="1200" cap="none" spc="0" baseline="0" dirty="0">
              <a:solidFill>
                <a:srgbClr val="000000"/>
              </a:solidFill>
              <a:uFillTx/>
              <a:latin typeface="Arial" pitchFamily="34"/>
              <a:cs typeface="Arial" pitchFamily="34"/>
            </a:endParaRPr>
          </a:p>
        </p:txBody>
      </p:sp>
      <p:pic>
        <p:nvPicPr>
          <p:cNvPr id="2" name="Grafik 25" descr="Ein Bild, das Schrift, Grafiken, Logo, Electric Blue (Farbe) enthält.&#10;&#10;KI-generierte Inhalte können fehlerhaft sein.">
            <a:extLst>
              <a:ext uri="{FF2B5EF4-FFF2-40B4-BE49-F238E27FC236}">
                <a16:creationId xmlns:a16="http://schemas.microsoft.com/office/drawing/2014/main" id="{991E43B1-094D-6DED-3EB6-CB3DFFB5436D}"/>
              </a:ext>
            </a:extLst>
          </p:cNvPr>
          <p:cNvPicPr>
            <a:picLocks noChangeAspect="1"/>
          </p:cNvPicPr>
          <p:nvPr/>
        </p:nvPicPr>
        <p:blipFill>
          <a:blip r:embed="rId5"/>
          <a:stretch>
            <a:fillRect/>
          </a:stretch>
        </p:blipFill>
        <p:spPr>
          <a:xfrm>
            <a:off x="667070" y="2650632"/>
            <a:ext cx="1251841" cy="627891"/>
          </a:xfrm>
          <a:prstGeom prst="rect">
            <a:avLst/>
          </a:prstGeom>
          <a:noFill/>
          <a:ln cap="flat">
            <a:noFill/>
          </a:ln>
        </p:spPr>
      </p:pic>
      <p:pic>
        <p:nvPicPr>
          <p:cNvPr id="3" name="Grafik 26">
            <a:extLst>
              <a:ext uri="{FF2B5EF4-FFF2-40B4-BE49-F238E27FC236}">
                <a16:creationId xmlns:a16="http://schemas.microsoft.com/office/drawing/2014/main" id="{0B37C5A0-C55E-D6A0-59CF-F378BB831173}"/>
              </a:ext>
            </a:extLst>
          </p:cNvPr>
          <p:cNvPicPr>
            <a:picLocks noChangeAspect="1"/>
          </p:cNvPicPr>
          <p:nvPr/>
        </p:nvPicPr>
        <p:blipFill>
          <a:blip r:embed="rId6"/>
          <a:stretch>
            <a:fillRect/>
          </a:stretch>
        </p:blipFill>
        <p:spPr>
          <a:xfrm>
            <a:off x="640017" y="3502002"/>
            <a:ext cx="1314514" cy="539779"/>
          </a:xfrm>
          <a:prstGeom prst="rect">
            <a:avLst/>
          </a:prstGeom>
          <a:noFill/>
          <a:ln cap="flat">
            <a:noFill/>
          </a:ln>
        </p:spPr>
      </p:pic>
      <p:pic>
        <p:nvPicPr>
          <p:cNvPr id="4" name="Grafik 24" descr="Ein Bild, das Schrift, Symbol, Grafiken, Logo enthält.&#10;&#10;KI-generierte Inhalte können fehlerhaft sein.">
            <a:extLst>
              <a:ext uri="{FF2B5EF4-FFF2-40B4-BE49-F238E27FC236}">
                <a16:creationId xmlns:a16="http://schemas.microsoft.com/office/drawing/2014/main" id="{A450A482-2321-1373-F58B-6A8A9C26DFD6}"/>
              </a:ext>
            </a:extLst>
          </p:cNvPr>
          <p:cNvPicPr>
            <a:picLocks noChangeAspect="1"/>
          </p:cNvPicPr>
          <p:nvPr/>
        </p:nvPicPr>
        <p:blipFill>
          <a:blip r:embed="rId7"/>
          <a:stretch>
            <a:fillRect/>
          </a:stretch>
        </p:blipFill>
        <p:spPr>
          <a:xfrm>
            <a:off x="569799" y="4211887"/>
            <a:ext cx="1496817" cy="642681"/>
          </a:xfrm>
          <a:prstGeom prst="rect">
            <a:avLst/>
          </a:prstGeom>
          <a:noFill/>
          <a:ln cap="flat">
            <a:noFill/>
          </a:ln>
        </p:spPr>
      </p:pic>
      <p:pic>
        <p:nvPicPr>
          <p:cNvPr id="6" name="Grafik 5">
            <a:extLst>
              <a:ext uri="{FF2B5EF4-FFF2-40B4-BE49-F238E27FC236}">
                <a16:creationId xmlns:a16="http://schemas.microsoft.com/office/drawing/2014/main" id="{7C7CC48B-6926-F901-E8C1-8EE1711D1E69}"/>
              </a:ext>
            </a:extLst>
          </p:cNvPr>
          <p:cNvPicPr>
            <a:picLocks noChangeAspect="1"/>
          </p:cNvPicPr>
          <p:nvPr/>
        </p:nvPicPr>
        <p:blipFill>
          <a:blip r:embed="rId8"/>
          <a:srcRect b="48842"/>
          <a:stretch/>
        </p:blipFill>
        <p:spPr>
          <a:xfrm>
            <a:off x="6096000" y="5344164"/>
            <a:ext cx="2880000" cy="605786"/>
          </a:xfrm>
          <a:prstGeom prst="rect">
            <a:avLst/>
          </a:prstGeom>
        </p:spPr>
      </p:pic>
      <p:pic>
        <p:nvPicPr>
          <p:cNvPr id="7" name="Grafik 6">
            <a:extLst>
              <a:ext uri="{FF2B5EF4-FFF2-40B4-BE49-F238E27FC236}">
                <a16:creationId xmlns:a16="http://schemas.microsoft.com/office/drawing/2014/main" id="{EC30FD11-406A-5D1F-A609-33A5DF496836}"/>
              </a:ext>
            </a:extLst>
          </p:cNvPr>
          <p:cNvPicPr>
            <a:picLocks noChangeAspect="1"/>
          </p:cNvPicPr>
          <p:nvPr/>
        </p:nvPicPr>
        <p:blipFill>
          <a:blip r:embed="rId8"/>
          <a:srcRect t="51034"/>
          <a:stretch/>
        </p:blipFill>
        <p:spPr>
          <a:xfrm>
            <a:off x="8999855" y="5342864"/>
            <a:ext cx="2880000" cy="579837"/>
          </a:xfrm>
          <a:prstGeom prst="rect">
            <a:avLst/>
          </a:prstGeom>
        </p:spPr>
      </p:pic>
      <p:sp>
        <p:nvSpPr>
          <p:cNvPr id="8" name="Textfeld 7">
            <a:extLst>
              <a:ext uri="{FF2B5EF4-FFF2-40B4-BE49-F238E27FC236}">
                <a16:creationId xmlns:a16="http://schemas.microsoft.com/office/drawing/2014/main" id="{795AE20A-707D-EFF6-441E-81961F680DE4}"/>
              </a:ext>
            </a:extLst>
          </p:cNvPr>
          <p:cNvSpPr txBox="1"/>
          <p:nvPr/>
        </p:nvSpPr>
        <p:spPr>
          <a:xfrm>
            <a:off x="6574465" y="5013255"/>
            <a:ext cx="31290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1</a:t>
            </a:r>
            <a:endParaRPr lang="en-GB" b="1" dirty="0">
              <a:latin typeface="Arial" panose="020B0604020202020204" pitchFamily="34" charset="0"/>
              <a:cs typeface="Arial" panose="020B0604020202020204" pitchFamily="34" charset="0"/>
            </a:endParaRPr>
          </a:p>
        </p:txBody>
      </p:sp>
      <p:sp>
        <p:nvSpPr>
          <p:cNvPr id="9" name="Textfeld 8">
            <a:extLst>
              <a:ext uri="{FF2B5EF4-FFF2-40B4-BE49-F238E27FC236}">
                <a16:creationId xmlns:a16="http://schemas.microsoft.com/office/drawing/2014/main" id="{A83FCABC-8BA1-0E5C-999F-D7F3B550436E}"/>
              </a:ext>
            </a:extLst>
          </p:cNvPr>
          <p:cNvSpPr txBox="1"/>
          <p:nvPr/>
        </p:nvSpPr>
        <p:spPr>
          <a:xfrm>
            <a:off x="7981508" y="5006166"/>
            <a:ext cx="312906"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2</a:t>
            </a:r>
            <a:endParaRPr lang="en-GB" dirty="0">
              <a:latin typeface="Arial" panose="020B0604020202020204" pitchFamily="34" charset="0"/>
              <a:cs typeface="Arial" panose="020B0604020202020204" pitchFamily="34" charset="0"/>
            </a:endParaRPr>
          </a:p>
        </p:txBody>
      </p:sp>
      <p:sp>
        <p:nvSpPr>
          <p:cNvPr id="13" name="Textfeld 12">
            <a:extLst>
              <a:ext uri="{FF2B5EF4-FFF2-40B4-BE49-F238E27FC236}">
                <a16:creationId xmlns:a16="http://schemas.microsoft.com/office/drawing/2014/main" id="{ADC212C0-AA45-64E5-646B-67AAEB6439BF}"/>
              </a:ext>
            </a:extLst>
          </p:cNvPr>
          <p:cNvSpPr txBox="1"/>
          <p:nvPr/>
        </p:nvSpPr>
        <p:spPr>
          <a:xfrm>
            <a:off x="9473609" y="4999079"/>
            <a:ext cx="31290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3</a:t>
            </a:r>
            <a:endParaRPr lang="en-GB" b="1" dirty="0">
              <a:latin typeface="Arial" panose="020B0604020202020204" pitchFamily="34" charset="0"/>
              <a:cs typeface="Arial" panose="020B0604020202020204" pitchFamily="34" charset="0"/>
            </a:endParaRPr>
          </a:p>
        </p:txBody>
      </p:sp>
      <p:sp>
        <p:nvSpPr>
          <p:cNvPr id="14" name="Textfeld 13">
            <a:extLst>
              <a:ext uri="{FF2B5EF4-FFF2-40B4-BE49-F238E27FC236}">
                <a16:creationId xmlns:a16="http://schemas.microsoft.com/office/drawing/2014/main" id="{90C95B0D-FD66-0236-86E7-8F299D13EE7C}"/>
              </a:ext>
            </a:extLst>
          </p:cNvPr>
          <p:cNvSpPr txBox="1"/>
          <p:nvPr/>
        </p:nvSpPr>
        <p:spPr>
          <a:xfrm>
            <a:off x="10933813" y="5013256"/>
            <a:ext cx="31290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4</a:t>
            </a:r>
            <a:endParaRPr lang="en-GB" b="1" dirty="0">
              <a:latin typeface="Arial" panose="020B0604020202020204" pitchFamily="34" charset="0"/>
              <a:cs typeface="Arial" panose="020B0604020202020204" pitchFamily="34" charset="0"/>
            </a:endParaRPr>
          </a:p>
        </p:txBody>
      </p:sp>
      <p:sp>
        <p:nvSpPr>
          <p:cNvPr id="15" name="Textfeld 28">
            <a:extLst>
              <a:ext uri="{FF2B5EF4-FFF2-40B4-BE49-F238E27FC236}">
                <a16:creationId xmlns:a16="http://schemas.microsoft.com/office/drawing/2014/main" id="{A55D38D4-36C8-A597-1CF8-9C3FCF8D9C2A}"/>
              </a:ext>
            </a:extLst>
          </p:cNvPr>
          <p:cNvSpPr txBox="1"/>
          <p:nvPr/>
        </p:nvSpPr>
        <p:spPr>
          <a:xfrm>
            <a:off x="6440512" y="3028890"/>
            <a:ext cx="5751488" cy="707886"/>
          </a:xfrm>
          <a:prstGeom prst="rect">
            <a:avLst/>
          </a:prstGeom>
          <a:noFill/>
          <a:ln w="9528" cap="flat">
            <a:noFill/>
            <a:prstDash val="solid"/>
            <a:miter/>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en-GB" sz="1000" b="1" i="0" u="none" strike="noStrike" kern="1200" cap="none" spc="0" baseline="0" dirty="0">
                <a:solidFill>
                  <a:srgbClr val="EE6611"/>
                </a:solidFill>
                <a:uFillTx/>
                <a:latin typeface="Arial" pitchFamily="34"/>
                <a:cs typeface="Arial" pitchFamily="34"/>
              </a:rPr>
              <a:t>ESPP Input #172: </a:t>
            </a:r>
            <a:r>
              <a:rPr lang="en-GB" sz="1000" b="1" i="0" u="none" strike="noStrike" kern="1200" cap="none" spc="0" baseline="0" dirty="0">
                <a:solidFill>
                  <a:srgbClr val="EE6611"/>
                </a:solidFill>
                <a:uFillTx/>
                <a:latin typeface="Aptos"/>
              </a:rPr>
              <a:t>AWAKE - Input to the European Strategy for Particle Physics Update on behalf of the AWAKE Collaboration </a:t>
            </a:r>
            <a:r>
              <a:rPr lang="en-GB" sz="1000" b="1" i="0" u="none" strike="noStrike" kern="1200" cap="none" spc="0" baseline="0" dirty="0">
                <a:solidFill>
                  <a:srgbClr val="EE6611"/>
                </a:solidFill>
                <a:uFillTx/>
                <a:latin typeface="Arial" pitchFamily="34"/>
                <a:cs typeface="Arial" pitchFamily="34"/>
              </a:rPr>
              <a:t>(</a:t>
            </a:r>
            <a:r>
              <a:rPr lang="en-GB" sz="1000" b="1" i="0" u="none" strike="noStrike" kern="1200" cap="none" spc="0" baseline="0" dirty="0">
                <a:solidFill>
                  <a:srgbClr val="EE6611"/>
                </a:solidFill>
                <a:uFillTx/>
                <a:latin typeface="Arial" pitchFamily="34"/>
                <a:cs typeface="Arial" pitchFamily="34"/>
                <a:hlinkClick r:id="rId9">
                  <a:extLst>
                    <a:ext uri="{A12FA001-AC4F-418D-AE19-62706E023703}">
                      <ahyp:hlinkClr xmlns:ahyp="http://schemas.microsoft.com/office/drawing/2018/hyperlinkcolor" val="tx"/>
                    </a:ext>
                  </a:extLst>
                </a:hlinkClick>
              </a:rPr>
              <a:t>link</a:t>
            </a:r>
            <a:r>
              <a:rPr lang="en-GB" sz="1000" b="1" i="0" u="none" strike="noStrike" kern="1200" cap="none" spc="0" baseline="0" dirty="0">
                <a:solidFill>
                  <a:srgbClr val="EE6611"/>
                </a:solidFill>
                <a:uFillTx/>
                <a:latin typeface="Arial" pitchFamily="34"/>
                <a:cs typeface="Arial" pitchFamily="34"/>
              </a:rPr>
              <a:t>), </a:t>
            </a:r>
            <a:r>
              <a:rPr lang="en-GB" sz="1000" b="1" dirty="0">
                <a:solidFill>
                  <a:srgbClr val="EE6611"/>
                </a:solidFill>
                <a:latin typeface="Arial" panose="020B0604020202020204" pitchFamily="34" charset="0"/>
                <a:cs typeface="Arial" panose="020B0604020202020204" pitchFamily="34" charset="0"/>
              </a:rPr>
              <a:t>#235: Summary Report of the Physics Beyond Colliders Study at CERN (</a:t>
            </a:r>
            <a:r>
              <a:rPr lang="en-GB" sz="1000" b="1" dirty="0">
                <a:solidFill>
                  <a:srgbClr val="EE6611"/>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link</a:t>
            </a:r>
            <a:r>
              <a:rPr lang="en-GB" sz="1000" b="1" dirty="0">
                <a:solidFill>
                  <a:srgbClr val="EE6611"/>
                </a:solidFill>
                <a:latin typeface="Arial" panose="020B0604020202020204" pitchFamily="34" charset="0"/>
                <a:cs typeface="Arial" panose="020B0604020202020204" pitchFamily="34" charset="0"/>
              </a:rPr>
              <a:t>)</a:t>
            </a:r>
            <a:endParaRPr lang="en-GB" sz="1000" b="1" i="0" u="none" strike="noStrike" kern="1200" cap="none" spc="0" baseline="0" dirty="0">
              <a:solidFill>
                <a:srgbClr val="EE6611"/>
              </a:solidFill>
              <a:uFillTx/>
              <a:latin typeface="Arial" panose="020B0604020202020204" pitchFamily="34" charset="0"/>
              <a:cs typeface="Arial" panose="020B0604020202020204" pitchFamily="34" charset="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00" b="1" i="0" u="none" strike="noStrike" kern="1200" cap="none" spc="0" baseline="0" dirty="0">
              <a:solidFill>
                <a:srgbClr val="EE6611"/>
              </a:solidFill>
              <a:uFillTx/>
              <a:latin typeface="Arial" pitchFamily="34"/>
              <a:cs typeface="Arial" pitchFamily="34"/>
            </a:endParaRPr>
          </a:p>
        </p:txBody>
      </p:sp>
      <p:pic>
        <p:nvPicPr>
          <p:cNvPr id="5" name="Grafik 4" descr="Ein Bild, das Text, Schrift, Grafiken, Symbol enthält.&#10;&#10;KI-generierte Inhalte können fehlerhaft sein.">
            <a:extLst>
              <a:ext uri="{FF2B5EF4-FFF2-40B4-BE49-F238E27FC236}">
                <a16:creationId xmlns:a16="http://schemas.microsoft.com/office/drawing/2014/main" id="{84ED453A-25CE-E9D5-E992-88A54911F89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70776" y="4413950"/>
            <a:ext cx="1346582" cy="335149"/>
          </a:xfrm>
          <a:prstGeom prst="rect">
            <a:avLst/>
          </a:prstGeom>
        </p:spPr>
      </p:pic>
    </p:spTree>
    <p:extLst>
      <p:ext uri="{BB962C8B-B14F-4D97-AF65-F5344CB8AC3E}">
        <p14:creationId xmlns:p14="http://schemas.microsoft.com/office/powerpoint/2010/main" val="24763326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0C57E-1608-EC45-460C-8D98C7847E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670778-9E76-7F55-9A24-86803784E5AC}"/>
              </a:ext>
            </a:extLst>
          </p:cNvPr>
          <p:cNvSpPr txBox="1">
            <a:spLocks noGrp="1"/>
          </p:cNvSpPr>
          <p:nvPr>
            <p:ph type="title"/>
          </p:nvPr>
        </p:nvSpPr>
        <p:spPr/>
        <p:txBody>
          <a:bodyPr anchorCtr="1">
            <a:normAutofit/>
          </a:bodyPr>
          <a:lstStyle/>
          <a:p>
            <a:pPr lvl="0" algn="ctr"/>
            <a:r>
              <a:rPr lang="en-US"/>
              <a:t>Outline</a:t>
            </a:r>
          </a:p>
        </p:txBody>
      </p:sp>
      <p:sp>
        <p:nvSpPr>
          <p:cNvPr id="3" name="Shape">
            <a:extLst>
              <a:ext uri="{FF2B5EF4-FFF2-40B4-BE49-F238E27FC236}">
                <a16:creationId xmlns:a16="http://schemas.microsoft.com/office/drawing/2014/main" id="{C70CB2FD-60B6-22AF-8660-60FCC6DF158C}"/>
              </a:ext>
            </a:extLst>
          </p:cNvPr>
          <p:cNvSpPr/>
          <p:nvPr/>
        </p:nvSpPr>
        <p:spPr>
          <a:xfrm>
            <a:off x="8373608" y="1320841"/>
            <a:ext cx="2614763" cy="2614772"/>
          </a:xfrm>
          <a:custGeom>
            <a:avLst/>
            <a:gdLst>
              <a:gd name="f0" fmla="val 10800000"/>
              <a:gd name="f1" fmla="val 5400000"/>
              <a:gd name="f2" fmla="val 180"/>
              <a:gd name="f3" fmla="val w"/>
              <a:gd name="f4" fmla="val h"/>
              <a:gd name="f5" fmla="val 0"/>
              <a:gd name="f6" fmla="val 21600"/>
              <a:gd name="f7" fmla="val 17228"/>
              <a:gd name="f8" fmla="val 4372"/>
              <a:gd name="f9" fmla="val 1951"/>
              <a:gd name="f10" fmla="val 19649"/>
              <a:gd name="f11" fmla="val 20895"/>
              <a:gd name="f12" fmla="val 19250"/>
              <a:gd name="f13" fmla="val 2350"/>
              <a:gd name="f14" fmla="val 705"/>
              <a:gd name="f15" fmla="+- 0 0 -90"/>
              <a:gd name="f16" fmla="+- 0 0 -180"/>
              <a:gd name="f17" fmla="+- 0 0 -270"/>
              <a:gd name="f18" fmla="+- 0 0 -360"/>
              <a:gd name="f19" fmla="*/ f3 1 21600"/>
              <a:gd name="f20" fmla="*/ f4 1 21600"/>
              <a:gd name="f21" fmla="+- f6 0 f5"/>
              <a:gd name="f22" fmla="*/ f15 f0 1"/>
              <a:gd name="f23" fmla="*/ f16 f0 1"/>
              <a:gd name="f24" fmla="*/ f17 f0 1"/>
              <a:gd name="f25" fmla="*/ f18 f0 1"/>
              <a:gd name="f26" fmla="*/ f21 1 2"/>
              <a:gd name="f27" fmla="*/ f21 1 21600"/>
              <a:gd name="f28" fmla="*/ f22 1 f2"/>
              <a:gd name="f29" fmla="*/ f23 1 f2"/>
              <a:gd name="f30" fmla="*/ f24 1 f2"/>
              <a:gd name="f31" fmla="*/ f25 1 f2"/>
              <a:gd name="f32" fmla="*/ f26 1 f27"/>
              <a:gd name="f33" fmla="*/ 0 1 f27"/>
              <a:gd name="f34" fmla="*/ f6 1 f27"/>
              <a:gd name="f35" fmla="+- f28 0 f1"/>
              <a:gd name="f36" fmla="+- f29 0 f1"/>
              <a:gd name="f37" fmla="+- f30 0 f1"/>
              <a:gd name="f38" fmla="+- f31 0 f1"/>
              <a:gd name="f39" fmla="*/ f33 f19 1"/>
              <a:gd name="f40" fmla="*/ f34 f19 1"/>
              <a:gd name="f41" fmla="*/ f34 f20 1"/>
              <a:gd name="f42" fmla="*/ f33 f20 1"/>
              <a:gd name="f43" fmla="*/ f32 f19 1"/>
              <a:gd name="f44" fmla="*/ f32 f20 1"/>
            </a:gdLst>
            <a:ahLst/>
            <a:cxnLst>
              <a:cxn ang="3cd4">
                <a:pos x="hc" y="t"/>
              </a:cxn>
              <a:cxn ang="0">
                <a:pos x="r" y="vc"/>
              </a:cxn>
              <a:cxn ang="cd4">
                <a:pos x="hc" y="b"/>
              </a:cxn>
              <a:cxn ang="cd2">
                <a:pos x="l" y="vc"/>
              </a:cxn>
              <a:cxn ang="f35">
                <a:pos x="f43" y="f44"/>
              </a:cxn>
              <a:cxn ang="f36">
                <a:pos x="f43" y="f44"/>
              </a:cxn>
              <a:cxn ang="f37">
                <a:pos x="f43" y="f44"/>
              </a:cxn>
              <a:cxn ang="f38">
                <a:pos x="f43" y="f44"/>
              </a:cxn>
            </a:cxnLst>
            <a:rect l="f39" t="f42" r="f40" b="f41"/>
            <a:pathLst>
              <a:path w="21600" h="21600">
                <a:moveTo>
                  <a:pt x="f7" y="f5"/>
                </a:moveTo>
                <a:lnTo>
                  <a:pt x="f8" y="f5"/>
                </a:lnTo>
                <a:cubicBezTo>
                  <a:pt x="f9" y="f5"/>
                  <a:pt x="f5" y="f9"/>
                  <a:pt x="f5" y="f8"/>
                </a:cubicBezTo>
                <a:lnTo>
                  <a:pt x="f5" y="f7"/>
                </a:lnTo>
                <a:cubicBezTo>
                  <a:pt x="f5" y="f10"/>
                  <a:pt x="f9" y="f6"/>
                  <a:pt x="f8" y="f6"/>
                </a:cubicBezTo>
                <a:lnTo>
                  <a:pt x="f7" y="f6"/>
                </a:lnTo>
                <a:cubicBezTo>
                  <a:pt x="f10" y="f6"/>
                  <a:pt x="f6" y="f10"/>
                  <a:pt x="f6" y="f7"/>
                </a:cubicBezTo>
                <a:lnTo>
                  <a:pt x="f6" y="f8"/>
                </a:lnTo>
                <a:cubicBezTo>
                  <a:pt x="f6" y="f9"/>
                  <a:pt x="f10" y="f5"/>
                  <a:pt x="f7" y="f5"/>
                </a:cubicBezTo>
                <a:close/>
                <a:moveTo>
                  <a:pt x="f11" y="f7"/>
                </a:moveTo>
                <a:cubicBezTo>
                  <a:pt x="f11" y="f12"/>
                  <a:pt x="f12" y="f11"/>
                  <a:pt x="f7" y="f11"/>
                </a:cubicBezTo>
                <a:lnTo>
                  <a:pt x="f8" y="f11"/>
                </a:lnTo>
                <a:cubicBezTo>
                  <a:pt x="f13" y="f11"/>
                  <a:pt x="f14" y="f12"/>
                  <a:pt x="f14" y="f7"/>
                </a:cubicBezTo>
                <a:lnTo>
                  <a:pt x="f14" y="f8"/>
                </a:lnTo>
                <a:cubicBezTo>
                  <a:pt x="f14" y="f13"/>
                  <a:pt x="f13" y="f14"/>
                  <a:pt x="f8" y="f14"/>
                </a:cubicBezTo>
                <a:lnTo>
                  <a:pt x="f7" y="f14"/>
                </a:lnTo>
                <a:cubicBezTo>
                  <a:pt x="f12" y="f14"/>
                  <a:pt x="f11" y="f13"/>
                  <a:pt x="f11" y="f8"/>
                </a:cubicBezTo>
                <a:lnTo>
                  <a:pt x="f11" y="f7"/>
                </a:lnTo>
                <a:close/>
              </a:path>
            </a:pathLst>
          </a:custGeom>
          <a:solidFill>
            <a:srgbClr val="BEBECB">
              <a:alpha val="20000"/>
            </a:srgbClr>
          </a:solidFill>
          <a:ln cap="flat">
            <a:noFill/>
            <a:prstDash val="solid"/>
          </a:ln>
        </p:spPr>
        <p:txBody>
          <a:bodyPr vert="horz" wrap="square" lIns="38103" tIns="38103" rIns="38103" bIns="38103" anchor="ctr" anchorCtr="0" compatLnSpc="1">
            <a:noAutofit/>
          </a:bodyPr>
          <a:lstStyle/>
          <a:p>
            <a:pPr marL="0" marR="0" lvl="0" indent="0" algn="l" defTabSz="914400" rtl="0" fontAlgn="auto" hangingPunct="1">
              <a:lnSpc>
                <a:spcPct val="100000"/>
              </a:lnSpc>
              <a:spcBef>
                <a:spcPts val="0"/>
              </a:spcBef>
              <a:spcAft>
                <a:spcPts val="0"/>
              </a:spcAft>
              <a:buNone/>
              <a:tabLst/>
              <a:defRPr sz="3000" b="0" i="0" u="none" strike="noStrike" kern="0" cap="none" spc="0" baseline="0">
                <a:solidFill>
                  <a:srgbClr val="FFFFFF"/>
                </a:solidFill>
                <a:uFillTx/>
              </a:defRPr>
            </a:pPr>
            <a:endParaRPr lang="en-GB" sz="3000" b="0" i="0" u="none" strike="noStrike" kern="1200" cap="none" spc="0" baseline="0">
              <a:solidFill>
                <a:srgbClr val="FFFFFF"/>
              </a:solidFill>
              <a:uFillTx/>
              <a:latin typeface="Arial"/>
            </a:endParaRPr>
          </a:p>
        </p:txBody>
      </p:sp>
      <p:sp>
        <p:nvSpPr>
          <p:cNvPr id="4" name="Shape">
            <a:extLst>
              <a:ext uri="{FF2B5EF4-FFF2-40B4-BE49-F238E27FC236}">
                <a16:creationId xmlns:a16="http://schemas.microsoft.com/office/drawing/2014/main" id="{B7FE1F36-78EB-554E-182D-CD2231830C93}"/>
              </a:ext>
            </a:extLst>
          </p:cNvPr>
          <p:cNvSpPr/>
          <p:nvPr/>
        </p:nvSpPr>
        <p:spPr>
          <a:xfrm>
            <a:off x="1203624" y="1320850"/>
            <a:ext cx="2682474" cy="2677363"/>
          </a:xfrm>
          <a:custGeom>
            <a:avLst/>
            <a:gdLst>
              <a:gd name="f0" fmla="val 10800000"/>
              <a:gd name="f1" fmla="val 5400000"/>
              <a:gd name="f2" fmla="val 180"/>
              <a:gd name="f3" fmla="val w"/>
              <a:gd name="f4" fmla="val h"/>
              <a:gd name="f5" fmla="val 0"/>
              <a:gd name="f6" fmla="val 21527"/>
              <a:gd name="f7" fmla="val 21600"/>
              <a:gd name="f8" fmla="val 12741"/>
              <a:gd name="f9" fmla="val 19901"/>
              <a:gd name="f10" fmla="val 12398"/>
              <a:gd name="f11" fmla="val 12101"/>
              <a:gd name="f12" fmla="val 20108"/>
              <a:gd name="f13" fmla="val 11987"/>
              <a:gd name="f14" fmla="val 20406"/>
              <a:gd name="f15" fmla="val 4270"/>
              <a:gd name="f16" fmla="val 2306"/>
              <a:gd name="f17" fmla="val 708"/>
              <a:gd name="f18" fmla="val 18800"/>
              <a:gd name="f19" fmla="val 16826"/>
              <a:gd name="f20" fmla="val 2295"/>
              <a:gd name="f21" fmla="val 689"/>
              <a:gd name="f22" fmla="val 16759"/>
              <a:gd name="f23" fmla="val 18723"/>
              <a:gd name="f24" fmla="val 20321"/>
              <a:gd name="f25" fmla="val 11179"/>
              <a:gd name="f26" fmla="val 20070"/>
              <a:gd name="f27" fmla="val 19842"/>
              <a:gd name="f28" fmla="val 19728"/>
              <a:gd name="f29" fmla="val 11408"/>
              <a:gd name="f30" fmla="val 19819"/>
              <a:gd name="f31" fmla="val 11615"/>
              <a:gd name="f32" fmla="val 20413"/>
              <a:gd name="f33" fmla="val 12671"/>
              <a:gd name="f34" fmla="val 20527"/>
              <a:gd name="f35" fmla="val 12854"/>
              <a:gd name="f36" fmla="val 20801"/>
              <a:gd name="f37" fmla="val 20892"/>
              <a:gd name="f38" fmla="val 21486"/>
              <a:gd name="f39" fmla="val 11431"/>
              <a:gd name="f40" fmla="val 21463"/>
              <a:gd name="f41" fmla="val 21235"/>
              <a:gd name="f42" fmla="val 20984"/>
              <a:gd name="f43" fmla="val 1905"/>
              <a:gd name="f44" fmla="val 19088"/>
              <a:gd name="f45" fmla="val 16737"/>
              <a:gd name="f46" fmla="val 4247"/>
              <a:gd name="f47" fmla="val 1895"/>
              <a:gd name="f48" fmla="val 19190"/>
              <a:gd name="f49" fmla="val 21095"/>
              <a:gd name="f50" fmla="val 11964"/>
              <a:gd name="f51" fmla="val 21393"/>
              <a:gd name="f52" fmla="val 12375"/>
              <a:gd name="f53" fmla="val 12718"/>
              <a:gd name="f54" fmla="val 13175"/>
              <a:gd name="f55" fmla="val 13563"/>
              <a:gd name="f56" fmla="val 21233"/>
              <a:gd name="f57" fmla="val 20751"/>
              <a:gd name="f58" fmla="val 20269"/>
              <a:gd name="f59" fmla="val 13197"/>
              <a:gd name="f60" fmla="+- 0 0 -90"/>
              <a:gd name="f61" fmla="+- 0 0 -180"/>
              <a:gd name="f62" fmla="+- 0 0 -270"/>
              <a:gd name="f63" fmla="+- 0 0 -360"/>
              <a:gd name="f64" fmla="*/ f3 1 21527"/>
              <a:gd name="f65" fmla="*/ f4 1 21600"/>
              <a:gd name="f66" fmla="+- f7 0 f5"/>
              <a:gd name="f67" fmla="+- f6 0 f5"/>
              <a:gd name="f68" fmla="*/ f60 f0 1"/>
              <a:gd name="f69" fmla="*/ f61 f0 1"/>
              <a:gd name="f70" fmla="*/ f62 f0 1"/>
              <a:gd name="f71" fmla="*/ f63 f0 1"/>
              <a:gd name="f72" fmla="*/ f66 1 2"/>
              <a:gd name="f73" fmla="*/ f67 1 2"/>
              <a:gd name="f74" fmla="*/ f67 1 21527"/>
              <a:gd name="f75" fmla="*/ f66 1 21600"/>
              <a:gd name="f76" fmla="*/ f68 1 f2"/>
              <a:gd name="f77" fmla="*/ f69 1 f2"/>
              <a:gd name="f78" fmla="*/ f70 1 f2"/>
              <a:gd name="f79" fmla="*/ f71 1 f2"/>
              <a:gd name="f80" fmla="*/ f73 1 f74"/>
              <a:gd name="f81" fmla="*/ f72 1 f75"/>
              <a:gd name="f82" fmla="*/ 0 1 f74"/>
              <a:gd name="f83" fmla="*/ f6 1 f74"/>
              <a:gd name="f84" fmla="*/ 0 1 f75"/>
              <a:gd name="f85" fmla="*/ f7 1 f75"/>
              <a:gd name="f86" fmla="+- f76 0 f1"/>
              <a:gd name="f87" fmla="+- f77 0 f1"/>
              <a:gd name="f88" fmla="+- f78 0 f1"/>
              <a:gd name="f89" fmla="+- f79 0 f1"/>
              <a:gd name="f90" fmla="*/ f82 f64 1"/>
              <a:gd name="f91" fmla="*/ f83 f64 1"/>
              <a:gd name="f92" fmla="*/ f85 f65 1"/>
              <a:gd name="f93" fmla="*/ f84 f65 1"/>
              <a:gd name="f94" fmla="*/ f80 f64 1"/>
              <a:gd name="f95" fmla="*/ f81 f65 1"/>
            </a:gdLst>
            <a:ahLst/>
            <a:cxnLst>
              <a:cxn ang="3cd4">
                <a:pos x="hc" y="t"/>
              </a:cxn>
              <a:cxn ang="0">
                <a:pos x="r" y="vc"/>
              </a:cxn>
              <a:cxn ang="cd4">
                <a:pos x="hc" y="b"/>
              </a:cxn>
              <a:cxn ang="cd2">
                <a:pos x="l" y="vc"/>
              </a:cxn>
              <a:cxn ang="f86">
                <a:pos x="f94" y="f95"/>
              </a:cxn>
              <a:cxn ang="f87">
                <a:pos x="f94" y="f95"/>
              </a:cxn>
              <a:cxn ang="f88">
                <a:pos x="f94" y="f95"/>
              </a:cxn>
              <a:cxn ang="f89">
                <a:pos x="f94" y="f95"/>
              </a:cxn>
            </a:cxnLst>
            <a:rect l="f90" t="f93" r="f91" b="f92"/>
            <a:pathLst>
              <a:path w="21527" h="21600">
                <a:moveTo>
                  <a:pt x="f8" y="f9"/>
                </a:moveTo>
                <a:cubicBezTo>
                  <a:pt x="f10" y="f9"/>
                  <a:pt x="f11" y="f12"/>
                  <a:pt x="f13" y="f14"/>
                </a:cubicBezTo>
                <a:lnTo>
                  <a:pt x="f15" y="f14"/>
                </a:lnTo>
                <a:cubicBezTo>
                  <a:pt x="f16" y="f14"/>
                  <a:pt x="f17" y="f18"/>
                  <a:pt x="f17" y="f19"/>
                </a:cubicBezTo>
                <a:lnTo>
                  <a:pt x="f17" y="f15"/>
                </a:lnTo>
                <a:cubicBezTo>
                  <a:pt x="f17" y="f20"/>
                  <a:pt x="f16" y="f21"/>
                  <a:pt x="f15" y="f21"/>
                </a:cubicBezTo>
                <a:lnTo>
                  <a:pt x="f22" y="f21"/>
                </a:lnTo>
                <a:cubicBezTo>
                  <a:pt x="f23" y="f21"/>
                  <a:pt x="f24" y="f20"/>
                  <a:pt x="f24" y="f15"/>
                </a:cubicBezTo>
                <a:lnTo>
                  <a:pt x="f24" y="f25"/>
                </a:lnTo>
                <a:lnTo>
                  <a:pt x="f26" y="f25"/>
                </a:lnTo>
                <a:cubicBezTo>
                  <a:pt x="f27" y="f25"/>
                  <a:pt x="f28" y="f29"/>
                  <a:pt x="f30" y="f31"/>
                </a:cubicBezTo>
                <a:lnTo>
                  <a:pt x="f32" y="f33"/>
                </a:lnTo>
                <a:cubicBezTo>
                  <a:pt x="f34" y="f35"/>
                  <a:pt x="f36" y="f35"/>
                  <a:pt x="f37" y="f33"/>
                </a:cubicBezTo>
                <a:lnTo>
                  <a:pt x="f38" y="f31"/>
                </a:lnTo>
                <a:cubicBezTo>
                  <a:pt x="f7" y="f39"/>
                  <a:pt x="f40" y="f25"/>
                  <a:pt x="f41" y="f25"/>
                </a:cubicBezTo>
                <a:lnTo>
                  <a:pt x="f42" y="f25"/>
                </a:lnTo>
                <a:lnTo>
                  <a:pt x="f42" y="f15"/>
                </a:lnTo>
                <a:cubicBezTo>
                  <a:pt x="f42" y="f43"/>
                  <a:pt x="f44" y="f5"/>
                  <a:pt x="f45" y="f5"/>
                </a:cubicBezTo>
                <a:lnTo>
                  <a:pt x="f46" y="f5"/>
                </a:lnTo>
                <a:cubicBezTo>
                  <a:pt x="f47" y="f5"/>
                  <a:pt x="f5" y="f43"/>
                  <a:pt x="f5" y="f15"/>
                </a:cubicBezTo>
                <a:lnTo>
                  <a:pt x="f5" y="f19"/>
                </a:lnTo>
                <a:cubicBezTo>
                  <a:pt x="f5" y="f48"/>
                  <a:pt x="f47" y="f49"/>
                  <a:pt x="f46" y="f49"/>
                </a:cubicBezTo>
                <a:lnTo>
                  <a:pt x="f50" y="f49"/>
                </a:lnTo>
                <a:cubicBezTo>
                  <a:pt x="f11" y="f51"/>
                  <a:pt x="f52" y="f7"/>
                  <a:pt x="f53" y="f7"/>
                </a:cubicBezTo>
                <a:cubicBezTo>
                  <a:pt x="f54" y="f7"/>
                  <a:pt x="f55" y="f56"/>
                  <a:pt x="f55" y="f57"/>
                </a:cubicBezTo>
                <a:cubicBezTo>
                  <a:pt x="f55" y="f58"/>
                  <a:pt x="f59" y="f9"/>
                  <a:pt x="f8" y="f9"/>
                </a:cubicBezTo>
                <a:close/>
              </a:path>
            </a:pathLst>
          </a:custGeom>
          <a:solidFill>
            <a:srgbClr val="1C446A">
              <a:alpha val="20000"/>
            </a:srgbClr>
          </a:solidFill>
          <a:ln cap="flat">
            <a:noFill/>
            <a:prstDash val="solid"/>
          </a:ln>
        </p:spPr>
        <p:txBody>
          <a:bodyPr vert="horz" wrap="square" lIns="38103" tIns="38103" rIns="38103" bIns="38103" anchor="ctr" anchorCtr="0" compatLnSpc="1">
            <a:noAutofit/>
          </a:bodyPr>
          <a:lstStyle/>
          <a:p>
            <a:pPr marL="0" marR="0" lvl="0" indent="0" algn="l" defTabSz="914400" rtl="0" fontAlgn="auto" hangingPunct="1">
              <a:lnSpc>
                <a:spcPct val="100000"/>
              </a:lnSpc>
              <a:spcBef>
                <a:spcPts val="0"/>
              </a:spcBef>
              <a:spcAft>
                <a:spcPts val="0"/>
              </a:spcAft>
              <a:buNone/>
              <a:tabLst/>
              <a:defRPr sz="3000" b="0" i="0" u="none" strike="noStrike" kern="0" cap="none" spc="0" baseline="0">
                <a:solidFill>
                  <a:srgbClr val="FFFFFF"/>
                </a:solidFill>
                <a:uFillTx/>
              </a:defRPr>
            </a:pPr>
            <a:endParaRPr lang="en-GB" sz="3000" b="0" i="0" u="none" strike="noStrike" kern="1200" cap="none" spc="0" baseline="0">
              <a:solidFill>
                <a:srgbClr val="FFFFFF"/>
              </a:solidFill>
              <a:uFillTx/>
              <a:latin typeface="Arial"/>
            </a:endParaRPr>
          </a:p>
        </p:txBody>
      </p:sp>
      <p:sp>
        <p:nvSpPr>
          <p:cNvPr id="5" name="Shape">
            <a:extLst>
              <a:ext uri="{FF2B5EF4-FFF2-40B4-BE49-F238E27FC236}">
                <a16:creationId xmlns:a16="http://schemas.microsoft.com/office/drawing/2014/main" id="{79D5E835-A0A6-E9B6-DDCC-FF04681FBFDF}"/>
              </a:ext>
            </a:extLst>
          </p:cNvPr>
          <p:cNvSpPr/>
          <p:nvPr/>
        </p:nvSpPr>
        <p:spPr>
          <a:xfrm>
            <a:off x="4788612" y="1320850"/>
            <a:ext cx="2682474" cy="2677363"/>
          </a:xfrm>
          <a:custGeom>
            <a:avLst/>
            <a:gdLst>
              <a:gd name="f0" fmla="val 10800000"/>
              <a:gd name="f1" fmla="val 5400000"/>
              <a:gd name="f2" fmla="val 180"/>
              <a:gd name="f3" fmla="val w"/>
              <a:gd name="f4" fmla="val h"/>
              <a:gd name="f5" fmla="val 0"/>
              <a:gd name="f6" fmla="val 21527"/>
              <a:gd name="f7" fmla="val 21600"/>
              <a:gd name="f8" fmla="val 12672"/>
              <a:gd name="f9" fmla="val 19901"/>
              <a:gd name="f10" fmla="val 12330"/>
              <a:gd name="f11" fmla="val 12033"/>
              <a:gd name="f12" fmla="val 20108"/>
              <a:gd name="f13" fmla="val 11919"/>
              <a:gd name="f14" fmla="val 20406"/>
              <a:gd name="f15" fmla="val 4270"/>
              <a:gd name="f16" fmla="val 2306"/>
              <a:gd name="f17" fmla="val 708"/>
              <a:gd name="f18" fmla="val 18800"/>
              <a:gd name="f19" fmla="val 16826"/>
              <a:gd name="f20" fmla="val 2295"/>
              <a:gd name="f21" fmla="val 689"/>
              <a:gd name="f22" fmla="val 16759"/>
              <a:gd name="f23" fmla="val 18723"/>
              <a:gd name="f24" fmla="val 20321"/>
              <a:gd name="f25" fmla="val 11179"/>
              <a:gd name="f26" fmla="val 20070"/>
              <a:gd name="f27" fmla="val 19842"/>
              <a:gd name="f28" fmla="val 19728"/>
              <a:gd name="f29" fmla="val 11408"/>
              <a:gd name="f30" fmla="val 19819"/>
              <a:gd name="f31" fmla="val 11615"/>
              <a:gd name="f32" fmla="val 20413"/>
              <a:gd name="f33" fmla="val 12671"/>
              <a:gd name="f34" fmla="val 20527"/>
              <a:gd name="f35" fmla="val 12854"/>
              <a:gd name="f36" fmla="val 20801"/>
              <a:gd name="f37" fmla="val 20892"/>
              <a:gd name="f38" fmla="val 21486"/>
              <a:gd name="f39" fmla="val 11431"/>
              <a:gd name="f40" fmla="val 21463"/>
              <a:gd name="f41" fmla="val 21235"/>
              <a:gd name="f42" fmla="val 20984"/>
              <a:gd name="f43" fmla="val 1905"/>
              <a:gd name="f44" fmla="val 19088"/>
              <a:gd name="f45" fmla="val 16737"/>
              <a:gd name="f46" fmla="val 4247"/>
              <a:gd name="f47" fmla="val 1895"/>
              <a:gd name="f48" fmla="val 19190"/>
              <a:gd name="f49" fmla="val 21095"/>
              <a:gd name="f50" fmla="val 11896"/>
              <a:gd name="f51" fmla="val 21393"/>
              <a:gd name="f52" fmla="val 12307"/>
              <a:gd name="f53" fmla="val 12650"/>
              <a:gd name="f54" fmla="val 13106"/>
              <a:gd name="f55" fmla="val 13494"/>
              <a:gd name="f56" fmla="val 21233"/>
              <a:gd name="f57" fmla="val 20751"/>
              <a:gd name="f58" fmla="val 20269"/>
              <a:gd name="f59" fmla="val 13152"/>
              <a:gd name="f60" fmla="+- 0 0 -90"/>
              <a:gd name="f61" fmla="+- 0 0 -180"/>
              <a:gd name="f62" fmla="+- 0 0 -270"/>
              <a:gd name="f63" fmla="+- 0 0 -360"/>
              <a:gd name="f64" fmla="*/ f3 1 21527"/>
              <a:gd name="f65" fmla="*/ f4 1 21600"/>
              <a:gd name="f66" fmla="+- f7 0 f5"/>
              <a:gd name="f67" fmla="+- f6 0 f5"/>
              <a:gd name="f68" fmla="*/ f60 f0 1"/>
              <a:gd name="f69" fmla="*/ f61 f0 1"/>
              <a:gd name="f70" fmla="*/ f62 f0 1"/>
              <a:gd name="f71" fmla="*/ f63 f0 1"/>
              <a:gd name="f72" fmla="*/ f66 1 2"/>
              <a:gd name="f73" fmla="*/ f67 1 2"/>
              <a:gd name="f74" fmla="*/ f67 1 21527"/>
              <a:gd name="f75" fmla="*/ f66 1 21600"/>
              <a:gd name="f76" fmla="*/ f68 1 f2"/>
              <a:gd name="f77" fmla="*/ f69 1 f2"/>
              <a:gd name="f78" fmla="*/ f70 1 f2"/>
              <a:gd name="f79" fmla="*/ f71 1 f2"/>
              <a:gd name="f80" fmla="*/ f73 1 f74"/>
              <a:gd name="f81" fmla="*/ f72 1 f75"/>
              <a:gd name="f82" fmla="*/ 0 1 f74"/>
              <a:gd name="f83" fmla="*/ f6 1 f74"/>
              <a:gd name="f84" fmla="*/ 0 1 f75"/>
              <a:gd name="f85" fmla="*/ f7 1 f75"/>
              <a:gd name="f86" fmla="+- f76 0 f1"/>
              <a:gd name="f87" fmla="+- f77 0 f1"/>
              <a:gd name="f88" fmla="+- f78 0 f1"/>
              <a:gd name="f89" fmla="+- f79 0 f1"/>
              <a:gd name="f90" fmla="*/ f82 f64 1"/>
              <a:gd name="f91" fmla="*/ f83 f64 1"/>
              <a:gd name="f92" fmla="*/ f85 f65 1"/>
              <a:gd name="f93" fmla="*/ f84 f65 1"/>
              <a:gd name="f94" fmla="*/ f80 f64 1"/>
              <a:gd name="f95" fmla="*/ f81 f65 1"/>
            </a:gdLst>
            <a:ahLst/>
            <a:cxnLst>
              <a:cxn ang="3cd4">
                <a:pos x="hc" y="t"/>
              </a:cxn>
              <a:cxn ang="0">
                <a:pos x="r" y="vc"/>
              </a:cxn>
              <a:cxn ang="cd4">
                <a:pos x="hc" y="b"/>
              </a:cxn>
              <a:cxn ang="cd2">
                <a:pos x="l" y="vc"/>
              </a:cxn>
              <a:cxn ang="f86">
                <a:pos x="f94" y="f95"/>
              </a:cxn>
              <a:cxn ang="f87">
                <a:pos x="f94" y="f95"/>
              </a:cxn>
              <a:cxn ang="f88">
                <a:pos x="f94" y="f95"/>
              </a:cxn>
              <a:cxn ang="f89">
                <a:pos x="f94" y="f95"/>
              </a:cxn>
            </a:cxnLst>
            <a:rect l="f90" t="f93" r="f91" b="f92"/>
            <a:pathLst>
              <a:path w="21527" h="21600">
                <a:moveTo>
                  <a:pt x="f8" y="f9"/>
                </a:moveTo>
                <a:cubicBezTo>
                  <a:pt x="f10" y="f9"/>
                  <a:pt x="f11" y="f12"/>
                  <a:pt x="f13" y="f14"/>
                </a:cubicBezTo>
                <a:lnTo>
                  <a:pt x="f15" y="f14"/>
                </a:lnTo>
                <a:cubicBezTo>
                  <a:pt x="f16" y="f14"/>
                  <a:pt x="f17" y="f18"/>
                  <a:pt x="f17" y="f19"/>
                </a:cubicBezTo>
                <a:lnTo>
                  <a:pt x="f17" y="f15"/>
                </a:lnTo>
                <a:cubicBezTo>
                  <a:pt x="f17" y="f20"/>
                  <a:pt x="f16" y="f21"/>
                  <a:pt x="f15" y="f21"/>
                </a:cubicBezTo>
                <a:lnTo>
                  <a:pt x="f22" y="f21"/>
                </a:lnTo>
                <a:cubicBezTo>
                  <a:pt x="f23" y="f21"/>
                  <a:pt x="f24" y="f20"/>
                  <a:pt x="f24" y="f15"/>
                </a:cubicBezTo>
                <a:lnTo>
                  <a:pt x="f24" y="f25"/>
                </a:lnTo>
                <a:lnTo>
                  <a:pt x="f26" y="f25"/>
                </a:lnTo>
                <a:cubicBezTo>
                  <a:pt x="f27" y="f25"/>
                  <a:pt x="f28" y="f29"/>
                  <a:pt x="f30" y="f31"/>
                </a:cubicBezTo>
                <a:lnTo>
                  <a:pt x="f32" y="f33"/>
                </a:lnTo>
                <a:cubicBezTo>
                  <a:pt x="f34" y="f35"/>
                  <a:pt x="f36" y="f35"/>
                  <a:pt x="f37" y="f33"/>
                </a:cubicBezTo>
                <a:lnTo>
                  <a:pt x="f38" y="f31"/>
                </a:lnTo>
                <a:cubicBezTo>
                  <a:pt x="f7" y="f39"/>
                  <a:pt x="f40" y="f25"/>
                  <a:pt x="f41" y="f25"/>
                </a:cubicBezTo>
                <a:lnTo>
                  <a:pt x="f42" y="f25"/>
                </a:lnTo>
                <a:lnTo>
                  <a:pt x="f42" y="f15"/>
                </a:lnTo>
                <a:cubicBezTo>
                  <a:pt x="f42" y="f43"/>
                  <a:pt x="f44" y="f5"/>
                  <a:pt x="f45" y="f5"/>
                </a:cubicBezTo>
                <a:lnTo>
                  <a:pt x="f46" y="f5"/>
                </a:lnTo>
                <a:cubicBezTo>
                  <a:pt x="f47" y="f5"/>
                  <a:pt x="f5" y="f43"/>
                  <a:pt x="f5" y="f15"/>
                </a:cubicBezTo>
                <a:lnTo>
                  <a:pt x="f5" y="f19"/>
                </a:lnTo>
                <a:cubicBezTo>
                  <a:pt x="f5" y="f48"/>
                  <a:pt x="f47" y="f49"/>
                  <a:pt x="f46" y="f49"/>
                </a:cubicBezTo>
                <a:lnTo>
                  <a:pt x="f50" y="f49"/>
                </a:lnTo>
                <a:cubicBezTo>
                  <a:pt x="f11" y="f51"/>
                  <a:pt x="f52" y="f7"/>
                  <a:pt x="f53" y="f7"/>
                </a:cubicBezTo>
                <a:cubicBezTo>
                  <a:pt x="f54" y="f7"/>
                  <a:pt x="f55" y="f56"/>
                  <a:pt x="f55" y="f57"/>
                </a:cubicBezTo>
                <a:cubicBezTo>
                  <a:pt x="f55" y="f58"/>
                  <a:pt x="f59" y="f9"/>
                  <a:pt x="f8" y="f9"/>
                </a:cubicBezTo>
                <a:close/>
              </a:path>
            </a:pathLst>
          </a:custGeom>
          <a:solidFill>
            <a:srgbClr val="61C4D3">
              <a:alpha val="20000"/>
            </a:srgbClr>
          </a:solidFill>
          <a:ln cap="flat">
            <a:noFill/>
            <a:prstDash val="solid"/>
          </a:ln>
        </p:spPr>
        <p:txBody>
          <a:bodyPr vert="horz" wrap="square" lIns="38103" tIns="38103" rIns="38103" bIns="38103" anchor="ctr" anchorCtr="0" compatLnSpc="1">
            <a:noAutofit/>
          </a:bodyPr>
          <a:lstStyle/>
          <a:p>
            <a:pPr marL="0" marR="0" lvl="0" indent="0" algn="l" defTabSz="914400" rtl="0" fontAlgn="auto" hangingPunct="1">
              <a:lnSpc>
                <a:spcPct val="100000"/>
              </a:lnSpc>
              <a:spcBef>
                <a:spcPts val="0"/>
              </a:spcBef>
              <a:spcAft>
                <a:spcPts val="0"/>
              </a:spcAft>
              <a:buNone/>
              <a:tabLst/>
              <a:defRPr sz="3000" b="0" i="0" u="none" strike="noStrike" kern="0" cap="none" spc="0" baseline="0">
                <a:solidFill>
                  <a:srgbClr val="FFFFFF"/>
                </a:solidFill>
                <a:uFillTx/>
              </a:defRPr>
            </a:pPr>
            <a:endParaRPr lang="en-GB" sz="3000" b="0" i="0" u="none" strike="noStrike" kern="1200" cap="none" spc="0" baseline="0">
              <a:solidFill>
                <a:srgbClr val="FFFFFF"/>
              </a:solidFill>
              <a:uFillTx/>
              <a:latin typeface="Arial"/>
            </a:endParaRPr>
          </a:p>
        </p:txBody>
      </p:sp>
      <p:sp>
        <p:nvSpPr>
          <p:cNvPr id="6" name="Shape">
            <a:extLst>
              <a:ext uri="{FF2B5EF4-FFF2-40B4-BE49-F238E27FC236}">
                <a16:creationId xmlns:a16="http://schemas.microsoft.com/office/drawing/2014/main" id="{D00468C2-D532-AEFB-48ED-D778AC3E5F2E}"/>
              </a:ext>
            </a:extLst>
          </p:cNvPr>
          <p:cNvSpPr/>
          <p:nvPr/>
        </p:nvSpPr>
        <p:spPr>
          <a:xfrm>
            <a:off x="2996113" y="2999533"/>
            <a:ext cx="2681295" cy="2677363"/>
          </a:xfrm>
          <a:custGeom>
            <a:avLst/>
            <a:gdLst>
              <a:gd name="f0" fmla="val 10800000"/>
              <a:gd name="f1" fmla="val 5400000"/>
              <a:gd name="f2" fmla="val 180"/>
              <a:gd name="f3" fmla="val w"/>
              <a:gd name="f4" fmla="val h"/>
              <a:gd name="f5" fmla="val 0"/>
              <a:gd name="f6" fmla="val 21540"/>
              <a:gd name="f7" fmla="val 21600"/>
              <a:gd name="f8" fmla="val 20891"/>
              <a:gd name="f9" fmla="val 8608"/>
              <a:gd name="f10" fmla="val 20777"/>
              <a:gd name="f11" fmla="val 8424"/>
              <a:gd name="f12" fmla="val 20503"/>
              <a:gd name="f13" fmla="val 20411"/>
              <a:gd name="f14" fmla="val 19817"/>
              <a:gd name="f15" fmla="val 9664"/>
              <a:gd name="f16" fmla="val 19703"/>
              <a:gd name="f17" fmla="val 9847"/>
              <a:gd name="f18" fmla="val 19840"/>
              <a:gd name="f19" fmla="val 10100"/>
              <a:gd name="f20" fmla="val 20069"/>
              <a:gd name="f21" fmla="val 20320"/>
              <a:gd name="f22" fmla="val 17331"/>
              <a:gd name="f23" fmla="val 19305"/>
              <a:gd name="f24" fmla="val 18720"/>
              <a:gd name="f25" fmla="val 20911"/>
              <a:gd name="f26" fmla="val 16754"/>
              <a:gd name="f27" fmla="val 4251"/>
              <a:gd name="f28" fmla="val 2286"/>
              <a:gd name="f29" fmla="val 686"/>
              <a:gd name="f30" fmla="val 4774"/>
              <a:gd name="f31" fmla="val 2800"/>
              <a:gd name="f32" fmla="val 1194"/>
              <a:gd name="f33" fmla="val 12069"/>
              <a:gd name="f34" fmla="val 12206"/>
              <a:gd name="f35" fmla="val 1492"/>
              <a:gd name="f36" fmla="val 12480"/>
              <a:gd name="f37" fmla="val 1699"/>
              <a:gd name="f38" fmla="val 12823"/>
              <a:gd name="f39" fmla="val 13280"/>
              <a:gd name="f40" fmla="val 13669"/>
              <a:gd name="f41" fmla="val 1331"/>
              <a:gd name="f42" fmla="val 849"/>
              <a:gd name="f43" fmla="val 367"/>
              <a:gd name="f44" fmla="val 13303"/>
              <a:gd name="f45" fmla="val 12183"/>
              <a:gd name="f46" fmla="val 207"/>
              <a:gd name="f47" fmla="val 505"/>
              <a:gd name="f48" fmla="val 1897"/>
              <a:gd name="f49" fmla="val 2410"/>
              <a:gd name="f50" fmla="val 19695"/>
              <a:gd name="f51" fmla="val 19109"/>
              <a:gd name="f52" fmla="val 21006"/>
              <a:gd name="f53" fmla="val 10077"/>
              <a:gd name="f54" fmla="val 21257"/>
              <a:gd name="f55" fmla="val 21486"/>
              <a:gd name="f56" fmla="val 21509"/>
              <a:gd name="f57" fmla="val 9641"/>
              <a:gd name="f58" fmla="+- 0 0 -90"/>
              <a:gd name="f59" fmla="+- 0 0 -180"/>
              <a:gd name="f60" fmla="+- 0 0 -270"/>
              <a:gd name="f61" fmla="+- 0 0 -360"/>
              <a:gd name="f62" fmla="*/ f3 1 21540"/>
              <a:gd name="f63" fmla="*/ f4 1 21600"/>
              <a:gd name="f64" fmla="+- f7 0 f5"/>
              <a:gd name="f65" fmla="+- f6 0 f5"/>
              <a:gd name="f66" fmla="*/ f58 f0 1"/>
              <a:gd name="f67" fmla="*/ f59 f0 1"/>
              <a:gd name="f68" fmla="*/ f60 f0 1"/>
              <a:gd name="f69" fmla="*/ f61 f0 1"/>
              <a:gd name="f70" fmla="*/ f64 1 2"/>
              <a:gd name="f71" fmla="*/ f65 1 2"/>
              <a:gd name="f72" fmla="*/ f65 1 21540"/>
              <a:gd name="f73" fmla="*/ f64 1 21600"/>
              <a:gd name="f74" fmla="*/ f66 1 f2"/>
              <a:gd name="f75" fmla="*/ f67 1 f2"/>
              <a:gd name="f76" fmla="*/ f68 1 f2"/>
              <a:gd name="f77" fmla="*/ f69 1 f2"/>
              <a:gd name="f78" fmla="*/ f71 1 f72"/>
              <a:gd name="f79" fmla="*/ f70 1 f73"/>
              <a:gd name="f80" fmla="*/ 0 1 f72"/>
              <a:gd name="f81" fmla="*/ f6 1 f72"/>
              <a:gd name="f82" fmla="*/ 0 1 f73"/>
              <a:gd name="f83" fmla="*/ f7 1 f73"/>
              <a:gd name="f84" fmla="+- f74 0 f1"/>
              <a:gd name="f85" fmla="+- f75 0 f1"/>
              <a:gd name="f86" fmla="+- f76 0 f1"/>
              <a:gd name="f87" fmla="+- f77 0 f1"/>
              <a:gd name="f88" fmla="*/ f80 f62 1"/>
              <a:gd name="f89" fmla="*/ f81 f62 1"/>
              <a:gd name="f90" fmla="*/ f83 f63 1"/>
              <a:gd name="f91" fmla="*/ f82 f63 1"/>
              <a:gd name="f92" fmla="*/ f78 f62 1"/>
              <a:gd name="f93" fmla="*/ f79 f63 1"/>
            </a:gdLst>
            <a:ahLst/>
            <a:cxnLst>
              <a:cxn ang="3cd4">
                <a:pos x="hc" y="t"/>
              </a:cxn>
              <a:cxn ang="0">
                <a:pos x="r" y="vc"/>
              </a:cxn>
              <a:cxn ang="cd4">
                <a:pos x="hc" y="b"/>
              </a:cxn>
              <a:cxn ang="cd2">
                <a:pos x="l" y="vc"/>
              </a:cxn>
              <a:cxn ang="f84">
                <a:pos x="f92" y="f93"/>
              </a:cxn>
              <a:cxn ang="f85">
                <a:pos x="f92" y="f93"/>
              </a:cxn>
              <a:cxn ang="f86">
                <a:pos x="f92" y="f93"/>
              </a:cxn>
              <a:cxn ang="f87">
                <a:pos x="f92" y="f93"/>
              </a:cxn>
            </a:cxnLst>
            <a:rect l="f88" t="f91" r="f89" b="f90"/>
            <a:pathLst>
              <a:path w="21540" h="21600">
                <a:moveTo>
                  <a:pt x="f8" y="f9"/>
                </a:moveTo>
                <a:cubicBezTo>
                  <a:pt x="f10" y="f11"/>
                  <a:pt x="f12" y="f11"/>
                  <a:pt x="f13" y="f9"/>
                </a:cubicBezTo>
                <a:lnTo>
                  <a:pt x="f14" y="f15"/>
                </a:lnTo>
                <a:cubicBezTo>
                  <a:pt x="f16" y="f17"/>
                  <a:pt x="f18" y="f19"/>
                  <a:pt x="f20" y="f19"/>
                </a:cubicBezTo>
                <a:lnTo>
                  <a:pt x="f21" y="f19"/>
                </a:lnTo>
                <a:lnTo>
                  <a:pt x="f21" y="f22"/>
                </a:lnTo>
                <a:cubicBezTo>
                  <a:pt x="f21" y="f23"/>
                  <a:pt x="f24" y="f25"/>
                  <a:pt x="f26" y="f25"/>
                </a:cubicBezTo>
                <a:lnTo>
                  <a:pt x="f27" y="f25"/>
                </a:lnTo>
                <a:cubicBezTo>
                  <a:pt x="f28" y="f25"/>
                  <a:pt x="f29" y="f23"/>
                  <a:pt x="f29" y="f22"/>
                </a:cubicBezTo>
                <a:lnTo>
                  <a:pt x="f29" y="f30"/>
                </a:lnTo>
                <a:cubicBezTo>
                  <a:pt x="f29" y="f31"/>
                  <a:pt x="f28" y="f32"/>
                  <a:pt x="f27" y="f32"/>
                </a:cubicBezTo>
                <a:lnTo>
                  <a:pt x="f33" y="f32"/>
                </a:lnTo>
                <a:cubicBezTo>
                  <a:pt x="f34" y="f35"/>
                  <a:pt x="f36" y="f37"/>
                  <a:pt x="f38" y="f37"/>
                </a:cubicBezTo>
                <a:cubicBezTo>
                  <a:pt x="f39" y="f37"/>
                  <a:pt x="f40" y="f41"/>
                  <a:pt x="f40" y="f42"/>
                </a:cubicBezTo>
                <a:cubicBezTo>
                  <a:pt x="f40" y="f43"/>
                  <a:pt x="f44" y="f5"/>
                  <a:pt x="f38" y="f5"/>
                </a:cubicBezTo>
                <a:cubicBezTo>
                  <a:pt x="f36" y="f5"/>
                  <a:pt x="f45" y="f46"/>
                  <a:pt x="f33" y="f47"/>
                </a:cubicBezTo>
                <a:lnTo>
                  <a:pt x="f27" y="f47"/>
                </a:lnTo>
                <a:cubicBezTo>
                  <a:pt x="f48" y="f47"/>
                  <a:pt x="f5" y="f49"/>
                  <a:pt x="f5" y="f30"/>
                </a:cubicBezTo>
                <a:lnTo>
                  <a:pt x="f5" y="f22"/>
                </a:lnTo>
                <a:cubicBezTo>
                  <a:pt x="f5" y="f50"/>
                  <a:pt x="f48" y="f7"/>
                  <a:pt x="f27" y="f7"/>
                </a:cubicBezTo>
                <a:lnTo>
                  <a:pt x="f26" y="f7"/>
                </a:lnTo>
                <a:cubicBezTo>
                  <a:pt x="f51" y="f7"/>
                  <a:pt x="f52" y="f50"/>
                  <a:pt x="f52" y="f22"/>
                </a:cubicBezTo>
                <a:lnTo>
                  <a:pt x="f52" y="f53"/>
                </a:lnTo>
                <a:lnTo>
                  <a:pt x="f54" y="f53"/>
                </a:lnTo>
                <a:cubicBezTo>
                  <a:pt x="f55" y="f53"/>
                  <a:pt x="f7" y="f17"/>
                  <a:pt x="f56" y="f57"/>
                </a:cubicBezTo>
                <a:lnTo>
                  <a:pt x="f8" y="f9"/>
                </a:lnTo>
                <a:close/>
              </a:path>
            </a:pathLst>
          </a:custGeom>
          <a:solidFill>
            <a:srgbClr val="E15E32"/>
          </a:solidFill>
          <a:ln cap="flat">
            <a:noFill/>
            <a:prstDash val="solid"/>
          </a:ln>
        </p:spPr>
        <p:txBody>
          <a:bodyPr vert="horz" wrap="square" lIns="38103" tIns="38103" rIns="38103" bIns="38103" anchor="ctr" anchorCtr="0" compatLnSpc="1">
            <a:noAutofit/>
          </a:bodyPr>
          <a:lstStyle/>
          <a:p>
            <a:pPr marL="0" marR="0" lvl="0" indent="0" algn="l" defTabSz="914400" rtl="0" fontAlgn="auto" hangingPunct="1">
              <a:lnSpc>
                <a:spcPct val="100000"/>
              </a:lnSpc>
              <a:spcBef>
                <a:spcPts val="0"/>
              </a:spcBef>
              <a:spcAft>
                <a:spcPts val="0"/>
              </a:spcAft>
              <a:buNone/>
              <a:tabLst/>
              <a:defRPr sz="3000" b="0" i="0" u="none" strike="noStrike" kern="0" cap="none" spc="0" baseline="0">
                <a:solidFill>
                  <a:srgbClr val="FFFFFF"/>
                </a:solidFill>
                <a:uFillTx/>
              </a:defRPr>
            </a:pPr>
            <a:endParaRPr lang="en-GB" sz="3000" b="0" i="0" u="none" strike="noStrike" kern="1200" cap="none" spc="0" baseline="0">
              <a:solidFill>
                <a:srgbClr val="FFFFFF"/>
              </a:solidFill>
              <a:uFillTx/>
              <a:latin typeface="Arial"/>
            </a:endParaRPr>
          </a:p>
        </p:txBody>
      </p:sp>
      <p:sp>
        <p:nvSpPr>
          <p:cNvPr id="7" name="Shape">
            <a:extLst>
              <a:ext uri="{FF2B5EF4-FFF2-40B4-BE49-F238E27FC236}">
                <a16:creationId xmlns:a16="http://schemas.microsoft.com/office/drawing/2014/main" id="{D36D2AC2-417E-7E0C-C285-9CE4F7703607}"/>
              </a:ext>
            </a:extLst>
          </p:cNvPr>
          <p:cNvSpPr/>
          <p:nvPr/>
        </p:nvSpPr>
        <p:spPr>
          <a:xfrm>
            <a:off x="6581110" y="2999533"/>
            <a:ext cx="2681295" cy="2677363"/>
          </a:xfrm>
          <a:custGeom>
            <a:avLst/>
            <a:gdLst>
              <a:gd name="f0" fmla="val 10800000"/>
              <a:gd name="f1" fmla="val 5400000"/>
              <a:gd name="f2" fmla="val 180"/>
              <a:gd name="f3" fmla="val w"/>
              <a:gd name="f4" fmla="val h"/>
              <a:gd name="f5" fmla="val 0"/>
              <a:gd name="f6" fmla="val 21540"/>
              <a:gd name="f7" fmla="val 21600"/>
              <a:gd name="f8" fmla="val 20891"/>
              <a:gd name="f9" fmla="val 8608"/>
              <a:gd name="f10" fmla="val 20777"/>
              <a:gd name="f11" fmla="val 8424"/>
              <a:gd name="f12" fmla="val 20503"/>
              <a:gd name="f13" fmla="val 20411"/>
              <a:gd name="f14" fmla="val 19817"/>
              <a:gd name="f15" fmla="val 9664"/>
              <a:gd name="f16" fmla="val 19703"/>
              <a:gd name="f17" fmla="val 9847"/>
              <a:gd name="f18" fmla="val 19840"/>
              <a:gd name="f19" fmla="val 10100"/>
              <a:gd name="f20" fmla="val 20069"/>
              <a:gd name="f21" fmla="val 20320"/>
              <a:gd name="f22" fmla="val 17331"/>
              <a:gd name="f23" fmla="val 19305"/>
              <a:gd name="f24" fmla="val 18720"/>
              <a:gd name="f25" fmla="val 20911"/>
              <a:gd name="f26" fmla="val 16754"/>
              <a:gd name="f27" fmla="val 4251"/>
              <a:gd name="f28" fmla="val 2286"/>
              <a:gd name="f29" fmla="val 686"/>
              <a:gd name="f30" fmla="val 4774"/>
              <a:gd name="f31" fmla="val 2800"/>
              <a:gd name="f32" fmla="val 1194"/>
              <a:gd name="f33" fmla="val 11680"/>
              <a:gd name="f34" fmla="val 11817"/>
              <a:gd name="f35" fmla="val 1492"/>
              <a:gd name="f36" fmla="val 12091"/>
              <a:gd name="f37" fmla="val 1699"/>
              <a:gd name="f38" fmla="val 12434"/>
              <a:gd name="f39" fmla="val 12891"/>
              <a:gd name="f40" fmla="val 13280"/>
              <a:gd name="f41" fmla="val 1331"/>
              <a:gd name="f42" fmla="val 849"/>
              <a:gd name="f43" fmla="val 367"/>
              <a:gd name="f44" fmla="val 12914"/>
              <a:gd name="f45" fmla="val 11794"/>
              <a:gd name="f46" fmla="val 207"/>
              <a:gd name="f47" fmla="val 505"/>
              <a:gd name="f48" fmla="val 1897"/>
              <a:gd name="f49" fmla="val 2410"/>
              <a:gd name="f50" fmla="val 19695"/>
              <a:gd name="f51" fmla="val 19109"/>
              <a:gd name="f52" fmla="val 21006"/>
              <a:gd name="f53" fmla="val 10077"/>
              <a:gd name="f54" fmla="val 21257"/>
              <a:gd name="f55" fmla="val 21486"/>
              <a:gd name="f56" fmla="val 21509"/>
              <a:gd name="f57" fmla="val 9641"/>
              <a:gd name="f58" fmla="+- 0 0 -90"/>
              <a:gd name="f59" fmla="+- 0 0 -180"/>
              <a:gd name="f60" fmla="+- 0 0 -270"/>
              <a:gd name="f61" fmla="+- 0 0 -360"/>
              <a:gd name="f62" fmla="*/ f3 1 21540"/>
              <a:gd name="f63" fmla="*/ f4 1 21600"/>
              <a:gd name="f64" fmla="+- f7 0 f5"/>
              <a:gd name="f65" fmla="+- f6 0 f5"/>
              <a:gd name="f66" fmla="*/ f58 f0 1"/>
              <a:gd name="f67" fmla="*/ f59 f0 1"/>
              <a:gd name="f68" fmla="*/ f60 f0 1"/>
              <a:gd name="f69" fmla="*/ f61 f0 1"/>
              <a:gd name="f70" fmla="*/ f64 1 2"/>
              <a:gd name="f71" fmla="*/ f65 1 2"/>
              <a:gd name="f72" fmla="*/ f65 1 21540"/>
              <a:gd name="f73" fmla="*/ f64 1 21600"/>
              <a:gd name="f74" fmla="*/ f66 1 f2"/>
              <a:gd name="f75" fmla="*/ f67 1 f2"/>
              <a:gd name="f76" fmla="*/ f68 1 f2"/>
              <a:gd name="f77" fmla="*/ f69 1 f2"/>
              <a:gd name="f78" fmla="*/ f71 1 f72"/>
              <a:gd name="f79" fmla="*/ f70 1 f73"/>
              <a:gd name="f80" fmla="*/ 0 1 f72"/>
              <a:gd name="f81" fmla="*/ f6 1 f72"/>
              <a:gd name="f82" fmla="*/ 0 1 f73"/>
              <a:gd name="f83" fmla="*/ f7 1 f73"/>
              <a:gd name="f84" fmla="+- f74 0 f1"/>
              <a:gd name="f85" fmla="+- f75 0 f1"/>
              <a:gd name="f86" fmla="+- f76 0 f1"/>
              <a:gd name="f87" fmla="+- f77 0 f1"/>
              <a:gd name="f88" fmla="*/ f80 f62 1"/>
              <a:gd name="f89" fmla="*/ f81 f62 1"/>
              <a:gd name="f90" fmla="*/ f83 f63 1"/>
              <a:gd name="f91" fmla="*/ f82 f63 1"/>
              <a:gd name="f92" fmla="*/ f78 f62 1"/>
              <a:gd name="f93" fmla="*/ f79 f63 1"/>
            </a:gdLst>
            <a:ahLst/>
            <a:cxnLst>
              <a:cxn ang="3cd4">
                <a:pos x="hc" y="t"/>
              </a:cxn>
              <a:cxn ang="0">
                <a:pos x="r" y="vc"/>
              </a:cxn>
              <a:cxn ang="cd4">
                <a:pos x="hc" y="b"/>
              </a:cxn>
              <a:cxn ang="cd2">
                <a:pos x="l" y="vc"/>
              </a:cxn>
              <a:cxn ang="f84">
                <a:pos x="f92" y="f93"/>
              </a:cxn>
              <a:cxn ang="f85">
                <a:pos x="f92" y="f93"/>
              </a:cxn>
              <a:cxn ang="f86">
                <a:pos x="f92" y="f93"/>
              </a:cxn>
              <a:cxn ang="f87">
                <a:pos x="f92" y="f93"/>
              </a:cxn>
            </a:cxnLst>
            <a:rect l="f88" t="f91" r="f89" b="f90"/>
            <a:pathLst>
              <a:path w="21540" h="21600">
                <a:moveTo>
                  <a:pt x="f8" y="f9"/>
                </a:moveTo>
                <a:cubicBezTo>
                  <a:pt x="f10" y="f11"/>
                  <a:pt x="f12" y="f11"/>
                  <a:pt x="f13" y="f9"/>
                </a:cubicBezTo>
                <a:lnTo>
                  <a:pt x="f14" y="f15"/>
                </a:lnTo>
                <a:cubicBezTo>
                  <a:pt x="f16" y="f17"/>
                  <a:pt x="f18" y="f19"/>
                  <a:pt x="f20" y="f19"/>
                </a:cubicBezTo>
                <a:lnTo>
                  <a:pt x="f21" y="f19"/>
                </a:lnTo>
                <a:lnTo>
                  <a:pt x="f21" y="f22"/>
                </a:lnTo>
                <a:cubicBezTo>
                  <a:pt x="f21" y="f23"/>
                  <a:pt x="f24" y="f25"/>
                  <a:pt x="f26" y="f25"/>
                </a:cubicBezTo>
                <a:lnTo>
                  <a:pt x="f27" y="f25"/>
                </a:lnTo>
                <a:cubicBezTo>
                  <a:pt x="f28" y="f25"/>
                  <a:pt x="f29" y="f23"/>
                  <a:pt x="f29" y="f22"/>
                </a:cubicBezTo>
                <a:lnTo>
                  <a:pt x="f29" y="f30"/>
                </a:lnTo>
                <a:cubicBezTo>
                  <a:pt x="f29" y="f31"/>
                  <a:pt x="f28" y="f32"/>
                  <a:pt x="f27" y="f32"/>
                </a:cubicBezTo>
                <a:lnTo>
                  <a:pt x="f33" y="f32"/>
                </a:lnTo>
                <a:cubicBezTo>
                  <a:pt x="f34" y="f35"/>
                  <a:pt x="f36" y="f37"/>
                  <a:pt x="f38" y="f37"/>
                </a:cubicBezTo>
                <a:cubicBezTo>
                  <a:pt x="f39" y="f37"/>
                  <a:pt x="f40" y="f41"/>
                  <a:pt x="f40" y="f42"/>
                </a:cubicBezTo>
                <a:cubicBezTo>
                  <a:pt x="f40" y="f43"/>
                  <a:pt x="f44" y="f5"/>
                  <a:pt x="f38" y="f5"/>
                </a:cubicBezTo>
                <a:cubicBezTo>
                  <a:pt x="f36" y="f5"/>
                  <a:pt x="f45" y="f46"/>
                  <a:pt x="f33" y="f47"/>
                </a:cubicBezTo>
                <a:lnTo>
                  <a:pt x="f27" y="f47"/>
                </a:lnTo>
                <a:cubicBezTo>
                  <a:pt x="f48" y="f47"/>
                  <a:pt x="f5" y="f49"/>
                  <a:pt x="f5" y="f30"/>
                </a:cubicBezTo>
                <a:lnTo>
                  <a:pt x="f5" y="f22"/>
                </a:lnTo>
                <a:cubicBezTo>
                  <a:pt x="f5" y="f50"/>
                  <a:pt x="f48" y="f7"/>
                  <a:pt x="f27" y="f7"/>
                </a:cubicBezTo>
                <a:lnTo>
                  <a:pt x="f26" y="f7"/>
                </a:lnTo>
                <a:cubicBezTo>
                  <a:pt x="f51" y="f7"/>
                  <a:pt x="f52" y="f50"/>
                  <a:pt x="f52" y="f22"/>
                </a:cubicBezTo>
                <a:lnTo>
                  <a:pt x="f52" y="f53"/>
                </a:lnTo>
                <a:lnTo>
                  <a:pt x="f54" y="f53"/>
                </a:lnTo>
                <a:cubicBezTo>
                  <a:pt x="f55" y="f53"/>
                  <a:pt x="f7" y="f17"/>
                  <a:pt x="f56" y="f57"/>
                </a:cubicBezTo>
                <a:lnTo>
                  <a:pt x="f8" y="f9"/>
                </a:lnTo>
                <a:close/>
              </a:path>
            </a:pathLst>
          </a:custGeom>
          <a:solidFill>
            <a:srgbClr val="6E2466">
              <a:alpha val="20000"/>
            </a:srgbClr>
          </a:solidFill>
          <a:ln cap="flat">
            <a:noFill/>
            <a:prstDash val="solid"/>
          </a:ln>
        </p:spPr>
        <p:txBody>
          <a:bodyPr vert="horz" wrap="square" lIns="38103" tIns="38103" rIns="38103" bIns="38103" anchor="ctr" anchorCtr="0" compatLnSpc="1">
            <a:noAutofit/>
          </a:bodyPr>
          <a:lstStyle/>
          <a:p>
            <a:pPr marL="0" marR="0" lvl="0" indent="0" algn="l" defTabSz="914400" rtl="0" fontAlgn="auto" hangingPunct="1">
              <a:lnSpc>
                <a:spcPct val="100000"/>
              </a:lnSpc>
              <a:spcBef>
                <a:spcPts val="0"/>
              </a:spcBef>
              <a:spcAft>
                <a:spcPts val="0"/>
              </a:spcAft>
              <a:buNone/>
              <a:tabLst/>
              <a:defRPr sz="3000" b="0" i="0" u="none" strike="noStrike" kern="0" cap="none" spc="0" baseline="0">
                <a:solidFill>
                  <a:srgbClr val="FFFFFF"/>
                </a:solidFill>
                <a:uFillTx/>
              </a:defRPr>
            </a:pPr>
            <a:endParaRPr lang="en-GB" sz="3000" b="0" i="0" u="none" strike="noStrike" kern="1200" cap="none" spc="0" baseline="0">
              <a:solidFill>
                <a:srgbClr val="FFFFFF"/>
              </a:solidFill>
              <a:uFillTx/>
              <a:latin typeface="Arial"/>
            </a:endParaRPr>
          </a:p>
        </p:txBody>
      </p:sp>
      <p:sp>
        <p:nvSpPr>
          <p:cNvPr id="8" name="TextBox 33">
            <a:extLst>
              <a:ext uri="{FF2B5EF4-FFF2-40B4-BE49-F238E27FC236}">
                <a16:creationId xmlns:a16="http://schemas.microsoft.com/office/drawing/2014/main" id="{8A056613-CE8D-1EB2-CC2E-A0BFB230E28F}"/>
              </a:ext>
            </a:extLst>
          </p:cNvPr>
          <p:cNvSpPr txBox="1"/>
          <p:nvPr/>
        </p:nvSpPr>
        <p:spPr>
          <a:xfrm>
            <a:off x="8635474" y="1970548"/>
            <a:ext cx="2091031" cy="830997"/>
          </a:xfrm>
          <a:prstGeom prst="rect">
            <a:avLst/>
          </a:prstGeom>
          <a:noFill/>
          <a:ln cap="flat">
            <a:noFill/>
          </a:ln>
        </p:spPr>
        <p:txBody>
          <a:bodyPr vert="horz" wrap="square" lIns="0" tIns="45720" rIns="0" bIns="45720" anchor="b"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dirty="0">
                <a:solidFill>
                  <a:srgbClr val="0033A0">
                    <a:alpha val="20000"/>
                  </a:srgbClr>
                </a:solidFill>
                <a:uFillTx/>
                <a:latin typeface="Arial"/>
              </a:rPr>
              <a:t>Summary &amp;</a:t>
            </a:r>
            <a:br>
              <a:rPr lang="en-US" sz="2400" b="1" i="0" u="none" strike="noStrike" kern="1200" cap="none" spc="0" baseline="0" dirty="0">
                <a:solidFill>
                  <a:srgbClr val="0033A0">
                    <a:alpha val="20000"/>
                  </a:srgbClr>
                </a:solidFill>
                <a:uFillTx/>
                <a:latin typeface="Arial"/>
              </a:rPr>
            </a:br>
            <a:r>
              <a:rPr lang="en-US" sz="2400" b="1" i="0" u="none" strike="noStrike" kern="1200" cap="none" spc="0" baseline="0" dirty="0">
                <a:solidFill>
                  <a:srgbClr val="0033A0">
                    <a:alpha val="20000"/>
                  </a:srgbClr>
                </a:solidFill>
                <a:uFillTx/>
                <a:latin typeface="Arial"/>
              </a:rPr>
              <a:t>Conclusions</a:t>
            </a:r>
          </a:p>
        </p:txBody>
      </p:sp>
      <p:grpSp>
        <p:nvGrpSpPr>
          <p:cNvPr id="9" name="Group 35">
            <a:extLst>
              <a:ext uri="{FF2B5EF4-FFF2-40B4-BE49-F238E27FC236}">
                <a16:creationId xmlns:a16="http://schemas.microsoft.com/office/drawing/2014/main" id="{37A6A1D8-137B-EA25-10AB-F5C36D86D5DB}"/>
              </a:ext>
            </a:extLst>
          </p:cNvPr>
          <p:cNvGrpSpPr/>
          <p:nvPr/>
        </p:nvGrpSpPr>
        <p:grpSpPr>
          <a:xfrm>
            <a:off x="5068107" y="1838632"/>
            <a:ext cx="2091031" cy="1105253"/>
            <a:chOff x="5068107" y="1985775"/>
            <a:chExt cx="2091031" cy="1105253"/>
          </a:xfrm>
        </p:grpSpPr>
        <p:sp>
          <p:nvSpPr>
            <p:cNvPr id="10" name="TextBox 36">
              <a:extLst>
                <a:ext uri="{FF2B5EF4-FFF2-40B4-BE49-F238E27FC236}">
                  <a16:creationId xmlns:a16="http://schemas.microsoft.com/office/drawing/2014/main" id="{0E58A014-464B-2A53-15C7-D9B3555A75F5}"/>
                </a:ext>
              </a:extLst>
            </p:cNvPr>
            <p:cNvSpPr txBox="1"/>
            <p:nvPr/>
          </p:nvSpPr>
          <p:spPr>
            <a:xfrm>
              <a:off x="5068107" y="1985775"/>
              <a:ext cx="2091031" cy="830997"/>
            </a:xfrm>
            <a:prstGeom prst="rect">
              <a:avLst/>
            </a:prstGeom>
            <a:noFill/>
            <a:ln cap="flat">
              <a:noFill/>
            </a:ln>
          </p:spPr>
          <p:txBody>
            <a:bodyPr vert="horz" wrap="square" lIns="0" tIns="45720" rIns="0" bIns="45720" anchor="b"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dirty="0">
                  <a:solidFill>
                    <a:srgbClr val="0033A0">
                      <a:alpha val="20000"/>
                    </a:srgbClr>
                  </a:solidFill>
                  <a:uFillTx/>
                  <a:latin typeface="Arial"/>
                </a:rPr>
                <a:t>Timeline &amp;  Plans</a:t>
              </a:r>
            </a:p>
          </p:txBody>
        </p:sp>
        <p:sp>
          <p:nvSpPr>
            <p:cNvPr id="11" name="TextBox 37">
              <a:extLst>
                <a:ext uri="{FF2B5EF4-FFF2-40B4-BE49-F238E27FC236}">
                  <a16:creationId xmlns:a16="http://schemas.microsoft.com/office/drawing/2014/main" id="{2AE68BD5-15B4-B2AC-EE30-AFF7F9031ABB}"/>
                </a:ext>
              </a:extLst>
            </p:cNvPr>
            <p:cNvSpPr txBox="1"/>
            <p:nvPr/>
          </p:nvSpPr>
          <p:spPr>
            <a:xfrm>
              <a:off x="5068107" y="2814029"/>
              <a:ext cx="2091031" cy="276999"/>
            </a:xfrm>
            <a:prstGeom prst="rect">
              <a:avLst/>
            </a:prstGeom>
            <a:noFill/>
            <a:ln cap="flat">
              <a:noFill/>
            </a:ln>
          </p:spPr>
          <p:txBody>
            <a:bodyPr vert="horz" wrap="square" lIns="0" tIns="45720" rIns="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33A0"/>
                </a:solidFill>
                <a:uFillTx/>
                <a:latin typeface="Arial"/>
              </a:endParaRPr>
            </a:p>
          </p:txBody>
        </p:sp>
      </p:grpSp>
      <p:sp>
        <p:nvSpPr>
          <p:cNvPr id="13" name="TextBox 39">
            <a:extLst>
              <a:ext uri="{FF2B5EF4-FFF2-40B4-BE49-F238E27FC236}">
                <a16:creationId xmlns:a16="http://schemas.microsoft.com/office/drawing/2014/main" id="{99CD913E-4F3B-2C6E-BE18-EA6765E7F2C5}"/>
              </a:ext>
            </a:extLst>
          </p:cNvPr>
          <p:cNvSpPr txBox="1"/>
          <p:nvPr/>
        </p:nvSpPr>
        <p:spPr>
          <a:xfrm>
            <a:off x="1459967" y="1786341"/>
            <a:ext cx="2091031" cy="1200332"/>
          </a:xfrm>
          <a:prstGeom prst="rect">
            <a:avLst/>
          </a:prstGeom>
          <a:noFill/>
          <a:ln cap="flat">
            <a:noFill/>
          </a:ln>
        </p:spPr>
        <p:txBody>
          <a:bodyPr vert="horz" wrap="square" lIns="0" tIns="45720" rIns="0" bIns="45720" anchor="b"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0" cap="none" spc="0" baseline="0" dirty="0">
                <a:solidFill>
                  <a:srgbClr val="0033A0">
                    <a:alpha val="20000"/>
                  </a:srgbClr>
                </a:solidFill>
                <a:uFillTx/>
                <a:latin typeface="Arial"/>
              </a:rPr>
              <a:t>Progress since the last ESPP</a:t>
            </a:r>
            <a:endParaRPr lang="en-US" sz="2400" b="1" i="0" u="none" strike="noStrike" kern="1200" cap="none" spc="0" baseline="0" dirty="0">
              <a:solidFill>
                <a:srgbClr val="0033A0">
                  <a:alpha val="20000"/>
                </a:srgbClr>
              </a:solidFill>
              <a:uFillTx/>
              <a:latin typeface="Arial"/>
            </a:endParaRPr>
          </a:p>
        </p:txBody>
      </p:sp>
      <p:sp>
        <p:nvSpPr>
          <p:cNvPr id="16" name="TextBox 45">
            <a:extLst>
              <a:ext uri="{FF2B5EF4-FFF2-40B4-BE49-F238E27FC236}">
                <a16:creationId xmlns:a16="http://schemas.microsoft.com/office/drawing/2014/main" id="{D69C8C5B-130F-0760-7625-170886A64348}"/>
              </a:ext>
            </a:extLst>
          </p:cNvPr>
          <p:cNvSpPr txBox="1"/>
          <p:nvPr/>
        </p:nvSpPr>
        <p:spPr>
          <a:xfrm>
            <a:off x="6879003" y="4150226"/>
            <a:ext cx="2004236" cy="830997"/>
          </a:xfrm>
          <a:prstGeom prst="rect">
            <a:avLst/>
          </a:prstGeom>
          <a:noFill/>
          <a:ln cap="flat">
            <a:noFill/>
          </a:ln>
        </p:spPr>
        <p:txBody>
          <a:bodyPr vert="horz" wrap="square" lIns="0" tIns="45720" rIns="0" bIns="45720" anchor="b"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dirty="0">
                <a:solidFill>
                  <a:srgbClr val="0033A0">
                    <a:alpha val="20000"/>
                  </a:srgbClr>
                </a:solidFill>
                <a:uFillTx/>
                <a:latin typeface="Arial"/>
              </a:rPr>
              <a:t>Possible HEP Contributions</a:t>
            </a:r>
          </a:p>
        </p:txBody>
      </p:sp>
      <p:sp>
        <p:nvSpPr>
          <p:cNvPr id="17" name="Datumsplatzhalter 39">
            <a:extLst>
              <a:ext uri="{FF2B5EF4-FFF2-40B4-BE49-F238E27FC236}">
                <a16:creationId xmlns:a16="http://schemas.microsoft.com/office/drawing/2014/main" id="{813F2FC0-35AA-F33D-E3CA-BB2CA72083FA}"/>
              </a:ext>
            </a:extLst>
          </p:cNvPr>
          <p:cNvSpPr txBox="1"/>
          <p:nvPr/>
        </p:nvSpPr>
        <p:spPr>
          <a:xfrm>
            <a:off x="2495598" y="6378351"/>
            <a:ext cx="1620792"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0033A0"/>
                </a:solidFill>
                <a:uFillTx/>
                <a:latin typeface="Arial"/>
              </a:rPr>
              <a:t>23.06.2025</a:t>
            </a:r>
            <a:endParaRPr lang="en-GB" sz="1000" b="0" i="0" u="none" strike="noStrike" kern="1200" cap="none" spc="0" baseline="0">
              <a:solidFill>
                <a:srgbClr val="0033A0"/>
              </a:solidFill>
              <a:uFillTx/>
              <a:latin typeface="Arial"/>
            </a:endParaRPr>
          </a:p>
        </p:txBody>
      </p:sp>
      <p:sp>
        <p:nvSpPr>
          <p:cNvPr id="19" name="Fußzeilenplatzhalter 3">
            <a:extLst>
              <a:ext uri="{FF2B5EF4-FFF2-40B4-BE49-F238E27FC236}">
                <a16:creationId xmlns:a16="http://schemas.microsoft.com/office/drawing/2014/main" id="{81A6E910-A7C7-63BC-170F-0E41C39A6C9E}"/>
              </a:ext>
            </a:extLst>
          </p:cNvPr>
          <p:cNvSpPr txBox="1"/>
          <p:nvPr/>
        </p:nvSpPr>
        <p:spPr>
          <a:xfrm>
            <a:off x="4259266" y="6383847"/>
            <a:ext cx="6572222"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33A0"/>
                </a:solidFill>
                <a:uFillTx/>
                <a:latin typeface="Arial"/>
              </a:rPr>
              <a:t>High-Gradient Wakefield Accelerators, ESPP Symposium Venice 2025</a:t>
            </a:r>
          </a:p>
        </p:txBody>
      </p:sp>
      <p:sp>
        <p:nvSpPr>
          <p:cNvPr id="18" name="TextBox 42">
            <a:extLst>
              <a:ext uri="{FF2B5EF4-FFF2-40B4-BE49-F238E27FC236}">
                <a16:creationId xmlns:a16="http://schemas.microsoft.com/office/drawing/2014/main" id="{71B78656-CE59-9388-2264-37136E683350}"/>
              </a:ext>
            </a:extLst>
          </p:cNvPr>
          <p:cNvSpPr txBox="1"/>
          <p:nvPr/>
        </p:nvSpPr>
        <p:spPr>
          <a:xfrm>
            <a:off x="3291245" y="3798332"/>
            <a:ext cx="2037500" cy="1569660"/>
          </a:xfrm>
          <a:prstGeom prst="rect">
            <a:avLst/>
          </a:prstGeom>
          <a:noFill/>
          <a:ln cap="flat">
            <a:noFill/>
          </a:ln>
        </p:spPr>
        <p:txBody>
          <a:bodyPr vert="horz" wrap="square" lIns="0" tIns="45720" rIns="0" bIns="45720" anchor="b"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dirty="0">
                <a:solidFill>
                  <a:srgbClr val="0033A0">
                    <a:alpha val="20000"/>
                  </a:srgbClr>
                </a:solidFill>
                <a:uFillTx/>
                <a:latin typeface="Arial"/>
              </a:rPr>
              <a:t>Applications &amp; </a:t>
            </a:r>
            <a:r>
              <a:rPr lang="en-US" sz="2400" b="1" i="0" u="none" strike="noStrike" kern="1200" cap="none" spc="0" baseline="0" dirty="0">
                <a:solidFill>
                  <a:srgbClr val="0033A0"/>
                </a:solidFill>
                <a:uFillTx/>
                <a:latin typeface="Arial"/>
              </a:rPr>
              <a:t>Collider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dirty="0">
                <a:solidFill>
                  <a:srgbClr val="0033A0"/>
                </a:solidFill>
                <a:latin typeface="Arial"/>
              </a:rPr>
              <a:t>Design</a:t>
            </a:r>
            <a:r>
              <a:rPr lang="en-US" sz="2400" b="1" i="0" u="none" strike="noStrike" kern="1200" cap="none" spc="0" baseline="0" dirty="0">
                <a:solidFill>
                  <a:srgbClr val="0033A0"/>
                </a:solidFill>
                <a:uFillTx/>
                <a:latin typeface="Arial"/>
              </a:rPr>
              <a:t> Studies</a:t>
            </a:r>
          </a:p>
        </p:txBody>
      </p:sp>
    </p:spTree>
    <p:extLst>
      <p:ext uri="{BB962C8B-B14F-4D97-AF65-F5344CB8AC3E}">
        <p14:creationId xmlns:p14="http://schemas.microsoft.com/office/powerpoint/2010/main" val="2472926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426F0CFD-E870-A063-4C34-47E781B1EE0C}"/>
              </a:ext>
            </a:extLst>
          </p:cNvPr>
          <p:cNvSpPr txBox="1">
            <a:spLocks/>
          </p:cNvSpPr>
          <p:nvPr/>
        </p:nvSpPr>
        <p:spPr>
          <a:xfrm>
            <a:off x="83127" y="374679"/>
            <a:ext cx="11994077" cy="1065742"/>
          </a:xfrm>
          <a:prstGeom prst="rect">
            <a:avLst/>
          </a:prstGeom>
          <a:noFill/>
          <a:ln>
            <a:noFill/>
          </a:ln>
        </p:spPr>
        <p:txBody>
          <a:bodyPr vert="horz" wrap="square" lIns="0" tIns="0" rIns="0" bIns="0" anchor="t" anchorCtr="1" compatLnSpc="1">
            <a:noAutofit/>
          </a:bodyPr>
          <a:lstStyle>
            <a:lvl1pPr marL="0" marR="0" lvl="0" indent="0" algn="l" defTabSz="914400" rtl="0" fontAlgn="auto" hangingPunct="1">
              <a:lnSpc>
                <a:spcPct val="90000"/>
              </a:lnSpc>
              <a:spcBef>
                <a:spcPts val="0"/>
              </a:spcBef>
              <a:spcAft>
                <a:spcPts val="0"/>
              </a:spcAft>
              <a:buNone/>
              <a:tabLst/>
              <a:defRPr lang="de-DE" sz="3600" b="1" i="0" u="none" strike="noStrike" kern="1200" cap="none" spc="0" baseline="0">
                <a:solidFill>
                  <a:srgbClr val="0033A0"/>
                </a:solidFill>
                <a:uFillTx/>
                <a:latin typeface="Arial"/>
              </a:defRPr>
            </a:lvl1pPr>
          </a:lstStyle>
          <a:p>
            <a:pPr algn="ctr"/>
            <a:r>
              <a:rPr lang="en-US" dirty="0">
                <a:solidFill>
                  <a:srgbClr val="0D3DA5"/>
                </a:solidFill>
              </a:rPr>
              <a:t>To Be a Collider Technology, Wakefield Accelerators Must Offer a Path To…</a:t>
            </a:r>
            <a:endParaRPr lang="en-GB" dirty="0">
              <a:solidFill>
                <a:srgbClr val="0D3DA5"/>
              </a:solidFill>
            </a:endParaRPr>
          </a:p>
        </p:txBody>
      </p:sp>
      <p:sp>
        <p:nvSpPr>
          <p:cNvPr id="4" name="Ellipse 5">
            <a:extLst>
              <a:ext uri="{FF2B5EF4-FFF2-40B4-BE49-F238E27FC236}">
                <a16:creationId xmlns:a16="http://schemas.microsoft.com/office/drawing/2014/main" id="{85D88B79-F40C-5B71-0AD5-BB9F948827AB}"/>
              </a:ext>
            </a:extLst>
          </p:cNvPr>
          <p:cNvSpPr/>
          <p:nvPr/>
        </p:nvSpPr>
        <p:spPr>
          <a:xfrm>
            <a:off x="4656161" y="2380411"/>
            <a:ext cx="2880003" cy="28800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E15E32">
              <a:alpha val="95000"/>
            </a:srgbClr>
          </a:solidFill>
          <a:ln w="12701" cap="flat">
            <a:solidFill>
              <a:srgbClr val="F8F8F8"/>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5" name="Ellipse 6">
            <a:extLst>
              <a:ext uri="{FF2B5EF4-FFF2-40B4-BE49-F238E27FC236}">
                <a16:creationId xmlns:a16="http://schemas.microsoft.com/office/drawing/2014/main" id="{E1F2B379-D049-55B3-2270-4EDA9013EAA3}"/>
              </a:ext>
            </a:extLst>
          </p:cNvPr>
          <p:cNvSpPr/>
          <p:nvPr/>
        </p:nvSpPr>
        <p:spPr>
          <a:xfrm>
            <a:off x="711576" y="2392116"/>
            <a:ext cx="2880003" cy="28800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33A0">
              <a:alpha val="95000"/>
            </a:srgbClr>
          </a:solidFill>
          <a:ln w="19046" cap="flat">
            <a:solidFill>
              <a:srgbClr val="F8F8F8"/>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6" name="Ellipse 7">
            <a:extLst>
              <a:ext uri="{FF2B5EF4-FFF2-40B4-BE49-F238E27FC236}">
                <a16:creationId xmlns:a16="http://schemas.microsoft.com/office/drawing/2014/main" id="{62B07968-5974-A58F-7FB7-AAC20CF66E71}"/>
              </a:ext>
            </a:extLst>
          </p:cNvPr>
          <p:cNvSpPr/>
          <p:nvPr/>
        </p:nvSpPr>
        <p:spPr>
          <a:xfrm>
            <a:off x="8449394" y="2384288"/>
            <a:ext cx="2880003" cy="28800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61C4D3">
              <a:alpha val="95000"/>
            </a:srgbClr>
          </a:solidFill>
          <a:ln w="19046" cap="flat">
            <a:solidFill>
              <a:srgbClr val="F8F8F8"/>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7" name="Textfeld 8">
            <a:extLst>
              <a:ext uri="{FF2B5EF4-FFF2-40B4-BE49-F238E27FC236}">
                <a16:creationId xmlns:a16="http://schemas.microsoft.com/office/drawing/2014/main" id="{4603D6FD-CB8C-68B3-2122-4292D0AE50B8}"/>
              </a:ext>
            </a:extLst>
          </p:cNvPr>
          <p:cNvSpPr txBox="1"/>
          <p:nvPr/>
        </p:nvSpPr>
        <p:spPr>
          <a:xfrm>
            <a:off x="1363114" y="3276468"/>
            <a:ext cx="1564529" cy="1107996"/>
          </a:xfrm>
          <a:prstGeom prst="rect">
            <a:avLst/>
          </a:prstGeom>
          <a:noFill/>
          <a:ln cap="flat">
            <a:noFill/>
          </a:ln>
        </p:spPr>
        <p:txBody>
          <a:bodyPr vert="horz" wrap="none" lIns="0" tIns="0" rIns="0" bIns="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rPr>
              <a:t>High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rPr>
              <a:t>Energy</a:t>
            </a:r>
            <a:endParaRPr lang="en-GB" sz="3600" b="1" i="0" u="none" strike="noStrike" kern="1200" cap="none" spc="0" baseline="0">
              <a:solidFill>
                <a:srgbClr val="FFFFFF"/>
              </a:solidFill>
              <a:uFillTx/>
              <a:latin typeface="Arial"/>
            </a:endParaRPr>
          </a:p>
        </p:txBody>
      </p:sp>
      <p:sp>
        <p:nvSpPr>
          <p:cNvPr id="8" name="Textfeld 9">
            <a:extLst>
              <a:ext uri="{FF2B5EF4-FFF2-40B4-BE49-F238E27FC236}">
                <a16:creationId xmlns:a16="http://schemas.microsoft.com/office/drawing/2014/main" id="{3912DEFE-6CAE-6BDA-5D67-F6AD56E6C20B}"/>
              </a:ext>
            </a:extLst>
          </p:cNvPr>
          <p:cNvSpPr txBox="1"/>
          <p:nvPr/>
        </p:nvSpPr>
        <p:spPr>
          <a:xfrm>
            <a:off x="8853888" y="3277630"/>
            <a:ext cx="2180085" cy="1107996"/>
          </a:xfrm>
          <a:prstGeom prst="rect">
            <a:avLst/>
          </a:prstGeom>
          <a:noFill/>
          <a:ln cap="flat">
            <a:noFill/>
          </a:ln>
        </p:spPr>
        <p:txBody>
          <a:bodyPr vert="horz" wrap="non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rPr>
              <a:t>High</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rPr>
              <a:t>Efficiency</a:t>
            </a:r>
            <a:endParaRPr lang="en-GB" sz="3600" b="1" i="0" u="none" strike="noStrike" kern="1200" cap="none" spc="0" baseline="0">
              <a:solidFill>
                <a:srgbClr val="FFFFFF"/>
              </a:solidFill>
              <a:uFillTx/>
              <a:latin typeface="Arial"/>
            </a:endParaRPr>
          </a:p>
        </p:txBody>
      </p:sp>
      <p:sp>
        <p:nvSpPr>
          <p:cNvPr id="9" name="Textfeld 10">
            <a:extLst>
              <a:ext uri="{FF2B5EF4-FFF2-40B4-BE49-F238E27FC236}">
                <a16:creationId xmlns:a16="http://schemas.microsoft.com/office/drawing/2014/main" id="{3A88A070-28EF-4A01-AC01-B54530BF0A1F}"/>
              </a:ext>
            </a:extLst>
          </p:cNvPr>
          <p:cNvSpPr txBox="1"/>
          <p:nvPr/>
        </p:nvSpPr>
        <p:spPr>
          <a:xfrm>
            <a:off x="4873267" y="3286929"/>
            <a:ext cx="2462214" cy="1107996"/>
          </a:xfrm>
          <a:prstGeom prst="rect">
            <a:avLst/>
          </a:prstGeom>
          <a:noFill/>
          <a:ln cap="flat">
            <a:noFill/>
          </a:ln>
        </p:spPr>
        <p:txBody>
          <a:bodyPr vert="horz" wrap="none" lIns="0" tIns="0" rIns="0" bIns="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rPr>
              <a:t>High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rPr>
              <a:t>Luminosity</a:t>
            </a:r>
            <a:endParaRPr lang="en-GB" sz="3600" b="1" i="0" u="none" strike="noStrike" kern="1200" cap="none" spc="0" baseline="0">
              <a:solidFill>
                <a:srgbClr val="FFFFFF"/>
              </a:solidFill>
              <a:uFillTx/>
              <a:latin typeface="Arial"/>
            </a:endParaRPr>
          </a:p>
        </p:txBody>
      </p:sp>
      <p:sp>
        <p:nvSpPr>
          <p:cNvPr id="10" name="Textfeld 21">
            <a:extLst>
              <a:ext uri="{FF2B5EF4-FFF2-40B4-BE49-F238E27FC236}">
                <a16:creationId xmlns:a16="http://schemas.microsoft.com/office/drawing/2014/main" id="{7C668A1B-9BAD-117B-4215-41D2D03D4970}"/>
              </a:ext>
            </a:extLst>
          </p:cNvPr>
          <p:cNvSpPr txBox="1"/>
          <p:nvPr/>
        </p:nvSpPr>
        <p:spPr>
          <a:xfrm>
            <a:off x="1197553" y="5409078"/>
            <a:ext cx="1846658" cy="738661"/>
          </a:xfrm>
          <a:prstGeom prst="rect">
            <a:avLst/>
          </a:prstGeom>
          <a:noFill/>
          <a:ln cap="flat">
            <a:noFill/>
          </a:ln>
        </p:spPr>
        <p:txBody>
          <a:bodyPr vert="horz" wrap="non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0" cap="none" spc="0" baseline="0">
                <a:solidFill>
                  <a:srgbClr val="0033A0"/>
                </a:solidFill>
                <a:uFillTx/>
                <a:latin typeface="Arial"/>
              </a:rPr>
              <a:t>100’s of GeV</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0" cap="none" spc="0" baseline="0">
                <a:solidFill>
                  <a:srgbClr val="0033A0"/>
                </a:solidFill>
                <a:uFillTx/>
                <a:latin typeface="Arial"/>
              </a:rPr>
              <a:t>Multi-T</a:t>
            </a:r>
            <a:r>
              <a:rPr lang="en-US" sz="2400" b="1" i="0" u="none" strike="noStrike" kern="1200" cap="none" spc="0" baseline="0">
                <a:solidFill>
                  <a:srgbClr val="0033A0"/>
                </a:solidFill>
                <a:uFillTx/>
                <a:latin typeface="Arial"/>
              </a:rPr>
              <a:t>eV</a:t>
            </a:r>
            <a:endParaRPr lang="en-GB" sz="2400" b="1" i="0" u="none" strike="noStrike" kern="1200" cap="none" spc="0" baseline="0">
              <a:solidFill>
                <a:srgbClr val="0033A0"/>
              </a:solidFill>
              <a:uFillTx/>
              <a:latin typeface="Arial"/>
            </a:endParaRPr>
          </a:p>
        </p:txBody>
      </p:sp>
      <p:sp>
        <p:nvSpPr>
          <p:cNvPr id="11" name="Textfeld 22">
            <a:extLst>
              <a:ext uri="{FF2B5EF4-FFF2-40B4-BE49-F238E27FC236}">
                <a16:creationId xmlns:a16="http://schemas.microsoft.com/office/drawing/2014/main" id="{4B1D698A-5B26-6A76-1012-AFDD3259E2E7}"/>
              </a:ext>
            </a:extLst>
          </p:cNvPr>
          <p:cNvSpPr txBox="1"/>
          <p:nvPr/>
        </p:nvSpPr>
        <p:spPr>
          <a:xfrm>
            <a:off x="5186787" y="5403893"/>
            <a:ext cx="1875516" cy="369335"/>
          </a:xfrm>
          <a:prstGeom prst="rect">
            <a:avLst/>
          </a:prstGeom>
          <a:noFill/>
          <a:ln cap="flat">
            <a:noFill/>
          </a:ln>
        </p:spPr>
        <p:txBody>
          <a:bodyPr vert="horz" wrap="non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a:solidFill>
                  <a:srgbClr val="E15E32"/>
                </a:solidFill>
                <a:uFillTx/>
                <a:latin typeface="Arial"/>
              </a:rPr>
              <a:t>&gt;10</a:t>
            </a:r>
            <a:r>
              <a:rPr lang="en-US" sz="2400" b="1" i="0" u="none" strike="noStrike" kern="1200" cap="none" spc="0" baseline="30000">
                <a:solidFill>
                  <a:srgbClr val="E15E32"/>
                </a:solidFill>
                <a:uFillTx/>
                <a:latin typeface="Arial"/>
              </a:rPr>
              <a:t>34</a:t>
            </a:r>
            <a:r>
              <a:rPr lang="en-US" sz="2400" b="1" i="0" u="none" strike="noStrike" kern="1200" cap="none" spc="0" baseline="0">
                <a:solidFill>
                  <a:srgbClr val="E15E32"/>
                </a:solidFill>
                <a:uFillTx/>
                <a:latin typeface="Arial"/>
              </a:rPr>
              <a:t> cm</a:t>
            </a:r>
            <a:r>
              <a:rPr lang="en-US" sz="2400" b="1" i="0" u="none" strike="noStrike" kern="1200" cap="none" spc="0" baseline="30000">
                <a:solidFill>
                  <a:srgbClr val="E15E32"/>
                </a:solidFill>
                <a:uFillTx/>
                <a:latin typeface="Arial"/>
              </a:rPr>
              <a:t>-2 </a:t>
            </a:r>
            <a:r>
              <a:rPr lang="en-US" sz="2400" b="1" i="0" u="none" strike="noStrike" kern="1200" cap="none" spc="0" baseline="0">
                <a:solidFill>
                  <a:srgbClr val="E15E32"/>
                </a:solidFill>
                <a:uFillTx/>
                <a:latin typeface="Arial"/>
              </a:rPr>
              <a:t>s</a:t>
            </a:r>
            <a:r>
              <a:rPr lang="en-US" sz="2400" b="1" i="0" u="none" strike="noStrike" kern="1200" cap="none" spc="0" baseline="30000">
                <a:solidFill>
                  <a:srgbClr val="E15E32"/>
                </a:solidFill>
                <a:uFillTx/>
                <a:latin typeface="Arial"/>
              </a:rPr>
              <a:t>-1</a:t>
            </a:r>
            <a:endParaRPr lang="en-GB" sz="2400" b="1" i="0" u="none" strike="noStrike" kern="1200" cap="none" spc="0" baseline="30000">
              <a:solidFill>
                <a:srgbClr val="E15E32"/>
              </a:solidFill>
              <a:uFillTx/>
              <a:latin typeface="Arial"/>
            </a:endParaRPr>
          </a:p>
        </p:txBody>
      </p:sp>
      <p:sp>
        <p:nvSpPr>
          <p:cNvPr id="12" name="Textfeld 23">
            <a:extLst>
              <a:ext uri="{FF2B5EF4-FFF2-40B4-BE49-F238E27FC236}">
                <a16:creationId xmlns:a16="http://schemas.microsoft.com/office/drawing/2014/main" id="{77447700-FE68-A51D-C75C-217226D7522F}"/>
              </a:ext>
            </a:extLst>
          </p:cNvPr>
          <p:cNvSpPr txBox="1"/>
          <p:nvPr/>
        </p:nvSpPr>
        <p:spPr>
          <a:xfrm>
            <a:off x="8203631" y="5403034"/>
            <a:ext cx="3561871" cy="369335"/>
          </a:xfrm>
          <a:prstGeom prst="rect">
            <a:avLst/>
          </a:prstGeom>
          <a:noFill/>
          <a:ln cap="flat">
            <a:noFill/>
          </a:ln>
        </p:spPr>
        <p:txBody>
          <a:bodyPr vert="horz" wrap="non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a:solidFill>
                  <a:srgbClr val="61C4D3"/>
                </a:solidFill>
                <a:uFillTx/>
                <a:latin typeface="Arial"/>
              </a:rPr>
              <a:t>&gt; 10% wall-plug to beam</a:t>
            </a:r>
            <a:endParaRPr lang="en-GB" sz="2400" b="1" i="0" u="none" strike="noStrike" kern="1200" cap="none" spc="0" baseline="0">
              <a:solidFill>
                <a:srgbClr val="61C4D3"/>
              </a:solidFill>
              <a:uFillTx/>
              <a:latin typeface="Arial"/>
            </a:endParaRPr>
          </a:p>
        </p:txBody>
      </p:sp>
      <p:cxnSp>
        <p:nvCxnSpPr>
          <p:cNvPr id="13" name="Gerade Verbindung mit Pfeil 24">
            <a:extLst>
              <a:ext uri="{FF2B5EF4-FFF2-40B4-BE49-F238E27FC236}">
                <a16:creationId xmlns:a16="http://schemas.microsoft.com/office/drawing/2014/main" id="{1E4DC31E-2607-9F3C-7B9D-FD6D270A544C}"/>
              </a:ext>
            </a:extLst>
          </p:cNvPr>
          <p:cNvCxnSpPr>
            <a:endCxn id="5" idx="0"/>
          </p:cNvCxnSpPr>
          <p:nvPr/>
        </p:nvCxnSpPr>
        <p:spPr>
          <a:xfrm flipH="1">
            <a:off x="2151574" y="1439338"/>
            <a:ext cx="3944419" cy="952778"/>
          </a:xfrm>
          <a:prstGeom prst="straightConnector1">
            <a:avLst/>
          </a:prstGeom>
          <a:noFill/>
          <a:ln w="19046" cap="flat">
            <a:solidFill>
              <a:srgbClr val="0033A0"/>
            </a:solidFill>
            <a:prstDash val="solid"/>
            <a:miter/>
            <a:tailEnd type="arrow"/>
          </a:ln>
        </p:spPr>
      </p:cxnSp>
      <p:cxnSp>
        <p:nvCxnSpPr>
          <p:cNvPr id="14" name="Gerade Verbindung mit Pfeil 26">
            <a:extLst>
              <a:ext uri="{FF2B5EF4-FFF2-40B4-BE49-F238E27FC236}">
                <a16:creationId xmlns:a16="http://schemas.microsoft.com/office/drawing/2014/main" id="{AF7D806D-4DA7-401D-F1B0-C533E8CCDDE7}"/>
              </a:ext>
            </a:extLst>
          </p:cNvPr>
          <p:cNvCxnSpPr>
            <a:endCxn id="4" idx="0"/>
          </p:cNvCxnSpPr>
          <p:nvPr/>
        </p:nvCxnSpPr>
        <p:spPr>
          <a:xfrm>
            <a:off x="6095993" y="1439338"/>
            <a:ext cx="165" cy="941073"/>
          </a:xfrm>
          <a:prstGeom prst="straightConnector1">
            <a:avLst/>
          </a:prstGeom>
          <a:noFill/>
          <a:ln w="19046" cap="flat">
            <a:solidFill>
              <a:srgbClr val="0033A0"/>
            </a:solidFill>
            <a:prstDash val="solid"/>
            <a:miter/>
            <a:tailEnd type="arrow"/>
          </a:ln>
        </p:spPr>
      </p:cxnSp>
      <p:cxnSp>
        <p:nvCxnSpPr>
          <p:cNvPr id="15" name="Gerade Verbindung mit Pfeil 28">
            <a:extLst>
              <a:ext uri="{FF2B5EF4-FFF2-40B4-BE49-F238E27FC236}">
                <a16:creationId xmlns:a16="http://schemas.microsoft.com/office/drawing/2014/main" id="{42526562-BEDF-DF55-6B1C-79DD0C0C58BD}"/>
              </a:ext>
            </a:extLst>
          </p:cNvPr>
          <p:cNvCxnSpPr>
            <a:endCxn id="6" idx="0"/>
          </p:cNvCxnSpPr>
          <p:nvPr/>
        </p:nvCxnSpPr>
        <p:spPr>
          <a:xfrm>
            <a:off x="6095993" y="1439338"/>
            <a:ext cx="3793398" cy="944950"/>
          </a:xfrm>
          <a:prstGeom prst="straightConnector1">
            <a:avLst/>
          </a:prstGeom>
          <a:noFill/>
          <a:ln w="19046" cap="flat">
            <a:solidFill>
              <a:srgbClr val="0033A0"/>
            </a:solidFill>
            <a:prstDash val="solid"/>
            <a:miter/>
            <a:tailEnd type="arrow"/>
          </a:ln>
        </p:spPr>
      </p:cxnSp>
      <p:sp>
        <p:nvSpPr>
          <p:cNvPr id="16" name="Foliennummernplatzhalter 4">
            <a:extLst>
              <a:ext uri="{FF2B5EF4-FFF2-40B4-BE49-F238E27FC236}">
                <a16:creationId xmlns:a16="http://schemas.microsoft.com/office/drawing/2014/main" id="{FBFEBF49-4BD5-D4BE-8107-0E018B362532}"/>
              </a:ext>
            </a:extLst>
          </p:cNvPr>
          <p:cNvSpPr txBox="1"/>
          <p:nvPr/>
        </p:nvSpPr>
        <p:spPr>
          <a:xfrm>
            <a:off x="11107545" y="6383847"/>
            <a:ext cx="681255"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dirty="0">
                <a:solidFill>
                  <a:srgbClr val="0033A0"/>
                </a:solidFill>
                <a:uFillTx/>
                <a:latin typeface="Arial"/>
              </a:rPr>
              <a:t>8</a:t>
            </a:r>
            <a:r>
              <a:rPr lang="en-US" sz="1000" dirty="0">
                <a:solidFill>
                  <a:srgbClr val="0033A0"/>
                </a:solidFill>
                <a:latin typeface="Arial"/>
              </a:rPr>
              <a:t> / 15</a:t>
            </a:r>
            <a:endParaRPr lang="en-US" sz="1000" b="0" i="0" u="none" strike="noStrike" kern="1200" cap="none" spc="0" baseline="0" dirty="0">
              <a:solidFill>
                <a:srgbClr val="0033A0"/>
              </a:solidFill>
              <a:uFillTx/>
              <a:latin typeface="Arial"/>
            </a:endParaRPr>
          </a:p>
        </p:txBody>
      </p:sp>
    </p:spTree>
    <p:extLst>
      <p:ext uri="{BB962C8B-B14F-4D97-AF65-F5344CB8AC3E}">
        <p14:creationId xmlns:p14="http://schemas.microsoft.com/office/powerpoint/2010/main" val="2820480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21089">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FD42F7-6815-67AA-26AB-23A81B0614AC}"/>
              </a:ext>
            </a:extLst>
          </p:cNvPr>
          <p:cNvSpPr txBox="1">
            <a:spLocks noGrp="1"/>
          </p:cNvSpPr>
          <p:nvPr>
            <p:ph type="title"/>
          </p:nvPr>
        </p:nvSpPr>
        <p:spPr/>
        <p:txBody>
          <a:bodyPr anchorCtr="1"/>
          <a:lstStyle/>
          <a:p>
            <a:pPr lvl="0" algn="ctr"/>
            <a:r>
              <a:rPr lang="en-US" dirty="0"/>
              <a:t>To Achieve This…</a:t>
            </a:r>
            <a:endParaRPr lang="en-GB" dirty="0"/>
          </a:p>
        </p:txBody>
      </p:sp>
      <p:sp>
        <p:nvSpPr>
          <p:cNvPr id="3" name="Foliennummernplatzhalter 4">
            <a:extLst>
              <a:ext uri="{FF2B5EF4-FFF2-40B4-BE49-F238E27FC236}">
                <a16:creationId xmlns:a16="http://schemas.microsoft.com/office/drawing/2014/main" id="{8CB706FD-3EBE-4687-562E-EBB13B464EBD}"/>
              </a:ext>
            </a:extLst>
          </p:cNvPr>
          <p:cNvSpPr txBox="1"/>
          <p:nvPr/>
        </p:nvSpPr>
        <p:spPr>
          <a:xfrm>
            <a:off x="11107545" y="6383847"/>
            <a:ext cx="681255"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dirty="0">
                <a:solidFill>
                  <a:srgbClr val="0033A0"/>
                </a:solidFill>
                <a:uFillTx/>
                <a:latin typeface="Arial"/>
              </a:rPr>
              <a:t>8</a:t>
            </a:r>
            <a:r>
              <a:rPr lang="en-US" sz="1000" dirty="0">
                <a:solidFill>
                  <a:srgbClr val="0033A0"/>
                </a:solidFill>
                <a:latin typeface="Arial"/>
              </a:rPr>
              <a:t> / 15</a:t>
            </a:r>
            <a:endParaRPr lang="en-US" sz="1000" b="0" i="0" u="none" strike="noStrike" kern="1200" cap="none" spc="0" baseline="0" dirty="0">
              <a:solidFill>
                <a:srgbClr val="0033A0"/>
              </a:solidFill>
              <a:uFillTx/>
              <a:latin typeface="Arial"/>
            </a:endParaRPr>
          </a:p>
        </p:txBody>
      </p:sp>
      <p:sp>
        <p:nvSpPr>
          <p:cNvPr id="4" name="Ellipse 5">
            <a:extLst>
              <a:ext uri="{FF2B5EF4-FFF2-40B4-BE49-F238E27FC236}">
                <a16:creationId xmlns:a16="http://schemas.microsoft.com/office/drawing/2014/main" id="{E0C9B3FD-09C9-3C41-4B44-860FB9C6B312}"/>
              </a:ext>
            </a:extLst>
          </p:cNvPr>
          <p:cNvSpPr/>
          <p:nvPr/>
        </p:nvSpPr>
        <p:spPr>
          <a:xfrm>
            <a:off x="4656161" y="1856305"/>
            <a:ext cx="2880003" cy="28800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E15E32">
              <a:alpha val="95000"/>
            </a:srgbClr>
          </a:solidFill>
          <a:ln w="12701" cap="flat">
            <a:solidFill>
              <a:srgbClr val="F8F8F8"/>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i="0" u="none" strike="noStrike" kern="1200" cap="none" spc="0" baseline="0">
                <a:solidFill>
                  <a:srgbClr val="FFFFFF"/>
                </a:solidFill>
                <a:uFillTx/>
                <a:latin typeface="Arial"/>
              </a:rPr>
              <a:t>Repetition rate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0" cap="none" spc="0" baseline="0">
                <a:solidFill>
                  <a:srgbClr val="FFFFFF"/>
                </a:solidFill>
                <a:uFillTx/>
                <a:latin typeface="Arial"/>
              </a:rPr>
              <a:t>and</a:t>
            </a:r>
            <a:endParaRPr lang="en-US" sz="2000" b="0" i="0" u="none" strike="noStrike" kern="1200" cap="none" spc="0" baseline="0">
              <a:solidFill>
                <a:srgbClr val="FFFFFF"/>
              </a:solidFill>
              <a:uFillTx/>
              <a:latin typeface="Arial"/>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i="0" u="none" strike="noStrike" kern="0" cap="none" spc="0" baseline="0">
                <a:solidFill>
                  <a:srgbClr val="FFFFFF"/>
                </a:solidFill>
                <a:uFillTx/>
                <a:latin typeface="Arial"/>
              </a:rPr>
              <a:t>Charge per bunch</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0" cap="none" spc="0" baseline="0">
                <a:solidFill>
                  <a:srgbClr val="FFFFFF"/>
                </a:solidFill>
                <a:uFillTx/>
                <a:latin typeface="Arial"/>
              </a:rPr>
              <a:t>and</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i="0" u="none" strike="noStrike" kern="1200" cap="none" spc="0" baseline="0">
                <a:solidFill>
                  <a:srgbClr val="FFFFFF"/>
                </a:solidFill>
                <a:uFillTx/>
                <a:latin typeface="Arial"/>
              </a:rPr>
              <a:t>Emittance</a:t>
            </a:r>
            <a:endParaRPr lang="en-GB" sz="2000" b="1" i="0" u="none" strike="noStrike" kern="1200" cap="none" spc="0" baseline="0">
              <a:solidFill>
                <a:srgbClr val="FFFFFF"/>
              </a:solidFill>
              <a:uFillTx/>
              <a:latin typeface="Arial"/>
            </a:endParaRPr>
          </a:p>
        </p:txBody>
      </p:sp>
      <p:sp>
        <p:nvSpPr>
          <p:cNvPr id="5" name="Ellipse 6">
            <a:extLst>
              <a:ext uri="{FF2B5EF4-FFF2-40B4-BE49-F238E27FC236}">
                <a16:creationId xmlns:a16="http://schemas.microsoft.com/office/drawing/2014/main" id="{82E57B61-5976-5D19-8878-C999E6C6C540}"/>
              </a:ext>
            </a:extLst>
          </p:cNvPr>
          <p:cNvSpPr/>
          <p:nvPr/>
        </p:nvSpPr>
        <p:spPr>
          <a:xfrm>
            <a:off x="711576" y="1868009"/>
            <a:ext cx="2880003" cy="28800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33A0">
              <a:alpha val="95000"/>
            </a:srgbClr>
          </a:solidFill>
          <a:ln w="19046" cap="flat">
            <a:solidFill>
              <a:srgbClr val="F8F8F8"/>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1" i="0" u="none" strike="noStrike" kern="0" cap="none" spc="0" baseline="0">
                <a:solidFill>
                  <a:srgbClr val="FFFFFF"/>
                </a:solidFill>
                <a:uFillTx/>
                <a:latin typeface="Arial"/>
              </a:rPr>
              <a:t>Staging</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0" cap="none" spc="0" baseline="0">
                <a:solidFill>
                  <a:srgbClr val="FFFFFF"/>
                </a:solidFill>
                <a:uFillTx/>
                <a:latin typeface="Arial"/>
              </a:rPr>
              <a:t>or</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1" i="0" u="none" strike="noStrike" kern="1200" cap="none" spc="0" baseline="0">
                <a:solidFill>
                  <a:srgbClr val="FFFFFF"/>
                </a:solidFill>
                <a:uFillTx/>
                <a:latin typeface="Arial"/>
              </a:rPr>
              <a:t>Energetic drivers</a:t>
            </a:r>
            <a:endParaRPr lang="en-GB" sz="2800" b="1" i="0" u="none" strike="noStrike" kern="1200" cap="none" spc="0" baseline="0">
              <a:solidFill>
                <a:srgbClr val="FFFFFF"/>
              </a:solidFill>
              <a:uFillTx/>
              <a:latin typeface="Arial"/>
            </a:endParaRPr>
          </a:p>
        </p:txBody>
      </p:sp>
      <p:sp>
        <p:nvSpPr>
          <p:cNvPr id="6" name="Ellipse 7">
            <a:extLst>
              <a:ext uri="{FF2B5EF4-FFF2-40B4-BE49-F238E27FC236}">
                <a16:creationId xmlns:a16="http://schemas.microsoft.com/office/drawing/2014/main" id="{64E2CC07-10E1-3F31-A6FF-4A1557D48C85}"/>
              </a:ext>
            </a:extLst>
          </p:cNvPr>
          <p:cNvSpPr/>
          <p:nvPr/>
        </p:nvSpPr>
        <p:spPr>
          <a:xfrm>
            <a:off x="8449394" y="1860182"/>
            <a:ext cx="2880003" cy="28800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61C4D3">
              <a:alpha val="95000"/>
            </a:srgbClr>
          </a:solidFill>
          <a:ln w="19046" cap="flat">
            <a:solidFill>
              <a:srgbClr val="F8F8F8"/>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7" name="Textfeld 9">
            <a:extLst>
              <a:ext uri="{FF2B5EF4-FFF2-40B4-BE49-F238E27FC236}">
                <a16:creationId xmlns:a16="http://schemas.microsoft.com/office/drawing/2014/main" id="{F229CCDE-FF2A-8011-282B-3B6F494971BE}"/>
              </a:ext>
            </a:extLst>
          </p:cNvPr>
          <p:cNvSpPr txBox="1"/>
          <p:nvPr/>
        </p:nvSpPr>
        <p:spPr>
          <a:xfrm>
            <a:off x="8679932" y="2505739"/>
            <a:ext cx="2418935" cy="1846658"/>
          </a:xfrm>
          <a:prstGeom prst="rect">
            <a:avLst/>
          </a:prstGeom>
          <a:noFill/>
          <a:ln cap="flat">
            <a:noFill/>
          </a:ln>
        </p:spPr>
        <p:txBody>
          <a:bodyPr vert="horz" wrap="non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i="0" u="none" strike="noStrike" kern="0" cap="none" spc="0" baseline="0">
                <a:solidFill>
                  <a:srgbClr val="FFFFFF"/>
                </a:solidFill>
                <a:uFillTx/>
                <a:latin typeface="Arial"/>
              </a:rPr>
              <a:t>Wall-plug to Drivers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0" cap="none" spc="0" baseline="0">
                <a:solidFill>
                  <a:srgbClr val="FFFFFF"/>
                </a:solidFill>
                <a:uFillTx/>
                <a:latin typeface="Arial"/>
              </a:rPr>
              <a:t>x</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i="0" u="none" strike="noStrike" kern="0" cap="none" spc="0" baseline="0">
                <a:solidFill>
                  <a:srgbClr val="FFFFFF"/>
                </a:solidFill>
                <a:uFillTx/>
                <a:latin typeface="Arial"/>
              </a:rPr>
              <a:t>Driver to Wake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0" cap="none" spc="0" baseline="0">
                <a:solidFill>
                  <a:srgbClr val="FFFFFF"/>
                </a:solidFill>
                <a:uFillTx/>
                <a:latin typeface="Arial"/>
              </a:rPr>
              <a:t>x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i="0" u="none" strike="noStrike" kern="0" cap="none" spc="0" baseline="0">
                <a:solidFill>
                  <a:srgbClr val="FFFFFF"/>
                </a:solidFill>
                <a:uFillTx/>
                <a:latin typeface="Arial"/>
              </a:rPr>
              <a:t>Wake to Witness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000" b="1" i="0" u="none" strike="noStrike" kern="1200" cap="none" spc="0" baseline="0">
              <a:solidFill>
                <a:srgbClr val="FFFFFF"/>
              </a:solidFill>
              <a:uFillTx/>
              <a:latin typeface="Arial"/>
            </a:endParaRPr>
          </a:p>
        </p:txBody>
      </p:sp>
      <p:cxnSp>
        <p:nvCxnSpPr>
          <p:cNvPr id="11" name="Gerade Verbindung mit Pfeil 24">
            <a:extLst>
              <a:ext uri="{FF2B5EF4-FFF2-40B4-BE49-F238E27FC236}">
                <a16:creationId xmlns:a16="http://schemas.microsoft.com/office/drawing/2014/main" id="{BDD44C08-7FB3-7049-C6BB-6F43C506C158}"/>
              </a:ext>
            </a:extLst>
          </p:cNvPr>
          <p:cNvCxnSpPr>
            <a:endCxn id="5" idx="0"/>
          </p:cNvCxnSpPr>
          <p:nvPr/>
        </p:nvCxnSpPr>
        <p:spPr>
          <a:xfrm flipH="1">
            <a:off x="2151574" y="915232"/>
            <a:ext cx="3944419" cy="952777"/>
          </a:xfrm>
          <a:prstGeom prst="straightConnector1">
            <a:avLst/>
          </a:prstGeom>
          <a:noFill/>
          <a:ln w="19046" cap="flat">
            <a:solidFill>
              <a:srgbClr val="0033A0"/>
            </a:solidFill>
            <a:prstDash val="solid"/>
            <a:miter/>
            <a:tailEnd type="arrow"/>
          </a:ln>
        </p:spPr>
      </p:cxnSp>
      <p:cxnSp>
        <p:nvCxnSpPr>
          <p:cNvPr id="12" name="Gerade Verbindung mit Pfeil 26">
            <a:extLst>
              <a:ext uri="{FF2B5EF4-FFF2-40B4-BE49-F238E27FC236}">
                <a16:creationId xmlns:a16="http://schemas.microsoft.com/office/drawing/2014/main" id="{5132E25B-650E-E911-BC6C-3506E01B86BD}"/>
              </a:ext>
            </a:extLst>
          </p:cNvPr>
          <p:cNvCxnSpPr>
            <a:endCxn id="4" idx="0"/>
          </p:cNvCxnSpPr>
          <p:nvPr/>
        </p:nvCxnSpPr>
        <p:spPr>
          <a:xfrm>
            <a:off x="6095993" y="915232"/>
            <a:ext cx="165" cy="941073"/>
          </a:xfrm>
          <a:prstGeom prst="straightConnector1">
            <a:avLst/>
          </a:prstGeom>
          <a:noFill/>
          <a:ln w="19046" cap="flat">
            <a:solidFill>
              <a:srgbClr val="0033A0"/>
            </a:solidFill>
            <a:prstDash val="solid"/>
            <a:miter/>
            <a:tailEnd type="arrow"/>
          </a:ln>
        </p:spPr>
      </p:cxnSp>
      <p:cxnSp>
        <p:nvCxnSpPr>
          <p:cNvPr id="13" name="Gerade Verbindung mit Pfeil 28">
            <a:extLst>
              <a:ext uri="{FF2B5EF4-FFF2-40B4-BE49-F238E27FC236}">
                <a16:creationId xmlns:a16="http://schemas.microsoft.com/office/drawing/2014/main" id="{D3A5DA05-B111-0DC1-1BDB-86FBCFFCA16D}"/>
              </a:ext>
            </a:extLst>
          </p:cNvPr>
          <p:cNvCxnSpPr>
            <a:endCxn id="6" idx="0"/>
          </p:cNvCxnSpPr>
          <p:nvPr/>
        </p:nvCxnSpPr>
        <p:spPr>
          <a:xfrm>
            <a:off x="6095993" y="915232"/>
            <a:ext cx="3793398" cy="944950"/>
          </a:xfrm>
          <a:prstGeom prst="straightConnector1">
            <a:avLst/>
          </a:prstGeom>
          <a:noFill/>
          <a:ln w="19046" cap="flat">
            <a:solidFill>
              <a:srgbClr val="0033A0"/>
            </a:solidFill>
            <a:prstDash val="solid"/>
            <a:miter/>
            <a:tailEnd type="arrow"/>
          </a:ln>
        </p:spPr>
      </p:cxnSp>
      <p:sp>
        <p:nvSpPr>
          <p:cNvPr id="14" name="Fußzeilenplatzhalter 3">
            <a:extLst>
              <a:ext uri="{FF2B5EF4-FFF2-40B4-BE49-F238E27FC236}">
                <a16:creationId xmlns:a16="http://schemas.microsoft.com/office/drawing/2014/main" id="{D3781031-700A-CAC2-58F4-466C50251DF5}"/>
              </a:ext>
            </a:extLst>
          </p:cNvPr>
          <p:cNvSpPr txBox="1"/>
          <p:nvPr/>
        </p:nvSpPr>
        <p:spPr>
          <a:xfrm>
            <a:off x="4259266" y="6383847"/>
            <a:ext cx="6572222"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33A0"/>
                </a:solidFill>
                <a:uFillTx/>
                <a:latin typeface="Arial"/>
              </a:rPr>
              <a:t>High-Gradient Wakefield Accelerators, ESPP Symposium Venice 2025</a:t>
            </a:r>
          </a:p>
        </p:txBody>
      </p:sp>
      <p:sp>
        <p:nvSpPr>
          <p:cNvPr id="15" name="Datumsplatzhalter 39">
            <a:extLst>
              <a:ext uri="{FF2B5EF4-FFF2-40B4-BE49-F238E27FC236}">
                <a16:creationId xmlns:a16="http://schemas.microsoft.com/office/drawing/2014/main" id="{A31D911F-67EA-6615-978C-82632A0C477C}"/>
              </a:ext>
            </a:extLst>
          </p:cNvPr>
          <p:cNvSpPr txBox="1"/>
          <p:nvPr/>
        </p:nvSpPr>
        <p:spPr>
          <a:xfrm>
            <a:off x="2495598" y="6378351"/>
            <a:ext cx="1620792"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0033A0"/>
                </a:solidFill>
                <a:uFillTx/>
                <a:latin typeface="Arial"/>
              </a:rPr>
              <a:t>23.06.2025</a:t>
            </a:r>
            <a:endParaRPr lang="en-GB" sz="1000" b="0" i="0" u="none" strike="noStrike" kern="1200" cap="none" spc="0" baseline="0">
              <a:solidFill>
                <a:srgbClr val="0033A0"/>
              </a:solidFill>
              <a:uFillTx/>
              <a:latin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21114">
    <p:spTree>
      <p:nvGrpSpPr>
        <p:cNvPr id="1" name=""/>
        <p:cNvGrpSpPr/>
        <p:nvPr/>
      </p:nvGrpSpPr>
      <p:grpSpPr>
        <a:xfrm>
          <a:off x="0" y="0"/>
          <a:ext cx="0" cy="0"/>
          <a:chOff x="0" y="0"/>
          <a:chExt cx="0" cy="0"/>
        </a:xfrm>
      </p:grpSpPr>
      <p:pic>
        <p:nvPicPr>
          <p:cNvPr id="2" name="Grafik 13">
            <a:extLst>
              <a:ext uri="{FF2B5EF4-FFF2-40B4-BE49-F238E27FC236}">
                <a16:creationId xmlns:a16="http://schemas.microsoft.com/office/drawing/2014/main" id="{CB2C25C5-9A5D-0166-D435-CD131C453340}"/>
              </a:ext>
            </a:extLst>
          </p:cNvPr>
          <p:cNvPicPr>
            <a:picLocks noChangeAspect="1"/>
          </p:cNvPicPr>
          <p:nvPr/>
        </p:nvPicPr>
        <p:blipFill>
          <a:blip r:embed="rId2"/>
          <a:stretch>
            <a:fillRect/>
          </a:stretch>
        </p:blipFill>
        <p:spPr>
          <a:xfrm>
            <a:off x="1482599" y="947144"/>
            <a:ext cx="1530431" cy="654079"/>
          </a:xfrm>
          <a:prstGeom prst="rect">
            <a:avLst/>
          </a:prstGeom>
          <a:noFill/>
          <a:ln cap="flat">
            <a:noFill/>
          </a:ln>
        </p:spPr>
      </p:pic>
      <p:sp>
        <p:nvSpPr>
          <p:cNvPr id="3" name="Foliennummernplatzhalter 4">
            <a:extLst>
              <a:ext uri="{FF2B5EF4-FFF2-40B4-BE49-F238E27FC236}">
                <a16:creationId xmlns:a16="http://schemas.microsoft.com/office/drawing/2014/main" id="{2A73110C-DB4D-81AB-ECD8-B1BE8B84BA82}"/>
              </a:ext>
            </a:extLst>
          </p:cNvPr>
          <p:cNvSpPr txBox="1"/>
          <p:nvPr/>
        </p:nvSpPr>
        <p:spPr>
          <a:xfrm>
            <a:off x="11107545" y="6383847"/>
            <a:ext cx="681255"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dirty="0">
                <a:solidFill>
                  <a:srgbClr val="0033A0"/>
                </a:solidFill>
                <a:uFillTx/>
                <a:latin typeface="Arial"/>
              </a:rPr>
              <a:t>9</a:t>
            </a:r>
            <a:r>
              <a:rPr lang="en-US" sz="1000" dirty="0">
                <a:solidFill>
                  <a:srgbClr val="0033A0"/>
                </a:solidFill>
                <a:latin typeface="Arial"/>
              </a:rPr>
              <a:t> / 15</a:t>
            </a:r>
            <a:endParaRPr lang="en-US" sz="1000" b="0" i="0" u="none" strike="noStrike" kern="1200" cap="none" spc="0" baseline="0" dirty="0">
              <a:solidFill>
                <a:srgbClr val="0033A0"/>
              </a:solidFill>
              <a:uFillTx/>
              <a:latin typeface="Arial"/>
            </a:endParaRPr>
          </a:p>
        </p:txBody>
      </p:sp>
      <p:sp>
        <p:nvSpPr>
          <p:cNvPr id="5" name="Rechteck 6">
            <a:extLst>
              <a:ext uri="{FF2B5EF4-FFF2-40B4-BE49-F238E27FC236}">
                <a16:creationId xmlns:a16="http://schemas.microsoft.com/office/drawing/2014/main" id="{213B2B14-8354-F9C6-FDDB-62EA0147339F}"/>
              </a:ext>
            </a:extLst>
          </p:cNvPr>
          <p:cNvSpPr/>
          <p:nvPr/>
        </p:nvSpPr>
        <p:spPr>
          <a:xfrm>
            <a:off x="442907" y="1604589"/>
            <a:ext cx="3673473" cy="4608511"/>
          </a:xfrm>
          <a:prstGeom prst="rect">
            <a:avLst/>
          </a:prstGeom>
          <a:noFill/>
          <a:ln w="12701" cap="flat">
            <a:solidFill>
              <a:srgbClr val="BEBEC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7" name="Textfeld 8">
            <a:extLst>
              <a:ext uri="{FF2B5EF4-FFF2-40B4-BE49-F238E27FC236}">
                <a16:creationId xmlns:a16="http://schemas.microsoft.com/office/drawing/2014/main" id="{4C828D81-936B-F2B3-1A5B-4C61440997D5}"/>
              </a:ext>
            </a:extLst>
          </p:cNvPr>
          <p:cNvSpPr txBox="1"/>
          <p:nvPr/>
        </p:nvSpPr>
        <p:spPr>
          <a:xfrm>
            <a:off x="451366" y="1616988"/>
            <a:ext cx="3673473" cy="830997"/>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33A0"/>
                </a:solidFill>
                <a:uFillTx/>
                <a:latin typeface="Arial"/>
              </a:rPr>
              <a:t>HALHF</a:t>
            </a:r>
            <a:br>
              <a:rPr lang="en-US" sz="1800" b="0" i="0" u="none" strike="noStrike" kern="1200" cap="none" spc="0" baseline="0">
                <a:solidFill>
                  <a:srgbClr val="0033A0"/>
                </a:solidFill>
                <a:uFillTx/>
                <a:latin typeface="Arial"/>
              </a:rPr>
            </a:br>
            <a:r>
              <a:rPr lang="en-US" sz="1800" b="1" i="0" u="none" strike="noStrike" kern="1200" cap="none" spc="0" baseline="0">
                <a:solidFill>
                  <a:srgbClr val="0033A0"/>
                </a:solidFill>
                <a:uFillTx/>
                <a:latin typeface="Arial"/>
              </a:rPr>
              <a:t>H</a:t>
            </a:r>
            <a:r>
              <a:rPr lang="en-US" sz="1800" b="0" i="0" u="none" strike="noStrike" kern="1200" cap="none" spc="0" baseline="0">
                <a:solidFill>
                  <a:srgbClr val="0033A0"/>
                </a:solidFill>
                <a:uFillTx/>
                <a:latin typeface="Arial"/>
              </a:rPr>
              <a:t>ybrid, </a:t>
            </a:r>
            <a:r>
              <a:rPr lang="en-US" sz="1800" b="1" i="0" u="none" strike="noStrike" kern="1200" cap="none" spc="0" baseline="0">
                <a:solidFill>
                  <a:srgbClr val="0033A0"/>
                </a:solidFill>
                <a:uFillTx/>
                <a:latin typeface="Arial"/>
              </a:rPr>
              <a:t>A</a:t>
            </a:r>
            <a:r>
              <a:rPr lang="en-US" sz="1800" b="0" i="0" u="none" strike="noStrike" kern="1200" cap="none" spc="0" baseline="0">
                <a:solidFill>
                  <a:srgbClr val="0033A0"/>
                </a:solidFill>
                <a:uFillTx/>
                <a:latin typeface="Arial"/>
              </a:rPr>
              <a:t>symmetric, </a:t>
            </a:r>
            <a:r>
              <a:rPr lang="en-US" sz="1800" b="1" i="0" u="none" strike="noStrike" kern="1200" cap="none" spc="0" baseline="0">
                <a:solidFill>
                  <a:srgbClr val="0033A0"/>
                </a:solidFill>
                <a:uFillTx/>
                <a:latin typeface="Arial"/>
              </a:rPr>
              <a:t>L</a:t>
            </a:r>
            <a:r>
              <a:rPr lang="en-US" sz="1800" b="0" i="0" u="none" strike="noStrike" kern="1200" cap="none" spc="0" baseline="0">
                <a:solidFill>
                  <a:srgbClr val="0033A0"/>
                </a:solidFill>
                <a:uFillTx/>
                <a:latin typeface="Arial"/>
              </a:rPr>
              <a:t>inear </a:t>
            </a:r>
            <a:r>
              <a:rPr lang="en-US" sz="1800" b="1" i="0" u="none" strike="noStrike" kern="1200" cap="none" spc="0" baseline="0">
                <a:solidFill>
                  <a:srgbClr val="0033A0"/>
                </a:solidFill>
                <a:uFillTx/>
                <a:latin typeface="Arial"/>
              </a:rPr>
              <a:t>H</a:t>
            </a:r>
            <a:r>
              <a:rPr lang="en-US" sz="1800" b="0" i="0" u="none" strike="noStrike" kern="1200" cap="none" spc="0" baseline="0">
                <a:solidFill>
                  <a:srgbClr val="0033A0"/>
                </a:solidFill>
                <a:uFillTx/>
                <a:latin typeface="Arial"/>
              </a:rPr>
              <a:t>iggs </a:t>
            </a:r>
            <a:r>
              <a:rPr lang="en-US" sz="1800" b="1" i="0" u="none" strike="noStrike" kern="1200" cap="none" spc="0" baseline="0">
                <a:solidFill>
                  <a:srgbClr val="0033A0"/>
                </a:solidFill>
                <a:uFillTx/>
                <a:latin typeface="Arial"/>
              </a:rPr>
              <a:t>F</a:t>
            </a:r>
            <a:r>
              <a:rPr lang="en-US" sz="1800" b="0" i="0" u="none" strike="noStrike" kern="1200" cap="none" spc="0" baseline="0">
                <a:solidFill>
                  <a:srgbClr val="0033A0"/>
                </a:solidFill>
                <a:uFillTx/>
                <a:latin typeface="Arial"/>
              </a:rPr>
              <a:t>actory</a:t>
            </a:r>
            <a:endParaRPr lang="en-GB" sz="1800" b="0" i="0" u="none" strike="noStrike" kern="1200" cap="none" spc="0" baseline="0">
              <a:solidFill>
                <a:srgbClr val="0033A0"/>
              </a:solidFill>
              <a:uFillTx/>
              <a:latin typeface="Arial"/>
            </a:endParaRPr>
          </a:p>
        </p:txBody>
      </p:sp>
      <p:pic>
        <p:nvPicPr>
          <p:cNvPr id="12" name="Grafik 17" descr="Ein Bild, das Text, Schrift, Logo, Screenshot enthält.&#10;&#10;KI-generierte Inhalte können fehlerhaft sein.">
            <a:extLst>
              <a:ext uri="{FF2B5EF4-FFF2-40B4-BE49-F238E27FC236}">
                <a16:creationId xmlns:a16="http://schemas.microsoft.com/office/drawing/2014/main" id="{60DC2394-7D24-1BC2-CDC8-BA7851594019}"/>
              </a:ext>
            </a:extLst>
          </p:cNvPr>
          <p:cNvPicPr>
            <a:picLocks noChangeAspect="1"/>
          </p:cNvPicPr>
          <p:nvPr/>
        </p:nvPicPr>
        <p:blipFill>
          <a:blip r:embed="rId3"/>
          <a:stretch>
            <a:fillRect/>
          </a:stretch>
        </p:blipFill>
        <p:spPr>
          <a:xfrm>
            <a:off x="1380" y="2971"/>
            <a:ext cx="1451646" cy="890204"/>
          </a:xfrm>
          <a:prstGeom prst="rect">
            <a:avLst/>
          </a:prstGeom>
          <a:noFill/>
          <a:ln cap="flat">
            <a:noFill/>
          </a:ln>
        </p:spPr>
      </p:pic>
      <p:sp>
        <p:nvSpPr>
          <p:cNvPr id="16" name="Textfeld 20">
            <a:extLst>
              <a:ext uri="{FF2B5EF4-FFF2-40B4-BE49-F238E27FC236}">
                <a16:creationId xmlns:a16="http://schemas.microsoft.com/office/drawing/2014/main" id="{6B9626EC-6CB5-87B2-7161-C1B310ACFB5D}"/>
              </a:ext>
            </a:extLst>
          </p:cNvPr>
          <p:cNvSpPr txBox="1"/>
          <p:nvPr/>
        </p:nvSpPr>
        <p:spPr>
          <a:xfrm>
            <a:off x="451366" y="2573743"/>
            <a:ext cx="3673473" cy="1938992"/>
          </a:xfrm>
          <a:prstGeom prst="rect">
            <a:avLst/>
          </a:prstGeom>
          <a:noFill/>
          <a:ln cap="flat">
            <a:noFill/>
          </a:ln>
        </p:spPr>
        <p:txBody>
          <a:bodyPr vert="horz" wrap="square" lIns="0" tIns="0" rIns="0" bIns="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dirty="0">
                <a:solidFill>
                  <a:srgbClr val="2F2F2F"/>
                </a:solidFill>
                <a:uFillTx/>
                <a:latin typeface="Arial"/>
              </a:rPr>
              <a:t>e</a:t>
            </a:r>
            <a:r>
              <a:rPr lang="en-GB" sz="1800" b="0" i="0" u="none" strike="noStrike" kern="1200" cap="none" spc="0" baseline="30000" dirty="0">
                <a:solidFill>
                  <a:srgbClr val="2F2F2F"/>
                </a:solidFill>
                <a:uFillTx/>
                <a:latin typeface="Arial"/>
              </a:rPr>
              <a:t>-</a:t>
            </a:r>
            <a:r>
              <a:rPr lang="en-GB" sz="1800" b="0" i="0" u="none" strike="noStrike" kern="1200" cap="none" spc="0" baseline="0" dirty="0">
                <a:solidFill>
                  <a:srgbClr val="2F2F2F"/>
                </a:solidFill>
                <a:uFillTx/>
                <a:latin typeface="Arial"/>
              </a:rPr>
              <a:t> </a:t>
            </a:r>
            <a:r>
              <a:rPr lang="en-GB" sz="1800" b="0" i="0" u="none" strike="noStrike" kern="0" cap="none" spc="0" baseline="0" dirty="0">
                <a:solidFill>
                  <a:srgbClr val="2F2F2F"/>
                </a:solidFill>
                <a:uFillTx/>
                <a:latin typeface="Arial"/>
              </a:rPr>
              <a:t>a</a:t>
            </a:r>
            <a:r>
              <a:rPr lang="en-GB" sz="1800" b="0" i="0" u="none" strike="noStrike" kern="1200" cap="none" spc="0" baseline="0" dirty="0">
                <a:solidFill>
                  <a:srgbClr val="2F2F2F"/>
                </a:solidFill>
                <a:uFillTx/>
                <a:latin typeface="Arial"/>
              </a:rPr>
              <a:t>cceleration in </a:t>
            </a:r>
            <a:r>
              <a:rPr lang="en-GB" sz="1800" b="1" i="0" u="none" strike="noStrike" kern="1200" cap="none" spc="0" baseline="0" dirty="0">
                <a:solidFill>
                  <a:srgbClr val="2F2F2F"/>
                </a:solidFill>
                <a:uFillTx/>
                <a:latin typeface="Arial"/>
              </a:rPr>
              <a:t>e</a:t>
            </a:r>
            <a:r>
              <a:rPr lang="en-GB" sz="1800" b="1" i="0" u="none" strike="noStrike" kern="1200" cap="none" spc="0" baseline="30000" dirty="0">
                <a:solidFill>
                  <a:srgbClr val="2F2F2F"/>
                </a:solidFill>
                <a:uFillTx/>
                <a:latin typeface="Arial"/>
              </a:rPr>
              <a:t>-</a:t>
            </a:r>
            <a:r>
              <a:rPr lang="en-GB" sz="1800" b="1" i="0" u="none" strike="noStrike" kern="1200" cap="none" spc="0" baseline="0" dirty="0">
                <a:solidFill>
                  <a:srgbClr val="2F2F2F"/>
                </a:solidFill>
                <a:uFillTx/>
                <a:latin typeface="Arial"/>
              </a:rPr>
              <a:t> </a:t>
            </a:r>
            <a:r>
              <a:rPr lang="en-GB" sz="1800" b="1" i="0" u="none" strike="noStrike" kern="0" cap="none" spc="0" baseline="0" dirty="0">
                <a:solidFill>
                  <a:srgbClr val="2F2F2F"/>
                </a:solidFill>
                <a:uFillTx/>
                <a:latin typeface="Arial"/>
              </a:rPr>
              <a:t>b</a:t>
            </a:r>
            <a:r>
              <a:rPr lang="en-GB" sz="1800" b="1" i="0" u="none" strike="noStrike" kern="1200" cap="none" spc="0" baseline="0" dirty="0">
                <a:solidFill>
                  <a:srgbClr val="2F2F2F"/>
                </a:solidFill>
                <a:uFillTx/>
                <a:latin typeface="Arial"/>
              </a:rPr>
              <a:t>eam–</a:t>
            </a:r>
            <a:r>
              <a:rPr lang="en-GB" sz="1800" b="1" i="0" u="none" strike="noStrike" kern="0" cap="none" spc="0" baseline="0" dirty="0">
                <a:solidFill>
                  <a:srgbClr val="2F2F2F"/>
                </a:solidFill>
                <a:uFillTx/>
                <a:latin typeface="Arial"/>
              </a:rPr>
              <a:t>d</a:t>
            </a:r>
            <a:r>
              <a:rPr lang="en-GB" sz="1800" b="1" i="0" u="none" strike="noStrike" kern="1200" cap="none" spc="0" baseline="0" dirty="0">
                <a:solidFill>
                  <a:srgbClr val="2F2F2F"/>
                </a:solidFill>
                <a:uFillTx/>
                <a:latin typeface="Arial"/>
              </a:rPr>
              <a:t>riven plasma </a:t>
            </a:r>
            <a:r>
              <a:rPr lang="en-GB" sz="1800" b="1" i="0" u="none" strike="noStrike" kern="0" cap="none" spc="0" baseline="0" dirty="0">
                <a:solidFill>
                  <a:srgbClr val="2F2F2F"/>
                </a:solidFill>
                <a:uFillTx/>
                <a:latin typeface="Arial"/>
              </a:rPr>
              <a:t>w</a:t>
            </a:r>
            <a:r>
              <a:rPr lang="en-GB" sz="1800" b="1" i="0" u="none" strike="noStrike" kern="1200" cap="none" spc="0" baseline="0" dirty="0">
                <a:solidFill>
                  <a:srgbClr val="2F2F2F"/>
                </a:solidFill>
                <a:uFillTx/>
                <a:latin typeface="Arial"/>
              </a:rPr>
              <a:t>akefields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dirty="0">
                <a:solidFill>
                  <a:srgbClr val="2F2F2F"/>
                </a:solidFill>
                <a:uFillTx/>
                <a:latin typeface="Arial"/>
              </a:rPr>
              <a:t>e</a:t>
            </a:r>
            <a:r>
              <a:rPr lang="en-GB" sz="1800" b="0" i="0" u="none" strike="noStrike" kern="1200" cap="none" spc="0" baseline="30000" dirty="0">
                <a:solidFill>
                  <a:srgbClr val="2F2F2F"/>
                </a:solidFill>
                <a:uFillTx/>
                <a:latin typeface="Arial"/>
              </a:rPr>
              <a:t>+</a:t>
            </a:r>
            <a:r>
              <a:rPr lang="en-GB" sz="1800" b="0" i="0" u="none" strike="noStrike" kern="1200" cap="none" spc="0" baseline="0" dirty="0">
                <a:solidFill>
                  <a:srgbClr val="2F2F2F"/>
                </a:solidFill>
                <a:uFillTx/>
                <a:latin typeface="Arial"/>
              </a:rPr>
              <a:t> </a:t>
            </a:r>
            <a:r>
              <a:rPr lang="en-GB" sz="1800" b="0" i="0" u="none" strike="noStrike" kern="0" cap="none" spc="0" baseline="0" dirty="0">
                <a:solidFill>
                  <a:srgbClr val="2F2F2F"/>
                </a:solidFill>
                <a:uFillTx/>
                <a:latin typeface="Arial"/>
              </a:rPr>
              <a:t>a</a:t>
            </a:r>
            <a:r>
              <a:rPr lang="en-GB" sz="1800" b="0" i="0" u="none" strike="noStrike" kern="1200" cap="none" spc="0" baseline="0" dirty="0">
                <a:solidFill>
                  <a:srgbClr val="2F2F2F"/>
                </a:solidFill>
                <a:uFillTx/>
                <a:latin typeface="Arial"/>
              </a:rPr>
              <a:t>cceleration in radiofrequency cavities (C</a:t>
            </a:r>
            <a:r>
              <a:rPr lang="en-GB" sz="1800" b="0" i="0" u="none" strike="noStrike" kern="1200" cap="none" spc="0" baseline="30000" dirty="0">
                <a:solidFill>
                  <a:srgbClr val="2F2F2F"/>
                </a:solidFill>
                <a:uFillTx/>
                <a:latin typeface="Arial"/>
              </a:rPr>
              <a:t>3</a:t>
            </a:r>
            <a:r>
              <a:rPr lang="en-GB" sz="1800" b="0" i="0" u="none" strike="noStrike" kern="1200" cap="none" spc="0" baseline="0" dirty="0">
                <a:solidFill>
                  <a:srgbClr val="2F2F2F"/>
                </a:solidFill>
                <a:uFillTx/>
                <a:latin typeface="Arial"/>
              </a:rPr>
              <a:t> technology)</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dirty="0">
                <a:solidFill>
                  <a:srgbClr val="2F2F2F"/>
                </a:solidFill>
                <a:uFillTx/>
                <a:latin typeface="Arial"/>
              </a:rPr>
              <a:t>To make most effective use of space </a:t>
            </a:r>
            <a:r>
              <a:rPr lang="en-GB" dirty="0">
                <a:solidFill>
                  <a:srgbClr val="2F2F2F"/>
                </a:solidFill>
                <a:latin typeface="Arial"/>
                <a:sym typeface="Wingdings" panose="05000000000000000000" pitchFamily="2" charset="2"/>
              </a:rPr>
              <a:t></a:t>
            </a:r>
            <a:r>
              <a:rPr lang="en-GB" sz="1800" b="0" i="0" u="none" strike="noStrike" kern="1200" cap="none" spc="0" baseline="0" dirty="0">
                <a:solidFill>
                  <a:srgbClr val="2F2F2F"/>
                </a:solidFill>
                <a:uFillTx/>
                <a:latin typeface="Arial"/>
              </a:rPr>
              <a:t> collision of polarised 375 GeV e</a:t>
            </a:r>
            <a:r>
              <a:rPr lang="en-GB" sz="1800" b="0" i="0" u="none" strike="noStrike" kern="1200" cap="none" spc="0" baseline="30000" dirty="0">
                <a:solidFill>
                  <a:srgbClr val="2F2F2F"/>
                </a:solidFill>
                <a:uFillTx/>
                <a:latin typeface="Arial"/>
              </a:rPr>
              <a:t>-</a:t>
            </a:r>
            <a:r>
              <a:rPr lang="en-GB" sz="1800" b="0" i="0" u="none" strike="noStrike" kern="1200" cap="none" spc="0" baseline="0" dirty="0">
                <a:solidFill>
                  <a:srgbClr val="2F2F2F"/>
                </a:solidFill>
                <a:uFillTx/>
                <a:latin typeface="Arial"/>
              </a:rPr>
              <a:t> with 42 GeV e</a:t>
            </a:r>
            <a:r>
              <a:rPr lang="en-GB" sz="1800" b="0" i="0" u="none" strike="noStrike" kern="1200" cap="none" spc="0" baseline="30000" dirty="0">
                <a:solidFill>
                  <a:srgbClr val="2F2F2F"/>
                </a:solidFill>
                <a:uFillTx/>
                <a:latin typeface="Arial"/>
              </a:rPr>
              <a:t>+</a:t>
            </a:r>
          </a:p>
        </p:txBody>
      </p:sp>
      <p:sp>
        <p:nvSpPr>
          <p:cNvPr id="18" name="Textfeld 22">
            <a:extLst>
              <a:ext uri="{FF2B5EF4-FFF2-40B4-BE49-F238E27FC236}">
                <a16:creationId xmlns:a16="http://schemas.microsoft.com/office/drawing/2014/main" id="{800D4794-A872-99C8-0D99-0F7DBDB339A4}"/>
              </a:ext>
            </a:extLst>
          </p:cNvPr>
          <p:cNvSpPr txBox="1"/>
          <p:nvPr/>
        </p:nvSpPr>
        <p:spPr>
          <a:xfrm>
            <a:off x="551383" y="4824785"/>
            <a:ext cx="3524563" cy="138499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1" u="none" strike="noStrike" kern="1200" cap="none" spc="0" baseline="0" dirty="0">
                <a:solidFill>
                  <a:srgbClr val="0033A0"/>
                </a:solidFill>
                <a:uFillTx/>
                <a:latin typeface="Arial"/>
              </a:rPr>
              <a:t>Advantages</a:t>
            </a:r>
            <a:r>
              <a:rPr lang="en-US" sz="1800" b="0" i="0" u="none" strike="noStrike" kern="1200" cap="none" spc="0" baseline="0" dirty="0">
                <a:solidFill>
                  <a:srgbClr val="0033A0"/>
                </a:solidFill>
                <a:uFillTx/>
                <a:latin typeface="Arial"/>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33A0"/>
                </a:solidFill>
                <a:uFillTx/>
                <a:latin typeface="Arial"/>
              </a:rPr>
              <a:t>+ </a:t>
            </a:r>
            <a:r>
              <a:rPr lang="en-GB" sz="1800" b="0" i="0" u="none" strike="noStrike" kern="1200" cap="none" spc="0" baseline="0" dirty="0">
                <a:solidFill>
                  <a:srgbClr val="0033A0"/>
                </a:solidFill>
                <a:uFillTx/>
                <a:latin typeface="Arial"/>
              </a:rPr>
              <a:t>most </a:t>
            </a:r>
            <a:r>
              <a:rPr lang="en-GB" sz="1800" b="0" i="0" u="none" strike="noStrike" kern="0" cap="none" spc="0" baseline="0" dirty="0">
                <a:solidFill>
                  <a:srgbClr val="0033A0"/>
                </a:solidFill>
                <a:uFillTx/>
                <a:latin typeface="Arial"/>
              </a:rPr>
              <a:t>advanced</a:t>
            </a:r>
            <a:r>
              <a:rPr lang="en-GB" sz="1800" b="0" i="0" u="none" strike="noStrike" kern="1200" cap="none" spc="0" baseline="0" dirty="0">
                <a:solidFill>
                  <a:srgbClr val="0033A0"/>
                </a:solidFill>
                <a:uFillTx/>
                <a:latin typeface="Arial"/>
              </a:rPr>
              <a:t> wakefield collider concept </a:t>
            </a:r>
            <a:r>
              <a:rPr lang="en-GB" dirty="0">
                <a:solidFill>
                  <a:srgbClr val="0033A0"/>
                </a:solidFill>
                <a:latin typeface="Arial"/>
                <a:sym typeface="Wingdings" panose="05000000000000000000" pitchFamily="2" charset="2"/>
              </a:rPr>
              <a:t></a:t>
            </a:r>
            <a:r>
              <a:rPr lang="en-GB" sz="1800" b="0" i="0" u="none" strike="noStrike" kern="1200" cap="none" spc="0" baseline="0" dirty="0">
                <a:solidFill>
                  <a:srgbClr val="0033A0"/>
                </a:solidFill>
                <a:uFillTx/>
                <a:latin typeface="Arial"/>
              </a:rPr>
              <a:t> avoids e</a:t>
            </a:r>
            <a:r>
              <a:rPr lang="en-GB" sz="1800" b="0" i="0" u="none" strike="noStrike" kern="1200" cap="none" spc="0" baseline="30000" dirty="0">
                <a:solidFill>
                  <a:srgbClr val="0033A0"/>
                </a:solidFill>
                <a:uFillTx/>
                <a:latin typeface="Arial"/>
              </a:rPr>
              <a:t>+</a:t>
            </a:r>
            <a:r>
              <a:rPr lang="en-GB" sz="1800" b="0" i="0" u="none" strike="noStrike" kern="1200" cap="none" spc="0" baseline="0" dirty="0">
                <a:solidFill>
                  <a:srgbClr val="0033A0"/>
                </a:solidFill>
                <a:uFillTx/>
                <a:latin typeface="Arial"/>
              </a:rPr>
              <a:t> acceleration in plasma</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a:solidFill>
                  <a:srgbClr val="0033A0"/>
                </a:solidFill>
                <a:uFillTx/>
                <a:latin typeface="Arial"/>
              </a:rPr>
              <a:t>+ compact footprint, ~5 km</a:t>
            </a:r>
          </a:p>
        </p:txBody>
      </p:sp>
      <p:sp>
        <p:nvSpPr>
          <p:cNvPr id="21" name="Textfeld 23">
            <a:extLst>
              <a:ext uri="{FF2B5EF4-FFF2-40B4-BE49-F238E27FC236}">
                <a16:creationId xmlns:a16="http://schemas.microsoft.com/office/drawing/2014/main" id="{E1B93470-48C6-8C74-6C7F-9063D3A05EF6}"/>
              </a:ext>
            </a:extLst>
          </p:cNvPr>
          <p:cNvSpPr txBox="1"/>
          <p:nvPr/>
        </p:nvSpPr>
        <p:spPr>
          <a:xfrm>
            <a:off x="3113989" y="1332545"/>
            <a:ext cx="1109596" cy="307777"/>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a:solidFill>
                  <a:srgbClr val="E97132"/>
                </a:solidFill>
                <a:uFillTx/>
                <a:latin typeface="Arial" pitchFamily="34"/>
                <a:cs typeface="Arial" pitchFamily="34"/>
              </a:rPr>
              <a:t>Since 2023</a:t>
            </a:r>
            <a:endParaRPr lang="en-GB" sz="1400" b="1" i="0" u="none" strike="noStrike" kern="1200" cap="none" spc="0" baseline="0">
              <a:solidFill>
                <a:srgbClr val="E97132"/>
              </a:solidFill>
              <a:uFillTx/>
              <a:latin typeface="Arial" pitchFamily="34"/>
              <a:cs typeface="Arial" pitchFamily="34"/>
            </a:endParaRPr>
          </a:p>
        </p:txBody>
      </p:sp>
      <p:sp>
        <p:nvSpPr>
          <p:cNvPr id="24" name="Titel 27">
            <a:extLst>
              <a:ext uri="{FF2B5EF4-FFF2-40B4-BE49-F238E27FC236}">
                <a16:creationId xmlns:a16="http://schemas.microsoft.com/office/drawing/2014/main" id="{C17E060E-0C2A-DEA6-985B-66A2BA31B45E}"/>
              </a:ext>
            </a:extLst>
          </p:cNvPr>
          <p:cNvSpPr txBox="1">
            <a:spLocks noGrp="1"/>
          </p:cNvSpPr>
          <p:nvPr>
            <p:ph type="title"/>
          </p:nvPr>
        </p:nvSpPr>
        <p:spPr/>
        <p:txBody>
          <a:bodyPr anchorCtr="1"/>
          <a:lstStyle/>
          <a:p>
            <a:pPr lvl="0" algn="ctr"/>
            <a:r>
              <a:rPr lang="en-US"/>
              <a:t>Collider Design Studies</a:t>
            </a:r>
            <a:endParaRPr lang="en-GB"/>
          </a:p>
        </p:txBody>
      </p:sp>
      <p:sp>
        <p:nvSpPr>
          <p:cNvPr id="25" name="Fußzeilenplatzhalter 3">
            <a:extLst>
              <a:ext uri="{FF2B5EF4-FFF2-40B4-BE49-F238E27FC236}">
                <a16:creationId xmlns:a16="http://schemas.microsoft.com/office/drawing/2014/main" id="{421C7070-A41C-61E5-24B7-CA65D9DC74C0}"/>
              </a:ext>
            </a:extLst>
          </p:cNvPr>
          <p:cNvSpPr txBox="1"/>
          <p:nvPr/>
        </p:nvSpPr>
        <p:spPr>
          <a:xfrm>
            <a:off x="4259266" y="6383847"/>
            <a:ext cx="6572222"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33A0"/>
                </a:solidFill>
                <a:uFillTx/>
                <a:latin typeface="Arial"/>
              </a:rPr>
              <a:t>High-Gradient Wakefield Accelerators, ESPP Symposium Venice 2025</a:t>
            </a:r>
          </a:p>
        </p:txBody>
      </p:sp>
      <p:sp>
        <p:nvSpPr>
          <p:cNvPr id="26" name="Datumsplatzhalter 39">
            <a:extLst>
              <a:ext uri="{FF2B5EF4-FFF2-40B4-BE49-F238E27FC236}">
                <a16:creationId xmlns:a16="http://schemas.microsoft.com/office/drawing/2014/main" id="{4C621453-1BCE-639A-6C48-0C53A79B65C3}"/>
              </a:ext>
            </a:extLst>
          </p:cNvPr>
          <p:cNvSpPr txBox="1"/>
          <p:nvPr/>
        </p:nvSpPr>
        <p:spPr>
          <a:xfrm>
            <a:off x="2495598" y="6378351"/>
            <a:ext cx="1620792"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0033A0"/>
                </a:solidFill>
                <a:uFillTx/>
                <a:latin typeface="Arial"/>
              </a:rPr>
              <a:t>23.06.2025</a:t>
            </a:r>
            <a:endParaRPr lang="en-GB" sz="1000" b="0" i="0" u="none" strike="noStrike" kern="1200" cap="none" spc="0" baseline="0">
              <a:solidFill>
                <a:srgbClr val="0033A0"/>
              </a:solidFill>
              <a:uFillTx/>
              <a:latin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21088">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306F6E-E833-5BE5-2415-8C4381C1FA52}"/>
              </a:ext>
            </a:extLst>
          </p:cNvPr>
          <p:cNvSpPr txBox="1">
            <a:spLocks noGrp="1"/>
          </p:cNvSpPr>
          <p:nvPr>
            <p:ph type="title"/>
          </p:nvPr>
        </p:nvSpPr>
        <p:spPr/>
        <p:txBody>
          <a:bodyPr anchorCtr="1"/>
          <a:lstStyle/>
          <a:p>
            <a:pPr lvl="0" algn="ctr"/>
            <a:r>
              <a:rPr lang="en-US" dirty="0">
                <a:latin typeface="Arial" pitchFamily="34"/>
                <a:cs typeface="Arial" pitchFamily="34"/>
              </a:rPr>
              <a:t>High-Gradient Wakefield Accelerators</a:t>
            </a:r>
            <a:endParaRPr lang="en-GB" dirty="0">
              <a:latin typeface="Arial" pitchFamily="34"/>
              <a:cs typeface="Arial" pitchFamily="34"/>
            </a:endParaRPr>
          </a:p>
        </p:txBody>
      </p:sp>
      <p:sp>
        <p:nvSpPr>
          <p:cNvPr id="3" name="Textfeld 2">
            <a:extLst>
              <a:ext uri="{FF2B5EF4-FFF2-40B4-BE49-F238E27FC236}">
                <a16:creationId xmlns:a16="http://schemas.microsoft.com/office/drawing/2014/main" id="{9600E278-88D6-A334-FCAC-FAA2B25C3CBC}"/>
              </a:ext>
            </a:extLst>
          </p:cNvPr>
          <p:cNvSpPr txBox="1"/>
          <p:nvPr/>
        </p:nvSpPr>
        <p:spPr>
          <a:xfrm>
            <a:off x="198843" y="990331"/>
            <a:ext cx="11407697" cy="984885"/>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000" b="0" i="0" u="none" strike="noStrike" kern="1200" cap="none" spc="0" baseline="0" dirty="0">
                <a:solidFill>
                  <a:srgbClr val="000000"/>
                </a:solidFill>
                <a:uFillTx/>
                <a:latin typeface="Arial" pitchFamily="34"/>
                <a:cs typeface="Arial" pitchFamily="34"/>
              </a:rPr>
              <a:t>Includes all concepts that can achieve an acceleration gradient </a:t>
            </a:r>
            <a:r>
              <a:rPr lang="en-US" sz="2000" b="1" i="0" u="none" strike="noStrike" kern="1200" cap="none" spc="0" baseline="0" dirty="0">
                <a:solidFill>
                  <a:srgbClr val="000000"/>
                </a:solidFill>
                <a:uFillTx/>
                <a:latin typeface="Arial" pitchFamily="34"/>
                <a:cs typeface="Arial" pitchFamily="34"/>
              </a:rPr>
              <a:t>&gt; 1 GeV/m</a:t>
            </a:r>
          </a:p>
          <a:p>
            <a:pPr marL="742950" lvl="1" indent="-285750">
              <a:buSzPct val="100000"/>
              <a:buFont typeface="Arial" pitchFamily="34"/>
              <a:buChar char="•"/>
              <a:defRPr sz="1800" b="0" i="0" u="none" strike="noStrike" kern="0" cap="none" spc="0" baseline="0">
                <a:solidFill>
                  <a:srgbClr val="000000"/>
                </a:solidFill>
                <a:uFillTx/>
              </a:defRPr>
            </a:pPr>
            <a:r>
              <a:rPr lang="en-GB" dirty="0">
                <a:latin typeface="Arial" panose="020B0604020202020204" pitchFamily="34" charset="0"/>
                <a:cs typeface="Arial" panose="020B0604020202020204" pitchFamily="34" charset="0"/>
              </a:rPr>
              <a:t>High gradients → Compact accelerators → Potentially lower cost &amp; environmental footprint*</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US" sz="2000" b="1" i="0" u="none" strike="noStrike" kern="1200" cap="none" spc="0" baseline="0" dirty="0">
              <a:solidFill>
                <a:srgbClr val="000000"/>
              </a:solidFill>
              <a:uFillTx/>
              <a:latin typeface="Arial" pitchFamily="34"/>
              <a:cs typeface="Arial" pitchFamily="34"/>
            </a:endParaRPr>
          </a:p>
        </p:txBody>
      </p:sp>
      <p:sp>
        <p:nvSpPr>
          <p:cNvPr id="4" name="Rectangle 8">
            <a:extLst>
              <a:ext uri="{FF2B5EF4-FFF2-40B4-BE49-F238E27FC236}">
                <a16:creationId xmlns:a16="http://schemas.microsoft.com/office/drawing/2014/main" id="{F9CA0585-584E-CB86-BA4A-1A4ABA4761BF}"/>
              </a:ext>
            </a:extLst>
          </p:cNvPr>
          <p:cNvSpPr/>
          <p:nvPr/>
        </p:nvSpPr>
        <p:spPr>
          <a:xfrm>
            <a:off x="1791629" y="1840257"/>
            <a:ext cx="2178210" cy="730404"/>
          </a:xfrm>
          <a:prstGeom prst="rect">
            <a:avLst/>
          </a:prstGeom>
          <a:solidFill>
            <a:srgbClr val="61C4D3"/>
          </a:solidFill>
          <a:ln w="38103" cap="flat">
            <a:solidFill>
              <a:srgbClr val="FFFFFF"/>
            </a:solidFill>
            <a:prstDash val="solid"/>
            <a:miter/>
          </a:ln>
        </p:spPr>
        <p:txBody>
          <a:bodyPr vert="horz" wrap="square" lIns="274320" tIns="137160" rIns="274320" bIns="137160" anchor="ctr" anchorCtr="1" compatLnSpc="1">
            <a:noAutofit/>
          </a:bodyPr>
          <a:lstStyle/>
          <a:p>
            <a:pPr marL="0" marR="0" lvl="0" indent="0" algn="ctr" defTabSz="914400" rtl="0" fontAlgn="auto" hangingPunct="1">
              <a:lnSpc>
                <a:spcPct val="100000"/>
              </a:lnSpc>
              <a:spcBef>
                <a:spcPts val="300"/>
              </a:spcBef>
              <a:spcAft>
                <a:spcPts val="0"/>
              </a:spcAft>
              <a:buNone/>
              <a:tabLst/>
              <a:defRPr sz="1800" b="0" i="0" u="none" strike="noStrike" kern="0" cap="none" spc="0" baseline="0">
                <a:solidFill>
                  <a:srgbClr val="000000"/>
                </a:solidFill>
                <a:uFillTx/>
              </a:defRPr>
            </a:pPr>
            <a:r>
              <a:rPr lang="en-US" sz="1600" b="0" i="0" u="none" strike="noStrike" kern="0" cap="none" spc="0" baseline="0" dirty="0">
                <a:solidFill>
                  <a:srgbClr val="2F2F2F"/>
                </a:solidFill>
                <a:uFillTx/>
                <a:latin typeface="Arial" pitchFamily="34"/>
                <a:cs typeface="Arial" pitchFamily="34"/>
              </a:rPr>
              <a:t>Wakefields in </a:t>
            </a:r>
            <a:r>
              <a:rPr lang="en-US" sz="1600" b="1" i="0" u="none" strike="noStrike" kern="0" cap="none" spc="0" baseline="0" dirty="0">
                <a:solidFill>
                  <a:srgbClr val="2F2F2F"/>
                </a:solidFill>
                <a:uFillTx/>
                <a:latin typeface="Arial" pitchFamily="34"/>
                <a:cs typeface="Arial" pitchFamily="34"/>
              </a:rPr>
              <a:t>Plasma</a:t>
            </a:r>
            <a:endParaRPr lang="en-US" sz="1600" b="1" i="0" u="none" strike="noStrike" kern="1200" cap="none" spc="0" baseline="0" dirty="0">
              <a:solidFill>
                <a:srgbClr val="2F2F2F"/>
              </a:solidFill>
              <a:uFillTx/>
              <a:latin typeface="Arial" pitchFamily="34"/>
              <a:cs typeface="Arial" pitchFamily="34"/>
            </a:endParaRPr>
          </a:p>
        </p:txBody>
      </p:sp>
      <p:sp>
        <p:nvSpPr>
          <p:cNvPr id="5" name="Rectangle 8">
            <a:extLst>
              <a:ext uri="{FF2B5EF4-FFF2-40B4-BE49-F238E27FC236}">
                <a16:creationId xmlns:a16="http://schemas.microsoft.com/office/drawing/2014/main" id="{87071DAA-2AAA-EED3-41B5-0E769B2BF11C}"/>
              </a:ext>
            </a:extLst>
          </p:cNvPr>
          <p:cNvSpPr/>
          <p:nvPr/>
        </p:nvSpPr>
        <p:spPr>
          <a:xfrm>
            <a:off x="8233312" y="1840257"/>
            <a:ext cx="2178210" cy="730404"/>
          </a:xfrm>
          <a:prstGeom prst="rect">
            <a:avLst/>
          </a:prstGeom>
          <a:solidFill>
            <a:srgbClr val="61C4D3"/>
          </a:solidFill>
          <a:ln w="38103" cap="flat">
            <a:solidFill>
              <a:srgbClr val="FFFFFF"/>
            </a:solidFill>
            <a:prstDash val="solid"/>
            <a:miter/>
          </a:ln>
        </p:spPr>
        <p:txBody>
          <a:bodyPr vert="horz" wrap="square" lIns="274320" tIns="137160" rIns="274320" bIns="137160" anchor="ctr" anchorCtr="1" compatLnSpc="1">
            <a:noAutofit/>
          </a:bodyPr>
          <a:lstStyle/>
          <a:p>
            <a:pPr marL="0" marR="0" lvl="0" indent="0" algn="ctr" defTabSz="914400" rtl="0" fontAlgn="auto" hangingPunct="1">
              <a:lnSpc>
                <a:spcPct val="100000"/>
              </a:lnSpc>
              <a:spcBef>
                <a:spcPts val="30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2F2F2F"/>
                </a:solidFill>
                <a:uFillTx/>
                <a:latin typeface="Arial" pitchFamily="34"/>
                <a:cs typeface="Arial" pitchFamily="34"/>
              </a:rPr>
              <a:t>Wakefields in </a:t>
            </a:r>
            <a:r>
              <a:rPr lang="en-US" sz="1600" b="1" i="0" u="none" strike="noStrike" kern="1200" cap="none" spc="0" baseline="0" dirty="0">
                <a:solidFill>
                  <a:srgbClr val="2F2F2F"/>
                </a:solidFill>
                <a:uFillTx/>
                <a:latin typeface="Arial" pitchFamily="34"/>
                <a:cs typeface="Arial" pitchFamily="34"/>
              </a:rPr>
              <a:t>Dielectric Structures</a:t>
            </a:r>
          </a:p>
        </p:txBody>
      </p:sp>
      <p:sp>
        <p:nvSpPr>
          <p:cNvPr id="6" name="Rectangle 8">
            <a:extLst>
              <a:ext uri="{FF2B5EF4-FFF2-40B4-BE49-F238E27FC236}">
                <a16:creationId xmlns:a16="http://schemas.microsoft.com/office/drawing/2014/main" id="{EC09295D-A0E2-D775-3846-B34F971E9EF1}"/>
              </a:ext>
            </a:extLst>
          </p:cNvPr>
          <p:cNvSpPr/>
          <p:nvPr/>
        </p:nvSpPr>
        <p:spPr>
          <a:xfrm>
            <a:off x="349410" y="2970501"/>
            <a:ext cx="2178210" cy="730404"/>
          </a:xfrm>
          <a:prstGeom prst="rect">
            <a:avLst/>
          </a:prstGeom>
          <a:solidFill>
            <a:srgbClr val="61C4D3"/>
          </a:solidFill>
          <a:ln w="38103" cap="flat">
            <a:noFill/>
            <a:prstDash val="solid"/>
            <a:miter/>
          </a:ln>
        </p:spPr>
        <p:txBody>
          <a:bodyPr vert="horz" wrap="square" lIns="274320" tIns="137160" rIns="274320" bIns="137160" anchor="ctr" anchorCtr="1" compatLnSpc="1">
            <a:noAutofit/>
          </a:bodyPr>
          <a:lstStyle/>
          <a:p>
            <a:pPr marL="0" marR="0" lvl="0" indent="0" algn="ctr" defTabSz="914400" rtl="0" fontAlgn="auto" hangingPunct="1">
              <a:lnSpc>
                <a:spcPct val="100000"/>
              </a:lnSpc>
              <a:spcBef>
                <a:spcPts val="300"/>
              </a:spcBef>
              <a:spcAft>
                <a:spcPts val="0"/>
              </a:spcAft>
              <a:buNone/>
              <a:tabLst/>
              <a:defRPr sz="1800" b="0" i="0" u="none" strike="noStrike" kern="0" cap="none" spc="0" baseline="0">
                <a:solidFill>
                  <a:srgbClr val="000000"/>
                </a:solidFill>
                <a:uFillTx/>
              </a:defRPr>
            </a:pPr>
            <a:r>
              <a:rPr lang="en-US" sz="1600" b="0" i="0" u="none" strike="noStrike" kern="0" cap="none" spc="0" baseline="0">
                <a:solidFill>
                  <a:srgbClr val="2F2F2F"/>
                </a:solidFill>
                <a:uFillTx/>
                <a:latin typeface="Arial" pitchFamily="34"/>
                <a:cs typeface="Arial" pitchFamily="34"/>
              </a:rPr>
              <a:t>Laser Driven</a:t>
            </a:r>
            <a:endParaRPr lang="en-US" sz="1600" b="0" i="0" u="none" strike="noStrike" kern="1200" cap="none" spc="0" baseline="0">
              <a:solidFill>
                <a:srgbClr val="2F2F2F"/>
              </a:solidFill>
              <a:uFillTx/>
              <a:latin typeface="Arial" pitchFamily="34"/>
              <a:cs typeface="Arial" pitchFamily="34"/>
            </a:endParaRPr>
          </a:p>
        </p:txBody>
      </p:sp>
      <p:sp>
        <p:nvSpPr>
          <p:cNvPr id="7" name="Rectangle 8">
            <a:extLst>
              <a:ext uri="{FF2B5EF4-FFF2-40B4-BE49-F238E27FC236}">
                <a16:creationId xmlns:a16="http://schemas.microsoft.com/office/drawing/2014/main" id="{BC1BE1D9-A849-F13F-5702-52165157C22C}"/>
              </a:ext>
            </a:extLst>
          </p:cNvPr>
          <p:cNvSpPr/>
          <p:nvPr/>
        </p:nvSpPr>
        <p:spPr>
          <a:xfrm>
            <a:off x="3224558" y="2959355"/>
            <a:ext cx="2178210" cy="730404"/>
          </a:xfrm>
          <a:prstGeom prst="rect">
            <a:avLst/>
          </a:prstGeom>
          <a:solidFill>
            <a:srgbClr val="61C4D3"/>
          </a:solidFill>
          <a:ln w="38103" cap="flat">
            <a:noFill/>
            <a:prstDash val="solid"/>
            <a:miter/>
          </a:ln>
        </p:spPr>
        <p:txBody>
          <a:bodyPr vert="horz" wrap="square" lIns="274320" tIns="137160" rIns="274320" bIns="137160" anchor="ctr" anchorCtr="1" compatLnSpc="1">
            <a:noAutofit/>
          </a:bodyPr>
          <a:lstStyle/>
          <a:p>
            <a:pPr marL="0" marR="0" lvl="0" indent="0" algn="ctr" defTabSz="914400" rtl="0" fontAlgn="auto" hangingPunct="1">
              <a:lnSpc>
                <a:spcPct val="100000"/>
              </a:lnSpc>
              <a:spcBef>
                <a:spcPts val="300"/>
              </a:spcBef>
              <a:spcAft>
                <a:spcPts val="0"/>
              </a:spcAft>
              <a:buNone/>
              <a:tabLst/>
              <a:defRPr sz="1800" b="0" i="0" u="none" strike="noStrike" kern="0" cap="none" spc="0" baseline="0">
                <a:solidFill>
                  <a:srgbClr val="000000"/>
                </a:solidFill>
                <a:uFillTx/>
              </a:defRPr>
            </a:pPr>
            <a:r>
              <a:rPr lang="en-US" sz="1600" b="0" i="0" u="none" strike="noStrike" kern="0" cap="none" spc="0" baseline="0">
                <a:solidFill>
                  <a:srgbClr val="2F2F2F"/>
                </a:solidFill>
                <a:uFillTx/>
                <a:latin typeface="Arial" pitchFamily="34"/>
                <a:cs typeface="Arial" pitchFamily="34"/>
              </a:rPr>
              <a:t>Beam Driven</a:t>
            </a:r>
            <a:endParaRPr lang="en-US" sz="1600" b="0" i="0" u="none" strike="noStrike" kern="1200" cap="none" spc="0" baseline="0">
              <a:solidFill>
                <a:srgbClr val="2F2F2F"/>
              </a:solidFill>
              <a:uFillTx/>
              <a:latin typeface="Arial" pitchFamily="34"/>
              <a:cs typeface="Arial" pitchFamily="34"/>
            </a:endParaRPr>
          </a:p>
        </p:txBody>
      </p:sp>
      <p:cxnSp>
        <p:nvCxnSpPr>
          <p:cNvPr id="8" name="Gerade Verbindung mit Pfeil 11">
            <a:extLst>
              <a:ext uri="{FF2B5EF4-FFF2-40B4-BE49-F238E27FC236}">
                <a16:creationId xmlns:a16="http://schemas.microsoft.com/office/drawing/2014/main" id="{C522C3B4-F36D-0788-4098-78C5B79F5581}"/>
              </a:ext>
            </a:extLst>
          </p:cNvPr>
          <p:cNvCxnSpPr>
            <a:stCxn id="4" idx="2"/>
            <a:endCxn id="6" idx="0"/>
          </p:cNvCxnSpPr>
          <p:nvPr/>
        </p:nvCxnSpPr>
        <p:spPr>
          <a:xfrm flipH="1">
            <a:off x="1438515" y="2570661"/>
            <a:ext cx="1442219" cy="399840"/>
          </a:xfrm>
          <a:prstGeom prst="straightConnector1">
            <a:avLst/>
          </a:prstGeom>
          <a:noFill/>
          <a:ln w="19046" cap="flat">
            <a:solidFill>
              <a:srgbClr val="0033A0"/>
            </a:solidFill>
            <a:prstDash val="solid"/>
            <a:miter/>
            <a:tailEnd type="arrow"/>
          </a:ln>
        </p:spPr>
      </p:cxnSp>
      <p:cxnSp>
        <p:nvCxnSpPr>
          <p:cNvPr id="9" name="Gerade Verbindung mit Pfeil 13">
            <a:extLst>
              <a:ext uri="{FF2B5EF4-FFF2-40B4-BE49-F238E27FC236}">
                <a16:creationId xmlns:a16="http://schemas.microsoft.com/office/drawing/2014/main" id="{72C4F23D-9A1D-A47E-FD6A-0B5D00BE8361}"/>
              </a:ext>
            </a:extLst>
          </p:cNvPr>
          <p:cNvCxnSpPr>
            <a:stCxn id="4" idx="2"/>
            <a:endCxn id="7" idx="0"/>
          </p:cNvCxnSpPr>
          <p:nvPr/>
        </p:nvCxnSpPr>
        <p:spPr>
          <a:xfrm>
            <a:off x="2880734" y="2570661"/>
            <a:ext cx="1432929" cy="388694"/>
          </a:xfrm>
          <a:prstGeom prst="straightConnector1">
            <a:avLst/>
          </a:prstGeom>
          <a:noFill/>
          <a:ln w="19046" cap="flat">
            <a:solidFill>
              <a:srgbClr val="0033A0"/>
            </a:solidFill>
            <a:prstDash val="solid"/>
            <a:miter/>
            <a:tailEnd type="arrow"/>
          </a:ln>
        </p:spPr>
      </p:cxnSp>
      <p:pic>
        <p:nvPicPr>
          <p:cNvPr id="12" name="Grafik 32" descr="Ein Bild, das Screenshot, Grafiken, Grafikdesign, Design enthält.&#10;&#10;KI-generierte Inhalte können fehlerhaft sein.">
            <a:extLst>
              <a:ext uri="{FF2B5EF4-FFF2-40B4-BE49-F238E27FC236}">
                <a16:creationId xmlns:a16="http://schemas.microsoft.com/office/drawing/2014/main" id="{6AE03E65-BCCF-1DE3-5309-D34FB582D61B}"/>
              </a:ext>
            </a:extLst>
          </p:cNvPr>
          <p:cNvPicPr>
            <a:picLocks noChangeAspect="1"/>
          </p:cNvPicPr>
          <p:nvPr/>
        </p:nvPicPr>
        <p:blipFill>
          <a:blip r:embed="rId3"/>
          <a:srcRect l="10346" t="28919" r="56717" b="39373"/>
          <a:stretch>
            <a:fillRect/>
          </a:stretch>
        </p:blipFill>
        <p:spPr>
          <a:xfrm>
            <a:off x="324026" y="3703521"/>
            <a:ext cx="2178000" cy="1270494"/>
          </a:xfrm>
          <a:prstGeom prst="rect">
            <a:avLst/>
          </a:prstGeom>
          <a:noFill/>
          <a:ln cap="flat">
            <a:noFill/>
          </a:ln>
        </p:spPr>
      </p:pic>
      <p:sp>
        <p:nvSpPr>
          <p:cNvPr id="13" name="Rectangle 8">
            <a:extLst>
              <a:ext uri="{FF2B5EF4-FFF2-40B4-BE49-F238E27FC236}">
                <a16:creationId xmlns:a16="http://schemas.microsoft.com/office/drawing/2014/main" id="{FEE3AC12-D572-9D9A-6BD3-A8D44382DCD5}"/>
              </a:ext>
            </a:extLst>
          </p:cNvPr>
          <p:cNvSpPr/>
          <p:nvPr/>
        </p:nvSpPr>
        <p:spPr>
          <a:xfrm>
            <a:off x="6811539" y="2962939"/>
            <a:ext cx="2178210" cy="730404"/>
          </a:xfrm>
          <a:prstGeom prst="rect">
            <a:avLst/>
          </a:prstGeom>
          <a:solidFill>
            <a:srgbClr val="61C4D3"/>
          </a:solidFill>
          <a:ln w="38103" cap="flat">
            <a:noFill/>
            <a:prstDash val="solid"/>
            <a:miter/>
          </a:ln>
        </p:spPr>
        <p:txBody>
          <a:bodyPr vert="horz" wrap="square" lIns="274320" tIns="137160" rIns="274320" bIns="137160" anchor="ctr" anchorCtr="1" compatLnSpc="1">
            <a:noAutofit/>
          </a:bodyPr>
          <a:lstStyle/>
          <a:p>
            <a:pPr marL="0" marR="0" lvl="0" indent="0" algn="ctr" defTabSz="914400" rtl="0" fontAlgn="auto" hangingPunct="1">
              <a:lnSpc>
                <a:spcPct val="100000"/>
              </a:lnSpc>
              <a:spcBef>
                <a:spcPts val="300"/>
              </a:spcBef>
              <a:spcAft>
                <a:spcPts val="0"/>
              </a:spcAft>
              <a:buNone/>
              <a:tabLst/>
              <a:defRPr sz="1800" b="0" i="0" u="none" strike="noStrike" kern="0" cap="none" spc="0" baseline="0">
                <a:solidFill>
                  <a:srgbClr val="000000"/>
                </a:solidFill>
                <a:uFillTx/>
              </a:defRPr>
            </a:pPr>
            <a:r>
              <a:rPr lang="en-US" sz="1600" b="0" i="0" u="none" strike="noStrike" kern="0" cap="none" spc="0" baseline="0">
                <a:solidFill>
                  <a:srgbClr val="2F2F2F"/>
                </a:solidFill>
                <a:uFillTx/>
                <a:latin typeface="Arial" pitchFamily="34"/>
                <a:cs typeface="Arial" pitchFamily="34"/>
              </a:rPr>
              <a:t>Laser Driven</a:t>
            </a:r>
            <a:endParaRPr lang="en-US" sz="1600" b="0" i="0" u="none" strike="noStrike" kern="1200" cap="none" spc="0" baseline="0">
              <a:solidFill>
                <a:srgbClr val="2F2F2F"/>
              </a:solidFill>
              <a:uFillTx/>
              <a:latin typeface="Arial" pitchFamily="34"/>
              <a:cs typeface="Arial" pitchFamily="34"/>
            </a:endParaRPr>
          </a:p>
        </p:txBody>
      </p:sp>
      <p:sp>
        <p:nvSpPr>
          <p:cNvPr id="14" name="Rectangle 8">
            <a:extLst>
              <a:ext uri="{FF2B5EF4-FFF2-40B4-BE49-F238E27FC236}">
                <a16:creationId xmlns:a16="http://schemas.microsoft.com/office/drawing/2014/main" id="{C911D081-C92B-FDB6-E0A5-DCB28260E90C}"/>
              </a:ext>
            </a:extLst>
          </p:cNvPr>
          <p:cNvSpPr/>
          <p:nvPr/>
        </p:nvSpPr>
        <p:spPr>
          <a:xfrm>
            <a:off x="9664394" y="2974095"/>
            <a:ext cx="2178210" cy="730404"/>
          </a:xfrm>
          <a:prstGeom prst="rect">
            <a:avLst/>
          </a:prstGeom>
          <a:solidFill>
            <a:srgbClr val="61C4D3"/>
          </a:solidFill>
          <a:ln w="38103" cap="flat">
            <a:noFill/>
            <a:prstDash val="solid"/>
            <a:miter/>
          </a:ln>
        </p:spPr>
        <p:txBody>
          <a:bodyPr vert="horz" wrap="square" lIns="274320" tIns="137160" rIns="274320" bIns="137160" anchor="ctr" anchorCtr="1" compatLnSpc="1">
            <a:noAutofit/>
          </a:bodyPr>
          <a:lstStyle/>
          <a:p>
            <a:pPr marL="0" marR="0" lvl="0" indent="0" algn="ctr" defTabSz="914400" rtl="0" fontAlgn="auto" hangingPunct="1">
              <a:lnSpc>
                <a:spcPct val="100000"/>
              </a:lnSpc>
              <a:spcBef>
                <a:spcPts val="300"/>
              </a:spcBef>
              <a:spcAft>
                <a:spcPts val="0"/>
              </a:spcAft>
              <a:buNone/>
              <a:tabLst/>
              <a:defRPr sz="1800" b="0" i="0" u="none" strike="noStrike" kern="0" cap="none" spc="0" baseline="0">
                <a:solidFill>
                  <a:srgbClr val="000000"/>
                </a:solidFill>
                <a:uFillTx/>
              </a:defRPr>
            </a:pPr>
            <a:r>
              <a:rPr lang="en-US" sz="1600" b="0" i="0" u="none" strike="noStrike" kern="0" cap="none" spc="0" baseline="0">
                <a:solidFill>
                  <a:srgbClr val="2F2F2F"/>
                </a:solidFill>
                <a:uFillTx/>
                <a:latin typeface="Arial" pitchFamily="34"/>
                <a:cs typeface="Arial" pitchFamily="34"/>
              </a:rPr>
              <a:t>Beam Driven</a:t>
            </a:r>
            <a:endParaRPr lang="en-US" sz="1600" b="0" i="0" u="none" strike="noStrike" kern="1200" cap="none" spc="0" baseline="0">
              <a:solidFill>
                <a:srgbClr val="2F2F2F"/>
              </a:solidFill>
              <a:uFillTx/>
              <a:latin typeface="Arial" pitchFamily="34"/>
              <a:cs typeface="Arial" pitchFamily="34"/>
            </a:endParaRPr>
          </a:p>
        </p:txBody>
      </p:sp>
      <p:sp>
        <p:nvSpPr>
          <p:cNvPr id="15" name="Textfeld 34">
            <a:extLst>
              <a:ext uri="{FF2B5EF4-FFF2-40B4-BE49-F238E27FC236}">
                <a16:creationId xmlns:a16="http://schemas.microsoft.com/office/drawing/2014/main" id="{3EE8FD4F-5301-B4DF-95AB-00E005125681}"/>
              </a:ext>
            </a:extLst>
          </p:cNvPr>
          <p:cNvSpPr txBox="1"/>
          <p:nvPr/>
        </p:nvSpPr>
        <p:spPr>
          <a:xfrm>
            <a:off x="208517" y="5565830"/>
            <a:ext cx="11880562" cy="707886"/>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000" b="0" i="0" u="none" strike="noStrike" kern="0" cap="none" spc="0" baseline="0" dirty="0">
                <a:solidFill>
                  <a:srgbClr val="000000"/>
                </a:solidFill>
                <a:uFillTx/>
                <a:latin typeface="Arial" pitchFamily="34"/>
                <a:cs typeface="Arial" pitchFamily="34"/>
              </a:rPr>
              <a:t>C</a:t>
            </a:r>
            <a:r>
              <a:rPr lang="en-US" sz="2000" b="0" i="0" u="none" strike="noStrike" kern="1200" cap="none" spc="0" baseline="0" dirty="0">
                <a:solidFill>
                  <a:srgbClr val="000000"/>
                </a:solidFill>
                <a:uFillTx/>
                <a:latin typeface="Arial" pitchFamily="34"/>
                <a:cs typeface="Arial" pitchFamily="34"/>
              </a:rPr>
              <a:t>enter of the HEP effort: </a:t>
            </a:r>
            <a:r>
              <a:rPr lang="en-US" sz="2000" b="1" i="0" u="none" strike="noStrike" kern="1200" cap="none" spc="0" baseline="0" dirty="0">
                <a:solidFill>
                  <a:srgbClr val="000000"/>
                </a:solidFill>
                <a:uFillTx/>
                <a:latin typeface="Arial" pitchFamily="34"/>
                <a:cs typeface="Arial" pitchFamily="34"/>
              </a:rPr>
              <a:t>wakefields in plasma </a:t>
            </a:r>
            <a:r>
              <a:rPr lang="en-US" sz="2000" i="0" u="none" strike="noStrike" kern="1200" cap="none" spc="0" baseline="0" dirty="0">
                <a:solidFill>
                  <a:srgbClr val="000000"/>
                </a:solidFill>
                <a:uFillTx/>
                <a:latin typeface="Arial" pitchFamily="34"/>
                <a:cs typeface="Arial" pitchFamily="34"/>
                <a:sym typeface="Wingdings" panose="05000000000000000000" pitchFamily="2" charset="2"/>
              </a:rPr>
              <a:t> &gt; GeV/m gradients demonstrated</a:t>
            </a:r>
            <a:endParaRPr lang="en-US" sz="2000" i="0" u="none" strike="noStrike" kern="1200" cap="none" spc="0" baseline="0" dirty="0">
              <a:solidFill>
                <a:srgbClr val="000000"/>
              </a:solidFill>
              <a:uFillTx/>
              <a:latin typeface="Arial" pitchFamily="34"/>
              <a:cs typeface="Arial" pitchFamily="34"/>
            </a:endParaRPr>
          </a:p>
          <a:p>
            <a:pPr marL="742950" marR="0" lvl="1"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000" b="0" i="0" u="none" strike="noStrike" kern="0" cap="none" spc="0" baseline="0" dirty="0">
                <a:solidFill>
                  <a:srgbClr val="000000"/>
                </a:solidFill>
                <a:uFillTx/>
                <a:latin typeface="Arial" pitchFamily="34"/>
                <a:cs typeface="Arial" pitchFamily="34"/>
              </a:rPr>
              <a:t>Dielectric structures may have advantages for certain </a:t>
            </a:r>
            <a:r>
              <a:rPr lang="en-US" sz="2000" kern="0" dirty="0">
                <a:solidFill>
                  <a:srgbClr val="000000"/>
                </a:solidFill>
                <a:latin typeface="Arial" pitchFamily="34"/>
                <a:cs typeface="Arial" pitchFamily="34"/>
              </a:rPr>
              <a:t>functions</a:t>
            </a:r>
            <a:endParaRPr lang="en-GB" sz="2000" b="0" i="0" u="none" strike="noStrike" kern="1200" cap="none" spc="0" baseline="0" dirty="0">
              <a:solidFill>
                <a:srgbClr val="000000"/>
              </a:solidFill>
              <a:uFillTx/>
              <a:latin typeface="Arial" pitchFamily="34"/>
              <a:cs typeface="Arial" pitchFamily="34"/>
            </a:endParaRPr>
          </a:p>
        </p:txBody>
      </p:sp>
      <p:pic>
        <p:nvPicPr>
          <p:cNvPr id="24" name="Grafik 26">
            <a:extLst>
              <a:ext uri="{FF2B5EF4-FFF2-40B4-BE49-F238E27FC236}">
                <a16:creationId xmlns:a16="http://schemas.microsoft.com/office/drawing/2014/main" id="{3ABC09BB-BD69-6730-767B-76EA9B0A7FC1}"/>
              </a:ext>
            </a:extLst>
          </p:cNvPr>
          <p:cNvPicPr>
            <a:picLocks noChangeAspect="1"/>
          </p:cNvPicPr>
          <p:nvPr/>
        </p:nvPicPr>
        <p:blipFill>
          <a:blip r:embed="rId4"/>
          <a:srcRect t="3949" b="-1"/>
          <a:stretch>
            <a:fillRect/>
          </a:stretch>
        </p:blipFill>
        <p:spPr>
          <a:xfrm>
            <a:off x="6789173" y="3674589"/>
            <a:ext cx="2178000" cy="1840751"/>
          </a:xfrm>
          <a:prstGeom prst="rect">
            <a:avLst/>
          </a:prstGeom>
          <a:noFill/>
          <a:ln cap="flat">
            <a:noFill/>
          </a:ln>
        </p:spPr>
      </p:pic>
      <p:pic>
        <p:nvPicPr>
          <p:cNvPr id="25" name="Grafik 25" descr="Ein Bild, das Text, Screenshot, Diagramm, Reihe enthält.&#10;&#10;KI-generierte Inhalte können fehlerhaft sein.">
            <a:extLst>
              <a:ext uri="{FF2B5EF4-FFF2-40B4-BE49-F238E27FC236}">
                <a16:creationId xmlns:a16="http://schemas.microsoft.com/office/drawing/2014/main" id="{EC8CC257-575A-FB00-9D7B-E06440BDBB82}"/>
              </a:ext>
            </a:extLst>
          </p:cNvPr>
          <p:cNvPicPr>
            <a:picLocks noChangeAspect="1"/>
          </p:cNvPicPr>
          <p:nvPr/>
        </p:nvPicPr>
        <p:blipFill>
          <a:blip r:embed="rId5"/>
          <a:stretch>
            <a:fillRect/>
          </a:stretch>
        </p:blipFill>
        <p:spPr>
          <a:xfrm>
            <a:off x="9682188" y="3689850"/>
            <a:ext cx="2178000" cy="1846941"/>
          </a:xfrm>
          <a:prstGeom prst="rect">
            <a:avLst/>
          </a:prstGeom>
          <a:noFill/>
          <a:ln cap="flat">
            <a:noFill/>
          </a:ln>
        </p:spPr>
      </p:pic>
      <p:pic>
        <p:nvPicPr>
          <p:cNvPr id="26" name="Grafik 33" descr="Ein Bild, das Screenshot, Grafiken, Grafikdesign, Design enthält.&#10;&#10;KI-generierte Inhalte können fehlerhaft sein.">
            <a:extLst>
              <a:ext uri="{FF2B5EF4-FFF2-40B4-BE49-F238E27FC236}">
                <a16:creationId xmlns:a16="http://schemas.microsoft.com/office/drawing/2014/main" id="{6560468F-BB17-0780-636D-02FE10CBC477}"/>
              </a:ext>
            </a:extLst>
          </p:cNvPr>
          <p:cNvPicPr>
            <a:picLocks noChangeAspect="1"/>
          </p:cNvPicPr>
          <p:nvPr/>
        </p:nvPicPr>
        <p:blipFill>
          <a:blip r:embed="rId3"/>
          <a:srcRect l="53489" t="35308" r="18642" b="40302"/>
          <a:stretch>
            <a:fillRect/>
          </a:stretch>
        </p:blipFill>
        <p:spPr>
          <a:xfrm>
            <a:off x="3232577" y="3682840"/>
            <a:ext cx="2178000" cy="1155006"/>
          </a:xfrm>
          <a:prstGeom prst="rect">
            <a:avLst/>
          </a:prstGeom>
          <a:noFill/>
          <a:ln cap="flat">
            <a:noFill/>
          </a:ln>
        </p:spPr>
      </p:pic>
      <p:sp>
        <p:nvSpPr>
          <p:cNvPr id="27" name="Fußzeilenplatzhalter 3">
            <a:extLst>
              <a:ext uri="{FF2B5EF4-FFF2-40B4-BE49-F238E27FC236}">
                <a16:creationId xmlns:a16="http://schemas.microsoft.com/office/drawing/2014/main" id="{27995028-E673-C566-F49A-C89EB033DA32}"/>
              </a:ext>
            </a:extLst>
          </p:cNvPr>
          <p:cNvSpPr txBox="1"/>
          <p:nvPr/>
        </p:nvSpPr>
        <p:spPr>
          <a:xfrm>
            <a:off x="4259266" y="6383847"/>
            <a:ext cx="6572222"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33A0"/>
                </a:solidFill>
                <a:uFillTx/>
                <a:latin typeface="Arial"/>
              </a:rPr>
              <a:t>High-Gradient Wakefield Accelerators, ESPP Symposium Venice 2025</a:t>
            </a:r>
          </a:p>
        </p:txBody>
      </p:sp>
      <p:sp>
        <p:nvSpPr>
          <p:cNvPr id="28" name="Datumsplatzhalter 39">
            <a:extLst>
              <a:ext uri="{FF2B5EF4-FFF2-40B4-BE49-F238E27FC236}">
                <a16:creationId xmlns:a16="http://schemas.microsoft.com/office/drawing/2014/main" id="{8BDAC2B6-721B-3003-21B6-E544B1D645A6}"/>
              </a:ext>
            </a:extLst>
          </p:cNvPr>
          <p:cNvSpPr txBox="1"/>
          <p:nvPr/>
        </p:nvSpPr>
        <p:spPr>
          <a:xfrm>
            <a:off x="2495598" y="6378351"/>
            <a:ext cx="1620792"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0033A0"/>
                </a:solidFill>
                <a:uFillTx/>
                <a:latin typeface="Arial"/>
              </a:rPr>
              <a:t>23.06.2025</a:t>
            </a:r>
            <a:endParaRPr lang="en-GB" sz="1000" b="0" i="0" u="none" strike="noStrike" kern="1200" cap="none" spc="0" baseline="0">
              <a:solidFill>
                <a:srgbClr val="0033A0"/>
              </a:solidFill>
              <a:uFillTx/>
              <a:latin typeface="Arial"/>
            </a:endParaRPr>
          </a:p>
        </p:txBody>
      </p:sp>
      <p:cxnSp>
        <p:nvCxnSpPr>
          <p:cNvPr id="10" name="Gerade Verbindung mit Pfeil 15">
            <a:extLst>
              <a:ext uri="{FF2B5EF4-FFF2-40B4-BE49-F238E27FC236}">
                <a16:creationId xmlns:a16="http://schemas.microsoft.com/office/drawing/2014/main" id="{89100FF3-A349-7625-7A74-39648F46F064}"/>
              </a:ext>
            </a:extLst>
          </p:cNvPr>
          <p:cNvCxnSpPr>
            <a:stCxn id="5" idx="2"/>
            <a:endCxn id="13" idx="0"/>
          </p:cNvCxnSpPr>
          <p:nvPr/>
        </p:nvCxnSpPr>
        <p:spPr>
          <a:xfrm flipH="1">
            <a:off x="7900644" y="2570661"/>
            <a:ext cx="1421773" cy="392278"/>
          </a:xfrm>
          <a:prstGeom prst="straightConnector1">
            <a:avLst/>
          </a:prstGeom>
          <a:noFill/>
          <a:ln w="19046" cap="flat">
            <a:solidFill>
              <a:srgbClr val="0033A0"/>
            </a:solidFill>
            <a:prstDash val="solid"/>
            <a:miter/>
            <a:tailEnd type="arrow"/>
          </a:ln>
        </p:spPr>
      </p:cxnSp>
      <p:cxnSp>
        <p:nvCxnSpPr>
          <p:cNvPr id="11" name="Gerade Verbindung mit Pfeil 17">
            <a:extLst>
              <a:ext uri="{FF2B5EF4-FFF2-40B4-BE49-F238E27FC236}">
                <a16:creationId xmlns:a16="http://schemas.microsoft.com/office/drawing/2014/main" id="{5373FECA-03CA-E544-FB92-B7A21F0A334B}"/>
              </a:ext>
            </a:extLst>
          </p:cNvPr>
          <p:cNvCxnSpPr>
            <a:stCxn id="5" idx="2"/>
            <a:endCxn id="14" idx="0"/>
          </p:cNvCxnSpPr>
          <p:nvPr/>
        </p:nvCxnSpPr>
        <p:spPr>
          <a:xfrm>
            <a:off x="9322417" y="2570661"/>
            <a:ext cx="1431082" cy="403434"/>
          </a:xfrm>
          <a:prstGeom prst="straightConnector1">
            <a:avLst/>
          </a:prstGeom>
          <a:noFill/>
          <a:ln w="19046" cap="flat">
            <a:solidFill>
              <a:srgbClr val="0033A0"/>
            </a:solidFill>
            <a:prstDash val="solid"/>
            <a:miter/>
            <a:tailEnd type="arrow"/>
          </a:ln>
        </p:spPr>
      </p:cxnSp>
      <p:sp>
        <p:nvSpPr>
          <p:cNvPr id="29" name="Textfeld 28">
            <a:extLst>
              <a:ext uri="{FF2B5EF4-FFF2-40B4-BE49-F238E27FC236}">
                <a16:creationId xmlns:a16="http://schemas.microsoft.com/office/drawing/2014/main" id="{3561DF33-522C-5FB9-D663-39AD3CCC5762}"/>
              </a:ext>
            </a:extLst>
          </p:cNvPr>
          <p:cNvSpPr txBox="1"/>
          <p:nvPr/>
        </p:nvSpPr>
        <p:spPr>
          <a:xfrm>
            <a:off x="7327055" y="1597864"/>
            <a:ext cx="4935967"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 than a linear accelerator based on RF acceleration technology, at the same energy</a:t>
            </a:r>
            <a:endParaRPr lang="en-GB" sz="1000" dirty="0">
              <a:latin typeface="Arial" panose="020B0604020202020204" pitchFamily="34" charset="0"/>
              <a:cs typeface="Arial" panose="020B0604020202020204" pitchFamily="34" charset="0"/>
            </a:endParaRPr>
          </a:p>
        </p:txBody>
      </p:sp>
      <p:sp>
        <p:nvSpPr>
          <p:cNvPr id="30" name="Foliennummernplatzhalter 4">
            <a:extLst>
              <a:ext uri="{FF2B5EF4-FFF2-40B4-BE49-F238E27FC236}">
                <a16:creationId xmlns:a16="http://schemas.microsoft.com/office/drawing/2014/main" id="{66617B54-0D53-4149-AF5F-1C955E71782A}"/>
              </a:ext>
            </a:extLst>
          </p:cNvPr>
          <p:cNvSpPr txBox="1"/>
          <p:nvPr/>
        </p:nvSpPr>
        <p:spPr>
          <a:xfrm>
            <a:off x="11107545" y="6383847"/>
            <a:ext cx="681255"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dirty="0">
                <a:solidFill>
                  <a:srgbClr val="0033A0"/>
                </a:solidFill>
                <a:latin typeface="Arial"/>
              </a:rPr>
              <a:t>2 / 15</a:t>
            </a:r>
            <a:endParaRPr lang="en-US" sz="1000" b="0" i="0" u="none" strike="noStrike" kern="1200" cap="none" spc="0" baseline="0" dirty="0">
              <a:solidFill>
                <a:srgbClr val="0033A0"/>
              </a:solidFill>
              <a:uFillTx/>
              <a:latin typeface="Arial"/>
            </a:endParaRPr>
          </a:p>
        </p:txBody>
      </p:sp>
      <p:sp>
        <p:nvSpPr>
          <p:cNvPr id="16" name="Textfeld 15">
            <a:extLst>
              <a:ext uri="{FF2B5EF4-FFF2-40B4-BE49-F238E27FC236}">
                <a16:creationId xmlns:a16="http://schemas.microsoft.com/office/drawing/2014/main" id="{BC4CAA97-D057-B2BA-E7CA-C17FA07C7399}"/>
              </a:ext>
            </a:extLst>
          </p:cNvPr>
          <p:cNvSpPr txBox="1"/>
          <p:nvPr/>
        </p:nvSpPr>
        <p:spPr>
          <a:xfrm>
            <a:off x="10273553" y="1256395"/>
            <a:ext cx="1828799" cy="400110"/>
          </a:xfrm>
          <a:prstGeom prst="rect">
            <a:avLst/>
          </a:prstGeom>
          <a:noFill/>
        </p:spPr>
        <p:txBody>
          <a:bodyPr wrap="square" rtlCol="0">
            <a:spAutoFit/>
          </a:bodyPr>
          <a:lstStyle/>
          <a:p>
            <a:r>
              <a:rPr lang="en-US" sz="1000" b="1" dirty="0">
                <a:solidFill>
                  <a:srgbClr val="EE6611"/>
                </a:solidFill>
                <a:latin typeface="Arial" panose="020B0604020202020204" pitchFamily="34" charset="0"/>
                <a:cs typeface="Arial" panose="020B0604020202020204" pitchFamily="34" charset="0"/>
              </a:rPr>
              <a:t>Also see talk by M. Titov, C. Bloise</a:t>
            </a:r>
            <a:endParaRPr lang="en-GB" sz="1000" b="1" dirty="0">
              <a:solidFill>
                <a:srgbClr val="EE661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3" grpId="0" animBg="1"/>
      <p:bldP spid="14" grpId="0" animBg="1"/>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DEA59-25E7-BABA-1E23-EC99A447AB1E}"/>
            </a:ext>
          </a:extLst>
        </p:cNvPr>
        <p:cNvGrpSpPr/>
        <p:nvPr/>
      </p:nvGrpSpPr>
      <p:grpSpPr>
        <a:xfrm>
          <a:off x="0" y="0"/>
          <a:ext cx="0" cy="0"/>
          <a:chOff x="0" y="0"/>
          <a:chExt cx="0" cy="0"/>
        </a:xfrm>
      </p:grpSpPr>
      <p:pic>
        <p:nvPicPr>
          <p:cNvPr id="2" name="Grafik 13">
            <a:extLst>
              <a:ext uri="{FF2B5EF4-FFF2-40B4-BE49-F238E27FC236}">
                <a16:creationId xmlns:a16="http://schemas.microsoft.com/office/drawing/2014/main" id="{8640A2F2-CB0A-85A7-D7C7-7C01B4327A14}"/>
              </a:ext>
            </a:extLst>
          </p:cNvPr>
          <p:cNvPicPr>
            <a:picLocks noChangeAspect="1"/>
          </p:cNvPicPr>
          <p:nvPr/>
        </p:nvPicPr>
        <p:blipFill>
          <a:blip r:embed="rId2"/>
          <a:stretch>
            <a:fillRect/>
          </a:stretch>
        </p:blipFill>
        <p:spPr>
          <a:xfrm>
            <a:off x="1482599" y="947144"/>
            <a:ext cx="1530431" cy="654079"/>
          </a:xfrm>
          <a:prstGeom prst="rect">
            <a:avLst/>
          </a:prstGeom>
          <a:noFill/>
          <a:ln cap="flat">
            <a:noFill/>
          </a:ln>
        </p:spPr>
      </p:pic>
      <p:sp>
        <p:nvSpPr>
          <p:cNvPr id="3" name="Foliennummernplatzhalter 4">
            <a:extLst>
              <a:ext uri="{FF2B5EF4-FFF2-40B4-BE49-F238E27FC236}">
                <a16:creationId xmlns:a16="http://schemas.microsoft.com/office/drawing/2014/main" id="{53EB861A-8846-CEE5-B5CF-58E625CD2A94}"/>
              </a:ext>
            </a:extLst>
          </p:cNvPr>
          <p:cNvSpPr txBox="1"/>
          <p:nvPr/>
        </p:nvSpPr>
        <p:spPr>
          <a:xfrm>
            <a:off x="11107545" y="6383847"/>
            <a:ext cx="681255"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dirty="0">
                <a:solidFill>
                  <a:srgbClr val="0033A0"/>
                </a:solidFill>
                <a:latin typeface="Arial"/>
              </a:rPr>
              <a:t> 9 / 15</a:t>
            </a:r>
            <a:endParaRPr lang="en-US" sz="1000" b="0" i="0" u="none" strike="noStrike" kern="1200" cap="none" spc="0" baseline="0" dirty="0">
              <a:solidFill>
                <a:srgbClr val="0033A0"/>
              </a:solidFill>
              <a:uFillTx/>
              <a:latin typeface="Arial"/>
            </a:endParaRPr>
          </a:p>
        </p:txBody>
      </p:sp>
      <p:sp>
        <p:nvSpPr>
          <p:cNvPr id="5" name="Rechteck 6">
            <a:extLst>
              <a:ext uri="{FF2B5EF4-FFF2-40B4-BE49-F238E27FC236}">
                <a16:creationId xmlns:a16="http://schemas.microsoft.com/office/drawing/2014/main" id="{9A2EDBB9-59BF-64FF-1D48-EE8AEA3C6D4A}"/>
              </a:ext>
            </a:extLst>
          </p:cNvPr>
          <p:cNvSpPr/>
          <p:nvPr/>
        </p:nvSpPr>
        <p:spPr>
          <a:xfrm>
            <a:off x="442907" y="1604589"/>
            <a:ext cx="3673473" cy="4608511"/>
          </a:xfrm>
          <a:prstGeom prst="rect">
            <a:avLst/>
          </a:prstGeom>
          <a:noFill/>
          <a:ln w="12701" cap="flat">
            <a:solidFill>
              <a:srgbClr val="BEBEC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7" name="Textfeld 8">
            <a:extLst>
              <a:ext uri="{FF2B5EF4-FFF2-40B4-BE49-F238E27FC236}">
                <a16:creationId xmlns:a16="http://schemas.microsoft.com/office/drawing/2014/main" id="{87516C73-AD31-39AC-B926-87DF9E9DB230}"/>
              </a:ext>
            </a:extLst>
          </p:cNvPr>
          <p:cNvSpPr txBox="1"/>
          <p:nvPr/>
        </p:nvSpPr>
        <p:spPr>
          <a:xfrm>
            <a:off x="451366" y="1616988"/>
            <a:ext cx="3673473" cy="830997"/>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0033A0"/>
                </a:solidFill>
                <a:uFillTx/>
                <a:latin typeface="Arial"/>
              </a:rPr>
              <a:t>HALHF</a:t>
            </a:r>
            <a:br>
              <a:rPr lang="en-US" sz="1800" b="0" i="0" u="none" strike="noStrike" kern="1200" cap="none" spc="0" baseline="0" dirty="0">
                <a:solidFill>
                  <a:srgbClr val="0033A0"/>
                </a:solidFill>
                <a:uFillTx/>
                <a:latin typeface="Arial"/>
              </a:rPr>
            </a:br>
            <a:r>
              <a:rPr lang="en-US" sz="1800" b="1" i="0" u="none" strike="noStrike" kern="1200" cap="none" spc="0" baseline="0" dirty="0">
                <a:solidFill>
                  <a:srgbClr val="0033A0"/>
                </a:solidFill>
                <a:uFillTx/>
                <a:latin typeface="Arial"/>
              </a:rPr>
              <a:t>H</a:t>
            </a:r>
            <a:r>
              <a:rPr lang="en-US" sz="1800" b="0" i="0" u="none" strike="noStrike" kern="1200" cap="none" spc="0" baseline="0" dirty="0">
                <a:solidFill>
                  <a:srgbClr val="0033A0"/>
                </a:solidFill>
                <a:uFillTx/>
                <a:latin typeface="Arial"/>
              </a:rPr>
              <a:t>ybrid, </a:t>
            </a:r>
            <a:r>
              <a:rPr lang="en-US" sz="1800" b="1" i="0" u="none" strike="noStrike" kern="1200" cap="none" spc="0" baseline="0" dirty="0">
                <a:solidFill>
                  <a:srgbClr val="0033A0"/>
                </a:solidFill>
                <a:uFillTx/>
                <a:latin typeface="Arial"/>
              </a:rPr>
              <a:t>A</a:t>
            </a:r>
            <a:r>
              <a:rPr lang="en-US" sz="1800" b="0" i="0" u="none" strike="noStrike" kern="1200" cap="none" spc="0" baseline="0" dirty="0">
                <a:solidFill>
                  <a:srgbClr val="0033A0"/>
                </a:solidFill>
                <a:uFillTx/>
                <a:latin typeface="Arial"/>
              </a:rPr>
              <a:t>symmetric, </a:t>
            </a:r>
            <a:r>
              <a:rPr lang="en-US" sz="1800" b="1" i="0" u="none" strike="noStrike" kern="1200" cap="none" spc="0" baseline="0" dirty="0">
                <a:solidFill>
                  <a:srgbClr val="0033A0"/>
                </a:solidFill>
                <a:uFillTx/>
                <a:latin typeface="Arial"/>
              </a:rPr>
              <a:t>L</a:t>
            </a:r>
            <a:r>
              <a:rPr lang="en-US" sz="1800" b="0" i="0" u="none" strike="noStrike" kern="1200" cap="none" spc="0" baseline="0" dirty="0">
                <a:solidFill>
                  <a:srgbClr val="0033A0"/>
                </a:solidFill>
                <a:uFillTx/>
                <a:latin typeface="Arial"/>
              </a:rPr>
              <a:t>inear </a:t>
            </a:r>
            <a:r>
              <a:rPr lang="en-US" sz="1800" b="1" i="0" u="none" strike="noStrike" kern="1200" cap="none" spc="0" baseline="0" dirty="0">
                <a:solidFill>
                  <a:srgbClr val="0033A0"/>
                </a:solidFill>
                <a:uFillTx/>
                <a:latin typeface="Arial"/>
              </a:rPr>
              <a:t>H</a:t>
            </a:r>
            <a:r>
              <a:rPr lang="en-US" sz="1800" b="0" i="0" u="none" strike="noStrike" kern="1200" cap="none" spc="0" baseline="0" dirty="0">
                <a:solidFill>
                  <a:srgbClr val="0033A0"/>
                </a:solidFill>
                <a:uFillTx/>
                <a:latin typeface="Arial"/>
              </a:rPr>
              <a:t>iggs </a:t>
            </a:r>
            <a:r>
              <a:rPr lang="en-US" sz="1800" b="1" i="0" u="none" strike="noStrike" kern="1200" cap="none" spc="0" baseline="0" dirty="0">
                <a:solidFill>
                  <a:srgbClr val="0033A0"/>
                </a:solidFill>
                <a:uFillTx/>
                <a:latin typeface="Arial"/>
              </a:rPr>
              <a:t>F</a:t>
            </a:r>
            <a:r>
              <a:rPr lang="en-US" sz="1800" b="0" i="0" u="none" strike="noStrike" kern="1200" cap="none" spc="0" baseline="0" dirty="0">
                <a:solidFill>
                  <a:srgbClr val="0033A0"/>
                </a:solidFill>
                <a:uFillTx/>
                <a:latin typeface="Arial"/>
              </a:rPr>
              <a:t>actory</a:t>
            </a:r>
            <a:endParaRPr lang="en-GB" sz="1800" b="0" i="0" u="none" strike="noStrike" kern="1200" cap="none" spc="0" baseline="0" dirty="0">
              <a:solidFill>
                <a:srgbClr val="0033A0"/>
              </a:solidFill>
              <a:uFillTx/>
              <a:latin typeface="Arial"/>
            </a:endParaRPr>
          </a:p>
        </p:txBody>
      </p:sp>
      <p:pic>
        <p:nvPicPr>
          <p:cNvPr id="12" name="Grafik 17" descr="Ein Bild, das Text, Schrift, Logo, Screenshot enthält.&#10;&#10;KI-generierte Inhalte können fehlerhaft sein.">
            <a:extLst>
              <a:ext uri="{FF2B5EF4-FFF2-40B4-BE49-F238E27FC236}">
                <a16:creationId xmlns:a16="http://schemas.microsoft.com/office/drawing/2014/main" id="{36643018-B12D-4AA5-AA8E-DA7F58CC0CFC}"/>
              </a:ext>
            </a:extLst>
          </p:cNvPr>
          <p:cNvPicPr>
            <a:picLocks noChangeAspect="1"/>
          </p:cNvPicPr>
          <p:nvPr/>
        </p:nvPicPr>
        <p:blipFill>
          <a:blip r:embed="rId3"/>
          <a:stretch>
            <a:fillRect/>
          </a:stretch>
        </p:blipFill>
        <p:spPr>
          <a:xfrm>
            <a:off x="1380" y="2971"/>
            <a:ext cx="1451646" cy="890204"/>
          </a:xfrm>
          <a:prstGeom prst="rect">
            <a:avLst/>
          </a:prstGeom>
          <a:noFill/>
          <a:ln cap="flat">
            <a:noFill/>
          </a:ln>
        </p:spPr>
      </p:pic>
      <p:sp>
        <p:nvSpPr>
          <p:cNvPr id="16" name="Textfeld 20">
            <a:extLst>
              <a:ext uri="{FF2B5EF4-FFF2-40B4-BE49-F238E27FC236}">
                <a16:creationId xmlns:a16="http://schemas.microsoft.com/office/drawing/2014/main" id="{7EF71F5B-8129-BEC1-0DE2-A863FFC2C79D}"/>
              </a:ext>
            </a:extLst>
          </p:cNvPr>
          <p:cNvSpPr txBox="1"/>
          <p:nvPr/>
        </p:nvSpPr>
        <p:spPr>
          <a:xfrm>
            <a:off x="451366" y="2573743"/>
            <a:ext cx="3673473" cy="1938994"/>
          </a:xfrm>
          <a:prstGeom prst="rect">
            <a:avLst/>
          </a:prstGeom>
          <a:noFill/>
          <a:ln cap="flat">
            <a:noFill/>
          </a:ln>
        </p:spPr>
        <p:txBody>
          <a:bodyPr vert="horz" wrap="square" lIns="0" tIns="0" rIns="0" bIns="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dirty="0">
                <a:solidFill>
                  <a:srgbClr val="2F2F2F"/>
                </a:solidFill>
                <a:uFillTx/>
                <a:latin typeface="Arial"/>
              </a:rPr>
              <a:t>e</a:t>
            </a:r>
            <a:r>
              <a:rPr lang="en-GB" sz="1800" b="0" i="0" u="none" strike="noStrike" kern="1200" cap="none" spc="0" baseline="30000" dirty="0">
                <a:solidFill>
                  <a:srgbClr val="2F2F2F"/>
                </a:solidFill>
                <a:uFillTx/>
                <a:latin typeface="Arial"/>
              </a:rPr>
              <a:t>-</a:t>
            </a:r>
            <a:r>
              <a:rPr lang="en-GB" sz="1800" b="0" i="0" u="none" strike="noStrike" kern="1200" cap="none" spc="0" baseline="0" dirty="0">
                <a:solidFill>
                  <a:srgbClr val="2F2F2F"/>
                </a:solidFill>
                <a:uFillTx/>
                <a:latin typeface="Arial"/>
              </a:rPr>
              <a:t> </a:t>
            </a:r>
            <a:r>
              <a:rPr lang="en-GB" sz="1800" b="0" i="0" u="none" strike="noStrike" kern="0" cap="none" spc="0" baseline="0" dirty="0">
                <a:solidFill>
                  <a:srgbClr val="2F2F2F"/>
                </a:solidFill>
                <a:uFillTx/>
                <a:latin typeface="Arial"/>
              </a:rPr>
              <a:t>a</a:t>
            </a:r>
            <a:r>
              <a:rPr lang="en-GB" sz="1800" b="0" i="0" u="none" strike="noStrike" kern="1200" cap="none" spc="0" baseline="0" dirty="0">
                <a:solidFill>
                  <a:srgbClr val="2F2F2F"/>
                </a:solidFill>
                <a:uFillTx/>
                <a:latin typeface="Arial"/>
              </a:rPr>
              <a:t>cceleration in </a:t>
            </a:r>
            <a:r>
              <a:rPr lang="en-GB" sz="1800" b="1" i="0" u="none" strike="noStrike" kern="1200" cap="none" spc="0" baseline="0" dirty="0">
                <a:solidFill>
                  <a:srgbClr val="2F2F2F"/>
                </a:solidFill>
                <a:uFillTx/>
                <a:latin typeface="Arial"/>
              </a:rPr>
              <a:t>e</a:t>
            </a:r>
            <a:r>
              <a:rPr lang="en-GB" sz="1800" b="1" i="0" u="none" strike="noStrike" kern="1200" cap="none" spc="0" baseline="30000" dirty="0">
                <a:solidFill>
                  <a:srgbClr val="2F2F2F"/>
                </a:solidFill>
                <a:uFillTx/>
                <a:latin typeface="Arial"/>
              </a:rPr>
              <a:t>-</a:t>
            </a:r>
            <a:r>
              <a:rPr lang="en-GB" sz="1800" b="1" i="0" u="none" strike="noStrike" kern="1200" cap="none" spc="0" baseline="0" dirty="0">
                <a:solidFill>
                  <a:srgbClr val="2F2F2F"/>
                </a:solidFill>
                <a:uFillTx/>
                <a:latin typeface="Arial"/>
              </a:rPr>
              <a:t> </a:t>
            </a:r>
            <a:r>
              <a:rPr lang="en-GB" sz="1800" b="1" i="0" u="none" strike="noStrike" kern="0" cap="none" spc="0" baseline="0" dirty="0">
                <a:solidFill>
                  <a:srgbClr val="2F2F2F"/>
                </a:solidFill>
                <a:uFillTx/>
                <a:latin typeface="Arial"/>
              </a:rPr>
              <a:t>b</a:t>
            </a:r>
            <a:r>
              <a:rPr lang="en-GB" sz="1800" b="1" i="0" u="none" strike="noStrike" kern="1200" cap="none" spc="0" baseline="0" dirty="0">
                <a:solidFill>
                  <a:srgbClr val="2F2F2F"/>
                </a:solidFill>
                <a:uFillTx/>
                <a:latin typeface="Arial"/>
              </a:rPr>
              <a:t>eam–</a:t>
            </a:r>
            <a:r>
              <a:rPr lang="en-GB" sz="1800" b="1" i="0" u="none" strike="noStrike" kern="0" cap="none" spc="0" baseline="0" dirty="0">
                <a:solidFill>
                  <a:srgbClr val="2F2F2F"/>
                </a:solidFill>
                <a:uFillTx/>
                <a:latin typeface="Arial"/>
              </a:rPr>
              <a:t>d</a:t>
            </a:r>
            <a:r>
              <a:rPr lang="en-GB" sz="1800" b="1" i="0" u="none" strike="noStrike" kern="1200" cap="none" spc="0" baseline="0" dirty="0">
                <a:solidFill>
                  <a:srgbClr val="2F2F2F"/>
                </a:solidFill>
                <a:uFillTx/>
                <a:latin typeface="Arial"/>
              </a:rPr>
              <a:t>riven plasma </a:t>
            </a:r>
            <a:r>
              <a:rPr lang="en-GB" sz="1800" b="1" i="0" u="none" strike="noStrike" kern="0" cap="none" spc="0" baseline="0" dirty="0">
                <a:solidFill>
                  <a:srgbClr val="2F2F2F"/>
                </a:solidFill>
                <a:uFillTx/>
                <a:latin typeface="Arial"/>
              </a:rPr>
              <a:t>w</a:t>
            </a:r>
            <a:r>
              <a:rPr lang="en-GB" sz="1800" b="1" i="0" u="none" strike="noStrike" kern="1200" cap="none" spc="0" baseline="0" dirty="0">
                <a:solidFill>
                  <a:srgbClr val="2F2F2F"/>
                </a:solidFill>
                <a:uFillTx/>
                <a:latin typeface="Arial"/>
              </a:rPr>
              <a:t>akefields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dirty="0">
                <a:solidFill>
                  <a:srgbClr val="2F2F2F"/>
                </a:solidFill>
                <a:uFillTx/>
                <a:latin typeface="Arial"/>
              </a:rPr>
              <a:t>e</a:t>
            </a:r>
            <a:r>
              <a:rPr lang="en-GB" sz="1800" b="0" i="0" u="none" strike="noStrike" kern="1200" cap="none" spc="0" baseline="30000" dirty="0">
                <a:solidFill>
                  <a:srgbClr val="2F2F2F"/>
                </a:solidFill>
                <a:uFillTx/>
                <a:latin typeface="Arial"/>
              </a:rPr>
              <a:t>+</a:t>
            </a:r>
            <a:r>
              <a:rPr lang="en-GB" sz="1800" b="0" i="0" u="none" strike="noStrike" kern="1200" cap="none" spc="0" baseline="0" dirty="0">
                <a:solidFill>
                  <a:srgbClr val="2F2F2F"/>
                </a:solidFill>
                <a:uFillTx/>
                <a:latin typeface="Arial"/>
              </a:rPr>
              <a:t> </a:t>
            </a:r>
            <a:r>
              <a:rPr lang="en-GB" sz="1800" b="0" i="0" u="none" strike="noStrike" kern="0" cap="none" spc="0" baseline="0" dirty="0">
                <a:solidFill>
                  <a:srgbClr val="2F2F2F"/>
                </a:solidFill>
                <a:uFillTx/>
                <a:latin typeface="Arial"/>
              </a:rPr>
              <a:t>a</a:t>
            </a:r>
            <a:r>
              <a:rPr lang="en-GB" sz="1800" b="0" i="0" u="none" strike="noStrike" kern="1200" cap="none" spc="0" baseline="0" dirty="0">
                <a:solidFill>
                  <a:srgbClr val="2F2F2F"/>
                </a:solidFill>
                <a:uFillTx/>
                <a:latin typeface="Arial"/>
              </a:rPr>
              <a:t>cceleration in radiofrequency cavities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dirty="0">
                <a:solidFill>
                  <a:srgbClr val="2F2F2F"/>
                </a:solidFill>
                <a:uFillTx/>
                <a:latin typeface="Arial"/>
              </a:rPr>
              <a:t>To make most effective use of space </a:t>
            </a:r>
            <a:r>
              <a:rPr lang="en-GB" dirty="0">
                <a:solidFill>
                  <a:srgbClr val="2F2F2F"/>
                </a:solidFill>
                <a:latin typeface="Arial"/>
                <a:sym typeface="Wingdings" panose="05000000000000000000" pitchFamily="2" charset="2"/>
              </a:rPr>
              <a:t></a:t>
            </a:r>
            <a:r>
              <a:rPr lang="en-GB" sz="1800" b="0" i="0" u="none" strike="noStrike" kern="1200" cap="none" spc="0" baseline="0" dirty="0">
                <a:solidFill>
                  <a:srgbClr val="2F2F2F"/>
                </a:solidFill>
                <a:uFillTx/>
                <a:latin typeface="Arial"/>
              </a:rPr>
              <a:t> collision of 375 GeV e</a:t>
            </a:r>
            <a:r>
              <a:rPr lang="en-GB" sz="1800" b="0" i="0" u="none" strike="noStrike" kern="1200" cap="none" spc="0" baseline="30000" dirty="0">
                <a:solidFill>
                  <a:srgbClr val="2F2F2F"/>
                </a:solidFill>
                <a:uFillTx/>
                <a:latin typeface="Arial"/>
              </a:rPr>
              <a:t>-</a:t>
            </a:r>
            <a:r>
              <a:rPr lang="en-GB" sz="1800" b="0" i="0" u="none" strike="noStrike" kern="1200" cap="none" spc="0" baseline="0" dirty="0">
                <a:solidFill>
                  <a:srgbClr val="2F2F2F"/>
                </a:solidFill>
                <a:uFillTx/>
                <a:latin typeface="Arial"/>
              </a:rPr>
              <a:t> with 42 GeV e</a:t>
            </a:r>
            <a:r>
              <a:rPr lang="en-GB" sz="1800" b="0" i="0" u="none" strike="noStrike" kern="1200" cap="none" spc="0" baseline="30000" dirty="0">
                <a:solidFill>
                  <a:srgbClr val="2F2F2F"/>
                </a:solidFill>
                <a:uFillTx/>
                <a:latin typeface="Arial"/>
              </a:rPr>
              <a:t>+</a:t>
            </a:r>
          </a:p>
        </p:txBody>
      </p:sp>
      <p:sp>
        <p:nvSpPr>
          <p:cNvPr id="18" name="Textfeld 22">
            <a:extLst>
              <a:ext uri="{FF2B5EF4-FFF2-40B4-BE49-F238E27FC236}">
                <a16:creationId xmlns:a16="http://schemas.microsoft.com/office/drawing/2014/main" id="{1E2E73F3-1BF6-DFA3-84D9-C6161A8A0777}"/>
              </a:ext>
            </a:extLst>
          </p:cNvPr>
          <p:cNvSpPr txBox="1"/>
          <p:nvPr/>
        </p:nvSpPr>
        <p:spPr>
          <a:xfrm>
            <a:off x="551383" y="4824785"/>
            <a:ext cx="3524563" cy="138499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1" u="none" strike="noStrike" kern="1200" cap="none" spc="0" baseline="0" dirty="0">
                <a:solidFill>
                  <a:srgbClr val="0033A0"/>
                </a:solidFill>
                <a:uFillTx/>
                <a:latin typeface="Arial"/>
              </a:rPr>
              <a:t>Advantages</a:t>
            </a:r>
            <a:r>
              <a:rPr lang="en-US" sz="1800" b="0" i="0" u="none" strike="noStrike" kern="1200" cap="none" spc="0" baseline="0" dirty="0">
                <a:solidFill>
                  <a:srgbClr val="0033A0"/>
                </a:solidFill>
                <a:uFillTx/>
                <a:latin typeface="Arial"/>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33A0"/>
                </a:solidFill>
                <a:uFillTx/>
                <a:latin typeface="Arial"/>
              </a:rPr>
              <a:t>+ </a:t>
            </a:r>
            <a:r>
              <a:rPr lang="en-GB" sz="1800" b="0" i="0" u="none" strike="noStrike" kern="1200" cap="none" spc="0" baseline="0" dirty="0">
                <a:solidFill>
                  <a:srgbClr val="0033A0"/>
                </a:solidFill>
                <a:uFillTx/>
                <a:latin typeface="Arial"/>
              </a:rPr>
              <a:t>most </a:t>
            </a:r>
            <a:r>
              <a:rPr lang="en-GB" sz="1800" b="0" i="0" u="none" strike="noStrike" kern="0" cap="none" spc="0" baseline="0" dirty="0">
                <a:solidFill>
                  <a:srgbClr val="0033A0"/>
                </a:solidFill>
                <a:uFillTx/>
                <a:latin typeface="Arial"/>
              </a:rPr>
              <a:t>advanced</a:t>
            </a:r>
            <a:r>
              <a:rPr lang="en-GB" sz="1800" b="0" i="0" u="none" strike="noStrike" kern="1200" cap="none" spc="0" baseline="0" dirty="0">
                <a:solidFill>
                  <a:srgbClr val="0033A0"/>
                </a:solidFill>
                <a:uFillTx/>
                <a:latin typeface="Arial"/>
              </a:rPr>
              <a:t> wakefield collider concept </a:t>
            </a:r>
            <a:r>
              <a:rPr lang="en-GB" sz="1800" b="0" i="0" u="none" strike="noStrike" kern="1200" cap="none" spc="0" baseline="0" dirty="0">
                <a:solidFill>
                  <a:srgbClr val="0033A0"/>
                </a:solidFill>
                <a:uFillTx/>
              </a:rPr>
              <a:t></a:t>
            </a:r>
            <a:r>
              <a:rPr lang="en-GB" sz="1800" b="0" i="0" u="none" strike="noStrike" kern="1200" cap="none" spc="0" baseline="0" dirty="0">
                <a:solidFill>
                  <a:srgbClr val="0033A0"/>
                </a:solidFill>
                <a:uFillTx/>
                <a:latin typeface="Arial"/>
              </a:rPr>
              <a:t> avoids e</a:t>
            </a:r>
            <a:r>
              <a:rPr lang="en-GB" sz="1800" b="0" i="0" u="none" strike="noStrike" kern="1200" cap="none" spc="0" baseline="30000" dirty="0">
                <a:solidFill>
                  <a:srgbClr val="0033A0"/>
                </a:solidFill>
                <a:uFillTx/>
                <a:latin typeface="Arial"/>
              </a:rPr>
              <a:t>+</a:t>
            </a:r>
            <a:r>
              <a:rPr lang="en-GB" sz="1800" b="0" i="0" u="none" strike="noStrike" kern="1200" cap="none" spc="0" baseline="0" dirty="0">
                <a:solidFill>
                  <a:srgbClr val="0033A0"/>
                </a:solidFill>
                <a:uFillTx/>
                <a:latin typeface="Arial"/>
              </a:rPr>
              <a:t> acceleration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a:solidFill>
                  <a:srgbClr val="0033A0"/>
                </a:solidFill>
                <a:uFillTx/>
                <a:latin typeface="Arial"/>
              </a:rPr>
              <a:t>+ compact footprint, ~5 km</a:t>
            </a:r>
          </a:p>
        </p:txBody>
      </p:sp>
      <p:sp>
        <p:nvSpPr>
          <p:cNvPr id="21" name="Textfeld 23">
            <a:extLst>
              <a:ext uri="{FF2B5EF4-FFF2-40B4-BE49-F238E27FC236}">
                <a16:creationId xmlns:a16="http://schemas.microsoft.com/office/drawing/2014/main" id="{9EE41094-E960-5C1B-0259-3D562A2C9AE1}"/>
              </a:ext>
            </a:extLst>
          </p:cNvPr>
          <p:cNvSpPr txBox="1"/>
          <p:nvPr/>
        </p:nvSpPr>
        <p:spPr>
          <a:xfrm>
            <a:off x="3113989" y="1332545"/>
            <a:ext cx="1109596" cy="307777"/>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a:solidFill>
                  <a:srgbClr val="E97132"/>
                </a:solidFill>
                <a:uFillTx/>
                <a:latin typeface="Arial" pitchFamily="34"/>
                <a:cs typeface="Arial" pitchFamily="34"/>
              </a:rPr>
              <a:t>Since 2023</a:t>
            </a:r>
            <a:endParaRPr lang="en-GB" sz="1400" b="1" i="0" u="none" strike="noStrike" kern="1200" cap="none" spc="0" baseline="0">
              <a:solidFill>
                <a:srgbClr val="E97132"/>
              </a:solidFill>
              <a:uFillTx/>
              <a:latin typeface="Arial" pitchFamily="34"/>
              <a:cs typeface="Arial" pitchFamily="34"/>
            </a:endParaRPr>
          </a:p>
        </p:txBody>
      </p:sp>
      <p:sp>
        <p:nvSpPr>
          <p:cNvPr id="24" name="Titel 27">
            <a:extLst>
              <a:ext uri="{FF2B5EF4-FFF2-40B4-BE49-F238E27FC236}">
                <a16:creationId xmlns:a16="http://schemas.microsoft.com/office/drawing/2014/main" id="{9EBE60F5-06A6-B82F-0DAE-2148FC191C2B}"/>
              </a:ext>
            </a:extLst>
          </p:cNvPr>
          <p:cNvSpPr txBox="1">
            <a:spLocks noGrp="1"/>
          </p:cNvSpPr>
          <p:nvPr>
            <p:ph type="title"/>
          </p:nvPr>
        </p:nvSpPr>
        <p:spPr/>
        <p:txBody>
          <a:bodyPr anchorCtr="1"/>
          <a:lstStyle/>
          <a:p>
            <a:pPr lvl="0" algn="ctr"/>
            <a:r>
              <a:rPr lang="en-US" dirty="0"/>
              <a:t>Collider Design Studies - Challenges</a:t>
            </a:r>
            <a:endParaRPr lang="en-GB" dirty="0"/>
          </a:p>
        </p:txBody>
      </p:sp>
      <p:sp>
        <p:nvSpPr>
          <p:cNvPr id="25" name="Fußzeilenplatzhalter 3">
            <a:extLst>
              <a:ext uri="{FF2B5EF4-FFF2-40B4-BE49-F238E27FC236}">
                <a16:creationId xmlns:a16="http://schemas.microsoft.com/office/drawing/2014/main" id="{EE252B6F-5F71-7F4F-7865-FBCD446FCDFA}"/>
              </a:ext>
            </a:extLst>
          </p:cNvPr>
          <p:cNvSpPr txBox="1"/>
          <p:nvPr/>
        </p:nvSpPr>
        <p:spPr>
          <a:xfrm>
            <a:off x="4259266" y="6383847"/>
            <a:ext cx="6572222"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33A0"/>
                </a:solidFill>
                <a:uFillTx/>
                <a:latin typeface="Arial"/>
              </a:rPr>
              <a:t>High-Gradient Wakefield Accelerators, ESPP Symposium Venice 2025</a:t>
            </a:r>
          </a:p>
        </p:txBody>
      </p:sp>
      <p:sp>
        <p:nvSpPr>
          <p:cNvPr id="26" name="Datumsplatzhalter 39">
            <a:extLst>
              <a:ext uri="{FF2B5EF4-FFF2-40B4-BE49-F238E27FC236}">
                <a16:creationId xmlns:a16="http://schemas.microsoft.com/office/drawing/2014/main" id="{E2710531-5065-84DD-F93A-4208424AD35D}"/>
              </a:ext>
            </a:extLst>
          </p:cNvPr>
          <p:cNvSpPr txBox="1"/>
          <p:nvPr/>
        </p:nvSpPr>
        <p:spPr>
          <a:xfrm>
            <a:off x="2495598" y="6378351"/>
            <a:ext cx="1620792"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0033A0"/>
                </a:solidFill>
                <a:uFillTx/>
                <a:latin typeface="Arial"/>
              </a:rPr>
              <a:t>23.06.2025</a:t>
            </a:r>
            <a:endParaRPr lang="en-GB" sz="1000" b="0" i="0" u="none" strike="noStrike" kern="1200" cap="none" spc="0" baseline="0">
              <a:solidFill>
                <a:srgbClr val="0033A0"/>
              </a:solidFill>
              <a:uFillTx/>
              <a:latin typeface="Arial"/>
            </a:endParaRPr>
          </a:p>
        </p:txBody>
      </p:sp>
      <p:sp>
        <p:nvSpPr>
          <p:cNvPr id="28" name="Rectangle 8">
            <a:extLst>
              <a:ext uri="{FF2B5EF4-FFF2-40B4-BE49-F238E27FC236}">
                <a16:creationId xmlns:a16="http://schemas.microsoft.com/office/drawing/2014/main" id="{9A4681BD-45A5-341D-928A-A8B668458781}"/>
              </a:ext>
            </a:extLst>
          </p:cNvPr>
          <p:cNvSpPr/>
          <p:nvPr/>
        </p:nvSpPr>
        <p:spPr>
          <a:xfrm>
            <a:off x="438258" y="2494190"/>
            <a:ext cx="3686581" cy="3706584"/>
          </a:xfrm>
          <a:prstGeom prst="rect">
            <a:avLst/>
          </a:prstGeom>
          <a:solidFill>
            <a:srgbClr val="61C4D3"/>
          </a:solidFill>
          <a:ln cap="flat">
            <a:noFill/>
            <a:prstDash val="solid"/>
          </a:ln>
        </p:spPr>
        <p:txBody>
          <a:bodyPr vert="horz" wrap="square" lIns="274320" tIns="137160" rIns="274320" bIns="137160" anchor="ctr" anchorCtr="1" compatLnSpc="1">
            <a:noAutofit/>
          </a:bodyPr>
          <a:lstStyle/>
          <a:p>
            <a:pPr algn="ctr">
              <a:defRPr sz="1800" b="0" i="0" u="none" strike="noStrike" kern="0" cap="none" spc="0" baseline="0">
                <a:solidFill>
                  <a:srgbClr val="000000"/>
                </a:solidFill>
                <a:uFillTx/>
              </a:defRPr>
            </a:pPr>
            <a:br>
              <a:rPr lang="en-US" sz="1800" b="1" i="0" u="none" strike="noStrike" kern="0" cap="none" spc="0" baseline="0" dirty="0">
                <a:solidFill>
                  <a:srgbClr val="000000"/>
                </a:solidFill>
                <a:uFillTx/>
                <a:latin typeface="Arial" pitchFamily="34"/>
                <a:cs typeface="Arial" pitchFamily="34"/>
              </a:rPr>
            </a:br>
            <a:r>
              <a:rPr lang="en-US" b="1" kern="0" dirty="0">
                <a:solidFill>
                  <a:srgbClr val="000000"/>
                </a:solidFill>
                <a:latin typeface="Arial" pitchFamily="34"/>
                <a:cs typeface="Arial" pitchFamily="34"/>
              </a:rPr>
              <a:t>C</a:t>
            </a:r>
            <a:r>
              <a:rPr lang="en-US" sz="1800" b="1" i="0" u="none" strike="noStrike" kern="0" cap="none" spc="0" baseline="0" dirty="0">
                <a:solidFill>
                  <a:srgbClr val="000000"/>
                </a:solidFill>
                <a:uFillTx/>
                <a:latin typeface="Arial" pitchFamily="34"/>
                <a:cs typeface="Arial" pitchFamily="34"/>
              </a:rPr>
              <a:t>hallenges:</a:t>
            </a:r>
          </a:p>
          <a:p>
            <a:pPr algn="ctr">
              <a:defRPr sz="1800" b="0" i="0" u="none" strike="noStrike" kern="0" cap="none" spc="0" baseline="0">
                <a:solidFill>
                  <a:srgbClr val="000000"/>
                </a:solidFill>
                <a:uFillTx/>
              </a:defRPr>
            </a:pPr>
            <a:r>
              <a:rPr lang="en-US" kern="0" dirty="0">
                <a:solidFill>
                  <a:srgbClr val="000000"/>
                </a:solidFill>
                <a:latin typeface="Arial" pitchFamily="34"/>
                <a:cs typeface="Arial" pitchFamily="34"/>
              </a:rPr>
              <a:t>High repetition rate plasma operation and cooling, Staging,  Production and acceleration of polarized beams, BDS design,…</a:t>
            </a:r>
          </a:p>
          <a:p>
            <a:pPr algn="ctr">
              <a:defRPr sz="1800" b="0" i="0" u="none" strike="noStrike" kern="0" cap="none" spc="0" baseline="0">
                <a:solidFill>
                  <a:srgbClr val="000000"/>
                </a:solidFill>
                <a:uFillTx/>
              </a:defRPr>
            </a:pPr>
            <a:r>
              <a:rPr lang="en-US" b="1" kern="0" dirty="0">
                <a:solidFill>
                  <a:srgbClr val="000000"/>
                </a:solidFill>
                <a:latin typeface="Arial" pitchFamily="34"/>
                <a:cs typeface="Arial" pitchFamily="34"/>
              </a:rPr>
              <a:t>10-15 years of R&amp;D</a:t>
            </a:r>
            <a:endParaRPr lang="en-US" sz="1800" b="1" i="0" u="none" strike="noStrike" kern="0" cap="none" spc="0" baseline="0" dirty="0">
              <a:solidFill>
                <a:srgbClr val="000000"/>
              </a:solidFill>
              <a:uFillTx/>
              <a:latin typeface="Arial" pitchFamily="34"/>
              <a:cs typeface="Arial" pitchFamily="34"/>
            </a:endParaRPr>
          </a:p>
          <a:p>
            <a:pPr algn="ctr">
              <a:defRPr sz="1800" b="0" i="0" u="none" strike="noStrike" kern="0" cap="none" spc="0" baseline="0">
                <a:solidFill>
                  <a:srgbClr val="000000"/>
                </a:solidFill>
                <a:uFillTx/>
              </a:defRPr>
            </a:pPr>
            <a:endParaRPr lang="en-US" b="1" kern="0" dirty="0">
              <a:solidFill>
                <a:srgbClr val="000000"/>
              </a:solidFill>
              <a:latin typeface="Arial" pitchFamily="34"/>
              <a:cs typeface="Arial" pitchFamily="34"/>
            </a:endParaRPr>
          </a:p>
          <a:p>
            <a:pPr algn="ctr">
              <a:defRPr sz="1800" b="0" i="0" u="none" strike="noStrike" kern="0" cap="none" spc="0" baseline="0">
                <a:solidFill>
                  <a:srgbClr val="000000"/>
                </a:solidFill>
                <a:uFillTx/>
              </a:defRPr>
            </a:pPr>
            <a:r>
              <a:rPr lang="en-GB" sz="1800" b="1" i="0" u="none" strike="noStrike" kern="1200" cap="none" spc="0" baseline="0" dirty="0">
                <a:solidFill>
                  <a:srgbClr val="EE6611"/>
                </a:solidFill>
                <a:uFillTx/>
                <a:latin typeface="Arial" pitchFamily="34"/>
                <a:cs typeface="Arial" pitchFamily="34"/>
              </a:rPr>
              <a:t>ESPP Input #57: HALHF: a hybrid, asymmetric, linear Higgs factory using plasma- and RF-based acceleration (</a:t>
            </a:r>
            <a:r>
              <a:rPr lang="en-GB" sz="1800" b="1" i="0" u="none" strike="noStrike" kern="1200" cap="none" spc="0" baseline="0" dirty="0">
                <a:solidFill>
                  <a:srgbClr val="EE6611"/>
                </a:solidFill>
                <a:uFillTx/>
                <a:latin typeface="Arial" pitchFamily="34"/>
                <a:cs typeface="Arial" pitchFamily="34"/>
                <a:hlinkClick r:id="rId4">
                  <a:extLst>
                    <a:ext uri="{A12FA001-AC4F-418D-AE19-62706E023703}">
                      <ahyp:hlinkClr xmlns:ahyp="http://schemas.microsoft.com/office/drawing/2018/hyperlinkcolor" val="tx"/>
                    </a:ext>
                  </a:extLst>
                </a:hlinkClick>
              </a:rPr>
              <a:t>link</a:t>
            </a:r>
            <a:r>
              <a:rPr lang="en-GB" sz="1800" b="1" i="0" u="none" strike="noStrike" kern="1200" cap="none" spc="0" baseline="0" dirty="0">
                <a:solidFill>
                  <a:srgbClr val="EE6611"/>
                </a:solidFill>
                <a:uFillTx/>
                <a:latin typeface="Arial" pitchFamily="34"/>
                <a:cs typeface="Arial" pitchFamily="34"/>
              </a:rPr>
              <a: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dirty="0">
              <a:solidFill>
                <a:srgbClr val="000000"/>
              </a:solidFill>
              <a:uFillTx/>
              <a:latin typeface="Arial" pitchFamily="34"/>
              <a:cs typeface="Arial" pitchFamily="34"/>
            </a:endParaRPr>
          </a:p>
        </p:txBody>
      </p:sp>
    </p:spTree>
    <p:extLst>
      <p:ext uri="{BB962C8B-B14F-4D97-AF65-F5344CB8AC3E}">
        <p14:creationId xmlns:p14="http://schemas.microsoft.com/office/powerpoint/2010/main" val="3536842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82111-C6D5-58E6-068B-C01ED8F888D9}"/>
            </a:ext>
          </a:extLst>
        </p:cNvPr>
        <p:cNvGrpSpPr/>
        <p:nvPr/>
      </p:nvGrpSpPr>
      <p:grpSpPr>
        <a:xfrm>
          <a:off x="0" y="0"/>
          <a:ext cx="0" cy="0"/>
          <a:chOff x="0" y="0"/>
          <a:chExt cx="0" cy="0"/>
        </a:xfrm>
      </p:grpSpPr>
      <p:pic>
        <p:nvPicPr>
          <p:cNvPr id="2" name="Grafik 13">
            <a:extLst>
              <a:ext uri="{FF2B5EF4-FFF2-40B4-BE49-F238E27FC236}">
                <a16:creationId xmlns:a16="http://schemas.microsoft.com/office/drawing/2014/main" id="{F78EC17B-4D3A-9DA8-0539-7FDCAB2D6745}"/>
              </a:ext>
            </a:extLst>
          </p:cNvPr>
          <p:cNvPicPr>
            <a:picLocks noChangeAspect="1"/>
          </p:cNvPicPr>
          <p:nvPr/>
        </p:nvPicPr>
        <p:blipFill>
          <a:blip r:embed="rId2"/>
          <a:stretch>
            <a:fillRect/>
          </a:stretch>
        </p:blipFill>
        <p:spPr>
          <a:xfrm>
            <a:off x="1482599" y="947144"/>
            <a:ext cx="1530431" cy="654079"/>
          </a:xfrm>
          <a:prstGeom prst="rect">
            <a:avLst/>
          </a:prstGeom>
          <a:noFill/>
          <a:ln cap="flat">
            <a:noFill/>
          </a:ln>
        </p:spPr>
      </p:pic>
      <p:sp>
        <p:nvSpPr>
          <p:cNvPr id="3" name="Foliennummernplatzhalter 4">
            <a:extLst>
              <a:ext uri="{FF2B5EF4-FFF2-40B4-BE49-F238E27FC236}">
                <a16:creationId xmlns:a16="http://schemas.microsoft.com/office/drawing/2014/main" id="{AE30AB5C-6EBA-9926-0525-1415E5A75D22}"/>
              </a:ext>
            </a:extLst>
          </p:cNvPr>
          <p:cNvSpPr txBox="1"/>
          <p:nvPr/>
        </p:nvSpPr>
        <p:spPr>
          <a:xfrm>
            <a:off x="11107545" y="6383847"/>
            <a:ext cx="681255"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dirty="0">
                <a:solidFill>
                  <a:srgbClr val="0033A0"/>
                </a:solidFill>
                <a:uFillTx/>
                <a:latin typeface="Arial"/>
              </a:rPr>
              <a:t>9</a:t>
            </a:r>
            <a:r>
              <a:rPr lang="en-US" sz="1000" dirty="0">
                <a:solidFill>
                  <a:srgbClr val="0033A0"/>
                </a:solidFill>
                <a:latin typeface="Arial"/>
              </a:rPr>
              <a:t> / 15</a:t>
            </a:r>
            <a:endParaRPr lang="en-US" sz="1000" b="0" i="0" u="none" strike="noStrike" kern="1200" cap="none" spc="0" baseline="0" dirty="0">
              <a:solidFill>
                <a:srgbClr val="0033A0"/>
              </a:solidFill>
              <a:uFillTx/>
              <a:latin typeface="Arial"/>
            </a:endParaRPr>
          </a:p>
        </p:txBody>
      </p:sp>
      <p:sp>
        <p:nvSpPr>
          <p:cNvPr id="4" name="Rechteck 5">
            <a:extLst>
              <a:ext uri="{FF2B5EF4-FFF2-40B4-BE49-F238E27FC236}">
                <a16:creationId xmlns:a16="http://schemas.microsoft.com/office/drawing/2014/main" id="{FBAB8B27-1888-73B5-F45E-014B12B3EEC9}"/>
              </a:ext>
            </a:extLst>
          </p:cNvPr>
          <p:cNvSpPr/>
          <p:nvPr/>
        </p:nvSpPr>
        <p:spPr>
          <a:xfrm>
            <a:off x="4254684" y="1592263"/>
            <a:ext cx="3673473" cy="4608511"/>
          </a:xfrm>
          <a:prstGeom prst="rect">
            <a:avLst/>
          </a:prstGeom>
          <a:noFill/>
          <a:ln w="12701" cap="flat">
            <a:solidFill>
              <a:srgbClr val="BEBEC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5" name="Rechteck 6">
            <a:extLst>
              <a:ext uri="{FF2B5EF4-FFF2-40B4-BE49-F238E27FC236}">
                <a16:creationId xmlns:a16="http://schemas.microsoft.com/office/drawing/2014/main" id="{94ED4128-77E8-B199-2B9B-46772B37D9DD}"/>
              </a:ext>
            </a:extLst>
          </p:cNvPr>
          <p:cNvSpPr/>
          <p:nvPr/>
        </p:nvSpPr>
        <p:spPr>
          <a:xfrm>
            <a:off x="442907" y="1604589"/>
            <a:ext cx="3673473" cy="4608511"/>
          </a:xfrm>
          <a:prstGeom prst="rect">
            <a:avLst/>
          </a:prstGeom>
          <a:noFill/>
          <a:ln w="12701" cap="flat">
            <a:solidFill>
              <a:srgbClr val="BEBEC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7" name="Textfeld 8">
            <a:extLst>
              <a:ext uri="{FF2B5EF4-FFF2-40B4-BE49-F238E27FC236}">
                <a16:creationId xmlns:a16="http://schemas.microsoft.com/office/drawing/2014/main" id="{9023F432-E0CC-AD45-9C39-1F60B0A802D4}"/>
              </a:ext>
            </a:extLst>
          </p:cNvPr>
          <p:cNvSpPr txBox="1"/>
          <p:nvPr/>
        </p:nvSpPr>
        <p:spPr>
          <a:xfrm>
            <a:off x="451366" y="1616988"/>
            <a:ext cx="3673473" cy="830997"/>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33A0"/>
                </a:solidFill>
                <a:uFillTx/>
                <a:latin typeface="Arial"/>
              </a:rPr>
              <a:t>HALHF</a:t>
            </a:r>
            <a:br>
              <a:rPr lang="en-US" sz="1800" b="0" i="0" u="none" strike="noStrike" kern="1200" cap="none" spc="0" baseline="0">
                <a:solidFill>
                  <a:srgbClr val="0033A0"/>
                </a:solidFill>
                <a:uFillTx/>
                <a:latin typeface="Arial"/>
              </a:rPr>
            </a:br>
            <a:r>
              <a:rPr lang="en-US" sz="1800" b="1" i="0" u="none" strike="noStrike" kern="1200" cap="none" spc="0" baseline="0">
                <a:solidFill>
                  <a:srgbClr val="0033A0"/>
                </a:solidFill>
                <a:uFillTx/>
                <a:latin typeface="Arial"/>
              </a:rPr>
              <a:t>H</a:t>
            </a:r>
            <a:r>
              <a:rPr lang="en-US" sz="1800" b="0" i="0" u="none" strike="noStrike" kern="1200" cap="none" spc="0" baseline="0">
                <a:solidFill>
                  <a:srgbClr val="0033A0"/>
                </a:solidFill>
                <a:uFillTx/>
                <a:latin typeface="Arial"/>
              </a:rPr>
              <a:t>ybrid, </a:t>
            </a:r>
            <a:r>
              <a:rPr lang="en-US" sz="1800" b="1" i="0" u="none" strike="noStrike" kern="1200" cap="none" spc="0" baseline="0">
                <a:solidFill>
                  <a:srgbClr val="0033A0"/>
                </a:solidFill>
                <a:uFillTx/>
                <a:latin typeface="Arial"/>
              </a:rPr>
              <a:t>A</a:t>
            </a:r>
            <a:r>
              <a:rPr lang="en-US" sz="1800" b="0" i="0" u="none" strike="noStrike" kern="1200" cap="none" spc="0" baseline="0">
                <a:solidFill>
                  <a:srgbClr val="0033A0"/>
                </a:solidFill>
                <a:uFillTx/>
                <a:latin typeface="Arial"/>
              </a:rPr>
              <a:t>symmetric, </a:t>
            </a:r>
            <a:r>
              <a:rPr lang="en-US" sz="1800" b="1" i="0" u="none" strike="noStrike" kern="1200" cap="none" spc="0" baseline="0">
                <a:solidFill>
                  <a:srgbClr val="0033A0"/>
                </a:solidFill>
                <a:uFillTx/>
                <a:latin typeface="Arial"/>
              </a:rPr>
              <a:t>L</a:t>
            </a:r>
            <a:r>
              <a:rPr lang="en-US" sz="1800" b="0" i="0" u="none" strike="noStrike" kern="1200" cap="none" spc="0" baseline="0">
                <a:solidFill>
                  <a:srgbClr val="0033A0"/>
                </a:solidFill>
                <a:uFillTx/>
                <a:latin typeface="Arial"/>
              </a:rPr>
              <a:t>inear </a:t>
            </a:r>
            <a:r>
              <a:rPr lang="en-US" sz="1800" b="1" i="0" u="none" strike="noStrike" kern="1200" cap="none" spc="0" baseline="0">
                <a:solidFill>
                  <a:srgbClr val="0033A0"/>
                </a:solidFill>
                <a:uFillTx/>
                <a:latin typeface="Arial"/>
              </a:rPr>
              <a:t>H</a:t>
            </a:r>
            <a:r>
              <a:rPr lang="en-US" sz="1800" b="0" i="0" u="none" strike="noStrike" kern="1200" cap="none" spc="0" baseline="0">
                <a:solidFill>
                  <a:srgbClr val="0033A0"/>
                </a:solidFill>
                <a:uFillTx/>
                <a:latin typeface="Arial"/>
              </a:rPr>
              <a:t>iggs </a:t>
            </a:r>
            <a:r>
              <a:rPr lang="en-US" sz="1800" b="1" i="0" u="none" strike="noStrike" kern="1200" cap="none" spc="0" baseline="0">
                <a:solidFill>
                  <a:srgbClr val="0033A0"/>
                </a:solidFill>
                <a:uFillTx/>
                <a:latin typeface="Arial"/>
              </a:rPr>
              <a:t>F</a:t>
            </a:r>
            <a:r>
              <a:rPr lang="en-US" sz="1800" b="0" i="0" u="none" strike="noStrike" kern="1200" cap="none" spc="0" baseline="0">
                <a:solidFill>
                  <a:srgbClr val="0033A0"/>
                </a:solidFill>
                <a:uFillTx/>
                <a:latin typeface="Arial"/>
              </a:rPr>
              <a:t>actory</a:t>
            </a:r>
            <a:endParaRPr lang="en-GB" sz="1800" b="0" i="0" u="none" strike="noStrike" kern="1200" cap="none" spc="0" baseline="0">
              <a:solidFill>
                <a:srgbClr val="0033A0"/>
              </a:solidFill>
              <a:uFillTx/>
              <a:latin typeface="Arial"/>
            </a:endParaRPr>
          </a:p>
        </p:txBody>
      </p:sp>
      <p:sp>
        <p:nvSpPr>
          <p:cNvPr id="8" name="Textfeld 9">
            <a:extLst>
              <a:ext uri="{FF2B5EF4-FFF2-40B4-BE49-F238E27FC236}">
                <a16:creationId xmlns:a16="http://schemas.microsoft.com/office/drawing/2014/main" id="{25F6478C-1AA4-5798-D607-11BE5FE343A6}"/>
              </a:ext>
            </a:extLst>
          </p:cNvPr>
          <p:cNvSpPr txBox="1"/>
          <p:nvPr/>
        </p:nvSpPr>
        <p:spPr>
          <a:xfrm>
            <a:off x="4259266" y="1603007"/>
            <a:ext cx="3708943" cy="830997"/>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err="1">
                <a:solidFill>
                  <a:srgbClr val="0033A0"/>
                </a:solidFill>
                <a:uFillTx/>
                <a:latin typeface="Arial"/>
              </a:rPr>
              <a:t>ALiVE</a:t>
            </a:r>
            <a:endParaRPr lang="en-US" sz="1800" b="1" i="0" u="none" strike="noStrike" kern="1200" cap="none" spc="0" baseline="0" dirty="0">
              <a:solidFill>
                <a:srgbClr val="0033A0"/>
              </a:solidFill>
              <a:uFillTx/>
              <a:latin typeface="Arial"/>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0" cap="none" spc="0" baseline="0" dirty="0">
                <a:solidFill>
                  <a:srgbClr val="0033A0"/>
                </a:solidFill>
                <a:uFillTx/>
                <a:latin typeface="Arial"/>
              </a:rPr>
              <a:t>A</a:t>
            </a:r>
            <a:r>
              <a:rPr lang="en-US" sz="1800" b="0" i="0" u="none" strike="noStrike" kern="0" cap="none" spc="0" baseline="0" dirty="0">
                <a:solidFill>
                  <a:srgbClr val="0033A0"/>
                </a:solidFill>
                <a:uFillTx/>
                <a:latin typeface="Arial"/>
              </a:rPr>
              <a:t> </a:t>
            </a:r>
            <a:r>
              <a:rPr lang="en-US" sz="1800" b="1" i="0" u="none" strike="noStrike" kern="0" cap="none" spc="0" baseline="0" dirty="0">
                <a:solidFill>
                  <a:srgbClr val="0033A0"/>
                </a:solidFill>
                <a:uFillTx/>
                <a:latin typeface="Arial"/>
              </a:rPr>
              <a:t>Li</a:t>
            </a:r>
            <a:r>
              <a:rPr lang="en-US" sz="1800" b="0" i="0" u="none" strike="noStrike" kern="0" cap="none" spc="0" baseline="0" dirty="0">
                <a:solidFill>
                  <a:srgbClr val="0033A0"/>
                </a:solidFill>
                <a:uFillTx/>
                <a:latin typeface="Arial"/>
              </a:rPr>
              <a:t>near accelerator for </a:t>
            </a:r>
            <a:r>
              <a:rPr lang="en-US" sz="1800" b="1" i="0" u="none" strike="noStrike" kern="0" cap="none" spc="0" baseline="0" dirty="0">
                <a:solidFill>
                  <a:srgbClr val="0033A0"/>
                </a:solidFill>
                <a:uFillTx/>
                <a:latin typeface="Arial"/>
              </a:rPr>
              <a:t>V</a:t>
            </a:r>
            <a:r>
              <a:rPr lang="en-US" sz="1800" b="0" i="0" u="none" strike="noStrike" kern="0" cap="none" spc="0" baseline="0" dirty="0">
                <a:solidFill>
                  <a:srgbClr val="0033A0"/>
                </a:solidFill>
                <a:uFillTx/>
                <a:latin typeface="Arial"/>
              </a:rPr>
              <a:t>ery high </a:t>
            </a:r>
            <a:r>
              <a:rPr lang="en-US" sz="1800" b="1" i="0" u="none" strike="noStrike" kern="0" cap="none" spc="0" baseline="0" dirty="0">
                <a:solidFill>
                  <a:srgbClr val="0033A0"/>
                </a:solidFill>
                <a:uFillTx/>
                <a:latin typeface="Arial"/>
              </a:rPr>
              <a:t>E</a:t>
            </a:r>
            <a:r>
              <a:rPr lang="en-US" sz="1800" b="0" i="0" u="none" strike="noStrike" kern="0" cap="none" spc="0" baseline="0" dirty="0">
                <a:solidFill>
                  <a:srgbClr val="0033A0"/>
                </a:solidFill>
                <a:uFillTx/>
                <a:latin typeface="Arial"/>
              </a:rPr>
              <a:t>nergies</a:t>
            </a:r>
            <a:endParaRPr lang="en-GB" sz="1800" b="0" i="0" u="none" strike="noStrike" kern="1200" cap="none" spc="0" baseline="0" dirty="0">
              <a:solidFill>
                <a:srgbClr val="0033A0"/>
              </a:solidFill>
              <a:uFillTx/>
              <a:latin typeface="Arial"/>
            </a:endParaRPr>
          </a:p>
        </p:txBody>
      </p:sp>
      <p:pic>
        <p:nvPicPr>
          <p:cNvPr id="10" name="Grafik 11">
            <a:extLst>
              <a:ext uri="{FF2B5EF4-FFF2-40B4-BE49-F238E27FC236}">
                <a16:creationId xmlns:a16="http://schemas.microsoft.com/office/drawing/2014/main" id="{5CBFA098-DDD3-D74F-3599-20774D3D26BE}"/>
              </a:ext>
            </a:extLst>
          </p:cNvPr>
          <p:cNvPicPr>
            <a:picLocks noChangeAspect="1"/>
          </p:cNvPicPr>
          <p:nvPr/>
        </p:nvPicPr>
        <p:blipFill>
          <a:blip r:embed="rId3"/>
          <a:stretch>
            <a:fillRect/>
          </a:stretch>
        </p:blipFill>
        <p:spPr>
          <a:xfrm>
            <a:off x="5735958" y="954770"/>
            <a:ext cx="1002209" cy="605552"/>
          </a:xfrm>
          <a:prstGeom prst="rect">
            <a:avLst/>
          </a:prstGeom>
          <a:noFill/>
          <a:ln cap="flat">
            <a:noFill/>
          </a:ln>
        </p:spPr>
      </p:pic>
      <p:pic>
        <p:nvPicPr>
          <p:cNvPr id="12" name="Grafik 17" descr="Ein Bild, das Text, Schrift, Logo, Screenshot enthält.&#10;&#10;KI-generierte Inhalte können fehlerhaft sein.">
            <a:extLst>
              <a:ext uri="{FF2B5EF4-FFF2-40B4-BE49-F238E27FC236}">
                <a16:creationId xmlns:a16="http://schemas.microsoft.com/office/drawing/2014/main" id="{A3693455-1E6B-80B0-08BB-EBC593E082CD}"/>
              </a:ext>
            </a:extLst>
          </p:cNvPr>
          <p:cNvPicPr>
            <a:picLocks noChangeAspect="1"/>
          </p:cNvPicPr>
          <p:nvPr/>
        </p:nvPicPr>
        <p:blipFill>
          <a:blip r:embed="rId4"/>
          <a:stretch>
            <a:fillRect/>
          </a:stretch>
        </p:blipFill>
        <p:spPr>
          <a:xfrm>
            <a:off x="1380" y="2971"/>
            <a:ext cx="1451646" cy="890204"/>
          </a:xfrm>
          <a:prstGeom prst="rect">
            <a:avLst/>
          </a:prstGeom>
          <a:noFill/>
          <a:ln cap="flat">
            <a:noFill/>
          </a:ln>
        </p:spPr>
      </p:pic>
      <p:sp>
        <p:nvSpPr>
          <p:cNvPr id="16" name="Textfeld 20">
            <a:extLst>
              <a:ext uri="{FF2B5EF4-FFF2-40B4-BE49-F238E27FC236}">
                <a16:creationId xmlns:a16="http://schemas.microsoft.com/office/drawing/2014/main" id="{BDB4FF81-2923-FCB7-C699-FFA05A83EE9B}"/>
              </a:ext>
            </a:extLst>
          </p:cNvPr>
          <p:cNvSpPr txBox="1"/>
          <p:nvPr/>
        </p:nvSpPr>
        <p:spPr>
          <a:xfrm>
            <a:off x="451366" y="2573743"/>
            <a:ext cx="3673473" cy="1938992"/>
          </a:xfrm>
          <a:prstGeom prst="rect">
            <a:avLst/>
          </a:prstGeom>
          <a:noFill/>
          <a:ln cap="flat">
            <a:noFill/>
          </a:ln>
        </p:spPr>
        <p:txBody>
          <a:bodyPr vert="horz" wrap="square" lIns="0" tIns="0" rIns="0" bIns="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dirty="0">
                <a:solidFill>
                  <a:srgbClr val="2F2F2F"/>
                </a:solidFill>
                <a:uFillTx/>
                <a:latin typeface="Arial"/>
              </a:rPr>
              <a:t>e</a:t>
            </a:r>
            <a:r>
              <a:rPr lang="en-GB" sz="1800" b="0" i="0" u="none" strike="noStrike" kern="1200" cap="none" spc="0" baseline="30000" dirty="0">
                <a:solidFill>
                  <a:srgbClr val="2F2F2F"/>
                </a:solidFill>
                <a:uFillTx/>
                <a:latin typeface="Arial"/>
              </a:rPr>
              <a:t>-</a:t>
            </a:r>
            <a:r>
              <a:rPr lang="en-GB" sz="1800" b="0" i="0" u="none" strike="noStrike" kern="1200" cap="none" spc="0" baseline="0" dirty="0">
                <a:solidFill>
                  <a:srgbClr val="2F2F2F"/>
                </a:solidFill>
                <a:uFillTx/>
                <a:latin typeface="Arial"/>
              </a:rPr>
              <a:t> </a:t>
            </a:r>
            <a:r>
              <a:rPr lang="en-GB" sz="1800" b="0" i="0" u="none" strike="noStrike" kern="0" cap="none" spc="0" baseline="0" dirty="0">
                <a:solidFill>
                  <a:srgbClr val="2F2F2F"/>
                </a:solidFill>
                <a:uFillTx/>
                <a:latin typeface="Arial"/>
              </a:rPr>
              <a:t>a</a:t>
            </a:r>
            <a:r>
              <a:rPr lang="en-GB" sz="1800" b="0" i="0" u="none" strike="noStrike" kern="1200" cap="none" spc="0" baseline="0" dirty="0">
                <a:solidFill>
                  <a:srgbClr val="2F2F2F"/>
                </a:solidFill>
                <a:uFillTx/>
                <a:latin typeface="Arial"/>
              </a:rPr>
              <a:t>cceleration in </a:t>
            </a:r>
            <a:r>
              <a:rPr lang="en-GB" sz="1800" b="1" i="0" u="none" strike="noStrike" kern="1200" cap="none" spc="0" baseline="0" dirty="0">
                <a:solidFill>
                  <a:srgbClr val="2F2F2F"/>
                </a:solidFill>
                <a:uFillTx/>
                <a:latin typeface="Arial"/>
              </a:rPr>
              <a:t>e</a:t>
            </a:r>
            <a:r>
              <a:rPr lang="en-GB" sz="1800" b="1" i="0" u="none" strike="noStrike" kern="1200" cap="none" spc="0" baseline="30000" dirty="0">
                <a:solidFill>
                  <a:srgbClr val="2F2F2F"/>
                </a:solidFill>
                <a:uFillTx/>
                <a:latin typeface="Arial"/>
              </a:rPr>
              <a:t>-</a:t>
            </a:r>
            <a:r>
              <a:rPr lang="en-GB" sz="1800" b="1" i="0" u="none" strike="noStrike" kern="1200" cap="none" spc="0" baseline="0" dirty="0">
                <a:solidFill>
                  <a:srgbClr val="2F2F2F"/>
                </a:solidFill>
                <a:uFillTx/>
                <a:latin typeface="Arial"/>
              </a:rPr>
              <a:t> </a:t>
            </a:r>
            <a:r>
              <a:rPr lang="en-GB" sz="1800" b="1" i="0" u="none" strike="noStrike" kern="0" cap="none" spc="0" baseline="0" dirty="0">
                <a:solidFill>
                  <a:srgbClr val="2F2F2F"/>
                </a:solidFill>
                <a:uFillTx/>
                <a:latin typeface="Arial"/>
              </a:rPr>
              <a:t>b</a:t>
            </a:r>
            <a:r>
              <a:rPr lang="en-GB" sz="1800" b="1" i="0" u="none" strike="noStrike" kern="1200" cap="none" spc="0" baseline="0" dirty="0">
                <a:solidFill>
                  <a:srgbClr val="2F2F2F"/>
                </a:solidFill>
                <a:uFillTx/>
                <a:latin typeface="Arial"/>
              </a:rPr>
              <a:t>eam–</a:t>
            </a:r>
            <a:r>
              <a:rPr lang="en-GB" sz="1800" b="1" i="0" u="none" strike="noStrike" kern="0" cap="none" spc="0" baseline="0" dirty="0">
                <a:solidFill>
                  <a:srgbClr val="2F2F2F"/>
                </a:solidFill>
                <a:uFillTx/>
                <a:latin typeface="Arial"/>
              </a:rPr>
              <a:t>d</a:t>
            </a:r>
            <a:r>
              <a:rPr lang="en-GB" sz="1800" b="1" i="0" u="none" strike="noStrike" kern="1200" cap="none" spc="0" baseline="0" dirty="0">
                <a:solidFill>
                  <a:srgbClr val="2F2F2F"/>
                </a:solidFill>
                <a:uFillTx/>
                <a:latin typeface="Arial"/>
              </a:rPr>
              <a:t>riven plasma </a:t>
            </a:r>
            <a:r>
              <a:rPr lang="en-GB" sz="1800" b="1" i="0" u="none" strike="noStrike" kern="0" cap="none" spc="0" baseline="0" dirty="0">
                <a:solidFill>
                  <a:srgbClr val="2F2F2F"/>
                </a:solidFill>
                <a:uFillTx/>
                <a:latin typeface="Arial"/>
              </a:rPr>
              <a:t>w</a:t>
            </a:r>
            <a:r>
              <a:rPr lang="en-GB" sz="1800" b="1" i="0" u="none" strike="noStrike" kern="1200" cap="none" spc="0" baseline="0" dirty="0">
                <a:solidFill>
                  <a:srgbClr val="2F2F2F"/>
                </a:solidFill>
                <a:uFillTx/>
                <a:latin typeface="Arial"/>
              </a:rPr>
              <a:t>akefields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dirty="0">
                <a:solidFill>
                  <a:srgbClr val="2F2F2F"/>
                </a:solidFill>
                <a:uFillTx/>
                <a:latin typeface="Arial"/>
              </a:rPr>
              <a:t>e</a:t>
            </a:r>
            <a:r>
              <a:rPr lang="en-GB" sz="1800" b="0" i="0" u="none" strike="noStrike" kern="1200" cap="none" spc="0" baseline="30000" dirty="0">
                <a:solidFill>
                  <a:srgbClr val="2F2F2F"/>
                </a:solidFill>
                <a:uFillTx/>
                <a:latin typeface="Arial"/>
              </a:rPr>
              <a:t>+</a:t>
            </a:r>
            <a:r>
              <a:rPr lang="en-GB" sz="1800" b="0" i="0" u="none" strike="noStrike" kern="1200" cap="none" spc="0" baseline="0" dirty="0">
                <a:solidFill>
                  <a:srgbClr val="2F2F2F"/>
                </a:solidFill>
                <a:uFillTx/>
                <a:latin typeface="Arial"/>
              </a:rPr>
              <a:t> </a:t>
            </a:r>
            <a:r>
              <a:rPr lang="en-GB" sz="1800" b="0" i="0" u="none" strike="noStrike" kern="0" cap="none" spc="0" baseline="0" dirty="0">
                <a:solidFill>
                  <a:srgbClr val="2F2F2F"/>
                </a:solidFill>
                <a:uFillTx/>
                <a:latin typeface="Arial"/>
              </a:rPr>
              <a:t>a</a:t>
            </a:r>
            <a:r>
              <a:rPr lang="en-GB" sz="1800" b="0" i="0" u="none" strike="noStrike" kern="1200" cap="none" spc="0" baseline="0" dirty="0">
                <a:solidFill>
                  <a:srgbClr val="2F2F2F"/>
                </a:solidFill>
                <a:uFillTx/>
                <a:latin typeface="Arial"/>
              </a:rPr>
              <a:t>cceleration in radiofrequency cavities (C</a:t>
            </a:r>
            <a:r>
              <a:rPr lang="en-GB" sz="1800" b="0" i="0" u="none" strike="noStrike" kern="1200" cap="none" spc="0" baseline="30000" dirty="0">
                <a:solidFill>
                  <a:srgbClr val="2F2F2F"/>
                </a:solidFill>
                <a:uFillTx/>
                <a:latin typeface="Arial"/>
              </a:rPr>
              <a:t>3</a:t>
            </a:r>
            <a:r>
              <a:rPr lang="en-GB" sz="1800" b="0" i="0" u="none" strike="noStrike" kern="1200" cap="none" spc="0" baseline="0" dirty="0">
                <a:solidFill>
                  <a:srgbClr val="2F2F2F"/>
                </a:solidFill>
                <a:uFillTx/>
                <a:latin typeface="Arial"/>
              </a:rPr>
              <a:t> technology)</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dirty="0">
                <a:solidFill>
                  <a:srgbClr val="2F2F2F"/>
                </a:solidFill>
                <a:uFillTx/>
                <a:latin typeface="Arial"/>
              </a:rPr>
              <a:t>To make most effective use of space </a:t>
            </a:r>
            <a:r>
              <a:rPr lang="en-GB" dirty="0">
                <a:solidFill>
                  <a:srgbClr val="2F2F2F"/>
                </a:solidFill>
                <a:latin typeface="Arial"/>
                <a:sym typeface="Wingdings" panose="05000000000000000000" pitchFamily="2" charset="2"/>
              </a:rPr>
              <a:t></a:t>
            </a:r>
            <a:r>
              <a:rPr lang="en-GB" sz="1800" b="0" i="0" u="none" strike="noStrike" kern="1200" cap="none" spc="0" baseline="0" dirty="0">
                <a:solidFill>
                  <a:srgbClr val="2F2F2F"/>
                </a:solidFill>
                <a:uFillTx/>
                <a:latin typeface="Arial"/>
              </a:rPr>
              <a:t> collision of polarised 375 GeV e</a:t>
            </a:r>
            <a:r>
              <a:rPr lang="en-GB" sz="1800" b="0" i="0" u="none" strike="noStrike" kern="1200" cap="none" spc="0" baseline="30000" dirty="0">
                <a:solidFill>
                  <a:srgbClr val="2F2F2F"/>
                </a:solidFill>
                <a:uFillTx/>
                <a:latin typeface="Arial"/>
              </a:rPr>
              <a:t>-</a:t>
            </a:r>
            <a:r>
              <a:rPr lang="en-GB" sz="1800" b="0" i="0" u="none" strike="noStrike" kern="1200" cap="none" spc="0" baseline="0" dirty="0">
                <a:solidFill>
                  <a:srgbClr val="2F2F2F"/>
                </a:solidFill>
                <a:uFillTx/>
                <a:latin typeface="Arial"/>
              </a:rPr>
              <a:t> with 42 GeV e</a:t>
            </a:r>
            <a:r>
              <a:rPr lang="en-GB" sz="1800" b="0" i="0" u="none" strike="noStrike" kern="1200" cap="none" spc="0" baseline="30000" dirty="0">
                <a:solidFill>
                  <a:srgbClr val="2F2F2F"/>
                </a:solidFill>
                <a:uFillTx/>
                <a:latin typeface="Arial"/>
              </a:rPr>
              <a:t>+</a:t>
            </a:r>
          </a:p>
        </p:txBody>
      </p:sp>
      <p:sp>
        <p:nvSpPr>
          <p:cNvPr id="17" name="Textfeld 21">
            <a:extLst>
              <a:ext uri="{FF2B5EF4-FFF2-40B4-BE49-F238E27FC236}">
                <a16:creationId xmlns:a16="http://schemas.microsoft.com/office/drawing/2014/main" id="{CA80A91D-D321-D91C-98AE-413E0D0E95C5}"/>
              </a:ext>
            </a:extLst>
          </p:cNvPr>
          <p:cNvSpPr txBox="1"/>
          <p:nvPr/>
        </p:nvSpPr>
        <p:spPr>
          <a:xfrm>
            <a:off x="4334512" y="2494190"/>
            <a:ext cx="3598218" cy="1938992"/>
          </a:xfrm>
          <a:prstGeom prst="rect">
            <a:avLst/>
          </a:prstGeom>
          <a:noFill/>
          <a:ln cap="flat">
            <a:noFill/>
          </a:ln>
        </p:spPr>
        <p:txBody>
          <a:bodyPr vert="horz" wrap="square" lIns="0" tIns="0" rIns="0" bIns="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dirty="0">
                <a:solidFill>
                  <a:srgbClr val="2F2F2F"/>
                </a:solidFill>
                <a:uFillTx/>
                <a:latin typeface="Arial"/>
              </a:rPr>
              <a:t>e</a:t>
            </a:r>
            <a:r>
              <a:rPr lang="en-GB" sz="1800" b="0" i="0" u="none" strike="noStrike" kern="1200" cap="none" spc="0" baseline="30000" dirty="0">
                <a:solidFill>
                  <a:srgbClr val="2F2F2F"/>
                </a:solidFill>
                <a:uFillTx/>
                <a:latin typeface="Arial"/>
              </a:rPr>
              <a:t>-</a:t>
            </a:r>
            <a:r>
              <a:rPr lang="en-GB" sz="1800" b="0" i="0" u="none" strike="noStrike" kern="1200" cap="none" spc="0" baseline="0" dirty="0">
                <a:solidFill>
                  <a:srgbClr val="2F2F2F"/>
                </a:solidFill>
                <a:uFillTx/>
                <a:latin typeface="Arial"/>
              </a:rPr>
              <a:t> and e</a:t>
            </a:r>
            <a:r>
              <a:rPr lang="en-GB" sz="1800" b="0" i="0" u="none" strike="noStrike" kern="1200" cap="none" spc="0" baseline="30000" dirty="0">
                <a:solidFill>
                  <a:srgbClr val="2F2F2F"/>
                </a:solidFill>
                <a:uFillTx/>
                <a:latin typeface="Arial"/>
              </a:rPr>
              <a:t>+ </a:t>
            </a:r>
            <a:r>
              <a:rPr lang="en-GB" sz="1800" b="0" i="0" u="none" strike="noStrike" kern="1200" cap="none" spc="0" baseline="0" dirty="0">
                <a:solidFill>
                  <a:srgbClr val="2F2F2F"/>
                </a:solidFill>
                <a:uFillTx/>
                <a:latin typeface="Arial"/>
              </a:rPr>
              <a:t>acceleration </a:t>
            </a:r>
            <a:r>
              <a:rPr lang="en-GB" sz="1800" b="0" i="0" u="none" strike="noStrike" kern="0" cap="none" spc="0" baseline="0" dirty="0">
                <a:solidFill>
                  <a:srgbClr val="2F2F2F"/>
                </a:solidFill>
                <a:uFillTx/>
                <a:latin typeface="Arial"/>
              </a:rPr>
              <a:t>in single stage </a:t>
            </a:r>
            <a:r>
              <a:rPr lang="en-GB" sz="1800" b="1" i="0" u="none" strike="noStrike" kern="0" cap="none" spc="0" baseline="0" dirty="0">
                <a:solidFill>
                  <a:srgbClr val="2F2F2F"/>
                </a:solidFill>
                <a:uFillTx/>
                <a:latin typeface="Arial"/>
              </a:rPr>
              <a:t>p</a:t>
            </a:r>
            <a:r>
              <a:rPr lang="en-GB" sz="1800" b="1" i="0" u="none" strike="noStrike" kern="0" cap="none" spc="0" baseline="30000" dirty="0">
                <a:solidFill>
                  <a:srgbClr val="2F2F2F"/>
                </a:solidFill>
                <a:uFillTx/>
                <a:latin typeface="Arial"/>
              </a:rPr>
              <a:t>+</a:t>
            </a:r>
            <a:r>
              <a:rPr lang="en-GB" sz="1800" b="1" i="0" u="none" strike="noStrike" kern="0" cap="none" spc="0" baseline="0" dirty="0">
                <a:solidFill>
                  <a:srgbClr val="2F2F2F"/>
                </a:solidFill>
                <a:uFillTx/>
                <a:latin typeface="Arial"/>
              </a:rPr>
              <a:t> beam-driven plasma wakefields</a:t>
            </a:r>
            <a:endParaRPr lang="en-GB" sz="1800" b="1" i="0" u="none" strike="noStrike" kern="1200" cap="none" spc="0" baseline="0" dirty="0">
              <a:solidFill>
                <a:srgbClr val="2F2F2F"/>
              </a:solidFill>
              <a:uFillTx/>
              <a:latin typeface="Arial"/>
            </a:endParaRPr>
          </a:p>
          <a:p>
            <a:pPr marL="742950" marR="0" lvl="1"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dirty="0">
                <a:solidFill>
                  <a:srgbClr val="2F2F2F"/>
                </a:solidFill>
                <a:uFillTx/>
                <a:latin typeface="Arial"/>
              </a:rPr>
              <a:t>Ena</a:t>
            </a:r>
            <a:r>
              <a:rPr lang="en-GB" sz="1800" b="0" i="0" u="none" strike="noStrike" kern="0" cap="none" spc="0" baseline="0" dirty="0">
                <a:solidFill>
                  <a:srgbClr val="2F2F2F"/>
                </a:solidFill>
                <a:uFillTx/>
                <a:latin typeface="Arial"/>
              </a:rPr>
              <a:t>bled by the energetic and short </a:t>
            </a:r>
            <a:r>
              <a:rPr lang="en-GB" sz="1800" b="1" i="0" u="none" strike="noStrike" kern="0" cap="none" spc="0" baseline="0" dirty="0">
                <a:solidFill>
                  <a:srgbClr val="2F2F2F"/>
                </a:solidFill>
                <a:uFillTx/>
                <a:latin typeface="Arial"/>
              </a:rPr>
              <a:t>p</a:t>
            </a:r>
            <a:r>
              <a:rPr lang="en-GB" sz="1800" b="1" i="0" u="none" strike="noStrike" kern="0" cap="none" spc="0" baseline="30000" dirty="0">
                <a:solidFill>
                  <a:srgbClr val="2F2F2F"/>
                </a:solidFill>
                <a:uFillTx/>
                <a:latin typeface="Arial"/>
              </a:rPr>
              <a:t>+  </a:t>
            </a:r>
            <a:r>
              <a:rPr lang="en-GB" sz="1800" b="0" i="0" u="none" strike="noStrike" kern="0" cap="none" spc="0" baseline="0" dirty="0">
                <a:solidFill>
                  <a:srgbClr val="2F2F2F"/>
                </a:solidFill>
                <a:uFillTx/>
                <a:latin typeface="Arial"/>
              </a:rPr>
              <a:t>drivers</a:t>
            </a:r>
          </a:p>
          <a:p>
            <a:pPr marL="742950" marR="0" lvl="1"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1" i="0" u="none" strike="noStrike" kern="0" cap="none" spc="0" baseline="0" dirty="0">
                <a:solidFill>
                  <a:srgbClr val="2F2F2F"/>
                </a:solidFill>
                <a:uFillTx/>
                <a:latin typeface="Arial"/>
              </a:rPr>
              <a:t>p</a:t>
            </a:r>
            <a:r>
              <a:rPr lang="en-GB" sz="1800" b="1" i="0" u="none" strike="noStrike" kern="0" cap="none" spc="0" baseline="30000" dirty="0">
                <a:solidFill>
                  <a:srgbClr val="2F2F2F"/>
                </a:solidFill>
                <a:uFillTx/>
                <a:latin typeface="Arial"/>
              </a:rPr>
              <a:t>+  </a:t>
            </a:r>
            <a:r>
              <a:rPr lang="en-GB" sz="1800" b="0" i="0" u="none" strike="noStrike" kern="0" cap="none" spc="0" baseline="0" dirty="0">
                <a:solidFill>
                  <a:srgbClr val="2F2F2F"/>
                </a:solidFill>
                <a:uFillTx/>
                <a:latin typeface="Arial"/>
              </a:rPr>
              <a:t>drivers: </a:t>
            </a:r>
            <a:r>
              <a:rPr lang="en-GB" sz="1800" b="0" i="0" u="none" strike="noStrike" kern="1200" cap="none" spc="0" baseline="0" dirty="0">
                <a:solidFill>
                  <a:srgbClr val="2F2F2F"/>
                </a:solidFill>
                <a:uFillTx/>
                <a:latin typeface="Arial"/>
              </a:rPr>
              <a:t>high</a:t>
            </a:r>
            <a:r>
              <a:rPr lang="en-GB" sz="1800" b="0" i="0" u="none" strike="noStrike" kern="0" cap="none" spc="0" baseline="0" dirty="0">
                <a:solidFill>
                  <a:srgbClr val="2F2F2F"/>
                </a:solidFill>
                <a:uFillTx/>
                <a:latin typeface="Arial"/>
              </a:rPr>
              <a:t>-rep.-rate 500 GeV synchrotron </a:t>
            </a:r>
            <a:endParaRPr lang="en-GB" sz="1800" b="0" i="0" u="none" strike="noStrike" kern="1200" cap="none" spc="0" baseline="0" dirty="0">
              <a:solidFill>
                <a:srgbClr val="2F2F2F"/>
              </a:solidFill>
              <a:uFillTx/>
              <a:latin typeface="Arial"/>
            </a:endParaRPr>
          </a:p>
        </p:txBody>
      </p:sp>
      <p:sp>
        <p:nvSpPr>
          <p:cNvPr id="18" name="Textfeld 22">
            <a:extLst>
              <a:ext uri="{FF2B5EF4-FFF2-40B4-BE49-F238E27FC236}">
                <a16:creationId xmlns:a16="http://schemas.microsoft.com/office/drawing/2014/main" id="{14302B39-3C0D-B1A9-B21C-585035ADA414}"/>
              </a:ext>
            </a:extLst>
          </p:cNvPr>
          <p:cNvSpPr txBox="1"/>
          <p:nvPr/>
        </p:nvSpPr>
        <p:spPr>
          <a:xfrm>
            <a:off x="551383" y="4824785"/>
            <a:ext cx="3524563" cy="138499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1" u="none" strike="noStrike" kern="1200" cap="none" spc="0" baseline="0" dirty="0">
                <a:solidFill>
                  <a:srgbClr val="0033A0"/>
                </a:solidFill>
                <a:uFillTx/>
                <a:latin typeface="Arial"/>
              </a:rPr>
              <a:t>Advantages</a:t>
            </a:r>
            <a:r>
              <a:rPr lang="en-US" sz="1800" b="0" i="0" u="none" strike="noStrike" kern="1200" cap="none" spc="0" baseline="0" dirty="0">
                <a:solidFill>
                  <a:srgbClr val="0033A0"/>
                </a:solidFill>
                <a:uFillTx/>
                <a:latin typeface="Arial"/>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33A0"/>
                </a:solidFill>
                <a:uFillTx/>
                <a:latin typeface="Arial"/>
              </a:rPr>
              <a:t>+ </a:t>
            </a:r>
            <a:r>
              <a:rPr lang="en-GB" sz="1800" b="0" i="0" u="none" strike="noStrike" kern="1200" cap="none" spc="0" baseline="0" dirty="0">
                <a:solidFill>
                  <a:srgbClr val="0033A0"/>
                </a:solidFill>
                <a:uFillTx/>
                <a:latin typeface="Arial"/>
              </a:rPr>
              <a:t>most </a:t>
            </a:r>
            <a:r>
              <a:rPr lang="en-GB" sz="1800" b="0" i="0" u="none" strike="noStrike" kern="0" cap="none" spc="0" baseline="0" dirty="0">
                <a:solidFill>
                  <a:srgbClr val="0033A0"/>
                </a:solidFill>
                <a:uFillTx/>
                <a:latin typeface="Arial"/>
              </a:rPr>
              <a:t>advanced</a:t>
            </a:r>
            <a:r>
              <a:rPr lang="en-GB" sz="1800" b="0" i="0" u="none" strike="noStrike" kern="1200" cap="none" spc="0" baseline="0" dirty="0">
                <a:solidFill>
                  <a:srgbClr val="0033A0"/>
                </a:solidFill>
                <a:uFillTx/>
                <a:latin typeface="Arial"/>
              </a:rPr>
              <a:t> wakefield collider concept </a:t>
            </a:r>
            <a:r>
              <a:rPr lang="en-GB" dirty="0">
                <a:solidFill>
                  <a:srgbClr val="0033A0"/>
                </a:solidFill>
                <a:latin typeface="Arial"/>
                <a:sym typeface="Wingdings" panose="05000000000000000000" pitchFamily="2" charset="2"/>
              </a:rPr>
              <a:t></a:t>
            </a:r>
            <a:r>
              <a:rPr lang="en-GB" sz="1800" b="0" i="0" u="none" strike="noStrike" kern="1200" cap="none" spc="0" baseline="0" dirty="0">
                <a:solidFill>
                  <a:srgbClr val="0033A0"/>
                </a:solidFill>
                <a:uFillTx/>
                <a:latin typeface="Arial"/>
              </a:rPr>
              <a:t> avoids e</a:t>
            </a:r>
            <a:r>
              <a:rPr lang="en-GB" sz="1800" b="0" i="0" u="none" strike="noStrike" kern="1200" cap="none" spc="0" baseline="30000" dirty="0">
                <a:solidFill>
                  <a:srgbClr val="0033A0"/>
                </a:solidFill>
                <a:uFillTx/>
                <a:latin typeface="Arial"/>
              </a:rPr>
              <a:t>+</a:t>
            </a:r>
            <a:r>
              <a:rPr lang="en-GB" sz="1800" b="0" i="0" u="none" strike="noStrike" kern="1200" cap="none" spc="0" baseline="0" dirty="0">
                <a:solidFill>
                  <a:srgbClr val="0033A0"/>
                </a:solidFill>
                <a:uFillTx/>
                <a:latin typeface="Arial"/>
              </a:rPr>
              <a:t> acceleration in plasma</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a:solidFill>
                  <a:srgbClr val="0033A0"/>
                </a:solidFill>
                <a:uFillTx/>
                <a:latin typeface="Arial"/>
              </a:rPr>
              <a:t>+ compact footprint, ~5 km</a:t>
            </a:r>
          </a:p>
        </p:txBody>
      </p:sp>
      <p:sp>
        <p:nvSpPr>
          <p:cNvPr id="20" name="Textfeld 26">
            <a:extLst>
              <a:ext uri="{FF2B5EF4-FFF2-40B4-BE49-F238E27FC236}">
                <a16:creationId xmlns:a16="http://schemas.microsoft.com/office/drawing/2014/main" id="{0A0F8B87-562E-C240-29B7-8C5CE51F2BF4}"/>
              </a:ext>
            </a:extLst>
          </p:cNvPr>
          <p:cNvSpPr txBox="1"/>
          <p:nvPr/>
        </p:nvSpPr>
        <p:spPr>
          <a:xfrm>
            <a:off x="4351455" y="4830583"/>
            <a:ext cx="3524563" cy="138499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1" u="none" strike="noStrike" kern="1200" cap="none" spc="0" baseline="0" dirty="0">
                <a:solidFill>
                  <a:srgbClr val="0033A0"/>
                </a:solidFill>
                <a:uFillTx/>
                <a:latin typeface="Arial"/>
              </a:rPr>
              <a:t>Advantages</a:t>
            </a:r>
            <a:r>
              <a:rPr lang="en-US" sz="1800" b="0" i="0" u="none" strike="noStrike" kern="1200" cap="none" spc="0" baseline="0" dirty="0">
                <a:solidFill>
                  <a:srgbClr val="0033A0"/>
                </a:solidFill>
                <a:uFillTx/>
                <a:latin typeface="Arial"/>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33A0"/>
                </a:solidFill>
                <a:uFillTx/>
                <a:latin typeface="Arial"/>
              </a:rPr>
              <a:t>+ </a:t>
            </a:r>
            <a:r>
              <a:rPr lang="en-GB" sz="1800" b="0" i="0" u="none" strike="noStrike" kern="1200" cap="none" spc="0" baseline="0" dirty="0">
                <a:solidFill>
                  <a:srgbClr val="0033A0"/>
                </a:solidFill>
                <a:uFillTx/>
                <a:latin typeface="Arial"/>
              </a:rPr>
              <a:t>avoids staging</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a:solidFill>
                  <a:srgbClr val="0033A0"/>
                </a:solidFill>
                <a:uFillTx/>
                <a:latin typeface="Arial"/>
              </a:rPr>
              <a:t>+ compact footprint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dirty="0">
                <a:solidFill>
                  <a:srgbClr val="0033A0"/>
                </a:solidFill>
                <a:latin typeface="Arial"/>
              </a:rPr>
              <a:t>+ scaling to higher energies (10 TeV)</a:t>
            </a:r>
            <a:endParaRPr lang="en-GB" sz="1800" b="0" i="0" u="none" strike="noStrike" kern="1200" cap="none" spc="0" baseline="0" dirty="0">
              <a:solidFill>
                <a:srgbClr val="0033A0"/>
              </a:solidFill>
              <a:uFillTx/>
              <a:latin typeface="Arial"/>
            </a:endParaRPr>
          </a:p>
        </p:txBody>
      </p:sp>
      <p:sp>
        <p:nvSpPr>
          <p:cNvPr id="21" name="Textfeld 23">
            <a:extLst>
              <a:ext uri="{FF2B5EF4-FFF2-40B4-BE49-F238E27FC236}">
                <a16:creationId xmlns:a16="http://schemas.microsoft.com/office/drawing/2014/main" id="{2AB95AF5-0A21-3900-E164-FDCFE4A5F83B}"/>
              </a:ext>
            </a:extLst>
          </p:cNvPr>
          <p:cNvSpPr txBox="1"/>
          <p:nvPr/>
        </p:nvSpPr>
        <p:spPr>
          <a:xfrm>
            <a:off x="3113989" y="1332545"/>
            <a:ext cx="1109596" cy="307777"/>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a:solidFill>
                  <a:srgbClr val="E97132"/>
                </a:solidFill>
                <a:uFillTx/>
                <a:latin typeface="Arial" pitchFamily="34"/>
                <a:cs typeface="Arial" pitchFamily="34"/>
              </a:rPr>
              <a:t>Since 2023</a:t>
            </a:r>
            <a:endParaRPr lang="en-GB" sz="1400" b="1" i="0" u="none" strike="noStrike" kern="1200" cap="none" spc="0" baseline="0">
              <a:solidFill>
                <a:srgbClr val="E97132"/>
              </a:solidFill>
              <a:uFillTx/>
              <a:latin typeface="Arial" pitchFamily="34"/>
              <a:cs typeface="Arial" pitchFamily="34"/>
            </a:endParaRPr>
          </a:p>
        </p:txBody>
      </p:sp>
      <p:sp>
        <p:nvSpPr>
          <p:cNvPr id="22" name="Textfeld 24">
            <a:extLst>
              <a:ext uri="{FF2B5EF4-FFF2-40B4-BE49-F238E27FC236}">
                <a16:creationId xmlns:a16="http://schemas.microsoft.com/office/drawing/2014/main" id="{97BAC46D-B50F-A91B-5EC3-1E7434ACC8AF}"/>
              </a:ext>
            </a:extLst>
          </p:cNvPr>
          <p:cNvSpPr txBox="1"/>
          <p:nvPr/>
        </p:nvSpPr>
        <p:spPr>
          <a:xfrm>
            <a:off x="6922318" y="1324938"/>
            <a:ext cx="1109596" cy="307777"/>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a:solidFill>
                  <a:srgbClr val="E97132"/>
                </a:solidFill>
                <a:uFillTx/>
                <a:latin typeface="Arial" pitchFamily="34"/>
                <a:cs typeface="Arial" pitchFamily="34"/>
              </a:rPr>
              <a:t>Since 2024</a:t>
            </a:r>
            <a:endParaRPr lang="en-GB" sz="1400" b="1" i="0" u="none" strike="noStrike" kern="1200" cap="none" spc="0" baseline="0">
              <a:solidFill>
                <a:srgbClr val="E97132"/>
              </a:solidFill>
              <a:uFillTx/>
              <a:latin typeface="Arial" pitchFamily="34"/>
              <a:cs typeface="Arial" pitchFamily="34"/>
            </a:endParaRPr>
          </a:p>
        </p:txBody>
      </p:sp>
      <p:sp>
        <p:nvSpPr>
          <p:cNvPr id="24" name="Titel 27">
            <a:extLst>
              <a:ext uri="{FF2B5EF4-FFF2-40B4-BE49-F238E27FC236}">
                <a16:creationId xmlns:a16="http://schemas.microsoft.com/office/drawing/2014/main" id="{6F81F07C-E3A8-7359-D908-6C7703CFB024}"/>
              </a:ext>
            </a:extLst>
          </p:cNvPr>
          <p:cNvSpPr txBox="1">
            <a:spLocks noGrp="1"/>
          </p:cNvSpPr>
          <p:nvPr>
            <p:ph type="title"/>
          </p:nvPr>
        </p:nvSpPr>
        <p:spPr/>
        <p:txBody>
          <a:bodyPr anchorCtr="1"/>
          <a:lstStyle/>
          <a:p>
            <a:pPr lvl="0" algn="ctr"/>
            <a:r>
              <a:rPr lang="en-US"/>
              <a:t>Collider Design Studies</a:t>
            </a:r>
            <a:endParaRPr lang="en-GB"/>
          </a:p>
        </p:txBody>
      </p:sp>
      <p:sp>
        <p:nvSpPr>
          <p:cNvPr id="25" name="Fußzeilenplatzhalter 3">
            <a:extLst>
              <a:ext uri="{FF2B5EF4-FFF2-40B4-BE49-F238E27FC236}">
                <a16:creationId xmlns:a16="http://schemas.microsoft.com/office/drawing/2014/main" id="{4EA9E3F6-0BCD-9013-D5A2-A327CA026CFE}"/>
              </a:ext>
            </a:extLst>
          </p:cNvPr>
          <p:cNvSpPr txBox="1"/>
          <p:nvPr/>
        </p:nvSpPr>
        <p:spPr>
          <a:xfrm>
            <a:off x="4259266" y="6383847"/>
            <a:ext cx="6572222"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33A0"/>
                </a:solidFill>
                <a:uFillTx/>
                <a:latin typeface="Arial"/>
              </a:rPr>
              <a:t>High-Gradient Wakefield Accelerators, ESPP Symposium Venice 2025</a:t>
            </a:r>
          </a:p>
        </p:txBody>
      </p:sp>
      <p:sp>
        <p:nvSpPr>
          <p:cNvPr id="26" name="Datumsplatzhalter 39">
            <a:extLst>
              <a:ext uri="{FF2B5EF4-FFF2-40B4-BE49-F238E27FC236}">
                <a16:creationId xmlns:a16="http://schemas.microsoft.com/office/drawing/2014/main" id="{707DA169-0FCD-A333-1657-DA0E827462CA}"/>
              </a:ext>
            </a:extLst>
          </p:cNvPr>
          <p:cNvSpPr txBox="1"/>
          <p:nvPr/>
        </p:nvSpPr>
        <p:spPr>
          <a:xfrm>
            <a:off x="2495598" y="6378351"/>
            <a:ext cx="1620792"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0033A0"/>
                </a:solidFill>
                <a:uFillTx/>
                <a:latin typeface="Arial"/>
              </a:rPr>
              <a:t>23.06.2025</a:t>
            </a:r>
            <a:endParaRPr lang="en-GB" sz="1000" b="0" i="0" u="none" strike="noStrike" kern="1200" cap="none" spc="0" baseline="0">
              <a:solidFill>
                <a:srgbClr val="0033A0"/>
              </a:solidFill>
              <a:uFillTx/>
              <a:latin typeface="Arial"/>
            </a:endParaRPr>
          </a:p>
        </p:txBody>
      </p:sp>
    </p:spTree>
    <p:extLst>
      <p:ext uri="{BB962C8B-B14F-4D97-AF65-F5344CB8AC3E}">
        <p14:creationId xmlns:p14="http://schemas.microsoft.com/office/powerpoint/2010/main" val="8399184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9132C-2CF4-185E-E91C-43F2201AA34A}"/>
            </a:ext>
          </a:extLst>
        </p:cNvPr>
        <p:cNvGrpSpPr/>
        <p:nvPr/>
      </p:nvGrpSpPr>
      <p:grpSpPr>
        <a:xfrm>
          <a:off x="0" y="0"/>
          <a:ext cx="0" cy="0"/>
          <a:chOff x="0" y="0"/>
          <a:chExt cx="0" cy="0"/>
        </a:xfrm>
      </p:grpSpPr>
      <p:pic>
        <p:nvPicPr>
          <p:cNvPr id="2" name="Grafik 13">
            <a:extLst>
              <a:ext uri="{FF2B5EF4-FFF2-40B4-BE49-F238E27FC236}">
                <a16:creationId xmlns:a16="http://schemas.microsoft.com/office/drawing/2014/main" id="{83EEB8C8-3EB5-DF27-4758-6AE17127985C}"/>
              </a:ext>
            </a:extLst>
          </p:cNvPr>
          <p:cNvPicPr>
            <a:picLocks noChangeAspect="1"/>
          </p:cNvPicPr>
          <p:nvPr/>
        </p:nvPicPr>
        <p:blipFill>
          <a:blip r:embed="rId2"/>
          <a:stretch>
            <a:fillRect/>
          </a:stretch>
        </p:blipFill>
        <p:spPr>
          <a:xfrm>
            <a:off x="1482599" y="947144"/>
            <a:ext cx="1530431" cy="654079"/>
          </a:xfrm>
          <a:prstGeom prst="rect">
            <a:avLst/>
          </a:prstGeom>
          <a:noFill/>
          <a:ln cap="flat">
            <a:noFill/>
          </a:ln>
        </p:spPr>
      </p:pic>
      <p:sp>
        <p:nvSpPr>
          <p:cNvPr id="3" name="Foliennummernplatzhalter 4">
            <a:extLst>
              <a:ext uri="{FF2B5EF4-FFF2-40B4-BE49-F238E27FC236}">
                <a16:creationId xmlns:a16="http://schemas.microsoft.com/office/drawing/2014/main" id="{1D826018-F86A-2C27-6E82-3CE77B6B5FF3}"/>
              </a:ext>
            </a:extLst>
          </p:cNvPr>
          <p:cNvSpPr txBox="1"/>
          <p:nvPr/>
        </p:nvSpPr>
        <p:spPr>
          <a:xfrm>
            <a:off x="11107545" y="6383847"/>
            <a:ext cx="681255"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dirty="0">
                <a:solidFill>
                  <a:srgbClr val="0033A0"/>
                </a:solidFill>
                <a:latin typeface="Arial"/>
              </a:rPr>
              <a:t> 9 / 15</a:t>
            </a:r>
            <a:endParaRPr lang="en-US" sz="1000" b="0" i="0" u="none" strike="noStrike" kern="1200" cap="none" spc="0" baseline="0" dirty="0">
              <a:solidFill>
                <a:srgbClr val="0033A0"/>
              </a:solidFill>
              <a:uFillTx/>
              <a:latin typeface="Arial"/>
            </a:endParaRPr>
          </a:p>
        </p:txBody>
      </p:sp>
      <p:sp>
        <p:nvSpPr>
          <p:cNvPr id="4" name="Rechteck 5">
            <a:extLst>
              <a:ext uri="{FF2B5EF4-FFF2-40B4-BE49-F238E27FC236}">
                <a16:creationId xmlns:a16="http://schemas.microsoft.com/office/drawing/2014/main" id="{4EB348A9-D725-063F-00A4-F8BD184C57C3}"/>
              </a:ext>
            </a:extLst>
          </p:cNvPr>
          <p:cNvSpPr/>
          <p:nvPr/>
        </p:nvSpPr>
        <p:spPr>
          <a:xfrm>
            <a:off x="4254684" y="1592263"/>
            <a:ext cx="3673473" cy="4608511"/>
          </a:xfrm>
          <a:prstGeom prst="rect">
            <a:avLst/>
          </a:prstGeom>
          <a:noFill/>
          <a:ln w="12701" cap="flat">
            <a:solidFill>
              <a:srgbClr val="BEBEC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5" name="Rechteck 6">
            <a:extLst>
              <a:ext uri="{FF2B5EF4-FFF2-40B4-BE49-F238E27FC236}">
                <a16:creationId xmlns:a16="http://schemas.microsoft.com/office/drawing/2014/main" id="{ABA19375-935B-A2B4-EDE2-C5F53315AB1A}"/>
              </a:ext>
            </a:extLst>
          </p:cNvPr>
          <p:cNvSpPr/>
          <p:nvPr/>
        </p:nvSpPr>
        <p:spPr>
          <a:xfrm>
            <a:off x="442907" y="1604589"/>
            <a:ext cx="3673473" cy="4608511"/>
          </a:xfrm>
          <a:prstGeom prst="rect">
            <a:avLst/>
          </a:prstGeom>
          <a:noFill/>
          <a:ln w="12701" cap="flat">
            <a:solidFill>
              <a:srgbClr val="BEBEC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7" name="Textfeld 8">
            <a:extLst>
              <a:ext uri="{FF2B5EF4-FFF2-40B4-BE49-F238E27FC236}">
                <a16:creationId xmlns:a16="http://schemas.microsoft.com/office/drawing/2014/main" id="{DCE11243-233E-67F4-B4F5-677442A4FB07}"/>
              </a:ext>
            </a:extLst>
          </p:cNvPr>
          <p:cNvSpPr txBox="1"/>
          <p:nvPr/>
        </p:nvSpPr>
        <p:spPr>
          <a:xfrm>
            <a:off x="451366" y="1616988"/>
            <a:ext cx="3673473" cy="830997"/>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0033A0"/>
                </a:solidFill>
                <a:uFillTx/>
                <a:latin typeface="Arial"/>
              </a:rPr>
              <a:t>HALHF</a:t>
            </a:r>
            <a:br>
              <a:rPr lang="en-US" sz="1800" b="0" i="0" u="none" strike="noStrike" kern="1200" cap="none" spc="0" baseline="0" dirty="0">
                <a:solidFill>
                  <a:srgbClr val="0033A0"/>
                </a:solidFill>
                <a:uFillTx/>
                <a:latin typeface="Arial"/>
              </a:rPr>
            </a:br>
            <a:r>
              <a:rPr lang="en-US" sz="1800" b="1" i="0" u="none" strike="noStrike" kern="1200" cap="none" spc="0" baseline="0" dirty="0">
                <a:solidFill>
                  <a:srgbClr val="0033A0"/>
                </a:solidFill>
                <a:uFillTx/>
                <a:latin typeface="Arial"/>
              </a:rPr>
              <a:t>H</a:t>
            </a:r>
            <a:r>
              <a:rPr lang="en-US" sz="1800" b="0" i="0" u="none" strike="noStrike" kern="1200" cap="none" spc="0" baseline="0" dirty="0">
                <a:solidFill>
                  <a:srgbClr val="0033A0"/>
                </a:solidFill>
                <a:uFillTx/>
                <a:latin typeface="Arial"/>
              </a:rPr>
              <a:t>ybrid, </a:t>
            </a:r>
            <a:r>
              <a:rPr lang="en-US" sz="1800" b="1" i="0" u="none" strike="noStrike" kern="1200" cap="none" spc="0" baseline="0" dirty="0">
                <a:solidFill>
                  <a:srgbClr val="0033A0"/>
                </a:solidFill>
                <a:uFillTx/>
                <a:latin typeface="Arial"/>
              </a:rPr>
              <a:t>A</a:t>
            </a:r>
            <a:r>
              <a:rPr lang="en-US" sz="1800" b="0" i="0" u="none" strike="noStrike" kern="1200" cap="none" spc="0" baseline="0" dirty="0">
                <a:solidFill>
                  <a:srgbClr val="0033A0"/>
                </a:solidFill>
                <a:uFillTx/>
                <a:latin typeface="Arial"/>
              </a:rPr>
              <a:t>symmetric, </a:t>
            </a:r>
            <a:r>
              <a:rPr lang="en-US" sz="1800" b="1" i="0" u="none" strike="noStrike" kern="1200" cap="none" spc="0" baseline="0" dirty="0">
                <a:solidFill>
                  <a:srgbClr val="0033A0"/>
                </a:solidFill>
                <a:uFillTx/>
                <a:latin typeface="Arial"/>
              </a:rPr>
              <a:t>L</a:t>
            </a:r>
            <a:r>
              <a:rPr lang="en-US" sz="1800" b="0" i="0" u="none" strike="noStrike" kern="1200" cap="none" spc="0" baseline="0" dirty="0">
                <a:solidFill>
                  <a:srgbClr val="0033A0"/>
                </a:solidFill>
                <a:uFillTx/>
                <a:latin typeface="Arial"/>
              </a:rPr>
              <a:t>inear </a:t>
            </a:r>
            <a:r>
              <a:rPr lang="en-US" sz="1800" b="1" i="0" u="none" strike="noStrike" kern="1200" cap="none" spc="0" baseline="0" dirty="0">
                <a:solidFill>
                  <a:srgbClr val="0033A0"/>
                </a:solidFill>
                <a:uFillTx/>
                <a:latin typeface="Arial"/>
              </a:rPr>
              <a:t>H</a:t>
            </a:r>
            <a:r>
              <a:rPr lang="en-US" sz="1800" b="0" i="0" u="none" strike="noStrike" kern="1200" cap="none" spc="0" baseline="0" dirty="0">
                <a:solidFill>
                  <a:srgbClr val="0033A0"/>
                </a:solidFill>
                <a:uFillTx/>
                <a:latin typeface="Arial"/>
              </a:rPr>
              <a:t>iggs </a:t>
            </a:r>
            <a:r>
              <a:rPr lang="en-US" sz="1800" b="1" i="0" u="none" strike="noStrike" kern="1200" cap="none" spc="0" baseline="0" dirty="0">
                <a:solidFill>
                  <a:srgbClr val="0033A0"/>
                </a:solidFill>
                <a:uFillTx/>
                <a:latin typeface="Arial"/>
              </a:rPr>
              <a:t>F</a:t>
            </a:r>
            <a:r>
              <a:rPr lang="en-US" sz="1800" b="0" i="0" u="none" strike="noStrike" kern="1200" cap="none" spc="0" baseline="0" dirty="0">
                <a:solidFill>
                  <a:srgbClr val="0033A0"/>
                </a:solidFill>
                <a:uFillTx/>
                <a:latin typeface="Arial"/>
              </a:rPr>
              <a:t>actory</a:t>
            </a:r>
            <a:endParaRPr lang="en-GB" sz="1800" b="0" i="0" u="none" strike="noStrike" kern="1200" cap="none" spc="0" baseline="0" dirty="0">
              <a:solidFill>
                <a:srgbClr val="0033A0"/>
              </a:solidFill>
              <a:uFillTx/>
              <a:latin typeface="Arial"/>
            </a:endParaRPr>
          </a:p>
        </p:txBody>
      </p:sp>
      <p:sp>
        <p:nvSpPr>
          <p:cNvPr id="8" name="Textfeld 9">
            <a:extLst>
              <a:ext uri="{FF2B5EF4-FFF2-40B4-BE49-F238E27FC236}">
                <a16:creationId xmlns:a16="http://schemas.microsoft.com/office/drawing/2014/main" id="{4B59E1A2-1AEE-F49F-258D-C512412F4D1F}"/>
              </a:ext>
            </a:extLst>
          </p:cNvPr>
          <p:cNvSpPr txBox="1"/>
          <p:nvPr/>
        </p:nvSpPr>
        <p:spPr>
          <a:xfrm>
            <a:off x="4259266" y="1603007"/>
            <a:ext cx="3708943" cy="830997"/>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err="1">
                <a:solidFill>
                  <a:srgbClr val="0033A0"/>
                </a:solidFill>
                <a:uFillTx/>
                <a:latin typeface="Arial"/>
              </a:rPr>
              <a:t>ALiVE</a:t>
            </a:r>
            <a:endParaRPr lang="en-US" sz="1800" b="1" i="0" u="none" strike="noStrike" kern="1200" cap="none" spc="0" baseline="0" dirty="0">
              <a:solidFill>
                <a:srgbClr val="0033A0"/>
              </a:solidFill>
              <a:uFillTx/>
              <a:latin typeface="Arial"/>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0" cap="none" spc="0" baseline="0" dirty="0">
                <a:solidFill>
                  <a:srgbClr val="0033A0"/>
                </a:solidFill>
                <a:uFillTx/>
                <a:latin typeface="Arial"/>
              </a:rPr>
              <a:t>A</a:t>
            </a:r>
            <a:r>
              <a:rPr lang="en-US" sz="1800" b="0" i="0" u="none" strike="noStrike" kern="0" cap="none" spc="0" baseline="0" dirty="0">
                <a:solidFill>
                  <a:srgbClr val="0033A0"/>
                </a:solidFill>
                <a:uFillTx/>
                <a:latin typeface="Arial"/>
              </a:rPr>
              <a:t> </a:t>
            </a:r>
            <a:r>
              <a:rPr lang="en-US" sz="1800" b="1" i="0" u="none" strike="noStrike" kern="0" cap="none" spc="0" baseline="0" dirty="0">
                <a:solidFill>
                  <a:srgbClr val="0033A0"/>
                </a:solidFill>
                <a:uFillTx/>
                <a:latin typeface="Arial"/>
              </a:rPr>
              <a:t>Li</a:t>
            </a:r>
            <a:r>
              <a:rPr lang="en-US" sz="1800" b="0" i="0" u="none" strike="noStrike" kern="0" cap="none" spc="0" baseline="0" dirty="0">
                <a:solidFill>
                  <a:srgbClr val="0033A0"/>
                </a:solidFill>
                <a:uFillTx/>
                <a:latin typeface="Arial"/>
              </a:rPr>
              <a:t>near accelerator for </a:t>
            </a:r>
            <a:r>
              <a:rPr lang="en-US" sz="1800" b="1" i="0" u="none" strike="noStrike" kern="0" cap="none" spc="0" baseline="0" dirty="0">
                <a:solidFill>
                  <a:srgbClr val="0033A0"/>
                </a:solidFill>
                <a:uFillTx/>
                <a:latin typeface="Arial"/>
              </a:rPr>
              <a:t>V</a:t>
            </a:r>
            <a:r>
              <a:rPr lang="en-US" sz="1800" b="0" i="0" u="none" strike="noStrike" kern="0" cap="none" spc="0" baseline="0" dirty="0">
                <a:solidFill>
                  <a:srgbClr val="0033A0"/>
                </a:solidFill>
                <a:uFillTx/>
                <a:latin typeface="Arial"/>
              </a:rPr>
              <a:t>ery high </a:t>
            </a:r>
            <a:r>
              <a:rPr lang="en-US" sz="1800" b="1" i="0" u="none" strike="noStrike" kern="0" cap="none" spc="0" baseline="0" dirty="0">
                <a:solidFill>
                  <a:srgbClr val="0033A0"/>
                </a:solidFill>
                <a:uFillTx/>
                <a:latin typeface="Arial"/>
              </a:rPr>
              <a:t>E</a:t>
            </a:r>
            <a:r>
              <a:rPr lang="en-US" sz="1800" b="0" i="0" u="none" strike="noStrike" kern="0" cap="none" spc="0" baseline="0" dirty="0">
                <a:solidFill>
                  <a:srgbClr val="0033A0"/>
                </a:solidFill>
                <a:uFillTx/>
                <a:latin typeface="Arial"/>
              </a:rPr>
              <a:t>nergies</a:t>
            </a:r>
            <a:endParaRPr lang="en-GB" sz="1800" b="0" i="0" u="none" strike="noStrike" kern="1200" cap="none" spc="0" baseline="0" dirty="0">
              <a:solidFill>
                <a:srgbClr val="0033A0"/>
              </a:solidFill>
              <a:uFillTx/>
              <a:latin typeface="Arial"/>
            </a:endParaRPr>
          </a:p>
        </p:txBody>
      </p:sp>
      <p:pic>
        <p:nvPicPr>
          <p:cNvPr id="10" name="Grafik 11">
            <a:extLst>
              <a:ext uri="{FF2B5EF4-FFF2-40B4-BE49-F238E27FC236}">
                <a16:creationId xmlns:a16="http://schemas.microsoft.com/office/drawing/2014/main" id="{5A80CA16-E0E2-E6B6-74DD-B89A8C867EAF}"/>
              </a:ext>
            </a:extLst>
          </p:cNvPr>
          <p:cNvPicPr>
            <a:picLocks noChangeAspect="1"/>
          </p:cNvPicPr>
          <p:nvPr/>
        </p:nvPicPr>
        <p:blipFill>
          <a:blip r:embed="rId3"/>
          <a:stretch>
            <a:fillRect/>
          </a:stretch>
        </p:blipFill>
        <p:spPr>
          <a:xfrm>
            <a:off x="5735958" y="954770"/>
            <a:ext cx="1002209" cy="605552"/>
          </a:xfrm>
          <a:prstGeom prst="rect">
            <a:avLst/>
          </a:prstGeom>
          <a:noFill/>
          <a:ln cap="flat">
            <a:noFill/>
          </a:ln>
        </p:spPr>
      </p:pic>
      <p:pic>
        <p:nvPicPr>
          <p:cNvPr id="12" name="Grafik 17" descr="Ein Bild, das Text, Schrift, Logo, Screenshot enthält.&#10;&#10;KI-generierte Inhalte können fehlerhaft sein.">
            <a:extLst>
              <a:ext uri="{FF2B5EF4-FFF2-40B4-BE49-F238E27FC236}">
                <a16:creationId xmlns:a16="http://schemas.microsoft.com/office/drawing/2014/main" id="{1605372F-29CF-682B-D7D4-B68FF3CEF0B2}"/>
              </a:ext>
            </a:extLst>
          </p:cNvPr>
          <p:cNvPicPr>
            <a:picLocks noChangeAspect="1"/>
          </p:cNvPicPr>
          <p:nvPr/>
        </p:nvPicPr>
        <p:blipFill>
          <a:blip r:embed="rId4"/>
          <a:stretch>
            <a:fillRect/>
          </a:stretch>
        </p:blipFill>
        <p:spPr>
          <a:xfrm>
            <a:off x="1380" y="2971"/>
            <a:ext cx="1451646" cy="890204"/>
          </a:xfrm>
          <a:prstGeom prst="rect">
            <a:avLst/>
          </a:prstGeom>
          <a:noFill/>
          <a:ln cap="flat">
            <a:noFill/>
          </a:ln>
        </p:spPr>
      </p:pic>
      <p:sp>
        <p:nvSpPr>
          <p:cNvPr id="16" name="Textfeld 20">
            <a:extLst>
              <a:ext uri="{FF2B5EF4-FFF2-40B4-BE49-F238E27FC236}">
                <a16:creationId xmlns:a16="http://schemas.microsoft.com/office/drawing/2014/main" id="{AC9BAD4E-C192-8229-085D-CE91C18DF43F}"/>
              </a:ext>
            </a:extLst>
          </p:cNvPr>
          <p:cNvSpPr txBox="1"/>
          <p:nvPr/>
        </p:nvSpPr>
        <p:spPr>
          <a:xfrm>
            <a:off x="451366" y="2573743"/>
            <a:ext cx="3673473" cy="1938994"/>
          </a:xfrm>
          <a:prstGeom prst="rect">
            <a:avLst/>
          </a:prstGeom>
          <a:noFill/>
          <a:ln cap="flat">
            <a:noFill/>
          </a:ln>
        </p:spPr>
        <p:txBody>
          <a:bodyPr vert="horz" wrap="square" lIns="0" tIns="0" rIns="0" bIns="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dirty="0">
                <a:solidFill>
                  <a:srgbClr val="2F2F2F"/>
                </a:solidFill>
                <a:uFillTx/>
                <a:latin typeface="Arial"/>
              </a:rPr>
              <a:t>e</a:t>
            </a:r>
            <a:r>
              <a:rPr lang="en-GB" sz="1800" b="0" i="0" u="none" strike="noStrike" kern="1200" cap="none" spc="0" baseline="30000" dirty="0">
                <a:solidFill>
                  <a:srgbClr val="2F2F2F"/>
                </a:solidFill>
                <a:uFillTx/>
                <a:latin typeface="Arial"/>
              </a:rPr>
              <a:t>-</a:t>
            </a:r>
            <a:r>
              <a:rPr lang="en-GB" sz="1800" b="0" i="0" u="none" strike="noStrike" kern="1200" cap="none" spc="0" baseline="0" dirty="0">
                <a:solidFill>
                  <a:srgbClr val="2F2F2F"/>
                </a:solidFill>
                <a:uFillTx/>
                <a:latin typeface="Arial"/>
              </a:rPr>
              <a:t> </a:t>
            </a:r>
            <a:r>
              <a:rPr lang="en-GB" sz="1800" b="0" i="0" u="none" strike="noStrike" kern="0" cap="none" spc="0" baseline="0" dirty="0">
                <a:solidFill>
                  <a:srgbClr val="2F2F2F"/>
                </a:solidFill>
                <a:uFillTx/>
                <a:latin typeface="Arial"/>
              </a:rPr>
              <a:t>a</a:t>
            </a:r>
            <a:r>
              <a:rPr lang="en-GB" sz="1800" b="0" i="0" u="none" strike="noStrike" kern="1200" cap="none" spc="0" baseline="0" dirty="0">
                <a:solidFill>
                  <a:srgbClr val="2F2F2F"/>
                </a:solidFill>
                <a:uFillTx/>
                <a:latin typeface="Arial"/>
              </a:rPr>
              <a:t>cceleration in </a:t>
            </a:r>
            <a:r>
              <a:rPr lang="en-GB" sz="1800" b="1" i="0" u="none" strike="noStrike" kern="1200" cap="none" spc="0" baseline="0" dirty="0">
                <a:solidFill>
                  <a:srgbClr val="2F2F2F"/>
                </a:solidFill>
                <a:uFillTx/>
                <a:latin typeface="Arial"/>
              </a:rPr>
              <a:t>e</a:t>
            </a:r>
            <a:r>
              <a:rPr lang="en-GB" sz="1800" b="1" i="0" u="none" strike="noStrike" kern="1200" cap="none" spc="0" baseline="30000" dirty="0">
                <a:solidFill>
                  <a:srgbClr val="2F2F2F"/>
                </a:solidFill>
                <a:uFillTx/>
                <a:latin typeface="Arial"/>
              </a:rPr>
              <a:t>-</a:t>
            </a:r>
            <a:r>
              <a:rPr lang="en-GB" sz="1800" b="1" i="0" u="none" strike="noStrike" kern="1200" cap="none" spc="0" baseline="0" dirty="0">
                <a:solidFill>
                  <a:srgbClr val="2F2F2F"/>
                </a:solidFill>
                <a:uFillTx/>
                <a:latin typeface="Arial"/>
              </a:rPr>
              <a:t> </a:t>
            </a:r>
            <a:r>
              <a:rPr lang="en-GB" sz="1800" b="1" i="0" u="none" strike="noStrike" kern="0" cap="none" spc="0" baseline="0" dirty="0">
                <a:solidFill>
                  <a:srgbClr val="2F2F2F"/>
                </a:solidFill>
                <a:uFillTx/>
                <a:latin typeface="Arial"/>
              </a:rPr>
              <a:t>b</a:t>
            </a:r>
            <a:r>
              <a:rPr lang="en-GB" sz="1800" b="1" i="0" u="none" strike="noStrike" kern="1200" cap="none" spc="0" baseline="0" dirty="0">
                <a:solidFill>
                  <a:srgbClr val="2F2F2F"/>
                </a:solidFill>
                <a:uFillTx/>
                <a:latin typeface="Arial"/>
              </a:rPr>
              <a:t>eam–</a:t>
            </a:r>
            <a:r>
              <a:rPr lang="en-GB" sz="1800" b="1" i="0" u="none" strike="noStrike" kern="0" cap="none" spc="0" baseline="0" dirty="0">
                <a:solidFill>
                  <a:srgbClr val="2F2F2F"/>
                </a:solidFill>
                <a:uFillTx/>
                <a:latin typeface="Arial"/>
              </a:rPr>
              <a:t>d</a:t>
            </a:r>
            <a:r>
              <a:rPr lang="en-GB" sz="1800" b="1" i="0" u="none" strike="noStrike" kern="1200" cap="none" spc="0" baseline="0" dirty="0">
                <a:solidFill>
                  <a:srgbClr val="2F2F2F"/>
                </a:solidFill>
                <a:uFillTx/>
                <a:latin typeface="Arial"/>
              </a:rPr>
              <a:t>riven plasma </a:t>
            </a:r>
            <a:r>
              <a:rPr lang="en-GB" sz="1800" b="1" i="0" u="none" strike="noStrike" kern="0" cap="none" spc="0" baseline="0" dirty="0">
                <a:solidFill>
                  <a:srgbClr val="2F2F2F"/>
                </a:solidFill>
                <a:uFillTx/>
                <a:latin typeface="Arial"/>
              </a:rPr>
              <a:t>w</a:t>
            </a:r>
            <a:r>
              <a:rPr lang="en-GB" sz="1800" b="1" i="0" u="none" strike="noStrike" kern="1200" cap="none" spc="0" baseline="0" dirty="0">
                <a:solidFill>
                  <a:srgbClr val="2F2F2F"/>
                </a:solidFill>
                <a:uFillTx/>
                <a:latin typeface="Arial"/>
              </a:rPr>
              <a:t>akefields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dirty="0">
                <a:solidFill>
                  <a:srgbClr val="2F2F2F"/>
                </a:solidFill>
                <a:uFillTx/>
                <a:latin typeface="Arial"/>
              </a:rPr>
              <a:t>e</a:t>
            </a:r>
            <a:r>
              <a:rPr lang="en-GB" sz="1800" b="0" i="0" u="none" strike="noStrike" kern="1200" cap="none" spc="0" baseline="30000" dirty="0">
                <a:solidFill>
                  <a:srgbClr val="2F2F2F"/>
                </a:solidFill>
                <a:uFillTx/>
                <a:latin typeface="Arial"/>
              </a:rPr>
              <a:t>+</a:t>
            </a:r>
            <a:r>
              <a:rPr lang="en-GB" sz="1800" b="0" i="0" u="none" strike="noStrike" kern="1200" cap="none" spc="0" baseline="0" dirty="0">
                <a:solidFill>
                  <a:srgbClr val="2F2F2F"/>
                </a:solidFill>
                <a:uFillTx/>
                <a:latin typeface="Arial"/>
              </a:rPr>
              <a:t> </a:t>
            </a:r>
            <a:r>
              <a:rPr lang="en-GB" sz="1800" b="0" i="0" u="none" strike="noStrike" kern="0" cap="none" spc="0" baseline="0" dirty="0">
                <a:solidFill>
                  <a:srgbClr val="2F2F2F"/>
                </a:solidFill>
                <a:uFillTx/>
                <a:latin typeface="Arial"/>
              </a:rPr>
              <a:t>a</a:t>
            </a:r>
            <a:r>
              <a:rPr lang="en-GB" sz="1800" b="0" i="0" u="none" strike="noStrike" kern="1200" cap="none" spc="0" baseline="0" dirty="0">
                <a:solidFill>
                  <a:srgbClr val="2F2F2F"/>
                </a:solidFill>
                <a:uFillTx/>
                <a:latin typeface="Arial"/>
              </a:rPr>
              <a:t>cceleration in radiofrequency cavities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dirty="0">
                <a:solidFill>
                  <a:srgbClr val="2F2F2F"/>
                </a:solidFill>
                <a:uFillTx/>
                <a:latin typeface="Arial"/>
              </a:rPr>
              <a:t>To make most effective use of space </a:t>
            </a:r>
            <a:r>
              <a:rPr lang="en-GB" dirty="0">
                <a:solidFill>
                  <a:srgbClr val="2F2F2F"/>
                </a:solidFill>
                <a:latin typeface="Arial"/>
                <a:sym typeface="Wingdings" panose="05000000000000000000" pitchFamily="2" charset="2"/>
              </a:rPr>
              <a:t></a:t>
            </a:r>
            <a:r>
              <a:rPr lang="en-GB" sz="1800" b="0" i="0" u="none" strike="noStrike" kern="1200" cap="none" spc="0" baseline="0" dirty="0">
                <a:solidFill>
                  <a:srgbClr val="2F2F2F"/>
                </a:solidFill>
                <a:uFillTx/>
                <a:latin typeface="Arial"/>
              </a:rPr>
              <a:t> collision of 375 GeV e</a:t>
            </a:r>
            <a:r>
              <a:rPr lang="en-GB" sz="1800" b="0" i="0" u="none" strike="noStrike" kern="1200" cap="none" spc="0" baseline="30000" dirty="0">
                <a:solidFill>
                  <a:srgbClr val="2F2F2F"/>
                </a:solidFill>
                <a:uFillTx/>
                <a:latin typeface="Arial"/>
              </a:rPr>
              <a:t>-</a:t>
            </a:r>
            <a:r>
              <a:rPr lang="en-GB" sz="1800" b="0" i="0" u="none" strike="noStrike" kern="1200" cap="none" spc="0" baseline="0" dirty="0">
                <a:solidFill>
                  <a:srgbClr val="2F2F2F"/>
                </a:solidFill>
                <a:uFillTx/>
                <a:latin typeface="Arial"/>
              </a:rPr>
              <a:t> with 42 GeV e</a:t>
            </a:r>
            <a:r>
              <a:rPr lang="en-GB" sz="1800" b="0" i="0" u="none" strike="noStrike" kern="1200" cap="none" spc="0" baseline="30000" dirty="0">
                <a:solidFill>
                  <a:srgbClr val="2F2F2F"/>
                </a:solidFill>
                <a:uFillTx/>
                <a:latin typeface="Arial"/>
              </a:rPr>
              <a:t>+</a:t>
            </a:r>
          </a:p>
        </p:txBody>
      </p:sp>
      <p:sp>
        <p:nvSpPr>
          <p:cNvPr id="17" name="Textfeld 21">
            <a:extLst>
              <a:ext uri="{FF2B5EF4-FFF2-40B4-BE49-F238E27FC236}">
                <a16:creationId xmlns:a16="http://schemas.microsoft.com/office/drawing/2014/main" id="{1E7A3368-8361-19EC-E9AD-E822116CABD1}"/>
              </a:ext>
            </a:extLst>
          </p:cNvPr>
          <p:cNvSpPr txBox="1"/>
          <p:nvPr/>
        </p:nvSpPr>
        <p:spPr>
          <a:xfrm>
            <a:off x="4334512" y="2494190"/>
            <a:ext cx="3598218" cy="2215993"/>
          </a:xfrm>
          <a:prstGeom prst="rect">
            <a:avLst/>
          </a:prstGeom>
          <a:noFill/>
          <a:ln cap="flat">
            <a:noFill/>
          </a:ln>
        </p:spPr>
        <p:txBody>
          <a:bodyPr vert="horz" wrap="square" lIns="0" tIns="0" rIns="0" bIns="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a:solidFill>
                  <a:srgbClr val="2F2F2F"/>
                </a:solidFill>
                <a:uFillTx/>
                <a:latin typeface="Arial"/>
              </a:rPr>
              <a:t>e</a:t>
            </a:r>
            <a:r>
              <a:rPr lang="en-GB" sz="1800" b="0" i="0" u="none" strike="noStrike" kern="1200" cap="none" spc="0" baseline="30000">
                <a:solidFill>
                  <a:srgbClr val="2F2F2F"/>
                </a:solidFill>
                <a:uFillTx/>
                <a:latin typeface="Arial"/>
              </a:rPr>
              <a:t>-</a:t>
            </a:r>
            <a:r>
              <a:rPr lang="en-GB" sz="1800" b="0" i="0" u="none" strike="noStrike" kern="1200" cap="none" spc="0" baseline="0">
                <a:solidFill>
                  <a:srgbClr val="2F2F2F"/>
                </a:solidFill>
                <a:uFillTx/>
                <a:latin typeface="Arial"/>
              </a:rPr>
              <a:t> and e</a:t>
            </a:r>
            <a:r>
              <a:rPr lang="en-GB" sz="1800" b="0" i="0" u="none" strike="noStrike" kern="1200" cap="none" spc="0" baseline="30000">
                <a:solidFill>
                  <a:srgbClr val="2F2F2F"/>
                </a:solidFill>
                <a:uFillTx/>
                <a:latin typeface="Arial"/>
              </a:rPr>
              <a:t>+ </a:t>
            </a:r>
            <a:r>
              <a:rPr lang="en-GB" sz="1800" b="0" i="0" u="none" strike="noStrike" kern="1200" cap="none" spc="0" baseline="0">
                <a:solidFill>
                  <a:srgbClr val="2F2F2F"/>
                </a:solidFill>
                <a:uFillTx/>
                <a:latin typeface="Arial"/>
              </a:rPr>
              <a:t>acceleration </a:t>
            </a:r>
            <a:r>
              <a:rPr lang="en-GB" sz="1800" b="0" i="0" u="none" strike="noStrike" kern="0" cap="none" spc="0" baseline="0">
                <a:solidFill>
                  <a:srgbClr val="2F2F2F"/>
                </a:solidFill>
                <a:uFillTx/>
                <a:latin typeface="Arial"/>
              </a:rPr>
              <a:t>in </a:t>
            </a:r>
            <a:r>
              <a:rPr lang="en-GB" sz="1800" b="1" i="0" u="none" strike="noStrike" kern="0" cap="none" spc="0" baseline="0">
                <a:solidFill>
                  <a:srgbClr val="2F2F2F"/>
                </a:solidFill>
                <a:uFillTx/>
                <a:latin typeface="Arial"/>
              </a:rPr>
              <a:t>p</a:t>
            </a:r>
            <a:r>
              <a:rPr lang="en-GB" sz="1800" b="1" i="0" u="none" strike="noStrike" kern="0" cap="none" spc="0" baseline="30000">
                <a:solidFill>
                  <a:srgbClr val="2F2F2F"/>
                </a:solidFill>
                <a:uFillTx/>
                <a:latin typeface="Arial"/>
              </a:rPr>
              <a:t>+</a:t>
            </a:r>
            <a:r>
              <a:rPr lang="en-GB" sz="1800" b="1" i="0" u="none" strike="noStrike" kern="0" cap="none" spc="0" baseline="0">
                <a:solidFill>
                  <a:srgbClr val="2F2F2F"/>
                </a:solidFill>
                <a:uFillTx/>
                <a:latin typeface="Arial"/>
              </a:rPr>
              <a:t> beam-driven plasma wakefields</a:t>
            </a:r>
            <a:endParaRPr lang="en-GB" sz="1800" b="1" i="0" u="none" strike="noStrike" kern="1200" cap="none" spc="0" baseline="0">
              <a:solidFill>
                <a:srgbClr val="2F2F2F"/>
              </a:solidFill>
              <a:uFillTx/>
              <a:latin typeface="Arial"/>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0" cap="none" spc="0" baseline="0">
                <a:solidFill>
                  <a:srgbClr val="2F2F2F"/>
                </a:solidFill>
                <a:uFillTx/>
                <a:latin typeface="Arial"/>
              </a:rPr>
              <a:t>Single plasma stage per arm!</a:t>
            </a:r>
          </a:p>
          <a:p>
            <a:pPr marL="742950" marR="0" lvl="1"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a:solidFill>
                  <a:srgbClr val="2F2F2F"/>
                </a:solidFill>
                <a:uFillTx/>
                <a:latin typeface="Arial"/>
              </a:rPr>
              <a:t>Ena</a:t>
            </a:r>
            <a:r>
              <a:rPr lang="en-GB" sz="1800" b="0" i="0" u="none" strike="noStrike" kern="0" cap="none" spc="0" baseline="0">
                <a:solidFill>
                  <a:srgbClr val="2F2F2F"/>
                </a:solidFill>
                <a:uFillTx/>
                <a:latin typeface="Arial"/>
              </a:rPr>
              <a:t>bled by the energetic and short </a:t>
            </a:r>
            <a:r>
              <a:rPr lang="en-GB" sz="1800" b="1" i="0" u="none" strike="noStrike" kern="0" cap="none" spc="0" baseline="0">
                <a:solidFill>
                  <a:srgbClr val="2F2F2F"/>
                </a:solidFill>
                <a:uFillTx/>
                <a:latin typeface="Arial"/>
              </a:rPr>
              <a:t>p</a:t>
            </a:r>
            <a:r>
              <a:rPr lang="en-GB" sz="1800" b="1" i="0" u="none" strike="noStrike" kern="0" cap="none" spc="0" baseline="30000">
                <a:solidFill>
                  <a:srgbClr val="2F2F2F"/>
                </a:solidFill>
                <a:uFillTx/>
                <a:latin typeface="Arial"/>
              </a:rPr>
              <a:t>+  </a:t>
            </a:r>
            <a:r>
              <a:rPr lang="en-GB" sz="1800" b="0" i="0" u="none" strike="noStrike" kern="0" cap="none" spc="0" baseline="0">
                <a:solidFill>
                  <a:srgbClr val="2F2F2F"/>
                </a:solidFill>
                <a:uFillTx/>
                <a:latin typeface="Arial"/>
              </a:rPr>
              <a:t>drivers</a:t>
            </a:r>
          </a:p>
          <a:p>
            <a:pPr marL="742950" marR="0" lvl="1"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1" i="0" u="none" strike="noStrike" kern="0" cap="none" spc="0" baseline="0">
                <a:solidFill>
                  <a:srgbClr val="2F2F2F"/>
                </a:solidFill>
                <a:uFillTx/>
                <a:latin typeface="Arial"/>
              </a:rPr>
              <a:t>p</a:t>
            </a:r>
            <a:r>
              <a:rPr lang="en-GB" sz="1800" b="1" i="0" u="none" strike="noStrike" kern="0" cap="none" spc="0" baseline="30000">
                <a:solidFill>
                  <a:srgbClr val="2F2F2F"/>
                </a:solidFill>
                <a:uFillTx/>
                <a:latin typeface="Arial"/>
              </a:rPr>
              <a:t>+  </a:t>
            </a:r>
            <a:r>
              <a:rPr lang="en-GB" sz="1800" b="0" i="0" u="none" strike="noStrike" kern="0" cap="none" spc="0" baseline="0">
                <a:solidFill>
                  <a:srgbClr val="2F2F2F"/>
                </a:solidFill>
                <a:uFillTx/>
                <a:latin typeface="Arial"/>
              </a:rPr>
              <a:t>drivers supplied by</a:t>
            </a:r>
            <a:r>
              <a:rPr lang="en-GB" sz="1800" b="0" i="0" u="none" strike="noStrike" kern="1200" cap="none" spc="0" baseline="0">
                <a:solidFill>
                  <a:srgbClr val="2F2F2F"/>
                </a:solidFill>
                <a:uFillTx/>
                <a:latin typeface="Arial"/>
              </a:rPr>
              <a:t> high</a:t>
            </a:r>
            <a:r>
              <a:rPr lang="en-GB" sz="1800" b="0" i="0" u="none" strike="noStrike" kern="0" cap="none" spc="0" baseline="0">
                <a:solidFill>
                  <a:srgbClr val="2F2F2F"/>
                </a:solidFill>
                <a:uFillTx/>
                <a:latin typeface="Arial"/>
              </a:rPr>
              <a:t>-rep.-rate synchrotron </a:t>
            </a:r>
            <a:endParaRPr lang="en-GB" sz="1800" b="0" i="0" u="none" strike="noStrike" kern="1200" cap="none" spc="0" baseline="0">
              <a:solidFill>
                <a:srgbClr val="2F2F2F"/>
              </a:solidFill>
              <a:uFillTx/>
              <a:latin typeface="Arial"/>
            </a:endParaRPr>
          </a:p>
        </p:txBody>
      </p:sp>
      <p:sp>
        <p:nvSpPr>
          <p:cNvPr id="18" name="Textfeld 22">
            <a:extLst>
              <a:ext uri="{FF2B5EF4-FFF2-40B4-BE49-F238E27FC236}">
                <a16:creationId xmlns:a16="http://schemas.microsoft.com/office/drawing/2014/main" id="{A722DB11-6B7F-6ED5-B19D-9E02FFF227F8}"/>
              </a:ext>
            </a:extLst>
          </p:cNvPr>
          <p:cNvSpPr txBox="1"/>
          <p:nvPr/>
        </p:nvSpPr>
        <p:spPr>
          <a:xfrm>
            <a:off x="551383" y="4824785"/>
            <a:ext cx="3524563" cy="138499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1" u="none" strike="noStrike" kern="1200" cap="none" spc="0" baseline="0" dirty="0">
                <a:solidFill>
                  <a:srgbClr val="0033A0"/>
                </a:solidFill>
                <a:uFillTx/>
                <a:latin typeface="Arial"/>
              </a:rPr>
              <a:t>Advantages</a:t>
            </a:r>
            <a:r>
              <a:rPr lang="en-US" sz="1800" b="0" i="0" u="none" strike="noStrike" kern="1200" cap="none" spc="0" baseline="0" dirty="0">
                <a:solidFill>
                  <a:srgbClr val="0033A0"/>
                </a:solidFill>
                <a:uFillTx/>
                <a:latin typeface="Arial"/>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33A0"/>
                </a:solidFill>
                <a:uFillTx/>
                <a:latin typeface="Arial"/>
              </a:rPr>
              <a:t>+ </a:t>
            </a:r>
            <a:r>
              <a:rPr lang="en-GB" sz="1800" b="0" i="0" u="none" strike="noStrike" kern="1200" cap="none" spc="0" baseline="0" dirty="0">
                <a:solidFill>
                  <a:srgbClr val="0033A0"/>
                </a:solidFill>
                <a:uFillTx/>
                <a:latin typeface="Arial"/>
              </a:rPr>
              <a:t>most </a:t>
            </a:r>
            <a:r>
              <a:rPr lang="en-GB" sz="1800" b="0" i="0" u="none" strike="noStrike" kern="0" cap="none" spc="0" baseline="0" dirty="0">
                <a:solidFill>
                  <a:srgbClr val="0033A0"/>
                </a:solidFill>
                <a:uFillTx/>
                <a:latin typeface="Arial"/>
              </a:rPr>
              <a:t>advanced</a:t>
            </a:r>
            <a:r>
              <a:rPr lang="en-GB" sz="1800" b="0" i="0" u="none" strike="noStrike" kern="1200" cap="none" spc="0" baseline="0" dirty="0">
                <a:solidFill>
                  <a:srgbClr val="0033A0"/>
                </a:solidFill>
                <a:uFillTx/>
                <a:latin typeface="Arial"/>
              </a:rPr>
              <a:t> wakefield collider concept </a:t>
            </a:r>
            <a:r>
              <a:rPr lang="en-GB" sz="1800" b="0" i="0" u="none" strike="noStrike" kern="1200" cap="none" spc="0" baseline="0" dirty="0">
                <a:solidFill>
                  <a:srgbClr val="0033A0"/>
                </a:solidFill>
                <a:uFillTx/>
              </a:rPr>
              <a:t></a:t>
            </a:r>
            <a:r>
              <a:rPr lang="en-GB" sz="1800" b="0" i="0" u="none" strike="noStrike" kern="1200" cap="none" spc="0" baseline="0" dirty="0">
                <a:solidFill>
                  <a:srgbClr val="0033A0"/>
                </a:solidFill>
                <a:uFillTx/>
                <a:latin typeface="Arial"/>
              </a:rPr>
              <a:t> avoids e</a:t>
            </a:r>
            <a:r>
              <a:rPr lang="en-GB" sz="1800" b="0" i="0" u="none" strike="noStrike" kern="1200" cap="none" spc="0" baseline="30000" dirty="0">
                <a:solidFill>
                  <a:srgbClr val="0033A0"/>
                </a:solidFill>
                <a:uFillTx/>
                <a:latin typeface="Arial"/>
              </a:rPr>
              <a:t>+</a:t>
            </a:r>
            <a:r>
              <a:rPr lang="en-GB" sz="1800" b="0" i="0" u="none" strike="noStrike" kern="1200" cap="none" spc="0" baseline="0" dirty="0">
                <a:solidFill>
                  <a:srgbClr val="0033A0"/>
                </a:solidFill>
                <a:uFillTx/>
                <a:latin typeface="Arial"/>
              </a:rPr>
              <a:t> acceleration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a:solidFill>
                  <a:srgbClr val="0033A0"/>
                </a:solidFill>
                <a:uFillTx/>
                <a:latin typeface="Arial"/>
              </a:rPr>
              <a:t>+ compact footprint, ~5 km</a:t>
            </a:r>
          </a:p>
        </p:txBody>
      </p:sp>
      <p:sp>
        <p:nvSpPr>
          <p:cNvPr id="20" name="Textfeld 26">
            <a:extLst>
              <a:ext uri="{FF2B5EF4-FFF2-40B4-BE49-F238E27FC236}">
                <a16:creationId xmlns:a16="http://schemas.microsoft.com/office/drawing/2014/main" id="{2774B2D3-B310-D8A2-42A0-445891CED9D3}"/>
              </a:ext>
            </a:extLst>
          </p:cNvPr>
          <p:cNvSpPr txBox="1"/>
          <p:nvPr/>
        </p:nvSpPr>
        <p:spPr>
          <a:xfrm>
            <a:off x="4351455" y="4830583"/>
            <a:ext cx="3524563" cy="830997"/>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1" u="none" strike="noStrike" kern="1200" cap="none" spc="0" baseline="0">
                <a:solidFill>
                  <a:srgbClr val="0033A0"/>
                </a:solidFill>
                <a:uFillTx/>
                <a:latin typeface="Arial"/>
              </a:rPr>
              <a:t>Advantages</a:t>
            </a:r>
            <a:r>
              <a:rPr lang="en-US" sz="1800" b="0" i="0" u="none" strike="noStrike" kern="1200" cap="none" spc="0" baseline="0">
                <a:solidFill>
                  <a:srgbClr val="0033A0"/>
                </a:solidFill>
                <a:uFillTx/>
                <a:latin typeface="Arial"/>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33A0"/>
                </a:solidFill>
                <a:uFillTx/>
                <a:latin typeface="Arial"/>
              </a:rPr>
              <a:t>+ </a:t>
            </a:r>
            <a:r>
              <a:rPr lang="en-GB" sz="1800" b="0" i="0" u="none" strike="noStrike" kern="1200" cap="none" spc="0" baseline="0">
                <a:solidFill>
                  <a:srgbClr val="0033A0"/>
                </a:solidFill>
                <a:uFillTx/>
                <a:latin typeface="Arial"/>
              </a:rPr>
              <a:t>avoids staging</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33A0"/>
                </a:solidFill>
                <a:uFillTx/>
                <a:latin typeface="Arial"/>
              </a:rPr>
              <a:t>+ compact footprint</a:t>
            </a:r>
          </a:p>
        </p:txBody>
      </p:sp>
      <p:sp>
        <p:nvSpPr>
          <p:cNvPr id="21" name="Textfeld 23">
            <a:extLst>
              <a:ext uri="{FF2B5EF4-FFF2-40B4-BE49-F238E27FC236}">
                <a16:creationId xmlns:a16="http://schemas.microsoft.com/office/drawing/2014/main" id="{418A672A-D6E2-1554-E32C-D0A7DE07C080}"/>
              </a:ext>
            </a:extLst>
          </p:cNvPr>
          <p:cNvSpPr txBox="1"/>
          <p:nvPr/>
        </p:nvSpPr>
        <p:spPr>
          <a:xfrm>
            <a:off x="3113989" y="1332545"/>
            <a:ext cx="1109596" cy="307777"/>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a:solidFill>
                  <a:srgbClr val="E97132"/>
                </a:solidFill>
                <a:uFillTx/>
                <a:latin typeface="Arial" pitchFamily="34"/>
                <a:cs typeface="Arial" pitchFamily="34"/>
              </a:rPr>
              <a:t>Since 2023</a:t>
            </a:r>
            <a:endParaRPr lang="en-GB" sz="1400" b="1" i="0" u="none" strike="noStrike" kern="1200" cap="none" spc="0" baseline="0">
              <a:solidFill>
                <a:srgbClr val="E97132"/>
              </a:solidFill>
              <a:uFillTx/>
              <a:latin typeface="Arial" pitchFamily="34"/>
              <a:cs typeface="Arial" pitchFamily="34"/>
            </a:endParaRPr>
          </a:p>
        </p:txBody>
      </p:sp>
      <p:sp>
        <p:nvSpPr>
          <p:cNvPr id="22" name="Textfeld 24">
            <a:extLst>
              <a:ext uri="{FF2B5EF4-FFF2-40B4-BE49-F238E27FC236}">
                <a16:creationId xmlns:a16="http://schemas.microsoft.com/office/drawing/2014/main" id="{C60097D8-5CAA-8733-E80C-BEF634352711}"/>
              </a:ext>
            </a:extLst>
          </p:cNvPr>
          <p:cNvSpPr txBox="1"/>
          <p:nvPr/>
        </p:nvSpPr>
        <p:spPr>
          <a:xfrm>
            <a:off x="6922318" y="1324938"/>
            <a:ext cx="1109596" cy="307777"/>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a:solidFill>
                  <a:srgbClr val="E97132"/>
                </a:solidFill>
                <a:uFillTx/>
                <a:latin typeface="Arial" pitchFamily="34"/>
                <a:cs typeface="Arial" pitchFamily="34"/>
              </a:rPr>
              <a:t>Since 2024</a:t>
            </a:r>
            <a:endParaRPr lang="en-GB" sz="1400" b="1" i="0" u="none" strike="noStrike" kern="1200" cap="none" spc="0" baseline="0">
              <a:solidFill>
                <a:srgbClr val="E97132"/>
              </a:solidFill>
              <a:uFillTx/>
              <a:latin typeface="Arial" pitchFamily="34"/>
              <a:cs typeface="Arial" pitchFamily="34"/>
            </a:endParaRPr>
          </a:p>
        </p:txBody>
      </p:sp>
      <p:sp>
        <p:nvSpPr>
          <p:cNvPr id="24" name="Titel 27">
            <a:extLst>
              <a:ext uri="{FF2B5EF4-FFF2-40B4-BE49-F238E27FC236}">
                <a16:creationId xmlns:a16="http://schemas.microsoft.com/office/drawing/2014/main" id="{14BA756D-E25F-EF8C-FAE3-9BE87C9E4A70}"/>
              </a:ext>
            </a:extLst>
          </p:cNvPr>
          <p:cNvSpPr txBox="1">
            <a:spLocks noGrp="1"/>
          </p:cNvSpPr>
          <p:nvPr>
            <p:ph type="title"/>
          </p:nvPr>
        </p:nvSpPr>
        <p:spPr/>
        <p:txBody>
          <a:bodyPr anchorCtr="1"/>
          <a:lstStyle/>
          <a:p>
            <a:pPr lvl="0" algn="ctr"/>
            <a:r>
              <a:rPr lang="en-US" dirty="0"/>
              <a:t>Collider Design Studies - Challenges</a:t>
            </a:r>
            <a:endParaRPr lang="en-GB" dirty="0"/>
          </a:p>
        </p:txBody>
      </p:sp>
      <p:sp>
        <p:nvSpPr>
          <p:cNvPr id="25" name="Fußzeilenplatzhalter 3">
            <a:extLst>
              <a:ext uri="{FF2B5EF4-FFF2-40B4-BE49-F238E27FC236}">
                <a16:creationId xmlns:a16="http://schemas.microsoft.com/office/drawing/2014/main" id="{FA857036-03D0-12F6-17F7-6CC9FE67D8EE}"/>
              </a:ext>
            </a:extLst>
          </p:cNvPr>
          <p:cNvSpPr txBox="1"/>
          <p:nvPr/>
        </p:nvSpPr>
        <p:spPr>
          <a:xfrm>
            <a:off x="4259266" y="6383847"/>
            <a:ext cx="6572222"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33A0"/>
                </a:solidFill>
                <a:uFillTx/>
                <a:latin typeface="Arial"/>
              </a:rPr>
              <a:t>High-Gradient Wakefield Accelerators, ESPP Symposium Venice 2025</a:t>
            </a:r>
          </a:p>
        </p:txBody>
      </p:sp>
      <p:sp>
        <p:nvSpPr>
          <p:cNvPr id="26" name="Datumsplatzhalter 39">
            <a:extLst>
              <a:ext uri="{FF2B5EF4-FFF2-40B4-BE49-F238E27FC236}">
                <a16:creationId xmlns:a16="http://schemas.microsoft.com/office/drawing/2014/main" id="{AE50F55D-0EC3-4128-F0DF-F4C916FA3709}"/>
              </a:ext>
            </a:extLst>
          </p:cNvPr>
          <p:cNvSpPr txBox="1"/>
          <p:nvPr/>
        </p:nvSpPr>
        <p:spPr>
          <a:xfrm>
            <a:off x="2495598" y="6378351"/>
            <a:ext cx="1620792"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0033A0"/>
                </a:solidFill>
                <a:uFillTx/>
                <a:latin typeface="Arial"/>
              </a:rPr>
              <a:t>23.06.2025</a:t>
            </a:r>
            <a:endParaRPr lang="en-GB" sz="1000" b="0" i="0" u="none" strike="noStrike" kern="1200" cap="none" spc="0" baseline="0">
              <a:solidFill>
                <a:srgbClr val="0033A0"/>
              </a:solidFill>
              <a:uFillTx/>
              <a:latin typeface="Arial"/>
            </a:endParaRPr>
          </a:p>
        </p:txBody>
      </p:sp>
      <p:sp>
        <p:nvSpPr>
          <p:cNvPr id="28" name="Rectangle 8">
            <a:extLst>
              <a:ext uri="{FF2B5EF4-FFF2-40B4-BE49-F238E27FC236}">
                <a16:creationId xmlns:a16="http://schemas.microsoft.com/office/drawing/2014/main" id="{A8822284-3726-8054-74ED-392669F44DDE}"/>
              </a:ext>
            </a:extLst>
          </p:cNvPr>
          <p:cNvSpPr/>
          <p:nvPr/>
        </p:nvSpPr>
        <p:spPr>
          <a:xfrm>
            <a:off x="438258" y="2494190"/>
            <a:ext cx="3686581" cy="3706584"/>
          </a:xfrm>
          <a:prstGeom prst="rect">
            <a:avLst/>
          </a:prstGeom>
          <a:solidFill>
            <a:srgbClr val="61C4D3"/>
          </a:solidFill>
          <a:ln cap="flat">
            <a:noFill/>
            <a:prstDash val="solid"/>
          </a:ln>
        </p:spPr>
        <p:txBody>
          <a:bodyPr vert="horz" wrap="square" lIns="274320" tIns="137160" rIns="274320" bIns="137160" anchor="ctr" anchorCtr="1" compatLnSpc="1">
            <a:noAutofit/>
          </a:bodyPr>
          <a:lstStyle/>
          <a:p>
            <a:pPr algn="ctr">
              <a:defRPr sz="1800" b="0" i="0" u="none" strike="noStrike" kern="0" cap="none" spc="0" baseline="0">
                <a:solidFill>
                  <a:srgbClr val="000000"/>
                </a:solidFill>
                <a:uFillTx/>
              </a:defRPr>
            </a:pPr>
            <a:br>
              <a:rPr lang="en-US" sz="1800" b="1" i="0" u="none" strike="noStrike" kern="0" cap="none" spc="0" baseline="0" dirty="0">
                <a:solidFill>
                  <a:srgbClr val="000000"/>
                </a:solidFill>
                <a:uFillTx/>
                <a:latin typeface="Arial" pitchFamily="34"/>
                <a:cs typeface="Arial" pitchFamily="34"/>
              </a:rPr>
            </a:br>
            <a:r>
              <a:rPr lang="en-US" b="1" kern="0" dirty="0">
                <a:solidFill>
                  <a:srgbClr val="000000"/>
                </a:solidFill>
                <a:latin typeface="Arial" pitchFamily="34"/>
                <a:cs typeface="Arial" pitchFamily="34"/>
              </a:rPr>
              <a:t>C</a:t>
            </a:r>
            <a:r>
              <a:rPr lang="en-US" sz="1800" b="1" i="0" u="none" strike="noStrike" kern="0" cap="none" spc="0" baseline="0" dirty="0">
                <a:solidFill>
                  <a:srgbClr val="000000"/>
                </a:solidFill>
                <a:uFillTx/>
                <a:latin typeface="Arial" pitchFamily="34"/>
                <a:cs typeface="Arial" pitchFamily="34"/>
              </a:rPr>
              <a:t>hallenges:</a:t>
            </a:r>
          </a:p>
          <a:p>
            <a:pPr algn="ctr">
              <a:defRPr sz="1800" b="0" i="0" u="none" strike="noStrike" kern="0" cap="none" spc="0" baseline="0">
                <a:solidFill>
                  <a:srgbClr val="000000"/>
                </a:solidFill>
                <a:uFillTx/>
              </a:defRPr>
            </a:pPr>
            <a:r>
              <a:rPr lang="en-US" kern="0" dirty="0">
                <a:solidFill>
                  <a:srgbClr val="000000"/>
                </a:solidFill>
                <a:latin typeface="Arial" pitchFamily="34"/>
                <a:cs typeface="Arial" pitchFamily="34"/>
              </a:rPr>
              <a:t>High repetition rate plasma operation and cooling, Staging,  Production and acceleration of polarized beams, BDS design,…</a:t>
            </a:r>
            <a:endParaRPr lang="en-US" b="1" kern="0" dirty="0">
              <a:solidFill>
                <a:srgbClr val="000000"/>
              </a:solidFill>
              <a:latin typeface="Arial" pitchFamily="34"/>
              <a:cs typeface="Arial" pitchFamily="34"/>
            </a:endParaRPr>
          </a:p>
          <a:p>
            <a:pPr algn="ctr">
              <a:defRPr sz="1800" b="0" i="0" u="none" strike="noStrike" kern="0" cap="none" spc="0" baseline="0">
                <a:solidFill>
                  <a:srgbClr val="000000"/>
                </a:solidFill>
                <a:uFillTx/>
              </a:defRPr>
            </a:pPr>
            <a:r>
              <a:rPr lang="en-US" b="1" kern="0" dirty="0">
                <a:solidFill>
                  <a:srgbClr val="000000"/>
                </a:solidFill>
                <a:latin typeface="Arial" pitchFamily="34"/>
                <a:cs typeface="Arial" pitchFamily="34"/>
              </a:rPr>
              <a:t>10-15 years of R&amp;D</a:t>
            </a:r>
            <a:endParaRPr lang="en-US" sz="1800" b="1" i="0" u="none" strike="noStrike" kern="0" cap="none" spc="0" baseline="0" dirty="0">
              <a:solidFill>
                <a:srgbClr val="000000"/>
              </a:solidFill>
              <a:uFillTx/>
              <a:latin typeface="Arial" pitchFamily="34"/>
              <a:cs typeface="Arial" pitchFamily="34"/>
            </a:endParaRPr>
          </a:p>
          <a:p>
            <a:pPr algn="ctr">
              <a:defRPr sz="1800" b="0" i="0" u="none" strike="noStrike" kern="0" cap="none" spc="0" baseline="0">
                <a:solidFill>
                  <a:srgbClr val="000000"/>
                </a:solidFill>
                <a:uFillTx/>
              </a:defRPr>
            </a:pPr>
            <a:endParaRPr lang="en-US" b="1" kern="0" dirty="0">
              <a:solidFill>
                <a:srgbClr val="000000"/>
              </a:solidFill>
              <a:latin typeface="Arial" pitchFamily="34"/>
              <a:cs typeface="Arial" pitchFamily="34"/>
            </a:endParaRPr>
          </a:p>
          <a:p>
            <a:pPr algn="ctr">
              <a:defRPr sz="1800" b="0" i="0" u="none" strike="noStrike" kern="0" cap="none" spc="0" baseline="0">
                <a:solidFill>
                  <a:srgbClr val="000000"/>
                </a:solidFill>
                <a:uFillTx/>
              </a:defRPr>
            </a:pPr>
            <a:r>
              <a:rPr lang="en-GB" sz="1800" b="1" i="0" u="none" strike="noStrike" kern="1200" cap="none" spc="0" baseline="0" dirty="0">
                <a:solidFill>
                  <a:srgbClr val="EE6611"/>
                </a:solidFill>
                <a:uFillTx/>
                <a:latin typeface="Arial" pitchFamily="34"/>
                <a:cs typeface="Arial" pitchFamily="34"/>
              </a:rPr>
              <a:t>ESPP Input #57: HALHF: a hybrid, asymmetric, linear Higgs factory using plasma- and RF-based acceleration (</a:t>
            </a:r>
            <a:r>
              <a:rPr lang="en-GB" sz="1800" b="1" i="0" u="none" strike="noStrike" kern="1200" cap="none" spc="0" baseline="0" dirty="0">
                <a:solidFill>
                  <a:srgbClr val="EE6611"/>
                </a:solidFill>
                <a:uFillTx/>
                <a:latin typeface="Arial" pitchFamily="34"/>
                <a:cs typeface="Arial" pitchFamily="34"/>
                <a:hlinkClick r:id="rId5">
                  <a:extLst>
                    <a:ext uri="{A12FA001-AC4F-418D-AE19-62706E023703}">
                      <ahyp:hlinkClr xmlns:ahyp="http://schemas.microsoft.com/office/drawing/2018/hyperlinkcolor" val="tx"/>
                    </a:ext>
                  </a:extLst>
                </a:hlinkClick>
              </a:rPr>
              <a:t>link</a:t>
            </a:r>
            <a:r>
              <a:rPr lang="en-GB" sz="1800" b="1" i="0" u="none" strike="noStrike" kern="1200" cap="none" spc="0" baseline="0" dirty="0">
                <a:solidFill>
                  <a:srgbClr val="EE6611"/>
                </a:solidFill>
                <a:uFillTx/>
                <a:latin typeface="Arial" pitchFamily="34"/>
                <a:cs typeface="Arial" pitchFamily="34"/>
              </a:rPr>
              <a: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dirty="0">
              <a:solidFill>
                <a:srgbClr val="000000"/>
              </a:solidFill>
              <a:uFillTx/>
              <a:latin typeface="Arial" pitchFamily="34"/>
              <a:cs typeface="Arial" pitchFamily="34"/>
            </a:endParaRPr>
          </a:p>
        </p:txBody>
      </p:sp>
      <p:sp>
        <p:nvSpPr>
          <p:cNvPr id="29" name="Rectangle 8">
            <a:extLst>
              <a:ext uri="{FF2B5EF4-FFF2-40B4-BE49-F238E27FC236}">
                <a16:creationId xmlns:a16="http://schemas.microsoft.com/office/drawing/2014/main" id="{E884CDDB-C1EA-7781-5C75-E5C0BC5AEFC8}"/>
              </a:ext>
            </a:extLst>
          </p:cNvPr>
          <p:cNvSpPr/>
          <p:nvPr/>
        </p:nvSpPr>
        <p:spPr>
          <a:xfrm>
            <a:off x="4260128" y="2504088"/>
            <a:ext cx="3686581" cy="3706584"/>
          </a:xfrm>
          <a:prstGeom prst="rect">
            <a:avLst/>
          </a:prstGeom>
          <a:solidFill>
            <a:srgbClr val="61C4D3"/>
          </a:solidFill>
          <a:ln cap="flat">
            <a:noFill/>
            <a:prstDash val="solid"/>
          </a:ln>
        </p:spPr>
        <p:txBody>
          <a:bodyPr vert="horz" wrap="square" lIns="274320" tIns="137160" rIns="274320" bIns="137160" anchor="ctr" anchorCtr="1" compatLnSpc="1">
            <a:noAutofit/>
          </a:bodyPr>
          <a:lstStyle/>
          <a:p>
            <a:pPr algn="ctr">
              <a:defRPr sz="1800" b="0" i="0" u="none" strike="noStrike" kern="0" cap="none" spc="0" baseline="0">
                <a:solidFill>
                  <a:srgbClr val="000000"/>
                </a:solidFill>
                <a:uFillTx/>
              </a:defRPr>
            </a:pPr>
            <a:endParaRPr lang="en-GB" b="1" i="0" u="none" strike="noStrike" kern="1200" cap="none" spc="0" baseline="0" dirty="0">
              <a:solidFill>
                <a:srgbClr val="EE6611"/>
              </a:solidFill>
              <a:uFillTx/>
              <a:latin typeface="Arial" panose="020B0604020202020204" pitchFamily="34" charset="0"/>
              <a:cs typeface="Arial" panose="020B0604020202020204" pitchFamily="34" charset="0"/>
            </a:endParaRPr>
          </a:p>
          <a:p>
            <a:pPr algn="ctr">
              <a:defRPr sz="1800" b="0" i="0" u="none" strike="noStrike" kern="0" cap="none" spc="0" baseline="0">
                <a:solidFill>
                  <a:srgbClr val="000000"/>
                </a:solidFill>
                <a:uFillTx/>
              </a:defRPr>
            </a:pPr>
            <a:r>
              <a:rPr lang="en-GB" b="1" dirty="0">
                <a:latin typeface="Arial" panose="020B0604020202020204" pitchFamily="34" charset="0"/>
                <a:cs typeface="Arial" panose="020B0604020202020204" pitchFamily="34" charset="0"/>
              </a:rPr>
              <a:t>Challenges:</a:t>
            </a:r>
          </a:p>
          <a:p>
            <a:pPr algn="ctr">
              <a:defRPr sz="1800" b="0" i="0" u="none" strike="noStrike" kern="0" cap="none" spc="0" baseline="0">
                <a:solidFill>
                  <a:srgbClr val="000000"/>
                </a:solidFill>
                <a:uFillTx/>
              </a:defRPr>
            </a:pPr>
            <a:r>
              <a:rPr lang="en-GB" sz="1800" b="0" i="0" u="none" strike="noStrike" kern="1200" cap="none" spc="0" baseline="0" dirty="0">
                <a:uFillTx/>
                <a:latin typeface="Arial"/>
              </a:rPr>
              <a:t>High power synchrotron, Proton Bunch Compression, Plasma Source Development, Positron Acceleration,  Energy Transfer Efficiency, Beam Quality Preservation</a:t>
            </a:r>
            <a:r>
              <a:rPr lang="en-GB" sz="1800" b="1" dirty="0">
                <a:latin typeface="Arial" panose="020B0604020202020204" pitchFamily="34" charset="0"/>
                <a:cs typeface="Arial" panose="020B0604020202020204" pitchFamily="34" charset="0"/>
              </a:rPr>
              <a:t>,…</a:t>
            </a:r>
            <a:endParaRPr lang="en-GB" b="1" dirty="0">
              <a:latin typeface="Arial" panose="020B0604020202020204" pitchFamily="34" charset="0"/>
              <a:cs typeface="Arial" panose="020B0604020202020204" pitchFamily="34" charset="0"/>
            </a:endParaRPr>
          </a:p>
          <a:p>
            <a:pPr algn="ctr">
              <a:defRPr sz="1800" b="0" i="0" u="none" strike="noStrike" kern="0" cap="none" spc="0" baseline="0">
                <a:solidFill>
                  <a:srgbClr val="000000"/>
                </a:solidFill>
                <a:uFillTx/>
              </a:defRPr>
            </a:pPr>
            <a:endParaRPr lang="en-GB" b="1" kern="0" dirty="0">
              <a:solidFill>
                <a:srgbClr val="EE6611"/>
              </a:solidFill>
              <a:latin typeface="Arial" panose="020B0604020202020204" pitchFamily="34" charset="0"/>
              <a:cs typeface="Arial" panose="020B0604020202020204" pitchFamily="34" charset="0"/>
            </a:endParaRPr>
          </a:p>
          <a:p>
            <a:pPr algn="ctr">
              <a:defRPr sz="1800" b="0" i="0" u="none" strike="noStrike" kern="0" cap="none" spc="0" baseline="0">
                <a:solidFill>
                  <a:srgbClr val="000000"/>
                </a:solidFill>
                <a:uFillTx/>
              </a:defRPr>
            </a:pPr>
            <a:endParaRPr lang="en-GB" b="1" i="0" u="none" strike="noStrike" kern="1200" cap="none" spc="0" baseline="0" dirty="0">
              <a:solidFill>
                <a:srgbClr val="EE6611"/>
              </a:solidFill>
              <a:uFillTx/>
              <a:latin typeface="Arial" panose="020B0604020202020204" pitchFamily="34" charset="0"/>
              <a:cs typeface="Arial" panose="020B0604020202020204" pitchFamily="34" charset="0"/>
            </a:endParaRPr>
          </a:p>
          <a:p>
            <a:pPr algn="ctr">
              <a:defRPr sz="1800" b="0" i="0" u="none" strike="noStrike" kern="0" cap="none" spc="0" baseline="0">
                <a:solidFill>
                  <a:srgbClr val="000000"/>
                </a:solidFill>
                <a:uFillTx/>
              </a:defRPr>
            </a:pPr>
            <a:r>
              <a:rPr lang="en-GB" b="1" i="0" u="none" strike="noStrike" kern="1200" cap="none" spc="0" baseline="0" dirty="0">
                <a:solidFill>
                  <a:srgbClr val="EE6611"/>
                </a:solidFill>
                <a:uFillTx/>
                <a:latin typeface="Arial" panose="020B0604020202020204" pitchFamily="34" charset="0"/>
                <a:cs typeface="Arial" panose="020B0604020202020204" pitchFamily="34" charset="0"/>
              </a:rPr>
              <a:t>ESPP Input #210: Proton-Driven Plasma Wakefield Acceleration for Future HEP Colliders (</a:t>
            </a:r>
            <a:r>
              <a:rPr lang="en-GB" b="1" i="0" u="none" strike="noStrike" kern="1200" cap="none" spc="0" baseline="0" dirty="0">
                <a:solidFill>
                  <a:srgbClr val="EE6611"/>
                </a:solidFill>
                <a:uFillTx/>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link</a:t>
            </a:r>
            <a:r>
              <a:rPr lang="en-GB" b="1" i="0" u="none" strike="noStrike" kern="1200" cap="none" spc="0" baseline="0" dirty="0">
                <a:solidFill>
                  <a:srgbClr val="EE6611"/>
                </a:solidFill>
                <a:uFillTx/>
                <a:latin typeface="Arial" panose="020B0604020202020204" pitchFamily="34" charset="0"/>
                <a:cs typeface="Arial" panose="020B0604020202020204" pitchFamily="34" charset="0"/>
              </a:rPr>
              <a: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b="0" i="0" u="none" strike="noStrike" kern="0" cap="none" spc="0" baseline="0" dirty="0">
                <a:solidFill>
                  <a:srgbClr val="000000"/>
                </a:solidFill>
                <a:uFillTx/>
                <a:latin typeface="Arial" panose="020B0604020202020204" pitchFamily="34" charset="0"/>
                <a:cs typeface="Arial" panose="020B0604020202020204" pitchFamily="34" charset="0"/>
              </a:rPr>
              <a:t> </a:t>
            </a:r>
            <a:endParaRPr lang="en-GB" b="0" i="0" u="none" strike="noStrike" kern="0" cap="none" spc="0" baseline="0" dirty="0">
              <a:solidFill>
                <a:srgbClr val="000000"/>
              </a:solidFill>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428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D88D2-8B4F-85E1-F177-8B4266E0AD6E}"/>
            </a:ext>
          </a:extLst>
        </p:cNvPr>
        <p:cNvGrpSpPr/>
        <p:nvPr/>
      </p:nvGrpSpPr>
      <p:grpSpPr>
        <a:xfrm>
          <a:off x="0" y="0"/>
          <a:ext cx="0" cy="0"/>
          <a:chOff x="0" y="0"/>
          <a:chExt cx="0" cy="0"/>
        </a:xfrm>
      </p:grpSpPr>
      <p:pic>
        <p:nvPicPr>
          <p:cNvPr id="2" name="Grafik 13">
            <a:extLst>
              <a:ext uri="{FF2B5EF4-FFF2-40B4-BE49-F238E27FC236}">
                <a16:creationId xmlns:a16="http://schemas.microsoft.com/office/drawing/2014/main" id="{29896C58-A7BC-BAEA-C08D-81600701DD92}"/>
              </a:ext>
            </a:extLst>
          </p:cNvPr>
          <p:cNvPicPr>
            <a:picLocks noChangeAspect="1"/>
          </p:cNvPicPr>
          <p:nvPr/>
        </p:nvPicPr>
        <p:blipFill>
          <a:blip r:embed="rId2"/>
          <a:stretch>
            <a:fillRect/>
          </a:stretch>
        </p:blipFill>
        <p:spPr>
          <a:xfrm>
            <a:off x="1482599" y="947144"/>
            <a:ext cx="1530431" cy="654079"/>
          </a:xfrm>
          <a:prstGeom prst="rect">
            <a:avLst/>
          </a:prstGeom>
          <a:noFill/>
          <a:ln cap="flat">
            <a:noFill/>
          </a:ln>
        </p:spPr>
      </p:pic>
      <p:sp>
        <p:nvSpPr>
          <p:cNvPr id="3" name="Foliennummernplatzhalter 4">
            <a:extLst>
              <a:ext uri="{FF2B5EF4-FFF2-40B4-BE49-F238E27FC236}">
                <a16:creationId xmlns:a16="http://schemas.microsoft.com/office/drawing/2014/main" id="{4DE29A25-6EBC-0742-2948-4959AB454644}"/>
              </a:ext>
            </a:extLst>
          </p:cNvPr>
          <p:cNvSpPr txBox="1"/>
          <p:nvPr/>
        </p:nvSpPr>
        <p:spPr>
          <a:xfrm>
            <a:off x="11107545" y="6383847"/>
            <a:ext cx="681255"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dirty="0">
                <a:solidFill>
                  <a:srgbClr val="0033A0"/>
                </a:solidFill>
                <a:uFillTx/>
                <a:latin typeface="Arial"/>
              </a:rPr>
              <a:t>9</a:t>
            </a:r>
            <a:r>
              <a:rPr lang="en-US" sz="1000" dirty="0">
                <a:solidFill>
                  <a:srgbClr val="0033A0"/>
                </a:solidFill>
                <a:latin typeface="Arial"/>
              </a:rPr>
              <a:t> / 15</a:t>
            </a:r>
            <a:endParaRPr lang="en-US" sz="1000" b="0" i="0" u="none" strike="noStrike" kern="1200" cap="none" spc="0" baseline="0" dirty="0">
              <a:solidFill>
                <a:srgbClr val="0033A0"/>
              </a:solidFill>
              <a:uFillTx/>
              <a:latin typeface="Arial"/>
            </a:endParaRPr>
          </a:p>
        </p:txBody>
      </p:sp>
      <p:sp>
        <p:nvSpPr>
          <p:cNvPr id="4" name="Rechteck 5">
            <a:extLst>
              <a:ext uri="{FF2B5EF4-FFF2-40B4-BE49-F238E27FC236}">
                <a16:creationId xmlns:a16="http://schemas.microsoft.com/office/drawing/2014/main" id="{8905C968-0802-F0E4-1433-9593763BF964}"/>
              </a:ext>
            </a:extLst>
          </p:cNvPr>
          <p:cNvSpPr/>
          <p:nvPr/>
        </p:nvSpPr>
        <p:spPr>
          <a:xfrm>
            <a:off x="4254684" y="1592263"/>
            <a:ext cx="3673473" cy="4608511"/>
          </a:xfrm>
          <a:prstGeom prst="rect">
            <a:avLst/>
          </a:prstGeom>
          <a:noFill/>
          <a:ln w="12701" cap="flat">
            <a:solidFill>
              <a:srgbClr val="BEBEC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5" name="Rechteck 6">
            <a:extLst>
              <a:ext uri="{FF2B5EF4-FFF2-40B4-BE49-F238E27FC236}">
                <a16:creationId xmlns:a16="http://schemas.microsoft.com/office/drawing/2014/main" id="{9C639447-6B7E-729E-1EBC-202A7CE43458}"/>
              </a:ext>
            </a:extLst>
          </p:cNvPr>
          <p:cNvSpPr/>
          <p:nvPr/>
        </p:nvSpPr>
        <p:spPr>
          <a:xfrm>
            <a:off x="442907" y="1604589"/>
            <a:ext cx="3673473" cy="4608511"/>
          </a:xfrm>
          <a:prstGeom prst="rect">
            <a:avLst/>
          </a:prstGeom>
          <a:noFill/>
          <a:ln w="12701" cap="flat">
            <a:solidFill>
              <a:srgbClr val="BEBEC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6" name="Rechteck 7">
            <a:extLst>
              <a:ext uri="{FF2B5EF4-FFF2-40B4-BE49-F238E27FC236}">
                <a16:creationId xmlns:a16="http://schemas.microsoft.com/office/drawing/2014/main" id="{CE35BB01-99BE-E508-08E3-09563A8DF8CD}"/>
              </a:ext>
            </a:extLst>
          </p:cNvPr>
          <p:cNvSpPr/>
          <p:nvPr/>
        </p:nvSpPr>
        <p:spPr>
          <a:xfrm>
            <a:off x="8061981" y="1601933"/>
            <a:ext cx="3673473" cy="4608511"/>
          </a:xfrm>
          <a:prstGeom prst="rect">
            <a:avLst/>
          </a:prstGeom>
          <a:noFill/>
          <a:ln w="12701" cap="flat">
            <a:solidFill>
              <a:srgbClr val="BEBEC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7" name="Textfeld 8">
            <a:extLst>
              <a:ext uri="{FF2B5EF4-FFF2-40B4-BE49-F238E27FC236}">
                <a16:creationId xmlns:a16="http://schemas.microsoft.com/office/drawing/2014/main" id="{C1A6A222-B71B-D416-0830-B67601CB0AEE}"/>
              </a:ext>
            </a:extLst>
          </p:cNvPr>
          <p:cNvSpPr txBox="1"/>
          <p:nvPr/>
        </p:nvSpPr>
        <p:spPr>
          <a:xfrm>
            <a:off x="451366" y="1616988"/>
            <a:ext cx="3673473" cy="830997"/>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33A0"/>
                </a:solidFill>
                <a:uFillTx/>
                <a:latin typeface="Arial"/>
              </a:rPr>
              <a:t>HALHF</a:t>
            </a:r>
            <a:br>
              <a:rPr lang="en-US" sz="1800" b="0" i="0" u="none" strike="noStrike" kern="1200" cap="none" spc="0" baseline="0">
                <a:solidFill>
                  <a:srgbClr val="0033A0"/>
                </a:solidFill>
                <a:uFillTx/>
                <a:latin typeface="Arial"/>
              </a:rPr>
            </a:br>
            <a:r>
              <a:rPr lang="en-US" sz="1800" b="1" i="0" u="none" strike="noStrike" kern="1200" cap="none" spc="0" baseline="0">
                <a:solidFill>
                  <a:srgbClr val="0033A0"/>
                </a:solidFill>
                <a:uFillTx/>
                <a:latin typeface="Arial"/>
              </a:rPr>
              <a:t>H</a:t>
            </a:r>
            <a:r>
              <a:rPr lang="en-US" sz="1800" b="0" i="0" u="none" strike="noStrike" kern="1200" cap="none" spc="0" baseline="0">
                <a:solidFill>
                  <a:srgbClr val="0033A0"/>
                </a:solidFill>
                <a:uFillTx/>
                <a:latin typeface="Arial"/>
              </a:rPr>
              <a:t>ybrid, </a:t>
            </a:r>
            <a:r>
              <a:rPr lang="en-US" sz="1800" b="1" i="0" u="none" strike="noStrike" kern="1200" cap="none" spc="0" baseline="0">
                <a:solidFill>
                  <a:srgbClr val="0033A0"/>
                </a:solidFill>
                <a:uFillTx/>
                <a:latin typeface="Arial"/>
              </a:rPr>
              <a:t>A</a:t>
            </a:r>
            <a:r>
              <a:rPr lang="en-US" sz="1800" b="0" i="0" u="none" strike="noStrike" kern="1200" cap="none" spc="0" baseline="0">
                <a:solidFill>
                  <a:srgbClr val="0033A0"/>
                </a:solidFill>
                <a:uFillTx/>
                <a:latin typeface="Arial"/>
              </a:rPr>
              <a:t>symmetric, </a:t>
            </a:r>
            <a:r>
              <a:rPr lang="en-US" sz="1800" b="1" i="0" u="none" strike="noStrike" kern="1200" cap="none" spc="0" baseline="0">
                <a:solidFill>
                  <a:srgbClr val="0033A0"/>
                </a:solidFill>
                <a:uFillTx/>
                <a:latin typeface="Arial"/>
              </a:rPr>
              <a:t>L</a:t>
            </a:r>
            <a:r>
              <a:rPr lang="en-US" sz="1800" b="0" i="0" u="none" strike="noStrike" kern="1200" cap="none" spc="0" baseline="0">
                <a:solidFill>
                  <a:srgbClr val="0033A0"/>
                </a:solidFill>
                <a:uFillTx/>
                <a:latin typeface="Arial"/>
              </a:rPr>
              <a:t>inear </a:t>
            </a:r>
            <a:r>
              <a:rPr lang="en-US" sz="1800" b="1" i="0" u="none" strike="noStrike" kern="1200" cap="none" spc="0" baseline="0">
                <a:solidFill>
                  <a:srgbClr val="0033A0"/>
                </a:solidFill>
                <a:uFillTx/>
                <a:latin typeface="Arial"/>
              </a:rPr>
              <a:t>H</a:t>
            </a:r>
            <a:r>
              <a:rPr lang="en-US" sz="1800" b="0" i="0" u="none" strike="noStrike" kern="1200" cap="none" spc="0" baseline="0">
                <a:solidFill>
                  <a:srgbClr val="0033A0"/>
                </a:solidFill>
                <a:uFillTx/>
                <a:latin typeface="Arial"/>
              </a:rPr>
              <a:t>iggs </a:t>
            </a:r>
            <a:r>
              <a:rPr lang="en-US" sz="1800" b="1" i="0" u="none" strike="noStrike" kern="1200" cap="none" spc="0" baseline="0">
                <a:solidFill>
                  <a:srgbClr val="0033A0"/>
                </a:solidFill>
                <a:uFillTx/>
                <a:latin typeface="Arial"/>
              </a:rPr>
              <a:t>F</a:t>
            </a:r>
            <a:r>
              <a:rPr lang="en-US" sz="1800" b="0" i="0" u="none" strike="noStrike" kern="1200" cap="none" spc="0" baseline="0">
                <a:solidFill>
                  <a:srgbClr val="0033A0"/>
                </a:solidFill>
                <a:uFillTx/>
                <a:latin typeface="Arial"/>
              </a:rPr>
              <a:t>actory</a:t>
            </a:r>
            <a:endParaRPr lang="en-GB" sz="1800" b="0" i="0" u="none" strike="noStrike" kern="1200" cap="none" spc="0" baseline="0">
              <a:solidFill>
                <a:srgbClr val="0033A0"/>
              </a:solidFill>
              <a:uFillTx/>
              <a:latin typeface="Arial"/>
            </a:endParaRPr>
          </a:p>
        </p:txBody>
      </p:sp>
      <p:sp>
        <p:nvSpPr>
          <p:cNvPr id="8" name="Textfeld 9">
            <a:extLst>
              <a:ext uri="{FF2B5EF4-FFF2-40B4-BE49-F238E27FC236}">
                <a16:creationId xmlns:a16="http://schemas.microsoft.com/office/drawing/2014/main" id="{4FE7DCB5-D774-78FA-57C1-03ADB780F383}"/>
              </a:ext>
            </a:extLst>
          </p:cNvPr>
          <p:cNvSpPr txBox="1"/>
          <p:nvPr/>
        </p:nvSpPr>
        <p:spPr>
          <a:xfrm>
            <a:off x="4259266" y="1603007"/>
            <a:ext cx="3708943" cy="830997"/>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err="1">
                <a:solidFill>
                  <a:srgbClr val="0033A0"/>
                </a:solidFill>
                <a:uFillTx/>
                <a:latin typeface="Arial"/>
              </a:rPr>
              <a:t>ALiVE</a:t>
            </a:r>
            <a:endParaRPr lang="en-US" sz="1800" b="1" i="0" u="none" strike="noStrike" kern="1200" cap="none" spc="0" baseline="0" dirty="0">
              <a:solidFill>
                <a:srgbClr val="0033A0"/>
              </a:solidFill>
              <a:uFillTx/>
              <a:latin typeface="Arial"/>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0" cap="none" spc="0" baseline="0" dirty="0">
                <a:solidFill>
                  <a:srgbClr val="0033A0"/>
                </a:solidFill>
                <a:uFillTx/>
                <a:latin typeface="Arial"/>
              </a:rPr>
              <a:t>A</a:t>
            </a:r>
            <a:r>
              <a:rPr lang="en-US" sz="1800" b="0" i="0" u="none" strike="noStrike" kern="0" cap="none" spc="0" baseline="0" dirty="0">
                <a:solidFill>
                  <a:srgbClr val="0033A0"/>
                </a:solidFill>
                <a:uFillTx/>
                <a:latin typeface="Arial"/>
              </a:rPr>
              <a:t> </a:t>
            </a:r>
            <a:r>
              <a:rPr lang="en-US" sz="1800" b="1" i="0" u="none" strike="noStrike" kern="0" cap="none" spc="0" baseline="0" dirty="0">
                <a:solidFill>
                  <a:srgbClr val="0033A0"/>
                </a:solidFill>
                <a:uFillTx/>
                <a:latin typeface="Arial"/>
              </a:rPr>
              <a:t>Li</a:t>
            </a:r>
            <a:r>
              <a:rPr lang="en-US" sz="1800" b="0" i="0" u="none" strike="noStrike" kern="0" cap="none" spc="0" baseline="0" dirty="0">
                <a:solidFill>
                  <a:srgbClr val="0033A0"/>
                </a:solidFill>
                <a:uFillTx/>
                <a:latin typeface="Arial"/>
              </a:rPr>
              <a:t>near accelerator for </a:t>
            </a:r>
            <a:r>
              <a:rPr lang="en-US" sz="1800" b="1" i="0" u="none" strike="noStrike" kern="0" cap="none" spc="0" baseline="0" dirty="0">
                <a:solidFill>
                  <a:srgbClr val="0033A0"/>
                </a:solidFill>
                <a:uFillTx/>
                <a:latin typeface="Arial"/>
              </a:rPr>
              <a:t>V</a:t>
            </a:r>
            <a:r>
              <a:rPr lang="en-US" sz="1800" b="0" i="0" u="none" strike="noStrike" kern="0" cap="none" spc="0" baseline="0" dirty="0">
                <a:solidFill>
                  <a:srgbClr val="0033A0"/>
                </a:solidFill>
                <a:uFillTx/>
                <a:latin typeface="Arial"/>
              </a:rPr>
              <a:t>ery high </a:t>
            </a:r>
            <a:r>
              <a:rPr lang="en-US" sz="1800" b="1" i="0" u="none" strike="noStrike" kern="0" cap="none" spc="0" baseline="0" dirty="0">
                <a:solidFill>
                  <a:srgbClr val="0033A0"/>
                </a:solidFill>
                <a:uFillTx/>
                <a:latin typeface="Arial"/>
              </a:rPr>
              <a:t>E</a:t>
            </a:r>
            <a:r>
              <a:rPr lang="en-US" sz="1800" b="0" i="0" u="none" strike="noStrike" kern="0" cap="none" spc="0" baseline="0" dirty="0">
                <a:solidFill>
                  <a:srgbClr val="0033A0"/>
                </a:solidFill>
                <a:uFillTx/>
                <a:latin typeface="Arial"/>
              </a:rPr>
              <a:t>nergies</a:t>
            </a:r>
            <a:endParaRPr lang="en-GB" sz="1800" b="0" i="0" u="none" strike="noStrike" kern="1200" cap="none" spc="0" baseline="0" dirty="0">
              <a:solidFill>
                <a:srgbClr val="0033A0"/>
              </a:solidFill>
              <a:uFillTx/>
              <a:latin typeface="Arial"/>
            </a:endParaRPr>
          </a:p>
        </p:txBody>
      </p:sp>
      <p:sp>
        <p:nvSpPr>
          <p:cNvPr id="9" name="Textfeld 10">
            <a:extLst>
              <a:ext uri="{FF2B5EF4-FFF2-40B4-BE49-F238E27FC236}">
                <a16:creationId xmlns:a16="http://schemas.microsoft.com/office/drawing/2014/main" id="{8631C7DC-E4C0-C44B-6E29-4B32B60EE666}"/>
              </a:ext>
            </a:extLst>
          </p:cNvPr>
          <p:cNvSpPr txBox="1"/>
          <p:nvPr/>
        </p:nvSpPr>
        <p:spPr>
          <a:xfrm>
            <a:off x="8085042" y="1637760"/>
            <a:ext cx="3673473" cy="830997"/>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33A0"/>
                </a:solidFill>
                <a:uFillTx/>
                <a:latin typeface="Arial"/>
              </a:rPr>
              <a:t>10 TeV</a:t>
            </a:r>
            <a:br>
              <a:rPr lang="en-US" sz="1800" b="0" i="0" u="none" strike="noStrike" kern="1200" cap="none" spc="0" baseline="0">
                <a:solidFill>
                  <a:srgbClr val="0033A0"/>
                </a:solidFill>
                <a:uFillTx/>
                <a:latin typeface="Arial"/>
              </a:rPr>
            </a:br>
            <a:r>
              <a:rPr lang="en-GB" sz="1800" b="0" i="0" u="none" strike="noStrike" kern="1200" cap="none" spc="0" baseline="0">
                <a:solidFill>
                  <a:srgbClr val="0033A0"/>
                </a:solidFill>
                <a:uFillTx/>
                <a:latin typeface="Arial"/>
              </a:rPr>
              <a:t>Design Initiative for a </a:t>
            </a:r>
            <a:r>
              <a:rPr lang="en-GB" sz="1800" b="1" i="0" u="none" strike="noStrike" kern="1200" cap="none" spc="0" baseline="0">
                <a:solidFill>
                  <a:srgbClr val="0033A0"/>
                </a:solidFill>
                <a:uFillTx/>
                <a:latin typeface="Arial"/>
              </a:rPr>
              <a:t>10 TeV</a:t>
            </a:r>
            <a:r>
              <a:rPr lang="en-GB" sz="1800" b="0" i="0" u="none" strike="noStrike" kern="1200" cap="none" spc="0" baseline="0">
                <a:solidFill>
                  <a:srgbClr val="0033A0"/>
                </a:solidFill>
                <a:uFillTx/>
                <a:latin typeface="Arial"/>
              </a:rPr>
              <a:t> pCM Wakefield Collider</a:t>
            </a:r>
          </a:p>
        </p:txBody>
      </p:sp>
      <p:pic>
        <p:nvPicPr>
          <p:cNvPr id="10" name="Grafik 11">
            <a:extLst>
              <a:ext uri="{FF2B5EF4-FFF2-40B4-BE49-F238E27FC236}">
                <a16:creationId xmlns:a16="http://schemas.microsoft.com/office/drawing/2014/main" id="{7C42BA6C-BAA6-2369-0A90-22381D249B42}"/>
              </a:ext>
            </a:extLst>
          </p:cNvPr>
          <p:cNvPicPr>
            <a:picLocks noChangeAspect="1"/>
          </p:cNvPicPr>
          <p:nvPr/>
        </p:nvPicPr>
        <p:blipFill>
          <a:blip r:embed="rId3"/>
          <a:stretch>
            <a:fillRect/>
          </a:stretch>
        </p:blipFill>
        <p:spPr>
          <a:xfrm>
            <a:off x="5735958" y="954770"/>
            <a:ext cx="1002209" cy="605552"/>
          </a:xfrm>
          <a:prstGeom prst="rect">
            <a:avLst/>
          </a:prstGeom>
          <a:noFill/>
          <a:ln cap="flat">
            <a:noFill/>
          </a:ln>
        </p:spPr>
      </p:pic>
      <p:pic>
        <p:nvPicPr>
          <p:cNvPr id="11" name="Grafik 15">
            <a:extLst>
              <a:ext uri="{FF2B5EF4-FFF2-40B4-BE49-F238E27FC236}">
                <a16:creationId xmlns:a16="http://schemas.microsoft.com/office/drawing/2014/main" id="{3D9040D5-8E63-C00E-501A-9F9D5445F91A}"/>
              </a:ext>
            </a:extLst>
          </p:cNvPr>
          <p:cNvPicPr>
            <a:picLocks noChangeAspect="1"/>
          </p:cNvPicPr>
          <p:nvPr/>
        </p:nvPicPr>
        <p:blipFill>
          <a:blip r:embed="rId4"/>
          <a:stretch>
            <a:fillRect/>
          </a:stretch>
        </p:blipFill>
        <p:spPr>
          <a:xfrm>
            <a:off x="9565785" y="965071"/>
            <a:ext cx="792089" cy="586423"/>
          </a:xfrm>
          <a:prstGeom prst="rect">
            <a:avLst/>
          </a:prstGeom>
          <a:noFill/>
          <a:ln cap="flat">
            <a:noFill/>
          </a:ln>
        </p:spPr>
      </p:pic>
      <p:pic>
        <p:nvPicPr>
          <p:cNvPr id="12" name="Grafik 17" descr="Ein Bild, das Text, Schrift, Logo, Screenshot enthält.&#10;&#10;KI-generierte Inhalte können fehlerhaft sein.">
            <a:extLst>
              <a:ext uri="{FF2B5EF4-FFF2-40B4-BE49-F238E27FC236}">
                <a16:creationId xmlns:a16="http://schemas.microsoft.com/office/drawing/2014/main" id="{2F6464FD-01D0-3DF8-DB2E-D7D6E61EE1EC}"/>
              </a:ext>
            </a:extLst>
          </p:cNvPr>
          <p:cNvPicPr>
            <a:picLocks noChangeAspect="1"/>
          </p:cNvPicPr>
          <p:nvPr/>
        </p:nvPicPr>
        <p:blipFill>
          <a:blip r:embed="rId5"/>
          <a:stretch>
            <a:fillRect/>
          </a:stretch>
        </p:blipFill>
        <p:spPr>
          <a:xfrm>
            <a:off x="1380" y="2971"/>
            <a:ext cx="1451646" cy="890204"/>
          </a:xfrm>
          <a:prstGeom prst="rect">
            <a:avLst/>
          </a:prstGeom>
          <a:noFill/>
          <a:ln cap="flat">
            <a:noFill/>
          </a:ln>
        </p:spPr>
      </p:pic>
      <p:sp>
        <p:nvSpPr>
          <p:cNvPr id="13" name="Textfeld 17">
            <a:extLst>
              <a:ext uri="{FF2B5EF4-FFF2-40B4-BE49-F238E27FC236}">
                <a16:creationId xmlns:a16="http://schemas.microsoft.com/office/drawing/2014/main" id="{79A1C7DC-B105-4681-BE93-A7D824BEE7C0}"/>
              </a:ext>
            </a:extLst>
          </p:cNvPr>
          <p:cNvSpPr txBox="1"/>
          <p:nvPr/>
        </p:nvSpPr>
        <p:spPr>
          <a:xfrm>
            <a:off x="8224817" y="2587301"/>
            <a:ext cx="3384377" cy="984881"/>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2F2F2F"/>
                </a:solidFill>
                <a:uFillTx/>
                <a:latin typeface="Arial"/>
              </a:rPr>
              <a:t>Technology candidates: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600" b="0" i="0" u="none" strike="noStrike" kern="1200" cap="none" spc="0" baseline="0">
                <a:solidFill>
                  <a:srgbClr val="2F2F2F"/>
                </a:solidFill>
                <a:uFillTx/>
                <a:latin typeface="Arial"/>
              </a:rPr>
              <a:t>Laser-Driven Plasma Wakefields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600" b="0" i="0" u="none" strike="noStrike" kern="1200" cap="none" spc="0" baseline="0">
                <a:solidFill>
                  <a:srgbClr val="2F2F2F"/>
                </a:solidFill>
                <a:uFillTx/>
                <a:latin typeface="Arial"/>
              </a:rPr>
              <a:t>Beam-Driven Plasma Wakefields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600" b="0" i="0" u="none" strike="noStrike" kern="1200" cap="none" spc="0" baseline="0">
                <a:solidFill>
                  <a:srgbClr val="2F2F2F"/>
                </a:solidFill>
                <a:uFillTx/>
                <a:latin typeface="Arial"/>
              </a:rPr>
              <a:t>Structure Wakefields</a:t>
            </a:r>
            <a:endParaRPr lang="en-GB" sz="1600" b="0" i="0" u="none" strike="noStrike" kern="1200" cap="none" spc="0" baseline="0">
              <a:solidFill>
                <a:srgbClr val="2F2F2F"/>
              </a:solidFill>
              <a:uFillTx/>
              <a:latin typeface="Arial"/>
            </a:endParaRPr>
          </a:p>
        </p:txBody>
      </p:sp>
      <p:sp>
        <p:nvSpPr>
          <p:cNvPr id="14" name="Textfeld 18">
            <a:extLst>
              <a:ext uri="{FF2B5EF4-FFF2-40B4-BE49-F238E27FC236}">
                <a16:creationId xmlns:a16="http://schemas.microsoft.com/office/drawing/2014/main" id="{BF5BDDC8-369E-D008-706F-B861AAE9641A}"/>
              </a:ext>
            </a:extLst>
          </p:cNvPr>
          <p:cNvSpPr txBox="1"/>
          <p:nvPr/>
        </p:nvSpPr>
        <p:spPr>
          <a:xfrm>
            <a:off x="8224817" y="3664848"/>
            <a:ext cx="3384377" cy="1231102"/>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2F2F2F"/>
                </a:solidFill>
                <a:uFillTx/>
                <a:latin typeface="Arial"/>
              </a:rPr>
              <a:t>Collider type:</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600" b="0" i="0" u="none" strike="noStrike" kern="1200" cap="none" spc="0" baseline="0">
                <a:solidFill>
                  <a:srgbClr val="2F2F2F"/>
                </a:solidFill>
                <a:uFillTx/>
                <a:latin typeface="Arial"/>
              </a:rPr>
              <a:t>e</a:t>
            </a:r>
            <a:r>
              <a:rPr lang="en-US" sz="1600" b="0" i="0" u="none" strike="noStrike" kern="1200" cap="none" spc="0" baseline="30000">
                <a:solidFill>
                  <a:srgbClr val="2F2F2F"/>
                </a:solidFill>
                <a:uFillTx/>
                <a:latin typeface="Arial"/>
              </a:rPr>
              <a:t>+</a:t>
            </a:r>
            <a:r>
              <a:rPr lang="en-US" sz="1600" b="0" i="0" u="none" strike="noStrike" kern="1200" cap="none" spc="0" baseline="0">
                <a:solidFill>
                  <a:srgbClr val="2F2F2F"/>
                </a:solidFill>
                <a:uFillTx/>
                <a:latin typeface="Arial"/>
              </a:rPr>
              <a:t>e</a:t>
            </a:r>
            <a:r>
              <a:rPr lang="en-US" sz="1600" b="0" i="0" u="none" strike="noStrike" kern="1200" cap="none" spc="0" baseline="30000">
                <a:solidFill>
                  <a:srgbClr val="2F2F2F"/>
                </a:solidFill>
                <a:uFillTx/>
                <a:latin typeface="Arial"/>
              </a:rPr>
              <a:t>-</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600" b="0" i="0" u="none" strike="noStrike" kern="1200" cap="none" spc="0" baseline="0">
                <a:solidFill>
                  <a:srgbClr val="2F2F2F"/>
                </a:solidFill>
                <a:uFillTx/>
                <a:latin typeface="Arial"/>
              </a:rPr>
              <a:t>e</a:t>
            </a:r>
            <a:r>
              <a:rPr lang="en-US" sz="1600" b="0" i="0" u="none" strike="noStrike" kern="1200" cap="none" spc="0" baseline="30000">
                <a:solidFill>
                  <a:srgbClr val="2F2F2F"/>
                </a:solidFill>
                <a:uFillTx/>
                <a:latin typeface="Arial"/>
              </a:rPr>
              <a:t>-</a:t>
            </a:r>
            <a:r>
              <a:rPr lang="en-US" sz="1600" b="0" i="0" u="none" strike="noStrike" kern="1200" cap="none" spc="0" baseline="0">
                <a:solidFill>
                  <a:srgbClr val="2F2F2F"/>
                </a:solidFill>
                <a:uFillTx/>
                <a:latin typeface="Arial"/>
              </a:rPr>
              <a:t>e</a:t>
            </a:r>
            <a:r>
              <a:rPr lang="en-US" sz="1600" b="0" i="0" u="none" strike="noStrike" kern="1200" cap="none" spc="0" baseline="30000">
                <a:solidFill>
                  <a:srgbClr val="2F2F2F"/>
                </a:solidFill>
                <a:uFillTx/>
                <a:latin typeface="Arial"/>
              </a:rPr>
              <a:t>-</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600" b="0" i="0" u="none" strike="noStrike" kern="1200" cap="none" spc="0" baseline="0">
                <a:solidFill>
                  <a:srgbClr val="2F2F2F"/>
                </a:solidFill>
                <a:uFillTx/>
                <a:latin typeface="Arial" pitchFamily="34"/>
                <a:cs typeface="Arial" pitchFamily="34"/>
              </a:rPr>
              <a:t>γ</a:t>
            </a:r>
            <a:r>
              <a:rPr lang="el-GR" sz="1600" b="0" i="0" u="none" strike="noStrike" kern="1200" cap="none" spc="0" baseline="0">
                <a:solidFill>
                  <a:srgbClr val="2F2F2F"/>
                </a:solidFill>
                <a:uFillTx/>
                <a:latin typeface="Arial" pitchFamily="34"/>
                <a:cs typeface="Arial" pitchFamily="34"/>
              </a:rPr>
              <a:t>γ</a:t>
            </a:r>
            <a:endParaRPr lang="en-GB" sz="1600" b="0" i="0" u="none" strike="noStrike" kern="1200" cap="none" spc="0" baseline="0">
              <a:solidFill>
                <a:srgbClr val="2F2F2F"/>
              </a:solidFill>
              <a:uFillTx/>
              <a:latin typeface="Arial" pitchFamily="34"/>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0" i="0" u="none" strike="noStrike" kern="1200" cap="none" spc="0" baseline="0">
              <a:solidFill>
                <a:srgbClr val="2F2F2F"/>
              </a:solidFill>
              <a:uFillTx/>
              <a:latin typeface="Arial"/>
            </a:endParaRPr>
          </a:p>
        </p:txBody>
      </p:sp>
      <p:pic>
        <p:nvPicPr>
          <p:cNvPr id="15" name="Picture 12">
            <a:extLst>
              <a:ext uri="{FF2B5EF4-FFF2-40B4-BE49-F238E27FC236}">
                <a16:creationId xmlns:a16="http://schemas.microsoft.com/office/drawing/2014/main" id="{13397946-19ED-F532-3FD5-B213188A94E2}"/>
              </a:ext>
            </a:extLst>
          </p:cNvPr>
          <p:cNvPicPr>
            <a:picLocks noChangeAspect="1"/>
          </p:cNvPicPr>
          <p:nvPr/>
        </p:nvPicPr>
        <p:blipFill>
          <a:blip r:embed="rId6"/>
          <a:stretch>
            <a:fillRect/>
          </a:stretch>
        </p:blipFill>
        <p:spPr>
          <a:xfrm>
            <a:off x="9800484" y="3811216"/>
            <a:ext cx="1685668" cy="837398"/>
          </a:xfrm>
          <a:prstGeom prst="rect">
            <a:avLst/>
          </a:prstGeom>
          <a:noFill/>
          <a:ln cap="flat">
            <a:noFill/>
          </a:ln>
        </p:spPr>
      </p:pic>
      <p:sp>
        <p:nvSpPr>
          <p:cNvPr id="16" name="Textfeld 20">
            <a:extLst>
              <a:ext uri="{FF2B5EF4-FFF2-40B4-BE49-F238E27FC236}">
                <a16:creationId xmlns:a16="http://schemas.microsoft.com/office/drawing/2014/main" id="{7E12556D-E8AF-A0BA-ED8C-0726D9608FB0}"/>
              </a:ext>
            </a:extLst>
          </p:cNvPr>
          <p:cNvSpPr txBox="1"/>
          <p:nvPr/>
        </p:nvSpPr>
        <p:spPr>
          <a:xfrm>
            <a:off x="451366" y="2573743"/>
            <a:ext cx="3673473" cy="1938992"/>
          </a:xfrm>
          <a:prstGeom prst="rect">
            <a:avLst/>
          </a:prstGeom>
          <a:noFill/>
          <a:ln cap="flat">
            <a:noFill/>
          </a:ln>
        </p:spPr>
        <p:txBody>
          <a:bodyPr vert="horz" wrap="square" lIns="0" tIns="0" rIns="0" bIns="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dirty="0">
                <a:solidFill>
                  <a:srgbClr val="2F2F2F"/>
                </a:solidFill>
                <a:uFillTx/>
                <a:latin typeface="Arial"/>
              </a:rPr>
              <a:t>e</a:t>
            </a:r>
            <a:r>
              <a:rPr lang="en-GB" sz="1800" b="0" i="0" u="none" strike="noStrike" kern="1200" cap="none" spc="0" baseline="30000" dirty="0">
                <a:solidFill>
                  <a:srgbClr val="2F2F2F"/>
                </a:solidFill>
                <a:uFillTx/>
                <a:latin typeface="Arial"/>
              </a:rPr>
              <a:t>-</a:t>
            </a:r>
            <a:r>
              <a:rPr lang="en-GB" sz="1800" b="0" i="0" u="none" strike="noStrike" kern="1200" cap="none" spc="0" baseline="0" dirty="0">
                <a:solidFill>
                  <a:srgbClr val="2F2F2F"/>
                </a:solidFill>
                <a:uFillTx/>
                <a:latin typeface="Arial"/>
              </a:rPr>
              <a:t> </a:t>
            </a:r>
            <a:r>
              <a:rPr lang="en-GB" sz="1800" b="0" i="0" u="none" strike="noStrike" kern="0" cap="none" spc="0" baseline="0" dirty="0">
                <a:solidFill>
                  <a:srgbClr val="2F2F2F"/>
                </a:solidFill>
                <a:uFillTx/>
                <a:latin typeface="Arial"/>
              </a:rPr>
              <a:t>a</a:t>
            </a:r>
            <a:r>
              <a:rPr lang="en-GB" sz="1800" b="0" i="0" u="none" strike="noStrike" kern="1200" cap="none" spc="0" baseline="0" dirty="0">
                <a:solidFill>
                  <a:srgbClr val="2F2F2F"/>
                </a:solidFill>
                <a:uFillTx/>
                <a:latin typeface="Arial"/>
              </a:rPr>
              <a:t>cceleration in </a:t>
            </a:r>
            <a:r>
              <a:rPr lang="en-GB" sz="1800" b="1" i="0" u="none" strike="noStrike" kern="1200" cap="none" spc="0" baseline="0" dirty="0">
                <a:solidFill>
                  <a:srgbClr val="2F2F2F"/>
                </a:solidFill>
                <a:uFillTx/>
                <a:latin typeface="Arial"/>
              </a:rPr>
              <a:t>e</a:t>
            </a:r>
            <a:r>
              <a:rPr lang="en-GB" sz="1800" b="1" i="0" u="none" strike="noStrike" kern="1200" cap="none" spc="0" baseline="30000" dirty="0">
                <a:solidFill>
                  <a:srgbClr val="2F2F2F"/>
                </a:solidFill>
                <a:uFillTx/>
                <a:latin typeface="Arial"/>
              </a:rPr>
              <a:t>-</a:t>
            </a:r>
            <a:r>
              <a:rPr lang="en-GB" sz="1800" b="1" i="0" u="none" strike="noStrike" kern="1200" cap="none" spc="0" baseline="0" dirty="0">
                <a:solidFill>
                  <a:srgbClr val="2F2F2F"/>
                </a:solidFill>
                <a:uFillTx/>
                <a:latin typeface="Arial"/>
              </a:rPr>
              <a:t> </a:t>
            </a:r>
            <a:r>
              <a:rPr lang="en-GB" sz="1800" b="1" i="0" u="none" strike="noStrike" kern="0" cap="none" spc="0" baseline="0" dirty="0">
                <a:solidFill>
                  <a:srgbClr val="2F2F2F"/>
                </a:solidFill>
                <a:uFillTx/>
                <a:latin typeface="Arial"/>
              </a:rPr>
              <a:t>b</a:t>
            </a:r>
            <a:r>
              <a:rPr lang="en-GB" sz="1800" b="1" i="0" u="none" strike="noStrike" kern="1200" cap="none" spc="0" baseline="0" dirty="0">
                <a:solidFill>
                  <a:srgbClr val="2F2F2F"/>
                </a:solidFill>
                <a:uFillTx/>
                <a:latin typeface="Arial"/>
              </a:rPr>
              <a:t>eam–</a:t>
            </a:r>
            <a:r>
              <a:rPr lang="en-GB" sz="1800" b="1" i="0" u="none" strike="noStrike" kern="0" cap="none" spc="0" baseline="0" dirty="0">
                <a:solidFill>
                  <a:srgbClr val="2F2F2F"/>
                </a:solidFill>
                <a:uFillTx/>
                <a:latin typeface="Arial"/>
              </a:rPr>
              <a:t>d</a:t>
            </a:r>
            <a:r>
              <a:rPr lang="en-GB" sz="1800" b="1" i="0" u="none" strike="noStrike" kern="1200" cap="none" spc="0" baseline="0" dirty="0">
                <a:solidFill>
                  <a:srgbClr val="2F2F2F"/>
                </a:solidFill>
                <a:uFillTx/>
                <a:latin typeface="Arial"/>
              </a:rPr>
              <a:t>riven plasma </a:t>
            </a:r>
            <a:r>
              <a:rPr lang="en-GB" sz="1800" b="1" i="0" u="none" strike="noStrike" kern="0" cap="none" spc="0" baseline="0" dirty="0">
                <a:solidFill>
                  <a:srgbClr val="2F2F2F"/>
                </a:solidFill>
                <a:uFillTx/>
                <a:latin typeface="Arial"/>
              </a:rPr>
              <a:t>w</a:t>
            </a:r>
            <a:r>
              <a:rPr lang="en-GB" sz="1800" b="1" i="0" u="none" strike="noStrike" kern="1200" cap="none" spc="0" baseline="0" dirty="0">
                <a:solidFill>
                  <a:srgbClr val="2F2F2F"/>
                </a:solidFill>
                <a:uFillTx/>
                <a:latin typeface="Arial"/>
              </a:rPr>
              <a:t>akefields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dirty="0">
                <a:solidFill>
                  <a:srgbClr val="2F2F2F"/>
                </a:solidFill>
                <a:uFillTx/>
                <a:latin typeface="Arial"/>
              </a:rPr>
              <a:t>e</a:t>
            </a:r>
            <a:r>
              <a:rPr lang="en-GB" sz="1800" b="0" i="0" u="none" strike="noStrike" kern="1200" cap="none" spc="0" baseline="30000" dirty="0">
                <a:solidFill>
                  <a:srgbClr val="2F2F2F"/>
                </a:solidFill>
                <a:uFillTx/>
                <a:latin typeface="Arial"/>
              </a:rPr>
              <a:t>+</a:t>
            </a:r>
            <a:r>
              <a:rPr lang="en-GB" sz="1800" b="0" i="0" u="none" strike="noStrike" kern="1200" cap="none" spc="0" baseline="0" dirty="0">
                <a:solidFill>
                  <a:srgbClr val="2F2F2F"/>
                </a:solidFill>
                <a:uFillTx/>
                <a:latin typeface="Arial"/>
              </a:rPr>
              <a:t> </a:t>
            </a:r>
            <a:r>
              <a:rPr lang="en-GB" sz="1800" b="0" i="0" u="none" strike="noStrike" kern="0" cap="none" spc="0" baseline="0" dirty="0">
                <a:solidFill>
                  <a:srgbClr val="2F2F2F"/>
                </a:solidFill>
                <a:uFillTx/>
                <a:latin typeface="Arial"/>
              </a:rPr>
              <a:t>a</a:t>
            </a:r>
            <a:r>
              <a:rPr lang="en-GB" sz="1800" b="0" i="0" u="none" strike="noStrike" kern="1200" cap="none" spc="0" baseline="0" dirty="0">
                <a:solidFill>
                  <a:srgbClr val="2F2F2F"/>
                </a:solidFill>
                <a:uFillTx/>
                <a:latin typeface="Arial"/>
              </a:rPr>
              <a:t>cceleration in radiofrequency cavities (C</a:t>
            </a:r>
            <a:r>
              <a:rPr lang="en-GB" sz="1800" b="0" i="0" u="none" strike="noStrike" kern="1200" cap="none" spc="0" baseline="30000" dirty="0">
                <a:solidFill>
                  <a:srgbClr val="2F2F2F"/>
                </a:solidFill>
                <a:uFillTx/>
                <a:latin typeface="Arial"/>
              </a:rPr>
              <a:t>3</a:t>
            </a:r>
            <a:r>
              <a:rPr lang="en-GB" sz="1800" b="0" i="0" u="none" strike="noStrike" kern="1200" cap="none" spc="0" baseline="0" dirty="0">
                <a:solidFill>
                  <a:srgbClr val="2F2F2F"/>
                </a:solidFill>
                <a:uFillTx/>
                <a:latin typeface="Arial"/>
              </a:rPr>
              <a:t> technology)</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dirty="0">
                <a:solidFill>
                  <a:srgbClr val="2F2F2F"/>
                </a:solidFill>
                <a:uFillTx/>
                <a:latin typeface="Arial"/>
              </a:rPr>
              <a:t>To make most effective use of space </a:t>
            </a:r>
            <a:r>
              <a:rPr lang="en-GB" dirty="0">
                <a:solidFill>
                  <a:srgbClr val="2F2F2F"/>
                </a:solidFill>
                <a:latin typeface="Arial"/>
                <a:sym typeface="Wingdings" panose="05000000000000000000" pitchFamily="2" charset="2"/>
              </a:rPr>
              <a:t></a:t>
            </a:r>
            <a:r>
              <a:rPr lang="en-GB" sz="1800" b="0" i="0" u="none" strike="noStrike" kern="1200" cap="none" spc="0" baseline="0" dirty="0">
                <a:solidFill>
                  <a:srgbClr val="2F2F2F"/>
                </a:solidFill>
                <a:uFillTx/>
                <a:latin typeface="Arial"/>
              </a:rPr>
              <a:t> collision of polarised 375 GeV e</a:t>
            </a:r>
            <a:r>
              <a:rPr lang="en-GB" sz="1800" b="0" i="0" u="none" strike="noStrike" kern="1200" cap="none" spc="0" baseline="30000" dirty="0">
                <a:solidFill>
                  <a:srgbClr val="2F2F2F"/>
                </a:solidFill>
                <a:uFillTx/>
                <a:latin typeface="Arial"/>
              </a:rPr>
              <a:t>-</a:t>
            </a:r>
            <a:r>
              <a:rPr lang="en-GB" sz="1800" b="0" i="0" u="none" strike="noStrike" kern="1200" cap="none" spc="0" baseline="0" dirty="0">
                <a:solidFill>
                  <a:srgbClr val="2F2F2F"/>
                </a:solidFill>
                <a:uFillTx/>
                <a:latin typeface="Arial"/>
              </a:rPr>
              <a:t> with 42 GeV e</a:t>
            </a:r>
            <a:r>
              <a:rPr lang="en-GB" sz="1800" b="0" i="0" u="none" strike="noStrike" kern="1200" cap="none" spc="0" baseline="30000" dirty="0">
                <a:solidFill>
                  <a:srgbClr val="2F2F2F"/>
                </a:solidFill>
                <a:uFillTx/>
                <a:latin typeface="Arial"/>
              </a:rPr>
              <a:t>+</a:t>
            </a:r>
          </a:p>
        </p:txBody>
      </p:sp>
      <p:sp>
        <p:nvSpPr>
          <p:cNvPr id="17" name="Textfeld 21">
            <a:extLst>
              <a:ext uri="{FF2B5EF4-FFF2-40B4-BE49-F238E27FC236}">
                <a16:creationId xmlns:a16="http://schemas.microsoft.com/office/drawing/2014/main" id="{79BB7D6E-79BD-906C-BB28-309B4378212B}"/>
              </a:ext>
            </a:extLst>
          </p:cNvPr>
          <p:cNvSpPr txBox="1"/>
          <p:nvPr/>
        </p:nvSpPr>
        <p:spPr>
          <a:xfrm>
            <a:off x="4334512" y="2494190"/>
            <a:ext cx="3598218" cy="1938992"/>
          </a:xfrm>
          <a:prstGeom prst="rect">
            <a:avLst/>
          </a:prstGeom>
          <a:noFill/>
          <a:ln cap="flat">
            <a:noFill/>
          </a:ln>
        </p:spPr>
        <p:txBody>
          <a:bodyPr vert="horz" wrap="square" lIns="0" tIns="0" rIns="0" bIns="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dirty="0">
                <a:solidFill>
                  <a:srgbClr val="2F2F2F"/>
                </a:solidFill>
                <a:uFillTx/>
                <a:latin typeface="Arial"/>
              </a:rPr>
              <a:t>e</a:t>
            </a:r>
            <a:r>
              <a:rPr lang="en-GB" sz="1800" b="0" i="0" u="none" strike="noStrike" kern="1200" cap="none" spc="0" baseline="30000" dirty="0">
                <a:solidFill>
                  <a:srgbClr val="2F2F2F"/>
                </a:solidFill>
                <a:uFillTx/>
                <a:latin typeface="Arial"/>
              </a:rPr>
              <a:t>-</a:t>
            </a:r>
            <a:r>
              <a:rPr lang="en-GB" sz="1800" b="0" i="0" u="none" strike="noStrike" kern="1200" cap="none" spc="0" baseline="0" dirty="0">
                <a:solidFill>
                  <a:srgbClr val="2F2F2F"/>
                </a:solidFill>
                <a:uFillTx/>
                <a:latin typeface="Arial"/>
              </a:rPr>
              <a:t> and e</a:t>
            </a:r>
            <a:r>
              <a:rPr lang="en-GB" sz="1800" b="0" i="0" u="none" strike="noStrike" kern="1200" cap="none" spc="0" baseline="30000" dirty="0">
                <a:solidFill>
                  <a:srgbClr val="2F2F2F"/>
                </a:solidFill>
                <a:uFillTx/>
                <a:latin typeface="Arial"/>
              </a:rPr>
              <a:t>+ </a:t>
            </a:r>
            <a:r>
              <a:rPr lang="en-GB" sz="1800" b="0" i="0" u="none" strike="noStrike" kern="1200" cap="none" spc="0" baseline="0" dirty="0">
                <a:solidFill>
                  <a:srgbClr val="2F2F2F"/>
                </a:solidFill>
                <a:uFillTx/>
                <a:latin typeface="Arial"/>
              </a:rPr>
              <a:t>acceleration </a:t>
            </a:r>
            <a:r>
              <a:rPr lang="en-GB" sz="1800" b="0" i="0" u="none" strike="noStrike" kern="0" cap="none" spc="0" baseline="0" dirty="0">
                <a:solidFill>
                  <a:srgbClr val="2F2F2F"/>
                </a:solidFill>
                <a:uFillTx/>
                <a:latin typeface="Arial"/>
              </a:rPr>
              <a:t>in single stage </a:t>
            </a:r>
            <a:r>
              <a:rPr lang="en-GB" sz="1800" b="1" i="0" u="none" strike="noStrike" kern="0" cap="none" spc="0" baseline="0" dirty="0">
                <a:solidFill>
                  <a:srgbClr val="2F2F2F"/>
                </a:solidFill>
                <a:uFillTx/>
                <a:latin typeface="Arial"/>
              </a:rPr>
              <a:t>p</a:t>
            </a:r>
            <a:r>
              <a:rPr lang="en-GB" sz="1800" b="1" i="0" u="none" strike="noStrike" kern="0" cap="none" spc="0" baseline="30000" dirty="0">
                <a:solidFill>
                  <a:srgbClr val="2F2F2F"/>
                </a:solidFill>
                <a:uFillTx/>
                <a:latin typeface="Arial"/>
              </a:rPr>
              <a:t>+</a:t>
            </a:r>
            <a:r>
              <a:rPr lang="en-GB" sz="1800" b="1" i="0" u="none" strike="noStrike" kern="0" cap="none" spc="0" baseline="0" dirty="0">
                <a:solidFill>
                  <a:srgbClr val="2F2F2F"/>
                </a:solidFill>
                <a:uFillTx/>
                <a:latin typeface="Arial"/>
              </a:rPr>
              <a:t> beam-driven plasma wakefields</a:t>
            </a:r>
            <a:endParaRPr lang="en-GB" sz="1800" b="1" i="0" u="none" strike="noStrike" kern="1200" cap="none" spc="0" baseline="0" dirty="0">
              <a:solidFill>
                <a:srgbClr val="2F2F2F"/>
              </a:solidFill>
              <a:uFillTx/>
              <a:latin typeface="Arial"/>
            </a:endParaRPr>
          </a:p>
          <a:p>
            <a:pPr marL="742950" marR="0" lvl="1"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dirty="0">
                <a:solidFill>
                  <a:srgbClr val="2F2F2F"/>
                </a:solidFill>
                <a:uFillTx/>
                <a:latin typeface="Arial"/>
              </a:rPr>
              <a:t>Ena</a:t>
            </a:r>
            <a:r>
              <a:rPr lang="en-GB" sz="1800" b="0" i="0" u="none" strike="noStrike" kern="0" cap="none" spc="0" baseline="0" dirty="0">
                <a:solidFill>
                  <a:srgbClr val="2F2F2F"/>
                </a:solidFill>
                <a:uFillTx/>
                <a:latin typeface="Arial"/>
              </a:rPr>
              <a:t>bled by the energetic and short </a:t>
            </a:r>
            <a:r>
              <a:rPr lang="en-GB" sz="1800" b="1" i="0" u="none" strike="noStrike" kern="0" cap="none" spc="0" baseline="0" dirty="0">
                <a:solidFill>
                  <a:srgbClr val="2F2F2F"/>
                </a:solidFill>
                <a:uFillTx/>
                <a:latin typeface="Arial"/>
              </a:rPr>
              <a:t>p</a:t>
            </a:r>
            <a:r>
              <a:rPr lang="en-GB" sz="1800" b="1" i="0" u="none" strike="noStrike" kern="0" cap="none" spc="0" baseline="30000" dirty="0">
                <a:solidFill>
                  <a:srgbClr val="2F2F2F"/>
                </a:solidFill>
                <a:uFillTx/>
                <a:latin typeface="Arial"/>
              </a:rPr>
              <a:t>+  </a:t>
            </a:r>
            <a:r>
              <a:rPr lang="en-GB" sz="1800" b="0" i="0" u="none" strike="noStrike" kern="0" cap="none" spc="0" baseline="0" dirty="0">
                <a:solidFill>
                  <a:srgbClr val="2F2F2F"/>
                </a:solidFill>
                <a:uFillTx/>
                <a:latin typeface="Arial"/>
              </a:rPr>
              <a:t>drivers</a:t>
            </a:r>
          </a:p>
          <a:p>
            <a:pPr marL="742950" marR="0" lvl="1"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1" i="0" u="none" strike="noStrike" kern="0" cap="none" spc="0" baseline="0" dirty="0">
                <a:solidFill>
                  <a:srgbClr val="2F2F2F"/>
                </a:solidFill>
                <a:uFillTx/>
                <a:latin typeface="Arial"/>
              </a:rPr>
              <a:t>p</a:t>
            </a:r>
            <a:r>
              <a:rPr lang="en-GB" sz="1800" b="1" i="0" u="none" strike="noStrike" kern="0" cap="none" spc="0" baseline="30000" dirty="0">
                <a:solidFill>
                  <a:srgbClr val="2F2F2F"/>
                </a:solidFill>
                <a:uFillTx/>
                <a:latin typeface="Arial"/>
              </a:rPr>
              <a:t>+  </a:t>
            </a:r>
            <a:r>
              <a:rPr lang="en-GB" sz="1800" b="0" i="0" u="none" strike="noStrike" kern="0" cap="none" spc="0" baseline="0" dirty="0">
                <a:solidFill>
                  <a:srgbClr val="2F2F2F"/>
                </a:solidFill>
                <a:uFillTx/>
                <a:latin typeface="Arial"/>
              </a:rPr>
              <a:t>drivers: </a:t>
            </a:r>
            <a:r>
              <a:rPr lang="en-GB" sz="1800" b="0" i="0" u="none" strike="noStrike" kern="1200" cap="none" spc="0" baseline="0" dirty="0">
                <a:solidFill>
                  <a:srgbClr val="2F2F2F"/>
                </a:solidFill>
                <a:uFillTx/>
                <a:latin typeface="Arial"/>
              </a:rPr>
              <a:t>high</a:t>
            </a:r>
            <a:r>
              <a:rPr lang="en-GB" sz="1800" b="0" i="0" u="none" strike="noStrike" kern="0" cap="none" spc="0" baseline="0" dirty="0">
                <a:solidFill>
                  <a:srgbClr val="2F2F2F"/>
                </a:solidFill>
                <a:uFillTx/>
                <a:latin typeface="Arial"/>
              </a:rPr>
              <a:t>-rep.-rate 500 GeV synchrotron </a:t>
            </a:r>
            <a:endParaRPr lang="en-GB" sz="1800" b="0" i="0" u="none" strike="noStrike" kern="1200" cap="none" spc="0" baseline="0" dirty="0">
              <a:solidFill>
                <a:srgbClr val="2F2F2F"/>
              </a:solidFill>
              <a:uFillTx/>
              <a:latin typeface="Arial"/>
            </a:endParaRPr>
          </a:p>
        </p:txBody>
      </p:sp>
      <p:sp>
        <p:nvSpPr>
          <p:cNvPr id="18" name="Textfeld 22">
            <a:extLst>
              <a:ext uri="{FF2B5EF4-FFF2-40B4-BE49-F238E27FC236}">
                <a16:creationId xmlns:a16="http://schemas.microsoft.com/office/drawing/2014/main" id="{4ED7D1FA-B2CC-9C4F-BC38-2A9E1CF37B35}"/>
              </a:ext>
            </a:extLst>
          </p:cNvPr>
          <p:cNvSpPr txBox="1"/>
          <p:nvPr/>
        </p:nvSpPr>
        <p:spPr>
          <a:xfrm>
            <a:off x="551383" y="4824785"/>
            <a:ext cx="3524563" cy="138499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1" u="none" strike="noStrike" kern="1200" cap="none" spc="0" baseline="0" dirty="0">
                <a:solidFill>
                  <a:srgbClr val="0033A0"/>
                </a:solidFill>
                <a:uFillTx/>
                <a:latin typeface="Arial"/>
              </a:rPr>
              <a:t>Advantages</a:t>
            </a:r>
            <a:r>
              <a:rPr lang="en-US" sz="1800" b="0" i="0" u="none" strike="noStrike" kern="1200" cap="none" spc="0" baseline="0" dirty="0">
                <a:solidFill>
                  <a:srgbClr val="0033A0"/>
                </a:solidFill>
                <a:uFillTx/>
                <a:latin typeface="Arial"/>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33A0"/>
                </a:solidFill>
                <a:uFillTx/>
                <a:latin typeface="Arial"/>
              </a:rPr>
              <a:t>+ </a:t>
            </a:r>
            <a:r>
              <a:rPr lang="en-GB" sz="1800" b="0" i="0" u="none" strike="noStrike" kern="1200" cap="none" spc="0" baseline="0" dirty="0">
                <a:solidFill>
                  <a:srgbClr val="0033A0"/>
                </a:solidFill>
                <a:uFillTx/>
                <a:latin typeface="Arial"/>
              </a:rPr>
              <a:t>most </a:t>
            </a:r>
            <a:r>
              <a:rPr lang="en-GB" sz="1800" b="0" i="0" u="none" strike="noStrike" kern="0" cap="none" spc="0" baseline="0" dirty="0">
                <a:solidFill>
                  <a:srgbClr val="0033A0"/>
                </a:solidFill>
                <a:uFillTx/>
                <a:latin typeface="Arial"/>
              </a:rPr>
              <a:t>advanced</a:t>
            </a:r>
            <a:r>
              <a:rPr lang="en-GB" sz="1800" b="0" i="0" u="none" strike="noStrike" kern="1200" cap="none" spc="0" baseline="0" dirty="0">
                <a:solidFill>
                  <a:srgbClr val="0033A0"/>
                </a:solidFill>
                <a:uFillTx/>
                <a:latin typeface="Arial"/>
              </a:rPr>
              <a:t> wakefield collider concept </a:t>
            </a:r>
            <a:r>
              <a:rPr lang="en-GB" dirty="0">
                <a:solidFill>
                  <a:srgbClr val="0033A0"/>
                </a:solidFill>
                <a:latin typeface="Arial"/>
                <a:sym typeface="Wingdings" panose="05000000000000000000" pitchFamily="2" charset="2"/>
              </a:rPr>
              <a:t></a:t>
            </a:r>
            <a:r>
              <a:rPr lang="en-GB" sz="1800" b="0" i="0" u="none" strike="noStrike" kern="1200" cap="none" spc="0" baseline="0" dirty="0">
                <a:solidFill>
                  <a:srgbClr val="0033A0"/>
                </a:solidFill>
                <a:uFillTx/>
                <a:latin typeface="Arial"/>
              </a:rPr>
              <a:t> avoids e</a:t>
            </a:r>
            <a:r>
              <a:rPr lang="en-GB" sz="1800" b="0" i="0" u="none" strike="noStrike" kern="1200" cap="none" spc="0" baseline="30000" dirty="0">
                <a:solidFill>
                  <a:srgbClr val="0033A0"/>
                </a:solidFill>
                <a:uFillTx/>
                <a:latin typeface="Arial"/>
              </a:rPr>
              <a:t>+</a:t>
            </a:r>
            <a:r>
              <a:rPr lang="en-GB" sz="1800" b="0" i="0" u="none" strike="noStrike" kern="1200" cap="none" spc="0" baseline="0" dirty="0">
                <a:solidFill>
                  <a:srgbClr val="0033A0"/>
                </a:solidFill>
                <a:uFillTx/>
                <a:latin typeface="Arial"/>
              </a:rPr>
              <a:t> acceleration in plasma</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a:solidFill>
                  <a:srgbClr val="0033A0"/>
                </a:solidFill>
                <a:uFillTx/>
                <a:latin typeface="Arial"/>
              </a:rPr>
              <a:t>+ compact footprint, ~5 km</a:t>
            </a:r>
          </a:p>
        </p:txBody>
      </p:sp>
      <p:sp>
        <p:nvSpPr>
          <p:cNvPr id="19" name="Textfeld 25">
            <a:extLst>
              <a:ext uri="{FF2B5EF4-FFF2-40B4-BE49-F238E27FC236}">
                <a16:creationId xmlns:a16="http://schemas.microsoft.com/office/drawing/2014/main" id="{0249345A-2367-4AA7-45B8-D327C8E67E22}"/>
              </a:ext>
            </a:extLst>
          </p:cNvPr>
          <p:cNvSpPr txBox="1"/>
          <p:nvPr/>
        </p:nvSpPr>
        <p:spPr>
          <a:xfrm>
            <a:off x="8112913" y="4828626"/>
            <a:ext cx="3636175" cy="166199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1" u="none" strike="noStrike" kern="0" cap="none" spc="0" baseline="0">
                <a:solidFill>
                  <a:srgbClr val="0033A0"/>
                </a:solidFill>
                <a:uFillTx/>
                <a:latin typeface="Arial"/>
              </a:rPr>
              <a:t>G</a:t>
            </a:r>
            <a:r>
              <a:rPr lang="en-US" sz="1800" b="0" i="1" u="none" strike="noStrike" kern="1200" cap="none" spc="0" baseline="0">
                <a:solidFill>
                  <a:srgbClr val="0033A0"/>
                </a:solidFill>
                <a:uFillTx/>
                <a:latin typeface="Arial"/>
              </a:rPr>
              <a:t>oals include delivery of</a:t>
            </a:r>
            <a:r>
              <a:rPr lang="en-US" sz="1800" b="0" i="0" u="none" strike="noStrike" kern="1200" cap="none" spc="0" baseline="0">
                <a:solidFill>
                  <a:srgbClr val="0033A0"/>
                </a:solidFill>
                <a:uFillTx/>
                <a:latin typeface="Arial"/>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33A0"/>
                </a:solidFill>
                <a:uFillTx/>
                <a:latin typeface="Arial"/>
              </a:rPr>
              <a:t>+</a:t>
            </a:r>
            <a:r>
              <a:rPr lang="en-GB" sz="1800" b="0" i="0" u="none" strike="noStrike" kern="0" cap="none" spc="0" baseline="0">
                <a:solidFill>
                  <a:srgbClr val="0033A0"/>
                </a:solidFill>
                <a:uFillTx/>
                <a:latin typeface="Arial" pitchFamily="34"/>
              </a:rPr>
              <a:t> end-to-end design study report in 2028</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33A0"/>
                </a:solidFill>
                <a:uFillTx/>
                <a:latin typeface="Arial"/>
              </a:rPr>
              <a:t>+ roadmaps and resource estimates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33A0"/>
              </a:solidFill>
              <a:uFillTx/>
              <a:latin typeface="Arial"/>
            </a:endParaRPr>
          </a:p>
        </p:txBody>
      </p:sp>
      <p:sp>
        <p:nvSpPr>
          <p:cNvPr id="20" name="Textfeld 26">
            <a:extLst>
              <a:ext uri="{FF2B5EF4-FFF2-40B4-BE49-F238E27FC236}">
                <a16:creationId xmlns:a16="http://schemas.microsoft.com/office/drawing/2014/main" id="{AB5AE21D-F5AA-7C55-3606-7F3099A3CBC3}"/>
              </a:ext>
            </a:extLst>
          </p:cNvPr>
          <p:cNvSpPr txBox="1"/>
          <p:nvPr/>
        </p:nvSpPr>
        <p:spPr>
          <a:xfrm>
            <a:off x="4351455" y="4830583"/>
            <a:ext cx="3524563" cy="138499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1" u="none" strike="noStrike" kern="1200" cap="none" spc="0" baseline="0" dirty="0">
                <a:solidFill>
                  <a:srgbClr val="0033A0"/>
                </a:solidFill>
                <a:uFillTx/>
                <a:latin typeface="Arial"/>
              </a:rPr>
              <a:t>Advantages</a:t>
            </a:r>
            <a:r>
              <a:rPr lang="en-US" sz="1800" b="0" i="0" u="none" strike="noStrike" kern="1200" cap="none" spc="0" baseline="0" dirty="0">
                <a:solidFill>
                  <a:srgbClr val="0033A0"/>
                </a:solidFill>
                <a:uFillTx/>
                <a:latin typeface="Arial"/>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33A0"/>
                </a:solidFill>
                <a:uFillTx/>
                <a:latin typeface="Arial"/>
              </a:rPr>
              <a:t>+ </a:t>
            </a:r>
            <a:r>
              <a:rPr lang="en-GB" sz="1800" b="0" i="0" u="none" strike="noStrike" kern="1200" cap="none" spc="0" baseline="0" dirty="0">
                <a:solidFill>
                  <a:srgbClr val="0033A0"/>
                </a:solidFill>
                <a:uFillTx/>
                <a:latin typeface="Arial"/>
              </a:rPr>
              <a:t>avoids staging</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a:solidFill>
                  <a:srgbClr val="0033A0"/>
                </a:solidFill>
                <a:uFillTx/>
                <a:latin typeface="Arial"/>
              </a:rPr>
              <a:t>+ compact footprint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dirty="0">
                <a:solidFill>
                  <a:srgbClr val="0033A0"/>
                </a:solidFill>
                <a:latin typeface="Arial"/>
              </a:rPr>
              <a:t>+ scaling to higher energies (10 TeV)</a:t>
            </a:r>
            <a:endParaRPr lang="en-GB" sz="1800" b="0" i="0" u="none" strike="noStrike" kern="1200" cap="none" spc="0" baseline="0" dirty="0">
              <a:solidFill>
                <a:srgbClr val="0033A0"/>
              </a:solidFill>
              <a:uFillTx/>
              <a:latin typeface="Arial"/>
            </a:endParaRPr>
          </a:p>
        </p:txBody>
      </p:sp>
      <p:sp>
        <p:nvSpPr>
          <p:cNvPr id="21" name="Textfeld 23">
            <a:extLst>
              <a:ext uri="{FF2B5EF4-FFF2-40B4-BE49-F238E27FC236}">
                <a16:creationId xmlns:a16="http://schemas.microsoft.com/office/drawing/2014/main" id="{C8CC6E73-9C6C-C644-9A07-834A3B06B7DF}"/>
              </a:ext>
            </a:extLst>
          </p:cNvPr>
          <p:cNvSpPr txBox="1"/>
          <p:nvPr/>
        </p:nvSpPr>
        <p:spPr>
          <a:xfrm>
            <a:off x="3113989" y="1332545"/>
            <a:ext cx="1109596" cy="307777"/>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a:solidFill>
                  <a:srgbClr val="E97132"/>
                </a:solidFill>
                <a:uFillTx/>
                <a:latin typeface="Arial" pitchFamily="34"/>
                <a:cs typeface="Arial" pitchFamily="34"/>
              </a:rPr>
              <a:t>Since 2023</a:t>
            </a:r>
            <a:endParaRPr lang="en-GB" sz="1400" b="1" i="0" u="none" strike="noStrike" kern="1200" cap="none" spc="0" baseline="0">
              <a:solidFill>
                <a:srgbClr val="E97132"/>
              </a:solidFill>
              <a:uFillTx/>
              <a:latin typeface="Arial" pitchFamily="34"/>
              <a:cs typeface="Arial" pitchFamily="34"/>
            </a:endParaRPr>
          </a:p>
        </p:txBody>
      </p:sp>
      <p:sp>
        <p:nvSpPr>
          <p:cNvPr id="22" name="Textfeld 24">
            <a:extLst>
              <a:ext uri="{FF2B5EF4-FFF2-40B4-BE49-F238E27FC236}">
                <a16:creationId xmlns:a16="http://schemas.microsoft.com/office/drawing/2014/main" id="{433AF9DD-9860-5E63-B13A-15C79C45D05B}"/>
              </a:ext>
            </a:extLst>
          </p:cNvPr>
          <p:cNvSpPr txBox="1"/>
          <p:nvPr/>
        </p:nvSpPr>
        <p:spPr>
          <a:xfrm>
            <a:off x="6922318" y="1324938"/>
            <a:ext cx="1109596" cy="307777"/>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a:solidFill>
                  <a:srgbClr val="E97132"/>
                </a:solidFill>
                <a:uFillTx/>
                <a:latin typeface="Arial" pitchFamily="34"/>
                <a:cs typeface="Arial" pitchFamily="34"/>
              </a:rPr>
              <a:t>Since 2024</a:t>
            </a:r>
            <a:endParaRPr lang="en-GB" sz="1400" b="1" i="0" u="none" strike="noStrike" kern="1200" cap="none" spc="0" baseline="0">
              <a:solidFill>
                <a:srgbClr val="E97132"/>
              </a:solidFill>
              <a:uFillTx/>
              <a:latin typeface="Arial" pitchFamily="34"/>
              <a:cs typeface="Arial" pitchFamily="34"/>
            </a:endParaRPr>
          </a:p>
        </p:txBody>
      </p:sp>
      <p:sp>
        <p:nvSpPr>
          <p:cNvPr id="23" name="Textfeld 25">
            <a:extLst>
              <a:ext uri="{FF2B5EF4-FFF2-40B4-BE49-F238E27FC236}">
                <a16:creationId xmlns:a16="http://schemas.microsoft.com/office/drawing/2014/main" id="{56F40F43-C6D3-26C3-58C9-A58AE9837BA4}"/>
              </a:ext>
            </a:extLst>
          </p:cNvPr>
          <p:cNvSpPr txBox="1"/>
          <p:nvPr/>
        </p:nvSpPr>
        <p:spPr>
          <a:xfrm>
            <a:off x="10709397" y="1311322"/>
            <a:ext cx="1109599" cy="307777"/>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dirty="0">
                <a:solidFill>
                  <a:srgbClr val="E97132"/>
                </a:solidFill>
                <a:uFillTx/>
                <a:latin typeface="Arial" pitchFamily="34"/>
                <a:cs typeface="Arial" pitchFamily="34"/>
              </a:rPr>
              <a:t>Since 2025</a:t>
            </a:r>
            <a:endParaRPr lang="en-GB" sz="1400" b="1" i="0" u="none" strike="noStrike" kern="1200" cap="none" spc="0" baseline="0" dirty="0">
              <a:solidFill>
                <a:srgbClr val="E97132"/>
              </a:solidFill>
              <a:uFillTx/>
              <a:latin typeface="Arial" pitchFamily="34"/>
              <a:cs typeface="Arial" pitchFamily="34"/>
            </a:endParaRPr>
          </a:p>
        </p:txBody>
      </p:sp>
      <p:sp>
        <p:nvSpPr>
          <p:cNvPr id="24" name="Titel 27">
            <a:extLst>
              <a:ext uri="{FF2B5EF4-FFF2-40B4-BE49-F238E27FC236}">
                <a16:creationId xmlns:a16="http://schemas.microsoft.com/office/drawing/2014/main" id="{AE9449BC-D91E-8548-62FB-36EA4676CCAD}"/>
              </a:ext>
            </a:extLst>
          </p:cNvPr>
          <p:cNvSpPr txBox="1">
            <a:spLocks noGrp="1"/>
          </p:cNvSpPr>
          <p:nvPr>
            <p:ph type="title"/>
          </p:nvPr>
        </p:nvSpPr>
        <p:spPr/>
        <p:txBody>
          <a:bodyPr anchorCtr="1"/>
          <a:lstStyle/>
          <a:p>
            <a:pPr lvl="0" algn="ctr"/>
            <a:r>
              <a:rPr lang="en-US"/>
              <a:t>Collider Design Studies</a:t>
            </a:r>
            <a:endParaRPr lang="en-GB"/>
          </a:p>
        </p:txBody>
      </p:sp>
      <p:sp>
        <p:nvSpPr>
          <p:cNvPr id="25" name="Fußzeilenplatzhalter 3">
            <a:extLst>
              <a:ext uri="{FF2B5EF4-FFF2-40B4-BE49-F238E27FC236}">
                <a16:creationId xmlns:a16="http://schemas.microsoft.com/office/drawing/2014/main" id="{9D068AF3-B947-43AF-F8E3-0A40D5BD91F7}"/>
              </a:ext>
            </a:extLst>
          </p:cNvPr>
          <p:cNvSpPr txBox="1"/>
          <p:nvPr/>
        </p:nvSpPr>
        <p:spPr>
          <a:xfrm>
            <a:off x="4259266" y="6383847"/>
            <a:ext cx="6572222"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33A0"/>
                </a:solidFill>
                <a:uFillTx/>
                <a:latin typeface="Arial"/>
              </a:rPr>
              <a:t>High-Gradient Wakefield Accelerators, ESPP Symposium Venice 2025</a:t>
            </a:r>
          </a:p>
        </p:txBody>
      </p:sp>
      <p:sp>
        <p:nvSpPr>
          <p:cNvPr id="26" name="Datumsplatzhalter 39">
            <a:extLst>
              <a:ext uri="{FF2B5EF4-FFF2-40B4-BE49-F238E27FC236}">
                <a16:creationId xmlns:a16="http://schemas.microsoft.com/office/drawing/2014/main" id="{CD8005B1-6400-9B4F-284B-65A3C19056DC}"/>
              </a:ext>
            </a:extLst>
          </p:cNvPr>
          <p:cNvSpPr txBox="1"/>
          <p:nvPr/>
        </p:nvSpPr>
        <p:spPr>
          <a:xfrm>
            <a:off x="2495598" y="6378351"/>
            <a:ext cx="1620792"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0033A0"/>
                </a:solidFill>
                <a:uFillTx/>
                <a:latin typeface="Arial"/>
              </a:rPr>
              <a:t>23.06.2025</a:t>
            </a:r>
            <a:endParaRPr lang="en-GB" sz="1000" b="0" i="0" u="none" strike="noStrike" kern="1200" cap="none" spc="0" baseline="0">
              <a:solidFill>
                <a:srgbClr val="0033A0"/>
              </a:solidFill>
              <a:uFillTx/>
              <a:latin typeface="Arial"/>
            </a:endParaRPr>
          </a:p>
        </p:txBody>
      </p:sp>
    </p:spTree>
    <p:extLst>
      <p:ext uri="{BB962C8B-B14F-4D97-AF65-F5344CB8AC3E}">
        <p14:creationId xmlns:p14="http://schemas.microsoft.com/office/powerpoint/2010/main" val="30677894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5FD3B-701B-FC1B-59C0-D3FE0D5907D3}"/>
            </a:ext>
          </a:extLst>
        </p:cNvPr>
        <p:cNvGrpSpPr/>
        <p:nvPr/>
      </p:nvGrpSpPr>
      <p:grpSpPr>
        <a:xfrm>
          <a:off x="0" y="0"/>
          <a:ext cx="0" cy="0"/>
          <a:chOff x="0" y="0"/>
          <a:chExt cx="0" cy="0"/>
        </a:xfrm>
      </p:grpSpPr>
      <p:pic>
        <p:nvPicPr>
          <p:cNvPr id="2" name="Grafik 13">
            <a:extLst>
              <a:ext uri="{FF2B5EF4-FFF2-40B4-BE49-F238E27FC236}">
                <a16:creationId xmlns:a16="http://schemas.microsoft.com/office/drawing/2014/main" id="{8AB13042-1453-24CC-1732-416755019F3F}"/>
              </a:ext>
            </a:extLst>
          </p:cNvPr>
          <p:cNvPicPr>
            <a:picLocks noChangeAspect="1"/>
          </p:cNvPicPr>
          <p:nvPr/>
        </p:nvPicPr>
        <p:blipFill>
          <a:blip r:embed="rId2"/>
          <a:stretch>
            <a:fillRect/>
          </a:stretch>
        </p:blipFill>
        <p:spPr>
          <a:xfrm>
            <a:off x="1482599" y="947144"/>
            <a:ext cx="1530431" cy="654079"/>
          </a:xfrm>
          <a:prstGeom prst="rect">
            <a:avLst/>
          </a:prstGeom>
          <a:noFill/>
          <a:ln cap="flat">
            <a:noFill/>
          </a:ln>
        </p:spPr>
      </p:pic>
      <p:sp>
        <p:nvSpPr>
          <p:cNvPr id="3" name="Foliennummernplatzhalter 4">
            <a:extLst>
              <a:ext uri="{FF2B5EF4-FFF2-40B4-BE49-F238E27FC236}">
                <a16:creationId xmlns:a16="http://schemas.microsoft.com/office/drawing/2014/main" id="{54567ECD-40D0-817E-0DE5-A1C0FB9613D8}"/>
              </a:ext>
            </a:extLst>
          </p:cNvPr>
          <p:cNvSpPr txBox="1"/>
          <p:nvPr/>
        </p:nvSpPr>
        <p:spPr>
          <a:xfrm>
            <a:off x="11107545" y="6383847"/>
            <a:ext cx="681255"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dirty="0">
                <a:solidFill>
                  <a:srgbClr val="0033A0"/>
                </a:solidFill>
                <a:latin typeface="Arial"/>
              </a:rPr>
              <a:t> 9 / 15</a:t>
            </a:r>
            <a:endParaRPr lang="en-US" sz="1000" b="0" i="0" u="none" strike="noStrike" kern="1200" cap="none" spc="0" baseline="0" dirty="0">
              <a:solidFill>
                <a:srgbClr val="0033A0"/>
              </a:solidFill>
              <a:uFillTx/>
              <a:latin typeface="Arial"/>
            </a:endParaRPr>
          </a:p>
        </p:txBody>
      </p:sp>
      <p:sp>
        <p:nvSpPr>
          <p:cNvPr id="4" name="Rechteck 5">
            <a:extLst>
              <a:ext uri="{FF2B5EF4-FFF2-40B4-BE49-F238E27FC236}">
                <a16:creationId xmlns:a16="http://schemas.microsoft.com/office/drawing/2014/main" id="{62DE949C-133F-4AB4-1A65-5524709AADA3}"/>
              </a:ext>
            </a:extLst>
          </p:cNvPr>
          <p:cNvSpPr/>
          <p:nvPr/>
        </p:nvSpPr>
        <p:spPr>
          <a:xfrm>
            <a:off x="4254684" y="1592263"/>
            <a:ext cx="3673473" cy="4608511"/>
          </a:xfrm>
          <a:prstGeom prst="rect">
            <a:avLst/>
          </a:prstGeom>
          <a:noFill/>
          <a:ln w="12701" cap="flat">
            <a:solidFill>
              <a:srgbClr val="BEBEC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5" name="Rechteck 6">
            <a:extLst>
              <a:ext uri="{FF2B5EF4-FFF2-40B4-BE49-F238E27FC236}">
                <a16:creationId xmlns:a16="http://schemas.microsoft.com/office/drawing/2014/main" id="{98F6635C-64A3-1074-782E-9D5D8C889E30}"/>
              </a:ext>
            </a:extLst>
          </p:cNvPr>
          <p:cNvSpPr/>
          <p:nvPr/>
        </p:nvSpPr>
        <p:spPr>
          <a:xfrm>
            <a:off x="442907" y="1604589"/>
            <a:ext cx="3673473" cy="4608511"/>
          </a:xfrm>
          <a:prstGeom prst="rect">
            <a:avLst/>
          </a:prstGeom>
          <a:noFill/>
          <a:ln w="12701" cap="flat">
            <a:solidFill>
              <a:srgbClr val="BEBEC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6" name="Rechteck 7">
            <a:extLst>
              <a:ext uri="{FF2B5EF4-FFF2-40B4-BE49-F238E27FC236}">
                <a16:creationId xmlns:a16="http://schemas.microsoft.com/office/drawing/2014/main" id="{45329860-C19C-55EB-8103-C88F4BCC4BA5}"/>
              </a:ext>
            </a:extLst>
          </p:cNvPr>
          <p:cNvSpPr/>
          <p:nvPr/>
        </p:nvSpPr>
        <p:spPr>
          <a:xfrm>
            <a:off x="8080269" y="1593863"/>
            <a:ext cx="3673473" cy="4608511"/>
          </a:xfrm>
          <a:prstGeom prst="rect">
            <a:avLst/>
          </a:prstGeom>
          <a:noFill/>
          <a:ln w="12701" cap="flat">
            <a:solidFill>
              <a:srgbClr val="BEBEC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7" name="Textfeld 8">
            <a:extLst>
              <a:ext uri="{FF2B5EF4-FFF2-40B4-BE49-F238E27FC236}">
                <a16:creationId xmlns:a16="http://schemas.microsoft.com/office/drawing/2014/main" id="{6C227990-6BB3-6857-843F-3F1F9DCFC7AF}"/>
              </a:ext>
            </a:extLst>
          </p:cNvPr>
          <p:cNvSpPr txBox="1"/>
          <p:nvPr/>
        </p:nvSpPr>
        <p:spPr>
          <a:xfrm>
            <a:off x="451366" y="1616988"/>
            <a:ext cx="3673473" cy="830997"/>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0033A0"/>
                </a:solidFill>
                <a:uFillTx/>
                <a:latin typeface="Arial"/>
              </a:rPr>
              <a:t>HALHF</a:t>
            </a:r>
            <a:br>
              <a:rPr lang="en-US" sz="1800" b="0" i="0" u="none" strike="noStrike" kern="1200" cap="none" spc="0" baseline="0" dirty="0">
                <a:solidFill>
                  <a:srgbClr val="0033A0"/>
                </a:solidFill>
                <a:uFillTx/>
                <a:latin typeface="Arial"/>
              </a:rPr>
            </a:br>
            <a:r>
              <a:rPr lang="en-US" sz="1800" b="1" i="0" u="none" strike="noStrike" kern="1200" cap="none" spc="0" baseline="0" dirty="0">
                <a:solidFill>
                  <a:srgbClr val="0033A0"/>
                </a:solidFill>
                <a:uFillTx/>
                <a:latin typeface="Arial"/>
              </a:rPr>
              <a:t>H</a:t>
            </a:r>
            <a:r>
              <a:rPr lang="en-US" sz="1800" b="0" i="0" u="none" strike="noStrike" kern="1200" cap="none" spc="0" baseline="0" dirty="0">
                <a:solidFill>
                  <a:srgbClr val="0033A0"/>
                </a:solidFill>
                <a:uFillTx/>
                <a:latin typeface="Arial"/>
              </a:rPr>
              <a:t>ybrid, </a:t>
            </a:r>
            <a:r>
              <a:rPr lang="en-US" sz="1800" b="1" i="0" u="none" strike="noStrike" kern="1200" cap="none" spc="0" baseline="0" dirty="0">
                <a:solidFill>
                  <a:srgbClr val="0033A0"/>
                </a:solidFill>
                <a:uFillTx/>
                <a:latin typeface="Arial"/>
              </a:rPr>
              <a:t>A</a:t>
            </a:r>
            <a:r>
              <a:rPr lang="en-US" sz="1800" b="0" i="0" u="none" strike="noStrike" kern="1200" cap="none" spc="0" baseline="0" dirty="0">
                <a:solidFill>
                  <a:srgbClr val="0033A0"/>
                </a:solidFill>
                <a:uFillTx/>
                <a:latin typeface="Arial"/>
              </a:rPr>
              <a:t>symmetric, </a:t>
            </a:r>
            <a:r>
              <a:rPr lang="en-US" sz="1800" b="1" i="0" u="none" strike="noStrike" kern="1200" cap="none" spc="0" baseline="0" dirty="0">
                <a:solidFill>
                  <a:srgbClr val="0033A0"/>
                </a:solidFill>
                <a:uFillTx/>
                <a:latin typeface="Arial"/>
              </a:rPr>
              <a:t>L</a:t>
            </a:r>
            <a:r>
              <a:rPr lang="en-US" sz="1800" b="0" i="0" u="none" strike="noStrike" kern="1200" cap="none" spc="0" baseline="0" dirty="0">
                <a:solidFill>
                  <a:srgbClr val="0033A0"/>
                </a:solidFill>
                <a:uFillTx/>
                <a:latin typeface="Arial"/>
              </a:rPr>
              <a:t>inear </a:t>
            </a:r>
            <a:r>
              <a:rPr lang="en-US" sz="1800" b="1" i="0" u="none" strike="noStrike" kern="1200" cap="none" spc="0" baseline="0" dirty="0">
                <a:solidFill>
                  <a:srgbClr val="0033A0"/>
                </a:solidFill>
                <a:uFillTx/>
                <a:latin typeface="Arial"/>
              </a:rPr>
              <a:t>H</a:t>
            </a:r>
            <a:r>
              <a:rPr lang="en-US" sz="1800" b="0" i="0" u="none" strike="noStrike" kern="1200" cap="none" spc="0" baseline="0" dirty="0">
                <a:solidFill>
                  <a:srgbClr val="0033A0"/>
                </a:solidFill>
                <a:uFillTx/>
                <a:latin typeface="Arial"/>
              </a:rPr>
              <a:t>iggs </a:t>
            </a:r>
            <a:r>
              <a:rPr lang="en-US" sz="1800" b="1" i="0" u="none" strike="noStrike" kern="1200" cap="none" spc="0" baseline="0" dirty="0">
                <a:solidFill>
                  <a:srgbClr val="0033A0"/>
                </a:solidFill>
                <a:uFillTx/>
                <a:latin typeface="Arial"/>
              </a:rPr>
              <a:t>F</a:t>
            </a:r>
            <a:r>
              <a:rPr lang="en-US" sz="1800" b="0" i="0" u="none" strike="noStrike" kern="1200" cap="none" spc="0" baseline="0" dirty="0">
                <a:solidFill>
                  <a:srgbClr val="0033A0"/>
                </a:solidFill>
                <a:uFillTx/>
                <a:latin typeface="Arial"/>
              </a:rPr>
              <a:t>actory</a:t>
            </a:r>
            <a:endParaRPr lang="en-GB" sz="1800" b="0" i="0" u="none" strike="noStrike" kern="1200" cap="none" spc="0" baseline="0" dirty="0">
              <a:solidFill>
                <a:srgbClr val="0033A0"/>
              </a:solidFill>
              <a:uFillTx/>
              <a:latin typeface="Arial"/>
            </a:endParaRPr>
          </a:p>
        </p:txBody>
      </p:sp>
      <p:sp>
        <p:nvSpPr>
          <p:cNvPr id="8" name="Textfeld 9">
            <a:extLst>
              <a:ext uri="{FF2B5EF4-FFF2-40B4-BE49-F238E27FC236}">
                <a16:creationId xmlns:a16="http://schemas.microsoft.com/office/drawing/2014/main" id="{A10AAC10-969C-2CE9-1F30-F29E65FDA158}"/>
              </a:ext>
            </a:extLst>
          </p:cNvPr>
          <p:cNvSpPr txBox="1"/>
          <p:nvPr/>
        </p:nvSpPr>
        <p:spPr>
          <a:xfrm>
            <a:off x="4259266" y="1603007"/>
            <a:ext cx="3708943" cy="830997"/>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err="1">
                <a:solidFill>
                  <a:srgbClr val="0033A0"/>
                </a:solidFill>
                <a:uFillTx/>
                <a:latin typeface="Arial"/>
              </a:rPr>
              <a:t>ALiVE</a:t>
            </a:r>
            <a:endParaRPr lang="en-US" sz="1800" b="1" i="0" u="none" strike="noStrike" kern="1200" cap="none" spc="0" baseline="0" dirty="0">
              <a:solidFill>
                <a:srgbClr val="0033A0"/>
              </a:solidFill>
              <a:uFillTx/>
              <a:latin typeface="Arial"/>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0" cap="none" spc="0" baseline="0" dirty="0">
                <a:solidFill>
                  <a:srgbClr val="0033A0"/>
                </a:solidFill>
                <a:uFillTx/>
                <a:latin typeface="Arial"/>
              </a:rPr>
              <a:t>A</a:t>
            </a:r>
            <a:r>
              <a:rPr lang="en-US" sz="1800" b="0" i="0" u="none" strike="noStrike" kern="0" cap="none" spc="0" baseline="0" dirty="0">
                <a:solidFill>
                  <a:srgbClr val="0033A0"/>
                </a:solidFill>
                <a:uFillTx/>
                <a:latin typeface="Arial"/>
              </a:rPr>
              <a:t> </a:t>
            </a:r>
            <a:r>
              <a:rPr lang="en-US" sz="1800" b="1" i="0" u="none" strike="noStrike" kern="0" cap="none" spc="0" baseline="0" dirty="0">
                <a:solidFill>
                  <a:srgbClr val="0033A0"/>
                </a:solidFill>
                <a:uFillTx/>
                <a:latin typeface="Arial"/>
              </a:rPr>
              <a:t>Li</a:t>
            </a:r>
            <a:r>
              <a:rPr lang="en-US" sz="1800" b="0" i="0" u="none" strike="noStrike" kern="0" cap="none" spc="0" baseline="0" dirty="0">
                <a:solidFill>
                  <a:srgbClr val="0033A0"/>
                </a:solidFill>
                <a:uFillTx/>
                <a:latin typeface="Arial"/>
              </a:rPr>
              <a:t>near accelerator for </a:t>
            </a:r>
            <a:r>
              <a:rPr lang="en-US" sz="1800" b="1" i="0" u="none" strike="noStrike" kern="0" cap="none" spc="0" baseline="0" dirty="0">
                <a:solidFill>
                  <a:srgbClr val="0033A0"/>
                </a:solidFill>
                <a:uFillTx/>
                <a:latin typeface="Arial"/>
              </a:rPr>
              <a:t>V</a:t>
            </a:r>
            <a:r>
              <a:rPr lang="en-US" sz="1800" b="0" i="0" u="none" strike="noStrike" kern="0" cap="none" spc="0" baseline="0" dirty="0">
                <a:solidFill>
                  <a:srgbClr val="0033A0"/>
                </a:solidFill>
                <a:uFillTx/>
                <a:latin typeface="Arial"/>
              </a:rPr>
              <a:t>ery high </a:t>
            </a:r>
            <a:r>
              <a:rPr lang="en-US" sz="1800" b="1" i="0" u="none" strike="noStrike" kern="0" cap="none" spc="0" baseline="0" dirty="0">
                <a:solidFill>
                  <a:srgbClr val="0033A0"/>
                </a:solidFill>
                <a:uFillTx/>
                <a:latin typeface="Arial"/>
              </a:rPr>
              <a:t>E</a:t>
            </a:r>
            <a:r>
              <a:rPr lang="en-US" sz="1800" b="0" i="0" u="none" strike="noStrike" kern="0" cap="none" spc="0" baseline="0" dirty="0">
                <a:solidFill>
                  <a:srgbClr val="0033A0"/>
                </a:solidFill>
                <a:uFillTx/>
                <a:latin typeface="Arial"/>
              </a:rPr>
              <a:t>nergies</a:t>
            </a:r>
            <a:endParaRPr lang="en-GB" sz="1800" b="0" i="0" u="none" strike="noStrike" kern="1200" cap="none" spc="0" baseline="0" dirty="0">
              <a:solidFill>
                <a:srgbClr val="0033A0"/>
              </a:solidFill>
              <a:uFillTx/>
              <a:latin typeface="Arial"/>
            </a:endParaRPr>
          </a:p>
        </p:txBody>
      </p:sp>
      <p:sp>
        <p:nvSpPr>
          <p:cNvPr id="9" name="Textfeld 10">
            <a:extLst>
              <a:ext uri="{FF2B5EF4-FFF2-40B4-BE49-F238E27FC236}">
                <a16:creationId xmlns:a16="http://schemas.microsoft.com/office/drawing/2014/main" id="{ED1B3E2F-BDD8-4F33-34B5-3864D4BDA88B}"/>
              </a:ext>
            </a:extLst>
          </p:cNvPr>
          <p:cNvSpPr txBox="1"/>
          <p:nvPr/>
        </p:nvSpPr>
        <p:spPr>
          <a:xfrm>
            <a:off x="8085042" y="1601900"/>
            <a:ext cx="3673473" cy="830997"/>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33A0"/>
                </a:solidFill>
                <a:uFillTx/>
                <a:latin typeface="Arial"/>
              </a:rPr>
              <a:t>10 TeV</a:t>
            </a:r>
            <a:br>
              <a:rPr lang="en-US" sz="1800" b="0" i="0" u="none" strike="noStrike" kern="1200" cap="none" spc="0" baseline="0">
                <a:solidFill>
                  <a:srgbClr val="0033A0"/>
                </a:solidFill>
                <a:uFillTx/>
                <a:latin typeface="Arial"/>
              </a:rPr>
            </a:br>
            <a:r>
              <a:rPr lang="en-GB" sz="1800" b="0" i="0" u="none" strike="noStrike" kern="1200" cap="none" spc="0" baseline="0">
                <a:solidFill>
                  <a:srgbClr val="0033A0"/>
                </a:solidFill>
                <a:uFillTx/>
                <a:latin typeface="Arial"/>
              </a:rPr>
              <a:t>Design Initiative for a </a:t>
            </a:r>
            <a:r>
              <a:rPr lang="en-GB" sz="1800" b="1" i="0" u="none" strike="noStrike" kern="1200" cap="none" spc="0" baseline="0">
                <a:solidFill>
                  <a:srgbClr val="0033A0"/>
                </a:solidFill>
                <a:uFillTx/>
                <a:latin typeface="Arial"/>
              </a:rPr>
              <a:t>10 TeV</a:t>
            </a:r>
            <a:r>
              <a:rPr lang="en-GB" sz="1800" b="0" i="0" u="none" strike="noStrike" kern="1200" cap="none" spc="0" baseline="0">
                <a:solidFill>
                  <a:srgbClr val="0033A0"/>
                </a:solidFill>
                <a:uFillTx/>
                <a:latin typeface="Arial"/>
              </a:rPr>
              <a:t> pCM Wakefield Collider</a:t>
            </a:r>
          </a:p>
        </p:txBody>
      </p:sp>
      <p:pic>
        <p:nvPicPr>
          <p:cNvPr id="10" name="Grafik 11">
            <a:extLst>
              <a:ext uri="{FF2B5EF4-FFF2-40B4-BE49-F238E27FC236}">
                <a16:creationId xmlns:a16="http://schemas.microsoft.com/office/drawing/2014/main" id="{A45D97FA-5121-C75C-EC5D-40360459A74D}"/>
              </a:ext>
            </a:extLst>
          </p:cNvPr>
          <p:cNvPicPr>
            <a:picLocks noChangeAspect="1"/>
          </p:cNvPicPr>
          <p:nvPr/>
        </p:nvPicPr>
        <p:blipFill>
          <a:blip r:embed="rId3"/>
          <a:stretch>
            <a:fillRect/>
          </a:stretch>
        </p:blipFill>
        <p:spPr>
          <a:xfrm>
            <a:off x="5735958" y="954770"/>
            <a:ext cx="1002209" cy="605552"/>
          </a:xfrm>
          <a:prstGeom prst="rect">
            <a:avLst/>
          </a:prstGeom>
          <a:noFill/>
          <a:ln cap="flat">
            <a:noFill/>
          </a:ln>
        </p:spPr>
      </p:pic>
      <p:pic>
        <p:nvPicPr>
          <p:cNvPr id="11" name="Grafik 15">
            <a:extLst>
              <a:ext uri="{FF2B5EF4-FFF2-40B4-BE49-F238E27FC236}">
                <a16:creationId xmlns:a16="http://schemas.microsoft.com/office/drawing/2014/main" id="{D7944EE7-3F97-EC83-66DE-78AFA7A68B9A}"/>
              </a:ext>
            </a:extLst>
          </p:cNvPr>
          <p:cNvPicPr>
            <a:picLocks noChangeAspect="1"/>
          </p:cNvPicPr>
          <p:nvPr/>
        </p:nvPicPr>
        <p:blipFill>
          <a:blip r:embed="rId4"/>
          <a:stretch>
            <a:fillRect/>
          </a:stretch>
        </p:blipFill>
        <p:spPr>
          <a:xfrm>
            <a:off x="9565785" y="911281"/>
            <a:ext cx="792089" cy="586423"/>
          </a:xfrm>
          <a:prstGeom prst="rect">
            <a:avLst/>
          </a:prstGeom>
          <a:noFill/>
          <a:ln cap="flat">
            <a:noFill/>
          </a:ln>
        </p:spPr>
      </p:pic>
      <p:pic>
        <p:nvPicPr>
          <p:cNvPr id="12" name="Grafik 17" descr="Ein Bild, das Text, Schrift, Logo, Screenshot enthält.&#10;&#10;KI-generierte Inhalte können fehlerhaft sein.">
            <a:extLst>
              <a:ext uri="{FF2B5EF4-FFF2-40B4-BE49-F238E27FC236}">
                <a16:creationId xmlns:a16="http://schemas.microsoft.com/office/drawing/2014/main" id="{588AD584-08C9-2F4C-3DE0-7FF3793A0FEB}"/>
              </a:ext>
            </a:extLst>
          </p:cNvPr>
          <p:cNvPicPr>
            <a:picLocks noChangeAspect="1"/>
          </p:cNvPicPr>
          <p:nvPr/>
        </p:nvPicPr>
        <p:blipFill>
          <a:blip r:embed="rId5"/>
          <a:stretch>
            <a:fillRect/>
          </a:stretch>
        </p:blipFill>
        <p:spPr>
          <a:xfrm>
            <a:off x="1380" y="2971"/>
            <a:ext cx="1451646" cy="890204"/>
          </a:xfrm>
          <a:prstGeom prst="rect">
            <a:avLst/>
          </a:prstGeom>
          <a:noFill/>
          <a:ln cap="flat">
            <a:noFill/>
          </a:ln>
        </p:spPr>
      </p:pic>
      <p:sp>
        <p:nvSpPr>
          <p:cNvPr id="13" name="Textfeld 17">
            <a:extLst>
              <a:ext uri="{FF2B5EF4-FFF2-40B4-BE49-F238E27FC236}">
                <a16:creationId xmlns:a16="http://schemas.microsoft.com/office/drawing/2014/main" id="{82545616-8273-37E7-171C-46A5FE5BDC2E}"/>
              </a:ext>
            </a:extLst>
          </p:cNvPr>
          <p:cNvSpPr txBox="1"/>
          <p:nvPr/>
        </p:nvSpPr>
        <p:spPr>
          <a:xfrm>
            <a:off x="8224817" y="2551441"/>
            <a:ext cx="3384377" cy="984881"/>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2F2F2F"/>
                </a:solidFill>
                <a:uFillTx/>
                <a:latin typeface="Arial"/>
              </a:rPr>
              <a:t>Technology candidates: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600" b="0" i="0" u="none" strike="noStrike" kern="1200" cap="none" spc="0" baseline="0">
                <a:solidFill>
                  <a:srgbClr val="2F2F2F"/>
                </a:solidFill>
                <a:uFillTx/>
                <a:latin typeface="Arial"/>
              </a:rPr>
              <a:t>Laser-Driven Plasma Wakefields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600" b="0" i="0" u="none" strike="noStrike" kern="1200" cap="none" spc="0" baseline="0">
                <a:solidFill>
                  <a:srgbClr val="2F2F2F"/>
                </a:solidFill>
                <a:uFillTx/>
                <a:latin typeface="Arial"/>
              </a:rPr>
              <a:t>Beam-Driven Plasma Wakefields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600" b="0" i="0" u="none" strike="noStrike" kern="1200" cap="none" spc="0" baseline="0">
                <a:solidFill>
                  <a:srgbClr val="2F2F2F"/>
                </a:solidFill>
                <a:uFillTx/>
                <a:latin typeface="Arial"/>
              </a:rPr>
              <a:t>Structure Wakefields</a:t>
            </a:r>
            <a:endParaRPr lang="en-GB" sz="1600" b="0" i="0" u="none" strike="noStrike" kern="1200" cap="none" spc="0" baseline="0">
              <a:solidFill>
                <a:srgbClr val="2F2F2F"/>
              </a:solidFill>
              <a:uFillTx/>
              <a:latin typeface="Arial"/>
            </a:endParaRPr>
          </a:p>
        </p:txBody>
      </p:sp>
      <p:sp>
        <p:nvSpPr>
          <p:cNvPr id="14" name="Textfeld 18">
            <a:extLst>
              <a:ext uri="{FF2B5EF4-FFF2-40B4-BE49-F238E27FC236}">
                <a16:creationId xmlns:a16="http://schemas.microsoft.com/office/drawing/2014/main" id="{658714D4-20D3-1E0A-99B1-EC735683F797}"/>
              </a:ext>
            </a:extLst>
          </p:cNvPr>
          <p:cNvSpPr txBox="1"/>
          <p:nvPr/>
        </p:nvSpPr>
        <p:spPr>
          <a:xfrm>
            <a:off x="8224817" y="3628988"/>
            <a:ext cx="3384377" cy="1231102"/>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2F2F2F"/>
                </a:solidFill>
                <a:uFillTx/>
                <a:latin typeface="Arial"/>
              </a:rPr>
              <a:t>Collider type:</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600" b="0" i="0" u="none" strike="noStrike" kern="1200" cap="none" spc="0" baseline="0">
                <a:solidFill>
                  <a:srgbClr val="2F2F2F"/>
                </a:solidFill>
                <a:uFillTx/>
                <a:latin typeface="Arial"/>
              </a:rPr>
              <a:t>e</a:t>
            </a:r>
            <a:r>
              <a:rPr lang="en-US" sz="1600" b="0" i="0" u="none" strike="noStrike" kern="1200" cap="none" spc="0" baseline="30000">
                <a:solidFill>
                  <a:srgbClr val="2F2F2F"/>
                </a:solidFill>
                <a:uFillTx/>
                <a:latin typeface="Arial"/>
              </a:rPr>
              <a:t>+</a:t>
            </a:r>
            <a:r>
              <a:rPr lang="en-US" sz="1600" b="0" i="0" u="none" strike="noStrike" kern="1200" cap="none" spc="0" baseline="0">
                <a:solidFill>
                  <a:srgbClr val="2F2F2F"/>
                </a:solidFill>
                <a:uFillTx/>
                <a:latin typeface="Arial"/>
              </a:rPr>
              <a:t>e</a:t>
            </a:r>
            <a:r>
              <a:rPr lang="en-US" sz="1600" b="0" i="0" u="none" strike="noStrike" kern="1200" cap="none" spc="0" baseline="30000">
                <a:solidFill>
                  <a:srgbClr val="2F2F2F"/>
                </a:solidFill>
                <a:uFillTx/>
                <a:latin typeface="Arial"/>
              </a:rPr>
              <a:t>-</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600" b="0" i="0" u="none" strike="noStrike" kern="1200" cap="none" spc="0" baseline="0">
                <a:solidFill>
                  <a:srgbClr val="2F2F2F"/>
                </a:solidFill>
                <a:uFillTx/>
                <a:latin typeface="Arial"/>
              </a:rPr>
              <a:t>e</a:t>
            </a:r>
            <a:r>
              <a:rPr lang="en-US" sz="1600" b="0" i="0" u="none" strike="noStrike" kern="1200" cap="none" spc="0" baseline="30000">
                <a:solidFill>
                  <a:srgbClr val="2F2F2F"/>
                </a:solidFill>
                <a:uFillTx/>
                <a:latin typeface="Arial"/>
              </a:rPr>
              <a:t>-</a:t>
            </a:r>
            <a:r>
              <a:rPr lang="en-US" sz="1600" b="0" i="0" u="none" strike="noStrike" kern="1200" cap="none" spc="0" baseline="0">
                <a:solidFill>
                  <a:srgbClr val="2F2F2F"/>
                </a:solidFill>
                <a:uFillTx/>
                <a:latin typeface="Arial"/>
              </a:rPr>
              <a:t>e</a:t>
            </a:r>
            <a:r>
              <a:rPr lang="en-US" sz="1600" b="0" i="0" u="none" strike="noStrike" kern="1200" cap="none" spc="0" baseline="30000">
                <a:solidFill>
                  <a:srgbClr val="2F2F2F"/>
                </a:solidFill>
                <a:uFillTx/>
                <a:latin typeface="Arial"/>
              </a:rPr>
              <a:t>-</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600" b="0" i="0" u="none" strike="noStrike" kern="1200" cap="none" spc="0" baseline="0">
                <a:solidFill>
                  <a:srgbClr val="2F2F2F"/>
                </a:solidFill>
                <a:uFillTx/>
                <a:latin typeface="Arial" pitchFamily="34"/>
                <a:cs typeface="Arial" pitchFamily="34"/>
              </a:rPr>
              <a:t>γ</a:t>
            </a:r>
            <a:r>
              <a:rPr lang="el-GR" sz="1600" b="0" i="0" u="none" strike="noStrike" kern="1200" cap="none" spc="0" baseline="0">
                <a:solidFill>
                  <a:srgbClr val="2F2F2F"/>
                </a:solidFill>
                <a:uFillTx/>
                <a:latin typeface="Arial" pitchFamily="34"/>
                <a:cs typeface="Arial" pitchFamily="34"/>
              </a:rPr>
              <a:t>γ</a:t>
            </a:r>
            <a:endParaRPr lang="en-GB" sz="1600" b="0" i="0" u="none" strike="noStrike" kern="1200" cap="none" spc="0" baseline="0">
              <a:solidFill>
                <a:srgbClr val="2F2F2F"/>
              </a:solidFill>
              <a:uFillTx/>
              <a:latin typeface="Arial" pitchFamily="34"/>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0" i="0" u="none" strike="noStrike" kern="1200" cap="none" spc="0" baseline="0">
              <a:solidFill>
                <a:srgbClr val="2F2F2F"/>
              </a:solidFill>
              <a:uFillTx/>
              <a:latin typeface="Arial"/>
            </a:endParaRPr>
          </a:p>
        </p:txBody>
      </p:sp>
      <p:pic>
        <p:nvPicPr>
          <p:cNvPr id="15" name="Picture 12">
            <a:extLst>
              <a:ext uri="{FF2B5EF4-FFF2-40B4-BE49-F238E27FC236}">
                <a16:creationId xmlns:a16="http://schemas.microsoft.com/office/drawing/2014/main" id="{60A6E732-4B9A-F811-BFFA-ED7D5F424FDA}"/>
              </a:ext>
            </a:extLst>
          </p:cNvPr>
          <p:cNvPicPr>
            <a:picLocks noChangeAspect="1"/>
          </p:cNvPicPr>
          <p:nvPr/>
        </p:nvPicPr>
        <p:blipFill>
          <a:blip r:embed="rId6"/>
          <a:stretch>
            <a:fillRect/>
          </a:stretch>
        </p:blipFill>
        <p:spPr>
          <a:xfrm>
            <a:off x="9800484" y="3775356"/>
            <a:ext cx="1685668" cy="837398"/>
          </a:xfrm>
          <a:prstGeom prst="rect">
            <a:avLst/>
          </a:prstGeom>
          <a:noFill/>
          <a:ln cap="flat">
            <a:noFill/>
          </a:ln>
        </p:spPr>
      </p:pic>
      <p:sp>
        <p:nvSpPr>
          <p:cNvPr id="16" name="Textfeld 20">
            <a:extLst>
              <a:ext uri="{FF2B5EF4-FFF2-40B4-BE49-F238E27FC236}">
                <a16:creationId xmlns:a16="http://schemas.microsoft.com/office/drawing/2014/main" id="{C95A4952-1D3E-8827-E639-8EA7918F6307}"/>
              </a:ext>
            </a:extLst>
          </p:cNvPr>
          <p:cNvSpPr txBox="1"/>
          <p:nvPr/>
        </p:nvSpPr>
        <p:spPr>
          <a:xfrm>
            <a:off x="451366" y="2573743"/>
            <a:ext cx="3673473" cy="1938994"/>
          </a:xfrm>
          <a:prstGeom prst="rect">
            <a:avLst/>
          </a:prstGeom>
          <a:noFill/>
          <a:ln cap="flat">
            <a:noFill/>
          </a:ln>
        </p:spPr>
        <p:txBody>
          <a:bodyPr vert="horz" wrap="square" lIns="0" tIns="0" rIns="0" bIns="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dirty="0">
                <a:solidFill>
                  <a:srgbClr val="2F2F2F"/>
                </a:solidFill>
                <a:uFillTx/>
                <a:latin typeface="Arial"/>
              </a:rPr>
              <a:t>e</a:t>
            </a:r>
            <a:r>
              <a:rPr lang="en-GB" sz="1800" b="0" i="0" u="none" strike="noStrike" kern="1200" cap="none" spc="0" baseline="30000" dirty="0">
                <a:solidFill>
                  <a:srgbClr val="2F2F2F"/>
                </a:solidFill>
                <a:uFillTx/>
                <a:latin typeface="Arial"/>
              </a:rPr>
              <a:t>-</a:t>
            </a:r>
            <a:r>
              <a:rPr lang="en-GB" sz="1800" b="0" i="0" u="none" strike="noStrike" kern="1200" cap="none" spc="0" baseline="0" dirty="0">
                <a:solidFill>
                  <a:srgbClr val="2F2F2F"/>
                </a:solidFill>
                <a:uFillTx/>
                <a:latin typeface="Arial"/>
              </a:rPr>
              <a:t> </a:t>
            </a:r>
            <a:r>
              <a:rPr lang="en-GB" sz="1800" b="0" i="0" u="none" strike="noStrike" kern="0" cap="none" spc="0" baseline="0" dirty="0">
                <a:solidFill>
                  <a:srgbClr val="2F2F2F"/>
                </a:solidFill>
                <a:uFillTx/>
                <a:latin typeface="Arial"/>
              </a:rPr>
              <a:t>a</a:t>
            </a:r>
            <a:r>
              <a:rPr lang="en-GB" sz="1800" b="0" i="0" u="none" strike="noStrike" kern="1200" cap="none" spc="0" baseline="0" dirty="0">
                <a:solidFill>
                  <a:srgbClr val="2F2F2F"/>
                </a:solidFill>
                <a:uFillTx/>
                <a:latin typeface="Arial"/>
              </a:rPr>
              <a:t>cceleration in </a:t>
            </a:r>
            <a:r>
              <a:rPr lang="en-GB" sz="1800" b="1" i="0" u="none" strike="noStrike" kern="1200" cap="none" spc="0" baseline="0" dirty="0">
                <a:solidFill>
                  <a:srgbClr val="2F2F2F"/>
                </a:solidFill>
                <a:uFillTx/>
                <a:latin typeface="Arial"/>
              </a:rPr>
              <a:t>e</a:t>
            </a:r>
            <a:r>
              <a:rPr lang="en-GB" sz="1800" b="1" i="0" u="none" strike="noStrike" kern="1200" cap="none" spc="0" baseline="30000" dirty="0">
                <a:solidFill>
                  <a:srgbClr val="2F2F2F"/>
                </a:solidFill>
                <a:uFillTx/>
                <a:latin typeface="Arial"/>
              </a:rPr>
              <a:t>-</a:t>
            </a:r>
            <a:r>
              <a:rPr lang="en-GB" sz="1800" b="1" i="0" u="none" strike="noStrike" kern="1200" cap="none" spc="0" baseline="0" dirty="0">
                <a:solidFill>
                  <a:srgbClr val="2F2F2F"/>
                </a:solidFill>
                <a:uFillTx/>
                <a:latin typeface="Arial"/>
              </a:rPr>
              <a:t> </a:t>
            </a:r>
            <a:r>
              <a:rPr lang="en-GB" sz="1800" b="1" i="0" u="none" strike="noStrike" kern="0" cap="none" spc="0" baseline="0" dirty="0">
                <a:solidFill>
                  <a:srgbClr val="2F2F2F"/>
                </a:solidFill>
                <a:uFillTx/>
                <a:latin typeface="Arial"/>
              </a:rPr>
              <a:t>b</a:t>
            </a:r>
            <a:r>
              <a:rPr lang="en-GB" sz="1800" b="1" i="0" u="none" strike="noStrike" kern="1200" cap="none" spc="0" baseline="0" dirty="0">
                <a:solidFill>
                  <a:srgbClr val="2F2F2F"/>
                </a:solidFill>
                <a:uFillTx/>
                <a:latin typeface="Arial"/>
              </a:rPr>
              <a:t>eam–</a:t>
            </a:r>
            <a:r>
              <a:rPr lang="en-GB" sz="1800" b="1" i="0" u="none" strike="noStrike" kern="0" cap="none" spc="0" baseline="0" dirty="0">
                <a:solidFill>
                  <a:srgbClr val="2F2F2F"/>
                </a:solidFill>
                <a:uFillTx/>
                <a:latin typeface="Arial"/>
              </a:rPr>
              <a:t>d</a:t>
            </a:r>
            <a:r>
              <a:rPr lang="en-GB" sz="1800" b="1" i="0" u="none" strike="noStrike" kern="1200" cap="none" spc="0" baseline="0" dirty="0">
                <a:solidFill>
                  <a:srgbClr val="2F2F2F"/>
                </a:solidFill>
                <a:uFillTx/>
                <a:latin typeface="Arial"/>
              </a:rPr>
              <a:t>riven plasma </a:t>
            </a:r>
            <a:r>
              <a:rPr lang="en-GB" sz="1800" b="1" i="0" u="none" strike="noStrike" kern="0" cap="none" spc="0" baseline="0" dirty="0">
                <a:solidFill>
                  <a:srgbClr val="2F2F2F"/>
                </a:solidFill>
                <a:uFillTx/>
                <a:latin typeface="Arial"/>
              </a:rPr>
              <a:t>w</a:t>
            </a:r>
            <a:r>
              <a:rPr lang="en-GB" sz="1800" b="1" i="0" u="none" strike="noStrike" kern="1200" cap="none" spc="0" baseline="0" dirty="0">
                <a:solidFill>
                  <a:srgbClr val="2F2F2F"/>
                </a:solidFill>
                <a:uFillTx/>
                <a:latin typeface="Arial"/>
              </a:rPr>
              <a:t>akefields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dirty="0">
                <a:solidFill>
                  <a:srgbClr val="2F2F2F"/>
                </a:solidFill>
                <a:uFillTx/>
                <a:latin typeface="Arial"/>
              </a:rPr>
              <a:t>e</a:t>
            </a:r>
            <a:r>
              <a:rPr lang="en-GB" sz="1800" b="0" i="0" u="none" strike="noStrike" kern="1200" cap="none" spc="0" baseline="30000" dirty="0">
                <a:solidFill>
                  <a:srgbClr val="2F2F2F"/>
                </a:solidFill>
                <a:uFillTx/>
                <a:latin typeface="Arial"/>
              </a:rPr>
              <a:t>+</a:t>
            </a:r>
            <a:r>
              <a:rPr lang="en-GB" sz="1800" b="0" i="0" u="none" strike="noStrike" kern="1200" cap="none" spc="0" baseline="0" dirty="0">
                <a:solidFill>
                  <a:srgbClr val="2F2F2F"/>
                </a:solidFill>
                <a:uFillTx/>
                <a:latin typeface="Arial"/>
              </a:rPr>
              <a:t> </a:t>
            </a:r>
            <a:r>
              <a:rPr lang="en-GB" sz="1800" b="0" i="0" u="none" strike="noStrike" kern="0" cap="none" spc="0" baseline="0" dirty="0">
                <a:solidFill>
                  <a:srgbClr val="2F2F2F"/>
                </a:solidFill>
                <a:uFillTx/>
                <a:latin typeface="Arial"/>
              </a:rPr>
              <a:t>a</a:t>
            </a:r>
            <a:r>
              <a:rPr lang="en-GB" sz="1800" b="0" i="0" u="none" strike="noStrike" kern="1200" cap="none" spc="0" baseline="0" dirty="0">
                <a:solidFill>
                  <a:srgbClr val="2F2F2F"/>
                </a:solidFill>
                <a:uFillTx/>
                <a:latin typeface="Arial"/>
              </a:rPr>
              <a:t>cceleration in radiofrequency cavities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dirty="0">
                <a:solidFill>
                  <a:srgbClr val="2F2F2F"/>
                </a:solidFill>
                <a:uFillTx/>
                <a:latin typeface="Arial"/>
              </a:rPr>
              <a:t>To make most effective use of space </a:t>
            </a:r>
            <a:r>
              <a:rPr lang="en-GB" dirty="0">
                <a:solidFill>
                  <a:srgbClr val="2F2F2F"/>
                </a:solidFill>
                <a:latin typeface="Arial"/>
                <a:sym typeface="Wingdings" panose="05000000000000000000" pitchFamily="2" charset="2"/>
              </a:rPr>
              <a:t></a:t>
            </a:r>
            <a:r>
              <a:rPr lang="en-GB" sz="1800" b="0" i="0" u="none" strike="noStrike" kern="1200" cap="none" spc="0" baseline="0" dirty="0">
                <a:solidFill>
                  <a:srgbClr val="2F2F2F"/>
                </a:solidFill>
                <a:uFillTx/>
                <a:latin typeface="Arial"/>
              </a:rPr>
              <a:t> collision of 375 GeV e</a:t>
            </a:r>
            <a:r>
              <a:rPr lang="en-GB" sz="1800" b="0" i="0" u="none" strike="noStrike" kern="1200" cap="none" spc="0" baseline="30000" dirty="0">
                <a:solidFill>
                  <a:srgbClr val="2F2F2F"/>
                </a:solidFill>
                <a:uFillTx/>
                <a:latin typeface="Arial"/>
              </a:rPr>
              <a:t>-</a:t>
            </a:r>
            <a:r>
              <a:rPr lang="en-GB" sz="1800" b="0" i="0" u="none" strike="noStrike" kern="1200" cap="none" spc="0" baseline="0" dirty="0">
                <a:solidFill>
                  <a:srgbClr val="2F2F2F"/>
                </a:solidFill>
                <a:uFillTx/>
                <a:latin typeface="Arial"/>
              </a:rPr>
              <a:t> with 42 GeV e</a:t>
            </a:r>
            <a:r>
              <a:rPr lang="en-GB" sz="1800" b="0" i="0" u="none" strike="noStrike" kern="1200" cap="none" spc="0" baseline="30000" dirty="0">
                <a:solidFill>
                  <a:srgbClr val="2F2F2F"/>
                </a:solidFill>
                <a:uFillTx/>
                <a:latin typeface="Arial"/>
              </a:rPr>
              <a:t>+</a:t>
            </a:r>
          </a:p>
        </p:txBody>
      </p:sp>
      <p:sp>
        <p:nvSpPr>
          <p:cNvPr id="17" name="Textfeld 21">
            <a:extLst>
              <a:ext uri="{FF2B5EF4-FFF2-40B4-BE49-F238E27FC236}">
                <a16:creationId xmlns:a16="http://schemas.microsoft.com/office/drawing/2014/main" id="{F34E8237-8092-14E4-DA5F-A7322A44F635}"/>
              </a:ext>
            </a:extLst>
          </p:cNvPr>
          <p:cNvSpPr txBox="1"/>
          <p:nvPr/>
        </p:nvSpPr>
        <p:spPr>
          <a:xfrm>
            <a:off x="4334512" y="2494190"/>
            <a:ext cx="3598218" cy="2215993"/>
          </a:xfrm>
          <a:prstGeom prst="rect">
            <a:avLst/>
          </a:prstGeom>
          <a:noFill/>
          <a:ln cap="flat">
            <a:noFill/>
          </a:ln>
        </p:spPr>
        <p:txBody>
          <a:bodyPr vert="horz" wrap="square" lIns="0" tIns="0" rIns="0" bIns="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a:solidFill>
                  <a:srgbClr val="2F2F2F"/>
                </a:solidFill>
                <a:uFillTx/>
                <a:latin typeface="Arial"/>
              </a:rPr>
              <a:t>e</a:t>
            </a:r>
            <a:r>
              <a:rPr lang="en-GB" sz="1800" b="0" i="0" u="none" strike="noStrike" kern="1200" cap="none" spc="0" baseline="30000">
                <a:solidFill>
                  <a:srgbClr val="2F2F2F"/>
                </a:solidFill>
                <a:uFillTx/>
                <a:latin typeface="Arial"/>
              </a:rPr>
              <a:t>-</a:t>
            </a:r>
            <a:r>
              <a:rPr lang="en-GB" sz="1800" b="0" i="0" u="none" strike="noStrike" kern="1200" cap="none" spc="0" baseline="0">
                <a:solidFill>
                  <a:srgbClr val="2F2F2F"/>
                </a:solidFill>
                <a:uFillTx/>
                <a:latin typeface="Arial"/>
              </a:rPr>
              <a:t> and e</a:t>
            </a:r>
            <a:r>
              <a:rPr lang="en-GB" sz="1800" b="0" i="0" u="none" strike="noStrike" kern="1200" cap="none" spc="0" baseline="30000">
                <a:solidFill>
                  <a:srgbClr val="2F2F2F"/>
                </a:solidFill>
                <a:uFillTx/>
                <a:latin typeface="Arial"/>
              </a:rPr>
              <a:t>+ </a:t>
            </a:r>
            <a:r>
              <a:rPr lang="en-GB" sz="1800" b="0" i="0" u="none" strike="noStrike" kern="1200" cap="none" spc="0" baseline="0">
                <a:solidFill>
                  <a:srgbClr val="2F2F2F"/>
                </a:solidFill>
                <a:uFillTx/>
                <a:latin typeface="Arial"/>
              </a:rPr>
              <a:t>acceleration </a:t>
            </a:r>
            <a:r>
              <a:rPr lang="en-GB" sz="1800" b="0" i="0" u="none" strike="noStrike" kern="0" cap="none" spc="0" baseline="0">
                <a:solidFill>
                  <a:srgbClr val="2F2F2F"/>
                </a:solidFill>
                <a:uFillTx/>
                <a:latin typeface="Arial"/>
              </a:rPr>
              <a:t>in </a:t>
            </a:r>
            <a:r>
              <a:rPr lang="en-GB" sz="1800" b="1" i="0" u="none" strike="noStrike" kern="0" cap="none" spc="0" baseline="0">
                <a:solidFill>
                  <a:srgbClr val="2F2F2F"/>
                </a:solidFill>
                <a:uFillTx/>
                <a:latin typeface="Arial"/>
              </a:rPr>
              <a:t>p</a:t>
            </a:r>
            <a:r>
              <a:rPr lang="en-GB" sz="1800" b="1" i="0" u="none" strike="noStrike" kern="0" cap="none" spc="0" baseline="30000">
                <a:solidFill>
                  <a:srgbClr val="2F2F2F"/>
                </a:solidFill>
                <a:uFillTx/>
                <a:latin typeface="Arial"/>
              </a:rPr>
              <a:t>+</a:t>
            </a:r>
            <a:r>
              <a:rPr lang="en-GB" sz="1800" b="1" i="0" u="none" strike="noStrike" kern="0" cap="none" spc="0" baseline="0">
                <a:solidFill>
                  <a:srgbClr val="2F2F2F"/>
                </a:solidFill>
                <a:uFillTx/>
                <a:latin typeface="Arial"/>
              </a:rPr>
              <a:t> beam-driven plasma wakefields</a:t>
            </a:r>
            <a:endParaRPr lang="en-GB" sz="1800" b="1" i="0" u="none" strike="noStrike" kern="1200" cap="none" spc="0" baseline="0">
              <a:solidFill>
                <a:srgbClr val="2F2F2F"/>
              </a:solidFill>
              <a:uFillTx/>
              <a:latin typeface="Arial"/>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0" cap="none" spc="0" baseline="0">
                <a:solidFill>
                  <a:srgbClr val="2F2F2F"/>
                </a:solidFill>
                <a:uFillTx/>
                <a:latin typeface="Arial"/>
              </a:rPr>
              <a:t>Single plasma stage per arm!</a:t>
            </a:r>
          </a:p>
          <a:p>
            <a:pPr marL="742950" marR="0" lvl="1"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a:solidFill>
                  <a:srgbClr val="2F2F2F"/>
                </a:solidFill>
                <a:uFillTx/>
                <a:latin typeface="Arial"/>
              </a:rPr>
              <a:t>Ena</a:t>
            </a:r>
            <a:r>
              <a:rPr lang="en-GB" sz="1800" b="0" i="0" u="none" strike="noStrike" kern="0" cap="none" spc="0" baseline="0">
                <a:solidFill>
                  <a:srgbClr val="2F2F2F"/>
                </a:solidFill>
                <a:uFillTx/>
                <a:latin typeface="Arial"/>
              </a:rPr>
              <a:t>bled by the energetic and short </a:t>
            </a:r>
            <a:r>
              <a:rPr lang="en-GB" sz="1800" b="1" i="0" u="none" strike="noStrike" kern="0" cap="none" spc="0" baseline="0">
                <a:solidFill>
                  <a:srgbClr val="2F2F2F"/>
                </a:solidFill>
                <a:uFillTx/>
                <a:latin typeface="Arial"/>
              </a:rPr>
              <a:t>p</a:t>
            </a:r>
            <a:r>
              <a:rPr lang="en-GB" sz="1800" b="1" i="0" u="none" strike="noStrike" kern="0" cap="none" spc="0" baseline="30000">
                <a:solidFill>
                  <a:srgbClr val="2F2F2F"/>
                </a:solidFill>
                <a:uFillTx/>
                <a:latin typeface="Arial"/>
              </a:rPr>
              <a:t>+  </a:t>
            </a:r>
            <a:r>
              <a:rPr lang="en-GB" sz="1800" b="0" i="0" u="none" strike="noStrike" kern="0" cap="none" spc="0" baseline="0">
                <a:solidFill>
                  <a:srgbClr val="2F2F2F"/>
                </a:solidFill>
                <a:uFillTx/>
                <a:latin typeface="Arial"/>
              </a:rPr>
              <a:t>drivers</a:t>
            </a:r>
          </a:p>
          <a:p>
            <a:pPr marL="742950" marR="0" lvl="1"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1" i="0" u="none" strike="noStrike" kern="0" cap="none" spc="0" baseline="0">
                <a:solidFill>
                  <a:srgbClr val="2F2F2F"/>
                </a:solidFill>
                <a:uFillTx/>
                <a:latin typeface="Arial"/>
              </a:rPr>
              <a:t>p</a:t>
            </a:r>
            <a:r>
              <a:rPr lang="en-GB" sz="1800" b="1" i="0" u="none" strike="noStrike" kern="0" cap="none" spc="0" baseline="30000">
                <a:solidFill>
                  <a:srgbClr val="2F2F2F"/>
                </a:solidFill>
                <a:uFillTx/>
                <a:latin typeface="Arial"/>
              </a:rPr>
              <a:t>+  </a:t>
            </a:r>
            <a:r>
              <a:rPr lang="en-GB" sz="1800" b="0" i="0" u="none" strike="noStrike" kern="0" cap="none" spc="0" baseline="0">
                <a:solidFill>
                  <a:srgbClr val="2F2F2F"/>
                </a:solidFill>
                <a:uFillTx/>
                <a:latin typeface="Arial"/>
              </a:rPr>
              <a:t>drivers supplied by</a:t>
            </a:r>
            <a:r>
              <a:rPr lang="en-GB" sz="1800" b="0" i="0" u="none" strike="noStrike" kern="1200" cap="none" spc="0" baseline="0">
                <a:solidFill>
                  <a:srgbClr val="2F2F2F"/>
                </a:solidFill>
                <a:uFillTx/>
                <a:latin typeface="Arial"/>
              </a:rPr>
              <a:t> high</a:t>
            </a:r>
            <a:r>
              <a:rPr lang="en-GB" sz="1800" b="0" i="0" u="none" strike="noStrike" kern="0" cap="none" spc="0" baseline="0">
                <a:solidFill>
                  <a:srgbClr val="2F2F2F"/>
                </a:solidFill>
                <a:uFillTx/>
                <a:latin typeface="Arial"/>
              </a:rPr>
              <a:t>-rep.-rate synchrotron </a:t>
            </a:r>
            <a:endParaRPr lang="en-GB" sz="1800" b="0" i="0" u="none" strike="noStrike" kern="1200" cap="none" spc="0" baseline="0">
              <a:solidFill>
                <a:srgbClr val="2F2F2F"/>
              </a:solidFill>
              <a:uFillTx/>
              <a:latin typeface="Arial"/>
            </a:endParaRPr>
          </a:p>
        </p:txBody>
      </p:sp>
      <p:sp>
        <p:nvSpPr>
          <p:cNvPr id="18" name="Textfeld 22">
            <a:extLst>
              <a:ext uri="{FF2B5EF4-FFF2-40B4-BE49-F238E27FC236}">
                <a16:creationId xmlns:a16="http://schemas.microsoft.com/office/drawing/2014/main" id="{6DB5CFF1-EA89-E99D-AF46-9813BD45B2AE}"/>
              </a:ext>
            </a:extLst>
          </p:cNvPr>
          <p:cNvSpPr txBox="1"/>
          <p:nvPr/>
        </p:nvSpPr>
        <p:spPr>
          <a:xfrm>
            <a:off x="551383" y="4824785"/>
            <a:ext cx="3524563" cy="138499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1" u="none" strike="noStrike" kern="1200" cap="none" spc="0" baseline="0" dirty="0">
                <a:solidFill>
                  <a:srgbClr val="0033A0"/>
                </a:solidFill>
                <a:uFillTx/>
                <a:latin typeface="Arial"/>
              </a:rPr>
              <a:t>Advantages</a:t>
            </a:r>
            <a:r>
              <a:rPr lang="en-US" sz="1800" b="0" i="0" u="none" strike="noStrike" kern="1200" cap="none" spc="0" baseline="0" dirty="0">
                <a:solidFill>
                  <a:srgbClr val="0033A0"/>
                </a:solidFill>
                <a:uFillTx/>
                <a:latin typeface="Arial"/>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33A0"/>
                </a:solidFill>
                <a:uFillTx/>
                <a:latin typeface="Arial"/>
              </a:rPr>
              <a:t>+ </a:t>
            </a:r>
            <a:r>
              <a:rPr lang="en-GB" sz="1800" b="0" i="0" u="none" strike="noStrike" kern="1200" cap="none" spc="0" baseline="0" dirty="0">
                <a:solidFill>
                  <a:srgbClr val="0033A0"/>
                </a:solidFill>
                <a:uFillTx/>
                <a:latin typeface="Arial"/>
              </a:rPr>
              <a:t>most </a:t>
            </a:r>
            <a:r>
              <a:rPr lang="en-GB" sz="1800" b="0" i="0" u="none" strike="noStrike" kern="0" cap="none" spc="0" baseline="0" dirty="0">
                <a:solidFill>
                  <a:srgbClr val="0033A0"/>
                </a:solidFill>
                <a:uFillTx/>
                <a:latin typeface="Arial"/>
              </a:rPr>
              <a:t>advanced</a:t>
            </a:r>
            <a:r>
              <a:rPr lang="en-GB" sz="1800" b="0" i="0" u="none" strike="noStrike" kern="1200" cap="none" spc="0" baseline="0" dirty="0">
                <a:solidFill>
                  <a:srgbClr val="0033A0"/>
                </a:solidFill>
                <a:uFillTx/>
                <a:latin typeface="Arial"/>
              </a:rPr>
              <a:t> wakefield collider concept </a:t>
            </a:r>
            <a:r>
              <a:rPr lang="en-GB" sz="1800" b="0" i="0" u="none" strike="noStrike" kern="1200" cap="none" spc="0" baseline="0" dirty="0">
                <a:solidFill>
                  <a:srgbClr val="0033A0"/>
                </a:solidFill>
                <a:uFillTx/>
              </a:rPr>
              <a:t></a:t>
            </a:r>
            <a:r>
              <a:rPr lang="en-GB" sz="1800" b="0" i="0" u="none" strike="noStrike" kern="1200" cap="none" spc="0" baseline="0" dirty="0">
                <a:solidFill>
                  <a:srgbClr val="0033A0"/>
                </a:solidFill>
                <a:uFillTx/>
                <a:latin typeface="Arial"/>
              </a:rPr>
              <a:t> avoids e</a:t>
            </a:r>
            <a:r>
              <a:rPr lang="en-GB" sz="1800" b="0" i="0" u="none" strike="noStrike" kern="1200" cap="none" spc="0" baseline="30000" dirty="0">
                <a:solidFill>
                  <a:srgbClr val="0033A0"/>
                </a:solidFill>
                <a:uFillTx/>
                <a:latin typeface="Arial"/>
              </a:rPr>
              <a:t>+</a:t>
            </a:r>
            <a:r>
              <a:rPr lang="en-GB" sz="1800" b="0" i="0" u="none" strike="noStrike" kern="1200" cap="none" spc="0" baseline="0" dirty="0">
                <a:solidFill>
                  <a:srgbClr val="0033A0"/>
                </a:solidFill>
                <a:uFillTx/>
                <a:latin typeface="Arial"/>
              </a:rPr>
              <a:t> acceleration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a:solidFill>
                  <a:srgbClr val="0033A0"/>
                </a:solidFill>
                <a:uFillTx/>
                <a:latin typeface="Arial"/>
              </a:rPr>
              <a:t>+ compact footprint, ~5 km</a:t>
            </a:r>
          </a:p>
        </p:txBody>
      </p:sp>
      <p:sp>
        <p:nvSpPr>
          <p:cNvPr id="19" name="Textfeld 25">
            <a:extLst>
              <a:ext uri="{FF2B5EF4-FFF2-40B4-BE49-F238E27FC236}">
                <a16:creationId xmlns:a16="http://schemas.microsoft.com/office/drawing/2014/main" id="{8ABB7142-3CCF-5187-B2A6-9D1087484AA0}"/>
              </a:ext>
            </a:extLst>
          </p:cNvPr>
          <p:cNvSpPr txBox="1"/>
          <p:nvPr/>
        </p:nvSpPr>
        <p:spPr>
          <a:xfrm>
            <a:off x="8112913" y="4828626"/>
            <a:ext cx="3657329" cy="138499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1" u="none" strike="noStrike" kern="0" cap="none" spc="0" baseline="0">
                <a:solidFill>
                  <a:srgbClr val="0033A0"/>
                </a:solidFill>
                <a:uFillTx/>
                <a:latin typeface="Arial"/>
              </a:rPr>
              <a:t>G</a:t>
            </a:r>
            <a:r>
              <a:rPr lang="en-US" sz="1800" b="0" i="1" u="none" strike="noStrike" kern="1200" cap="none" spc="0" baseline="0">
                <a:solidFill>
                  <a:srgbClr val="0033A0"/>
                </a:solidFill>
                <a:uFillTx/>
                <a:latin typeface="Arial"/>
              </a:rPr>
              <a:t>oals include delivery of</a:t>
            </a:r>
            <a:r>
              <a:rPr lang="en-US" sz="1800" b="0" i="0" u="none" strike="noStrike" kern="1200" cap="none" spc="0" baseline="0">
                <a:solidFill>
                  <a:srgbClr val="0033A0"/>
                </a:solidFill>
                <a:uFillTx/>
                <a:latin typeface="Arial"/>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33A0"/>
                </a:solidFill>
                <a:uFillTx/>
                <a:latin typeface="Arial"/>
              </a:rPr>
              <a:t>+</a:t>
            </a:r>
            <a:r>
              <a:rPr lang="en-GB" sz="1800" b="0" i="0" u="none" strike="noStrike" kern="0" cap="none" spc="0" baseline="0">
                <a:solidFill>
                  <a:srgbClr val="0033A0"/>
                </a:solidFill>
                <a:uFillTx/>
                <a:latin typeface="Arial" pitchFamily="34"/>
              </a:rPr>
              <a:t> end-to-end design study report in 2028</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33A0"/>
                </a:solidFill>
                <a:uFillTx/>
                <a:latin typeface="Arial"/>
              </a:rPr>
              <a:t>+ roadmaps and resource estimates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33A0"/>
              </a:solidFill>
              <a:uFillTx/>
              <a:latin typeface="Arial"/>
            </a:endParaRPr>
          </a:p>
        </p:txBody>
      </p:sp>
      <p:sp>
        <p:nvSpPr>
          <p:cNvPr id="20" name="Textfeld 26">
            <a:extLst>
              <a:ext uri="{FF2B5EF4-FFF2-40B4-BE49-F238E27FC236}">
                <a16:creationId xmlns:a16="http://schemas.microsoft.com/office/drawing/2014/main" id="{F2920F1F-1F40-5BB8-E959-31038F6E4F25}"/>
              </a:ext>
            </a:extLst>
          </p:cNvPr>
          <p:cNvSpPr txBox="1"/>
          <p:nvPr/>
        </p:nvSpPr>
        <p:spPr>
          <a:xfrm>
            <a:off x="4351455" y="4830583"/>
            <a:ext cx="3524563" cy="830997"/>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1" u="none" strike="noStrike" kern="1200" cap="none" spc="0" baseline="0">
                <a:solidFill>
                  <a:srgbClr val="0033A0"/>
                </a:solidFill>
                <a:uFillTx/>
                <a:latin typeface="Arial"/>
              </a:rPr>
              <a:t>Advantages</a:t>
            </a:r>
            <a:r>
              <a:rPr lang="en-US" sz="1800" b="0" i="0" u="none" strike="noStrike" kern="1200" cap="none" spc="0" baseline="0">
                <a:solidFill>
                  <a:srgbClr val="0033A0"/>
                </a:solidFill>
                <a:uFillTx/>
                <a:latin typeface="Arial"/>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33A0"/>
                </a:solidFill>
                <a:uFillTx/>
                <a:latin typeface="Arial"/>
              </a:rPr>
              <a:t>+ </a:t>
            </a:r>
            <a:r>
              <a:rPr lang="en-GB" sz="1800" b="0" i="0" u="none" strike="noStrike" kern="1200" cap="none" spc="0" baseline="0">
                <a:solidFill>
                  <a:srgbClr val="0033A0"/>
                </a:solidFill>
                <a:uFillTx/>
                <a:latin typeface="Arial"/>
              </a:rPr>
              <a:t>avoids staging</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33A0"/>
                </a:solidFill>
                <a:uFillTx/>
                <a:latin typeface="Arial"/>
              </a:rPr>
              <a:t>+ compact footprint</a:t>
            </a:r>
          </a:p>
        </p:txBody>
      </p:sp>
      <p:sp>
        <p:nvSpPr>
          <p:cNvPr id="21" name="Textfeld 23">
            <a:extLst>
              <a:ext uri="{FF2B5EF4-FFF2-40B4-BE49-F238E27FC236}">
                <a16:creationId xmlns:a16="http://schemas.microsoft.com/office/drawing/2014/main" id="{96D3B06D-8DF1-05FE-F439-31DA376BD133}"/>
              </a:ext>
            </a:extLst>
          </p:cNvPr>
          <p:cNvSpPr txBox="1"/>
          <p:nvPr/>
        </p:nvSpPr>
        <p:spPr>
          <a:xfrm>
            <a:off x="3113989" y="1332545"/>
            <a:ext cx="1109596" cy="307777"/>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a:solidFill>
                  <a:srgbClr val="E97132"/>
                </a:solidFill>
                <a:uFillTx/>
                <a:latin typeface="Arial" pitchFamily="34"/>
                <a:cs typeface="Arial" pitchFamily="34"/>
              </a:rPr>
              <a:t>Since 2023</a:t>
            </a:r>
            <a:endParaRPr lang="en-GB" sz="1400" b="1" i="0" u="none" strike="noStrike" kern="1200" cap="none" spc="0" baseline="0">
              <a:solidFill>
                <a:srgbClr val="E97132"/>
              </a:solidFill>
              <a:uFillTx/>
              <a:latin typeface="Arial" pitchFamily="34"/>
              <a:cs typeface="Arial" pitchFamily="34"/>
            </a:endParaRPr>
          </a:p>
        </p:txBody>
      </p:sp>
      <p:sp>
        <p:nvSpPr>
          <p:cNvPr id="22" name="Textfeld 24">
            <a:extLst>
              <a:ext uri="{FF2B5EF4-FFF2-40B4-BE49-F238E27FC236}">
                <a16:creationId xmlns:a16="http://schemas.microsoft.com/office/drawing/2014/main" id="{9628F671-FA43-FAB1-6951-4FC33E6BE4A9}"/>
              </a:ext>
            </a:extLst>
          </p:cNvPr>
          <p:cNvSpPr txBox="1"/>
          <p:nvPr/>
        </p:nvSpPr>
        <p:spPr>
          <a:xfrm>
            <a:off x="6922318" y="1324938"/>
            <a:ext cx="1109596" cy="307777"/>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a:solidFill>
                  <a:srgbClr val="E97132"/>
                </a:solidFill>
                <a:uFillTx/>
                <a:latin typeface="Arial" pitchFamily="34"/>
                <a:cs typeface="Arial" pitchFamily="34"/>
              </a:rPr>
              <a:t>Since 2024</a:t>
            </a:r>
            <a:endParaRPr lang="en-GB" sz="1400" b="1" i="0" u="none" strike="noStrike" kern="1200" cap="none" spc="0" baseline="0">
              <a:solidFill>
                <a:srgbClr val="E97132"/>
              </a:solidFill>
              <a:uFillTx/>
              <a:latin typeface="Arial" pitchFamily="34"/>
              <a:cs typeface="Arial" pitchFamily="34"/>
            </a:endParaRPr>
          </a:p>
        </p:txBody>
      </p:sp>
      <p:sp>
        <p:nvSpPr>
          <p:cNvPr id="23" name="Textfeld 25">
            <a:extLst>
              <a:ext uri="{FF2B5EF4-FFF2-40B4-BE49-F238E27FC236}">
                <a16:creationId xmlns:a16="http://schemas.microsoft.com/office/drawing/2014/main" id="{8F635E9E-15C3-5299-9CD5-BEFF1EF7302B}"/>
              </a:ext>
            </a:extLst>
          </p:cNvPr>
          <p:cNvSpPr txBox="1"/>
          <p:nvPr/>
        </p:nvSpPr>
        <p:spPr>
          <a:xfrm>
            <a:off x="10709397" y="1338215"/>
            <a:ext cx="1109599" cy="307777"/>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dirty="0">
                <a:solidFill>
                  <a:srgbClr val="E97132"/>
                </a:solidFill>
                <a:uFillTx/>
                <a:latin typeface="Arial" pitchFamily="34"/>
                <a:cs typeface="Arial" pitchFamily="34"/>
              </a:rPr>
              <a:t>Since 2025</a:t>
            </a:r>
            <a:endParaRPr lang="en-GB" sz="1400" b="1" i="0" u="none" strike="noStrike" kern="1200" cap="none" spc="0" baseline="0" dirty="0">
              <a:solidFill>
                <a:srgbClr val="E97132"/>
              </a:solidFill>
              <a:uFillTx/>
              <a:latin typeface="Arial" pitchFamily="34"/>
              <a:cs typeface="Arial" pitchFamily="34"/>
            </a:endParaRPr>
          </a:p>
        </p:txBody>
      </p:sp>
      <p:sp>
        <p:nvSpPr>
          <p:cNvPr id="24" name="Titel 27">
            <a:extLst>
              <a:ext uri="{FF2B5EF4-FFF2-40B4-BE49-F238E27FC236}">
                <a16:creationId xmlns:a16="http://schemas.microsoft.com/office/drawing/2014/main" id="{BAD4A996-D790-1F5C-1FF2-55A185F70086}"/>
              </a:ext>
            </a:extLst>
          </p:cNvPr>
          <p:cNvSpPr txBox="1">
            <a:spLocks noGrp="1"/>
          </p:cNvSpPr>
          <p:nvPr>
            <p:ph type="title"/>
          </p:nvPr>
        </p:nvSpPr>
        <p:spPr/>
        <p:txBody>
          <a:bodyPr anchorCtr="1"/>
          <a:lstStyle/>
          <a:p>
            <a:pPr lvl="0" algn="ctr"/>
            <a:r>
              <a:rPr lang="en-US" dirty="0"/>
              <a:t>Collider Design Studies - Challenges</a:t>
            </a:r>
            <a:endParaRPr lang="en-GB" dirty="0"/>
          </a:p>
        </p:txBody>
      </p:sp>
      <p:sp>
        <p:nvSpPr>
          <p:cNvPr id="25" name="Fußzeilenplatzhalter 3">
            <a:extLst>
              <a:ext uri="{FF2B5EF4-FFF2-40B4-BE49-F238E27FC236}">
                <a16:creationId xmlns:a16="http://schemas.microsoft.com/office/drawing/2014/main" id="{994F4D81-FC85-CFCF-6E2B-F3F0FA547425}"/>
              </a:ext>
            </a:extLst>
          </p:cNvPr>
          <p:cNvSpPr txBox="1"/>
          <p:nvPr/>
        </p:nvSpPr>
        <p:spPr>
          <a:xfrm>
            <a:off x="4259266" y="6383847"/>
            <a:ext cx="6572222"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33A0"/>
                </a:solidFill>
                <a:uFillTx/>
                <a:latin typeface="Arial"/>
              </a:rPr>
              <a:t>High-Gradient Wakefield Accelerators, ESPP Symposium Venice 2025</a:t>
            </a:r>
          </a:p>
        </p:txBody>
      </p:sp>
      <p:sp>
        <p:nvSpPr>
          <p:cNvPr id="26" name="Datumsplatzhalter 39">
            <a:extLst>
              <a:ext uri="{FF2B5EF4-FFF2-40B4-BE49-F238E27FC236}">
                <a16:creationId xmlns:a16="http://schemas.microsoft.com/office/drawing/2014/main" id="{1CA9237D-5026-0A81-3BED-18A35CBE43D5}"/>
              </a:ext>
            </a:extLst>
          </p:cNvPr>
          <p:cNvSpPr txBox="1"/>
          <p:nvPr/>
        </p:nvSpPr>
        <p:spPr>
          <a:xfrm>
            <a:off x="2495598" y="6378351"/>
            <a:ext cx="1620792"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0033A0"/>
                </a:solidFill>
                <a:uFillTx/>
                <a:latin typeface="Arial"/>
              </a:rPr>
              <a:t>23.06.2025</a:t>
            </a:r>
            <a:endParaRPr lang="en-GB" sz="1000" b="0" i="0" u="none" strike="noStrike" kern="1200" cap="none" spc="0" baseline="0">
              <a:solidFill>
                <a:srgbClr val="0033A0"/>
              </a:solidFill>
              <a:uFillTx/>
              <a:latin typeface="Arial"/>
            </a:endParaRPr>
          </a:p>
        </p:txBody>
      </p:sp>
      <p:sp>
        <p:nvSpPr>
          <p:cNvPr id="28" name="Rectangle 8">
            <a:extLst>
              <a:ext uri="{FF2B5EF4-FFF2-40B4-BE49-F238E27FC236}">
                <a16:creationId xmlns:a16="http://schemas.microsoft.com/office/drawing/2014/main" id="{48B893B5-9833-17A4-78D3-62370DF0421A}"/>
              </a:ext>
            </a:extLst>
          </p:cNvPr>
          <p:cNvSpPr/>
          <p:nvPr/>
        </p:nvSpPr>
        <p:spPr>
          <a:xfrm>
            <a:off x="438258" y="2494190"/>
            <a:ext cx="3686581" cy="3706584"/>
          </a:xfrm>
          <a:prstGeom prst="rect">
            <a:avLst/>
          </a:prstGeom>
          <a:solidFill>
            <a:srgbClr val="61C4D3"/>
          </a:solidFill>
          <a:ln cap="flat">
            <a:noFill/>
            <a:prstDash val="solid"/>
          </a:ln>
        </p:spPr>
        <p:txBody>
          <a:bodyPr vert="horz" wrap="square" lIns="274320" tIns="137160" rIns="274320" bIns="137160" anchor="ctr" anchorCtr="1" compatLnSpc="1">
            <a:noAutofit/>
          </a:bodyPr>
          <a:lstStyle/>
          <a:p>
            <a:pPr algn="ctr">
              <a:defRPr sz="1800" b="0" i="0" u="none" strike="noStrike" kern="0" cap="none" spc="0" baseline="0">
                <a:solidFill>
                  <a:srgbClr val="000000"/>
                </a:solidFill>
                <a:uFillTx/>
              </a:defRPr>
            </a:pPr>
            <a:br>
              <a:rPr lang="en-US" sz="1800" b="1" i="0" u="none" strike="noStrike" kern="0" cap="none" spc="0" baseline="0" dirty="0">
                <a:solidFill>
                  <a:srgbClr val="000000"/>
                </a:solidFill>
                <a:uFillTx/>
                <a:latin typeface="Arial" pitchFamily="34"/>
                <a:cs typeface="Arial" pitchFamily="34"/>
              </a:rPr>
            </a:br>
            <a:r>
              <a:rPr lang="en-US" b="1" kern="0" dirty="0">
                <a:solidFill>
                  <a:srgbClr val="000000"/>
                </a:solidFill>
                <a:latin typeface="Arial" pitchFamily="34"/>
                <a:cs typeface="Arial" pitchFamily="34"/>
              </a:rPr>
              <a:t>C</a:t>
            </a:r>
            <a:r>
              <a:rPr lang="en-US" sz="1800" b="1" i="0" u="none" strike="noStrike" kern="0" cap="none" spc="0" baseline="0" dirty="0">
                <a:solidFill>
                  <a:srgbClr val="000000"/>
                </a:solidFill>
                <a:uFillTx/>
                <a:latin typeface="Arial" pitchFamily="34"/>
                <a:cs typeface="Arial" pitchFamily="34"/>
              </a:rPr>
              <a:t>hallenges:</a:t>
            </a:r>
          </a:p>
          <a:p>
            <a:pPr algn="ctr">
              <a:defRPr sz="1800" b="0" i="0" u="none" strike="noStrike" kern="0" cap="none" spc="0" baseline="0">
                <a:solidFill>
                  <a:srgbClr val="000000"/>
                </a:solidFill>
                <a:uFillTx/>
              </a:defRPr>
            </a:pPr>
            <a:r>
              <a:rPr lang="en-US" kern="0" dirty="0">
                <a:solidFill>
                  <a:srgbClr val="000000"/>
                </a:solidFill>
                <a:latin typeface="Arial" pitchFamily="34"/>
                <a:cs typeface="Arial" pitchFamily="34"/>
              </a:rPr>
              <a:t>High repetition rate plasma operation and cooling, Staging,  Production and acceleration of polarized beams, BDS design,…</a:t>
            </a:r>
          </a:p>
          <a:p>
            <a:pPr algn="ctr">
              <a:defRPr sz="1800" b="0" i="0" u="none" strike="noStrike" kern="0" cap="none" spc="0" baseline="0">
                <a:solidFill>
                  <a:srgbClr val="000000"/>
                </a:solidFill>
                <a:uFillTx/>
              </a:defRPr>
            </a:pPr>
            <a:r>
              <a:rPr lang="en-US" b="1" kern="0" dirty="0">
                <a:solidFill>
                  <a:srgbClr val="000000"/>
                </a:solidFill>
                <a:latin typeface="Arial" pitchFamily="34"/>
                <a:cs typeface="Arial" pitchFamily="34"/>
              </a:rPr>
              <a:t>10-15 years of R&amp;D</a:t>
            </a:r>
            <a:endParaRPr lang="en-US" sz="1800" b="1" i="0" u="none" strike="noStrike" kern="0" cap="none" spc="0" baseline="0" dirty="0">
              <a:solidFill>
                <a:srgbClr val="000000"/>
              </a:solidFill>
              <a:uFillTx/>
              <a:latin typeface="Arial" pitchFamily="34"/>
              <a:cs typeface="Arial" pitchFamily="34"/>
            </a:endParaRPr>
          </a:p>
          <a:p>
            <a:pPr algn="ctr">
              <a:defRPr sz="1800" b="0" i="0" u="none" strike="noStrike" kern="0" cap="none" spc="0" baseline="0">
                <a:solidFill>
                  <a:srgbClr val="000000"/>
                </a:solidFill>
                <a:uFillTx/>
              </a:defRPr>
            </a:pPr>
            <a:endParaRPr lang="en-US" b="1" kern="0" dirty="0">
              <a:solidFill>
                <a:srgbClr val="000000"/>
              </a:solidFill>
              <a:latin typeface="Arial" pitchFamily="34"/>
              <a:cs typeface="Arial" pitchFamily="34"/>
            </a:endParaRPr>
          </a:p>
          <a:p>
            <a:pPr algn="ctr">
              <a:defRPr sz="1800" b="0" i="0" u="none" strike="noStrike" kern="0" cap="none" spc="0" baseline="0">
                <a:solidFill>
                  <a:srgbClr val="000000"/>
                </a:solidFill>
                <a:uFillTx/>
              </a:defRPr>
            </a:pPr>
            <a:r>
              <a:rPr lang="en-GB" sz="1800" b="1" i="0" u="none" strike="noStrike" kern="1200" cap="none" spc="0" baseline="0" dirty="0">
                <a:solidFill>
                  <a:srgbClr val="EE6611"/>
                </a:solidFill>
                <a:uFillTx/>
                <a:latin typeface="Arial" pitchFamily="34"/>
                <a:cs typeface="Arial" pitchFamily="34"/>
              </a:rPr>
              <a:t>ESPP Input #57: HALHF: a hybrid, asymmetric, linear Higgs factory using plasma- and RF-based acceleration (</a:t>
            </a:r>
            <a:r>
              <a:rPr lang="en-GB" sz="1800" b="1" i="0" u="none" strike="noStrike" kern="1200" cap="none" spc="0" baseline="0" dirty="0">
                <a:solidFill>
                  <a:srgbClr val="EE6611"/>
                </a:solidFill>
                <a:uFillTx/>
                <a:latin typeface="Arial" pitchFamily="34"/>
                <a:cs typeface="Arial" pitchFamily="34"/>
                <a:hlinkClick r:id="rId7">
                  <a:extLst>
                    <a:ext uri="{A12FA001-AC4F-418D-AE19-62706E023703}">
                      <ahyp:hlinkClr xmlns:ahyp="http://schemas.microsoft.com/office/drawing/2018/hyperlinkcolor" val="tx"/>
                    </a:ext>
                  </a:extLst>
                </a:hlinkClick>
              </a:rPr>
              <a:t>link</a:t>
            </a:r>
            <a:r>
              <a:rPr lang="en-GB" sz="1800" b="1" i="0" u="none" strike="noStrike" kern="1200" cap="none" spc="0" baseline="0" dirty="0">
                <a:solidFill>
                  <a:srgbClr val="EE6611"/>
                </a:solidFill>
                <a:uFillTx/>
                <a:latin typeface="Arial" pitchFamily="34"/>
                <a:cs typeface="Arial" pitchFamily="34"/>
              </a:rPr>
              <a: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dirty="0">
              <a:solidFill>
                <a:srgbClr val="000000"/>
              </a:solidFill>
              <a:uFillTx/>
              <a:latin typeface="Arial" pitchFamily="34"/>
              <a:cs typeface="Arial" pitchFamily="34"/>
            </a:endParaRPr>
          </a:p>
        </p:txBody>
      </p:sp>
      <p:sp>
        <p:nvSpPr>
          <p:cNvPr id="29" name="Rectangle 8">
            <a:extLst>
              <a:ext uri="{FF2B5EF4-FFF2-40B4-BE49-F238E27FC236}">
                <a16:creationId xmlns:a16="http://schemas.microsoft.com/office/drawing/2014/main" id="{519FFFCA-50AB-9252-C7B4-054A68FB383D}"/>
              </a:ext>
            </a:extLst>
          </p:cNvPr>
          <p:cNvSpPr/>
          <p:nvPr/>
        </p:nvSpPr>
        <p:spPr>
          <a:xfrm>
            <a:off x="4260128" y="2504088"/>
            <a:ext cx="3686581" cy="3706584"/>
          </a:xfrm>
          <a:prstGeom prst="rect">
            <a:avLst/>
          </a:prstGeom>
          <a:solidFill>
            <a:srgbClr val="61C4D3"/>
          </a:solidFill>
          <a:ln cap="flat">
            <a:noFill/>
            <a:prstDash val="solid"/>
          </a:ln>
        </p:spPr>
        <p:txBody>
          <a:bodyPr vert="horz" wrap="square" lIns="274320" tIns="137160" rIns="274320" bIns="137160" anchor="ctr" anchorCtr="1" compatLnSpc="1">
            <a:noAutofit/>
          </a:bodyPr>
          <a:lstStyle/>
          <a:p>
            <a:pPr algn="ctr">
              <a:defRPr sz="1800" b="0" i="0" u="none" strike="noStrike" kern="0" cap="none" spc="0" baseline="0">
                <a:solidFill>
                  <a:srgbClr val="000000"/>
                </a:solidFill>
                <a:uFillTx/>
              </a:defRPr>
            </a:pPr>
            <a:endParaRPr lang="en-GB" b="1" i="0" u="none" strike="noStrike" kern="1200" cap="none" spc="0" baseline="0" dirty="0">
              <a:solidFill>
                <a:srgbClr val="EE6611"/>
              </a:solidFill>
              <a:uFillTx/>
              <a:latin typeface="Arial" panose="020B0604020202020204" pitchFamily="34" charset="0"/>
              <a:cs typeface="Arial" panose="020B0604020202020204" pitchFamily="34" charset="0"/>
            </a:endParaRPr>
          </a:p>
          <a:p>
            <a:pPr algn="ctr">
              <a:defRPr sz="1800" b="0" i="0" u="none" strike="noStrike" kern="0" cap="none" spc="0" baseline="0">
                <a:solidFill>
                  <a:srgbClr val="000000"/>
                </a:solidFill>
                <a:uFillTx/>
              </a:defRPr>
            </a:pPr>
            <a:r>
              <a:rPr lang="en-GB" b="1" dirty="0">
                <a:latin typeface="Arial" panose="020B0604020202020204" pitchFamily="34" charset="0"/>
                <a:cs typeface="Arial" panose="020B0604020202020204" pitchFamily="34" charset="0"/>
              </a:rPr>
              <a:t>Challenges:</a:t>
            </a:r>
          </a:p>
          <a:p>
            <a:pPr algn="ctr">
              <a:defRPr sz="1800" b="0" i="0" u="none" strike="noStrike" kern="0" cap="none" spc="0" baseline="0">
                <a:solidFill>
                  <a:srgbClr val="000000"/>
                </a:solidFill>
                <a:uFillTx/>
              </a:defRPr>
            </a:pPr>
            <a:r>
              <a:rPr lang="en-GB" sz="1800" b="0" i="0" u="none" strike="noStrike" kern="1200" cap="none" spc="0" baseline="0" dirty="0">
                <a:uFillTx/>
                <a:latin typeface="Arial"/>
              </a:rPr>
              <a:t>High power synchrotron, Proton Bunch Compression, Plasma Source Development, Positron Acceleration,  Energy Transfer Efficiency, Beam Quality Preservation</a:t>
            </a:r>
            <a:r>
              <a:rPr lang="en-GB" sz="1800" b="1" dirty="0">
                <a:latin typeface="Arial" panose="020B0604020202020204" pitchFamily="34" charset="0"/>
                <a:cs typeface="Arial" panose="020B0604020202020204" pitchFamily="34" charset="0"/>
              </a:rPr>
              <a:t>,…</a:t>
            </a:r>
            <a:endParaRPr lang="en-GB" b="1" dirty="0">
              <a:latin typeface="Arial" panose="020B0604020202020204" pitchFamily="34" charset="0"/>
              <a:cs typeface="Arial" panose="020B0604020202020204" pitchFamily="34" charset="0"/>
            </a:endParaRPr>
          </a:p>
          <a:p>
            <a:pPr algn="ctr">
              <a:defRPr sz="1800" b="0" i="0" u="none" strike="noStrike" kern="0" cap="none" spc="0" baseline="0">
                <a:solidFill>
                  <a:srgbClr val="000000"/>
                </a:solidFill>
                <a:uFillTx/>
              </a:defRPr>
            </a:pPr>
            <a:endParaRPr lang="en-GB" b="1" kern="0" dirty="0">
              <a:solidFill>
                <a:srgbClr val="EE6611"/>
              </a:solidFill>
              <a:latin typeface="Arial" panose="020B0604020202020204" pitchFamily="34" charset="0"/>
              <a:cs typeface="Arial" panose="020B0604020202020204" pitchFamily="34" charset="0"/>
            </a:endParaRPr>
          </a:p>
          <a:p>
            <a:pPr algn="ctr">
              <a:defRPr sz="1800" b="0" i="0" u="none" strike="noStrike" kern="0" cap="none" spc="0" baseline="0">
                <a:solidFill>
                  <a:srgbClr val="000000"/>
                </a:solidFill>
                <a:uFillTx/>
              </a:defRPr>
            </a:pPr>
            <a:endParaRPr lang="en-GB" b="1" i="0" u="none" strike="noStrike" kern="1200" cap="none" spc="0" baseline="0" dirty="0">
              <a:solidFill>
                <a:srgbClr val="EE6611"/>
              </a:solidFill>
              <a:uFillTx/>
              <a:latin typeface="Arial" panose="020B0604020202020204" pitchFamily="34" charset="0"/>
              <a:cs typeface="Arial" panose="020B0604020202020204" pitchFamily="34" charset="0"/>
            </a:endParaRPr>
          </a:p>
          <a:p>
            <a:pPr algn="ctr">
              <a:defRPr sz="1800" b="0" i="0" u="none" strike="noStrike" kern="0" cap="none" spc="0" baseline="0">
                <a:solidFill>
                  <a:srgbClr val="000000"/>
                </a:solidFill>
                <a:uFillTx/>
              </a:defRPr>
            </a:pPr>
            <a:r>
              <a:rPr lang="en-GB" b="1" i="0" u="none" strike="noStrike" kern="1200" cap="none" spc="0" baseline="0" dirty="0">
                <a:solidFill>
                  <a:srgbClr val="EE6611"/>
                </a:solidFill>
                <a:uFillTx/>
                <a:latin typeface="Arial" panose="020B0604020202020204" pitchFamily="34" charset="0"/>
                <a:cs typeface="Arial" panose="020B0604020202020204" pitchFamily="34" charset="0"/>
              </a:rPr>
              <a:t>ESPP Input #210: Proton-Driven Plasma Wakefield Acceleration for Future HEP Colliders (</a:t>
            </a:r>
            <a:r>
              <a:rPr lang="en-GB" b="1" i="0" u="none" strike="noStrike" kern="1200" cap="none" spc="0" baseline="0" dirty="0">
                <a:solidFill>
                  <a:srgbClr val="EE6611"/>
                </a:solidFill>
                <a:uFillTx/>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link</a:t>
            </a:r>
            <a:r>
              <a:rPr lang="en-GB" b="1" i="0" u="none" strike="noStrike" kern="1200" cap="none" spc="0" baseline="0" dirty="0">
                <a:solidFill>
                  <a:srgbClr val="EE6611"/>
                </a:solidFill>
                <a:uFillTx/>
                <a:latin typeface="Arial" panose="020B0604020202020204" pitchFamily="34" charset="0"/>
                <a:cs typeface="Arial" panose="020B0604020202020204" pitchFamily="34" charset="0"/>
              </a:rPr>
              <a: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b="0" i="0" u="none" strike="noStrike" kern="0" cap="none" spc="0" baseline="0" dirty="0">
                <a:solidFill>
                  <a:srgbClr val="000000"/>
                </a:solidFill>
                <a:uFillTx/>
                <a:latin typeface="Arial" panose="020B0604020202020204" pitchFamily="34" charset="0"/>
                <a:cs typeface="Arial" panose="020B0604020202020204" pitchFamily="34" charset="0"/>
              </a:rPr>
              <a:t> </a:t>
            </a:r>
            <a:endParaRPr lang="en-GB" b="0" i="0" u="none" strike="noStrike" kern="0" cap="none" spc="0" baseline="0" dirty="0">
              <a:solidFill>
                <a:srgbClr val="000000"/>
              </a:solidFill>
              <a:uFillTx/>
              <a:latin typeface="Arial" panose="020B0604020202020204" pitchFamily="34" charset="0"/>
              <a:cs typeface="Arial" panose="020B0604020202020204" pitchFamily="34" charset="0"/>
            </a:endParaRPr>
          </a:p>
        </p:txBody>
      </p:sp>
      <p:sp>
        <p:nvSpPr>
          <p:cNvPr id="30" name="Rectangle 8">
            <a:extLst>
              <a:ext uri="{FF2B5EF4-FFF2-40B4-BE49-F238E27FC236}">
                <a16:creationId xmlns:a16="http://schemas.microsoft.com/office/drawing/2014/main" id="{9F9CEBC4-3492-B613-84B2-006A73965B0E}"/>
              </a:ext>
            </a:extLst>
          </p:cNvPr>
          <p:cNvSpPr/>
          <p:nvPr/>
        </p:nvSpPr>
        <p:spPr>
          <a:xfrm>
            <a:off x="8082002" y="2513985"/>
            <a:ext cx="3686581" cy="3706584"/>
          </a:xfrm>
          <a:prstGeom prst="rect">
            <a:avLst/>
          </a:prstGeom>
          <a:solidFill>
            <a:srgbClr val="61C4D3"/>
          </a:solidFill>
          <a:ln cap="flat">
            <a:noFill/>
            <a:prstDash val="solid"/>
          </a:ln>
        </p:spPr>
        <p:txBody>
          <a:bodyPr vert="horz" wrap="square" lIns="274320" tIns="137160" rIns="274320" bIns="13716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000000"/>
                </a:solidFill>
                <a:uFillTx/>
                <a:latin typeface="Arial" pitchFamily="34"/>
                <a:cs typeface="Arial" pitchFamily="34"/>
              </a:rPr>
              <a:t>Chosen design constraints: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nn-NO" sz="1800" b="0" i="0" u="none" strike="noStrike" kern="1200" cap="none" spc="0" baseline="0" dirty="0">
                <a:solidFill>
                  <a:srgbClr val="000000"/>
                </a:solidFill>
                <a:uFillTx/>
                <a:latin typeface="Arial" pitchFamily="34"/>
                <a:cs typeface="Arial" pitchFamily="34"/>
              </a:rPr>
              <a:t>E</a:t>
            </a:r>
            <a:r>
              <a:rPr lang="nn-NO" sz="1800" b="0" i="0" u="none" strike="noStrike" kern="1200" cap="none" spc="0" baseline="-25000" dirty="0">
                <a:solidFill>
                  <a:srgbClr val="000000"/>
                </a:solidFill>
                <a:uFillTx/>
                <a:latin typeface="Arial" pitchFamily="34"/>
                <a:cs typeface="Arial" pitchFamily="34"/>
              </a:rPr>
              <a:t>z,avg</a:t>
            </a:r>
            <a:r>
              <a:rPr lang="nn-NO" sz="1800" b="0" i="0" u="none" strike="noStrike" kern="1200" cap="none" spc="0" baseline="0" dirty="0">
                <a:solidFill>
                  <a:srgbClr val="000000"/>
                </a:solidFill>
                <a:uFillTx/>
                <a:latin typeface="Arial" pitchFamily="34"/>
                <a:cs typeface="Arial" pitchFamily="34"/>
              </a:rPr>
              <a:t> &gt; 500 MeV/m</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Lato" pitchFamily="34"/>
              </a:rPr>
              <a:t>ℒ/</a:t>
            </a:r>
            <a:r>
              <a:rPr lang="en-GB" sz="1800" b="0" i="1" u="none" strike="noStrike" kern="1200" cap="none" spc="0" baseline="0" dirty="0" err="1">
                <a:solidFill>
                  <a:srgbClr val="000000"/>
                </a:solidFill>
                <a:uFillTx/>
                <a:latin typeface="Lato" pitchFamily="34"/>
              </a:rPr>
              <a:t>P</a:t>
            </a:r>
            <a:r>
              <a:rPr lang="en-GB" sz="1800" b="0" i="1" u="none" strike="noStrike" kern="1200" cap="none" spc="0" baseline="-25000" dirty="0" err="1">
                <a:solidFill>
                  <a:srgbClr val="000000"/>
                </a:solidFill>
                <a:uFillTx/>
                <a:latin typeface="Lato" pitchFamily="34"/>
              </a:rPr>
              <a:t>tot</a:t>
            </a:r>
            <a:r>
              <a:rPr lang="en-GB" sz="1800" b="0" i="1" u="none" strike="noStrike" kern="1200" cap="none" spc="0" baseline="0" dirty="0">
                <a:solidFill>
                  <a:srgbClr val="000000"/>
                </a:solidFill>
                <a:uFillTx/>
                <a:latin typeface="Lato" pitchFamily="34"/>
              </a:rPr>
              <a:t> </a:t>
            </a:r>
            <a:r>
              <a:rPr lang="en-GB" sz="1800" b="0" i="0" u="none" strike="noStrike" kern="1200" cap="none" spc="0" baseline="0" dirty="0">
                <a:solidFill>
                  <a:srgbClr val="000000"/>
                </a:solidFill>
                <a:uFillTx/>
                <a:latin typeface="Lato" pitchFamily="34"/>
              </a:rPr>
              <a:t>&gt; 10</a:t>
            </a:r>
            <a:r>
              <a:rPr lang="en-GB" sz="1800" b="0" i="0" u="none" strike="noStrike" kern="1200" cap="none" spc="0" baseline="30000" dirty="0">
                <a:solidFill>
                  <a:srgbClr val="000000"/>
                </a:solidFill>
                <a:uFillTx/>
                <a:latin typeface="Lato" pitchFamily="34"/>
              </a:rPr>
              <a:t>32</a:t>
            </a:r>
            <a:r>
              <a:rPr lang="en-GB" sz="1800" b="0" i="0" u="none" strike="noStrike" kern="1200" cap="none" spc="0" baseline="0" dirty="0">
                <a:solidFill>
                  <a:srgbClr val="000000"/>
                </a:solidFill>
                <a:uFillTx/>
                <a:latin typeface="Lato" pitchFamily="34"/>
              </a:rPr>
              <a:t> cm</a:t>
            </a:r>
            <a:r>
              <a:rPr lang="en-GB" sz="1800" b="0" i="0" u="none" strike="noStrike" kern="1200" cap="none" spc="0" baseline="30000" dirty="0">
                <a:solidFill>
                  <a:srgbClr val="000000"/>
                </a:solidFill>
                <a:uFillTx/>
                <a:latin typeface="Lato" pitchFamily="34"/>
              </a:rPr>
              <a:t>-2</a:t>
            </a:r>
            <a:r>
              <a:rPr lang="en-GB" sz="1800" b="0" i="0" u="none" strike="noStrike" kern="1200" cap="none" spc="0" baseline="0" dirty="0">
                <a:solidFill>
                  <a:srgbClr val="000000"/>
                </a:solidFill>
                <a:uFillTx/>
                <a:latin typeface="Lato" pitchFamily="34"/>
              </a:rPr>
              <a:t>s</a:t>
            </a:r>
            <a:r>
              <a:rPr lang="en-GB" sz="1800" b="0" i="0" u="none" strike="noStrike" kern="1200" cap="none" spc="0" baseline="30000" dirty="0">
                <a:solidFill>
                  <a:srgbClr val="000000"/>
                </a:solidFill>
                <a:uFillTx/>
                <a:latin typeface="Lato" pitchFamily="34"/>
              </a:rPr>
              <a:t>-1</a:t>
            </a:r>
            <a:r>
              <a:rPr lang="en-GB" sz="1800" b="0" i="0" u="none" strike="noStrike" kern="1200" cap="none" spc="0" baseline="0" dirty="0">
                <a:solidFill>
                  <a:srgbClr val="000000"/>
                </a:solidFill>
                <a:uFillTx/>
                <a:latin typeface="Lato" pitchFamily="34"/>
              </a:rPr>
              <a:t> MW</a:t>
            </a:r>
            <a:r>
              <a:rPr lang="en-GB" sz="1800" b="0" i="0" u="none" strike="noStrike" kern="1200" cap="none" spc="0" baseline="30000" dirty="0">
                <a:solidFill>
                  <a:srgbClr val="000000"/>
                </a:solidFill>
                <a:uFillTx/>
                <a:latin typeface="Lato" pitchFamily="34"/>
              </a:rPr>
              <a:t>-1</a:t>
            </a:r>
            <a:endParaRPr lang="nn-NO" sz="1800" b="0" i="0" u="none" strike="noStrike" kern="1200" cap="none" spc="0" baseline="0" dirty="0">
              <a:solidFill>
                <a:srgbClr val="000000"/>
              </a:solidFill>
              <a:uFillTx/>
              <a:latin typeface="Arial" pitchFamily="34"/>
              <a:cs typeface="Arial" pitchFamily="34"/>
            </a:endParaRPr>
          </a:p>
          <a:p>
            <a:pPr algn="ctr">
              <a:defRPr sz="1800" b="0" i="0" u="none" strike="noStrike" kern="0" cap="none" spc="0" baseline="0">
                <a:solidFill>
                  <a:srgbClr val="000000"/>
                </a:solidFill>
                <a:uFillTx/>
              </a:defRPr>
            </a:pPr>
            <a:endParaRPr lang="en-GB" dirty="0">
              <a:latin typeface="Arial" pitchFamily="34"/>
              <a:cs typeface="Arial" pitchFamily="34"/>
            </a:endParaRPr>
          </a:p>
          <a:p>
            <a:pPr algn="ctr">
              <a:defRPr sz="1800" b="0" i="0" u="none" strike="noStrike" kern="0" cap="none" spc="0" baseline="0">
                <a:solidFill>
                  <a:srgbClr val="000000"/>
                </a:solidFill>
                <a:uFillTx/>
              </a:defRPr>
            </a:pPr>
            <a:endParaRPr lang="en-GB" sz="1800" b="1" i="0" u="none" strike="noStrike" kern="1200" cap="none" spc="0" baseline="0" dirty="0">
              <a:solidFill>
                <a:srgbClr val="EE6611"/>
              </a:solidFill>
              <a:uFillTx/>
              <a:latin typeface="Arial" pitchFamily="34"/>
              <a:cs typeface="Arial" pitchFamily="34"/>
            </a:endParaRPr>
          </a:p>
          <a:p>
            <a:pPr algn="ctr">
              <a:defRPr sz="1800" b="0" i="0" u="none" strike="noStrike" kern="0" cap="none" spc="0" baseline="0">
                <a:solidFill>
                  <a:srgbClr val="000000"/>
                </a:solidFill>
                <a:uFillTx/>
              </a:defRPr>
            </a:pPr>
            <a:endParaRPr lang="en-GB" b="1" dirty="0">
              <a:solidFill>
                <a:srgbClr val="EE6611"/>
              </a:solidFill>
              <a:latin typeface="Arial" pitchFamily="34"/>
              <a:cs typeface="Arial" pitchFamily="34"/>
            </a:endParaRPr>
          </a:p>
          <a:p>
            <a:pPr algn="ctr">
              <a:defRPr sz="1800" b="0" i="0" u="none" strike="noStrike" kern="0" cap="none" spc="0" baseline="0">
                <a:solidFill>
                  <a:srgbClr val="000000"/>
                </a:solidFill>
                <a:uFillTx/>
              </a:defRPr>
            </a:pPr>
            <a:endParaRPr lang="en-GB" sz="1800" b="1" i="0" u="none" strike="noStrike" kern="1200" cap="none" spc="0" baseline="0" dirty="0">
              <a:solidFill>
                <a:srgbClr val="EE6611"/>
              </a:solidFill>
              <a:uFillTx/>
              <a:latin typeface="Arial" pitchFamily="34"/>
              <a:cs typeface="Arial" pitchFamily="34"/>
            </a:endParaRPr>
          </a:p>
          <a:p>
            <a:pPr algn="ctr">
              <a:defRPr sz="1800" b="0" i="0" u="none" strike="noStrike" kern="0" cap="none" spc="0" baseline="0">
                <a:solidFill>
                  <a:srgbClr val="000000"/>
                </a:solidFill>
                <a:uFillTx/>
              </a:defRPr>
            </a:pPr>
            <a:endParaRPr lang="en-GB" b="1" dirty="0">
              <a:solidFill>
                <a:srgbClr val="EE6611"/>
              </a:solidFill>
              <a:latin typeface="Arial" pitchFamily="34"/>
              <a:cs typeface="Arial" pitchFamily="34"/>
            </a:endParaRPr>
          </a:p>
          <a:p>
            <a:pPr algn="ctr">
              <a:defRPr sz="1800" b="0" i="0" u="none" strike="noStrike" kern="0" cap="none" spc="0" baseline="0">
                <a:solidFill>
                  <a:srgbClr val="000000"/>
                </a:solidFill>
                <a:uFillTx/>
              </a:defRPr>
            </a:pPr>
            <a:endParaRPr lang="en-GB" sz="1800" b="1" i="0" u="none" strike="noStrike" kern="1200" cap="none" spc="0" baseline="0" dirty="0">
              <a:solidFill>
                <a:srgbClr val="EE6611"/>
              </a:solidFill>
              <a:uFillTx/>
              <a:latin typeface="Arial" pitchFamily="34"/>
              <a:cs typeface="Arial" pitchFamily="34"/>
            </a:endParaRPr>
          </a:p>
          <a:p>
            <a:pPr algn="ctr">
              <a:defRPr sz="1800" b="0" i="0" u="none" strike="noStrike" kern="0" cap="none" spc="0" baseline="0">
                <a:solidFill>
                  <a:srgbClr val="000000"/>
                </a:solidFill>
                <a:uFillTx/>
              </a:defRPr>
            </a:pPr>
            <a:r>
              <a:rPr lang="en-GB" sz="1800" b="1" i="0" u="none" strike="noStrike" kern="1200" cap="none" spc="0" baseline="0" dirty="0">
                <a:solidFill>
                  <a:srgbClr val="EE6611"/>
                </a:solidFill>
                <a:uFillTx/>
                <a:latin typeface="Arial" pitchFamily="34"/>
                <a:cs typeface="Arial" pitchFamily="34"/>
              </a:rPr>
              <a:t>ESPP Input #98: Design Initiative for a 10 TeV </a:t>
            </a:r>
            <a:r>
              <a:rPr lang="en-GB" sz="1800" b="1" i="0" u="none" strike="noStrike" kern="1200" cap="none" spc="0" baseline="0" dirty="0" err="1">
                <a:solidFill>
                  <a:srgbClr val="EE6611"/>
                </a:solidFill>
                <a:uFillTx/>
                <a:latin typeface="Arial" pitchFamily="34"/>
                <a:cs typeface="Arial" pitchFamily="34"/>
              </a:rPr>
              <a:t>pCM</a:t>
            </a:r>
            <a:r>
              <a:rPr lang="en-GB" sz="1800" b="1" i="0" u="none" strike="noStrike" kern="1200" cap="none" spc="0" baseline="0" dirty="0">
                <a:solidFill>
                  <a:srgbClr val="EE6611"/>
                </a:solidFill>
                <a:uFillTx/>
                <a:latin typeface="Arial" pitchFamily="34"/>
                <a:cs typeface="Arial" pitchFamily="34"/>
              </a:rPr>
              <a:t> Wakefield Collider (</a:t>
            </a:r>
            <a:r>
              <a:rPr lang="en-GB" sz="1800" b="1" i="0" u="none" strike="noStrike" kern="1200" cap="none" spc="0" baseline="0" dirty="0">
                <a:solidFill>
                  <a:srgbClr val="EE6611"/>
                </a:solidFill>
                <a:uFillTx/>
                <a:latin typeface="Arial" pitchFamily="34"/>
                <a:cs typeface="Arial" pitchFamily="34"/>
                <a:hlinkClick r:id="rId9">
                  <a:extLst>
                    <a:ext uri="{A12FA001-AC4F-418D-AE19-62706E023703}">
                      <ahyp:hlinkClr xmlns:ahyp="http://schemas.microsoft.com/office/drawing/2018/hyperlinkcolor" val="tx"/>
                    </a:ext>
                  </a:extLst>
                </a:hlinkClick>
              </a:rPr>
              <a:t>link</a:t>
            </a:r>
            <a:r>
              <a:rPr lang="en-GB" sz="1800" b="1" i="0" u="none" strike="noStrike" kern="1200" cap="none" spc="0" baseline="0" dirty="0">
                <a:solidFill>
                  <a:srgbClr val="EE6611"/>
                </a:solidFill>
                <a:uFillTx/>
                <a:latin typeface="Arial" pitchFamily="34"/>
                <a:cs typeface="Arial" pitchFamily="34"/>
              </a:rPr>
              <a: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dirty="0">
              <a:solidFill>
                <a:srgbClr val="000000"/>
              </a:solidFill>
              <a:uFillTx/>
              <a:latin typeface="Arial" pitchFamily="34"/>
              <a:cs typeface="Arial" pitchFamily="34"/>
            </a:endParaRPr>
          </a:p>
        </p:txBody>
      </p:sp>
    </p:spTree>
    <p:extLst>
      <p:ext uri="{BB962C8B-B14F-4D97-AF65-F5344CB8AC3E}">
        <p14:creationId xmlns:p14="http://schemas.microsoft.com/office/powerpoint/2010/main" val="23964985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21109">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57B2AE-93F2-B1C4-A565-5F7ECE618444}"/>
              </a:ext>
            </a:extLst>
          </p:cNvPr>
          <p:cNvSpPr txBox="1">
            <a:spLocks noGrp="1"/>
          </p:cNvSpPr>
          <p:nvPr>
            <p:ph type="title"/>
          </p:nvPr>
        </p:nvSpPr>
        <p:spPr/>
        <p:txBody>
          <a:bodyPr anchorCtr="1"/>
          <a:lstStyle/>
          <a:p>
            <a:pPr lvl="0" algn="ctr"/>
            <a:r>
              <a:rPr lang="en-US" dirty="0"/>
              <a:t>Preliminary Plasma Collider Parameters</a:t>
            </a:r>
            <a:endParaRPr lang="en-GB" dirty="0"/>
          </a:p>
        </p:txBody>
      </p:sp>
      <p:sp>
        <p:nvSpPr>
          <p:cNvPr id="3" name="Foliennummernplatzhalter 4">
            <a:extLst>
              <a:ext uri="{FF2B5EF4-FFF2-40B4-BE49-F238E27FC236}">
                <a16:creationId xmlns:a16="http://schemas.microsoft.com/office/drawing/2014/main" id="{92CBA45D-695E-A43E-46D2-5DD4E8B25E98}"/>
              </a:ext>
            </a:extLst>
          </p:cNvPr>
          <p:cNvSpPr txBox="1"/>
          <p:nvPr/>
        </p:nvSpPr>
        <p:spPr>
          <a:xfrm>
            <a:off x="11107545" y="6383847"/>
            <a:ext cx="681255"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dirty="0">
                <a:solidFill>
                  <a:srgbClr val="0033A0"/>
                </a:solidFill>
                <a:uFillTx/>
                <a:latin typeface="Arial"/>
              </a:rPr>
              <a:t>10</a:t>
            </a:r>
            <a:r>
              <a:rPr lang="en-US" sz="1000" dirty="0">
                <a:solidFill>
                  <a:srgbClr val="0033A0"/>
                </a:solidFill>
                <a:latin typeface="Arial"/>
              </a:rPr>
              <a:t> / 15</a:t>
            </a:r>
            <a:endParaRPr lang="en-US" sz="1000" b="0" i="0" u="none" strike="noStrike" kern="1200" cap="none" spc="0" baseline="0" dirty="0">
              <a:solidFill>
                <a:srgbClr val="0033A0"/>
              </a:solidFill>
              <a:uFillTx/>
              <a:latin typeface="Arial"/>
            </a:endParaRPr>
          </a:p>
        </p:txBody>
      </p:sp>
      <p:cxnSp>
        <p:nvCxnSpPr>
          <p:cNvPr id="4" name="Gerade Verbindung mit Pfeil 24">
            <a:extLst>
              <a:ext uri="{FF2B5EF4-FFF2-40B4-BE49-F238E27FC236}">
                <a16:creationId xmlns:a16="http://schemas.microsoft.com/office/drawing/2014/main" id="{DBAB7A0E-780D-A7C2-38ED-F3A65A0942AF}"/>
              </a:ext>
            </a:extLst>
          </p:cNvPr>
          <p:cNvCxnSpPr/>
          <p:nvPr/>
        </p:nvCxnSpPr>
        <p:spPr>
          <a:xfrm flipH="1">
            <a:off x="2151574" y="915232"/>
            <a:ext cx="3944419" cy="952777"/>
          </a:xfrm>
          <a:prstGeom prst="straightConnector1">
            <a:avLst/>
          </a:prstGeom>
          <a:noFill/>
          <a:ln w="19046" cap="flat">
            <a:solidFill>
              <a:srgbClr val="0033A0"/>
            </a:solidFill>
            <a:prstDash val="solid"/>
            <a:miter/>
            <a:tailEnd type="arrow"/>
          </a:ln>
        </p:spPr>
      </p:cxnSp>
      <p:cxnSp>
        <p:nvCxnSpPr>
          <p:cNvPr id="5" name="Gerade Verbindung mit Pfeil 26">
            <a:extLst>
              <a:ext uri="{FF2B5EF4-FFF2-40B4-BE49-F238E27FC236}">
                <a16:creationId xmlns:a16="http://schemas.microsoft.com/office/drawing/2014/main" id="{2A8016E6-62FF-647C-18C4-7CF32470EC4F}"/>
              </a:ext>
            </a:extLst>
          </p:cNvPr>
          <p:cNvCxnSpPr/>
          <p:nvPr/>
        </p:nvCxnSpPr>
        <p:spPr>
          <a:xfrm>
            <a:off x="6095993" y="915232"/>
            <a:ext cx="165" cy="941073"/>
          </a:xfrm>
          <a:prstGeom prst="straightConnector1">
            <a:avLst/>
          </a:prstGeom>
          <a:noFill/>
          <a:ln w="19046" cap="flat">
            <a:solidFill>
              <a:srgbClr val="0033A0"/>
            </a:solidFill>
            <a:prstDash val="solid"/>
            <a:miter/>
            <a:tailEnd type="arrow"/>
          </a:ln>
        </p:spPr>
      </p:cxnSp>
      <p:cxnSp>
        <p:nvCxnSpPr>
          <p:cNvPr id="6" name="Gerade Verbindung mit Pfeil 28">
            <a:extLst>
              <a:ext uri="{FF2B5EF4-FFF2-40B4-BE49-F238E27FC236}">
                <a16:creationId xmlns:a16="http://schemas.microsoft.com/office/drawing/2014/main" id="{AEA1A9BC-4745-3415-E3CF-86F6EC322755}"/>
              </a:ext>
            </a:extLst>
          </p:cNvPr>
          <p:cNvCxnSpPr/>
          <p:nvPr/>
        </p:nvCxnSpPr>
        <p:spPr>
          <a:xfrm>
            <a:off x="6095993" y="915232"/>
            <a:ext cx="3793398" cy="944950"/>
          </a:xfrm>
          <a:prstGeom prst="straightConnector1">
            <a:avLst/>
          </a:prstGeom>
          <a:noFill/>
          <a:ln w="19046" cap="flat">
            <a:solidFill>
              <a:srgbClr val="0033A0"/>
            </a:solidFill>
            <a:prstDash val="solid"/>
            <a:miter/>
            <a:tailEnd type="arrow"/>
          </a:ln>
        </p:spPr>
      </p:cxnSp>
      <p:sp>
        <p:nvSpPr>
          <p:cNvPr id="7" name="Textfeld 15">
            <a:extLst>
              <a:ext uri="{FF2B5EF4-FFF2-40B4-BE49-F238E27FC236}">
                <a16:creationId xmlns:a16="http://schemas.microsoft.com/office/drawing/2014/main" id="{DE3DFB11-69F0-835F-8CE8-72A4E4A2DBE8}"/>
              </a:ext>
            </a:extLst>
          </p:cNvPr>
          <p:cNvSpPr txBox="1"/>
          <p:nvPr/>
        </p:nvSpPr>
        <p:spPr>
          <a:xfrm>
            <a:off x="323853" y="2362196"/>
            <a:ext cx="3418758" cy="2031325"/>
          </a:xfrm>
          <a:prstGeom prst="rect">
            <a:avLst/>
          </a:prstGeom>
          <a:noFill/>
          <a:ln w="9528" cap="flat">
            <a:solidFill>
              <a:srgbClr val="0033A0"/>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dirty="0">
                <a:solidFill>
                  <a:srgbClr val="0033A0"/>
                </a:solidFill>
                <a:uFillTx/>
                <a:latin typeface="Arial" panose="020B0604020202020204" pitchFamily="34" charset="0"/>
                <a:cs typeface="Arial" panose="020B0604020202020204" pitchFamily="34" charset="0"/>
              </a:rPr>
              <a:t>HALHF:</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0033A0"/>
                </a:solidFill>
                <a:uFillTx/>
                <a:latin typeface="Arial" panose="020B0604020202020204" pitchFamily="34" charset="0"/>
                <a:cs typeface="Arial" panose="020B0604020202020204" pitchFamily="34" charset="0"/>
              </a:rPr>
              <a:t>e-: </a:t>
            </a:r>
            <a:r>
              <a:rPr lang="en-US" sz="1400" b="0" i="0" u="none" strike="noStrike" kern="1200" cap="none" spc="0" baseline="0" dirty="0">
                <a:solidFill>
                  <a:srgbClr val="000000"/>
                </a:solidFill>
                <a:uFillTx/>
                <a:latin typeface="Arial" panose="020B0604020202020204" pitchFamily="34" charset="0"/>
                <a:cs typeface="Arial" panose="020B0604020202020204" pitchFamily="34" charset="0"/>
              </a:rPr>
              <a:t>48</a:t>
            </a:r>
            <a:r>
              <a:rPr lang="en-US" sz="1400" b="0" i="0" u="none" strike="noStrike" kern="1200" cap="none" spc="0" baseline="0" dirty="0">
                <a:solidFill>
                  <a:srgbClr val="0033A0"/>
                </a:solidFill>
                <a:uFillTx/>
                <a:latin typeface="Arial" panose="020B0604020202020204" pitchFamily="34" charset="0"/>
                <a:cs typeface="Arial" panose="020B0604020202020204" pitchFamily="34" charset="0"/>
              </a:rPr>
              <a:t> stages x </a:t>
            </a:r>
            <a:r>
              <a:rPr lang="en-US" sz="1400" b="0" i="0" u="none" strike="noStrike" kern="1200" cap="none" spc="0" baseline="0" dirty="0">
                <a:solidFill>
                  <a:srgbClr val="000000"/>
                </a:solidFill>
                <a:uFillTx/>
                <a:latin typeface="Arial" panose="020B0604020202020204" pitchFamily="34" charset="0"/>
                <a:cs typeface="Arial" panose="020B0604020202020204" pitchFamily="34" charset="0"/>
              </a:rPr>
              <a:t>7.8 GeV </a:t>
            </a:r>
            <a:r>
              <a:rPr lang="en-US" sz="1400" b="0" i="0" u="none" strike="noStrike" kern="1200" cap="none" spc="0" baseline="0" dirty="0">
                <a:solidFill>
                  <a:srgbClr val="0033A0"/>
                </a:solidFill>
                <a:uFillTx/>
                <a:latin typeface="Arial" panose="020B0604020202020204" pitchFamily="34" charset="0"/>
                <a:cs typeface="Arial" panose="020B0604020202020204" pitchFamily="34" charset="0"/>
              </a:rPr>
              <a:t>= 375 GeV</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0033A0"/>
                </a:solidFill>
                <a:uFillTx/>
                <a:latin typeface="Arial" panose="020B0604020202020204" pitchFamily="34" charset="0"/>
                <a:cs typeface="Arial" panose="020B0604020202020204" pitchFamily="34" charset="0"/>
              </a:rPr>
              <a:t>e+: RF Linac </a:t>
            </a:r>
            <a:r>
              <a:rPr lang="en-US" sz="1400" b="0" i="0" u="none" strike="noStrike" kern="1200" cap="none" spc="0" baseline="0" dirty="0">
                <a:solidFill>
                  <a:srgbClr val="000000"/>
                </a:solidFill>
                <a:uFillTx/>
                <a:latin typeface="Arial" panose="020B0604020202020204" pitchFamily="34" charset="0"/>
                <a:cs typeface="Arial" panose="020B0604020202020204" pitchFamily="34" charset="0"/>
              </a:rPr>
              <a:t>40 MV/m </a:t>
            </a:r>
            <a:r>
              <a:rPr lang="en-US" sz="1400" b="0" i="0" u="none" strike="noStrike" kern="1200" cap="none" spc="0" baseline="0" dirty="0">
                <a:solidFill>
                  <a:srgbClr val="0033A0"/>
                </a:solidFill>
                <a:uFillTx/>
                <a:latin typeface="Arial" panose="020B0604020202020204" pitchFamily="34" charset="0"/>
                <a:cs typeface="Arial" panose="020B0604020202020204" pitchFamily="34" charset="0"/>
              </a:rPr>
              <a:t>x </a:t>
            </a:r>
            <a:r>
              <a:rPr lang="en-US" sz="1400" b="0" i="0" u="none" strike="noStrike" kern="1200" cap="none" spc="0" baseline="0" dirty="0">
                <a:solidFill>
                  <a:srgbClr val="000000"/>
                </a:solidFill>
                <a:uFillTx/>
                <a:latin typeface="Arial" panose="020B0604020202020204" pitchFamily="34" charset="0"/>
                <a:cs typeface="Arial" panose="020B0604020202020204" pitchFamily="34" charset="0"/>
              </a:rPr>
              <a:t>1.05 km</a:t>
            </a:r>
            <a:r>
              <a:rPr lang="en-US" sz="1400" b="0" i="0" u="none" strike="noStrike" kern="1200" cap="none" spc="0" baseline="0" dirty="0">
                <a:solidFill>
                  <a:srgbClr val="0033A0"/>
                </a:solidFill>
                <a:uFillTx/>
                <a:latin typeface="Arial" panose="020B0604020202020204" pitchFamily="34" charset="0"/>
                <a:cs typeface="Arial" panose="020B0604020202020204" pitchFamily="34" charset="0"/>
              </a:rPr>
              <a:t>= 42 GeV</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dirty="0">
              <a:solidFill>
                <a:srgbClr val="0033A0"/>
              </a:solidFill>
              <a:uFillTx/>
              <a:latin typeface="Arial" panose="020B0604020202020204" pitchFamily="34" charset="0"/>
              <a:cs typeface="Arial" panose="020B0604020202020204" pitchFamily="34"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dirty="0">
              <a:solidFill>
                <a:srgbClr val="0033A0"/>
              </a:solidFill>
              <a:uFillTx/>
              <a:latin typeface="Arial" panose="020B0604020202020204" pitchFamily="34" charset="0"/>
              <a:cs typeface="Arial" panose="020B0604020202020204" pitchFamily="34"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dirty="0">
                <a:solidFill>
                  <a:srgbClr val="0033A0"/>
                </a:solidFill>
                <a:uFillTx/>
                <a:latin typeface="Arial" panose="020B0604020202020204" pitchFamily="34" charset="0"/>
                <a:cs typeface="Arial" panose="020B0604020202020204" pitchFamily="34" charset="0"/>
              </a:rPr>
              <a:t>ALIVE: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0033A0"/>
                </a:solidFill>
                <a:uFillTx/>
                <a:latin typeface="Arial" panose="020B0604020202020204" pitchFamily="34" charset="0"/>
                <a:cs typeface="Arial" panose="020B0604020202020204" pitchFamily="34" charset="0"/>
              </a:rPr>
              <a:t>e-: </a:t>
            </a:r>
            <a:r>
              <a:rPr lang="en-US" sz="1400" b="0" i="0" u="none" strike="noStrike" kern="1200" cap="none" spc="0" baseline="0" dirty="0">
                <a:solidFill>
                  <a:srgbClr val="000000"/>
                </a:solidFill>
                <a:uFillTx/>
                <a:latin typeface="Arial" panose="020B0604020202020204" pitchFamily="34" charset="0"/>
                <a:cs typeface="Arial" panose="020B0604020202020204" pitchFamily="34" charset="0"/>
              </a:rPr>
              <a:t>1 </a:t>
            </a:r>
            <a:r>
              <a:rPr lang="en-US" sz="1400" b="0" i="0" u="none" strike="noStrike" kern="1200" cap="none" spc="0" baseline="0" dirty="0">
                <a:solidFill>
                  <a:srgbClr val="0033A0"/>
                </a:solidFill>
                <a:uFillTx/>
                <a:latin typeface="Arial" panose="020B0604020202020204" pitchFamily="34" charset="0"/>
                <a:cs typeface="Arial" panose="020B0604020202020204" pitchFamily="34" charset="0"/>
              </a:rPr>
              <a:t>x </a:t>
            </a:r>
            <a:r>
              <a:rPr lang="en-US" sz="1400" b="0" i="0" u="none" strike="noStrike" kern="1200" cap="none" spc="0" baseline="0" dirty="0">
                <a:solidFill>
                  <a:srgbClr val="000000"/>
                </a:solidFill>
                <a:uFillTx/>
                <a:latin typeface="Arial" panose="020B0604020202020204" pitchFamily="34" charset="0"/>
                <a:cs typeface="Arial" panose="020B0604020202020204" pitchFamily="34" charset="0"/>
              </a:rPr>
              <a:t>125 GeV</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0033A0"/>
                </a:solidFill>
                <a:uFillTx/>
                <a:latin typeface="Arial" panose="020B0604020202020204" pitchFamily="34" charset="0"/>
                <a:cs typeface="Arial" panose="020B0604020202020204" pitchFamily="34" charset="0"/>
              </a:rPr>
              <a:t>e+: </a:t>
            </a:r>
            <a:r>
              <a:rPr lang="en-US" sz="1400" b="0" i="0" u="none" strike="noStrike" kern="1200" cap="none" spc="0" baseline="0" dirty="0">
                <a:solidFill>
                  <a:srgbClr val="000000"/>
                </a:solidFill>
                <a:uFillTx/>
                <a:latin typeface="Arial" panose="020B0604020202020204" pitchFamily="34" charset="0"/>
                <a:cs typeface="Arial" panose="020B0604020202020204" pitchFamily="34" charset="0"/>
              </a:rPr>
              <a:t>1</a:t>
            </a:r>
            <a:r>
              <a:rPr lang="en-US" sz="1400" b="0" i="0" u="none" strike="noStrike" kern="1200" cap="none" spc="0" baseline="0" dirty="0">
                <a:solidFill>
                  <a:srgbClr val="0033A0"/>
                </a:solidFill>
                <a:uFillTx/>
                <a:latin typeface="Arial" panose="020B0604020202020204" pitchFamily="34" charset="0"/>
                <a:cs typeface="Arial" panose="020B0604020202020204" pitchFamily="34" charset="0"/>
              </a:rPr>
              <a:t> x </a:t>
            </a:r>
            <a:r>
              <a:rPr lang="en-US" sz="1400" b="0" i="0" u="none" strike="noStrike" kern="1200" cap="none" spc="0" baseline="0" dirty="0">
                <a:solidFill>
                  <a:srgbClr val="000000"/>
                </a:solidFill>
                <a:uFillTx/>
                <a:latin typeface="Arial" panose="020B0604020202020204" pitchFamily="34" charset="0"/>
                <a:cs typeface="Arial" panose="020B0604020202020204" pitchFamily="34" charset="0"/>
              </a:rPr>
              <a:t>125 GeV</a:t>
            </a:r>
          </a:p>
        </p:txBody>
      </p:sp>
      <p:sp>
        <p:nvSpPr>
          <p:cNvPr id="8" name="Textfeld 16">
            <a:extLst>
              <a:ext uri="{FF2B5EF4-FFF2-40B4-BE49-F238E27FC236}">
                <a16:creationId xmlns:a16="http://schemas.microsoft.com/office/drawing/2014/main" id="{8710CF1F-A7FD-7CAE-43F9-D64ED6FA8E4F}"/>
              </a:ext>
            </a:extLst>
          </p:cNvPr>
          <p:cNvSpPr txBox="1"/>
          <p:nvPr/>
        </p:nvSpPr>
        <p:spPr>
          <a:xfrm>
            <a:off x="4383094" y="2361977"/>
            <a:ext cx="3418758" cy="3693319"/>
          </a:xfrm>
          <a:prstGeom prst="rect">
            <a:avLst/>
          </a:prstGeom>
          <a:noFill/>
          <a:ln w="9528" cap="flat">
            <a:solidFill>
              <a:srgbClr val="E97132"/>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dirty="0">
                <a:solidFill>
                  <a:srgbClr val="E97132"/>
                </a:solidFill>
                <a:uFillTx/>
                <a:latin typeface="Arial" panose="020B0604020202020204" pitchFamily="34" charset="0"/>
                <a:cs typeface="Arial" panose="020B0604020202020204" pitchFamily="34" charset="0"/>
              </a:rPr>
              <a:t>HALHF:</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E97132"/>
                </a:solidFill>
                <a:uFillTx/>
                <a:latin typeface="Arial" panose="020B0604020202020204" pitchFamily="34" charset="0"/>
                <a:cs typeface="Arial" panose="020B0604020202020204" pitchFamily="34" charset="0"/>
              </a:rPr>
              <a:t>Avg. rep. rate: </a:t>
            </a:r>
            <a:r>
              <a:rPr lang="en-US" sz="1400" b="0" i="0" u="none" strike="noStrike" kern="1200" cap="none" spc="0" baseline="0" dirty="0">
                <a:solidFill>
                  <a:srgbClr val="000000"/>
                </a:solidFill>
                <a:uFillTx/>
                <a:latin typeface="Arial" panose="020B0604020202020204" pitchFamily="34" charset="0"/>
                <a:cs typeface="Arial" panose="020B0604020202020204" pitchFamily="34" charset="0"/>
              </a:rPr>
              <a:t>16 kHz</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E97132"/>
                </a:solidFill>
                <a:uFillTx/>
                <a:latin typeface="Arial" panose="020B0604020202020204" pitchFamily="34" charset="0"/>
                <a:cs typeface="Arial" panose="020B0604020202020204" pitchFamily="34" charset="0"/>
              </a:rPr>
              <a:t>Charge per bunch: </a:t>
            </a:r>
            <a:r>
              <a:rPr lang="en-US" sz="1400" b="0" i="0" u="none" strike="noStrike" kern="1200" cap="none" spc="0" baseline="0" dirty="0">
                <a:solidFill>
                  <a:srgbClr val="000000"/>
                </a:solidFill>
                <a:uFillTx/>
                <a:latin typeface="Arial" panose="020B0604020202020204" pitchFamily="34" charset="0"/>
                <a:cs typeface="Arial" panose="020B0604020202020204" pitchFamily="34" charset="0"/>
              </a:rPr>
              <a:t>1.6 </a:t>
            </a:r>
            <a:r>
              <a:rPr lang="en-US" sz="1400" b="0" i="0" u="none" strike="noStrike" kern="1200" cap="none" spc="0" baseline="0" dirty="0" err="1">
                <a:solidFill>
                  <a:srgbClr val="000000"/>
                </a:solidFill>
                <a:uFillTx/>
                <a:latin typeface="Arial" panose="020B0604020202020204" pitchFamily="34" charset="0"/>
                <a:cs typeface="Arial" panose="020B0604020202020204" pitchFamily="34" charset="0"/>
              </a:rPr>
              <a:t>nC</a:t>
            </a:r>
            <a:r>
              <a:rPr lang="en-US" sz="1400" b="0" i="0" u="none" strike="noStrike" kern="1200" cap="none" spc="0" baseline="0" dirty="0">
                <a:solidFill>
                  <a:srgbClr val="E97132"/>
                </a:solidFill>
                <a:uFillTx/>
                <a:latin typeface="Arial" panose="020B0604020202020204" pitchFamily="34" charset="0"/>
                <a:cs typeface="Arial" panose="020B0604020202020204" pitchFamily="34" charset="0"/>
              </a:rPr>
              <a:t> (e</a:t>
            </a:r>
            <a:r>
              <a:rPr lang="en-US" sz="1400" b="0" i="0" u="none" strike="noStrike" kern="1200" cap="none" spc="0" baseline="30000" dirty="0">
                <a:solidFill>
                  <a:srgbClr val="E97132"/>
                </a:solidFill>
                <a:uFillTx/>
                <a:latin typeface="Arial" panose="020B0604020202020204" pitchFamily="34" charset="0"/>
                <a:cs typeface="Arial" panose="020B0604020202020204" pitchFamily="34" charset="0"/>
              </a:rPr>
              <a:t>-</a:t>
            </a:r>
            <a:r>
              <a:rPr lang="en-US" sz="1400" b="0" i="0" u="none" strike="noStrike" kern="1200" cap="none" spc="0" baseline="0" dirty="0">
                <a:solidFill>
                  <a:srgbClr val="E97132"/>
                </a:solidFill>
                <a:uFillTx/>
                <a:latin typeface="Arial" panose="020B0604020202020204" pitchFamily="34" charset="0"/>
                <a:cs typeface="Arial" panose="020B0604020202020204" pitchFamily="34" charset="0"/>
              </a:rPr>
              <a:t>) / </a:t>
            </a:r>
            <a:r>
              <a:rPr lang="en-US" sz="1400" b="0" i="0" u="none" strike="noStrike" kern="1200" cap="none" spc="0" baseline="0" dirty="0">
                <a:solidFill>
                  <a:srgbClr val="000000"/>
                </a:solidFill>
                <a:uFillTx/>
                <a:latin typeface="Arial" panose="020B0604020202020204" pitchFamily="34" charset="0"/>
                <a:cs typeface="Arial" panose="020B0604020202020204" pitchFamily="34" charset="0"/>
              </a:rPr>
              <a:t>4.8 </a:t>
            </a:r>
            <a:r>
              <a:rPr lang="en-US" sz="1400" b="0" i="0" u="none" strike="noStrike" kern="1200" cap="none" spc="0" baseline="0" dirty="0" err="1">
                <a:solidFill>
                  <a:srgbClr val="000000"/>
                </a:solidFill>
                <a:uFillTx/>
                <a:latin typeface="Arial" panose="020B0604020202020204" pitchFamily="34" charset="0"/>
                <a:cs typeface="Arial" panose="020B0604020202020204" pitchFamily="34" charset="0"/>
              </a:rPr>
              <a:t>nC</a:t>
            </a:r>
            <a:r>
              <a:rPr lang="en-US" sz="1400" b="0" i="0" u="none" strike="noStrike" kern="1200" cap="none" spc="0" baseline="0" dirty="0">
                <a:solidFill>
                  <a:srgbClr val="000000"/>
                </a:solidFill>
                <a:uFillTx/>
                <a:latin typeface="Arial" panose="020B0604020202020204" pitchFamily="34" charset="0"/>
                <a:cs typeface="Arial" panose="020B0604020202020204" pitchFamily="34" charset="0"/>
              </a:rPr>
              <a:t> </a:t>
            </a:r>
            <a:r>
              <a:rPr lang="en-US" sz="1400" b="0" i="0" u="none" strike="noStrike" kern="1200" cap="none" spc="0" baseline="0" dirty="0">
                <a:solidFill>
                  <a:srgbClr val="E97132"/>
                </a:solidFill>
                <a:uFillTx/>
                <a:latin typeface="Arial" panose="020B0604020202020204" pitchFamily="34" charset="0"/>
                <a:cs typeface="Arial" panose="020B0604020202020204" pitchFamily="34" charset="0"/>
              </a:rPr>
              <a:t>(e</a:t>
            </a:r>
            <a:r>
              <a:rPr lang="en-US" sz="1400" b="0" i="0" u="none" strike="noStrike" kern="1200" cap="none" spc="0" baseline="30000" dirty="0">
                <a:solidFill>
                  <a:srgbClr val="E97132"/>
                </a:solidFill>
                <a:uFillTx/>
                <a:latin typeface="Arial" panose="020B0604020202020204" pitchFamily="34" charset="0"/>
                <a:cs typeface="Arial" panose="020B0604020202020204" pitchFamily="34" charset="0"/>
              </a:rPr>
              <a:t>+</a:t>
            </a:r>
            <a:r>
              <a:rPr lang="en-US" sz="1400" b="0" i="0" u="none" strike="noStrike" kern="1200" cap="none" spc="0" baseline="0" dirty="0">
                <a:solidFill>
                  <a:srgbClr val="E97132"/>
                </a:solidFill>
                <a:uFillTx/>
                <a:latin typeface="Arial" panose="020B0604020202020204" pitchFamily="34" charset="0"/>
                <a:cs typeface="Arial" panose="020B0604020202020204" pitchFamily="34" charset="0"/>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E97132"/>
                </a:solidFill>
                <a:uFillTx/>
                <a:latin typeface="Arial" panose="020B0604020202020204" pitchFamily="34" charset="0"/>
                <a:cs typeface="Arial" panose="020B0604020202020204" pitchFamily="34" charset="0"/>
              </a:rPr>
              <a:t>Emittance (H/V): </a:t>
            </a:r>
            <a:r>
              <a:rPr lang="en-US" sz="1400" b="0" i="0" u="none" strike="noStrike" kern="1200" cap="none" spc="0" baseline="0" dirty="0">
                <a:solidFill>
                  <a:srgbClr val="000000"/>
                </a:solidFill>
                <a:uFillTx/>
                <a:latin typeface="Arial" panose="020B0604020202020204" pitchFamily="34" charset="0"/>
                <a:cs typeface="Arial" panose="020B0604020202020204" pitchFamily="34" charset="0"/>
              </a:rPr>
              <a:t>(90/0.32) mm mrad </a:t>
            </a:r>
            <a:r>
              <a:rPr lang="en-US" sz="1400" b="0" i="0" u="none" strike="noStrike" kern="1200" cap="none" spc="0" baseline="0" dirty="0">
                <a:solidFill>
                  <a:srgbClr val="E97132"/>
                </a:solidFill>
                <a:uFillTx/>
                <a:latin typeface="Arial" panose="020B0604020202020204" pitchFamily="34" charset="0"/>
                <a:cs typeface="Arial" panose="020B0604020202020204" pitchFamily="34" charset="0"/>
              </a:rPr>
              <a:t>(e</a:t>
            </a:r>
            <a:r>
              <a:rPr lang="en-US" sz="1400" b="0" i="0" u="none" strike="noStrike" kern="1200" cap="none" spc="0" baseline="30000" dirty="0">
                <a:solidFill>
                  <a:srgbClr val="E97132"/>
                </a:solidFill>
                <a:uFillTx/>
                <a:latin typeface="Arial" panose="020B0604020202020204" pitchFamily="34" charset="0"/>
                <a:cs typeface="Arial" panose="020B0604020202020204" pitchFamily="34" charset="0"/>
              </a:rPr>
              <a:t>-</a:t>
            </a:r>
            <a:r>
              <a:rPr lang="en-US" sz="1400" b="0" i="0" u="none" strike="noStrike" kern="1200" cap="none" spc="0" baseline="0" dirty="0">
                <a:solidFill>
                  <a:srgbClr val="E97132"/>
                </a:solidFill>
                <a:uFillTx/>
                <a:latin typeface="Arial" panose="020B0604020202020204" pitchFamily="34" charset="0"/>
                <a:cs typeface="Arial" panose="020B0604020202020204" pitchFamily="34" charset="0"/>
              </a:rPr>
              <a:t>) / </a:t>
            </a:r>
            <a:r>
              <a:rPr lang="en-US" sz="1400" b="0" i="0" u="none" strike="noStrike" kern="1200" cap="none" spc="0" baseline="0" dirty="0">
                <a:solidFill>
                  <a:srgbClr val="000000"/>
                </a:solidFill>
                <a:uFillTx/>
                <a:latin typeface="Arial" panose="020B0604020202020204" pitchFamily="34" charset="0"/>
                <a:cs typeface="Arial" panose="020B0604020202020204" pitchFamily="34" charset="0"/>
              </a:rPr>
              <a:t>(10/0.035) mm mrad </a:t>
            </a:r>
            <a:r>
              <a:rPr lang="en-US" sz="1400" b="0" i="0" u="none" strike="noStrike" kern="1200" cap="none" spc="0" baseline="0" dirty="0">
                <a:solidFill>
                  <a:srgbClr val="E97132"/>
                </a:solidFill>
                <a:uFillTx/>
                <a:latin typeface="Arial" panose="020B0604020202020204" pitchFamily="34" charset="0"/>
                <a:cs typeface="Arial" panose="020B0604020202020204" pitchFamily="34" charset="0"/>
              </a:rPr>
              <a:t>(e</a:t>
            </a:r>
            <a:r>
              <a:rPr lang="en-US" sz="1400" b="0" i="0" u="none" strike="noStrike" kern="1200" cap="none" spc="0" baseline="30000" dirty="0">
                <a:solidFill>
                  <a:srgbClr val="E97132"/>
                </a:solidFill>
                <a:uFillTx/>
                <a:latin typeface="Arial" panose="020B0604020202020204" pitchFamily="34" charset="0"/>
                <a:cs typeface="Arial" panose="020B0604020202020204" pitchFamily="34" charset="0"/>
              </a:rPr>
              <a:t>+</a:t>
            </a:r>
            <a:r>
              <a:rPr lang="en-US" sz="1400" b="0" i="0" u="none" strike="noStrike" kern="1200" cap="none" spc="0" baseline="0" dirty="0">
                <a:solidFill>
                  <a:srgbClr val="E97132"/>
                </a:solidFill>
                <a:uFillTx/>
                <a:latin typeface="Arial" panose="020B0604020202020204" pitchFamily="34" charset="0"/>
                <a:cs typeface="Arial" panose="020B0604020202020204" pitchFamily="34" charset="0"/>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dirty="0">
                <a:solidFill>
                  <a:srgbClr val="E97132"/>
                </a:solidFill>
                <a:latin typeface="Arial" panose="020B0604020202020204" pitchFamily="34" charset="0"/>
                <a:cs typeface="Arial" panose="020B0604020202020204" pitchFamily="34" charset="0"/>
              </a:rPr>
              <a:t>Luminosity: </a:t>
            </a:r>
            <a:r>
              <a:rPr lang="en-US" sz="1400" i="0" u="none" strike="noStrike" kern="1200" cap="none" spc="0" baseline="0" dirty="0">
                <a:solidFill>
                  <a:srgbClr val="2F2F2F"/>
                </a:solidFill>
                <a:uFillTx/>
                <a:latin typeface="Arial"/>
              </a:rPr>
              <a:t>1.2x10</a:t>
            </a:r>
            <a:r>
              <a:rPr lang="en-US" sz="1400" i="0" u="none" strike="noStrike" kern="1200" cap="none" spc="0" baseline="30000" dirty="0">
                <a:solidFill>
                  <a:srgbClr val="2F2F2F"/>
                </a:solidFill>
                <a:uFillTx/>
                <a:latin typeface="Arial"/>
              </a:rPr>
              <a:t>34</a:t>
            </a:r>
            <a:r>
              <a:rPr lang="en-US" sz="1400" i="0" u="none" strike="noStrike" kern="1200" cap="none" spc="0" baseline="0" dirty="0">
                <a:solidFill>
                  <a:srgbClr val="2F2F2F"/>
                </a:solidFill>
                <a:uFillTx/>
                <a:latin typeface="Arial"/>
              </a:rPr>
              <a:t> cm</a:t>
            </a:r>
            <a:r>
              <a:rPr lang="en-US" sz="1400" i="0" u="none" strike="noStrike" kern="1200" cap="none" spc="0" baseline="30000" dirty="0">
                <a:solidFill>
                  <a:srgbClr val="2F2F2F"/>
                </a:solidFill>
                <a:uFillTx/>
                <a:latin typeface="Arial"/>
              </a:rPr>
              <a:t>-2</a:t>
            </a:r>
            <a:r>
              <a:rPr lang="en-US" sz="1400" i="0" u="none" strike="noStrike" kern="1200" cap="none" spc="0" baseline="0" dirty="0">
                <a:solidFill>
                  <a:srgbClr val="2F2F2F"/>
                </a:solidFill>
                <a:uFillTx/>
                <a:latin typeface="Arial"/>
              </a:rPr>
              <a:t>s</a:t>
            </a:r>
            <a:r>
              <a:rPr lang="en-US" sz="1400" i="0" u="none" strike="noStrike" kern="1200" cap="none" spc="0" baseline="30000" dirty="0">
                <a:solidFill>
                  <a:srgbClr val="2F2F2F"/>
                </a:solidFill>
                <a:uFillTx/>
                <a:latin typeface="Arial"/>
              </a:rPr>
              <a:t>-1</a:t>
            </a:r>
            <a:r>
              <a:rPr lang="en-US" sz="1400" i="0" u="none" strike="noStrike" kern="0" cap="none" spc="0" baseline="0" dirty="0">
                <a:solidFill>
                  <a:srgbClr val="2F2F2F"/>
                </a:solidFill>
                <a:uFillTx/>
                <a:latin typeface="Arial"/>
              </a:rPr>
              <a:t> * </a:t>
            </a:r>
            <a:r>
              <a:rPr lang="en-US" sz="1400" i="0" u="none" strike="noStrike" kern="1200" cap="none" spc="0" baseline="0" dirty="0">
                <a:solidFill>
                  <a:srgbClr val="2F2F2F"/>
                </a:solidFill>
                <a:uFillTx/>
                <a:latin typeface="Wingdings" pitchFamily="2"/>
              </a:rPr>
              <a:t></a:t>
            </a:r>
            <a:r>
              <a:rPr lang="en-US" sz="1400" i="0" u="none" strike="noStrike" kern="1200" cap="none" spc="0" baseline="0" dirty="0">
                <a:solidFill>
                  <a:srgbClr val="2F2F2F"/>
                </a:solidFill>
                <a:uFillTx/>
                <a:latin typeface="Arial"/>
              </a:rPr>
              <a:t> two IPs</a:t>
            </a:r>
            <a:endParaRPr lang="en-US" sz="1400" i="0" u="none" strike="noStrike" kern="1200" cap="none" spc="0" baseline="0" dirty="0">
              <a:solidFill>
                <a:srgbClr val="E97132"/>
              </a:solidFill>
              <a:uFillTx/>
              <a:latin typeface="Arial" panose="020B0604020202020204" pitchFamily="34" charset="0"/>
              <a:cs typeface="Arial" panose="020B0604020202020204" pitchFamily="34" charset="0"/>
            </a:endParaRPr>
          </a:p>
          <a:p>
            <a:pPr>
              <a:defRPr sz="1800" b="0" i="0" u="none" strike="noStrike" kern="0" cap="none" spc="0" baseline="0">
                <a:solidFill>
                  <a:srgbClr val="000000"/>
                </a:solidFill>
                <a:uFillTx/>
              </a:defRPr>
            </a:pPr>
            <a:r>
              <a:rPr lang="en-US" sz="1000" b="0" i="0" u="none" strike="noStrike" kern="1200" cap="none" spc="0" baseline="0" dirty="0">
                <a:uFillTx/>
                <a:latin typeface="Arial" panose="020B0604020202020204" pitchFamily="34" charset="0"/>
                <a:cs typeface="Arial" panose="020B0604020202020204" pitchFamily="34" charset="0"/>
              </a:rPr>
              <a:t>* (</a:t>
            </a:r>
            <a:r>
              <a:rPr lang="en-US" sz="1000" b="0" dirty="0">
                <a:latin typeface="Arial"/>
                <a:cs typeface="Arial" panose="020B0604020202020204" pitchFamily="34" charset="0"/>
              </a:rPr>
              <a:t>0.76</a:t>
            </a:r>
            <a:r>
              <a:rPr lang="en-US" sz="1000" i="0" u="none" strike="noStrike" kern="1200" cap="none" spc="0" baseline="0" dirty="0">
                <a:uFillTx/>
                <a:latin typeface="Arial"/>
              </a:rPr>
              <a:t>x10</a:t>
            </a:r>
            <a:r>
              <a:rPr lang="en-US" sz="1000" i="0" u="none" strike="noStrike" kern="1200" cap="none" spc="0" baseline="30000" dirty="0">
                <a:uFillTx/>
                <a:latin typeface="Arial"/>
              </a:rPr>
              <a:t>34</a:t>
            </a:r>
            <a:r>
              <a:rPr lang="en-US" sz="1000" i="0" u="none" strike="noStrike" kern="1200" cap="none" spc="0" baseline="0" dirty="0">
                <a:uFillTx/>
                <a:latin typeface="Arial"/>
              </a:rPr>
              <a:t> cm</a:t>
            </a:r>
            <a:r>
              <a:rPr lang="en-US" sz="1000" i="0" u="none" strike="noStrike" kern="1200" cap="none" spc="0" baseline="30000" dirty="0">
                <a:uFillTx/>
                <a:latin typeface="Arial"/>
              </a:rPr>
              <a:t>-2</a:t>
            </a:r>
            <a:r>
              <a:rPr lang="en-US" sz="1000" i="0" u="none" strike="noStrike" kern="1200" cap="none" spc="0" baseline="0" dirty="0">
                <a:uFillTx/>
                <a:latin typeface="Arial"/>
              </a:rPr>
              <a:t>s</a:t>
            </a:r>
            <a:r>
              <a:rPr lang="en-US" sz="1000" i="0" u="none" strike="noStrike" kern="1200" cap="none" spc="0" baseline="30000" dirty="0">
                <a:uFillTx/>
                <a:latin typeface="Arial"/>
              </a:rPr>
              <a:t>-1 </a:t>
            </a:r>
            <a:r>
              <a:rPr lang="en-US" sz="1000" b="0" i="0" u="none" strike="noStrike" kern="1200" cap="none" spc="0" baseline="0" dirty="0">
                <a:uFillTx/>
                <a:latin typeface="Arial" panose="020B0604020202020204" pitchFamily="34" charset="0"/>
                <a:cs typeface="Arial" panose="020B0604020202020204" pitchFamily="34" charset="0"/>
              </a:rPr>
              <a:t>) in top 1%</a:t>
            </a:r>
            <a:endParaRPr lang="en-US" sz="1000" b="0" i="0" u="none" strike="noStrike" kern="1200" cap="none" spc="0" baseline="0" dirty="0">
              <a:solidFill>
                <a:srgbClr val="E97132"/>
              </a:solidFill>
              <a:uFillTx/>
              <a:latin typeface="Arial" panose="020B0604020202020204" pitchFamily="34" charset="0"/>
              <a:cs typeface="Arial" panose="020B0604020202020204" pitchFamily="34"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dirty="0">
              <a:solidFill>
                <a:srgbClr val="E97132"/>
              </a:solidFill>
              <a:latin typeface="Arial" panose="020B0604020202020204" pitchFamily="34" charset="0"/>
              <a:cs typeface="Arial" panose="020B0604020202020204" pitchFamily="34"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dirty="0">
                <a:solidFill>
                  <a:srgbClr val="E97132"/>
                </a:solidFill>
                <a:uFillTx/>
                <a:latin typeface="Arial" panose="020B0604020202020204" pitchFamily="34" charset="0"/>
                <a:cs typeface="Arial" panose="020B0604020202020204" pitchFamily="34" charset="0"/>
              </a:rPr>
              <a:t>ALIVE: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E97132"/>
                </a:solidFill>
                <a:uFillTx/>
                <a:latin typeface="Arial" panose="020B0604020202020204" pitchFamily="34" charset="0"/>
                <a:cs typeface="Arial" panose="020B0604020202020204" pitchFamily="34" charset="0"/>
              </a:rPr>
              <a:t>Avg. rep. rate: </a:t>
            </a:r>
            <a:r>
              <a:rPr lang="en-US" sz="1400" dirty="0">
                <a:solidFill>
                  <a:srgbClr val="000000"/>
                </a:solidFill>
                <a:latin typeface="Arial" panose="020B0604020202020204" pitchFamily="34" charset="0"/>
                <a:cs typeface="Arial" panose="020B0604020202020204" pitchFamily="34" charset="0"/>
              </a:rPr>
              <a:t>7.2</a:t>
            </a:r>
            <a:r>
              <a:rPr lang="en-US" sz="1400" b="0" i="0" u="none" strike="noStrike" kern="1200" cap="none" spc="0" baseline="0" dirty="0">
                <a:solidFill>
                  <a:srgbClr val="000000"/>
                </a:solidFill>
                <a:uFillTx/>
                <a:latin typeface="Arial" panose="020B0604020202020204" pitchFamily="34" charset="0"/>
                <a:cs typeface="Arial" panose="020B0604020202020204" pitchFamily="34" charset="0"/>
              </a:rPr>
              <a:t> kHz</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E97132"/>
                </a:solidFill>
                <a:uFillTx/>
                <a:latin typeface="Arial" panose="020B0604020202020204" pitchFamily="34" charset="0"/>
                <a:cs typeface="Arial" panose="020B0604020202020204" pitchFamily="34" charset="0"/>
              </a:rPr>
              <a:t>Charge per bunch: </a:t>
            </a:r>
            <a:r>
              <a:rPr lang="en-US" sz="1400" dirty="0">
                <a:solidFill>
                  <a:srgbClr val="000000"/>
                </a:solidFill>
                <a:latin typeface="Arial" panose="020B0604020202020204" pitchFamily="34" charset="0"/>
                <a:cs typeface="Arial" panose="020B0604020202020204" pitchFamily="34" charset="0"/>
              </a:rPr>
              <a:t>3.2 </a:t>
            </a:r>
            <a:r>
              <a:rPr lang="en-US" sz="1400" dirty="0" err="1">
                <a:solidFill>
                  <a:srgbClr val="000000"/>
                </a:solidFill>
                <a:latin typeface="Arial" panose="020B0604020202020204" pitchFamily="34" charset="0"/>
                <a:cs typeface="Arial" panose="020B0604020202020204" pitchFamily="34" charset="0"/>
              </a:rPr>
              <a:t>nC</a:t>
            </a:r>
            <a:r>
              <a:rPr lang="en-US" sz="1400" b="0" i="0" u="none" strike="noStrike" kern="1200" cap="none" spc="0" baseline="0" dirty="0">
                <a:solidFill>
                  <a:srgbClr val="000000"/>
                </a:solidFill>
                <a:uFillTx/>
                <a:latin typeface="Arial" panose="020B0604020202020204" pitchFamily="34" charset="0"/>
                <a:cs typeface="Arial" panose="020B0604020202020204" pitchFamily="34" charset="0"/>
              </a:rPr>
              <a:t> </a:t>
            </a:r>
            <a:r>
              <a:rPr lang="en-US" sz="1400" b="0" i="0" u="none" strike="noStrike" kern="1200" cap="none" spc="0" baseline="0" dirty="0">
                <a:solidFill>
                  <a:srgbClr val="E97132"/>
                </a:solidFill>
                <a:uFillTx/>
                <a:latin typeface="Arial" panose="020B0604020202020204" pitchFamily="34" charset="0"/>
                <a:cs typeface="Arial" panose="020B0604020202020204" pitchFamily="34" charset="0"/>
              </a:rPr>
              <a:t>(e</a:t>
            </a:r>
            <a:r>
              <a:rPr lang="en-US" sz="1400" b="0" i="0" u="none" strike="noStrike" kern="1200" cap="none" spc="0" baseline="30000" dirty="0">
                <a:solidFill>
                  <a:srgbClr val="E97132"/>
                </a:solidFill>
                <a:uFillTx/>
                <a:latin typeface="Arial" panose="020B0604020202020204" pitchFamily="34" charset="0"/>
                <a:cs typeface="Arial" panose="020B0604020202020204" pitchFamily="34" charset="0"/>
              </a:rPr>
              <a:t>-</a:t>
            </a:r>
            <a:r>
              <a:rPr lang="en-US" sz="1400" b="0" i="0" u="none" strike="noStrike" kern="1200" cap="none" spc="0" baseline="0" dirty="0">
                <a:solidFill>
                  <a:srgbClr val="E97132"/>
                </a:solidFill>
                <a:uFillTx/>
                <a:latin typeface="Arial" panose="020B0604020202020204" pitchFamily="34" charset="0"/>
                <a:cs typeface="Arial" panose="020B0604020202020204" pitchFamily="34" charset="0"/>
              </a:rPr>
              <a:t>) / </a:t>
            </a:r>
            <a:r>
              <a:rPr lang="en-US" sz="1400" b="0" i="0" u="none" strike="noStrike" kern="1200" cap="none" spc="0" baseline="0" dirty="0">
                <a:solidFill>
                  <a:srgbClr val="000000"/>
                </a:solidFill>
                <a:uFillTx/>
                <a:latin typeface="Arial" panose="020B0604020202020204" pitchFamily="34" charset="0"/>
                <a:cs typeface="Arial" panose="020B0604020202020204" pitchFamily="34" charset="0"/>
              </a:rPr>
              <a:t>3.2  </a:t>
            </a:r>
            <a:r>
              <a:rPr lang="en-US" sz="1400" b="0" i="0" u="none" strike="noStrike" kern="1200" cap="none" spc="0" baseline="0" dirty="0" err="1">
                <a:solidFill>
                  <a:srgbClr val="000000"/>
                </a:solidFill>
                <a:uFillTx/>
                <a:latin typeface="Arial" panose="020B0604020202020204" pitchFamily="34" charset="0"/>
                <a:cs typeface="Arial" panose="020B0604020202020204" pitchFamily="34" charset="0"/>
              </a:rPr>
              <a:t>nC</a:t>
            </a:r>
            <a:r>
              <a:rPr lang="en-US" sz="1400" b="0" i="0" u="none" strike="noStrike" kern="1200" cap="none" spc="0" baseline="0" dirty="0">
                <a:solidFill>
                  <a:srgbClr val="000000"/>
                </a:solidFill>
                <a:uFillTx/>
                <a:latin typeface="Arial" panose="020B0604020202020204" pitchFamily="34" charset="0"/>
                <a:cs typeface="Arial" panose="020B0604020202020204" pitchFamily="34" charset="0"/>
              </a:rPr>
              <a:t> </a:t>
            </a:r>
            <a:r>
              <a:rPr lang="en-US" sz="1400" b="0" i="0" u="none" strike="noStrike" kern="1200" cap="none" spc="0" baseline="0" dirty="0">
                <a:solidFill>
                  <a:srgbClr val="E97132"/>
                </a:solidFill>
                <a:uFillTx/>
                <a:latin typeface="Arial" panose="020B0604020202020204" pitchFamily="34" charset="0"/>
                <a:cs typeface="Arial" panose="020B0604020202020204" pitchFamily="34" charset="0"/>
              </a:rPr>
              <a:t>(e</a:t>
            </a:r>
            <a:r>
              <a:rPr lang="en-US" sz="1400" b="0" i="0" u="none" strike="noStrike" kern="1200" cap="none" spc="0" baseline="30000" dirty="0">
                <a:solidFill>
                  <a:srgbClr val="E97132"/>
                </a:solidFill>
                <a:uFillTx/>
                <a:latin typeface="Arial" panose="020B0604020202020204" pitchFamily="34" charset="0"/>
                <a:cs typeface="Arial" panose="020B0604020202020204" pitchFamily="34" charset="0"/>
              </a:rPr>
              <a:t>+</a:t>
            </a:r>
            <a:r>
              <a:rPr lang="en-US" sz="1400" b="0" i="0" u="none" strike="noStrike" kern="1200" cap="none" spc="0" baseline="0" dirty="0">
                <a:solidFill>
                  <a:srgbClr val="E97132"/>
                </a:solidFill>
                <a:uFillTx/>
                <a:latin typeface="Arial" panose="020B0604020202020204" pitchFamily="34" charset="0"/>
                <a:cs typeface="Arial" panose="020B0604020202020204" pitchFamily="34" charset="0"/>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E97132"/>
                </a:solidFill>
                <a:uFillTx/>
                <a:latin typeface="Arial" panose="020B0604020202020204" pitchFamily="34" charset="0"/>
                <a:cs typeface="Arial" panose="020B0604020202020204" pitchFamily="34" charset="0"/>
              </a:rPr>
              <a:t>Emittance (H/V): </a:t>
            </a:r>
            <a:r>
              <a:rPr lang="en-US" sz="1400" b="0" i="0" u="none" strike="noStrike" kern="1200" cap="none" spc="0" baseline="0" dirty="0">
                <a:solidFill>
                  <a:srgbClr val="000000"/>
                </a:solidFill>
                <a:uFillTx/>
                <a:latin typeface="Arial" panose="020B0604020202020204" pitchFamily="34" charset="0"/>
                <a:cs typeface="Arial" panose="020B0604020202020204" pitchFamily="34" charset="0"/>
              </a:rPr>
              <a:t>(</a:t>
            </a:r>
            <a:r>
              <a:rPr lang="en-US" sz="1400" dirty="0">
                <a:solidFill>
                  <a:srgbClr val="000000"/>
                </a:solidFill>
                <a:latin typeface="Arial" panose="020B0604020202020204" pitchFamily="34" charset="0"/>
                <a:cs typeface="Arial" panose="020B0604020202020204" pitchFamily="34" charset="0"/>
              </a:rPr>
              <a:t>0.1/0.1</a:t>
            </a:r>
            <a:r>
              <a:rPr lang="en-US" sz="1400" b="0" i="0" u="none" strike="noStrike" kern="1200" cap="none" spc="0" baseline="0" dirty="0">
                <a:solidFill>
                  <a:srgbClr val="000000"/>
                </a:solidFill>
                <a:uFillTx/>
                <a:latin typeface="Arial" panose="020B0604020202020204" pitchFamily="34" charset="0"/>
                <a:cs typeface="Arial" panose="020B0604020202020204" pitchFamily="34" charset="0"/>
              </a:rPr>
              <a:t>) </a:t>
            </a:r>
            <a:r>
              <a:rPr lang="en-GB" sz="1400" b="0" i="0" dirty="0">
                <a:solidFill>
                  <a:srgbClr val="3F4350"/>
                </a:solidFill>
                <a:effectLst/>
                <a:latin typeface="Open Sans" panose="020B0606030504020204" pitchFamily="34" charset="0"/>
              </a:rPr>
              <a:t>µ</a:t>
            </a:r>
            <a:r>
              <a:rPr lang="en-US" sz="1400" b="0" i="0" u="none" strike="noStrike" kern="1200" cap="none" spc="0" baseline="0" dirty="0">
                <a:solidFill>
                  <a:srgbClr val="000000"/>
                </a:solidFill>
                <a:uFillTx/>
                <a:latin typeface="Arial" panose="020B0604020202020204" pitchFamily="34" charset="0"/>
                <a:cs typeface="Arial" panose="020B0604020202020204" pitchFamily="34" charset="0"/>
              </a:rPr>
              <a:t>m mrad </a:t>
            </a:r>
            <a:r>
              <a:rPr lang="en-US" sz="1400" b="0" i="0" u="none" strike="noStrike" kern="1200" cap="none" spc="0" baseline="0" dirty="0">
                <a:solidFill>
                  <a:srgbClr val="E97132"/>
                </a:solidFill>
                <a:uFillTx/>
                <a:latin typeface="Arial" panose="020B0604020202020204" pitchFamily="34" charset="0"/>
                <a:cs typeface="Arial" panose="020B0604020202020204" pitchFamily="34" charset="0"/>
              </a:rPr>
              <a:t>(e</a:t>
            </a:r>
            <a:r>
              <a:rPr lang="en-US" sz="1400" b="0" i="0" u="none" strike="noStrike" kern="1200" cap="none" spc="0" baseline="30000" dirty="0">
                <a:solidFill>
                  <a:srgbClr val="E97132"/>
                </a:solidFill>
                <a:uFillTx/>
                <a:latin typeface="Arial" panose="020B0604020202020204" pitchFamily="34" charset="0"/>
                <a:cs typeface="Arial" panose="020B0604020202020204" pitchFamily="34" charset="0"/>
              </a:rPr>
              <a:t>-</a:t>
            </a:r>
            <a:r>
              <a:rPr lang="en-US" sz="1400" b="0" i="0" u="none" strike="noStrike" kern="1200" cap="none" spc="0" baseline="0" dirty="0">
                <a:solidFill>
                  <a:srgbClr val="E97132"/>
                </a:solidFill>
                <a:uFillTx/>
                <a:latin typeface="Arial" panose="020B0604020202020204" pitchFamily="34" charset="0"/>
                <a:cs typeface="Arial" panose="020B0604020202020204" pitchFamily="34" charset="0"/>
              </a:rPr>
              <a:t>) / </a:t>
            </a:r>
            <a:r>
              <a:rPr lang="en-US" sz="1400" b="0" i="0" u="none" strike="noStrike" kern="1200" cap="none" spc="0" baseline="0" dirty="0">
                <a:solidFill>
                  <a:srgbClr val="000000"/>
                </a:solidFill>
                <a:uFillTx/>
                <a:latin typeface="Arial" panose="020B0604020202020204" pitchFamily="34" charset="0"/>
                <a:cs typeface="Arial" panose="020B0604020202020204" pitchFamily="34" charset="0"/>
              </a:rPr>
              <a:t>(0.4/</a:t>
            </a:r>
            <a:r>
              <a:rPr lang="en-US" sz="1400" dirty="0">
                <a:solidFill>
                  <a:srgbClr val="000000"/>
                </a:solidFill>
                <a:latin typeface="Arial" panose="020B0604020202020204" pitchFamily="34" charset="0"/>
                <a:cs typeface="Arial" panose="020B0604020202020204" pitchFamily="34" charset="0"/>
              </a:rPr>
              <a:t>0.4</a:t>
            </a:r>
            <a:r>
              <a:rPr lang="en-US" sz="1400" b="0" i="0" u="none" strike="noStrike" kern="1200" cap="none" spc="0" baseline="0" dirty="0">
                <a:solidFill>
                  <a:srgbClr val="000000"/>
                </a:solidFill>
                <a:uFillTx/>
                <a:latin typeface="Arial" panose="020B0604020202020204" pitchFamily="34" charset="0"/>
                <a:cs typeface="Arial" panose="020B0604020202020204" pitchFamily="34" charset="0"/>
              </a:rPr>
              <a:t>) </a:t>
            </a:r>
            <a:r>
              <a:rPr lang="en-GB" sz="1400" b="0" i="0" dirty="0">
                <a:solidFill>
                  <a:srgbClr val="3F4350"/>
                </a:solidFill>
                <a:effectLst/>
                <a:latin typeface="Open Sans" panose="020B0606030504020204" pitchFamily="34" charset="0"/>
              </a:rPr>
              <a:t>µ</a:t>
            </a:r>
            <a:r>
              <a:rPr lang="en-US" sz="1400" b="0" i="0" u="none" strike="noStrike" kern="1200" cap="none" spc="0" baseline="0" dirty="0">
                <a:solidFill>
                  <a:srgbClr val="000000"/>
                </a:solidFill>
                <a:uFillTx/>
                <a:latin typeface="Arial" panose="020B0604020202020204" pitchFamily="34" charset="0"/>
                <a:cs typeface="Arial" panose="020B0604020202020204" pitchFamily="34" charset="0"/>
              </a:rPr>
              <a:t>m mrad </a:t>
            </a:r>
            <a:r>
              <a:rPr lang="en-US" sz="1400" b="0" i="0" u="none" strike="noStrike" kern="1200" cap="none" spc="0" baseline="0" dirty="0">
                <a:solidFill>
                  <a:srgbClr val="E97132"/>
                </a:solidFill>
                <a:uFillTx/>
                <a:latin typeface="Arial" panose="020B0604020202020204" pitchFamily="34" charset="0"/>
                <a:cs typeface="Arial" panose="020B0604020202020204" pitchFamily="34" charset="0"/>
              </a:rPr>
              <a:t>(e</a:t>
            </a:r>
            <a:r>
              <a:rPr lang="en-US" sz="1400" b="0" i="0" u="none" strike="noStrike" kern="1200" cap="none" spc="0" baseline="30000" dirty="0">
                <a:solidFill>
                  <a:srgbClr val="E97132"/>
                </a:solidFill>
                <a:uFillTx/>
                <a:latin typeface="Arial" panose="020B0604020202020204" pitchFamily="34" charset="0"/>
                <a:cs typeface="Arial" panose="020B0604020202020204" pitchFamily="34" charset="0"/>
              </a:rPr>
              <a:t>+</a:t>
            </a:r>
            <a:r>
              <a:rPr lang="en-US" sz="1400" b="0" i="0" u="none" strike="noStrike" kern="1200" cap="none" spc="0" baseline="0" dirty="0">
                <a:solidFill>
                  <a:srgbClr val="E97132"/>
                </a:solidFill>
                <a:uFillTx/>
                <a:latin typeface="Arial" panose="020B0604020202020204" pitchFamily="34" charset="0"/>
                <a:cs typeface="Arial" panose="020B0604020202020204" pitchFamily="34" charset="0"/>
              </a:rPr>
              <a:t>)</a:t>
            </a:r>
          </a:p>
          <a:p>
            <a:pPr>
              <a:defRPr sz="1800" b="0" i="0" u="none" strike="noStrike" kern="0" cap="none" spc="0" baseline="0">
                <a:solidFill>
                  <a:srgbClr val="000000"/>
                </a:solidFill>
                <a:uFillTx/>
              </a:defRPr>
            </a:pPr>
            <a:r>
              <a:rPr lang="en-US" sz="1400" dirty="0">
                <a:solidFill>
                  <a:srgbClr val="E97132"/>
                </a:solidFill>
                <a:latin typeface="Arial" panose="020B0604020202020204" pitchFamily="34" charset="0"/>
                <a:cs typeface="Arial" panose="020B0604020202020204" pitchFamily="34" charset="0"/>
              </a:rPr>
              <a:t>Luminosity: </a:t>
            </a:r>
            <a:r>
              <a:rPr lang="en-US" sz="1400" i="0" u="none" strike="noStrike" kern="1200" cap="none" spc="0" baseline="0" dirty="0">
                <a:solidFill>
                  <a:srgbClr val="2F2F2F"/>
                </a:solidFill>
                <a:uFillTx/>
                <a:latin typeface="Arial"/>
              </a:rPr>
              <a:t>7x10</a:t>
            </a:r>
            <a:r>
              <a:rPr lang="en-US" sz="1400" i="0" u="none" strike="noStrike" kern="1200" cap="none" spc="0" baseline="30000" dirty="0">
                <a:solidFill>
                  <a:srgbClr val="2F2F2F"/>
                </a:solidFill>
                <a:uFillTx/>
                <a:latin typeface="Arial"/>
              </a:rPr>
              <a:t>34</a:t>
            </a:r>
            <a:r>
              <a:rPr lang="en-US" sz="1400" i="0" u="none" strike="noStrike" kern="1200" cap="none" spc="0" baseline="0" dirty="0">
                <a:solidFill>
                  <a:srgbClr val="2F2F2F"/>
                </a:solidFill>
                <a:uFillTx/>
                <a:latin typeface="Arial"/>
              </a:rPr>
              <a:t> cm</a:t>
            </a:r>
            <a:r>
              <a:rPr lang="en-US" sz="1400" i="0" u="none" strike="noStrike" kern="1200" cap="none" spc="0" baseline="30000" dirty="0">
                <a:solidFill>
                  <a:srgbClr val="2F2F2F"/>
                </a:solidFill>
                <a:uFillTx/>
                <a:latin typeface="Arial"/>
              </a:rPr>
              <a:t>-2</a:t>
            </a:r>
            <a:r>
              <a:rPr lang="en-US" sz="1400" i="0" u="none" strike="noStrike" kern="1200" cap="none" spc="0" baseline="0" dirty="0">
                <a:solidFill>
                  <a:srgbClr val="2F2F2F"/>
                </a:solidFill>
                <a:uFillTx/>
                <a:latin typeface="Arial"/>
              </a:rPr>
              <a:t>s</a:t>
            </a:r>
            <a:r>
              <a:rPr lang="en-US" sz="1400" i="0" u="none" strike="noStrike" kern="1200" cap="none" spc="0" baseline="30000" dirty="0">
                <a:solidFill>
                  <a:srgbClr val="2F2F2F"/>
                </a:solidFill>
                <a:uFillTx/>
                <a:latin typeface="Arial"/>
              </a:rPr>
              <a:t>-1 **</a:t>
            </a:r>
            <a:endParaRPr lang="en-US" sz="1400" i="0" u="none" strike="noStrike" kern="1200" cap="none" spc="0" baseline="0" dirty="0">
              <a:solidFill>
                <a:srgbClr val="E97132"/>
              </a:solidFill>
              <a:uFillTx/>
              <a:latin typeface="Arial" panose="020B0604020202020204" pitchFamily="34" charset="0"/>
              <a:cs typeface="Arial" panose="020B0604020202020204" pitchFamily="34"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dirty="0">
                <a:uFillTx/>
                <a:latin typeface="Arial" panose="020B0604020202020204" pitchFamily="34" charset="0"/>
                <a:cs typeface="Arial" panose="020B0604020202020204" pitchFamily="34" charset="0"/>
              </a:rPr>
              <a:t>** (</a:t>
            </a:r>
            <a:r>
              <a:rPr lang="en-US" sz="1000" b="0" dirty="0">
                <a:latin typeface="Arial"/>
                <a:cs typeface="Arial" panose="020B0604020202020204" pitchFamily="34" charset="0"/>
              </a:rPr>
              <a:t>0.25</a:t>
            </a:r>
            <a:r>
              <a:rPr lang="en-US" sz="1000" i="0" u="none" strike="noStrike" kern="1200" cap="none" spc="0" baseline="0" dirty="0">
                <a:uFillTx/>
                <a:latin typeface="Arial"/>
              </a:rPr>
              <a:t>x10</a:t>
            </a:r>
            <a:r>
              <a:rPr lang="en-US" sz="1000" i="0" u="none" strike="noStrike" kern="1200" cap="none" spc="0" baseline="30000" dirty="0">
                <a:uFillTx/>
                <a:latin typeface="Arial"/>
              </a:rPr>
              <a:t>34</a:t>
            </a:r>
            <a:r>
              <a:rPr lang="en-US" sz="1000" i="0" u="none" strike="noStrike" kern="1200" cap="none" spc="0" baseline="0" dirty="0">
                <a:uFillTx/>
                <a:latin typeface="Arial"/>
              </a:rPr>
              <a:t> cm</a:t>
            </a:r>
            <a:r>
              <a:rPr lang="en-US" sz="1000" i="0" u="none" strike="noStrike" kern="1200" cap="none" spc="0" baseline="30000" dirty="0">
                <a:uFillTx/>
                <a:latin typeface="Arial"/>
              </a:rPr>
              <a:t>-2</a:t>
            </a:r>
            <a:r>
              <a:rPr lang="en-US" sz="1000" i="0" u="none" strike="noStrike" kern="1200" cap="none" spc="0" baseline="0" dirty="0">
                <a:uFillTx/>
                <a:latin typeface="Arial"/>
              </a:rPr>
              <a:t>s</a:t>
            </a:r>
            <a:r>
              <a:rPr lang="en-US" sz="1000" i="0" u="none" strike="noStrike" kern="1200" cap="none" spc="0" baseline="30000" dirty="0">
                <a:uFillTx/>
                <a:latin typeface="Arial"/>
              </a:rPr>
              <a:t>-1 </a:t>
            </a:r>
            <a:r>
              <a:rPr lang="en-US" sz="1000" b="0" i="0" u="none" strike="noStrike" kern="1200" cap="none" spc="0" baseline="0" dirty="0">
                <a:uFillTx/>
                <a:latin typeface="Arial" panose="020B0604020202020204" pitchFamily="34" charset="0"/>
                <a:cs typeface="Arial" panose="020B0604020202020204" pitchFamily="34" charset="0"/>
              </a:rPr>
              <a:t>) in top 1%</a:t>
            </a:r>
          </a:p>
        </p:txBody>
      </p:sp>
      <p:sp>
        <p:nvSpPr>
          <p:cNvPr id="9" name="Textfeld 17">
            <a:extLst>
              <a:ext uri="{FF2B5EF4-FFF2-40B4-BE49-F238E27FC236}">
                <a16:creationId xmlns:a16="http://schemas.microsoft.com/office/drawing/2014/main" id="{E7DA28DA-FFB2-3131-216A-59282D6F4AE6}"/>
              </a:ext>
            </a:extLst>
          </p:cNvPr>
          <p:cNvSpPr txBox="1"/>
          <p:nvPr/>
        </p:nvSpPr>
        <p:spPr>
          <a:xfrm>
            <a:off x="8154994" y="2352449"/>
            <a:ext cx="3418758" cy="3170099"/>
          </a:xfrm>
          <a:prstGeom prst="rect">
            <a:avLst/>
          </a:prstGeom>
          <a:noFill/>
          <a:ln w="9528" cap="flat">
            <a:solidFill>
              <a:srgbClr val="61C4D3"/>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dirty="0">
                <a:solidFill>
                  <a:srgbClr val="61C4D3"/>
                </a:solidFill>
                <a:uFillTx/>
                <a:latin typeface="Arial" panose="020B0604020202020204" pitchFamily="34" charset="0"/>
                <a:cs typeface="Arial" panose="020B0604020202020204" pitchFamily="34" charset="0"/>
              </a:rPr>
              <a:t>HALHF</a:t>
            </a:r>
            <a:r>
              <a:rPr lang="en-US" sz="1400" b="0" i="0" u="none" strike="noStrike" kern="1200" cap="none" spc="0" baseline="0" dirty="0">
                <a:solidFill>
                  <a:srgbClr val="61C4D3"/>
                </a:solidFill>
                <a:uFillTx/>
                <a:latin typeface="Arial" panose="020B0604020202020204" pitchFamily="34" charset="0"/>
                <a:cs typeface="Arial" panose="020B0604020202020204" pitchFamily="34" charset="0"/>
              </a:rPr>
              <a:t> (PWFA Linac):</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err="1">
                <a:solidFill>
                  <a:srgbClr val="61C4D3"/>
                </a:solidFill>
                <a:uFillTx/>
                <a:latin typeface="Arial" panose="020B0604020202020204" pitchFamily="34" charset="0"/>
                <a:cs typeface="Arial" panose="020B0604020202020204" pitchFamily="34" charset="0"/>
              </a:rPr>
              <a:t>Wallplug</a:t>
            </a:r>
            <a:r>
              <a:rPr lang="en-GB" sz="1400" b="0" i="0" u="none" strike="noStrike" kern="1200" cap="none" spc="0" baseline="0" dirty="0">
                <a:solidFill>
                  <a:srgbClr val="61C4D3"/>
                </a:solidFill>
                <a:uFillTx/>
                <a:latin typeface="Arial" panose="020B0604020202020204" pitchFamily="34" charset="0"/>
                <a:cs typeface="Arial" panose="020B0604020202020204" pitchFamily="34" charset="0"/>
              </a:rPr>
              <a:t>-to-driver: </a:t>
            </a:r>
            <a:r>
              <a:rPr lang="en-GB" sz="1400" b="0" i="0" u="none" strike="noStrike" kern="1200" cap="none" spc="0" baseline="0" dirty="0">
                <a:solidFill>
                  <a:srgbClr val="000000"/>
                </a:solidFill>
                <a:uFillTx/>
                <a:latin typeface="Arial" panose="020B0604020202020204" pitchFamily="34" charset="0"/>
                <a:cs typeface="Arial" panose="020B0604020202020204" pitchFamily="34" charset="0"/>
              </a:rPr>
              <a:t>55%</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rgbClr val="61C4D3"/>
                </a:solidFill>
                <a:uFillTx/>
                <a:latin typeface="Arial" panose="020B0604020202020204" pitchFamily="34" charset="0"/>
                <a:cs typeface="Arial" panose="020B0604020202020204" pitchFamily="34" charset="0"/>
              </a:rPr>
              <a:t>Driver-to-wake efficiency: </a:t>
            </a:r>
            <a:r>
              <a:rPr lang="en-GB" sz="1400" b="0" i="0" u="none" strike="noStrike" kern="1200" cap="none" spc="0" baseline="0" dirty="0">
                <a:solidFill>
                  <a:srgbClr val="000000"/>
                </a:solidFill>
                <a:uFillTx/>
                <a:latin typeface="Arial" panose="020B0604020202020204" pitchFamily="34" charset="0"/>
                <a:cs typeface="Arial" panose="020B0604020202020204" pitchFamily="34" charset="0"/>
              </a:rPr>
              <a:t>80 %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rgbClr val="61C4D3"/>
                </a:solidFill>
                <a:uFillTx/>
                <a:latin typeface="Arial" panose="020B0604020202020204" pitchFamily="34" charset="0"/>
                <a:cs typeface="Arial" panose="020B0604020202020204" pitchFamily="34" charset="0"/>
              </a:rPr>
              <a:t>Wake-to-beam efficiency: </a:t>
            </a:r>
            <a:r>
              <a:rPr lang="en-GB" sz="1400" b="0" i="0" u="none" strike="noStrike" kern="1200" cap="none" spc="0" baseline="0" dirty="0">
                <a:solidFill>
                  <a:srgbClr val="000000"/>
                </a:solidFill>
                <a:uFillTx/>
                <a:latin typeface="Arial" panose="020B0604020202020204" pitchFamily="34" charset="0"/>
                <a:cs typeface="Arial" panose="020B0604020202020204" pitchFamily="34" charset="0"/>
              </a:rPr>
              <a:t>50 %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rgbClr val="61C4D3"/>
                </a:solidFill>
                <a:uFillTx/>
                <a:latin typeface="Arial" panose="020B0604020202020204" pitchFamily="34" charset="0"/>
                <a:cs typeface="Arial" panose="020B0604020202020204" pitchFamily="34" charset="0"/>
              </a:rPr>
              <a:t>Driver-to-beam efficiency: </a:t>
            </a:r>
            <a:r>
              <a:rPr lang="en-GB" sz="1400" b="0" i="0" u="none" strike="noStrike" kern="1200" cap="none" spc="0" baseline="0" dirty="0">
                <a:solidFill>
                  <a:srgbClr val="000000"/>
                </a:solidFill>
                <a:uFillTx/>
                <a:latin typeface="Arial" panose="020B0604020202020204" pitchFamily="34" charset="0"/>
                <a:cs typeface="Arial" panose="020B0604020202020204" pitchFamily="34" charset="0"/>
              </a:rPr>
              <a:t>40%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err="1">
                <a:solidFill>
                  <a:srgbClr val="61C4D3"/>
                </a:solidFill>
                <a:uFillTx/>
                <a:latin typeface="Arial" panose="020B0604020202020204" pitchFamily="34" charset="0"/>
                <a:cs typeface="Arial" panose="020B0604020202020204" pitchFamily="34" charset="0"/>
              </a:rPr>
              <a:t>Wallplug</a:t>
            </a:r>
            <a:r>
              <a:rPr lang="en-GB" sz="1400" b="0" i="0" u="none" strike="noStrike" kern="1200" cap="none" spc="0" baseline="0" dirty="0">
                <a:solidFill>
                  <a:srgbClr val="61C4D3"/>
                </a:solidFill>
                <a:uFillTx/>
                <a:latin typeface="Arial" panose="020B0604020202020204" pitchFamily="34" charset="0"/>
                <a:cs typeface="Arial" panose="020B0604020202020204" pitchFamily="34" charset="0"/>
              </a:rPr>
              <a:t>-to-witness efficiency: </a:t>
            </a:r>
            <a:r>
              <a:rPr lang="en-GB" sz="1400" b="0" i="0" u="none" strike="noStrike" kern="1200" cap="none" spc="0" baseline="0" dirty="0">
                <a:solidFill>
                  <a:srgbClr val="000000"/>
                </a:solidFill>
                <a:uFillTx/>
                <a:latin typeface="Arial" panose="020B0604020202020204" pitchFamily="34" charset="0"/>
                <a:cs typeface="Arial" panose="020B0604020202020204" pitchFamily="34" charset="0"/>
              </a:rPr>
              <a:t>22%</a:t>
            </a:r>
            <a:endParaRPr lang="en-US" sz="1400" b="0" i="0" u="none" strike="noStrike" kern="1200" cap="none" spc="0" baseline="0" dirty="0">
              <a:solidFill>
                <a:srgbClr val="000000"/>
              </a:solidFill>
              <a:uFillTx/>
              <a:latin typeface="Arial" panose="020B0604020202020204" pitchFamily="34" charset="0"/>
              <a:cs typeface="Arial" panose="020B0604020202020204" pitchFamily="34"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61C4D3"/>
              </a:solidFill>
              <a:uFillTx/>
              <a:latin typeface="Arial" panose="020B0604020202020204" pitchFamily="34" charset="0"/>
              <a:cs typeface="Arial" panose="020B0604020202020204" pitchFamily="34"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dirty="0">
                <a:solidFill>
                  <a:srgbClr val="61C4D3"/>
                </a:solidFill>
                <a:uFillTx/>
                <a:latin typeface="Arial" panose="020B0604020202020204" pitchFamily="34" charset="0"/>
                <a:cs typeface="Arial" panose="020B0604020202020204" pitchFamily="34" charset="0"/>
              </a:rPr>
              <a:t>ALIVE</a:t>
            </a:r>
            <a:r>
              <a:rPr lang="en-US" sz="1400" b="0" i="0" u="none" strike="noStrike" kern="1200" cap="none" spc="0" baseline="0" dirty="0">
                <a:solidFill>
                  <a:srgbClr val="61C4D3"/>
                </a:solidFill>
                <a:uFillTx/>
                <a:latin typeface="Arial" panose="020B0604020202020204" pitchFamily="34" charset="0"/>
                <a:cs typeface="Arial" panose="020B0604020202020204" pitchFamily="34" charset="0"/>
              </a:rPr>
              <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err="1">
                <a:solidFill>
                  <a:srgbClr val="61C4D3"/>
                </a:solidFill>
                <a:uFillTx/>
                <a:latin typeface="Arial" panose="020B0604020202020204" pitchFamily="34" charset="0"/>
                <a:cs typeface="Arial" panose="020B0604020202020204" pitchFamily="34" charset="0"/>
              </a:rPr>
              <a:t>Wallplug</a:t>
            </a:r>
            <a:r>
              <a:rPr lang="en-GB" sz="1400" b="0" i="0" u="none" strike="noStrike" kern="1200" cap="none" spc="0" baseline="0" dirty="0">
                <a:solidFill>
                  <a:srgbClr val="61C4D3"/>
                </a:solidFill>
                <a:uFillTx/>
                <a:latin typeface="Arial" panose="020B0604020202020204" pitchFamily="34" charset="0"/>
                <a:cs typeface="Arial" panose="020B0604020202020204" pitchFamily="34" charset="0"/>
              </a:rPr>
              <a:t>-to-driver: </a:t>
            </a:r>
            <a:r>
              <a:rPr lang="en-GB" sz="1400" dirty="0">
                <a:solidFill>
                  <a:srgbClr val="000000"/>
                </a:solidFill>
                <a:latin typeface="Arial" panose="020B0604020202020204" pitchFamily="34" charset="0"/>
                <a:cs typeface="Arial" panose="020B0604020202020204" pitchFamily="34" charset="0"/>
              </a:rPr>
              <a:t>46</a:t>
            </a:r>
            <a:r>
              <a:rPr lang="en-GB" sz="1400" b="0" i="0" u="none" strike="noStrike" kern="1200" cap="none" spc="0" baseline="0" dirty="0">
                <a:solidFill>
                  <a:srgbClr val="000000"/>
                </a:solidFill>
                <a:uFillTx/>
                <a:latin typeface="Arial" panose="020B0604020202020204" pitchFamily="34" charset="0"/>
                <a:cs typeface="Arial" panose="020B0604020202020204" pitchFamily="34" charset="0"/>
              </a:rPr>
              <a:t> % (</a:t>
            </a:r>
            <a:r>
              <a:rPr lang="en-GB" sz="1400" b="0" i="1" u="none" strike="noStrike" kern="1200" cap="none" spc="0" baseline="0" dirty="0">
                <a:solidFill>
                  <a:srgbClr val="000000"/>
                </a:solidFill>
                <a:uFillTx/>
                <a:latin typeface="Arial" panose="020B0604020202020204" pitchFamily="34" charset="0"/>
                <a:cs typeface="Arial" panose="020B0604020202020204" pitchFamily="34" charset="0"/>
              </a:rPr>
              <a:t>assumed</a:t>
            </a:r>
            <a:r>
              <a:rPr lang="en-GB" sz="1400" b="0" i="0" u="none" strike="noStrike" kern="1200" cap="none" spc="0" baseline="0" dirty="0">
                <a:solidFill>
                  <a:srgbClr val="000000"/>
                </a:solidFill>
                <a:uFillTx/>
                <a:latin typeface="Arial" panose="020B0604020202020204" pitchFamily="34" charset="0"/>
                <a:cs typeface="Arial" panose="020B0604020202020204" pitchFamily="34" charset="0"/>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rgbClr val="61C4D3"/>
                </a:solidFill>
                <a:uFillTx/>
                <a:latin typeface="Arial" panose="020B0604020202020204" pitchFamily="34" charset="0"/>
                <a:cs typeface="Arial" panose="020B0604020202020204" pitchFamily="34" charset="0"/>
              </a:rPr>
              <a:t>Driver-to-wake efficiency: </a:t>
            </a:r>
            <a:r>
              <a:rPr lang="en-GB" sz="1400" b="0" i="0" u="none" strike="noStrike" kern="1200" cap="none" spc="0" baseline="0" dirty="0">
                <a:solidFill>
                  <a:srgbClr val="000000"/>
                </a:solidFill>
                <a:uFillTx/>
                <a:latin typeface="Arial" panose="020B0604020202020204" pitchFamily="34" charset="0"/>
                <a:cs typeface="Arial" panose="020B0604020202020204" pitchFamily="34" charset="0"/>
              </a:rPr>
              <a:t>12 %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rgbClr val="61C4D3"/>
                </a:solidFill>
                <a:uFillTx/>
                <a:latin typeface="Arial" panose="020B0604020202020204" pitchFamily="34" charset="0"/>
                <a:cs typeface="Arial" panose="020B0604020202020204" pitchFamily="34" charset="0"/>
              </a:rPr>
              <a:t>Wake-to-beam efficiency: </a:t>
            </a:r>
            <a:r>
              <a:rPr lang="en-GB" sz="1400" b="0" i="0" u="none" strike="noStrike" kern="1200" cap="none" spc="0" baseline="0" dirty="0">
                <a:solidFill>
                  <a:srgbClr val="000000"/>
                </a:solidFill>
                <a:uFillTx/>
                <a:latin typeface="Arial" panose="020B0604020202020204" pitchFamily="34" charset="0"/>
                <a:cs typeface="Arial" panose="020B0604020202020204" pitchFamily="34" charset="0"/>
              </a:rPr>
              <a:t>50</a:t>
            </a:r>
            <a:r>
              <a:rPr lang="en-GB" sz="1400" dirty="0">
                <a:solidFill>
                  <a:srgbClr val="000000"/>
                </a:solidFill>
                <a:latin typeface="Arial" panose="020B0604020202020204" pitchFamily="34" charset="0"/>
                <a:cs typeface="Arial" panose="020B0604020202020204" pitchFamily="34" charset="0"/>
              </a:rPr>
              <a:t> </a:t>
            </a:r>
            <a:r>
              <a:rPr lang="en-GB" sz="1400" b="0" i="0" u="none" strike="noStrike" kern="1200" cap="none" spc="0" baseline="0" dirty="0">
                <a:solidFill>
                  <a:srgbClr val="000000"/>
                </a:solidFill>
                <a:uFillTx/>
                <a:latin typeface="Arial" panose="020B0604020202020204" pitchFamily="34" charset="0"/>
                <a:cs typeface="Arial" panose="020B0604020202020204" pitchFamily="34" charset="0"/>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rgbClr val="61C4D3"/>
                </a:solidFill>
                <a:uFillTx/>
                <a:latin typeface="Arial" panose="020B0604020202020204" pitchFamily="34" charset="0"/>
                <a:cs typeface="Arial" panose="020B0604020202020204" pitchFamily="34" charset="0"/>
              </a:rPr>
              <a:t>Driver-to-beam efficiency: </a:t>
            </a:r>
            <a:r>
              <a:rPr lang="en-GB" sz="1400" dirty="0">
                <a:solidFill>
                  <a:srgbClr val="000000"/>
                </a:solidFill>
                <a:latin typeface="Arial" panose="020B0604020202020204" pitchFamily="34" charset="0"/>
                <a:cs typeface="Arial" panose="020B0604020202020204" pitchFamily="34" charset="0"/>
              </a:rPr>
              <a:t>6</a:t>
            </a:r>
            <a:r>
              <a:rPr lang="en-GB" sz="1400" b="0" i="0" u="none" strike="noStrike" kern="1200" cap="none" spc="0" baseline="0" dirty="0">
                <a:solidFill>
                  <a:srgbClr val="000000"/>
                </a:solidFill>
                <a:uFillTx/>
                <a:latin typeface="Arial" panose="020B0604020202020204" pitchFamily="34" charset="0"/>
                <a:cs typeface="Arial" panose="020B0604020202020204" pitchFamily="34" charset="0"/>
              </a:rPr>
              <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err="1">
                <a:solidFill>
                  <a:srgbClr val="61C4D3"/>
                </a:solidFill>
                <a:uFillTx/>
                <a:latin typeface="Arial" panose="020B0604020202020204" pitchFamily="34" charset="0"/>
                <a:cs typeface="Arial" panose="020B0604020202020204" pitchFamily="34" charset="0"/>
              </a:rPr>
              <a:t>Wallplug</a:t>
            </a:r>
            <a:r>
              <a:rPr lang="en-GB" sz="1400" b="0" i="0" u="none" strike="noStrike" kern="1200" cap="none" spc="0" baseline="0" dirty="0">
                <a:solidFill>
                  <a:srgbClr val="61C4D3"/>
                </a:solidFill>
                <a:uFillTx/>
                <a:latin typeface="Arial" panose="020B0604020202020204" pitchFamily="34" charset="0"/>
                <a:cs typeface="Arial" panose="020B0604020202020204" pitchFamily="34" charset="0"/>
              </a:rPr>
              <a:t>-to-witness efficiency: </a:t>
            </a:r>
            <a:r>
              <a:rPr lang="en-GB" sz="1400" dirty="0">
                <a:solidFill>
                  <a:srgbClr val="000000"/>
                </a:solidFill>
                <a:latin typeface="Arial" panose="020B0604020202020204" pitchFamily="34" charset="0"/>
                <a:cs typeface="Arial" panose="020B0604020202020204" pitchFamily="34" charset="0"/>
              </a:rPr>
              <a:t>3</a:t>
            </a:r>
            <a:r>
              <a:rPr lang="en-GB" sz="1400" b="0" i="0" u="none" strike="noStrike" kern="1200" cap="none" spc="0" baseline="0" dirty="0">
                <a:solidFill>
                  <a:srgbClr val="000000"/>
                </a:solidFill>
                <a:uFillTx/>
                <a:latin typeface="Arial" panose="020B0604020202020204" pitchFamily="34" charset="0"/>
                <a:cs typeface="Arial" panose="020B0604020202020204" pitchFamily="34" charset="0"/>
              </a:rPr>
              <a:t> %</a:t>
            </a:r>
            <a:br>
              <a:rPr lang="en-GB" sz="1400" b="0" i="0" u="none" strike="noStrike" kern="1200" cap="none" spc="0" baseline="0" dirty="0">
                <a:solidFill>
                  <a:srgbClr val="000000"/>
                </a:solidFill>
                <a:uFillTx/>
                <a:latin typeface="Arial" panose="020B0604020202020204" pitchFamily="34" charset="0"/>
                <a:cs typeface="Arial" panose="020B0604020202020204" pitchFamily="34" charset="0"/>
              </a:rPr>
            </a:br>
            <a:endParaRPr lang="en-US" sz="1400" b="0" i="0" u="none" strike="noStrike" kern="1200" cap="none" spc="0" baseline="0" dirty="0">
              <a:solidFill>
                <a:srgbClr val="000000"/>
              </a:solidFill>
              <a:uFillTx/>
              <a:latin typeface="Arial" panose="020B0604020202020204" pitchFamily="34" charset="0"/>
              <a:cs typeface="Arial" panose="020B0604020202020204" pitchFamily="34" charset="0"/>
            </a:endParaRPr>
          </a:p>
        </p:txBody>
      </p:sp>
      <p:sp>
        <p:nvSpPr>
          <p:cNvPr id="10" name="Textfeld 18">
            <a:extLst>
              <a:ext uri="{FF2B5EF4-FFF2-40B4-BE49-F238E27FC236}">
                <a16:creationId xmlns:a16="http://schemas.microsoft.com/office/drawing/2014/main" id="{39BEE8F8-EE35-FF54-76C0-6531273F8269}"/>
              </a:ext>
            </a:extLst>
          </p:cNvPr>
          <p:cNvSpPr txBox="1"/>
          <p:nvPr/>
        </p:nvSpPr>
        <p:spPr>
          <a:xfrm>
            <a:off x="4390308" y="2005014"/>
            <a:ext cx="3418758" cy="37147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E97132"/>
                </a:solidFill>
                <a:uFillTx/>
                <a:latin typeface="Arial" pitchFamily="34"/>
                <a:cs typeface="Arial" pitchFamily="34"/>
              </a:rPr>
              <a:t>Luminosity</a:t>
            </a:r>
            <a:endParaRPr lang="en-GB" sz="1800" b="1" i="0" u="none" strike="noStrike" kern="1200" cap="none" spc="0" baseline="0">
              <a:solidFill>
                <a:srgbClr val="E97132"/>
              </a:solidFill>
              <a:uFillTx/>
              <a:latin typeface="Arial" pitchFamily="34"/>
              <a:cs typeface="Arial" pitchFamily="34"/>
            </a:endParaRPr>
          </a:p>
        </p:txBody>
      </p:sp>
      <p:sp>
        <p:nvSpPr>
          <p:cNvPr id="11" name="Textfeld 19">
            <a:extLst>
              <a:ext uri="{FF2B5EF4-FFF2-40B4-BE49-F238E27FC236}">
                <a16:creationId xmlns:a16="http://schemas.microsoft.com/office/drawing/2014/main" id="{CE07989B-8C94-3EB1-F8C9-78BD05F84657}"/>
              </a:ext>
            </a:extLst>
          </p:cNvPr>
          <p:cNvSpPr txBox="1"/>
          <p:nvPr/>
        </p:nvSpPr>
        <p:spPr>
          <a:xfrm>
            <a:off x="333371" y="1990721"/>
            <a:ext cx="3418758" cy="37147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33A0"/>
                </a:solidFill>
                <a:uFillTx/>
                <a:latin typeface="Arial" pitchFamily="34"/>
                <a:cs typeface="Arial" pitchFamily="34"/>
              </a:rPr>
              <a:t>Energy</a:t>
            </a:r>
            <a:endParaRPr lang="en-GB" sz="1800" b="1" i="0" u="none" strike="noStrike" kern="1200" cap="none" spc="0" baseline="0">
              <a:solidFill>
                <a:srgbClr val="0033A0"/>
              </a:solidFill>
              <a:uFillTx/>
              <a:latin typeface="Arial" pitchFamily="34"/>
              <a:cs typeface="Arial" pitchFamily="34"/>
            </a:endParaRPr>
          </a:p>
        </p:txBody>
      </p:sp>
      <p:sp>
        <p:nvSpPr>
          <p:cNvPr id="12" name="Textfeld 20">
            <a:extLst>
              <a:ext uri="{FF2B5EF4-FFF2-40B4-BE49-F238E27FC236}">
                <a16:creationId xmlns:a16="http://schemas.microsoft.com/office/drawing/2014/main" id="{750249C6-EF45-B282-9C7A-92DFEC73F48B}"/>
              </a:ext>
            </a:extLst>
          </p:cNvPr>
          <p:cNvSpPr txBox="1"/>
          <p:nvPr/>
        </p:nvSpPr>
        <p:spPr>
          <a:xfrm>
            <a:off x="8152680" y="1995485"/>
            <a:ext cx="3418758" cy="37147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61C4D3"/>
                </a:solidFill>
                <a:uFillTx/>
                <a:latin typeface="Arial" pitchFamily="34"/>
                <a:cs typeface="Arial" pitchFamily="34"/>
              </a:rPr>
              <a:t>Efficiency</a:t>
            </a:r>
            <a:endParaRPr lang="en-GB" sz="1800" b="1" i="0" u="none" strike="noStrike" kern="1200" cap="none" spc="0" baseline="0">
              <a:solidFill>
                <a:srgbClr val="61C4D3"/>
              </a:solidFill>
              <a:uFillTx/>
              <a:latin typeface="Arial" pitchFamily="34"/>
              <a:cs typeface="Arial" pitchFamily="34"/>
            </a:endParaRPr>
          </a:p>
        </p:txBody>
      </p:sp>
      <p:sp>
        <p:nvSpPr>
          <p:cNvPr id="13" name="Fußzeilenplatzhalter 3">
            <a:extLst>
              <a:ext uri="{FF2B5EF4-FFF2-40B4-BE49-F238E27FC236}">
                <a16:creationId xmlns:a16="http://schemas.microsoft.com/office/drawing/2014/main" id="{36E74CA1-4A31-976B-A896-511A6433591E}"/>
              </a:ext>
            </a:extLst>
          </p:cNvPr>
          <p:cNvSpPr txBox="1"/>
          <p:nvPr/>
        </p:nvSpPr>
        <p:spPr>
          <a:xfrm>
            <a:off x="4259266" y="6383847"/>
            <a:ext cx="6572222"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33A0"/>
                </a:solidFill>
                <a:uFillTx/>
                <a:latin typeface="Arial"/>
              </a:rPr>
              <a:t>High-Gradient Wakefield Accelerators, ESPP Symposium Venice 2025</a:t>
            </a:r>
          </a:p>
        </p:txBody>
      </p:sp>
      <p:sp>
        <p:nvSpPr>
          <p:cNvPr id="14" name="Datumsplatzhalter 39">
            <a:extLst>
              <a:ext uri="{FF2B5EF4-FFF2-40B4-BE49-F238E27FC236}">
                <a16:creationId xmlns:a16="http://schemas.microsoft.com/office/drawing/2014/main" id="{5CE39662-D729-0CE9-084D-A8C989A0068D}"/>
              </a:ext>
            </a:extLst>
          </p:cNvPr>
          <p:cNvSpPr txBox="1"/>
          <p:nvPr/>
        </p:nvSpPr>
        <p:spPr>
          <a:xfrm>
            <a:off x="2495598" y="6378351"/>
            <a:ext cx="1620792"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0033A0"/>
                </a:solidFill>
                <a:uFillTx/>
                <a:latin typeface="Arial"/>
              </a:rPr>
              <a:t>23.06.2025</a:t>
            </a:r>
            <a:endParaRPr lang="en-GB" sz="1000" b="0" i="0" u="none" strike="noStrike" kern="1200" cap="none" spc="0" baseline="0">
              <a:solidFill>
                <a:srgbClr val="0033A0"/>
              </a:solidFill>
              <a:uFillTx/>
              <a:latin typeface="Arial"/>
            </a:endParaRPr>
          </a:p>
        </p:txBody>
      </p:sp>
      <p:pic>
        <p:nvPicPr>
          <p:cNvPr id="15" name="Grafik 17" descr="Ein Bild, das Text, Schrift, Logo, Screenshot enthält.&#10;&#10;KI-generierte Inhalte können fehlerhaft sein.">
            <a:extLst>
              <a:ext uri="{FF2B5EF4-FFF2-40B4-BE49-F238E27FC236}">
                <a16:creationId xmlns:a16="http://schemas.microsoft.com/office/drawing/2014/main" id="{1681CFC6-4B00-FCD9-E7AA-D68B81D5301C}"/>
              </a:ext>
            </a:extLst>
          </p:cNvPr>
          <p:cNvPicPr>
            <a:picLocks noChangeAspect="1"/>
          </p:cNvPicPr>
          <p:nvPr/>
        </p:nvPicPr>
        <p:blipFill>
          <a:blip r:embed="rId2"/>
          <a:stretch>
            <a:fillRect/>
          </a:stretch>
        </p:blipFill>
        <p:spPr>
          <a:xfrm>
            <a:off x="1437144" y="4669888"/>
            <a:ext cx="1451646" cy="890204"/>
          </a:xfrm>
          <a:prstGeom prst="rect">
            <a:avLst/>
          </a:prstGeom>
          <a:noFill/>
          <a:ln cap="flat">
            <a:noFill/>
          </a:ln>
        </p:spPr>
      </p:pic>
      <p:sp>
        <p:nvSpPr>
          <p:cNvPr id="16" name="Textfeld 21">
            <a:extLst>
              <a:ext uri="{FF2B5EF4-FFF2-40B4-BE49-F238E27FC236}">
                <a16:creationId xmlns:a16="http://schemas.microsoft.com/office/drawing/2014/main" id="{A576E6E4-8A62-4BF4-2D66-AAF9C10501CA}"/>
              </a:ext>
            </a:extLst>
          </p:cNvPr>
          <p:cNvSpPr txBox="1"/>
          <p:nvPr/>
        </p:nvSpPr>
        <p:spPr>
          <a:xfrm>
            <a:off x="100584" y="5626784"/>
            <a:ext cx="4116390" cy="646331"/>
          </a:xfrm>
          <a:prstGeom prst="rect">
            <a:avLst/>
          </a:prstGeom>
          <a:noFill/>
          <a:ln w="9528" cap="flat">
            <a:noFill/>
            <a:prstDash val="solid"/>
            <a:miter/>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1" i="0" u="none" strike="noStrike" kern="1200" cap="none" spc="0" baseline="0" dirty="0">
                <a:solidFill>
                  <a:srgbClr val="EE6611"/>
                </a:solidFill>
                <a:uFillTx/>
                <a:latin typeface="Arial" panose="020B0604020202020204" pitchFamily="34" charset="0"/>
                <a:cs typeface="Arial" panose="020B0604020202020204" pitchFamily="34" charset="0"/>
              </a:rPr>
              <a:t>ESPP Input #159: Contribution of ALEGRO to the Update of the European Strategy on Particle Physics (</a:t>
            </a:r>
            <a:r>
              <a:rPr lang="en-GB" sz="1200" b="1" i="0" u="none" strike="noStrike" kern="1200" cap="none" spc="0" baseline="0" dirty="0">
                <a:solidFill>
                  <a:srgbClr val="EE6611"/>
                </a:solidFill>
                <a:uFillTx/>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link</a:t>
            </a:r>
            <a:r>
              <a:rPr lang="en-GB" sz="1200" b="1" i="0" u="none" strike="noStrike" kern="1200" cap="none" spc="0" baseline="0" dirty="0">
                <a:solidFill>
                  <a:srgbClr val="EE6611"/>
                </a:solidFill>
                <a:uFillTx/>
                <a:latin typeface="Arial" panose="020B0604020202020204" pitchFamily="34" charset="0"/>
                <a:cs typeface="Arial" panose="020B0604020202020204" pitchFamily="34" charset="0"/>
              </a:rPr>
              <a:t>)</a:t>
            </a:r>
          </a:p>
        </p:txBody>
      </p:sp>
      <p:sp>
        <p:nvSpPr>
          <p:cNvPr id="17" name="Textfeld 16">
            <a:extLst>
              <a:ext uri="{FF2B5EF4-FFF2-40B4-BE49-F238E27FC236}">
                <a16:creationId xmlns:a16="http://schemas.microsoft.com/office/drawing/2014/main" id="{E112E5F5-B645-0436-678C-632684A086D5}"/>
              </a:ext>
            </a:extLst>
          </p:cNvPr>
          <p:cNvSpPr txBox="1"/>
          <p:nvPr/>
        </p:nvSpPr>
        <p:spPr>
          <a:xfrm>
            <a:off x="9665208" y="5248656"/>
            <a:ext cx="1927131" cy="246221"/>
          </a:xfrm>
          <a:prstGeom prst="rect">
            <a:avLst/>
          </a:prstGeom>
          <a:noFill/>
        </p:spPr>
        <p:txBody>
          <a:bodyPr wrap="none" rtlCol="0">
            <a:spAutoFit/>
          </a:bodyPr>
          <a:lstStyle/>
          <a:p>
            <a:r>
              <a:rPr lang="en-GB" sz="1000" b="0" i="0" dirty="0">
                <a:solidFill>
                  <a:srgbClr val="3F4350"/>
                </a:solidFill>
                <a:effectLst/>
                <a:latin typeface="Arial" panose="020B0604020202020204" pitchFamily="34" charset="0"/>
                <a:cs typeface="Arial" panose="020B0604020202020204" pitchFamily="34" charset="0"/>
              </a:rPr>
              <a:t>* there are avenues to improve</a:t>
            </a:r>
            <a:endParaRPr lang="en-GB" sz="1000" dirty="0">
              <a:latin typeface="Arial" panose="020B0604020202020204" pitchFamily="34" charset="0"/>
              <a:cs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21096">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44C755-2F68-A19D-5D49-0025F092041F}"/>
              </a:ext>
            </a:extLst>
          </p:cNvPr>
          <p:cNvSpPr txBox="1">
            <a:spLocks noGrp="1"/>
          </p:cNvSpPr>
          <p:nvPr>
            <p:ph type="title"/>
          </p:nvPr>
        </p:nvSpPr>
        <p:spPr/>
        <p:txBody>
          <a:bodyPr anchorCtr="1"/>
          <a:lstStyle/>
          <a:p>
            <a:pPr lvl="0" algn="ctr"/>
            <a:r>
              <a:rPr lang="en-US" dirty="0"/>
              <a:t>Since the Last ESPP…</a:t>
            </a:r>
            <a:endParaRPr lang="en-GB" dirty="0"/>
          </a:p>
        </p:txBody>
      </p:sp>
      <p:sp>
        <p:nvSpPr>
          <p:cNvPr id="3" name="Textfeld 6">
            <a:extLst>
              <a:ext uri="{FF2B5EF4-FFF2-40B4-BE49-F238E27FC236}">
                <a16:creationId xmlns:a16="http://schemas.microsoft.com/office/drawing/2014/main" id="{FD99E3BA-74D2-D3ED-275D-E1C9C8DEAB4C}"/>
              </a:ext>
            </a:extLst>
          </p:cNvPr>
          <p:cNvSpPr txBox="1"/>
          <p:nvPr/>
        </p:nvSpPr>
        <p:spPr>
          <a:xfrm>
            <a:off x="484757" y="1225663"/>
            <a:ext cx="11250043" cy="3385542"/>
          </a:xfrm>
          <a:prstGeom prst="rect">
            <a:avLst/>
          </a:prstGeom>
          <a:noFill/>
          <a:ln cap="flat">
            <a:noFill/>
          </a:ln>
        </p:spPr>
        <p:txBody>
          <a:bodyPr vert="horz" wrap="square" lIns="0" tIns="0" rIns="0" bIns="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200" b="0" i="0" u="none" strike="noStrike" kern="1200" cap="none" spc="0" baseline="0" dirty="0">
                <a:solidFill>
                  <a:srgbClr val="000000"/>
                </a:solidFill>
                <a:uFillTx/>
                <a:latin typeface="Arial" pitchFamily="34"/>
                <a:cs typeface="Arial" pitchFamily="34"/>
              </a:rPr>
              <a:t>Thanks to recent </a:t>
            </a:r>
            <a:r>
              <a:rPr lang="en-GB" sz="2200" dirty="0">
                <a:solidFill>
                  <a:srgbClr val="000000"/>
                </a:solidFill>
                <a:latin typeface="Arial" pitchFamily="34"/>
                <a:cs typeface="Arial" pitchFamily="34"/>
              </a:rPr>
              <a:t>progress</a:t>
            </a:r>
            <a:r>
              <a:rPr lang="en-GB" sz="2200" b="0" i="0" u="none" strike="noStrike" kern="1200" cap="none" spc="0" baseline="0" dirty="0">
                <a:solidFill>
                  <a:srgbClr val="000000"/>
                </a:solidFill>
                <a:uFillTx/>
                <a:latin typeface="Arial" pitchFamily="34"/>
                <a:cs typeface="Arial" pitchFamily="34"/>
              </a:rPr>
              <a:t> in beam quality, </a:t>
            </a:r>
            <a:r>
              <a:rPr lang="en-GB" sz="2200" b="1" i="0" u="none" strike="noStrike" kern="1200" cap="none" spc="0" baseline="0" dirty="0">
                <a:solidFill>
                  <a:srgbClr val="000000"/>
                </a:solidFill>
                <a:uFillTx/>
                <a:latin typeface="Arial" pitchFamily="34"/>
                <a:cs typeface="Arial" pitchFamily="34"/>
              </a:rPr>
              <a:t>plasma-based accelerators are approaching the performance levels required for applications</a:t>
            </a:r>
          </a:p>
          <a:p>
            <a:pPr marL="742950" marR="0" lvl="1"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200" b="0" i="0" u="none" strike="noStrike" kern="1200" cap="none" spc="0" baseline="0" dirty="0">
                <a:solidFill>
                  <a:srgbClr val="000000"/>
                </a:solidFill>
                <a:uFillTx/>
                <a:latin typeface="Arial" pitchFamily="34"/>
                <a:cs typeface="Arial" pitchFamily="34"/>
              </a:rPr>
              <a:t>e.g. FELs, injectors, and fixed-target experiments…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2200" b="0" i="0" u="none" strike="noStrike" kern="1200" cap="none" spc="0" baseline="0" dirty="0">
              <a:solidFill>
                <a:srgbClr val="000000"/>
              </a:solidFill>
              <a:uFillTx/>
              <a:latin typeface="Arial" pitchFamily="34"/>
              <a:cs typeface="Arial" pitchFamily="34"/>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200" b="1" i="0" u="none" strike="noStrike" kern="1200" cap="none" spc="0" baseline="0" dirty="0">
                <a:solidFill>
                  <a:srgbClr val="000000"/>
                </a:solidFill>
                <a:uFillTx/>
                <a:latin typeface="Arial" pitchFamily="34"/>
                <a:cs typeface="Arial" pitchFamily="34"/>
              </a:rPr>
              <a:t>For the first time, there are concrete collider parameter sets</a:t>
            </a:r>
          </a:p>
          <a:p>
            <a:pPr marL="742950" lvl="1" indent="-285750">
              <a:buSzPct val="100000"/>
              <a:buFont typeface="Arial" pitchFamily="34"/>
              <a:buChar char="•"/>
              <a:defRPr sz="1800" b="0" i="0" u="none" strike="noStrike" kern="0" cap="none" spc="0" baseline="0">
                <a:solidFill>
                  <a:srgbClr val="000000"/>
                </a:solidFill>
                <a:uFillTx/>
              </a:defRPr>
            </a:pPr>
            <a:r>
              <a:rPr lang="en-GB" sz="2200" b="0" i="0" u="none" strike="noStrike" kern="1200" cap="none" spc="0" baseline="0" dirty="0">
                <a:solidFill>
                  <a:srgbClr val="000000"/>
                </a:solidFill>
                <a:uFillTx/>
                <a:latin typeface="Arial" pitchFamily="34"/>
                <a:cs typeface="Arial" pitchFamily="34"/>
              </a:rPr>
              <a:t>Not final </a:t>
            </a:r>
            <a:r>
              <a:rPr lang="en-GB" sz="2200" b="0" i="0" u="none" strike="noStrike" kern="1200" cap="none" spc="0" baseline="0" dirty="0">
                <a:solidFill>
                  <a:srgbClr val="000000"/>
                </a:solidFill>
                <a:uFillTx/>
                <a:latin typeface="Wingdings" pitchFamily="2"/>
                <a:cs typeface="Arial" pitchFamily="34"/>
              </a:rPr>
              <a:t></a:t>
            </a:r>
            <a:r>
              <a:rPr lang="en-GB" sz="2200" b="0" i="0" u="none" strike="noStrike" kern="1200" cap="none" spc="0" baseline="0" dirty="0">
                <a:solidFill>
                  <a:srgbClr val="000000"/>
                </a:solidFill>
                <a:uFillTx/>
                <a:latin typeface="Arial" pitchFamily="34"/>
                <a:cs typeface="Arial" pitchFamily="34"/>
              </a:rPr>
              <a:t> many discussions and design efforts are advancing</a:t>
            </a:r>
          </a:p>
          <a:p>
            <a:pPr marL="742950" marR="0" lvl="1"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200" b="0" i="0" u="none" strike="noStrike" kern="1200" cap="none" spc="0" baseline="0" dirty="0">
                <a:solidFill>
                  <a:srgbClr val="000000"/>
                </a:solidFill>
                <a:uFillTx/>
                <a:latin typeface="Arial" pitchFamily="34"/>
                <a:cs typeface="Arial" pitchFamily="34"/>
              </a:rPr>
              <a:t>Community is actively engaging with the high-energy physics (HEP) community (accelerator experts, detector experts, particle physicists, etc…) to </a:t>
            </a:r>
            <a:r>
              <a:rPr lang="en-GB" sz="2200" b="1" i="0" u="none" strike="noStrike" kern="1200" cap="none" spc="0" baseline="0" dirty="0">
                <a:solidFill>
                  <a:srgbClr val="000000"/>
                </a:solidFill>
                <a:uFillTx/>
                <a:latin typeface="Arial" pitchFamily="34"/>
                <a:cs typeface="Arial" pitchFamily="34"/>
              </a:rPr>
              <a:t>gather diverse and critical input</a:t>
            </a:r>
            <a:r>
              <a:rPr lang="en-GB" sz="2200" b="0" i="0" u="none" strike="noStrike" kern="1200" cap="none" spc="0" baseline="0" dirty="0">
                <a:solidFill>
                  <a:srgbClr val="000000"/>
                </a:solidFill>
                <a:uFillTx/>
                <a:latin typeface="Arial" pitchFamily="34"/>
                <a:cs typeface="Arial" pitchFamily="34"/>
              </a:rPr>
              <a:t>.</a:t>
            </a:r>
          </a:p>
          <a:p>
            <a:pPr marL="1200150" marR="0" lvl="2"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200" b="0" i="0" u="none" strike="noStrike" kern="1200" cap="none" spc="0" baseline="0" dirty="0">
                <a:solidFill>
                  <a:srgbClr val="000000"/>
                </a:solidFill>
                <a:uFillTx/>
                <a:latin typeface="Arial" pitchFamily="34"/>
                <a:cs typeface="Arial" pitchFamily="34"/>
              </a:rPr>
              <a:t>Goal: provide a strong physics case and a credible machine development plan</a:t>
            </a:r>
            <a:endParaRPr lang="en-GB" sz="2200" dirty="0">
              <a:solidFill>
                <a:srgbClr val="000000"/>
              </a:solidFill>
              <a:latin typeface="Arial" pitchFamily="34"/>
              <a:cs typeface="Arial" pitchFamily="34"/>
            </a:endParaRPr>
          </a:p>
        </p:txBody>
      </p:sp>
      <p:sp>
        <p:nvSpPr>
          <p:cNvPr id="4" name="Fußzeilenplatzhalter 3">
            <a:extLst>
              <a:ext uri="{FF2B5EF4-FFF2-40B4-BE49-F238E27FC236}">
                <a16:creationId xmlns:a16="http://schemas.microsoft.com/office/drawing/2014/main" id="{80823ED2-308F-245B-071C-5F5A7A26005C}"/>
              </a:ext>
            </a:extLst>
          </p:cNvPr>
          <p:cNvSpPr txBox="1"/>
          <p:nvPr/>
        </p:nvSpPr>
        <p:spPr>
          <a:xfrm>
            <a:off x="4259266" y="6383847"/>
            <a:ext cx="6572222"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33A0"/>
                </a:solidFill>
                <a:uFillTx/>
                <a:latin typeface="Arial"/>
              </a:rPr>
              <a:t>High-Gradient Wakefield Accelerators, ESPP Symposium Venice 2025</a:t>
            </a:r>
          </a:p>
        </p:txBody>
      </p:sp>
      <p:sp>
        <p:nvSpPr>
          <p:cNvPr id="5" name="Datumsplatzhalter 39">
            <a:extLst>
              <a:ext uri="{FF2B5EF4-FFF2-40B4-BE49-F238E27FC236}">
                <a16:creationId xmlns:a16="http://schemas.microsoft.com/office/drawing/2014/main" id="{22C1573F-2EFE-7DCD-0372-3772B54821CD}"/>
              </a:ext>
            </a:extLst>
          </p:cNvPr>
          <p:cNvSpPr txBox="1"/>
          <p:nvPr/>
        </p:nvSpPr>
        <p:spPr>
          <a:xfrm>
            <a:off x="2495598" y="6378351"/>
            <a:ext cx="1620792"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0033A0"/>
                </a:solidFill>
                <a:uFillTx/>
                <a:latin typeface="Arial"/>
              </a:rPr>
              <a:t>23.06.2025</a:t>
            </a:r>
            <a:endParaRPr lang="en-GB" sz="1000" b="0" i="0" u="none" strike="noStrike" kern="1200" cap="none" spc="0" baseline="0">
              <a:solidFill>
                <a:srgbClr val="0033A0"/>
              </a:solidFill>
              <a:uFillTx/>
              <a:latin typeface="Arial"/>
            </a:endParaRPr>
          </a:p>
        </p:txBody>
      </p:sp>
      <p:sp>
        <p:nvSpPr>
          <p:cNvPr id="7" name="Textfeld 6">
            <a:extLst>
              <a:ext uri="{FF2B5EF4-FFF2-40B4-BE49-F238E27FC236}">
                <a16:creationId xmlns:a16="http://schemas.microsoft.com/office/drawing/2014/main" id="{FB1CDE35-461D-D592-A91E-39621052D0DA}"/>
              </a:ext>
            </a:extLst>
          </p:cNvPr>
          <p:cNvSpPr txBox="1"/>
          <p:nvPr/>
        </p:nvSpPr>
        <p:spPr>
          <a:xfrm>
            <a:off x="805780" y="4951898"/>
            <a:ext cx="10632558" cy="1107996"/>
          </a:xfrm>
          <a:prstGeom prst="rect">
            <a:avLst/>
          </a:prstGeom>
          <a:solidFill>
            <a:srgbClr val="61C4D3"/>
          </a:solidFill>
        </p:spPr>
        <p:txBody>
          <a:bodyPr wrap="square" rtlCol="0">
            <a:spAutoFit/>
          </a:bodyPr>
          <a:lstStyle/>
          <a:p>
            <a:pPr>
              <a:buSzPct val="100000"/>
              <a:defRPr sz="1800" b="0" i="0" u="none" strike="noStrike" kern="0" cap="none" spc="0" baseline="0">
                <a:solidFill>
                  <a:srgbClr val="000000"/>
                </a:solidFill>
                <a:uFillTx/>
              </a:defRPr>
            </a:pPr>
            <a:r>
              <a:rPr lang="en-GB" sz="2200" b="1" i="0" u="none" strike="noStrike" kern="1200" cap="none" spc="0" baseline="0" dirty="0">
                <a:solidFill>
                  <a:srgbClr val="000000"/>
                </a:solidFill>
                <a:uFillTx/>
                <a:latin typeface="Arial" pitchFamily="34"/>
                <a:cs typeface="Arial" pitchFamily="34"/>
              </a:rPr>
              <a:t>Challenges remain: </a:t>
            </a:r>
            <a:endParaRPr lang="en-GB" sz="2200" b="1" dirty="0">
              <a:solidFill>
                <a:srgbClr val="000000"/>
              </a:solidFill>
              <a:latin typeface="Arial" pitchFamily="34"/>
              <a:cs typeface="Arial" pitchFamily="34"/>
            </a:endParaRPr>
          </a:p>
          <a:p>
            <a:pPr>
              <a:buSzPct val="100000"/>
              <a:defRPr sz="1800" b="0" i="0" u="none" strike="noStrike" kern="0" cap="none" spc="0" baseline="0">
                <a:solidFill>
                  <a:srgbClr val="000000"/>
                </a:solidFill>
                <a:uFillTx/>
              </a:defRPr>
            </a:pPr>
            <a:r>
              <a:rPr lang="en-GB" sz="2200" b="0" i="0" u="none" strike="noStrike" kern="1200" cap="none" spc="0" baseline="0" dirty="0">
                <a:solidFill>
                  <a:srgbClr val="000000"/>
                </a:solidFill>
                <a:uFillTx/>
                <a:latin typeface="Arial" pitchFamily="34"/>
                <a:cs typeface="Arial" pitchFamily="34"/>
              </a:rPr>
              <a:t>e.g., staging, positron acceleration, overall efficiency</a:t>
            </a:r>
            <a:r>
              <a:rPr lang="en-GB" sz="2200" dirty="0">
                <a:solidFill>
                  <a:srgbClr val="000000"/>
                </a:solidFill>
                <a:latin typeface="Arial" pitchFamily="34"/>
                <a:cs typeface="Arial" pitchFamily="34"/>
              </a:rPr>
              <a:t>,</a:t>
            </a:r>
            <a:r>
              <a:rPr lang="en-GB" sz="2200" b="0" i="0" u="none" strike="noStrike" kern="1200" cap="none" spc="0" baseline="0" dirty="0">
                <a:solidFill>
                  <a:srgbClr val="000000"/>
                </a:solidFill>
                <a:uFillTx/>
                <a:latin typeface="Arial" pitchFamily="34"/>
                <a:cs typeface="Arial" pitchFamily="34"/>
              </a:rPr>
              <a:t> </a:t>
            </a:r>
            <a:r>
              <a:rPr lang="en-GB" sz="2200" u="none" strike="noStrike" kern="1200" cap="none" spc="0" baseline="0" dirty="0">
                <a:solidFill>
                  <a:srgbClr val="000000"/>
                </a:solidFill>
                <a:uFillTx/>
                <a:latin typeface="Arial" pitchFamily="34"/>
                <a:cs typeface="Arial" pitchFamily="34"/>
              </a:rPr>
              <a:t>high-rep rate modules (plasma, laser, linac</a:t>
            </a:r>
            <a:r>
              <a:rPr lang="en-GB" sz="2200" dirty="0">
                <a:solidFill>
                  <a:srgbClr val="000000"/>
                </a:solidFill>
                <a:latin typeface="Arial" pitchFamily="34"/>
                <a:cs typeface="Arial" pitchFamily="34"/>
              </a:rPr>
              <a:t>), polarized beams,…</a:t>
            </a:r>
            <a:endParaRPr lang="en-GB" sz="2200" u="none" strike="noStrike" kern="1200" cap="none" spc="0" baseline="0" dirty="0">
              <a:solidFill>
                <a:srgbClr val="000000"/>
              </a:solidFill>
              <a:uFillTx/>
              <a:latin typeface="Arial" pitchFamily="34"/>
              <a:cs typeface="Arial" pitchFamily="34"/>
            </a:endParaRPr>
          </a:p>
        </p:txBody>
      </p:sp>
      <p:sp>
        <p:nvSpPr>
          <p:cNvPr id="8" name="Foliennummernplatzhalter 4">
            <a:extLst>
              <a:ext uri="{FF2B5EF4-FFF2-40B4-BE49-F238E27FC236}">
                <a16:creationId xmlns:a16="http://schemas.microsoft.com/office/drawing/2014/main" id="{57B39479-1E66-E72C-122A-E88EE953CC89}"/>
              </a:ext>
            </a:extLst>
          </p:cNvPr>
          <p:cNvSpPr txBox="1"/>
          <p:nvPr/>
        </p:nvSpPr>
        <p:spPr>
          <a:xfrm>
            <a:off x="11107545" y="6383847"/>
            <a:ext cx="681255"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dirty="0">
                <a:solidFill>
                  <a:srgbClr val="0033A0"/>
                </a:solidFill>
                <a:uFillTx/>
                <a:latin typeface="Arial"/>
              </a:rPr>
              <a:t>11</a:t>
            </a:r>
            <a:r>
              <a:rPr lang="en-US" sz="1000" dirty="0">
                <a:solidFill>
                  <a:srgbClr val="0033A0"/>
                </a:solidFill>
                <a:latin typeface="Arial"/>
              </a:rPr>
              <a:t> / 15</a:t>
            </a:r>
            <a:endParaRPr lang="en-US" sz="1000" b="0" i="0" u="none" strike="noStrike" kern="1200" cap="none" spc="0" baseline="0" dirty="0">
              <a:solidFill>
                <a:srgbClr val="0033A0"/>
              </a:solidFill>
              <a:uFillTx/>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B5613-0710-3629-9719-4CDCA7F60F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94E710-3E68-E278-1823-C18E1F3AB01F}"/>
              </a:ext>
            </a:extLst>
          </p:cNvPr>
          <p:cNvSpPr txBox="1">
            <a:spLocks noGrp="1"/>
          </p:cNvSpPr>
          <p:nvPr>
            <p:ph type="title"/>
          </p:nvPr>
        </p:nvSpPr>
        <p:spPr/>
        <p:txBody>
          <a:bodyPr anchorCtr="1">
            <a:normAutofit/>
          </a:bodyPr>
          <a:lstStyle/>
          <a:p>
            <a:pPr lvl="0" algn="ctr"/>
            <a:r>
              <a:rPr lang="en-US"/>
              <a:t>Outline</a:t>
            </a:r>
          </a:p>
        </p:txBody>
      </p:sp>
      <p:sp>
        <p:nvSpPr>
          <p:cNvPr id="3" name="Shape">
            <a:extLst>
              <a:ext uri="{FF2B5EF4-FFF2-40B4-BE49-F238E27FC236}">
                <a16:creationId xmlns:a16="http://schemas.microsoft.com/office/drawing/2014/main" id="{7F8B3A31-CAAF-BF65-B980-30D0CA8C64F9}"/>
              </a:ext>
            </a:extLst>
          </p:cNvPr>
          <p:cNvSpPr/>
          <p:nvPr/>
        </p:nvSpPr>
        <p:spPr>
          <a:xfrm>
            <a:off x="8373608" y="1320841"/>
            <a:ext cx="2614763" cy="2614772"/>
          </a:xfrm>
          <a:custGeom>
            <a:avLst/>
            <a:gdLst>
              <a:gd name="f0" fmla="val 10800000"/>
              <a:gd name="f1" fmla="val 5400000"/>
              <a:gd name="f2" fmla="val 180"/>
              <a:gd name="f3" fmla="val w"/>
              <a:gd name="f4" fmla="val h"/>
              <a:gd name="f5" fmla="val 0"/>
              <a:gd name="f6" fmla="val 21600"/>
              <a:gd name="f7" fmla="val 17228"/>
              <a:gd name="f8" fmla="val 4372"/>
              <a:gd name="f9" fmla="val 1951"/>
              <a:gd name="f10" fmla="val 19649"/>
              <a:gd name="f11" fmla="val 20895"/>
              <a:gd name="f12" fmla="val 19250"/>
              <a:gd name="f13" fmla="val 2350"/>
              <a:gd name="f14" fmla="val 705"/>
              <a:gd name="f15" fmla="+- 0 0 -90"/>
              <a:gd name="f16" fmla="+- 0 0 -180"/>
              <a:gd name="f17" fmla="+- 0 0 -270"/>
              <a:gd name="f18" fmla="+- 0 0 -360"/>
              <a:gd name="f19" fmla="*/ f3 1 21600"/>
              <a:gd name="f20" fmla="*/ f4 1 21600"/>
              <a:gd name="f21" fmla="+- f6 0 f5"/>
              <a:gd name="f22" fmla="*/ f15 f0 1"/>
              <a:gd name="f23" fmla="*/ f16 f0 1"/>
              <a:gd name="f24" fmla="*/ f17 f0 1"/>
              <a:gd name="f25" fmla="*/ f18 f0 1"/>
              <a:gd name="f26" fmla="*/ f21 1 2"/>
              <a:gd name="f27" fmla="*/ f21 1 21600"/>
              <a:gd name="f28" fmla="*/ f22 1 f2"/>
              <a:gd name="f29" fmla="*/ f23 1 f2"/>
              <a:gd name="f30" fmla="*/ f24 1 f2"/>
              <a:gd name="f31" fmla="*/ f25 1 f2"/>
              <a:gd name="f32" fmla="*/ f26 1 f27"/>
              <a:gd name="f33" fmla="*/ 0 1 f27"/>
              <a:gd name="f34" fmla="*/ f6 1 f27"/>
              <a:gd name="f35" fmla="+- f28 0 f1"/>
              <a:gd name="f36" fmla="+- f29 0 f1"/>
              <a:gd name="f37" fmla="+- f30 0 f1"/>
              <a:gd name="f38" fmla="+- f31 0 f1"/>
              <a:gd name="f39" fmla="*/ f33 f19 1"/>
              <a:gd name="f40" fmla="*/ f34 f19 1"/>
              <a:gd name="f41" fmla="*/ f34 f20 1"/>
              <a:gd name="f42" fmla="*/ f33 f20 1"/>
              <a:gd name="f43" fmla="*/ f32 f19 1"/>
              <a:gd name="f44" fmla="*/ f32 f20 1"/>
            </a:gdLst>
            <a:ahLst/>
            <a:cxnLst>
              <a:cxn ang="3cd4">
                <a:pos x="hc" y="t"/>
              </a:cxn>
              <a:cxn ang="0">
                <a:pos x="r" y="vc"/>
              </a:cxn>
              <a:cxn ang="cd4">
                <a:pos x="hc" y="b"/>
              </a:cxn>
              <a:cxn ang="cd2">
                <a:pos x="l" y="vc"/>
              </a:cxn>
              <a:cxn ang="f35">
                <a:pos x="f43" y="f44"/>
              </a:cxn>
              <a:cxn ang="f36">
                <a:pos x="f43" y="f44"/>
              </a:cxn>
              <a:cxn ang="f37">
                <a:pos x="f43" y="f44"/>
              </a:cxn>
              <a:cxn ang="f38">
                <a:pos x="f43" y="f44"/>
              </a:cxn>
            </a:cxnLst>
            <a:rect l="f39" t="f42" r="f40" b="f41"/>
            <a:pathLst>
              <a:path w="21600" h="21600">
                <a:moveTo>
                  <a:pt x="f7" y="f5"/>
                </a:moveTo>
                <a:lnTo>
                  <a:pt x="f8" y="f5"/>
                </a:lnTo>
                <a:cubicBezTo>
                  <a:pt x="f9" y="f5"/>
                  <a:pt x="f5" y="f9"/>
                  <a:pt x="f5" y="f8"/>
                </a:cubicBezTo>
                <a:lnTo>
                  <a:pt x="f5" y="f7"/>
                </a:lnTo>
                <a:cubicBezTo>
                  <a:pt x="f5" y="f10"/>
                  <a:pt x="f9" y="f6"/>
                  <a:pt x="f8" y="f6"/>
                </a:cubicBezTo>
                <a:lnTo>
                  <a:pt x="f7" y="f6"/>
                </a:lnTo>
                <a:cubicBezTo>
                  <a:pt x="f10" y="f6"/>
                  <a:pt x="f6" y="f10"/>
                  <a:pt x="f6" y="f7"/>
                </a:cubicBezTo>
                <a:lnTo>
                  <a:pt x="f6" y="f8"/>
                </a:lnTo>
                <a:cubicBezTo>
                  <a:pt x="f6" y="f9"/>
                  <a:pt x="f10" y="f5"/>
                  <a:pt x="f7" y="f5"/>
                </a:cubicBezTo>
                <a:close/>
                <a:moveTo>
                  <a:pt x="f11" y="f7"/>
                </a:moveTo>
                <a:cubicBezTo>
                  <a:pt x="f11" y="f12"/>
                  <a:pt x="f12" y="f11"/>
                  <a:pt x="f7" y="f11"/>
                </a:cubicBezTo>
                <a:lnTo>
                  <a:pt x="f8" y="f11"/>
                </a:lnTo>
                <a:cubicBezTo>
                  <a:pt x="f13" y="f11"/>
                  <a:pt x="f14" y="f12"/>
                  <a:pt x="f14" y="f7"/>
                </a:cubicBezTo>
                <a:lnTo>
                  <a:pt x="f14" y="f8"/>
                </a:lnTo>
                <a:cubicBezTo>
                  <a:pt x="f14" y="f13"/>
                  <a:pt x="f13" y="f14"/>
                  <a:pt x="f8" y="f14"/>
                </a:cubicBezTo>
                <a:lnTo>
                  <a:pt x="f7" y="f14"/>
                </a:lnTo>
                <a:cubicBezTo>
                  <a:pt x="f12" y="f14"/>
                  <a:pt x="f11" y="f13"/>
                  <a:pt x="f11" y="f8"/>
                </a:cubicBezTo>
                <a:lnTo>
                  <a:pt x="f11" y="f7"/>
                </a:lnTo>
                <a:close/>
              </a:path>
            </a:pathLst>
          </a:custGeom>
          <a:solidFill>
            <a:srgbClr val="BEBECB">
              <a:alpha val="20000"/>
            </a:srgbClr>
          </a:solidFill>
          <a:ln cap="flat">
            <a:noFill/>
            <a:prstDash val="solid"/>
          </a:ln>
        </p:spPr>
        <p:txBody>
          <a:bodyPr vert="horz" wrap="square" lIns="38103" tIns="38103" rIns="38103" bIns="38103" anchor="ctr" anchorCtr="0" compatLnSpc="1">
            <a:noAutofit/>
          </a:bodyPr>
          <a:lstStyle/>
          <a:p>
            <a:pPr marL="0" marR="0" lvl="0" indent="0" algn="l" defTabSz="914400" rtl="0" fontAlgn="auto" hangingPunct="1">
              <a:lnSpc>
                <a:spcPct val="100000"/>
              </a:lnSpc>
              <a:spcBef>
                <a:spcPts val="0"/>
              </a:spcBef>
              <a:spcAft>
                <a:spcPts val="0"/>
              </a:spcAft>
              <a:buNone/>
              <a:tabLst/>
              <a:defRPr sz="3000" b="0" i="0" u="none" strike="noStrike" kern="0" cap="none" spc="0" baseline="0">
                <a:solidFill>
                  <a:srgbClr val="FFFFFF"/>
                </a:solidFill>
                <a:uFillTx/>
              </a:defRPr>
            </a:pPr>
            <a:endParaRPr lang="en-GB" sz="3000" b="0" i="0" u="none" strike="noStrike" kern="1200" cap="none" spc="0" baseline="0">
              <a:solidFill>
                <a:srgbClr val="FFFFFF"/>
              </a:solidFill>
              <a:uFillTx/>
              <a:latin typeface="Arial"/>
            </a:endParaRPr>
          </a:p>
        </p:txBody>
      </p:sp>
      <p:sp>
        <p:nvSpPr>
          <p:cNvPr id="4" name="Shape">
            <a:extLst>
              <a:ext uri="{FF2B5EF4-FFF2-40B4-BE49-F238E27FC236}">
                <a16:creationId xmlns:a16="http://schemas.microsoft.com/office/drawing/2014/main" id="{E89A059D-D2B1-A22F-3DE0-2D0C2B503B7D}"/>
              </a:ext>
            </a:extLst>
          </p:cNvPr>
          <p:cNvSpPr/>
          <p:nvPr/>
        </p:nvSpPr>
        <p:spPr>
          <a:xfrm>
            <a:off x="1203624" y="1320850"/>
            <a:ext cx="2682474" cy="2677363"/>
          </a:xfrm>
          <a:custGeom>
            <a:avLst/>
            <a:gdLst>
              <a:gd name="f0" fmla="val 10800000"/>
              <a:gd name="f1" fmla="val 5400000"/>
              <a:gd name="f2" fmla="val 180"/>
              <a:gd name="f3" fmla="val w"/>
              <a:gd name="f4" fmla="val h"/>
              <a:gd name="f5" fmla="val 0"/>
              <a:gd name="f6" fmla="val 21527"/>
              <a:gd name="f7" fmla="val 21600"/>
              <a:gd name="f8" fmla="val 12741"/>
              <a:gd name="f9" fmla="val 19901"/>
              <a:gd name="f10" fmla="val 12398"/>
              <a:gd name="f11" fmla="val 12101"/>
              <a:gd name="f12" fmla="val 20108"/>
              <a:gd name="f13" fmla="val 11987"/>
              <a:gd name="f14" fmla="val 20406"/>
              <a:gd name="f15" fmla="val 4270"/>
              <a:gd name="f16" fmla="val 2306"/>
              <a:gd name="f17" fmla="val 708"/>
              <a:gd name="f18" fmla="val 18800"/>
              <a:gd name="f19" fmla="val 16826"/>
              <a:gd name="f20" fmla="val 2295"/>
              <a:gd name="f21" fmla="val 689"/>
              <a:gd name="f22" fmla="val 16759"/>
              <a:gd name="f23" fmla="val 18723"/>
              <a:gd name="f24" fmla="val 20321"/>
              <a:gd name="f25" fmla="val 11179"/>
              <a:gd name="f26" fmla="val 20070"/>
              <a:gd name="f27" fmla="val 19842"/>
              <a:gd name="f28" fmla="val 19728"/>
              <a:gd name="f29" fmla="val 11408"/>
              <a:gd name="f30" fmla="val 19819"/>
              <a:gd name="f31" fmla="val 11615"/>
              <a:gd name="f32" fmla="val 20413"/>
              <a:gd name="f33" fmla="val 12671"/>
              <a:gd name="f34" fmla="val 20527"/>
              <a:gd name="f35" fmla="val 12854"/>
              <a:gd name="f36" fmla="val 20801"/>
              <a:gd name="f37" fmla="val 20892"/>
              <a:gd name="f38" fmla="val 21486"/>
              <a:gd name="f39" fmla="val 11431"/>
              <a:gd name="f40" fmla="val 21463"/>
              <a:gd name="f41" fmla="val 21235"/>
              <a:gd name="f42" fmla="val 20984"/>
              <a:gd name="f43" fmla="val 1905"/>
              <a:gd name="f44" fmla="val 19088"/>
              <a:gd name="f45" fmla="val 16737"/>
              <a:gd name="f46" fmla="val 4247"/>
              <a:gd name="f47" fmla="val 1895"/>
              <a:gd name="f48" fmla="val 19190"/>
              <a:gd name="f49" fmla="val 21095"/>
              <a:gd name="f50" fmla="val 11964"/>
              <a:gd name="f51" fmla="val 21393"/>
              <a:gd name="f52" fmla="val 12375"/>
              <a:gd name="f53" fmla="val 12718"/>
              <a:gd name="f54" fmla="val 13175"/>
              <a:gd name="f55" fmla="val 13563"/>
              <a:gd name="f56" fmla="val 21233"/>
              <a:gd name="f57" fmla="val 20751"/>
              <a:gd name="f58" fmla="val 20269"/>
              <a:gd name="f59" fmla="val 13197"/>
              <a:gd name="f60" fmla="+- 0 0 -90"/>
              <a:gd name="f61" fmla="+- 0 0 -180"/>
              <a:gd name="f62" fmla="+- 0 0 -270"/>
              <a:gd name="f63" fmla="+- 0 0 -360"/>
              <a:gd name="f64" fmla="*/ f3 1 21527"/>
              <a:gd name="f65" fmla="*/ f4 1 21600"/>
              <a:gd name="f66" fmla="+- f7 0 f5"/>
              <a:gd name="f67" fmla="+- f6 0 f5"/>
              <a:gd name="f68" fmla="*/ f60 f0 1"/>
              <a:gd name="f69" fmla="*/ f61 f0 1"/>
              <a:gd name="f70" fmla="*/ f62 f0 1"/>
              <a:gd name="f71" fmla="*/ f63 f0 1"/>
              <a:gd name="f72" fmla="*/ f66 1 2"/>
              <a:gd name="f73" fmla="*/ f67 1 2"/>
              <a:gd name="f74" fmla="*/ f67 1 21527"/>
              <a:gd name="f75" fmla="*/ f66 1 21600"/>
              <a:gd name="f76" fmla="*/ f68 1 f2"/>
              <a:gd name="f77" fmla="*/ f69 1 f2"/>
              <a:gd name="f78" fmla="*/ f70 1 f2"/>
              <a:gd name="f79" fmla="*/ f71 1 f2"/>
              <a:gd name="f80" fmla="*/ f73 1 f74"/>
              <a:gd name="f81" fmla="*/ f72 1 f75"/>
              <a:gd name="f82" fmla="*/ 0 1 f74"/>
              <a:gd name="f83" fmla="*/ f6 1 f74"/>
              <a:gd name="f84" fmla="*/ 0 1 f75"/>
              <a:gd name="f85" fmla="*/ f7 1 f75"/>
              <a:gd name="f86" fmla="+- f76 0 f1"/>
              <a:gd name="f87" fmla="+- f77 0 f1"/>
              <a:gd name="f88" fmla="+- f78 0 f1"/>
              <a:gd name="f89" fmla="+- f79 0 f1"/>
              <a:gd name="f90" fmla="*/ f82 f64 1"/>
              <a:gd name="f91" fmla="*/ f83 f64 1"/>
              <a:gd name="f92" fmla="*/ f85 f65 1"/>
              <a:gd name="f93" fmla="*/ f84 f65 1"/>
              <a:gd name="f94" fmla="*/ f80 f64 1"/>
              <a:gd name="f95" fmla="*/ f81 f65 1"/>
            </a:gdLst>
            <a:ahLst/>
            <a:cxnLst>
              <a:cxn ang="3cd4">
                <a:pos x="hc" y="t"/>
              </a:cxn>
              <a:cxn ang="0">
                <a:pos x="r" y="vc"/>
              </a:cxn>
              <a:cxn ang="cd4">
                <a:pos x="hc" y="b"/>
              </a:cxn>
              <a:cxn ang="cd2">
                <a:pos x="l" y="vc"/>
              </a:cxn>
              <a:cxn ang="f86">
                <a:pos x="f94" y="f95"/>
              </a:cxn>
              <a:cxn ang="f87">
                <a:pos x="f94" y="f95"/>
              </a:cxn>
              <a:cxn ang="f88">
                <a:pos x="f94" y="f95"/>
              </a:cxn>
              <a:cxn ang="f89">
                <a:pos x="f94" y="f95"/>
              </a:cxn>
            </a:cxnLst>
            <a:rect l="f90" t="f93" r="f91" b="f92"/>
            <a:pathLst>
              <a:path w="21527" h="21600">
                <a:moveTo>
                  <a:pt x="f8" y="f9"/>
                </a:moveTo>
                <a:cubicBezTo>
                  <a:pt x="f10" y="f9"/>
                  <a:pt x="f11" y="f12"/>
                  <a:pt x="f13" y="f14"/>
                </a:cubicBezTo>
                <a:lnTo>
                  <a:pt x="f15" y="f14"/>
                </a:lnTo>
                <a:cubicBezTo>
                  <a:pt x="f16" y="f14"/>
                  <a:pt x="f17" y="f18"/>
                  <a:pt x="f17" y="f19"/>
                </a:cubicBezTo>
                <a:lnTo>
                  <a:pt x="f17" y="f15"/>
                </a:lnTo>
                <a:cubicBezTo>
                  <a:pt x="f17" y="f20"/>
                  <a:pt x="f16" y="f21"/>
                  <a:pt x="f15" y="f21"/>
                </a:cubicBezTo>
                <a:lnTo>
                  <a:pt x="f22" y="f21"/>
                </a:lnTo>
                <a:cubicBezTo>
                  <a:pt x="f23" y="f21"/>
                  <a:pt x="f24" y="f20"/>
                  <a:pt x="f24" y="f15"/>
                </a:cubicBezTo>
                <a:lnTo>
                  <a:pt x="f24" y="f25"/>
                </a:lnTo>
                <a:lnTo>
                  <a:pt x="f26" y="f25"/>
                </a:lnTo>
                <a:cubicBezTo>
                  <a:pt x="f27" y="f25"/>
                  <a:pt x="f28" y="f29"/>
                  <a:pt x="f30" y="f31"/>
                </a:cubicBezTo>
                <a:lnTo>
                  <a:pt x="f32" y="f33"/>
                </a:lnTo>
                <a:cubicBezTo>
                  <a:pt x="f34" y="f35"/>
                  <a:pt x="f36" y="f35"/>
                  <a:pt x="f37" y="f33"/>
                </a:cubicBezTo>
                <a:lnTo>
                  <a:pt x="f38" y="f31"/>
                </a:lnTo>
                <a:cubicBezTo>
                  <a:pt x="f7" y="f39"/>
                  <a:pt x="f40" y="f25"/>
                  <a:pt x="f41" y="f25"/>
                </a:cubicBezTo>
                <a:lnTo>
                  <a:pt x="f42" y="f25"/>
                </a:lnTo>
                <a:lnTo>
                  <a:pt x="f42" y="f15"/>
                </a:lnTo>
                <a:cubicBezTo>
                  <a:pt x="f42" y="f43"/>
                  <a:pt x="f44" y="f5"/>
                  <a:pt x="f45" y="f5"/>
                </a:cubicBezTo>
                <a:lnTo>
                  <a:pt x="f46" y="f5"/>
                </a:lnTo>
                <a:cubicBezTo>
                  <a:pt x="f47" y="f5"/>
                  <a:pt x="f5" y="f43"/>
                  <a:pt x="f5" y="f15"/>
                </a:cubicBezTo>
                <a:lnTo>
                  <a:pt x="f5" y="f19"/>
                </a:lnTo>
                <a:cubicBezTo>
                  <a:pt x="f5" y="f48"/>
                  <a:pt x="f47" y="f49"/>
                  <a:pt x="f46" y="f49"/>
                </a:cubicBezTo>
                <a:lnTo>
                  <a:pt x="f50" y="f49"/>
                </a:lnTo>
                <a:cubicBezTo>
                  <a:pt x="f11" y="f51"/>
                  <a:pt x="f52" y="f7"/>
                  <a:pt x="f53" y="f7"/>
                </a:cubicBezTo>
                <a:cubicBezTo>
                  <a:pt x="f54" y="f7"/>
                  <a:pt x="f55" y="f56"/>
                  <a:pt x="f55" y="f57"/>
                </a:cubicBezTo>
                <a:cubicBezTo>
                  <a:pt x="f55" y="f58"/>
                  <a:pt x="f59" y="f9"/>
                  <a:pt x="f8" y="f9"/>
                </a:cubicBezTo>
                <a:close/>
              </a:path>
            </a:pathLst>
          </a:custGeom>
          <a:solidFill>
            <a:srgbClr val="1C446A">
              <a:alpha val="20000"/>
            </a:srgbClr>
          </a:solidFill>
          <a:ln cap="flat">
            <a:noFill/>
            <a:prstDash val="solid"/>
          </a:ln>
        </p:spPr>
        <p:txBody>
          <a:bodyPr vert="horz" wrap="square" lIns="38103" tIns="38103" rIns="38103" bIns="38103" anchor="ctr" anchorCtr="0" compatLnSpc="1">
            <a:noAutofit/>
          </a:bodyPr>
          <a:lstStyle/>
          <a:p>
            <a:pPr marL="0" marR="0" lvl="0" indent="0" algn="l" defTabSz="914400" rtl="0" fontAlgn="auto" hangingPunct="1">
              <a:lnSpc>
                <a:spcPct val="100000"/>
              </a:lnSpc>
              <a:spcBef>
                <a:spcPts val="0"/>
              </a:spcBef>
              <a:spcAft>
                <a:spcPts val="0"/>
              </a:spcAft>
              <a:buNone/>
              <a:tabLst/>
              <a:defRPr sz="3000" b="0" i="0" u="none" strike="noStrike" kern="0" cap="none" spc="0" baseline="0">
                <a:solidFill>
                  <a:srgbClr val="FFFFFF"/>
                </a:solidFill>
                <a:uFillTx/>
              </a:defRPr>
            </a:pPr>
            <a:endParaRPr lang="en-GB" sz="3000" b="0" i="0" u="none" strike="noStrike" kern="1200" cap="none" spc="0" baseline="0">
              <a:solidFill>
                <a:srgbClr val="FFFFFF"/>
              </a:solidFill>
              <a:uFillTx/>
              <a:latin typeface="Arial"/>
            </a:endParaRPr>
          </a:p>
        </p:txBody>
      </p:sp>
      <p:sp>
        <p:nvSpPr>
          <p:cNvPr id="5" name="Shape">
            <a:extLst>
              <a:ext uri="{FF2B5EF4-FFF2-40B4-BE49-F238E27FC236}">
                <a16:creationId xmlns:a16="http://schemas.microsoft.com/office/drawing/2014/main" id="{CF036007-826F-5055-B6B3-C9D65A90FF92}"/>
              </a:ext>
            </a:extLst>
          </p:cNvPr>
          <p:cNvSpPr/>
          <p:nvPr/>
        </p:nvSpPr>
        <p:spPr>
          <a:xfrm>
            <a:off x="4788612" y="1320850"/>
            <a:ext cx="2682474" cy="2677363"/>
          </a:xfrm>
          <a:custGeom>
            <a:avLst/>
            <a:gdLst>
              <a:gd name="f0" fmla="val 10800000"/>
              <a:gd name="f1" fmla="val 5400000"/>
              <a:gd name="f2" fmla="val 180"/>
              <a:gd name="f3" fmla="val w"/>
              <a:gd name="f4" fmla="val h"/>
              <a:gd name="f5" fmla="val 0"/>
              <a:gd name="f6" fmla="val 21527"/>
              <a:gd name="f7" fmla="val 21600"/>
              <a:gd name="f8" fmla="val 12672"/>
              <a:gd name="f9" fmla="val 19901"/>
              <a:gd name="f10" fmla="val 12330"/>
              <a:gd name="f11" fmla="val 12033"/>
              <a:gd name="f12" fmla="val 20108"/>
              <a:gd name="f13" fmla="val 11919"/>
              <a:gd name="f14" fmla="val 20406"/>
              <a:gd name="f15" fmla="val 4270"/>
              <a:gd name="f16" fmla="val 2306"/>
              <a:gd name="f17" fmla="val 708"/>
              <a:gd name="f18" fmla="val 18800"/>
              <a:gd name="f19" fmla="val 16826"/>
              <a:gd name="f20" fmla="val 2295"/>
              <a:gd name="f21" fmla="val 689"/>
              <a:gd name="f22" fmla="val 16759"/>
              <a:gd name="f23" fmla="val 18723"/>
              <a:gd name="f24" fmla="val 20321"/>
              <a:gd name="f25" fmla="val 11179"/>
              <a:gd name="f26" fmla="val 20070"/>
              <a:gd name="f27" fmla="val 19842"/>
              <a:gd name="f28" fmla="val 19728"/>
              <a:gd name="f29" fmla="val 11408"/>
              <a:gd name="f30" fmla="val 19819"/>
              <a:gd name="f31" fmla="val 11615"/>
              <a:gd name="f32" fmla="val 20413"/>
              <a:gd name="f33" fmla="val 12671"/>
              <a:gd name="f34" fmla="val 20527"/>
              <a:gd name="f35" fmla="val 12854"/>
              <a:gd name="f36" fmla="val 20801"/>
              <a:gd name="f37" fmla="val 20892"/>
              <a:gd name="f38" fmla="val 21486"/>
              <a:gd name="f39" fmla="val 11431"/>
              <a:gd name="f40" fmla="val 21463"/>
              <a:gd name="f41" fmla="val 21235"/>
              <a:gd name="f42" fmla="val 20984"/>
              <a:gd name="f43" fmla="val 1905"/>
              <a:gd name="f44" fmla="val 19088"/>
              <a:gd name="f45" fmla="val 16737"/>
              <a:gd name="f46" fmla="val 4247"/>
              <a:gd name="f47" fmla="val 1895"/>
              <a:gd name="f48" fmla="val 19190"/>
              <a:gd name="f49" fmla="val 21095"/>
              <a:gd name="f50" fmla="val 11896"/>
              <a:gd name="f51" fmla="val 21393"/>
              <a:gd name="f52" fmla="val 12307"/>
              <a:gd name="f53" fmla="val 12650"/>
              <a:gd name="f54" fmla="val 13106"/>
              <a:gd name="f55" fmla="val 13494"/>
              <a:gd name="f56" fmla="val 21233"/>
              <a:gd name="f57" fmla="val 20751"/>
              <a:gd name="f58" fmla="val 20269"/>
              <a:gd name="f59" fmla="val 13152"/>
              <a:gd name="f60" fmla="+- 0 0 -90"/>
              <a:gd name="f61" fmla="+- 0 0 -180"/>
              <a:gd name="f62" fmla="+- 0 0 -270"/>
              <a:gd name="f63" fmla="+- 0 0 -360"/>
              <a:gd name="f64" fmla="*/ f3 1 21527"/>
              <a:gd name="f65" fmla="*/ f4 1 21600"/>
              <a:gd name="f66" fmla="+- f7 0 f5"/>
              <a:gd name="f67" fmla="+- f6 0 f5"/>
              <a:gd name="f68" fmla="*/ f60 f0 1"/>
              <a:gd name="f69" fmla="*/ f61 f0 1"/>
              <a:gd name="f70" fmla="*/ f62 f0 1"/>
              <a:gd name="f71" fmla="*/ f63 f0 1"/>
              <a:gd name="f72" fmla="*/ f66 1 2"/>
              <a:gd name="f73" fmla="*/ f67 1 2"/>
              <a:gd name="f74" fmla="*/ f67 1 21527"/>
              <a:gd name="f75" fmla="*/ f66 1 21600"/>
              <a:gd name="f76" fmla="*/ f68 1 f2"/>
              <a:gd name="f77" fmla="*/ f69 1 f2"/>
              <a:gd name="f78" fmla="*/ f70 1 f2"/>
              <a:gd name="f79" fmla="*/ f71 1 f2"/>
              <a:gd name="f80" fmla="*/ f73 1 f74"/>
              <a:gd name="f81" fmla="*/ f72 1 f75"/>
              <a:gd name="f82" fmla="*/ 0 1 f74"/>
              <a:gd name="f83" fmla="*/ f6 1 f74"/>
              <a:gd name="f84" fmla="*/ 0 1 f75"/>
              <a:gd name="f85" fmla="*/ f7 1 f75"/>
              <a:gd name="f86" fmla="+- f76 0 f1"/>
              <a:gd name="f87" fmla="+- f77 0 f1"/>
              <a:gd name="f88" fmla="+- f78 0 f1"/>
              <a:gd name="f89" fmla="+- f79 0 f1"/>
              <a:gd name="f90" fmla="*/ f82 f64 1"/>
              <a:gd name="f91" fmla="*/ f83 f64 1"/>
              <a:gd name="f92" fmla="*/ f85 f65 1"/>
              <a:gd name="f93" fmla="*/ f84 f65 1"/>
              <a:gd name="f94" fmla="*/ f80 f64 1"/>
              <a:gd name="f95" fmla="*/ f81 f65 1"/>
            </a:gdLst>
            <a:ahLst/>
            <a:cxnLst>
              <a:cxn ang="3cd4">
                <a:pos x="hc" y="t"/>
              </a:cxn>
              <a:cxn ang="0">
                <a:pos x="r" y="vc"/>
              </a:cxn>
              <a:cxn ang="cd4">
                <a:pos x="hc" y="b"/>
              </a:cxn>
              <a:cxn ang="cd2">
                <a:pos x="l" y="vc"/>
              </a:cxn>
              <a:cxn ang="f86">
                <a:pos x="f94" y="f95"/>
              </a:cxn>
              <a:cxn ang="f87">
                <a:pos x="f94" y="f95"/>
              </a:cxn>
              <a:cxn ang="f88">
                <a:pos x="f94" y="f95"/>
              </a:cxn>
              <a:cxn ang="f89">
                <a:pos x="f94" y="f95"/>
              </a:cxn>
            </a:cxnLst>
            <a:rect l="f90" t="f93" r="f91" b="f92"/>
            <a:pathLst>
              <a:path w="21527" h="21600">
                <a:moveTo>
                  <a:pt x="f8" y="f9"/>
                </a:moveTo>
                <a:cubicBezTo>
                  <a:pt x="f10" y="f9"/>
                  <a:pt x="f11" y="f12"/>
                  <a:pt x="f13" y="f14"/>
                </a:cubicBezTo>
                <a:lnTo>
                  <a:pt x="f15" y="f14"/>
                </a:lnTo>
                <a:cubicBezTo>
                  <a:pt x="f16" y="f14"/>
                  <a:pt x="f17" y="f18"/>
                  <a:pt x="f17" y="f19"/>
                </a:cubicBezTo>
                <a:lnTo>
                  <a:pt x="f17" y="f15"/>
                </a:lnTo>
                <a:cubicBezTo>
                  <a:pt x="f17" y="f20"/>
                  <a:pt x="f16" y="f21"/>
                  <a:pt x="f15" y="f21"/>
                </a:cubicBezTo>
                <a:lnTo>
                  <a:pt x="f22" y="f21"/>
                </a:lnTo>
                <a:cubicBezTo>
                  <a:pt x="f23" y="f21"/>
                  <a:pt x="f24" y="f20"/>
                  <a:pt x="f24" y="f15"/>
                </a:cubicBezTo>
                <a:lnTo>
                  <a:pt x="f24" y="f25"/>
                </a:lnTo>
                <a:lnTo>
                  <a:pt x="f26" y="f25"/>
                </a:lnTo>
                <a:cubicBezTo>
                  <a:pt x="f27" y="f25"/>
                  <a:pt x="f28" y="f29"/>
                  <a:pt x="f30" y="f31"/>
                </a:cubicBezTo>
                <a:lnTo>
                  <a:pt x="f32" y="f33"/>
                </a:lnTo>
                <a:cubicBezTo>
                  <a:pt x="f34" y="f35"/>
                  <a:pt x="f36" y="f35"/>
                  <a:pt x="f37" y="f33"/>
                </a:cubicBezTo>
                <a:lnTo>
                  <a:pt x="f38" y="f31"/>
                </a:lnTo>
                <a:cubicBezTo>
                  <a:pt x="f7" y="f39"/>
                  <a:pt x="f40" y="f25"/>
                  <a:pt x="f41" y="f25"/>
                </a:cubicBezTo>
                <a:lnTo>
                  <a:pt x="f42" y="f25"/>
                </a:lnTo>
                <a:lnTo>
                  <a:pt x="f42" y="f15"/>
                </a:lnTo>
                <a:cubicBezTo>
                  <a:pt x="f42" y="f43"/>
                  <a:pt x="f44" y="f5"/>
                  <a:pt x="f45" y="f5"/>
                </a:cubicBezTo>
                <a:lnTo>
                  <a:pt x="f46" y="f5"/>
                </a:lnTo>
                <a:cubicBezTo>
                  <a:pt x="f47" y="f5"/>
                  <a:pt x="f5" y="f43"/>
                  <a:pt x="f5" y="f15"/>
                </a:cubicBezTo>
                <a:lnTo>
                  <a:pt x="f5" y="f19"/>
                </a:lnTo>
                <a:cubicBezTo>
                  <a:pt x="f5" y="f48"/>
                  <a:pt x="f47" y="f49"/>
                  <a:pt x="f46" y="f49"/>
                </a:cubicBezTo>
                <a:lnTo>
                  <a:pt x="f50" y="f49"/>
                </a:lnTo>
                <a:cubicBezTo>
                  <a:pt x="f11" y="f51"/>
                  <a:pt x="f52" y="f7"/>
                  <a:pt x="f53" y="f7"/>
                </a:cubicBezTo>
                <a:cubicBezTo>
                  <a:pt x="f54" y="f7"/>
                  <a:pt x="f55" y="f56"/>
                  <a:pt x="f55" y="f57"/>
                </a:cubicBezTo>
                <a:cubicBezTo>
                  <a:pt x="f55" y="f58"/>
                  <a:pt x="f59" y="f9"/>
                  <a:pt x="f8" y="f9"/>
                </a:cubicBezTo>
                <a:close/>
              </a:path>
            </a:pathLst>
          </a:custGeom>
          <a:solidFill>
            <a:srgbClr val="61C4D3"/>
          </a:solidFill>
          <a:ln cap="flat">
            <a:noFill/>
            <a:prstDash val="solid"/>
          </a:ln>
        </p:spPr>
        <p:txBody>
          <a:bodyPr vert="horz" wrap="square" lIns="38103" tIns="38103" rIns="38103" bIns="38103" anchor="ctr" anchorCtr="0" compatLnSpc="1">
            <a:noAutofit/>
          </a:bodyPr>
          <a:lstStyle/>
          <a:p>
            <a:pPr marL="0" marR="0" lvl="0" indent="0" algn="l" defTabSz="914400" rtl="0" fontAlgn="auto" hangingPunct="1">
              <a:lnSpc>
                <a:spcPct val="100000"/>
              </a:lnSpc>
              <a:spcBef>
                <a:spcPts val="0"/>
              </a:spcBef>
              <a:spcAft>
                <a:spcPts val="0"/>
              </a:spcAft>
              <a:buNone/>
              <a:tabLst/>
              <a:defRPr sz="3000" b="0" i="0" u="none" strike="noStrike" kern="0" cap="none" spc="0" baseline="0">
                <a:solidFill>
                  <a:srgbClr val="FFFFFF"/>
                </a:solidFill>
                <a:uFillTx/>
              </a:defRPr>
            </a:pPr>
            <a:endParaRPr lang="en-GB" sz="3000" b="0" i="0" u="none" strike="noStrike" kern="1200" cap="none" spc="0" baseline="0">
              <a:solidFill>
                <a:srgbClr val="FFFFFF"/>
              </a:solidFill>
              <a:uFillTx/>
              <a:latin typeface="Arial"/>
            </a:endParaRPr>
          </a:p>
        </p:txBody>
      </p:sp>
      <p:sp>
        <p:nvSpPr>
          <p:cNvPr id="6" name="Shape">
            <a:extLst>
              <a:ext uri="{FF2B5EF4-FFF2-40B4-BE49-F238E27FC236}">
                <a16:creationId xmlns:a16="http://schemas.microsoft.com/office/drawing/2014/main" id="{CFB8EB26-2FB7-7FC2-398C-C71666BF3A5C}"/>
              </a:ext>
            </a:extLst>
          </p:cNvPr>
          <p:cNvSpPr/>
          <p:nvPr/>
        </p:nvSpPr>
        <p:spPr>
          <a:xfrm>
            <a:off x="2996113" y="2999533"/>
            <a:ext cx="2681295" cy="2677363"/>
          </a:xfrm>
          <a:custGeom>
            <a:avLst/>
            <a:gdLst>
              <a:gd name="f0" fmla="val 10800000"/>
              <a:gd name="f1" fmla="val 5400000"/>
              <a:gd name="f2" fmla="val 180"/>
              <a:gd name="f3" fmla="val w"/>
              <a:gd name="f4" fmla="val h"/>
              <a:gd name="f5" fmla="val 0"/>
              <a:gd name="f6" fmla="val 21540"/>
              <a:gd name="f7" fmla="val 21600"/>
              <a:gd name="f8" fmla="val 20891"/>
              <a:gd name="f9" fmla="val 8608"/>
              <a:gd name="f10" fmla="val 20777"/>
              <a:gd name="f11" fmla="val 8424"/>
              <a:gd name="f12" fmla="val 20503"/>
              <a:gd name="f13" fmla="val 20411"/>
              <a:gd name="f14" fmla="val 19817"/>
              <a:gd name="f15" fmla="val 9664"/>
              <a:gd name="f16" fmla="val 19703"/>
              <a:gd name="f17" fmla="val 9847"/>
              <a:gd name="f18" fmla="val 19840"/>
              <a:gd name="f19" fmla="val 10100"/>
              <a:gd name="f20" fmla="val 20069"/>
              <a:gd name="f21" fmla="val 20320"/>
              <a:gd name="f22" fmla="val 17331"/>
              <a:gd name="f23" fmla="val 19305"/>
              <a:gd name="f24" fmla="val 18720"/>
              <a:gd name="f25" fmla="val 20911"/>
              <a:gd name="f26" fmla="val 16754"/>
              <a:gd name="f27" fmla="val 4251"/>
              <a:gd name="f28" fmla="val 2286"/>
              <a:gd name="f29" fmla="val 686"/>
              <a:gd name="f30" fmla="val 4774"/>
              <a:gd name="f31" fmla="val 2800"/>
              <a:gd name="f32" fmla="val 1194"/>
              <a:gd name="f33" fmla="val 12069"/>
              <a:gd name="f34" fmla="val 12206"/>
              <a:gd name="f35" fmla="val 1492"/>
              <a:gd name="f36" fmla="val 12480"/>
              <a:gd name="f37" fmla="val 1699"/>
              <a:gd name="f38" fmla="val 12823"/>
              <a:gd name="f39" fmla="val 13280"/>
              <a:gd name="f40" fmla="val 13669"/>
              <a:gd name="f41" fmla="val 1331"/>
              <a:gd name="f42" fmla="val 849"/>
              <a:gd name="f43" fmla="val 367"/>
              <a:gd name="f44" fmla="val 13303"/>
              <a:gd name="f45" fmla="val 12183"/>
              <a:gd name="f46" fmla="val 207"/>
              <a:gd name="f47" fmla="val 505"/>
              <a:gd name="f48" fmla="val 1897"/>
              <a:gd name="f49" fmla="val 2410"/>
              <a:gd name="f50" fmla="val 19695"/>
              <a:gd name="f51" fmla="val 19109"/>
              <a:gd name="f52" fmla="val 21006"/>
              <a:gd name="f53" fmla="val 10077"/>
              <a:gd name="f54" fmla="val 21257"/>
              <a:gd name="f55" fmla="val 21486"/>
              <a:gd name="f56" fmla="val 21509"/>
              <a:gd name="f57" fmla="val 9641"/>
              <a:gd name="f58" fmla="+- 0 0 -90"/>
              <a:gd name="f59" fmla="+- 0 0 -180"/>
              <a:gd name="f60" fmla="+- 0 0 -270"/>
              <a:gd name="f61" fmla="+- 0 0 -360"/>
              <a:gd name="f62" fmla="*/ f3 1 21540"/>
              <a:gd name="f63" fmla="*/ f4 1 21600"/>
              <a:gd name="f64" fmla="+- f7 0 f5"/>
              <a:gd name="f65" fmla="+- f6 0 f5"/>
              <a:gd name="f66" fmla="*/ f58 f0 1"/>
              <a:gd name="f67" fmla="*/ f59 f0 1"/>
              <a:gd name="f68" fmla="*/ f60 f0 1"/>
              <a:gd name="f69" fmla="*/ f61 f0 1"/>
              <a:gd name="f70" fmla="*/ f64 1 2"/>
              <a:gd name="f71" fmla="*/ f65 1 2"/>
              <a:gd name="f72" fmla="*/ f65 1 21540"/>
              <a:gd name="f73" fmla="*/ f64 1 21600"/>
              <a:gd name="f74" fmla="*/ f66 1 f2"/>
              <a:gd name="f75" fmla="*/ f67 1 f2"/>
              <a:gd name="f76" fmla="*/ f68 1 f2"/>
              <a:gd name="f77" fmla="*/ f69 1 f2"/>
              <a:gd name="f78" fmla="*/ f71 1 f72"/>
              <a:gd name="f79" fmla="*/ f70 1 f73"/>
              <a:gd name="f80" fmla="*/ 0 1 f72"/>
              <a:gd name="f81" fmla="*/ f6 1 f72"/>
              <a:gd name="f82" fmla="*/ 0 1 f73"/>
              <a:gd name="f83" fmla="*/ f7 1 f73"/>
              <a:gd name="f84" fmla="+- f74 0 f1"/>
              <a:gd name="f85" fmla="+- f75 0 f1"/>
              <a:gd name="f86" fmla="+- f76 0 f1"/>
              <a:gd name="f87" fmla="+- f77 0 f1"/>
              <a:gd name="f88" fmla="*/ f80 f62 1"/>
              <a:gd name="f89" fmla="*/ f81 f62 1"/>
              <a:gd name="f90" fmla="*/ f83 f63 1"/>
              <a:gd name="f91" fmla="*/ f82 f63 1"/>
              <a:gd name="f92" fmla="*/ f78 f62 1"/>
              <a:gd name="f93" fmla="*/ f79 f63 1"/>
            </a:gdLst>
            <a:ahLst/>
            <a:cxnLst>
              <a:cxn ang="3cd4">
                <a:pos x="hc" y="t"/>
              </a:cxn>
              <a:cxn ang="0">
                <a:pos x="r" y="vc"/>
              </a:cxn>
              <a:cxn ang="cd4">
                <a:pos x="hc" y="b"/>
              </a:cxn>
              <a:cxn ang="cd2">
                <a:pos x="l" y="vc"/>
              </a:cxn>
              <a:cxn ang="f84">
                <a:pos x="f92" y="f93"/>
              </a:cxn>
              <a:cxn ang="f85">
                <a:pos x="f92" y="f93"/>
              </a:cxn>
              <a:cxn ang="f86">
                <a:pos x="f92" y="f93"/>
              </a:cxn>
              <a:cxn ang="f87">
                <a:pos x="f92" y="f93"/>
              </a:cxn>
            </a:cxnLst>
            <a:rect l="f88" t="f91" r="f89" b="f90"/>
            <a:pathLst>
              <a:path w="21540" h="21600">
                <a:moveTo>
                  <a:pt x="f8" y="f9"/>
                </a:moveTo>
                <a:cubicBezTo>
                  <a:pt x="f10" y="f11"/>
                  <a:pt x="f12" y="f11"/>
                  <a:pt x="f13" y="f9"/>
                </a:cubicBezTo>
                <a:lnTo>
                  <a:pt x="f14" y="f15"/>
                </a:lnTo>
                <a:cubicBezTo>
                  <a:pt x="f16" y="f17"/>
                  <a:pt x="f18" y="f19"/>
                  <a:pt x="f20" y="f19"/>
                </a:cubicBezTo>
                <a:lnTo>
                  <a:pt x="f21" y="f19"/>
                </a:lnTo>
                <a:lnTo>
                  <a:pt x="f21" y="f22"/>
                </a:lnTo>
                <a:cubicBezTo>
                  <a:pt x="f21" y="f23"/>
                  <a:pt x="f24" y="f25"/>
                  <a:pt x="f26" y="f25"/>
                </a:cubicBezTo>
                <a:lnTo>
                  <a:pt x="f27" y="f25"/>
                </a:lnTo>
                <a:cubicBezTo>
                  <a:pt x="f28" y="f25"/>
                  <a:pt x="f29" y="f23"/>
                  <a:pt x="f29" y="f22"/>
                </a:cubicBezTo>
                <a:lnTo>
                  <a:pt x="f29" y="f30"/>
                </a:lnTo>
                <a:cubicBezTo>
                  <a:pt x="f29" y="f31"/>
                  <a:pt x="f28" y="f32"/>
                  <a:pt x="f27" y="f32"/>
                </a:cubicBezTo>
                <a:lnTo>
                  <a:pt x="f33" y="f32"/>
                </a:lnTo>
                <a:cubicBezTo>
                  <a:pt x="f34" y="f35"/>
                  <a:pt x="f36" y="f37"/>
                  <a:pt x="f38" y="f37"/>
                </a:cubicBezTo>
                <a:cubicBezTo>
                  <a:pt x="f39" y="f37"/>
                  <a:pt x="f40" y="f41"/>
                  <a:pt x="f40" y="f42"/>
                </a:cubicBezTo>
                <a:cubicBezTo>
                  <a:pt x="f40" y="f43"/>
                  <a:pt x="f44" y="f5"/>
                  <a:pt x="f38" y="f5"/>
                </a:cubicBezTo>
                <a:cubicBezTo>
                  <a:pt x="f36" y="f5"/>
                  <a:pt x="f45" y="f46"/>
                  <a:pt x="f33" y="f47"/>
                </a:cubicBezTo>
                <a:lnTo>
                  <a:pt x="f27" y="f47"/>
                </a:lnTo>
                <a:cubicBezTo>
                  <a:pt x="f48" y="f47"/>
                  <a:pt x="f5" y="f49"/>
                  <a:pt x="f5" y="f30"/>
                </a:cubicBezTo>
                <a:lnTo>
                  <a:pt x="f5" y="f22"/>
                </a:lnTo>
                <a:cubicBezTo>
                  <a:pt x="f5" y="f50"/>
                  <a:pt x="f48" y="f7"/>
                  <a:pt x="f27" y="f7"/>
                </a:cubicBezTo>
                <a:lnTo>
                  <a:pt x="f26" y="f7"/>
                </a:lnTo>
                <a:cubicBezTo>
                  <a:pt x="f51" y="f7"/>
                  <a:pt x="f52" y="f50"/>
                  <a:pt x="f52" y="f22"/>
                </a:cubicBezTo>
                <a:lnTo>
                  <a:pt x="f52" y="f53"/>
                </a:lnTo>
                <a:lnTo>
                  <a:pt x="f54" y="f53"/>
                </a:lnTo>
                <a:cubicBezTo>
                  <a:pt x="f55" y="f53"/>
                  <a:pt x="f7" y="f17"/>
                  <a:pt x="f56" y="f57"/>
                </a:cubicBezTo>
                <a:lnTo>
                  <a:pt x="f8" y="f9"/>
                </a:lnTo>
                <a:close/>
              </a:path>
            </a:pathLst>
          </a:custGeom>
          <a:solidFill>
            <a:srgbClr val="E15E32">
              <a:alpha val="20000"/>
            </a:srgbClr>
          </a:solidFill>
          <a:ln cap="flat">
            <a:noFill/>
            <a:prstDash val="solid"/>
          </a:ln>
        </p:spPr>
        <p:txBody>
          <a:bodyPr vert="horz" wrap="square" lIns="38103" tIns="38103" rIns="38103" bIns="38103" anchor="ctr" anchorCtr="0" compatLnSpc="1">
            <a:noAutofit/>
          </a:bodyPr>
          <a:lstStyle/>
          <a:p>
            <a:pPr marL="0" marR="0" lvl="0" indent="0" algn="l" defTabSz="914400" rtl="0" fontAlgn="auto" hangingPunct="1">
              <a:lnSpc>
                <a:spcPct val="100000"/>
              </a:lnSpc>
              <a:spcBef>
                <a:spcPts val="0"/>
              </a:spcBef>
              <a:spcAft>
                <a:spcPts val="0"/>
              </a:spcAft>
              <a:buNone/>
              <a:tabLst/>
              <a:defRPr sz="3000" b="0" i="0" u="none" strike="noStrike" kern="0" cap="none" spc="0" baseline="0">
                <a:solidFill>
                  <a:srgbClr val="FFFFFF"/>
                </a:solidFill>
                <a:uFillTx/>
              </a:defRPr>
            </a:pPr>
            <a:endParaRPr lang="en-GB" sz="3000" b="0" i="0" u="none" strike="noStrike" kern="1200" cap="none" spc="0" baseline="0">
              <a:solidFill>
                <a:srgbClr val="FFFFFF">
                  <a:alpha val="20000"/>
                </a:srgbClr>
              </a:solidFill>
              <a:uFillTx/>
              <a:latin typeface="Arial"/>
            </a:endParaRPr>
          </a:p>
        </p:txBody>
      </p:sp>
      <p:sp>
        <p:nvSpPr>
          <p:cNvPr id="7" name="Shape">
            <a:extLst>
              <a:ext uri="{FF2B5EF4-FFF2-40B4-BE49-F238E27FC236}">
                <a16:creationId xmlns:a16="http://schemas.microsoft.com/office/drawing/2014/main" id="{41A731FA-5CDF-1205-6250-C139C1465C24}"/>
              </a:ext>
            </a:extLst>
          </p:cNvPr>
          <p:cNvSpPr/>
          <p:nvPr/>
        </p:nvSpPr>
        <p:spPr>
          <a:xfrm>
            <a:off x="6581110" y="2999533"/>
            <a:ext cx="2681295" cy="2677363"/>
          </a:xfrm>
          <a:custGeom>
            <a:avLst/>
            <a:gdLst>
              <a:gd name="f0" fmla="val 10800000"/>
              <a:gd name="f1" fmla="val 5400000"/>
              <a:gd name="f2" fmla="val 180"/>
              <a:gd name="f3" fmla="val w"/>
              <a:gd name="f4" fmla="val h"/>
              <a:gd name="f5" fmla="val 0"/>
              <a:gd name="f6" fmla="val 21540"/>
              <a:gd name="f7" fmla="val 21600"/>
              <a:gd name="f8" fmla="val 20891"/>
              <a:gd name="f9" fmla="val 8608"/>
              <a:gd name="f10" fmla="val 20777"/>
              <a:gd name="f11" fmla="val 8424"/>
              <a:gd name="f12" fmla="val 20503"/>
              <a:gd name="f13" fmla="val 20411"/>
              <a:gd name="f14" fmla="val 19817"/>
              <a:gd name="f15" fmla="val 9664"/>
              <a:gd name="f16" fmla="val 19703"/>
              <a:gd name="f17" fmla="val 9847"/>
              <a:gd name="f18" fmla="val 19840"/>
              <a:gd name="f19" fmla="val 10100"/>
              <a:gd name="f20" fmla="val 20069"/>
              <a:gd name="f21" fmla="val 20320"/>
              <a:gd name="f22" fmla="val 17331"/>
              <a:gd name="f23" fmla="val 19305"/>
              <a:gd name="f24" fmla="val 18720"/>
              <a:gd name="f25" fmla="val 20911"/>
              <a:gd name="f26" fmla="val 16754"/>
              <a:gd name="f27" fmla="val 4251"/>
              <a:gd name="f28" fmla="val 2286"/>
              <a:gd name="f29" fmla="val 686"/>
              <a:gd name="f30" fmla="val 4774"/>
              <a:gd name="f31" fmla="val 2800"/>
              <a:gd name="f32" fmla="val 1194"/>
              <a:gd name="f33" fmla="val 11680"/>
              <a:gd name="f34" fmla="val 11817"/>
              <a:gd name="f35" fmla="val 1492"/>
              <a:gd name="f36" fmla="val 12091"/>
              <a:gd name="f37" fmla="val 1699"/>
              <a:gd name="f38" fmla="val 12434"/>
              <a:gd name="f39" fmla="val 12891"/>
              <a:gd name="f40" fmla="val 13280"/>
              <a:gd name="f41" fmla="val 1331"/>
              <a:gd name="f42" fmla="val 849"/>
              <a:gd name="f43" fmla="val 367"/>
              <a:gd name="f44" fmla="val 12914"/>
              <a:gd name="f45" fmla="val 11794"/>
              <a:gd name="f46" fmla="val 207"/>
              <a:gd name="f47" fmla="val 505"/>
              <a:gd name="f48" fmla="val 1897"/>
              <a:gd name="f49" fmla="val 2410"/>
              <a:gd name="f50" fmla="val 19695"/>
              <a:gd name="f51" fmla="val 19109"/>
              <a:gd name="f52" fmla="val 21006"/>
              <a:gd name="f53" fmla="val 10077"/>
              <a:gd name="f54" fmla="val 21257"/>
              <a:gd name="f55" fmla="val 21486"/>
              <a:gd name="f56" fmla="val 21509"/>
              <a:gd name="f57" fmla="val 9641"/>
              <a:gd name="f58" fmla="+- 0 0 -90"/>
              <a:gd name="f59" fmla="+- 0 0 -180"/>
              <a:gd name="f60" fmla="+- 0 0 -270"/>
              <a:gd name="f61" fmla="+- 0 0 -360"/>
              <a:gd name="f62" fmla="*/ f3 1 21540"/>
              <a:gd name="f63" fmla="*/ f4 1 21600"/>
              <a:gd name="f64" fmla="+- f7 0 f5"/>
              <a:gd name="f65" fmla="+- f6 0 f5"/>
              <a:gd name="f66" fmla="*/ f58 f0 1"/>
              <a:gd name="f67" fmla="*/ f59 f0 1"/>
              <a:gd name="f68" fmla="*/ f60 f0 1"/>
              <a:gd name="f69" fmla="*/ f61 f0 1"/>
              <a:gd name="f70" fmla="*/ f64 1 2"/>
              <a:gd name="f71" fmla="*/ f65 1 2"/>
              <a:gd name="f72" fmla="*/ f65 1 21540"/>
              <a:gd name="f73" fmla="*/ f64 1 21600"/>
              <a:gd name="f74" fmla="*/ f66 1 f2"/>
              <a:gd name="f75" fmla="*/ f67 1 f2"/>
              <a:gd name="f76" fmla="*/ f68 1 f2"/>
              <a:gd name="f77" fmla="*/ f69 1 f2"/>
              <a:gd name="f78" fmla="*/ f71 1 f72"/>
              <a:gd name="f79" fmla="*/ f70 1 f73"/>
              <a:gd name="f80" fmla="*/ 0 1 f72"/>
              <a:gd name="f81" fmla="*/ f6 1 f72"/>
              <a:gd name="f82" fmla="*/ 0 1 f73"/>
              <a:gd name="f83" fmla="*/ f7 1 f73"/>
              <a:gd name="f84" fmla="+- f74 0 f1"/>
              <a:gd name="f85" fmla="+- f75 0 f1"/>
              <a:gd name="f86" fmla="+- f76 0 f1"/>
              <a:gd name="f87" fmla="+- f77 0 f1"/>
              <a:gd name="f88" fmla="*/ f80 f62 1"/>
              <a:gd name="f89" fmla="*/ f81 f62 1"/>
              <a:gd name="f90" fmla="*/ f83 f63 1"/>
              <a:gd name="f91" fmla="*/ f82 f63 1"/>
              <a:gd name="f92" fmla="*/ f78 f62 1"/>
              <a:gd name="f93" fmla="*/ f79 f63 1"/>
            </a:gdLst>
            <a:ahLst/>
            <a:cxnLst>
              <a:cxn ang="3cd4">
                <a:pos x="hc" y="t"/>
              </a:cxn>
              <a:cxn ang="0">
                <a:pos x="r" y="vc"/>
              </a:cxn>
              <a:cxn ang="cd4">
                <a:pos x="hc" y="b"/>
              </a:cxn>
              <a:cxn ang="cd2">
                <a:pos x="l" y="vc"/>
              </a:cxn>
              <a:cxn ang="f84">
                <a:pos x="f92" y="f93"/>
              </a:cxn>
              <a:cxn ang="f85">
                <a:pos x="f92" y="f93"/>
              </a:cxn>
              <a:cxn ang="f86">
                <a:pos x="f92" y="f93"/>
              </a:cxn>
              <a:cxn ang="f87">
                <a:pos x="f92" y="f93"/>
              </a:cxn>
            </a:cxnLst>
            <a:rect l="f88" t="f91" r="f89" b="f90"/>
            <a:pathLst>
              <a:path w="21540" h="21600">
                <a:moveTo>
                  <a:pt x="f8" y="f9"/>
                </a:moveTo>
                <a:cubicBezTo>
                  <a:pt x="f10" y="f11"/>
                  <a:pt x="f12" y="f11"/>
                  <a:pt x="f13" y="f9"/>
                </a:cubicBezTo>
                <a:lnTo>
                  <a:pt x="f14" y="f15"/>
                </a:lnTo>
                <a:cubicBezTo>
                  <a:pt x="f16" y="f17"/>
                  <a:pt x="f18" y="f19"/>
                  <a:pt x="f20" y="f19"/>
                </a:cubicBezTo>
                <a:lnTo>
                  <a:pt x="f21" y="f19"/>
                </a:lnTo>
                <a:lnTo>
                  <a:pt x="f21" y="f22"/>
                </a:lnTo>
                <a:cubicBezTo>
                  <a:pt x="f21" y="f23"/>
                  <a:pt x="f24" y="f25"/>
                  <a:pt x="f26" y="f25"/>
                </a:cubicBezTo>
                <a:lnTo>
                  <a:pt x="f27" y="f25"/>
                </a:lnTo>
                <a:cubicBezTo>
                  <a:pt x="f28" y="f25"/>
                  <a:pt x="f29" y="f23"/>
                  <a:pt x="f29" y="f22"/>
                </a:cubicBezTo>
                <a:lnTo>
                  <a:pt x="f29" y="f30"/>
                </a:lnTo>
                <a:cubicBezTo>
                  <a:pt x="f29" y="f31"/>
                  <a:pt x="f28" y="f32"/>
                  <a:pt x="f27" y="f32"/>
                </a:cubicBezTo>
                <a:lnTo>
                  <a:pt x="f33" y="f32"/>
                </a:lnTo>
                <a:cubicBezTo>
                  <a:pt x="f34" y="f35"/>
                  <a:pt x="f36" y="f37"/>
                  <a:pt x="f38" y="f37"/>
                </a:cubicBezTo>
                <a:cubicBezTo>
                  <a:pt x="f39" y="f37"/>
                  <a:pt x="f40" y="f41"/>
                  <a:pt x="f40" y="f42"/>
                </a:cubicBezTo>
                <a:cubicBezTo>
                  <a:pt x="f40" y="f43"/>
                  <a:pt x="f44" y="f5"/>
                  <a:pt x="f38" y="f5"/>
                </a:cubicBezTo>
                <a:cubicBezTo>
                  <a:pt x="f36" y="f5"/>
                  <a:pt x="f45" y="f46"/>
                  <a:pt x="f33" y="f47"/>
                </a:cubicBezTo>
                <a:lnTo>
                  <a:pt x="f27" y="f47"/>
                </a:lnTo>
                <a:cubicBezTo>
                  <a:pt x="f48" y="f47"/>
                  <a:pt x="f5" y="f49"/>
                  <a:pt x="f5" y="f30"/>
                </a:cubicBezTo>
                <a:lnTo>
                  <a:pt x="f5" y="f22"/>
                </a:lnTo>
                <a:cubicBezTo>
                  <a:pt x="f5" y="f50"/>
                  <a:pt x="f48" y="f7"/>
                  <a:pt x="f27" y="f7"/>
                </a:cubicBezTo>
                <a:lnTo>
                  <a:pt x="f26" y="f7"/>
                </a:lnTo>
                <a:cubicBezTo>
                  <a:pt x="f51" y="f7"/>
                  <a:pt x="f52" y="f50"/>
                  <a:pt x="f52" y="f22"/>
                </a:cubicBezTo>
                <a:lnTo>
                  <a:pt x="f52" y="f53"/>
                </a:lnTo>
                <a:lnTo>
                  <a:pt x="f54" y="f53"/>
                </a:lnTo>
                <a:cubicBezTo>
                  <a:pt x="f55" y="f53"/>
                  <a:pt x="f7" y="f17"/>
                  <a:pt x="f56" y="f57"/>
                </a:cubicBezTo>
                <a:lnTo>
                  <a:pt x="f8" y="f9"/>
                </a:lnTo>
                <a:close/>
              </a:path>
            </a:pathLst>
          </a:custGeom>
          <a:solidFill>
            <a:srgbClr val="6E2466">
              <a:alpha val="20000"/>
            </a:srgbClr>
          </a:solidFill>
          <a:ln cap="flat">
            <a:noFill/>
            <a:prstDash val="solid"/>
          </a:ln>
        </p:spPr>
        <p:txBody>
          <a:bodyPr vert="horz" wrap="square" lIns="38103" tIns="38103" rIns="38103" bIns="38103" anchor="ctr" anchorCtr="0" compatLnSpc="1">
            <a:noAutofit/>
          </a:bodyPr>
          <a:lstStyle/>
          <a:p>
            <a:pPr marL="0" marR="0" lvl="0" indent="0" algn="l" defTabSz="914400" rtl="0" fontAlgn="auto" hangingPunct="1">
              <a:lnSpc>
                <a:spcPct val="100000"/>
              </a:lnSpc>
              <a:spcBef>
                <a:spcPts val="0"/>
              </a:spcBef>
              <a:spcAft>
                <a:spcPts val="0"/>
              </a:spcAft>
              <a:buNone/>
              <a:tabLst/>
              <a:defRPr sz="3000" b="0" i="0" u="none" strike="noStrike" kern="0" cap="none" spc="0" baseline="0">
                <a:solidFill>
                  <a:srgbClr val="FFFFFF"/>
                </a:solidFill>
                <a:uFillTx/>
              </a:defRPr>
            </a:pPr>
            <a:endParaRPr lang="en-GB" sz="3000" b="0" i="0" u="none" strike="noStrike" kern="1200" cap="none" spc="0" baseline="0">
              <a:solidFill>
                <a:srgbClr val="FFFFFF"/>
              </a:solidFill>
              <a:uFillTx/>
              <a:latin typeface="Arial"/>
            </a:endParaRPr>
          </a:p>
        </p:txBody>
      </p:sp>
      <p:sp>
        <p:nvSpPr>
          <p:cNvPr id="8" name="TextBox 33">
            <a:extLst>
              <a:ext uri="{FF2B5EF4-FFF2-40B4-BE49-F238E27FC236}">
                <a16:creationId xmlns:a16="http://schemas.microsoft.com/office/drawing/2014/main" id="{8BEB3C51-B3E6-0CBF-31FA-909CD4720528}"/>
              </a:ext>
            </a:extLst>
          </p:cNvPr>
          <p:cNvSpPr txBox="1"/>
          <p:nvPr/>
        </p:nvSpPr>
        <p:spPr>
          <a:xfrm>
            <a:off x="8635474" y="1970550"/>
            <a:ext cx="2091031" cy="830997"/>
          </a:xfrm>
          <a:prstGeom prst="rect">
            <a:avLst/>
          </a:prstGeom>
          <a:noFill/>
          <a:ln cap="flat">
            <a:noFill/>
          </a:ln>
        </p:spPr>
        <p:txBody>
          <a:bodyPr vert="horz" wrap="square" lIns="0" tIns="45720" rIns="0" bIns="45720" anchor="b"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dirty="0">
                <a:solidFill>
                  <a:srgbClr val="0033A0">
                    <a:alpha val="20000"/>
                  </a:srgbClr>
                </a:solidFill>
                <a:uFillTx/>
                <a:latin typeface="Arial"/>
              </a:rPr>
              <a:t>Summary &amp;</a:t>
            </a:r>
            <a:br>
              <a:rPr lang="en-US" sz="2400" b="1" i="0" u="none" strike="noStrike" kern="1200" cap="none" spc="0" baseline="0" dirty="0">
                <a:solidFill>
                  <a:srgbClr val="0033A0">
                    <a:alpha val="20000"/>
                  </a:srgbClr>
                </a:solidFill>
                <a:uFillTx/>
                <a:latin typeface="Arial"/>
              </a:rPr>
            </a:br>
            <a:r>
              <a:rPr lang="en-US" sz="2400" b="1" i="0" u="none" strike="noStrike" kern="1200" cap="none" spc="0" baseline="0" dirty="0">
                <a:solidFill>
                  <a:srgbClr val="0033A0">
                    <a:alpha val="20000"/>
                  </a:srgbClr>
                </a:solidFill>
                <a:uFillTx/>
                <a:latin typeface="Arial"/>
              </a:rPr>
              <a:t>Conclusions</a:t>
            </a:r>
          </a:p>
        </p:txBody>
      </p:sp>
      <p:grpSp>
        <p:nvGrpSpPr>
          <p:cNvPr id="9" name="Group 35">
            <a:extLst>
              <a:ext uri="{FF2B5EF4-FFF2-40B4-BE49-F238E27FC236}">
                <a16:creationId xmlns:a16="http://schemas.microsoft.com/office/drawing/2014/main" id="{B1046B13-A6CD-6944-D38A-D3556612BABE}"/>
              </a:ext>
            </a:extLst>
          </p:cNvPr>
          <p:cNvGrpSpPr/>
          <p:nvPr/>
        </p:nvGrpSpPr>
        <p:grpSpPr>
          <a:xfrm>
            <a:off x="5068107" y="1975265"/>
            <a:ext cx="2091031" cy="1115763"/>
            <a:chOff x="5068107" y="1975265"/>
            <a:chExt cx="2091031" cy="1115763"/>
          </a:xfrm>
        </p:grpSpPr>
        <p:sp>
          <p:nvSpPr>
            <p:cNvPr id="10" name="TextBox 36">
              <a:extLst>
                <a:ext uri="{FF2B5EF4-FFF2-40B4-BE49-F238E27FC236}">
                  <a16:creationId xmlns:a16="http://schemas.microsoft.com/office/drawing/2014/main" id="{0D6F6354-C5FE-1FB7-F344-DCB75BC1C9F2}"/>
                </a:ext>
              </a:extLst>
            </p:cNvPr>
            <p:cNvSpPr txBox="1"/>
            <p:nvPr/>
          </p:nvSpPr>
          <p:spPr>
            <a:xfrm>
              <a:off x="5068107" y="1975265"/>
              <a:ext cx="2091031" cy="830997"/>
            </a:xfrm>
            <a:prstGeom prst="rect">
              <a:avLst/>
            </a:prstGeom>
            <a:noFill/>
            <a:ln cap="flat">
              <a:noFill/>
            </a:ln>
          </p:spPr>
          <p:txBody>
            <a:bodyPr vert="horz" wrap="square" lIns="0" tIns="45720" rIns="0" bIns="45720" anchor="b"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dirty="0">
                  <a:solidFill>
                    <a:srgbClr val="0033A0"/>
                  </a:solidFill>
                  <a:uFillTx/>
                  <a:latin typeface="Arial"/>
                </a:rPr>
                <a:t>Timeline &amp; Plans</a:t>
              </a:r>
            </a:p>
          </p:txBody>
        </p:sp>
        <p:sp>
          <p:nvSpPr>
            <p:cNvPr id="11" name="TextBox 37">
              <a:extLst>
                <a:ext uri="{FF2B5EF4-FFF2-40B4-BE49-F238E27FC236}">
                  <a16:creationId xmlns:a16="http://schemas.microsoft.com/office/drawing/2014/main" id="{6D07FFA7-2EAD-3629-CD9E-0C34027DE4D2}"/>
                </a:ext>
              </a:extLst>
            </p:cNvPr>
            <p:cNvSpPr txBox="1"/>
            <p:nvPr/>
          </p:nvSpPr>
          <p:spPr>
            <a:xfrm>
              <a:off x="5068107" y="2814029"/>
              <a:ext cx="2091031" cy="276999"/>
            </a:xfrm>
            <a:prstGeom prst="rect">
              <a:avLst/>
            </a:prstGeom>
            <a:noFill/>
            <a:ln cap="flat">
              <a:noFill/>
            </a:ln>
          </p:spPr>
          <p:txBody>
            <a:bodyPr vert="horz" wrap="square" lIns="0" tIns="45720" rIns="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33A0"/>
                </a:solidFill>
                <a:uFillTx/>
                <a:latin typeface="Arial"/>
              </a:endParaRPr>
            </a:p>
          </p:txBody>
        </p:sp>
      </p:grpSp>
      <p:sp>
        <p:nvSpPr>
          <p:cNvPr id="13" name="TextBox 39">
            <a:extLst>
              <a:ext uri="{FF2B5EF4-FFF2-40B4-BE49-F238E27FC236}">
                <a16:creationId xmlns:a16="http://schemas.microsoft.com/office/drawing/2014/main" id="{B392AE6C-D3FE-4151-7CB7-46B78FE62483}"/>
              </a:ext>
            </a:extLst>
          </p:cNvPr>
          <p:cNvSpPr txBox="1"/>
          <p:nvPr/>
        </p:nvSpPr>
        <p:spPr>
          <a:xfrm>
            <a:off x="1459967" y="1786337"/>
            <a:ext cx="2091031" cy="1200332"/>
          </a:xfrm>
          <a:prstGeom prst="rect">
            <a:avLst/>
          </a:prstGeom>
          <a:noFill/>
          <a:ln cap="flat">
            <a:noFill/>
          </a:ln>
        </p:spPr>
        <p:txBody>
          <a:bodyPr vert="horz" wrap="square" lIns="0" tIns="45720" rIns="0" bIns="45720" anchor="b"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0" cap="none" spc="0" baseline="0" dirty="0">
                <a:solidFill>
                  <a:srgbClr val="0033A0">
                    <a:alpha val="20000"/>
                  </a:srgbClr>
                </a:solidFill>
                <a:uFillTx/>
                <a:latin typeface="Arial"/>
              </a:rPr>
              <a:t>Progress since the last ESPP</a:t>
            </a:r>
            <a:endParaRPr lang="en-US" sz="2400" b="1" i="0" u="none" strike="noStrike" kern="1200" cap="none" spc="0" baseline="0" dirty="0">
              <a:solidFill>
                <a:srgbClr val="0033A0">
                  <a:alpha val="20000"/>
                </a:srgbClr>
              </a:solidFill>
              <a:uFillTx/>
              <a:latin typeface="Arial"/>
            </a:endParaRPr>
          </a:p>
        </p:txBody>
      </p:sp>
      <p:sp>
        <p:nvSpPr>
          <p:cNvPr id="16" name="TextBox 45">
            <a:extLst>
              <a:ext uri="{FF2B5EF4-FFF2-40B4-BE49-F238E27FC236}">
                <a16:creationId xmlns:a16="http://schemas.microsoft.com/office/drawing/2014/main" id="{A99213B2-5C48-0BAD-EDE3-9311CE7A1B18}"/>
              </a:ext>
            </a:extLst>
          </p:cNvPr>
          <p:cNvSpPr txBox="1"/>
          <p:nvPr/>
        </p:nvSpPr>
        <p:spPr>
          <a:xfrm>
            <a:off x="6879003" y="4160736"/>
            <a:ext cx="2004236" cy="830997"/>
          </a:xfrm>
          <a:prstGeom prst="rect">
            <a:avLst/>
          </a:prstGeom>
          <a:noFill/>
          <a:ln cap="flat">
            <a:noFill/>
          </a:ln>
        </p:spPr>
        <p:txBody>
          <a:bodyPr vert="horz" wrap="square" lIns="0" tIns="45720" rIns="0" bIns="45720" anchor="b"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dirty="0">
                <a:solidFill>
                  <a:srgbClr val="0033A0">
                    <a:alpha val="20000"/>
                  </a:srgbClr>
                </a:solidFill>
                <a:uFillTx/>
                <a:latin typeface="Arial"/>
              </a:rPr>
              <a:t>Possible HEP Contributions</a:t>
            </a:r>
          </a:p>
        </p:txBody>
      </p:sp>
      <p:sp>
        <p:nvSpPr>
          <p:cNvPr id="17" name="Datumsplatzhalter 39">
            <a:extLst>
              <a:ext uri="{FF2B5EF4-FFF2-40B4-BE49-F238E27FC236}">
                <a16:creationId xmlns:a16="http://schemas.microsoft.com/office/drawing/2014/main" id="{80E24EA8-0CA4-1260-4527-1F43F6F5F735}"/>
              </a:ext>
            </a:extLst>
          </p:cNvPr>
          <p:cNvSpPr txBox="1"/>
          <p:nvPr/>
        </p:nvSpPr>
        <p:spPr>
          <a:xfrm>
            <a:off x="2495598" y="6378351"/>
            <a:ext cx="1620792"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0033A0"/>
                </a:solidFill>
                <a:uFillTx/>
                <a:latin typeface="Arial"/>
              </a:rPr>
              <a:t>23.06.2025</a:t>
            </a:r>
            <a:endParaRPr lang="en-GB" sz="1000" b="0" i="0" u="none" strike="noStrike" kern="1200" cap="none" spc="0" baseline="0">
              <a:solidFill>
                <a:srgbClr val="0033A0"/>
              </a:solidFill>
              <a:uFillTx/>
              <a:latin typeface="Arial"/>
            </a:endParaRPr>
          </a:p>
        </p:txBody>
      </p:sp>
      <p:sp>
        <p:nvSpPr>
          <p:cNvPr id="19" name="Fußzeilenplatzhalter 3">
            <a:extLst>
              <a:ext uri="{FF2B5EF4-FFF2-40B4-BE49-F238E27FC236}">
                <a16:creationId xmlns:a16="http://schemas.microsoft.com/office/drawing/2014/main" id="{3979C2D9-56F4-AE78-9AF1-445E7DA127CD}"/>
              </a:ext>
            </a:extLst>
          </p:cNvPr>
          <p:cNvSpPr txBox="1"/>
          <p:nvPr/>
        </p:nvSpPr>
        <p:spPr>
          <a:xfrm>
            <a:off x="4259266" y="6383847"/>
            <a:ext cx="6572222"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33A0"/>
                </a:solidFill>
                <a:uFillTx/>
                <a:latin typeface="Arial"/>
              </a:rPr>
              <a:t>High-Gradient Wakefield Accelerators, ESPP Symposium Venice 2025</a:t>
            </a:r>
          </a:p>
        </p:txBody>
      </p:sp>
      <p:sp>
        <p:nvSpPr>
          <p:cNvPr id="18" name="TextBox 42">
            <a:extLst>
              <a:ext uri="{FF2B5EF4-FFF2-40B4-BE49-F238E27FC236}">
                <a16:creationId xmlns:a16="http://schemas.microsoft.com/office/drawing/2014/main" id="{DF54FA14-1835-7A28-2E1B-6B9D1A51E889}"/>
              </a:ext>
            </a:extLst>
          </p:cNvPr>
          <p:cNvSpPr txBox="1"/>
          <p:nvPr/>
        </p:nvSpPr>
        <p:spPr>
          <a:xfrm>
            <a:off x="3291245" y="3798332"/>
            <a:ext cx="2037500" cy="1569660"/>
          </a:xfrm>
          <a:prstGeom prst="rect">
            <a:avLst/>
          </a:prstGeom>
          <a:noFill/>
          <a:ln cap="flat">
            <a:noFill/>
          </a:ln>
        </p:spPr>
        <p:txBody>
          <a:bodyPr vert="horz" wrap="square" lIns="0" tIns="45720" rIns="0" bIns="45720" anchor="b"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dirty="0">
                <a:solidFill>
                  <a:srgbClr val="0033A0">
                    <a:alpha val="20000"/>
                  </a:srgbClr>
                </a:solidFill>
                <a:uFillTx/>
                <a:latin typeface="Arial"/>
              </a:rPr>
              <a:t>Applications &amp; Collider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dirty="0">
                <a:solidFill>
                  <a:srgbClr val="0033A0">
                    <a:alpha val="20000"/>
                  </a:srgbClr>
                </a:solidFill>
                <a:latin typeface="Arial"/>
              </a:rPr>
              <a:t>Design</a:t>
            </a:r>
            <a:r>
              <a:rPr lang="en-US" sz="2400" b="1" i="0" u="none" strike="noStrike" kern="1200" cap="none" spc="0" baseline="0" dirty="0">
                <a:solidFill>
                  <a:srgbClr val="0033A0">
                    <a:alpha val="20000"/>
                  </a:srgbClr>
                </a:solidFill>
                <a:uFillTx/>
                <a:latin typeface="Arial"/>
              </a:rPr>
              <a:t> Studies</a:t>
            </a:r>
          </a:p>
        </p:txBody>
      </p:sp>
    </p:spTree>
    <p:extLst>
      <p:ext uri="{BB962C8B-B14F-4D97-AF65-F5344CB8AC3E}">
        <p14:creationId xmlns:p14="http://schemas.microsoft.com/office/powerpoint/2010/main" val="6364015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21094">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CADFC9-85B4-EDBC-53AB-60BD2DF21F35}"/>
              </a:ext>
            </a:extLst>
          </p:cNvPr>
          <p:cNvSpPr txBox="1">
            <a:spLocks noGrp="1"/>
          </p:cNvSpPr>
          <p:nvPr>
            <p:ph type="ctrTitle"/>
          </p:nvPr>
        </p:nvSpPr>
        <p:spPr>
          <a:xfrm>
            <a:off x="1524003" y="-1130939"/>
            <a:ext cx="9144000" cy="2012905"/>
          </a:xfrm>
        </p:spPr>
        <p:txBody>
          <a:bodyPr/>
          <a:lstStyle/>
          <a:p>
            <a:pPr lvl="0"/>
            <a:r>
              <a:rPr lang="en-US" sz="3600" dirty="0"/>
              <a:t>Timeline</a:t>
            </a:r>
            <a:endParaRPr lang="en-GB" sz="3600" dirty="0"/>
          </a:p>
        </p:txBody>
      </p:sp>
      <p:sp>
        <p:nvSpPr>
          <p:cNvPr id="3" name="Shape 5">
            <a:extLst>
              <a:ext uri="{FF2B5EF4-FFF2-40B4-BE49-F238E27FC236}">
                <a16:creationId xmlns:a16="http://schemas.microsoft.com/office/drawing/2014/main" id="{1DA27EF8-4B12-5B40-8B57-390BA4F2C269}"/>
              </a:ext>
            </a:extLst>
          </p:cNvPr>
          <p:cNvSpPr/>
          <p:nvPr/>
        </p:nvSpPr>
        <p:spPr>
          <a:xfrm>
            <a:off x="1100571" y="1895971"/>
            <a:ext cx="9934215" cy="3139318"/>
          </a:xfrm>
          <a:custGeom>
            <a:avLst/>
            <a:gdLst>
              <a:gd name="f0" fmla="val 10800000"/>
              <a:gd name="f1" fmla="val 5400000"/>
              <a:gd name="f2" fmla="val 180"/>
              <a:gd name="f3" fmla="val w"/>
              <a:gd name="f4" fmla="val h"/>
              <a:gd name="f5" fmla="val ss"/>
              <a:gd name="f6" fmla="val 0"/>
              <a:gd name="f7" fmla="*/ 5419351 1 1725033"/>
              <a:gd name="f8" fmla="val 39564"/>
              <a:gd name="f9" fmla="val 25579"/>
              <a:gd name="f10" fmla="+- 0 0 -180"/>
              <a:gd name="f11" fmla="+- 0 0 -360"/>
              <a:gd name="f12" fmla="+- 0 0 -90"/>
              <a:gd name="f13" fmla="abs f3"/>
              <a:gd name="f14" fmla="abs f4"/>
              <a:gd name="f15" fmla="abs f5"/>
              <a:gd name="f16" fmla="*/ f1 1 14"/>
              <a:gd name="f17" fmla="*/ f10 f0 1"/>
              <a:gd name="f18" fmla="*/ f11 f0 1"/>
              <a:gd name="f19" fmla="*/ f12 f0 1"/>
              <a:gd name="f20" fmla="?: f13 f3 1"/>
              <a:gd name="f21" fmla="?: f14 f4 1"/>
              <a:gd name="f22" fmla="?: f15 f5 1"/>
              <a:gd name="f23" fmla="+- f16 f1 0"/>
              <a:gd name="f24" fmla="*/ f17 1 f2"/>
              <a:gd name="f25" fmla="*/ f18 1 f2"/>
              <a:gd name="f26" fmla="*/ f19 1 f2"/>
              <a:gd name="f27" fmla="*/ f20 1 21600"/>
              <a:gd name="f28" fmla="*/ f21 1 21600"/>
              <a:gd name="f29" fmla="*/ 21600 f20 1"/>
              <a:gd name="f30" fmla="*/ 21600 f21 1"/>
              <a:gd name="f31" fmla="*/ f23 f7 1"/>
              <a:gd name="f32" fmla="+- f24 0 f1"/>
              <a:gd name="f33" fmla="+- f25 0 f1"/>
              <a:gd name="f34" fmla="+- f26 0 f1"/>
              <a:gd name="f35" fmla="min f28 f27"/>
              <a:gd name="f36" fmla="*/ f29 1 f22"/>
              <a:gd name="f37" fmla="*/ f30 1 f22"/>
              <a:gd name="f38" fmla="*/ f31 1 f0"/>
              <a:gd name="f39" fmla="val f36"/>
              <a:gd name="f40" fmla="val f37"/>
              <a:gd name="f41" fmla="+- 0 0 f38"/>
              <a:gd name="f42" fmla="*/ f6 f35 1"/>
              <a:gd name="f43" fmla="+- f40 0 f6"/>
              <a:gd name="f44" fmla="+- f39 0 f6"/>
              <a:gd name="f45" fmla="+- 0 0 f41"/>
              <a:gd name="f46" fmla="*/ f39 f35 1"/>
              <a:gd name="f47" fmla="*/ f40 f35 1"/>
              <a:gd name="f48" fmla="*/ f43 1 6"/>
              <a:gd name="f49" fmla="*/ f44 1 4"/>
              <a:gd name="f50" fmla="*/ f44 1 6"/>
              <a:gd name="f51" fmla="min f44 f43"/>
              <a:gd name="f52" fmla="*/ f43 f8 1"/>
              <a:gd name="f53" fmla="*/ f43 1 20"/>
              <a:gd name="f54" fmla="*/ f45 f0 1"/>
              <a:gd name="f55" fmla="*/ f51 1 8"/>
              <a:gd name="f56" fmla="*/ f52 1 100000"/>
              <a:gd name="f57" fmla="*/ f51 f9 1"/>
              <a:gd name="f58" fmla="*/ f48 1 2"/>
              <a:gd name="f59" fmla="+- f48 f48 0"/>
              <a:gd name="f60" fmla="*/ f54 1 f7"/>
              <a:gd name="f61" fmla="*/ f50 f35 1"/>
              <a:gd name="f62" fmla="*/ f49 f35 1"/>
              <a:gd name="f63" fmla="*/ f57 1 100000"/>
              <a:gd name="f64" fmla="+- f6 f55 0"/>
              <a:gd name="f65" fmla="*/ 1 f55 1"/>
              <a:gd name="f66" fmla="*/ 1 f56 1"/>
              <a:gd name="f67" fmla="+- f60 0 f1"/>
              <a:gd name="f68" fmla="*/ f59 f35 1"/>
              <a:gd name="f69" fmla="+- f39 0 f63"/>
              <a:gd name="f70" fmla="tan 1 f67"/>
              <a:gd name="f71" fmla="+- f64 f56 0"/>
              <a:gd name="f72" fmla="*/ f64 f35 1"/>
              <a:gd name="f73" fmla="*/ 1 1 f70"/>
              <a:gd name="f74" fmla="+- f71 f55 0"/>
              <a:gd name="f75" fmla="+- f71 f58 0"/>
              <a:gd name="f76" fmla="*/ f69 f35 1"/>
              <a:gd name="f77" fmla="*/ f71 f35 1"/>
              <a:gd name="f78" fmla="*/ f65 1 f73"/>
              <a:gd name="f79" fmla="*/ f66 1 f73"/>
              <a:gd name="f80" fmla="+- f74 0 f6"/>
              <a:gd name="f81" fmla="*/ f74 f35 1"/>
              <a:gd name="f82" fmla="*/ f75 f35 1"/>
              <a:gd name="f83" fmla="+- f69 0 f78"/>
              <a:gd name="f84" fmla="+- f69 f79 0"/>
              <a:gd name="f85" fmla="*/ f80 1 2"/>
              <a:gd name="f86" fmla="+- f84 f78 0"/>
              <a:gd name="f87" fmla="+- f6 f85 0"/>
              <a:gd name="f88" fmla="*/ f83 f35 1"/>
              <a:gd name="f89" fmla="*/ f84 f35 1"/>
              <a:gd name="f90" fmla="+- f87 0 f53"/>
              <a:gd name="f91" fmla="*/ f86 f35 1"/>
              <a:gd name="f92" fmla="*/ f90 f35 1"/>
            </a:gdLst>
            <a:ahLst/>
            <a:cxnLst>
              <a:cxn ang="3cd4">
                <a:pos x="hc" y="t"/>
              </a:cxn>
              <a:cxn ang="0">
                <a:pos x="r" y="vc"/>
              </a:cxn>
              <a:cxn ang="cd4">
                <a:pos x="hc" y="b"/>
              </a:cxn>
              <a:cxn ang="cd2">
                <a:pos x="l" y="vc"/>
              </a:cxn>
              <a:cxn ang="f32">
                <a:pos x="f42" y="f47"/>
              </a:cxn>
              <a:cxn ang="f33">
                <a:pos x="f88" y="f42"/>
              </a:cxn>
              <a:cxn ang="f34">
                <a:pos x="f46" y="f92"/>
              </a:cxn>
              <a:cxn ang="f32">
                <a:pos x="f91" y="f81"/>
              </a:cxn>
            </a:cxnLst>
            <a:rect l="f42" t="f42" r="f46" b="f47"/>
            <a:pathLst>
              <a:path>
                <a:moveTo>
                  <a:pt x="f42" y="f47"/>
                </a:moveTo>
                <a:quadBezTo>
                  <a:pt x="f61" y="f68"/>
                  <a:pt x="f76" y="f72"/>
                </a:quadBezTo>
                <a:lnTo>
                  <a:pt x="f88" y="f42"/>
                </a:lnTo>
                <a:lnTo>
                  <a:pt x="f46" y="f92"/>
                </a:lnTo>
                <a:lnTo>
                  <a:pt x="f91" y="f81"/>
                </a:lnTo>
                <a:lnTo>
                  <a:pt x="f89" y="f77"/>
                </a:lnTo>
                <a:quadBezTo>
                  <a:pt x="f62" y="f82"/>
                  <a:pt x="f42" y="f47"/>
                </a:quadBezTo>
                <a:close/>
              </a:path>
            </a:pathLst>
          </a:custGeom>
          <a:solidFill>
            <a:srgbClr val="0432FF">
              <a:alpha val="15000"/>
            </a:srgbClr>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H" sz="2400" b="1" i="0" u="none" strike="noStrike" kern="1200" cap="none" spc="0" baseline="0">
              <a:solidFill>
                <a:srgbClr val="000000"/>
              </a:solidFill>
              <a:uFillTx/>
              <a:latin typeface="Aptos"/>
            </a:endParaRPr>
          </a:p>
        </p:txBody>
      </p:sp>
      <p:sp>
        <p:nvSpPr>
          <p:cNvPr id="4" name="TextBox 6">
            <a:extLst>
              <a:ext uri="{FF2B5EF4-FFF2-40B4-BE49-F238E27FC236}">
                <a16:creationId xmlns:a16="http://schemas.microsoft.com/office/drawing/2014/main" id="{DE05A155-C943-42B5-F8EA-A6D555F24643}"/>
              </a:ext>
            </a:extLst>
          </p:cNvPr>
          <p:cNvSpPr txBox="1"/>
          <p:nvPr/>
        </p:nvSpPr>
        <p:spPr>
          <a:xfrm>
            <a:off x="1248101" y="2882700"/>
            <a:ext cx="1479892" cy="1200332"/>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Arial" pitchFamily="34"/>
                <a:cs typeface="Arial" pitchFamily="34"/>
              </a:rPr>
              <a:t>F</a:t>
            </a:r>
            <a:r>
              <a:rPr lang="en-CH" sz="1800" b="0" i="0" u="none" strike="noStrike" kern="1200" cap="none" spc="0" baseline="0" dirty="0">
                <a:solidFill>
                  <a:srgbClr val="000000"/>
                </a:solidFill>
                <a:uFillTx/>
                <a:latin typeface="Arial" pitchFamily="34"/>
                <a:cs typeface="Arial" pitchFamily="34"/>
              </a:rPr>
              <a:t>irst user</a:t>
            </a:r>
            <a:br>
              <a:rPr lang="en-US" sz="1800" b="0" i="0" u="none" strike="noStrike" kern="1200" cap="none" spc="0" baseline="0" dirty="0">
                <a:solidFill>
                  <a:srgbClr val="000000"/>
                </a:solidFill>
                <a:uFillTx/>
                <a:latin typeface="Arial" pitchFamily="34"/>
                <a:cs typeface="Arial" pitchFamily="34"/>
              </a:rPr>
            </a:br>
            <a:r>
              <a:rPr lang="en-CH" sz="1800" b="0" i="0" u="none" strike="noStrike" kern="1200" cap="none" spc="0" baseline="0" dirty="0">
                <a:solidFill>
                  <a:srgbClr val="000000"/>
                </a:solidFill>
                <a:uFillTx/>
                <a:latin typeface="Arial" pitchFamily="34"/>
                <a:cs typeface="Arial" pitchFamily="34"/>
              </a:rPr>
              <a:t> facilities</a:t>
            </a:r>
            <a:endParaRPr lang="en-US" sz="1800" b="0" i="0" u="none" strike="noStrike" kern="1200" cap="none" spc="0" baseline="0" dirty="0">
              <a:solidFill>
                <a:srgbClr val="000000"/>
              </a:solidFill>
              <a:uFillTx/>
              <a:latin typeface="Arial" pitchFamily="34"/>
              <a:cs typeface="Arial"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0" cap="none" spc="0" baseline="0" dirty="0">
                <a:solidFill>
                  <a:srgbClr val="000000"/>
                </a:solidFill>
                <a:uFillTx/>
                <a:latin typeface="Arial" pitchFamily="34"/>
                <a:cs typeface="Arial" pitchFamily="34"/>
              </a:rPr>
              <a:t>Low-Energy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Arial" pitchFamily="34"/>
                <a:cs typeface="Arial" pitchFamily="34"/>
              </a:rPr>
              <a:t>Injector</a:t>
            </a:r>
            <a:endParaRPr lang="en-CH" sz="1800" b="0" i="0" u="none" strike="noStrike" kern="1200" cap="none" spc="0" baseline="0" dirty="0">
              <a:solidFill>
                <a:srgbClr val="000000"/>
              </a:solidFill>
              <a:uFillTx/>
              <a:latin typeface="Arial" pitchFamily="34"/>
              <a:cs typeface="Arial" pitchFamily="34"/>
            </a:endParaRPr>
          </a:p>
        </p:txBody>
      </p:sp>
      <p:sp>
        <p:nvSpPr>
          <p:cNvPr id="5" name="TextBox 7">
            <a:extLst>
              <a:ext uri="{FF2B5EF4-FFF2-40B4-BE49-F238E27FC236}">
                <a16:creationId xmlns:a16="http://schemas.microsoft.com/office/drawing/2014/main" id="{EBA59BC6-85C0-35F1-5F74-A1690A265454}"/>
              </a:ext>
            </a:extLst>
          </p:cNvPr>
          <p:cNvSpPr txBox="1"/>
          <p:nvPr/>
        </p:nvSpPr>
        <p:spPr>
          <a:xfrm>
            <a:off x="2944422" y="2577812"/>
            <a:ext cx="2180725"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Arial" pitchFamily="34"/>
                <a:cs typeface="Arial" pitchFamily="34"/>
              </a:rPr>
              <a:t>Particle physics applications</a:t>
            </a:r>
            <a:endParaRPr lang="en-CH" sz="1800" b="0" i="0" u="none" strike="noStrike" kern="1200" cap="none" spc="0" baseline="0" dirty="0">
              <a:solidFill>
                <a:srgbClr val="000000"/>
              </a:solidFill>
              <a:uFillTx/>
              <a:latin typeface="Arial" pitchFamily="34"/>
              <a:cs typeface="Arial" pitchFamily="34"/>
            </a:endParaRPr>
          </a:p>
        </p:txBody>
      </p:sp>
      <p:sp>
        <p:nvSpPr>
          <p:cNvPr id="6" name="TextBox 8">
            <a:extLst>
              <a:ext uri="{FF2B5EF4-FFF2-40B4-BE49-F238E27FC236}">
                <a16:creationId xmlns:a16="http://schemas.microsoft.com/office/drawing/2014/main" id="{B6A94E3B-AC5F-427F-045D-427B1F7FAF4D}"/>
              </a:ext>
            </a:extLst>
          </p:cNvPr>
          <p:cNvSpPr txBox="1"/>
          <p:nvPr/>
        </p:nvSpPr>
        <p:spPr>
          <a:xfrm>
            <a:off x="7591056" y="1724393"/>
            <a:ext cx="1300359" cy="646334"/>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CH" sz="1800" b="0" i="0" u="none" strike="noStrike" kern="1200" cap="none" spc="0" baseline="0" dirty="0">
                <a:solidFill>
                  <a:srgbClr val="000000"/>
                </a:solidFill>
                <a:uFillTx/>
                <a:latin typeface="Arial" pitchFamily="34"/>
                <a:cs typeface="Arial" pitchFamily="34"/>
              </a:rPr>
              <a:t>Higgs </a:t>
            </a:r>
            <a:br>
              <a:rPr lang="en-US" sz="1800" b="0" i="0" u="none" strike="noStrike" kern="1200" cap="none" spc="0" baseline="0" dirty="0">
                <a:solidFill>
                  <a:srgbClr val="000000"/>
                </a:solidFill>
                <a:uFillTx/>
                <a:latin typeface="Arial" pitchFamily="34"/>
                <a:cs typeface="Arial" pitchFamily="34"/>
              </a:rPr>
            </a:br>
            <a:r>
              <a:rPr lang="en-CH" sz="1800" b="0" i="0" u="none" strike="noStrike" kern="1200" cap="none" spc="0" baseline="0" dirty="0">
                <a:solidFill>
                  <a:srgbClr val="000000"/>
                </a:solidFill>
                <a:uFillTx/>
                <a:latin typeface="Arial" pitchFamily="34"/>
                <a:cs typeface="Arial" pitchFamily="34"/>
              </a:rPr>
              <a:t>factories</a:t>
            </a:r>
            <a:r>
              <a:rPr lang="en-GB" sz="1800" b="0" i="0" u="none" strike="noStrike" kern="0" cap="none" spc="0" baseline="0" dirty="0">
                <a:solidFill>
                  <a:srgbClr val="000000"/>
                </a:solidFill>
                <a:uFillTx/>
                <a:latin typeface="Arial" pitchFamily="34"/>
                <a:cs typeface="Arial" pitchFamily="34"/>
              </a:rPr>
              <a:t> **</a:t>
            </a:r>
            <a:endParaRPr lang="en-CH" sz="1800" b="0" i="0" u="none" strike="noStrike" kern="1200" cap="none" spc="0" baseline="0" dirty="0">
              <a:solidFill>
                <a:srgbClr val="000000"/>
              </a:solidFill>
              <a:uFillTx/>
              <a:latin typeface="Arial" pitchFamily="34"/>
              <a:cs typeface="Arial" pitchFamily="34"/>
            </a:endParaRPr>
          </a:p>
        </p:txBody>
      </p:sp>
      <p:sp>
        <p:nvSpPr>
          <p:cNvPr id="7" name="TextBox 9">
            <a:extLst>
              <a:ext uri="{FF2B5EF4-FFF2-40B4-BE49-F238E27FC236}">
                <a16:creationId xmlns:a16="http://schemas.microsoft.com/office/drawing/2014/main" id="{395DB22B-E61B-C139-1C3C-CC98D732FB75}"/>
              </a:ext>
            </a:extLst>
          </p:cNvPr>
          <p:cNvSpPr txBox="1"/>
          <p:nvPr/>
        </p:nvSpPr>
        <p:spPr>
          <a:xfrm>
            <a:off x="9010854" y="1682221"/>
            <a:ext cx="1159294" cy="646334"/>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CH" sz="1800" b="0" i="0" u="none" strike="noStrike" kern="1200" cap="none" spc="0" baseline="0">
                <a:solidFill>
                  <a:srgbClr val="000000"/>
                </a:solidFill>
                <a:uFillTx/>
                <a:latin typeface="Arial" pitchFamily="34"/>
                <a:cs typeface="Arial" pitchFamily="34"/>
              </a:rPr>
              <a:t>10</a:t>
            </a:r>
            <a:r>
              <a:rPr lang="en-US" sz="1800" b="0" i="0" u="none" strike="noStrike" kern="1200" cap="none" spc="0" baseline="0">
                <a:solidFill>
                  <a:srgbClr val="000000"/>
                </a:solidFill>
                <a:uFillTx/>
                <a:latin typeface="Arial" pitchFamily="34"/>
                <a:cs typeface="Arial" pitchFamily="34"/>
              </a:rPr>
              <a:t>+</a:t>
            </a:r>
            <a:r>
              <a:rPr lang="en-CH" sz="1800" b="0" i="0" u="none" strike="noStrike" kern="1200" cap="none" spc="0" baseline="0">
                <a:solidFill>
                  <a:srgbClr val="000000"/>
                </a:solidFill>
                <a:uFillTx/>
                <a:latin typeface="Arial" pitchFamily="34"/>
                <a:cs typeface="Arial" pitchFamily="34"/>
              </a:rPr>
              <a:t> TeV </a:t>
            </a:r>
            <a:endParaRPr lang="en-US" sz="1800" b="0" i="0" u="none" strike="noStrike" kern="1200" cap="none" spc="0" baseline="0">
              <a:solidFill>
                <a:srgbClr val="000000"/>
              </a:solidFill>
              <a:uFillTx/>
              <a:latin typeface="Arial" pitchFamily="34"/>
              <a:cs typeface="Arial"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CH" sz="1800" b="0" i="0" u="none" strike="noStrike" kern="1200" cap="none" spc="0" baseline="0">
                <a:solidFill>
                  <a:srgbClr val="000000"/>
                </a:solidFill>
                <a:uFillTx/>
                <a:latin typeface="Arial" pitchFamily="34"/>
                <a:cs typeface="Arial" pitchFamily="34"/>
              </a:rPr>
              <a:t>collider</a:t>
            </a:r>
            <a:r>
              <a:rPr lang="en-GB" sz="1800" b="0" i="0" u="none" strike="noStrike" kern="0" cap="none" spc="0" baseline="0">
                <a:solidFill>
                  <a:srgbClr val="000000"/>
                </a:solidFill>
                <a:uFillTx/>
                <a:latin typeface="Arial" pitchFamily="34"/>
                <a:cs typeface="Arial" pitchFamily="34"/>
              </a:rPr>
              <a:t> **</a:t>
            </a:r>
            <a:endParaRPr lang="en-CH" sz="1800" b="0" i="0" u="none" strike="noStrike" kern="1200" cap="none" spc="0" baseline="0">
              <a:solidFill>
                <a:srgbClr val="000000"/>
              </a:solidFill>
              <a:uFillTx/>
              <a:latin typeface="Arial" pitchFamily="34"/>
              <a:cs typeface="Arial" pitchFamily="34"/>
            </a:endParaRPr>
          </a:p>
        </p:txBody>
      </p:sp>
      <p:sp>
        <p:nvSpPr>
          <p:cNvPr id="8" name="TextBox 10">
            <a:extLst>
              <a:ext uri="{FF2B5EF4-FFF2-40B4-BE49-F238E27FC236}">
                <a16:creationId xmlns:a16="http://schemas.microsoft.com/office/drawing/2014/main" id="{3945B3C3-FF7B-31F8-6990-277F88421313}"/>
              </a:ext>
            </a:extLst>
          </p:cNvPr>
          <p:cNvSpPr txBox="1"/>
          <p:nvPr/>
        </p:nvSpPr>
        <p:spPr>
          <a:xfrm>
            <a:off x="1348456" y="4119984"/>
            <a:ext cx="1508746" cy="46166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CH" sz="2400" b="1" i="0" u="none" strike="noStrike" kern="1200" cap="none" spc="0" baseline="0" dirty="0">
                <a:solidFill>
                  <a:srgbClr val="000000"/>
                </a:solidFill>
                <a:uFillTx/>
                <a:latin typeface="Arial" pitchFamily="34"/>
                <a:cs typeface="Arial" pitchFamily="34"/>
              </a:rPr>
              <a:t>O (~GeV)</a:t>
            </a:r>
          </a:p>
        </p:txBody>
      </p:sp>
      <p:sp>
        <p:nvSpPr>
          <p:cNvPr id="9" name="TextBox 11">
            <a:extLst>
              <a:ext uri="{FF2B5EF4-FFF2-40B4-BE49-F238E27FC236}">
                <a16:creationId xmlns:a16="http://schemas.microsoft.com/office/drawing/2014/main" id="{685962E1-8004-5C3A-9CEB-8047C5DB564D}"/>
              </a:ext>
            </a:extLst>
          </p:cNvPr>
          <p:cNvSpPr txBox="1"/>
          <p:nvPr/>
        </p:nvSpPr>
        <p:spPr>
          <a:xfrm>
            <a:off x="3158858" y="3438646"/>
            <a:ext cx="2108268" cy="46166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CH" sz="2400" b="1" i="0" u="none" strike="noStrike" kern="1200" cap="none" spc="0" baseline="0">
                <a:solidFill>
                  <a:srgbClr val="000000"/>
                </a:solidFill>
                <a:uFillTx/>
                <a:latin typeface="Arial" pitchFamily="34"/>
                <a:cs typeface="Arial" pitchFamily="34"/>
              </a:rPr>
              <a:t>O (~10s GeV)</a:t>
            </a:r>
          </a:p>
        </p:txBody>
      </p:sp>
      <p:sp>
        <p:nvSpPr>
          <p:cNvPr id="10" name="TextBox 12">
            <a:extLst>
              <a:ext uri="{FF2B5EF4-FFF2-40B4-BE49-F238E27FC236}">
                <a16:creationId xmlns:a16="http://schemas.microsoft.com/office/drawing/2014/main" id="{226CC0EC-4D78-11A1-0698-D2F20242AA5C}"/>
              </a:ext>
            </a:extLst>
          </p:cNvPr>
          <p:cNvSpPr txBox="1"/>
          <p:nvPr/>
        </p:nvSpPr>
        <p:spPr>
          <a:xfrm>
            <a:off x="7569174" y="2806449"/>
            <a:ext cx="1399745" cy="46166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CH" sz="2400" b="1" i="0" u="none" strike="noStrike" kern="1200" cap="none" spc="0" baseline="0">
                <a:solidFill>
                  <a:srgbClr val="000000"/>
                </a:solidFill>
                <a:uFillTx/>
                <a:latin typeface="Arial" pitchFamily="34"/>
                <a:cs typeface="Arial" pitchFamily="34"/>
              </a:rPr>
              <a:t>250 GeV</a:t>
            </a:r>
          </a:p>
        </p:txBody>
      </p:sp>
      <p:sp>
        <p:nvSpPr>
          <p:cNvPr id="11" name="TextBox 13">
            <a:extLst>
              <a:ext uri="{FF2B5EF4-FFF2-40B4-BE49-F238E27FC236}">
                <a16:creationId xmlns:a16="http://schemas.microsoft.com/office/drawing/2014/main" id="{0520A9E6-73CB-40F3-B969-9E982576C939}"/>
              </a:ext>
            </a:extLst>
          </p:cNvPr>
          <p:cNvSpPr txBox="1"/>
          <p:nvPr/>
        </p:nvSpPr>
        <p:spPr>
          <a:xfrm>
            <a:off x="9532665" y="2693740"/>
            <a:ext cx="1154100" cy="46166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CH" sz="2400" b="1" i="0" u="none" strike="noStrike" kern="1200" cap="none" spc="0" baseline="0">
                <a:solidFill>
                  <a:srgbClr val="000000"/>
                </a:solidFill>
                <a:uFillTx/>
                <a:latin typeface="Arial" pitchFamily="34"/>
                <a:cs typeface="Arial" pitchFamily="34"/>
              </a:rPr>
              <a:t>10 TeV</a:t>
            </a:r>
          </a:p>
        </p:txBody>
      </p:sp>
      <p:sp>
        <p:nvSpPr>
          <p:cNvPr id="12" name="TextBox 15">
            <a:extLst>
              <a:ext uri="{FF2B5EF4-FFF2-40B4-BE49-F238E27FC236}">
                <a16:creationId xmlns:a16="http://schemas.microsoft.com/office/drawing/2014/main" id="{8876382E-2F19-9574-F8DA-004CCCF814A7}"/>
              </a:ext>
            </a:extLst>
          </p:cNvPr>
          <p:cNvSpPr txBox="1"/>
          <p:nvPr/>
        </p:nvSpPr>
        <p:spPr>
          <a:xfrm>
            <a:off x="3627735" y="4116775"/>
            <a:ext cx="1314459" cy="46166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CH" sz="2400" b="1" i="0" u="none" strike="noStrike" kern="1200" cap="none" spc="0" baseline="0">
                <a:solidFill>
                  <a:srgbClr val="0033A0"/>
                </a:solidFill>
                <a:uFillTx/>
                <a:latin typeface="Arial" pitchFamily="34"/>
                <a:cs typeface="Arial" pitchFamily="34"/>
              </a:rPr>
              <a:t>AWAKE</a:t>
            </a:r>
          </a:p>
        </p:txBody>
      </p:sp>
      <p:sp>
        <p:nvSpPr>
          <p:cNvPr id="13" name="Content Placeholder 2">
            <a:extLst>
              <a:ext uri="{FF2B5EF4-FFF2-40B4-BE49-F238E27FC236}">
                <a16:creationId xmlns:a16="http://schemas.microsoft.com/office/drawing/2014/main" id="{ADF0253E-5293-2629-E8B6-2040BFE917F6}"/>
              </a:ext>
            </a:extLst>
          </p:cNvPr>
          <p:cNvSpPr txBox="1"/>
          <p:nvPr/>
        </p:nvSpPr>
        <p:spPr>
          <a:xfrm>
            <a:off x="6909773" y="3771616"/>
            <a:ext cx="4263984" cy="3237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1000"/>
              </a:spcBef>
              <a:spcAft>
                <a:spcPts val="0"/>
              </a:spcAft>
              <a:buNone/>
              <a:tabLst/>
              <a:defRPr sz="1800" b="0" i="0" u="none" strike="noStrike" kern="0" cap="none" spc="0" baseline="0">
                <a:solidFill>
                  <a:srgbClr val="000000"/>
                </a:solidFill>
                <a:uFillTx/>
              </a:defRPr>
            </a:pPr>
            <a:r>
              <a:rPr lang="en-US" sz="2400" b="1" kern="0" dirty="0">
                <a:solidFill>
                  <a:srgbClr val="0033A0"/>
                </a:solidFill>
                <a:latin typeface="Arial" pitchFamily="34"/>
                <a:cs typeface="Arial" pitchFamily="34"/>
                <a:sym typeface="Wingdings" panose="05000000000000000000" pitchFamily="2" charset="2"/>
              </a:rPr>
              <a:t></a:t>
            </a:r>
            <a:r>
              <a:rPr lang="en-US" sz="2400" b="1" i="0" u="none" strike="noStrike" kern="0" cap="none" spc="0" baseline="0" dirty="0">
                <a:solidFill>
                  <a:srgbClr val="0033A0"/>
                </a:solidFill>
                <a:uFillTx/>
                <a:latin typeface="Arial" pitchFamily="34"/>
                <a:cs typeface="Arial" pitchFamily="34"/>
              </a:rPr>
              <a:t> </a:t>
            </a:r>
            <a:r>
              <a:rPr lang="en-US" sz="2400" b="1" i="0" u="none" strike="noStrike" kern="1200" cap="none" spc="0" baseline="0" dirty="0">
                <a:solidFill>
                  <a:srgbClr val="0033A0"/>
                </a:solidFill>
                <a:uFillTx/>
                <a:latin typeface="Arial" pitchFamily="34"/>
                <a:cs typeface="Arial" pitchFamily="34"/>
              </a:rPr>
              <a:t>Exploratory studies</a:t>
            </a:r>
          </a:p>
        </p:txBody>
      </p:sp>
      <p:sp>
        <p:nvSpPr>
          <p:cNvPr id="14" name="TextBox 15">
            <a:extLst>
              <a:ext uri="{FF2B5EF4-FFF2-40B4-BE49-F238E27FC236}">
                <a16:creationId xmlns:a16="http://schemas.microsoft.com/office/drawing/2014/main" id="{326EB05D-CA81-5360-AFF2-17601509313A}"/>
              </a:ext>
            </a:extLst>
          </p:cNvPr>
          <p:cNvSpPr txBox="1"/>
          <p:nvPr/>
        </p:nvSpPr>
        <p:spPr>
          <a:xfrm>
            <a:off x="1498911" y="5070485"/>
            <a:ext cx="3283080" cy="46166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a:solidFill>
                  <a:srgbClr val="0033A0"/>
                </a:solidFill>
                <a:uFillTx/>
                <a:latin typeface="Arial" pitchFamily="34"/>
                <a:cs typeface="Arial" pitchFamily="34"/>
              </a:rPr>
              <a:t>Injector for PETRA </a:t>
            </a:r>
            <a:r>
              <a:rPr lang="en-US" sz="2400" b="1" i="0" u="none" strike="noStrike" kern="0" cap="none" spc="0" baseline="0">
                <a:solidFill>
                  <a:srgbClr val="0033A0"/>
                </a:solidFill>
                <a:uFillTx/>
                <a:latin typeface="Arial" pitchFamily="34"/>
                <a:cs typeface="Arial" pitchFamily="34"/>
              </a:rPr>
              <a:t>IV</a:t>
            </a:r>
            <a:endParaRPr lang="en-CH" sz="2400" b="1" i="0" u="none" strike="noStrike" kern="1200" cap="none" spc="0" baseline="0">
              <a:solidFill>
                <a:srgbClr val="0033A0"/>
              </a:solidFill>
              <a:uFillTx/>
              <a:latin typeface="Arial" pitchFamily="34"/>
              <a:cs typeface="Arial" pitchFamily="34"/>
            </a:endParaRPr>
          </a:p>
        </p:txBody>
      </p:sp>
      <p:sp>
        <p:nvSpPr>
          <p:cNvPr id="15" name="Textfeld 17">
            <a:extLst>
              <a:ext uri="{FF2B5EF4-FFF2-40B4-BE49-F238E27FC236}">
                <a16:creationId xmlns:a16="http://schemas.microsoft.com/office/drawing/2014/main" id="{A7F1F493-C882-8183-014E-2CAF0C574BFD}"/>
              </a:ext>
            </a:extLst>
          </p:cNvPr>
          <p:cNvSpPr txBox="1"/>
          <p:nvPr/>
        </p:nvSpPr>
        <p:spPr>
          <a:xfrm>
            <a:off x="1206925" y="2440698"/>
            <a:ext cx="1547219" cy="46166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a:solidFill>
                  <a:srgbClr val="000000"/>
                </a:solidFill>
                <a:uFillTx/>
                <a:latin typeface="Arial" pitchFamily="34"/>
                <a:cs typeface="Arial" pitchFamily="34"/>
              </a:rPr>
              <a:t>~5 years*</a:t>
            </a:r>
            <a:endParaRPr lang="en-GB" sz="2400" b="1" i="0" u="none" strike="noStrike" kern="1200" cap="none" spc="0" baseline="0">
              <a:solidFill>
                <a:srgbClr val="000000"/>
              </a:solidFill>
              <a:uFillTx/>
              <a:latin typeface="Arial" pitchFamily="34"/>
              <a:cs typeface="Arial" pitchFamily="34"/>
            </a:endParaRPr>
          </a:p>
        </p:txBody>
      </p:sp>
      <p:pic>
        <p:nvPicPr>
          <p:cNvPr id="16" name="Picture 12">
            <a:extLst>
              <a:ext uri="{FF2B5EF4-FFF2-40B4-BE49-F238E27FC236}">
                <a16:creationId xmlns:a16="http://schemas.microsoft.com/office/drawing/2014/main" id="{BA0CD6AB-503F-FD5D-40FD-FA20CA67015B}"/>
              </a:ext>
            </a:extLst>
          </p:cNvPr>
          <p:cNvPicPr>
            <a:picLocks noChangeAspect="1"/>
          </p:cNvPicPr>
          <p:nvPr/>
        </p:nvPicPr>
        <p:blipFill>
          <a:blip r:embed="rId3"/>
          <a:stretch>
            <a:fillRect/>
          </a:stretch>
        </p:blipFill>
        <p:spPr>
          <a:xfrm>
            <a:off x="9045381" y="982879"/>
            <a:ext cx="1369734" cy="680450"/>
          </a:xfrm>
          <a:prstGeom prst="rect">
            <a:avLst/>
          </a:prstGeom>
          <a:noFill/>
          <a:ln cap="flat">
            <a:noFill/>
          </a:ln>
        </p:spPr>
      </p:pic>
      <p:sp>
        <p:nvSpPr>
          <p:cNvPr id="17" name="Textfeld 20">
            <a:extLst>
              <a:ext uri="{FF2B5EF4-FFF2-40B4-BE49-F238E27FC236}">
                <a16:creationId xmlns:a16="http://schemas.microsoft.com/office/drawing/2014/main" id="{D501F2FA-4E48-C079-6450-1EB7EE844588}"/>
              </a:ext>
            </a:extLst>
          </p:cNvPr>
          <p:cNvSpPr txBox="1"/>
          <p:nvPr/>
        </p:nvSpPr>
        <p:spPr>
          <a:xfrm>
            <a:off x="9168112" y="785780"/>
            <a:ext cx="915634"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Arial" pitchFamily="34"/>
                <a:cs typeface="Arial" pitchFamily="34"/>
              </a:rPr>
              <a:t>US: P5</a:t>
            </a:r>
            <a:endParaRPr lang="en-GB" sz="1800" b="0" i="0" u="none" strike="noStrike" kern="1200" cap="none" spc="0" baseline="0">
              <a:solidFill>
                <a:srgbClr val="000000"/>
              </a:solidFill>
              <a:uFillTx/>
              <a:latin typeface="Arial" pitchFamily="34"/>
              <a:cs typeface="Arial" pitchFamily="34"/>
            </a:endParaRPr>
          </a:p>
        </p:txBody>
      </p:sp>
      <p:sp>
        <p:nvSpPr>
          <p:cNvPr id="18" name="Textfeld 21">
            <a:extLst>
              <a:ext uri="{FF2B5EF4-FFF2-40B4-BE49-F238E27FC236}">
                <a16:creationId xmlns:a16="http://schemas.microsoft.com/office/drawing/2014/main" id="{A1FCFA88-3494-EFCD-37EA-89C5AFBDDC94}"/>
              </a:ext>
            </a:extLst>
          </p:cNvPr>
          <p:cNvSpPr txBox="1"/>
          <p:nvPr/>
        </p:nvSpPr>
        <p:spPr>
          <a:xfrm>
            <a:off x="7327763" y="4327983"/>
            <a:ext cx="941283" cy="646334"/>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Arial" pitchFamily="34"/>
                <a:cs typeface="Arial" pitchFamily="34"/>
              </a:rPr>
              <a:t>HALHF</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0" cap="none" spc="0" baseline="0">
                <a:solidFill>
                  <a:srgbClr val="000000"/>
                </a:solidFill>
                <a:uFillTx/>
                <a:latin typeface="Arial" pitchFamily="34"/>
                <a:cs typeface="Arial" pitchFamily="34"/>
              </a:rPr>
              <a:t>ALiVE</a:t>
            </a:r>
            <a:endParaRPr lang="en-GB" sz="1800" b="0" i="0" u="none" strike="noStrike" kern="1200" cap="none" spc="0" baseline="0">
              <a:solidFill>
                <a:srgbClr val="000000"/>
              </a:solidFill>
              <a:uFillTx/>
              <a:latin typeface="Arial" pitchFamily="34"/>
              <a:cs typeface="Arial" pitchFamily="34"/>
            </a:endParaRPr>
          </a:p>
        </p:txBody>
      </p:sp>
      <p:sp>
        <p:nvSpPr>
          <p:cNvPr id="19" name="Textfeld 22">
            <a:extLst>
              <a:ext uri="{FF2B5EF4-FFF2-40B4-BE49-F238E27FC236}">
                <a16:creationId xmlns:a16="http://schemas.microsoft.com/office/drawing/2014/main" id="{1694A5EE-DC4D-C7D8-950E-342D6EDB845E}"/>
              </a:ext>
            </a:extLst>
          </p:cNvPr>
          <p:cNvSpPr txBox="1"/>
          <p:nvPr/>
        </p:nvSpPr>
        <p:spPr>
          <a:xfrm>
            <a:off x="9269272" y="4275295"/>
            <a:ext cx="1556839" cy="646334"/>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0" cap="none" spc="0" baseline="0">
                <a:solidFill>
                  <a:srgbClr val="000000"/>
                </a:solidFill>
                <a:uFillTx/>
                <a:latin typeface="Arial" pitchFamily="34"/>
                <a:cs typeface="Arial" pitchFamily="34"/>
              </a:rPr>
              <a:t>10 TeV </a:t>
            </a:r>
            <a:br>
              <a:rPr lang="en-US" sz="1800" b="0" i="0" u="none" strike="noStrike" kern="0" cap="none" spc="0" baseline="0">
                <a:solidFill>
                  <a:srgbClr val="000000"/>
                </a:solidFill>
                <a:uFillTx/>
                <a:latin typeface="Arial" pitchFamily="34"/>
                <a:cs typeface="Arial" pitchFamily="34"/>
              </a:rPr>
            </a:br>
            <a:r>
              <a:rPr lang="en-US" sz="1800" b="0" i="0" u="none" strike="noStrike" kern="0" cap="none" spc="0" baseline="0">
                <a:solidFill>
                  <a:srgbClr val="000000"/>
                </a:solidFill>
                <a:uFillTx/>
                <a:latin typeface="Arial" pitchFamily="34"/>
                <a:cs typeface="Arial" pitchFamily="34"/>
              </a:rPr>
              <a:t>Design Study</a:t>
            </a:r>
            <a:endParaRPr lang="en-GB" sz="1800" b="0" i="0" u="none" strike="noStrike" kern="1200" cap="none" spc="0" baseline="0">
              <a:solidFill>
                <a:srgbClr val="000000"/>
              </a:solidFill>
              <a:uFillTx/>
              <a:latin typeface="Arial" pitchFamily="34"/>
              <a:cs typeface="Arial" pitchFamily="34"/>
            </a:endParaRPr>
          </a:p>
        </p:txBody>
      </p:sp>
      <p:pic>
        <p:nvPicPr>
          <p:cNvPr id="20" name="Grafik 17" descr="Ein Bild, das Text, Schrift, Logo, Screenshot enthält.&#10;&#10;KI-generierte Inhalte können fehlerhaft sein.">
            <a:extLst>
              <a:ext uri="{FF2B5EF4-FFF2-40B4-BE49-F238E27FC236}">
                <a16:creationId xmlns:a16="http://schemas.microsoft.com/office/drawing/2014/main" id="{763F7D4D-F23B-4D59-8A08-B55B394BDC03}"/>
              </a:ext>
            </a:extLst>
          </p:cNvPr>
          <p:cNvPicPr>
            <a:picLocks noChangeAspect="1"/>
          </p:cNvPicPr>
          <p:nvPr/>
        </p:nvPicPr>
        <p:blipFill>
          <a:blip r:embed="rId4"/>
          <a:stretch>
            <a:fillRect/>
          </a:stretch>
        </p:blipFill>
        <p:spPr>
          <a:xfrm>
            <a:off x="10620783" y="3698071"/>
            <a:ext cx="941283" cy="577233"/>
          </a:xfrm>
          <a:prstGeom prst="rect">
            <a:avLst/>
          </a:prstGeom>
          <a:noFill/>
          <a:ln cap="flat">
            <a:noFill/>
          </a:ln>
        </p:spPr>
      </p:pic>
      <p:sp>
        <p:nvSpPr>
          <p:cNvPr id="21" name="Textfeld 16">
            <a:extLst>
              <a:ext uri="{FF2B5EF4-FFF2-40B4-BE49-F238E27FC236}">
                <a16:creationId xmlns:a16="http://schemas.microsoft.com/office/drawing/2014/main" id="{DA3A9EFB-BF17-F437-2BBF-74D2EFC40234}"/>
              </a:ext>
            </a:extLst>
          </p:cNvPr>
          <p:cNvSpPr txBox="1"/>
          <p:nvPr/>
        </p:nvSpPr>
        <p:spPr>
          <a:xfrm>
            <a:off x="3261308" y="2152753"/>
            <a:ext cx="1718742" cy="46166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dirty="0">
                <a:solidFill>
                  <a:srgbClr val="000000"/>
                </a:solidFill>
                <a:uFillTx/>
                <a:latin typeface="Arial" pitchFamily="34"/>
                <a:cs typeface="Arial" pitchFamily="34"/>
              </a:rPr>
              <a:t>~10 years*</a:t>
            </a:r>
            <a:endParaRPr lang="en-GB" sz="2400" b="1" i="0" u="none" strike="noStrike" kern="1200" cap="none" spc="0" baseline="0" dirty="0">
              <a:solidFill>
                <a:srgbClr val="000000"/>
              </a:solidFill>
              <a:uFillTx/>
              <a:latin typeface="Arial" pitchFamily="34"/>
              <a:cs typeface="Arial" pitchFamily="34"/>
            </a:endParaRPr>
          </a:p>
        </p:txBody>
      </p:sp>
      <p:sp>
        <p:nvSpPr>
          <p:cNvPr id="22" name="Textfeld 23">
            <a:extLst>
              <a:ext uri="{FF2B5EF4-FFF2-40B4-BE49-F238E27FC236}">
                <a16:creationId xmlns:a16="http://schemas.microsoft.com/office/drawing/2014/main" id="{FCC60D1F-15E1-86A9-A2AD-13BEB39E7725}"/>
              </a:ext>
            </a:extLst>
          </p:cNvPr>
          <p:cNvSpPr txBox="1"/>
          <p:nvPr/>
        </p:nvSpPr>
        <p:spPr>
          <a:xfrm>
            <a:off x="219419" y="5934218"/>
            <a:ext cx="5788526"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Arial" pitchFamily="34"/>
                <a:cs typeface="Arial" pitchFamily="34"/>
              </a:rPr>
              <a:t>* Realistic timescale with current funding commitment</a:t>
            </a:r>
            <a:endParaRPr lang="en-GB" sz="1800" b="0" i="0" u="none" strike="noStrike" kern="1200" cap="none" spc="0" baseline="0" dirty="0">
              <a:solidFill>
                <a:srgbClr val="000000"/>
              </a:solidFill>
              <a:uFillTx/>
              <a:latin typeface="Arial" pitchFamily="34"/>
              <a:cs typeface="Arial" pitchFamily="34"/>
            </a:endParaRPr>
          </a:p>
        </p:txBody>
      </p:sp>
      <p:sp>
        <p:nvSpPr>
          <p:cNvPr id="23" name="Textfeld 28">
            <a:extLst>
              <a:ext uri="{FF2B5EF4-FFF2-40B4-BE49-F238E27FC236}">
                <a16:creationId xmlns:a16="http://schemas.microsoft.com/office/drawing/2014/main" id="{6F0573F4-94DC-9FA1-A39D-340940965F6F}"/>
              </a:ext>
            </a:extLst>
          </p:cNvPr>
          <p:cNvSpPr txBox="1"/>
          <p:nvPr/>
        </p:nvSpPr>
        <p:spPr>
          <a:xfrm>
            <a:off x="5447766" y="2012896"/>
            <a:ext cx="179526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Arial" pitchFamily="34"/>
                <a:cs typeface="Arial" pitchFamily="34"/>
              </a:rPr>
              <a:t>Collider building block**</a:t>
            </a:r>
          </a:p>
        </p:txBody>
      </p:sp>
      <p:sp>
        <p:nvSpPr>
          <p:cNvPr id="24" name="TextBox 15">
            <a:extLst>
              <a:ext uri="{FF2B5EF4-FFF2-40B4-BE49-F238E27FC236}">
                <a16:creationId xmlns:a16="http://schemas.microsoft.com/office/drawing/2014/main" id="{4AECB4C8-EB1E-3FC1-0602-441D524C215F}"/>
              </a:ext>
            </a:extLst>
          </p:cNvPr>
          <p:cNvSpPr txBox="1"/>
          <p:nvPr/>
        </p:nvSpPr>
        <p:spPr>
          <a:xfrm>
            <a:off x="1500859" y="4723753"/>
            <a:ext cx="1741182" cy="46166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a:solidFill>
                  <a:srgbClr val="0033A0"/>
                </a:solidFill>
                <a:uFillTx/>
                <a:latin typeface="Arial" pitchFamily="34"/>
                <a:cs typeface="Arial" pitchFamily="34"/>
              </a:rPr>
              <a:t>EuPRAXIA</a:t>
            </a:r>
            <a:endParaRPr lang="en-CH" sz="2400" b="1" i="0" u="none" strike="noStrike" kern="1200" cap="none" spc="0" baseline="0">
              <a:solidFill>
                <a:srgbClr val="0033A0"/>
              </a:solidFill>
              <a:uFillTx/>
              <a:latin typeface="Arial" pitchFamily="34"/>
              <a:cs typeface="Arial" pitchFamily="34"/>
            </a:endParaRPr>
          </a:p>
        </p:txBody>
      </p:sp>
      <p:sp>
        <p:nvSpPr>
          <p:cNvPr id="25" name="Textfeld 23">
            <a:extLst>
              <a:ext uri="{FF2B5EF4-FFF2-40B4-BE49-F238E27FC236}">
                <a16:creationId xmlns:a16="http://schemas.microsoft.com/office/drawing/2014/main" id="{5A9ED4C1-1EAD-6184-024A-F3AD4AE54A16}"/>
              </a:ext>
            </a:extLst>
          </p:cNvPr>
          <p:cNvSpPr txBox="1"/>
          <p:nvPr/>
        </p:nvSpPr>
        <p:spPr>
          <a:xfrm>
            <a:off x="9792510" y="5901875"/>
            <a:ext cx="2271406"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Arial" pitchFamily="34"/>
                <a:cs typeface="Arial" pitchFamily="34"/>
              </a:rPr>
              <a:t>** Funding uncertain</a:t>
            </a:r>
            <a:endParaRPr lang="en-GB" sz="1800" b="0" i="0" u="none" strike="noStrike" kern="1200" cap="none" spc="0" baseline="0">
              <a:solidFill>
                <a:srgbClr val="000000"/>
              </a:solidFill>
              <a:uFillTx/>
              <a:latin typeface="Arial" pitchFamily="34"/>
              <a:cs typeface="Arial" pitchFamily="34"/>
            </a:endParaRPr>
          </a:p>
        </p:txBody>
      </p:sp>
      <p:sp>
        <p:nvSpPr>
          <p:cNvPr id="26" name="Fußzeilenplatzhalter 3">
            <a:extLst>
              <a:ext uri="{FF2B5EF4-FFF2-40B4-BE49-F238E27FC236}">
                <a16:creationId xmlns:a16="http://schemas.microsoft.com/office/drawing/2014/main" id="{A4F0FBA1-6B95-9207-35F0-71BDC3195C60}"/>
              </a:ext>
            </a:extLst>
          </p:cNvPr>
          <p:cNvSpPr txBox="1"/>
          <p:nvPr/>
        </p:nvSpPr>
        <p:spPr>
          <a:xfrm>
            <a:off x="4259266" y="6383847"/>
            <a:ext cx="6572222"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33A0"/>
                </a:solidFill>
                <a:uFillTx/>
                <a:latin typeface="Arial"/>
              </a:rPr>
              <a:t>High-Gradient Wakefield Accelerators, ESPP Symposium Venice 2025</a:t>
            </a:r>
          </a:p>
        </p:txBody>
      </p:sp>
      <p:sp>
        <p:nvSpPr>
          <p:cNvPr id="27" name="Datumsplatzhalter 39">
            <a:extLst>
              <a:ext uri="{FF2B5EF4-FFF2-40B4-BE49-F238E27FC236}">
                <a16:creationId xmlns:a16="http://schemas.microsoft.com/office/drawing/2014/main" id="{313EC4D3-9CE2-ED85-E149-EF962EF13634}"/>
              </a:ext>
            </a:extLst>
          </p:cNvPr>
          <p:cNvSpPr txBox="1"/>
          <p:nvPr/>
        </p:nvSpPr>
        <p:spPr>
          <a:xfrm>
            <a:off x="2495598" y="6378351"/>
            <a:ext cx="1620792"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0033A0"/>
                </a:solidFill>
                <a:uFillTx/>
                <a:latin typeface="Arial"/>
              </a:rPr>
              <a:t>23.06.2025</a:t>
            </a:r>
            <a:endParaRPr lang="en-GB" sz="1000" b="0" i="0" u="none" strike="noStrike" kern="1200" cap="none" spc="0" baseline="0">
              <a:solidFill>
                <a:srgbClr val="0033A0"/>
              </a:solidFill>
              <a:uFillTx/>
              <a:latin typeface="Arial"/>
            </a:endParaRPr>
          </a:p>
        </p:txBody>
      </p:sp>
      <p:sp>
        <p:nvSpPr>
          <p:cNvPr id="28" name="Foliennummernplatzhalter 4">
            <a:extLst>
              <a:ext uri="{FF2B5EF4-FFF2-40B4-BE49-F238E27FC236}">
                <a16:creationId xmlns:a16="http://schemas.microsoft.com/office/drawing/2014/main" id="{14E33A97-2C9C-56A4-3CC8-1753E25A2ED6}"/>
              </a:ext>
            </a:extLst>
          </p:cNvPr>
          <p:cNvSpPr txBox="1"/>
          <p:nvPr/>
        </p:nvSpPr>
        <p:spPr>
          <a:xfrm>
            <a:off x="11107545" y="6383847"/>
            <a:ext cx="681255"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dirty="0">
                <a:solidFill>
                  <a:srgbClr val="0033A0"/>
                </a:solidFill>
                <a:uFillTx/>
                <a:latin typeface="Arial"/>
              </a:rPr>
              <a:t>12</a:t>
            </a:r>
            <a:r>
              <a:rPr lang="en-US" sz="1000" dirty="0">
                <a:solidFill>
                  <a:srgbClr val="0033A0"/>
                </a:solidFill>
                <a:latin typeface="Arial"/>
              </a:rPr>
              <a:t> / 15</a:t>
            </a:r>
            <a:endParaRPr lang="en-US" sz="1000" b="0" i="0" u="none" strike="noStrike" kern="1200" cap="none" spc="0" baseline="0" dirty="0">
              <a:solidFill>
                <a:srgbClr val="0033A0"/>
              </a:solidFill>
              <a:uFillTx/>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7" grpId="0"/>
      <p:bldP spid="18" grpId="0"/>
      <p:bldP spid="19" grpId="0"/>
      <p:bldP spid="21" grpId="0"/>
      <p:bldP spid="23" grpId="0"/>
      <p:bldP spid="24" grpId="0"/>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name="Slide21075">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F50BCC-4EDB-0B4E-6570-1A12E5802F22}"/>
              </a:ext>
            </a:extLst>
          </p:cNvPr>
          <p:cNvSpPr txBox="1">
            <a:spLocks noGrp="1"/>
          </p:cNvSpPr>
          <p:nvPr>
            <p:ph type="title"/>
          </p:nvPr>
        </p:nvSpPr>
        <p:spPr/>
        <p:txBody>
          <a:bodyPr anchorCtr="1"/>
          <a:lstStyle/>
          <a:p>
            <a:pPr lvl="0" algn="ctr"/>
            <a:r>
              <a:rPr lang="en-US" dirty="0"/>
              <a:t>Recent Review of the LDG R&amp;D Efforts</a:t>
            </a:r>
            <a:endParaRPr lang="en-GB" dirty="0"/>
          </a:p>
        </p:txBody>
      </p:sp>
      <p:sp>
        <p:nvSpPr>
          <p:cNvPr id="3" name="Foliennummernplatzhalter 4">
            <a:extLst>
              <a:ext uri="{FF2B5EF4-FFF2-40B4-BE49-F238E27FC236}">
                <a16:creationId xmlns:a16="http://schemas.microsoft.com/office/drawing/2014/main" id="{E1001E67-54F1-40F0-2E85-1BDB57090B63}"/>
              </a:ext>
            </a:extLst>
          </p:cNvPr>
          <p:cNvSpPr txBox="1"/>
          <p:nvPr/>
        </p:nvSpPr>
        <p:spPr>
          <a:xfrm>
            <a:off x="11107545" y="6383847"/>
            <a:ext cx="681255"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dirty="0">
                <a:solidFill>
                  <a:srgbClr val="0033A0"/>
                </a:solidFill>
                <a:uFillTx/>
                <a:latin typeface="Arial"/>
              </a:rPr>
              <a:t>13</a:t>
            </a:r>
            <a:r>
              <a:rPr lang="en-US" sz="1000" dirty="0">
                <a:solidFill>
                  <a:srgbClr val="0033A0"/>
                </a:solidFill>
                <a:latin typeface="Arial"/>
              </a:rPr>
              <a:t> / 15</a:t>
            </a:r>
            <a:endParaRPr lang="en-US" sz="1000" b="0" i="0" u="none" strike="noStrike" kern="1200" cap="none" spc="0" baseline="0" dirty="0">
              <a:solidFill>
                <a:srgbClr val="0033A0"/>
              </a:solidFill>
              <a:uFillTx/>
              <a:latin typeface="Arial"/>
            </a:endParaRPr>
          </a:p>
        </p:txBody>
      </p:sp>
      <p:sp>
        <p:nvSpPr>
          <p:cNvPr id="5" name="Textfeld 20">
            <a:extLst>
              <a:ext uri="{FF2B5EF4-FFF2-40B4-BE49-F238E27FC236}">
                <a16:creationId xmlns:a16="http://schemas.microsoft.com/office/drawing/2014/main" id="{748C2644-08F2-20F0-3DB8-3839FFA8D288}"/>
              </a:ext>
            </a:extLst>
          </p:cNvPr>
          <p:cNvSpPr txBox="1"/>
          <p:nvPr/>
        </p:nvSpPr>
        <p:spPr>
          <a:xfrm>
            <a:off x="10256623" y="124934"/>
            <a:ext cx="1732074"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Arial" panose="020B0604020202020204" pitchFamily="34" charset="0"/>
                <a:cs typeface="Arial" panose="020B0604020202020204" pitchFamily="34" charset="0"/>
              </a:rPr>
              <a:t>February 2025</a:t>
            </a:r>
            <a:endParaRPr lang="en-GB" sz="1800" b="0" i="0" u="none" strike="noStrike" kern="1200" cap="none" spc="0" baseline="0" dirty="0">
              <a:solidFill>
                <a:srgbClr val="000000"/>
              </a:solidFill>
              <a:uFillTx/>
              <a:latin typeface="Arial" panose="020B0604020202020204" pitchFamily="34" charset="0"/>
              <a:cs typeface="Arial" panose="020B0604020202020204" pitchFamily="34" charset="0"/>
            </a:endParaRPr>
          </a:p>
        </p:txBody>
      </p:sp>
      <p:sp>
        <p:nvSpPr>
          <p:cNvPr id="6" name="Textfeld 21">
            <a:extLst>
              <a:ext uri="{FF2B5EF4-FFF2-40B4-BE49-F238E27FC236}">
                <a16:creationId xmlns:a16="http://schemas.microsoft.com/office/drawing/2014/main" id="{3ED7933B-17F2-01D0-4824-C7E30A2F4161}"/>
              </a:ext>
            </a:extLst>
          </p:cNvPr>
          <p:cNvSpPr txBox="1"/>
          <p:nvPr/>
        </p:nvSpPr>
        <p:spPr>
          <a:xfrm>
            <a:off x="2090054" y="822905"/>
            <a:ext cx="8048348" cy="276999"/>
          </a:xfrm>
          <a:prstGeom prst="rect">
            <a:avLst/>
          </a:prstGeom>
          <a:noFill/>
          <a:ln w="9528" cap="flat">
            <a:solidFill>
              <a:srgbClr val="FFFFFF"/>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1" i="0" u="none" strike="noStrike" kern="1200" cap="none" spc="0" baseline="0" dirty="0">
                <a:solidFill>
                  <a:srgbClr val="EE6611"/>
                </a:solidFill>
                <a:uFillTx/>
                <a:latin typeface="Arial" panose="020B0604020202020204" pitchFamily="34" charset="0"/>
                <a:cs typeface="Arial" panose="020B0604020202020204" pitchFamily="34" charset="0"/>
              </a:rPr>
              <a:t>ESPP Input #154: European Accelerator R&amp;D Platform Review for the Laboratory Directors Group (</a:t>
            </a:r>
            <a:r>
              <a:rPr lang="en-GB" sz="1200" b="1" i="0" u="none" strike="noStrike" kern="1200" cap="none" spc="0" baseline="0" dirty="0">
                <a:solidFill>
                  <a:srgbClr val="EE6611"/>
                </a:solidFill>
                <a:uFillTx/>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link</a:t>
            </a:r>
            <a:r>
              <a:rPr lang="en-GB" sz="1200" b="1" i="0" u="none" strike="noStrike" kern="1200" cap="none" spc="0" baseline="0" dirty="0">
                <a:solidFill>
                  <a:srgbClr val="EE6611"/>
                </a:solidFill>
                <a:uFillTx/>
                <a:latin typeface="Arial" panose="020B0604020202020204" pitchFamily="34" charset="0"/>
                <a:cs typeface="Arial" panose="020B0604020202020204" pitchFamily="34" charset="0"/>
              </a:rPr>
              <a:t>)</a:t>
            </a:r>
          </a:p>
        </p:txBody>
      </p:sp>
      <p:sp>
        <p:nvSpPr>
          <p:cNvPr id="8" name="Fußzeilenplatzhalter 3">
            <a:extLst>
              <a:ext uri="{FF2B5EF4-FFF2-40B4-BE49-F238E27FC236}">
                <a16:creationId xmlns:a16="http://schemas.microsoft.com/office/drawing/2014/main" id="{25248F55-22F8-16CB-FCCC-8C888C22ADE0}"/>
              </a:ext>
            </a:extLst>
          </p:cNvPr>
          <p:cNvSpPr txBox="1"/>
          <p:nvPr/>
        </p:nvSpPr>
        <p:spPr>
          <a:xfrm>
            <a:off x="4259266" y="6383847"/>
            <a:ext cx="6572222"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33A0"/>
                </a:solidFill>
                <a:uFillTx/>
                <a:latin typeface="Arial"/>
              </a:rPr>
              <a:t>High-Gradient Wakefield Accelerators, ESPP Symposium Venice 2025</a:t>
            </a:r>
          </a:p>
        </p:txBody>
      </p:sp>
      <p:sp>
        <p:nvSpPr>
          <p:cNvPr id="9" name="Datumsplatzhalter 39">
            <a:extLst>
              <a:ext uri="{FF2B5EF4-FFF2-40B4-BE49-F238E27FC236}">
                <a16:creationId xmlns:a16="http://schemas.microsoft.com/office/drawing/2014/main" id="{15F4C552-5C1C-8C67-9890-CFD54B6226CD}"/>
              </a:ext>
            </a:extLst>
          </p:cNvPr>
          <p:cNvSpPr txBox="1"/>
          <p:nvPr/>
        </p:nvSpPr>
        <p:spPr>
          <a:xfrm>
            <a:off x="2495598" y="6378351"/>
            <a:ext cx="1620792"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0033A0"/>
                </a:solidFill>
                <a:uFillTx/>
                <a:latin typeface="Arial"/>
              </a:rPr>
              <a:t>23.06.2025</a:t>
            </a:r>
            <a:endParaRPr lang="en-GB" sz="1000" b="0" i="0" u="none" strike="noStrike" kern="1200" cap="none" spc="0" baseline="0">
              <a:solidFill>
                <a:srgbClr val="0033A0"/>
              </a:solidFill>
              <a:uFillTx/>
              <a:latin typeface="Arial"/>
            </a:endParaRPr>
          </a:p>
        </p:txBody>
      </p:sp>
      <p:pic>
        <p:nvPicPr>
          <p:cNvPr id="10" name="Grafik 26">
            <a:extLst>
              <a:ext uri="{FF2B5EF4-FFF2-40B4-BE49-F238E27FC236}">
                <a16:creationId xmlns:a16="http://schemas.microsoft.com/office/drawing/2014/main" id="{D05D5500-9464-4E05-E547-B15CC6BB8228}"/>
              </a:ext>
            </a:extLst>
          </p:cNvPr>
          <p:cNvPicPr>
            <a:picLocks noChangeAspect="1"/>
          </p:cNvPicPr>
          <p:nvPr/>
        </p:nvPicPr>
        <p:blipFill>
          <a:blip r:embed="rId3"/>
          <a:stretch>
            <a:fillRect/>
          </a:stretch>
        </p:blipFill>
        <p:spPr>
          <a:xfrm>
            <a:off x="6096000" y="1193640"/>
            <a:ext cx="5915748" cy="2338868"/>
          </a:xfrm>
          <a:prstGeom prst="rect">
            <a:avLst/>
          </a:prstGeom>
          <a:noFill/>
          <a:ln cap="flat">
            <a:noFill/>
          </a:ln>
        </p:spPr>
      </p:pic>
      <p:sp>
        <p:nvSpPr>
          <p:cNvPr id="11" name="Textfeld 8">
            <a:extLst>
              <a:ext uri="{FF2B5EF4-FFF2-40B4-BE49-F238E27FC236}">
                <a16:creationId xmlns:a16="http://schemas.microsoft.com/office/drawing/2014/main" id="{FF5DF388-0931-E335-4C24-2D3BD2CF125C}"/>
              </a:ext>
            </a:extLst>
          </p:cNvPr>
          <p:cNvSpPr txBox="1"/>
          <p:nvPr/>
        </p:nvSpPr>
        <p:spPr>
          <a:xfrm>
            <a:off x="6263845" y="3872386"/>
            <a:ext cx="5580058" cy="203132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dirty="0">
                <a:solidFill>
                  <a:srgbClr val="0033A0"/>
                </a:solidFill>
                <a:uFillTx/>
                <a:latin typeface="Arial" pitchFamily="34"/>
                <a:cs typeface="Arial" pitchFamily="34"/>
              </a:rPr>
              <a:t>Recommendations (</a:t>
            </a:r>
            <a:r>
              <a:rPr lang="en-GB" sz="1800" b="1" i="0" u="none" strike="noStrike" kern="1200" cap="none" spc="0" baseline="0" dirty="0">
                <a:solidFill>
                  <a:srgbClr val="0033A0"/>
                </a:solidFill>
                <a:uFillTx/>
                <a:latin typeface="Arial" pitchFamily="34"/>
                <a:cs typeface="Arial" pitchFamily="34"/>
                <a:hlinkClick r:id="rId4">
                  <a:extLst>
                    <a:ext uri="{A12FA001-AC4F-418D-AE19-62706E023703}">
                      <ahyp:hlinkClr xmlns:ahyp="http://schemas.microsoft.com/office/drawing/2018/hyperlinkcolor" val="tx"/>
                    </a:ext>
                  </a:extLst>
                </a:hlinkClick>
              </a:rPr>
              <a:t>link</a:t>
            </a:r>
            <a:r>
              <a:rPr lang="en-GB" sz="1800" b="1" i="0" u="none" strike="noStrike" kern="1200" cap="none" spc="0" baseline="0" dirty="0">
                <a:solidFill>
                  <a:srgbClr val="0033A0"/>
                </a:solidFill>
                <a:uFillTx/>
                <a:latin typeface="Arial" pitchFamily="34"/>
                <a:cs typeface="Arial" pitchFamily="34"/>
              </a:rPr>
              <a:t>)</a:t>
            </a:r>
            <a:r>
              <a:rPr lang="en-GB" sz="1800" b="0" i="0" u="none" strike="noStrike" kern="1200" cap="none" spc="0" baseline="0" dirty="0">
                <a:solidFill>
                  <a:srgbClr val="0033A0"/>
                </a:solidFill>
                <a:uFillTx/>
                <a:latin typeface="Arial" pitchFamily="34"/>
                <a:cs typeface="Arial" pitchFamily="34"/>
              </a:rPr>
              <a:t>: </a:t>
            </a:r>
            <a:endParaRPr lang="en-GB" sz="1800" b="1" i="0" u="none" strike="noStrike" kern="1200" cap="none" spc="0" baseline="0" dirty="0">
              <a:solidFill>
                <a:srgbClr val="0033A0"/>
              </a:solidFill>
              <a:uFillTx/>
              <a:latin typeface="Arial" pitchFamily="34"/>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dirty="0">
                <a:solidFill>
                  <a:srgbClr val="0033A0"/>
                </a:solidFill>
                <a:uFillTx/>
                <a:latin typeface="Arial" pitchFamily="34"/>
                <a:cs typeface="Arial" pitchFamily="34"/>
              </a:rPr>
              <a:t>#1: </a:t>
            </a:r>
            <a:r>
              <a:rPr lang="en-GB" sz="1800" i="0" u="none" strike="noStrike" kern="1200" cap="none" spc="0" baseline="0" dirty="0">
                <a:solidFill>
                  <a:srgbClr val="0033A0"/>
                </a:solidFill>
                <a:uFillTx/>
                <a:latin typeface="Arial" pitchFamily="34"/>
                <a:cs typeface="Arial" pitchFamily="34"/>
              </a:rPr>
              <a:t>Ensure the timely completion of HALHF pre-CDR study and plan for an independent review</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b="1" dirty="0">
              <a:solidFill>
                <a:srgbClr val="0033A0"/>
              </a:solidFill>
              <a:latin typeface="Arial" pitchFamily="34"/>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dirty="0">
                <a:solidFill>
                  <a:srgbClr val="0033A0"/>
                </a:solidFill>
                <a:uFillTx/>
                <a:latin typeface="Arial" pitchFamily="34"/>
                <a:cs typeface="Arial" pitchFamily="34"/>
              </a:rPr>
              <a:t>#2: </a:t>
            </a:r>
            <a:r>
              <a:rPr lang="en-GB" sz="1800" b="0" i="0" u="none" strike="noStrike" kern="1200" cap="none" spc="0" baseline="0" dirty="0">
                <a:solidFill>
                  <a:srgbClr val="0033A0"/>
                </a:solidFill>
                <a:uFillTx/>
                <a:latin typeface="Arial" pitchFamily="34"/>
                <a:cs typeface="Arial" pitchFamily="34"/>
              </a:rPr>
              <a:t>Develop a plan to construct a demonstrator for multi-stage plasma acceleration capable of producing collider-grade beams</a:t>
            </a:r>
            <a:endParaRPr lang="en-GB" sz="1800" b="0" i="0" u="none" strike="noStrike" kern="1200" cap="none" spc="0" baseline="0" dirty="0">
              <a:solidFill>
                <a:srgbClr val="000000"/>
              </a:solidFill>
              <a:uFillTx/>
              <a:latin typeface="Aptos"/>
            </a:endParaRPr>
          </a:p>
        </p:txBody>
      </p:sp>
      <p:sp>
        <p:nvSpPr>
          <p:cNvPr id="12" name="Rectangle 1">
            <a:extLst>
              <a:ext uri="{FF2B5EF4-FFF2-40B4-BE49-F238E27FC236}">
                <a16:creationId xmlns:a16="http://schemas.microsoft.com/office/drawing/2014/main" id="{1CDD2A63-1E80-DDA2-91BC-F1F6B742B9FA}"/>
              </a:ext>
            </a:extLst>
          </p:cNvPr>
          <p:cNvSpPr>
            <a:spLocks noChangeArrowheads="1"/>
          </p:cNvSpPr>
          <p:nvPr/>
        </p:nvSpPr>
        <p:spPr bwMode="auto">
          <a:xfrm rot="10800000" flipV="1">
            <a:off x="407985" y="1368812"/>
            <a:ext cx="5483325"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800" b="1" i="0" u="none" strike="noStrike" cap="none" normalizeH="0" baseline="0" dirty="0">
                <a:ln>
                  <a:noFill/>
                </a:ln>
                <a:solidFill>
                  <a:schemeClr val="tx1"/>
                </a:solidFill>
                <a:effectLst/>
                <a:latin typeface="Arial" panose="020B0604020202020204" pitchFamily="34" charset="0"/>
              </a:rPr>
              <a:t>Technology Readiness:</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tx1"/>
                </a:solidFill>
                <a:effectLst/>
                <a:latin typeface="Arial" panose="020B0604020202020204" pitchFamily="34" charset="0"/>
              </a:rPr>
              <a:t>Key technologies for plasma-based colliders are </a:t>
            </a:r>
            <a:r>
              <a:rPr kumimoji="0" lang="en-US" altLang="en-US" sz="1800" b="0" i="1" u="none" strike="noStrike" cap="none" normalizeH="0" baseline="0" dirty="0">
                <a:ln>
                  <a:noFill/>
                </a:ln>
                <a:solidFill>
                  <a:schemeClr val="tx1"/>
                </a:solidFill>
                <a:effectLst/>
                <a:latin typeface="Arial" panose="020B0604020202020204" pitchFamily="34" charset="0"/>
              </a:rPr>
              <a:t>not yet ready</a:t>
            </a:r>
            <a:r>
              <a:rPr kumimoji="0" lang="en-US" altLang="en-US" sz="18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tx1"/>
                </a:solidFill>
                <a:effectLst/>
                <a:latin typeface="Arial" panose="020B0604020202020204" pitchFamily="34" charset="0"/>
              </a:rPr>
              <a:t>Current Technology Readiness Levels (TRLs) have been established.</a:t>
            </a: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800" b="1" i="0" u="none" strike="noStrike" cap="none" normalizeH="0" baseline="0" dirty="0">
                <a:ln>
                  <a:noFill/>
                </a:ln>
                <a:solidFill>
                  <a:schemeClr val="tx1"/>
                </a:solidFill>
                <a:effectLst/>
                <a:latin typeface="Arial" panose="020B0604020202020204" pitchFamily="34" charset="0"/>
              </a:rPr>
              <a:t>Progress vs. 2022 R&amp;D Roadmap:</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tx1"/>
                </a:solidFill>
                <a:effectLst/>
                <a:latin typeface="Arial" panose="020B0604020202020204" pitchFamily="34" charset="0"/>
              </a:rPr>
              <a:t>Progress and current R&amp;D status are </a:t>
            </a:r>
            <a:r>
              <a:rPr kumimoji="0" lang="en-US" altLang="en-US" sz="1800" b="0" i="1" u="none" strike="noStrike" cap="none" normalizeH="0" baseline="0" dirty="0">
                <a:ln>
                  <a:noFill/>
                </a:ln>
                <a:solidFill>
                  <a:schemeClr val="tx1"/>
                </a:solidFill>
                <a:effectLst/>
                <a:latin typeface="Arial" panose="020B0604020202020204" pitchFamily="34" charset="0"/>
              </a:rPr>
              <a:t>appropriate and sufficient</a:t>
            </a:r>
            <a:r>
              <a:rPr kumimoji="0" lang="en-US" altLang="en-US" sz="18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tx1"/>
                </a:solidFill>
                <a:effectLst/>
                <a:latin typeface="Arial" panose="020B0604020202020204" pitchFamily="34" charset="0"/>
              </a:rPr>
              <a:t>Significant advancements achieved, e.g., high-quality beam generation via plasma acceleration.</a:t>
            </a: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800" b="1" i="0" u="none" strike="noStrike" cap="none" normalizeH="0" baseline="0" dirty="0">
                <a:ln>
                  <a:noFill/>
                </a:ln>
                <a:solidFill>
                  <a:schemeClr val="tx1"/>
                </a:solidFill>
                <a:effectLst/>
                <a:latin typeface="Arial" panose="020B0604020202020204" pitchFamily="34" charset="0"/>
              </a:rPr>
              <a:t>Plans for 2025–2026:</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tx1"/>
                </a:solidFill>
                <a:effectLst/>
                <a:latin typeface="Arial" panose="020B0604020202020204" pitchFamily="34" charset="0"/>
              </a:rPr>
              <a:t>R&amp;D plans for 2025–26 are </a:t>
            </a:r>
            <a:r>
              <a:rPr kumimoji="0" lang="en-US" altLang="en-US" sz="1800" b="0" i="1" u="none" strike="noStrike" cap="none" normalizeH="0" baseline="0" dirty="0">
                <a:ln>
                  <a:noFill/>
                </a:ln>
                <a:solidFill>
                  <a:schemeClr val="tx1"/>
                </a:solidFill>
                <a:effectLst/>
                <a:latin typeface="Arial" panose="020B0604020202020204" pitchFamily="34" charset="0"/>
              </a:rPr>
              <a:t>adequate</a:t>
            </a:r>
            <a:r>
              <a:rPr kumimoji="0" lang="en-US" altLang="en-US" sz="18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tx1"/>
                </a:solidFill>
                <a:effectLst/>
                <a:latin typeface="Arial" panose="020B0604020202020204" pitchFamily="34" charset="0"/>
              </a:rPr>
              <a:t>Priority set on the </a:t>
            </a:r>
            <a:r>
              <a:rPr kumimoji="0" lang="en-US" altLang="en-US" sz="1800" b="1" i="0" u="none" strike="noStrike" cap="none" normalizeH="0" baseline="0" dirty="0">
                <a:ln>
                  <a:noFill/>
                </a:ln>
                <a:solidFill>
                  <a:schemeClr val="tx1"/>
                </a:solidFill>
                <a:effectLst/>
                <a:latin typeface="Arial" panose="020B0604020202020204" pitchFamily="34" charset="0"/>
              </a:rPr>
              <a:t>HALHF</a:t>
            </a:r>
            <a:r>
              <a:rPr kumimoji="0" lang="en-US" altLang="en-US" sz="1800" b="0" i="0" u="none" strike="noStrike" cap="none" normalizeH="0" baseline="0" dirty="0">
                <a:ln>
                  <a:noFill/>
                </a:ln>
                <a:solidFill>
                  <a:schemeClr val="tx1"/>
                </a:solidFill>
                <a:effectLst/>
                <a:latin typeface="Arial" panose="020B0604020202020204" pitchFamily="34" charset="0"/>
              </a:rPr>
              <a:t> collider design study.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 name="Textfeld 6">
            <a:extLst>
              <a:ext uri="{FF2B5EF4-FFF2-40B4-BE49-F238E27FC236}">
                <a16:creationId xmlns:a16="http://schemas.microsoft.com/office/drawing/2014/main" id="{649FD584-3391-4FA1-DCA1-8DC05F622CB0}"/>
              </a:ext>
            </a:extLst>
          </p:cNvPr>
          <p:cNvSpPr txBox="1"/>
          <p:nvPr/>
        </p:nvSpPr>
        <p:spPr>
          <a:xfrm>
            <a:off x="736524" y="335516"/>
            <a:ext cx="346249" cy="276999"/>
          </a:xfrm>
          <a:prstGeom prst="rect">
            <a:avLst/>
          </a:prstGeom>
          <a:noFill/>
          <a:ln cap="flat">
            <a:noFill/>
          </a:ln>
        </p:spPr>
        <p:txBody>
          <a:bodyPr vert="horz" wrap="non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uFillTx/>
                <a:latin typeface="Arial"/>
                <a:hlinkClick r:id="rId5">
                  <a:extLst>
                    <a:ext uri="{A12FA001-AC4F-418D-AE19-62706E023703}">
                      <ahyp:hlinkClr xmlns:ahyp="http://schemas.microsoft.com/office/drawing/2018/hyperlinkcolor" val="tx"/>
                    </a:ext>
                  </a:extLst>
                </a:hlinkClick>
              </a:rPr>
              <a:t>link</a:t>
            </a:r>
            <a:endParaRPr lang="en-GB" sz="1800" b="0" i="0" u="none" strike="noStrike" kern="1200" cap="none" spc="0" baseline="0" dirty="0">
              <a:uFillTx/>
              <a:latin typeface="Arial"/>
            </a:endParaRPr>
          </a:p>
        </p:txBody>
      </p:sp>
      <p:pic>
        <p:nvPicPr>
          <p:cNvPr id="14" name="Grafik 8">
            <a:extLst>
              <a:ext uri="{FF2B5EF4-FFF2-40B4-BE49-F238E27FC236}">
                <a16:creationId xmlns:a16="http://schemas.microsoft.com/office/drawing/2014/main" id="{ABE7F5BB-8A00-CBF2-9167-8D243CC31BB0}"/>
              </a:ext>
            </a:extLst>
          </p:cNvPr>
          <p:cNvPicPr>
            <a:picLocks noChangeAspect="1"/>
          </p:cNvPicPr>
          <p:nvPr/>
        </p:nvPicPr>
        <p:blipFill>
          <a:blip r:embed="rId6"/>
          <a:stretch>
            <a:fillRect/>
          </a:stretch>
        </p:blipFill>
        <p:spPr>
          <a:xfrm>
            <a:off x="98102" y="348148"/>
            <a:ext cx="572204" cy="810624"/>
          </a:xfrm>
          <a:prstGeom prst="rect">
            <a:avLst/>
          </a:prstGeom>
          <a:noFill/>
          <a:ln cap="flat">
            <a:noFill/>
          </a:ln>
        </p:spPr>
      </p:pic>
      <p:sp>
        <p:nvSpPr>
          <p:cNvPr id="15" name="Rechteck 14">
            <a:extLst>
              <a:ext uri="{FF2B5EF4-FFF2-40B4-BE49-F238E27FC236}">
                <a16:creationId xmlns:a16="http://schemas.microsoft.com/office/drawing/2014/main" id="{05DE4B5C-97EE-3A81-A80F-44475FB28AE8}"/>
              </a:ext>
            </a:extLst>
          </p:cNvPr>
          <p:cNvSpPr/>
          <p:nvPr/>
        </p:nvSpPr>
        <p:spPr>
          <a:xfrm>
            <a:off x="8906494" y="1193640"/>
            <a:ext cx="1080654" cy="2338868"/>
          </a:xfrm>
          <a:prstGeom prst="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feld 3">
            <a:extLst>
              <a:ext uri="{FF2B5EF4-FFF2-40B4-BE49-F238E27FC236}">
                <a16:creationId xmlns:a16="http://schemas.microsoft.com/office/drawing/2014/main" id="{F1F4D9F9-3C3C-1012-C1B8-44464C01F330}"/>
              </a:ext>
            </a:extLst>
          </p:cNvPr>
          <p:cNvSpPr txBox="1"/>
          <p:nvPr/>
        </p:nvSpPr>
        <p:spPr>
          <a:xfrm>
            <a:off x="-1" y="0"/>
            <a:ext cx="1819835" cy="33855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Reduced scope: focus on plasma wakefield acceleration and HALHF</a:t>
            </a:r>
            <a:endParaRPr lang="en-GB" sz="8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name="Slide2111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33248F-4BC9-57F9-2E96-E18152EC4BFC}"/>
              </a:ext>
            </a:extLst>
          </p:cNvPr>
          <p:cNvSpPr txBox="1">
            <a:spLocks noGrp="1"/>
          </p:cNvSpPr>
          <p:nvPr>
            <p:ph type="title"/>
          </p:nvPr>
        </p:nvSpPr>
        <p:spPr/>
        <p:txBody>
          <a:bodyPr anchorCtr="1"/>
          <a:lstStyle/>
          <a:p>
            <a:pPr lvl="0" algn="ctr"/>
            <a:r>
              <a:rPr lang="en-US"/>
              <a:t>Wakefield Accelerator Pillars</a:t>
            </a:r>
            <a:endParaRPr lang="en-GB"/>
          </a:p>
        </p:txBody>
      </p:sp>
      <p:sp>
        <p:nvSpPr>
          <p:cNvPr id="5" name="Rechteck: abgerundete Ecken 6">
            <a:extLst>
              <a:ext uri="{FF2B5EF4-FFF2-40B4-BE49-F238E27FC236}">
                <a16:creationId xmlns:a16="http://schemas.microsoft.com/office/drawing/2014/main" id="{34A65B48-AEA8-9F3B-A7E3-F0F4B5E2EF2F}"/>
              </a:ext>
            </a:extLst>
          </p:cNvPr>
          <p:cNvSpPr/>
          <p:nvPr/>
        </p:nvSpPr>
        <p:spPr>
          <a:xfrm>
            <a:off x="1069463" y="2113721"/>
            <a:ext cx="2588136" cy="3057525"/>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61C4D3"/>
          </a:solidFill>
          <a:ln w="19046" cap="flat">
            <a:no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arial (Textkörper)"/>
              </a:rPr>
              <a:t>Light sources, e.g. FELs</a:t>
            </a:r>
            <a:br>
              <a:rPr lang="en-US" sz="1800" b="0" i="0" u="none" strike="noStrike" kern="1200" cap="none" spc="0" baseline="0" dirty="0">
                <a:solidFill>
                  <a:srgbClr val="000000"/>
                </a:solidFill>
                <a:uFillTx/>
                <a:latin typeface="arial (Textkörper)"/>
              </a:rPr>
            </a:br>
            <a:endParaRPr lang="en-US" sz="1800" b="0" i="0" u="none" strike="noStrike" kern="1200" cap="none" spc="0" baseline="0" dirty="0">
              <a:solidFill>
                <a:srgbClr val="000000"/>
              </a:solidFill>
              <a:uFillTx/>
              <a:latin typeface="arial (Textkörper)"/>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arial (Textkörper)"/>
              </a:rPr>
              <a:t>Medical</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arial (Textkörper)"/>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arial (Textkörper)"/>
              </a:rPr>
              <a:t>National security</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arial (Textkörper)"/>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dirty="0">
                <a:solidFill>
                  <a:srgbClr val="000000"/>
                </a:solidFill>
                <a:latin typeface="arial (Textkörper)"/>
              </a:rPr>
              <a:t>Radiation generation</a:t>
            </a:r>
            <a:endParaRPr lang="en-US" sz="1800" b="0" i="0" u="none" strike="noStrike" kern="1200" cap="none" spc="0" baseline="0" dirty="0">
              <a:solidFill>
                <a:srgbClr val="000000"/>
              </a:solidFill>
              <a:uFillTx/>
              <a:latin typeface="arial (Textkörper)"/>
            </a:endParaRPr>
          </a:p>
        </p:txBody>
      </p:sp>
      <p:sp>
        <p:nvSpPr>
          <p:cNvPr id="6" name="Rechteck: abgerundete Ecken 7">
            <a:extLst>
              <a:ext uri="{FF2B5EF4-FFF2-40B4-BE49-F238E27FC236}">
                <a16:creationId xmlns:a16="http://schemas.microsoft.com/office/drawing/2014/main" id="{40BCF9A9-9A51-909A-2073-DB80D868F98E}"/>
              </a:ext>
            </a:extLst>
          </p:cNvPr>
          <p:cNvSpPr/>
          <p:nvPr/>
        </p:nvSpPr>
        <p:spPr>
          <a:xfrm>
            <a:off x="8544098" y="2107165"/>
            <a:ext cx="2588136" cy="3057525"/>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61C4D3"/>
          </a:solidFill>
          <a:ln w="19046" cap="flat">
            <a:no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arial (Textkörper)"/>
              </a:rPr>
              <a:t>Higgs factory*</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arial (Textkörper)"/>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arial (Textkörper)"/>
              </a:rPr>
              <a:t>Energy frontier linear collider (e.g. 10 TeV)</a:t>
            </a:r>
            <a:endParaRPr lang="en-GB" sz="1800" b="0" i="0" u="none" strike="noStrike" kern="1200" cap="none" spc="0" baseline="0" dirty="0">
              <a:solidFill>
                <a:srgbClr val="000000"/>
              </a:solidFill>
              <a:uFillTx/>
              <a:latin typeface="arial (Textkörper)"/>
            </a:endParaRPr>
          </a:p>
        </p:txBody>
      </p:sp>
      <p:sp>
        <p:nvSpPr>
          <p:cNvPr id="7" name="Rechteck: abgerundete Ecken 8">
            <a:extLst>
              <a:ext uri="{FF2B5EF4-FFF2-40B4-BE49-F238E27FC236}">
                <a16:creationId xmlns:a16="http://schemas.microsoft.com/office/drawing/2014/main" id="{5611CA4F-7BCC-295D-52CD-EB88501443A6}"/>
              </a:ext>
            </a:extLst>
          </p:cNvPr>
          <p:cNvSpPr/>
          <p:nvPr/>
        </p:nvSpPr>
        <p:spPr>
          <a:xfrm>
            <a:off x="4886498" y="2107156"/>
            <a:ext cx="2588136" cy="3057525"/>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61C4D3"/>
          </a:solidFill>
          <a:ln w="19046" cap="flat">
            <a:no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arial (Textkörper)"/>
              </a:rPr>
              <a:t>Fixed target experiments</a:t>
            </a:r>
            <a:br>
              <a:rPr lang="en-US" sz="1800" b="0" i="0" u="none" strike="noStrike" kern="1200" cap="none" spc="0" baseline="0" dirty="0">
                <a:solidFill>
                  <a:srgbClr val="000000"/>
                </a:solidFill>
                <a:uFillTx/>
                <a:latin typeface="arial (Textkörper)"/>
              </a:rPr>
            </a:br>
            <a:endParaRPr lang="en-US" sz="1800" b="0" i="0" u="none" strike="noStrike" kern="1200" cap="none" spc="0" baseline="0" dirty="0">
              <a:solidFill>
                <a:srgbClr val="000000"/>
              </a:solidFill>
              <a:uFillTx/>
              <a:latin typeface="arial (Textkörper)"/>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arial (Textkörper)"/>
              </a:rPr>
              <a:t>Injector for a synchrotron/collider</a:t>
            </a:r>
            <a:br>
              <a:rPr lang="en-US" sz="1800" b="0" i="0" u="none" strike="noStrike" kern="1200" cap="none" spc="0" baseline="0" dirty="0">
                <a:solidFill>
                  <a:srgbClr val="000000"/>
                </a:solidFill>
                <a:uFillTx/>
                <a:latin typeface="arial (Textkörper)"/>
              </a:rPr>
            </a:br>
            <a:endParaRPr lang="en-US" sz="1800" b="0" i="0" u="none" strike="noStrike" kern="1200" cap="none" spc="0" baseline="0" dirty="0">
              <a:solidFill>
                <a:srgbClr val="000000"/>
              </a:solidFill>
              <a:uFillTx/>
              <a:latin typeface="arial (Textkörper)"/>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arial (Textkörper)"/>
              </a:rPr>
              <a:t>Collider component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dirty="0">
              <a:solidFill>
                <a:srgbClr val="000000"/>
              </a:solidFill>
              <a:latin typeface="arial (Textkörper)"/>
            </a:endParaRPr>
          </a:p>
          <a:p>
            <a:pPr algn="ctr">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arial (Textkörper)"/>
              </a:rPr>
              <a:t>Test beams</a:t>
            </a:r>
          </a:p>
        </p:txBody>
      </p:sp>
      <p:sp>
        <p:nvSpPr>
          <p:cNvPr id="8" name="Textfeld 9">
            <a:extLst>
              <a:ext uri="{FF2B5EF4-FFF2-40B4-BE49-F238E27FC236}">
                <a16:creationId xmlns:a16="http://schemas.microsoft.com/office/drawing/2014/main" id="{94C56A91-B59B-7CFF-A922-9340FFD2DA0C}"/>
              </a:ext>
            </a:extLst>
          </p:cNvPr>
          <p:cNvSpPr txBox="1"/>
          <p:nvPr/>
        </p:nvSpPr>
        <p:spPr>
          <a:xfrm>
            <a:off x="1069463" y="1713689"/>
            <a:ext cx="2588136" cy="36933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33A0"/>
                </a:solidFill>
                <a:uFillTx/>
                <a:latin typeface="arial (Textkörper)"/>
              </a:rPr>
              <a:t>Applications</a:t>
            </a:r>
            <a:endParaRPr lang="en-GB" sz="1800" b="1" i="0" u="none" strike="noStrike" kern="1200" cap="none" spc="0" baseline="0">
              <a:solidFill>
                <a:srgbClr val="0033A0"/>
              </a:solidFill>
              <a:uFillTx/>
              <a:latin typeface="arial (Textkörper)"/>
            </a:endParaRPr>
          </a:p>
        </p:txBody>
      </p:sp>
      <p:sp>
        <p:nvSpPr>
          <p:cNvPr id="9" name="Textfeld 10">
            <a:extLst>
              <a:ext uri="{FF2B5EF4-FFF2-40B4-BE49-F238E27FC236}">
                <a16:creationId xmlns:a16="http://schemas.microsoft.com/office/drawing/2014/main" id="{64144D9C-9E9A-9F46-3847-268C3CD971E7}"/>
              </a:ext>
            </a:extLst>
          </p:cNvPr>
          <p:cNvSpPr txBox="1"/>
          <p:nvPr/>
        </p:nvSpPr>
        <p:spPr>
          <a:xfrm>
            <a:off x="4911379" y="1400952"/>
            <a:ext cx="2588136" cy="64633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b="1" dirty="0">
                <a:solidFill>
                  <a:srgbClr val="0033A0"/>
                </a:solidFill>
                <a:latin typeface="arial (Textkörper)"/>
              </a:rPr>
              <a:t>Wakefields</a:t>
            </a:r>
            <a:r>
              <a:rPr lang="en-US" sz="1800" b="1" i="0" u="none" strike="noStrike" kern="1200" cap="none" spc="0" baseline="0" dirty="0">
                <a:solidFill>
                  <a:srgbClr val="0033A0"/>
                </a:solidFill>
                <a:uFillTx/>
                <a:latin typeface="arial (Textkörper)"/>
              </a:rPr>
              <a:t> for PP/HEP</a:t>
            </a:r>
            <a:endParaRPr lang="en-GB" sz="1800" b="1" i="0" u="none" strike="noStrike" kern="1200" cap="none" spc="0" baseline="0" dirty="0">
              <a:solidFill>
                <a:srgbClr val="0033A0"/>
              </a:solidFill>
              <a:uFillTx/>
              <a:latin typeface="arial (Textkörper)"/>
            </a:endParaRPr>
          </a:p>
        </p:txBody>
      </p:sp>
      <p:sp>
        <p:nvSpPr>
          <p:cNvPr id="10" name="Textfeld 11">
            <a:extLst>
              <a:ext uri="{FF2B5EF4-FFF2-40B4-BE49-F238E27FC236}">
                <a16:creationId xmlns:a16="http://schemas.microsoft.com/office/drawing/2014/main" id="{4646C399-783E-8AAA-3BE1-866D1E31C798}"/>
              </a:ext>
            </a:extLst>
          </p:cNvPr>
          <p:cNvSpPr txBox="1"/>
          <p:nvPr/>
        </p:nvSpPr>
        <p:spPr>
          <a:xfrm>
            <a:off x="8443514" y="1417698"/>
            <a:ext cx="2704301"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0033A0"/>
                </a:solidFill>
                <a:uFillTx/>
                <a:latin typeface="arial (Textkörper)"/>
              </a:rPr>
              <a:t>Colliders Based on Wakefield Technology</a:t>
            </a:r>
            <a:endParaRPr lang="en-GB" sz="1800" b="1" i="0" u="none" strike="noStrike" kern="1200" cap="none" spc="0" baseline="0" dirty="0">
              <a:solidFill>
                <a:srgbClr val="0033A0"/>
              </a:solidFill>
              <a:uFillTx/>
              <a:latin typeface="arial (Textkörper)"/>
            </a:endParaRPr>
          </a:p>
        </p:txBody>
      </p:sp>
      <p:sp>
        <p:nvSpPr>
          <p:cNvPr id="11" name="Textfeld 12">
            <a:extLst>
              <a:ext uri="{FF2B5EF4-FFF2-40B4-BE49-F238E27FC236}">
                <a16:creationId xmlns:a16="http://schemas.microsoft.com/office/drawing/2014/main" id="{B657B3B2-6CDD-1F0A-28CC-DC3567C107B1}"/>
              </a:ext>
            </a:extLst>
          </p:cNvPr>
          <p:cNvSpPr txBox="1"/>
          <p:nvPr/>
        </p:nvSpPr>
        <p:spPr>
          <a:xfrm>
            <a:off x="1089343" y="5177894"/>
            <a:ext cx="2568256" cy="37456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EE6611"/>
                </a:solidFill>
                <a:uFillTx/>
                <a:latin typeface="Arial" pitchFamily="34"/>
                <a:cs typeface="Arial" pitchFamily="34"/>
              </a:rPr>
              <a:t>Near-Term</a:t>
            </a:r>
            <a:endParaRPr lang="en-GB" sz="1800" b="1" i="0" u="none" strike="noStrike" kern="1200" cap="none" spc="0" baseline="0">
              <a:solidFill>
                <a:srgbClr val="EE6611"/>
              </a:solidFill>
              <a:uFillTx/>
              <a:latin typeface="Arial" pitchFamily="34"/>
              <a:cs typeface="Arial" pitchFamily="34"/>
            </a:endParaRPr>
          </a:p>
        </p:txBody>
      </p:sp>
      <p:sp>
        <p:nvSpPr>
          <p:cNvPr id="12" name="Textfeld 13">
            <a:extLst>
              <a:ext uri="{FF2B5EF4-FFF2-40B4-BE49-F238E27FC236}">
                <a16:creationId xmlns:a16="http://schemas.microsoft.com/office/drawing/2014/main" id="{DAAEF00B-C0EB-C373-726C-AD93BC4916EB}"/>
              </a:ext>
            </a:extLst>
          </p:cNvPr>
          <p:cNvSpPr txBox="1"/>
          <p:nvPr/>
        </p:nvSpPr>
        <p:spPr>
          <a:xfrm>
            <a:off x="4906140" y="5164434"/>
            <a:ext cx="2568494" cy="36933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EE6611"/>
                </a:solidFill>
                <a:uFillTx/>
                <a:latin typeface="Arial" pitchFamily="34"/>
                <a:cs typeface="Arial" pitchFamily="34"/>
              </a:rPr>
              <a:t>Mid-Term</a:t>
            </a:r>
            <a:endParaRPr lang="en-GB" sz="1800" b="1" i="0" u="none" strike="noStrike" kern="1200" cap="none" spc="0" baseline="0" dirty="0">
              <a:solidFill>
                <a:srgbClr val="EE6611"/>
              </a:solidFill>
              <a:uFillTx/>
              <a:latin typeface="Arial" pitchFamily="34"/>
              <a:cs typeface="Arial" pitchFamily="34"/>
            </a:endParaRPr>
          </a:p>
        </p:txBody>
      </p:sp>
      <p:sp>
        <p:nvSpPr>
          <p:cNvPr id="13" name="Textfeld 14">
            <a:extLst>
              <a:ext uri="{FF2B5EF4-FFF2-40B4-BE49-F238E27FC236}">
                <a16:creationId xmlns:a16="http://schemas.microsoft.com/office/drawing/2014/main" id="{5A0F02A9-D26B-DAFD-78C9-34D36F2DA39D}"/>
              </a:ext>
            </a:extLst>
          </p:cNvPr>
          <p:cNvSpPr txBox="1"/>
          <p:nvPr/>
        </p:nvSpPr>
        <p:spPr>
          <a:xfrm>
            <a:off x="8554038" y="5154494"/>
            <a:ext cx="2568494" cy="36933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EE6611"/>
                </a:solidFill>
                <a:uFillTx/>
                <a:latin typeface="Arial" pitchFamily="34"/>
                <a:cs typeface="Arial" pitchFamily="34"/>
              </a:rPr>
              <a:t>Long-Term</a:t>
            </a:r>
            <a:endParaRPr lang="en-GB" sz="1800" b="1" i="0" u="none" strike="noStrike" kern="1200" cap="none" spc="0" baseline="0" dirty="0">
              <a:solidFill>
                <a:srgbClr val="EE6611"/>
              </a:solidFill>
              <a:uFillTx/>
              <a:latin typeface="Arial" pitchFamily="34"/>
              <a:cs typeface="Arial" pitchFamily="34"/>
            </a:endParaRPr>
          </a:p>
        </p:txBody>
      </p:sp>
      <p:sp>
        <p:nvSpPr>
          <p:cNvPr id="16" name="Fußzeilenplatzhalter 3">
            <a:extLst>
              <a:ext uri="{FF2B5EF4-FFF2-40B4-BE49-F238E27FC236}">
                <a16:creationId xmlns:a16="http://schemas.microsoft.com/office/drawing/2014/main" id="{EBADBB11-A484-2A1F-F32E-72340AC042A8}"/>
              </a:ext>
            </a:extLst>
          </p:cNvPr>
          <p:cNvSpPr txBox="1"/>
          <p:nvPr/>
        </p:nvSpPr>
        <p:spPr>
          <a:xfrm>
            <a:off x="4259266" y="6383847"/>
            <a:ext cx="6572222"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33A0"/>
                </a:solidFill>
                <a:uFillTx/>
                <a:latin typeface="Arial"/>
              </a:rPr>
              <a:t>High-Gradient Wakefield Accelerators, ESPP Symposium Venice 2025</a:t>
            </a:r>
          </a:p>
        </p:txBody>
      </p:sp>
      <p:sp>
        <p:nvSpPr>
          <p:cNvPr id="17" name="Datumsplatzhalter 39">
            <a:extLst>
              <a:ext uri="{FF2B5EF4-FFF2-40B4-BE49-F238E27FC236}">
                <a16:creationId xmlns:a16="http://schemas.microsoft.com/office/drawing/2014/main" id="{F02CE8EA-D744-E309-B108-61829CC5A4AC}"/>
              </a:ext>
            </a:extLst>
          </p:cNvPr>
          <p:cNvSpPr txBox="1"/>
          <p:nvPr/>
        </p:nvSpPr>
        <p:spPr>
          <a:xfrm>
            <a:off x="2495598" y="6378351"/>
            <a:ext cx="1620792"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0033A0"/>
                </a:solidFill>
                <a:uFillTx/>
                <a:latin typeface="Arial"/>
              </a:rPr>
              <a:t>23.06.2025</a:t>
            </a:r>
            <a:endParaRPr lang="en-GB" sz="1000" b="0" i="0" u="none" strike="noStrike" kern="1200" cap="none" spc="0" baseline="0">
              <a:solidFill>
                <a:srgbClr val="0033A0"/>
              </a:solidFill>
              <a:uFillTx/>
              <a:latin typeface="Arial"/>
            </a:endParaRPr>
          </a:p>
        </p:txBody>
      </p:sp>
      <p:sp>
        <p:nvSpPr>
          <p:cNvPr id="26" name="Foliennummernplatzhalter 4">
            <a:extLst>
              <a:ext uri="{FF2B5EF4-FFF2-40B4-BE49-F238E27FC236}">
                <a16:creationId xmlns:a16="http://schemas.microsoft.com/office/drawing/2014/main" id="{08715A45-DBF3-244A-77BF-E46C0FE51A8E}"/>
              </a:ext>
            </a:extLst>
          </p:cNvPr>
          <p:cNvSpPr txBox="1"/>
          <p:nvPr/>
        </p:nvSpPr>
        <p:spPr>
          <a:xfrm>
            <a:off x="11107545" y="6383847"/>
            <a:ext cx="681255"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dirty="0">
                <a:solidFill>
                  <a:srgbClr val="0033A0"/>
                </a:solidFill>
                <a:latin typeface="Arial"/>
              </a:rPr>
              <a:t>3 / 15</a:t>
            </a:r>
            <a:endParaRPr lang="en-US" sz="1000" b="0" i="0" u="none" strike="noStrike" kern="1200" cap="none" spc="0" baseline="0" dirty="0">
              <a:solidFill>
                <a:srgbClr val="0033A0"/>
              </a:solidFill>
              <a:uFillTx/>
              <a:latin typeface="Arial"/>
            </a:endParaRPr>
          </a:p>
        </p:txBody>
      </p:sp>
      <p:sp>
        <p:nvSpPr>
          <p:cNvPr id="27" name="Textfeld 26">
            <a:extLst>
              <a:ext uri="{FF2B5EF4-FFF2-40B4-BE49-F238E27FC236}">
                <a16:creationId xmlns:a16="http://schemas.microsoft.com/office/drawing/2014/main" id="{12CF3ADF-FA67-F85C-05DD-0AD7E666C898}"/>
              </a:ext>
            </a:extLst>
          </p:cNvPr>
          <p:cNvSpPr txBox="1"/>
          <p:nvPr/>
        </p:nvSpPr>
        <p:spPr>
          <a:xfrm>
            <a:off x="10305288" y="5678424"/>
            <a:ext cx="1801368"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 if still relevant</a:t>
            </a:r>
            <a:endParaRPr lang="en-GB" dirty="0">
              <a:latin typeface="Arial" panose="020B0604020202020204" pitchFamily="34" charset="0"/>
              <a:cs typeface="Arial" panose="020B0604020202020204" pitchFamily="34" charset="0"/>
            </a:endParaRPr>
          </a:p>
        </p:txBody>
      </p:sp>
      <p:sp>
        <p:nvSpPr>
          <p:cNvPr id="3" name="Textfeld 2">
            <a:extLst>
              <a:ext uri="{FF2B5EF4-FFF2-40B4-BE49-F238E27FC236}">
                <a16:creationId xmlns:a16="http://schemas.microsoft.com/office/drawing/2014/main" id="{FDBDEEB9-AE25-4280-F63E-8724B54FEB17}"/>
              </a:ext>
            </a:extLst>
          </p:cNvPr>
          <p:cNvSpPr txBox="1"/>
          <p:nvPr/>
        </p:nvSpPr>
        <p:spPr>
          <a:xfrm>
            <a:off x="8713695" y="4163486"/>
            <a:ext cx="2241176" cy="246221"/>
          </a:xfrm>
          <a:prstGeom prst="rect">
            <a:avLst/>
          </a:prstGeom>
          <a:noFill/>
        </p:spPr>
        <p:txBody>
          <a:bodyPr wrap="square" rtlCol="0">
            <a:spAutoFit/>
          </a:bodyPr>
          <a:lstStyle/>
          <a:p>
            <a:pPr algn="r"/>
            <a:r>
              <a:rPr lang="en-US" sz="1000" b="1" dirty="0">
                <a:solidFill>
                  <a:srgbClr val="EE6611"/>
                </a:solidFill>
                <a:latin typeface="Arial" panose="020B0604020202020204" pitchFamily="34" charset="0"/>
                <a:cs typeface="Arial" panose="020B0604020202020204" pitchFamily="34" charset="0"/>
              </a:rPr>
              <a:t>Also see talk by J. List</a:t>
            </a:r>
            <a:endParaRPr lang="en-GB" sz="1000" b="1" dirty="0">
              <a:solidFill>
                <a:srgbClr val="EE661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12" grpId="0"/>
      <p:bldP spid="13" grpId="0"/>
      <p:bldP spid="27"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5CE39-58B0-7CCB-9AA0-C267539C8A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264513-AA0B-C83D-CCB9-8D61A282FD40}"/>
              </a:ext>
            </a:extLst>
          </p:cNvPr>
          <p:cNvSpPr txBox="1">
            <a:spLocks noGrp="1"/>
          </p:cNvSpPr>
          <p:nvPr>
            <p:ph type="title"/>
          </p:nvPr>
        </p:nvSpPr>
        <p:spPr/>
        <p:txBody>
          <a:bodyPr anchorCtr="1">
            <a:normAutofit/>
          </a:bodyPr>
          <a:lstStyle/>
          <a:p>
            <a:pPr lvl="0" algn="ctr"/>
            <a:r>
              <a:rPr lang="en-US"/>
              <a:t>Outline</a:t>
            </a:r>
          </a:p>
        </p:txBody>
      </p:sp>
      <p:sp>
        <p:nvSpPr>
          <p:cNvPr id="3" name="Shape">
            <a:extLst>
              <a:ext uri="{FF2B5EF4-FFF2-40B4-BE49-F238E27FC236}">
                <a16:creationId xmlns:a16="http://schemas.microsoft.com/office/drawing/2014/main" id="{F2779A24-B58E-7039-1421-253D8B762CF8}"/>
              </a:ext>
            </a:extLst>
          </p:cNvPr>
          <p:cNvSpPr/>
          <p:nvPr/>
        </p:nvSpPr>
        <p:spPr>
          <a:xfrm>
            <a:off x="8373608" y="1320841"/>
            <a:ext cx="2614763" cy="2614772"/>
          </a:xfrm>
          <a:custGeom>
            <a:avLst/>
            <a:gdLst>
              <a:gd name="f0" fmla="val 10800000"/>
              <a:gd name="f1" fmla="val 5400000"/>
              <a:gd name="f2" fmla="val 180"/>
              <a:gd name="f3" fmla="val w"/>
              <a:gd name="f4" fmla="val h"/>
              <a:gd name="f5" fmla="val 0"/>
              <a:gd name="f6" fmla="val 21600"/>
              <a:gd name="f7" fmla="val 17228"/>
              <a:gd name="f8" fmla="val 4372"/>
              <a:gd name="f9" fmla="val 1951"/>
              <a:gd name="f10" fmla="val 19649"/>
              <a:gd name="f11" fmla="val 20895"/>
              <a:gd name="f12" fmla="val 19250"/>
              <a:gd name="f13" fmla="val 2350"/>
              <a:gd name="f14" fmla="val 705"/>
              <a:gd name="f15" fmla="+- 0 0 -90"/>
              <a:gd name="f16" fmla="+- 0 0 -180"/>
              <a:gd name="f17" fmla="+- 0 0 -270"/>
              <a:gd name="f18" fmla="+- 0 0 -360"/>
              <a:gd name="f19" fmla="*/ f3 1 21600"/>
              <a:gd name="f20" fmla="*/ f4 1 21600"/>
              <a:gd name="f21" fmla="+- f6 0 f5"/>
              <a:gd name="f22" fmla="*/ f15 f0 1"/>
              <a:gd name="f23" fmla="*/ f16 f0 1"/>
              <a:gd name="f24" fmla="*/ f17 f0 1"/>
              <a:gd name="f25" fmla="*/ f18 f0 1"/>
              <a:gd name="f26" fmla="*/ f21 1 2"/>
              <a:gd name="f27" fmla="*/ f21 1 21600"/>
              <a:gd name="f28" fmla="*/ f22 1 f2"/>
              <a:gd name="f29" fmla="*/ f23 1 f2"/>
              <a:gd name="f30" fmla="*/ f24 1 f2"/>
              <a:gd name="f31" fmla="*/ f25 1 f2"/>
              <a:gd name="f32" fmla="*/ f26 1 f27"/>
              <a:gd name="f33" fmla="*/ 0 1 f27"/>
              <a:gd name="f34" fmla="*/ f6 1 f27"/>
              <a:gd name="f35" fmla="+- f28 0 f1"/>
              <a:gd name="f36" fmla="+- f29 0 f1"/>
              <a:gd name="f37" fmla="+- f30 0 f1"/>
              <a:gd name="f38" fmla="+- f31 0 f1"/>
              <a:gd name="f39" fmla="*/ f33 f19 1"/>
              <a:gd name="f40" fmla="*/ f34 f19 1"/>
              <a:gd name="f41" fmla="*/ f34 f20 1"/>
              <a:gd name="f42" fmla="*/ f33 f20 1"/>
              <a:gd name="f43" fmla="*/ f32 f19 1"/>
              <a:gd name="f44" fmla="*/ f32 f20 1"/>
            </a:gdLst>
            <a:ahLst/>
            <a:cxnLst>
              <a:cxn ang="3cd4">
                <a:pos x="hc" y="t"/>
              </a:cxn>
              <a:cxn ang="0">
                <a:pos x="r" y="vc"/>
              </a:cxn>
              <a:cxn ang="cd4">
                <a:pos x="hc" y="b"/>
              </a:cxn>
              <a:cxn ang="cd2">
                <a:pos x="l" y="vc"/>
              </a:cxn>
              <a:cxn ang="f35">
                <a:pos x="f43" y="f44"/>
              </a:cxn>
              <a:cxn ang="f36">
                <a:pos x="f43" y="f44"/>
              </a:cxn>
              <a:cxn ang="f37">
                <a:pos x="f43" y="f44"/>
              </a:cxn>
              <a:cxn ang="f38">
                <a:pos x="f43" y="f44"/>
              </a:cxn>
            </a:cxnLst>
            <a:rect l="f39" t="f42" r="f40" b="f41"/>
            <a:pathLst>
              <a:path w="21600" h="21600">
                <a:moveTo>
                  <a:pt x="f7" y="f5"/>
                </a:moveTo>
                <a:lnTo>
                  <a:pt x="f8" y="f5"/>
                </a:lnTo>
                <a:cubicBezTo>
                  <a:pt x="f9" y="f5"/>
                  <a:pt x="f5" y="f9"/>
                  <a:pt x="f5" y="f8"/>
                </a:cubicBezTo>
                <a:lnTo>
                  <a:pt x="f5" y="f7"/>
                </a:lnTo>
                <a:cubicBezTo>
                  <a:pt x="f5" y="f10"/>
                  <a:pt x="f9" y="f6"/>
                  <a:pt x="f8" y="f6"/>
                </a:cubicBezTo>
                <a:lnTo>
                  <a:pt x="f7" y="f6"/>
                </a:lnTo>
                <a:cubicBezTo>
                  <a:pt x="f10" y="f6"/>
                  <a:pt x="f6" y="f10"/>
                  <a:pt x="f6" y="f7"/>
                </a:cubicBezTo>
                <a:lnTo>
                  <a:pt x="f6" y="f8"/>
                </a:lnTo>
                <a:cubicBezTo>
                  <a:pt x="f6" y="f9"/>
                  <a:pt x="f10" y="f5"/>
                  <a:pt x="f7" y="f5"/>
                </a:cubicBezTo>
                <a:close/>
                <a:moveTo>
                  <a:pt x="f11" y="f7"/>
                </a:moveTo>
                <a:cubicBezTo>
                  <a:pt x="f11" y="f12"/>
                  <a:pt x="f12" y="f11"/>
                  <a:pt x="f7" y="f11"/>
                </a:cubicBezTo>
                <a:lnTo>
                  <a:pt x="f8" y="f11"/>
                </a:lnTo>
                <a:cubicBezTo>
                  <a:pt x="f13" y="f11"/>
                  <a:pt x="f14" y="f12"/>
                  <a:pt x="f14" y="f7"/>
                </a:cubicBezTo>
                <a:lnTo>
                  <a:pt x="f14" y="f8"/>
                </a:lnTo>
                <a:cubicBezTo>
                  <a:pt x="f14" y="f13"/>
                  <a:pt x="f13" y="f14"/>
                  <a:pt x="f8" y="f14"/>
                </a:cubicBezTo>
                <a:lnTo>
                  <a:pt x="f7" y="f14"/>
                </a:lnTo>
                <a:cubicBezTo>
                  <a:pt x="f12" y="f14"/>
                  <a:pt x="f11" y="f13"/>
                  <a:pt x="f11" y="f8"/>
                </a:cubicBezTo>
                <a:lnTo>
                  <a:pt x="f11" y="f7"/>
                </a:lnTo>
                <a:close/>
              </a:path>
            </a:pathLst>
          </a:custGeom>
          <a:solidFill>
            <a:srgbClr val="BEBECB">
              <a:alpha val="20000"/>
            </a:srgbClr>
          </a:solidFill>
          <a:ln cap="flat">
            <a:noFill/>
            <a:prstDash val="solid"/>
          </a:ln>
        </p:spPr>
        <p:txBody>
          <a:bodyPr vert="horz" wrap="square" lIns="38103" tIns="38103" rIns="38103" bIns="38103" anchor="ctr" anchorCtr="0" compatLnSpc="1">
            <a:noAutofit/>
          </a:bodyPr>
          <a:lstStyle/>
          <a:p>
            <a:pPr marL="0" marR="0" lvl="0" indent="0" algn="l" defTabSz="914400" rtl="0" fontAlgn="auto" hangingPunct="1">
              <a:lnSpc>
                <a:spcPct val="100000"/>
              </a:lnSpc>
              <a:spcBef>
                <a:spcPts val="0"/>
              </a:spcBef>
              <a:spcAft>
                <a:spcPts val="0"/>
              </a:spcAft>
              <a:buNone/>
              <a:tabLst/>
              <a:defRPr sz="3000" b="0" i="0" u="none" strike="noStrike" kern="0" cap="none" spc="0" baseline="0">
                <a:solidFill>
                  <a:srgbClr val="FFFFFF"/>
                </a:solidFill>
                <a:uFillTx/>
              </a:defRPr>
            </a:pPr>
            <a:endParaRPr lang="en-GB" sz="3000" b="0" i="0" u="none" strike="noStrike" kern="1200" cap="none" spc="0" baseline="0">
              <a:solidFill>
                <a:srgbClr val="FFFFFF"/>
              </a:solidFill>
              <a:uFillTx/>
              <a:latin typeface="Arial"/>
            </a:endParaRPr>
          </a:p>
        </p:txBody>
      </p:sp>
      <p:sp>
        <p:nvSpPr>
          <p:cNvPr id="4" name="Shape">
            <a:extLst>
              <a:ext uri="{FF2B5EF4-FFF2-40B4-BE49-F238E27FC236}">
                <a16:creationId xmlns:a16="http://schemas.microsoft.com/office/drawing/2014/main" id="{3EC4F411-56F2-644E-9A85-E870D3EEA67E}"/>
              </a:ext>
            </a:extLst>
          </p:cNvPr>
          <p:cNvSpPr/>
          <p:nvPr/>
        </p:nvSpPr>
        <p:spPr>
          <a:xfrm>
            <a:off x="1203624" y="1320850"/>
            <a:ext cx="2682474" cy="2677363"/>
          </a:xfrm>
          <a:custGeom>
            <a:avLst/>
            <a:gdLst>
              <a:gd name="f0" fmla="val 10800000"/>
              <a:gd name="f1" fmla="val 5400000"/>
              <a:gd name="f2" fmla="val 180"/>
              <a:gd name="f3" fmla="val w"/>
              <a:gd name="f4" fmla="val h"/>
              <a:gd name="f5" fmla="val 0"/>
              <a:gd name="f6" fmla="val 21527"/>
              <a:gd name="f7" fmla="val 21600"/>
              <a:gd name="f8" fmla="val 12741"/>
              <a:gd name="f9" fmla="val 19901"/>
              <a:gd name="f10" fmla="val 12398"/>
              <a:gd name="f11" fmla="val 12101"/>
              <a:gd name="f12" fmla="val 20108"/>
              <a:gd name="f13" fmla="val 11987"/>
              <a:gd name="f14" fmla="val 20406"/>
              <a:gd name="f15" fmla="val 4270"/>
              <a:gd name="f16" fmla="val 2306"/>
              <a:gd name="f17" fmla="val 708"/>
              <a:gd name="f18" fmla="val 18800"/>
              <a:gd name="f19" fmla="val 16826"/>
              <a:gd name="f20" fmla="val 2295"/>
              <a:gd name="f21" fmla="val 689"/>
              <a:gd name="f22" fmla="val 16759"/>
              <a:gd name="f23" fmla="val 18723"/>
              <a:gd name="f24" fmla="val 20321"/>
              <a:gd name="f25" fmla="val 11179"/>
              <a:gd name="f26" fmla="val 20070"/>
              <a:gd name="f27" fmla="val 19842"/>
              <a:gd name="f28" fmla="val 19728"/>
              <a:gd name="f29" fmla="val 11408"/>
              <a:gd name="f30" fmla="val 19819"/>
              <a:gd name="f31" fmla="val 11615"/>
              <a:gd name="f32" fmla="val 20413"/>
              <a:gd name="f33" fmla="val 12671"/>
              <a:gd name="f34" fmla="val 20527"/>
              <a:gd name="f35" fmla="val 12854"/>
              <a:gd name="f36" fmla="val 20801"/>
              <a:gd name="f37" fmla="val 20892"/>
              <a:gd name="f38" fmla="val 21486"/>
              <a:gd name="f39" fmla="val 11431"/>
              <a:gd name="f40" fmla="val 21463"/>
              <a:gd name="f41" fmla="val 21235"/>
              <a:gd name="f42" fmla="val 20984"/>
              <a:gd name="f43" fmla="val 1905"/>
              <a:gd name="f44" fmla="val 19088"/>
              <a:gd name="f45" fmla="val 16737"/>
              <a:gd name="f46" fmla="val 4247"/>
              <a:gd name="f47" fmla="val 1895"/>
              <a:gd name="f48" fmla="val 19190"/>
              <a:gd name="f49" fmla="val 21095"/>
              <a:gd name="f50" fmla="val 11964"/>
              <a:gd name="f51" fmla="val 21393"/>
              <a:gd name="f52" fmla="val 12375"/>
              <a:gd name="f53" fmla="val 12718"/>
              <a:gd name="f54" fmla="val 13175"/>
              <a:gd name="f55" fmla="val 13563"/>
              <a:gd name="f56" fmla="val 21233"/>
              <a:gd name="f57" fmla="val 20751"/>
              <a:gd name="f58" fmla="val 20269"/>
              <a:gd name="f59" fmla="val 13197"/>
              <a:gd name="f60" fmla="+- 0 0 -90"/>
              <a:gd name="f61" fmla="+- 0 0 -180"/>
              <a:gd name="f62" fmla="+- 0 0 -270"/>
              <a:gd name="f63" fmla="+- 0 0 -360"/>
              <a:gd name="f64" fmla="*/ f3 1 21527"/>
              <a:gd name="f65" fmla="*/ f4 1 21600"/>
              <a:gd name="f66" fmla="+- f7 0 f5"/>
              <a:gd name="f67" fmla="+- f6 0 f5"/>
              <a:gd name="f68" fmla="*/ f60 f0 1"/>
              <a:gd name="f69" fmla="*/ f61 f0 1"/>
              <a:gd name="f70" fmla="*/ f62 f0 1"/>
              <a:gd name="f71" fmla="*/ f63 f0 1"/>
              <a:gd name="f72" fmla="*/ f66 1 2"/>
              <a:gd name="f73" fmla="*/ f67 1 2"/>
              <a:gd name="f74" fmla="*/ f67 1 21527"/>
              <a:gd name="f75" fmla="*/ f66 1 21600"/>
              <a:gd name="f76" fmla="*/ f68 1 f2"/>
              <a:gd name="f77" fmla="*/ f69 1 f2"/>
              <a:gd name="f78" fmla="*/ f70 1 f2"/>
              <a:gd name="f79" fmla="*/ f71 1 f2"/>
              <a:gd name="f80" fmla="*/ f73 1 f74"/>
              <a:gd name="f81" fmla="*/ f72 1 f75"/>
              <a:gd name="f82" fmla="*/ 0 1 f74"/>
              <a:gd name="f83" fmla="*/ f6 1 f74"/>
              <a:gd name="f84" fmla="*/ 0 1 f75"/>
              <a:gd name="f85" fmla="*/ f7 1 f75"/>
              <a:gd name="f86" fmla="+- f76 0 f1"/>
              <a:gd name="f87" fmla="+- f77 0 f1"/>
              <a:gd name="f88" fmla="+- f78 0 f1"/>
              <a:gd name="f89" fmla="+- f79 0 f1"/>
              <a:gd name="f90" fmla="*/ f82 f64 1"/>
              <a:gd name="f91" fmla="*/ f83 f64 1"/>
              <a:gd name="f92" fmla="*/ f85 f65 1"/>
              <a:gd name="f93" fmla="*/ f84 f65 1"/>
              <a:gd name="f94" fmla="*/ f80 f64 1"/>
              <a:gd name="f95" fmla="*/ f81 f65 1"/>
            </a:gdLst>
            <a:ahLst/>
            <a:cxnLst>
              <a:cxn ang="3cd4">
                <a:pos x="hc" y="t"/>
              </a:cxn>
              <a:cxn ang="0">
                <a:pos x="r" y="vc"/>
              </a:cxn>
              <a:cxn ang="cd4">
                <a:pos x="hc" y="b"/>
              </a:cxn>
              <a:cxn ang="cd2">
                <a:pos x="l" y="vc"/>
              </a:cxn>
              <a:cxn ang="f86">
                <a:pos x="f94" y="f95"/>
              </a:cxn>
              <a:cxn ang="f87">
                <a:pos x="f94" y="f95"/>
              </a:cxn>
              <a:cxn ang="f88">
                <a:pos x="f94" y="f95"/>
              </a:cxn>
              <a:cxn ang="f89">
                <a:pos x="f94" y="f95"/>
              </a:cxn>
            </a:cxnLst>
            <a:rect l="f90" t="f93" r="f91" b="f92"/>
            <a:pathLst>
              <a:path w="21527" h="21600">
                <a:moveTo>
                  <a:pt x="f8" y="f9"/>
                </a:moveTo>
                <a:cubicBezTo>
                  <a:pt x="f10" y="f9"/>
                  <a:pt x="f11" y="f12"/>
                  <a:pt x="f13" y="f14"/>
                </a:cubicBezTo>
                <a:lnTo>
                  <a:pt x="f15" y="f14"/>
                </a:lnTo>
                <a:cubicBezTo>
                  <a:pt x="f16" y="f14"/>
                  <a:pt x="f17" y="f18"/>
                  <a:pt x="f17" y="f19"/>
                </a:cubicBezTo>
                <a:lnTo>
                  <a:pt x="f17" y="f15"/>
                </a:lnTo>
                <a:cubicBezTo>
                  <a:pt x="f17" y="f20"/>
                  <a:pt x="f16" y="f21"/>
                  <a:pt x="f15" y="f21"/>
                </a:cubicBezTo>
                <a:lnTo>
                  <a:pt x="f22" y="f21"/>
                </a:lnTo>
                <a:cubicBezTo>
                  <a:pt x="f23" y="f21"/>
                  <a:pt x="f24" y="f20"/>
                  <a:pt x="f24" y="f15"/>
                </a:cubicBezTo>
                <a:lnTo>
                  <a:pt x="f24" y="f25"/>
                </a:lnTo>
                <a:lnTo>
                  <a:pt x="f26" y="f25"/>
                </a:lnTo>
                <a:cubicBezTo>
                  <a:pt x="f27" y="f25"/>
                  <a:pt x="f28" y="f29"/>
                  <a:pt x="f30" y="f31"/>
                </a:cubicBezTo>
                <a:lnTo>
                  <a:pt x="f32" y="f33"/>
                </a:lnTo>
                <a:cubicBezTo>
                  <a:pt x="f34" y="f35"/>
                  <a:pt x="f36" y="f35"/>
                  <a:pt x="f37" y="f33"/>
                </a:cubicBezTo>
                <a:lnTo>
                  <a:pt x="f38" y="f31"/>
                </a:lnTo>
                <a:cubicBezTo>
                  <a:pt x="f7" y="f39"/>
                  <a:pt x="f40" y="f25"/>
                  <a:pt x="f41" y="f25"/>
                </a:cubicBezTo>
                <a:lnTo>
                  <a:pt x="f42" y="f25"/>
                </a:lnTo>
                <a:lnTo>
                  <a:pt x="f42" y="f15"/>
                </a:lnTo>
                <a:cubicBezTo>
                  <a:pt x="f42" y="f43"/>
                  <a:pt x="f44" y="f5"/>
                  <a:pt x="f45" y="f5"/>
                </a:cubicBezTo>
                <a:lnTo>
                  <a:pt x="f46" y="f5"/>
                </a:lnTo>
                <a:cubicBezTo>
                  <a:pt x="f47" y="f5"/>
                  <a:pt x="f5" y="f43"/>
                  <a:pt x="f5" y="f15"/>
                </a:cubicBezTo>
                <a:lnTo>
                  <a:pt x="f5" y="f19"/>
                </a:lnTo>
                <a:cubicBezTo>
                  <a:pt x="f5" y="f48"/>
                  <a:pt x="f47" y="f49"/>
                  <a:pt x="f46" y="f49"/>
                </a:cubicBezTo>
                <a:lnTo>
                  <a:pt x="f50" y="f49"/>
                </a:lnTo>
                <a:cubicBezTo>
                  <a:pt x="f11" y="f51"/>
                  <a:pt x="f52" y="f7"/>
                  <a:pt x="f53" y="f7"/>
                </a:cubicBezTo>
                <a:cubicBezTo>
                  <a:pt x="f54" y="f7"/>
                  <a:pt x="f55" y="f56"/>
                  <a:pt x="f55" y="f57"/>
                </a:cubicBezTo>
                <a:cubicBezTo>
                  <a:pt x="f55" y="f58"/>
                  <a:pt x="f59" y="f9"/>
                  <a:pt x="f8" y="f9"/>
                </a:cubicBezTo>
                <a:close/>
              </a:path>
            </a:pathLst>
          </a:custGeom>
          <a:solidFill>
            <a:srgbClr val="1C446A">
              <a:alpha val="20000"/>
            </a:srgbClr>
          </a:solidFill>
          <a:ln cap="flat">
            <a:noFill/>
            <a:prstDash val="solid"/>
          </a:ln>
        </p:spPr>
        <p:txBody>
          <a:bodyPr vert="horz" wrap="square" lIns="38103" tIns="38103" rIns="38103" bIns="38103" anchor="ctr" anchorCtr="0" compatLnSpc="1">
            <a:noAutofit/>
          </a:bodyPr>
          <a:lstStyle/>
          <a:p>
            <a:pPr marL="0" marR="0" lvl="0" indent="0" algn="l" defTabSz="914400" rtl="0" fontAlgn="auto" hangingPunct="1">
              <a:lnSpc>
                <a:spcPct val="100000"/>
              </a:lnSpc>
              <a:spcBef>
                <a:spcPts val="0"/>
              </a:spcBef>
              <a:spcAft>
                <a:spcPts val="0"/>
              </a:spcAft>
              <a:buNone/>
              <a:tabLst/>
              <a:defRPr sz="3000" b="0" i="0" u="none" strike="noStrike" kern="0" cap="none" spc="0" baseline="0">
                <a:solidFill>
                  <a:srgbClr val="FFFFFF"/>
                </a:solidFill>
                <a:uFillTx/>
              </a:defRPr>
            </a:pPr>
            <a:endParaRPr lang="en-GB" sz="3000" b="0" i="0" u="none" strike="noStrike" kern="1200" cap="none" spc="0" baseline="0">
              <a:solidFill>
                <a:srgbClr val="FFFFFF"/>
              </a:solidFill>
              <a:uFillTx/>
              <a:latin typeface="Arial"/>
            </a:endParaRPr>
          </a:p>
        </p:txBody>
      </p:sp>
      <p:sp>
        <p:nvSpPr>
          <p:cNvPr id="5" name="Shape">
            <a:extLst>
              <a:ext uri="{FF2B5EF4-FFF2-40B4-BE49-F238E27FC236}">
                <a16:creationId xmlns:a16="http://schemas.microsoft.com/office/drawing/2014/main" id="{637EEA32-0832-0794-E6BE-B6D98FD6FFB4}"/>
              </a:ext>
            </a:extLst>
          </p:cNvPr>
          <p:cNvSpPr/>
          <p:nvPr/>
        </p:nvSpPr>
        <p:spPr>
          <a:xfrm>
            <a:off x="4788612" y="1320850"/>
            <a:ext cx="2682474" cy="2677363"/>
          </a:xfrm>
          <a:custGeom>
            <a:avLst/>
            <a:gdLst>
              <a:gd name="f0" fmla="val 10800000"/>
              <a:gd name="f1" fmla="val 5400000"/>
              <a:gd name="f2" fmla="val 180"/>
              <a:gd name="f3" fmla="val w"/>
              <a:gd name="f4" fmla="val h"/>
              <a:gd name="f5" fmla="val 0"/>
              <a:gd name="f6" fmla="val 21527"/>
              <a:gd name="f7" fmla="val 21600"/>
              <a:gd name="f8" fmla="val 12672"/>
              <a:gd name="f9" fmla="val 19901"/>
              <a:gd name="f10" fmla="val 12330"/>
              <a:gd name="f11" fmla="val 12033"/>
              <a:gd name="f12" fmla="val 20108"/>
              <a:gd name="f13" fmla="val 11919"/>
              <a:gd name="f14" fmla="val 20406"/>
              <a:gd name="f15" fmla="val 4270"/>
              <a:gd name="f16" fmla="val 2306"/>
              <a:gd name="f17" fmla="val 708"/>
              <a:gd name="f18" fmla="val 18800"/>
              <a:gd name="f19" fmla="val 16826"/>
              <a:gd name="f20" fmla="val 2295"/>
              <a:gd name="f21" fmla="val 689"/>
              <a:gd name="f22" fmla="val 16759"/>
              <a:gd name="f23" fmla="val 18723"/>
              <a:gd name="f24" fmla="val 20321"/>
              <a:gd name="f25" fmla="val 11179"/>
              <a:gd name="f26" fmla="val 20070"/>
              <a:gd name="f27" fmla="val 19842"/>
              <a:gd name="f28" fmla="val 19728"/>
              <a:gd name="f29" fmla="val 11408"/>
              <a:gd name="f30" fmla="val 19819"/>
              <a:gd name="f31" fmla="val 11615"/>
              <a:gd name="f32" fmla="val 20413"/>
              <a:gd name="f33" fmla="val 12671"/>
              <a:gd name="f34" fmla="val 20527"/>
              <a:gd name="f35" fmla="val 12854"/>
              <a:gd name="f36" fmla="val 20801"/>
              <a:gd name="f37" fmla="val 20892"/>
              <a:gd name="f38" fmla="val 21486"/>
              <a:gd name="f39" fmla="val 11431"/>
              <a:gd name="f40" fmla="val 21463"/>
              <a:gd name="f41" fmla="val 21235"/>
              <a:gd name="f42" fmla="val 20984"/>
              <a:gd name="f43" fmla="val 1905"/>
              <a:gd name="f44" fmla="val 19088"/>
              <a:gd name="f45" fmla="val 16737"/>
              <a:gd name="f46" fmla="val 4247"/>
              <a:gd name="f47" fmla="val 1895"/>
              <a:gd name="f48" fmla="val 19190"/>
              <a:gd name="f49" fmla="val 21095"/>
              <a:gd name="f50" fmla="val 11896"/>
              <a:gd name="f51" fmla="val 21393"/>
              <a:gd name="f52" fmla="val 12307"/>
              <a:gd name="f53" fmla="val 12650"/>
              <a:gd name="f54" fmla="val 13106"/>
              <a:gd name="f55" fmla="val 13494"/>
              <a:gd name="f56" fmla="val 21233"/>
              <a:gd name="f57" fmla="val 20751"/>
              <a:gd name="f58" fmla="val 20269"/>
              <a:gd name="f59" fmla="val 13152"/>
              <a:gd name="f60" fmla="+- 0 0 -90"/>
              <a:gd name="f61" fmla="+- 0 0 -180"/>
              <a:gd name="f62" fmla="+- 0 0 -270"/>
              <a:gd name="f63" fmla="+- 0 0 -360"/>
              <a:gd name="f64" fmla="*/ f3 1 21527"/>
              <a:gd name="f65" fmla="*/ f4 1 21600"/>
              <a:gd name="f66" fmla="+- f7 0 f5"/>
              <a:gd name="f67" fmla="+- f6 0 f5"/>
              <a:gd name="f68" fmla="*/ f60 f0 1"/>
              <a:gd name="f69" fmla="*/ f61 f0 1"/>
              <a:gd name="f70" fmla="*/ f62 f0 1"/>
              <a:gd name="f71" fmla="*/ f63 f0 1"/>
              <a:gd name="f72" fmla="*/ f66 1 2"/>
              <a:gd name="f73" fmla="*/ f67 1 2"/>
              <a:gd name="f74" fmla="*/ f67 1 21527"/>
              <a:gd name="f75" fmla="*/ f66 1 21600"/>
              <a:gd name="f76" fmla="*/ f68 1 f2"/>
              <a:gd name="f77" fmla="*/ f69 1 f2"/>
              <a:gd name="f78" fmla="*/ f70 1 f2"/>
              <a:gd name="f79" fmla="*/ f71 1 f2"/>
              <a:gd name="f80" fmla="*/ f73 1 f74"/>
              <a:gd name="f81" fmla="*/ f72 1 f75"/>
              <a:gd name="f82" fmla="*/ 0 1 f74"/>
              <a:gd name="f83" fmla="*/ f6 1 f74"/>
              <a:gd name="f84" fmla="*/ 0 1 f75"/>
              <a:gd name="f85" fmla="*/ f7 1 f75"/>
              <a:gd name="f86" fmla="+- f76 0 f1"/>
              <a:gd name="f87" fmla="+- f77 0 f1"/>
              <a:gd name="f88" fmla="+- f78 0 f1"/>
              <a:gd name="f89" fmla="+- f79 0 f1"/>
              <a:gd name="f90" fmla="*/ f82 f64 1"/>
              <a:gd name="f91" fmla="*/ f83 f64 1"/>
              <a:gd name="f92" fmla="*/ f85 f65 1"/>
              <a:gd name="f93" fmla="*/ f84 f65 1"/>
              <a:gd name="f94" fmla="*/ f80 f64 1"/>
              <a:gd name="f95" fmla="*/ f81 f65 1"/>
            </a:gdLst>
            <a:ahLst/>
            <a:cxnLst>
              <a:cxn ang="3cd4">
                <a:pos x="hc" y="t"/>
              </a:cxn>
              <a:cxn ang="0">
                <a:pos x="r" y="vc"/>
              </a:cxn>
              <a:cxn ang="cd4">
                <a:pos x="hc" y="b"/>
              </a:cxn>
              <a:cxn ang="cd2">
                <a:pos x="l" y="vc"/>
              </a:cxn>
              <a:cxn ang="f86">
                <a:pos x="f94" y="f95"/>
              </a:cxn>
              <a:cxn ang="f87">
                <a:pos x="f94" y="f95"/>
              </a:cxn>
              <a:cxn ang="f88">
                <a:pos x="f94" y="f95"/>
              </a:cxn>
              <a:cxn ang="f89">
                <a:pos x="f94" y="f95"/>
              </a:cxn>
            </a:cxnLst>
            <a:rect l="f90" t="f93" r="f91" b="f92"/>
            <a:pathLst>
              <a:path w="21527" h="21600">
                <a:moveTo>
                  <a:pt x="f8" y="f9"/>
                </a:moveTo>
                <a:cubicBezTo>
                  <a:pt x="f10" y="f9"/>
                  <a:pt x="f11" y="f12"/>
                  <a:pt x="f13" y="f14"/>
                </a:cubicBezTo>
                <a:lnTo>
                  <a:pt x="f15" y="f14"/>
                </a:lnTo>
                <a:cubicBezTo>
                  <a:pt x="f16" y="f14"/>
                  <a:pt x="f17" y="f18"/>
                  <a:pt x="f17" y="f19"/>
                </a:cubicBezTo>
                <a:lnTo>
                  <a:pt x="f17" y="f15"/>
                </a:lnTo>
                <a:cubicBezTo>
                  <a:pt x="f17" y="f20"/>
                  <a:pt x="f16" y="f21"/>
                  <a:pt x="f15" y="f21"/>
                </a:cubicBezTo>
                <a:lnTo>
                  <a:pt x="f22" y="f21"/>
                </a:lnTo>
                <a:cubicBezTo>
                  <a:pt x="f23" y="f21"/>
                  <a:pt x="f24" y="f20"/>
                  <a:pt x="f24" y="f15"/>
                </a:cubicBezTo>
                <a:lnTo>
                  <a:pt x="f24" y="f25"/>
                </a:lnTo>
                <a:lnTo>
                  <a:pt x="f26" y="f25"/>
                </a:lnTo>
                <a:cubicBezTo>
                  <a:pt x="f27" y="f25"/>
                  <a:pt x="f28" y="f29"/>
                  <a:pt x="f30" y="f31"/>
                </a:cubicBezTo>
                <a:lnTo>
                  <a:pt x="f32" y="f33"/>
                </a:lnTo>
                <a:cubicBezTo>
                  <a:pt x="f34" y="f35"/>
                  <a:pt x="f36" y="f35"/>
                  <a:pt x="f37" y="f33"/>
                </a:cubicBezTo>
                <a:lnTo>
                  <a:pt x="f38" y="f31"/>
                </a:lnTo>
                <a:cubicBezTo>
                  <a:pt x="f7" y="f39"/>
                  <a:pt x="f40" y="f25"/>
                  <a:pt x="f41" y="f25"/>
                </a:cubicBezTo>
                <a:lnTo>
                  <a:pt x="f42" y="f25"/>
                </a:lnTo>
                <a:lnTo>
                  <a:pt x="f42" y="f15"/>
                </a:lnTo>
                <a:cubicBezTo>
                  <a:pt x="f42" y="f43"/>
                  <a:pt x="f44" y="f5"/>
                  <a:pt x="f45" y="f5"/>
                </a:cubicBezTo>
                <a:lnTo>
                  <a:pt x="f46" y="f5"/>
                </a:lnTo>
                <a:cubicBezTo>
                  <a:pt x="f47" y="f5"/>
                  <a:pt x="f5" y="f43"/>
                  <a:pt x="f5" y="f15"/>
                </a:cubicBezTo>
                <a:lnTo>
                  <a:pt x="f5" y="f19"/>
                </a:lnTo>
                <a:cubicBezTo>
                  <a:pt x="f5" y="f48"/>
                  <a:pt x="f47" y="f49"/>
                  <a:pt x="f46" y="f49"/>
                </a:cubicBezTo>
                <a:lnTo>
                  <a:pt x="f50" y="f49"/>
                </a:lnTo>
                <a:cubicBezTo>
                  <a:pt x="f11" y="f51"/>
                  <a:pt x="f52" y="f7"/>
                  <a:pt x="f53" y="f7"/>
                </a:cubicBezTo>
                <a:cubicBezTo>
                  <a:pt x="f54" y="f7"/>
                  <a:pt x="f55" y="f56"/>
                  <a:pt x="f55" y="f57"/>
                </a:cubicBezTo>
                <a:cubicBezTo>
                  <a:pt x="f55" y="f58"/>
                  <a:pt x="f59" y="f9"/>
                  <a:pt x="f8" y="f9"/>
                </a:cubicBezTo>
                <a:close/>
              </a:path>
            </a:pathLst>
          </a:custGeom>
          <a:solidFill>
            <a:srgbClr val="61C4D3">
              <a:alpha val="20000"/>
            </a:srgbClr>
          </a:solidFill>
          <a:ln cap="flat">
            <a:noFill/>
            <a:prstDash val="solid"/>
          </a:ln>
        </p:spPr>
        <p:txBody>
          <a:bodyPr vert="horz" wrap="square" lIns="38103" tIns="38103" rIns="38103" bIns="38103" anchor="ctr" anchorCtr="0" compatLnSpc="1">
            <a:noAutofit/>
          </a:bodyPr>
          <a:lstStyle/>
          <a:p>
            <a:pPr marL="0" marR="0" lvl="0" indent="0" algn="l" defTabSz="914400" rtl="0" fontAlgn="auto" hangingPunct="1">
              <a:lnSpc>
                <a:spcPct val="100000"/>
              </a:lnSpc>
              <a:spcBef>
                <a:spcPts val="0"/>
              </a:spcBef>
              <a:spcAft>
                <a:spcPts val="0"/>
              </a:spcAft>
              <a:buNone/>
              <a:tabLst/>
              <a:defRPr sz="3000" b="0" i="0" u="none" strike="noStrike" kern="0" cap="none" spc="0" baseline="0">
                <a:solidFill>
                  <a:srgbClr val="FFFFFF"/>
                </a:solidFill>
                <a:uFillTx/>
              </a:defRPr>
            </a:pPr>
            <a:endParaRPr lang="en-GB" sz="3000" b="0" i="0" u="none" strike="noStrike" kern="1200" cap="none" spc="0" baseline="0">
              <a:solidFill>
                <a:srgbClr val="FFFFFF"/>
              </a:solidFill>
              <a:uFillTx/>
              <a:latin typeface="Arial"/>
            </a:endParaRPr>
          </a:p>
        </p:txBody>
      </p:sp>
      <p:sp>
        <p:nvSpPr>
          <p:cNvPr id="6" name="Shape">
            <a:extLst>
              <a:ext uri="{FF2B5EF4-FFF2-40B4-BE49-F238E27FC236}">
                <a16:creationId xmlns:a16="http://schemas.microsoft.com/office/drawing/2014/main" id="{892229C5-E179-32B2-E476-F96F8227932E}"/>
              </a:ext>
            </a:extLst>
          </p:cNvPr>
          <p:cNvSpPr/>
          <p:nvPr/>
        </p:nvSpPr>
        <p:spPr>
          <a:xfrm>
            <a:off x="2996113" y="2999533"/>
            <a:ext cx="2681295" cy="2677363"/>
          </a:xfrm>
          <a:custGeom>
            <a:avLst/>
            <a:gdLst>
              <a:gd name="f0" fmla="val 10800000"/>
              <a:gd name="f1" fmla="val 5400000"/>
              <a:gd name="f2" fmla="val 180"/>
              <a:gd name="f3" fmla="val w"/>
              <a:gd name="f4" fmla="val h"/>
              <a:gd name="f5" fmla="val 0"/>
              <a:gd name="f6" fmla="val 21540"/>
              <a:gd name="f7" fmla="val 21600"/>
              <a:gd name="f8" fmla="val 20891"/>
              <a:gd name="f9" fmla="val 8608"/>
              <a:gd name="f10" fmla="val 20777"/>
              <a:gd name="f11" fmla="val 8424"/>
              <a:gd name="f12" fmla="val 20503"/>
              <a:gd name="f13" fmla="val 20411"/>
              <a:gd name="f14" fmla="val 19817"/>
              <a:gd name="f15" fmla="val 9664"/>
              <a:gd name="f16" fmla="val 19703"/>
              <a:gd name="f17" fmla="val 9847"/>
              <a:gd name="f18" fmla="val 19840"/>
              <a:gd name="f19" fmla="val 10100"/>
              <a:gd name="f20" fmla="val 20069"/>
              <a:gd name="f21" fmla="val 20320"/>
              <a:gd name="f22" fmla="val 17331"/>
              <a:gd name="f23" fmla="val 19305"/>
              <a:gd name="f24" fmla="val 18720"/>
              <a:gd name="f25" fmla="val 20911"/>
              <a:gd name="f26" fmla="val 16754"/>
              <a:gd name="f27" fmla="val 4251"/>
              <a:gd name="f28" fmla="val 2286"/>
              <a:gd name="f29" fmla="val 686"/>
              <a:gd name="f30" fmla="val 4774"/>
              <a:gd name="f31" fmla="val 2800"/>
              <a:gd name="f32" fmla="val 1194"/>
              <a:gd name="f33" fmla="val 12069"/>
              <a:gd name="f34" fmla="val 12206"/>
              <a:gd name="f35" fmla="val 1492"/>
              <a:gd name="f36" fmla="val 12480"/>
              <a:gd name="f37" fmla="val 1699"/>
              <a:gd name="f38" fmla="val 12823"/>
              <a:gd name="f39" fmla="val 13280"/>
              <a:gd name="f40" fmla="val 13669"/>
              <a:gd name="f41" fmla="val 1331"/>
              <a:gd name="f42" fmla="val 849"/>
              <a:gd name="f43" fmla="val 367"/>
              <a:gd name="f44" fmla="val 13303"/>
              <a:gd name="f45" fmla="val 12183"/>
              <a:gd name="f46" fmla="val 207"/>
              <a:gd name="f47" fmla="val 505"/>
              <a:gd name="f48" fmla="val 1897"/>
              <a:gd name="f49" fmla="val 2410"/>
              <a:gd name="f50" fmla="val 19695"/>
              <a:gd name="f51" fmla="val 19109"/>
              <a:gd name="f52" fmla="val 21006"/>
              <a:gd name="f53" fmla="val 10077"/>
              <a:gd name="f54" fmla="val 21257"/>
              <a:gd name="f55" fmla="val 21486"/>
              <a:gd name="f56" fmla="val 21509"/>
              <a:gd name="f57" fmla="val 9641"/>
              <a:gd name="f58" fmla="+- 0 0 -90"/>
              <a:gd name="f59" fmla="+- 0 0 -180"/>
              <a:gd name="f60" fmla="+- 0 0 -270"/>
              <a:gd name="f61" fmla="+- 0 0 -360"/>
              <a:gd name="f62" fmla="*/ f3 1 21540"/>
              <a:gd name="f63" fmla="*/ f4 1 21600"/>
              <a:gd name="f64" fmla="+- f7 0 f5"/>
              <a:gd name="f65" fmla="+- f6 0 f5"/>
              <a:gd name="f66" fmla="*/ f58 f0 1"/>
              <a:gd name="f67" fmla="*/ f59 f0 1"/>
              <a:gd name="f68" fmla="*/ f60 f0 1"/>
              <a:gd name="f69" fmla="*/ f61 f0 1"/>
              <a:gd name="f70" fmla="*/ f64 1 2"/>
              <a:gd name="f71" fmla="*/ f65 1 2"/>
              <a:gd name="f72" fmla="*/ f65 1 21540"/>
              <a:gd name="f73" fmla="*/ f64 1 21600"/>
              <a:gd name="f74" fmla="*/ f66 1 f2"/>
              <a:gd name="f75" fmla="*/ f67 1 f2"/>
              <a:gd name="f76" fmla="*/ f68 1 f2"/>
              <a:gd name="f77" fmla="*/ f69 1 f2"/>
              <a:gd name="f78" fmla="*/ f71 1 f72"/>
              <a:gd name="f79" fmla="*/ f70 1 f73"/>
              <a:gd name="f80" fmla="*/ 0 1 f72"/>
              <a:gd name="f81" fmla="*/ f6 1 f72"/>
              <a:gd name="f82" fmla="*/ 0 1 f73"/>
              <a:gd name="f83" fmla="*/ f7 1 f73"/>
              <a:gd name="f84" fmla="+- f74 0 f1"/>
              <a:gd name="f85" fmla="+- f75 0 f1"/>
              <a:gd name="f86" fmla="+- f76 0 f1"/>
              <a:gd name="f87" fmla="+- f77 0 f1"/>
              <a:gd name="f88" fmla="*/ f80 f62 1"/>
              <a:gd name="f89" fmla="*/ f81 f62 1"/>
              <a:gd name="f90" fmla="*/ f83 f63 1"/>
              <a:gd name="f91" fmla="*/ f82 f63 1"/>
              <a:gd name="f92" fmla="*/ f78 f62 1"/>
              <a:gd name="f93" fmla="*/ f79 f63 1"/>
            </a:gdLst>
            <a:ahLst/>
            <a:cxnLst>
              <a:cxn ang="3cd4">
                <a:pos x="hc" y="t"/>
              </a:cxn>
              <a:cxn ang="0">
                <a:pos x="r" y="vc"/>
              </a:cxn>
              <a:cxn ang="cd4">
                <a:pos x="hc" y="b"/>
              </a:cxn>
              <a:cxn ang="cd2">
                <a:pos x="l" y="vc"/>
              </a:cxn>
              <a:cxn ang="f84">
                <a:pos x="f92" y="f93"/>
              </a:cxn>
              <a:cxn ang="f85">
                <a:pos x="f92" y="f93"/>
              </a:cxn>
              <a:cxn ang="f86">
                <a:pos x="f92" y="f93"/>
              </a:cxn>
              <a:cxn ang="f87">
                <a:pos x="f92" y="f93"/>
              </a:cxn>
            </a:cxnLst>
            <a:rect l="f88" t="f91" r="f89" b="f90"/>
            <a:pathLst>
              <a:path w="21540" h="21600">
                <a:moveTo>
                  <a:pt x="f8" y="f9"/>
                </a:moveTo>
                <a:cubicBezTo>
                  <a:pt x="f10" y="f11"/>
                  <a:pt x="f12" y="f11"/>
                  <a:pt x="f13" y="f9"/>
                </a:cubicBezTo>
                <a:lnTo>
                  <a:pt x="f14" y="f15"/>
                </a:lnTo>
                <a:cubicBezTo>
                  <a:pt x="f16" y="f17"/>
                  <a:pt x="f18" y="f19"/>
                  <a:pt x="f20" y="f19"/>
                </a:cubicBezTo>
                <a:lnTo>
                  <a:pt x="f21" y="f19"/>
                </a:lnTo>
                <a:lnTo>
                  <a:pt x="f21" y="f22"/>
                </a:lnTo>
                <a:cubicBezTo>
                  <a:pt x="f21" y="f23"/>
                  <a:pt x="f24" y="f25"/>
                  <a:pt x="f26" y="f25"/>
                </a:cubicBezTo>
                <a:lnTo>
                  <a:pt x="f27" y="f25"/>
                </a:lnTo>
                <a:cubicBezTo>
                  <a:pt x="f28" y="f25"/>
                  <a:pt x="f29" y="f23"/>
                  <a:pt x="f29" y="f22"/>
                </a:cubicBezTo>
                <a:lnTo>
                  <a:pt x="f29" y="f30"/>
                </a:lnTo>
                <a:cubicBezTo>
                  <a:pt x="f29" y="f31"/>
                  <a:pt x="f28" y="f32"/>
                  <a:pt x="f27" y="f32"/>
                </a:cubicBezTo>
                <a:lnTo>
                  <a:pt x="f33" y="f32"/>
                </a:lnTo>
                <a:cubicBezTo>
                  <a:pt x="f34" y="f35"/>
                  <a:pt x="f36" y="f37"/>
                  <a:pt x="f38" y="f37"/>
                </a:cubicBezTo>
                <a:cubicBezTo>
                  <a:pt x="f39" y="f37"/>
                  <a:pt x="f40" y="f41"/>
                  <a:pt x="f40" y="f42"/>
                </a:cubicBezTo>
                <a:cubicBezTo>
                  <a:pt x="f40" y="f43"/>
                  <a:pt x="f44" y="f5"/>
                  <a:pt x="f38" y="f5"/>
                </a:cubicBezTo>
                <a:cubicBezTo>
                  <a:pt x="f36" y="f5"/>
                  <a:pt x="f45" y="f46"/>
                  <a:pt x="f33" y="f47"/>
                </a:cubicBezTo>
                <a:lnTo>
                  <a:pt x="f27" y="f47"/>
                </a:lnTo>
                <a:cubicBezTo>
                  <a:pt x="f48" y="f47"/>
                  <a:pt x="f5" y="f49"/>
                  <a:pt x="f5" y="f30"/>
                </a:cubicBezTo>
                <a:lnTo>
                  <a:pt x="f5" y="f22"/>
                </a:lnTo>
                <a:cubicBezTo>
                  <a:pt x="f5" y="f50"/>
                  <a:pt x="f48" y="f7"/>
                  <a:pt x="f27" y="f7"/>
                </a:cubicBezTo>
                <a:lnTo>
                  <a:pt x="f26" y="f7"/>
                </a:lnTo>
                <a:cubicBezTo>
                  <a:pt x="f51" y="f7"/>
                  <a:pt x="f52" y="f50"/>
                  <a:pt x="f52" y="f22"/>
                </a:cubicBezTo>
                <a:lnTo>
                  <a:pt x="f52" y="f53"/>
                </a:lnTo>
                <a:lnTo>
                  <a:pt x="f54" y="f53"/>
                </a:lnTo>
                <a:cubicBezTo>
                  <a:pt x="f55" y="f53"/>
                  <a:pt x="f7" y="f17"/>
                  <a:pt x="f56" y="f57"/>
                </a:cubicBezTo>
                <a:lnTo>
                  <a:pt x="f8" y="f9"/>
                </a:lnTo>
                <a:close/>
              </a:path>
            </a:pathLst>
          </a:custGeom>
          <a:solidFill>
            <a:srgbClr val="E15E32">
              <a:alpha val="20000"/>
            </a:srgbClr>
          </a:solidFill>
          <a:ln cap="flat">
            <a:noFill/>
            <a:prstDash val="solid"/>
          </a:ln>
        </p:spPr>
        <p:txBody>
          <a:bodyPr vert="horz" wrap="square" lIns="38103" tIns="38103" rIns="38103" bIns="38103" anchor="ctr" anchorCtr="0" compatLnSpc="1">
            <a:noAutofit/>
          </a:bodyPr>
          <a:lstStyle/>
          <a:p>
            <a:pPr marL="0" marR="0" lvl="0" indent="0" algn="l" defTabSz="914400" rtl="0" fontAlgn="auto" hangingPunct="1">
              <a:lnSpc>
                <a:spcPct val="100000"/>
              </a:lnSpc>
              <a:spcBef>
                <a:spcPts val="0"/>
              </a:spcBef>
              <a:spcAft>
                <a:spcPts val="0"/>
              </a:spcAft>
              <a:buNone/>
              <a:tabLst/>
              <a:defRPr sz="3000" b="0" i="0" u="none" strike="noStrike" kern="0" cap="none" spc="0" baseline="0">
                <a:solidFill>
                  <a:srgbClr val="FFFFFF"/>
                </a:solidFill>
                <a:uFillTx/>
              </a:defRPr>
            </a:pPr>
            <a:endParaRPr lang="en-GB" sz="3000" b="0" i="0" u="none" strike="noStrike" kern="1200" cap="none" spc="0" baseline="0">
              <a:solidFill>
                <a:srgbClr val="FFFFFF">
                  <a:alpha val="20000"/>
                </a:srgbClr>
              </a:solidFill>
              <a:uFillTx/>
              <a:latin typeface="Arial"/>
            </a:endParaRPr>
          </a:p>
        </p:txBody>
      </p:sp>
      <p:sp>
        <p:nvSpPr>
          <p:cNvPr id="7" name="Shape">
            <a:extLst>
              <a:ext uri="{FF2B5EF4-FFF2-40B4-BE49-F238E27FC236}">
                <a16:creationId xmlns:a16="http://schemas.microsoft.com/office/drawing/2014/main" id="{50A85B3F-4537-192D-A128-2185B43478EB}"/>
              </a:ext>
            </a:extLst>
          </p:cNvPr>
          <p:cNvSpPr/>
          <p:nvPr/>
        </p:nvSpPr>
        <p:spPr>
          <a:xfrm>
            <a:off x="6581110" y="2999533"/>
            <a:ext cx="2681295" cy="2677363"/>
          </a:xfrm>
          <a:custGeom>
            <a:avLst/>
            <a:gdLst>
              <a:gd name="f0" fmla="val 10800000"/>
              <a:gd name="f1" fmla="val 5400000"/>
              <a:gd name="f2" fmla="val 180"/>
              <a:gd name="f3" fmla="val w"/>
              <a:gd name="f4" fmla="val h"/>
              <a:gd name="f5" fmla="val 0"/>
              <a:gd name="f6" fmla="val 21540"/>
              <a:gd name="f7" fmla="val 21600"/>
              <a:gd name="f8" fmla="val 20891"/>
              <a:gd name="f9" fmla="val 8608"/>
              <a:gd name="f10" fmla="val 20777"/>
              <a:gd name="f11" fmla="val 8424"/>
              <a:gd name="f12" fmla="val 20503"/>
              <a:gd name="f13" fmla="val 20411"/>
              <a:gd name="f14" fmla="val 19817"/>
              <a:gd name="f15" fmla="val 9664"/>
              <a:gd name="f16" fmla="val 19703"/>
              <a:gd name="f17" fmla="val 9847"/>
              <a:gd name="f18" fmla="val 19840"/>
              <a:gd name="f19" fmla="val 10100"/>
              <a:gd name="f20" fmla="val 20069"/>
              <a:gd name="f21" fmla="val 20320"/>
              <a:gd name="f22" fmla="val 17331"/>
              <a:gd name="f23" fmla="val 19305"/>
              <a:gd name="f24" fmla="val 18720"/>
              <a:gd name="f25" fmla="val 20911"/>
              <a:gd name="f26" fmla="val 16754"/>
              <a:gd name="f27" fmla="val 4251"/>
              <a:gd name="f28" fmla="val 2286"/>
              <a:gd name="f29" fmla="val 686"/>
              <a:gd name="f30" fmla="val 4774"/>
              <a:gd name="f31" fmla="val 2800"/>
              <a:gd name="f32" fmla="val 1194"/>
              <a:gd name="f33" fmla="val 11680"/>
              <a:gd name="f34" fmla="val 11817"/>
              <a:gd name="f35" fmla="val 1492"/>
              <a:gd name="f36" fmla="val 12091"/>
              <a:gd name="f37" fmla="val 1699"/>
              <a:gd name="f38" fmla="val 12434"/>
              <a:gd name="f39" fmla="val 12891"/>
              <a:gd name="f40" fmla="val 13280"/>
              <a:gd name="f41" fmla="val 1331"/>
              <a:gd name="f42" fmla="val 849"/>
              <a:gd name="f43" fmla="val 367"/>
              <a:gd name="f44" fmla="val 12914"/>
              <a:gd name="f45" fmla="val 11794"/>
              <a:gd name="f46" fmla="val 207"/>
              <a:gd name="f47" fmla="val 505"/>
              <a:gd name="f48" fmla="val 1897"/>
              <a:gd name="f49" fmla="val 2410"/>
              <a:gd name="f50" fmla="val 19695"/>
              <a:gd name="f51" fmla="val 19109"/>
              <a:gd name="f52" fmla="val 21006"/>
              <a:gd name="f53" fmla="val 10077"/>
              <a:gd name="f54" fmla="val 21257"/>
              <a:gd name="f55" fmla="val 21486"/>
              <a:gd name="f56" fmla="val 21509"/>
              <a:gd name="f57" fmla="val 9641"/>
              <a:gd name="f58" fmla="+- 0 0 -90"/>
              <a:gd name="f59" fmla="+- 0 0 -180"/>
              <a:gd name="f60" fmla="+- 0 0 -270"/>
              <a:gd name="f61" fmla="+- 0 0 -360"/>
              <a:gd name="f62" fmla="*/ f3 1 21540"/>
              <a:gd name="f63" fmla="*/ f4 1 21600"/>
              <a:gd name="f64" fmla="+- f7 0 f5"/>
              <a:gd name="f65" fmla="+- f6 0 f5"/>
              <a:gd name="f66" fmla="*/ f58 f0 1"/>
              <a:gd name="f67" fmla="*/ f59 f0 1"/>
              <a:gd name="f68" fmla="*/ f60 f0 1"/>
              <a:gd name="f69" fmla="*/ f61 f0 1"/>
              <a:gd name="f70" fmla="*/ f64 1 2"/>
              <a:gd name="f71" fmla="*/ f65 1 2"/>
              <a:gd name="f72" fmla="*/ f65 1 21540"/>
              <a:gd name="f73" fmla="*/ f64 1 21600"/>
              <a:gd name="f74" fmla="*/ f66 1 f2"/>
              <a:gd name="f75" fmla="*/ f67 1 f2"/>
              <a:gd name="f76" fmla="*/ f68 1 f2"/>
              <a:gd name="f77" fmla="*/ f69 1 f2"/>
              <a:gd name="f78" fmla="*/ f71 1 f72"/>
              <a:gd name="f79" fmla="*/ f70 1 f73"/>
              <a:gd name="f80" fmla="*/ 0 1 f72"/>
              <a:gd name="f81" fmla="*/ f6 1 f72"/>
              <a:gd name="f82" fmla="*/ 0 1 f73"/>
              <a:gd name="f83" fmla="*/ f7 1 f73"/>
              <a:gd name="f84" fmla="+- f74 0 f1"/>
              <a:gd name="f85" fmla="+- f75 0 f1"/>
              <a:gd name="f86" fmla="+- f76 0 f1"/>
              <a:gd name="f87" fmla="+- f77 0 f1"/>
              <a:gd name="f88" fmla="*/ f80 f62 1"/>
              <a:gd name="f89" fmla="*/ f81 f62 1"/>
              <a:gd name="f90" fmla="*/ f83 f63 1"/>
              <a:gd name="f91" fmla="*/ f82 f63 1"/>
              <a:gd name="f92" fmla="*/ f78 f62 1"/>
              <a:gd name="f93" fmla="*/ f79 f63 1"/>
            </a:gdLst>
            <a:ahLst/>
            <a:cxnLst>
              <a:cxn ang="3cd4">
                <a:pos x="hc" y="t"/>
              </a:cxn>
              <a:cxn ang="0">
                <a:pos x="r" y="vc"/>
              </a:cxn>
              <a:cxn ang="cd4">
                <a:pos x="hc" y="b"/>
              </a:cxn>
              <a:cxn ang="cd2">
                <a:pos x="l" y="vc"/>
              </a:cxn>
              <a:cxn ang="f84">
                <a:pos x="f92" y="f93"/>
              </a:cxn>
              <a:cxn ang="f85">
                <a:pos x="f92" y="f93"/>
              </a:cxn>
              <a:cxn ang="f86">
                <a:pos x="f92" y="f93"/>
              </a:cxn>
              <a:cxn ang="f87">
                <a:pos x="f92" y="f93"/>
              </a:cxn>
            </a:cxnLst>
            <a:rect l="f88" t="f91" r="f89" b="f90"/>
            <a:pathLst>
              <a:path w="21540" h="21600">
                <a:moveTo>
                  <a:pt x="f8" y="f9"/>
                </a:moveTo>
                <a:cubicBezTo>
                  <a:pt x="f10" y="f11"/>
                  <a:pt x="f12" y="f11"/>
                  <a:pt x="f13" y="f9"/>
                </a:cubicBezTo>
                <a:lnTo>
                  <a:pt x="f14" y="f15"/>
                </a:lnTo>
                <a:cubicBezTo>
                  <a:pt x="f16" y="f17"/>
                  <a:pt x="f18" y="f19"/>
                  <a:pt x="f20" y="f19"/>
                </a:cubicBezTo>
                <a:lnTo>
                  <a:pt x="f21" y="f19"/>
                </a:lnTo>
                <a:lnTo>
                  <a:pt x="f21" y="f22"/>
                </a:lnTo>
                <a:cubicBezTo>
                  <a:pt x="f21" y="f23"/>
                  <a:pt x="f24" y="f25"/>
                  <a:pt x="f26" y="f25"/>
                </a:cubicBezTo>
                <a:lnTo>
                  <a:pt x="f27" y="f25"/>
                </a:lnTo>
                <a:cubicBezTo>
                  <a:pt x="f28" y="f25"/>
                  <a:pt x="f29" y="f23"/>
                  <a:pt x="f29" y="f22"/>
                </a:cubicBezTo>
                <a:lnTo>
                  <a:pt x="f29" y="f30"/>
                </a:lnTo>
                <a:cubicBezTo>
                  <a:pt x="f29" y="f31"/>
                  <a:pt x="f28" y="f32"/>
                  <a:pt x="f27" y="f32"/>
                </a:cubicBezTo>
                <a:lnTo>
                  <a:pt x="f33" y="f32"/>
                </a:lnTo>
                <a:cubicBezTo>
                  <a:pt x="f34" y="f35"/>
                  <a:pt x="f36" y="f37"/>
                  <a:pt x="f38" y="f37"/>
                </a:cubicBezTo>
                <a:cubicBezTo>
                  <a:pt x="f39" y="f37"/>
                  <a:pt x="f40" y="f41"/>
                  <a:pt x="f40" y="f42"/>
                </a:cubicBezTo>
                <a:cubicBezTo>
                  <a:pt x="f40" y="f43"/>
                  <a:pt x="f44" y="f5"/>
                  <a:pt x="f38" y="f5"/>
                </a:cubicBezTo>
                <a:cubicBezTo>
                  <a:pt x="f36" y="f5"/>
                  <a:pt x="f45" y="f46"/>
                  <a:pt x="f33" y="f47"/>
                </a:cubicBezTo>
                <a:lnTo>
                  <a:pt x="f27" y="f47"/>
                </a:lnTo>
                <a:cubicBezTo>
                  <a:pt x="f48" y="f47"/>
                  <a:pt x="f5" y="f49"/>
                  <a:pt x="f5" y="f30"/>
                </a:cubicBezTo>
                <a:lnTo>
                  <a:pt x="f5" y="f22"/>
                </a:lnTo>
                <a:cubicBezTo>
                  <a:pt x="f5" y="f50"/>
                  <a:pt x="f48" y="f7"/>
                  <a:pt x="f27" y="f7"/>
                </a:cubicBezTo>
                <a:lnTo>
                  <a:pt x="f26" y="f7"/>
                </a:lnTo>
                <a:cubicBezTo>
                  <a:pt x="f51" y="f7"/>
                  <a:pt x="f52" y="f50"/>
                  <a:pt x="f52" y="f22"/>
                </a:cubicBezTo>
                <a:lnTo>
                  <a:pt x="f52" y="f53"/>
                </a:lnTo>
                <a:lnTo>
                  <a:pt x="f54" y="f53"/>
                </a:lnTo>
                <a:cubicBezTo>
                  <a:pt x="f55" y="f53"/>
                  <a:pt x="f7" y="f17"/>
                  <a:pt x="f56" y="f57"/>
                </a:cubicBezTo>
                <a:lnTo>
                  <a:pt x="f8" y="f9"/>
                </a:lnTo>
                <a:close/>
              </a:path>
            </a:pathLst>
          </a:custGeom>
          <a:solidFill>
            <a:srgbClr val="6E2466"/>
          </a:solidFill>
          <a:ln cap="flat">
            <a:noFill/>
            <a:prstDash val="solid"/>
          </a:ln>
        </p:spPr>
        <p:txBody>
          <a:bodyPr vert="horz" wrap="square" lIns="38103" tIns="38103" rIns="38103" bIns="38103" anchor="ctr" anchorCtr="0" compatLnSpc="1">
            <a:noAutofit/>
          </a:bodyPr>
          <a:lstStyle/>
          <a:p>
            <a:pPr marL="0" marR="0" lvl="0" indent="0" algn="l" defTabSz="914400" rtl="0" fontAlgn="auto" hangingPunct="1">
              <a:lnSpc>
                <a:spcPct val="100000"/>
              </a:lnSpc>
              <a:spcBef>
                <a:spcPts val="0"/>
              </a:spcBef>
              <a:spcAft>
                <a:spcPts val="0"/>
              </a:spcAft>
              <a:buNone/>
              <a:tabLst/>
              <a:defRPr sz="3000" b="0" i="0" u="none" strike="noStrike" kern="0" cap="none" spc="0" baseline="0">
                <a:solidFill>
                  <a:srgbClr val="FFFFFF"/>
                </a:solidFill>
                <a:uFillTx/>
              </a:defRPr>
            </a:pPr>
            <a:endParaRPr lang="en-GB" sz="3000" b="0" i="0" u="none" strike="noStrike" kern="1200" cap="none" spc="0" baseline="0">
              <a:solidFill>
                <a:srgbClr val="FFFFFF"/>
              </a:solidFill>
              <a:uFillTx/>
              <a:latin typeface="Arial"/>
            </a:endParaRPr>
          </a:p>
        </p:txBody>
      </p:sp>
      <p:sp>
        <p:nvSpPr>
          <p:cNvPr id="8" name="TextBox 33">
            <a:extLst>
              <a:ext uri="{FF2B5EF4-FFF2-40B4-BE49-F238E27FC236}">
                <a16:creationId xmlns:a16="http://schemas.microsoft.com/office/drawing/2014/main" id="{C466C8DE-8842-0998-C336-E47877C0415D}"/>
              </a:ext>
            </a:extLst>
          </p:cNvPr>
          <p:cNvSpPr txBox="1"/>
          <p:nvPr/>
        </p:nvSpPr>
        <p:spPr>
          <a:xfrm>
            <a:off x="8635474" y="1970548"/>
            <a:ext cx="2091031" cy="830997"/>
          </a:xfrm>
          <a:prstGeom prst="rect">
            <a:avLst/>
          </a:prstGeom>
          <a:noFill/>
          <a:ln cap="flat">
            <a:noFill/>
          </a:ln>
        </p:spPr>
        <p:txBody>
          <a:bodyPr vert="horz" wrap="square" lIns="0" tIns="45720" rIns="0" bIns="45720" anchor="b"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dirty="0">
                <a:solidFill>
                  <a:srgbClr val="0033A0">
                    <a:alpha val="20000"/>
                  </a:srgbClr>
                </a:solidFill>
                <a:uFillTx/>
                <a:latin typeface="Arial"/>
              </a:rPr>
              <a:t>Summary &amp;</a:t>
            </a:r>
            <a:br>
              <a:rPr lang="en-US" sz="2400" b="1" i="0" u="none" strike="noStrike" kern="1200" cap="none" spc="0" baseline="0" dirty="0">
                <a:solidFill>
                  <a:srgbClr val="0033A0">
                    <a:alpha val="20000"/>
                  </a:srgbClr>
                </a:solidFill>
                <a:uFillTx/>
                <a:latin typeface="Arial"/>
              </a:rPr>
            </a:br>
            <a:r>
              <a:rPr lang="en-US" sz="2400" b="1" i="0" u="none" strike="noStrike" kern="1200" cap="none" spc="0" baseline="0" dirty="0">
                <a:solidFill>
                  <a:srgbClr val="0033A0">
                    <a:alpha val="20000"/>
                  </a:srgbClr>
                </a:solidFill>
                <a:uFillTx/>
                <a:latin typeface="Arial"/>
              </a:rPr>
              <a:t>Conclusions</a:t>
            </a:r>
          </a:p>
        </p:txBody>
      </p:sp>
      <p:grpSp>
        <p:nvGrpSpPr>
          <p:cNvPr id="9" name="Group 35">
            <a:extLst>
              <a:ext uri="{FF2B5EF4-FFF2-40B4-BE49-F238E27FC236}">
                <a16:creationId xmlns:a16="http://schemas.microsoft.com/office/drawing/2014/main" id="{B95A8CCF-A286-7979-1D28-E83AAAA4C865}"/>
              </a:ext>
            </a:extLst>
          </p:cNvPr>
          <p:cNvGrpSpPr/>
          <p:nvPr/>
        </p:nvGrpSpPr>
        <p:grpSpPr>
          <a:xfrm>
            <a:off x="5068107" y="1975265"/>
            <a:ext cx="2091031" cy="1115763"/>
            <a:chOff x="5068107" y="1975265"/>
            <a:chExt cx="2091031" cy="1115763"/>
          </a:xfrm>
        </p:grpSpPr>
        <p:sp>
          <p:nvSpPr>
            <p:cNvPr id="10" name="TextBox 36">
              <a:extLst>
                <a:ext uri="{FF2B5EF4-FFF2-40B4-BE49-F238E27FC236}">
                  <a16:creationId xmlns:a16="http://schemas.microsoft.com/office/drawing/2014/main" id="{7A43C7A3-EF33-B33C-1717-7608DB5E255C}"/>
                </a:ext>
              </a:extLst>
            </p:cNvPr>
            <p:cNvSpPr txBox="1"/>
            <p:nvPr/>
          </p:nvSpPr>
          <p:spPr>
            <a:xfrm>
              <a:off x="5068107" y="1975265"/>
              <a:ext cx="2091031" cy="830997"/>
            </a:xfrm>
            <a:prstGeom prst="rect">
              <a:avLst/>
            </a:prstGeom>
            <a:noFill/>
            <a:ln cap="flat">
              <a:noFill/>
            </a:ln>
          </p:spPr>
          <p:txBody>
            <a:bodyPr vert="horz" wrap="square" lIns="0" tIns="45720" rIns="0" bIns="45720" anchor="b"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dirty="0">
                  <a:solidFill>
                    <a:srgbClr val="0033A0">
                      <a:alpha val="20000"/>
                    </a:srgbClr>
                  </a:solidFill>
                  <a:uFillTx/>
                  <a:latin typeface="Arial"/>
                </a:rPr>
                <a:t>Timeline &amp; Plans</a:t>
              </a:r>
            </a:p>
          </p:txBody>
        </p:sp>
        <p:sp>
          <p:nvSpPr>
            <p:cNvPr id="11" name="TextBox 37">
              <a:extLst>
                <a:ext uri="{FF2B5EF4-FFF2-40B4-BE49-F238E27FC236}">
                  <a16:creationId xmlns:a16="http://schemas.microsoft.com/office/drawing/2014/main" id="{9DF0E0A2-A9D9-B6A3-7C79-9CCD93E59044}"/>
                </a:ext>
              </a:extLst>
            </p:cNvPr>
            <p:cNvSpPr txBox="1"/>
            <p:nvPr/>
          </p:nvSpPr>
          <p:spPr>
            <a:xfrm>
              <a:off x="5068107" y="2814029"/>
              <a:ext cx="2091031" cy="276999"/>
            </a:xfrm>
            <a:prstGeom prst="rect">
              <a:avLst/>
            </a:prstGeom>
            <a:noFill/>
            <a:ln cap="flat">
              <a:noFill/>
            </a:ln>
          </p:spPr>
          <p:txBody>
            <a:bodyPr vert="horz" wrap="square" lIns="0" tIns="45720" rIns="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33A0"/>
                </a:solidFill>
                <a:uFillTx/>
                <a:latin typeface="Arial"/>
              </a:endParaRPr>
            </a:p>
          </p:txBody>
        </p:sp>
      </p:grpSp>
      <p:sp>
        <p:nvSpPr>
          <p:cNvPr id="13" name="TextBox 39">
            <a:extLst>
              <a:ext uri="{FF2B5EF4-FFF2-40B4-BE49-F238E27FC236}">
                <a16:creationId xmlns:a16="http://schemas.microsoft.com/office/drawing/2014/main" id="{94419918-52CC-16DD-5536-AC6422E7EC5F}"/>
              </a:ext>
            </a:extLst>
          </p:cNvPr>
          <p:cNvSpPr txBox="1"/>
          <p:nvPr/>
        </p:nvSpPr>
        <p:spPr>
          <a:xfrm>
            <a:off x="1459967" y="1775828"/>
            <a:ext cx="2091031" cy="1200332"/>
          </a:xfrm>
          <a:prstGeom prst="rect">
            <a:avLst/>
          </a:prstGeom>
          <a:noFill/>
          <a:ln cap="flat">
            <a:noFill/>
          </a:ln>
        </p:spPr>
        <p:txBody>
          <a:bodyPr vert="horz" wrap="square" lIns="0" tIns="45720" rIns="0" bIns="45720" anchor="b"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0" cap="none" spc="0" baseline="0" dirty="0">
                <a:solidFill>
                  <a:srgbClr val="0033A0">
                    <a:alpha val="20000"/>
                  </a:srgbClr>
                </a:solidFill>
                <a:uFillTx/>
                <a:latin typeface="Arial"/>
              </a:rPr>
              <a:t>Progress since the last ESPP</a:t>
            </a:r>
            <a:endParaRPr lang="en-US" sz="2400" b="1" i="0" u="none" strike="noStrike" kern="1200" cap="none" spc="0" baseline="0" dirty="0">
              <a:solidFill>
                <a:srgbClr val="0033A0">
                  <a:alpha val="20000"/>
                </a:srgbClr>
              </a:solidFill>
              <a:uFillTx/>
              <a:latin typeface="Arial"/>
            </a:endParaRPr>
          </a:p>
        </p:txBody>
      </p:sp>
      <p:sp>
        <p:nvSpPr>
          <p:cNvPr id="16" name="TextBox 45">
            <a:extLst>
              <a:ext uri="{FF2B5EF4-FFF2-40B4-BE49-F238E27FC236}">
                <a16:creationId xmlns:a16="http://schemas.microsoft.com/office/drawing/2014/main" id="{13AD441C-DB97-4F37-5C71-6BADC7B72C97}"/>
              </a:ext>
            </a:extLst>
          </p:cNvPr>
          <p:cNvSpPr txBox="1"/>
          <p:nvPr/>
        </p:nvSpPr>
        <p:spPr>
          <a:xfrm>
            <a:off x="6879003" y="4171246"/>
            <a:ext cx="2004236" cy="830997"/>
          </a:xfrm>
          <a:prstGeom prst="rect">
            <a:avLst/>
          </a:prstGeom>
          <a:noFill/>
          <a:ln cap="flat">
            <a:noFill/>
          </a:ln>
        </p:spPr>
        <p:txBody>
          <a:bodyPr vert="horz" wrap="square" lIns="0" tIns="45720" rIns="0" bIns="45720" anchor="b"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dirty="0">
                <a:solidFill>
                  <a:srgbClr val="0033A0"/>
                </a:solidFill>
                <a:uFillTx/>
                <a:latin typeface="Arial"/>
              </a:rPr>
              <a:t>Possible HEP Contributions</a:t>
            </a:r>
          </a:p>
        </p:txBody>
      </p:sp>
      <p:sp>
        <p:nvSpPr>
          <p:cNvPr id="17" name="Datumsplatzhalter 39">
            <a:extLst>
              <a:ext uri="{FF2B5EF4-FFF2-40B4-BE49-F238E27FC236}">
                <a16:creationId xmlns:a16="http://schemas.microsoft.com/office/drawing/2014/main" id="{745B1216-BA0F-55B9-4463-150B2AA4ADA5}"/>
              </a:ext>
            </a:extLst>
          </p:cNvPr>
          <p:cNvSpPr txBox="1"/>
          <p:nvPr/>
        </p:nvSpPr>
        <p:spPr>
          <a:xfrm>
            <a:off x="2495598" y="6378351"/>
            <a:ext cx="1620792"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dirty="0">
                <a:solidFill>
                  <a:srgbClr val="0033A0"/>
                </a:solidFill>
                <a:uFillTx/>
                <a:latin typeface="Arial"/>
              </a:rPr>
              <a:t>23.06.2025</a:t>
            </a:r>
            <a:endParaRPr lang="en-GB" sz="1000" b="0" i="0" u="none" strike="noStrike" kern="1200" cap="none" spc="0" baseline="0" dirty="0">
              <a:solidFill>
                <a:srgbClr val="0033A0"/>
              </a:solidFill>
              <a:uFillTx/>
              <a:latin typeface="Arial"/>
            </a:endParaRPr>
          </a:p>
        </p:txBody>
      </p:sp>
      <p:sp>
        <p:nvSpPr>
          <p:cNvPr id="19" name="Fußzeilenplatzhalter 3">
            <a:extLst>
              <a:ext uri="{FF2B5EF4-FFF2-40B4-BE49-F238E27FC236}">
                <a16:creationId xmlns:a16="http://schemas.microsoft.com/office/drawing/2014/main" id="{903486EC-3314-16B5-4D52-2C82E3977B51}"/>
              </a:ext>
            </a:extLst>
          </p:cNvPr>
          <p:cNvSpPr txBox="1"/>
          <p:nvPr/>
        </p:nvSpPr>
        <p:spPr>
          <a:xfrm>
            <a:off x="4259266" y="6383847"/>
            <a:ext cx="6572222"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33A0"/>
                </a:solidFill>
                <a:uFillTx/>
                <a:latin typeface="Arial"/>
              </a:rPr>
              <a:t>High-Gradient Wakefield Accelerators, ESPP Symposium Venice 2025</a:t>
            </a:r>
          </a:p>
        </p:txBody>
      </p:sp>
      <p:sp>
        <p:nvSpPr>
          <p:cNvPr id="18" name="TextBox 42">
            <a:extLst>
              <a:ext uri="{FF2B5EF4-FFF2-40B4-BE49-F238E27FC236}">
                <a16:creationId xmlns:a16="http://schemas.microsoft.com/office/drawing/2014/main" id="{03BC6774-E2BB-FE2E-65B9-932C36CA1707}"/>
              </a:ext>
            </a:extLst>
          </p:cNvPr>
          <p:cNvSpPr txBox="1"/>
          <p:nvPr/>
        </p:nvSpPr>
        <p:spPr>
          <a:xfrm>
            <a:off x="3291245" y="3798332"/>
            <a:ext cx="2037500" cy="1569660"/>
          </a:xfrm>
          <a:prstGeom prst="rect">
            <a:avLst/>
          </a:prstGeom>
          <a:noFill/>
          <a:ln cap="flat">
            <a:noFill/>
          </a:ln>
        </p:spPr>
        <p:txBody>
          <a:bodyPr vert="horz" wrap="square" lIns="0" tIns="45720" rIns="0" bIns="45720" anchor="b"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dirty="0">
                <a:solidFill>
                  <a:srgbClr val="0033A0">
                    <a:alpha val="20000"/>
                  </a:srgbClr>
                </a:solidFill>
                <a:uFillTx/>
                <a:latin typeface="Arial"/>
              </a:rPr>
              <a:t>Applications &amp; Collider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dirty="0">
                <a:solidFill>
                  <a:srgbClr val="0033A0">
                    <a:alpha val="20000"/>
                  </a:srgbClr>
                </a:solidFill>
                <a:latin typeface="Arial"/>
              </a:rPr>
              <a:t>Design</a:t>
            </a:r>
            <a:r>
              <a:rPr lang="en-US" sz="2400" b="1" i="0" u="none" strike="noStrike" kern="1200" cap="none" spc="0" baseline="0" dirty="0">
                <a:solidFill>
                  <a:srgbClr val="0033A0">
                    <a:alpha val="20000"/>
                  </a:srgbClr>
                </a:solidFill>
                <a:uFillTx/>
                <a:latin typeface="Arial"/>
              </a:rPr>
              <a:t> Studies</a:t>
            </a:r>
          </a:p>
        </p:txBody>
      </p:sp>
    </p:spTree>
    <p:extLst>
      <p:ext uri="{BB962C8B-B14F-4D97-AF65-F5344CB8AC3E}">
        <p14:creationId xmlns:p14="http://schemas.microsoft.com/office/powerpoint/2010/main" val="14967645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CE6B4-4F54-25F0-3C80-9A2E72873BD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FD7A86F-1A42-A45D-32A2-0A188E16CE7B}"/>
              </a:ext>
            </a:extLst>
          </p:cNvPr>
          <p:cNvSpPr txBox="1">
            <a:spLocks noGrp="1"/>
          </p:cNvSpPr>
          <p:nvPr>
            <p:ph type="title"/>
          </p:nvPr>
        </p:nvSpPr>
        <p:spPr/>
        <p:txBody>
          <a:bodyPr anchorCtr="1"/>
          <a:lstStyle/>
          <a:p>
            <a:pPr lvl="0" algn="ctr"/>
            <a:r>
              <a:rPr lang="en-US" sz="3400" dirty="0"/>
              <a:t>Possible Wakefield Accelerator Contributions to PP/HEP</a:t>
            </a:r>
            <a:endParaRPr lang="en-GB" sz="3400" dirty="0">
              <a:solidFill>
                <a:srgbClr val="61C4D3"/>
              </a:solidFill>
            </a:endParaRPr>
          </a:p>
        </p:txBody>
      </p:sp>
      <p:sp>
        <p:nvSpPr>
          <p:cNvPr id="3" name="Foliennummernplatzhalter 4">
            <a:extLst>
              <a:ext uri="{FF2B5EF4-FFF2-40B4-BE49-F238E27FC236}">
                <a16:creationId xmlns:a16="http://schemas.microsoft.com/office/drawing/2014/main" id="{B5717AB7-F00A-8BCE-4D55-1C4E52B3F42F}"/>
              </a:ext>
            </a:extLst>
          </p:cNvPr>
          <p:cNvSpPr txBox="1"/>
          <p:nvPr/>
        </p:nvSpPr>
        <p:spPr>
          <a:xfrm>
            <a:off x="11107545" y="6383847"/>
            <a:ext cx="681255"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dirty="0">
                <a:solidFill>
                  <a:srgbClr val="0033A0"/>
                </a:solidFill>
                <a:uFillTx/>
                <a:latin typeface="Arial"/>
              </a:rPr>
              <a:t>14</a:t>
            </a:r>
            <a:r>
              <a:rPr lang="en-US" sz="1000" dirty="0">
                <a:solidFill>
                  <a:srgbClr val="0033A0"/>
                </a:solidFill>
                <a:latin typeface="Arial"/>
              </a:rPr>
              <a:t> / 15</a:t>
            </a:r>
            <a:endParaRPr lang="en-US" sz="1000" b="0" i="0" u="none" strike="noStrike" kern="1200" cap="none" spc="0" baseline="0" dirty="0">
              <a:solidFill>
                <a:srgbClr val="0033A0"/>
              </a:solidFill>
              <a:uFillTx/>
              <a:latin typeface="Arial"/>
            </a:endParaRPr>
          </a:p>
        </p:txBody>
      </p:sp>
      <p:pic>
        <p:nvPicPr>
          <p:cNvPr id="4" name="Grafik 6">
            <a:extLst>
              <a:ext uri="{FF2B5EF4-FFF2-40B4-BE49-F238E27FC236}">
                <a16:creationId xmlns:a16="http://schemas.microsoft.com/office/drawing/2014/main" id="{7084F13F-3C6A-7B4C-DC4C-328697C1C0C2}"/>
              </a:ext>
            </a:extLst>
          </p:cNvPr>
          <p:cNvPicPr>
            <a:picLocks noChangeAspect="1"/>
          </p:cNvPicPr>
          <p:nvPr/>
        </p:nvPicPr>
        <p:blipFill>
          <a:blip r:embed="rId3"/>
          <a:stretch>
            <a:fillRect/>
          </a:stretch>
        </p:blipFill>
        <p:spPr>
          <a:xfrm>
            <a:off x="6416688" y="3984880"/>
            <a:ext cx="2927863" cy="1065742"/>
          </a:xfrm>
          <a:prstGeom prst="rect">
            <a:avLst/>
          </a:prstGeom>
          <a:noFill/>
          <a:ln cap="flat">
            <a:noFill/>
          </a:ln>
        </p:spPr>
      </p:pic>
      <p:sp>
        <p:nvSpPr>
          <p:cNvPr id="7" name="Textfeld 10">
            <a:extLst>
              <a:ext uri="{FF2B5EF4-FFF2-40B4-BE49-F238E27FC236}">
                <a16:creationId xmlns:a16="http://schemas.microsoft.com/office/drawing/2014/main" id="{4EF86456-E213-4115-2661-46539578D0BD}"/>
              </a:ext>
            </a:extLst>
          </p:cNvPr>
          <p:cNvSpPr txBox="1"/>
          <p:nvPr/>
        </p:nvSpPr>
        <p:spPr>
          <a:xfrm>
            <a:off x="6203950" y="3548583"/>
            <a:ext cx="5581653" cy="553998"/>
          </a:xfrm>
          <a:prstGeom prst="rect">
            <a:avLst/>
          </a:prstGeom>
          <a:noFill/>
          <a:ln cap="flat">
            <a:noFill/>
          </a:ln>
        </p:spPr>
        <p:txBody>
          <a:bodyPr vert="horz" wrap="square" lIns="0" tIns="0" rIns="0" bIns="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800" b="0" i="0" u="none" strike="noStrike" kern="1200" cap="none" spc="0" baseline="0" dirty="0">
                <a:solidFill>
                  <a:srgbClr val="2F2F2F"/>
                </a:solidFill>
                <a:uFillTx/>
                <a:latin typeface="Arial"/>
              </a:rPr>
              <a:t>Wakefield accelerators are a possibility for an energy upgrade</a:t>
            </a:r>
            <a:endParaRPr lang="en-GB" sz="1800" b="0" i="0" u="none" strike="noStrike" kern="1200" cap="none" spc="0" baseline="0" dirty="0">
              <a:solidFill>
                <a:srgbClr val="2F2F2F"/>
              </a:solidFill>
              <a:uFillTx/>
              <a:latin typeface="Arial"/>
            </a:endParaRPr>
          </a:p>
        </p:txBody>
      </p:sp>
      <p:sp>
        <p:nvSpPr>
          <p:cNvPr id="8" name="Textfeld 12">
            <a:extLst>
              <a:ext uri="{FF2B5EF4-FFF2-40B4-BE49-F238E27FC236}">
                <a16:creationId xmlns:a16="http://schemas.microsoft.com/office/drawing/2014/main" id="{72EBB920-D544-9B2D-CA30-7A6AC5D5CB2C}"/>
              </a:ext>
            </a:extLst>
          </p:cNvPr>
          <p:cNvSpPr txBox="1"/>
          <p:nvPr/>
        </p:nvSpPr>
        <p:spPr>
          <a:xfrm>
            <a:off x="6291326" y="5031893"/>
            <a:ext cx="5581653" cy="1231106"/>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dirty="0">
                <a:solidFill>
                  <a:srgbClr val="2F2F2F"/>
                </a:solidFill>
                <a:uFillTx/>
                <a:latin typeface="Arial"/>
              </a:rPr>
              <a:t>using:</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dirty="0">
                <a:solidFill>
                  <a:srgbClr val="2F2F2F"/>
                </a:solidFill>
                <a:uFillTx/>
                <a:latin typeface="Arial"/>
              </a:rPr>
              <a:t>“</a:t>
            </a:r>
            <a:r>
              <a:rPr lang="en-GB" sz="1600" b="0" i="1" u="none" strike="noStrike" kern="1200" cap="none" spc="0" baseline="0" dirty="0">
                <a:solidFill>
                  <a:srgbClr val="2F2F2F"/>
                </a:solidFill>
                <a:uFillTx/>
                <a:latin typeface="Arial"/>
              </a:rPr>
              <a:t>wakefield acceleration, either only for the electron beam à la HALHF or for both beams. For the longer future, it may make possible </a:t>
            </a:r>
            <a:r>
              <a:rPr lang="en-GB" sz="1600" b="0" i="1" u="none" strike="noStrike" kern="1200" cap="none" spc="0" baseline="0" dirty="0" err="1">
                <a:solidFill>
                  <a:srgbClr val="2F2F2F"/>
                </a:solidFill>
                <a:uFillTx/>
                <a:latin typeface="Arial"/>
              </a:rPr>
              <a:t>e</a:t>
            </a:r>
            <a:r>
              <a:rPr lang="en-GB" sz="1600" b="0" i="1" u="none" strike="noStrike" kern="1200" cap="none" spc="0" baseline="30000" dirty="0" err="1">
                <a:solidFill>
                  <a:srgbClr val="2F2F2F"/>
                </a:solidFill>
                <a:uFillTx/>
                <a:latin typeface="Arial"/>
              </a:rPr>
              <a:t>+</a:t>
            </a:r>
            <a:r>
              <a:rPr lang="en-GB" sz="1600" b="0" i="1" u="none" strike="noStrike" kern="1200" cap="none" spc="0" baseline="0" dirty="0" err="1">
                <a:solidFill>
                  <a:srgbClr val="2F2F2F"/>
                </a:solidFill>
                <a:uFillTx/>
                <a:latin typeface="Arial"/>
              </a:rPr>
              <a:t>e</a:t>
            </a:r>
            <a:r>
              <a:rPr lang="en-GB" sz="1600" b="0" i="1" u="none" strike="noStrike" kern="1200" cap="none" spc="0" baseline="30000" dirty="0">
                <a:solidFill>
                  <a:srgbClr val="2F2F2F"/>
                </a:solidFill>
                <a:uFillTx/>
                <a:latin typeface="Arial"/>
              </a:rPr>
              <a:t>–</a:t>
            </a:r>
            <a:r>
              <a:rPr lang="en-GB" sz="1600" b="0" i="1" u="none" strike="noStrike" kern="1200" cap="none" spc="0" baseline="0" dirty="0">
                <a:solidFill>
                  <a:srgbClr val="2F2F2F"/>
                </a:solidFill>
                <a:uFillTx/>
                <a:latin typeface="Arial"/>
              </a:rPr>
              <a:t> or </a:t>
            </a:r>
            <a:r>
              <a:rPr lang="en-GB" sz="1600" b="0" i="1" u="none" strike="noStrike" kern="1200" cap="none" spc="0" baseline="0" dirty="0" err="1">
                <a:solidFill>
                  <a:srgbClr val="2F2F2F"/>
                </a:solidFill>
                <a:uFillTx/>
                <a:latin typeface="Arial"/>
              </a:rPr>
              <a:t>γγ</a:t>
            </a:r>
            <a:r>
              <a:rPr lang="en-GB" sz="1600" b="0" i="1" u="none" strike="noStrike" kern="1200" cap="none" spc="0" baseline="0" dirty="0">
                <a:solidFill>
                  <a:srgbClr val="2F2F2F"/>
                </a:solidFill>
                <a:uFillTx/>
                <a:latin typeface="Arial"/>
              </a:rPr>
              <a:t> colliders with energies of 10 TeV and above.</a:t>
            </a:r>
            <a:r>
              <a:rPr lang="en-GB" sz="1600" b="0" i="0" u="none" strike="noStrike" kern="1200" cap="none" spc="0" baseline="0" dirty="0">
                <a:solidFill>
                  <a:srgbClr val="2F2F2F"/>
                </a:solidFill>
                <a:uFillTx/>
                <a:latin typeface="Arial"/>
              </a:rPr>
              <a:t>”</a:t>
            </a:r>
          </a:p>
        </p:txBody>
      </p:sp>
      <p:sp>
        <p:nvSpPr>
          <p:cNvPr id="9" name="Textfeld 13">
            <a:extLst>
              <a:ext uri="{FF2B5EF4-FFF2-40B4-BE49-F238E27FC236}">
                <a16:creationId xmlns:a16="http://schemas.microsoft.com/office/drawing/2014/main" id="{CC67D916-8303-A78B-242E-5D593114EEE2}"/>
              </a:ext>
            </a:extLst>
          </p:cNvPr>
          <p:cNvSpPr txBox="1"/>
          <p:nvPr/>
        </p:nvSpPr>
        <p:spPr>
          <a:xfrm>
            <a:off x="307163" y="1402766"/>
            <a:ext cx="5564325" cy="1195199"/>
          </a:xfrm>
          <a:prstGeom prst="rect">
            <a:avLst/>
          </a:prstGeom>
          <a:noFill/>
          <a:ln cap="flat">
            <a:noFill/>
          </a:ln>
        </p:spPr>
        <p:txBody>
          <a:bodyPr vert="horz" wrap="square" lIns="0" tIns="0" rIns="0" bIns="0" anchor="t" anchorCtr="0" compatLnSpc="1">
            <a:spAutoFit/>
          </a:bodyPr>
          <a:lstStyle/>
          <a:p>
            <a:pPr marL="285750" marR="0" lvl="0" indent="-28575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800" b="0" i="0" u="none" strike="noStrike" kern="1200" cap="none" spc="0" baseline="0" dirty="0">
                <a:solidFill>
                  <a:srgbClr val="2F2F2F"/>
                </a:solidFill>
                <a:uFillTx/>
                <a:latin typeface="Arial"/>
              </a:rPr>
              <a:t>Wakefield technology could be an </a:t>
            </a:r>
            <a:r>
              <a:rPr lang="en-US" sz="1800" b="1" i="0" u="none" strike="noStrike" kern="1200" cap="none" spc="0" baseline="0" dirty="0">
                <a:solidFill>
                  <a:srgbClr val="2F2F2F"/>
                </a:solidFill>
                <a:uFillTx/>
                <a:latin typeface="Arial"/>
              </a:rPr>
              <a:t>upgrade</a:t>
            </a:r>
            <a:r>
              <a:rPr lang="en-US" sz="1800" b="0" i="0" u="none" strike="noStrike" kern="1200" cap="none" spc="0" baseline="0" dirty="0">
                <a:solidFill>
                  <a:srgbClr val="2F2F2F"/>
                </a:solidFill>
                <a:uFillTx/>
                <a:latin typeface="Arial"/>
              </a:rPr>
              <a:t> to parts of a collider, e.g.:</a:t>
            </a:r>
          </a:p>
          <a:p>
            <a:pPr marL="742950" marR="0" lvl="1" indent="-28575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dirty="0">
                <a:solidFill>
                  <a:srgbClr val="2F2F2F"/>
                </a:solidFill>
                <a:uFillTx/>
                <a:latin typeface="Arial" pitchFamily="34"/>
              </a:rPr>
              <a:t>Plasma Based Injector</a:t>
            </a:r>
          </a:p>
        </p:txBody>
      </p:sp>
      <p:sp>
        <p:nvSpPr>
          <p:cNvPr id="11" name="Textfeld 17">
            <a:extLst>
              <a:ext uri="{FF2B5EF4-FFF2-40B4-BE49-F238E27FC236}">
                <a16:creationId xmlns:a16="http://schemas.microsoft.com/office/drawing/2014/main" id="{FB9A770F-2B7A-A1E6-ECC5-BDB464D58317}"/>
              </a:ext>
            </a:extLst>
          </p:cNvPr>
          <p:cNvSpPr txBox="1"/>
          <p:nvPr/>
        </p:nvSpPr>
        <p:spPr>
          <a:xfrm>
            <a:off x="6096000" y="3131778"/>
            <a:ext cx="6096000" cy="307777"/>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i="0" u="none" strike="noStrike" kern="1200" cap="none" spc="0" baseline="0" dirty="0">
                <a:solidFill>
                  <a:srgbClr val="0033A0"/>
                </a:solidFill>
                <a:uFillTx/>
                <a:latin typeface="Arial"/>
              </a:rPr>
              <a:t>For linear colliders</a:t>
            </a:r>
            <a:endParaRPr lang="en-GB" sz="2000" b="1" i="0" u="none" strike="noStrike" kern="1200" cap="none" spc="0" baseline="0" dirty="0">
              <a:solidFill>
                <a:srgbClr val="0033A0"/>
              </a:solidFill>
              <a:uFillTx/>
              <a:latin typeface="Arial"/>
            </a:endParaRPr>
          </a:p>
        </p:txBody>
      </p:sp>
      <p:sp>
        <p:nvSpPr>
          <p:cNvPr id="12" name="Textfeld 18">
            <a:extLst>
              <a:ext uri="{FF2B5EF4-FFF2-40B4-BE49-F238E27FC236}">
                <a16:creationId xmlns:a16="http://schemas.microsoft.com/office/drawing/2014/main" id="{BC2D3196-06E4-E75D-B644-C7A3C921AF98}"/>
              </a:ext>
            </a:extLst>
          </p:cNvPr>
          <p:cNvSpPr txBox="1"/>
          <p:nvPr/>
        </p:nvSpPr>
        <p:spPr>
          <a:xfrm>
            <a:off x="6198542" y="1439338"/>
            <a:ext cx="5767550" cy="1610697"/>
          </a:xfrm>
          <a:prstGeom prst="rect">
            <a:avLst/>
          </a:prstGeom>
          <a:noFill/>
          <a:ln cap="flat">
            <a:noFill/>
          </a:ln>
        </p:spPr>
        <p:txBody>
          <a:bodyPr vert="horz" wrap="square" lIns="0" tIns="0" rIns="0" bIns="0" anchor="t" anchorCtr="0" compatLnSpc="1">
            <a:spAutoFit/>
          </a:bodyPr>
          <a:lstStyle/>
          <a:p>
            <a:pPr marL="285750" marR="0" lvl="0" indent="-28575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800" b="0" i="0" u="none" strike="noStrike" kern="1200" cap="none" spc="0" baseline="0" dirty="0">
                <a:solidFill>
                  <a:srgbClr val="2F2F2F"/>
                </a:solidFill>
                <a:uFillTx/>
                <a:latin typeface="Arial" pitchFamily="34"/>
              </a:rPr>
              <a:t>Wakefield accelerators could provide beams, e.g. for</a:t>
            </a:r>
          </a:p>
          <a:p>
            <a:pPr marL="742950" marR="0" lvl="1" indent="-28575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800" b="0" i="0" u="none" strike="noStrike" kern="1200" cap="none" spc="0" baseline="0" dirty="0">
                <a:solidFill>
                  <a:srgbClr val="2F2F2F"/>
                </a:solidFill>
                <a:uFillTx/>
                <a:latin typeface="Arial" pitchFamily="34"/>
              </a:rPr>
              <a:t>SF-QED experiments</a:t>
            </a:r>
          </a:p>
          <a:p>
            <a:pPr marL="742950" marR="0" lvl="1" indent="-28575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800" b="0" i="0" u="none" strike="noStrike" kern="1200" cap="none" spc="0" baseline="0" dirty="0">
                <a:solidFill>
                  <a:srgbClr val="2F2F2F"/>
                </a:solidFill>
                <a:uFillTx/>
                <a:latin typeface="Arial" pitchFamily="34"/>
              </a:rPr>
              <a:t>Dark Matter Search Experiments</a:t>
            </a:r>
            <a:endParaRPr lang="en-GB" sz="1800" b="0" i="0" u="none" strike="noStrike" kern="1200" cap="none" spc="0" baseline="0" dirty="0">
              <a:solidFill>
                <a:srgbClr val="2F2F2F"/>
              </a:solidFill>
              <a:uFillTx/>
              <a:latin typeface="Arial" pitchFamily="34"/>
            </a:endParaRPr>
          </a:p>
          <a:p>
            <a:pPr marL="742950" marR="0" lvl="1" indent="-28575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1800" b="0" i="0" u="none" strike="noStrike" kern="1200" cap="none" spc="0" baseline="0" dirty="0">
              <a:solidFill>
                <a:srgbClr val="0033A0"/>
              </a:solidFill>
              <a:uFillTx/>
              <a:latin typeface="Arial"/>
            </a:endParaRPr>
          </a:p>
        </p:txBody>
      </p:sp>
      <p:sp>
        <p:nvSpPr>
          <p:cNvPr id="13" name="Textfeld 16">
            <a:extLst>
              <a:ext uri="{FF2B5EF4-FFF2-40B4-BE49-F238E27FC236}">
                <a16:creationId xmlns:a16="http://schemas.microsoft.com/office/drawing/2014/main" id="{FF55CDC1-2EF9-3167-261F-DB37D55CCD7E}"/>
              </a:ext>
            </a:extLst>
          </p:cNvPr>
          <p:cNvSpPr txBox="1"/>
          <p:nvPr/>
        </p:nvSpPr>
        <p:spPr>
          <a:xfrm>
            <a:off x="216080" y="3274848"/>
            <a:ext cx="5767550" cy="2534027"/>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5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Arial" pitchFamily="34"/>
                <a:cs typeface="Arial" pitchFamily="34"/>
              </a:rPr>
              <a:t>Support for colliders based on other technologies:</a:t>
            </a:r>
          </a:p>
          <a:p>
            <a:pPr marL="742950" marR="0" lvl="1" indent="-28575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1" i="0" u="none" strike="noStrike" kern="1200" cap="none" spc="0" baseline="0" dirty="0">
                <a:solidFill>
                  <a:srgbClr val="2F2F2F"/>
                </a:solidFill>
                <a:uFillTx/>
                <a:latin typeface="Arial" pitchFamily="34"/>
                <a:cs typeface="Arial" pitchFamily="34"/>
              </a:rPr>
              <a:t>Test beam </a:t>
            </a:r>
            <a:r>
              <a:rPr lang="en-GB" sz="1800" b="0" i="0" u="none" strike="noStrike" kern="1200" cap="none" spc="0" baseline="0" dirty="0">
                <a:solidFill>
                  <a:srgbClr val="2F2F2F"/>
                </a:solidFill>
                <a:uFillTx/>
                <a:latin typeface="Arial" pitchFamily="34"/>
                <a:cs typeface="Arial" pitchFamily="34"/>
              </a:rPr>
              <a:t>generation (for detector and instrumentation R&amp;D)</a:t>
            </a:r>
          </a:p>
          <a:p>
            <a:pPr marL="742950" marR="0" lvl="1" indent="-28575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dirty="0">
                <a:solidFill>
                  <a:srgbClr val="2F2F2F"/>
                </a:solidFill>
                <a:uFillTx/>
                <a:latin typeface="Arial" pitchFamily="34"/>
                <a:cs typeface="Arial" pitchFamily="34"/>
              </a:rPr>
              <a:t>IP-physics studies incl. </a:t>
            </a:r>
            <a:r>
              <a:rPr lang="en-GB" sz="1800" i="0" u="none" strike="noStrike" kern="1200" cap="none" spc="0" baseline="0" dirty="0">
                <a:solidFill>
                  <a:srgbClr val="2F2F2F"/>
                </a:solidFill>
                <a:uFillTx/>
                <a:latin typeface="Arial" pitchFamily="34"/>
                <a:cs typeface="Arial" pitchFamily="34"/>
              </a:rPr>
              <a:t>simulation tools development</a:t>
            </a:r>
          </a:p>
          <a:p>
            <a:pPr marL="742950" lvl="1" indent="-285750">
              <a:lnSpc>
                <a:spcPct val="150000"/>
              </a:lnSpc>
              <a:buSzPct val="100000"/>
              <a:buFont typeface="Arial" pitchFamily="34"/>
              <a:buChar char="•"/>
              <a:defRPr sz="1800" b="0" i="0" u="none" strike="noStrike" kern="0" cap="none" spc="0" baseline="0">
                <a:solidFill>
                  <a:srgbClr val="000000"/>
                </a:solidFill>
                <a:uFillTx/>
              </a:defRPr>
            </a:pPr>
            <a:r>
              <a:rPr lang="en-GB" dirty="0">
                <a:solidFill>
                  <a:srgbClr val="2F2F2F"/>
                </a:solidFill>
                <a:latin typeface="Arial" pitchFamily="34"/>
              </a:rPr>
              <a:t>Spin off: Laser-based beam collimation</a:t>
            </a:r>
          </a:p>
        </p:txBody>
      </p:sp>
      <p:pic>
        <p:nvPicPr>
          <p:cNvPr id="14" name="Grafik 18" descr="Ein Bild, das Logo, Schrift, Symbol, Grafiken enthält.&#10;&#10;KI-generierte Inhalte können fehlerhaft sein.">
            <a:extLst>
              <a:ext uri="{FF2B5EF4-FFF2-40B4-BE49-F238E27FC236}">
                <a16:creationId xmlns:a16="http://schemas.microsoft.com/office/drawing/2014/main" id="{7479286D-6C00-DBD4-267B-4574F8A7523E}"/>
              </a:ext>
            </a:extLst>
          </p:cNvPr>
          <p:cNvPicPr>
            <a:picLocks noChangeAspect="1"/>
          </p:cNvPicPr>
          <p:nvPr/>
        </p:nvPicPr>
        <p:blipFill>
          <a:blip r:embed="rId4"/>
          <a:stretch>
            <a:fillRect/>
          </a:stretch>
        </p:blipFill>
        <p:spPr>
          <a:xfrm>
            <a:off x="3552014" y="2242600"/>
            <a:ext cx="720519" cy="422964"/>
          </a:xfrm>
          <a:prstGeom prst="rect">
            <a:avLst/>
          </a:prstGeom>
          <a:noFill/>
          <a:ln cap="flat">
            <a:noFill/>
          </a:ln>
        </p:spPr>
      </p:pic>
      <p:pic>
        <p:nvPicPr>
          <p:cNvPr id="15" name="Grafik 20" descr="Ein Bild, das Kreis, Grafiken, Schrift, Logo enthält.&#10;&#10;KI-generierte Inhalte können fehlerhaft sein.">
            <a:extLst>
              <a:ext uri="{FF2B5EF4-FFF2-40B4-BE49-F238E27FC236}">
                <a16:creationId xmlns:a16="http://schemas.microsoft.com/office/drawing/2014/main" id="{01D791D4-4294-0457-A2B1-345CA7ABA349}"/>
              </a:ext>
            </a:extLst>
          </p:cNvPr>
          <p:cNvPicPr>
            <a:picLocks noChangeAspect="1"/>
          </p:cNvPicPr>
          <p:nvPr/>
        </p:nvPicPr>
        <p:blipFill>
          <a:blip r:embed="rId5"/>
          <a:stretch>
            <a:fillRect/>
          </a:stretch>
        </p:blipFill>
        <p:spPr>
          <a:xfrm>
            <a:off x="4326328" y="2197996"/>
            <a:ext cx="522250" cy="522250"/>
          </a:xfrm>
          <a:prstGeom prst="rect">
            <a:avLst/>
          </a:prstGeom>
          <a:noFill/>
          <a:ln cap="flat">
            <a:noFill/>
          </a:ln>
        </p:spPr>
      </p:pic>
      <p:pic>
        <p:nvPicPr>
          <p:cNvPr id="16" name="Grafik 23" descr="Ein Bild, das Schrift, Grafiken, Logo, Electric Blue (Farbe) enthält.&#10;&#10;KI-generierte Inhalte können fehlerhaft sein.">
            <a:extLst>
              <a:ext uri="{FF2B5EF4-FFF2-40B4-BE49-F238E27FC236}">
                <a16:creationId xmlns:a16="http://schemas.microsoft.com/office/drawing/2014/main" id="{332B4414-0397-9269-E491-0C3DA6B35B44}"/>
              </a:ext>
            </a:extLst>
          </p:cNvPr>
          <p:cNvPicPr>
            <a:picLocks noChangeAspect="1"/>
          </p:cNvPicPr>
          <p:nvPr/>
        </p:nvPicPr>
        <p:blipFill>
          <a:blip r:embed="rId6"/>
          <a:stretch>
            <a:fillRect/>
          </a:stretch>
        </p:blipFill>
        <p:spPr>
          <a:xfrm>
            <a:off x="10448098" y="2287078"/>
            <a:ext cx="800392" cy="401458"/>
          </a:xfrm>
          <a:prstGeom prst="rect">
            <a:avLst/>
          </a:prstGeom>
          <a:noFill/>
          <a:ln cap="flat">
            <a:noFill/>
          </a:ln>
        </p:spPr>
      </p:pic>
      <p:pic>
        <p:nvPicPr>
          <p:cNvPr id="17" name="Grafik 24" descr="Ein Bild, das Schrift, Grafiken, Logo, Electric Blue (Farbe) enthält.&#10;&#10;KI-generierte Inhalte können fehlerhaft sein.">
            <a:extLst>
              <a:ext uri="{FF2B5EF4-FFF2-40B4-BE49-F238E27FC236}">
                <a16:creationId xmlns:a16="http://schemas.microsoft.com/office/drawing/2014/main" id="{ED7E93B0-CD15-525A-0660-667F527F54BC}"/>
              </a:ext>
            </a:extLst>
          </p:cNvPr>
          <p:cNvPicPr>
            <a:picLocks noChangeAspect="1"/>
          </p:cNvPicPr>
          <p:nvPr/>
        </p:nvPicPr>
        <p:blipFill>
          <a:blip r:embed="rId6"/>
          <a:stretch>
            <a:fillRect/>
          </a:stretch>
        </p:blipFill>
        <p:spPr>
          <a:xfrm>
            <a:off x="9176076" y="1901028"/>
            <a:ext cx="800392" cy="401458"/>
          </a:xfrm>
          <a:prstGeom prst="rect">
            <a:avLst/>
          </a:prstGeom>
          <a:noFill/>
          <a:ln cap="flat">
            <a:noFill/>
          </a:ln>
        </p:spPr>
      </p:pic>
      <p:pic>
        <p:nvPicPr>
          <p:cNvPr id="19" name="Grafik 23" descr="Ein Bild, das Logo, Schrift, Grafiken, Text enthält.&#10;&#10;KI-generierte Inhalte können fehlerhaft sein.">
            <a:extLst>
              <a:ext uri="{FF2B5EF4-FFF2-40B4-BE49-F238E27FC236}">
                <a16:creationId xmlns:a16="http://schemas.microsoft.com/office/drawing/2014/main" id="{5346A6CD-6A1D-7B8F-20D0-1DD821C88209}"/>
              </a:ext>
            </a:extLst>
          </p:cNvPr>
          <p:cNvPicPr>
            <a:picLocks noChangeAspect="1"/>
          </p:cNvPicPr>
          <p:nvPr/>
        </p:nvPicPr>
        <p:blipFill>
          <a:blip r:embed="rId7"/>
          <a:srcRect t="31064" b="27840"/>
          <a:stretch>
            <a:fillRect/>
          </a:stretch>
        </p:blipFill>
        <p:spPr>
          <a:xfrm>
            <a:off x="4814041" y="2279926"/>
            <a:ext cx="1074648" cy="415146"/>
          </a:xfrm>
          <a:prstGeom prst="rect">
            <a:avLst/>
          </a:prstGeom>
          <a:noFill/>
          <a:ln cap="flat">
            <a:noFill/>
          </a:ln>
        </p:spPr>
      </p:pic>
      <p:sp>
        <p:nvSpPr>
          <p:cNvPr id="20" name="Textfeld 24">
            <a:extLst>
              <a:ext uri="{FF2B5EF4-FFF2-40B4-BE49-F238E27FC236}">
                <a16:creationId xmlns:a16="http://schemas.microsoft.com/office/drawing/2014/main" id="{92C9B801-FB72-B9F9-78C5-1FA71FC3B68A}"/>
              </a:ext>
            </a:extLst>
          </p:cNvPr>
          <p:cNvSpPr txBox="1"/>
          <p:nvPr/>
        </p:nvSpPr>
        <p:spPr>
          <a:xfrm>
            <a:off x="9250609" y="4496175"/>
            <a:ext cx="2602139" cy="553998"/>
          </a:xfrm>
          <a:prstGeom prst="rect">
            <a:avLst/>
          </a:prstGeom>
          <a:noFill/>
          <a:ln w="9528" cap="flat">
            <a:solidFill>
              <a:srgbClr val="FFFFFF"/>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dirty="0">
                <a:solidFill>
                  <a:srgbClr val="EE6611"/>
                </a:solidFill>
                <a:uFillTx/>
                <a:latin typeface="Arial" panose="020B0604020202020204" pitchFamily="34" charset="0"/>
                <a:cs typeface="Arial" panose="020B0604020202020204" pitchFamily="34" charset="0"/>
              </a:rPr>
              <a:t>ESPP Input #140: A Linear Collider Vision for the Future of Particle Physics (</a:t>
            </a:r>
            <a:r>
              <a:rPr lang="en-GB" sz="1000" b="1" i="0" u="none" strike="noStrike" kern="1200" cap="none" spc="0" baseline="0" dirty="0">
                <a:solidFill>
                  <a:srgbClr val="EE6611"/>
                </a:solidFill>
                <a:uFillTx/>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link</a:t>
            </a:r>
            <a:r>
              <a:rPr lang="en-GB" sz="1000" b="1" i="0" u="none" strike="noStrike" kern="1200" cap="none" spc="0" baseline="0" dirty="0">
                <a:solidFill>
                  <a:srgbClr val="EE6611"/>
                </a:solidFill>
                <a:uFillTx/>
                <a:latin typeface="Arial" panose="020B0604020202020204" pitchFamily="34" charset="0"/>
                <a:cs typeface="Arial" panose="020B0604020202020204" pitchFamily="34" charset="0"/>
              </a:rPr>
              <a:t>)</a:t>
            </a:r>
          </a:p>
        </p:txBody>
      </p:sp>
      <p:sp>
        <p:nvSpPr>
          <p:cNvPr id="21" name="Fußzeilenplatzhalter 3">
            <a:extLst>
              <a:ext uri="{FF2B5EF4-FFF2-40B4-BE49-F238E27FC236}">
                <a16:creationId xmlns:a16="http://schemas.microsoft.com/office/drawing/2014/main" id="{FE397627-8E19-3F60-8580-00F63A13BEAA}"/>
              </a:ext>
            </a:extLst>
          </p:cNvPr>
          <p:cNvSpPr txBox="1"/>
          <p:nvPr/>
        </p:nvSpPr>
        <p:spPr>
          <a:xfrm>
            <a:off x="4259266" y="6383847"/>
            <a:ext cx="6572222"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33A0"/>
                </a:solidFill>
                <a:uFillTx/>
                <a:latin typeface="Arial"/>
              </a:rPr>
              <a:t>High-Gradient Wakefield Accelerators, ESPP Symposium Venice 2025</a:t>
            </a:r>
          </a:p>
        </p:txBody>
      </p:sp>
      <p:sp>
        <p:nvSpPr>
          <p:cNvPr id="24" name="Textfeld 17">
            <a:extLst>
              <a:ext uri="{FF2B5EF4-FFF2-40B4-BE49-F238E27FC236}">
                <a16:creationId xmlns:a16="http://schemas.microsoft.com/office/drawing/2014/main" id="{EE636EBC-B128-AF3A-3BD0-22A6717CC838}"/>
              </a:ext>
            </a:extLst>
          </p:cNvPr>
          <p:cNvSpPr txBox="1"/>
          <p:nvPr/>
        </p:nvSpPr>
        <p:spPr>
          <a:xfrm>
            <a:off x="6096000" y="1050236"/>
            <a:ext cx="6096000" cy="307777"/>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i="0" u="none" strike="noStrike" kern="1200" cap="none" spc="0" baseline="0" dirty="0">
                <a:solidFill>
                  <a:srgbClr val="0033A0"/>
                </a:solidFill>
                <a:uFillTx/>
                <a:latin typeface="Arial"/>
              </a:rPr>
              <a:t>Beyond colliders</a:t>
            </a:r>
            <a:endParaRPr lang="en-GB" sz="2000" b="1" i="0" u="none" strike="noStrike" kern="1200" cap="none" spc="0" baseline="0" dirty="0">
              <a:solidFill>
                <a:srgbClr val="0033A0"/>
              </a:solidFill>
              <a:uFillTx/>
              <a:latin typeface="Arial"/>
            </a:endParaRPr>
          </a:p>
        </p:txBody>
      </p:sp>
      <p:pic>
        <p:nvPicPr>
          <p:cNvPr id="25" name="Grafik 26">
            <a:extLst>
              <a:ext uri="{FF2B5EF4-FFF2-40B4-BE49-F238E27FC236}">
                <a16:creationId xmlns:a16="http://schemas.microsoft.com/office/drawing/2014/main" id="{54118A30-F7C3-0C10-3766-A503752E5C52}"/>
              </a:ext>
            </a:extLst>
          </p:cNvPr>
          <p:cNvPicPr>
            <a:picLocks noChangeAspect="1"/>
          </p:cNvPicPr>
          <p:nvPr/>
        </p:nvPicPr>
        <p:blipFill>
          <a:blip r:embed="rId9"/>
          <a:stretch>
            <a:fillRect/>
          </a:stretch>
        </p:blipFill>
        <p:spPr>
          <a:xfrm>
            <a:off x="10030905" y="1828650"/>
            <a:ext cx="1152207" cy="473131"/>
          </a:xfrm>
          <a:prstGeom prst="rect">
            <a:avLst/>
          </a:prstGeom>
          <a:noFill/>
          <a:ln cap="flat">
            <a:noFill/>
          </a:ln>
        </p:spPr>
      </p:pic>
      <p:sp>
        <p:nvSpPr>
          <p:cNvPr id="26" name="Textfeld 5">
            <a:extLst>
              <a:ext uri="{FF2B5EF4-FFF2-40B4-BE49-F238E27FC236}">
                <a16:creationId xmlns:a16="http://schemas.microsoft.com/office/drawing/2014/main" id="{EB12C03E-868F-2582-DE91-5D7338E2E77E}"/>
              </a:ext>
            </a:extLst>
          </p:cNvPr>
          <p:cNvSpPr txBox="1"/>
          <p:nvPr/>
        </p:nvSpPr>
        <p:spPr>
          <a:xfrm>
            <a:off x="6744721" y="2594742"/>
            <a:ext cx="5447279" cy="553998"/>
          </a:xfrm>
          <a:prstGeom prst="rect">
            <a:avLst/>
          </a:prstGeom>
          <a:noFill/>
          <a:ln cap="flat">
            <a:noFill/>
          </a:ln>
        </p:spPr>
        <p:txBody>
          <a:bodyPr vert="horz" wrap="square" lIns="91440" tIns="45720" rIns="91440" bIns="45720" anchor="t" anchorCtr="0" compatLnSpc="1">
            <a:spAutoFit/>
          </a:bodyPr>
          <a:lstStyle/>
          <a:p>
            <a:pPr algn="r">
              <a:defRPr sz="1800" b="0" i="0" u="none" strike="noStrike" kern="0" cap="none" spc="0" baseline="0">
                <a:solidFill>
                  <a:srgbClr val="000000"/>
                </a:solidFill>
                <a:uFillTx/>
              </a:defRPr>
            </a:pPr>
            <a:r>
              <a:rPr lang="en-GB" sz="1000" b="1" dirty="0">
                <a:solidFill>
                  <a:srgbClr val="EE6611"/>
                </a:solidFill>
                <a:latin typeface="Arial" panose="020B0604020202020204" pitchFamily="34" charset="0"/>
                <a:cs typeface="Arial" panose="020B0604020202020204" pitchFamily="34" charset="0"/>
              </a:rPr>
              <a:t>ESPP Input  #191: Input to the European Strategy for Particle Physics: Strong-Field Quantum Electrodynamics (</a:t>
            </a:r>
            <a:r>
              <a:rPr lang="en-GB" sz="1000" b="1" dirty="0">
                <a:solidFill>
                  <a:srgbClr val="EE6611"/>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link</a:t>
            </a:r>
            <a:r>
              <a:rPr lang="en-GB" sz="1000" b="1" dirty="0">
                <a:solidFill>
                  <a:srgbClr val="EE6611"/>
                </a:solidFill>
                <a:latin typeface="Arial" panose="020B0604020202020204" pitchFamily="34" charset="0"/>
                <a:cs typeface="Arial" panose="020B0604020202020204" pitchFamily="34" charset="0"/>
              </a:rPr>
              <a:t>)</a:t>
            </a:r>
            <a:r>
              <a:rPr lang="en-US" sz="1000" b="1" dirty="0">
                <a:solidFill>
                  <a:srgbClr val="EE6611"/>
                </a:solidFill>
                <a:latin typeface="Arial" pitchFamily="34"/>
                <a:cs typeface="Arial" pitchFamily="34"/>
              </a:rPr>
              <a:t>,  </a:t>
            </a:r>
            <a:r>
              <a:rPr lang="en-US" sz="1000" b="1" i="0" u="none" strike="noStrike" kern="1200" cap="none" spc="0" baseline="0" dirty="0">
                <a:solidFill>
                  <a:srgbClr val="EE6611"/>
                </a:solidFill>
                <a:uFillTx/>
                <a:latin typeface="Arial" pitchFamily="34"/>
                <a:cs typeface="Arial" pitchFamily="34"/>
              </a:rPr>
              <a:t>ESPP Input #</a:t>
            </a:r>
            <a:r>
              <a:rPr lang="en-US" sz="1000" b="1" dirty="0">
                <a:solidFill>
                  <a:srgbClr val="EE6611"/>
                </a:solidFill>
                <a:latin typeface="Arial" pitchFamily="34"/>
                <a:cs typeface="Arial" pitchFamily="34"/>
              </a:rPr>
              <a:t>235</a:t>
            </a:r>
            <a:r>
              <a:rPr lang="en-US" sz="1000" b="1" i="0" u="none" strike="noStrike" kern="1200" cap="none" spc="0" baseline="0" dirty="0">
                <a:solidFill>
                  <a:srgbClr val="EE6611"/>
                </a:solidFill>
                <a:uFillTx/>
                <a:latin typeface="Arial" pitchFamily="34"/>
                <a:cs typeface="Arial" pitchFamily="34"/>
              </a:rPr>
              <a:t>: </a:t>
            </a:r>
            <a:r>
              <a:rPr lang="en-GB" sz="1000" b="1" i="0" u="none" strike="noStrike" kern="1200" cap="none" spc="0" baseline="0" dirty="0">
                <a:solidFill>
                  <a:srgbClr val="EE6611"/>
                </a:solidFill>
                <a:uFillTx/>
                <a:latin typeface="Arial" pitchFamily="34"/>
                <a:cs typeface="Arial" pitchFamily="34"/>
              </a:rPr>
              <a:t>Summary Report of the Physics Beyond Colliders Study at CERN </a:t>
            </a:r>
            <a:r>
              <a:rPr lang="en-US" sz="1000" b="1" i="0" u="none" strike="noStrike" kern="1200" cap="none" spc="0" baseline="0" dirty="0">
                <a:solidFill>
                  <a:srgbClr val="EE6611"/>
                </a:solidFill>
                <a:uFillTx/>
                <a:latin typeface="Arial" pitchFamily="34"/>
                <a:cs typeface="Arial" pitchFamily="34"/>
              </a:rPr>
              <a:t>(</a:t>
            </a:r>
            <a:r>
              <a:rPr lang="en-US" sz="1000" b="1" i="0" u="none" strike="noStrike" kern="1200" cap="none" spc="0" baseline="0" dirty="0">
                <a:solidFill>
                  <a:srgbClr val="EE6611"/>
                </a:solidFill>
                <a:uFillTx/>
                <a:latin typeface="Arial" pitchFamily="34"/>
                <a:cs typeface="Arial" pitchFamily="34"/>
                <a:hlinkClick r:id="rId11">
                  <a:extLst>
                    <a:ext uri="{A12FA001-AC4F-418D-AE19-62706E023703}">
                      <ahyp:hlinkClr xmlns:ahyp="http://schemas.microsoft.com/office/drawing/2018/hyperlinkcolor" val="tx"/>
                    </a:ext>
                  </a:extLst>
                </a:hlinkClick>
              </a:rPr>
              <a:t>link</a:t>
            </a:r>
            <a:r>
              <a:rPr lang="en-US" sz="1000" b="1" i="0" u="none" strike="noStrike" kern="1200" cap="none" spc="0" baseline="0" dirty="0">
                <a:solidFill>
                  <a:srgbClr val="EE6611"/>
                </a:solidFill>
                <a:uFillTx/>
                <a:latin typeface="Arial" pitchFamily="34"/>
                <a:cs typeface="Arial" pitchFamily="34"/>
              </a:rPr>
              <a:t>)</a:t>
            </a:r>
          </a:p>
        </p:txBody>
      </p:sp>
      <p:pic>
        <p:nvPicPr>
          <p:cNvPr id="6" name="Grafik 5">
            <a:extLst>
              <a:ext uri="{FF2B5EF4-FFF2-40B4-BE49-F238E27FC236}">
                <a16:creationId xmlns:a16="http://schemas.microsoft.com/office/drawing/2014/main" id="{5F0F5346-1F9B-63EB-8585-F2100042B31A}"/>
              </a:ext>
            </a:extLst>
          </p:cNvPr>
          <p:cNvPicPr>
            <a:picLocks noChangeAspect="1"/>
          </p:cNvPicPr>
          <p:nvPr/>
        </p:nvPicPr>
        <p:blipFill>
          <a:blip r:embed="rId12"/>
          <a:stretch>
            <a:fillRect/>
          </a:stretch>
        </p:blipFill>
        <p:spPr>
          <a:xfrm>
            <a:off x="2427903" y="4943622"/>
            <a:ext cx="772497" cy="419546"/>
          </a:xfrm>
          <a:prstGeom prst="rect">
            <a:avLst/>
          </a:prstGeom>
        </p:spPr>
      </p:pic>
      <p:pic>
        <p:nvPicPr>
          <p:cNvPr id="22" name="Grafik 21" descr="Ein Bild, das Metallwaren, Autoteile, Frühling, Natur enthält.&#10;&#10;KI-generierte Inhalte können fehlerhaft sein.">
            <a:extLst>
              <a:ext uri="{FF2B5EF4-FFF2-40B4-BE49-F238E27FC236}">
                <a16:creationId xmlns:a16="http://schemas.microsoft.com/office/drawing/2014/main" id="{50E430F0-33E8-3C62-8D77-A0DF252BD3A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70162" y="4907260"/>
            <a:ext cx="1507489" cy="561212"/>
          </a:xfrm>
          <a:prstGeom prst="rect">
            <a:avLst/>
          </a:prstGeom>
        </p:spPr>
      </p:pic>
      <p:sp>
        <p:nvSpPr>
          <p:cNvPr id="23" name="Textfeld 22">
            <a:extLst>
              <a:ext uri="{FF2B5EF4-FFF2-40B4-BE49-F238E27FC236}">
                <a16:creationId xmlns:a16="http://schemas.microsoft.com/office/drawing/2014/main" id="{0B732587-3781-1A6E-59E9-39A2373A6F47}"/>
              </a:ext>
            </a:extLst>
          </p:cNvPr>
          <p:cNvSpPr txBox="1"/>
          <p:nvPr/>
        </p:nvSpPr>
        <p:spPr>
          <a:xfrm>
            <a:off x="8552331" y="4253133"/>
            <a:ext cx="2241176" cy="246221"/>
          </a:xfrm>
          <a:prstGeom prst="rect">
            <a:avLst/>
          </a:prstGeom>
          <a:noFill/>
        </p:spPr>
        <p:txBody>
          <a:bodyPr wrap="square" rtlCol="0">
            <a:spAutoFit/>
          </a:bodyPr>
          <a:lstStyle/>
          <a:p>
            <a:pPr algn="r"/>
            <a:r>
              <a:rPr lang="en-US" sz="1000" b="1" dirty="0">
                <a:solidFill>
                  <a:srgbClr val="EE6611"/>
                </a:solidFill>
                <a:latin typeface="Arial" panose="020B0604020202020204" pitchFamily="34" charset="0"/>
                <a:cs typeface="Arial" panose="020B0604020202020204" pitchFamily="34" charset="0"/>
              </a:rPr>
              <a:t>Also see talk by J. List</a:t>
            </a:r>
            <a:endParaRPr lang="en-GB" sz="1000" b="1" dirty="0">
              <a:solidFill>
                <a:srgbClr val="EE6611"/>
              </a:solidFill>
              <a:latin typeface="Arial" panose="020B0604020202020204" pitchFamily="34" charset="0"/>
              <a:cs typeface="Arial" panose="020B0604020202020204" pitchFamily="34" charset="0"/>
            </a:endParaRPr>
          </a:p>
        </p:txBody>
      </p:sp>
      <p:sp>
        <p:nvSpPr>
          <p:cNvPr id="27" name="Datumsplatzhalter 39">
            <a:extLst>
              <a:ext uri="{FF2B5EF4-FFF2-40B4-BE49-F238E27FC236}">
                <a16:creationId xmlns:a16="http://schemas.microsoft.com/office/drawing/2014/main" id="{DAB20CA5-6E83-7666-4535-E35B9D94F9A0}"/>
              </a:ext>
            </a:extLst>
          </p:cNvPr>
          <p:cNvSpPr txBox="1"/>
          <p:nvPr/>
        </p:nvSpPr>
        <p:spPr>
          <a:xfrm>
            <a:off x="2495598" y="6378351"/>
            <a:ext cx="1620792"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dirty="0">
                <a:solidFill>
                  <a:srgbClr val="0033A0"/>
                </a:solidFill>
                <a:uFillTx/>
                <a:latin typeface="Arial"/>
              </a:rPr>
              <a:t>23.06.2025</a:t>
            </a:r>
            <a:endParaRPr lang="en-GB" sz="1000" b="0" i="0" u="none" strike="noStrike" kern="1200" cap="none" spc="0" baseline="0" dirty="0">
              <a:solidFill>
                <a:srgbClr val="0033A0"/>
              </a:solidFill>
              <a:uFillTx/>
              <a:latin typeface="Arial"/>
            </a:endParaRPr>
          </a:p>
        </p:txBody>
      </p:sp>
      <p:pic>
        <p:nvPicPr>
          <p:cNvPr id="29" name="Grafik 28">
            <a:extLst>
              <a:ext uri="{FF2B5EF4-FFF2-40B4-BE49-F238E27FC236}">
                <a16:creationId xmlns:a16="http://schemas.microsoft.com/office/drawing/2014/main" id="{32C57816-2B49-ECDD-49D5-BD2E99D112CC}"/>
              </a:ext>
            </a:extLst>
          </p:cNvPr>
          <p:cNvPicPr>
            <a:picLocks noChangeAspect="1"/>
          </p:cNvPicPr>
          <p:nvPr/>
        </p:nvPicPr>
        <p:blipFill>
          <a:blip r:embed="rId14"/>
          <a:stretch>
            <a:fillRect/>
          </a:stretch>
        </p:blipFill>
        <p:spPr>
          <a:xfrm>
            <a:off x="1937444" y="5749257"/>
            <a:ext cx="1047804" cy="307991"/>
          </a:xfrm>
          <a:prstGeom prst="rect">
            <a:avLst/>
          </a:prstGeom>
        </p:spPr>
      </p:pic>
    </p:spTree>
    <p:extLst>
      <p:ext uri="{BB962C8B-B14F-4D97-AF65-F5344CB8AC3E}">
        <p14:creationId xmlns:p14="http://schemas.microsoft.com/office/powerpoint/2010/main" val="374822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2" grpId="0"/>
      <p:bldP spid="13" grpId="0"/>
      <p:bldP spid="20" grpId="0" animBg="1"/>
      <p:bldP spid="24" grpId="0"/>
      <p:bldP spid="26" grpId="0"/>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7BA6C-2FCF-A7CA-4AF4-827D5C54EA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EB7D1A-2F45-48DD-1B36-F036A78B843A}"/>
              </a:ext>
            </a:extLst>
          </p:cNvPr>
          <p:cNvSpPr txBox="1">
            <a:spLocks noGrp="1"/>
          </p:cNvSpPr>
          <p:nvPr>
            <p:ph type="title"/>
          </p:nvPr>
        </p:nvSpPr>
        <p:spPr/>
        <p:txBody>
          <a:bodyPr anchorCtr="1">
            <a:normAutofit/>
          </a:bodyPr>
          <a:lstStyle/>
          <a:p>
            <a:pPr lvl="0" algn="ctr"/>
            <a:r>
              <a:rPr lang="en-US"/>
              <a:t>Outline</a:t>
            </a:r>
          </a:p>
        </p:txBody>
      </p:sp>
      <p:sp>
        <p:nvSpPr>
          <p:cNvPr id="3" name="Shape">
            <a:extLst>
              <a:ext uri="{FF2B5EF4-FFF2-40B4-BE49-F238E27FC236}">
                <a16:creationId xmlns:a16="http://schemas.microsoft.com/office/drawing/2014/main" id="{0BD6FA0A-CEA2-9F98-8BE9-FE990873CBCE}"/>
              </a:ext>
            </a:extLst>
          </p:cNvPr>
          <p:cNvSpPr/>
          <p:nvPr/>
        </p:nvSpPr>
        <p:spPr>
          <a:xfrm>
            <a:off x="8373608" y="1320841"/>
            <a:ext cx="2614763" cy="2614772"/>
          </a:xfrm>
          <a:custGeom>
            <a:avLst/>
            <a:gdLst>
              <a:gd name="f0" fmla="val 10800000"/>
              <a:gd name="f1" fmla="val 5400000"/>
              <a:gd name="f2" fmla="val 180"/>
              <a:gd name="f3" fmla="val w"/>
              <a:gd name="f4" fmla="val h"/>
              <a:gd name="f5" fmla="val 0"/>
              <a:gd name="f6" fmla="val 21600"/>
              <a:gd name="f7" fmla="val 17228"/>
              <a:gd name="f8" fmla="val 4372"/>
              <a:gd name="f9" fmla="val 1951"/>
              <a:gd name="f10" fmla="val 19649"/>
              <a:gd name="f11" fmla="val 20895"/>
              <a:gd name="f12" fmla="val 19250"/>
              <a:gd name="f13" fmla="val 2350"/>
              <a:gd name="f14" fmla="val 705"/>
              <a:gd name="f15" fmla="+- 0 0 -90"/>
              <a:gd name="f16" fmla="+- 0 0 -180"/>
              <a:gd name="f17" fmla="+- 0 0 -270"/>
              <a:gd name="f18" fmla="+- 0 0 -360"/>
              <a:gd name="f19" fmla="*/ f3 1 21600"/>
              <a:gd name="f20" fmla="*/ f4 1 21600"/>
              <a:gd name="f21" fmla="+- f6 0 f5"/>
              <a:gd name="f22" fmla="*/ f15 f0 1"/>
              <a:gd name="f23" fmla="*/ f16 f0 1"/>
              <a:gd name="f24" fmla="*/ f17 f0 1"/>
              <a:gd name="f25" fmla="*/ f18 f0 1"/>
              <a:gd name="f26" fmla="*/ f21 1 2"/>
              <a:gd name="f27" fmla="*/ f21 1 21600"/>
              <a:gd name="f28" fmla="*/ f22 1 f2"/>
              <a:gd name="f29" fmla="*/ f23 1 f2"/>
              <a:gd name="f30" fmla="*/ f24 1 f2"/>
              <a:gd name="f31" fmla="*/ f25 1 f2"/>
              <a:gd name="f32" fmla="*/ f26 1 f27"/>
              <a:gd name="f33" fmla="*/ 0 1 f27"/>
              <a:gd name="f34" fmla="*/ f6 1 f27"/>
              <a:gd name="f35" fmla="+- f28 0 f1"/>
              <a:gd name="f36" fmla="+- f29 0 f1"/>
              <a:gd name="f37" fmla="+- f30 0 f1"/>
              <a:gd name="f38" fmla="+- f31 0 f1"/>
              <a:gd name="f39" fmla="*/ f33 f19 1"/>
              <a:gd name="f40" fmla="*/ f34 f19 1"/>
              <a:gd name="f41" fmla="*/ f34 f20 1"/>
              <a:gd name="f42" fmla="*/ f33 f20 1"/>
              <a:gd name="f43" fmla="*/ f32 f19 1"/>
              <a:gd name="f44" fmla="*/ f32 f20 1"/>
            </a:gdLst>
            <a:ahLst/>
            <a:cxnLst>
              <a:cxn ang="3cd4">
                <a:pos x="hc" y="t"/>
              </a:cxn>
              <a:cxn ang="0">
                <a:pos x="r" y="vc"/>
              </a:cxn>
              <a:cxn ang="cd4">
                <a:pos x="hc" y="b"/>
              </a:cxn>
              <a:cxn ang="cd2">
                <a:pos x="l" y="vc"/>
              </a:cxn>
              <a:cxn ang="f35">
                <a:pos x="f43" y="f44"/>
              </a:cxn>
              <a:cxn ang="f36">
                <a:pos x="f43" y="f44"/>
              </a:cxn>
              <a:cxn ang="f37">
                <a:pos x="f43" y="f44"/>
              </a:cxn>
              <a:cxn ang="f38">
                <a:pos x="f43" y="f44"/>
              </a:cxn>
            </a:cxnLst>
            <a:rect l="f39" t="f42" r="f40" b="f41"/>
            <a:pathLst>
              <a:path w="21600" h="21600">
                <a:moveTo>
                  <a:pt x="f7" y="f5"/>
                </a:moveTo>
                <a:lnTo>
                  <a:pt x="f8" y="f5"/>
                </a:lnTo>
                <a:cubicBezTo>
                  <a:pt x="f9" y="f5"/>
                  <a:pt x="f5" y="f9"/>
                  <a:pt x="f5" y="f8"/>
                </a:cubicBezTo>
                <a:lnTo>
                  <a:pt x="f5" y="f7"/>
                </a:lnTo>
                <a:cubicBezTo>
                  <a:pt x="f5" y="f10"/>
                  <a:pt x="f9" y="f6"/>
                  <a:pt x="f8" y="f6"/>
                </a:cubicBezTo>
                <a:lnTo>
                  <a:pt x="f7" y="f6"/>
                </a:lnTo>
                <a:cubicBezTo>
                  <a:pt x="f10" y="f6"/>
                  <a:pt x="f6" y="f10"/>
                  <a:pt x="f6" y="f7"/>
                </a:cubicBezTo>
                <a:lnTo>
                  <a:pt x="f6" y="f8"/>
                </a:lnTo>
                <a:cubicBezTo>
                  <a:pt x="f6" y="f9"/>
                  <a:pt x="f10" y="f5"/>
                  <a:pt x="f7" y="f5"/>
                </a:cubicBezTo>
                <a:close/>
                <a:moveTo>
                  <a:pt x="f11" y="f7"/>
                </a:moveTo>
                <a:cubicBezTo>
                  <a:pt x="f11" y="f12"/>
                  <a:pt x="f12" y="f11"/>
                  <a:pt x="f7" y="f11"/>
                </a:cubicBezTo>
                <a:lnTo>
                  <a:pt x="f8" y="f11"/>
                </a:lnTo>
                <a:cubicBezTo>
                  <a:pt x="f13" y="f11"/>
                  <a:pt x="f14" y="f12"/>
                  <a:pt x="f14" y="f7"/>
                </a:cubicBezTo>
                <a:lnTo>
                  <a:pt x="f14" y="f8"/>
                </a:lnTo>
                <a:cubicBezTo>
                  <a:pt x="f14" y="f13"/>
                  <a:pt x="f13" y="f14"/>
                  <a:pt x="f8" y="f14"/>
                </a:cubicBezTo>
                <a:lnTo>
                  <a:pt x="f7" y="f14"/>
                </a:lnTo>
                <a:cubicBezTo>
                  <a:pt x="f12" y="f14"/>
                  <a:pt x="f11" y="f13"/>
                  <a:pt x="f11" y="f8"/>
                </a:cubicBezTo>
                <a:lnTo>
                  <a:pt x="f11" y="f7"/>
                </a:lnTo>
                <a:close/>
              </a:path>
            </a:pathLst>
          </a:custGeom>
          <a:solidFill>
            <a:srgbClr val="BEBECB"/>
          </a:solidFill>
          <a:ln cap="flat">
            <a:noFill/>
            <a:prstDash val="solid"/>
          </a:ln>
        </p:spPr>
        <p:txBody>
          <a:bodyPr vert="horz" wrap="square" lIns="38103" tIns="38103" rIns="38103" bIns="38103" anchor="ctr" anchorCtr="0" compatLnSpc="1">
            <a:noAutofit/>
          </a:bodyPr>
          <a:lstStyle/>
          <a:p>
            <a:pPr marL="0" marR="0" lvl="0" indent="0" algn="l" defTabSz="914400" rtl="0" fontAlgn="auto" hangingPunct="1">
              <a:lnSpc>
                <a:spcPct val="100000"/>
              </a:lnSpc>
              <a:spcBef>
                <a:spcPts val="0"/>
              </a:spcBef>
              <a:spcAft>
                <a:spcPts val="0"/>
              </a:spcAft>
              <a:buNone/>
              <a:tabLst/>
              <a:defRPr sz="3000" b="0" i="0" u="none" strike="noStrike" kern="0" cap="none" spc="0" baseline="0">
                <a:solidFill>
                  <a:srgbClr val="FFFFFF"/>
                </a:solidFill>
                <a:uFillTx/>
              </a:defRPr>
            </a:pPr>
            <a:endParaRPr lang="en-GB" sz="3000" b="0" i="0" u="none" strike="noStrike" kern="1200" cap="none" spc="0" baseline="0">
              <a:solidFill>
                <a:srgbClr val="FFFFFF"/>
              </a:solidFill>
              <a:uFillTx/>
              <a:latin typeface="Arial"/>
            </a:endParaRPr>
          </a:p>
        </p:txBody>
      </p:sp>
      <p:sp>
        <p:nvSpPr>
          <p:cNvPr id="4" name="Shape">
            <a:extLst>
              <a:ext uri="{FF2B5EF4-FFF2-40B4-BE49-F238E27FC236}">
                <a16:creationId xmlns:a16="http://schemas.microsoft.com/office/drawing/2014/main" id="{20761688-0127-5F03-DAAA-621584355C8E}"/>
              </a:ext>
            </a:extLst>
          </p:cNvPr>
          <p:cNvSpPr/>
          <p:nvPr/>
        </p:nvSpPr>
        <p:spPr>
          <a:xfrm>
            <a:off x="1203624" y="1320850"/>
            <a:ext cx="2682474" cy="2677363"/>
          </a:xfrm>
          <a:custGeom>
            <a:avLst/>
            <a:gdLst>
              <a:gd name="f0" fmla="val 10800000"/>
              <a:gd name="f1" fmla="val 5400000"/>
              <a:gd name="f2" fmla="val 180"/>
              <a:gd name="f3" fmla="val w"/>
              <a:gd name="f4" fmla="val h"/>
              <a:gd name="f5" fmla="val 0"/>
              <a:gd name="f6" fmla="val 21527"/>
              <a:gd name="f7" fmla="val 21600"/>
              <a:gd name="f8" fmla="val 12741"/>
              <a:gd name="f9" fmla="val 19901"/>
              <a:gd name="f10" fmla="val 12398"/>
              <a:gd name="f11" fmla="val 12101"/>
              <a:gd name="f12" fmla="val 20108"/>
              <a:gd name="f13" fmla="val 11987"/>
              <a:gd name="f14" fmla="val 20406"/>
              <a:gd name="f15" fmla="val 4270"/>
              <a:gd name="f16" fmla="val 2306"/>
              <a:gd name="f17" fmla="val 708"/>
              <a:gd name="f18" fmla="val 18800"/>
              <a:gd name="f19" fmla="val 16826"/>
              <a:gd name="f20" fmla="val 2295"/>
              <a:gd name="f21" fmla="val 689"/>
              <a:gd name="f22" fmla="val 16759"/>
              <a:gd name="f23" fmla="val 18723"/>
              <a:gd name="f24" fmla="val 20321"/>
              <a:gd name="f25" fmla="val 11179"/>
              <a:gd name="f26" fmla="val 20070"/>
              <a:gd name="f27" fmla="val 19842"/>
              <a:gd name="f28" fmla="val 19728"/>
              <a:gd name="f29" fmla="val 11408"/>
              <a:gd name="f30" fmla="val 19819"/>
              <a:gd name="f31" fmla="val 11615"/>
              <a:gd name="f32" fmla="val 20413"/>
              <a:gd name="f33" fmla="val 12671"/>
              <a:gd name="f34" fmla="val 20527"/>
              <a:gd name="f35" fmla="val 12854"/>
              <a:gd name="f36" fmla="val 20801"/>
              <a:gd name="f37" fmla="val 20892"/>
              <a:gd name="f38" fmla="val 21486"/>
              <a:gd name="f39" fmla="val 11431"/>
              <a:gd name="f40" fmla="val 21463"/>
              <a:gd name="f41" fmla="val 21235"/>
              <a:gd name="f42" fmla="val 20984"/>
              <a:gd name="f43" fmla="val 1905"/>
              <a:gd name="f44" fmla="val 19088"/>
              <a:gd name="f45" fmla="val 16737"/>
              <a:gd name="f46" fmla="val 4247"/>
              <a:gd name="f47" fmla="val 1895"/>
              <a:gd name="f48" fmla="val 19190"/>
              <a:gd name="f49" fmla="val 21095"/>
              <a:gd name="f50" fmla="val 11964"/>
              <a:gd name="f51" fmla="val 21393"/>
              <a:gd name="f52" fmla="val 12375"/>
              <a:gd name="f53" fmla="val 12718"/>
              <a:gd name="f54" fmla="val 13175"/>
              <a:gd name="f55" fmla="val 13563"/>
              <a:gd name="f56" fmla="val 21233"/>
              <a:gd name="f57" fmla="val 20751"/>
              <a:gd name="f58" fmla="val 20269"/>
              <a:gd name="f59" fmla="val 13197"/>
              <a:gd name="f60" fmla="+- 0 0 -90"/>
              <a:gd name="f61" fmla="+- 0 0 -180"/>
              <a:gd name="f62" fmla="+- 0 0 -270"/>
              <a:gd name="f63" fmla="+- 0 0 -360"/>
              <a:gd name="f64" fmla="*/ f3 1 21527"/>
              <a:gd name="f65" fmla="*/ f4 1 21600"/>
              <a:gd name="f66" fmla="+- f7 0 f5"/>
              <a:gd name="f67" fmla="+- f6 0 f5"/>
              <a:gd name="f68" fmla="*/ f60 f0 1"/>
              <a:gd name="f69" fmla="*/ f61 f0 1"/>
              <a:gd name="f70" fmla="*/ f62 f0 1"/>
              <a:gd name="f71" fmla="*/ f63 f0 1"/>
              <a:gd name="f72" fmla="*/ f66 1 2"/>
              <a:gd name="f73" fmla="*/ f67 1 2"/>
              <a:gd name="f74" fmla="*/ f67 1 21527"/>
              <a:gd name="f75" fmla="*/ f66 1 21600"/>
              <a:gd name="f76" fmla="*/ f68 1 f2"/>
              <a:gd name="f77" fmla="*/ f69 1 f2"/>
              <a:gd name="f78" fmla="*/ f70 1 f2"/>
              <a:gd name="f79" fmla="*/ f71 1 f2"/>
              <a:gd name="f80" fmla="*/ f73 1 f74"/>
              <a:gd name="f81" fmla="*/ f72 1 f75"/>
              <a:gd name="f82" fmla="*/ 0 1 f74"/>
              <a:gd name="f83" fmla="*/ f6 1 f74"/>
              <a:gd name="f84" fmla="*/ 0 1 f75"/>
              <a:gd name="f85" fmla="*/ f7 1 f75"/>
              <a:gd name="f86" fmla="+- f76 0 f1"/>
              <a:gd name="f87" fmla="+- f77 0 f1"/>
              <a:gd name="f88" fmla="+- f78 0 f1"/>
              <a:gd name="f89" fmla="+- f79 0 f1"/>
              <a:gd name="f90" fmla="*/ f82 f64 1"/>
              <a:gd name="f91" fmla="*/ f83 f64 1"/>
              <a:gd name="f92" fmla="*/ f85 f65 1"/>
              <a:gd name="f93" fmla="*/ f84 f65 1"/>
              <a:gd name="f94" fmla="*/ f80 f64 1"/>
              <a:gd name="f95" fmla="*/ f81 f65 1"/>
            </a:gdLst>
            <a:ahLst/>
            <a:cxnLst>
              <a:cxn ang="3cd4">
                <a:pos x="hc" y="t"/>
              </a:cxn>
              <a:cxn ang="0">
                <a:pos x="r" y="vc"/>
              </a:cxn>
              <a:cxn ang="cd4">
                <a:pos x="hc" y="b"/>
              </a:cxn>
              <a:cxn ang="cd2">
                <a:pos x="l" y="vc"/>
              </a:cxn>
              <a:cxn ang="f86">
                <a:pos x="f94" y="f95"/>
              </a:cxn>
              <a:cxn ang="f87">
                <a:pos x="f94" y="f95"/>
              </a:cxn>
              <a:cxn ang="f88">
                <a:pos x="f94" y="f95"/>
              </a:cxn>
              <a:cxn ang="f89">
                <a:pos x="f94" y="f95"/>
              </a:cxn>
            </a:cxnLst>
            <a:rect l="f90" t="f93" r="f91" b="f92"/>
            <a:pathLst>
              <a:path w="21527" h="21600">
                <a:moveTo>
                  <a:pt x="f8" y="f9"/>
                </a:moveTo>
                <a:cubicBezTo>
                  <a:pt x="f10" y="f9"/>
                  <a:pt x="f11" y="f12"/>
                  <a:pt x="f13" y="f14"/>
                </a:cubicBezTo>
                <a:lnTo>
                  <a:pt x="f15" y="f14"/>
                </a:lnTo>
                <a:cubicBezTo>
                  <a:pt x="f16" y="f14"/>
                  <a:pt x="f17" y="f18"/>
                  <a:pt x="f17" y="f19"/>
                </a:cubicBezTo>
                <a:lnTo>
                  <a:pt x="f17" y="f15"/>
                </a:lnTo>
                <a:cubicBezTo>
                  <a:pt x="f17" y="f20"/>
                  <a:pt x="f16" y="f21"/>
                  <a:pt x="f15" y="f21"/>
                </a:cubicBezTo>
                <a:lnTo>
                  <a:pt x="f22" y="f21"/>
                </a:lnTo>
                <a:cubicBezTo>
                  <a:pt x="f23" y="f21"/>
                  <a:pt x="f24" y="f20"/>
                  <a:pt x="f24" y="f15"/>
                </a:cubicBezTo>
                <a:lnTo>
                  <a:pt x="f24" y="f25"/>
                </a:lnTo>
                <a:lnTo>
                  <a:pt x="f26" y="f25"/>
                </a:lnTo>
                <a:cubicBezTo>
                  <a:pt x="f27" y="f25"/>
                  <a:pt x="f28" y="f29"/>
                  <a:pt x="f30" y="f31"/>
                </a:cubicBezTo>
                <a:lnTo>
                  <a:pt x="f32" y="f33"/>
                </a:lnTo>
                <a:cubicBezTo>
                  <a:pt x="f34" y="f35"/>
                  <a:pt x="f36" y="f35"/>
                  <a:pt x="f37" y="f33"/>
                </a:cubicBezTo>
                <a:lnTo>
                  <a:pt x="f38" y="f31"/>
                </a:lnTo>
                <a:cubicBezTo>
                  <a:pt x="f7" y="f39"/>
                  <a:pt x="f40" y="f25"/>
                  <a:pt x="f41" y="f25"/>
                </a:cubicBezTo>
                <a:lnTo>
                  <a:pt x="f42" y="f25"/>
                </a:lnTo>
                <a:lnTo>
                  <a:pt x="f42" y="f15"/>
                </a:lnTo>
                <a:cubicBezTo>
                  <a:pt x="f42" y="f43"/>
                  <a:pt x="f44" y="f5"/>
                  <a:pt x="f45" y="f5"/>
                </a:cubicBezTo>
                <a:lnTo>
                  <a:pt x="f46" y="f5"/>
                </a:lnTo>
                <a:cubicBezTo>
                  <a:pt x="f47" y="f5"/>
                  <a:pt x="f5" y="f43"/>
                  <a:pt x="f5" y="f15"/>
                </a:cubicBezTo>
                <a:lnTo>
                  <a:pt x="f5" y="f19"/>
                </a:lnTo>
                <a:cubicBezTo>
                  <a:pt x="f5" y="f48"/>
                  <a:pt x="f47" y="f49"/>
                  <a:pt x="f46" y="f49"/>
                </a:cubicBezTo>
                <a:lnTo>
                  <a:pt x="f50" y="f49"/>
                </a:lnTo>
                <a:cubicBezTo>
                  <a:pt x="f11" y="f51"/>
                  <a:pt x="f52" y="f7"/>
                  <a:pt x="f53" y="f7"/>
                </a:cubicBezTo>
                <a:cubicBezTo>
                  <a:pt x="f54" y="f7"/>
                  <a:pt x="f55" y="f56"/>
                  <a:pt x="f55" y="f57"/>
                </a:cubicBezTo>
                <a:cubicBezTo>
                  <a:pt x="f55" y="f58"/>
                  <a:pt x="f59" y="f9"/>
                  <a:pt x="f8" y="f9"/>
                </a:cubicBezTo>
                <a:close/>
              </a:path>
            </a:pathLst>
          </a:custGeom>
          <a:solidFill>
            <a:srgbClr val="1C446A">
              <a:alpha val="20000"/>
            </a:srgbClr>
          </a:solidFill>
          <a:ln cap="flat">
            <a:noFill/>
            <a:prstDash val="solid"/>
          </a:ln>
        </p:spPr>
        <p:txBody>
          <a:bodyPr vert="horz" wrap="square" lIns="38103" tIns="38103" rIns="38103" bIns="38103" anchor="ctr" anchorCtr="0" compatLnSpc="1">
            <a:noAutofit/>
          </a:bodyPr>
          <a:lstStyle/>
          <a:p>
            <a:pPr marL="0" marR="0" lvl="0" indent="0" algn="l" defTabSz="914400" rtl="0" fontAlgn="auto" hangingPunct="1">
              <a:lnSpc>
                <a:spcPct val="100000"/>
              </a:lnSpc>
              <a:spcBef>
                <a:spcPts val="0"/>
              </a:spcBef>
              <a:spcAft>
                <a:spcPts val="0"/>
              </a:spcAft>
              <a:buNone/>
              <a:tabLst/>
              <a:defRPr sz="3000" b="0" i="0" u="none" strike="noStrike" kern="0" cap="none" spc="0" baseline="0">
                <a:solidFill>
                  <a:srgbClr val="FFFFFF"/>
                </a:solidFill>
                <a:uFillTx/>
              </a:defRPr>
            </a:pPr>
            <a:endParaRPr lang="en-GB" sz="3000" b="0" i="0" u="none" strike="noStrike" kern="1200" cap="none" spc="0" baseline="0">
              <a:solidFill>
                <a:srgbClr val="FFFFFF"/>
              </a:solidFill>
              <a:uFillTx/>
              <a:latin typeface="Arial"/>
            </a:endParaRPr>
          </a:p>
        </p:txBody>
      </p:sp>
      <p:sp>
        <p:nvSpPr>
          <p:cNvPr id="5" name="Shape">
            <a:extLst>
              <a:ext uri="{FF2B5EF4-FFF2-40B4-BE49-F238E27FC236}">
                <a16:creationId xmlns:a16="http://schemas.microsoft.com/office/drawing/2014/main" id="{B9A361FC-1463-8D02-30C7-9B87EF86CA83}"/>
              </a:ext>
            </a:extLst>
          </p:cNvPr>
          <p:cNvSpPr/>
          <p:nvPr/>
        </p:nvSpPr>
        <p:spPr>
          <a:xfrm>
            <a:off x="4788612" y="1320850"/>
            <a:ext cx="2682474" cy="2677363"/>
          </a:xfrm>
          <a:custGeom>
            <a:avLst/>
            <a:gdLst>
              <a:gd name="f0" fmla="val 10800000"/>
              <a:gd name="f1" fmla="val 5400000"/>
              <a:gd name="f2" fmla="val 180"/>
              <a:gd name="f3" fmla="val w"/>
              <a:gd name="f4" fmla="val h"/>
              <a:gd name="f5" fmla="val 0"/>
              <a:gd name="f6" fmla="val 21527"/>
              <a:gd name="f7" fmla="val 21600"/>
              <a:gd name="f8" fmla="val 12672"/>
              <a:gd name="f9" fmla="val 19901"/>
              <a:gd name="f10" fmla="val 12330"/>
              <a:gd name="f11" fmla="val 12033"/>
              <a:gd name="f12" fmla="val 20108"/>
              <a:gd name="f13" fmla="val 11919"/>
              <a:gd name="f14" fmla="val 20406"/>
              <a:gd name="f15" fmla="val 4270"/>
              <a:gd name="f16" fmla="val 2306"/>
              <a:gd name="f17" fmla="val 708"/>
              <a:gd name="f18" fmla="val 18800"/>
              <a:gd name="f19" fmla="val 16826"/>
              <a:gd name="f20" fmla="val 2295"/>
              <a:gd name="f21" fmla="val 689"/>
              <a:gd name="f22" fmla="val 16759"/>
              <a:gd name="f23" fmla="val 18723"/>
              <a:gd name="f24" fmla="val 20321"/>
              <a:gd name="f25" fmla="val 11179"/>
              <a:gd name="f26" fmla="val 20070"/>
              <a:gd name="f27" fmla="val 19842"/>
              <a:gd name="f28" fmla="val 19728"/>
              <a:gd name="f29" fmla="val 11408"/>
              <a:gd name="f30" fmla="val 19819"/>
              <a:gd name="f31" fmla="val 11615"/>
              <a:gd name="f32" fmla="val 20413"/>
              <a:gd name="f33" fmla="val 12671"/>
              <a:gd name="f34" fmla="val 20527"/>
              <a:gd name="f35" fmla="val 12854"/>
              <a:gd name="f36" fmla="val 20801"/>
              <a:gd name="f37" fmla="val 20892"/>
              <a:gd name="f38" fmla="val 21486"/>
              <a:gd name="f39" fmla="val 11431"/>
              <a:gd name="f40" fmla="val 21463"/>
              <a:gd name="f41" fmla="val 21235"/>
              <a:gd name="f42" fmla="val 20984"/>
              <a:gd name="f43" fmla="val 1905"/>
              <a:gd name="f44" fmla="val 19088"/>
              <a:gd name="f45" fmla="val 16737"/>
              <a:gd name="f46" fmla="val 4247"/>
              <a:gd name="f47" fmla="val 1895"/>
              <a:gd name="f48" fmla="val 19190"/>
              <a:gd name="f49" fmla="val 21095"/>
              <a:gd name="f50" fmla="val 11896"/>
              <a:gd name="f51" fmla="val 21393"/>
              <a:gd name="f52" fmla="val 12307"/>
              <a:gd name="f53" fmla="val 12650"/>
              <a:gd name="f54" fmla="val 13106"/>
              <a:gd name="f55" fmla="val 13494"/>
              <a:gd name="f56" fmla="val 21233"/>
              <a:gd name="f57" fmla="val 20751"/>
              <a:gd name="f58" fmla="val 20269"/>
              <a:gd name="f59" fmla="val 13152"/>
              <a:gd name="f60" fmla="+- 0 0 -90"/>
              <a:gd name="f61" fmla="+- 0 0 -180"/>
              <a:gd name="f62" fmla="+- 0 0 -270"/>
              <a:gd name="f63" fmla="+- 0 0 -360"/>
              <a:gd name="f64" fmla="*/ f3 1 21527"/>
              <a:gd name="f65" fmla="*/ f4 1 21600"/>
              <a:gd name="f66" fmla="+- f7 0 f5"/>
              <a:gd name="f67" fmla="+- f6 0 f5"/>
              <a:gd name="f68" fmla="*/ f60 f0 1"/>
              <a:gd name="f69" fmla="*/ f61 f0 1"/>
              <a:gd name="f70" fmla="*/ f62 f0 1"/>
              <a:gd name="f71" fmla="*/ f63 f0 1"/>
              <a:gd name="f72" fmla="*/ f66 1 2"/>
              <a:gd name="f73" fmla="*/ f67 1 2"/>
              <a:gd name="f74" fmla="*/ f67 1 21527"/>
              <a:gd name="f75" fmla="*/ f66 1 21600"/>
              <a:gd name="f76" fmla="*/ f68 1 f2"/>
              <a:gd name="f77" fmla="*/ f69 1 f2"/>
              <a:gd name="f78" fmla="*/ f70 1 f2"/>
              <a:gd name="f79" fmla="*/ f71 1 f2"/>
              <a:gd name="f80" fmla="*/ f73 1 f74"/>
              <a:gd name="f81" fmla="*/ f72 1 f75"/>
              <a:gd name="f82" fmla="*/ 0 1 f74"/>
              <a:gd name="f83" fmla="*/ f6 1 f74"/>
              <a:gd name="f84" fmla="*/ 0 1 f75"/>
              <a:gd name="f85" fmla="*/ f7 1 f75"/>
              <a:gd name="f86" fmla="+- f76 0 f1"/>
              <a:gd name="f87" fmla="+- f77 0 f1"/>
              <a:gd name="f88" fmla="+- f78 0 f1"/>
              <a:gd name="f89" fmla="+- f79 0 f1"/>
              <a:gd name="f90" fmla="*/ f82 f64 1"/>
              <a:gd name="f91" fmla="*/ f83 f64 1"/>
              <a:gd name="f92" fmla="*/ f85 f65 1"/>
              <a:gd name="f93" fmla="*/ f84 f65 1"/>
              <a:gd name="f94" fmla="*/ f80 f64 1"/>
              <a:gd name="f95" fmla="*/ f81 f65 1"/>
            </a:gdLst>
            <a:ahLst/>
            <a:cxnLst>
              <a:cxn ang="3cd4">
                <a:pos x="hc" y="t"/>
              </a:cxn>
              <a:cxn ang="0">
                <a:pos x="r" y="vc"/>
              </a:cxn>
              <a:cxn ang="cd4">
                <a:pos x="hc" y="b"/>
              </a:cxn>
              <a:cxn ang="cd2">
                <a:pos x="l" y="vc"/>
              </a:cxn>
              <a:cxn ang="f86">
                <a:pos x="f94" y="f95"/>
              </a:cxn>
              <a:cxn ang="f87">
                <a:pos x="f94" y="f95"/>
              </a:cxn>
              <a:cxn ang="f88">
                <a:pos x="f94" y="f95"/>
              </a:cxn>
              <a:cxn ang="f89">
                <a:pos x="f94" y="f95"/>
              </a:cxn>
            </a:cxnLst>
            <a:rect l="f90" t="f93" r="f91" b="f92"/>
            <a:pathLst>
              <a:path w="21527" h="21600">
                <a:moveTo>
                  <a:pt x="f8" y="f9"/>
                </a:moveTo>
                <a:cubicBezTo>
                  <a:pt x="f10" y="f9"/>
                  <a:pt x="f11" y="f12"/>
                  <a:pt x="f13" y="f14"/>
                </a:cubicBezTo>
                <a:lnTo>
                  <a:pt x="f15" y="f14"/>
                </a:lnTo>
                <a:cubicBezTo>
                  <a:pt x="f16" y="f14"/>
                  <a:pt x="f17" y="f18"/>
                  <a:pt x="f17" y="f19"/>
                </a:cubicBezTo>
                <a:lnTo>
                  <a:pt x="f17" y="f15"/>
                </a:lnTo>
                <a:cubicBezTo>
                  <a:pt x="f17" y="f20"/>
                  <a:pt x="f16" y="f21"/>
                  <a:pt x="f15" y="f21"/>
                </a:cubicBezTo>
                <a:lnTo>
                  <a:pt x="f22" y="f21"/>
                </a:lnTo>
                <a:cubicBezTo>
                  <a:pt x="f23" y="f21"/>
                  <a:pt x="f24" y="f20"/>
                  <a:pt x="f24" y="f15"/>
                </a:cubicBezTo>
                <a:lnTo>
                  <a:pt x="f24" y="f25"/>
                </a:lnTo>
                <a:lnTo>
                  <a:pt x="f26" y="f25"/>
                </a:lnTo>
                <a:cubicBezTo>
                  <a:pt x="f27" y="f25"/>
                  <a:pt x="f28" y="f29"/>
                  <a:pt x="f30" y="f31"/>
                </a:cubicBezTo>
                <a:lnTo>
                  <a:pt x="f32" y="f33"/>
                </a:lnTo>
                <a:cubicBezTo>
                  <a:pt x="f34" y="f35"/>
                  <a:pt x="f36" y="f35"/>
                  <a:pt x="f37" y="f33"/>
                </a:cubicBezTo>
                <a:lnTo>
                  <a:pt x="f38" y="f31"/>
                </a:lnTo>
                <a:cubicBezTo>
                  <a:pt x="f7" y="f39"/>
                  <a:pt x="f40" y="f25"/>
                  <a:pt x="f41" y="f25"/>
                </a:cubicBezTo>
                <a:lnTo>
                  <a:pt x="f42" y="f25"/>
                </a:lnTo>
                <a:lnTo>
                  <a:pt x="f42" y="f15"/>
                </a:lnTo>
                <a:cubicBezTo>
                  <a:pt x="f42" y="f43"/>
                  <a:pt x="f44" y="f5"/>
                  <a:pt x="f45" y="f5"/>
                </a:cubicBezTo>
                <a:lnTo>
                  <a:pt x="f46" y="f5"/>
                </a:lnTo>
                <a:cubicBezTo>
                  <a:pt x="f47" y="f5"/>
                  <a:pt x="f5" y="f43"/>
                  <a:pt x="f5" y="f15"/>
                </a:cubicBezTo>
                <a:lnTo>
                  <a:pt x="f5" y="f19"/>
                </a:lnTo>
                <a:cubicBezTo>
                  <a:pt x="f5" y="f48"/>
                  <a:pt x="f47" y="f49"/>
                  <a:pt x="f46" y="f49"/>
                </a:cubicBezTo>
                <a:lnTo>
                  <a:pt x="f50" y="f49"/>
                </a:lnTo>
                <a:cubicBezTo>
                  <a:pt x="f11" y="f51"/>
                  <a:pt x="f52" y="f7"/>
                  <a:pt x="f53" y="f7"/>
                </a:cubicBezTo>
                <a:cubicBezTo>
                  <a:pt x="f54" y="f7"/>
                  <a:pt x="f55" y="f56"/>
                  <a:pt x="f55" y="f57"/>
                </a:cubicBezTo>
                <a:cubicBezTo>
                  <a:pt x="f55" y="f58"/>
                  <a:pt x="f59" y="f9"/>
                  <a:pt x="f8" y="f9"/>
                </a:cubicBezTo>
                <a:close/>
              </a:path>
            </a:pathLst>
          </a:custGeom>
          <a:solidFill>
            <a:srgbClr val="61C4D3">
              <a:alpha val="20000"/>
            </a:srgbClr>
          </a:solidFill>
          <a:ln cap="flat">
            <a:noFill/>
            <a:prstDash val="solid"/>
          </a:ln>
        </p:spPr>
        <p:txBody>
          <a:bodyPr vert="horz" wrap="square" lIns="38103" tIns="38103" rIns="38103" bIns="38103" anchor="ctr" anchorCtr="0" compatLnSpc="1">
            <a:noAutofit/>
          </a:bodyPr>
          <a:lstStyle/>
          <a:p>
            <a:pPr marL="0" marR="0" lvl="0" indent="0" algn="l" defTabSz="914400" rtl="0" fontAlgn="auto" hangingPunct="1">
              <a:lnSpc>
                <a:spcPct val="100000"/>
              </a:lnSpc>
              <a:spcBef>
                <a:spcPts val="0"/>
              </a:spcBef>
              <a:spcAft>
                <a:spcPts val="0"/>
              </a:spcAft>
              <a:buNone/>
              <a:tabLst/>
              <a:defRPr sz="3000" b="0" i="0" u="none" strike="noStrike" kern="0" cap="none" spc="0" baseline="0">
                <a:solidFill>
                  <a:srgbClr val="FFFFFF"/>
                </a:solidFill>
                <a:uFillTx/>
              </a:defRPr>
            </a:pPr>
            <a:endParaRPr lang="en-GB" sz="3000" b="0" i="0" u="none" strike="noStrike" kern="1200" cap="none" spc="0" baseline="0">
              <a:solidFill>
                <a:srgbClr val="FFFFFF"/>
              </a:solidFill>
              <a:uFillTx/>
              <a:latin typeface="Arial"/>
            </a:endParaRPr>
          </a:p>
        </p:txBody>
      </p:sp>
      <p:sp>
        <p:nvSpPr>
          <p:cNvPr id="6" name="Shape">
            <a:extLst>
              <a:ext uri="{FF2B5EF4-FFF2-40B4-BE49-F238E27FC236}">
                <a16:creationId xmlns:a16="http://schemas.microsoft.com/office/drawing/2014/main" id="{0F368F08-D7BF-C428-3606-DDA6A59802BD}"/>
              </a:ext>
            </a:extLst>
          </p:cNvPr>
          <p:cNvSpPr/>
          <p:nvPr/>
        </p:nvSpPr>
        <p:spPr>
          <a:xfrm>
            <a:off x="2996113" y="2999533"/>
            <a:ext cx="2681295" cy="2677363"/>
          </a:xfrm>
          <a:custGeom>
            <a:avLst/>
            <a:gdLst>
              <a:gd name="f0" fmla="val 10800000"/>
              <a:gd name="f1" fmla="val 5400000"/>
              <a:gd name="f2" fmla="val 180"/>
              <a:gd name="f3" fmla="val w"/>
              <a:gd name="f4" fmla="val h"/>
              <a:gd name="f5" fmla="val 0"/>
              <a:gd name="f6" fmla="val 21540"/>
              <a:gd name="f7" fmla="val 21600"/>
              <a:gd name="f8" fmla="val 20891"/>
              <a:gd name="f9" fmla="val 8608"/>
              <a:gd name="f10" fmla="val 20777"/>
              <a:gd name="f11" fmla="val 8424"/>
              <a:gd name="f12" fmla="val 20503"/>
              <a:gd name="f13" fmla="val 20411"/>
              <a:gd name="f14" fmla="val 19817"/>
              <a:gd name="f15" fmla="val 9664"/>
              <a:gd name="f16" fmla="val 19703"/>
              <a:gd name="f17" fmla="val 9847"/>
              <a:gd name="f18" fmla="val 19840"/>
              <a:gd name="f19" fmla="val 10100"/>
              <a:gd name="f20" fmla="val 20069"/>
              <a:gd name="f21" fmla="val 20320"/>
              <a:gd name="f22" fmla="val 17331"/>
              <a:gd name="f23" fmla="val 19305"/>
              <a:gd name="f24" fmla="val 18720"/>
              <a:gd name="f25" fmla="val 20911"/>
              <a:gd name="f26" fmla="val 16754"/>
              <a:gd name="f27" fmla="val 4251"/>
              <a:gd name="f28" fmla="val 2286"/>
              <a:gd name="f29" fmla="val 686"/>
              <a:gd name="f30" fmla="val 4774"/>
              <a:gd name="f31" fmla="val 2800"/>
              <a:gd name="f32" fmla="val 1194"/>
              <a:gd name="f33" fmla="val 12069"/>
              <a:gd name="f34" fmla="val 12206"/>
              <a:gd name="f35" fmla="val 1492"/>
              <a:gd name="f36" fmla="val 12480"/>
              <a:gd name="f37" fmla="val 1699"/>
              <a:gd name="f38" fmla="val 12823"/>
              <a:gd name="f39" fmla="val 13280"/>
              <a:gd name="f40" fmla="val 13669"/>
              <a:gd name="f41" fmla="val 1331"/>
              <a:gd name="f42" fmla="val 849"/>
              <a:gd name="f43" fmla="val 367"/>
              <a:gd name="f44" fmla="val 13303"/>
              <a:gd name="f45" fmla="val 12183"/>
              <a:gd name="f46" fmla="val 207"/>
              <a:gd name="f47" fmla="val 505"/>
              <a:gd name="f48" fmla="val 1897"/>
              <a:gd name="f49" fmla="val 2410"/>
              <a:gd name="f50" fmla="val 19695"/>
              <a:gd name="f51" fmla="val 19109"/>
              <a:gd name="f52" fmla="val 21006"/>
              <a:gd name="f53" fmla="val 10077"/>
              <a:gd name="f54" fmla="val 21257"/>
              <a:gd name="f55" fmla="val 21486"/>
              <a:gd name="f56" fmla="val 21509"/>
              <a:gd name="f57" fmla="val 9641"/>
              <a:gd name="f58" fmla="+- 0 0 -90"/>
              <a:gd name="f59" fmla="+- 0 0 -180"/>
              <a:gd name="f60" fmla="+- 0 0 -270"/>
              <a:gd name="f61" fmla="+- 0 0 -360"/>
              <a:gd name="f62" fmla="*/ f3 1 21540"/>
              <a:gd name="f63" fmla="*/ f4 1 21600"/>
              <a:gd name="f64" fmla="+- f7 0 f5"/>
              <a:gd name="f65" fmla="+- f6 0 f5"/>
              <a:gd name="f66" fmla="*/ f58 f0 1"/>
              <a:gd name="f67" fmla="*/ f59 f0 1"/>
              <a:gd name="f68" fmla="*/ f60 f0 1"/>
              <a:gd name="f69" fmla="*/ f61 f0 1"/>
              <a:gd name="f70" fmla="*/ f64 1 2"/>
              <a:gd name="f71" fmla="*/ f65 1 2"/>
              <a:gd name="f72" fmla="*/ f65 1 21540"/>
              <a:gd name="f73" fmla="*/ f64 1 21600"/>
              <a:gd name="f74" fmla="*/ f66 1 f2"/>
              <a:gd name="f75" fmla="*/ f67 1 f2"/>
              <a:gd name="f76" fmla="*/ f68 1 f2"/>
              <a:gd name="f77" fmla="*/ f69 1 f2"/>
              <a:gd name="f78" fmla="*/ f71 1 f72"/>
              <a:gd name="f79" fmla="*/ f70 1 f73"/>
              <a:gd name="f80" fmla="*/ 0 1 f72"/>
              <a:gd name="f81" fmla="*/ f6 1 f72"/>
              <a:gd name="f82" fmla="*/ 0 1 f73"/>
              <a:gd name="f83" fmla="*/ f7 1 f73"/>
              <a:gd name="f84" fmla="+- f74 0 f1"/>
              <a:gd name="f85" fmla="+- f75 0 f1"/>
              <a:gd name="f86" fmla="+- f76 0 f1"/>
              <a:gd name="f87" fmla="+- f77 0 f1"/>
              <a:gd name="f88" fmla="*/ f80 f62 1"/>
              <a:gd name="f89" fmla="*/ f81 f62 1"/>
              <a:gd name="f90" fmla="*/ f83 f63 1"/>
              <a:gd name="f91" fmla="*/ f82 f63 1"/>
              <a:gd name="f92" fmla="*/ f78 f62 1"/>
              <a:gd name="f93" fmla="*/ f79 f63 1"/>
            </a:gdLst>
            <a:ahLst/>
            <a:cxnLst>
              <a:cxn ang="3cd4">
                <a:pos x="hc" y="t"/>
              </a:cxn>
              <a:cxn ang="0">
                <a:pos x="r" y="vc"/>
              </a:cxn>
              <a:cxn ang="cd4">
                <a:pos x="hc" y="b"/>
              </a:cxn>
              <a:cxn ang="cd2">
                <a:pos x="l" y="vc"/>
              </a:cxn>
              <a:cxn ang="f84">
                <a:pos x="f92" y="f93"/>
              </a:cxn>
              <a:cxn ang="f85">
                <a:pos x="f92" y="f93"/>
              </a:cxn>
              <a:cxn ang="f86">
                <a:pos x="f92" y="f93"/>
              </a:cxn>
              <a:cxn ang="f87">
                <a:pos x="f92" y="f93"/>
              </a:cxn>
            </a:cxnLst>
            <a:rect l="f88" t="f91" r="f89" b="f90"/>
            <a:pathLst>
              <a:path w="21540" h="21600">
                <a:moveTo>
                  <a:pt x="f8" y="f9"/>
                </a:moveTo>
                <a:cubicBezTo>
                  <a:pt x="f10" y="f11"/>
                  <a:pt x="f12" y="f11"/>
                  <a:pt x="f13" y="f9"/>
                </a:cubicBezTo>
                <a:lnTo>
                  <a:pt x="f14" y="f15"/>
                </a:lnTo>
                <a:cubicBezTo>
                  <a:pt x="f16" y="f17"/>
                  <a:pt x="f18" y="f19"/>
                  <a:pt x="f20" y="f19"/>
                </a:cubicBezTo>
                <a:lnTo>
                  <a:pt x="f21" y="f19"/>
                </a:lnTo>
                <a:lnTo>
                  <a:pt x="f21" y="f22"/>
                </a:lnTo>
                <a:cubicBezTo>
                  <a:pt x="f21" y="f23"/>
                  <a:pt x="f24" y="f25"/>
                  <a:pt x="f26" y="f25"/>
                </a:cubicBezTo>
                <a:lnTo>
                  <a:pt x="f27" y="f25"/>
                </a:lnTo>
                <a:cubicBezTo>
                  <a:pt x="f28" y="f25"/>
                  <a:pt x="f29" y="f23"/>
                  <a:pt x="f29" y="f22"/>
                </a:cubicBezTo>
                <a:lnTo>
                  <a:pt x="f29" y="f30"/>
                </a:lnTo>
                <a:cubicBezTo>
                  <a:pt x="f29" y="f31"/>
                  <a:pt x="f28" y="f32"/>
                  <a:pt x="f27" y="f32"/>
                </a:cubicBezTo>
                <a:lnTo>
                  <a:pt x="f33" y="f32"/>
                </a:lnTo>
                <a:cubicBezTo>
                  <a:pt x="f34" y="f35"/>
                  <a:pt x="f36" y="f37"/>
                  <a:pt x="f38" y="f37"/>
                </a:cubicBezTo>
                <a:cubicBezTo>
                  <a:pt x="f39" y="f37"/>
                  <a:pt x="f40" y="f41"/>
                  <a:pt x="f40" y="f42"/>
                </a:cubicBezTo>
                <a:cubicBezTo>
                  <a:pt x="f40" y="f43"/>
                  <a:pt x="f44" y="f5"/>
                  <a:pt x="f38" y="f5"/>
                </a:cubicBezTo>
                <a:cubicBezTo>
                  <a:pt x="f36" y="f5"/>
                  <a:pt x="f45" y="f46"/>
                  <a:pt x="f33" y="f47"/>
                </a:cubicBezTo>
                <a:lnTo>
                  <a:pt x="f27" y="f47"/>
                </a:lnTo>
                <a:cubicBezTo>
                  <a:pt x="f48" y="f47"/>
                  <a:pt x="f5" y="f49"/>
                  <a:pt x="f5" y="f30"/>
                </a:cubicBezTo>
                <a:lnTo>
                  <a:pt x="f5" y="f22"/>
                </a:lnTo>
                <a:cubicBezTo>
                  <a:pt x="f5" y="f50"/>
                  <a:pt x="f48" y="f7"/>
                  <a:pt x="f27" y="f7"/>
                </a:cubicBezTo>
                <a:lnTo>
                  <a:pt x="f26" y="f7"/>
                </a:lnTo>
                <a:cubicBezTo>
                  <a:pt x="f51" y="f7"/>
                  <a:pt x="f52" y="f50"/>
                  <a:pt x="f52" y="f22"/>
                </a:cubicBezTo>
                <a:lnTo>
                  <a:pt x="f52" y="f53"/>
                </a:lnTo>
                <a:lnTo>
                  <a:pt x="f54" y="f53"/>
                </a:lnTo>
                <a:cubicBezTo>
                  <a:pt x="f55" y="f53"/>
                  <a:pt x="f7" y="f17"/>
                  <a:pt x="f56" y="f57"/>
                </a:cubicBezTo>
                <a:lnTo>
                  <a:pt x="f8" y="f9"/>
                </a:lnTo>
                <a:close/>
              </a:path>
            </a:pathLst>
          </a:custGeom>
          <a:solidFill>
            <a:srgbClr val="E15E32">
              <a:alpha val="20000"/>
            </a:srgbClr>
          </a:solidFill>
          <a:ln cap="flat">
            <a:noFill/>
            <a:prstDash val="solid"/>
          </a:ln>
        </p:spPr>
        <p:txBody>
          <a:bodyPr vert="horz" wrap="square" lIns="38103" tIns="38103" rIns="38103" bIns="38103" anchor="ctr" anchorCtr="0" compatLnSpc="1">
            <a:noAutofit/>
          </a:bodyPr>
          <a:lstStyle/>
          <a:p>
            <a:pPr marL="0" marR="0" lvl="0" indent="0" algn="l" defTabSz="914400" rtl="0" fontAlgn="auto" hangingPunct="1">
              <a:lnSpc>
                <a:spcPct val="100000"/>
              </a:lnSpc>
              <a:spcBef>
                <a:spcPts val="0"/>
              </a:spcBef>
              <a:spcAft>
                <a:spcPts val="0"/>
              </a:spcAft>
              <a:buNone/>
              <a:tabLst/>
              <a:defRPr sz="3000" b="0" i="0" u="none" strike="noStrike" kern="0" cap="none" spc="0" baseline="0">
                <a:solidFill>
                  <a:srgbClr val="FFFFFF"/>
                </a:solidFill>
                <a:uFillTx/>
              </a:defRPr>
            </a:pPr>
            <a:endParaRPr lang="en-GB" sz="3000" b="0" i="0" u="none" strike="noStrike" kern="1200" cap="none" spc="0" baseline="0">
              <a:solidFill>
                <a:srgbClr val="FFFFFF">
                  <a:alpha val="20000"/>
                </a:srgbClr>
              </a:solidFill>
              <a:uFillTx/>
              <a:latin typeface="Arial"/>
            </a:endParaRPr>
          </a:p>
        </p:txBody>
      </p:sp>
      <p:sp>
        <p:nvSpPr>
          <p:cNvPr id="7" name="Shape">
            <a:extLst>
              <a:ext uri="{FF2B5EF4-FFF2-40B4-BE49-F238E27FC236}">
                <a16:creationId xmlns:a16="http://schemas.microsoft.com/office/drawing/2014/main" id="{20542771-328A-6A24-EBC4-1FCB83A4BCC4}"/>
              </a:ext>
            </a:extLst>
          </p:cNvPr>
          <p:cNvSpPr/>
          <p:nvPr/>
        </p:nvSpPr>
        <p:spPr>
          <a:xfrm>
            <a:off x="6581110" y="2999533"/>
            <a:ext cx="2681295" cy="2677363"/>
          </a:xfrm>
          <a:custGeom>
            <a:avLst/>
            <a:gdLst>
              <a:gd name="f0" fmla="val 10800000"/>
              <a:gd name="f1" fmla="val 5400000"/>
              <a:gd name="f2" fmla="val 180"/>
              <a:gd name="f3" fmla="val w"/>
              <a:gd name="f4" fmla="val h"/>
              <a:gd name="f5" fmla="val 0"/>
              <a:gd name="f6" fmla="val 21540"/>
              <a:gd name="f7" fmla="val 21600"/>
              <a:gd name="f8" fmla="val 20891"/>
              <a:gd name="f9" fmla="val 8608"/>
              <a:gd name="f10" fmla="val 20777"/>
              <a:gd name="f11" fmla="val 8424"/>
              <a:gd name="f12" fmla="val 20503"/>
              <a:gd name="f13" fmla="val 20411"/>
              <a:gd name="f14" fmla="val 19817"/>
              <a:gd name="f15" fmla="val 9664"/>
              <a:gd name="f16" fmla="val 19703"/>
              <a:gd name="f17" fmla="val 9847"/>
              <a:gd name="f18" fmla="val 19840"/>
              <a:gd name="f19" fmla="val 10100"/>
              <a:gd name="f20" fmla="val 20069"/>
              <a:gd name="f21" fmla="val 20320"/>
              <a:gd name="f22" fmla="val 17331"/>
              <a:gd name="f23" fmla="val 19305"/>
              <a:gd name="f24" fmla="val 18720"/>
              <a:gd name="f25" fmla="val 20911"/>
              <a:gd name="f26" fmla="val 16754"/>
              <a:gd name="f27" fmla="val 4251"/>
              <a:gd name="f28" fmla="val 2286"/>
              <a:gd name="f29" fmla="val 686"/>
              <a:gd name="f30" fmla="val 4774"/>
              <a:gd name="f31" fmla="val 2800"/>
              <a:gd name="f32" fmla="val 1194"/>
              <a:gd name="f33" fmla="val 11680"/>
              <a:gd name="f34" fmla="val 11817"/>
              <a:gd name="f35" fmla="val 1492"/>
              <a:gd name="f36" fmla="val 12091"/>
              <a:gd name="f37" fmla="val 1699"/>
              <a:gd name="f38" fmla="val 12434"/>
              <a:gd name="f39" fmla="val 12891"/>
              <a:gd name="f40" fmla="val 13280"/>
              <a:gd name="f41" fmla="val 1331"/>
              <a:gd name="f42" fmla="val 849"/>
              <a:gd name="f43" fmla="val 367"/>
              <a:gd name="f44" fmla="val 12914"/>
              <a:gd name="f45" fmla="val 11794"/>
              <a:gd name="f46" fmla="val 207"/>
              <a:gd name="f47" fmla="val 505"/>
              <a:gd name="f48" fmla="val 1897"/>
              <a:gd name="f49" fmla="val 2410"/>
              <a:gd name="f50" fmla="val 19695"/>
              <a:gd name="f51" fmla="val 19109"/>
              <a:gd name="f52" fmla="val 21006"/>
              <a:gd name="f53" fmla="val 10077"/>
              <a:gd name="f54" fmla="val 21257"/>
              <a:gd name="f55" fmla="val 21486"/>
              <a:gd name="f56" fmla="val 21509"/>
              <a:gd name="f57" fmla="val 9641"/>
              <a:gd name="f58" fmla="+- 0 0 -90"/>
              <a:gd name="f59" fmla="+- 0 0 -180"/>
              <a:gd name="f60" fmla="+- 0 0 -270"/>
              <a:gd name="f61" fmla="+- 0 0 -360"/>
              <a:gd name="f62" fmla="*/ f3 1 21540"/>
              <a:gd name="f63" fmla="*/ f4 1 21600"/>
              <a:gd name="f64" fmla="+- f7 0 f5"/>
              <a:gd name="f65" fmla="+- f6 0 f5"/>
              <a:gd name="f66" fmla="*/ f58 f0 1"/>
              <a:gd name="f67" fmla="*/ f59 f0 1"/>
              <a:gd name="f68" fmla="*/ f60 f0 1"/>
              <a:gd name="f69" fmla="*/ f61 f0 1"/>
              <a:gd name="f70" fmla="*/ f64 1 2"/>
              <a:gd name="f71" fmla="*/ f65 1 2"/>
              <a:gd name="f72" fmla="*/ f65 1 21540"/>
              <a:gd name="f73" fmla="*/ f64 1 21600"/>
              <a:gd name="f74" fmla="*/ f66 1 f2"/>
              <a:gd name="f75" fmla="*/ f67 1 f2"/>
              <a:gd name="f76" fmla="*/ f68 1 f2"/>
              <a:gd name="f77" fmla="*/ f69 1 f2"/>
              <a:gd name="f78" fmla="*/ f71 1 f72"/>
              <a:gd name="f79" fmla="*/ f70 1 f73"/>
              <a:gd name="f80" fmla="*/ 0 1 f72"/>
              <a:gd name="f81" fmla="*/ f6 1 f72"/>
              <a:gd name="f82" fmla="*/ 0 1 f73"/>
              <a:gd name="f83" fmla="*/ f7 1 f73"/>
              <a:gd name="f84" fmla="+- f74 0 f1"/>
              <a:gd name="f85" fmla="+- f75 0 f1"/>
              <a:gd name="f86" fmla="+- f76 0 f1"/>
              <a:gd name="f87" fmla="+- f77 0 f1"/>
              <a:gd name="f88" fmla="*/ f80 f62 1"/>
              <a:gd name="f89" fmla="*/ f81 f62 1"/>
              <a:gd name="f90" fmla="*/ f83 f63 1"/>
              <a:gd name="f91" fmla="*/ f82 f63 1"/>
              <a:gd name="f92" fmla="*/ f78 f62 1"/>
              <a:gd name="f93" fmla="*/ f79 f63 1"/>
            </a:gdLst>
            <a:ahLst/>
            <a:cxnLst>
              <a:cxn ang="3cd4">
                <a:pos x="hc" y="t"/>
              </a:cxn>
              <a:cxn ang="0">
                <a:pos x="r" y="vc"/>
              </a:cxn>
              <a:cxn ang="cd4">
                <a:pos x="hc" y="b"/>
              </a:cxn>
              <a:cxn ang="cd2">
                <a:pos x="l" y="vc"/>
              </a:cxn>
              <a:cxn ang="f84">
                <a:pos x="f92" y="f93"/>
              </a:cxn>
              <a:cxn ang="f85">
                <a:pos x="f92" y="f93"/>
              </a:cxn>
              <a:cxn ang="f86">
                <a:pos x="f92" y="f93"/>
              </a:cxn>
              <a:cxn ang="f87">
                <a:pos x="f92" y="f93"/>
              </a:cxn>
            </a:cxnLst>
            <a:rect l="f88" t="f91" r="f89" b="f90"/>
            <a:pathLst>
              <a:path w="21540" h="21600">
                <a:moveTo>
                  <a:pt x="f8" y="f9"/>
                </a:moveTo>
                <a:cubicBezTo>
                  <a:pt x="f10" y="f11"/>
                  <a:pt x="f12" y="f11"/>
                  <a:pt x="f13" y="f9"/>
                </a:cubicBezTo>
                <a:lnTo>
                  <a:pt x="f14" y="f15"/>
                </a:lnTo>
                <a:cubicBezTo>
                  <a:pt x="f16" y="f17"/>
                  <a:pt x="f18" y="f19"/>
                  <a:pt x="f20" y="f19"/>
                </a:cubicBezTo>
                <a:lnTo>
                  <a:pt x="f21" y="f19"/>
                </a:lnTo>
                <a:lnTo>
                  <a:pt x="f21" y="f22"/>
                </a:lnTo>
                <a:cubicBezTo>
                  <a:pt x="f21" y="f23"/>
                  <a:pt x="f24" y="f25"/>
                  <a:pt x="f26" y="f25"/>
                </a:cubicBezTo>
                <a:lnTo>
                  <a:pt x="f27" y="f25"/>
                </a:lnTo>
                <a:cubicBezTo>
                  <a:pt x="f28" y="f25"/>
                  <a:pt x="f29" y="f23"/>
                  <a:pt x="f29" y="f22"/>
                </a:cubicBezTo>
                <a:lnTo>
                  <a:pt x="f29" y="f30"/>
                </a:lnTo>
                <a:cubicBezTo>
                  <a:pt x="f29" y="f31"/>
                  <a:pt x="f28" y="f32"/>
                  <a:pt x="f27" y="f32"/>
                </a:cubicBezTo>
                <a:lnTo>
                  <a:pt x="f33" y="f32"/>
                </a:lnTo>
                <a:cubicBezTo>
                  <a:pt x="f34" y="f35"/>
                  <a:pt x="f36" y="f37"/>
                  <a:pt x="f38" y="f37"/>
                </a:cubicBezTo>
                <a:cubicBezTo>
                  <a:pt x="f39" y="f37"/>
                  <a:pt x="f40" y="f41"/>
                  <a:pt x="f40" y="f42"/>
                </a:cubicBezTo>
                <a:cubicBezTo>
                  <a:pt x="f40" y="f43"/>
                  <a:pt x="f44" y="f5"/>
                  <a:pt x="f38" y="f5"/>
                </a:cubicBezTo>
                <a:cubicBezTo>
                  <a:pt x="f36" y="f5"/>
                  <a:pt x="f45" y="f46"/>
                  <a:pt x="f33" y="f47"/>
                </a:cubicBezTo>
                <a:lnTo>
                  <a:pt x="f27" y="f47"/>
                </a:lnTo>
                <a:cubicBezTo>
                  <a:pt x="f48" y="f47"/>
                  <a:pt x="f5" y="f49"/>
                  <a:pt x="f5" y="f30"/>
                </a:cubicBezTo>
                <a:lnTo>
                  <a:pt x="f5" y="f22"/>
                </a:lnTo>
                <a:cubicBezTo>
                  <a:pt x="f5" y="f50"/>
                  <a:pt x="f48" y="f7"/>
                  <a:pt x="f27" y="f7"/>
                </a:cubicBezTo>
                <a:lnTo>
                  <a:pt x="f26" y="f7"/>
                </a:lnTo>
                <a:cubicBezTo>
                  <a:pt x="f51" y="f7"/>
                  <a:pt x="f52" y="f50"/>
                  <a:pt x="f52" y="f22"/>
                </a:cubicBezTo>
                <a:lnTo>
                  <a:pt x="f52" y="f53"/>
                </a:lnTo>
                <a:lnTo>
                  <a:pt x="f54" y="f53"/>
                </a:lnTo>
                <a:cubicBezTo>
                  <a:pt x="f55" y="f53"/>
                  <a:pt x="f7" y="f17"/>
                  <a:pt x="f56" y="f57"/>
                </a:cubicBezTo>
                <a:lnTo>
                  <a:pt x="f8" y="f9"/>
                </a:lnTo>
                <a:close/>
              </a:path>
            </a:pathLst>
          </a:custGeom>
          <a:solidFill>
            <a:srgbClr val="6E2466">
              <a:alpha val="20000"/>
            </a:srgbClr>
          </a:solidFill>
          <a:ln cap="flat">
            <a:noFill/>
            <a:prstDash val="solid"/>
          </a:ln>
        </p:spPr>
        <p:txBody>
          <a:bodyPr vert="horz" wrap="square" lIns="38103" tIns="38103" rIns="38103" bIns="38103" anchor="ctr" anchorCtr="0" compatLnSpc="1">
            <a:noAutofit/>
          </a:bodyPr>
          <a:lstStyle/>
          <a:p>
            <a:pPr marL="0" marR="0" lvl="0" indent="0" algn="l" defTabSz="914400" rtl="0" fontAlgn="auto" hangingPunct="1">
              <a:lnSpc>
                <a:spcPct val="100000"/>
              </a:lnSpc>
              <a:spcBef>
                <a:spcPts val="0"/>
              </a:spcBef>
              <a:spcAft>
                <a:spcPts val="0"/>
              </a:spcAft>
              <a:buNone/>
              <a:tabLst/>
              <a:defRPr sz="3000" b="0" i="0" u="none" strike="noStrike" kern="0" cap="none" spc="0" baseline="0">
                <a:solidFill>
                  <a:srgbClr val="FFFFFF"/>
                </a:solidFill>
                <a:uFillTx/>
              </a:defRPr>
            </a:pPr>
            <a:endParaRPr lang="en-GB" sz="3000" b="0" i="0" u="none" strike="noStrike" kern="1200" cap="none" spc="0" baseline="0">
              <a:solidFill>
                <a:srgbClr val="FFFFFF"/>
              </a:solidFill>
              <a:uFillTx/>
              <a:latin typeface="Arial"/>
            </a:endParaRPr>
          </a:p>
        </p:txBody>
      </p:sp>
      <p:sp>
        <p:nvSpPr>
          <p:cNvPr id="8" name="TextBox 33">
            <a:extLst>
              <a:ext uri="{FF2B5EF4-FFF2-40B4-BE49-F238E27FC236}">
                <a16:creationId xmlns:a16="http://schemas.microsoft.com/office/drawing/2014/main" id="{81FEF39D-1001-E264-1DB7-58AA86DEC6C1}"/>
              </a:ext>
            </a:extLst>
          </p:cNvPr>
          <p:cNvSpPr txBox="1"/>
          <p:nvPr/>
        </p:nvSpPr>
        <p:spPr>
          <a:xfrm>
            <a:off x="8635474" y="1960038"/>
            <a:ext cx="2091031" cy="830997"/>
          </a:xfrm>
          <a:prstGeom prst="rect">
            <a:avLst/>
          </a:prstGeom>
          <a:noFill/>
          <a:ln cap="flat">
            <a:noFill/>
          </a:ln>
        </p:spPr>
        <p:txBody>
          <a:bodyPr vert="horz" wrap="square" lIns="0" tIns="45720" rIns="0" bIns="45720" anchor="b"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dirty="0">
                <a:solidFill>
                  <a:srgbClr val="0033A0"/>
                </a:solidFill>
                <a:uFillTx/>
                <a:latin typeface="Arial"/>
              </a:rPr>
              <a:t>Summary &amp;</a:t>
            </a:r>
            <a:br>
              <a:rPr lang="en-US" sz="2400" b="1" i="0" u="none" strike="noStrike" kern="1200" cap="none" spc="0" baseline="0" dirty="0">
                <a:solidFill>
                  <a:srgbClr val="0033A0"/>
                </a:solidFill>
                <a:uFillTx/>
                <a:latin typeface="Arial"/>
              </a:rPr>
            </a:br>
            <a:r>
              <a:rPr lang="en-US" sz="2400" b="1" i="0" u="none" strike="noStrike" kern="1200" cap="none" spc="0" baseline="0" dirty="0">
                <a:solidFill>
                  <a:srgbClr val="0033A0"/>
                </a:solidFill>
                <a:uFillTx/>
                <a:latin typeface="Arial"/>
              </a:rPr>
              <a:t>Conclusions</a:t>
            </a:r>
          </a:p>
        </p:txBody>
      </p:sp>
      <p:grpSp>
        <p:nvGrpSpPr>
          <p:cNvPr id="9" name="Group 35">
            <a:extLst>
              <a:ext uri="{FF2B5EF4-FFF2-40B4-BE49-F238E27FC236}">
                <a16:creationId xmlns:a16="http://schemas.microsoft.com/office/drawing/2014/main" id="{1C34D55C-4DD0-69B0-B6B6-692DED45B570}"/>
              </a:ext>
            </a:extLst>
          </p:cNvPr>
          <p:cNvGrpSpPr/>
          <p:nvPr/>
        </p:nvGrpSpPr>
        <p:grpSpPr>
          <a:xfrm>
            <a:off x="5068107" y="1975265"/>
            <a:ext cx="2091031" cy="1115763"/>
            <a:chOff x="5068107" y="1975265"/>
            <a:chExt cx="2091031" cy="1115763"/>
          </a:xfrm>
        </p:grpSpPr>
        <p:sp>
          <p:nvSpPr>
            <p:cNvPr id="10" name="TextBox 36">
              <a:extLst>
                <a:ext uri="{FF2B5EF4-FFF2-40B4-BE49-F238E27FC236}">
                  <a16:creationId xmlns:a16="http://schemas.microsoft.com/office/drawing/2014/main" id="{D3E1622A-7827-3403-C1BE-5DBF4F357C22}"/>
                </a:ext>
              </a:extLst>
            </p:cNvPr>
            <p:cNvSpPr txBox="1"/>
            <p:nvPr/>
          </p:nvSpPr>
          <p:spPr>
            <a:xfrm>
              <a:off x="5068107" y="1975265"/>
              <a:ext cx="2091031" cy="830997"/>
            </a:xfrm>
            <a:prstGeom prst="rect">
              <a:avLst/>
            </a:prstGeom>
            <a:noFill/>
            <a:ln cap="flat">
              <a:noFill/>
            </a:ln>
          </p:spPr>
          <p:txBody>
            <a:bodyPr vert="horz" wrap="square" lIns="0" tIns="45720" rIns="0" bIns="45720" anchor="b"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dirty="0">
                  <a:solidFill>
                    <a:srgbClr val="0033A0">
                      <a:alpha val="20000"/>
                    </a:srgbClr>
                  </a:solidFill>
                  <a:uFillTx/>
                  <a:latin typeface="Arial"/>
                </a:rPr>
                <a:t>Timeline &amp; TRL &amp; Plans</a:t>
              </a:r>
            </a:p>
          </p:txBody>
        </p:sp>
        <p:sp>
          <p:nvSpPr>
            <p:cNvPr id="11" name="TextBox 37">
              <a:extLst>
                <a:ext uri="{FF2B5EF4-FFF2-40B4-BE49-F238E27FC236}">
                  <a16:creationId xmlns:a16="http://schemas.microsoft.com/office/drawing/2014/main" id="{BFF4B6E5-94AA-F401-4EFB-BFB56B729F0E}"/>
                </a:ext>
              </a:extLst>
            </p:cNvPr>
            <p:cNvSpPr txBox="1"/>
            <p:nvPr/>
          </p:nvSpPr>
          <p:spPr>
            <a:xfrm>
              <a:off x="5068107" y="2814029"/>
              <a:ext cx="2091031" cy="276999"/>
            </a:xfrm>
            <a:prstGeom prst="rect">
              <a:avLst/>
            </a:prstGeom>
            <a:noFill/>
            <a:ln cap="flat">
              <a:noFill/>
            </a:ln>
          </p:spPr>
          <p:txBody>
            <a:bodyPr vert="horz" wrap="square" lIns="0" tIns="45720" rIns="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33A0"/>
                </a:solidFill>
                <a:uFillTx/>
                <a:latin typeface="Arial"/>
              </a:endParaRPr>
            </a:p>
          </p:txBody>
        </p:sp>
      </p:grpSp>
      <p:sp>
        <p:nvSpPr>
          <p:cNvPr id="13" name="TextBox 39">
            <a:extLst>
              <a:ext uri="{FF2B5EF4-FFF2-40B4-BE49-F238E27FC236}">
                <a16:creationId xmlns:a16="http://schemas.microsoft.com/office/drawing/2014/main" id="{0811EF07-D01F-04E7-985F-369C34D01883}"/>
              </a:ext>
            </a:extLst>
          </p:cNvPr>
          <p:cNvSpPr txBox="1"/>
          <p:nvPr/>
        </p:nvSpPr>
        <p:spPr>
          <a:xfrm>
            <a:off x="1459967" y="1786338"/>
            <a:ext cx="2091031" cy="1200332"/>
          </a:xfrm>
          <a:prstGeom prst="rect">
            <a:avLst/>
          </a:prstGeom>
          <a:noFill/>
          <a:ln cap="flat">
            <a:noFill/>
          </a:ln>
        </p:spPr>
        <p:txBody>
          <a:bodyPr vert="horz" wrap="square" lIns="0" tIns="45720" rIns="0" bIns="45720" anchor="b"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0" cap="none" spc="0" baseline="0" dirty="0">
                <a:solidFill>
                  <a:srgbClr val="0033A0">
                    <a:alpha val="20000"/>
                  </a:srgbClr>
                </a:solidFill>
                <a:uFillTx/>
                <a:latin typeface="Arial"/>
              </a:rPr>
              <a:t>Progress since the last ESPP</a:t>
            </a:r>
            <a:endParaRPr lang="en-US" sz="2400" b="1" i="0" u="none" strike="noStrike" kern="1200" cap="none" spc="0" baseline="0" dirty="0">
              <a:solidFill>
                <a:srgbClr val="0033A0">
                  <a:alpha val="20000"/>
                </a:srgbClr>
              </a:solidFill>
              <a:uFillTx/>
              <a:latin typeface="Arial"/>
            </a:endParaRPr>
          </a:p>
        </p:txBody>
      </p:sp>
      <p:sp>
        <p:nvSpPr>
          <p:cNvPr id="16" name="TextBox 45">
            <a:extLst>
              <a:ext uri="{FF2B5EF4-FFF2-40B4-BE49-F238E27FC236}">
                <a16:creationId xmlns:a16="http://schemas.microsoft.com/office/drawing/2014/main" id="{A7A1808D-0AA9-168C-A28D-C5ABD9458022}"/>
              </a:ext>
            </a:extLst>
          </p:cNvPr>
          <p:cNvSpPr txBox="1"/>
          <p:nvPr/>
        </p:nvSpPr>
        <p:spPr>
          <a:xfrm>
            <a:off x="6879003" y="4160736"/>
            <a:ext cx="2004236" cy="830997"/>
          </a:xfrm>
          <a:prstGeom prst="rect">
            <a:avLst/>
          </a:prstGeom>
          <a:noFill/>
          <a:ln cap="flat">
            <a:noFill/>
          </a:ln>
        </p:spPr>
        <p:txBody>
          <a:bodyPr vert="horz" wrap="square" lIns="0" tIns="45720" rIns="0" bIns="45720" anchor="b"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dirty="0">
                <a:solidFill>
                  <a:srgbClr val="0033A0">
                    <a:alpha val="20000"/>
                  </a:srgbClr>
                </a:solidFill>
                <a:uFillTx/>
                <a:latin typeface="Arial"/>
              </a:rPr>
              <a:t>Possible HEP Contributions</a:t>
            </a:r>
          </a:p>
        </p:txBody>
      </p:sp>
      <p:sp>
        <p:nvSpPr>
          <p:cNvPr id="17" name="Datumsplatzhalter 39">
            <a:extLst>
              <a:ext uri="{FF2B5EF4-FFF2-40B4-BE49-F238E27FC236}">
                <a16:creationId xmlns:a16="http://schemas.microsoft.com/office/drawing/2014/main" id="{8EFBB528-7ADC-61E9-C356-37706DC5138C}"/>
              </a:ext>
            </a:extLst>
          </p:cNvPr>
          <p:cNvSpPr txBox="1"/>
          <p:nvPr/>
        </p:nvSpPr>
        <p:spPr>
          <a:xfrm>
            <a:off x="2495598" y="6378351"/>
            <a:ext cx="1620792"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0033A0"/>
                </a:solidFill>
                <a:uFillTx/>
                <a:latin typeface="Arial"/>
              </a:rPr>
              <a:t>23.06.2025</a:t>
            </a:r>
            <a:endParaRPr lang="en-GB" sz="1000" b="0" i="0" u="none" strike="noStrike" kern="1200" cap="none" spc="0" baseline="0">
              <a:solidFill>
                <a:srgbClr val="0033A0"/>
              </a:solidFill>
              <a:uFillTx/>
              <a:latin typeface="Arial"/>
            </a:endParaRPr>
          </a:p>
        </p:txBody>
      </p:sp>
      <p:sp>
        <p:nvSpPr>
          <p:cNvPr id="19" name="Fußzeilenplatzhalter 3">
            <a:extLst>
              <a:ext uri="{FF2B5EF4-FFF2-40B4-BE49-F238E27FC236}">
                <a16:creationId xmlns:a16="http://schemas.microsoft.com/office/drawing/2014/main" id="{DE0C027A-4B0F-B1F1-6995-9229DDDFDA51}"/>
              </a:ext>
            </a:extLst>
          </p:cNvPr>
          <p:cNvSpPr txBox="1"/>
          <p:nvPr/>
        </p:nvSpPr>
        <p:spPr>
          <a:xfrm>
            <a:off x="4259266" y="6383847"/>
            <a:ext cx="6572222"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33A0"/>
                </a:solidFill>
                <a:uFillTx/>
                <a:latin typeface="Arial"/>
              </a:rPr>
              <a:t>High-Gradient Wakefield Accelerators, ESPP Symposium Venice 2025</a:t>
            </a:r>
          </a:p>
        </p:txBody>
      </p:sp>
      <p:sp>
        <p:nvSpPr>
          <p:cNvPr id="18" name="TextBox 42">
            <a:extLst>
              <a:ext uri="{FF2B5EF4-FFF2-40B4-BE49-F238E27FC236}">
                <a16:creationId xmlns:a16="http://schemas.microsoft.com/office/drawing/2014/main" id="{EACC4A81-4DE9-5808-FDFB-E1923911E6D2}"/>
              </a:ext>
            </a:extLst>
          </p:cNvPr>
          <p:cNvSpPr txBox="1"/>
          <p:nvPr/>
        </p:nvSpPr>
        <p:spPr>
          <a:xfrm>
            <a:off x="3291245" y="3798332"/>
            <a:ext cx="2037500" cy="1569660"/>
          </a:xfrm>
          <a:prstGeom prst="rect">
            <a:avLst/>
          </a:prstGeom>
          <a:noFill/>
          <a:ln cap="flat">
            <a:noFill/>
          </a:ln>
        </p:spPr>
        <p:txBody>
          <a:bodyPr vert="horz" wrap="square" lIns="0" tIns="45720" rIns="0" bIns="45720" anchor="b"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dirty="0">
                <a:solidFill>
                  <a:srgbClr val="0033A0">
                    <a:alpha val="20000"/>
                  </a:srgbClr>
                </a:solidFill>
                <a:uFillTx/>
                <a:latin typeface="Arial"/>
              </a:rPr>
              <a:t>Applications &amp; Collider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dirty="0">
                <a:solidFill>
                  <a:srgbClr val="0033A0">
                    <a:alpha val="20000"/>
                  </a:srgbClr>
                </a:solidFill>
                <a:latin typeface="Arial"/>
              </a:rPr>
              <a:t>Design</a:t>
            </a:r>
            <a:r>
              <a:rPr lang="en-US" sz="2400" b="1" i="0" u="none" strike="noStrike" kern="1200" cap="none" spc="0" baseline="0" dirty="0">
                <a:solidFill>
                  <a:srgbClr val="0033A0">
                    <a:alpha val="20000"/>
                  </a:srgbClr>
                </a:solidFill>
                <a:uFillTx/>
                <a:latin typeface="Arial"/>
              </a:rPr>
              <a:t> Studies</a:t>
            </a:r>
          </a:p>
        </p:txBody>
      </p:sp>
    </p:spTree>
    <p:extLst>
      <p:ext uri="{BB962C8B-B14F-4D97-AF65-F5344CB8AC3E}">
        <p14:creationId xmlns:p14="http://schemas.microsoft.com/office/powerpoint/2010/main" val="39606106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21095">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32BBF6E-EB58-2620-D56F-EA3F2F55202F}"/>
              </a:ext>
            </a:extLst>
          </p:cNvPr>
          <p:cNvSpPr txBox="1">
            <a:spLocks noGrp="1"/>
          </p:cNvSpPr>
          <p:nvPr>
            <p:ph type="body" idx="4294967295"/>
          </p:nvPr>
        </p:nvSpPr>
        <p:spPr>
          <a:xfrm>
            <a:off x="407986" y="1325559"/>
            <a:ext cx="11376022" cy="4608511"/>
          </a:xfrm>
        </p:spPr>
        <p:txBody>
          <a:bodyPr/>
          <a:lstStyle/>
          <a:p>
            <a:pPr marL="342900" lvl="0" indent="-342900">
              <a:buSzPct val="100000"/>
              <a:buFont typeface="Arial" pitchFamily="34"/>
              <a:buChar char="•"/>
            </a:pPr>
            <a:r>
              <a:rPr lang="en-GB" dirty="0">
                <a:latin typeface="Arial" pitchFamily="34"/>
                <a:cs typeface="Arial" pitchFamily="34"/>
              </a:rPr>
              <a:t>Plasma-based accelerators are approaching the performance levels required for applications</a:t>
            </a:r>
          </a:p>
          <a:p>
            <a:pPr marL="609603" lvl="1" indent="-285750"/>
            <a:r>
              <a:rPr lang="en-GB" dirty="0">
                <a:latin typeface="Arial" pitchFamily="34"/>
                <a:cs typeface="Arial" pitchFamily="34"/>
              </a:rPr>
              <a:t>First applications are expected to come online within the next 5-10 years</a:t>
            </a:r>
          </a:p>
          <a:p>
            <a:pPr marL="342900" lvl="0" indent="-342900">
              <a:buSzPct val="100000"/>
              <a:buFont typeface="Arial" pitchFamily="34"/>
              <a:buChar char="•"/>
            </a:pPr>
            <a:r>
              <a:rPr lang="en-GB" dirty="0"/>
              <a:t>Significant progress has been made on collider concepts, including the development of concrete parameter sets</a:t>
            </a:r>
          </a:p>
          <a:p>
            <a:pPr marL="609603" lvl="1" indent="-285750"/>
            <a:r>
              <a:rPr lang="en-GB" dirty="0"/>
              <a:t>There are remaining challenges that will require R&amp;D</a:t>
            </a:r>
          </a:p>
          <a:p>
            <a:pPr marL="609603" lvl="1" indent="-285750"/>
            <a:r>
              <a:rPr lang="en-GB" dirty="0"/>
              <a:t>HALHF– and </a:t>
            </a:r>
            <a:r>
              <a:rPr lang="en-GB" dirty="0" err="1"/>
              <a:t>AliVE</a:t>
            </a:r>
            <a:r>
              <a:rPr lang="en-GB" dirty="0"/>
              <a:t> pre-CDRs will be prepared</a:t>
            </a:r>
          </a:p>
          <a:p>
            <a:pPr marL="609603" lvl="1" indent="-285750"/>
            <a:r>
              <a:rPr lang="en-GB" dirty="0"/>
              <a:t>No showstopper has been found, and the field is very active across theory, simulations, and experiments</a:t>
            </a:r>
          </a:p>
          <a:p>
            <a:pPr marL="342900" lvl="0" indent="-342900">
              <a:buSzPct val="100000"/>
              <a:buFont typeface="Arial" pitchFamily="34"/>
              <a:buChar char="•"/>
            </a:pPr>
            <a:r>
              <a:rPr lang="en-GB" dirty="0"/>
              <a:t>Support for High-Gradient Wakefield Accelerator R&amp;D is essential!</a:t>
            </a:r>
          </a:p>
          <a:p>
            <a:pPr marL="666753" lvl="1" indent="-342900">
              <a:buFont typeface="Arial" pitchFamily="34"/>
            </a:pPr>
            <a:r>
              <a:rPr lang="en-GB" dirty="0"/>
              <a:t>Such investment will enable this community to contribute meaningfully to future PP and HEP programs at many levels—and potentially shape the very long-term future of the field</a:t>
            </a:r>
          </a:p>
        </p:txBody>
      </p:sp>
      <p:sp>
        <p:nvSpPr>
          <p:cNvPr id="3" name="Titel 2">
            <a:extLst>
              <a:ext uri="{FF2B5EF4-FFF2-40B4-BE49-F238E27FC236}">
                <a16:creationId xmlns:a16="http://schemas.microsoft.com/office/drawing/2014/main" id="{4A679F90-9DAA-D00D-5688-D1B06D745744}"/>
              </a:ext>
            </a:extLst>
          </p:cNvPr>
          <p:cNvSpPr txBox="1">
            <a:spLocks noGrp="1"/>
          </p:cNvSpPr>
          <p:nvPr>
            <p:ph type="title"/>
          </p:nvPr>
        </p:nvSpPr>
        <p:spPr/>
        <p:txBody>
          <a:bodyPr anchorCtr="1"/>
          <a:lstStyle/>
          <a:p>
            <a:pPr lvl="0" algn="ctr"/>
            <a:r>
              <a:rPr lang="en-US"/>
              <a:t>Summary &amp; Conclusions</a:t>
            </a:r>
            <a:endParaRPr lang="en-GB"/>
          </a:p>
        </p:txBody>
      </p:sp>
      <p:sp>
        <p:nvSpPr>
          <p:cNvPr id="4" name="Fußzeilenplatzhalter 3">
            <a:extLst>
              <a:ext uri="{FF2B5EF4-FFF2-40B4-BE49-F238E27FC236}">
                <a16:creationId xmlns:a16="http://schemas.microsoft.com/office/drawing/2014/main" id="{0C01F1B4-0F2D-FDD8-9901-A710BD0D0AA5}"/>
              </a:ext>
            </a:extLst>
          </p:cNvPr>
          <p:cNvSpPr txBox="1"/>
          <p:nvPr/>
        </p:nvSpPr>
        <p:spPr>
          <a:xfrm>
            <a:off x="4259266" y="6383847"/>
            <a:ext cx="6572222"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33A0"/>
                </a:solidFill>
                <a:uFillTx/>
                <a:latin typeface="Arial"/>
              </a:rPr>
              <a:t>High-Gradient Wakefield Accelerators, ESPP Symposium Venice 2025</a:t>
            </a:r>
          </a:p>
        </p:txBody>
      </p:sp>
      <p:sp>
        <p:nvSpPr>
          <p:cNvPr id="5" name="Datumsplatzhalter 39">
            <a:extLst>
              <a:ext uri="{FF2B5EF4-FFF2-40B4-BE49-F238E27FC236}">
                <a16:creationId xmlns:a16="http://schemas.microsoft.com/office/drawing/2014/main" id="{99A38802-546B-C417-D49E-0E050724E06D}"/>
              </a:ext>
            </a:extLst>
          </p:cNvPr>
          <p:cNvSpPr txBox="1"/>
          <p:nvPr/>
        </p:nvSpPr>
        <p:spPr>
          <a:xfrm>
            <a:off x="2495598" y="6378351"/>
            <a:ext cx="1620792"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0033A0"/>
                </a:solidFill>
                <a:uFillTx/>
                <a:latin typeface="Arial"/>
              </a:rPr>
              <a:t>23.06.2025</a:t>
            </a:r>
            <a:endParaRPr lang="en-GB" sz="1000" b="0" i="0" u="none" strike="noStrike" kern="1200" cap="none" spc="0" baseline="0">
              <a:solidFill>
                <a:srgbClr val="0033A0"/>
              </a:solidFill>
              <a:uFillTx/>
              <a:latin typeface="Arial"/>
            </a:endParaRPr>
          </a:p>
        </p:txBody>
      </p:sp>
      <p:sp>
        <p:nvSpPr>
          <p:cNvPr id="6" name="Foliennummernplatzhalter 4">
            <a:extLst>
              <a:ext uri="{FF2B5EF4-FFF2-40B4-BE49-F238E27FC236}">
                <a16:creationId xmlns:a16="http://schemas.microsoft.com/office/drawing/2014/main" id="{ED0184BC-3945-399E-9847-6D7FCD4DC0CA}"/>
              </a:ext>
            </a:extLst>
          </p:cNvPr>
          <p:cNvSpPr txBox="1"/>
          <p:nvPr/>
        </p:nvSpPr>
        <p:spPr>
          <a:xfrm>
            <a:off x="11107545" y="6383847"/>
            <a:ext cx="681255"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dirty="0">
                <a:solidFill>
                  <a:srgbClr val="0033A0"/>
                </a:solidFill>
                <a:uFillTx/>
                <a:latin typeface="Arial"/>
              </a:rPr>
              <a:t>15</a:t>
            </a:r>
            <a:r>
              <a:rPr lang="en-US" sz="1000" dirty="0">
                <a:solidFill>
                  <a:srgbClr val="0033A0"/>
                </a:solidFill>
                <a:latin typeface="Arial"/>
              </a:rPr>
              <a:t> / 15</a:t>
            </a:r>
            <a:endParaRPr lang="en-US" sz="1000" b="0" i="0" u="none" strike="noStrike" kern="1200" cap="none" spc="0" baseline="0" dirty="0">
              <a:solidFill>
                <a:srgbClr val="0033A0"/>
              </a:solidFill>
              <a:uFillTx/>
              <a:latin typeface="Arial"/>
            </a:endParaRPr>
          </a:p>
        </p:txBody>
      </p:sp>
      <p:pic>
        <p:nvPicPr>
          <p:cNvPr id="7" name="Grafik 6">
            <a:extLst>
              <a:ext uri="{FF2B5EF4-FFF2-40B4-BE49-F238E27FC236}">
                <a16:creationId xmlns:a16="http://schemas.microsoft.com/office/drawing/2014/main" id="{7D5F5F19-6CFF-9CD6-8CAF-E0E348F321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9199" y="0"/>
            <a:ext cx="3172801" cy="8365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name="Slide21120">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1D6BC497-FC26-579C-593E-41BD380038D4}"/>
              </a:ext>
            </a:extLst>
          </p:cNvPr>
          <p:cNvSpPr txBox="1"/>
          <p:nvPr/>
        </p:nvSpPr>
        <p:spPr>
          <a:xfrm>
            <a:off x="2926674" y="281388"/>
            <a:ext cx="6533964"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0033A0"/>
                </a:solidFill>
                <a:uFillTx/>
                <a:latin typeface="Arial" pitchFamily="34"/>
                <a:cs typeface="Arial" pitchFamily="34"/>
              </a:rPr>
              <a:t>Thank you for your attention!</a:t>
            </a:r>
            <a:endParaRPr lang="en-GB" sz="3600" b="1" i="0" u="none" strike="noStrike" kern="1200" cap="none" spc="0" baseline="0">
              <a:solidFill>
                <a:srgbClr val="0033A0"/>
              </a:solidFill>
              <a:uFillTx/>
              <a:latin typeface="Arial" pitchFamily="34"/>
              <a:cs typeface="Arial" pitchFamily="34"/>
            </a:endParaRPr>
          </a:p>
        </p:txBody>
      </p:sp>
      <p:sp>
        <p:nvSpPr>
          <p:cNvPr id="3" name="Textfeld 2">
            <a:extLst>
              <a:ext uri="{FF2B5EF4-FFF2-40B4-BE49-F238E27FC236}">
                <a16:creationId xmlns:a16="http://schemas.microsoft.com/office/drawing/2014/main" id="{91D7D1F7-F5B3-6552-6C37-78A111561254}"/>
              </a:ext>
            </a:extLst>
          </p:cNvPr>
          <p:cNvSpPr txBox="1"/>
          <p:nvPr/>
        </p:nvSpPr>
        <p:spPr>
          <a:xfrm>
            <a:off x="221943" y="1273387"/>
            <a:ext cx="7057403" cy="477053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i="0" u="none" strike="noStrike" kern="1200" cap="none" spc="0" baseline="0" dirty="0">
                <a:solidFill>
                  <a:srgbClr val="000000"/>
                </a:solidFill>
                <a:uFillTx/>
                <a:latin typeface="Arial" panose="020B0604020202020204" pitchFamily="34" charset="0"/>
                <a:cs typeface="Arial" panose="020B0604020202020204" pitchFamily="34" charset="0"/>
              </a:rPr>
              <a:t>Summary of relevant ESPP submission documents: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1600" i="0" u="none" strike="noStrike" kern="1200" cap="none" spc="0" baseline="0" dirty="0">
              <a:solidFill>
                <a:srgbClr val="000000"/>
              </a:solidFill>
              <a:uFillTx/>
              <a:latin typeface="Arial" panose="020B0604020202020204" pitchFamily="34" charset="0"/>
              <a:cs typeface="Arial" panose="020B0604020202020204" pitchFamily="34" charset="0"/>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600" i="0" u="none" strike="noStrike" kern="1200" cap="none" spc="0" baseline="0" dirty="0">
                <a:solidFill>
                  <a:srgbClr val="0033A0"/>
                </a:solidFill>
                <a:uFillTx/>
                <a:latin typeface="Arial" panose="020B0604020202020204" pitchFamily="34" charset="0"/>
                <a:cs typeface="Arial" panose="020B0604020202020204" pitchFamily="34" charset="0"/>
              </a:rPr>
              <a:t>#57: HALHF: a hybrid, asymmetric, linear Higgs factory using plasma- and RF-based acceleration (</a:t>
            </a:r>
            <a:r>
              <a:rPr lang="en-GB" sz="1600" i="0" u="none" strike="noStrike" kern="1200" cap="none" spc="0" baseline="0" dirty="0">
                <a:solidFill>
                  <a:srgbClr val="0033A0"/>
                </a:solidFill>
                <a:uFillTx/>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link</a:t>
            </a:r>
            <a:r>
              <a:rPr lang="en-GB" sz="1600" i="0" u="none" strike="noStrike" kern="1200" cap="none" spc="0" baseline="0" dirty="0">
                <a:solidFill>
                  <a:srgbClr val="0033A0"/>
                </a:solidFill>
                <a:uFillTx/>
                <a:latin typeface="Arial" panose="020B0604020202020204" pitchFamily="34" charset="0"/>
                <a:cs typeface="Arial" panose="020B0604020202020204" pitchFamily="34" charset="0"/>
              </a:rPr>
              <a:t>)</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600" i="0" u="none" strike="noStrike" kern="1200" cap="none" spc="0" baseline="0" dirty="0">
                <a:solidFill>
                  <a:srgbClr val="0033A0"/>
                </a:solidFill>
                <a:uFillTx/>
                <a:latin typeface="Arial" panose="020B0604020202020204" pitchFamily="34" charset="0"/>
                <a:cs typeface="Arial" panose="020B0604020202020204" pitchFamily="34" charset="0"/>
              </a:rPr>
              <a:t>#98: Design Initiative for a 10 TeV </a:t>
            </a:r>
            <a:r>
              <a:rPr lang="en-GB" sz="1600" i="0" u="none" strike="noStrike" kern="1200" cap="none" spc="0" baseline="0" dirty="0" err="1">
                <a:solidFill>
                  <a:srgbClr val="0033A0"/>
                </a:solidFill>
                <a:uFillTx/>
                <a:latin typeface="Arial" panose="020B0604020202020204" pitchFamily="34" charset="0"/>
                <a:cs typeface="Arial" panose="020B0604020202020204" pitchFamily="34" charset="0"/>
              </a:rPr>
              <a:t>pCM</a:t>
            </a:r>
            <a:r>
              <a:rPr lang="en-GB" sz="1600" i="0" u="none" strike="noStrike" kern="1200" cap="none" spc="0" baseline="0" dirty="0">
                <a:solidFill>
                  <a:srgbClr val="0033A0"/>
                </a:solidFill>
                <a:uFillTx/>
                <a:latin typeface="Arial" panose="020B0604020202020204" pitchFamily="34" charset="0"/>
                <a:cs typeface="Arial" panose="020B0604020202020204" pitchFamily="34" charset="0"/>
              </a:rPr>
              <a:t> Wakefield Collider (link)</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600" i="0" u="none" strike="noStrike" kern="1200" cap="none" spc="0" baseline="0" dirty="0">
                <a:solidFill>
                  <a:srgbClr val="000000"/>
                </a:solidFill>
                <a:uFillTx/>
                <a:latin typeface="Arial" panose="020B0604020202020204" pitchFamily="34" charset="0"/>
                <a:cs typeface="Arial" panose="020B0604020202020204" pitchFamily="34" charset="0"/>
              </a:rPr>
              <a:t>#140: A Linear Collider Vision for the Future of Particle Physics (</a:t>
            </a:r>
            <a:r>
              <a:rPr lang="en-GB" sz="1600" i="0" u="none" strike="noStrike" kern="1200" cap="none" spc="0" baseline="0" dirty="0">
                <a:solidFill>
                  <a:srgbClr val="000000"/>
                </a:solidFill>
                <a:uFillTx/>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link</a:t>
            </a:r>
            <a:r>
              <a:rPr lang="en-GB" sz="1600" i="0" u="none" strike="noStrike" kern="1200" cap="none" spc="0" baseline="0" dirty="0">
                <a:solidFill>
                  <a:srgbClr val="000000"/>
                </a:solidFill>
                <a:uFillTx/>
                <a:latin typeface="Arial" panose="020B0604020202020204" pitchFamily="34" charset="0"/>
                <a:cs typeface="Arial" panose="020B0604020202020204" pitchFamily="34" charset="0"/>
              </a:rPr>
              <a:t>)</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600" i="0" u="none" strike="noStrike" kern="1200" cap="none" spc="0" baseline="0" dirty="0">
                <a:solidFill>
                  <a:srgbClr val="000000"/>
                </a:solidFill>
                <a:uFillTx/>
                <a:latin typeface="Arial" panose="020B0604020202020204" pitchFamily="34" charset="0"/>
                <a:cs typeface="Arial" panose="020B0604020202020204" pitchFamily="34" charset="0"/>
              </a:rPr>
              <a:t>#154: European Accelerator R&amp;D Platform Review for the Laboratory Directors Group (</a:t>
            </a:r>
            <a:r>
              <a:rPr lang="en-GB" sz="1600" i="0" u="none" strike="noStrike" kern="1200" cap="none" spc="0" baseline="0" dirty="0">
                <a:solidFill>
                  <a:srgbClr val="000000"/>
                </a:solidFill>
                <a:uFillTx/>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link</a:t>
            </a:r>
            <a:r>
              <a:rPr lang="en-GB" sz="1600" i="0" u="none" strike="noStrike" kern="1200" cap="none" spc="0" baseline="0" dirty="0">
                <a:solidFill>
                  <a:srgbClr val="000000"/>
                </a:solidFill>
                <a:uFillTx/>
                <a:latin typeface="Arial" panose="020B0604020202020204" pitchFamily="34" charset="0"/>
                <a:cs typeface="Arial" panose="020B0604020202020204" pitchFamily="34" charset="0"/>
              </a:rPr>
              <a:t>)</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600" i="0" u="none" strike="noStrike" kern="1200" cap="none" spc="0" baseline="0" dirty="0">
                <a:solidFill>
                  <a:srgbClr val="0033A0"/>
                </a:solidFill>
                <a:uFillTx/>
                <a:latin typeface="Arial" panose="020B0604020202020204" pitchFamily="34" charset="0"/>
                <a:cs typeface="Arial" panose="020B0604020202020204" pitchFamily="34" charset="0"/>
              </a:rPr>
              <a:t>#159: Contribution of ALEGRO to the Update of the European Strategy on Particle Physics (</a:t>
            </a:r>
            <a:r>
              <a:rPr lang="en-GB" sz="1600" i="0" u="none" strike="noStrike" kern="1200" cap="none" spc="0" baseline="0" dirty="0">
                <a:solidFill>
                  <a:srgbClr val="0033A0"/>
                </a:solidFill>
                <a:uFillTx/>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link</a:t>
            </a:r>
            <a:r>
              <a:rPr lang="en-GB" sz="1600" i="0" u="none" strike="noStrike" kern="1200" cap="none" spc="0" baseline="0" dirty="0">
                <a:solidFill>
                  <a:srgbClr val="0033A0"/>
                </a:solidFill>
                <a:uFillTx/>
                <a:latin typeface="Arial" panose="020B0604020202020204" pitchFamily="34" charset="0"/>
                <a:cs typeface="Arial" panose="020B0604020202020204" pitchFamily="34" charset="0"/>
              </a:rPr>
              <a:t>)</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600" i="0" u="none" strike="noStrike" kern="1200" cap="none" spc="0" baseline="0" dirty="0">
                <a:solidFill>
                  <a:srgbClr val="0033A0"/>
                </a:solidFill>
                <a:uFillTx/>
                <a:latin typeface="Arial" panose="020B0604020202020204" pitchFamily="34" charset="0"/>
                <a:cs typeface="Arial" panose="020B0604020202020204" pitchFamily="34" charset="0"/>
              </a:rPr>
              <a:t>#172: AWAKE - Input to the European Strategy for Particle Physics Update on behalf of the AWAKE Collaboration (</a:t>
            </a:r>
            <a:r>
              <a:rPr lang="en-GB" sz="1600" i="0" u="none" strike="noStrike" kern="1200" cap="none" spc="0" baseline="0" dirty="0">
                <a:solidFill>
                  <a:srgbClr val="0033A0"/>
                </a:solidFill>
                <a:uFillTx/>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link</a:t>
            </a:r>
            <a:r>
              <a:rPr lang="en-GB" sz="1600" i="0" u="none" strike="noStrike" kern="1200" cap="none" spc="0" baseline="0" dirty="0">
                <a:solidFill>
                  <a:srgbClr val="0033A0"/>
                </a:solidFill>
                <a:uFillTx/>
                <a:latin typeface="Arial" panose="020B0604020202020204" pitchFamily="34" charset="0"/>
                <a:cs typeface="Arial" panose="020B0604020202020204" pitchFamily="34" charset="0"/>
              </a:rPr>
              <a:t>)</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600" i="0" u="none" strike="noStrike" kern="1200" cap="none" spc="0" baseline="0" dirty="0">
                <a:solidFill>
                  <a:srgbClr val="000000"/>
                </a:solidFill>
                <a:uFillTx/>
                <a:latin typeface="Arial" panose="020B0604020202020204" pitchFamily="34" charset="0"/>
                <a:cs typeface="Arial" panose="020B0604020202020204" pitchFamily="34" charset="0"/>
              </a:rPr>
              <a:t>#191: Input to the European Strategy for Particle Physics: Strong-Field Quantum Electrodynamics (</a:t>
            </a:r>
            <a:r>
              <a:rPr lang="en-GB" sz="1600" i="0" u="none" strike="noStrike" kern="1200" cap="none" spc="0" baseline="0" dirty="0">
                <a:solidFill>
                  <a:srgbClr val="000000"/>
                </a:solidFill>
                <a:uFillTx/>
                <a:latin typeface="Arial" panose="020B0604020202020204" pitchFamily="34" charset="0"/>
                <a:cs typeface="Arial" panose="020B0604020202020204" pitchFamily="34" charset="0"/>
                <a:hlinkClick r:id="rId7"/>
              </a:rPr>
              <a:t>link</a:t>
            </a:r>
            <a:r>
              <a:rPr lang="en-GB" sz="1600" i="0" u="none" strike="noStrike" kern="1200" cap="none" spc="0" baseline="0" dirty="0">
                <a:solidFill>
                  <a:srgbClr val="000000"/>
                </a:solidFill>
                <a:uFillTx/>
                <a:latin typeface="Arial" panose="020B0604020202020204" pitchFamily="34" charset="0"/>
                <a:cs typeface="Arial" panose="020B0604020202020204" pitchFamily="34" charset="0"/>
              </a:rPr>
              <a:t>)</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600" i="0" u="none" strike="noStrike" kern="1200" cap="none" spc="0" baseline="0" dirty="0">
                <a:solidFill>
                  <a:srgbClr val="0033A0"/>
                </a:solidFill>
                <a:uFillTx/>
                <a:latin typeface="Arial" panose="020B0604020202020204" pitchFamily="34" charset="0"/>
                <a:cs typeface="Arial" panose="020B0604020202020204" pitchFamily="34" charset="0"/>
              </a:rPr>
              <a:t>#210: Proton-Driven Plasma Wakefield Acceleration for Future HEP Colliders (</a:t>
            </a:r>
            <a:r>
              <a:rPr lang="en-GB" sz="1600" i="0" u="none" strike="noStrike" kern="1200" cap="none" spc="0" baseline="0" dirty="0">
                <a:solidFill>
                  <a:srgbClr val="0033A0"/>
                </a:solidFill>
                <a:uFillTx/>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link</a:t>
            </a:r>
            <a:r>
              <a:rPr lang="en-GB" sz="1600" i="0" u="none" strike="noStrike" kern="1200" cap="none" spc="0" baseline="0" dirty="0">
                <a:solidFill>
                  <a:srgbClr val="0033A0"/>
                </a:solidFill>
                <a:uFillTx/>
                <a:latin typeface="Arial" panose="020B0604020202020204" pitchFamily="34" charset="0"/>
                <a:cs typeface="Arial" panose="020B0604020202020204" pitchFamily="34" charset="0"/>
              </a:rPr>
              <a:t>)</a:t>
            </a:r>
          </a:p>
          <a:p>
            <a:pPr marL="285750" indent="-285750">
              <a:buSzPct val="100000"/>
              <a:buFont typeface="Arial" pitchFamily="34"/>
              <a:buChar char="•"/>
              <a:defRPr sz="1800" b="0" i="0" u="none" strike="noStrike" kern="0" cap="none" spc="0" baseline="0">
                <a:solidFill>
                  <a:srgbClr val="000000"/>
                </a:solidFill>
                <a:uFillTx/>
              </a:defRPr>
            </a:pPr>
            <a:r>
              <a:rPr lang="en-GB" sz="1600" dirty="0">
                <a:latin typeface="Arial" panose="020B0604020202020204" pitchFamily="34" charset="0"/>
                <a:cs typeface="Arial" panose="020B0604020202020204" pitchFamily="34" charset="0"/>
              </a:rPr>
              <a:t>#235: Summary Report of the Physics Beyond Colliders Study at CERN (</a:t>
            </a:r>
            <a:r>
              <a:rPr lang="en-GB" sz="1600" dirty="0">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link</a:t>
            </a:r>
            <a:r>
              <a:rPr lang="en-GB" sz="1600" dirty="0">
                <a:latin typeface="Arial" panose="020B0604020202020204" pitchFamily="34" charset="0"/>
                <a:cs typeface="Arial" panose="020B0604020202020204" pitchFamily="34" charset="0"/>
              </a:rPr>
              <a:t>)</a:t>
            </a:r>
            <a:endParaRPr lang="en-GB" sz="1600" i="0" u="none" strike="noStrike" kern="1200" cap="none" spc="0" baseline="0" dirty="0">
              <a:uFillTx/>
              <a:latin typeface="Arial" panose="020B0604020202020204" pitchFamily="34" charset="0"/>
              <a:cs typeface="Arial" panose="020B0604020202020204" pitchFamily="34" charset="0"/>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1600" i="0" u="none" strike="noStrike" kern="1200" cap="none" spc="0" baseline="0" dirty="0">
              <a:solidFill>
                <a:srgbClr val="000000"/>
              </a:solidFill>
              <a:uFillTx/>
              <a:latin typeface="Arial" panose="020B0604020202020204" pitchFamily="34" charset="0"/>
              <a:cs typeface="Arial" panose="020B0604020202020204" pitchFamily="34" charset="0"/>
            </a:endParaRPr>
          </a:p>
        </p:txBody>
      </p:sp>
      <p:sp>
        <p:nvSpPr>
          <p:cNvPr id="4" name="AutoShape 2">
            <a:extLst>
              <a:ext uri="{FF2B5EF4-FFF2-40B4-BE49-F238E27FC236}">
                <a16:creationId xmlns:a16="http://schemas.microsoft.com/office/drawing/2014/main" id="{6FA5D9B9-4AFD-CD75-C175-853AEE133117}"/>
              </a:ext>
            </a:extLst>
          </p:cNvPr>
          <p:cNvSpPr/>
          <p:nvPr/>
        </p:nvSpPr>
        <p:spPr>
          <a:xfrm>
            <a:off x="5943600" y="3276596"/>
            <a:ext cx="304796" cy="304796"/>
          </a:xfrm>
          <a:prstGeom prst="rect">
            <a:avLst/>
          </a:pr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Aptos"/>
            </a:endParaRPr>
          </a:p>
        </p:txBody>
      </p:sp>
      <p:pic>
        <p:nvPicPr>
          <p:cNvPr id="5" name="Grafik 5">
            <a:extLst>
              <a:ext uri="{FF2B5EF4-FFF2-40B4-BE49-F238E27FC236}">
                <a16:creationId xmlns:a16="http://schemas.microsoft.com/office/drawing/2014/main" id="{19CC89CA-7CFC-E448-6915-553AAF71C856}"/>
              </a:ext>
            </a:extLst>
          </p:cNvPr>
          <p:cNvPicPr>
            <a:picLocks noChangeAspect="1"/>
          </p:cNvPicPr>
          <p:nvPr/>
        </p:nvPicPr>
        <p:blipFill>
          <a:blip r:embed="rId10"/>
          <a:stretch>
            <a:fillRect/>
          </a:stretch>
        </p:blipFill>
        <p:spPr>
          <a:xfrm>
            <a:off x="7375916" y="1620591"/>
            <a:ext cx="4045159" cy="4273768"/>
          </a:xfrm>
          <a:prstGeom prst="rect">
            <a:avLst/>
          </a:prstGeom>
          <a:noFill/>
          <a:ln cap="flat">
            <a:noFill/>
          </a:ln>
        </p:spPr>
      </p:pic>
      <p:sp>
        <p:nvSpPr>
          <p:cNvPr id="6" name="Fußzeilenplatzhalter 3">
            <a:extLst>
              <a:ext uri="{FF2B5EF4-FFF2-40B4-BE49-F238E27FC236}">
                <a16:creationId xmlns:a16="http://schemas.microsoft.com/office/drawing/2014/main" id="{E0650765-B4ED-8C56-6BBC-89DC25AFF140}"/>
              </a:ext>
            </a:extLst>
          </p:cNvPr>
          <p:cNvSpPr txBox="1"/>
          <p:nvPr/>
        </p:nvSpPr>
        <p:spPr>
          <a:xfrm>
            <a:off x="4259266" y="6383847"/>
            <a:ext cx="6572222"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33A0"/>
                </a:solidFill>
                <a:uFillTx/>
                <a:latin typeface="Arial"/>
              </a:rPr>
              <a:t>High-Gradient Wakefield Accelerators, ESPP Symposium Venice 2025</a:t>
            </a:r>
          </a:p>
        </p:txBody>
      </p:sp>
      <p:sp>
        <p:nvSpPr>
          <p:cNvPr id="7" name="Datumsplatzhalter 39">
            <a:extLst>
              <a:ext uri="{FF2B5EF4-FFF2-40B4-BE49-F238E27FC236}">
                <a16:creationId xmlns:a16="http://schemas.microsoft.com/office/drawing/2014/main" id="{8D4B6BEF-3FCC-1C21-2849-A933B51B3EF5}"/>
              </a:ext>
            </a:extLst>
          </p:cNvPr>
          <p:cNvSpPr txBox="1"/>
          <p:nvPr/>
        </p:nvSpPr>
        <p:spPr>
          <a:xfrm>
            <a:off x="2495598" y="6378351"/>
            <a:ext cx="1620792"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0033A0"/>
                </a:solidFill>
                <a:uFillTx/>
                <a:latin typeface="Arial"/>
              </a:rPr>
              <a:t>23.06.2025</a:t>
            </a:r>
            <a:endParaRPr lang="en-GB" sz="1000" b="0" i="0" u="none" strike="noStrike" kern="1200" cap="none" spc="0" baseline="0">
              <a:solidFill>
                <a:srgbClr val="0033A0"/>
              </a:solidFill>
              <a:uFillTx/>
              <a:latin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689229-FA8F-CF66-DE5E-2BB8FCE11EAA}"/>
              </a:ext>
            </a:extLst>
          </p:cNvPr>
          <p:cNvSpPr>
            <a:spLocks noGrp="1"/>
          </p:cNvSpPr>
          <p:nvPr>
            <p:ph type="title"/>
          </p:nvPr>
        </p:nvSpPr>
        <p:spPr/>
        <p:txBody>
          <a:bodyPr/>
          <a:lstStyle/>
          <a:p>
            <a:r>
              <a:rPr lang="en-US" dirty="0"/>
              <a:t>Backup</a:t>
            </a:r>
            <a:endParaRPr lang="en-GB" dirty="0"/>
          </a:p>
        </p:txBody>
      </p:sp>
    </p:spTree>
    <p:extLst>
      <p:ext uri="{BB962C8B-B14F-4D97-AF65-F5344CB8AC3E}">
        <p14:creationId xmlns:p14="http://schemas.microsoft.com/office/powerpoint/2010/main" val="22569272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2110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0DF7B1-AC8A-D377-7750-336671C12CBA}"/>
              </a:ext>
            </a:extLst>
          </p:cNvPr>
          <p:cNvSpPr txBox="1">
            <a:spLocks noGrp="1"/>
          </p:cNvSpPr>
          <p:nvPr>
            <p:ph type="title"/>
          </p:nvPr>
        </p:nvSpPr>
        <p:spPr/>
        <p:txBody>
          <a:bodyPr anchorCtr="1"/>
          <a:lstStyle/>
          <a:p>
            <a:pPr lvl="0" algn="ctr"/>
            <a:r>
              <a:rPr lang="en-GB">
                <a:latin typeface="Arial" pitchFamily="34"/>
              </a:rPr>
              <a:t>Impact of Accelerator R&amp;D for Physics Beyond Colliders</a:t>
            </a:r>
            <a:endParaRPr lang="en-GB"/>
          </a:p>
        </p:txBody>
      </p:sp>
      <p:sp>
        <p:nvSpPr>
          <p:cNvPr id="3" name="Textfeld 2">
            <a:extLst>
              <a:ext uri="{FF2B5EF4-FFF2-40B4-BE49-F238E27FC236}">
                <a16:creationId xmlns:a16="http://schemas.microsoft.com/office/drawing/2014/main" id="{8EEBD418-9300-C875-6655-D77C71DF5810}"/>
              </a:ext>
            </a:extLst>
          </p:cNvPr>
          <p:cNvSpPr txBox="1"/>
          <p:nvPr/>
        </p:nvSpPr>
        <p:spPr>
          <a:xfrm>
            <a:off x="478752" y="1679643"/>
            <a:ext cx="8384343" cy="4622868"/>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Arial" pitchFamily="34"/>
              </a:rPr>
              <a:t>For all advanced acceleration schemes:</a:t>
            </a:r>
          </a:p>
          <a:p>
            <a:pPr marL="742950" marR="0" lvl="1" indent="-28575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Arial" pitchFamily="34"/>
              </a:rPr>
              <a:t>The potential delivery of high energy electron beams with narrow energy spread for beam dump, fixed target, high-field QED, …, experiments.</a:t>
            </a:r>
            <a:br>
              <a:rPr lang="en-GB" sz="1800" b="0" i="0" u="none" strike="noStrike" kern="1200" cap="none" spc="0" baseline="0" dirty="0">
                <a:solidFill>
                  <a:srgbClr val="000000"/>
                </a:solidFill>
                <a:uFillTx/>
                <a:latin typeface="Arial" pitchFamily="34"/>
              </a:rPr>
            </a:br>
            <a:br>
              <a:rPr lang="en-GB" sz="1800" b="0" i="0" u="none" strike="noStrike" kern="1200" cap="none" spc="0" baseline="0" dirty="0">
                <a:solidFill>
                  <a:srgbClr val="000000"/>
                </a:solidFill>
                <a:uFillTx/>
                <a:latin typeface="Arial" pitchFamily="34"/>
              </a:rPr>
            </a:br>
            <a:br>
              <a:rPr lang="en-GB" sz="1800" b="0" i="0" u="none" strike="noStrike" kern="1200" cap="none" spc="0" baseline="0" dirty="0">
                <a:solidFill>
                  <a:srgbClr val="000000"/>
                </a:solidFill>
                <a:uFillTx/>
                <a:latin typeface="Arial" pitchFamily="34"/>
              </a:rPr>
            </a:br>
            <a:br>
              <a:rPr lang="en-GB" sz="1800" b="0" i="0" u="none" strike="noStrike" kern="1200" cap="none" spc="0" baseline="0" dirty="0">
                <a:solidFill>
                  <a:srgbClr val="000000"/>
                </a:solidFill>
                <a:uFillTx/>
                <a:latin typeface="Arial" pitchFamily="34"/>
              </a:rPr>
            </a:br>
            <a:br>
              <a:rPr lang="en-GB" sz="1800" b="0" i="0" u="none" strike="noStrike" kern="1200" cap="none" spc="0" baseline="0" dirty="0">
                <a:solidFill>
                  <a:srgbClr val="000000"/>
                </a:solidFill>
                <a:uFillTx/>
                <a:latin typeface="Arial" pitchFamily="34"/>
              </a:rPr>
            </a:br>
            <a:endParaRPr lang="en-GB" sz="1800" b="0" i="0" u="none" strike="noStrike" kern="1200" cap="none" spc="0" baseline="0" dirty="0">
              <a:solidFill>
                <a:srgbClr val="000000"/>
              </a:solidFill>
              <a:uFillTx/>
              <a:latin typeface="Arial" pitchFamily="34"/>
            </a:endParaRPr>
          </a:p>
          <a:p>
            <a:pPr marL="742950" marR="0" lvl="1" indent="-28575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Arial" pitchFamily="34"/>
              </a:rPr>
              <a:t>Test beam generation (for detector R&amp;D or instrumentation development)</a:t>
            </a:r>
          </a:p>
          <a:p>
            <a:pPr marL="742950" marR="0" lvl="1" indent="-28575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Arial" pitchFamily="34"/>
              </a:rPr>
              <a:t>Simulation tool development, e.g. implementation of SF-QED effects  </a:t>
            </a:r>
          </a:p>
          <a:p>
            <a:pPr marL="457200" marR="0" lvl="1"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000000"/>
              </a:solidFill>
              <a:uFillTx/>
              <a:latin typeface="Aptos"/>
            </a:endParaRPr>
          </a:p>
        </p:txBody>
      </p:sp>
      <p:pic>
        <p:nvPicPr>
          <p:cNvPr id="4" name="Grafik 25" descr="Ein Bild, das Schrift, Grafiken, Logo, Electric Blue (Farbe) enthält.&#10;&#10;KI-generierte Inhalte können fehlerhaft sein.">
            <a:extLst>
              <a:ext uri="{FF2B5EF4-FFF2-40B4-BE49-F238E27FC236}">
                <a16:creationId xmlns:a16="http://schemas.microsoft.com/office/drawing/2014/main" id="{E410EFF6-1D8A-66AA-C81E-58C794CFCC35}"/>
              </a:ext>
            </a:extLst>
          </p:cNvPr>
          <p:cNvPicPr>
            <a:picLocks noChangeAspect="1"/>
          </p:cNvPicPr>
          <p:nvPr/>
        </p:nvPicPr>
        <p:blipFill>
          <a:blip r:embed="rId2"/>
          <a:stretch>
            <a:fillRect/>
          </a:stretch>
        </p:blipFill>
        <p:spPr>
          <a:xfrm>
            <a:off x="1322066" y="3039602"/>
            <a:ext cx="1251841" cy="627891"/>
          </a:xfrm>
          <a:prstGeom prst="rect">
            <a:avLst/>
          </a:prstGeom>
          <a:noFill/>
          <a:ln cap="flat">
            <a:noFill/>
          </a:ln>
        </p:spPr>
      </p:pic>
      <p:sp>
        <p:nvSpPr>
          <p:cNvPr id="5" name="Textfeld 5">
            <a:extLst>
              <a:ext uri="{FF2B5EF4-FFF2-40B4-BE49-F238E27FC236}">
                <a16:creationId xmlns:a16="http://schemas.microsoft.com/office/drawing/2014/main" id="{E600F9F5-64D8-7399-71A3-D648A88A084F}"/>
              </a:ext>
            </a:extLst>
          </p:cNvPr>
          <p:cNvSpPr txBox="1"/>
          <p:nvPr/>
        </p:nvSpPr>
        <p:spPr>
          <a:xfrm>
            <a:off x="2671876" y="2968032"/>
            <a:ext cx="5647700" cy="24622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1" i="0" u="none" strike="noStrike" kern="1200" cap="none" spc="0" baseline="0" dirty="0">
                <a:solidFill>
                  <a:srgbClr val="EE6611"/>
                </a:solidFill>
                <a:uFillTx/>
                <a:latin typeface="Arial" pitchFamily="34"/>
                <a:cs typeface="Arial" pitchFamily="34"/>
              </a:rPr>
              <a:t>ESPP submission: </a:t>
            </a:r>
            <a:r>
              <a:rPr lang="en-GB" sz="1000" b="1" i="0" u="none" strike="noStrike" kern="1200" cap="none" spc="0" baseline="0" dirty="0">
                <a:solidFill>
                  <a:srgbClr val="EE6611"/>
                </a:solidFill>
                <a:uFillTx/>
                <a:latin typeface="Arial" pitchFamily="34"/>
                <a:cs typeface="Arial" pitchFamily="34"/>
              </a:rPr>
              <a:t>Summary Report of the Physics Beyond Colliders Study at CERN </a:t>
            </a:r>
            <a:r>
              <a:rPr lang="en-US" sz="1000" b="1" i="0" u="none" strike="noStrike" kern="1200" cap="none" spc="0" baseline="0" dirty="0">
                <a:solidFill>
                  <a:srgbClr val="EE6611"/>
                </a:solidFill>
                <a:uFillTx/>
                <a:latin typeface="Arial" pitchFamily="34"/>
                <a:cs typeface="Arial" pitchFamily="34"/>
              </a:rPr>
              <a:t>(</a:t>
            </a:r>
            <a:r>
              <a:rPr lang="en-US" sz="1000" b="1" i="0" u="none" strike="noStrike" kern="1200" cap="none" spc="0" baseline="0" dirty="0">
                <a:solidFill>
                  <a:srgbClr val="EE6611"/>
                </a:solidFill>
                <a:uFillTx/>
                <a:latin typeface="Arial" pitchFamily="34"/>
                <a:cs typeface="Arial" pitchFamily="34"/>
                <a:hlinkClick r:id="rId3">
                  <a:extLst>
                    <a:ext uri="{A12FA001-AC4F-418D-AE19-62706E023703}">
                      <ahyp:hlinkClr xmlns:ahyp="http://schemas.microsoft.com/office/drawing/2018/hyperlinkcolor" val="tx"/>
                    </a:ext>
                  </a:extLst>
                </a:hlinkClick>
              </a:rPr>
              <a:t>link</a:t>
            </a:r>
            <a:r>
              <a:rPr lang="en-US" sz="1000" b="1" i="0" u="none" strike="noStrike" kern="1200" cap="none" spc="0" baseline="0" dirty="0">
                <a:solidFill>
                  <a:srgbClr val="EE6611"/>
                </a:solidFill>
                <a:uFillTx/>
                <a:latin typeface="Arial" pitchFamily="34"/>
                <a:cs typeface="Arial" pitchFamily="34"/>
              </a:rPr>
              <a:t>)</a:t>
            </a:r>
          </a:p>
        </p:txBody>
      </p:sp>
      <p:graphicFrame>
        <p:nvGraphicFramePr>
          <p:cNvPr id="6" name="Tabelle 6">
            <a:extLst>
              <a:ext uri="{FF2B5EF4-FFF2-40B4-BE49-F238E27FC236}">
                <a16:creationId xmlns:a16="http://schemas.microsoft.com/office/drawing/2014/main" id="{E35C8B55-1DDF-93ED-D8E8-7D9413EA70A1}"/>
              </a:ext>
            </a:extLst>
          </p:cNvPr>
          <p:cNvGraphicFramePr>
            <a:graphicFrameLocks noGrp="1"/>
          </p:cNvGraphicFramePr>
          <p:nvPr/>
        </p:nvGraphicFramePr>
        <p:xfrm>
          <a:off x="2751310" y="3211299"/>
          <a:ext cx="8483912" cy="1559564"/>
        </p:xfrm>
        <a:graphic>
          <a:graphicData uri="http://schemas.openxmlformats.org/drawingml/2006/table">
            <a:tbl>
              <a:tblPr firstRow="1" bandRow="1">
                <a:effectLst/>
                <a:tableStyleId>{5C22544A-7EE6-4342-B048-85BDC9FD1C3A}</a:tableStyleId>
              </a:tblPr>
              <a:tblGrid>
                <a:gridCol w="4241956">
                  <a:extLst>
                    <a:ext uri="{9D8B030D-6E8A-4147-A177-3AD203B41FA5}">
                      <a16:colId xmlns:a16="http://schemas.microsoft.com/office/drawing/2014/main" val="3255347245"/>
                    </a:ext>
                  </a:extLst>
                </a:gridCol>
                <a:gridCol w="4241956">
                  <a:extLst>
                    <a:ext uri="{9D8B030D-6E8A-4147-A177-3AD203B41FA5}">
                      <a16:colId xmlns:a16="http://schemas.microsoft.com/office/drawing/2014/main" val="2873564221"/>
                    </a:ext>
                  </a:extLst>
                </a:gridCol>
              </a:tblGrid>
              <a:tr h="370844">
                <a:tc>
                  <a:txBody>
                    <a:bodyPr/>
                    <a:lstStyle/>
                    <a:p>
                      <a:pPr lvl="0"/>
                      <a:r>
                        <a:rPr lang="en-US"/>
                        <a:t>Search for Dark Photon</a:t>
                      </a:r>
                      <a:endParaRPr lang="en-GB"/>
                    </a:p>
                  </a:txBody>
                  <a:tcPr/>
                </a:tc>
                <a:tc>
                  <a:txBody>
                    <a:bodyPr/>
                    <a:lstStyle/>
                    <a:p>
                      <a:pPr lvl="0"/>
                      <a:r>
                        <a:rPr lang="en-US"/>
                        <a:t>SF-QED</a:t>
                      </a:r>
                      <a:endParaRPr lang="en-GB"/>
                    </a:p>
                  </a:txBody>
                  <a:tcPr/>
                </a:tc>
                <a:extLst>
                  <a:ext uri="{0D108BD9-81ED-4DB2-BD59-A6C34878D82A}">
                    <a16:rowId xmlns:a16="http://schemas.microsoft.com/office/drawing/2014/main" val="179342132"/>
                  </a:ext>
                </a:extLst>
              </a:tr>
              <a:tr h="370844">
                <a:tc>
                  <a:txBody>
                    <a:bodyPr/>
                    <a:lstStyle/>
                    <a:p>
                      <a:pPr lvl="0"/>
                      <a:r>
                        <a:rPr lang="en-GB" dirty="0">
                          <a:latin typeface="Arial" pitchFamily="34"/>
                          <a:cs typeface="Arial" pitchFamily="34"/>
                        </a:rPr>
                        <a:t>Electrons delivered at </a:t>
                      </a:r>
                      <a:r>
                        <a:rPr lang="en-GB" b="1" dirty="0">
                          <a:latin typeface="Arial" pitchFamily="34"/>
                          <a:cs typeface="Arial" pitchFamily="34"/>
                        </a:rPr>
                        <a:t>50 GeV </a:t>
                      </a:r>
                      <a:r>
                        <a:rPr lang="en-GB" dirty="0">
                          <a:latin typeface="Arial" pitchFamily="34"/>
                          <a:cs typeface="Arial" pitchFamily="34"/>
                        </a:rPr>
                        <a:t>in bunches with </a:t>
                      </a:r>
                      <a:r>
                        <a:rPr lang="en-GB" b="1" dirty="0">
                          <a:latin typeface="Arial" pitchFamily="34"/>
                          <a:cs typeface="Arial" pitchFamily="34"/>
                        </a:rPr>
                        <a:t>5 × 10</a:t>
                      </a:r>
                      <a:r>
                        <a:rPr lang="en-GB" b="1" baseline="30000" dirty="0">
                          <a:latin typeface="Arial" pitchFamily="34"/>
                          <a:cs typeface="Arial" pitchFamily="34"/>
                        </a:rPr>
                        <a:t>9</a:t>
                      </a:r>
                      <a:r>
                        <a:rPr lang="en-GB" b="1" dirty="0">
                          <a:latin typeface="Arial" pitchFamily="34"/>
                          <a:cs typeface="Arial" pitchFamily="34"/>
                        </a:rPr>
                        <a:t> </a:t>
                      </a:r>
                      <a:r>
                        <a:rPr lang="en-GB" dirty="0">
                          <a:latin typeface="Arial" pitchFamily="34"/>
                          <a:cs typeface="Arial" pitchFamily="34"/>
                        </a:rPr>
                        <a:t>particles and a total running time of, e.g., 3 months</a:t>
                      </a:r>
                    </a:p>
                    <a:p>
                      <a:pPr lvl="0"/>
                      <a:r>
                        <a:rPr lang="en-GB" dirty="0">
                          <a:latin typeface="Arial" pitchFamily="34"/>
                          <a:cs typeface="Arial" pitchFamily="34"/>
                        </a:rPr>
                        <a:t>giving </a:t>
                      </a:r>
                      <a:r>
                        <a:rPr lang="en-GB" b="1" dirty="0">
                          <a:latin typeface="Arial" pitchFamily="34"/>
                          <a:cs typeface="Arial" pitchFamily="34"/>
                        </a:rPr>
                        <a:t>10</a:t>
                      </a:r>
                      <a:r>
                        <a:rPr lang="en-GB" b="1" baseline="30000" dirty="0">
                          <a:latin typeface="Arial" pitchFamily="34"/>
                          <a:cs typeface="Arial" pitchFamily="34"/>
                        </a:rPr>
                        <a:t>16</a:t>
                      </a:r>
                      <a:r>
                        <a:rPr lang="en-GB" dirty="0">
                          <a:latin typeface="Arial" pitchFamily="34"/>
                          <a:cs typeface="Arial" pitchFamily="34"/>
                        </a:rPr>
                        <a:t> Electrons on Target.</a:t>
                      </a:r>
                    </a:p>
                  </a:txBody>
                  <a:tcPr/>
                </a:tc>
                <a:tc>
                  <a:txBody>
                    <a:bodyPr/>
                    <a:lstStyle/>
                    <a:p>
                      <a:pPr lvl="0"/>
                      <a:r>
                        <a:rPr lang="en-GB" dirty="0">
                          <a:latin typeface="Arial" pitchFamily="34"/>
                          <a:cs typeface="Arial" pitchFamily="34"/>
                        </a:rPr>
                        <a:t>Experiments could be performed with </a:t>
                      </a:r>
                      <a:r>
                        <a:rPr lang="en-GB" b="1" dirty="0">
                          <a:latin typeface="Arial" pitchFamily="34"/>
                          <a:cs typeface="Arial" pitchFamily="34"/>
                        </a:rPr>
                        <a:t>50 GeV </a:t>
                      </a:r>
                      <a:r>
                        <a:rPr lang="en-GB" dirty="0">
                          <a:latin typeface="Arial" pitchFamily="34"/>
                          <a:cs typeface="Arial" pitchFamily="34"/>
                        </a:rPr>
                        <a:t>electrons, as in the E144 experiment, but with increased laser power</a:t>
                      </a:r>
                    </a:p>
                  </a:txBody>
                  <a:tcPr/>
                </a:tc>
                <a:extLst>
                  <a:ext uri="{0D108BD9-81ED-4DB2-BD59-A6C34878D82A}">
                    <a16:rowId xmlns:a16="http://schemas.microsoft.com/office/drawing/2014/main" val="3807765126"/>
                  </a:ext>
                </a:extLst>
              </a:tr>
            </a:tbl>
          </a:graphicData>
        </a:graphic>
      </p:graphicFrame>
      <p:sp>
        <p:nvSpPr>
          <p:cNvPr id="7" name="Textfeld 7">
            <a:extLst>
              <a:ext uri="{FF2B5EF4-FFF2-40B4-BE49-F238E27FC236}">
                <a16:creationId xmlns:a16="http://schemas.microsoft.com/office/drawing/2014/main" id="{F59246B2-3CCD-28BB-7682-1F17F0D74006}"/>
              </a:ext>
            </a:extLst>
          </p:cNvPr>
          <p:cNvSpPr txBox="1"/>
          <p:nvPr/>
        </p:nvSpPr>
        <p:spPr>
          <a:xfrm>
            <a:off x="674452" y="3683879"/>
            <a:ext cx="1899455" cy="73866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Arial" pitchFamily="34"/>
                <a:cs typeface="Arial" pitchFamily="34"/>
              </a:rPr>
              <a:t>Possible withing the Run 2 experimental facility</a:t>
            </a:r>
            <a:endParaRPr lang="en-GB" sz="1400" b="0" i="0" u="none" strike="noStrike" kern="1200" cap="none" spc="0" baseline="0">
              <a:solidFill>
                <a:srgbClr val="000000"/>
              </a:solidFill>
              <a:uFillTx/>
              <a:latin typeface="Arial" pitchFamily="34"/>
              <a:cs typeface="Arial" pitchFamily="34"/>
            </a:endParaRPr>
          </a:p>
        </p:txBody>
      </p:sp>
      <p:sp>
        <p:nvSpPr>
          <p:cNvPr id="8" name="Rechteck 8">
            <a:extLst>
              <a:ext uri="{FF2B5EF4-FFF2-40B4-BE49-F238E27FC236}">
                <a16:creationId xmlns:a16="http://schemas.microsoft.com/office/drawing/2014/main" id="{E78D8290-9202-9B79-E719-9E3FB8586686}"/>
              </a:ext>
            </a:extLst>
          </p:cNvPr>
          <p:cNvSpPr/>
          <p:nvPr/>
        </p:nvSpPr>
        <p:spPr>
          <a:xfrm>
            <a:off x="9505123" y="2302212"/>
            <a:ext cx="2372136" cy="791422"/>
          </a:xfrm>
          <a:prstGeom prst="rect">
            <a:avLst/>
          </a:prstGeom>
          <a:solidFill>
            <a:srgbClr val="61C4D3"/>
          </a:solidFill>
          <a:ln w="19046"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Arial" pitchFamily="34"/>
                <a:cs typeface="Arial" pitchFamily="34"/>
              </a:rPr>
              <a:t>For certain applications (LDMX experiment), DLAs may be ideal!</a:t>
            </a:r>
            <a:endParaRPr lang="en-GB" sz="1400" b="0" i="0" u="none" strike="noStrike" kern="1200" cap="none" spc="0" baseline="0">
              <a:solidFill>
                <a:srgbClr val="000000"/>
              </a:solidFill>
              <a:uFillTx/>
              <a:latin typeface="Arial" pitchFamily="34"/>
              <a:cs typeface="Arial" pitchFamily="34"/>
            </a:endParaRPr>
          </a:p>
        </p:txBody>
      </p:sp>
      <p:sp>
        <p:nvSpPr>
          <p:cNvPr id="9" name="Textfeld 9">
            <a:extLst>
              <a:ext uri="{FF2B5EF4-FFF2-40B4-BE49-F238E27FC236}">
                <a16:creationId xmlns:a16="http://schemas.microsoft.com/office/drawing/2014/main" id="{F8DABB91-EB2C-4F73-5EDF-D67C65C980CE}"/>
              </a:ext>
            </a:extLst>
          </p:cNvPr>
          <p:cNvSpPr txBox="1"/>
          <p:nvPr/>
        </p:nvSpPr>
        <p:spPr>
          <a:xfrm>
            <a:off x="8863096" y="5434516"/>
            <a:ext cx="1325944"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Aptos"/>
              </a:rPr>
              <a:t>+ add EPAC</a:t>
            </a:r>
            <a:endParaRPr lang="en-GB" sz="1800" b="0" i="0" u="none" strike="noStrike" kern="1200" cap="none" spc="0" baseline="0">
              <a:solidFill>
                <a:srgbClr val="000000"/>
              </a:solidFill>
              <a:uFillTx/>
              <a:latin typeface="Aptos"/>
            </a:endParaRPr>
          </a:p>
        </p:txBody>
      </p:sp>
      <p:sp>
        <p:nvSpPr>
          <p:cNvPr id="10" name="Textfeld 10">
            <a:extLst>
              <a:ext uri="{FF2B5EF4-FFF2-40B4-BE49-F238E27FC236}">
                <a16:creationId xmlns:a16="http://schemas.microsoft.com/office/drawing/2014/main" id="{8119BA34-03D6-41A5-BC99-31285C7AE68C}"/>
              </a:ext>
            </a:extLst>
          </p:cNvPr>
          <p:cNvSpPr txBox="1"/>
          <p:nvPr/>
        </p:nvSpPr>
        <p:spPr>
          <a:xfrm>
            <a:off x="6536460" y="5803852"/>
            <a:ext cx="3748921"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EE6611"/>
                </a:solidFill>
                <a:uFillTx/>
                <a:latin typeface="Aptos"/>
              </a:rPr>
              <a:t>ESPP ID #191: Input to the European Strategy for Particle Physics: Strong-Field Quantum Electrodynamics (</a:t>
            </a:r>
            <a:r>
              <a:rPr lang="en-GB" sz="1000" b="1" i="0" u="none" strike="noStrike" kern="1200" cap="none" spc="0" baseline="0">
                <a:solidFill>
                  <a:srgbClr val="EE6611"/>
                </a:solidFill>
                <a:uFillTx/>
                <a:latin typeface="Aptos"/>
                <a:hlinkClick r:id="rId4">
                  <a:extLst>
                    <a:ext uri="{A12FA001-AC4F-418D-AE19-62706E023703}">
                      <ahyp:hlinkClr xmlns:ahyp="http://schemas.microsoft.com/office/drawing/2018/hyperlinkcolor" val="tx"/>
                    </a:ext>
                  </a:extLst>
                </a:hlinkClick>
              </a:rPr>
              <a:t>link</a:t>
            </a:r>
            <a:r>
              <a:rPr lang="en-GB" sz="1000" b="1" i="0" u="none" strike="noStrike" kern="1200" cap="none" spc="0" baseline="0">
                <a:solidFill>
                  <a:srgbClr val="EE6611"/>
                </a:solidFill>
                <a:uFillTx/>
                <a:latin typeface="Aptos"/>
              </a:rPr>
              <a:t>)</a:t>
            </a:r>
          </a:p>
        </p:txBody>
      </p:sp>
      <p:sp>
        <p:nvSpPr>
          <p:cNvPr id="11" name="Textfeld 11">
            <a:extLst>
              <a:ext uri="{FF2B5EF4-FFF2-40B4-BE49-F238E27FC236}">
                <a16:creationId xmlns:a16="http://schemas.microsoft.com/office/drawing/2014/main" id="{2A9AA2F1-BF64-B728-1E34-A5856994663D}"/>
              </a:ext>
            </a:extLst>
          </p:cNvPr>
          <p:cNvSpPr txBox="1"/>
          <p:nvPr/>
        </p:nvSpPr>
        <p:spPr>
          <a:xfrm>
            <a:off x="9505123" y="1888190"/>
            <a:ext cx="2372136" cy="584777"/>
          </a:xfrm>
          <a:prstGeom prst="rect">
            <a:avLst/>
          </a:prstGeom>
          <a:noFill/>
          <a:ln cap="flat">
            <a:noFill/>
          </a:ln>
        </p:spPr>
        <p:txBody>
          <a:bodyPr vert="horz" wrap="square" lIns="91440" tIns="45720" rIns="91440" bIns="45720" anchor="t" anchorCtr="0" compatLnSpc="1">
            <a:sp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pitchFamily="34"/>
                <a:cs typeface="Arial" pitchFamily="34"/>
              </a:rPr>
              <a:t>Current Status and Future Prospects for the Light Dark Matter eXperiment, LDMX collaboration,</a:t>
            </a:r>
            <a:r>
              <a:rPr lang="en-GB" sz="800" b="0" i="0" u="none" strike="noStrike" kern="1200" cap="none" spc="0" baseline="0">
                <a:solidFill>
                  <a:srgbClr val="000000"/>
                </a:solidFill>
                <a:uFillTx/>
                <a:latin typeface="Arial" pitchFamily="34"/>
                <a:cs typeface="Arial" pitchFamily="34"/>
                <a:hlinkClick r:id="rId5">
                  <a:extLst>
                    <a:ext uri="{A12FA001-AC4F-418D-AE19-62706E023703}">
                      <ahyp:hlinkClr xmlns:ahyp="http://schemas.microsoft.com/office/drawing/2018/hyperlinkcolor" val="tx"/>
                    </a:ext>
                  </a:extLst>
                </a:hlinkClick>
              </a:rPr>
              <a:t> arXiv:2203.08192</a:t>
            </a:r>
            <a:r>
              <a:rPr lang="en-GB" sz="800" b="0" i="0" u="none" strike="noStrike" kern="1200" cap="none" spc="0" baseline="0">
                <a:solidFill>
                  <a:srgbClr val="000000"/>
                </a:solidFill>
                <a:uFillTx/>
                <a:latin typeface="Arial" pitchFamily="34"/>
                <a:cs typeface="Arial" pitchFamily="34"/>
              </a:rPr>
              <a:t> (2022)</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pitchFamily="34"/>
                <a:cs typeface="Arial" pitchFamily="34"/>
              </a:rPr>
              <a:t> </a:t>
            </a:r>
          </a:p>
        </p:txBody>
      </p:sp>
      <p:sp>
        <p:nvSpPr>
          <p:cNvPr id="13" name="Fußzeilenplatzhalter 3">
            <a:extLst>
              <a:ext uri="{FF2B5EF4-FFF2-40B4-BE49-F238E27FC236}">
                <a16:creationId xmlns:a16="http://schemas.microsoft.com/office/drawing/2014/main" id="{031907D4-3792-609A-C0A4-AC7E5A6A59BD}"/>
              </a:ext>
            </a:extLst>
          </p:cNvPr>
          <p:cNvSpPr txBox="1"/>
          <p:nvPr/>
        </p:nvSpPr>
        <p:spPr>
          <a:xfrm>
            <a:off x="4259266" y="6383847"/>
            <a:ext cx="6572222"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33A0"/>
                </a:solidFill>
                <a:uFillTx/>
                <a:latin typeface="Arial"/>
              </a:rPr>
              <a:t>High-Gradient Wakefield Accelerators, ESPP Symposium Venice 2025</a:t>
            </a:r>
          </a:p>
        </p:txBody>
      </p:sp>
      <p:sp>
        <p:nvSpPr>
          <p:cNvPr id="14" name="Datumsplatzhalter 39">
            <a:extLst>
              <a:ext uri="{FF2B5EF4-FFF2-40B4-BE49-F238E27FC236}">
                <a16:creationId xmlns:a16="http://schemas.microsoft.com/office/drawing/2014/main" id="{08ED6322-10F2-EBB7-3E0B-9595E5425519}"/>
              </a:ext>
            </a:extLst>
          </p:cNvPr>
          <p:cNvSpPr txBox="1"/>
          <p:nvPr/>
        </p:nvSpPr>
        <p:spPr>
          <a:xfrm>
            <a:off x="2495598" y="6378351"/>
            <a:ext cx="1620792"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0033A0"/>
                </a:solidFill>
                <a:uFillTx/>
                <a:latin typeface="Arial"/>
              </a:rPr>
              <a:t>23.06.2025</a:t>
            </a:r>
            <a:endParaRPr lang="en-GB" sz="1000" b="0" i="0" u="none" strike="noStrike" kern="1200" cap="none" spc="0" baseline="0">
              <a:solidFill>
                <a:srgbClr val="0033A0"/>
              </a:solidFill>
              <a:uFillTx/>
              <a:latin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21117">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29B780-21E9-868C-382C-3B7EB18BE6DF}"/>
              </a:ext>
            </a:extLst>
          </p:cNvPr>
          <p:cNvSpPr txBox="1">
            <a:spLocks noGrp="1"/>
          </p:cNvSpPr>
          <p:nvPr>
            <p:ph type="title"/>
          </p:nvPr>
        </p:nvSpPr>
        <p:spPr/>
        <p:txBody>
          <a:bodyPr anchorCtr="1"/>
          <a:lstStyle/>
          <a:p>
            <a:pPr lvl="0" algn="ctr"/>
            <a:r>
              <a:rPr lang="en-US"/>
              <a:t>ALEGRO</a:t>
            </a:r>
            <a:endParaRPr lang="en-GB"/>
          </a:p>
        </p:txBody>
      </p:sp>
      <p:sp>
        <p:nvSpPr>
          <p:cNvPr id="3" name="TextBox 18">
            <a:extLst>
              <a:ext uri="{FF2B5EF4-FFF2-40B4-BE49-F238E27FC236}">
                <a16:creationId xmlns:a16="http://schemas.microsoft.com/office/drawing/2014/main" id="{2EAC57E6-7E46-575D-BA1C-1E98EC5F3C89}"/>
              </a:ext>
            </a:extLst>
          </p:cNvPr>
          <p:cNvSpPr txBox="1"/>
          <p:nvPr/>
        </p:nvSpPr>
        <p:spPr>
          <a:xfrm>
            <a:off x="624690" y="1950305"/>
            <a:ext cx="8288752" cy="92333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30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Arial" pitchFamily="34"/>
                <a:cs typeface="Arial" pitchFamily="34"/>
              </a:rPr>
              <a:t>ALEGRO: </a:t>
            </a:r>
            <a:r>
              <a:rPr lang="en-GB" sz="1800" b="1" i="0" u="none" strike="noStrike" kern="1200" cap="none" spc="0" baseline="0">
                <a:solidFill>
                  <a:srgbClr val="000000"/>
                </a:solidFill>
                <a:uFillTx/>
                <a:latin typeface="Arial" pitchFamily="34"/>
                <a:cs typeface="Arial" pitchFamily="34"/>
              </a:rPr>
              <a:t>A</a:t>
            </a:r>
            <a:r>
              <a:rPr lang="en-GB" sz="1800" b="0" i="0" u="none" strike="noStrike" kern="1200" cap="none" spc="0" baseline="0">
                <a:solidFill>
                  <a:srgbClr val="000000"/>
                </a:solidFill>
                <a:uFillTx/>
                <a:latin typeface="Arial" pitchFamily="34"/>
                <a:cs typeface="Arial" pitchFamily="34"/>
              </a:rPr>
              <a:t>dvanced </a:t>
            </a:r>
            <a:r>
              <a:rPr lang="en-GB" sz="1800" b="1" i="0" u="none" strike="noStrike" kern="1200" cap="none" spc="0" baseline="0">
                <a:solidFill>
                  <a:srgbClr val="000000"/>
                </a:solidFill>
                <a:uFillTx/>
                <a:latin typeface="Arial" pitchFamily="34"/>
                <a:cs typeface="Arial" pitchFamily="34"/>
              </a:rPr>
              <a:t>L</a:t>
            </a:r>
            <a:r>
              <a:rPr lang="en-GB" sz="1800" b="0" i="0" u="none" strike="noStrike" kern="1200" cap="none" spc="0" baseline="0">
                <a:solidFill>
                  <a:srgbClr val="000000"/>
                </a:solidFill>
                <a:uFillTx/>
                <a:latin typeface="Arial" pitchFamily="34"/>
                <a:cs typeface="Arial" pitchFamily="34"/>
              </a:rPr>
              <a:t>in</a:t>
            </a:r>
            <a:r>
              <a:rPr lang="en-GB" sz="1800" b="1" i="0" u="none" strike="noStrike" kern="1200" cap="none" spc="0" baseline="0">
                <a:solidFill>
                  <a:srgbClr val="000000"/>
                </a:solidFill>
                <a:uFillTx/>
                <a:latin typeface="Arial" pitchFamily="34"/>
                <a:cs typeface="Arial" pitchFamily="34"/>
              </a:rPr>
              <a:t>E</a:t>
            </a:r>
            <a:r>
              <a:rPr lang="en-GB" sz="1800" b="0" i="0" u="none" strike="noStrike" kern="1200" cap="none" spc="0" baseline="0">
                <a:solidFill>
                  <a:srgbClr val="000000"/>
                </a:solidFill>
                <a:uFillTx/>
                <a:latin typeface="Arial" pitchFamily="34"/>
                <a:cs typeface="Arial" pitchFamily="34"/>
              </a:rPr>
              <a:t>ar collider study </a:t>
            </a:r>
            <a:r>
              <a:rPr lang="en-GB" sz="1800" b="1" i="0" u="none" strike="noStrike" kern="1200" cap="none" spc="0" baseline="0">
                <a:solidFill>
                  <a:srgbClr val="000000"/>
                </a:solidFill>
                <a:uFillTx/>
                <a:latin typeface="Arial" pitchFamily="34"/>
                <a:cs typeface="Arial" pitchFamily="34"/>
              </a:rPr>
              <a:t>GRO</a:t>
            </a:r>
            <a:r>
              <a:rPr lang="en-GB" sz="1800" b="0" i="0" u="none" strike="noStrike" kern="1200" cap="none" spc="0" baseline="0">
                <a:solidFill>
                  <a:srgbClr val="000000"/>
                </a:solidFill>
                <a:uFillTx/>
                <a:latin typeface="Arial" pitchFamily="34"/>
                <a:cs typeface="Arial" pitchFamily="34"/>
              </a:rPr>
              <a:t>up : An international study group to promote Advanced and Novel Accelerators for High Energy Physics applications</a:t>
            </a:r>
            <a:r>
              <a:rPr lang="en-US" sz="1800" b="0" i="0" u="none" strike="noStrike" kern="1200" cap="none" spc="0" baseline="0">
                <a:solidFill>
                  <a:srgbClr val="000000"/>
                </a:solidFill>
                <a:uFillTx/>
                <a:latin typeface="Arial" pitchFamily="34"/>
                <a:cs typeface="Arial" pitchFamily="34"/>
              </a:rPr>
              <a:t>.</a:t>
            </a:r>
            <a:endParaRPr lang="en-GB" sz="1800" b="0" i="0" u="none" strike="noStrike" kern="1200" cap="none" spc="0" baseline="0">
              <a:solidFill>
                <a:srgbClr val="000000"/>
              </a:solidFill>
              <a:uFillTx/>
              <a:latin typeface="Arial" pitchFamily="34"/>
              <a:cs typeface="Arial" pitchFamily="34"/>
            </a:endParaRPr>
          </a:p>
        </p:txBody>
      </p:sp>
      <p:pic>
        <p:nvPicPr>
          <p:cNvPr id="4" name="Picture 22">
            <a:extLst>
              <a:ext uri="{FF2B5EF4-FFF2-40B4-BE49-F238E27FC236}">
                <a16:creationId xmlns:a16="http://schemas.microsoft.com/office/drawing/2014/main" id="{19C5FB81-CB37-1A99-EAE2-7351FD3F0EDD}"/>
              </a:ext>
            </a:extLst>
          </p:cNvPr>
          <p:cNvPicPr>
            <a:picLocks noChangeAspect="1"/>
          </p:cNvPicPr>
          <p:nvPr/>
        </p:nvPicPr>
        <p:blipFill>
          <a:blip r:embed="rId2"/>
          <a:srcRect b="569"/>
          <a:stretch>
            <a:fillRect/>
          </a:stretch>
        </p:blipFill>
        <p:spPr>
          <a:xfrm>
            <a:off x="4189451" y="182870"/>
            <a:ext cx="760899" cy="759454"/>
          </a:xfrm>
          <a:prstGeom prst="rect">
            <a:avLst/>
          </a:prstGeom>
          <a:noFill/>
          <a:ln cap="flat">
            <a:noFill/>
          </a:ln>
        </p:spPr>
      </p:pic>
      <p:pic>
        <p:nvPicPr>
          <p:cNvPr id="5" name="Picture 24">
            <a:extLst>
              <a:ext uri="{FF2B5EF4-FFF2-40B4-BE49-F238E27FC236}">
                <a16:creationId xmlns:a16="http://schemas.microsoft.com/office/drawing/2014/main" id="{F1F97CD7-6B4F-53BC-BD60-C4BEEF1B2DFB}"/>
              </a:ext>
            </a:extLst>
          </p:cNvPr>
          <p:cNvPicPr>
            <a:picLocks noChangeAspect="1"/>
          </p:cNvPicPr>
          <p:nvPr/>
        </p:nvPicPr>
        <p:blipFill>
          <a:blip r:embed="rId3"/>
          <a:srcRect l="4760" r="2523"/>
          <a:stretch>
            <a:fillRect/>
          </a:stretch>
        </p:blipFill>
        <p:spPr>
          <a:xfrm>
            <a:off x="7245321" y="195837"/>
            <a:ext cx="848096" cy="713049"/>
          </a:xfrm>
          <a:prstGeom prst="rect">
            <a:avLst/>
          </a:prstGeom>
          <a:noFill/>
          <a:ln cap="flat">
            <a:noFill/>
          </a:ln>
        </p:spPr>
      </p:pic>
      <p:pic>
        <p:nvPicPr>
          <p:cNvPr id="6" name="Picture 1">
            <a:extLst>
              <a:ext uri="{FF2B5EF4-FFF2-40B4-BE49-F238E27FC236}">
                <a16:creationId xmlns:a16="http://schemas.microsoft.com/office/drawing/2014/main" id="{9741F991-81F7-33A8-39B9-E6D3ADA103B9}"/>
              </a:ext>
            </a:extLst>
          </p:cNvPr>
          <p:cNvPicPr>
            <a:picLocks noChangeAspect="1"/>
          </p:cNvPicPr>
          <p:nvPr/>
        </p:nvPicPr>
        <p:blipFill>
          <a:blip r:embed="rId4"/>
          <a:srcRect r="73997"/>
          <a:stretch>
            <a:fillRect/>
          </a:stretch>
        </p:blipFill>
        <p:spPr>
          <a:xfrm>
            <a:off x="9861301" y="-3236"/>
            <a:ext cx="2329315" cy="1613778"/>
          </a:xfrm>
          <a:prstGeom prst="rect">
            <a:avLst/>
          </a:prstGeom>
          <a:noFill/>
          <a:ln cap="flat">
            <a:noFill/>
          </a:ln>
        </p:spPr>
      </p:pic>
      <p:pic>
        <p:nvPicPr>
          <p:cNvPr id="7" name="Picture 8">
            <a:extLst>
              <a:ext uri="{FF2B5EF4-FFF2-40B4-BE49-F238E27FC236}">
                <a16:creationId xmlns:a16="http://schemas.microsoft.com/office/drawing/2014/main" id="{A4C5BC47-E31B-0E8E-5268-8EE78527F605}"/>
              </a:ext>
            </a:extLst>
          </p:cNvPr>
          <p:cNvPicPr>
            <a:picLocks noChangeAspect="1"/>
          </p:cNvPicPr>
          <p:nvPr/>
        </p:nvPicPr>
        <p:blipFill>
          <a:blip r:embed="rId5"/>
          <a:stretch>
            <a:fillRect/>
          </a:stretch>
        </p:blipFill>
        <p:spPr>
          <a:xfrm>
            <a:off x="8934885" y="1615982"/>
            <a:ext cx="3255730" cy="1360682"/>
          </a:xfrm>
          <a:prstGeom prst="rect">
            <a:avLst/>
          </a:prstGeom>
          <a:noFill/>
          <a:ln cap="flat">
            <a:noFill/>
          </a:ln>
        </p:spPr>
      </p:pic>
      <p:pic>
        <p:nvPicPr>
          <p:cNvPr id="8" name="Picture 13">
            <a:extLst>
              <a:ext uri="{FF2B5EF4-FFF2-40B4-BE49-F238E27FC236}">
                <a16:creationId xmlns:a16="http://schemas.microsoft.com/office/drawing/2014/main" id="{A4D46BF4-B13A-9C68-4946-54D58EF44872}"/>
              </a:ext>
            </a:extLst>
          </p:cNvPr>
          <p:cNvPicPr>
            <a:picLocks noChangeAspect="1"/>
          </p:cNvPicPr>
          <p:nvPr/>
        </p:nvPicPr>
        <p:blipFill>
          <a:blip r:embed="rId6"/>
          <a:stretch>
            <a:fillRect/>
          </a:stretch>
        </p:blipFill>
        <p:spPr>
          <a:xfrm>
            <a:off x="6211638" y="2976664"/>
            <a:ext cx="2713216" cy="1784533"/>
          </a:xfrm>
          <a:prstGeom prst="rect">
            <a:avLst/>
          </a:prstGeom>
          <a:noFill/>
          <a:ln cap="flat">
            <a:noFill/>
          </a:ln>
        </p:spPr>
      </p:pic>
      <p:pic>
        <p:nvPicPr>
          <p:cNvPr id="9" name="Picture 17">
            <a:extLst>
              <a:ext uri="{FF2B5EF4-FFF2-40B4-BE49-F238E27FC236}">
                <a16:creationId xmlns:a16="http://schemas.microsoft.com/office/drawing/2014/main" id="{4FDD1CB4-D5A5-C2DB-046F-BCEED4ECB008}"/>
              </a:ext>
            </a:extLst>
          </p:cNvPr>
          <p:cNvPicPr>
            <a:picLocks noChangeAspect="1"/>
          </p:cNvPicPr>
          <p:nvPr/>
        </p:nvPicPr>
        <p:blipFill>
          <a:blip r:embed="rId7"/>
          <a:stretch>
            <a:fillRect/>
          </a:stretch>
        </p:blipFill>
        <p:spPr>
          <a:xfrm>
            <a:off x="8914823" y="2976664"/>
            <a:ext cx="3275792" cy="1784533"/>
          </a:xfrm>
          <a:prstGeom prst="rect">
            <a:avLst/>
          </a:prstGeom>
          <a:noFill/>
          <a:ln cap="flat">
            <a:noFill/>
          </a:ln>
        </p:spPr>
      </p:pic>
      <p:grpSp>
        <p:nvGrpSpPr>
          <p:cNvPr id="10" name="Group 34">
            <a:extLst>
              <a:ext uri="{FF2B5EF4-FFF2-40B4-BE49-F238E27FC236}">
                <a16:creationId xmlns:a16="http://schemas.microsoft.com/office/drawing/2014/main" id="{3576C564-192F-46F7-8114-08D880366360}"/>
              </a:ext>
            </a:extLst>
          </p:cNvPr>
          <p:cNvGrpSpPr/>
          <p:nvPr/>
        </p:nvGrpSpPr>
        <p:grpSpPr>
          <a:xfrm>
            <a:off x="8914823" y="4727466"/>
            <a:ext cx="3277173" cy="1297203"/>
            <a:chOff x="8914823" y="4727466"/>
            <a:chExt cx="3277173" cy="1297203"/>
          </a:xfrm>
        </p:grpSpPr>
        <p:pic>
          <p:nvPicPr>
            <p:cNvPr id="11" name="Picture 21">
              <a:extLst>
                <a:ext uri="{FF2B5EF4-FFF2-40B4-BE49-F238E27FC236}">
                  <a16:creationId xmlns:a16="http://schemas.microsoft.com/office/drawing/2014/main" id="{712D28A2-67A2-702C-890A-6F642993FDD5}"/>
                </a:ext>
              </a:extLst>
            </p:cNvPr>
            <p:cNvPicPr>
              <a:picLocks noChangeAspect="1"/>
            </p:cNvPicPr>
            <p:nvPr/>
          </p:nvPicPr>
          <p:blipFill>
            <a:blip r:embed="rId8"/>
            <a:stretch>
              <a:fillRect/>
            </a:stretch>
          </p:blipFill>
          <p:spPr>
            <a:xfrm>
              <a:off x="8914823" y="4746037"/>
              <a:ext cx="3277173" cy="1278632"/>
            </a:xfrm>
            <a:prstGeom prst="rect">
              <a:avLst/>
            </a:prstGeom>
            <a:noFill/>
            <a:ln cap="flat">
              <a:noFill/>
            </a:ln>
          </p:spPr>
        </p:pic>
        <p:pic>
          <p:nvPicPr>
            <p:cNvPr id="12" name="Picture 33">
              <a:extLst>
                <a:ext uri="{FF2B5EF4-FFF2-40B4-BE49-F238E27FC236}">
                  <a16:creationId xmlns:a16="http://schemas.microsoft.com/office/drawing/2014/main" id="{D990C0DE-12E0-6275-9B3C-7D833AC27110}"/>
                </a:ext>
              </a:extLst>
            </p:cNvPr>
            <p:cNvPicPr>
              <a:picLocks noChangeAspect="1"/>
            </p:cNvPicPr>
            <p:nvPr/>
          </p:nvPicPr>
          <p:blipFill>
            <a:blip r:embed="rId9"/>
            <a:stretch>
              <a:fillRect/>
            </a:stretch>
          </p:blipFill>
          <p:spPr>
            <a:xfrm>
              <a:off x="9872996" y="4727466"/>
              <a:ext cx="1013447" cy="226323"/>
            </a:xfrm>
            <a:prstGeom prst="rect">
              <a:avLst/>
            </a:prstGeom>
            <a:noFill/>
            <a:ln cap="flat">
              <a:noFill/>
            </a:ln>
          </p:spPr>
        </p:pic>
      </p:grpSp>
      <p:pic>
        <p:nvPicPr>
          <p:cNvPr id="13" name="Grafik 17" descr="Ein Bild, das Text, Schrift, Logo, Screenshot enthält.&#10;&#10;KI-generierte Inhalte können fehlerhaft sein.">
            <a:extLst>
              <a:ext uri="{FF2B5EF4-FFF2-40B4-BE49-F238E27FC236}">
                <a16:creationId xmlns:a16="http://schemas.microsoft.com/office/drawing/2014/main" id="{8FD378A7-D275-65BF-9EC7-54F51C3BAA33}"/>
              </a:ext>
            </a:extLst>
          </p:cNvPr>
          <p:cNvPicPr>
            <a:picLocks noChangeAspect="1"/>
          </p:cNvPicPr>
          <p:nvPr/>
        </p:nvPicPr>
        <p:blipFill>
          <a:blip r:embed="rId10"/>
          <a:stretch>
            <a:fillRect/>
          </a:stretch>
        </p:blipFill>
        <p:spPr>
          <a:xfrm>
            <a:off x="1380" y="2971"/>
            <a:ext cx="2631570" cy="1613778"/>
          </a:xfrm>
          <a:prstGeom prst="rect">
            <a:avLst/>
          </a:prstGeom>
          <a:noFill/>
          <a:ln cap="flat">
            <a:noFill/>
          </a:ln>
        </p:spPr>
      </p:pic>
      <p:sp>
        <p:nvSpPr>
          <p:cNvPr id="14" name="Textfeld 16">
            <a:extLst>
              <a:ext uri="{FF2B5EF4-FFF2-40B4-BE49-F238E27FC236}">
                <a16:creationId xmlns:a16="http://schemas.microsoft.com/office/drawing/2014/main" id="{7DDEB1DB-688A-7D19-F86E-9B5F507015C7}"/>
              </a:ext>
            </a:extLst>
          </p:cNvPr>
          <p:cNvSpPr txBox="1"/>
          <p:nvPr/>
        </p:nvSpPr>
        <p:spPr>
          <a:xfrm>
            <a:off x="337221" y="2957206"/>
            <a:ext cx="5804172" cy="3277822"/>
          </a:xfrm>
          <a:prstGeom prst="rect">
            <a:avLst/>
          </a:prstGeom>
          <a:noFill/>
          <a:ln cap="flat">
            <a:noFill/>
          </a:ln>
        </p:spPr>
        <p:txBody>
          <a:bodyPr vert="horz" wrap="square" lIns="91440" tIns="45720" rIns="91440" bIns="45720" anchor="t" anchorCtr="0" compatLnSpc="1">
            <a:spAutoFit/>
          </a:bodyPr>
          <a:lstStyle/>
          <a:p>
            <a:pPr marL="742950" marR="0" lvl="1" indent="-285750" algn="l" defTabSz="914400" rtl="0" fontAlgn="auto" hangingPunct="1">
              <a:lnSpc>
                <a:spcPct val="100000"/>
              </a:lnSpc>
              <a:spcBef>
                <a:spcPts val="300"/>
              </a:spcBef>
              <a:spcAft>
                <a:spcPts val="0"/>
              </a:spcAft>
              <a:buSzPct val="100000"/>
              <a:buFont typeface="Arial" pitchFamily="34"/>
              <a:buChar char="•"/>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Arial" pitchFamily="34"/>
                <a:cs typeface="Arial" pitchFamily="34"/>
              </a:rPr>
              <a:t>Foster and trigger advanced linear collider related activities</a:t>
            </a:r>
          </a:p>
          <a:p>
            <a:pPr marL="742950" marR="0" lvl="1" indent="-285750" algn="l" defTabSz="914400" rtl="0" fontAlgn="auto" hangingPunct="1">
              <a:lnSpc>
                <a:spcPct val="100000"/>
              </a:lnSpc>
              <a:spcBef>
                <a:spcPts val="300"/>
              </a:spcBef>
              <a:spcAft>
                <a:spcPts val="0"/>
              </a:spcAft>
              <a:buSzPct val="100000"/>
              <a:buFont typeface="Arial" pitchFamily="34"/>
              <a:buChar char="•"/>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Arial" pitchFamily="34"/>
                <a:cs typeface="Arial" pitchFamily="34"/>
              </a:rPr>
              <a:t>Provide a framework to amplify international coordination,  broaden the community, involving accelerator laboratories/institutes</a:t>
            </a:r>
          </a:p>
          <a:p>
            <a:pPr marL="742950" marR="0" lvl="1" indent="-285750" algn="l" defTabSz="914400" rtl="0" fontAlgn="auto" hangingPunct="1">
              <a:lnSpc>
                <a:spcPct val="100000"/>
              </a:lnSpc>
              <a:spcBef>
                <a:spcPts val="300"/>
              </a:spcBef>
              <a:spcAft>
                <a:spcPts val="0"/>
              </a:spcAft>
              <a:buSzPct val="100000"/>
              <a:buFont typeface="Arial" pitchFamily="34"/>
              <a:buChar char="•"/>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Arial" pitchFamily="34"/>
                <a:cs typeface="Arial" pitchFamily="34"/>
              </a:rPr>
              <a:t>Identify topics requiring intensive R&amp;D and needed facilities</a:t>
            </a:r>
          </a:p>
          <a:p>
            <a:pPr marL="742950" marR="0" lvl="1" indent="-285750" algn="l" defTabSz="914400" rtl="0" fontAlgn="auto" hangingPunct="1">
              <a:lnSpc>
                <a:spcPct val="100000"/>
              </a:lnSpc>
              <a:spcBef>
                <a:spcPts val="300"/>
              </a:spcBef>
              <a:spcAft>
                <a:spcPts val="0"/>
              </a:spcAft>
              <a:buSzPct val="100000"/>
              <a:buFont typeface="Arial" pitchFamily="34"/>
              <a:buChar char="•"/>
              <a:tabLst/>
              <a:defRPr sz="1800" b="0" i="0" u="none" strike="noStrike" kern="0" cap="none" spc="0" baseline="0">
                <a:solidFill>
                  <a:srgbClr val="000000"/>
                </a:solidFill>
                <a:uFillTx/>
              </a:defRPr>
            </a:pPr>
            <a:endParaRPr lang="en-GB" sz="1400" b="0" i="0" u="none" strike="noStrike" kern="1200" cap="none" spc="0" baseline="0">
              <a:solidFill>
                <a:srgbClr val="000000"/>
              </a:solidFill>
              <a:uFillTx/>
              <a:latin typeface="Arial" pitchFamily="34"/>
              <a:cs typeface="Arial" pitchFamily="34"/>
            </a:endParaRPr>
          </a:p>
          <a:p>
            <a:pPr marL="0" marR="0" lvl="0" indent="0" algn="l" defTabSz="914400" rtl="0" fontAlgn="auto" hangingPunct="1">
              <a:lnSpc>
                <a:spcPct val="100000"/>
              </a:lnSpc>
              <a:spcBef>
                <a:spcPts val="30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Wingdings" pitchFamily="2"/>
                <a:cs typeface="Arial" pitchFamily="34"/>
              </a:rPr>
              <a:t></a:t>
            </a:r>
            <a:r>
              <a:rPr lang="en-US" sz="1800" b="0" i="0" u="none" strike="noStrike" kern="1200" cap="none" spc="0" baseline="0">
                <a:solidFill>
                  <a:srgbClr val="000000"/>
                </a:solidFill>
                <a:uFillTx/>
                <a:latin typeface="Arial" pitchFamily="34"/>
                <a:cs typeface="Arial" pitchFamily="34"/>
              </a:rPr>
              <a:t> Driven by the ICFA-Advanced and Novel Accelerators (ANA) Panel</a:t>
            </a:r>
          </a:p>
          <a:p>
            <a:pPr marL="0" marR="0" lvl="0" indent="0" algn="l" defTabSz="914400" rtl="0" fontAlgn="auto" hangingPunct="1">
              <a:lnSpc>
                <a:spcPct val="100000"/>
              </a:lnSpc>
              <a:spcBef>
                <a:spcPts val="300"/>
              </a:spcBef>
              <a:spcAft>
                <a:spcPts val="0"/>
              </a:spcAft>
              <a:buNone/>
              <a:tabLst/>
              <a:defRPr sz="1800" b="0" i="0" u="none" strike="noStrike" kern="0" cap="none" spc="0" baseline="0">
                <a:solidFill>
                  <a:srgbClr val="000000"/>
                </a:solidFill>
                <a:uFillTx/>
              </a:defRPr>
            </a:pPr>
            <a:br>
              <a:rPr lang="en-US" sz="1800" b="0" i="0" u="none" strike="noStrike" kern="1200" cap="none" spc="0" baseline="0">
                <a:solidFill>
                  <a:srgbClr val="000000"/>
                </a:solidFill>
                <a:uFillTx/>
                <a:latin typeface="Arial" pitchFamily="34"/>
                <a:cs typeface="Arial" pitchFamily="34"/>
              </a:rPr>
            </a:br>
            <a:r>
              <a:rPr lang="en-US" sz="1800" b="0" i="0" u="none" strike="noStrike" kern="1200" cap="none" spc="0" baseline="0">
                <a:solidFill>
                  <a:srgbClr val="000000"/>
                </a:solidFill>
                <a:uFillTx/>
                <a:latin typeface="Arial" pitchFamily="34"/>
                <a:cs typeface="Arial" pitchFamily="34"/>
              </a:rPr>
              <a:t>Main activities:</a:t>
            </a:r>
          </a:p>
          <a:p>
            <a:pPr marL="0" marR="0" lvl="0" indent="0" algn="l" defTabSz="914400" rtl="0" fontAlgn="auto" hangingPunct="1">
              <a:lnSpc>
                <a:spcPct val="100000"/>
              </a:lnSpc>
              <a:spcBef>
                <a:spcPts val="30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Arial" pitchFamily="34"/>
                <a:cs typeface="Arial" pitchFamily="34"/>
              </a:rPr>
              <a:t>Organize workshops dedicated to applications of ANAs to </a:t>
            </a:r>
            <a:r>
              <a:rPr lang="en-US" sz="1800" b="1" i="0" u="none" strike="noStrike" kern="1200" cap="none" spc="0" baseline="0">
                <a:solidFill>
                  <a:srgbClr val="000000"/>
                </a:solidFill>
                <a:uFillTx/>
                <a:latin typeface="Arial" pitchFamily="34"/>
                <a:cs typeface="Arial" pitchFamily="34"/>
              </a:rPr>
              <a:t>particle and high-energy physics.</a:t>
            </a:r>
          </a:p>
        </p:txBody>
      </p:sp>
      <p:grpSp>
        <p:nvGrpSpPr>
          <p:cNvPr id="15" name="Group 9">
            <a:extLst>
              <a:ext uri="{FF2B5EF4-FFF2-40B4-BE49-F238E27FC236}">
                <a16:creationId xmlns:a16="http://schemas.microsoft.com/office/drawing/2014/main" id="{56BA465B-144B-AF8E-7D06-7B102B462807}"/>
              </a:ext>
            </a:extLst>
          </p:cNvPr>
          <p:cNvGrpSpPr/>
          <p:nvPr/>
        </p:nvGrpSpPr>
        <p:grpSpPr>
          <a:xfrm>
            <a:off x="6809363" y="4746037"/>
            <a:ext cx="2104070" cy="1278632"/>
            <a:chOff x="6809363" y="4746037"/>
            <a:chExt cx="2104070" cy="1278632"/>
          </a:xfrm>
        </p:grpSpPr>
        <p:pic>
          <p:nvPicPr>
            <p:cNvPr id="16" name="Picture 15">
              <a:extLst>
                <a:ext uri="{FF2B5EF4-FFF2-40B4-BE49-F238E27FC236}">
                  <a16:creationId xmlns:a16="http://schemas.microsoft.com/office/drawing/2014/main" id="{59272DD2-0EED-1F5A-2724-22BC14EF99F4}"/>
                </a:ext>
              </a:extLst>
            </p:cNvPr>
            <p:cNvPicPr>
              <a:picLocks noChangeAspect="1"/>
            </p:cNvPicPr>
            <p:nvPr/>
          </p:nvPicPr>
          <p:blipFill>
            <a:blip r:embed="rId11"/>
            <a:stretch>
              <a:fillRect/>
            </a:stretch>
          </p:blipFill>
          <p:spPr>
            <a:xfrm>
              <a:off x="6825941" y="4746037"/>
              <a:ext cx="2087492" cy="1278632"/>
            </a:xfrm>
            <a:prstGeom prst="rect">
              <a:avLst/>
            </a:prstGeom>
            <a:noFill/>
            <a:ln cap="flat">
              <a:noFill/>
            </a:ln>
          </p:spPr>
        </p:pic>
        <p:pic>
          <p:nvPicPr>
            <p:cNvPr id="17" name="Picture 7">
              <a:extLst>
                <a:ext uri="{FF2B5EF4-FFF2-40B4-BE49-F238E27FC236}">
                  <a16:creationId xmlns:a16="http://schemas.microsoft.com/office/drawing/2014/main" id="{0B32B4FF-7164-D6CB-53A9-38214BCCC0B6}"/>
                </a:ext>
              </a:extLst>
            </p:cNvPr>
            <p:cNvPicPr>
              <a:picLocks noChangeAspect="1"/>
            </p:cNvPicPr>
            <p:nvPr/>
          </p:nvPicPr>
          <p:blipFill>
            <a:blip r:embed="rId12"/>
            <a:stretch>
              <a:fillRect/>
            </a:stretch>
          </p:blipFill>
          <p:spPr>
            <a:xfrm>
              <a:off x="6809363" y="4800453"/>
              <a:ext cx="707416" cy="130201"/>
            </a:xfrm>
            <a:prstGeom prst="rect">
              <a:avLst/>
            </a:prstGeom>
            <a:noFill/>
            <a:ln cap="flat">
              <a:noFill/>
            </a:ln>
          </p:spPr>
        </p:pic>
      </p:grpSp>
      <p:sp>
        <p:nvSpPr>
          <p:cNvPr id="18" name="Textfeld 21">
            <a:extLst>
              <a:ext uri="{FF2B5EF4-FFF2-40B4-BE49-F238E27FC236}">
                <a16:creationId xmlns:a16="http://schemas.microsoft.com/office/drawing/2014/main" id="{00497BB1-B933-EFDE-8FA0-BBCB4EBC241E}"/>
              </a:ext>
            </a:extLst>
          </p:cNvPr>
          <p:cNvSpPr txBox="1"/>
          <p:nvPr/>
        </p:nvSpPr>
        <p:spPr>
          <a:xfrm>
            <a:off x="4093028" y="1034725"/>
            <a:ext cx="3776664" cy="400114"/>
          </a:xfrm>
          <a:prstGeom prst="rect">
            <a:avLst/>
          </a:prstGeom>
          <a:noFill/>
          <a:ln w="9528" cap="flat">
            <a:solidFill>
              <a:srgbClr val="FFFFFF"/>
            </a:solidFill>
            <a:prstDash val="solid"/>
            <a:miter/>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dirty="0">
                <a:solidFill>
                  <a:srgbClr val="EE6611"/>
                </a:solidFill>
                <a:uFillTx/>
                <a:latin typeface="Arial" pitchFamily="34"/>
                <a:cs typeface="Arial" pitchFamily="34"/>
              </a:rPr>
              <a:t>ESPP Input #159: </a:t>
            </a:r>
            <a:r>
              <a:rPr lang="en-GB" sz="1000" b="1" i="0" u="none" strike="noStrike" kern="1200" cap="none" spc="0" baseline="0" dirty="0">
                <a:solidFill>
                  <a:srgbClr val="EE6611"/>
                </a:solidFill>
                <a:uFillTx/>
                <a:latin typeface="Aptos"/>
              </a:rPr>
              <a:t>Contribution of ALEGRO to the Update of the European Strategy on Particle Physics</a:t>
            </a:r>
            <a:r>
              <a:rPr lang="en-GB" sz="1000" b="1" i="0" u="none" strike="noStrike" kern="1200" cap="none" spc="0" baseline="0" dirty="0">
                <a:solidFill>
                  <a:srgbClr val="EE6611"/>
                </a:solidFill>
                <a:uFillTx/>
                <a:latin typeface="Arial" pitchFamily="34"/>
                <a:cs typeface="Arial" pitchFamily="34"/>
              </a:rPr>
              <a:t> (</a:t>
            </a:r>
            <a:r>
              <a:rPr lang="en-GB" sz="1000" b="1" i="0" u="none" strike="noStrike" kern="1200" cap="none" spc="0" baseline="0" dirty="0">
                <a:solidFill>
                  <a:srgbClr val="EE6611"/>
                </a:solidFill>
                <a:uFillTx/>
                <a:latin typeface="Arial" pitchFamily="34"/>
                <a:cs typeface="Arial" pitchFamily="34"/>
                <a:hlinkClick r:id="rId13">
                  <a:extLst>
                    <a:ext uri="{A12FA001-AC4F-418D-AE19-62706E023703}">
                      <ahyp:hlinkClr xmlns:ahyp="http://schemas.microsoft.com/office/drawing/2018/hyperlinkcolor" val="tx"/>
                    </a:ext>
                  </a:extLst>
                </a:hlinkClick>
              </a:rPr>
              <a:t>link</a:t>
            </a:r>
            <a:r>
              <a:rPr lang="en-GB" sz="1000" b="1" i="0" u="none" strike="noStrike" kern="1200" cap="none" spc="0" baseline="0" dirty="0">
                <a:solidFill>
                  <a:srgbClr val="EE6611"/>
                </a:solidFill>
                <a:uFillTx/>
                <a:latin typeface="Arial" pitchFamily="34"/>
                <a:cs typeface="Arial" pitchFamily="34"/>
              </a:rPr>
              <a:t>)</a:t>
            </a:r>
          </a:p>
        </p:txBody>
      </p:sp>
      <p:sp>
        <p:nvSpPr>
          <p:cNvPr id="19" name="Fußzeilenplatzhalter 3">
            <a:extLst>
              <a:ext uri="{FF2B5EF4-FFF2-40B4-BE49-F238E27FC236}">
                <a16:creationId xmlns:a16="http://schemas.microsoft.com/office/drawing/2014/main" id="{E3D0B760-E904-33F9-152D-E321D7D46B8F}"/>
              </a:ext>
            </a:extLst>
          </p:cNvPr>
          <p:cNvSpPr txBox="1"/>
          <p:nvPr/>
        </p:nvSpPr>
        <p:spPr>
          <a:xfrm>
            <a:off x="4259266" y="6383847"/>
            <a:ext cx="6572222"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33A0"/>
                </a:solidFill>
                <a:uFillTx/>
                <a:latin typeface="Arial"/>
              </a:rPr>
              <a:t>High-Gradient Wakefield Accelerators, ESPP Symposium Venice 2025</a:t>
            </a:r>
          </a:p>
        </p:txBody>
      </p:sp>
      <p:sp>
        <p:nvSpPr>
          <p:cNvPr id="20" name="Datumsplatzhalter 39">
            <a:extLst>
              <a:ext uri="{FF2B5EF4-FFF2-40B4-BE49-F238E27FC236}">
                <a16:creationId xmlns:a16="http://schemas.microsoft.com/office/drawing/2014/main" id="{ADFA23AD-87A0-E806-3FBF-571FDC4D83E0}"/>
              </a:ext>
            </a:extLst>
          </p:cNvPr>
          <p:cNvSpPr txBox="1"/>
          <p:nvPr/>
        </p:nvSpPr>
        <p:spPr>
          <a:xfrm>
            <a:off x="2495598" y="6378351"/>
            <a:ext cx="1620792"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0033A0"/>
                </a:solidFill>
                <a:uFillTx/>
                <a:latin typeface="Arial"/>
              </a:rPr>
              <a:t>23.06.2025</a:t>
            </a:r>
            <a:endParaRPr lang="en-GB" sz="1000" b="0" i="0" u="none" strike="noStrike" kern="1200" cap="none" spc="0" baseline="0">
              <a:solidFill>
                <a:srgbClr val="0033A0"/>
              </a:solidFill>
              <a:uFillTx/>
              <a:latin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F92159-F7DE-CF12-D89B-4A1F1A2DAE43}"/>
              </a:ext>
            </a:extLst>
          </p:cNvPr>
          <p:cNvSpPr>
            <a:spLocks noGrp="1"/>
          </p:cNvSpPr>
          <p:nvPr>
            <p:ph type="title"/>
          </p:nvPr>
        </p:nvSpPr>
        <p:spPr/>
        <p:txBody>
          <a:bodyPr/>
          <a:lstStyle/>
          <a:p>
            <a:pPr algn="ctr"/>
            <a:r>
              <a:rPr lang="en-US" dirty="0"/>
              <a:t>TRL Levels HALHF</a:t>
            </a:r>
            <a:endParaRPr lang="en-GB" dirty="0"/>
          </a:p>
        </p:txBody>
      </p:sp>
      <p:pic>
        <p:nvPicPr>
          <p:cNvPr id="4" name="Grafik 3">
            <a:extLst>
              <a:ext uri="{FF2B5EF4-FFF2-40B4-BE49-F238E27FC236}">
                <a16:creationId xmlns:a16="http://schemas.microsoft.com/office/drawing/2014/main" id="{2EFF2880-3371-20D0-036C-0CAAE07B301B}"/>
              </a:ext>
            </a:extLst>
          </p:cNvPr>
          <p:cNvPicPr>
            <a:picLocks noChangeAspect="1"/>
          </p:cNvPicPr>
          <p:nvPr/>
        </p:nvPicPr>
        <p:blipFill>
          <a:blip r:embed="rId2"/>
          <a:stretch>
            <a:fillRect/>
          </a:stretch>
        </p:blipFill>
        <p:spPr>
          <a:xfrm>
            <a:off x="1438626" y="1039980"/>
            <a:ext cx="9331884" cy="4981407"/>
          </a:xfrm>
          <a:prstGeom prst="rect">
            <a:avLst/>
          </a:prstGeom>
        </p:spPr>
      </p:pic>
      <p:sp>
        <p:nvSpPr>
          <p:cNvPr id="5" name="Textfeld 21">
            <a:extLst>
              <a:ext uri="{FF2B5EF4-FFF2-40B4-BE49-F238E27FC236}">
                <a16:creationId xmlns:a16="http://schemas.microsoft.com/office/drawing/2014/main" id="{DB2BFC1D-8E74-6F48-A6B3-497BA67B6135}"/>
              </a:ext>
            </a:extLst>
          </p:cNvPr>
          <p:cNvSpPr txBox="1"/>
          <p:nvPr/>
        </p:nvSpPr>
        <p:spPr>
          <a:xfrm>
            <a:off x="2090054" y="822905"/>
            <a:ext cx="8048348" cy="276999"/>
          </a:xfrm>
          <a:prstGeom prst="rect">
            <a:avLst/>
          </a:prstGeom>
          <a:noFill/>
          <a:ln w="9528" cap="flat">
            <a:solidFill>
              <a:srgbClr val="FFFFFF"/>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1" i="0" u="none" strike="noStrike" kern="1200" cap="none" spc="0" baseline="0" dirty="0">
                <a:solidFill>
                  <a:srgbClr val="EE6611"/>
                </a:solidFill>
                <a:uFillTx/>
                <a:latin typeface="Arial" panose="020B0604020202020204" pitchFamily="34" charset="0"/>
                <a:cs typeface="Arial" panose="020B0604020202020204" pitchFamily="34" charset="0"/>
              </a:rPr>
              <a:t>ESPP Input #154: European Accelerator R&amp;D Platform Review for the Laboratory Directors Group (</a:t>
            </a:r>
            <a:r>
              <a:rPr lang="en-GB" sz="1200" b="1" i="0" u="none" strike="noStrike" kern="1200" cap="none" spc="0" baseline="0" dirty="0">
                <a:solidFill>
                  <a:srgbClr val="EE6611"/>
                </a:solidFill>
                <a:uFillTx/>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link</a:t>
            </a:r>
            <a:r>
              <a:rPr lang="en-GB" sz="1200" b="1" i="0" u="none" strike="noStrike" kern="1200" cap="none" spc="0" baseline="0" dirty="0">
                <a:solidFill>
                  <a:srgbClr val="EE6611"/>
                </a:solidFill>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145686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2109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D2E8A0-F43B-C98D-DAC3-B64FD70F5AE2}"/>
              </a:ext>
            </a:extLst>
          </p:cNvPr>
          <p:cNvSpPr txBox="1">
            <a:spLocks noGrp="1"/>
          </p:cNvSpPr>
          <p:nvPr>
            <p:ph type="title"/>
          </p:nvPr>
        </p:nvSpPr>
        <p:spPr/>
        <p:txBody>
          <a:bodyPr anchorCtr="1"/>
          <a:lstStyle/>
          <a:p>
            <a:pPr lvl="0" algn="ctr"/>
            <a:r>
              <a:rPr lang="en-GB" dirty="0"/>
              <a:t>Advances in Simulation Tools Enables Studies of Collider Relevant Beams</a:t>
            </a:r>
            <a:endParaRPr lang="en-GB" sz="2400" dirty="0">
              <a:solidFill>
                <a:srgbClr val="61C4D3"/>
              </a:solidFill>
            </a:endParaRPr>
          </a:p>
        </p:txBody>
      </p:sp>
      <p:sp>
        <p:nvSpPr>
          <p:cNvPr id="3" name="Foliennummernplatzhalter 4">
            <a:extLst>
              <a:ext uri="{FF2B5EF4-FFF2-40B4-BE49-F238E27FC236}">
                <a16:creationId xmlns:a16="http://schemas.microsoft.com/office/drawing/2014/main" id="{63D98985-38D4-E0EA-49FD-1374DAF19CA4}"/>
              </a:ext>
            </a:extLst>
          </p:cNvPr>
          <p:cNvSpPr txBox="1"/>
          <p:nvPr/>
        </p:nvSpPr>
        <p:spPr>
          <a:xfrm>
            <a:off x="11107545" y="6383847"/>
            <a:ext cx="681255"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9FF6E20-B9DE-4CC6-851E-4109A72FCEB6}" type="slidenum">
              <a:rPr lang="en-US" sz="1000" b="0" i="0" u="none" strike="noStrike" kern="1200" cap="none" spc="0" baseline="0">
                <a:solidFill>
                  <a:srgbClr val="0033A0"/>
                </a:solidFill>
                <a:uFillTx/>
                <a:latin typeface="Arial"/>
              </a:rPr>
              <a:t>39</a:t>
            </a:fld>
            <a:endParaRPr lang="en-US" sz="1000" b="0" i="0" u="none" strike="noStrike" kern="1200" cap="none" spc="0" baseline="0">
              <a:solidFill>
                <a:srgbClr val="0033A0"/>
              </a:solidFill>
              <a:uFillTx/>
              <a:latin typeface="Arial"/>
            </a:endParaRPr>
          </a:p>
        </p:txBody>
      </p:sp>
      <p:sp>
        <p:nvSpPr>
          <p:cNvPr id="4" name="Textfeld 8">
            <a:extLst>
              <a:ext uri="{FF2B5EF4-FFF2-40B4-BE49-F238E27FC236}">
                <a16:creationId xmlns:a16="http://schemas.microsoft.com/office/drawing/2014/main" id="{348B67C4-6874-C9B8-7F16-BF2D11962AF5}"/>
              </a:ext>
            </a:extLst>
          </p:cNvPr>
          <p:cNvSpPr txBox="1"/>
          <p:nvPr/>
        </p:nvSpPr>
        <p:spPr>
          <a:xfrm>
            <a:off x="442907" y="1669292"/>
            <a:ext cx="3673473" cy="276999"/>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0" cap="none" spc="0" baseline="0">
                <a:solidFill>
                  <a:srgbClr val="0033A0"/>
                </a:solidFill>
                <a:uFillTx/>
                <a:latin typeface="Arial"/>
              </a:rPr>
              <a:t>Acceleration of Flat Beams</a:t>
            </a:r>
            <a:endParaRPr lang="en-GB" sz="1800" b="1" i="0" u="none" strike="noStrike" kern="1200" cap="none" spc="0" baseline="0">
              <a:solidFill>
                <a:srgbClr val="0033A0"/>
              </a:solidFill>
              <a:uFillTx/>
              <a:latin typeface="Arial"/>
            </a:endParaRPr>
          </a:p>
        </p:txBody>
      </p:sp>
      <p:sp>
        <p:nvSpPr>
          <p:cNvPr id="5" name="Rechteck 6">
            <a:extLst>
              <a:ext uri="{FF2B5EF4-FFF2-40B4-BE49-F238E27FC236}">
                <a16:creationId xmlns:a16="http://schemas.microsoft.com/office/drawing/2014/main" id="{682FB242-BBEB-27EC-CF42-5BA39786B660}"/>
              </a:ext>
            </a:extLst>
          </p:cNvPr>
          <p:cNvSpPr/>
          <p:nvPr/>
        </p:nvSpPr>
        <p:spPr>
          <a:xfrm>
            <a:off x="442907" y="1981203"/>
            <a:ext cx="3673473" cy="4231898"/>
          </a:xfrm>
          <a:prstGeom prst="rect">
            <a:avLst/>
          </a:prstGeom>
          <a:noFill/>
          <a:ln w="12701" cap="flat">
            <a:solidFill>
              <a:srgbClr val="BEBEC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6" name="Textfeld 16">
            <a:extLst>
              <a:ext uri="{FF2B5EF4-FFF2-40B4-BE49-F238E27FC236}">
                <a16:creationId xmlns:a16="http://schemas.microsoft.com/office/drawing/2014/main" id="{BC7D87DD-8C2C-1FC6-AFB0-82C7B5D15E07}"/>
              </a:ext>
            </a:extLst>
          </p:cNvPr>
          <p:cNvSpPr txBox="1"/>
          <p:nvPr/>
        </p:nvSpPr>
        <p:spPr>
          <a:xfrm>
            <a:off x="434788" y="1991334"/>
            <a:ext cx="3681584" cy="46166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pitchFamily="34"/>
                <a:cs typeface="Arial" pitchFamily="34"/>
              </a:rPr>
              <a:t>S. Diederichs et al., Resonant Emittance Mixing of Flat Beams in Plasma Accelerators, Phys. Rev. Lett. 133, 265003  (2024)</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00" b="0" i="0" u="none" strike="noStrike" kern="1200" cap="none" spc="0" baseline="0">
              <a:solidFill>
                <a:srgbClr val="000000"/>
              </a:solidFill>
              <a:uFillTx/>
              <a:latin typeface="Arial" pitchFamily="34"/>
              <a:cs typeface="Arial" pitchFamily="34"/>
            </a:endParaRPr>
          </a:p>
        </p:txBody>
      </p:sp>
      <p:pic>
        <p:nvPicPr>
          <p:cNvPr id="7" name="Grafik 18">
            <a:extLst>
              <a:ext uri="{FF2B5EF4-FFF2-40B4-BE49-F238E27FC236}">
                <a16:creationId xmlns:a16="http://schemas.microsoft.com/office/drawing/2014/main" id="{D07B7D2E-B9D1-1F5B-8821-0DA008161ED6}"/>
              </a:ext>
            </a:extLst>
          </p:cNvPr>
          <p:cNvPicPr>
            <a:picLocks noChangeAspect="1"/>
          </p:cNvPicPr>
          <p:nvPr/>
        </p:nvPicPr>
        <p:blipFill>
          <a:blip r:embed="rId3"/>
          <a:stretch>
            <a:fillRect/>
          </a:stretch>
        </p:blipFill>
        <p:spPr>
          <a:xfrm>
            <a:off x="457830" y="2384672"/>
            <a:ext cx="3488966" cy="2146133"/>
          </a:xfrm>
          <a:prstGeom prst="rect">
            <a:avLst/>
          </a:prstGeom>
          <a:noFill/>
          <a:ln cap="flat">
            <a:noFill/>
          </a:ln>
        </p:spPr>
      </p:pic>
      <p:sp>
        <p:nvSpPr>
          <p:cNvPr id="8" name="Textfeld 19">
            <a:extLst>
              <a:ext uri="{FF2B5EF4-FFF2-40B4-BE49-F238E27FC236}">
                <a16:creationId xmlns:a16="http://schemas.microsoft.com/office/drawing/2014/main" id="{B382B33E-F3B4-ADFE-A2DA-36F078DF662E}"/>
              </a:ext>
            </a:extLst>
          </p:cNvPr>
          <p:cNvSpPr txBox="1"/>
          <p:nvPr/>
        </p:nvSpPr>
        <p:spPr>
          <a:xfrm>
            <a:off x="546372" y="4796476"/>
            <a:ext cx="3400425" cy="1200332"/>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Arial" pitchFamily="34"/>
                <a:cs typeface="Arial" pitchFamily="34"/>
              </a:rPr>
              <a:t>Acceleration of flat beams requires special consideration, e.g. flat beam drivers</a:t>
            </a:r>
            <a:endParaRPr lang="en-GB" sz="1800" b="0" i="0" u="none" strike="noStrike" kern="1200" cap="none" spc="0" baseline="0" dirty="0">
              <a:solidFill>
                <a:srgbClr val="000000"/>
              </a:solidFill>
              <a:uFillTx/>
              <a:latin typeface="Arial" pitchFamily="34"/>
              <a:cs typeface="Arial" pitchFamily="34"/>
            </a:endParaRPr>
          </a:p>
        </p:txBody>
      </p:sp>
      <p:sp>
        <p:nvSpPr>
          <p:cNvPr id="9" name="Textfeld 21">
            <a:extLst>
              <a:ext uri="{FF2B5EF4-FFF2-40B4-BE49-F238E27FC236}">
                <a16:creationId xmlns:a16="http://schemas.microsoft.com/office/drawing/2014/main" id="{BF72B128-3408-2E63-87CE-80DD7B34AACA}"/>
              </a:ext>
            </a:extLst>
          </p:cNvPr>
          <p:cNvSpPr txBox="1"/>
          <p:nvPr/>
        </p:nvSpPr>
        <p:spPr>
          <a:xfrm>
            <a:off x="4263838" y="2011963"/>
            <a:ext cx="3673473" cy="338556"/>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pitchFamily="34"/>
                <a:cs typeface="Arial" pitchFamily="34"/>
              </a:rPr>
              <a:t>Stable Positron Acceleration in Thin, Warm, Hollow Plasma Channels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pitchFamily="34"/>
                <a:cs typeface="Arial" pitchFamily="34"/>
              </a:rPr>
              <a:t>T. Silva et al., Phys. Rev. Lett. 127, 104801  (2021)</a:t>
            </a:r>
          </a:p>
        </p:txBody>
      </p:sp>
      <p:sp>
        <p:nvSpPr>
          <p:cNvPr id="10" name="Textfeld 9">
            <a:extLst>
              <a:ext uri="{FF2B5EF4-FFF2-40B4-BE49-F238E27FC236}">
                <a16:creationId xmlns:a16="http://schemas.microsoft.com/office/drawing/2014/main" id="{111B0DD9-DB42-2551-B73F-44313D715EC0}"/>
              </a:ext>
            </a:extLst>
          </p:cNvPr>
          <p:cNvSpPr txBox="1"/>
          <p:nvPr/>
        </p:nvSpPr>
        <p:spPr>
          <a:xfrm>
            <a:off x="4263838" y="1655649"/>
            <a:ext cx="3673473" cy="276999"/>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0033A0"/>
                </a:solidFill>
                <a:uFillTx/>
                <a:latin typeface="Arial"/>
              </a:rPr>
              <a:t>Positron Acceleration</a:t>
            </a:r>
            <a:endParaRPr lang="en-GB" sz="1800" b="1" i="0" u="none" strike="noStrike" kern="1200" cap="none" spc="0" baseline="0" dirty="0">
              <a:solidFill>
                <a:srgbClr val="0033A0"/>
              </a:solidFill>
              <a:uFillTx/>
              <a:latin typeface="Arial"/>
            </a:endParaRPr>
          </a:p>
        </p:txBody>
      </p:sp>
      <p:sp>
        <p:nvSpPr>
          <p:cNvPr id="11" name="Rechteck 5">
            <a:extLst>
              <a:ext uri="{FF2B5EF4-FFF2-40B4-BE49-F238E27FC236}">
                <a16:creationId xmlns:a16="http://schemas.microsoft.com/office/drawing/2014/main" id="{37B5F741-010C-CA6F-3A87-F439C8138515}"/>
              </a:ext>
            </a:extLst>
          </p:cNvPr>
          <p:cNvSpPr/>
          <p:nvPr/>
        </p:nvSpPr>
        <p:spPr>
          <a:xfrm>
            <a:off x="4254684" y="1981203"/>
            <a:ext cx="3673473" cy="4219571"/>
          </a:xfrm>
          <a:prstGeom prst="rect">
            <a:avLst/>
          </a:prstGeom>
          <a:noFill/>
          <a:ln w="12701" cap="flat">
            <a:solidFill>
              <a:srgbClr val="BEBEC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12" name="Textfeld 24">
            <a:extLst>
              <a:ext uri="{FF2B5EF4-FFF2-40B4-BE49-F238E27FC236}">
                <a16:creationId xmlns:a16="http://schemas.microsoft.com/office/drawing/2014/main" id="{13ED3AAB-5B8B-E501-4B7A-DC6CD5DCEFD4}"/>
              </a:ext>
            </a:extLst>
          </p:cNvPr>
          <p:cNvSpPr txBox="1"/>
          <p:nvPr/>
        </p:nvSpPr>
        <p:spPr>
          <a:xfrm>
            <a:off x="4293565" y="4100507"/>
            <a:ext cx="3537136" cy="1200332"/>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Arial" pitchFamily="34"/>
                <a:cs typeface="Arial" pitchFamily="34"/>
              </a:rPr>
              <a:t>Thin, warm hollow channels for high-quality positron acceleration with high gradients</a:t>
            </a:r>
          </a:p>
        </p:txBody>
      </p:sp>
      <p:pic>
        <p:nvPicPr>
          <p:cNvPr id="13" name="Grafik 26">
            <a:extLst>
              <a:ext uri="{FF2B5EF4-FFF2-40B4-BE49-F238E27FC236}">
                <a16:creationId xmlns:a16="http://schemas.microsoft.com/office/drawing/2014/main" id="{52E43CE9-9A05-7822-B98D-337B323B2F2C}"/>
              </a:ext>
            </a:extLst>
          </p:cNvPr>
          <p:cNvPicPr>
            <a:picLocks noChangeAspect="1"/>
          </p:cNvPicPr>
          <p:nvPr/>
        </p:nvPicPr>
        <p:blipFill>
          <a:blip r:embed="rId4"/>
          <a:stretch>
            <a:fillRect/>
          </a:stretch>
        </p:blipFill>
        <p:spPr>
          <a:xfrm>
            <a:off x="4341699" y="2401918"/>
            <a:ext cx="3488993" cy="1712881"/>
          </a:xfrm>
          <a:prstGeom prst="rect">
            <a:avLst/>
          </a:prstGeom>
          <a:noFill/>
          <a:ln cap="flat">
            <a:noFill/>
          </a:ln>
        </p:spPr>
      </p:pic>
      <p:sp>
        <p:nvSpPr>
          <p:cNvPr id="16" name="Textfeld 29">
            <a:extLst>
              <a:ext uri="{FF2B5EF4-FFF2-40B4-BE49-F238E27FC236}">
                <a16:creationId xmlns:a16="http://schemas.microsoft.com/office/drawing/2014/main" id="{58D79E09-98E8-42CD-F2CE-65E4DB65BED9}"/>
              </a:ext>
            </a:extLst>
          </p:cNvPr>
          <p:cNvSpPr txBox="1"/>
          <p:nvPr/>
        </p:nvSpPr>
        <p:spPr>
          <a:xfrm>
            <a:off x="4293565" y="5443532"/>
            <a:ext cx="3620585" cy="46166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Arial" pitchFamily="34"/>
                <a:cs typeface="Arial" pitchFamily="34"/>
              </a:rPr>
              <a:t>Positron acceleration remains a challenge: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Wingdings" pitchFamily="2"/>
                <a:cs typeface="Arial" pitchFamily="34"/>
              </a:rPr>
              <a:t></a:t>
            </a:r>
            <a:r>
              <a:rPr lang="en-US" sz="1200" b="0" i="0" u="none" strike="noStrike" kern="1200" cap="none" spc="0" baseline="0">
                <a:solidFill>
                  <a:srgbClr val="000000"/>
                </a:solidFill>
                <a:uFillTx/>
                <a:latin typeface="Arial" pitchFamily="34"/>
                <a:cs typeface="Arial" pitchFamily="34"/>
              </a:rPr>
              <a:t> Recent review paper</a:t>
            </a:r>
            <a:endParaRPr lang="en-GB" sz="1200" b="0" i="0" u="none" strike="noStrike" kern="1200" cap="none" spc="0" baseline="0">
              <a:solidFill>
                <a:srgbClr val="000000"/>
              </a:solidFill>
              <a:uFillTx/>
              <a:latin typeface="Arial" pitchFamily="34"/>
              <a:cs typeface="Arial" pitchFamily="34"/>
            </a:endParaRPr>
          </a:p>
        </p:txBody>
      </p:sp>
      <p:sp>
        <p:nvSpPr>
          <p:cNvPr id="17" name="Textfeld 30">
            <a:extLst>
              <a:ext uri="{FF2B5EF4-FFF2-40B4-BE49-F238E27FC236}">
                <a16:creationId xmlns:a16="http://schemas.microsoft.com/office/drawing/2014/main" id="{8F48D715-651F-FDBF-5EEB-46D799324D84}"/>
              </a:ext>
            </a:extLst>
          </p:cNvPr>
          <p:cNvSpPr txBox="1"/>
          <p:nvPr/>
        </p:nvSpPr>
        <p:spPr>
          <a:xfrm>
            <a:off x="4254684" y="5856055"/>
            <a:ext cx="3682627" cy="33855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pitchFamily="34"/>
                <a:cs typeface="Arial" pitchFamily="34"/>
              </a:rPr>
              <a:t>Positron acceleration in plasma wakefields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pitchFamily="34"/>
                <a:cs typeface="Arial" pitchFamily="34"/>
              </a:rPr>
              <a:t>G. J. Cao et al., Phys. Rev. Accel. Beams 27, 034801(2024)</a:t>
            </a:r>
          </a:p>
        </p:txBody>
      </p:sp>
      <p:sp>
        <p:nvSpPr>
          <p:cNvPr id="18" name="Fußzeilenplatzhalter 3">
            <a:extLst>
              <a:ext uri="{FF2B5EF4-FFF2-40B4-BE49-F238E27FC236}">
                <a16:creationId xmlns:a16="http://schemas.microsoft.com/office/drawing/2014/main" id="{B5A48104-68E5-DC21-8650-C8060343B508}"/>
              </a:ext>
            </a:extLst>
          </p:cNvPr>
          <p:cNvSpPr txBox="1"/>
          <p:nvPr/>
        </p:nvSpPr>
        <p:spPr>
          <a:xfrm>
            <a:off x="4259266" y="6383847"/>
            <a:ext cx="6572222"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33A0"/>
                </a:solidFill>
                <a:uFillTx/>
                <a:latin typeface="Arial"/>
              </a:rPr>
              <a:t>High-Gradient Wakefield Accelerators, ESPP Symposium Venice 2025</a:t>
            </a:r>
          </a:p>
        </p:txBody>
      </p:sp>
      <p:sp>
        <p:nvSpPr>
          <p:cNvPr id="19" name="Datumsplatzhalter 39">
            <a:extLst>
              <a:ext uri="{FF2B5EF4-FFF2-40B4-BE49-F238E27FC236}">
                <a16:creationId xmlns:a16="http://schemas.microsoft.com/office/drawing/2014/main" id="{A658210B-6BFE-3469-6C2C-AD7A1B0C5B15}"/>
              </a:ext>
            </a:extLst>
          </p:cNvPr>
          <p:cNvSpPr txBox="1"/>
          <p:nvPr/>
        </p:nvSpPr>
        <p:spPr>
          <a:xfrm>
            <a:off x="2495598" y="6378351"/>
            <a:ext cx="1620792"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0033A0"/>
                </a:solidFill>
                <a:uFillTx/>
                <a:latin typeface="Arial"/>
              </a:rPr>
              <a:t>23.06.2025</a:t>
            </a:r>
            <a:endParaRPr lang="en-GB" sz="1000" b="0" i="0" u="none" strike="noStrike" kern="1200" cap="none" spc="0" baseline="0">
              <a:solidFill>
                <a:srgbClr val="0033A0"/>
              </a:solidFill>
              <a:uFillTx/>
              <a:latin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9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3E50A-C45F-6FC8-B484-E2E438BE1707}"/>
              </a:ext>
            </a:extLst>
          </p:cNvPr>
          <p:cNvSpPr txBox="1">
            <a:spLocks noGrp="1"/>
          </p:cNvSpPr>
          <p:nvPr>
            <p:ph type="title"/>
          </p:nvPr>
        </p:nvSpPr>
        <p:spPr/>
        <p:txBody>
          <a:bodyPr anchorCtr="1">
            <a:normAutofit/>
          </a:bodyPr>
          <a:lstStyle/>
          <a:p>
            <a:pPr lvl="0" algn="ctr"/>
            <a:r>
              <a:rPr lang="en-US"/>
              <a:t>Outline</a:t>
            </a:r>
          </a:p>
        </p:txBody>
      </p:sp>
      <p:sp>
        <p:nvSpPr>
          <p:cNvPr id="3" name="Shape">
            <a:extLst>
              <a:ext uri="{FF2B5EF4-FFF2-40B4-BE49-F238E27FC236}">
                <a16:creationId xmlns:a16="http://schemas.microsoft.com/office/drawing/2014/main" id="{4796CD22-A611-4164-0395-49E841EFE250}"/>
              </a:ext>
            </a:extLst>
          </p:cNvPr>
          <p:cNvSpPr/>
          <p:nvPr/>
        </p:nvSpPr>
        <p:spPr>
          <a:xfrm>
            <a:off x="8373608" y="1320841"/>
            <a:ext cx="2614763" cy="2614772"/>
          </a:xfrm>
          <a:custGeom>
            <a:avLst/>
            <a:gdLst>
              <a:gd name="f0" fmla="val 10800000"/>
              <a:gd name="f1" fmla="val 5400000"/>
              <a:gd name="f2" fmla="val 180"/>
              <a:gd name="f3" fmla="val w"/>
              <a:gd name="f4" fmla="val h"/>
              <a:gd name="f5" fmla="val 0"/>
              <a:gd name="f6" fmla="val 21600"/>
              <a:gd name="f7" fmla="val 17228"/>
              <a:gd name="f8" fmla="val 4372"/>
              <a:gd name="f9" fmla="val 1951"/>
              <a:gd name="f10" fmla="val 19649"/>
              <a:gd name="f11" fmla="val 20895"/>
              <a:gd name="f12" fmla="val 19250"/>
              <a:gd name="f13" fmla="val 2350"/>
              <a:gd name="f14" fmla="val 705"/>
              <a:gd name="f15" fmla="+- 0 0 -90"/>
              <a:gd name="f16" fmla="+- 0 0 -180"/>
              <a:gd name="f17" fmla="+- 0 0 -270"/>
              <a:gd name="f18" fmla="+- 0 0 -360"/>
              <a:gd name="f19" fmla="*/ f3 1 21600"/>
              <a:gd name="f20" fmla="*/ f4 1 21600"/>
              <a:gd name="f21" fmla="+- f6 0 f5"/>
              <a:gd name="f22" fmla="*/ f15 f0 1"/>
              <a:gd name="f23" fmla="*/ f16 f0 1"/>
              <a:gd name="f24" fmla="*/ f17 f0 1"/>
              <a:gd name="f25" fmla="*/ f18 f0 1"/>
              <a:gd name="f26" fmla="*/ f21 1 2"/>
              <a:gd name="f27" fmla="*/ f21 1 21600"/>
              <a:gd name="f28" fmla="*/ f22 1 f2"/>
              <a:gd name="f29" fmla="*/ f23 1 f2"/>
              <a:gd name="f30" fmla="*/ f24 1 f2"/>
              <a:gd name="f31" fmla="*/ f25 1 f2"/>
              <a:gd name="f32" fmla="*/ f26 1 f27"/>
              <a:gd name="f33" fmla="*/ 0 1 f27"/>
              <a:gd name="f34" fmla="*/ f6 1 f27"/>
              <a:gd name="f35" fmla="+- f28 0 f1"/>
              <a:gd name="f36" fmla="+- f29 0 f1"/>
              <a:gd name="f37" fmla="+- f30 0 f1"/>
              <a:gd name="f38" fmla="+- f31 0 f1"/>
              <a:gd name="f39" fmla="*/ f33 f19 1"/>
              <a:gd name="f40" fmla="*/ f34 f19 1"/>
              <a:gd name="f41" fmla="*/ f34 f20 1"/>
              <a:gd name="f42" fmla="*/ f33 f20 1"/>
              <a:gd name="f43" fmla="*/ f32 f19 1"/>
              <a:gd name="f44" fmla="*/ f32 f20 1"/>
            </a:gdLst>
            <a:ahLst/>
            <a:cxnLst>
              <a:cxn ang="3cd4">
                <a:pos x="hc" y="t"/>
              </a:cxn>
              <a:cxn ang="0">
                <a:pos x="r" y="vc"/>
              </a:cxn>
              <a:cxn ang="cd4">
                <a:pos x="hc" y="b"/>
              </a:cxn>
              <a:cxn ang="cd2">
                <a:pos x="l" y="vc"/>
              </a:cxn>
              <a:cxn ang="f35">
                <a:pos x="f43" y="f44"/>
              </a:cxn>
              <a:cxn ang="f36">
                <a:pos x="f43" y="f44"/>
              </a:cxn>
              <a:cxn ang="f37">
                <a:pos x="f43" y="f44"/>
              </a:cxn>
              <a:cxn ang="f38">
                <a:pos x="f43" y="f44"/>
              </a:cxn>
            </a:cxnLst>
            <a:rect l="f39" t="f42" r="f40" b="f41"/>
            <a:pathLst>
              <a:path w="21600" h="21600">
                <a:moveTo>
                  <a:pt x="f7" y="f5"/>
                </a:moveTo>
                <a:lnTo>
                  <a:pt x="f8" y="f5"/>
                </a:lnTo>
                <a:cubicBezTo>
                  <a:pt x="f9" y="f5"/>
                  <a:pt x="f5" y="f9"/>
                  <a:pt x="f5" y="f8"/>
                </a:cubicBezTo>
                <a:lnTo>
                  <a:pt x="f5" y="f7"/>
                </a:lnTo>
                <a:cubicBezTo>
                  <a:pt x="f5" y="f10"/>
                  <a:pt x="f9" y="f6"/>
                  <a:pt x="f8" y="f6"/>
                </a:cubicBezTo>
                <a:lnTo>
                  <a:pt x="f7" y="f6"/>
                </a:lnTo>
                <a:cubicBezTo>
                  <a:pt x="f10" y="f6"/>
                  <a:pt x="f6" y="f10"/>
                  <a:pt x="f6" y="f7"/>
                </a:cubicBezTo>
                <a:lnTo>
                  <a:pt x="f6" y="f8"/>
                </a:lnTo>
                <a:cubicBezTo>
                  <a:pt x="f6" y="f9"/>
                  <a:pt x="f10" y="f5"/>
                  <a:pt x="f7" y="f5"/>
                </a:cubicBezTo>
                <a:close/>
                <a:moveTo>
                  <a:pt x="f11" y="f7"/>
                </a:moveTo>
                <a:cubicBezTo>
                  <a:pt x="f11" y="f12"/>
                  <a:pt x="f12" y="f11"/>
                  <a:pt x="f7" y="f11"/>
                </a:cubicBezTo>
                <a:lnTo>
                  <a:pt x="f8" y="f11"/>
                </a:lnTo>
                <a:cubicBezTo>
                  <a:pt x="f13" y="f11"/>
                  <a:pt x="f14" y="f12"/>
                  <a:pt x="f14" y="f7"/>
                </a:cubicBezTo>
                <a:lnTo>
                  <a:pt x="f14" y="f8"/>
                </a:lnTo>
                <a:cubicBezTo>
                  <a:pt x="f14" y="f13"/>
                  <a:pt x="f13" y="f14"/>
                  <a:pt x="f8" y="f14"/>
                </a:cubicBezTo>
                <a:lnTo>
                  <a:pt x="f7" y="f14"/>
                </a:lnTo>
                <a:cubicBezTo>
                  <a:pt x="f12" y="f14"/>
                  <a:pt x="f11" y="f13"/>
                  <a:pt x="f11" y="f8"/>
                </a:cubicBezTo>
                <a:lnTo>
                  <a:pt x="f11" y="f7"/>
                </a:lnTo>
                <a:close/>
              </a:path>
            </a:pathLst>
          </a:custGeom>
          <a:solidFill>
            <a:srgbClr val="BEBECB"/>
          </a:solidFill>
          <a:ln cap="flat">
            <a:noFill/>
            <a:prstDash val="solid"/>
          </a:ln>
        </p:spPr>
        <p:txBody>
          <a:bodyPr vert="horz" wrap="square" lIns="38103" tIns="38103" rIns="38103" bIns="38103" anchor="ctr" anchorCtr="0" compatLnSpc="1">
            <a:noAutofit/>
          </a:bodyPr>
          <a:lstStyle/>
          <a:p>
            <a:pPr marL="0" marR="0" lvl="0" indent="0" algn="l" defTabSz="914400" rtl="0" fontAlgn="auto" hangingPunct="1">
              <a:lnSpc>
                <a:spcPct val="100000"/>
              </a:lnSpc>
              <a:spcBef>
                <a:spcPts val="0"/>
              </a:spcBef>
              <a:spcAft>
                <a:spcPts val="0"/>
              </a:spcAft>
              <a:buNone/>
              <a:tabLst/>
              <a:defRPr sz="3000" b="0" i="0" u="none" strike="noStrike" kern="0" cap="none" spc="0" baseline="0">
                <a:solidFill>
                  <a:srgbClr val="FFFFFF"/>
                </a:solidFill>
                <a:uFillTx/>
              </a:defRPr>
            </a:pPr>
            <a:endParaRPr lang="en-GB" sz="3000" b="0" i="0" u="none" strike="noStrike" kern="1200" cap="none" spc="0" baseline="0">
              <a:solidFill>
                <a:srgbClr val="FFFFFF"/>
              </a:solidFill>
              <a:uFillTx/>
              <a:latin typeface="Arial"/>
            </a:endParaRPr>
          </a:p>
        </p:txBody>
      </p:sp>
      <p:sp>
        <p:nvSpPr>
          <p:cNvPr id="4" name="Shape">
            <a:extLst>
              <a:ext uri="{FF2B5EF4-FFF2-40B4-BE49-F238E27FC236}">
                <a16:creationId xmlns:a16="http://schemas.microsoft.com/office/drawing/2014/main" id="{64809E63-A822-1103-E278-094A0CA87DD4}"/>
              </a:ext>
            </a:extLst>
          </p:cNvPr>
          <p:cNvSpPr/>
          <p:nvPr/>
        </p:nvSpPr>
        <p:spPr>
          <a:xfrm>
            <a:off x="1203624" y="1320850"/>
            <a:ext cx="2682474" cy="2677363"/>
          </a:xfrm>
          <a:custGeom>
            <a:avLst/>
            <a:gdLst>
              <a:gd name="f0" fmla="val 10800000"/>
              <a:gd name="f1" fmla="val 5400000"/>
              <a:gd name="f2" fmla="val 180"/>
              <a:gd name="f3" fmla="val w"/>
              <a:gd name="f4" fmla="val h"/>
              <a:gd name="f5" fmla="val 0"/>
              <a:gd name="f6" fmla="val 21527"/>
              <a:gd name="f7" fmla="val 21600"/>
              <a:gd name="f8" fmla="val 12741"/>
              <a:gd name="f9" fmla="val 19901"/>
              <a:gd name="f10" fmla="val 12398"/>
              <a:gd name="f11" fmla="val 12101"/>
              <a:gd name="f12" fmla="val 20108"/>
              <a:gd name="f13" fmla="val 11987"/>
              <a:gd name="f14" fmla="val 20406"/>
              <a:gd name="f15" fmla="val 4270"/>
              <a:gd name="f16" fmla="val 2306"/>
              <a:gd name="f17" fmla="val 708"/>
              <a:gd name="f18" fmla="val 18800"/>
              <a:gd name="f19" fmla="val 16826"/>
              <a:gd name="f20" fmla="val 2295"/>
              <a:gd name="f21" fmla="val 689"/>
              <a:gd name="f22" fmla="val 16759"/>
              <a:gd name="f23" fmla="val 18723"/>
              <a:gd name="f24" fmla="val 20321"/>
              <a:gd name="f25" fmla="val 11179"/>
              <a:gd name="f26" fmla="val 20070"/>
              <a:gd name="f27" fmla="val 19842"/>
              <a:gd name="f28" fmla="val 19728"/>
              <a:gd name="f29" fmla="val 11408"/>
              <a:gd name="f30" fmla="val 19819"/>
              <a:gd name="f31" fmla="val 11615"/>
              <a:gd name="f32" fmla="val 20413"/>
              <a:gd name="f33" fmla="val 12671"/>
              <a:gd name="f34" fmla="val 20527"/>
              <a:gd name="f35" fmla="val 12854"/>
              <a:gd name="f36" fmla="val 20801"/>
              <a:gd name="f37" fmla="val 20892"/>
              <a:gd name="f38" fmla="val 21486"/>
              <a:gd name="f39" fmla="val 11431"/>
              <a:gd name="f40" fmla="val 21463"/>
              <a:gd name="f41" fmla="val 21235"/>
              <a:gd name="f42" fmla="val 20984"/>
              <a:gd name="f43" fmla="val 1905"/>
              <a:gd name="f44" fmla="val 19088"/>
              <a:gd name="f45" fmla="val 16737"/>
              <a:gd name="f46" fmla="val 4247"/>
              <a:gd name="f47" fmla="val 1895"/>
              <a:gd name="f48" fmla="val 19190"/>
              <a:gd name="f49" fmla="val 21095"/>
              <a:gd name="f50" fmla="val 11964"/>
              <a:gd name="f51" fmla="val 21393"/>
              <a:gd name="f52" fmla="val 12375"/>
              <a:gd name="f53" fmla="val 12718"/>
              <a:gd name="f54" fmla="val 13175"/>
              <a:gd name="f55" fmla="val 13563"/>
              <a:gd name="f56" fmla="val 21233"/>
              <a:gd name="f57" fmla="val 20751"/>
              <a:gd name="f58" fmla="val 20269"/>
              <a:gd name="f59" fmla="val 13197"/>
              <a:gd name="f60" fmla="+- 0 0 -90"/>
              <a:gd name="f61" fmla="+- 0 0 -180"/>
              <a:gd name="f62" fmla="+- 0 0 -270"/>
              <a:gd name="f63" fmla="+- 0 0 -360"/>
              <a:gd name="f64" fmla="*/ f3 1 21527"/>
              <a:gd name="f65" fmla="*/ f4 1 21600"/>
              <a:gd name="f66" fmla="+- f7 0 f5"/>
              <a:gd name="f67" fmla="+- f6 0 f5"/>
              <a:gd name="f68" fmla="*/ f60 f0 1"/>
              <a:gd name="f69" fmla="*/ f61 f0 1"/>
              <a:gd name="f70" fmla="*/ f62 f0 1"/>
              <a:gd name="f71" fmla="*/ f63 f0 1"/>
              <a:gd name="f72" fmla="*/ f66 1 2"/>
              <a:gd name="f73" fmla="*/ f67 1 2"/>
              <a:gd name="f74" fmla="*/ f67 1 21527"/>
              <a:gd name="f75" fmla="*/ f66 1 21600"/>
              <a:gd name="f76" fmla="*/ f68 1 f2"/>
              <a:gd name="f77" fmla="*/ f69 1 f2"/>
              <a:gd name="f78" fmla="*/ f70 1 f2"/>
              <a:gd name="f79" fmla="*/ f71 1 f2"/>
              <a:gd name="f80" fmla="*/ f73 1 f74"/>
              <a:gd name="f81" fmla="*/ f72 1 f75"/>
              <a:gd name="f82" fmla="*/ 0 1 f74"/>
              <a:gd name="f83" fmla="*/ f6 1 f74"/>
              <a:gd name="f84" fmla="*/ 0 1 f75"/>
              <a:gd name="f85" fmla="*/ f7 1 f75"/>
              <a:gd name="f86" fmla="+- f76 0 f1"/>
              <a:gd name="f87" fmla="+- f77 0 f1"/>
              <a:gd name="f88" fmla="+- f78 0 f1"/>
              <a:gd name="f89" fmla="+- f79 0 f1"/>
              <a:gd name="f90" fmla="*/ f82 f64 1"/>
              <a:gd name="f91" fmla="*/ f83 f64 1"/>
              <a:gd name="f92" fmla="*/ f85 f65 1"/>
              <a:gd name="f93" fmla="*/ f84 f65 1"/>
              <a:gd name="f94" fmla="*/ f80 f64 1"/>
              <a:gd name="f95" fmla="*/ f81 f65 1"/>
            </a:gdLst>
            <a:ahLst/>
            <a:cxnLst>
              <a:cxn ang="3cd4">
                <a:pos x="hc" y="t"/>
              </a:cxn>
              <a:cxn ang="0">
                <a:pos x="r" y="vc"/>
              </a:cxn>
              <a:cxn ang="cd4">
                <a:pos x="hc" y="b"/>
              </a:cxn>
              <a:cxn ang="cd2">
                <a:pos x="l" y="vc"/>
              </a:cxn>
              <a:cxn ang="f86">
                <a:pos x="f94" y="f95"/>
              </a:cxn>
              <a:cxn ang="f87">
                <a:pos x="f94" y="f95"/>
              </a:cxn>
              <a:cxn ang="f88">
                <a:pos x="f94" y="f95"/>
              </a:cxn>
              <a:cxn ang="f89">
                <a:pos x="f94" y="f95"/>
              </a:cxn>
            </a:cxnLst>
            <a:rect l="f90" t="f93" r="f91" b="f92"/>
            <a:pathLst>
              <a:path w="21527" h="21600">
                <a:moveTo>
                  <a:pt x="f8" y="f9"/>
                </a:moveTo>
                <a:cubicBezTo>
                  <a:pt x="f10" y="f9"/>
                  <a:pt x="f11" y="f12"/>
                  <a:pt x="f13" y="f14"/>
                </a:cubicBezTo>
                <a:lnTo>
                  <a:pt x="f15" y="f14"/>
                </a:lnTo>
                <a:cubicBezTo>
                  <a:pt x="f16" y="f14"/>
                  <a:pt x="f17" y="f18"/>
                  <a:pt x="f17" y="f19"/>
                </a:cubicBezTo>
                <a:lnTo>
                  <a:pt x="f17" y="f15"/>
                </a:lnTo>
                <a:cubicBezTo>
                  <a:pt x="f17" y="f20"/>
                  <a:pt x="f16" y="f21"/>
                  <a:pt x="f15" y="f21"/>
                </a:cubicBezTo>
                <a:lnTo>
                  <a:pt x="f22" y="f21"/>
                </a:lnTo>
                <a:cubicBezTo>
                  <a:pt x="f23" y="f21"/>
                  <a:pt x="f24" y="f20"/>
                  <a:pt x="f24" y="f15"/>
                </a:cubicBezTo>
                <a:lnTo>
                  <a:pt x="f24" y="f25"/>
                </a:lnTo>
                <a:lnTo>
                  <a:pt x="f26" y="f25"/>
                </a:lnTo>
                <a:cubicBezTo>
                  <a:pt x="f27" y="f25"/>
                  <a:pt x="f28" y="f29"/>
                  <a:pt x="f30" y="f31"/>
                </a:cubicBezTo>
                <a:lnTo>
                  <a:pt x="f32" y="f33"/>
                </a:lnTo>
                <a:cubicBezTo>
                  <a:pt x="f34" y="f35"/>
                  <a:pt x="f36" y="f35"/>
                  <a:pt x="f37" y="f33"/>
                </a:cubicBezTo>
                <a:lnTo>
                  <a:pt x="f38" y="f31"/>
                </a:lnTo>
                <a:cubicBezTo>
                  <a:pt x="f7" y="f39"/>
                  <a:pt x="f40" y="f25"/>
                  <a:pt x="f41" y="f25"/>
                </a:cubicBezTo>
                <a:lnTo>
                  <a:pt x="f42" y="f25"/>
                </a:lnTo>
                <a:lnTo>
                  <a:pt x="f42" y="f15"/>
                </a:lnTo>
                <a:cubicBezTo>
                  <a:pt x="f42" y="f43"/>
                  <a:pt x="f44" y="f5"/>
                  <a:pt x="f45" y="f5"/>
                </a:cubicBezTo>
                <a:lnTo>
                  <a:pt x="f46" y="f5"/>
                </a:lnTo>
                <a:cubicBezTo>
                  <a:pt x="f47" y="f5"/>
                  <a:pt x="f5" y="f43"/>
                  <a:pt x="f5" y="f15"/>
                </a:cubicBezTo>
                <a:lnTo>
                  <a:pt x="f5" y="f19"/>
                </a:lnTo>
                <a:cubicBezTo>
                  <a:pt x="f5" y="f48"/>
                  <a:pt x="f47" y="f49"/>
                  <a:pt x="f46" y="f49"/>
                </a:cubicBezTo>
                <a:lnTo>
                  <a:pt x="f50" y="f49"/>
                </a:lnTo>
                <a:cubicBezTo>
                  <a:pt x="f11" y="f51"/>
                  <a:pt x="f52" y="f7"/>
                  <a:pt x="f53" y="f7"/>
                </a:cubicBezTo>
                <a:cubicBezTo>
                  <a:pt x="f54" y="f7"/>
                  <a:pt x="f55" y="f56"/>
                  <a:pt x="f55" y="f57"/>
                </a:cubicBezTo>
                <a:cubicBezTo>
                  <a:pt x="f55" y="f58"/>
                  <a:pt x="f59" y="f9"/>
                  <a:pt x="f8" y="f9"/>
                </a:cubicBezTo>
                <a:close/>
              </a:path>
            </a:pathLst>
          </a:custGeom>
          <a:solidFill>
            <a:srgbClr val="1C446A"/>
          </a:solidFill>
          <a:ln cap="flat">
            <a:noFill/>
            <a:prstDash val="solid"/>
          </a:ln>
        </p:spPr>
        <p:txBody>
          <a:bodyPr vert="horz" wrap="square" lIns="38103" tIns="38103" rIns="38103" bIns="38103" anchor="ctr" anchorCtr="0" compatLnSpc="1">
            <a:noAutofit/>
          </a:bodyPr>
          <a:lstStyle/>
          <a:p>
            <a:pPr marL="0" marR="0" lvl="0" indent="0" algn="l" defTabSz="914400" rtl="0" fontAlgn="auto" hangingPunct="1">
              <a:lnSpc>
                <a:spcPct val="100000"/>
              </a:lnSpc>
              <a:spcBef>
                <a:spcPts val="0"/>
              </a:spcBef>
              <a:spcAft>
                <a:spcPts val="0"/>
              </a:spcAft>
              <a:buNone/>
              <a:tabLst/>
              <a:defRPr sz="3000" b="0" i="0" u="none" strike="noStrike" kern="0" cap="none" spc="0" baseline="0">
                <a:solidFill>
                  <a:srgbClr val="FFFFFF"/>
                </a:solidFill>
                <a:uFillTx/>
              </a:defRPr>
            </a:pPr>
            <a:endParaRPr lang="en-GB" sz="3000" b="0" i="0" u="none" strike="noStrike" kern="1200" cap="none" spc="0" baseline="0">
              <a:solidFill>
                <a:srgbClr val="FFFFFF"/>
              </a:solidFill>
              <a:uFillTx/>
              <a:latin typeface="Arial"/>
            </a:endParaRPr>
          </a:p>
        </p:txBody>
      </p:sp>
      <p:sp>
        <p:nvSpPr>
          <p:cNvPr id="5" name="Shape">
            <a:extLst>
              <a:ext uri="{FF2B5EF4-FFF2-40B4-BE49-F238E27FC236}">
                <a16:creationId xmlns:a16="http://schemas.microsoft.com/office/drawing/2014/main" id="{3DCE012C-1AB7-02CE-C250-C85B77556D26}"/>
              </a:ext>
            </a:extLst>
          </p:cNvPr>
          <p:cNvSpPr/>
          <p:nvPr/>
        </p:nvSpPr>
        <p:spPr>
          <a:xfrm>
            <a:off x="4788612" y="1320850"/>
            <a:ext cx="2682474" cy="2677363"/>
          </a:xfrm>
          <a:custGeom>
            <a:avLst/>
            <a:gdLst>
              <a:gd name="f0" fmla="val 10800000"/>
              <a:gd name="f1" fmla="val 5400000"/>
              <a:gd name="f2" fmla="val 180"/>
              <a:gd name="f3" fmla="val w"/>
              <a:gd name="f4" fmla="val h"/>
              <a:gd name="f5" fmla="val 0"/>
              <a:gd name="f6" fmla="val 21527"/>
              <a:gd name="f7" fmla="val 21600"/>
              <a:gd name="f8" fmla="val 12672"/>
              <a:gd name="f9" fmla="val 19901"/>
              <a:gd name="f10" fmla="val 12330"/>
              <a:gd name="f11" fmla="val 12033"/>
              <a:gd name="f12" fmla="val 20108"/>
              <a:gd name="f13" fmla="val 11919"/>
              <a:gd name="f14" fmla="val 20406"/>
              <a:gd name="f15" fmla="val 4270"/>
              <a:gd name="f16" fmla="val 2306"/>
              <a:gd name="f17" fmla="val 708"/>
              <a:gd name="f18" fmla="val 18800"/>
              <a:gd name="f19" fmla="val 16826"/>
              <a:gd name="f20" fmla="val 2295"/>
              <a:gd name="f21" fmla="val 689"/>
              <a:gd name="f22" fmla="val 16759"/>
              <a:gd name="f23" fmla="val 18723"/>
              <a:gd name="f24" fmla="val 20321"/>
              <a:gd name="f25" fmla="val 11179"/>
              <a:gd name="f26" fmla="val 20070"/>
              <a:gd name="f27" fmla="val 19842"/>
              <a:gd name="f28" fmla="val 19728"/>
              <a:gd name="f29" fmla="val 11408"/>
              <a:gd name="f30" fmla="val 19819"/>
              <a:gd name="f31" fmla="val 11615"/>
              <a:gd name="f32" fmla="val 20413"/>
              <a:gd name="f33" fmla="val 12671"/>
              <a:gd name="f34" fmla="val 20527"/>
              <a:gd name="f35" fmla="val 12854"/>
              <a:gd name="f36" fmla="val 20801"/>
              <a:gd name="f37" fmla="val 20892"/>
              <a:gd name="f38" fmla="val 21486"/>
              <a:gd name="f39" fmla="val 11431"/>
              <a:gd name="f40" fmla="val 21463"/>
              <a:gd name="f41" fmla="val 21235"/>
              <a:gd name="f42" fmla="val 20984"/>
              <a:gd name="f43" fmla="val 1905"/>
              <a:gd name="f44" fmla="val 19088"/>
              <a:gd name="f45" fmla="val 16737"/>
              <a:gd name="f46" fmla="val 4247"/>
              <a:gd name="f47" fmla="val 1895"/>
              <a:gd name="f48" fmla="val 19190"/>
              <a:gd name="f49" fmla="val 21095"/>
              <a:gd name="f50" fmla="val 11896"/>
              <a:gd name="f51" fmla="val 21393"/>
              <a:gd name="f52" fmla="val 12307"/>
              <a:gd name="f53" fmla="val 12650"/>
              <a:gd name="f54" fmla="val 13106"/>
              <a:gd name="f55" fmla="val 13494"/>
              <a:gd name="f56" fmla="val 21233"/>
              <a:gd name="f57" fmla="val 20751"/>
              <a:gd name="f58" fmla="val 20269"/>
              <a:gd name="f59" fmla="val 13152"/>
              <a:gd name="f60" fmla="+- 0 0 -90"/>
              <a:gd name="f61" fmla="+- 0 0 -180"/>
              <a:gd name="f62" fmla="+- 0 0 -270"/>
              <a:gd name="f63" fmla="+- 0 0 -360"/>
              <a:gd name="f64" fmla="*/ f3 1 21527"/>
              <a:gd name="f65" fmla="*/ f4 1 21600"/>
              <a:gd name="f66" fmla="+- f7 0 f5"/>
              <a:gd name="f67" fmla="+- f6 0 f5"/>
              <a:gd name="f68" fmla="*/ f60 f0 1"/>
              <a:gd name="f69" fmla="*/ f61 f0 1"/>
              <a:gd name="f70" fmla="*/ f62 f0 1"/>
              <a:gd name="f71" fmla="*/ f63 f0 1"/>
              <a:gd name="f72" fmla="*/ f66 1 2"/>
              <a:gd name="f73" fmla="*/ f67 1 2"/>
              <a:gd name="f74" fmla="*/ f67 1 21527"/>
              <a:gd name="f75" fmla="*/ f66 1 21600"/>
              <a:gd name="f76" fmla="*/ f68 1 f2"/>
              <a:gd name="f77" fmla="*/ f69 1 f2"/>
              <a:gd name="f78" fmla="*/ f70 1 f2"/>
              <a:gd name="f79" fmla="*/ f71 1 f2"/>
              <a:gd name="f80" fmla="*/ f73 1 f74"/>
              <a:gd name="f81" fmla="*/ f72 1 f75"/>
              <a:gd name="f82" fmla="*/ 0 1 f74"/>
              <a:gd name="f83" fmla="*/ f6 1 f74"/>
              <a:gd name="f84" fmla="*/ 0 1 f75"/>
              <a:gd name="f85" fmla="*/ f7 1 f75"/>
              <a:gd name="f86" fmla="+- f76 0 f1"/>
              <a:gd name="f87" fmla="+- f77 0 f1"/>
              <a:gd name="f88" fmla="+- f78 0 f1"/>
              <a:gd name="f89" fmla="+- f79 0 f1"/>
              <a:gd name="f90" fmla="*/ f82 f64 1"/>
              <a:gd name="f91" fmla="*/ f83 f64 1"/>
              <a:gd name="f92" fmla="*/ f85 f65 1"/>
              <a:gd name="f93" fmla="*/ f84 f65 1"/>
              <a:gd name="f94" fmla="*/ f80 f64 1"/>
              <a:gd name="f95" fmla="*/ f81 f65 1"/>
            </a:gdLst>
            <a:ahLst/>
            <a:cxnLst>
              <a:cxn ang="3cd4">
                <a:pos x="hc" y="t"/>
              </a:cxn>
              <a:cxn ang="0">
                <a:pos x="r" y="vc"/>
              </a:cxn>
              <a:cxn ang="cd4">
                <a:pos x="hc" y="b"/>
              </a:cxn>
              <a:cxn ang="cd2">
                <a:pos x="l" y="vc"/>
              </a:cxn>
              <a:cxn ang="f86">
                <a:pos x="f94" y="f95"/>
              </a:cxn>
              <a:cxn ang="f87">
                <a:pos x="f94" y="f95"/>
              </a:cxn>
              <a:cxn ang="f88">
                <a:pos x="f94" y="f95"/>
              </a:cxn>
              <a:cxn ang="f89">
                <a:pos x="f94" y="f95"/>
              </a:cxn>
            </a:cxnLst>
            <a:rect l="f90" t="f93" r="f91" b="f92"/>
            <a:pathLst>
              <a:path w="21527" h="21600">
                <a:moveTo>
                  <a:pt x="f8" y="f9"/>
                </a:moveTo>
                <a:cubicBezTo>
                  <a:pt x="f10" y="f9"/>
                  <a:pt x="f11" y="f12"/>
                  <a:pt x="f13" y="f14"/>
                </a:cubicBezTo>
                <a:lnTo>
                  <a:pt x="f15" y="f14"/>
                </a:lnTo>
                <a:cubicBezTo>
                  <a:pt x="f16" y="f14"/>
                  <a:pt x="f17" y="f18"/>
                  <a:pt x="f17" y="f19"/>
                </a:cubicBezTo>
                <a:lnTo>
                  <a:pt x="f17" y="f15"/>
                </a:lnTo>
                <a:cubicBezTo>
                  <a:pt x="f17" y="f20"/>
                  <a:pt x="f16" y="f21"/>
                  <a:pt x="f15" y="f21"/>
                </a:cubicBezTo>
                <a:lnTo>
                  <a:pt x="f22" y="f21"/>
                </a:lnTo>
                <a:cubicBezTo>
                  <a:pt x="f23" y="f21"/>
                  <a:pt x="f24" y="f20"/>
                  <a:pt x="f24" y="f15"/>
                </a:cubicBezTo>
                <a:lnTo>
                  <a:pt x="f24" y="f25"/>
                </a:lnTo>
                <a:lnTo>
                  <a:pt x="f26" y="f25"/>
                </a:lnTo>
                <a:cubicBezTo>
                  <a:pt x="f27" y="f25"/>
                  <a:pt x="f28" y="f29"/>
                  <a:pt x="f30" y="f31"/>
                </a:cubicBezTo>
                <a:lnTo>
                  <a:pt x="f32" y="f33"/>
                </a:lnTo>
                <a:cubicBezTo>
                  <a:pt x="f34" y="f35"/>
                  <a:pt x="f36" y="f35"/>
                  <a:pt x="f37" y="f33"/>
                </a:cubicBezTo>
                <a:lnTo>
                  <a:pt x="f38" y="f31"/>
                </a:lnTo>
                <a:cubicBezTo>
                  <a:pt x="f7" y="f39"/>
                  <a:pt x="f40" y="f25"/>
                  <a:pt x="f41" y="f25"/>
                </a:cubicBezTo>
                <a:lnTo>
                  <a:pt x="f42" y="f25"/>
                </a:lnTo>
                <a:lnTo>
                  <a:pt x="f42" y="f15"/>
                </a:lnTo>
                <a:cubicBezTo>
                  <a:pt x="f42" y="f43"/>
                  <a:pt x="f44" y="f5"/>
                  <a:pt x="f45" y="f5"/>
                </a:cubicBezTo>
                <a:lnTo>
                  <a:pt x="f46" y="f5"/>
                </a:lnTo>
                <a:cubicBezTo>
                  <a:pt x="f47" y="f5"/>
                  <a:pt x="f5" y="f43"/>
                  <a:pt x="f5" y="f15"/>
                </a:cubicBezTo>
                <a:lnTo>
                  <a:pt x="f5" y="f19"/>
                </a:lnTo>
                <a:cubicBezTo>
                  <a:pt x="f5" y="f48"/>
                  <a:pt x="f47" y="f49"/>
                  <a:pt x="f46" y="f49"/>
                </a:cubicBezTo>
                <a:lnTo>
                  <a:pt x="f50" y="f49"/>
                </a:lnTo>
                <a:cubicBezTo>
                  <a:pt x="f11" y="f51"/>
                  <a:pt x="f52" y="f7"/>
                  <a:pt x="f53" y="f7"/>
                </a:cubicBezTo>
                <a:cubicBezTo>
                  <a:pt x="f54" y="f7"/>
                  <a:pt x="f55" y="f56"/>
                  <a:pt x="f55" y="f57"/>
                </a:cubicBezTo>
                <a:cubicBezTo>
                  <a:pt x="f55" y="f58"/>
                  <a:pt x="f59" y="f9"/>
                  <a:pt x="f8" y="f9"/>
                </a:cubicBezTo>
                <a:close/>
              </a:path>
            </a:pathLst>
          </a:custGeom>
          <a:solidFill>
            <a:srgbClr val="61C4D3"/>
          </a:solidFill>
          <a:ln cap="flat">
            <a:noFill/>
            <a:prstDash val="solid"/>
          </a:ln>
        </p:spPr>
        <p:txBody>
          <a:bodyPr vert="horz" wrap="square" lIns="38103" tIns="38103" rIns="38103" bIns="38103" anchor="ctr" anchorCtr="0" compatLnSpc="1">
            <a:noAutofit/>
          </a:bodyPr>
          <a:lstStyle/>
          <a:p>
            <a:pPr marL="0" marR="0" lvl="0" indent="0" algn="l" defTabSz="914400" rtl="0" fontAlgn="auto" hangingPunct="1">
              <a:lnSpc>
                <a:spcPct val="100000"/>
              </a:lnSpc>
              <a:spcBef>
                <a:spcPts val="0"/>
              </a:spcBef>
              <a:spcAft>
                <a:spcPts val="0"/>
              </a:spcAft>
              <a:buNone/>
              <a:tabLst/>
              <a:defRPr sz="3000" b="0" i="0" u="none" strike="noStrike" kern="0" cap="none" spc="0" baseline="0">
                <a:solidFill>
                  <a:srgbClr val="FFFFFF"/>
                </a:solidFill>
                <a:uFillTx/>
              </a:defRPr>
            </a:pPr>
            <a:endParaRPr lang="en-GB" sz="3000" b="0" i="0" u="none" strike="noStrike" kern="1200" cap="none" spc="0" baseline="0">
              <a:solidFill>
                <a:srgbClr val="FFFFFF"/>
              </a:solidFill>
              <a:uFillTx/>
              <a:latin typeface="Arial"/>
            </a:endParaRPr>
          </a:p>
        </p:txBody>
      </p:sp>
      <p:sp>
        <p:nvSpPr>
          <p:cNvPr id="6" name="Shape">
            <a:extLst>
              <a:ext uri="{FF2B5EF4-FFF2-40B4-BE49-F238E27FC236}">
                <a16:creationId xmlns:a16="http://schemas.microsoft.com/office/drawing/2014/main" id="{DBDFA9C8-B6F8-F0CE-7EA0-08F9FEAC073D}"/>
              </a:ext>
            </a:extLst>
          </p:cNvPr>
          <p:cNvSpPr/>
          <p:nvPr/>
        </p:nvSpPr>
        <p:spPr>
          <a:xfrm>
            <a:off x="2996113" y="2999533"/>
            <a:ext cx="2681295" cy="2677363"/>
          </a:xfrm>
          <a:custGeom>
            <a:avLst/>
            <a:gdLst>
              <a:gd name="f0" fmla="val 10800000"/>
              <a:gd name="f1" fmla="val 5400000"/>
              <a:gd name="f2" fmla="val 180"/>
              <a:gd name="f3" fmla="val w"/>
              <a:gd name="f4" fmla="val h"/>
              <a:gd name="f5" fmla="val 0"/>
              <a:gd name="f6" fmla="val 21540"/>
              <a:gd name="f7" fmla="val 21600"/>
              <a:gd name="f8" fmla="val 20891"/>
              <a:gd name="f9" fmla="val 8608"/>
              <a:gd name="f10" fmla="val 20777"/>
              <a:gd name="f11" fmla="val 8424"/>
              <a:gd name="f12" fmla="val 20503"/>
              <a:gd name="f13" fmla="val 20411"/>
              <a:gd name="f14" fmla="val 19817"/>
              <a:gd name="f15" fmla="val 9664"/>
              <a:gd name="f16" fmla="val 19703"/>
              <a:gd name="f17" fmla="val 9847"/>
              <a:gd name="f18" fmla="val 19840"/>
              <a:gd name="f19" fmla="val 10100"/>
              <a:gd name="f20" fmla="val 20069"/>
              <a:gd name="f21" fmla="val 20320"/>
              <a:gd name="f22" fmla="val 17331"/>
              <a:gd name="f23" fmla="val 19305"/>
              <a:gd name="f24" fmla="val 18720"/>
              <a:gd name="f25" fmla="val 20911"/>
              <a:gd name="f26" fmla="val 16754"/>
              <a:gd name="f27" fmla="val 4251"/>
              <a:gd name="f28" fmla="val 2286"/>
              <a:gd name="f29" fmla="val 686"/>
              <a:gd name="f30" fmla="val 4774"/>
              <a:gd name="f31" fmla="val 2800"/>
              <a:gd name="f32" fmla="val 1194"/>
              <a:gd name="f33" fmla="val 12069"/>
              <a:gd name="f34" fmla="val 12206"/>
              <a:gd name="f35" fmla="val 1492"/>
              <a:gd name="f36" fmla="val 12480"/>
              <a:gd name="f37" fmla="val 1699"/>
              <a:gd name="f38" fmla="val 12823"/>
              <a:gd name="f39" fmla="val 13280"/>
              <a:gd name="f40" fmla="val 13669"/>
              <a:gd name="f41" fmla="val 1331"/>
              <a:gd name="f42" fmla="val 849"/>
              <a:gd name="f43" fmla="val 367"/>
              <a:gd name="f44" fmla="val 13303"/>
              <a:gd name="f45" fmla="val 12183"/>
              <a:gd name="f46" fmla="val 207"/>
              <a:gd name="f47" fmla="val 505"/>
              <a:gd name="f48" fmla="val 1897"/>
              <a:gd name="f49" fmla="val 2410"/>
              <a:gd name="f50" fmla="val 19695"/>
              <a:gd name="f51" fmla="val 19109"/>
              <a:gd name="f52" fmla="val 21006"/>
              <a:gd name="f53" fmla="val 10077"/>
              <a:gd name="f54" fmla="val 21257"/>
              <a:gd name="f55" fmla="val 21486"/>
              <a:gd name="f56" fmla="val 21509"/>
              <a:gd name="f57" fmla="val 9641"/>
              <a:gd name="f58" fmla="+- 0 0 -90"/>
              <a:gd name="f59" fmla="+- 0 0 -180"/>
              <a:gd name="f60" fmla="+- 0 0 -270"/>
              <a:gd name="f61" fmla="+- 0 0 -360"/>
              <a:gd name="f62" fmla="*/ f3 1 21540"/>
              <a:gd name="f63" fmla="*/ f4 1 21600"/>
              <a:gd name="f64" fmla="+- f7 0 f5"/>
              <a:gd name="f65" fmla="+- f6 0 f5"/>
              <a:gd name="f66" fmla="*/ f58 f0 1"/>
              <a:gd name="f67" fmla="*/ f59 f0 1"/>
              <a:gd name="f68" fmla="*/ f60 f0 1"/>
              <a:gd name="f69" fmla="*/ f61 f0 1"/>
              <a:gd name="f70" fmla="*/ f64 1 2"/>
              <a:gd name="f71" fmla="*/ f65 1 2"/>
              <a:gd name="f72" fmla="*/ f65 1 21540"/>
              <a:gd name="f73" fmla="*/ f64 1 21600"/>
              <a:gd name="f74" fmla="*/ f66 1 f2"/>
              <a:gd name="f75" fmla="*/ f67 1 f2"/>
              <a:gd name="f76" fmla="*/ f68 1 f2"/>
              <a:gd name="f77" fmla="*/ f69 1 f2"/>
              <a:gd name="f78" fmla="*/ f71 1 f72"/>
              <a:gd name="f79" fmla="*/ f70 1 f73"/>
              <a:gd name="f80" fmla="*/ 0 1 f72"/>
              <a:gd name="f81" fmla="*/ f6 1 f72"/>
              <a:gd name="f82" fmla="*/ 0 1 f73"/>
              <a:gd name="f83" fmla="*/ f7 1 f73"/>
              <a:gd name="f84" fmla="+- f74 0 f1"/>
              <a:gd name="f85" fmla="+- f75 0 f1"/>
              <a:gd name="f86" fmla="+- f76 0 f1"/>
              <a:gd name="f87" fmla="+- f77 0 f1"/>
              <a:gd name="f88" fmla="*/ f80 f62 1"/>
              <a:gd name="f89" fmla="*/ f81 f62 1"/>
              <a:gd name="f90" fmla="*/ f83 f63 1"/>
              <a:gd name="f91" fmla="*/ f82 f63 1"/>
              <a:gd name="f92" fmla="*/ f78 f62 1"/>
              <a:gd name="f93" fmla="*/ f79 f63 1"/>
            </a:gdLst>
            <a:ahLst/>
            <a:cxnLst>
              <a:cxn ang="3cd4">
                <a:pos x="hc" y="t"/>
              </a:cxn>
              <a:cxn ang="0">
                <a:pos x="r" y="vc"/>
              </a:cxn>
              <a:cxn ang="cd4">
                <a:pos x="hc" y="b"/>
              </a:cxn>
              <a:cxn ang="cd2">
                <a:pos x="l" y="vc"/>
              </a:cxn>
              <a:cxn ang="f84">
                <a:pos x="f92" y="f93"/>
              </a:cxn>
              <a:cxn ang="f85">
                <a:pos x="f92" y="f93"/>
              </a:cxn>
              <a:cxn ang="f86">
                <a:pos x="f92" y="f93"/>
              </a:cxn>
              <a:cxn ang="f87">
                <a:pos x="f92" y="f93"/>
              </a:cxn>
            </a:cxnLst>
            <a:rect l="f88" t="f91" r="f89" b="f90"/>
            <a:pathLst>
              <a:path w="21540" h="21600">
                <a:moveTo>
                  <a:pt x="f8" y="f9"/>
                </a:moveTo>
                <a:cubicBezTo>
                  <a:pt x="f10" y="f11"/>
                  <a:pt x="f12" y="f11"/>
                  <a:pt x="f13" y="f9"/>
                </a:cubicBezTo>
                <a:lnTo>
                  <a:pt x="f14" y="f15"/>
                </a:lnTo>
                <a:cubicBezTo>
                  <a:pt x="f16" y="f17"/>
                  <a:pt x="f18" y="f19"/>
                  <a:pt x="f20" y="f19"/>
                </a:cubicBezTo>
                <a:lnTo>
                  <a:pt x="f21" y="f19"/>
                </a:lnTo>
                <a:lnTo>
                  <a:pt x="f21" y="f22"/>
                </a:lnTo>
                <a:cubicBezTo>
                  <a:pt x="f21" y="f23"/>
                  <a:pt x="f24" y="f25"/>
                  <a:pt x="f26" y="f25"/>
                </a:cubicBezTo>
                <a:lnTo>
                  <a:pt x="f27" y="f25"/>
                </a:lnTo>
                <a:cubicBezTo>
                  <a:pt x="f28" y="f25"/>
                  <a:pt x="f29" y="f23"/>
                  <a:pt x="f29" y="f22"/>
                </a:cubicBezTo>
                <a:lnTo>
                  <a:pt x="f29" y="f30"/>
                </a:lnTo>
                <a:cubicBezTo>
                  <a:pt x="f29" y="f31"/>
                  <a:pt x="f28" y="f32"/>
                  <a:pt x="f27" y="f32"/>
                </a:cubicBezTo>
                <a:lnTo>
                  <a:pt x="f33" y="f32"/>
                </a:lnTo>
                <a:cubicBezTo>
                  <a:pt x="f34" y="f35"/>
                  <a:pt x="f36" y="f37"/>
                  <a:pt x="f38" y="f37"/>
                </a:cubicBezTo>
                <a:cubicBezTo>
                  <a:pt x="f39" y="f37"/>
                  <a:pt x="f40" y="f41"/>
                  <a:pt x="f40" y="f42"/>
                </a:cubicBezTo>
                <a:cubicBezTo>
                  <a:pt x="f40" y="f43"/>
                  <a:pt x="f44" y="f5"/>
                  <a:pt x="f38" y="f5"/>
                </a:cubicBezTo>
                <a:cubicBezTo>
                  <a:pt x="f36" y="f5"/>
                  <a:pt x="f45" y="f46"/>
                  <a:pt x="f33" y="f47"/>
                </a:cubicBezTo>
                <a:lnTo>
                  <a:pt x="f27" y="f47"/>
                </a:lnTo>
                <a:cubicBezTo>
                  <a:pt x="f48" y="f47"/>
                  <a:pt x="f5" y="f49"/>
                  <a:pt x="f5" y="f30"/>
                </a:cubicBezTo>
                <a:lnTo>
                  <a:pt x="f5" y="f22"/>
                </a:lnTo>
                <a:cubicBezTo>
                  <a:pt x="f5" y="f50"/>
                  <a:pt x="f48" y="f7"/>
                  <a:pt x="f27" y="f7"/>
                </a:cubicBezTo>
                <a:lnTo>
                  <a:pt x="f26" y="f7"/>
                </a:lnTo>
                <a:cubicBezTo>
                  <a:pt x="f51" y="f7"/>
                  <a:pt x="f52" y="f50"/>
                  <a:pt x="f52" y="f22"/>
                </a:cubicBezTo>
                <a:lnTo>
                  <a:pt x="f52" y="f53"/>
                </a:lnTo>
                <a:lnTo>
                  <a:pt x="f54" y="f53"/>
                </a:lnTo>
                <a:cubicBezTo>
                  <a:pt x="f55" y="f53"/>
                  <a:pt x="f7" y="f17"/>
                  <a:pt x="f56" y="f57"/>
                </a:cubicBezTo>
                <a:lnTo>
                  <a:pt x="f8" y="f9"/>
                </a:lnTo>
                <a:close/>
              </a:path>
            </a:pathLst>
          </a:custGeom>
          <a:solidFill>
            <a:srgbClr val="E15E32"/>
          </a:solidFill>
          <a:ln cap="flat">
            <a:noFill/>
            <a:prstDash val="solid"/>
          </a:ln>
        </p:spPr>
        <p:txBody>
          <a:bodyPr vert="horz" wrap="square" lIns="38103" tIns="38103" rIns="38103" bIns="38103" anchor="ctr" anchorCtr="0" compatLnSpc="1">
            <a:noAutofit/>
          </a:bodyPr>
          <a:lstStyle/>
          <a:p>
            <a:pPr marL="0" marR="0" lvl="0" indent="0" algn="l" defTabSz="914400" rtl="0" fontAlgn="auto" hangingPunct="1">
              <a:lnSpc>
                <a:spcPct val="100000"/>
              </a:lnSpc>
              <a:spcBef>
                <a:spcPts val="0"/>
              </a:spcBef>
              <a:spcAft>
                <a:spcPts val="0"/>
              </a:spcAft>
              <a:buNone/>
              <a:tabLst/>
              <a:defRPr sz="3000" b="0" i="0" u="none" strike="noStrike" kern="0" cap="none" spc="0" baseline="0">
                <a:solidFill>
                  <a:srgbClr val="FFFFFF"/>
                </a:solidFill>
                <a:uFillTx/>
              </a:defRPr>
            </a:pPr>
            <a:endParaRPr lang="en-GB" sz="3000" b="0" i="0" u="none" strike="noStrike" kern="1200" cap="none" spc="0" baseline="0">
              <a:solidFill>
                <a:srgbClr val="FFFFFF"/>
              </a:solidFill>
              <a:uFillTx/>
              <a:latin typeface="Arial"/>
            </a:endParaRPr>
          </a:p>
        </p:txBody>
      </p:sp>
      <p:sp>
        <p:nvSpPr>
          <p:cNvPr id="7" name="Shape">
            <a:extLst>
              <a:ext uri="{FF2B5EF4-FFF2-40B4-BE49-F238E27FC236}">
                <a16:creationId xmlns:a16="http://schemas.microsoft.com/office/drawing/2014/main" id="{CC09D70A-C46D-645A-D76C-75575FE2319C}"/>
              </a:ext>
            </a:extLst>
          </p:cNvPr>
          <p:cNvSpPr/>
          <p:nvPr/>
        </p:nvSpPr>
        <p:spPr>
          <a:xfrm>
            <a:off x="6581110" y="2999533"/>
            <a:ext cx="2681295" cy="2677363"/>
          </a:xfrm>
          <a:custGeom>
            <a:avLst/>
            <a:gdLst>
              <a:gd name="f0" fmla="val 10800000"/>
              <a:gd name="f1" fmla="val 5400000"/>
              <a:gd name="f2" fmla="val 180"/>
              <a:gd name="f3" fmla="val w"/>
              <a:gd name="f4" fmla="val h"/>
              <a:gd name="f5" fmla="val 0"/>
              <a:gd name="f6" fmla="val 21540"/>
              <a:gd name="f7" fmla="val 21600"/>
              <a:gd name="f8" fmla="val 20891"/>
              <a:gd name="f9" fmla="val 8608"/>
              <a:gd name="f10" fmla="val 20777"/>
              <a:gd name="f11" fmla="val 8424"/>
              <a:gd name="f12" fmla="val 20503"/>
              <a:gd name="f13" fmla="val 20411"/>
              <a:gd name="f14" fmla="val 19817"/>
              <a:gd name="f15" fmla="val 9664"/>
              <a:gd name="f16" fmla="val 19703"/>
              <a:gd name="f17" fmla="val 9847"/>
              <a:gd name="f18" fmla="val 19840"/>
              <a:gd name="f19" fmla="val 10100"/>
              <a:gd name="f20" fmla="val 20069"/>
              <a:gd name="f21" fmla="val 20320"/>
              <a:gd name="f22" fmla="val 17331"/>
              <a:gd name="f23" fmla="val 19305"/>
              <a:gd name="f24" fmla="val 18720"/>
              <a:gd name="f25" fmla="val 20911"/>
              <a:gd name="f26" fmla="val 16754"/>
              <a:gd name="f27" fmla="val 4251"/>
              <a:gd name="f28" fmla="val 2286"/>
              <a:gd name="f29" fmla="val 686"/>
              <a:gd name="f30" fmla="val 4774"/>
              <a:gd name="f31" fmla="val 2800"/>
              <a:gd name="f32" fmla="val 1194"/>
              <a:gd name="f33" fmla="val 11680"/>
              <a:gd name="f34" fmla="val 11817"/>
              <a:gd name="f35" fmla="val 1492"/>
              <a:gd name="f36" fmla="val 12091"/>
              <a:gd name="f37" fmla="val 1699"/>
              <a:gd name="f38" fmla="val 12434"/>
              <a:gd name="f39" fmla="val 12891"/>
              <a:gd name="f40" fmla="val 13280"/>
              <a:gd name="f41" fmla="val 1331"/>
              <a:gd name="f42" fmla="val 849"/>
              <a:gd name="f43" fmla="val 367"/>
              <a:gd name="f44" fmla="val 12914"/>
              <a:gd name="f45" fmla="val 11794"/>
              <a:gd name="f46" fmla="val 207"/>
              <a:gd name="f47" fmla="val 505"/>
              <a:gd name="f48" fmla="val 1897"/>
              <a:gd name="f49" fmla="val 2410"/>
              <a:gd name="f50" fmla="val 19695"/>
              <a:gd name="f51" fmla="val 19109"/>
              <a:gd name="f52" fmla="val 21006"/>
              <a:gd name="f53" fmla="val 10077"/>
              <a:gd name="f54" fmla="val 21257"/>
              <a:gd name="f55" fmla="val 21486"/>
              <a:gd name="f56" fmla="val 21509"/>
              <a:gd name="f57" fmla="val 9641"/>
              <a:gd name="f58" fmla="+- 0 0 -90"/>
              <a:gd name="f59" fmla="+- 0 0 -180"/>
              <a:gd name="f60" fmla="+- 0 0 -270"/>
              <a:gd name="f61" fmla="+- 0 0 -360"/>
              <a:gd name="f62" fmla="*/ f3 1 21540"/>
              <a:gd name="f63" fmla="*/ f4 1 21600"/>
              <a:gd name="f64" fmla="+- f7 0 f5"/>
              <a:gd name="f65" fmla="+- f6 0 f5"/>
              <a:gd name="f66" fmla="*/ f58 f0 1"/>
              <a:gd name="f67" fmla="*/ f59 f0 1"/>
              <a:gd name="f68" fmla="*/ f60 f0 1"/>
              <a:gd name="f69" fmla="*/ f61 f0 1"/>
              <a:gd name="f70" fmla="*/ f64 1 2"/>
              <a:gd name="f71" fmla="*/ f65 1 2"/>
              <a:gd name="f72" fmla="*/ f65 1 21540"/>
              <a:gd name="f73" fmla="*/ f64 1 21600"/>
              <a:gd name="f74" fmla="*/ f66 1 f2"/>
              <a:gd name="f75" fmla="*/ f67 1 f2"/>
              <a:gd name="f76" fmla="*/ f68 1 f2"/>
              <a:gd name="f77" fmla="*/ f69 1 f2"/>
              <a:gd name="f78" fmla="*/ f71 1 f72"/>
              <a:gd name="f79" fmla="*/ f70 1 f73"/>
              <a:gd name="f80" fmla="*/ 0 1 f72"/>
              <a:gd name="f81" fmla="*/ f6 1 f72"/>
              <a:gd name="f82" fmla="*/ 0 1 f73"/>
              <a:gd name="f83" fmla="*/ f7 1 f73"/>
              <a:gd name="f84" fmla="+- f74 0 f1"/>
              <a:gd name="f85" fmla="+- f75 0 f1"/>
              <a:gd name="f86" fmla="+- f76 0 f1"/>
              <a:gd name="f87" fmla="+- f77 0 f1"/>
              <a:gd name="f88" fmla="*/ f80 f62 1"/>
              <a:gd name="f89" fmla="*/ f81 f62 1"/>
              <a:gd name="f90" fmla="*/ f83 f63 1"/>
              <a:gd name="f91" fmla="*/ f82 f63 1"/>
              <a:gd name="f92" fmla="*/ f78 f62 1"/>
              <a:gd name="f93" fmla="*/ f79 f63 1"/>
            </a:gdLst>
            <a:ahLst/>
            <a:cxnLst>
              <a:cxn ang="3cd4">
                <a:pos x="hc" y="t"/>
              </a:cxn>
              <a:cxn ang="0">
                <a:pos x="r" y="vc"/>
              </a:cxn>
              <a:cxn ang="cd4">
                <a:pos x="hc" y="b"/>
              </a:cxn>
              <a:cxn ang="cd2">
                <a:pos x="l" y="vc"/>
              </a:cxn>
              <a:cxn ang="f84">
                <a:pos x="f92" y="f93"/>
              </a:cxn>
              <a:cxn ang="f85">
                <a:pos x="f92" y="f93"/>
              </a:cxn>
              <a:cxn ang="f86">
                <a:pos x="f92" y="f93"/>
              </a:cxn>
              <a:cxn ang="f87">
                <a:pos x="f92" y="f93"/>
              </a:cxn>
            </a:cxnLst>
            <a:rect l="f88" t="f91" r="f89" b="f90"/>
            <a:pathLst>
              <a:path w="21540" h="21600">
                <a:moveTo>
                  <a:pt x="f8" y="f9"/>
                </a:moveTo>
                <a:cubicBezTo>
                  <a:pt x="f10" y="f11"/>
                  <a:pt x="f12" y="f11"/>
                  <a:pt x="f13" y="f9"/>
                </a:cubicBezTo>
                <a:lnTo>
                  <a:pt x="f14" y="f15"/>
                </a:lnTo>
                <a:cubicBezTo>
                  <a:pt x="f16" y="f17"/>
                  <a:pt x="f18" y="f19"/>
                  <a:pt x="f20" y="f19"/>
                </a:cubicBezTo>
                <a:lnTo>
                  <a:pt x="f21" y="f19"/>
                </a:lnTo>
                <a:lnTo>
                  <a:pt x="f21" y="f22"/>
                </a:lnTo>
                <a:cubicBezTo>
                  <a:pt x="f21" y="f23"/>
                  <a:pt x="f24" y="f25"/>
                  <a:pt x="f26" y="f25"/>
                </a:cubicBezTo>
                <a:lnTo>
                  <a:pt x="f27" y="f25"/>
                </a:lnTo>
                <a:cubicBezTo>
                  <a:pt x="f28" y="f25"/>
                  <a:pt x="f29" y="f23"/>
                  <a:pt x="f29" y="f22"/>
                </a:cubicBezTo>
                <a:lnTo>
                  <a:pt x="f29" y="f30"/>
                </a:lnTo>
                <a:cubicBezTo>
                  <a:pt x="f29" y="f31"/>
                  <a:pt x="f28" y="f32"/>
                  <a:pt x="f27" y="f32"/>
                </a:cubicBezTo>
                <a:lnTo>
                  <a:pt x="f33" y="f32"/>
                </a:lnTo>
                <a:cubicBezTo>
                  <a:pt x="f34" y="f35"/>
                  <a:pt x="f36" y="f37"/>
                  <a:pt x="f38" y="f37"/>
                </a:cubicBezTo>
                <a:cubicBezTo>
                  <a:pt x="f39" y="f37"/>
                  <a:pt x="f40" y="f41"/>
                  <a:pt x="f40" y="f42"/>
                </a:cubicBezTo>
                <a:cubicBezTo>
                  <a:pt x="f40" y="f43"/>
                  <a:pt x="f44" y="f5"/>
                  <a:pt x="f38" y="f5"/>
                </a:cubicBezTo>
                <a:cubicBezTo>
                  <a:pt x="f36" y="f5"/>
                  <a:pt x="f45" y="f46"/>
                  <a:pt x="f33" y="f47"/>
                </a:cubicBezTo>
                <a:lnTo>
                  <a:pt x="f27" y="f47"/>
                </a:lnTo>
                <a:cubicBezTo>
                  <a:pt x="f48" y="f47"/>
                  <a:pt x="f5" y="f49"/>
                  <a:pt x="f5" y="f30"/>
                </a:cubicBezTo>
                <a:lnTo>
                  <a:pt x="f5" y="f22"/>
                </a:lnTo>
                <a:cubicBezTo>
                  <a:pt x="f5" y="f50"/>
                  <a:pt x="f48" y="f7"/>
                  <a:pt x="f27" y="f7"/>
                </a:cubicBezTo>
                <a:lnTo>
                  <a:pt x="f26" y="f7"/>
                </a:lnTo>
                <a:cubicBezTo>
                  <a:pt x="f51" y="f7"/>
                  <a:pt x="f52" y="f50"/>
                  <a:pt x="f52" y="f22"/>
                </a:cubicBezTo>
                <a:lnTo>
                  <a:pt x="f52" y="f53"/>
                </a:lnTo>
                <a:lnTo>
                  <a:pt x="f54" y="f53"/>
                </a:lnTo>
                <a:cubicBezTo>
                  <a:pt x="f55" y="f53"/>
                  <a:pt x="f7" y="f17"/>
                  <a:pt x="f56" y="f57"/>
                </a:cubicBezTo>
                <a:lnTo>
                  <a:pt x="f8" y="f9"/>
                </a:lnTo>
                <a:close/>
              </a:path>
            </a:pathLst>
          </a:custGeom>
          <a:solidFill>
            <a:srgbClr val="6E2466"/>
          </a:solidFill>
          <a:ln cap="flat">
            <a:noFill/>
            <a:prstDash val="solid"/>
          </a:ln>
        </p:spPr>
        <p:txBody>
          <a:bodyPr vert="horz" wrap="square" lIns="38103" tIns="38103" rIns="38103" bIns="38103" anchor="ctr" anchorCtr="0" compatLnSpc="1">
            <a:noAutofit/>
          </a:bodyPr>
          <a:lstStyle/>
          <a:p>
            <a:pPr marL="0" marR="0" lvl="0" indent="0" algn="l" defTabSz="914400" rtl="0" fontAlgn="auto" hangingPunct="1">
              <a:lnSpc>
                <a:spcPct val="100000"/>
              </a:lnSpc>
              <a:spcBef>
                <a:spcPts val="0"/>
              </a:spcBef>
              <a:spcAft>
                <a:spcPts val="0"/>
              </a:spcAft>
              <a:buNone/>
              <a:tabLst/>
              <a:defRPr sz="3000" b="0" i="0" u="none" strike="noStrike" kern="0" cap="none" spc="0" baseline="0">
                <a:solidFill>
                  <a:srgbClr val="FFFFFF"/>
                </a:solidFill>
                <a:uFillTx/>
              </a:defRPr>
            </a:pPr>
            <a:endParaRPr lang="en-GB" sz="3000" b="0" i="0" u="none" strike="noStrike" kern="1200" cap="none" spc="0" baseline="0">
              <a:solidFill>
                <a:srgbClr val="FFFFFF"/>
              </a:solidFill>
              <a:uFillTx/>
              <a:latin typeface="Arial"/>
            </a:endParaRPr>
          </a:p>
        </p:txBody>
      </p:sp>
      <p:sp>
        <p:nvSpPr>
          <p:cNvPr id="8" name="TextBox 33">
            <a:extLst>
              <a:ext uri="{FF2B5EF4-FFF2-40B4-BE49-F238E27FC236}">
                <a16:creationId xmlns:a16="http://schemas.microsoft.com/office/drawing/2014/main" id="{52442E18-87FD-1925-963B-76E1D9104B08}"/>
              </a:ext>
            </a:extLst>
          </p:cNvPr>
          <p:cNvSpPr txBox="1"/>
          <p:nvPr/>
        </p:nvSpPr>
        <p:spPr>
          <a:xfrm>
            <a:off x="8635474" y="1977511"/>
            <a:ext cx="2091031" cy="830997"/>
          </a:xfrm>
          <a:prstGeom prst="rect">
            <a:avLst/>
          </a:prstGeom>
          <a:noFill/>
          <a:ln cap="flat">
            <a:noFill/>
          </a:ln>
        </p:spPr>
        <p:txBody>
          <a:bodyPr vert="horz" wrap="square" lIns="0" tIns="45720" rIns="0" bIns="45720" anchor="b"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dirty="0">
                <a:solidFill>
                  <a:srgbClr val="0033A0"/>
                </a:solidFill>
                <a:uFillTx/>
                <a:latin typeface="Arial"/>
              </a:rPr>
              <a:t>Summary &amp;</a:t>
            </a:r>
            <a:br>
              <a:rPr lang="en-US" sz="2400" b="1" i="0" u="none" strike="noStrike" kern="1200" cap="none" spc="0" baseline="0" dirty="0">
                <a:solidFill>
                  <a:srgbClr val="0033A0"/>
                </a:solidFill>
                <a:uFillTx/>
                <a:latin typeface="Arial"/>
              </a:rPr>
            </a:br>
            <a:r>
              <a:rPr lang="en-US" sz="2400" b="1" i="0" u="none" strike="noStrike" kern="1200" cap="none" spc="0" baseline="0" dirty="0">
                <a:solidFill>
                  <a:srgbClr val="0033A0"/>
                </a:solidFill>
                <a:uFillTx/>
                <a:latin typeface="Arial"/>
              </a:rPr>
              <a:t>Conclusions</a:t>
            </a:r>
          </a:p>
        </p:txBody>
      </p:sp>
      <p:grpSp>
        <p:nvGrpSpPr>
          <p:cNvPr id="9" name="Group 35">
            <a:extLst>
              <a:ext uri="{FF2B5EF4-FFF2-40B4-BE49-F238E27FC236}">
                <a16:creationId xmlns:a16="http://schemas.microsoft.com/office/drawing/2014/main" id="{4E5FBC74-A167-633F-22FF-1D23288EE103}"/>
              </a:ext>
            </a:extLst>
          </p:cNvPr>
          <p:cNvGrpSpPr/>
          <p:nvPr/>
        </p:nvGrpSpPr>
        <p:grpSpPr>
          <a:xfrm>
            <a:off x="5068107" y="1964755"/>
            <a:ext cx="2091031" cy="1126273"/>
            <a:chOff x="5068107" y="1964755"/>
            <a:chExt cx="2091031" cy="1126273"/>
          </a:xfrm>
        </p:grpSpPr>
        <p:sp>
          <p:nvSpPr>
            <p:cNvPr id="10" name="TextBox 36">
              <a:extLst>
                <a:ext uri="{FF2B5EF4-FFF2-40B4-BE49-F238E27FC236}">
                  <a16:creationId xmlns:a16="http://schemas.microsoft.com/office/drawing/2014/main" id="{CF436569-EF0B-9E77-B545-5C68C3B70A0A}"/>
                </a:ext>
              </a:extLst>
            </p:cNvPr>
            <p:cNvSpPr txBox="1"/>
            <p:nvPr/>
          </p:nvSpPr>
          <p:spPr>
            <a:xfrm>
              <a:off x="5068107" y="1964755"/>
              <a:ext cx="2091031" cy="830997"/>
            </a:xfrm>
            <a:prstGeom prst="rect">
              <a:avLst/>
            </a:prstGeom>
            <a:noFill/>
            <a:ln cap="flat">
              <a:noFill/>
            </a:ln>
          </p:spPr>
          <p:txBody>
            <a:bodyPr vert="horz" wrap="square" lIns="0" tIns="45720" rIns="0" bIns="45720" anchor="b"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dirty="0">
                  <a:solidFill>
                    <a:srgbClr val="0033A0"/>
                  </a:solidFill>
                  <a:uFillTx/>
                  <a:latin typeface="Arial"/>
                </a:rPr>
                <a:t>Timeline &amp;  Plans</a:t>
              </a:r>
            </a:p>
          </p:txBody>
        </p:sp>
        <p:sp>
          <p:nvSpPr>
            <p:cNvPr id="11" name="TextBox 37">
              <a:extLst>
                <a:ext uri="{FF2B5EF4-FFF2-40B4-BE49-F238E27FC236}">
                  <a16:creationId xmlns:a16="http://schemas.microsoft.com/office/drawing/2014/main" id="{B2DA4212-FDB9-034A-405D-B4AB1C32192E}"/>
                </a:ext>
              </a:extLst>
            </p:cNvPr>
            <p:cNvSpPr txBox="1"/>
            <p:nvPr/>
          </p:nvSpPr>
          <p:spPr>
            <a:xfrm>
              <a:off x="5068107" y="2814029"/>
              <a:ext cx="2091031" cy="276999"/>
            </a:xfrm>
            <a:prstGeom prst="rect">
              <a:avLst/>
            </a:prstGeom>
            <a:noFill/>
            <a:ln cap="flat">
              <a:noFill/>
            </a:ln>
          </p:spPr>
          <p:txBody>
            <a:bodyPr vert="horz" wrap="square" lIns="0" tIns="45720" rIns="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33A0"/>
                </a:solidFill>
                <a:uFillTx/>
                <a:latin typeface="Arial"/>
              </a:endParaRPr>
            </a:p>
          </p:txBody>
        </p:sp>
      </p:grpSp>
      <p:sp>
        <p:nvSpPr>
          <p:cNvPr id="13" name="TextBox 39">
            <a:extLst>
              <a:ext uri="{FF2B5EF4-FFF2-40B4-BE49-F238E27FC236}">
                <a16:creationId xmlns:a16="http://schemas.microsoft.com/office/drawing/2014/main" id="{FD30E1F1-64A5-AE49-F96B-240B01D553B5}"/>
              </a:ext>
            </a:extLst>
          </p:cNvPr>
          <p:cNvSpPr txBox="1"/>
          <p:nvPr/>
        </p:nvSpPr>
        <p:spPr>
          <a:xfrm>
            <a:off x="1459967" y="1775828"/>
            <a:ext cx="2091031" cy="1200332"/>
          </a:xfrm>
          <a:prstGeom prst="rect">
            <a:avLst/>
          </a:prstGeom>
          <a:noFill/>
          <a:ln cap="flat">
            <a:noFill/>
          </a:ln>
        </p:spPr>
        <p:txBody>
          <a:bodyPr vert="horz" wrap="square" lIns="0" tIns="45720" rIns="0" bIns="45720" anchor="b"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0" cap="none" spc="0" baseline="0" dirty="0">
                <a:solidFill>
                  <a:srgbClr val="0033A0"/>
                </a:solidFill>
                <a:uFillTx/>
                <a:latin typeface="Arial"/>
              </a:rPr>
              <a:t>Progress since the last ESPP</a:t>
            </a:r>
            <a:endParaRPr lang="en-US" sz="2400" b="1" i="0" u="none" strike="noStrike" kern="1200" cap="none" spc="0" baseline="0" dirty="0">
              <a:solidFill>
                <a:srgbClr val="0033A0"/>
              </a:solidFill>
              <a:uFillTx/>
              <a:latin typeface="Arial"/>
            </a:endParaRPr>
          </a:p>
        </p:txBody>
      </p:sp>
      <p:sp>
        <p:nvSpPr>
          <p:cNvPr id="16" name="TextBox 45">
            <a:extLst>
              <a:ext uri="{FF2B5EF4-FFF2-40B4-BE49-F238E27FC236}">
                <a16:creationId xmlns:a16="http://schemas.microsoft.com/office/drawing/2014/main" id="{75432895-5294-A0B1-CC72-72F143865906}"/>
              </a:ext>
            </a:extLst>
          </p:cNvPr>
          <p:cNvSpPr txBox="1"/>
          <p:nvPr/>
        </p:nvSpPr>
        <p:spPr>
          <a:xfrm>
            <a:off x="6879003" y="4162101"/>
            <a:ext cx="2004236" cy="830997"/>
          </a:xfrm>
          <a:prstGeom prst="rect">
            <a:avLst/>
          </a:prstGeom>
          <a:noFill/>
          <a:ln cap="flat">
            <a:noFill/>
          </a:ln>
        </p:spPr>
        <p:txBody>
          <a:bodyPr vert="horz" wrap="square" lIns="0" tIns="45720" rIns="0" bIns="45720" anchor="b"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dirty="0">
                <a:solidFill>
                  <a:srgbClr val="0033A0"/>
                </a:solidFill>
                <a:uFillTx/>
                <a:latin typeface="Arial"/>
              </a:rPr>
              <a:t>Possible HEP Contributions</a:t>
            </a:r>
          </a:p>
        </p:txBody>
      </p:sp>
      <p:sp>
        <p:nvSpPr>
          <p:cNvPr id="17" name="Datumsplatzhalter 39">
            <a:extLst>
              <a:ext uri="{FF2B5EF4-FFF2-40B4-BE49-F238E27FC236}">
                <a16:creationId xmlns:a16="http://schemas.microsoft.com/office/drawing/2014/main" id="{7F209EF1-C238-CFC5-AC86-B8D4E0F4FA53}"/>
              </a:ext>
            </a:extLst>
          </p:cNvPr>
          <p:cNvSpPr txBox="1"/>
          <p:nvPr/>
        </p:nvSpPr>
        <p:spPr>
          <a:xfrm>
            <a:off x="2495598" y="6378351"/>
            <a:ext cx="1620792"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0033A0"/>
                </a:solidFill>
                <a:uFillTx/>
                <a:latin typeface="Arial"/>
              </a:rPr>
              <a:t>23.06.2025</a:t>
            </a:r>
            <a:endParaRPr lang="en-GB" sz="1000" b="0" i="0" u="none" strike="noStrike" kern="1200" cap="none" spc="0" baseline="0">
              <a:solidFill>
                <a:srgbClr val="0033A0"/>
              </a:solidFill>
              <a:uFillTx/>
              <a:latin typeface="Arial"/>
            </a:endParaRPr>
          </a:p>
        </p:txBody>
      </p:sp>
      <p:sp>
        <p:nvSpPr>
          <p:cNvPr id="19" name="Fußzeilenplatzhalter 3">
            <a:extLst>
              <a:ext uri="{FF2B5EF4-FFF2-40B4-BE49-F238E27FC236}">
                <a16:creationId xmlns:a16="http://schemas.microsoft.com/office/drawing/2014/main" id="{6493CE73-1586-9C17-477F-1C553AB2BE8A}"/>
              </a:ext>
            </a:extLst>
          </p:cNvPr>
          <p:cNvSpPr txBox="1"/>
          <p:nvPr/>
        </p:nvSpPr>
        <p:spPr>
          <a:xfrm>
            <a:off x="4259266" y="6383847"/>
            <a:ext cx="6572222"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33A0"/>
                </a:solidFill>
                <a:uFillTx/>
                <a:latin typeface="Arial"/>
              </a:rPr>
              <a:t>High-Gradient Wakefield Accelerators, ESPP Symposium Venice 2025</a:t>
            </a:r>
          </a:p>
        </p:txBody>
      </p:sp>
      <p:sp>
        <p:nvSpPr>
          <p:cNvPr id="21" name="TextBox 42">
            <a:extLst>
              <a:ext uri="{FF2B5EF4-FFF2-40B4-BE49-F238E27FC236}">
                <a16:creationId xmlns:a16="http://schemas.microsoft.com/office/drawing/2014/main" id="{0821DCA4-F56C-483F-1E71-3C6B311DA200}"/>
              </a:ext>
            </a:extLst>
          </p:cNvPr>
          <p:cNvSpPr txBox="1"/>
          <p:nvPr/>
        </p:nvSpPr>
        <p:spPr>
          <a:xfrm>
            <a:off x="3291245" y="3798332"/>
            <a:ext cx="2037500" cy="1569660"/>
          </a:xfrm>
          <a:prstGeom prst="rect">
            <a:avLst/>
          </a:prstGeom>
          <a:noFill/>
          <a:ln cap="flat">
            <a:noFill/>
          </a:ln>
        </p:spPr>
        <p:txBody>
          <a:bodyPr vert="horz" wrap="square" lIns="0" tIns="45720" rIns="0" bIns="45720" anchor="b"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dirty="0">
                <a:solidFill>
                  <a:srgbClr val="0033A0"/>
                </a:solidFill>
                <a:uFillTx/>
                <a:latin typeface="Arial"/>
              </a:rPr>
              <a:t>Applications &amp; Collider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dirty="0">
                <a:solidFill>
                  <a:srgbClr val="0033A0"/>
                </a:solidFill>
                <a:latin typeface="Arial"/>
              </a:rPr>
              <a:t>Design</a:t>
            </a:r>
            <a:r>
              <a:rPr lang="en-US" sz="2400" b="1" i="0" u="none" strike="noStrike" kern="1200" cap="none" spc="0" baseline="0" dirty="0">
                <a:solidFill>
                  <a:srgbClr val="0033A0"/>
                </a:solidFill>
                <a:uFillTx/>
                <a:latin typeface="Arial"/>
              </a:rPr>
              <a:t> Studies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p:bldP spid="16" grpId="0"/>
      <p:bldP spid="21" grpId="0"/>
    </p:bldLst>
  </p:timing>
</p:sld>
</file>

<file path=ppt/slides/slide40.xml><?xml version="1.0" encoding="utf-8"?>
<p:sld xmlns:a="http://schemas.openxmlformats.org/drawingml/2006/main" xmlns:r="http://schemas.openxmlformats.org/officeDocument/2006/relationships" xmlns:p="http://schemas.openxmlformats.org/presentationml/2006/main">
  <p:cSld name="Slide50">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73744233-2F99-023A-8C71-EF4DC97E0B0D}"/>
              </a:ext>
            </a:extLst>
          </p:cNvPr>
          <p:cNvSpPr txBox="1"/>
          <p:nvPr/>
        </p:nvSpPr>
        <p:spPr>
          <a:xfrm>
            <a:off x="2495598" y="6378351"/>
            <a:ext cx="1620792"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539C243-5DB8-4C86-B87B-00447E1EA087}" type="datetime1">
              <a:rPr lang="de-CH" sz="1000" b="0" i="0" u="none" strike="noStrike" kern="1200" cap="none" spc="0" baseline="0">
                <a:solidFill>
                  <a:srgbClr val="0033A0"/>
                </a:solidFill>
                <a:uFillTx/>
                <a:latin typeface="Arial"/>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20.06.2025</a:t>
            </a:fld>
            <a:endParaRPr lang="en-US" sz="1000" b="0" i="0" u="none" strike="noStrike" kern="1200" cap="none" spc="0" baseline="0">
              <a:solidFill>
                <a:srgbClr val="0033A0"/>
              </a:solidFill>
              <a:uFillTx/>
              <a:latin typeface="Arial"/>
            </a:endParaRPr>
          </a:p>
        </p:txBody>
      </p:sp>
      <p:sp>
        <p:nvSpPr>
          <p:cNvPr id="4" name="Fußzeilenplatzhalter 3">
            <a:extLst>
              <a:ext uri="{FF2B5EF4-FFF2-40B4-BE49-F238E27FC236}">
                <a16:creationId xmlns:a16="http://schemas.microsoft.com/office/drawing/2014/main" id="{726DD2EA-D786-50D4-7E89-4A75E4210E32}"/>
              </a:ext>
            </a:extLst>
          </p:cNvPr>
          <p:cNvSpPr txBox="1"/>
          <p:nvPr/>
        </p:nvSpPr>
        <p:spPr>
          <a:xfrm>
            <a:off x="4259266" y="6383847"/>
            <a:ext cx="6572222"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33A0"/>
                </a:solidFill>
                <a:uFillTx/>
                <a:latin typeface="Arial"/>
              </a:rPr>
              <a:t>Presenter | Presentation Title</a:t>
            </a:r>
          </a:p>
        </p:txBody>
      </p:sp>
      <p:sp>
        <p:nvSpPr>
          <p:cNvPr id="5" name="Foliennummernplatzhalter 4">
            <a:extLst>
              <a:ext uri="{FF2B5EF4-FFF2-40B4-BE49-F238E27FC236}">
                <a16:creationId xmlns:a16="http://schemas.microsoft.com/office/drawing/2014/main" id="{13EC6A92-D4EA-A169-50F9-3E7445B89808}"/>
              </a:ext>
            </a:extLst>
          </p:cNvPr>
          <p:cNvSpPr txBox="1"/>
          <p:nvPr/>
        </p:nvSpPr>
        <p:spPr>
          <a:xfrm>
            <a:off x="11107545" y="6383847"/>
            <a:ext cx="681255"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7285187-B752-4BB7-B6D7-024CB44F15F6}" type="slidenum">
              <a:rPr lang="en-US" sz="1000" b="0" i="0" u="none" strike="noStrike" kern="1200" cap="none" spc="0" baseline="0">
                <a:solidFill>
                  <a:srgbClr val="0033A0"/>
                </a:solidFill>
                <a:uFillTx/>
                <a:latin typeface="Arial"/>
              </a:rPr>
              <a:t>40</a:t>
            </a:fld>
            <a:endParaRPr lang="en-US" sz="1000" b="0" i="0" u="none" strike="noStrike" kern="1200" cap="none" spc="0" baseline="0">
              <a:solidFill>
                <a:srgbClr val="0033A0"/>
              </a:solidFill>
              <a:uFillTx/>
              <a:latin typeface="Arial"/>
            </a:endParaRPr>
          </a:p>
        </p:txBody>
      </p:sp>
      <p:pic>
        <p:nvPicPr>
          <p:cNvPr id="6" name="Picture 6">
            <a:extLst>
              <a:ext uri="{FF2B5EF4-FFF2-40B4-BE49-F238E27FC236}">
                <a16:creationId xmlns:a16="http://schemas.microsoft.com/office/drawing/2014/main" id="{D8044E8A-DF30-4163-81A7-E31F440DDDD5}"/>
              </a:ext>
            </a:extLst>
          </p:cNvPr>
          <p:cNvPicPr>
            <a:picLocks noChangeAspect="1"/>
          </p:cNvPicPr>
          <p:nvPr/>
        </p:nvPicPr>
        <p:blipFill>
          <a:blip r:embed="rId2"/>
          <a:srcRect l="13754"/>
          <a:stretch>
            <a:fillRect/>
          </a:stretch>
        </p:blipFill>
        <p:spPr>
          <a:xfrm>
            <a:off x="1909806" y="2629402"/>
            <a:ext cx="4698918" cy="1685925"/>
          </a:xfrm>
          <a:prstGeom prst="rect">
            <a:avLst/>
          </a:prstGeom>
          <a:noFill/>
          <a:ln cap="flat">
            <a:noFill/>
          </a:ln>
        </p:spPr>
      </p:pic>
      <p:pic>
        <p:nvPicPr>
          <p:cNvPr id="7" name="Picture 6">
            <a:extLst>
              <a:ext uri="{FF2B5EF4-FFF2-40B4-BE49-F238E27FC236}">
                <a16:creationId xmlns:a16="http://schemas.microsoft.com/office/drawing/2014/main" id="{48AFDE4F-DB02-1CD3-030D-E2ABB30B0F42}"/>
              </a:ext>
            </a:extLst>
          </p:cNvPr>
          <p:cNvPicPr>
            <a:picLocks noChangeAspect="1"/>
          </p:cNvPicPr>
          <p:nvPr/>
        </p:nvPicPr>
        <p:blipFill>
          <a:blip r:embed="rId3"/>
          <a:srcRect r="86335"/>
          <a:stretch>
            <a:fillRect/>
          </a:stretch>
        </p:blipFill>
        <p:spPr>
          <a:xfrm>
            <a:off x="6473165" y="2600233"/>
            <a:ext cx="744541" cy="1685925"/>
          </a:xfrm>
          <a:prstGeom prst="rect">
            <a:avLst/>
          </a:prstGeom>
          <a:noFill/>
          <a:ln cap="flat">
            <a:noFill/>
          </a:ln>
        </p:spPr>
      </p:pic>
      <p:cxnSp>
        <p:nvCxnSpPr>
          <p:cNvPr id="8" name="Gerade Verbindung mit Pfeil 6">
            <a:extLst>
              <a:ext uri="{FF2B5EF4-FFF2-40B4-BE49-F238E27FC236}">
                <a16:creationId xmlns:a16="http://schemas.microsoft.com/office/drawing/2014/main" id="{C7438371-ABF5-D98C-3DEC-00FC33247465}"/>
              </a:ext>
            </a:extLst>
          </p:cNvPr>
          <p:cNvCxnSpPr/>
          <p:nvPr/>
        </p:nvCxnSpPr>
        <p:spPr>
          <a:xfrm flipH="1">
            <a:off x="4871520" y="3476146"/>
            <a:ext cx="827999" cy="0"/>
          </a:xfrm>
          <a:prstGeom prst="straightConnector1">
            <a:avLst/>
          </a:prstGeom>
          <a:noFill/>
          <a:ln w="76196" cap="flat">
            <a:solidFill>
              <a:srgbClr val="E15E32"/>
            </a:solidFill>
            <a:prstDash val="solid"/>
            <a:miter/>
            <a:tailEnd type="arrow"/>
          </a:ln>
        </p:spPr>
      </p:cxnSp>
      <p:cxnSp>
        <p:nvCxnSpPr>
          <p:cNvPr id="9" name="Gerade Verbindung mit Pfeil 7">
            <a:extLst>
              <a:ext uri="{FF2B5EF4-FFF2-40B4-BE49-F238E27FC236}">
                <a16:creationId xmlns:a16="http://schemas.microsoft.com/office/drawing/2014/main" id="{4FE64079-ECE0-919F-3633-5631D0BC9F09}"/>
              </a:ext>
            </a:extLst>
          </p:cNvPr>
          <p:cNvCxnSpPr/>
          <p:nvPr/>
        </p:nvCxnSpPr>
        <p:spPr>
          <a:xfrm rot="10799975" flipH="1">
            <a:off x="5771491" y="3476146"/>
            <a:ext cx="827999" cy="0"/>
          </a:xfrm>
          <a:prstGeom prst="straightConnector1">
            <a:avLst/>
          </a:prstGeom>
          <a:noFill/>
          <a:ln w="76196" cap="flat">
            <a:solidFill>
              <a:srgbClr val="BEBECB"/>
            </a:solidFill>
            <a:prstDash val="solid"/>
            <a:miter/>
            <a:tailEnd type="arrow"/>
          </a:ln>
        </p:spPr>
      </p:cxnSp>
      <p:cxnSp>
        <p:nvCxnSpPr>
          <p:cNvPr id="10" name="Gerade Verbindung mit Pfeil 9">
            <a:extLst>
              <a:ext uri="{FF2B5EF4-FFF2-40B4-BE49-F238E27FC236}">
                <a16:creationId xmlns:a16="http://schemas.microsoft.com/office/drawing/2014/main" id="{8FE16B40-3E9C-A15D-9335-49C51240FEC0}"/>
              </a:ext>
            </a:extLst>
          </p:cNvPr>
          <p:cNvCxnSpPr/>
          <p:nvPr/>
        </p:nvCxnSpPr>
        <p:spPr>
          <a:xfrm flipV="1">
            <a:off x="5739999" y="2838581"/>
            <a:ext cx="0" cy="612821"/>
          </a:xfrm>
          <a:prstGeom prst="straightConnector1">
            <a:avLst/>
          </a:prstGeom>
          <a:noFill/>
          <a:ln w="76196" cap="flat">
            <a:solidFill>
              <a:srgbClr val="0033A0"/>
            </a:solidFill>
            <a:prstDash val="solid"/>
            <a:miter/>
            <a:tailEnd type="arrow"/>
          </a:ln>
        </p:spPr>
      </p:cxnSp>
      <p:cxnSp>
        <p:nvCxnSpPr>
          <p:cNvPr id="11" name="Gerade Verbindung mit Pfeil 11">
            <a:extLst>
              <a:ext uri="{FF2B5EF4-FFF2-40B4-BE49-F238E27FC236}">
                <a16:creationId xmlns:a16="http://schemas.microsoft.com/office/drawing/2014/main" id="{906A01E1-307A-0E69-A8FA-74EEA2DCD4BB}"/>
              </a:ext>
            </a:extLst>
          </p:cNvPr>
          <p:cNvCxnSpPr/>
          <p:nvPr/>
        </p:nvCxnSpPr>
        <p:spPr>
          <a:xfrm rot="10799975" flipV="1">
            <a:off x="5739999" y="3516580"/>
            <a:ext cx="0" cy="612822"/>
          </a:xfrm>
          <a:prstGeom prst="straightConnector1">
            <a:avLst/>
          </a:prstGeom>
          <a:noFill/>
          <a:ln w="76196" cap="flat">
            <a:solidFill>
              <a:srgbClr val="0033A0"/>
            </a:solidFill>
            <a:prstDash val="solid"/>
            <a:miter/>
            <a:tailEnd type="arrow"/>
          </a:ln>
        </p:spPr>
      </p:cxnSp>
      <p:cxnSp>
        <p:nvCxnSpPr>
          <p:cNvPr id="12" name="Gerade Verbindung mit Pfeil 12">
            <a:extLst>
              <a:ext uri="{FF2B5EF4-FFF2-40B4-BE49-F238E27FC236}">
                <a16:creationId xmlns:a16="http://schemas.microsoft.com/office/drawing/2014/main" id="{9DE86F48-00D0-38B2-33A2-DEE9A8FADC79}"/>
              </a:ext>
            </a:extLst>
          </p:cNvPr>
          <p:cNvCxnSpPr/>
          <p:nvPr/>
        </p:nvCxnSpPr>
        <p:spPr>
          <a:xfrm flipV="1">
            <a:off x="4907429" y="3476146"/>
            <a:ext cx="0" cy="612822"/>
          </a:xfrm>
          <a:prstGeom prst="straightConnector1">
            <a:avLst/>
          </a:prstGeom>
          <a:noFill/>
          <a:ln w="76196" cap="flat">
            <a:solidFill>
              <a:srgbClr val="6E2466"/>
            </a:solidFill>
            <a:prstDash val="solid"/>
            <a:miter/>
            <a:tailEnd type="arrow"/>
          </a:ln>
        </p:spPr>
      </p:cxnSp>
      <p:cxnSp>
        <p:nvCxnSpPr>
          <p:cNvPr id="13" name="Gerade Verbindung mit Pfeil 13">
            <a:extLst>
              <a:ext uri="{FF2B5EF4-FFF2-40B4-BE49-F238E27FC236}">
                <a16:creationId xmlns:a16="http://schemas.microsoft.com/office/drawing/2014/main" id="{6E977535-A065-1F5C-2B09-9DD2EA8CD4AD}"/>
              </a:ext>
            </a:extLst>
          </p:cNvPr>
          <p:cNvCxnSpPr/>
          <p:nvPr/>
        </p:nvCxnSpPr>
        <p:spPr>
          <a:xfrm rot="10799975" flipV="1">
            <a:off x="4907429" y="2828055"/>
            <a:ext cx="0" cy="612822"/>
          </a:xfrm>
          <a:prstGeom prst="straightConnector1">
            <a:avLst/>
          </a:prstGeom>
          <a:noFill/>
          <a:ln w="76196" cap="flat">
            <a:solidFill>
              <a:srgbClr val="6E2466"/>
            </a:solidFill>
            <a:prstDash val="solid"/>
            <a:miter/>
            <a:tailEnd type="arrow"/>
          </a:ln>
        </p:spPr>
      </p:cxnSp>
      <p:cxnSp>
        <p:nvCxnSpPr>
          <p:cNvPr id="14" name="Gerade Verbindung mit Pfeil 14">
            <a:extLst>
              <a:ext uri="{FF2B5EF4-FFF2-40B4-BE49-F238E27FC236}">
                <a16:creationId xmlns:a16="http://schemas.microsoft.com/office/drawing/2014/main" id="{6EF6DC56-CDF3-BF8C-496E-7BAE37B6FEC4}"/>
              </a:ext>
            </a:extLst>
          </p:cNvPr>
          <p:cNvCxnSpPr/>
          <p:nvPr/>
        </p:nvCxnSpPr>
        <p:spPr>
          <a:xfrm flipH="1">
            <a:off x="3179240" y="3470916"/>
            <a:ext cx="827999" cy="0"/>
          </a:xfrm>
          <a:prstGeom prst="straightConnector1">
            <a:avLst/>
          </a:prstGeom>
          <a:noFill/>
          <a:ln w="76196" cap="flat">
            <a:solidFill>
              <a:srgbClr val="E15E32"/>
            </a:solidFill>
            <a:prstDash val="solid"/>
            <a:miter/>
            <a:tailEnd type="arrow"/>
          </a:ln>
        </p:spPr>
      </p:cxnSp>
      <p:cxnSp>
        <p:nvCxnSpPr>
          <p:cNvPr id="15" name="Gerade Verbindung mit Pfeil 14">
            <a:extLst>
              <a:ext uri="{FF2B5EF4-FFF2-40B4-BE49-F238E27FC236}">
                <a16:creationId xmlns:a16="http://schemas.microsoft.com/office/drawing/2014/main" id="{E1D2F551-558A-E5FD-36B6-D0343852CEB0}"/>
              </a:ext>
            </a:extLst>
          </p:cNvPr>
          <p:cNvCxnSpPr/>
          <p:nvPr/>
        </p:nvCxnSpPr>
        <p:spPr>
          <a:xfrm rot="10799975" flipH="1">
            <a:off x="4079211" y="3470916"/>
            <a:ext cx="827999" cy="0"/>
          </a:xfrm>
          <a:prstGeom prst="straightConnector1">
            <a:avLst/>
          </a:prstGeom>
          <a:noFill/>
          <a:ln w="76196" cap="flat">
            <a:solidFill>
              <a:srgbClr val="BEBECB"/>
            </a:solidFill>
            <a:prstDash val="solid"/>
            <a:miter/>
            <a:tailEnd type="arrow"/>
          </a:ln>
        </p:spPr>
      </p:cxnSp>
      <p:cxnSp>
        <p:nvCxnSpPr>
          <p:cNvPr id="16" name="Gerade Verbindung mit Pfeil 15">
            <a:extLst>
              <a:ext uri="{FF2B5EF4-FFF2-40B4-BE49-F238E27FC236}">
                <a16:creationId xmlns:a16="http://schemas.microsoft.com/office/drawing/2014/main" id="{4307CA23-83D3-9723-7221-64F0306017D2}"/>
              </a:ext>
            </a:extLst>
          </p:cNvPr>
          <p:cNvCxnSpPr/>
          <p:nvPr/>
        </p:nvCxnSpPr>
        <p:spPr>
          <a:xfrm flipV="1">
            <a:off x="4047719" y="2833350"/>
            <a:ext cx="0" cy="612822"/>
          </a:xfrm>
          <a:prstGeom prst="straightConnector1">
            <a:avLst/>
          </a:prstGeom>
          <a:noFill/>
          <a:ln w="76196" cap="flat">
            <a:solidFill>
              <a:srgbClr val="0033A0"/>
            </a:solidFill>
            <a:prstDash val="solid"/>
            <a:miter/>
            <a:tailEnd type="arrow"/>
          </a:ln>
        </p:spPr>
      </p:cxnSp>
      <p:cxnSp>
        <p:nvCxnSpPr>
          <p:cNvPr id="17" name="Gerade Verbindung mit Pfeil 16">
            <a:extLst>
              <a:ext uri="{FF2B5EF4-FFF2-40B4-BE49-F238E27FC236}">
                <a16:creationId xmlns:a16="http://schemas.microsoft.com/office/drawing/2014/main" id="{31BE6100-1017-B9DA-5CA9-4E010E31EB21}"/>
              </a:ext>
            </a:extLst>
          </p:cNvPr>
          <p:cNvCxnSpPr/>
          <p:nvPr/>
        </p:nvCxnSpPr>
        <p:spPr>
          <a:xfrm rot="10799975" flipV="1">
            <a:off x="4047719" y="3511415"/>
            <a:ext cx="0" cy="612822"/>
          </a:xfrm>
          <a:prstGeom prst="straightConnector1">
            <a:avLst/>
          </a:prstGeom>
          <a:noFill/>
          <a:ln w="76196" cap="flat">
            <a:solidFill>
              <a:srgbClr val="0033A0"/>
            </a:solidFill>
            <a:prstDash val="solid"/>
            <a:miter/>
            <a:tailEnd type="arrow"/>
          </a:ln>
        </p:spPr>
      </p:cxnSp>
      <p:cxnSp>
        <p:nvCxnSpPr>
          <p:cNvPr id="18" name="Gerade Verbindung mit Pfeil 17">
            <a:extLst>
              <a:ext uri="{FF2B5EF4-FFF2-40B4-BE49-F238E27FC236}">
                <a16:creationId xmlns:a16="http://schemas.microsoft.com/office/drawing/2014/main" id="{45F43A04-9E74-62D5-0CC0-B35755A984A8}"/>
              </a:ext>
            </a:extLst>
          </p:cNvPr>
          <p:cNvCxnSpPr/>
          <p:nvPr/>
        </p:nvCxnSpPr>
        <p:spPr>
          <a:xfrm flipV="1">
            <a:off x="3215149" y="3470916"/>
            <a:ext cx="0" cy="612821"/>
          </a:xfrm>
          <a:prstGeom prst="straightConnector1">
            <a:avLst/>
          </a:prstGeom>
          <a:noFill/>
          <a:ln w="76196" cap="flat">
            <a:solidFill>
              <a:srgbClr val="6E2466"/>
            </a:solidFill>
            <a:prstDash val="solid"/>
            <a:miter/>
            <a:tailEnd type="arrow"/>
          </a:ln>
        </p:spPr>
      </p:cxnSp>
      <p:cxnSp>
        <p:nvCxnSpPr>
          <p:cNvPr id="19" name="Gerade Verbindung mit Pfeil 18">
            <a:extLst>
              <a:ext uri="{FF2B5EF4-FFF2-40B4-BE49-F238E27FC236}">
                <a16:creationId xmlns:a16="http://schemas.microsoft.com/office/drawing/2014/main" id="{8D23AB8A-960C-19EB-07E0-E1C1E2FAA86A}"/>
              </a:ext>
            </a:extLst>
          </p:cNvPr>
          <p:cNvCxnSpPr/>
          <p:nvPr/>
        </p:nvCxnSpPr>
        <p:spPr>
          <a:xfrm rot="10799975" flipV="1">
            <a:off x="3215149" y="2822771"/>
            <a:ext cx="0" cy="612821"/>
          </a:xfrm>
          <a:prstGeom prst="straightConnector1">
            <a:avLst/>
          </a:prstGeom>
          <a:noFill/>
          <a:ln w="76196" cap="flat">
            <a:solidFill>
              <a:srgbClr val="6E2466"/>
            </a:solidFill>
            <a:prstDash val="solid"/>
            <a:miter/>
            <a:tailEnd type="arrow"/>
          </a:ln>
        </p:spPr>
      </p:cxnSp>
      <p:cxnSp>
        <p:nvCxnSpPr>
          <p:cNvPr id="20" name="Gerade Verbindung mit Pfeil 19">
            <a:extLst>
              <a:ext uri="{FF2B5EF4-FFF2-40B4-BE49-F238E27FC236}">
                <a16:creationId xmlns:a16="http://schemas.microsoft.com/office/drawing/2014/main" id="{FA37A7AB-FE6F-408E-724F-41C654CD6139}"/>
              </a:ext>
            </a:extLst>
          </p:cNvPr>
          <p:cNvCxnSpPr/>
          <p:nvPr/>
        </p:nvCxnSpPr>
        <p:spPr>
          <a:xfrm rot="10799975" flipH="1">
            <a:off x="2396349" y="3457922"/>
            <a:ext cx="827999" cy="0"/>
          </a:xfrm>
          <a:prstGeom prst="straightConnector1">
            <a:avLst/>
          </a:prstGeom>
          <a:noFill/>
          <a:ln w="76196" cap="flat">
            <a:solidFill>
              <a:srgbClr val="BEBECB"/>
            </a:solidFill>
            <a:prstDash val="solid"/>
            <a:miter/>
            <a:tailEnd type="arrow"/>
          </a:ln>
        </p:spPr>
      </p:cxnSp>
      <p:cxnSp>
        <p:nvCxnSpPr>
          <p:cNvPr id="21" name="Gerade Verbindung mit Pfeil 20">
            <a:extLst>
              <a:ext uri="{FF2B5EF4-FFF2-40B4-BE49-F238E27FC236}">
                <a16:creationId xmlns:a16="http://schemas.microsoft.com/office/drawing/2014/main" id="{E6045077-1809-092F-06EE-190E4960525E}"/>
              </a:ext>
            </a:extLst>
          </p:cNvPr>
          <p:cNvCxnSpPr/>
          <p:nvPr/>
        </p:nvCxnSpPr>
        <p:spPr>
          <a:xfrm flipV="1">
            <a:off x="2364821" y="2820366"/>
            <a:ext cx="0" cy="612821"/>
          </a:xfrm>
          <a:prstGeom prst="straightConnector1">
            <a:avLst/>
          </a:prstGeom>
          <a:noFill/>
          <a:ln w="76196" cap="flat">
            <a:solidFill>
              <a:srgbClr val="0033A0"/>
            </a:solidFill>
            <a:prstDash val="solid"/>
            <a:miter/>
            <a:tailEnd type="arrow"/>
          </a:ln>
        </p:spPr>
      </p:cxnSp>
      <p:cxnSp>
        <p:nvCxnSpPr>
          <p:cNvPr id="22" name="Gerade Verbindung mit Pfeil 21">
            <a:extLst>
              <a:ext uri="{FF2B5EF4-FFF2-40B4-BE49-F238E27FC236}">
                <a16:creationId xmlns:a16="http://schemas.microsoft.com/office/drawing/2014/main" id="{FD6F8302-0AA6-CA0A-B1CD-6E864FC62DD9}"/>
              </a:ext>
            </a:extLst>
          </p:cNvPr>
          <p:cNvCxnSpPr/>
          <p:nvPr/>
        </p:nvCxnSpPr>
        <p:spPr>
          <a:xfrm rot="10799975" flipV="1">
            <a:off x="2364821" y="3498348"/>
            <a:ext cx="0" cy="612821"/>
          </a:xfrm>
          <a:prstGeom prst="straightConnector1">
            <a:avLst/>
          </a:prstGeom>
          <a:noFill/>
          <a:ln w="76196" cap="flat">
            <a:solidFill>
              <a:srgbClr val="0033A0"/>
            </a:solidFill>
            <a:prstDash val="solid"/>
            <a:miter/>
            <a:tailEnd type="arrow"/>
          </a:ln>
        </p:spPr>
      </p:cxnSp>
      <p:grpSp>
        <p:nvGrpSpPr>
          <p:cNvPr id="23" name="Gruppieren 27">
            <a:extLst>
              <a:ext uri="{FF2B5EF4-FFF2-40B4-BE49-F238E27FC236}">
                <a16:creationId xmlns:a16="http://schemas.microsoft.com/office/drawing/2014/main" id="{AE231B80-ADA7-6A2C-673D-ECD0CB954DCB}"/>
              </a:ext>
            </a:extLst>
          </p:cNvPr>
          <p:cNvGrpSpPr/>
          <p:nvPr/>
        </p:nvGrpSpPr>
        <p:grpSpPr>
          <a:xfrm>
            <a:off x="7492511" y="3234863"/>
            <a:ext cx="2901437" cy="1789124"/>
            <a:chOff x="7492511" y="3234863"/>
            <a:chExt cx="2901437" cy="1789124"/>
          </a:xfrm>
        </p:grpSpPr>
        <p:cxnSp>
          <p:nvCxnSpPr>
            <p:cNvPr id="24" name="Gerade Verbindung mit Pfeil 28">
              <a:extLst>
                <a:ext uri="{FF2B5EF4-FFF2-40B4-BE49-F238E27FC236}">
                  <a16:creationId xmlns:a16="http://schemas.microsoft.com/office/drawing/2014/main" id="{285B42B4-D88D-4DFF-A3F9-C9798736777B}"/>
                </a:ext>
              </a:extLst>
            </p:cNvPr>
            <p:cNvCxnSpPr/>
            <p:nvPr/>
          </p:nvCxnSpPr>
          <p:spPr>
            <a:xfrm flipH="1">
              <a:off x="7492511" y="3375379"/>
              <a:ext cx="936099" cy="0"/>
            </a:xfrm>
            <a:prstGeom prst="straightConnector1">
              <a:avLst/>
            </a:prstGeom>
            <a:noFill/>
            <a:ln w="76196" cap="flat">
              <a:solidFill>
                <a:srgbClr val="E15E32"/>
              </a:solidFill>
              <a:prstDash val="solid"/>
              <a:miter/>
              <a:tailEnd type="arrow"/>
            </a:ln>
          </p:spPr>
        </p:cxnSp>
        <p:sp>
          <p:nvSpPr>
            <p:cNvPr id="25" name="Textfeld 29">
              <a:extLst>
                <a:ext uri="{FF2B5EF4-FFF2-40B4-BE49-F238E27FC236}">
                  <a16:creationId xmlns:a16="http://schemas.microsoft.com/office/drawing/2014/main" id="{8DBC2B13-4F4E-24F6-4847-E3B9EDECF115}"/>
                </a:ext>
              </a:extLst>
            </p:cNvPr>
            <p:cNvSpPr txBox="1"/>
            <p:nvPr/>
          </p:nvSpPr>
          <p:spPr>
            <a:xfrm>
              <a:off x="8500619" y="3234863"/>
              <a:ext cx="1872307" cy="276999"/>
            </a:xfrm>
            <a:prstGeom prst="rect">
              <a:avLst/>
            </a:prstGeom>
            <a:noFill/>
            <a:ln cap="flat">
              <a:noFill/>
            </a:ln>
          </p:spPr>
          <p:txBody>
            <a:bodyPr vert="horz" wrap="non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2F2F2F"/>
                  </a:solidFill>
                  <a:uFillTx/>
                  <a:latin typeface="Arial"/>
                </a:rPr>
                <a:t>Accelerating for e</a:t>
              </a:r>
              <a:r>
                <a:rPr lang="en-US" sz="1800" b="0" i="0" u="none" strike="noStrike" kern="1200" cap="none" spc="0" baseline="30000">
                  <a:solidFill>
                    <a:srgbClr val="2F2F2F"/>
                  </a:solidFill>
                  <a:uFillTx/>
                  <a:latin typeface="Arial"/>
                </a:rPr>
                <a:t>-</a:t>
              </a:r>
              <a:endParaRPr lang="en-GB" sz="1800" b="0" i="0" u="none" strike="noStrike" kern="1200" cap="none" spc="0" baseline="30000">
                <a:solidFill>
                  <a:srgbClr val="2F2F2F"/>
                </a:solidFill>
                <a:uFillTx/>
                <a:latin typeface="Arial"/>
              </a:endParaRPr>
            </a:p>
          </p:txBody>
        </p:sp>
        <p:cxnSp>
          <p:nvCxnSpPr>
            <p:cNvPr id="26" name="Gerade Verbindung mit Pfeil 30">
              <a:extLst>
                <a:ext uri="{FF2B5EF4-FFF2-40B4-BE49-F238E27FC236}">
                  <a16:creationId xmlns:a16="http://schemas.microsoft.com/office/drawing/2014/main" id="{1C9650CE-1E0D-8A54-9EF8-0F91FA00C8D1}"/>
                </a:ext>
              </a:extLst>
            </p:cNvPr>
            <p:cNvCxnSpPr/>
            <p:nvPr/>
          </p:nvCxnSpPr>
          <p:spPr>
            <a:xfrm rot="10799975" flipH="1">
              <a:off x="7564465" y="3655871"/>
              <a:ext cx="936099" cy="0"/>
            </a:xfrm>
            <a:prstGeom prst="straightConnector1">
              <a:avLst/>
            </a:prstGeom>
            <a:noFill/>
            <a:ln w="76196" cap="flat">
              <a:solidFill>
                <a:srgbClr val="BEBECB"/>
              </a:solidFill>
              <a:prstDash val="solid"/>
              <a:miter/>
              <a:tailEnd type="arrow"/>
            </a:ln>
          </p:spPr>
        </p:cxnSp>
        <p:sp>
          <p:nvSpPr>
            <p:cNvPr id="27" name="Textfeld 31">
              <a:extLst>
                <a:ext uri="{FF2B5EF4-FFF2-40B4-BE49-F238E27FC236}">
                  <a16:creationId xmlns:a16="http://schemas.microsoft.com/office/drawing/2014/main" id="{72548E7B-8541-74BB-1B45-5B86C508965F}"/>
                </a:ext>
              </a:extLst>
            </p:cNvPr>
            <p:cNvSpPr txBox="1"/>
            <p:nvPr/>
          </p:nvSpPr>
          <p:spPr>
            <a:xfrm>
              <a:off x="8521641" y="3474921"/>
              <a:ext cx="1872307" cy="276999"/>
            </a:xfrm>
            <a:prstGeom prst="rect">
              <a:avLst/>
            </a:prstGeom>
            <a:noFill/>
            <a:ln cap="flat">
              <a:noFill/>
            </a:ln>
          </p:spPr>
          <p:txBody>
            <a:bodyPr vert="horz" wrap="non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2F2F2F"/>
                  </a:solidFill>
                  <a:uFillTx/>
                  <a:latin typeface="Arial"/>
                </a:rPr>
                <a:t>Decelerating for e</a:t>
              </a:r>
              <a:r>
                <a:rPr lang="en-US" sz="1800" b="0" i="0" u="none" strike="noStrike" kern="1200" cap="none" spc="0" baseline="30000">
                  <a:solidFill>
                    <a:srgbClr val="2F2F2F"/>
                  </a:solidFill>
                  <a:uFillTx/>
                  <a:latin typeface="Arial"/>
                </a:rPr>
                <a:t>-</a:t>
              </a:r>
              <a:endParaRPr lang="en-GB" sz="1800" b="0" i="0" u="none" strike="noStrike" kern="1200" cap="none" spc="0" baseline="30000">
                <a:solidFill>
                  <a:srgbClr val="2F2F2F"/>
                </a:solidFill>
                <a:uFillTx/>
                <a:latin typeface="Arial"/>
              </a:endParaRPr>
            </a:p>
          </p:txBody>
        </p:sp>
        <p:cxnSp>
          <p:nvCxnSpPr>
            <p:cNvPr id="28" name="Gerade Verbindung mit Pfeil 32">
              <a:extLst>
                <a:ext uri="{FF2B5EF4-FFF2-40B4-BE49-F238E27FC236}">
                  <a16:creationId xmlns:a16="http://schemas.microsoft.com/office/drawing/2014/main" id="{304C12EB-12E0-256F-3CAB-C212E7927CD5}"/>
                </a:ext>
              </a:extLst>
            </p:cNvPr>
            <p:cNvCxnSpPr/>
            <p:nvPr/>
          </p:nvCxnSpPr>
          <p:spPr>
            <a:xfrm flipV="1">
              <a:off x="7568251" y="3751920"/>
              <a:ext cx="0" cy="612822"/>
            </a:xfrm>
            <a:prstGeom prst="straightConnector1">
              <a:avLst/>
            </a:prstGeom>
            <a:noFill/>
            <a:ln w="76196" cap="flat">
              <a:solidFill>
                <a:srgbClr val="0033A0"/>
              </a:solidFill>
              <a:prstDash val="solid"/>
              <a:miter/>
              <a:tailEnd type="arrow"/>
            </a:ln>
          </p:spPr>
        </p:cxnSp>
        <p:sp>
          <p:nvSpPr>
            <p:cNvPr id="29" name="Textfeld 33">
              <a:extLst>
                <a:ext uri="{FF2B5EF4-FFF2-40B4-BE49-F238E27FC236}">
                  <a16:creationId xmlns:a16="http://schemas.microsoft.com/office/drawing/2014/main" id="{A3413F90-5927-74AC-18A8-B36CB3605530}"/>
                </a:ext>
              </a:extLst>
            </p:cNvPr>
            <p:cNvSpPr txBox="1"/>
            <p:nvPr/>
          </p:nvSpPr>
          <p:spPr>
            <a:xfrm>
              <a:off x="7836609" y="3904323"/>
              <a:ext cx="1513231" cy="276999"/>
            </a:xfrm>
            <a:prstGeom prst="rect">
              <a:avLst/>
            </a:prstGeom>
            <a:noFill/>
            <a:ln cap="flat">
              <a:noFill/>
            </a:ln>
          </p:spPr>
          <p:txBody>
            <a:bodyPr vert="horz" wrap="non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2F2F2F"/>
                  </a:solidFill>
                  <a:uFillTx/>
                  <a:latin typeface="Arial"/>
                </a:rPr>
                <a:t>Focusing for e</a:t>
              </a:r>
              <a:r>
                <a:rPr lang="en-US" sz="1800" b="0" i="0" u="none" strike="noStrike" kern="1200" cap="none" spc="0" baseline="30000">
                  <a:solidFill>
                    <a:srgbClr val="2F2F2F"/>
                  </a:solidFill>
                  <a:uFillTx/>
                  <a:latin typeface="Arial"/>
                </a:rPr>
                <a:t>-</a:t>
              </a:r>
              <a:endParaRPr lang="en-GB" sz="1800" b="0" i="0" u="none" strike="noStrike" kern="1200" cap="none" spc="0" baseline="30000">
                <a:solidFill>
                  <a:srgbClr val="2F2F2F"/>
                </a:solidFill>
                <a:uFillTx/>
                <a:latin typeface="Arial"/>
              </a:endParaRPr>
            </a:p>
          </p:txBody>
        </p:sp>
        <p:cxnSp>
          <p:nvCxnSpPr>
            <p:cNvPr id="30" name="Gerade Verbindung mit Pfeil 34">
              <a:extLst>
                <a:ext uri="{FF2B5EF4-FFF2-40B4-BE49-F238E27FC236}">
                  <a16:creationId xmlns:a16="http://schemas.microsoft.com/office/drawing/2014/main" id="{27119A33-13DA-CA92-C36C-6A18E674B2C8}"/>
                </a:ext>
              </a:extLst>
            </p:cNvPr>
            <p:cNvCxnSpPr/>
            <p:nvPr/>
          </p:nvCxnSpPr>
          <p:spPr>
            <a:xfrm rot="10799975" flipV="1">
              <a:off x="7568251" y="4411165"/>
              <a:ext cx="0" cy="612822"/>
            </a:xfrm>
            <a:prstGeom prst="straightConnector1">
              <a:avLst/>
            </a:prstGeom>
            <a:noFill/>
            <a:ln w="76196" cap="flat">
              <a:solidFill>
                <a:srgbClr val="6E2466"/>
              </a:solidFill>
              <a:prstDash val="solid"/>
              <a:miter/>
              <a:tailEnd type="arrow"/>
            </a:ln>
          </p:spPr>
        </p:cxnSp>
        <p:sp>
          <p:nvSpPr>
            <p:cNvPr id="31" name="Textfeld 35">
              <a:extLst>
                <a:ext uri="{FF2B5EF4-FFF2-40B4-BE49-F238E27FC236}">
                  <a16:creationId xmlns:a16="http://schemas.microsoft.com/office/drawing/2014/main" id="{72586B60-EA80-5D20-4BFE-58FDEB45E33E}"/>
                </a:ext>
              </a:extLst>
            </p:cNvPr>
            <p:cNvSpPr txBox="1"/>
            <p:nvPr/>
          </p:nvSpPr>
          <p:spPr>
            <a:xfrm>
              <a:off x="7815742" y="4453475"/>
              <a:ext cx="1731242" cy="276999"/>
            </a:xfrm>
            <a:prstGeom prst="rect">
              <a:avLst/>
            </a:prstGeom>
            <a:noFill/>
            <a:ln cap="flat">
              <a:noFill/>
            </a:ln>
          </p:spPr>
          <p:txBody>
            <a:bodyPr vert="horz" wrap="non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2F2F2F"/>
                  </a:solidFill>
                  <a:uFillTx/>
                  <a:latin typeface="Arial"/>
                </a:rPr>
                <a:t>Defocusing for e</a:t>
              </a:r>
              <a:r>
                <a:rPr lang="en-US" sz="1800" b="0" i="0" u="none" strike="noStrike" kern="1200" cap="none" spc="0" baseline="30000">
                  <a:solidFill>
                    <a:srgbClr val="2F2F2F"/>
                  </a:solidFill>
                  <a:uFillTx/>
                  <a:latin typeface="Arial"/>
                </a:rPr>
                <a:t>-</a:t>
              </a:r>
              <a:endParaRPr lang="en-GB" sz="1800" b="0" i="0" u="none" strike="noStrike" kern="1200" cap="none" spc="0" baseline="30000">
                <a:solidFill>
                  <a:srgbClr val="2F2F2F"/>
                </a:solidFill>
                <a:uFillTx/>
                <a:latin typeface="Arial"/>
              </a:endParaRPr>
            </a:p>
          </p:txBody>
        </p:sp>
      </p:grpSp>
      <p:sp>
        <p:nvSpPr>
          <p:cNvPr id="32" name="Textfeld 37">
            <a:extLst>
              <a:ext uri="{FF2B5EF4-FFF2-40B4-BE49-F238E27FC236}">
                <a16:creationId xmlns:a16="http://schemas.microsoft.com/office/drawing/2014/main" id="{97EF6517-4203-2506-0DD5-A3512EE0741D}"/>
              </a:ext>
            </a:extLst>
          </p:cNvPr>
          <p:cNvSpPr txBox="1"/>
          <p:nvPr/>
        </p:nvSpPr>
        <p:spPr>
          <a:xfrm>
            <a:off x="6026380" y="5098054"/>
            <a:ext cx="628375" cy="553998"/>
          </a:xfrm>
          <a:prstGeom prst="rect">
            <a:avLst/>
          </a:prstGeom>
          <a:noFill/>
          <a:ln cap="flat">
            <a:noFill/>
          </a:ln>
        </p:spPr>
        <p:txBody>
          <a:bodyPr vert="horz" wrap="non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2F2F2F"/>
                </a:solidFill>
                <a:uFillTx/>
                <a:latin typeface="Arial"/>
              </a:rPr>
              <a:t>Drive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2F2F2F"/>
                </a:solidFill>
                <a:uFillTx/>
                <a:latin typeface="Arial"/>
              </a:rPr>
              <a:t>bunch</a:t>
            </a:r>
            <a:endParaRPr lang="en-GB" sz="1800" b="0" i="0" u="none" strike="noStrike" kern="1200" cap="none" spc="0" baseline="0">
              <a:solidFill>
                <a:srgbClr val="2F2F2F"/>
              </a:solidFill>
              <a:uFillTx/>
              <a:latin typeface="Arial"/>
            </a:endParaRPr>
          </a:p>
        </p:txBody>
      </p:sp>
      <p:cxnSp>
        <p:nvCxnSpPr>
          <p:cNvPr id="33" name="Gerade Verbindung mit Pfeil 38">
            <a:extLst>
              <a:ext uri="{FF2B5EF4-FFF2-40B4-BE49-F238E27FC236}">
                <a16:creationId xmlns:a16="http://schemas.microsoft.com/office/drawing/2014/main" id="{97810485-14A7-BF0F-77FC-35BB6F20EC58}"/>
              </a:ext>
            </a:extLst>
          </p:cNvPr>
          <p:cNvCxnSpPr>
            <a:stCxn id="32" idx="0"/>
          </p:cNvCxnSpPr>
          <p:nvPr/>
        </p:nvCxnSpPr>
        <p:spPr>
          <a:xfrm flipV="1">
            <a:off x="6340568" y="4511448"/>
            <a:ext cx="223050" cy="586606"/>
          </a:xfrm>
          <a:prstGeom prst="straightConnector1">
            <a:avLst/>
          </a:prstGeom>
          <a:noFill/>
          <a:ln w="57150" cap="flat">
            <a:solidFill>
              <a:srgbClr val="2F2F2F"/>
            </a:solidFill>
            <a:prstDash val="solid"/>
            <a:miter/>
            <a:tailEnd type="arrow"/>
          </a:ln>
        </p:spPr>
      </p:cxnSp>
      <p:sp>
        <p:nvSpPr>
          <p:cNvPr id="34" name="Ellipse 43">
            <a:extLst>
              <a:ext uri="{FF2B5EF4-FFF2-40B4-BE49-F238E27FC236}">
                <a16:creationId xmlns:a16="http://schemas.microsoft.com/office/drawing/2014/main" id="{8D42B038-7DD0-7DFE-BF45-CECD01D9A6E0}"/>
              </a:ext>
            </a:extLst>
          </p:cNvPr>
          <p:cNvSpPr/>
          <p:nvPr/>
        </p:nvSpPr>
        <p:spPr>
          <a:xfrm>
            <a:off x="6122849" y="2915701"/>
            <a:ext cx="709354" cy="111164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32A4B5"/>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Arial"/>
              </a:rPr>
              <a:t>e-</a:t>
            </a:r>
            <a:endParaRPr lang="en-GB" sz="1800" b="0" i="0" u="none" strike="noStrike" kern="1200" cap="none" spc="0" baseline="0">
              <a:solidFill>
                <a:srgbClr val="FFFFFF"/>
              </a:solidFill>
              <a:uFillTx/>
              <a:latin typeface="Arial"/>
            </a:endParaRPr>
          </a:p>
        </p:txBody>
      </p:sp>
      <p:sp>
        <p:nvSpPr>
          <p:cNvPr id="35" name="Textfeld 34">
            <a:extLst>
              <a:ext uri="{FF2B5EF4-FFF2-40B4-BE49-F238E27FC236}">
                <a16:creationId xmlns:a16="http://schemas.microsoft.com/office/drawing/2014/main" id="{81956460-92AF-F3C7-D88F-28FE5CD1BC98}"/>
              </a:ext>
            </a:extLst>
          </p:cNvPr>
          <p:cNvSpPr txBox="1"/>
          <p:nvPr/>
        </p:nvSpPr>
        <p:spPr>
          <a:xfrm>
            <a:off x="1952314" y="2205077"/>
            <a:ext cx="1662635"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Arial" pitchFamily="34"/>
                <a:cs typeface="Arial" pitchFamily="34"/>
              </a:rPr>
              <a:t>Periodicity: </a:t>
            </a:r>
            <a:r>
              <a:rPr lang="el-GR" sz="1800" b="0" i="0" u="none" strike="noStrike" kern="1200" cap="none" spc="0" baseline="0" dirty="0">
                <a:solidFill>
                  <a:srgbClr val="000000"/>
                </a:solidFill>
                <a:uFillTx/>
                <a:latin typeface="Arial" pitchFamily="34"/>
                <a:cs typeface="Arial" pitchFamily="34"/>
              </a:rPr>
              <a:t>λ</a:t>
            </a:r>
            <a:r>
              <a:rPr lang="en-US" sz="1800" b="0" i="0" u="none" strike="noStrike" kern="1200" cap="none" spc="0" baseline="-25000" dirty="0">
                <a:solidFill>
                  <a:srgbClr val="000000"/>
                </a:solidFill>
                <a:uFillTx/>
                <a:latin typeface="Arial" pitchFamily="34"/>
                <a:cs typeface="Arial" pitchFamily="34"/>
              </a:rPr>
              <a:t>pe</a:t>
            </a:r>
            <a:endParaRPr lang="en-GB" sz="1800" b="0" i="0" u="none" strike="noStrike" kern="1200" cap="none" spc="0" baseline="-25000" dirty="0">
              <a:solidFill>
                <a:srgbClr val="000000"/>
              </a:solidFill>
              <a:uFillTx/>
              <a:latin typeface="Arial" pitchFamily="34"/>
              <a:cs typeface="Arial" pitchFamily="34"/>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A2549-AA9E-5C05-3A4E-EAB77403EA3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5C49663-04EA-2AF9-E9C0-88EC443AB750}"/>
              </a:ext>
            </a:extLst>
          </p:cNvPr>
          <p:cNvSpPr txBox="1">
            <a:spLocks noGrp="1"/>
          </p:cNvSpPr>
          <p:nvPr>
            <p:ph type="title"/>
          </p:nvPr>
        </p:nvSpPr>
        <p:spPr/>
        <p:txBody>
          <a:bodyPr anchorCtr="1"/>
          <a:lstStyle/>
          <a:p>
            <a:pPr lvl="0" algn="ctr"/>
            <a:r>
              <a:rPr lang="en-GB" dirty="0"/>
              <a:t>Collider-Quality Beams can Now be Simulated with Open-Source Codes</a:t>
            </a:r>
            <a:endParaRPr lang="en-GB" sz="2400" dirty="0">
              <a:solidFill>
                <a:srgbClr val="61C4D3"/>
              </a:solidFill>
            </a:endParaRPr>
          </a:p>
        </p:txBody>
      </p:sp>
      <p:sp>
        <p:nvSpPr>
          <p:cNvPr id="3" name="Foliennummernplatzhalter 4">
            <a:extLst>
              <a:ext uri="{FF2B5EF4-FFF2-40B4-BE49-F238E27FC236}">
                <a16:creationId xmlns:a16="http://schemas.microsoft.com/office/drawing/2014/main" id="{0152B6B6-95E0-1D3B-14C2-1EF3CF670A19}"/>
              </a:ext>
            </a:extLst>
          </p:cNvPr>
          <p:cNvSpPr txBox="1"/>
          <p:nvPr/>
        </p:nvSpPr>
        <p:spPr>
          <a:xfrm>
            <a:off x="11107545" y="6383847"/>
            <a:ext cx="681255"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46817FC-A450-4DCF-BA44-251FC703923A}" type="slidenum">
              <a:rPr lang="en-US" sz="1000" b="0" i="0" u="none" strike="noStrike" kern="1200" cap="none" spc="0" baseline="0">
                <a:solidFill>
                  <a:srgbClr val="0033A0"/>
                </a:solidFill>
                <a:uFillTx/>
                <a:latin typeface="Arial"/>
              </a:rPr>
              <a:t>41</a:t>
            </a:fld>
            <a:endParaRPr lang="en-US" sz="1000" b="0" i="0" u="none" strike="noStrike" kern="1200" cap="none" spc="0" baseline="0">
              <a:solidFill>
                <a:srgbClr val="0033A0"/>
              </a:solidFill>
              <a:uFillTx/>
              <a:latin typeface="Arial"/>
            </a:endParaRPr>
          </a:p>
        </p:txBody>
      </p:sp>
      <p:sp>
        <p:nvSpPr>
          <p:cNvPr id="4" name="Textfeld 39">
            <a:extLst>
              <a:ext uri="{FF2B5EF4-FFF2-40B4-BE49-F238E27FC236}">
                <a16:creationId xmlns:a16="http://schemas.microsoft.com/office/drawing/2014/main" id="{6B2BC42F-D42E-FEAE-6BD5-1834E51DCA3C}"/>
              </a:ext>
            </a:extLst>
          </p:cNvPr>
          <p:cNvSpPr txBox="1"/>
          <p:nvPr/>
        </p:nvSpPr>
        <p:spPr>
          <a:xfrm>
            <a:off x="4272991" y="4351026"/>
            <a:ext cx="3664320" cy="1754322"/>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0" cap="none" spc="0" baseline="0">
                <a:solidFill>
                  <a:srgbClr val="000000"/>
                </a:solidFill>
                <a:uFillTx/>
                <a:latin typeface="Arial" pitchFamily="34"/>
                <a:cs typeface="Arial" pitchFamily="34"/>
              </a:rPr>
              <a:t>3D quasistatic</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Arial" pitchFamily="34"/>
                <a:cs typeface="Arial" pitchFamily="34"/>
              </a:rPr>
              <a:t>Ion motion, ionisation, spin tracking included</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Arial" pitchFamily="34"/>
                <a:cs typeface="Arial" pitchFamily="34"/>
              </a:rPr>
              <a:t>Mesh refinement makes simulations in 3D (very) affordable.</a:t>
            </a:r>
          </a:p>
        </p:txBody>
      </p:sp>
      <p:pic>
        <p:nvPicPr>
          <p:cNvPr id="5" name="Grafik 41">
            <a:extLst>
              <a:ext uri="{FF2B5EF4-FFF2-40B4-BE49-F238E27FC236}">
                <a16:creationId xmlns:a16="http://schemas.microsoft.com/office/drawing/2014/main" id="{EA616062-CAD7-EEDB-5950-511F99F1181A}"/>
              </a:ext>
            </a:extLst>
          </p:cNvPr>
          <p:cNvPicPr>
            <a:picLocks noChangeAspect="1"/>
          </p:cNvPicPr>
          <p:nvPr/>
        </p:nvPicPr>
        <p:blipFill>
          <a:blip r:embed="rId3"/>
          <a:stretch>
            <a:fillRect/>
          </a:stretch>
        </p:blipFill>
        <p:spPr>
          <a:xfrm>
            <a:off x="4268602" y="2071372"/>
            <a:ext cx="2529769" cy="2018126"/>
          </a:xfrm>
          <a:prstGeom prst="rect">
            <a:avLst/>
          </a:prstGeom>
          <a:noFill/>
          <a:ln cap="flat">
            <a:noFill/>
          </a:ln>
        </p:spPr>
      </p:pic>
      <p:pic>
        <p:nvPicPr>
          <p:cNvPr id="6" name="Grafik 47">
            <a:extLst>
              <a:ext uri="{FF2B5EF4-FFF2-40B4-BE49-F238E27FC236}">
                <a16:creationId xmlns:a16="http://schemas.microsoft.com/office/drawing/2014/main" id="{68DCF4CA-F5F4-97BE-E6AD-DC84DB8BD6AD}"/>
              </a:ext>
            </a:extLst>
          </p:cNvPr>
          <p:cNvPicPr>
            <a:picLocks noChangeAspect="1"/>
          </p:cNvPicPr>
          <p:nvPr/>
        </p:nvPicPr>
        <p:blipFill>
          <a:blip r:embed="rId4"/>
          <a:stretch>
            <a:fillRect/>
          </a:stretch>
        </p:blipFill>
        <p:spPr>
          <a:xfrm>
            <a:off x="467688" y="1988682"/>
            <a:ext cx="2392116" cy="2009704"/>
          </a:xfrm>
          <a:prstGeom prst="rect">
            <a:avLst/>
          </a:prstGeom>
          <a:noFill/>
          <a:ln cap="flat">
            <a:noFill/>
          </a:ln>
        </p:spPr>
      </p:pic>
      <p:sp>
        <p:nvSpPr>
          <p:cNvPr id="7" name="Textfeld 55">
            <a:extLst>
              <a:ext uri="{FF2B5EF4-FFF2-40B4-BE49-F238E27FC236}">
                <a16:creationId xmlns:a16="http://schemas.microsoft.com/office/drawing/2014/main" id="{DFC631F0-2D93-F673-4D1C-8A5AAAC16EAE}"/>
              </a:ext>
            </a:extLst>
          </p:cNvPr>
          <p:cNvSpPr txBox="1"/>
          <p:nvPr/>
        </p:nvSpPr>
        <p:spPr>
          <a:xfrm>
            <a:off x="4263838" y="1646166"/>
            <a:ext cx="3664320" cy="338556"/>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1200" cap="none" spc="0" baseline="0">
                <a:solidFill>
                  <a:srgbClr val="000000"/>
                </a:solidFill>
                <a:uFillTx/>
                <a:latin typeface="Arial" pitchFamily="34"/>
                <a:cs typeface="Arial" pitchFamily="34"/>
              </a:rPr>
              <a:t>S. Diederichs et al., Comput. Phys. Comm. 276 108421 (2022)</a:t>
            </a:r>
            <a:br>
              <a:rPr lang="en-US" sz="800" b="0" i="0" u="none" strike="noStrike" kern="1200" cap="none" spc="0" baseline="0">
                <a:solidFill>
                  <a:srgbClr val="000000"/>
                </a:solidFill>
                <a:uFillTx/>
                <a:latin typeface="Arial" pitchFamily="34"/>
                <a:cs typeface="Arial" pitchFamily="34"/>
              </a:rPr>
            </a:br>
            <a:r>
              <a:rPr lang="en-US" sz="800" b="0" i="0" u="none" strike="noStrike" kern="1200" cap="none" spc="0" baseline="0">
                <a:solidFill>
                  <a:srgbClr val="000000"/>
                </a:solidFill>
                <a:uFillTx/>
                <a:latin typeface="Arial" pitchFamily="34"/>
                <a:cs typeface="Arial" pitchFamily="34"/>
              </a:rPr>
              <a:t>Open-source: https://github.com/Hi-PACE/hipace</a:t>
            </a:r>
            <a:endParaRPr lang="en-GB" sz="800" b="0" i="1" u="none" strike="noStrike" kern="1200" cap="none" spc="0" baseline="0">
              <a:solidFill>
                <a:srgbClr val="000000"/>
              </a:solidFill>
              <a:uFillTx/>
              <a:latin typeface="Arial" pitchFamily="34"/>
              <a:cs typeface="Arial" pitchFamily="34"/>
            </a:endParaRPr>
          </a:p>
        </p:txBody>
      </p:sp>
      <p:sp>
        <p:nvSpPr>
          <p:cNvPr id="8" name="Textfeld 16">
            <a:extLst>
              <a:ext uri="{FF2B5EF4-FFF2-40B4-BE49-F238E27FC236}">
                <a16:creationId xmlns:a16="http://schemas.microsoft.com/office/drawing/2014/main" id="{88950B33-5232-003A-E80E-8A1AE4D124FE}"/>
              </a:ext>
            </a:extLst>
          </p:cNvPr>
          <p:cNvSpPr txBox="1"/>
          <p:nvPr/>
        </p:nvSpPr>
        <p:spPr>
          <a:xfrm>
            <a:off x="8158377" y="4351026"/>
            <a:ext cx="3481614" cy="1754322"/>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Arial" pitchFamily="34"/>
                <a:cs typeface="Arial" pitchFamily="34"/>
              </a:rPr>
              <a:t>3D full-PIC </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Arial" pitchFamily="34"/>
                <a:cs typeface="Arial" pitchFamily="34"/>
              </a:rPr>
              <a:t>modelling of 50 multi-GeV stages </a:t>
            </a:r>
          </a:p>
          <a:p>
            <a:pPr marL="742950" marR="0" lvl="1"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Arial" pitchFamily="34"/>
                <a:cs typeface="Arial" pitchFamily="34"/>
              </a:rPr>
              <a:t>idealized transport </a:t>
            </a:r>
          </a:p>
          <a:p>
            <a:pPr marL="742950" marR="0" lvl="1"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Arial" pitchFamily="34"/>
                <a:cs typeface="Arial" pitchFamily="34"/>
              </a:rPr>
              <a:t>low witness bunch charge</a:t>
            </a:r>
            <a:endParaRPr lang="en-GB" sz="1800" b="0" i="0" u="none" strike="noStrike" kern="1200" cap="none" spc="0" baseline="0" dirty="0">
              <a:solidFill>
                <a:srgbClr val="000000"/>
              </a:solidFill>
              <a:uFillTx/>
              <a:latin typeface="Arial" pitchFamily="34"/>
              <a:cs typeface="Arial" pitchFamily="34"/>
            </a:endParaRPr>
          </a:p>
        </p:txBody>
      </p:sp>
      <p:sp>
        <p:nvSpPr>
          <p:cNvPr id="9" name="Textfeld 18">
            <a:extLst>
              <a:ext uri="{FF2B5EF4-FFF2-40B4-BE49-F238E27FC236}">
                <a16:creationId xmlns:a16="http://schemas.microsoft.com/office/drawing/2014/main" id="{CAB72037-069E-7550-ABD3-D4BD83ED14D9}"/>
              </a:ext>
            </a:extLst>
          </p:cNvPr>
          <p:cNvSpPr txBox="1"/>
          <p:nvPr/>
        </p:nvSpPr>
        <p:spPr>
          <a:xfrm>
            <a:off x="8089422" y="1605229"/>
            <a:ext cx="3645319" cy="21544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1200" cap="none" spc="0" baseline="0" dirty="0">
                <a:solidFill>
                  <a:srgbClr val="000000"/>
                </a:solidFill>
                <a:uFillTx/>
                <a:latin typeface="Arial" pitchFamily="34"/>
                <a:ea typeface="Avenir"/>
                <a:cs typeface="Arial" pitchFamily="34"/>
              </a:rPr>
              <a:t>J-L Vay et al., </a:t>
            </a:r>
            <a:r>
              <a:rPr lang="en-US" sz="800" b="0" i="0" u="none" strike="noStrike" kern="1200" cap="none" spc="0" baseline="0" dirty="0" err="1">
                <a:solidFill>
                  <a:srgbClr val="000000"/>
                </a:solidFill>
                <a:uFillTx/>
                <a:latin typeface="Arial" pitchFamily="34"/>
                <a:ea typeface="Avenir"/>
                <a:cs typeface="Arial" pitchFamily="34"/>
              </a:rPr>
              <a:t>WarpX</a:t>
            </a:r>
            <a:r>
              <a:rPr lang="en-US" sz="800" b="0" i="0" u="none" strike="noStrike" kern="1200" cap="none" spc="0" baseline="0" dirty="0">
                <a:solidFill>
                  <a:srgbClr val="000000"/>
                </a:solidFill>
                <a:uFillTx/>
                <a:latin typeface="Arial" pitchFamily="34"/>
                <a:ea typeface="Avenir"/>
                <a:cs typeface="Arial" pitchFamily="34"/>
              </a:rPr>
              <a:t> MS FY23.1 and FY23.2 (2023); </a:t>
            </a:r>
            <a:endParaRPr lang="en-GB" sz="800" b="0" i="0" u="none" strike="noStrike" kern="1200" cap="none" spc="0" baseline="0" dirty="0">
              <a:solidFill>
                <a:srgbClr val="000000"/>
              </a:solidFill>
              <a:uFillTx/>
              <a:latin typeface="Arial" pitchFamily="34"/>
              <a:cs typeface="Arial" pitchFamily="34"/>
            </a:endParaRPr>
          </a:p>
        </p:txBody>
      </p:sp>
      <p:pic>
        <p:nvPicPr>
          <p:cNvPr id="10" name="Google Shape;704;p37" descr="A graph of a line and a line&#10;&#10;Description automatically generated">
            <a:extLst>
              <a:ext uri="{FF2B5EF4-FFF2-40B4-BE49-F238E27FC236}">
                <a16:creationId xmlns:a16="http://schemas.microsoft.com/office/drawing/2014/main" id="{7187AD5D-42DB-2DD4-35B3-51237B1E9892}"/>
              </a:ext>
            </a:extLst>
          </p:cNvPr>
          <p:cNvPicPr>
            <a:picLocks noChangeAspect="1"/>
          </p:cNvPicPr>
          <p:nvPr/>
        </p:nvPicPr>
        <p:blipFill>
          <a:blip r:embed="rId5">
            <a:alphaModFix/>
          </a:blip>
          <a:srcRect t="11323" r="9264"/>
          <a:stretch>
            <a:fillRect/>
          </a:stretch>
        </p:blipFill>
        <p:spPr>
          <a:xfrm>
            <a:off x="8098758" y="2194093"/>
            <a:ext cx="2263295" cy="1895404"/>
          </a:xfrm>
          <a:prstGeom prst="rect">
            <a:avLst/>
          </a:prstGeom>
          <a:noFill/>
          <a:ln cap="flat">
            <a:noFill/>
          </a:ln>
        </p:spPr>
      </p:pic>
      <p:pic>
        <p:nvPicPr>
          <p:cNvPr id="11" name="Google Shape;706;p37">
            <a:extLst>
              <a:ext uri="{FF2B5EF4-FFF2-40B4-BE49-F238E27FC236}">
                <a16:creationId xmlns:a16="http://schemas.microsoft.com/office/drawing/2014/main" id="{E47CD2A5-B8F2-6E19-3C40-DF98BBC81464}"/>
              </a:ext>
            </a:extLst>
          </p:cNvPr>
          <p:cNvPicPr>
            <a:picLocks noChangeAspect="1"/>
          </p:cNvPicPr>
          <p:nvPr/>
        </p:nvPicPr>
        <p:blipFill>
          <a:blip r:embed="rId6">
            <a:alphaModFix/>
          </a:blip>
          <a:srcRect/>
          <a:stretch>
            <a:fillRect/>
          </a:stretch>
        </p:blipFill>
        <p:spPr>
          <a:xfrm>
            <a:off x="10470456" y="3544525"/>
            <a:ext cx="1170907" cy="453862"/>
          </a:xfrm>
          <a:prstGeom prst="rect">
            <a:avLst/>
          </a:prstGeom>
          <a:noFill/>
          <a:ln cap="flat">
            <a:noFill/>
          </a:ln>
        </p:spPr>
      </p:pic>
      <p:sp>
        <p:nvSpPr>
          <p:cNvPr id="12" name="Textfeld 25">
            <a:extLst>
              <a:ext uri="{FF2B5EF4-FFF2-40B4-BE49-F238E27FC236}">
                <a16:creationId xmlns:a16="http://schemas.microsoft.com/office/drawing/2014/main" id="{1A52433B-0F50-9105-40BF-4CB793FD7502}"/>
              </a:ext>
            </a:extLst>
          </p:cNvPr>
          <p:cNvSpPr txBox="1"/>
          <p:nvPr/>
        </p:nvSpPr>
        <p:spPr>
          <a:xfrm>
            <a:off x="10504636" y="2615732"/>
            <a:ext cx="1296628" cy="95410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a:solidFill>
                  <a:srgbClr val="0033A0"/>
                </a:solidFill>
                <a:uFillTx/>
                <a:latin typeface="Arial"/>
                <a:ea typeface="Arial"/>
                <a:cs typeface="Arial"/>
              </a:rPr>
              <a:t>256 GPUs for 8h on Perlmutter (NERSC)</a:t>
            </a:r>
            <a:endParaRPr lang="en-GB" sz="1400" b="1" i="0" u="none" strike="noStrike" kern="1200" cap="none" spc="0" baseline="0">
              <a:solidFill>
                <a:srgbClr val="0033A0"/>
              </a:solidFill>
              <a:uFillTx/>
              <a:latin typeface="Aptos"/>
            </a:endParaRPr>
          </a:p>
        </p:txBody>
      </p:sp>
      <p:pic>
        <p:nvPicPr>
          <p:cNvPr id="13" name="Grafik 47">
            <a:extLst>
              <a:ext uri="{FF2B5EF4-FFF2-40B4-BE49-F238E27FC236}">
                <a16:creationId xmlns:a16="http://schemas.microsoft.com/office/drawing/2014/main" id="{CB7C1845-B2A4-F6F4-93EB-42DCFC936AA1}"/>
              </a:ext>
            </a:extLst>
          </p:cNvPr>
          <p:cNvPicPr>
            <a:picLocks noChangeAspect="1"/>
          </p:cNvPicPr>
          <p:nvPr/>
        </p:nvPicPr>
        <p:blipFill>
          <a:blip r:embed="rId4"/>
          <a:stretch>
            <a:fillRect/>
          </a:stretch>
        </p:blipFill>
        <p:spPr>
          <a:xfrm>
            <a:off x="530452" y="2048018"/>
            <a:ext cx="2392116" cy="2009704"/>
          </a:xfrm>
          <a:prstGeom prst="rect">
            <a:avLst/>
          </a:prstGeom>
          <a:noFill/>
          <a:ln cap="flat">
            <a:noFill/>
          </a:ln>
        </p:spPr>
      </p:pic>
      <p:sp>
        <p:nvSpPr>
          <p:cNvPr id="14" name="Textfeld 52">
            <a:extLst>
              <a:ext uri="{FF2B5EF4-FFF2-40B4-BE49-F238E27FC236}">
                <a16:creationId xmlns:a16="http://schemas.microsoft.com/office/drawing/2014/main" id="{FD9DFA48-F3EB-0343-82AF-41C8A3E11D80}"/>
              </a:ext>
            </a:extLst>
          </p:cNvPr>
          <p:cNvSpPr txBox="1"/>
          <p:nvPr/>
        </p:nvSpPr>
        <p:spPr>
          <a:xfrm>
            <a:off x="442907" y="1604589"/>
            <a:ext cx="3677972" cy="46166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1200" cap="none" spc="0" baseline="0" dirty="0">
                <a:solidFill>
                  <a:srgbClr val="000000"/>
                </a:solidFill>
                <a:uFillTx/>
                <a:latin typeface="Arial" pitchFamily="34"/>
                <a:cs typeface="Arial" pitchFamily="34"/>
              </a:rPr>
              <a:t>Open source </a:t>
            </a:r>
            <a:r>
              <a:rPr lang="en-US" sz="800" b="0" i="0" u="none" strike="noStrike" kern="1200" cap="none" spc="0" baseline="0" dirty="0">
                <a:solidFill>
                  <a:srgbClr val="000000"/>
                </a:solidFill>
                <a:uFillTx/>
                <a:latin typeface="Arial" pitchFamily="34"/>
                <a:cs typeface="Arial" pitchFamily="34"/>
                <a:hlinkClick r:id="rId7">
                  <a:extLst>
                    <a:ext uri="{A12FA001-AC4F-418D-AE19-62706E023703}">
                      <ahyp:hlinkClr xmlns:ahyp="http://schemas.microsoft.com/office/drawing/2018/hyperlinkcolor" val="tx"/>
                    </a:ext>
                  </a:extLst>
                </a:hlinkClick>
              </a:rPr>
              <a:t>https://github.com/Angel/FP/Wake-T</a:t>
            </a:r>
            <a:r>
              <a:rPr lang="en-US" sz="800" b="0" i="0" u="none" strike="noStrike" kern="1200" cap="none" spc="0" baseline="0" dirty="0">
                <a:solidFill>
                  <a:srgbClr val="000000"/>
                </a:solidFill>
                <a:uFillTx/>
                <a:latin typeface="Arial" pitchFamily="34"/>
                <a:cs typeface="Arial" pitchFamily="34"/>
              </a:rPr>
              <a:t> moving soon to </a:t>
            </a:r>
            <a:r>
              <a:rPr lang="en-US" sz="800" b="0" i="0" u="none" strike="noStrike" kern="1200" cap="none" spc="0" baseline="0" dirty="0">
                <a:solidFill>
                  <a:srgbClr val="000000"/>
                </a:solidFill>
                <a:uFillTx/>
                <a:latin typeface="Arial" pitchFamily="34"/>
                <a:cs typeface="Arial" pitchFamily="34"/>
                <a:hlinkClick r:id="rId8">
                  <a:extLst>
                    <a:ext uri="{A12FA001-AC4F-418D-AE19-62706E023703}">
                      <ahyp:hlinkClr xmlns:ahyp="http://schemas.microsoft.com/office/drawing/2018/hyperlinkcolor" val="tx"/>
                    </a:ext>
                  </a:extLst>
                </a:hlinkClick>
              </a:rPr>
              <a:t>https://github.com/Wake-T/Wake-T</a:t>
            </a:r>
            <a:endParaRPr lang="en-US" sz="800" b="0" i="0" u="none" strike="noStrike" kern="1200" cap="none" spc="0" baseline="0" dirty="0">
              <a:solidFill>
                <a:srgbClr val="000000"/>
              </a:solidFill>
              <a:uFillTx/>
              <a:latin typeface="Arial" pitchFamily="34"/>
              <a:cs typeface="Arial"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1200" cap="none" spc="0" baseline="0" dirty="0">
                <a:solidFill>
                  <a:srgbClr val="000000"/>
                </a:solidFill>
                <a:uFillTx/>
                <a:latin typeface="Arial" pitchFamily="34"/>
                <a:cs typeface="Arial" pitchFamily="34"/>
              </a:rPr>
              <a:t>Ferran </a:t>
            </a:r>
            <a:r>
              <a:rPr lang="en-US" sz="800" b="0" i="0" u="none" strike="noStrike" kern="1200" cap="none" spc="0" baseline="0" dirty="0" err="1">
                <a:solidFill>
                  <a:srgbClr val="000000"/>
                </a:solidFill>
                <a:uFillTx/>
                <a:latin typeface="Arial" pitchFamily="34"/>
                <a:cs typeface="Arial" pitchFamily="34"/>
              </a:rPr>
              <a:t>Pousa</a:t>
            </a:r>
            <a:r>
              <a:rPr lang="en-US" sz="800" b="0" i="0" u="none" strike="noStrike" kern="1200" cap="none" spc="0" baseline="0" dirty="0">
                <a:solidFill>
                  <a:srgbClr val="000000"/>
                </a:solidFill>
                <a:uFillTx/>
                <a:latin typeface="Arial" pitchFamily="34"/>
                <a:cs typeface="Arial" pitchFamily="34"/>
              </a:rPr>
              <a:t> et al., </a:t>
            </a:r>
            <a:r>
              <a:rPr lang="en-US" sz="800" b="0" i="1" u="none" strike="noStrike" kern="1200" cap="none" spc="0" baseline="0" dirty="0">
                <a:solidFill>
                  <a:srgbClr val="000000"/>
                </a:solidFill>
                <a:uFillTx/>
                <a:latin typeface="Arial" pitchFamily="34"/>
                <a:cs typeface="Arial" pitchFamily="34"/>
              </a:rPr>
              <a:t>in preparation</a:t>
            </a:r>
            <a:endParaRPr lang="en-GB" sz="800" b="0" i="1" u="none" strike="noStrike" kern="1200" cap="none" spc="0" baseline="0" dirty="0">
              <a:solidFill>
                <a:srgbClr val="000000"/>
              </a:solidFill>
              <a:uFillTx/>
              <a:latin typeface="Arial" pitchFamily="34"/>
              <a:cs typeface="Arial" pitchFamily="34"/>
            </a:endParaRPr>
          </a:p>
        </p:txBody>
      </p:sp>
      <p:sp>
        <p:nvSpPr>
          <p:cNvPr id="15" name="Textfeld 8">
            <a:extLst>
              <a:ext uri="{FF2B5EF4-FFF2-40B4-BE49-F238E27FC236}">
                <a16:creationId xmlns:a16="http://schemas.microsoft.com/office/drawing/2014/main" id="{55F630D6-C407-E8EA-2683-483F933943E3}"/>
              </a:ext>
            </a:extLst>
          </p:cNvPr>
          <p:cNvSpPr txBox="1"/>
          <p:nvPr/>
        </p:nvSpPr>
        <p:spPr>
          <a:xfrm>
            <a:off x="442907" y="1316864"/>
            <a:ext cx="3673473" cy="276999"/>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err="1">
                <a:solidFill>
                  <a:srgbClr val="0033A0"/>
                </a:solidFill>
                <a:uFillTx/>
                <a:latin typeface="Arial"/>
              </a:rPr>
              <a:t>WakeT</a:t>
            </a:r>
            <a:endParaRPr lang="en-GB" sz="1800" b="1" i="0" u="none" strike="noStrike" kern="1200" cap="none" spc="0" baseline="0" dirty="0">
              <a:solidFill>
                <a:srgbClr val="0033A0"/>
              </a:solidFill>
              <a:uFillTx/>
              <a:latin typeface="Arial"/>
            </a:endParaRPr>
          </a:p>
        </p:txBody>
      </p:sp>
      <p:sp>
        <p:nvSpPr>
          <p:cNvPr id="16" name="Textfeld 9">
            <a:extLst>
              <a:ext uri="{FF2B5EF4-FFF2-40B4-BE49-F238E27FC236}">
                <a16:creationId xmlns:a16="http://schemas.microsoft.com/office/drawing/2014/main" id="{E05C17F9-B5A0-EC00-BA43-DF95C52B7532}"/>
              </a:ext>
            </a:extLst>
          </p:cNvPr>
          <p:cNvSpPr txBox="1"/>
          <p:nvPr/>
        </p:nvSpPr>
        <p:spPr>
          <a:xfrm>
            <a:off x="4263838" y="1322277"/>
            <a:ext cx="3673473" cy="276999"/>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33A0"/>
                </a:solidFill>
                <a:uFillTx/>
                <a:latin typeface="Arial"/>
              </a:rPr>
              <a:t>HiPACE++</a:t>
            </a:r>
            <a:endParaRPr lang="en-GB" sz="1800" b="1" i="0" u="none" strike="noStrike" kern="1200" cap="none" spc="0" baseline="0">
              <a:solidFill>
                <a:srgbClr val="0033A0"/>
              </a:solidFill>
              <a:uFillTx/>
              <a:latin typeface="Arial"/>
            </a:endParaRPr>
          </a:p>
        </p:txBody>
      </p:sp>
      <p:sp>
        <p:nvSpPr>
          <p:cNvPr id="17" name="Textfeld 10">
            <a:extLst>
              <a:ext uri="{FF2B5EF4-FFF2-40B4-BE49-F238E27FC236}">
                <a16:creationId xmlns:a16="http://schemas.microsoft.com/office/drawing/2014/main" id="{F97AA136-FCC5-F5B0-7FDB-53631B38FBE2}"/>
              </a:ext>
            </a:extLst>
          </p:cNvPr>
          <p:cNvSpPr txBox="1"/>
          <p:nvPr/>
        </p:nvSpPr>
        <p:spPr>
          <a:xfrm>
            <a:off x="8080269" y="1316059"/>
            <a:ext cx="3673473" cy="276999"/>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err="1">
                <a:solidFill>
                  <a:srgbClr val="0033A0"/>
                </a:solidFill>
                <a:uFillTx/>
                <a:latin typeface="Arial"/>
              </a:rPr>
              <a:t>WarpX</a:t>
            </a:r>
            <a:endParaRPr lang="en-GB" sz="1800" b="1" i="0" u="none" strike="noStrike" kern="1200" cap="none" spc="0" baseline="0" dirty="0">
              <a:solidFill>
                <a:srgbClr val="0033A0"/>
              </a:solidFill>
              <a:uFillTx/>
              <a:latin typeface="Arial"/>
            </a:endParaRPr>
          </a:p>
        </p:txBody>
      </p:sp>
      <p:sp>
        <p:nvSpPr>
          <p:cNvPr id="18" name="Rechteck 6">
            <a:extLst>
              <a:ext uri="{FF2B5EF4-FFF2-40B4-BE49-F238E27FC236}">
                <a16:creationId xmlns:a16="http://schemas.microsoft.com/office/drawing/2014/main" id="{6D2BC823-4E28-F529-5F55-A32D27B1DBC6}"/>
              </a:ext>
            </a:extLst>
          </p:cNvPr>
          <p:cNvSpPr/>
          <p:nvPr/>
        </p:nvSpPr>
        <p:spPr>
          <a:xfrm>
            <a:off x="442907" y="1604589"/>
            <a:ext cx="3673473" cy="4608511"/>
          </a:xfrm>
          <a:prstGeom prst="rect">
            <a:avLst/>
          </a:prstGeom>
          <a:noFill/>
          <a:ln w="12701" cap="flat">
            <a:solidFill>
              <a:srgbClr val="BEBEC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19" name="Rechteck 5">
            <a:extLst>
              <a:ext uri="{FF2B5EF4-FFF2-40B4-BE49-F238E27FC236}">
                <a16:creationId xmlns:a16="http://schemas.microsoft.com/office/drawing/2014/main" id="{0B9C372B-AA87-5D5E-FD51-6330B85B51FB}"/>
              </a:ext>
            </a:extLst>
          </p:cNvPr>
          <p:cNvSpPr/>
          <p:nvPr/>
        </p:nvSpPr>
        <p:spPr>
          <a:xfrm>
            <a:off x="4254684" y="1592263"/>
            <a:ext cx="3673473" cy="4608511"/>
          </a:xfrm>
          <a:prstGeom prst="rect">
            <a:avLst/>
          </a:prstGeom>
          <a:noFill/>
          <a:ln w="12701" cap="flat">
            <a:solidFill>
              <a:srgbClr val="BEBEC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20" name="Textfeld 35">
            <a:extLst>
              <a:ext uri="{FF2B5EF4-FFF2-40B4-BE49-F238E27FC236}">
                <a16:creationId xmlns:a16="http://schemas.microsoft.com/office/drawing/2014/main" id="{FEF79667-669C-0C27-41A9-AA1BFA76D321}"/>
              </a:ext>
            </a:extLst>
          </p:cNvPr>
          <p:cNvSpPr txBox="1"/>
          <p:nvPr/>
        </p:nvSpPr>
        <p:spPr>
          <a:xfrm>
            <a:off x="442907" y="4340108"/>
            <a:ext cx="3659666" cy="1754322"/>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Arial" pitchFamily="34"/>
                <a:cs typeface="Arial" pitchFamily="34"/>
              </a:rPr>
              <a:t>2D cylindrical, quasistatic</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Arial" pitchFamily="34"/>
                <a:cs typeface="Arial" pitchFamily="34"/>
              </a:rPr>
              <a:t>adaptive grid method </a:t>
            </a:r>
            <a:r>
              <a:rPr lang="en-GB" sz="1800" b="0" i="0" u="none" strike="noStrike" kern="1200" cap="none" spc="0" baseline="0" dirty="0">
                <a:solidFill>
                  <a:srgbClr val="000000"/>
                </a:solidFill>
                <a:uFillTx/>
                <a:latin typeface="Wingdings" pitchFamily="2"/>
                <a:cs typeface="Arial" pitchFamily="34"/>
              </a:rPr>
              <a:t></a:t>
            </a:r>
            <a:r>
              <a:rPr lang="en-GB" sz="1800" b="0" i="0" u="none" strike="noStrike" kern="1200" cap="none" spc="0" baseline="0" dirty="0">
                <a:solidFill>
                  <a:srgbClr val="000000"/>
                </a:solidFill>
                <a:uFillTx/>
                <a:latin typeface="Arial" pitchFamily="34"/>
                <a:cs typeface="Arial" pitchFamily="34"/>
              </a:rPr>
              <a:t> fully converged simulations of beams with nm-scale emittance </a:t>
            </a:r>
            <a:r>
              <a:rPr lang="en-GB" sz="1800" b="0" i="1" u="none" strike="noStrike" kern="1200" cap="none" spc="0" baseline="0" dirty="0">
                <a:solidFill>
                  <a:srgbClr val="000000"/>
                </a:solidFill>
                <a:uFillTx/>
                <a:latin typeface="Arial" pitchFamily="34"/>
                <a:cs typeface="Arial" pitchFamily="34"/>
              </a:rPr>
              <a:t>including ion motion</a:t>
            </a:r>
            <a:r>
              <a:rPr lang="en-GB" sz="1800" b="0" i="0" u="none" strike="noStrike" kern="1200" cap="none" spc="0" baseline="0" dirty="0">
                <a:solidFill>
                  <a:srgbClr val="000000"/>
                </a:solidFill>
                <a:uFillTx/>
                <a:latin typeface="Arial" pitchFamily="34"/>
                <a:cs typeface="Arial" pitchFamily="34"/>
              </a:rPr>
              <a:t>, </a:t>
            </a:r>
            <a:r>
              <a:rPr lang="en-GB" sz="1800" b="1" i="0" u="none" strike="noStrike" kern="1200" cap="none" spc="0" baseline="0" dirty="0">
                <a:solidFill>
                  <a:srgbClr val="000000"/>
                </a:solidFill>
                <a:uFillTx/>
                <a:latin typeface="Arial" pitchFamily="34"/>
                <a:cs typeface="Arial" pitchFamily="34"/>
              </a:rPr>
              <a:t>on a laptop</a:t>
            </a:r>
            <a:endParaRPr lang="en-GB" sz="1800" b="1" i="0" u="none" strike="noStrike" kern="1200" cap="none" spc="0" baseline="0" dirty="0">
              <a:solidFill>
                <a:srgbClr val="000000"/>
              </a:solidFill>
              <a:uFillTx/>
              <a:latin typeface="Aptos"/>
            </a:endParaRPr>
          </a:p>
        </p:txBody>
      </p:sp>
      <p:sp>
        <p:nvSpPr>
          <p:cNvPr id="21" name="Textfeld 36">
            <a:extLst>
              <a:ext uri="{FF2B5EF4-FFF2-40B4-BE49-F238E27FC236}">
                <a16:creationId xmlns:a16="http://schemas.microsoft.com/office/drawing/2014/main" id="{C3831846-F7B7-7EC2-E05C-7516E83D8CDE}"/>
              </a:ext>
            </a:extLst>
          </p:cNvPr>
          <p:cNvSpPr txBox="1"/>
          <p:nvPr/>
        </p:nvSpPr>
        <p:spPr>
          <a:xfrm>
            <a:off x="2808890" y="2664936"/>
            <a:ext cx="1188317" cy="83099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dirty="0">
                <a:solidFill>
                  <a:srgbClr val="0033A0"/>
                </a:solidFill>
                <a:uFillTx/>
                <a:latin typeface="Arial" pitchFamily="34"/>
                <a:cs typeface="Arial" pitchFamily="34"/>
              </a:rPr>
              <a:t>Numerical convergence: 7min on a CPU core</a:t>
            </a:r>
            <a:endParaRPr lang="en-GB" sz="1200" b="1" i="0" u="none" strike="noStrike" kern="1200" cap="none" spc="0" baseline="0" dirty="0">
              <a:solidFill>
                <a:srgbClr val="0033A0"/>
              </a:solidFill>
              <a:uFillTx/>
              <a:latin typeface="Arial" pitchFamily="34"/>
              <a:cs typeface="Arial" pitchFamily="34"/>
            </a:endParaRPr>
          </a:p>
        </p:txBody>
      </p:sp>
      <p:sp>
        <p:nvSpPr>
          <p:cNvPr id="22" name="Textfeld 37">
            <a:extLst>
              <a:ext uri="{FF2B5EF4-FFF2-40B4-BE49-F238E27FC236}">
                <a16:creationId xmlns:a16="http://schemas.microsoft.com/office/drawing/2014/main" id="{42CFF2AB-0BAD-B1CF-3DA8-CE604F6A5408}"/>
              </a:ext>
            </a:extLst>
          </p:cNvPr>
          <p:cNvSpPr txBox="1"/>
          <p:nvPr/>
        </p:nvSpPr>
        <p:spPr>
          <a:xfrm>
            <a:off x="6739054" y="2684047"/>
            <a:ext cx="1173705" cy="83099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dirty="0">
                <a:solidFill>
                  <a:srgbClr val="0D3DA5"/>
                </a:solidFill>
                <a:uFillTx/>
                <a:latin typeface="Arial" pitchFamily="34"/>
                <a:cs typeface="Arial" pitchFamily="34"/>
              </a:rPr>
              <a:t>Numerical convergence: </a:t>
            </a:r>
            <a:r>
              <a:rPr lang="en-US" sz="1200" b="1" dirty="0">
                <a:solidFill>
                  <a:srgbClr val="0D3DA5"/>
                </a:solidFill>
                <a:latin typeface="Arial" pitchFamily="34"/>
                <a:cs typeface="Arial" pitchFamily="34"/>
              </a:rPr>
              <a:t>few</a:t>
            </a:r>
            <a:r>
              <a:rPr lang="en-US" sz="1200" b="1" i="0" u="none" strike="noStrike" kern="1200" cap="none" spc="0" baseline="0" dirty="0">
                <a:solidFill>
                  <a:srgbClr val="0D3DA5"/>
                </a:solidFill>
                <a:uFillTx/>
                <a:latin typeface="Arial" pitchFamily="34"/>
                <a:cs typeface="Arial" pitchFamily="34"/>
              </a:rPr>
              <a:t> </a:t>
            </a:r>
            <a:r>
              <a:rPr lang="en-US" sz="1200" b="1" i="0" u="none" strike="noStrike" kern="1200" cap="none" spc="0" baseline="0" dirty="0" err="1">
                <a:solidFill>
                  <a:srgbClr val="0D3DA5"/>
                </a:solidFill>
                <a:uFillTx/>
                <a:latin typeface="Arial" pitchFamily="34"/>
                <a:cs typeface="Arial" pitchFamily="34"/>
              </a:rPr>
              <a:t>hrs</a:t>
            </a:r>
            <a:r>
              <a:rPr lang="en-US" sz="1200" b="1" i="0" u="none" strike="noStrike" kern="1200" cap="none" spc="0" baseline="0" dirty="0">
                <a:solidFill>
                  <a:srgbClr val="0D3DA5"/>
                </a:solidFill>
                <a:uFillTx/>
                <a:latin typeface="Arial" pitchFamily="34"/>
                <a:cs typeface="Arial" pitchFamily="34"/>
              </a:rPr>
              <a:t> on </a:t>
            </a:r>
            <a:r>
              <a:rPr lang="en-US" sz="1200" b="1" dirty="0">
                <a:solidFill>
                  <a:srgbClr val="0D3DA5"/>
                </a:solidFill>
                <a:latin typeface="Arial" pitchFamily="34"/>
                <a:cs typeface="Arial" pitchFamily="34"/>
              </a:rPr>
              <a:t>few</a:t>
            </a:r>
            <a:r>
              <a:rPr lang="en-US" sz="1200" b="1" i="0" u="none" strike="noStrike" kern="1200" cap="none" spc="0" baseline="0" dirty="0">
                <a:solidFill>
                  <a:srgbClr val="0D3DA5"/>
                </a:solidFill>
                <a:uFillTx/>
                <a:latin typeface="Arial" pitchFamily="34"/>
                <a:cs typeface="Arial" pitchFamily="34"/>
              </a:rPr>
              <a:t> GPU’s</a:t>
            </a:r>
            <a:endParaRPr lang="en-GB" sz="1200" b="1" i="0" u="none" strike="noStrike" kern="1200" cap="none" spc="0" baseline="0" dirty="0">
              <a:solidFill>
                <a:srgbClr val="0D3DA5"/>
              </a:solidFill>
              <a:uFillTx/>
              <a:latin typeface="Arial" pitchFamily="34"/>
              <a:cs typeface="Arial" pitchFamily="34"/>
            </a:endParaRPr>
          </a:p>
        </p:txBody>
      </p:sp>
      <p:sp>
        <p:nvSpPr>
          <p:cNvPr id="23" name="Textfeld 38">
            <a:extLst>
              <a:ext uri="{FF2B5EF4-FFF2-40B4-BE49-F238E27FC236}">
                <a16:creationId xmlns:a16="http://schemas.microsoft.com/office/drawing/2014/main" id="{C13D72D3-CE60-F9BE-CD9A-D66586CAF3AD}"/>
              </a:ext>
            </a:extLst>
          </p:cNvPr>
          <p:cNvSpPr txBox="1"/>
          <p:nvPr/>
        </p:nvSpPr>
        <p:spPr>
          <a:xfrm>
            <a:off x="8098758" y="1804833"/>
            <a:ext cx="3650330" cy="21544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pitchFamily="34"/>
                <a:ea typeface="Times New Roman" pitchFamily="18"/>
                <a:cs typeface="Arial" pitchFamily="34"/>
              </a:rPr>
              <a:t>Fedeli L, Huebl A, et al. SC22: 2022. DOI:10.1109/SC41404.2022.00008</a:t>
            </a:r>
            <a:endParaRPr lang="en-GB" sz="800" b="0" i="0" u="none" strike="noStrike" kern="1200" cap="none" spc="0" baseline="0">
              <a:solidFill>
                <a:srgbClr val="000000"/>
              </a:solidFill>
              <a:uFillTx/>
              <a:latin typeface="Arial" pitchFamily="34"/>
              <a:cs typeface="Arial" pitchFamily="34"/>
            </a:endParaRPr>
          </a:p>
        </p:txBody>
      </p:sp>
      <p:pic>
        <p:nvPicPr>
          <p:cNvPr id="24" name="Grafik 39" descr="Ein Bild, das Kreis, Grafiken, Schrift, Logo enthält.&#10;&#10;KI-generierte Inhalte können fehlerhaft sein.">
            <a:extLst>
              <a:ext uri="{FF2B5EF4-FFF2-40B4-BE49-F238E27FC236}">
                <a16:creationId xmlns:a16="http://schemas.microsoft.com/office/drawing/2014/main" id="{7A7A79CF-1D6F-2E2D-BB32-2DD7AC304380}"/>
              </a:ext>
            </a:extLst>
          </p:cNvPr>
          <p:cNvPicPr>
            <a:picLocks noChangeAspect="1"/>
          </p:cNvPicPr>
          <p:nvPr/>
        </p:nvPicPr>
        <p:blipFill>
          <a:blip r:embed="rId9"/>
          <a:stretch>
            <a:fillRect/>
          </a:stretch>
        </p:blipFill>
        <p:spPr>
          <a:xfrm>
            <a:off x="2734723" y="1326977"/>
            <a:ext cx="250161" cy="235439"/>
          </a:xfrm>
          <a:prstGeom prst="rect">
            <a:avLst/>
          </a:prstGeom>
          <a:noFill/>
          <a:ln cap="flat">
            <a:noFill/>
          </a:ln>
        </p:spPr>
      </p:pic>
      <p:pic>
        <p:nvPicPr>
          <p:cNvPr id="25" name="Grafik 36" descr="Ein Bild, das Text, Schrift, Symbol, Grafiken enthält.&#10;&#10;KI-generierte Inhalte können fehlerhaft sein.">
            <a:extLst>
              <a:ext uri="{FF2B5EF4-FFF2-40B4-BE49-F238E27FC236}">
                <a16:creationId xmlns:a16="http://schemas.microsoft.com/office/drawing/2014/main" id="{43E9693E-C366-EC07-A3AB-2C5F0E8B52A0}"/>
              </a:ext>
            </a:extLst>
          </p:cNvPr>
          <p:cNvPicPr>
            <a:picLocks noChangeAspect="1"/>
          </p:cNvPicPr>
          <p:nvPr/>
        </p:nvPicPr>
        <p:blipFill>
          <a:blip r:embed="rId10"/>
          <a:stretch>
            <a:fillRect/>
          </a:stretch>
        </p:blipFill>
        <p:spPr>
          <a:xfrm>
            <a:off x="10470456" y="1287274"/>
            <a:ext cx="361032" cy="273963"/>
          </a:xfrm>
          <a:prstGeom prst="rect">
            <a:avLst/>
          </a:prstGeom>
          <a:noFill/>
          <a:ln w="38103" cap="flat">
            <a:solidFill>
              <a:srgbClr val="FFFFFF"/>
            </a:solidFill>
            <a:prstDash val="solid"/>
            <a:miter/>
          </a:ln>
        </p:spPr>
      </p:pic>
      <p:sp>
        <p:nvSpPr>
          <p:cNvPr id="26" name="Textfeld 42">
            <a:extLst>
              <a:ext uri="{FF2B5EF4-FFF2-40B4-BE49-F238E27FC236}">
                <a16:creationId xmlns:a16="http://schemas.microsoft.com/office/drawing/2014/main" id="{447F5203-AE01-3DB0-0C9B-ADE78418DBF0}"/>
              </a:ext>
            </a:extLst>
          </p:cNvPr>
          <p:cNvSpPr txBox="1"/>
          <p:nvPr/>
        </p:nvSpPr>
        <p:spPr>
          <a:xfrm>
            <a:off x="10777264" y="1369698"/>
            <a:ext cx="862736" cy="21544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1200" cap="none" spc="0" baseline="0">
                <a:solidFill>
                  <a:srgbClr val="000000"/>
                </a:solidFill>
                <a:uFillTx/>
                <a:latin typeface="Arial" pitchFamily="34"/>
                <a:cs typeface="Arial" pitchFamily="34"/>
              </a:rPr>
              <a:t>+ collaborators</a:t>
            </a:r>
            <a:endParaRPr lang="en-GB" sz="800" b="0" i="0" u="none" strike="noStrike" kern="1200" cap="none" spc="0" baseline="0">
              <a:solidFill>
                <a:srgbClr val="000000"/>
              </a:solidFill>
              <a:uFillTx/>
              <a:latin typeface="Arial" pitchFamily="34"/>
              <a:cs typeface="Arial" pitchFamily="34"/>
            </a:endParaRPr>
          </a:p>
        </p:txBody>
      </p:sp>
      <p:pic>
        <p:nvPicPr>
          <p:cNvPr id="27" name="Grafik 43" descr="Ein Bild, das Kreis, Grafiken, Schrift, Logo enthält.&#10;&#10;KI-generierte Inhalte können fehlerhaft sein.">
            <a:extLst>
              <a:ext uri="{FF2B5EF4-FFF2-40B4-BE49-F238E27FC236}">
                <a16:creationId xmlns:a16="http://schemas.microsoft.com/office/drawing/2014/main" id="{B8CD7EB4-929A-D2A0-66E7-34D30219150F}"/>
              </a:ext>
            </a:extLst>
          </p:cNvPr>
          <p:cNvPicPr>
            <a:picLocks noChangeAspect="1"/>
          </p:cNvPicPr>
          <p:nvPr/>
        </p:nvPicPr>
        <p:blipFill>
          <a:blip r:embed="rId9"/>
          <a:stretch>
            <a:fillRect/>
          </a:stretch>
        </p:blipFill>
        <p:spPr>
          <a:xfrm>
            <a:off x="6745547" y="1339806"/>
            <a:ext cx="250161" cy="235439"/>
          </a:xfrm>
          <a:prstGeom prst="rect">
            <a:avLst/>
          </a:prstGeom>
          <a:noFill/>
          <a:ln cap="flat">
            <a:noFill/>
          </a:ln>
        </p:spPr>
      </p:pic>
      <p:sp>
        <p:nvSpPr>
          <p:cNvPr id="28" name="Rechteck 7">
            <a:extLst>
              <a:ext uri="{FF2B5EF4-FFF2-40B4-BE49-F238E27FC236}">
                <a16:creationId xmlns:a16="http://schemas.microsoft.com/office/drawing/2014/main" id="{7298B15F-EAAC-BD18-797C-C4F9611122CF}"/>
              </a:ext>
            </a:extLst>
          </p:cNvPr>
          <p:cNvSpPr/>
          <p:nvPr/>
        </p:nvSpPr>
        <p:spPr>
          <a:xfrm>
            <a:off x="8080269" y="1593863"/>
            <a:ext cx="3673473" cy="4608511"/>
          </a:xfrm>
          <a:prstGeom prst="rect">
            <a:avLst/>
          </a:prstGeom>
          <a:noFill/>
          <a:ln w="12701" cap="flat">
            <a:solidFill>
              <a:srgbClr val="BEBEC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29" name="Fußzeilenplatzhalter 3">
            <a:extLst>
              <a:ext uri="{FF2B5EF4-FFF2-40B4-BE49-F238E27FC236}">
                <a16:creationId xmlns:a16="http://schemas.microsoft.com/office/drawing/2014/main" id="{90247CA6-D36A-3F35-AB35-17ECDD568C7C}"/>
              </a:ext>
            </a:extLst>
          </p:cNvPr>
          <p:cNvSpPr txBox="1"/>
          <p:nvPr/>
        </p:nvSpPr>
        <p:spPr>
          <a:xfrm>
            <a:off x="4259266" y="6383847"/>
            <a:ext cx="6572222"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33A0"/>
                </a:solidFill>
                <a:uFillTx/>
                <a:latin typeface="Arial"/>
              </a:rPr>
              <a:t>High-Gradient Wakefield Accelerators, ESPP Symposium Venice 2025</a:t>
            </a:r>
          </a:p>
        </p:txBody>
      </p:sp>
      <p:sp>
        <p:nvSpPr>
          <p:cNvPr id="30" name="Datumsplatzhalter 39">
            <a:extLst>
              <a:ext uri="{FF2B5EF4-FFF2-40B4-BE49-F238E27FC236}">
                <a16:creationId xmlns:a16="http://schemas.microsoft.com/office/drawing/2014/main" id="{B48EBE21-4FE6-E4AF-8DF2-7C4699B073A5}"/>
              </a:ext>
            </a:extLst>
          </p:cNvPr>
          <p:cNvSpPr txBox="1"/>
          <p:nvPr/>
        </p:nvSpPr>
        <p:spPr>
          <a:xfrm>
            <a:off x="2495598" y="6378351"/>
            <a:ext cx="1620792"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0033A0"/>
                </a:solidFill>
                <a:uFillTx/>
                <a:latin typeface="Arial"/>
              </a:rPr>
              <a:t>23.06.2025</a:t>
            </a:r>
            <a:endParaRPr lang="en-GB" sz="1000" b="0" i="0" u="none" strike="noStrike" kern="1200" cap="none" spc="0" baseline="0">
              <a:solidFill>
                <a:srgbClr val="0033A0"/>
              </a:solidFill>
              <a:uFillTx/>
              <a:latin typeface="Arial"/>
            </a:endParaRPr>
          </a:p>
        </p:txBody>
      </p:sp>
    </p:spTree>
    <p:extLst>
      <p:ext uri="{BB962C8B-B14F-4D97-AF65-F5344CB8AC3E}">
        <p14:creationId xmlns:p14="http://schemas.microsoft.com/office/powerpoint/2010/main" val="13659446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2109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9DFF01-2E76-CD3F-5DCD-B500B8031E3E}"/>
              </a:ext>
            </a:extLst>
          </p:cNvPr>
          <p:cNvSpPr txBox="1">
            <a:spLocks noGrp="1"/>
          </p:cNvSpPr>
          <p:nvPr>
            <p:ph type="title"/>
          </p:nvPr>
        </p:nvSpPr>
        <p:spPr/>
        <p:txBody>
          <a:bodyPr anchorCtr="1"/>
          <a:lstStyle/>
          <a:p>
            <a:pPr lvl="0" algn="ctr"/>
            <a:r>
              <a:rPr lang="en-GB" dirty="0"/>
              <a:t>Progress on the Collider Components</a:t>
            </a:r>
            <a:br>
              <a:rPr lang="en-GB" dirty="0"/>
            </a:br>
            <a:r>
              <a:rPr lang="en-GB" sz="2400" dirty="0">
                <a:solidFill>
                  <a:srgbClr val="61C4D3"/>
                </a:solidFill>
              </a:rPr>
              <a:t>Highlights</a:t>
            </a:r>
          </a:p>
        </p:txBody>
      </p:sp>
      <p:sp>
        <p:nvSpPr>
          <p:cNvPr id="3" name="Foliennummernplatzhalter 4">
            <a:extLst>
              <a:ext uri="{FF2B5EF4-FFF2-40B4-BE49-F238E27FC236}">
                <a16:creationId xmlns:a16="http://schemas.microsoft.com/office/drawing/2014/main" id="{CE5B2888-716E-07A5-A0A9-77E29301E788}"/>
              </a:ext>
            </a:extLst>
          </p:cNvPr>
          <p:cNvSpPr txBox="1"/>
          <p:nvPr/>
        </p:nvSpPr>
        <p:spPr>
          <a:xfrm>
            <a:off x="11107545" y="6383847"/>
            <a:ext cx="681255"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4CCE5D8-B145-42D2-A0D8-BFABAE84B4CA}" type="slidenum">
              <a:rPr lang="en-US" sz="1000" b="0" i="0" u="none" strike="noStrike" kern="1200" cap="none" spc="0" baseline="0">
                <a:solidFill>
                  <a:srgbClr val="0033A0"/>
                </a:solidFill>
                <a:uFillTx/>
                <a:latin typeface="Arial"/>
              </a:rPr>
              <a:t>42</a:t>
            </a:fld>
            <a:endParaRPr lang="en-US" sz="1000" b="0" i="0" u="none" strike="noStrike" kern="1200" cap="none" spc="0" baseline="0">
              <a:solidFill>
                <a:srgbClr val="0033A0"/>
              </a:solidFill>
              <a:uFillTx/>
              <a:latin typeface="Arial"/>
            </a:endParaRPr>
          </a:p>
        </p:txBody>
      </p:sp>
      <p:sp>
        <p:nvSpPr>
          <p:cNvPr id="4" name="Rechteck 5">
            <a:extLst>
              <a:ext uri="{FF2B5EF4-FFF2-40B4-BE49-F238E27FC236}">
                <a16:creationId xmlns:a16="http://schemas.microsoft.com/office/drawing/2014/main" id="{6F4E89F6-8DB0-F883-0276-139B3942FA96}"/>
              </a:ext>
            </a:extLst>
          </p:cNvPr>
          <p:cNvSpPr/>
          <p:nvPr/>
        </p:nvSpPr>
        <p:spPr>
          <a:xfrm>
            <a:off x="4254684" y="1592263"/>
            <a:ext cx="3673473" cy="4608511"/>
          </a:xfrm>
          <a:prstGeom prst="rect">
            <a:avLst/>
          </a:prstGeom>
          <a:noFill/>
          <a:ln w="12701" cap="flat">
            <a:solidFill>
              <a:srgbClr val="BEBEC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5" name="Rechteck 6">
            <a:extLst>
              <a:ext uri="{FF2B5EF4-FFF2-40B4-BE49-F238E27FC236}">
                <a16:creationId xmlns:a16="http://schemas.microsoft.com/office/drawing/2014/main" id="{2D939148-66EC-D85C-E519-36311D7782C3}"/>
              </a:ext>
            </a:extLst>
          </p:cNvPr>
          <p:cNvSpPr/>
          <p:nvPr/>
        </p:nvSpPr>
        <p:spPr>
          <a:xfrm>
            <a:off x="442907" y="1604589"/>
            <a:ext cx="3673473" cy="4608511"/>
          </a:xfrm>
          <a:prstGeom prst="rect">
            <a:avLst/>
          </a:prstGeom>
          <a:noFill/>
          <a:ln w="12701" cap="flat">
            <a:solidFill>
              <a:srgbClr val="BEBEC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6" name="Rechteck 7">
            <a:extLst>
              <a:ext uri="{FF2B5EF4-FFF2-40B4-BE49-F238E27FC236}">
                <a16:creationId xmlns:a16="http://schemas.microsoft.com/office/drawing/2014/main" id="{FB68BBB8-413F-9E04-B934-9EAE4DB021BA}"/>
              </a:ext>
            </a:extLst>
          </p:cNvPr>
          <p:cNvSpPr/>
          <p:nvPr/>
        </p:nvSpPr>
        <p:spPr>
          <a:xfrm>
            <a:off x="8080269" y="1593863"/>
            <a:ext cx="3673473" cy="4608511"/>
          </a:xfrm>
          <a:prstGeom prst="rect">
            <a:avLst/>
          </a:prstGeom>
          <a:noFill/>
          <a:ln w="12701" cap="flat">
            <a:solidFill>
              <a:srgbClr val="BEBEC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7" name="Textfeld 8">
            <a:extLst>
              <a:ext uri="{FF2B5EF4-FFF2-40B4-BE49-F238E27FC236}">
                <a16:creationId xmlns:a16="http://schemas.microsoft.com/office/drawing/2014/main" id="{4B3E219D-59CB-B748-7760-E6A4052DA705}"/>
              </a:ext>
            </a:extLst>
          </p:cNvPr>
          <p:cNvSpPr txBox="1"/>
          <p:nvPr/>
        </p:nvSpPr>
        <p:spPr>
          <a:xfrm>
            <a:off x="442907" y="1316864"/>
            <a:ext cx="3673473" cy="276999"/>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33A0"/>
                </a:solidFill>
                <a:uFillTx/>
                <a:latin typeface="Arial"/>
              </a:rPr>
              <a:t>Efficient Laser Drivers</a:t>
            </a:r>
            <a:endParaRPr lang="en-GB" sz="1800" b="1" i="0" u="none" strike="noStrike" kern="1200" cap="none" spc="0" baseline="0">
              <a:solidFill>
                <a:srgbClr val="0033A0"/>
              </a:solidFill>
              <a:uFillTx/>
              <a:latin typeface="Arial"/>
            </a:endParaRPr>
          </a:p>
        </p:txBody>
      </p:sp>
      <p:sp>
        <p:nvSpPr>
          <p:cNvPr id="8" name="Textfeld 9">
            <a:extLst>
              <a:ext uri="{FF2B5EF4-FFF2-40B4-BE49-F238E27FC236}">
                <a16:creationId xmlns:a16="http://schemas.microsoft.com/office/drawing/2014/main" id="{5161D60B-8659-1DC6-EDC5-8FBAA0E4DF37}"/>
              </a:ext>
            </a:extLst>
          </p:cNvPr>
          <p:cNvSpPr txBox="1"/>
          <p:nvPr/>
        </p:nvSpPr>
        <p:spPr>
          <a:xfrm>
            <a:off x="4263838" y="1322277"/>
            <a:ext cx="3673473" cy="276999"/>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0033A0"/>
                </a:solidFill>
                <a:uFillTx/>
                <a:latin typeface="Arial"/>
              </a:rPr>
              <a:t>Plasma Sources</a:t>
            </a:r>
            <a:endParaRPr lang="en-GB" sz="1800" b="1" i="0" u="none" strike="noStrike" kern="1200" cap="none" spc="0" baseline="0" dirty="0">
              <a:solidFill>
                <a:srgbClr val="0033A0"/>
              </a:solidFill>
              <a:uFillTx/>
              <a:latin typeface="Arial"/>
            </a:endParaRPr>
          </a:p>
        </p:txBody>
      </p:sp>
      <p:sp>
        <p:nvSpPr>
          <p:cNvPr id="9" name="Textfeld 10">
            <a:extLst>
              <a:ext uri="{FF2B5EF4-FFF2-40B4-BE49-F238E27FC236}">
                <a16:creationId xmlns:a16="http://schemas.microsoft.com/office/drawing/2014/main" id="{42A4B35C-0AAD-7D06-3A1A-44E07854226B}"/>
              </a:ext>
            </a:extLst>
          </p:cNvPr>
          <p:cNvSpPr txBox="1"/>
          <p:nvPr/>
        </p:nvSpPr>
        <p:spPr>
          <a:xfrm>
            <a:off x="8080269" y="1316059"/>
            <a:ext cx="3673473" cy="276999"/>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33A0"/>
                </a:solidFill>
                <a:uFillTx/>
                <a:latin typeface="Arial"/>
              </a:rPr>
              <a:t>LPA Guiding channels</a:t>
            </a:r>
            <a:endParaRPr lang="en-GB" sz="1800" b="1" i="0" u="none" strike="noStrike" kern="1200" cap="none" spc="0" baseline="0">
              <a:solidFill>
                <a:srgbClr val="0033A0"/>
              </a:solidFill>
              <a:uFillTx/>
              <a:latin typeface="Arial"/>
            </a:endParaRPr>
          </a:p>
        </p:txBody>
      </p:sp>
      <p:pic>
        <p:nvPicPr>
          <p:cNvPr id="10" name="Grafik 6" descr="Ein Bild, das Maschine, Bautechnik, Industrie, Stahl enthält.&#10;&#10;Automatisch generierte Beschreibung">
            <a:extLst>
              <a:ext uri="{FF2B5EF4-FFF2-40B4-BE49-F238E27FC236}">
                <a16:creationId xmlns:a16="http://schemas.microsoft.com/office/drawing/2014/main" id="{AC8DF883-A57C-8E3E-115F-0C17B99BD604}"/>
              </a:ext>
            </a:extLst>
          </p:cNvPr>
          <p:cNvPicPr>
            <a:picLocks noChangeAspect="1"/>
          </p:cNvPicPr>
          <p:nvPr/>
        </p:nvPicPr>
        <p:blipFill>
          <a:blip r:embed="rId3"/>
          <a:srcRect l="20493" t="15730" r="11135" b="57458"/>
          <a:stretch>
            <a:fillRect/>
          </a:stretch>
        </p:blipFill>
        <p:spPr>
          <a:xfrm>
            <a:off x="4254684" y="2291577"/>
            <a:ext cx="3673473" cy="965414"/>
          </a:xfrm>
          <a:prstGeom prst="rect">
            <a:avLst/>
          </a:prstGeom>
          <a:noFill/>
          <a:ln cap="flat">
            <a:noFill/>
          </a:ln>
        </p:spPr>
      </p:pic>
      <p:sp>
        <p:nvSpPr>
          <p:cNvPr id="11" name="Textfeld 12">
            <a:extLst>
              <a:ext uri="{FF2B5EF4-FFF2-40B4-BE49-F238E27FC236}">
                <a16:creationId xmlns:a16="http://schemas.microsoft.com/office/drawing/2014/main" id="{F69E36DB-F049-8D16-3ACB-2A79715942C4}"/>
              </a:ext>
            </a:extLst>
          </p:cNvPr>
          <p:cNvSpPr txBox="1"/>
          <p:nvPr/>
        </p:nvSpPr>
        <p:spPr>
          <a:xfrm>
            <a:off x="4263838" y="1625711"/>
            <a:ext cx="2895703"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Arial" pitchFamily="34"/>
                <a:cs typeface="Arial" pitchFamily="34"/>
              </a:rPr>
              <a:t>Development of </a:t>
            </a:r>
            <a:r>
              <a:rPr lang="en-US" sz="1800" b="1" i="0" u="none" strike="noStrike" kern="1200" cap="none" spc="0" baseline="0" dirty="0">
                <a:solidFill>
                  <a:srgbClr val="000000"/>
                </a:solidFill>
                <a:uFillTx/>
                <a:latin typeface="Arial" pitchFamily="34"/>
                <a:cs typeface="Arial" pitchFamily="34"/>
              </a:rPr>
              <a:t>scalable </a:t>
            </a:r>
            <a:r>
              <a:rPr lang="en-US" sz="1800" b="0" i="0" u="none" strike="noStrike" kern="1200" cap="none" spc="0" baseline="0" dirty="0">
                <a:solidFill>
                  <a:srgbClr val="000000"/>
                </a:solidFill>
                <a:uFillTx/>
                <a:latin typeface="Arial" pitchFamily="34"/>
                <a:cs typeface="Arial" pitchFamily="34"/>
              </a:rPr>
              <a:t>plasma sources at CERN</a:t>
            </a:r>
            <a:endParaRPr lang="en-GB" sz="1800" b="0" i="0" u="none" strike="noStrike" kern="1200" cap="none" spc="0" baseline="0" dirty="0">
              <a:solidFill>
                <a:srgbClr val="000000"/>
              </a:solidFill>
              <a:uFillTx/>
              <a:latin typeface="Arial" pitchFamily="34"/>
              <a:cs typeface="Arial" pitchFamily="34"/>
            </a:endParaRPr>
          </a:p>
        </p:txBody>
      </p:sp>
      <p:pic>
        <p:nvPicPr>
          <p:cNvPr id="12" name="Grafik 14" descr="Ein Bild, das Grafiken, Schrift, Grafikdesign, Design enthält.&#10;&#10;KI-generierte Inhalte können fehlerhaft sein.">
            <a:extLst>
              <a:ext uri="{FF2B5EF4-FFF2-40B4-BE49-F238E27FC236}">
                <a16:creationId xmlns:a16="http://schemas.microsoft.com/office/drawing/2014/main" id="{CBE8B9EB-64F7-620C-83DA-7C80463C0C76}"/>
              </a:ext>
            </a:extLst>
          </p:cNvPr>
          <p:cNvPicPr>
            <a:picLocks noChangeAspect="1"/>
          </p:cNvPicPr>
          <p:nvPr/>
        </p:nvPicPr>
        <p:blipFill>
          <a:blip r:embed="rId4"/>
          <a:stretch>
            <a:fillRect/>
          </a:stretch>
        </p:blipFill>
        <p:spPr>
          <a:xfrm>
            <a:off x="7125636" y="1662502"/>
            <a:ext cx="701710" cy="594003"/>
          </a:xfrm>
          <a:prstGeom prst="rect">
            <a:avLst/>
          </a:prstGeom>
          <a:noFill/>
          <a:ln cap="flat">
            <a:noFill/>
          </a:ln>
        </p:spPr>
      </p:pic>
      <p:sp>
        <p:nvSpPr>
          <p:cNvPr id="13" name="Textfeld 15">
            <a:extLst>
              <a:ext uri="{FF2B5EF4-FFF2-40B4-BE49-F238E27FC236}">
                <a16:creationId xmlns:a16="http://schemas.microsoft.com/office/drawing/2014/main" id="{34BE97F0-2E41-AD7A-41A5-CFC60364BBF1}"/>
              </a:ext>
            </a:extLst>
          </p:cNvPr>
          <p:cNvSpPr txBox="1"/>
          <p:nvPr/>
        </p:nvSpPr>
        <p:spPr>
          <a:xfrm>
            <a:off x="4831817" y="2273015"/>
            <a:ext cx="3134188"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FFFFFF"/>
                </a:solidFill>
                <a:uFillTx/>
                <a:latin typeface="Arial" pitchFamily="34"/>
                <a:cs typeface="Arial" pitchFamily="34"/>
              </a:rPr>
              <a:t>10 m long Discharge Plasma</a:t>
            </a:r>
            <a:endParaRPr lang="en-GB" sz="1800" b="0" i="0" u="none" strike="noStrike" kern="1200" cap="none" spc="0" baseline="0" dirty="0">
              <a:solidFill>
                <a:srgbClr val="FFFFFF"/>
              </a:solidFill>
              <a:uFillTx/>
              <a:latin typeface="Arial" pitchFamily="34"/>
              <a:cs typeface="Arial" pitchFamily="34"/>
            </a:endParaRPr>
          </a:p>
        </p:txBody>
      </p:sp>
      <p:pic>
        <p:nvPicPr>
          <p:cNvPr id="14" name="Grafik 17" descr="Ein Bild, das Autoteile, Stahl, Blau, Licht enthält.&#10;&#10;KI-generierte Inhalte können fehlerhaft sein.">
            <a:extLst>
              <a:ext uri="{FF2B5EF4-FFF2-40B4-BE49-F238E27FC236}">
                <a16:creationId xmlns:a16="http://schemas.microsoft.com/office/drawing/2014/main" id="{3C199D3A-B99D-768F-ED6D-34891DC4B326}"/>
              </a:ext>
            </a:extLst>
          </p:cNvPr>
          <p:cNvPicPr>
            <a:picLocks noChangeAspect="1"/>
          </p:cNvPicPr>
          <p:nvPr/>
        </p:nvPicPr>
        <p:blipFill>
          <a:blip r:embed="rId5"/>
          <a:srcRect t="23979" b="36614"/>
          <a:stretch>
            <a:fillRect/>
          </a:stretch>
        </p:blipFill>
        <p:spPr>
          <a:xfrm>
            <a:off x="4263838" y="3260905"/>
            <a:ext cx="3672001" cy="965414"/>
          </a:xfrm>
          <a:prstGeom prst="rect">
            <a:avLst/>
          </a:prstGeom>
          <a:noFill/>
          <a:ln cap="flat">
            <a:noFill/>
          </a:ln>
        </p:spPr>
      </p:pic>
      <p:sp>
        <p:nvSpPr>
          <p:cNvPr id="15" name="Textfeld 18">
            <a:extLst>
              <a:ext uri="{FF2B5EF4-FFF2-40B4-BE49-F238E27FC236}">
                <a16:creationId xmlns:a16="http://schemas.microsoft.com/office/drawing/2014/main" id="{2715A3E3-9649-01E9-99CE-89E4D8CAA6DE}"/>
              </a:ext>
            </a:extLst>
          </p:cNvPr>
          <p:cNvSpPr txBox="1"/>
          <p:nvPr/>
        </p:nvSpPr>
        <p:spPr>
          <a:xfrm>
            <a:off x="4214789" y="3217142"/>
            <a:ext cx="2736643"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FFFFFF"/>
                </a:solidFill>
                <a:uFillTx/>
                <a:latin typeface="Arial" pitchFamily="34"/>
                <a:cs typeface="Arial" pitchFamily="34"/>
              </a:rPr>
              <a:t>1 m long Helicon Plasma</a:t>
            </a:r>
            <a:endParaRPr lang="en-GB" sz="1800" b="0" i="0" u="none" strike="noStrike" kern="1200" cap="none" spc="0" baseline="0" dirty="0">
              <a:solidFill>
                <a:srgbClr val="FFFFFF"/>
              </a:solidFill>
              <a:uFillTx/>
              <a:latin typeface="Arial" pitchFamily="34"/>
              <a:cs typeface="Arial" pitchFamily="34"/>
            </a:endParaRPr>
          </a:p>
        </p:txBody>
      </p:sp>
      <p:sp>
        <p:nvSpPr>
          <p:cNvPr id="16" name="Textfeld 19">
            <a:extLst>
              <a:ext uri="{FF2B5EF4-FFF2-40B4-BE49-F238E27FC236}">
                <a16:creationId xmlns:a16="http://schemas.microsoft.com/office/drawing/2014/main" id="{B5FEC1FF-6121-7E99-EA5F-3C94ABF16B01}"/>
              </a:ext>
            </a:extLst>
          </p:cNvPr>
          <p:cNvSpPr txBox="1"/>
          <p:nvPr/>
        </p:nvSpPr>
        <p:spPr>
          <a:xfrm>
            <a:off x="8108972" y="1644594"/>
            <a:ext cx="3640125" cy="120033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Arial" pitchFamily="34"/>
                <a:cs typeface="Arial" pitchFamily="34"/>
              </a:rPr>
              <a:t>Use of HOFI (Hydrodynamic Optical Field Ionized) Plasma Channels enables record  electron energies</a:t>
            </a:r>
            <a:endParaRPr lang="en-GB" sz="1800" b="0" i="0" u="none" strike="noStrike" kern="1200" cap="none" spc="0" baseline="0" dirty="0">
              <a:solidFill>
                <a:srgbClr val="000000"/>
              </a:solidFill>
              <a:uFillTx/>
              <a:latin typeface="Arial" pitchFamily="34"/>
              <a:cs typeface="Arial" pitchFamily="34"/>
            </a:endParaRPr>
          </a:p>
        </p:txBody>
      </p:sp>
      <p:sp>
        <p:nvSpPr>
          <p:cNvPr id="17" name="Textfeld 20">
            <a:extLst>
              <a:ext uri="{FF2B5EF4-FFF2-40B4-BE49-F238E27FC236}">
                <a16:creationId xmlns:a16="http://schemas.microsoft.com/office/drawing/2014/main" id="{C12056E0-EFB5-7CDD-F48C-173117C3F7FE}"/>
              </a:ext>
            </a:extLst>
          </p:cNvPr>
          <p:cNvSpPr txBox="1"/>
          <p:nvPr/>
        </p:nvSpPr>
        <p:spPr>
          <a:xfrm>
            <a:off x="959004" y="4257162"/>
            <a:ext cx="3160404" cy="193899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000000"/>
                </a:solidFill>
                <a:uFillTx/>
                <a:latin typeface="Arial" pitchFamily="34"/>
                <a:cs typeface="Arial" pitchFamily="34"/>
              </a:rPr>
              <a:t>KALDERA </a:t>
            </a:r>
            <a:r>
              <a:rPr lang="en-US" dirty="0">
                <a:solidFill>
                  <a:srgbClr val="000000"/>
                </a:solidFill>
                <a:latin typeface="Arial" pitchFamily="34"/>
                <a:cs typeface="Arial" pitchFamily="34"/>
                <a:sym typeface="Wingdings" panose="05000000000000000000" pitchFamily="2" charset="2"/>
              </a:rPr>
              <a:t></a:t>
            </a:r>
            <a:r>
              <a:rPr lang="en-US" sz="1800" b="0" i="0" u="none" strike="noStrike" kern="1200" cap="none" spc="0" baseline="0" dirty="0">
                <a:solidFill>
                  <a:srgbClr val="000000"/>
                </a:solidFill>
                <a:uFillTx/>
                <a:latin typeface="Arial" pitchFamily="34"/>
                <a:cs typeface="Arial" pitchFamily="34"/>
              </a:rPr>
              <a:t> </a:t>
            </a:r>
            <a:r>
              <a:rPr lang="en-US" sz="1400" b="0" i="0" u="none" strike="noStrike" kern="1200" cap="none" spc="0" baseline="0" dirty="0">
                <a:solidFill>
                  <a:srgbClr val="000000"/>
                </a:solidFill>
                <a:uFillTx/>
                <a:latin typeface="Arial" pitchFamily="34"/>
                <a:cs typeface="Arial" pitchFamily="34"/>
              </a:rPr>
              <a:t>based on </a:t>
            </a:r>
            <a:r>
              <a:rPr lang="en-US" sz="1400" b="0" i="0" u="none" strike="noStrike" kern="1200" cap="none" spc="0" baseline="0" dirty="0" err="1">
                <a:solidFill>
                  <a:srgbClr val="000000"/>
                </a:solidFill>
                <a:uFillTx/>
                <a:latin typeface="Arial" pitchFamily="34"/>
                <a:cs typeface="Arial" pitchFamily="34"/>
              </a:rPr>
              <a:t>Ti:Sa</a:t>
            </a:r>
            <a:r>
              <a:rPr lang="en-US" sz="1400" b="0" i="0" u="none" strike="noStrike" kern="1200" cap="none" spc="0" baseline="0" dirty="0">
                <a:solidFill>
                  <a:srgbClr val="000000"/>
                </a:solidFill>
                <a:uFillTx/>
                <a:latin typeface="Arial" pitchFamily="34"/>
                <a:cs typeface="Arial" pitchFamily="34"/>
              </a:rPr>
              <a:t> technology, started commissioning</a:t>
            </a:r>
            <a:br>
              <a:rPr lang="en-US" sz="1400" b="0" i="0" u="none" strike="noStrike" kern="1200" cap="none" spc="0" baseline="0" dirty="0">
                <a:solidFill>
                  <a:srgbClr val="000000"/>
                </a:solidFill>
                <a:uFillTx/>
                <a:latin typeface="Arial" pitchFamily="34"/>
                <a:cs typeface="Arial" pitchFamily="34"/>
              </a:rPr>
            </a:br>
            <a:br>
              <a:rPr lang="en-US" sz="1400" b="0" i="0" u="none" strike="noStrike" kern="1200" cap="none" spc="0" baseline="0" dirty="0">
                <a:solidFill>
                  <a:srgbClr val="000000"/>
                </a:solidFill>
                <a:uFillTx/>
                <a:latin typeface="Arial" pitchFamily="34"/>
                <a:cs typeface="Arial" pitchFamily="34"/>
              </a:rPr>
            </a:br>
            <a:endParaRPr lang="en-US" sz="1400" b="0" i="0" u="none" strike="noStrike" kern="1200" cap="none" spc="0" baseline="0" dirty="0">
              <a:solidFill>
                <a:srgbClr val="000000"/>
              </a:solidFill>
              <a:uFillTx/>
              <a:latin typeface="Arial" pitchFamily="34"/>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err="1">
                <a:solidFill>
                  <a:srgbClr val="000000"/>
                </a:solidFill>
                <a:uFillTx/>
                <a:latin typeface="Arial" pitchFamily="34"/>
                <a:cs typeface="Arial" pitchFamily="34"/>
              </a:rPr>
              <a:t>kBELLA</a:t>
            </a:r>
            <a:r>
              <a:rPr lang="en-US" sz="1800" b="0" i="0" u="none" strike="noStrike" kern="1200" cap="none" spc="0" baseline="0" dirty="0">
                <a:solidFill>
                  <a:srgbClr val="000000"/>
                </a:solidFill>
                <a:uFillTx/>
                <a:latin typeface="Arial" pitchFamily="34"/>
                <a:cs typeface="Arial" pitchFamily="34"/>
              </a:rPr>
              <a:t> </a:t>
            </a:r>
            <a:r>
              <a:rPr lang="en-US" dirty="0">
                <a:solidFill>
                  <a:srgbClr val="000000"/>
                </a:solidFill>
                <a:latin typeface="Arial" pitchFamily="34"/>
                <a:cs typeface="Arial" pitchFamily="34"/>
                <a:sym typeface="Wingdings" panose="05000000000000000000" pitchFamily="2" charset="2"/>
              </a:rPr>
              <a:t> </a:t>
            </a:r>
            <a:r>
              <a:rPr lang="en-GB" sz="1400" b="0" i="0" u="none" strike="noStrike" kern="1200" cap="none" spc="0" baseline="0" dirty="0">
                <a:solidFill>
                  <a:srgbClr val="000000"/>
                </a:solidFill>
                <a:uFillTx/>
                <a:latin typeface="Arial" pitchFamily="34"/>
              </a:rPr>
              <a:t>efficient coherent combination of </a:t>
            </a:r>
            <a:r>
              <a:rPr lang="en-GB" sz="1400" b="0" i="0" u="none" strike="noStrike" kern="1200" cap="none" spc="0" baseline="0" dirty="0" err="1">
                <a:solidFill>
                  <a:srgbClr val="000000"/>
                </a:solidFill>
                <a:uFillTx/>
                <a:latin typeface="Arial" pitchFamily="34"/>
              </a:rPr>
              <a:t>fiber</a:t>
            </a:r>
            <a:r>
              <a:rPr lang="en-GB" sz="1400" b="0" i="0" u="none" strike="noStrike" kern="1200" cap="none" spc="0" baseline="0" dirty="0">
                <a:solidFill>
                  <a:srgbClr val="000000"/>
                </a:solidFill>
                <a:uFillTx/>
                <a:latin typeface="Arial" pitchFamily="34"/>
              </a:rPr>
              <a:t> lasers 10’s </a:t>
            </a:r>
            <a:r>
              <a:rPr lang="en-GB" sz="1400" b="0" i="0" u="none" strike="noStrike" kern="1200" cap="none" spc="0" baseline="0" dirty="0" err="1">
                <a:solidFill>
                  <a:srgbClr val="000000"/>
                </a:solidFill>
                <a:uFillTx/>
                <a:latin typeface="Arial" pitchFamily="34"/>
              </a:rPr>
              <a:t>mJ</a:t>
            </a:r>
            <a:r>
              <a:rPr lang="en-GB" sz="1400" b="0" i="0" u="none" strike="noStrike" kern="1200" cap="none" spc="0" baseline="0" dirty="0">
                <a:solidFill>
                  <a:srgbClr val="000000"/>
                </a:solidFill>
                <a:uFillTx/>
                <a:latin typeface="Arial" pitchFamily="34"/>
              </a:rPr>
              <a:t> at kHz, 100+ </a:t>
            </a:r>
            <a:r>
              <a:rPr lang="en-GB" sz="1400" b="0" i="0" u="none" strike="noStrike" kern="1200" cap="none" spc="0" baseline="0" dirty="0" err="1">
                <a:solidFill>
                  <a:srgbClr val="000000"/>
                </a:solidFill>
                <a:uFillTx/>
                <a:latin typeface="Arial" pitchFamily="34"/>
              </a:rPr>
              <a:t>mJ</a:t>
            </a:r>
            <a:r>
              <a:rPr lang="en-GB" sz="1400" b="0" i="0" u="none" strike="noStrike" kern="1200" cap="none" spc="0" baseline="0" dirty="0">
                <a:solidFill>
                  <a:srgbClr val="000000"/>
                </a:solidFill>
                <a:uFillTx/>
                <a:latin typeface="Arial" pitchFamily="34"/>
              </a:rPr>
              <a:t> in progress scheduled for next year</a:t>
            </a:r>
            <a:endParaRPr lang="en-GB" sz="1400" b="0" i="0" u="none" strike="noStrike" kern="1200" cap="none" spc="0" baseline="0" dirty="0">
              <a:solidFill>
                <a:srgbClr val="000000"/>
              </a:solidFill>
              <a:uFillTx/>
              <a:latin typeface="Arial" pitchFamily="34"/>
              <a:cs typeface="Arial" pitchFamily="34"/>
            </a:endParaRPr>
          </a:p>
        </p:txBody>
      </p:sp>
      <p:sp>
        <p:nvSpPr>
          <p:cNvPr id="18" name="Textfeld 21">
            <a:extLst>
              <a:ext uri="{FF2B5EF4-FFF2-40B4-BE49-F238E27FC236}">
                <a16:creationId xmlns:a16="http://schemas.microsoft.com/office/drawing/2014/main" id="{8C9DF880-EC36-E2DD-E0E8-3B46D835546E}"/>
              </a:ext>
            </a:extLst>
          </p:cNvPr>
          <p:cNvSpPr txBox="1"/>
          <p:nvPr/>
        </p:nvSpPr>
        <p:spPr>
          <a:xfrm>
            <a:off x="442907" y="3587282"/>
            <a:ext cx="3676500"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Arial" pitchFamily="34"/>
                <a:cs typeface="Arial" pitchFamily="34"/>
              </a:rPr>
              <a:t>Development of Joule-class kHz laser systems:</a:t>
            </a:r>
          </a:p>
        </p:txBody>
      </p:sp>
      <p:pic>
        <p:nvPicPr>
          <p:cNvPr id="19" name="Grafik 23" descr="Ein Bild, das Text, Schrift, Symbol, Grafiken enthält.&#10;&#10;KI-generierte Inhalte können fehlerhaft sein.">
            <a:extLst>
              <a:ext uri="{FF2B5EF4-FFF2-40B4-BE49-F238E27FC236}">
                <a16:creationId xmlns:a16="http://schemas.microsoft.com/office/drawing/2014/main" id="{1D6D54EF-0549-B607-5AEE-FC171C2DAF67}"/>
              </a:ext>
            </a:extLst>
          </p:cNvPr>
          <p:cNvPicPr>
            <a:picLocks noChangeAspect="1"/>
          </p:cNvPicPr>
          <p:nvPr/>
        </p:nvPicPr>
        <p:blipFill>
          <a:blip r:embed="rId6"/>
          <a:stretch>
            <a:fillRect/>
          </a:stretch>
        </p:blipFill>
        <p:spPr>
          <a:xfrm>
            <a:off x="491590" y="5131512"/>
            <a:ext cx="501539" cy="380573"/>
          </a:xfrm>
          <a:prstGeom prst="rect">
            <a:avLst/>
          </a:prstGeom>
          <a:noFill/>
          <a:ln w="38103" cap="flat">
            <a:solidFill>
              <a:srgbClr val="FFFFFF"/>
            </a:solidFill>
            <a:prstDash val="solid"/>
            <a:miter/>
          </a:ln>
        </p:spPr>
      </p:pic>
      <p:sp>
        <p:nvSpPr>
          <p:cNvPr id="20" name="Textfeld 24">
            <a:extLst>
              <a:ext uri="{FF2B5EF4-FFF2-40B4-BE49-F238E27FC236}">
                <a16:creationId xmlns:a16="http://schemas.microsoft.com/office/drawing/2014/main" id="{755CBFF5-FC5D-143F-FEDF-073670E105FC}"/>
              </a:ext>
            </a:extLst>
          </p:cNvPr>
          <p:cNvSpPr txBox="1"/>
          <p:nvPr/>
        </p:nvSpPr>
        <p:spPr>
          <a:xfrm>
            <a:off x="491590" y="1644594"/>
            <a:ext cx="3571088" cy="107721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Arial" pitchFamily="34"/>
                <a:cs typeface="Arial" pitchFamily="34"/>
              </a:rPr>
              <a:t>Multiple technologies being investigated, </a:t>
            </a:r>
            <a:r>
              <a:rPr lang="en-US" sz="1400" b="0" i="0" u="none" strike="noStrike" kern="1200" cap="none" spc="0" baseline="0">
                <a:solidFill>
                  <a:srgbClr val="000000"/>
                </a:solidFill>
                <a:uFillTx/>
                <a:latin typeface="Arial" pitchFamily="34"/>
                <a:cs typeface="Arial" pitchFamily="34"/>
              </a:rPr>
              <a:t>e.g.</a:t>
            </a:r>
            <a:r>
              <a:rPr lang="en-US" sz="1800" b="0" i="0" u="none" strike="noStrike" kern="1200" cap="none" spc="0" baseline="0">
                <a:solidFill>
                  <a:srgbClr val="000000"/>
                </a:solidFill>
                <a:uFillTx/>
                <a:latin typeface="Arial" pitchFamily="34"/>
                <a:cs typeface="Arial" pitchFamily="34"/>
              </a:rPr>
              <a:t> </a:t>
            </a:r>
            <a:br>
              <a:rPr lang="en-US" sz="1800" b="0" i="0" u="none" strike="noStrike" kern="1200" cap="none" spc="0" baseline="0">
                <a:solidFill>
                  <a:srgbClr val="000000"/>
                </a:solidFill>
                <a:uFillTx/>
                <a:latin typeface="Arial" pitchFamily="34"/>
                <a:cs typeface="Arial" pitchFamily="34"/>
              </a:rPr>
            </a:br>
            <a:r>
              <a:rPr lang="en-US" sz="1400" b="0" i="0" u="none" strike="noStrike" kern="1200" cap="none" spc="0" baseline="0">
                <a:solidFill>
                  <a:srgbClr val="000000"/>
                </a:solidFill>
                <a:uFillTx/>
                <a:latin typeface="Arial" pitchFamily="34"/>
                <a:cs typeface="Arial" pitchFamily="34"/>
              </a:rPr>
              <a:t>Ti:Sa, fiber lasers, </a:t>
            </a:r>
            <a:r>
              <a:rPr lang="en-GB" sz="1400" b="0" i="0" u="none" strike="noStrike" kern="1200" cap="none" spc="0" baseline="0">
                <a:solidFill>
                  <a:srgbClr val="000000"/>
                </a:solidFill>
                <a:uFillTx/>
                <a:latin typeface="Arial" pitchFamily="34"/>
              </a:rPr>
              <a:t>TmYLF, </a:t>
            </a:r>
            <a:br>
              <a:rPr lang="en-GB" sz="1400" b="0" i="0" u="none" strike="noStrike" kern="1200" cap="none" spc="0" baseline="0">
                <a:solidFill>
                  <a:srgbClr val="000000"/>
                </a:solidFill>
                <a:uFillTx/>
                <a:latin typeface="Arial" pitchFamily="34"/>
              </a:rPr>
            </a:br>
            <a:r>
              <a:rPr lang="en-GB" sz="1400" b="0" i="0" u="none" strike="noStrike" kern="1200" cap="none" spc="0" baseline="0">
                <a:solidFill>
                  <a:srgbClr val="000000"/>
                </a:solidFill>
                <a:uFillTx/>
                <a:latin typeface="Arial" pitchFamily="34"/>
              </a:rPr>
              <a:t>Tm-doped ceramics</a:t>
            </a:r>
            <a:endParaRPr lang="en-GB" sz="1400" b="0" i="0" u="none" strike="noStrike" kern="1200" cap="none" spc="0" baseline="0">
              <a:solidFill>
                <a:srgbClr val="000000"/>
              </a:solidFill>
              <a:uFillTx/>
              <a:latin typeface="Arial" pitchFamily="34"/>
              <a:cs typeface="Arial" pitchFamily="34"/>
            </a:endParaRPr>
          </a:p>
        </p:txBody>
      </p:sp>
      <p:pic>
        <p:nvPicPr>
          <p:cNvPr id="21" name="Grafik 28">
            <a:extLst>
              <a:ext uri="{FF2B5EF4-FFF2-40B4-BE49-F238E27FC236}">
                <a16:creationId xmlns:a16="http://schemas.microsoft.com/office/drawing/2014/main" id="{8D62BA07-7C9A-E00A-648C-08169CFAC831}"/>
              </a:ext>
            </a:extLst>
          </p:cNvPr>
          <p:cNvPicPr>
            <a:picLocks noChangeAspect="1"/>
          </p:cNvPicPr>
          <p:nvPr/>
        </p:nvPicPr>
        <p:blipFill>
          <a:blip r:embed="rId7"/>
          <a:stretch>
            <a:fillRect/>
          </a:stretch>
        </p:blipFill>
        <p:spPr>
          <a:xfrm>
            <a:off x="3004901" y="1915905"/>
            <a:ext cx="602178" cy="619716"/>
          </a:xfrm>
          <a:prstGeom prst="rect">
            <a:avLst/>
          </a:prstGeom>
          <a:noFill/>
          <a:ln cap="flat">
            <a:noFill/>
          </a:ln>
        </p:spPr>
      </p:pic>
      <p:pic>
        <p:nvPicPr>
          <p:cNvPr id="22" name="Grafik 30">
            <a:extLst>
              <a:ext uri="{FF2B5EF4-FFF2-40B4-BE49-F238E27FC236}">
                <a16:creationId xmlns:a16="http://schemas.microsoft.com/office/drawing/2014/main" id="{E5F687F4-1AE2-CC92-7F30-DA13A460D458}"/>
              </a:ext>
            </a:extLst>
          </p:cNvPr>
          <p:cNvPicPr>
            <a:picLocks noChangeAspect="1"/>
          </p:cNvPicPr>
          <p:nvPr/>
        </p:nvPicPr>
        <p:blipFill>
          <a:blip r:embed="rId8"/>
          <a:stretch>
            <a:fillRect/>
          </a:stretch>
        </p:blipFill>
        <p:spPr>
          <a:xfrm>
            <a:off x="2662257" y="2572444"/>
            <a:ext cx="1282766" cy="425470"/>
          </a:xfrm>
          <a:prstGeom prst="rect">
            <a:avLst/>
          </a:prstGeom>
          <a:noFill/>
          <a:ln cap="flat">
            <a:noFill/>
          </a:ln>
        </p:spPr>
      </p:pic>
      <p:pic>
        <p:nvPicPr>
          <p:cNvPr id="23" name="Grafik 32" descr="Ein Bild, das Symbol, Text, Emblem, Logo enthält.&#10;&#10;KI-generierte Inhalte können fehlerhaft sein.">
            <a:extLst>
              <a:ext uri="{FF2B5EF4-FFF2-40B4-BE49-F238E27FC236}">
                <a16:creationId xmlns:a16="http://schemas.microsoft.com/office/drawing/2014/main" id="{2AE3DB56-DADE-9565-6F45-295F5365727D}"/>
              </a:ext>
            </a:extLst>
          </p:cNvPr>
          <p:cNvPicPr>
            <a:picLocks noChangeAspect="1"/>
          </p:cNvPicPr>
          <p:nvPr/>
        </p:nvPicPr>
        <p:blipFill>
          <a:blip r:embed="rId9"/>
          <a:stretch>
            <a:fillRect/>
          </a:stretch>
        </p:blipFill>
        <p:spPr>
          <a:xfrm>
            <a:off x="8988698" y="2807217"/>
            <a:ext cx="670675" cy="670675"/>
          </a:xfrm>
          <a:prstGeom prst="rect">
            <a:avLst/>
          </a:prstGeom>
          <a:noFill/>
          <a:ln cap="flat">
            <a:noFill/>
          </a:ln>
        </p:spPr>
      </p:pic>
      <p:pic>
        <p:nvPicPr>
          <p:cNvPr id="24" name="Grafik 34" descr="Ein Bild, das Text, Schrift, Logo, Emblem enthält.&#10;&#10;KI-generierte Inhalte können fehlerhaft sein.">
            <a:extLst>
              <a:ext uri="{FF2B5EF4-FFF2-40B4-BE49-F238E27FC236}">
                <a16:creationId xmlns:a16="http://schemas.microsoft.com/office/drawing/2014/main" id="{C2B12172-EEB3-B04C-400F-3143DE66E131}"/>
              </a:ext>
            </a:extLst>
          </p:cNvPr>
          <p:cNvPicPr>
            <a:picLocks noChangeAspect="1"/>
          </p:cNvPicPr>
          <p:nvPr/>
        </p:nvPicPr>
        <p:blipFill>
          <a:blip r:embed="rId10"/>
          <a:stretch>
            <a:fillRect/>
          </a:stretch>
        </p:blipFill>
        <p:spPr>
          <a:xfrm>
            <a:off x="8104318" y="2836304"/>
            <a:ext cx="592695" cy="592695"/>
          </a:xfrm>
          <a:prstGeom prst="rect">
            <a:avLst/>
          </a:prstGeom>
          <a:noFill/>
          <a:ln cap="flat">
            <a:noFill/>
          </a:ln>
        </p:spPr>
      </p:pic>
      <p:pic>
        <p:nvPicPr>
          <p:cNvPr id="25" name="Grafik 36" descr="Ein Bild, das Text, Schrift, Symbol, Grafiken enthält.&#10;&#10;KI-generierte Inhalte können fehlerhaft sein.">
            <a:extLst>
              <a:ext uri="{FF2B5EF4-FFF2-40B4-BE49-F238E27FC236}">
                <a16:creationId xmlns:a16="http://schemas.microsoft.com/office/drawing/2014/main" id="{B792B751-6EBC-0B9F-15D0-26F48A25256C}"/>
              </a:ext>
            </a:extLst>
          </p:cNvPr>
          <p:cNvPicPr>
            <a:picLocks noChangeAspect="1"/>
          </p:cNvPicPr>
          <p:nvPr/>
        </p:nvPicPr>
        <p:blipFill>
          <a:blip r:embed="rId6"/>
          <a:stretch>
            <a:fillRect/>
          </a:stretch>
        </p:blipFill>
        <p:spPr>
          <a:xfrm>
            <a:off x="10924638" y="2828915"/>
            <a:ext cx="762097" cy="578293"/>
          </a:xfrm>
          <a:prstGeom prst="rect">
            <a:avLst/>
          </a:prstGeom>
          <a:noFill/>
          <a:ln w="38103" cap="flat">
            <a:solidFill>
              <a:srgbClr val="FFFFFF"/>
            </a:solidFill>
            <a:prstDash val="solid"/>
            <a:miter/>
          </a:ln>
        </p:spPr>
      </p:pic>
      <p:pic>
        <p:nvPicPr>
          <p:cNvPr id="26" name="Grafik 38" descr="Ein Bild, das Im Haus enthält.&#10;&#10;KI-generierte Inhalte können fehlerhaft sein.">
            <a:extLst>
              <a:ext uri="{FF2B5EF4-FFF2-40B4-BE49-F238E27FC236}">
                <a16:creationId xmlns:a16="http://schemas.microsoft.com/office/drawing/2014/main" id="{CDD6295B-50D6-E801-8A64-FC41FDC14873}"/>
              </a:ext>
            </a:extLst>
          </p:cNvPr>
          <p:cNvPicPr>
            <a:picLocks noChangeAspect="1"/>
          </p:cNvPicPr>
          <p:nvPr/>
        </p:nvPicPr>
        <p:blipFill>
          <a:blip r:embed="rId11"/>
          <a:srcRect b="39888"/>
          <a:stretch>
            <a:fillRect/>
          </a:stretch>
        </p:blipFill>
        <p:spPr>
          <a:xfrm>
            <a:off x="8087950" y="3593162"/>
            <a:ext cx="3704362" cy="1580997"/>
          </a:xfrm>
          <a:prstGeom prst="rect">
            <a:avLst/>
          </a:prstGeom>
          <a:noFill/>
          <a:ln cap="flat">
            <a:noFill/>
          </a:ln>
        </p:spPr>
      </p:pic>
      <p:sp>
        <p:nvSpPr>
          <p:cNvPr id="27" name="Rectangle 2">
            <a:extLst>
              <a:ext uri="{FF2B5EF4-FFF2-40B4-BE49-F238E27FC236}">
                <a16:creationId xmlns:a16="http://schemas.microsoft.com/office/drawing/2014/main" id="{47E103DF-159D-96FD-A982-CBB7A6FBED3A}"/>
              </a:ext>
            </a:extLst>
          </p:cNvPr>
          <p:cNvSpPr/>
          <p:nvPr/>
        </p:nvSpPr>
        <p:spPr>
          <a:xfrm rot="10800009" flipV="1">
            <a:off x="8103741" y="3610654"/>
            <a:ext cx="7121237" cy="707882"/>
          </a:xfrm>
          <a:prstGeom prst="rect">
            <a:avLst/>
          </a:prstGeom>
          <a:noFill/>
          <a:ln cap="flat">
            <a:noFill/>
            <a:prstDash val="solid"/>
          </a:ln>
        </p:spPr>
        <p:txBody>
          <a:bodyPr vert="horz" wrap="square" lIns="91440" tIns="45720" rIns="91440" bIns="45720" anchor="ctr" anchorCtr="0" compatLnSpc="1">
            <a:spAutoFit/>
          </a:bodyPr>
          <a:lstStyle/>
          <a:p>
            <a:pPr marL="0" marR="0" lvl="0" indent="0" algn="l" defTabSz="914400" rtl="0" fontAlgn="auto" hangingPunct="0">
              <a:lnSpc>
                <a:spcPct val="100000"/>
              </a:lnSpc>
              <a:spcBef>
                <a:spcPts val="0"/>
              </a:spcBef>
              <a:spcAft>
                <a:spcPts val="0"/>
              </a:spcAft>
              <a:buSzPct val="100000"/>
              <a:buChar char="•"/>
              <a:tabLst/>
              <a:defRPr sz="1800" b="0" i="0" u="none" strike="noStrike" kern="0" cap="none" spc="0" baseline="0">
                <a:solidFill>
                  <a:srgbClr val="000000"/>
                </a:solidFill>
                <a:uFillTx/>
              </a:defRPr>
            </a:pPr>
            <a:r>
              <a:rPr lang="en-US" sz="800" b="0" i="0" u="none" strike="noStrike" kern="1200" cap="none" spc="0" baseline="0" dirty="0">
                <a:solidFill>
                  <a:srgbClr val="FFFFFF"/>
                </a:solidFill>
                <a:uFillTx/>
                <a:latin typeface="Arial" pitchFamily="34"/>
                <a:cs typeface="Arial" pitchFamily="34"/>
              </a:rPr>
              <a:t>A. Picksley </a:t>
            </a:r>
            <a:r>
              <a:rPr lang="en-US" sz="800" b="0" i="1" u="none" strike="noStrike" kern="1200" cap="none" spc="0" baseline="0" dirty="0">
                <a:solidFill>
                  <a:srgbClr val="FFFFFF"/>
                </a:solidFill>
                <a:uFillTx/>
                <a:latin typeface="Arial" pitchFamily="34"/>
                <a:cs typeface="Arial" pitchFamily="34"/>
              </a:rPr>
              <a:t>et al.</a:t>
            </a:r>
            <a:r>
              <a:rPr lang="en-US" sz="800" b="0" i="0" u="none" strike="noStrike" kern="1200" cap="none" spc="0" baseline="0" dirty="0">
                <a:solidFill>
                  <a:srgbClr val="FFFFFF"/>
                </a:solidFill>
                <a:uFillTx/>
                <a:latin typeface="Arial" pitchFamily="34"/>
                <a:cs typeface="Arial" pitchFamily="34"/>
              </a:rPr>
              <a:t>, Phys. Rev. Lett. </a:t>
            </a:r>
            <a:r>
              <a:rPr lang="en-US" sz="800" b="1" i="0" u="none" strike="noStrike" kern="1200" cap="none" spc="0" baseline="0" dirty="0">
                <a:solidFill>
                  <a:srgbClr val="FFFFFF"/>
                </a:solidFill>
                <a:uFillTx/>
                <a:latin typeface="Arial" pitchFamily="34"/>
                <a:cs typeface="Arial" pitchFamily="34"/>
              </a:rPr>
              <a:t>133</a:t>
            </a:r>
            <a:r>
              <a:rPr lang="en-US" sz="800" b="0" i="0" u="none" strike="noStrike" kern="1200" cap="none" spc="0" baseline="0" dirty="0">
                <a:solidFill>
                  <a:srgbClr val="FFFFFF"/>
                </a:solidFill>
                <a:uFillTx/>
                <a:latin typeface="Arial" pitchFamily="34"/>
                <a:cs typeface="Arial" pitchFamily="34"/>
              </a:rPr>
              <a:t>, 255001 (2024).</a:t>
            </a:r>
          </a:p>
          <a:p>
            <a:pPr marL="0" marR="0" lvl="0" indent="0" algn="l" defTabSz="914400" rtl="0" fontAlgn="auto" hangingPunct="0">
              <a:lnSpc>
                <a:spcPct val="100000"/>
              </a:lnSpc>
              <a:spcBef>
                <a:spcPts val="0"/>
              </a:spcBef>
              <a:spcAft>
                <a:spcPts val="0"/>
              </a:spcAft>
              <a:buSzPct val="100000"/>
              <a:buChar char="•"/>
              <a:tabLst/>
              <a:defRPr sz="1800" b="0" i="0" u="none" strike="noStrike" kern="0" cap="none" spc="0" baseline="0">
                <a:solidFill>
                  <a:srgbClr val="000000"/>
                </a:solidFill>
                <a:uFillTx/>
              </a:defRPr>
            </a:pPr>
            <a:r>
              <a:rPr lang="en-US" sz="800" b="0" i="0" u="none" strike="noStrike" kern="1200" cap="none" spc="0" baseline="0" dirty="0">
                <a:solidFill>
                  <a:srgbClr val="FFFFFF"/>
                </a:solidFill>
                <a:uFillTx/>
                <a:latin typeface="Arial" pitchFamily="34"/>
                <a:cs typeface="Arial" pitchFamily="34"/>
              </a:rPr>
              <a:t>J. E. Shrock </a:t>
            </a:r>
            <a:r>
              <a:rPr lang="en-US" sz="800" b="0" i="1" u="none" strike="noStrike" kern="1200" cap="none" spc="0" baseline="0" dirty="0">
                <a:solidFill>
                  <a:srgbClr val="FFFFFF"/>
                </a:solidFill>
                <a:uFillTx/>
                <a:latin typeface="Arial" pitchFamily="34"/>
                <a:cs typeface="Arial" pitchFamily="34"/>
              </a:rPr>
              <a:t>et al.</a:t>
            </a:r>
            <a:r>
              <a:rPr lang="en-US" sz="800" b="0" i="0" u="none" strike="noStrike" kern="1200" cap="none" spc="0" baseline="0" dirty="0">
                <a:solidFill>
                  <a:srgbClr val="FFFFFF"/>
                </a:solidFill>
                <a:uFillTx/>
                <a:latin typeface="Arial" pitchFamily="34"/>
                <a:cs typeface="Arial" pitchFamily="34"/>
              </a:rPr>
              <a:t>, ,” Phys. Rev. Lett. </a:t>
            </a:r>
            <a:r>
              <a:rPr lang="en-US" sz="800" b="1" i="0" u="none" strike="noStrike" kern="1200" cap="none" spc="0" baseline="0" dirty="0">
                <a:solidFill>
                  <a:srgbClr val="FFFFFF"/>
                </a:solidFill>
                <a:uFillTx/>
                <a:latin typeface="Arial" pitchFamily="34"/>
                <a:cs typeface="Arial" pitchFamily="34"/>
              </a:rPr>
              <a:t>133</a:t>
            </a:r>
            <a:r>
              <a:rPr lang="en-US" sz="800" b="0" i="0" u="none" strike="noStrike" kern="1200" cap="none" spc="0" baseline="0" dirty="0">
                <a:solidFill>
                  <a:srgbClr val="FFFFFF"/>
                </a:solidFill>
                <a:uFillTx/>
                <a:latin typeface="Arial" pitchFamily="34"/>
                <a:cs typeface="Arial" pitchFamily="34"/>
              </a:rPr>
              <a:t>, 045002 (2024).</a:t>
            </a:r>
          </a:p>
          <a:p>
            <a:pPr marL="0" marR="0" lvl="0" indent="0" algn="l" defTabSz="914400" rtl="0" fontAlgn="auto" hangingPunct="0">
              <a:lnSpc>
                <a:spcPct val="100000"/>
              </a:lnSpc>
              <a:spcBef>
                <a:spcPts val="0"/>
              </a:spcBef>
              <a:spcAft>
                <a:spcPts val="0"/>
              </a:spcAft>
              <a:buSzPct val="100000"/>
              <a:buChar char="•"/>
              <a:tabLst/>
              <a:defRPr sz="1800" b="0" i="0" u="none" strike="noStrike" kern="0" cap="none" spc="0" baseline="0">
                <a:solidFill>
                  <a:srgbClr val="000000"/>
                </a:solidFill>
                <a:uFillTx/>
              </a:defRPr>
            </a:pPr>
            <a:r>
              <a:rPr lang="en-US" sz="800" b="0" i="0" u="none" strike="noStrike" kern="1200" cap="none" spc="0" baseline="0" dirty="0">
                <a:solidFill>
                  <a:srgbClr val="FFFFFF"/>
                </a:solidFill>
                <a:uFillTx/>
                <a:latin typeface="Arial" pitchFamily="34"/>
                <a:cs typeface="Arial" pitchFamily="34"/>
              </a:rPr>
              <a:t>R. J. </a:t>
            </a:r>
            <a:r>
              <a:rPr lang="en-US" sz="800" b="0" i="0" u="none" strike="noStrike" kern="1200" cap="none" spc="0" baseline="0" dirty="0" err="1">
                <a:solidFill>
                  <a:srgbClr val="FFFFFF"/>
                </a:solidFill>
                <a:uFillTx/>
                <a:latin typeface="Arial" pitchFamily="34"/>
                <a:cs typeface="Arial" pitchFamily="34"/>
              </a:rPr>
              <a:t>Shalloo</a:t>
            </a:r>
            <a:r>
              <a:rPr lang="en-US" sz="800" b="0" i="0" u="none" strike="noStrike" kern="1200" cap="none" spc="0" baseline="0" dirty="0">
                <a:solidFill>
                  <a:srgbClr val="FFFFFF"/>
                </a:solidFill>
                <a:uFillTx/>
                <a:latin typeface="Arial" pitchFamily="34"/>
                <a:cs typeface="Arial" pitchFamily="34"/>
              </a:rPr>
              <a:t> </a:t>
            </a:r>
            <a:r>
              <a:rPr lang="en-US" sz="800" b="0" i="1" u="none" strike="noStrike" kern="1200" cap="none" spc="0" baseline="0" dirty="0">
                <a:solidFill>
                  <a:srgbClr val="FFFFFF"/>
                </a:solidFill>
                <a:uFillTx/>
                <a:latin typeface="Arial" pitchFamily="34"/>
                <a:cs typeface="Arial" pitchFamily="34"/>
              </a:rPr>
              <a:t>et al.</a:t>
            </a:r>
            <a:r>
              <a:rPr lang="en-US" sz="800" b="0" i="0" u="none" strike="noStrike" kern="1200" cap="none" spc="0" baseline="0" dirty="0">
                <a:solidFill>
                  <a:srgbClr val="FFFFFF"/>
                </a:solidFill>
                <a:uFillTx/>
                <a:latin typeface="Arial" pitchFamily="34"/>
                <a:cs typeface="Arial" pitchFamily="34"/>
              </a:rPr>
              <a:t>,,” Phys. Rev. E </a:t>
            </a:r>
            <a:r>
              <a:rPr lang="en-US" sz="800" b="1" i="0" u="none" strike="noStrike" kern="1200" cap="none" spc="0" baseline="0" dirty="0">
                <a:solidFill>
                  <a:srgbClr val="FFFFFF"/>
                </a:solidFill>
                <a:uFillTx/>
                <a:latin typeface="Arial" pitchFamily="34"/>
                <a:cs typeface="Arial" pitchFamily="34"/>
              </a:rPr>
              <a:t>97</a:t>
            </a:r>
            <a:r>
              <a:rPr lang="en-US" sz="800" b="0" i="0" u="none" strike="noStrike" kern="1200" cap="none" spc="0" baseline="0" dirty="0">
                <a:solidFill>
                  <a:srgbClr val="FFFFFF"/>
                </a:solidFill>
                <a:uFillTx/>
                <a:latin typeface="Arial" pitchFamily="34"/>
                <a:cs typeface="Arial" pitchFamily="34"/>
              </a:rPr>
              <a:t>, 053203 (2018).</a:t>
            </a:r>
          </a:p>
          <a:p>
            <a:pPr marL="0" marR="0" lvl="0" indent="0" algn="l" defTabSz="914400" rtl="0" fontAlgn="auto" hangingPunct="0">
              <a:lnSpc>
                <a:spcPct val="100000"/>
              </a:lnSpc>
              <a:spcBef>
                <a:spcPts val="0"/>
              </a:spcBef>
              <a:spcAft>
                <a:spcPts val="0"/>
              </a:spcAft>
              <a:buSzPct val="100000"/>
              <a:buChar char="•"/>
              <a:tabLst/>
              <a:defRPr sz="1800" b="0" i="0" u="none" strike="noStrike" kern="0" cap="none" spc="0" baseline="0">
                <a:solidFill>
                  <a:srgbClr val="000000"/>
                </a:solidFill>
                <a:uFillTx/>
              </a:defRPr>
            </a:pPr>
            <a:r>
              <a:rPr lang="en-US" sz="800" b="0" i="0" u="none" strike="noStrike" kern="1200" cap="none" spc="0" baseline="0" dirty="0">
                <a:solidFill>
                  <a:srgbClr val="FFFFFF"/>
                </a:solidFill>
                <a:uFillTx/>
                <a:latin typeface="Arial" pitchFamily="34"/>
                <a:cs typeface="Arial" pitchFamily="34"/>
              </a:rPr>
              <a:t>A. Picksley </a:t>
            </a:r>
            <a:r>
              <a:rPr lang="en-US" sz="800" b="0" i="1" u="none" strike="noStrike" kern="1200" cap="none" spc="0" baseline="0" dirty="0">
                <a:solidFill>
                  <a:srgbClr val="FFFFFF"/>
                </a:solidFill>
                <a:uFillTx/>
                <a:latin typeface="Arial" pitchFamily="34"/>
                <a:cs typeface="Arial" pitchFamily="34"/>
              </a:rPr>
              <a:t>et al.</a:t>
            </a:r>
            <a:r>
              <a:rPr lang="en-US" sz="800" b="0" i="0" u="none" strike="noStrike" kern="1200" cap="none" spc="0" baseline="0" dirty="0">
                <a:solidFill>
                  <a:srgbClr val="FFFFFF"/>
                </a:solidFill>
                <a:uFillTx/>
                <a:latin typeface="Arial" pitchFamily="34"/>
                <a:cs typeface="Arial" pitchFamily="34"/>
              </a:rPr>
              <a:t>,,” Phys. Rev. E </a:t>
            </a:r>
            <a:r>
              <a:rPr lang="en-US" sz="800" b="1" i="0" u="none" strike="noStrike" kern="1200" cap="none" spc="0" baseline="0" dirty="0">
                <a:solidFill>
                  <a:srgbClr val="FFFFFF"/>
                </a:solidFill>
                <a:uFillTx/>
                <a:latin typeface="Arial" pitchFamily="34"/>
                <a:cs typeface="Arial" pitchFamily="34"/>
              </a:rPr>
              <a:t>102</a:t>
            </a:r>
            <a:r>
              <a:rPr lang="en-US" sz="800" b="0" i="0" u="none" strike="noStrike" kern="1200" cap="none" spc="0" baseline="0" dirty="0">
                <a:solidFill>
                  <a:srgbClr val="FFFFFF"/>
                </a:solidFill>
                <a:uFillTx/>
                <a:latin typeface="Arial" pitchFamily="34"/>
                <a:cs typeface="Arial" pitchFamily="34"/>
              </a:rPr>
              <a:t>, 053201 (2020).</a:t>
            </a:r>
          </a:p>
          <a:p>
            <a:pPr marL="0" marR="0" lvl="0" indent="0" algn="l" defTabSz="914400" rtl="0" fontAlgn="auto" hangingPunct="0">
              <a:lnSpc>
                <a:spcPct val="100000"/>
              </a:lnSpc>
              <a:spcBef>
                <a:spcPts val="0"/>
              </a:spcBef>
              <a:spcAft>
                <a:spcPts val="0"/>
              </a:spcAft>
              <a:buSzPct val="100000"/>
              <a:buChar char="•"/>
              <a:tabLst/>
              <a:defRPr sz="1800" b="0" i="0" u="none" strike="noStrike" kern="0" cap="none" spc="0" baseline="0">
                <a:solidFill>
                  <a:srgbClr val="000000"/>
                </a:solidFill>
                <a:uFillTx/>
              </a:defRPr>
            </a:pPr>
            <a:r>
              <a:rPr lang="en-GB" sz="800" b="0" i="0" u="none" strike="noStrike" kern="1200" cap="none" spc="0" baseline="0" dirty="0">
                <a:solidFill>
                  <a:srgbClr val="FFFFFF"/>
                </a:solidFill>
                <a:uFillTx/>
                <a:latin typeface="Arial" pitchFamily="34"/>
                <a:cs typeface="Arial" pitchFamily="34"/>
              </a:rPr>
              <a:t>A. Alejo </a:t>
            </a:r>
            <a:r>
              <a:rPr lang="en-GB" sz="800" b="0" i="1" u="none" strike="noStrike" kern="1200" cap="none" spc="0" baseline="0" dirty="0">
                <a:solidFill>
                  <a:srgbClr val="FFFFFF"/>
                </a:solidFill>
                <a:uFillTx/>
                <a:latin typeface="Arial" pitchFamily="34"/>
                <a:cs typeface="Arial" pitchFamily="34"/>
              </a:rPr>
              <a:t>et al.</a:t>
            </a:r>
            <a:r>
              <a:rPr lang="en-GB" sz="800" b="0" i="0" u="none" strike="noStrike" kern="1200" cap="none" spc="0" baseline="0" dirty="0">
                <a:solidFill>
                  <a:srgbClr val="FFFFFF"/>
                </a:solidFill>
                <a:uFillTx/>
                <a:latin typeface="Arial" pitchFamily="34"/>
                <a:cs typeface="Arial" pitchFamily="34"/>
              </a:rPr>
              <a:t>, Phys. Rev. Accel. Beams </a:t>
            </a:r>
            <a:r>
              <a:rPr lang="en-GB" sz="800" b="1" i="0" u="none" strike="noStrike" kern="1200" cap="none" spc="0" baseline="0" dirty="0">
                <a:solidFill>
                  <a:srgbClr val="FFFFFF"/>
                </a:solidFill>
                <a:uFillTx/>
                <a:latin typeface="Arial" pitchFamily="34"/>
                <a:cs typeface="Arial" pitchFamily="34"/>
              </a:rPr>
              <a:t>25</a:t>
            </a:r>
            <a:r>
              <a:rPr lang="en-GB" sz="800" b="0" i="0" u="none" strike="noStrike" kern="1200" cap="none" spc="0" baseline="0" dirty="0">
                <a:solidFill>
                  <a:srgbClr val="FFFFFF"/>
                </a:solidFill>
                <a:uFillTx/>
                <a:latin typeface="Arial" pitchFamily="34"/>
                <a:cs typeface="Arial" pitchFamily="34"/>
              </a:rPr>
              <a:t>, 011301 (2022)</a:t>
            </a:r>
            <a:r>
              <a:rPr lang="en-US" sz="800" b="0" i="0" u="none" strike="noStrike" kern="1200" cap="none" spc="0" baseline="0" dirty="0">
                <a:solidFill>
                  <a:srgbClr val="FFFFFF"/>
                </a:solidFill>
                <a:uFillTx/>
                <a:latin typeface="Arial" pitchFamily="34"/>
                <a:cs typeface="Arial" pitchFamily="34"/>
              </a:rPr>
              <a:t> </a:t>
            </a:r>
          </a:p>
        </p:txBody>
      </p:sp>
      <p:sp>
        <p:nvSpPr>
          <p:cNvPr id="28" name="Textfeld 42">
            <a:extLst>
              <a:ext uri="{FF2B5EF4-FFF2-40B4-BE49-F238E27FC236}">
                <a16:creationId xmlns:a16="http://schemas.microsoft.com/office/drawing/2014/main" id="{7E6F5E29-061A-F28A-DC39-C22703CACCA6}"/>
              </a:ext>
            </a:extLst>
          </p:cNvPr>
          <p:cNvSpPr txBox="1"/>
          <p:nvPr/>
        </p:nvSpPr>
        <p:spPr>
          <a:xfrm>
            <a:off x="8103741" y="5174168"/>
            <a:ext cx="3645356" cy="923333"/>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Arial" pitchFamily="34"/>
                <a:cs typeface="Arial" pitchFamily="34"/>
              </a:rPr>
              <a:t>free standing structures </a:t>
            </a:r>
            <a:r>
              <a:rPr lang="en-US" sz="1800" b="0" i="0" u="none" strike="noStrike" kern="1200" cap="none" spc="0" baseline="0">
                <a:solidFill>
                  <a:srgbClr val="000000"/>
                </a:solidFill>
                <a:uFillTx/>
                <a:cs typeface="Arial" pitchFamily="34"/>
              </a:rPr>
              <a:t></a:t>
            </a:r>
            <a:r>
              <a:rPr lang="en-US" sz="1800" b="0" i="0" u="none" strike="noStrike" kern="1200" cap="none" spc="0" baseline="0">
                <a:solidFill>
                  <a:srgbClr val="000000"/>
                </a:solidFill>
                <a:uFillTx/>
                <a:latin typeface="Arial" pitchFamily="34"/>
                <a:cs typeface="Arial" pitchFamily="34"/>
              </a:rPr>
              <a:t> no damage</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Arial" pitchFamily="34"/>
                <a:cs typeface="Arial" pitchFamily="34"/>
              </a:rPr>
              <a:t>work at high repetition rate</a:t>
            </a:r>
            <a:endParaRPr lang="en-GB" sz="1800" b="0" i="0" u="none" strike="noStrike" kern="1200" cap="none" spc="0" baseline="0">
              <a:solidFill>
                <a:srgbClr val="000000"/>
              </a:solidFill>
              <a:uFillTx/>
              <a:latin typeface="Arial" pitchFamily="34"/>
              <a:cs typeface="Arial" pitchFamily="34"/>
            </a:endParaRPr>
          </a:p>
        </p:txBody>
      </p:sp>
      <p:pic>
        <p:nvPicPr>
          <p:cNvPr id="29" name="Picture 33">
            <a:extLst>
              <a:ext uri="{FF2B5EF4-FFF2-40B4-BE49-F238E27FC236}">
                <a16:creationId xmlns:a16="http://schemas.microsoft.com/office/drawing/2014/main" id="{F8E15E17-14BC-1355-D4EA-FE156F9DADCB}"/>
              </a:ext>
            </a:extLst>
          </p:cNvPr>
          <p:cNvPicPr>
            <a:picLocks noChangeAspect="1"/>
          </p:cNvPicPr>
          <p:nvPr/>
        </p:nvPicPr>
        <p:blipFill>
          <a:blip r:embed="rId12"/>
          <a:srcRect l="43559" t="3195" r="3888" b="3195"/>
          <a:stretch>
            <a:fillRect/>
          </a:stretch>
        </p:blipFill>
        <p:spPr>
          <a:xfrm>
            <a:off x="4254684" y="4890604"/>
            <a:ext cx="1621030" cy="1317083"/>
          </a:xfrm>
          <a:prstGeom prst="rect">
            <a:avLst/>
          </a:prstGeom>
          <a:noFill/>
          <a:ln cap="flat">
            <a:noFill/>
          </a:ln>
        </p:spPr>
      </p:pic>
      <p:pic>
        <p:nvPicPr>
          <p:cNvPr id="30" name="Immagine 7">
            <a:extLst>
              <a:ext uri="{FF2B5EF4-FFF2-40B4-BE49-F238E27FC236}">
                <a16:creationId xmlns:a16="http://schemas.microsoft.com/office/drawing/2014/main" id="{12B4AD92-40AD-D6C9-499F-6475230C90B4}"/>
              </a:ext>
            </a:extLst>
          </p:cNvPr>
          <p:cNvPicPr>
            <a:picLocks noChangeAspect="1"/>
          </p:cNvPicPr>
          <p:nvPr/>
        </p:nvPicPr>
        <p:blipFill>
          <a:blip r:embed="rId13"/>
          <a:srcRect l="1575" t="28832" r="1573" b="30255"/>
          <a:stretch>
            <a:fillRect/>
          </a:stretch>
        </p:blipFill>
        <p:spPr>
          <a:xfrm>
            <a:off x="4279620" y="4884962"/>
            <a:ext cx="871450" cy="300654"/>
          </a:xfrm>
          <a:prstGeom prst="rect">
            <a:avLst/>
          </a:prstGeom>
          <a:noFill/>
          <a:ln cap="flat">
            <a:noFill/>
          </a:ln>
        </p:spPr>
      </p:pic>
      <p:sp>
        <p:nvSpPr>
          <p:cNvPr id="31" name="Textfeld 45">
            <a:extLst>
              <a:ext uri="{FF2B5EF4-FFF2-40B4-BE49-F238E27FC236}">
                <a16:creationId xmlns:a16="http://schemas.microsoft.com/office/drawing/2014/main" id="{0E17E4CF-ACC8-F4B3-781B-54834A30D51B}"/>
              </a:ext>
            </a:extLst>
          </p:cNvPr>
          <p:cNvSpPr txBox="1"/>
          <p:nvPr/>
        </p:nvSpPr>
        <p:spPr>
          <a:xfrm>
            <a:off x="4202097" y="4296052"/>
            <a:ext cx="1850599"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a:solidFill>
                  <a:srgbClr val="000000"/>
                </a:solidFill>
                <a:uFillTx/>
                <a:latin typeface="Arial" pitchFamily="34"/>
                <a:cs typeface="Arial" pitchFamily="34"/>
              </a:rPr>
              <a:t>2x10</a:t>
            </a:r>
            <a:r>
              <a:rPr lang="en-US" sz="1400" b="1" i="0" u="none" strike="noStrike" kern="1200" cap="none" spc="0" baseline="30000">
                <a:solidFill>
                  <a:srgbClr val="000000"/>
                </a:solidFill>
                <a:uFillTx/>
                <a:latin typeface="Arial" pitchFamily="34"/>
                <a:cs typeface="Arial" pitchFamily="34"/>
              </a:rPr>
              <a:t>7</a:t>
            </a:r>
            <a:r>
              <a:rPr lang="it-IT" sz="1400" b="0" i="0" u="none" strike="noStrike" kern="1200" cap="none" spc="0" baseline="0">
                <a:solidFill>
                  <a:srgbClr val="000000"/>
                </a:solidFill>
                <a:uFillTx/>
                <a:latin typeface="Arial" pitchFamily="34"/>
                <a:cs typeface="Arial" pitchFamily="34"/>
              </a:rPr>
              <a:t> discharges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a:solidFill>
                  <a:srgbClr val="000000"/>
                </a:solidFill>
                <a:uFillTx/>
                <a:latin typeface="Arial" pitchFamily="34"/>
                <a:cs typeface="Arial" pitchFamily="34"/>
              </a:rPr>
              <a:t>10-150 Hz </a:t>
            </a:r>
            <a:r>
              <a:rPr lang="en-US" sz="1400" b="0" i="0" u="none" strike="noStrike" kern="1200" cap="none" spc="0" baseline="0">
                <a:solidFill>
                  <a:srgbClr val="000000"/>
                </a:solidFill>
                <a:uFillTx/>
                <a:latin typeface="Arial" pitchFamily="34"/>
                <a:cs typeface="Arial" pitchFamily="34"/>
              </a:rPr>
              <a:t>operation</a:t>
            </a:r>
          </a:p>
        </p:txBody>
      </p:sp>
      <p:sp>
        <p:nvSpPr>
          <p:cNvPr id="32" name="Textfeld 46">
            <a:extLst>
              <a:ext uri="{FF2B5EF4-FFF2-40B4-BE49-F238E27FC236}">
                <a16:creationId xmlns:a16="http://schemas.microsoft.com/office/drawing/2014/main" id="{8BEC1D9F-26F4-AFF7-4DD1-16EA84096C32}"/>
              </a:ext>
            </a:extLst>
          </p:cNvPr>
          <p:cNvSpPr txBox="1"/>
          <p:nvPr/>
        </p:nvSpPr>
        <p:spPr>
          <a:xfrm>
            <a:off x="4271519" y="5805489"/>
            <a:ext cx="995333"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Arial" pitchFamily="34"/>
                <a:cs typeface="Arial" pitchFamily="34"/>
              </a:rPr>
              <a:t>ceramic</a:t>
            </a:r>
            <a:endParaRPr lang="en-GB" sz="1800" b="0" i="0" u="none" strike="noStrike" kern="1200" cap="none" spc="0" baseline="0">
              <a:solidFill>
                <a:srgbClr val="FFFFFF"/>
              </a:solidFill>
              <a:uFillTx/>
              <a:latin typeface="Arial" pitchFamily="34"/>
              <a:cs typeface="Arial" pitchFamily="34"/>
            </a:endParaRPr>
          </a:p>
        </p:txBody>
      </p:sp>
      <p:pic>
        <p:nvPicPr>
          <p:cNvPr id="33" name="Grafik 40">
            <a:extLst>
              <a:ext uri="{FF2B5EF4-FFF2-40B4-BE49-F238E27FC236}">
                <a16:creationId xmlns:a16="http://schemas.microsoft.com/office/drawing/2014/main" id="{EF4E8BE7-EEBB-CE4D-E62B-8F2A73A9C74E}"/>
              </a:ext>
            </a:extLst>
          </p:cNvPr>
          <p:cNvPicPr>
            <a:picLocks noChangeAspect="1"/>
          </p:cNvPicPr>
          <p:nvPr/>
        </p:nvPicPr>
        <p:blipFill>
          <a:blip r:embed="rId14"/>
          <a:stretch>
            <a:fillRect/>
          </a:stretch>
        </p:blipFill>
        <p:spPr>
          <a:xfrm>
            <a:off x="5891506" y="5172870"/>
            <a:ext cx="1956751" cy="965414"/>
          </a:xfrm>
          <a:prstGeom prst="rect">
            <a:avLst/>
          </a:prstGeom>
          <a:noFill/>
          <a:ln cap="flat">
            <a:noFill/>
          </a:ln>
        </p:spPr>
      </p:pic>
      <p:sp>
        <p:nvSpPr>
          <p:cNvPr id="34" name="Textfeld 41">
            <a:extLst>
              <a:ext uri="{FF2B5EF4-FFF2-40B4-BE49-F238E27FC236}">
                <a16:creationId xmlns:a16="http://schemas.microsoft.com/office/drawing/2014/main" id="{375E1EC4-91BB-4159-6185-039FE46A2543}"/>
              </a:ext>
            </a:extLst>
          </p:cNvPr>
          <p:cNvSpPr txBox="1"/>
          <p:nvPr/>
        </p:nvSpPr>
        <p:spPr>
          <a:xfrm>
            <a:off x="6018672" y="4514164"/>
            <a:ext cx="2222705" cy="73866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Arial" pitchFamily="34"/>
                <a:ea typeface="Times New Roman" pitchFamily="18"/>
                <a:cs typeface="Arial" pitchFamily="34"/>
              </a:rPr>
              <a:t>low voltage solid-state discharge system</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Wingdings" pitchFamily="2"/>
                <a:ea typeface="Times New Roman" pitchFamily="18"/>
                <a:cs typeface="Arial" pitchFamily="34"/>
              </a:rPr>
              <a:t></a:t>
            </a:r>
            <a:r>
              <a:rPr lang="en-GB" sz="1400" b="0" i="0" u="none" strike="noStrike" kern="1200" cap="none" spc="0" baseline="0">
                <a:solidFill>
                  <a:srgbClr val="000000"/>
                </a:solidFill>
                <a:uFillTx/>
                <a:latin typeface="Arial" pitchFamily="34"/>
                <a:ea typeface="Times New Roman" pitchFamily="18"/>
                <a:cs typeface="Arial" pitchFamily="34"/>
              </a:rPr>
              <a:t> MHz repetition rate</a:t>
            </a:r>
            <a:endParaRPr lang="en-GB" sz="1400" b="0" i="0" u="none" strike="noStrike" kern="1200" cap="none" spc="0" baseline="0">
              <a:solidFill>
                <a:srgbClr val="000000"/>
              </a:solidFill>
              <a:uFillTx/>
              <a:latin typeface="Arial" pitchFamily="34"/>
              <a:cs typeface="Arial" pitchFamily="34"/>
            </a:endParaRPr>
          </a:p>
        </p:txBody>
      </p:sp>
      <p:pic>
        <p:nvPicPr>
          <p:cNvPr id="35" name="Grafik 43">
            <a:extLst>
              <a:ext uri="{FF2B5EF4-FFF2-40B4-BE49-F238E27FC236}">
                <a16:creationId xmlns:a16="http://schemas.microsoft.com/office/drawing/2014/main" id="{32A75AFF-3634-5979-B5FB-B96220A808E3}"/>
              </a:ext>
            </a:extLst>
          </p:cNvPr>
          <p:cNvPicPr>
            <a:picLocks noChangeAspect="1"/>
          </p:cNvPicPr>
          <p:nvPr/>
        </p:nvPicPr>
        <p:blipFill>
          <a:blip r:embed="rId15"/>
          <a:stretch>
            <a:fillRect/>
          </a:stretch>
        </p:blipFill>
        <p:spPr>
          <a:xfrm>
            <a:off x="6099834" y="4444441"/>
            <a:ext cx="906197" cy="92637"/>
          </a:xfrm>
          <a:prstGeom prst="rect">
            <a:avLst/>
          </a:prstGeom>
          <a:noFill/>
          <a:ln cap="flat">
            <a:noFill/>
          </a:ln>
        </p:spPr>
      </p:pic>
      <p:pic>
        <p:nvPicPr>
          <p:cNvPr id="36" name="Grafik 45" descr="Ein Bild, das Schrift, Logo, Grafiken, Symbol enthält.&#10;&#10;KI-generierte Inhalte können fehlerhaft sein.">
            <a:extLst>
              <a:ext uri="{FF2B5EF4-FFF2-40B4-BE49-F238E27FC236}">
                <a16:creationId xmlns:a16="http://schemas.microsoft.com/office/drawing/2014/main" id="{11E76CF2-510F-31C0-7653-AFBE6464F64F}"/>
              </a:ext>
            </a:extLst>
          </p:cNvPr>
          <p:cNvPicPr>
            <a:picLocks noChangeAspect="1"/>
          </p:cNvPicPr>
          <p:nvPr/>
        </p:nvPicPr>
        <p:blipFill>
          <a:blip r:embed="rId16"/>
          <a:stretch>
            <a:fillRect/>
          </a:stretch>
        </p:blipFill>
        <p:spPr>
          <a:xfrm>
            <a:off x="6933913" y="4236241"/>
            <a:ext cx="914335" cy="343677"/>
          </a:xfrm>
          <a:prstGeom prst="rect">
            <a:avLst/>
          </a:prstGeom>
          <a:noFill/>
          <a:ln cap="flat">
            <a:noFill/>
          </a:ln>
        </p:spPr>
      </p:pic>
      <p:pic>
        <p:nvPicPr>
          <p:cNvPr id="37" name="Grafik 47" descr="Ein Bild, das Kreis, Grafiken, Schrift, Logo enthält.&#10;&#10;KI-generierte Inhalte können fehlerhaft sein.">
            <a:extLst>
              <a:ext uri="{FF2B5EF4-FFF2-40B4-BE49-F238E27FC236}">
                <a16:creationId xmlns:a16="http://schemas.microsoft.com/office/drawing/2014/main" id="{8683CCE5-7D69-CBA2-D2A9-AFCEC5641372}"/>
              </a:ext>
            </a:extLst>
          </p:cNvPr>
          <p:cNvPicPr>
            <a:picLocks noChangeAspect="1"/>
          </p:cNvPicPr>
          <p:nvPr/>
        </p:nvPicPr>
        <p:blipFill>
          <a:blip r:embed="rId17"/>
          <a:stretch>
            <a:fillRect/>
          </a:stretch>
        </p:blipFill>
        <p:spPr>
          <a:xfrm>
            <a:off x="9953518" y="2826757"/>
            <a:ext cx="621490" cy="584932"/>
          </a:xfrm>
          <a:prstGeom prst="rect">
            <a:avLst/>
          </a:prstGeom>
          <a:noFill/>
          <a:ln cap="flat">
            <a:noFill/>
          </a:ln>
        </p:spPr>
      </p:pic>
      <p:pic>
        <p:nvPicPr>
          <p:cNvPr id="38" name="Grafik 48" descr="Ein Bild, das Kreis, Grafiken, Schrift, Logo enthält.&#10;&#10;KI-generierte Inhalte können fehlerhaft sein.">
            <a:extLst>
              <a:ext uri="{FF2B5EF4-FFF2-40B4-BE49-F238E27FC236}">
                <a16:creationId xmlns:a16="http://schemas.microsoft.com/office/drawing/2014/main" id="{C9AFF358-D0CB-1C78-32C4-BA91734121B6}"/>
              </a:ext>
            </a:extLst>
          </p:cNvPr>
          <p:cNvPicPr>
            <a:picLocks noChangeAspect="1"/>
          </p:cNvPicPr>
          <p:nvPr/>
        </p:nvPicPr>
        <p:blipFill>
          <a:blip r:embed="rId17"/>
          <a:stretch>
            <a:fillRect/>
          </a:stretch>
        </p:blipFill>
        <p:spPr>
          <a:xfrm>
            <a:off x="519269" y="4278724"/>
            <a:ext cx="500323" cy="470888"/>
          </a:xfrm>
          <a:prstGeom prst="rect">
            <a:avLst/>
          </a:prstGeom>
          <a:noFill/>
          <a:ln cap="flat">
            <a:noFill/>
          </a:ln>
        </p:spPr>
      </p:pic>
      <p:sp>
        <p:nvSpPr>
          <p:cNvPr id="39" name="Fußzeilenplatzhalter 3">
            <a:extLst>
              <a:ext uri="{FF2B5EF4-FFF2-40B4-BE49-F238E27FC236}">
                <a16:creationId xmlns:a16="http://schemas.microsoft.com/office/drawing/2014/main" id="{2F11EDC5-2381-6217-7A21-4FEAF92867E1}"/>
              </a:ext>
            </a:extLst>
          </p:cNvPr>
          <p:cNvSpPr txBox="1"/>
          <p:nvPr/>
        </p:nvSpPr>
        <p:spPr>
          <a:xfrm>
            <a:off x="4259266" y="6383847"/>
            <a:ext cx="6572222"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33A0"/>
                </a:solidFill>
                <a:uFillTx/>
                <a:latin typeface="Arial"/>
              </a:rPr>
              <a:t>High-Gradient Wakefield Accelerators, ESPP Symposium Venice 2025</a:t>
            </a:r>
          </a:p>
        </p:txBody>
      </p:sp>
      <p:sp>
        <p:nvSpPr>
          <p:cNvPr id="40" name="Datumsplatzhalter 39">
            <a:extLst>
              <a:ext uri="{FF2B5EF4-FFF2-40B4-BE49-F238E27FC236}">
                <a16:creationId xmlns:a16="http://schemas.microsoft.com/office/drawing/2014/main" id="{42484E82-31F0-5C3D-7364-E433FA33A232}"/>
              </a:ext>
            </a:extLst>
          </p:cNvPr>
          <p:cNvSpPr txBox="1"/>
          <p:nvPr/>
        </p:nvSpPr>
        <p:spPr>
          <a:xfrm>
            <a:off x="2495598" y="6378351"/>
            <a:ext cx="1620792"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0033A0"/>
                </a:solidFill>
                <a:uFillTx/>
                <a:latin typeface="Arial"/>
              </a:rPr>
              <a:t>23.06.2025</a:t>
            </a:r>
            <a:endParaRPr lang="en-GB" sz="1000" b="0" i="0" u="none" strike="noStrike" kern="1200" cap="none" spc="0" baseline="0">
              <a:solidFill>
                <a:srgbClr val="0033A0"/>
              </a:solidFill>
              <a:uFillTx/>
              <a:latin typeface="Arial"/>
            </a:endParaRPr>
          </a:p>
        </p:txBody>
      </p:sp>
      <p:pic>
        <p:nvPicPr>
          <p:cNvPr id="41" name="Grafik 25" descr="Ein Bild, das Schrift, Grafiken, Logo, Electric Blue (Farbe) enthält.&#10;&#10;KI-generierte Inhalte können fehlerhaft sein.">
            <a:extLst>
              <a:ext uri="{FF2B5EF4-FFF2-40B4-BE49-F238E27FC236}">
                <a16:creationId xmlns:a16="http://schemas.microsoft.com/office/drawing/2014/main" id="{4CB00C2D-D451-55F5-0B2F-34BFA2A41518}"/>
              </a:ext>
            </a:extLst>
          </p:cNvPr>
          <p:cNvPicPr>
            <a:picLocks noChangeAspect="1"/>
          </p:cNvPicPr>
          <p:nvPr/>
        </p:nvPicPr>
        <p:blipFill>
          <a:blip r:embed="rId18"/>
          <a:stretch>
            <a:fillRect/>
          </a:stretch>
        </p:blipFill>
        <p:spPr>
          <a:xfrm>
            <a:off x="7301062" y="3198415"/>
            <a:ext cx="586104" cy="293975"/>
          </a:xfrm>
          <a:prstGeom prst="rect">
            <a:avLst/>
          </a:prstGeom>
          <a:noFill/>
          <a:ln cap="flat">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21102">
    <p:spTree>
      <p:nvGrpSpPr>
        <p:cNvPr id="1" name=""/>
        <p:cNvGrpSpPr/>
        <p:nvPr/>
      </p:nvGrpSpPr>
      <p:grpSpPr>
        <a:xfrm>
          <a:off x="0" y="0"/>
          <a:ext cx="0" cy="0"/>
          <a:chOff x="0" y="0"/>
          <a:chExt cx="0" cy="0"/>
        </a:xfrm>
      </p:grpSpPr>
      <p:pic>
        <p:nvPicPr>
          <p:cNvPr id="2" name="Grafik 13">
            <a:extLst>
              <a:ext uri="{FF2B5EF4-FFF2-40B4-BE49-F238E27FC236}">
                <a16:creationId xmlns:a16="http://schemas.microsoft.com/office/drawing/2014/main" id="{7BBA7421-BA20-913C-AD87-7B4E4C2DF711}"/>
              </a:ext>
            </a:extLst>
          </p:cNvPr>
          <p:cNvPicPr>
            <a:picLocks noChangeAspect="1"/>
          </p:cNvPicPr>
          <p:nvPr/>
        </p:nvPicPr>
        <p:blipFill>
          <a:blip r:embed="rId3"/>
          <a:stretch>
            <a:fillRect/>
          </a:stretch>
        </p:blipFill>
        <p:spPr>
          <a:xfrm>
            <a:off x="1482599" y="947144"/>
            <a:ext cx="1530431" cy="654079"/>
          </a:xfrm>
          <a:prstGeom prst="rect">
            <a:avLst/>
          </a:prstGeom>
          <a:noFill/>
          <a:ln cap="flat">
            <a:noFill/>
          </a:ln>
        </p:spPr>
      </p:pic>
      <p:sp>
        <p:nvSpPr>
          <p:cNvPr id="3" name="Titel 1">
            <a:extLst>
              <a:ext uri="{FF2B5EF4-FFF2-40B4-BE49-F238E27FC236}">
                <a16:creationId xmlns:a16="http://schemas.microsoft.com/office/drawing/2014/main" id="{BD85B7D1-0BEE-C4DF-8722-CA8EC19ACF03}"/>
              </a:ext>
            </a:extLst>
          </p:cNvPr>
          <p:cNvSpPr txBox="1">
            <a:spLocks noGrp="1"/>
          </p:cNvSpPr>
          <p:nvPr>
            <p:ph type="title"/>
          </p:nvPr>
        </p:nvSpPr>
        <p:spPr/>
        <p:txBody>
          <a:bodyPr anchorCtr="1"/>
          <a:lstStyle/>
          <a:p>
            <a:pPr lvl="0" algn="ctr"/>
            <a:r>
              <a:rPr lang="en-US"/>
              <a:t>Collider Design Studies (1/3)</a:t>
            </a:r>
            <a:br>
              <a:rPr lang="en-US"/>
            </a:br>
            <a:endParaRPr lang="en-GB"/>
          </a:p>
        </p:txBody>
      </p:sp>
      <p:sp>
        <p:nvSpPr>
          <p:cNvPr id="4" name="Foliennummernplatzhalter 4">
            <a:extLst>
              <a:ext uri="{FF2B5EF4-FFF2-40B4-BE49-F238E27FC236}">
                <a16:creationId xmlns:a16="http://schemas.microsoft.com/office/drawing/2014/main" id="{B900A77F-A3FA-5820-8706-B320815F21F7}"/>
              </a:ext>
            </a:extLst>
          </p:cNvPr>
          <p:cNvSpPr txBox="1"/>
          <p:nvPr/>
        </p:nvSpPr>
        <p:spPr>
          <a:xfrm>
            <a:off x="11107545" y="6383847"/>
            <a:ext cx="681255"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F574019-AE4E-4E20-9D1F-1B356AE2A406}" type="slidenum">
              <a:rPr lang="en-US" sz="1000" b="0" i="0" u="none" strike="noStrike" kern="1200" cap="none" spc="0" baseline="0">
                <a:solidFill>
                  <a:srgbClr val="0033A0"/>
                </a:solidFill>
                <a:uFillTx/>
                <a:latin typeface="Arial"/>
              </a:rPr>
              <a:t>43</a:t>
            </a:fld>
            <a:endParaRPr lang="en-US" sz="1000" b="0" i="0" u="none" strike="noStrike" kern="1200" cap="none" spc="0" baseline="0">
              <a:solidFill>
                <a:srgbClr val="0033A0"/>
              </a:solidFill>
              <a:uFillTx/>
              <a:latin typeface="Arial"/>
            </a:endParaRPr>
          </a:p>
        </p:txBody>
      </p:sp>
      <p:sp>
        <p:nvSpPr>
          <p:cNvPr id="5" name="Rechteck 6">
            <a:extLst>
              <a:ext uri="{FF2B5EF4-FFF2-40B4-BE49-F238E27FC236}">
                <a16:creationId xmlns:a16="http://schemas.microsoft.com/office/drawing/2014/main" id="{FE170F2F-891B-77DE-39BC-BF22D8668D65}"/>
              </a:ext>
            </a:extLst>
          </p:cNvPr>
          <p:cNvSpPr/>
          <p:nvPr/>
        </p:nvSpPr>
        <p:spPr>
          <a:xfrm>
            <a:off x="442907" y="1604589"/>
            <a:ext cx="3673473" cy="4608511"/>
          </a:xfrm>
          <a:prstGeom prst="rect">
            <a:avLst/>
          </a:prstGeom>
          <a:noFill/>
          <a:ln w="12701" cap="flat">
            <a:solidFill>
              <a:srgbClr val="BEBEC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6" name="Textfeld 8">
            <a:extLst>
              <a:ext uri="{FF2B5EF4-FFF2-40B4-BE49-F238E27FC236}">
                <a16:creationId xmlns:a16="http://schemas.microsoft.com/office/drawing/2014/main" id="{C65357D2-EFB5-18F1-C558-8949631F94B5}"/>
              </a:ext>
            </a:extLst>
          </p:cNvPr>
          <p:cNvSpPr txBox="1"/>
          <p:nvPr/>
        </p:nvSpPr>
        <p:spPr>
          <a:xfrm>
            <a:off x="451366" y="1616988"/>
            <a:ext cx="3673473" cy="830997"/>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33A0"/>
                </a:solidFill>
                <a:uFillTx/>
                <a:latin typeface="Arial"/>
              </a:rPr>
              <a:t>HALHF</a:t>
            </a:r>
            <a:br>
              <a:rPr lang="en-US" sz="1800" b="0" i="0" u="none" strike="noStrike" kern="1200" cap="none" spc="0" baseline="0">
                <a:solidFill>
                  <a:srgbClr val="0033A0"/>
                </a:solidFill>
                <a:uFillTx/>
                <a:latin typeface="Arial"/>
              </a:rPr>
            </a:br>
            <a:r>
              <a:rPr lang="en-US" sz="1800" b="1" i="0" u="none" strike="noStrike" kern="1200" cap="none" spc="0" baseline="0">
                <a:solidFill>
                  <a:srgbClr val="0033A0"/>
                </a:solidFill>
                <a:uFillTx/>
                <a:latin typeface="Arial"/>
              </a:rPr>
              <a:t>H</a:t>
            </a:r>
            <a:r>
              <a:rPr lang="en-US" sz="1800" b="0" i="0" u="none" strike="noStrike" kern="1200" cap="none" spc="0" baseline="0">
                <a:solidFill>
                  <a:srgbClr val="0033A0"/>
                </a:solidFill>
                <a:uFillTx/>
                <a:latin typeface="Arial"/>
              </a:rPr>
              <a:t>ybrid, </a:t>
            </a:r>
            <a:r>
              <a:rPr lang="en-US" sz="1800" b="1" i="0" u="none" strike="noStrike" kern="1200" cap="none" spc="0" baseline="0">
                <a:solidFill>
                  <a:srgbClr val="0033A0"/>
                </a:solidFill>
                <a:uFillTx/>
                <a:latin typeface="Arial"/>
              </a:rPr>
              <a:t>A</a:t>
            </a:r>
            <a:r>
              <a:rPr lang="en-US" sz="1800" b="0" i="0" u="none" strike="noStrike" kern="1200" cap="none" spc="0" baseline="0">
                <a:solidFill>
                  <a:srgbClr val="0033A0"/>
                </a:solidFill>
                <a:uFillTx/>
                <a:latin typeface="Arial"/>
              </a:rPr>
              <a:t>symmetric, </a:t>
            </a:r>
            <a:r>
              <a:rPr lang="en-US" sz="1800" b="1" i="0" u="none" strike="noStrike" kern="1200" cap="none" spc="0" baseline="0">
                <a:solidFill>
                  <a:srgbClr val="0033A0"/>
                </a:solidFill>
                <a:uFillTx/>
                <a:latin typeface="Arial"/>
              </a:rPr>
              <a:t>L</a:t>
            </a:r>
            <a:r>
              <a:rPr lang="en-US" sz="1800" b="0" i="0" u="none" strike="noStrike" kern="1200" cap="none" spc="0" baseline="0">
                <a:solidFill>
                  <a:srgbClr val="0033A0"/>
                </a:solidFill>
                <a:uFillTx/>
                <a:latin typeface="Arial"/>
              </a:rPr>
              <a:t>inear </a:t>
            </a:r>
            <a:r>
              <a:rPr lang="en-US" sz="1800" b="1" i="0" u="none" strike="noStrike" kern="1200" cap="none" spc="0" baseline="0">
                <a:solidFill>
                  <a:srgbClr val="0033A0"/>
                </a:solidFill>
                <a:uFillTx/>
                <a:latin typeface="Arial"/>
              </a:rPr>
              <a:t>H</a:t>
            </a:r>
            <a:r>
              <a:rPr lang="en-US" sz="1800" b="0" i="0" u="none" strike="noStrike" kern="1200" cap="none" spc="0" baseline="0">
                <a:solidFill>
                  <a:srgbClr val="0033A0"/>
                </a:solidFill>
                <a:uFillTx/>
                <a:latin typeface="Arial"/>
              </a:rPr>
              <a:t>iggs </a:t>
            </a:r>
            <a:r>
              <a:rPr lang="en-US" sz="1800" b="1" i="0" u="none" strike="noStrike" kern="1200" cap="none" spc="0" baseline="0">
                <a:solidFill>
                  <a:srgbClr val="0033A0"/>
                </a:solidFill>
                <a:uFillTx/>
                <a:latin typeface="Arial"/>
              </a:rPr>
              <a:t>F</a:t>
            </a:r>
            <a:r>
              <a:rPr lang="en-US" sz="1800" b="0" i="0" u="none" strike="noStrike" kern="1200" cap="none" spc="0" baseline="0">
                <a:solidFill>
                  <a:srgbClr val="0033A0"/>
                </a:solidFill>
                <a:uFillTx/>
                <a:latin typeface="Arial"/>
              </a:rPr>
              <a:t>actory</a:t>
            </a:r>
            <a:endParaRPr lang="en-GB" sz="1800" b="0" i="0" u="none" strike="noStrike" kern="1200" cap="none" spc="0" baseline="0">
              <a:solidFill>
                <a:srgbClr val="0033A0"/>
              </a:solidFill>
              <a:uFillTx/>
              <a:latin typeface="Arial"/>
            </a:endParaRPr>
          </a:p>
        </p:txBody>
      </p:sp>
      <p:sp>
        <p:nvSpPr>
          <p:cNvPr id="7" name="Textfeld 20">
            <a:extLst>
              <a:ext uri="{FF2B5EF4-FFF2-40B4-BE49-F238E27FC236}">
                <a16:creationId xmlns:a16="http://schemas.microsoft.com/office/drawing/2014/main" id="{6BB2B9C2-598C-3A12-DD6C-0B4FC9D78572}"/>
              </a:ext>
            </a:extLst>
          </p:cNvPr>
          <p:cNvSpPr txBox="1"/>
          <p:nvPr/>
        </p:nvSpPr>
        <p:spPr>
          <a:xfrm>
            <a:off x="518044" y="2564215"/>
            <a:ext cx="3524563" cy="1384995"/>
          </a:xfrm>
          <a:prstGeom prst="rect">
            <a:avLst/>
          </a:prstGeom>
          <a:noFill/>
          <a:ln cap="flat">
            <a:noFill/>
          </a:ln>
        </p:spPr>
        <p:txBody>
          <a:bodyPr vert="horz" wrap="square" lIns="0" tIns="0" rIns="0" bIns="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a:solidFill>
                  <a:srgbClr val="2F2F2F"/>
                </a:solidFill>
                <a:uFillTx/>
                <a:latin typeface="Arial"/>
              </a:rPr>
              <a:t>e</a:t>
            </a:r>
            <a:r>
              <a:rPr lang="en-GB" sz="1800" b="0" i="0" u="none" strike="noStrike" kern="1200" cap="none" spc="0" baseline="30000">
                <a:solidFill>
                  <a:srgbClr val="2F2F2F"/>
                </a:solidFill>
                <a:uFillTx/>
                <a:latin typeface="Arial"/>
              </a:rPr>
              <a:t>-</a:t>
            </a:r>
            <a:r>
              <a:rPr lang="en-GB" sz="1800" b="0" i="0" u="none" strike="noStrike" kern="1200" cap="none" spc="0" baseline="0">
                <a:solidFill>
                  <a:srgbClr val="2F2F2F"/>
                </a:solidFill>
                <a:uFillTx/>
                <a:latin typeface="Arial"/>
              </a:rPr>
              <a:t> </a:t>
            </a:r>
            <a:r>
              <a:rPr lang="en-GB" sz="1800" b="0" i="0" u="none" strike="noStrike" kern="0" cap="none" spc="0" baseline="0">
                <a:solidFill>
                  <a:srgbClr val="2F2F2F"/>
                </a:solidFill>
                <a:uFillTx/>
                <a:latin typeface="Arial"/>
              </a:rPr>
              <a:t>a</a:t>
            </a:r>
            <a:r>
              <a:rPr lang="en-GB" sz="1800" b="0" i="0" u="none" strike="noStrike" kern="1200" cap="none" spc="0" baseline="0">
                <a:solidFill>
                  <a:srgbClr val="2F2F2F"/>
                </a:solidFill>
                <a:uFillTx/>
                <a:latin typeface="Arial"/>
              </a:rPr>
              <a:t>cceleration in </a:t>
            </a:r>
            <a:r>
              <a:rPr lang="en-GB" sz="1800" b="1" i="0" u="none" strike="noStrike" kern="1200" cap="none" spc="0" baseline="0">
                <a:solidFill>
                  <a:srgbClr val="2F2F2F"/>
                </a:solidFill>
                <a:uFillTx/>
                <a:latin typeface="Arial"/>
              </a:rPr>
              <a:t>e</a:t>
            </a:r>
            <a:r>
              <a:rPr lang="en-GB" sz="1800" b="1" i="0" u="none" strike="noStrike" kern="1200" cap="none" spc="0" baseline="30000">
                <a:solidFill>
                  <a:srgbClr val="2F2F2F"/>
                </a:solidFill>
                <a:uFillTx/>
                <a:latin typeface="Arial"/>
              </a:rPr>
              <a:t>-</a:t>
            </a:r>
            <a:r>
              <a:rPr lang="en-GB" sz="1800" b="1" i="0" u="none" strike="noStrike" kern="1200" cap="none" spc="0" baseline="0">
                <a:solidFill>
                  <a:srgbClr val="2F2F2F"/>
                </a:solidFill>
                <a:uFillTx/>
                <a:latin typeface="Arial"/>
              </a:rPr>
              <a:t> </a:t>
            </a:r>
            <a:r>
              <a:rPr lang="en-GB" sz="1800" b="1" i="0" u="none" strike="noStrike" kern="0" cap="none" spc="0" baseline="0">
                <a:solidFill>
                  <a:srgbClr val="2F2F2F"/>
                </a:solidFill>
                <a:uFillTx/>
                <a:latin typeface="Arial"/>
              </a:rPr>
              <a:t>b</a:t>
            </a:r>
            <a:r>
              <a:rPr lang="en-GB" sz="1800" b="1" i="0" u="none" strike="noStrike" kern="1200" cap="none" spc="0" baseline="0">
                <a:solidFill>
                  <a:srgbClr val="2F2F2F"/>
                </a:solidFill>
                <a:uFillTx/>
                <a:latin typeface="Arial"/>
              </a:rPr>
              <a:t>eam–</a:t>
            </a:r>
            <a:r>
              <a:rPr lang="en-GB" sz="1800" b="1" i="0" u="none" strike="noStrike" kern="0" cap="none" spc="0" baseline="0">
                <a:solidFill>
                  <a:srgbClr val="2F2F2F"/>
                </a:solidFill>
                <a:uFillTx/>
                <a:latin typeface="Arial"/>
              </a:rPr>
              <a:t>d</a:t>
            </a:r>
            <a:r>
              <a:rPr lang="en-GB" sz="1800" b="1" i="0" u="none" strike="noStrike" kern="1200" cap="none" spc="0" baseline="0">
                <a:solidFill>
                  <a:srgbClr val="2F2F2F"/>
                </a:solidFill>
                <a:uFillTx/>
                <a:latin typeface="Arial"/>
              </a:rPr>
              <a:t>riven plasma </a:t>
            </a:r>
            <a:r>
              <a:rPr lang="en-GB" sz="1800" b="1" i="0" u="none" strike="noStrike" kern="0" cap="none" spc="0" baseline="0">
                <a:solidFill>
                  <a:srgbClr val="2F2F2F"/>
                </a:solidFill>
                <a:uFillTx/>
                <a:latin typeface="Arial"/>
              </a:rPr>
              <a:t>w</a:t>
            </a:r>
            <a:r>
              <a:rPr lang="en-GB" sz="1800" b="1" i="0" u="none" strike="noStrike" kern="1200" cap="none" spc="0" baseline="0">
                <a:solidFill>
                  <a:srgbClr val="2F2F2F"/>
                </a:solidFill>
                <a:uFillTx/>
                <a:latin typeface="Arial"/>
              </a:rPr>
              <a:t>akefields</a:t>
            </a:r>
            <a:br>
              <a:rPr lang="en-GB" sz="1800" b="1" i="0" u="none" strike="noStrike" kern="1200" cap="none" spc="0" baseline="0">
                <a:solidFill>
                  <a:srgbClr val="2F2F2F"/>
                </a:solidFill>
                <a:uFillTx/>
                <a:latin typeface="Arial"/>
              </a:rPr>
            </a:br>
            <a:endParaRPr lang="en-GB" sz="1800" b="1" i="0" u="none" strike="noStrike" kern="1200" cap="none" spc="0" baseline="0">
              <a:solidFill>
                <a:srgbClr val="2F2F2F"/>
              </a:solidFill>
              <a:uFillTx/>
              <a:latin typeface="Arial"/>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a:solidFill>
                  <a:srgbClr val="2F2F2F"/>
                </a:solidFill>
                <a:uFillTx/>
                <a:latin typeface="Arial"/>
              </a:rPr>
              <a:t>e</a:t>
            </a:r>
            <a:r>
              <a:rPr lang="en-GB" sz="1800" b="0" i="0" u="none" strike="noStrike" kern="1200" cap="none" spc="0" baseline="30000">
                <a:solidFill>
                  <a:srgbClr val="2F2F2F"/>
                </a:solidFill>
                <a:uFillTx/>
                <a:latin typeface="Arial"/>
              </a:rPr>
              <a:t>+</a:t>
            </a:r>
            <a:r>
              <a:rPr lang="en-GB" sz="1800" b="0" i="0" u="none" strike="noStrike" kern="1200" cap="none" spc="0" baseline="0">
                <a:solidFill>
                  <a:srgbClr val="2F2F2F"/>
                </a:solidFill>
                <a:uFillTx/>
                <a:latin typeface="Arial"/>
              </a:rPr>
              <a:t> </a:t>
            </a:r>
            <a:r>
              <a:rPr lang="en-GB" sz="1800" b="0" i="0" u="none" strike="noStrike" kern="0" cap="none" spc="0" baseline="0">
                <a:solidFill>
                  <a:srgbClr val="2F2F2F"/>
                </a:solidFill>
                <a:uFillTx/>
                <a:latin typeface="Arial"/>
              </a:rPr>
              <a:t>a</a:t>
            </a:r>
            <a:r>
              <a:rPr lang="en-GB" sz="1800" b="0" i="0" u="none" strike="noStrike" kern="1200" cap="none" spc="0" baseline="0">
                <a:solidFill>
                  <a:srgbClr val="2F2F2F"/>
                </a:solidFill>
                <a:uFillTx/>
                <a:latin typeface="Arial"/>
              </a:rPr>
              <a:t>cceleration in radiofrequency cavities</a:t>
            </a:r>
          </a:p>
        </p:txBody>
      </p:sp>
      <p:sp>
        <p:nvSpPr>
          <p:cNvPr id="8" name="Textfeld 22">
            <a:extLst>
              <a:ext uri="{FF2B5EF4-FFF2-40B4-BE49-F238E27FC236}">
                <a16:creationId xmlns:a16="http://schemas.microsoft.com/office/drawing/2014/main" id="{676AD88F-156C-43B2-EC16-B2AE52858678}"/>
              </a:ext>
            </a:extLst>
          </p:cNvPr>
          <p:cNvSpPr txBox="1"/>
          <p:nvPr/>
        </p:nvSpPr>
        <p:spPr>
          <a:xfrm>
            <a:off x="639878" y="4736171"/>
            <a:ext cx="3524563" cy="138499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1" u="none" strike="noStrike" kern="1200" cap="none" spc="0" baseline="0">
                <a:solidFill>
                  <a:srgbClr val="0033A0"/>
                </a:solidFill>
                <a:uFillTx/>
                <a:latin typeface="Arial"/>
              </a:rPr>
              <a:t>Advantages</a:t>
            </a:r>
            <a:r>
              <a:rPr lang="en-US" sz="1800" b="0" i="0" u="none" strike="noStrike" kern="1200" cap="none" spc="0" baseline="0">
                <a:solidFill>
                  <a:srgbClr val="0033A0"/>
                </a:solidFill>
                <a:uFillTx/>
                <a:latin typeface="Arial"/>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33A0"/>
                </a:solidFill>
                <a:uFillTx/>
                <a:latin typeface="Arial"/>
              </a:rPr>
              <a:t>+ </a:t>
            </a:r>
            <a:r>
              <a:rPr lang="en-GB" sz="1800" b="0" i="0" u="none" strike="noStrike" kern="1200" cap="none" spc="0" baseline="0">
                <a:solidFill>
                  <a:srgbClr val="0033A0"/>
                </a:solidFill>
                <a:uFillTx/>
                <a:latin typeface="Arial"/>
              </a:rPr>
              <a:t>most </a:t>
            </a:r>
            <a:r>
              <a:rPr lang="en-GB" sz="1800" b="0" i="0" u="none" strike="noStrike" kern="0" cap="none" spc="0" baseline="0">
                <a:solidFill>
                  <a:srgbClr val="0033A0"/>
                </a:solidFill>
                <a:uFillTx/>
                <a:latin typeface="Arial"/>
              </a:rPr>
              <a:t>advanced</a:t>
            </a:r>
            <a:r>
              <a:rPr lang="en-GB" sz="1800" b="0" i="0" u="none" strike="noStrike" kern="1200" cap="none" spc="0" baseline="0">
                <a:solidFill>
                  <a:srgbClr val="0033A0"/>
                </a:solidFill>
                <a:uFillTx/>
                <a:latin typeface="Arial"/>
              </a:rPr>
              <a:t> wakefield collider concept </a:t>
            </a:r>
            <a:r>
              <a:rPr lang="en-GB" sz="1800" b="0" i="0" u="none" strike="noStrike" kern="1200" cap="none" spc="0" baseline="0">
                <a:solidFill>
                  <a:srgbClr val="0033A0"/>
                </a:solidFill>
                <a:uFillTx/>
              </a:rPr>
              <a:t></a:t>
            </a:r>
            <a:r>
              <a:rPr lang="en-GB" sz="1800" b="0" i="0" u="none" strike="noStrike" kern="1200" cap="none" spc="0" baseline="0">
                <a:solidFill>
                  <a:srgbClr val="0033A0"/>
                </a:solidFill>
                <a:uFillTx/>
                <a:latin typeface="Arial"/>
              </a:rPr>
              <a:t> avoids e</a:t>
            </a:r>
            <a:r>
              <a:rPr lang="en-GB" sz="1800" b="0" i="0" u="none" strike="noStrike" kern="1200" cap="none" spc="0" baseline="30000">
                <a:solidFill>
                  <a:srgbClr val="0033A0"/>
                </a:solidFill>
                <a:uFillTx/>
                <a:latin typeface="Arial"/>
              </a:rPr>
              <a:t>+</a:t>
            </a:r>
            <a:r>
              <a:rPr lang="en-GB" sz="1800" b="0" i="0" u="none" strike="noStrike" kern="1200" cap="none" spc="0" baseline="0">
                <a:solidFill>
                  <a:srgbClr val="0033A0"/>
                </a:solidFill>
                <a:uFillTx/>
                <a:latin typeface="Arial"/>
              </a:rPr>
              <a:t> acceleration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33A0"/>
                </a:solidFill>
                <a:uFillTx/>
                <a:latin typeface="Arial"/>
              </a:rPr>
              <a:t>+ compact footprint (~5 km)</a:t>
            </a:r>
          </a:p>
        </p:txBody>
      </p:sp>
      <p:sp>
        <p:nvSpPr>
          <p:cNvPr id="9" name="Textfeld 23">
            <a:extLst>
              <a:ext uri="{FF2B5EF4-FFF2-40B4-BE49-F238E27FC236}">
                <a16:creationId xmlns:a16="http://schemas.microsoft.com/office/drawing/2014/main" id="{BD4CC4DB-DE84-7AD5-038B-886242E1F1B7}"/>
              </a:ext>
            </a:extLst>
          </p:cNvPr>
          <p:cNvSpPr txBox="1"/>
          <p:nvPr/>
        </p:nvSpPr>
        <p:spPr>
          <a:xfrm>
            <a:off x="3113989" y="1332545"/>
            <a:ext cx="1109596" cy="307777"/>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a:solidFill>
                  <a:srgbClr val="000000"/>
                </a:solidFill>
                <a:uFillTx/>
                <a:latin typeface="Arial" pitchFamily="34"/>
                <a:cs typeface="Arial" pitchFamily="34"/>
              </a:rPr>
              <a:t>Since 2023</a:t>
            </a:r>
            <a:endParaRPr lang="en-GB" sz="1400" b="1" i="0" u="none" strike="noStrike" kern="1200" cap="none" spc="0" baseline="0">
              <a:solidFill>
                <a:srgbClr val="000000"/>
              </a:solidFill>
              <a:uFillTx/>
              <a:latin typeface="Arial" pitchFamily="34"/>
              <a:cs typeface="Arial" pitchFamily="34"/>
            </a:endParaRPr>
          </a:p>
        </p:txBody>
      </p:sp>
      <p:pic>
        <p:nvPicPr>
          <p:cNvPr id="10" name="Grafik 7">
            <a:extLst>
              <a:ext uri="{FF2B5EF4-FFF2-40B4-BE49-F238E27FC236}">
                <a16:creationId xmlns:a16="http://schemas.microsoft.com/office/drawing/2014/main" id="{61319211-C107-3493-6491-58135CF10286}"/>
              </a:ext>
            </a:extLst>
          </p:cNvPr>
          <p:cNvPicPr>
            <a:picLocks noChangeAspect="1"/>
          </p:cNvPicPr>
          <p:nvPr/>
        </p:nvPicPr>
        <p:blipFill>
          <a:blip r:embed="rId4"/>
          <a:srcRect b="28950"/>
          <a:stretch>
            <a:fillRect/>
          </a:stretch>
        </p:blipFill>
        <p:spPr>
          <a:xfrm>
            <a:off x="4259266" y="1458888"/>
            <a:ext cx="7762359" cy="1273018"/>
          </a:xfrm>
          <a:prstGeom prst="rect">
            <a:avLst/>
          </a:prstGeom>
          <a:noFill/>
          <a:ln cap="flat">
            <a:noFill/>
          </a:ln>
        </p:spPr>
      </p:pic>
      <p:sp>
        <p:nvSpPr>
          <p:cNvPr id="11" name="Textfeld 29">
            <a:extLst>
              <a:ext uri="{FF2B5EF4-FFF2-40B4-BE49-F238E27FC236}">
                <a16:creationId xmlns:a16="http://schemas.microsoft.com/office/drawing/2014/main" id="{8265F747-57A3-091C-A5D0-49B4FDD641EE}"/>
              </a:ext>
            </a:extLst>
          </p:cNvPr>
          <p:cNvSpPr txBox="1"/>
          <p:nvPr/>
        </p:nvSpPr>
        <p:spPr>
          <a:xfrm>
            <a:off x="8311639" y="953444"/>
            <a:ext cx="3776664" cy="400114"/>
          </a:xfrm>
          <a:prstGeom prst="rect">
            <a:avLst/>
          </a:prstGeom>
          <a:noFill/>
          <a:ln w="9528" cap="flat">
            <a:solidFill>
              <a:srgbClr val="FFFFFF"/>
            </a:solidFill>
            <a:prstDash val="solid"/>
            <a:miter/>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dirty="0">
                <a:solidFill>
                  <a:srgbClr val="EE6611"/>
                </a:solidFill>
                <a:uFillTx/>
                <a:latin typeface="Arial" pitchFamily="34"/>
                <a:cs typeface="Arial" pitchFamily="34"/>
              </a:rPr>
              <a:t>ESPP Input #57: HALHF: a hybrid, asymmetric, linear Higgs factory using plasma- and RF-based acceleration (</a:t>
            </a:r>
            <a:r>
              <a:rPr lang="en-GB" sz="1000" b="1" i="0" u="none" strike="noStrike" kern="1200" cap="none" spc="0" baseline="0" dirty="0">
                <a:solidFill>
                  <a:srgbClr val="EE6611"/>
                </a:solidFill>
                <a:uFillTx/>
                <a:latin typeface="Arial" pitchFamily="34"/>
                <a:cs typeface="Arial" pitchFamily="34"/>
                <a:hlinkClick r:id="rId5">
                  <a:extLst>
                    <a:ext uri="{A12FA001-AC4F-418D-AE19-62706E023703}">
                      <ahyp:hlinkClr xmlns:ahyp="http://schemas.microsoft.com/office/drawing/2018/hyperlinkcolor" val="tx"/>
                    </a:ext>
                  </a:extLst>
                </a:hlinkClick>
              </a:rPr>
              <a:t>link</a:t>
            </a:r>
            <a:r>
              <a:rPr lang="en-GB" sz="1000" b="1" i="0" u="none" strike="noStrike" kern="1200" cap="none" spc="0" baseline="0" dirty="0">
                <a:solidFill>
                  <a:srgbClr val="EE6611"/>
                </a:solidFill>
                <a:uFillTx/>
                <a:latin typeface="Arial" pitchFamily="34"/>
                <a:cs typeface="Arial" pitchFamily="34"/>
              </a:rPr>
              <a:t>)</a:t>
            </a:r>
          </a:p>
        </p:txBody>
      </p:sp>
      <p:sp>
        <p:nvSpPr>
          <p:cNvPr id="12" name="Content Placeholder 2">
            <a:extLst>
              <a:ext uri="{FF2B5EF4-FFF2-40B4-BE49-F238E27FC236}">
                <a16:creationId xmlns:a16="http://schemas.microsoft.com/office/drawing/2014/main" id="{E3472E3D-AF67-D708-835B-22C88998D0E7}"/>
              </a:ext>
            </a:extLst>
          </p:cNvPr>
          <p:cNvSpPr txBox="1"/>
          <p:nvPr/>
        </p:nvSpPr>
        <p:spPr>
          <a:xfrm>
            <a:off x="3781428" y="2845978"/>
            <a:ext cx="8151482" cy="2165985"/>
          </a:xfrm>
          <a:prstGeom prst="rect">
            <a:avLst/>
          </a:prstGeom>
          <a:noFill/>
          <a:ln cap="flat">
            <a:noFill/>
          </a:ln>
        </p:spPr>
        <p:txBody>
          <a:bodyPr vert="horz" wrap="square" lIns="91440" tIns="45720" rIns="91440" bIns="45720" anchor="ctr" anchorCtr="0" compatLnSpc="1">
            <a:noAutofit/>
          </a:bodyPr>
          <a:lstStyle/>
          <a:p>
            <a:pPr marL="647998" marR="0" lvl="2" indent="-323999" algn="l" defTabSz="914400" rtl="0" fontAlgn="auto" hangingPunct="1">
              <a:lnSpc>
                <a:spcPct val="100000"/>
              </a:lnSpc>
              <a:spcBef>
                <a:spcPts val="500"/>
              </a:spcBef>
              <a:spcAft>
                <a:spcPts val="300"/>
              </a:spcAft>
              <a:buSzPct val="100000"/>
              <a:buFont typeface="Arial" pitchFamily="34"/>
              <a:buChar char="•"/>
              <a:tabLst/>
              <a:defRPr sz="1800" b="0" i="0" u="none" strike="noStrike" kern="0" cap="none" spc="0" baseline="0">
                <a:solidFill>
                  <a:srgbClr val="000000"/>
                </a:solidFill>
                <a:uFillTx/>
              </a:defRPr>
            </a:pPr>
            <a:r>
              <a:rPr lang="en-US" sz="1600" b="0" i="0" u="none" strike="noStrike" kern="1200" cap="none" spc="0" baseline="0">
                <a:solidFill>
                  <a:srgbClr val="181818"/>
                </a:solidFill>
                <a:uFillTx/>
                <a:latin typeface="Arial"/>
              </a:rPr>
              <a:t>Asymmetric collisions: </a:t>
            </a:r>
            <a:r>
              <a:rPr lang="en-US" sz="1600" b="1" i="0" u="none" strike="noStrike" kern="1200" cap="none" spc="0" baseline="0">
                <a:solidFill>
                  <a:srgbClr val="181818"/>
                </a:solidFill>
                <a:uFillTx/>
                <a:latin typeface="Arial"/>
              </a:rPr>
              <a:t>375 GeV polarized e</a:t>
            </a:r>
            <a:r>
              <a:rPr lang="en-US" sz="1600" b="1" i="0" u="none" strike="noStrike" kern="1200" cap="none" spc="0" baseline="30000">
                <a:solidFill>
                  <a:srgbClr val="181818"/>
                </a:solidFill>
                <a:uFillTx/>
                <a:latin typeface="Arial"/>
              </a:rPr>
              <a:t>-</a:t>
            </a:r>
            <a:r>
              <a:rPr lang="en-US" sz="1600" b="0" i="0" u="none" strike="noStrike" kern="1200" cap="none" spc="0" baseline="0">
                <a:solidFill>
                  <a:srgbClr val="181818"/>
                </a:solidFill>
                <a:uFillTx/>
                <a:latin typeface="Arial"/>
              </a:rPr>
              <a:t> with </a:t>
            </a:r>
            <a:br>
              <a:rPr lang="en-US" sz="1600" b="0" i="0" u="none" strike="noStrike" kern="1200" cap="none" spc="0" baseline="0">
                <a:solidFill>
                  <a:srgbClr val="181818"/>
                </a:solidFill>
                <a:uFillTx/>
                <a:latin typeface="Arial"/>
              </a:rPr>
            </a:br>
            <a:r>
              <a:rPr lang="en-US" sz="1600" b="1" i="0" u="none" strike="noStrike" kern="1200" cap="none" spc="0" baseline="0">
                <a:solidFill>
                  <a:srgbClr val="181818"/>
                </a:solidFill>
                <a:uFillTx/>
                <a:latin typeface="Arial"/>
              </a:rPr>
              <a:t>41.7 GeV polarized e</a:t>
            </a:r>
            <a:r>
              <a:rPr lang="en-US" sz="1600" b="1" i="0" u="none" strike="noStrike" kern="1200" cap="none" spc="0" baseline="30000">
                <a:solidFill>
                  <a:srgbClr val="181818"/>
                </a:solidFill>
                <a:uFillTx/>
                <a:latin typeface="Arial"/>
              </a:rPr>
              <a:t>+</a:t>
            </a:r>
            <a:r>
              <a:rPr lang="en-US" sz="1600" b="1" i="0" u="none" strike="noStrike" kern="1200" cap="none" spc="0" baseline="0">
                <a:solidFill>
                  <a:srgbClr val="181818"/>
                </a:solidFill>
                <a:uFillTx/>
                <a:latin typeface="Arial"/>
              </a:rPr>
              <a:t> </a:t>
            </a:r>
            <a:r>
              <a:rPr lang="en-US" sz="1600" b="0" i="0" u="none" strike="noStrike" kern="1200" cap="none" spc="0" baseline="0">
                <a:solidFill>
                  <a:srgbClr val="181818"/>
                </a:solidFill>
                <a:uFillTx/>
                <a:latin typeface="Arial"/>
              </a:rPr>
              <a:t>(boost: </a:t>
            </a:r>
            <a:r>
              <a:rPr lang="el-GR" sz="1600" b="0" i="0" u="none" strike="noStrike" kern="1200" cap="none" spc="0" baseline="0">
                <a:solidFill>
                  <a:srgbClr val="181818"/>
                </a:solidFill>
                <a:uFillTx/>
                <a:latin typeface="Arial"/>
              </a:rPr>
              <a:t>γ</a:t>
            </a:r>
            <a:r>
              <a:rPr lang="en-US" sz="1600" b="0" i="0" u="none" strike="noStrike" kern="1200" cap="none" spc="0" baseline="0">
                <a:solidFill>
                  <a:srgbClr val="181818"/>
                </a:solidFill>
                <a:uFillTx/>
                <a:latin typeface="Arial"/>
              </a:rPr>
              <a:t>=1.67), </a:t>
            </a:r>
            <a:r>
              <a:rPr lang="en-US" sz="1600" b="0" i="0" u="none" strike="noStrike" kern="1200" cap="none" spc="0" baseline="0">
                <a:solidFill>
                  <a:srgbClr val="2F2F2F"/>
                </a:solidFill>
                <a:uFillTx/>
                <a:latin typeface="Arial"/>
              </a:rPr>
              <a:t>Centre-of-mass energy: </a:t>
            </a:r>
            <a:r>
              <a:rPr lang="en-US" sz="1600" b="1" i="0" u="none" strike="noStrike" kern="1200" cap="none" spc="0" baseline="0">
                <a:solidFill>
                  <a:srgbClr val="2F2F2F"/>
                </a:solidFill>
                <a:uFillTx/>
                <a:latin typeface="Arial"/>
              </a:rPr>
              <a:t>250 GeV.</a:t>
            </a:r>
            <a:endParaRPr lang="en-US" sz="1600" b="0" i="0" u="none" strike="noStrike" kern="1200" cap="none" spc="0" baseline="0">
              <a:solidFill>
                <a:srgbClr val="181818"/>
              </a:solidFill>
              <a:uFillTx/>
              <a:latin typeface="Arial"/>
            </a:endParaRPr>
          </a:p>
          <a:p>
            <a:pPr marL="1105198" marR="0" lvl="3" indent="-323999" algn="l" defTabSz="914400" rtl="0" fontAlgn="auto" hangingPunct="1">
              <a:lnSpc>
                <a:spcPct val="100000"/>
              </a:lnSpc>
              <a:spcBef>
                <a:spcPts val="500"/>
              </a:spcBef>
              <a:spcAft>
                <a:spcPts val="300"/>
              </a:spcAft>
              <a:buSzPct val="100000"/>
              <a:buFont typeface="Arial" pitchFamily="34"/>
              <a:buChar char="•"/>
              <a:tabLst/>
              <a:defRPr sz="1800" b="0" i="0" u="none" strike="noStrike" kern="0" cap="none" spc="0" baseline="0">
                <a:solidFill>
                  <a:srgbClr val="000000"/>
                </a:solidFill>
                <a:uFillTx/>
              </a:defRPr>
            </a:pPr>
            <a:r>
              <a:rPr lang="en-GB" sz="1600" b="0" i="0" u="none" strike="noStrike" kern="1200" cap="none" spc="0" baseline="0">
                <a:solidFill>
                  <a:srgbClr val="181818"/>
                </a:solidFill>
                <a:uFillTx/>
                <a:latin typeface="Arial"/>
              </a:rPr>
              <a:t>Using higher </a:t>
            </a:r>
            <a:r>
              <a:rPr lang="en-US" sz="1600" b="0" i="0" u="none" strike="noStrike" kern="1200" cap="none" spc="0" baseline="0">
                <a:solidFill>
                  <a:srgbClr val="181818"/>
                </a:solidFill>
                <a:uFillTx/>
                <a:latin typeface="Arial"/>
              </a:rPr>
              <a:t>e</a:t>
            </a:r>
            <a:r>
              <a:rPr lang="en-US" sz="1600" b="0" i="0" u="none" strike="noStrike" kern="1200" cap="none" spc="0" baseline="30000">
                <a:solidFill>
                  <a:srgbClr val="181818"/>
                </a:solidFill>
                <a:uFillTx/>
                <a:latin typeface="Arial"/>
              </a:rPr>
              <a:t>-</a:t>
            </a:r>
            <a:r>
              <a:rPr lang="en-GB" sz="1600" b="0" i="0" u="none" strike="noStrike" kern="1200" cap="none" spc="0" baseline="0">
                <a:solidFill>
                  <a:srgbClr val="181818"/>
                </a:solidFill>
                <a:uFillTx/>
                <a:latin typeface="Arial"/>
              </a:rPr>
              <a:t> energy is a </a:t>
            </a:r>
            <a:r>
              <a:rPr lang="en-GB" sz="1600" b="1" i="0" u="none" strike="noStrike" kern="1200" cap="none" spc="0" baseline="0">
                <a:solidFill>
                  <a:srgbClr val="181818"/>
                </a:solidFill>
                <a:uFillTx/>
                <a:latin typeface="Arial"/>
              </a:rPr>
              <a:t>cost-effective</a:t>
            </a:r>
            <a:r>
              <a:rPr lang="en-GB" sz="1600" b="0" i="0" u="none" strike="noStrike" kern="1200" cap="none" spc="0" baseline="0">
                <a:solidFill>
                  <a:srgbClr val="181818"/>
                </a:solidFill>
                <a:uFillTx/>
                <a:latin typeface="Arial"/>
              </a:rPr>
              <a:t> solution given the large acceleration gradients in plasma wakefields (48 stages with ~1 GV/m peak gradient).</a:t>
            </a:r>
          </a:p>
          <a:p>
            <a:pPr marL="1105198" marR="0" lvl="3" indent="-323999" algn="l" defTabSz="914400" rtl="0" fontAlgn="auto" hangingPunct="1">
              <a:lnSpc>
                <a:spcPct val="100000"/>
              </a:lnSpc>
              <a:spcBef>
                <a:spcPts val="500"/>
              </a:spcBef>
              <a:spcAft>
                <a:spcPts val="300"/>
              </a:spcAft>
              <a:buSzPct val="100000"/>
              <a:buFont typeface="Arial" pitchFamily="34"/>
              <a:buChar char="•"/>
              <a:tabLst/>
              <a:defRPr sz="1800" b="0" i="0" u="none" strike="noStrike" kern="0" cap="none" spc="0" baseline="0">
                <a:solidFill>
                  <a:srgbClr val="000000"/>
                </a:solidFill>
                <a:uFillTx/>
              </a:defRPr>
            </a:pPr>
            <a:r>
              <a:rPr lang="en-US" sz="1600" b="0" i="0" u="none" strike="noStrike" kern="1200" cap="none" spc="0" baseline="0">
                <a:solidFill>
                  <a:srgbClr val="181818"/>
                </a:solidFill>
                <a:uFillTx/>
                <a:latin typeface="Arial"/>
              </a:rPr>
              <a:t>e</a:t>
            </a:r>
            <a:r>
              <a:rPr lang="en-US" sz="1600" b="0" i="0" u="none" strike="noStrike" kern="1200" cap="none" spc="0" baseline="30000">
                <a:solidFill>
                  <a:srgbClr val="181818"/>
                </a:solidFill>
                <a:uFillTx/>
                <a:latin typeface="Arial"/>
              </a:rPr>
              <a:t>+</a:t>
            </a:r>
            <a:r>
              <a:rPr lang="en-GB" sz="1600" b="0" i="0" u="none" strike="noStrike" kern="1200" cap="none" spc="0" baseline="0">
                <a:solidFill>
                  <a:srgbClr val="181818"/>
                </a:solidFill>
                <a:uFillTx/>
                <a:latin typeface="Arial"/>
              </a:rPr>
              <a:t> accelerated in Cryo-Cooled Copper (</a:t>
            </a:r>
            <a:r>
              <a:rPr lang="en-GB" sz="1600" b="1" i="0" u="none" strike="noStrike" kern="1200" cap="none" spc="0" baseline="0">
                <a:solidFill>
                  <a:srgbClr val="181818"/>
                </a:solidFill>
                <a:uFillTx/>
                <a:latin typeface="Arial"/>
              </a:rPr>
              <a:t>C</a:t>
            </a:r>
            <a:r>
              <a:rPr lang="en-GB" sz="1600" b="1" i="0" u="none" strike="noStrike" kern="1200" cap="none" spc="0" baseline="30000">
                <a:solidFill>
                  <a:srgbClr val="181818"/>
                </a:solidFill>
                <a:uFillTx/>
                <a:latin typeface="Arial"/>
              </a:rPr>
              <a:t>3</a:t>
            </a:r>
            <a:r>
              <a:rPr lang="en-GB" sz="1600" b="0" i="0" u="none" strike="noStrike" kern="1200" cap="none" spc="0" baseline="0">
                <a:solidFill>
                  <a:srgbClr val="181818"/>
                </a:solidFill>
                <a:uFillTx/>
                <a:latin typeface="Arial"/>
              </a:rPr>
              <a:t>) linac at ~40 MeV/m.</a:t>
            </a:r>
          </a:p>
          <a:p>
            <a:pPr marL="647998" marR="0" lvl="2" indent="-323999" algn="l" defTabSz="914400" rtl="0" fontAlgn="auto" hangingPunct="1">
              <a:lnSpc>
                <a:spcPct val="100000"/>
              </a:lnSpc>
              <a:spcBef>
                <a:spcPts val="500"/>
              </a:spcBef>
              <a:spcAft>
                <a:spcPts val="300"/>
              </a:spcAft>
              <a:buSzPct val="100000"/>
              <a:buFont typeface="Arial" pitchFamily="34"/>
              <a:buChar char="•"/>
              <a:tabLst/>
              <a:defRPr sz="1800" b="0" i="0" u="none" strike="noStrike" kern="0" cap="none" spc="0" baseline="0">
                <a:solidFill>
                  <a:srgbClr val="000000"/>
                </a:solidFill>
                <a:uFillTx/>
              </a:defRPr>
            </a:pPr>
            <a:r>
              <a:rPr lang="en-GB" sz="1600" b="0" i="0" u="none" strike="noStrike" kern="1200" cap="none" spc="0" baseline="0">
                <a:solidFill>
                  <a:srgbClr val="181818"/>
                </a:solidFill>
                <a:uFillTx/>
                <a:latin typeface="Arial"/>
              </a:rPr>
              <a:t>Other collider components based on scaled designs from </a:t>
            </a:r>
            <a:r>
              <a:rPr lang="en-GB" sz="1600" b="1" i="0" u="none" strike="noStrike" kern="1200" cap="none" spc="0" baseline="0">
                <a:solidFill>
                  <a:srgbClr val="181818"/>
                </a:solidFill>
                <a:uFillTx/>
                <a:latin typeface="Arial"/>
              </a:rPr>
              <a:t>ILC and CLIC</a:t>
            </a:r>
            <a:r>
              <a:rPr lang="en-GB" sz="1600" b="0" i="0" u="none" strike="noStrike" kern="1200" cap="none" spc="0" baseline="0">
                <a:solidFill>
                  <a:srgbClr val="181818"/>
                </a:solidFill>
                <a:uFillTx/>
                <a:latin typeface="Arial"/>
              </a:rPr>
              <a:t>.</a:t>
            </a:r>
          </a:p>
        </p:txBody>
      </p:sp>
      <p:sp>
        <p:nvSpPr>
          <p:cNvPr id="13" name="Textfeld 14">
            <a:extLst>
              <a:ext uri="{FF2B5EF4-FFF2-40B4-BE49-F238E27FC236}">
                <a16:creationId xmlns:a16="http://schemas.microsoft.com/office/drawing/2014/main" id="{21F6EC49-8DFB-CCC1-E067-CC061A5F2170}"/>
              </a:ext>
            </a:extLst>
          </p:cNvPr>
          <p:cNvSpPr txBox="1"/>
          <p:nvPr/>
        </p:nvSpPr>
        <p:spPr>
          <a:xfrm>
            <a:off x="10248540" y="1474095"/>
            <a:ext cx="1684370" cy="307777"/>
          </a:xfrm>
          <a:prstGeom prst="rect">
            <a:avLst/>
          </a:prstGeom>
          <a:noFill/>
          <a:ln cap="flat">
            <a:noFill/>
          </a:ln>
        </p:spPr>
        <p:txBody>
          <a:bodyPr vert="horz" wrap="square" lIns="0" tIns="0" rIns="0" bIns="0" anchor="t" anchorCtr="0" compatLnSpc="1">
            <a:sp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2F2F2F"/>
                </a:solidFill>
                <a:uFillTx/>
                <a:latin typeface="Arial"/>
              </a:rPr>
              <a:t>HALHF implementation @CERN investigated</a:t>
            </a:r>
            <a:endParaRPr lang="en-GB" sz="1000" b="0" i="0" u="none" strike="noStrike" kern="1200" cap="none" spc="0" baseline="0">
              <a:solidFill>
                <a:srgbClr val="2F2F2F"/>
              </a:solidFill>
              <a:uFillTx/>
              <a:latin typeface="Arial"/>
            </a:endParaRPr>
          </a:p>
        </p:txBody>
      </p:sp>
      <p:sp>
        <p:nvSpPr>
          <p:cNvPr id="14" name="Rectangle 8">
            <a:extLst>
              <a:ext uri="{FF2B5EF4-FFF2-40B4-BE49-F238E27FC236}">
                <a16:creationId xmlns:a16="http://schemas.microsoft.com/office/drawing/2014/main" id="{9F91C8AC-2CD9-6738-19AD-D900D5F91F84}"/>
              </a:ext>
            </a:extLst>
          </p:cNvPr>
          <p:cNvSpPr/>
          <p:nvPr/>
        </p:nvSpPr>
        <p:spPr>
          <a:xfrm>
            <a:off x="4314825" y="5148977"/>
            <a:ext cx="5126428" cy="1202948"/>
          </a:xfrm>
          <a:prstGeom prst="rect">
            <a:avLst/>
          </a:prstGeom>
          <a:noFill/>
          <a:ln w="9528" cap="flat">
            <a:solidFill>
              <a:srgbClr val="FFFFFF"/>
            </a:solidFill>
            <a:prstDash val="solid"/>
            <a:miter/>
          </a:ln>
        </p:spPr>
        <p:txBody>
          <a:bodyPr vert="horz" wrap="square" lIns="274320" tIns="137160" rIns="274320" bIns="137160" anchor="ctr" anchorCtr="1" compatLnSpc="1">
            <a:noAutofit/>
          </a:bodyPr>
          <a:lstStyle/>
          <a:p>
            <a:pPr marL="0" marR="0" lvl="0" indent="0" algn="ctr" defTabSz="914400" rtl="0" fontAlgn="auto" hangingPunct="1">
              <a:lnSpc>
                <a:spcPct val="100000"/>
              </a:lnSpc>
              <a:spcBef>
                <a:spcPts val="30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2F2F2F"/>
                </a:solidFill>
                <a:uFillTx/>
                <a:latin typeface="Arial"/>
              </a:rPr>
              <a:t>Estimated luminosity: </a:t>
            </a:r>
            <a:r>
              <a:rPr lang="en-US" sz="1600" b="1" i="0" u="none" strike="noStrike" kern="1200" cap="none" spc="0" baseline="0" dirty="0">
                <a:solidFill>
                  <a:srgbClr val="2F2F2F"/>
                </a:solidFill>
                <a:uFillTx/>
                <a:latin typeface="Arial"/>
              </a:rPr>
              <a:t>1.2x10</a:t>
            </a:r>
            <a:r>
              <a:rPr lang="en-US" sz="1600" b="1" i="0" u="none" strike="noStrike" kern="1200" cap="none" spc="0" baseline="30000" dirty="0">
                <a:solidFill>
                  <a:srgbClr val="2F2F2F"/>
                </a:solidFill>
                <a:uFillTx/>
                <a:latin typeface="Arial"/>
              </a:rPr>
              <a:t>34</a:t>
            </a:r>
            <a:r>
              <a:rPr lang="en-US" sz="1600" b="1" i="0" u="none" strike="noStrike" kern="1200" cap="none" spc="0" baseline="0" dirty="0">
                <a:solidFill>
                  <a:srgbClr val="2F2F2F"/>
                </a:solidFill>
                <a:uFillTx/>
                <a:latin typeface="Arial"/>
              </a:rPr>
              <a:t> cm</a:t>
            </a:r>
            <a:r>
              <a:rPr lang="en-US" sz="1600" b="1" i="0" u="none" strike="noStrike" kern="1200" cap="none" spc="0" baseline="30000" dirty="0">
                <a:solidFill>
                  <a:srgbClr val="2F2F2F"/>
                </a:solidFill>
                <a:uFillTx/>
                <a:latin typeface="Arial"/>
              </a:rPr>
              <a:t>-2</a:t>
            </a:r>
            <a:r>
              <a:rPr lang="en-US" sz="1600" b="1" i="0" u="none" strike="noStrike" kern="1200" cap="none" spc="0" baseline="0" dirty="0">
                <a:solidFill>
                  <a:srgbClr val="2F2F2F"/>
                </a:solidFill>
                <a:uFillTx/>
                <a:latin typeface="Arial"/>
              </a:rPr>
              <a:t>s</a:t>
            </a:r>
            <a:r>
              <a:rPr lang="en-US" sz="1600" b="1" i="0" u="none" strike="noStrike" kern="1200" cap="none" spc="0" baseline="30000" dirty="0">
                <a:solidFill>
                  <a:srgbClr val="2F2F2F"/>
                </a:solidFill>
                <a:uFillTx/>
                <a:latin typeface="Arial"/>
              </a:rPr>
              <a:t>-1</a:t>
            </a:r>
            <a:r>
              <a:rPr lang="en-US" sz="1600" b="1" i="0" u="none" strike="noStrike" kern="0" cap="none" spc="0" baseline="0" dirty="0">
                <a:solidFill>
                  <a:srgbClr val="2F2F2F"/>
                </a:solidFill>
                <a:uFillTx/>
                <a:latin typeface="Arial"/>
              </a:rPr>
              <a:t> </a:t>
            </a:r>
            <a:r>
              <a:rPr lang="en-US" sz="1600" b="1" i="0" u="none" strike="noStrike" kern="1200" cap="none" spc="0" baseline="0" dirty="0">
                <a:solidFill>
                  <a:srgbClr val="2F2F2F"/>
                </a:solidFill>
                <a:uFillTx/>
                <a:latin typeface="Wingdings" pitchFamily="2"/>
              </a:rPr>
              <a:t></a:t>
            </a:r>
            <a:r>
              <a:rPr lang="en-US" sz="1600" b="1" i="0" u="none" strike="noStrike" kern="1200" cap="none" spc="0" baseline="0" dirty="0">
                <a:solidFill>
                  <a:srgbClr val="2F2F2F"/>
                </a:solidFill>
                <a:uFillTx/>
                <a:latin typeface="Arial"/>
              </a:rPr>
              <a:t> two</a:t>
            </a:r>
            <a:r>
              <a:rPr lang="en-US" sz="1600" b="0" i="0" u="none" strike="noStrike" kern="1200" cap="none" spc="0" baseline="0" dirty="0">
                <a:solidFill>
                  <a:srgbClr val="2F2F2F"/>
                </a:solidFill>
                <a:uFillTx/>
                <a:latin typeface="Arial"/>
              </a:rPr>
              <a:t> </a:t>
            </a:r>
            <a:r>
              <a:rPr lang="en-US" sz="1600" b="1" i="0" u="none" strike="noStrike" kern="1200" cap="none" spc="0" baseline="0" dirty="0">
                <a:solidFill>
                  <a:srgbClr val="2F2F2F"/>
                </a:solidFill>
                <a:uFillTx/>
                <a:latin typeface="Arial"/>
              </a:rPr>
              <a:t>IPs</a:t>
            </a:r>
            <a:endParaRPr lang="en-US" sz="1600" b="0" i="0" u="none" strike="noStrike" kern="1200" cap="none" spc="0" baseline="0" dirty="0">
              <a:solidFill>
                <a:srgbClr val="2F2F2F"/>
              </a:solidFill>
              <a:uFillTx/>
              <a:latin typeface="Arial"/>
            </a:endParaRPr>
          </a:p>
          <a:p>
            <a:pPr marL="0" marR="0" lvl="0" indent="0" algn="ctr" defTabSz="914400" rtl="0" fontAlgn="auto" hangingPunct="1">
              <a:lnSpc>
                <a:spcPct val="100000"/>
              </a:lnSpc>
              <a:spcBef>
                <a:spcPts val="30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2F2F2F"/>
                </a:solidFill>
                <a:uFillTx/>
                <a:latin typeface="Arial"/>
              </a:rPr>
              <a:t>Estimated total power usage: </a:t>
            </a:r>
            <a:r>
              <a:rPr lang="en-US" sz="1600" b="1" i="0" u="none" strike="noStrike" kern="1200" cap="none" spc="0" baseline="0" dirty="0">
                <a:solidFill>
                  <a:srgbClr val="2F2F2F"/>
                </a:solidFill>
                <a:uFillTx/>
                <a:latin typeface="Arial"/>
              </a:rPr>
              <a:t>106 MW</a:t>
            </a:r>
            <a:endParaRPr lang="en-US" sz="1600" b="0" i="0" u="none" strike="noStrike" kern="1200" cap="none" spc="0" baseline="0" dirty="0">
              <a:solidFill>
                <a:srgbClr val="2F2F2F"/>
              </a:solidFill>
              <a:uFillTx/>
              <a:latin typeface="Arial"/>
            </a:endParaRPr>
          </a:p>
          <a:p>
            <a:pPr marL="0" marR="0" lvl="0" indent="0" algn="ctr" defTabSz="914400" rtl="0" fontAlgn="auto" hangingPunct="1">
              <a:lnSpc>
                <a:spcPct val="100000"/>
              </a:lnSpc>
              <a:spcBef>
                <a:spcPts val="30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2F2F2F"/>
                </a:solidFill>
                <a:uFillTx/>
                <a:latin typeface="Arial"/>
              </a:rPr>
              <a:t>Estimated cost: </a:t>
            </a:r>
            <a:r>
              <a:rPr lang="en-US" sz="1600" b="1" i="0" u="none" strike="noStrike" kern="1200" cap="none" spc="0" baseline="0" dirty="0">
                <a:solidFill>
                  <a:srgbClr val="2F2F2F"/>
                </a:solidFill>
                <a:uFillTx/>
                <a:latin typeface="Arial"/>
              </a:rPr>
              <a:t>3.8 BCHF </a:t>
            </a:r>
            <a:r>
              <a:rPr lang="en-US" sz="1600" b="0" i="0" u="none" strike="noStrike" kern="1200" cap="none" spc="0" baseline="0" dirty="0">
                <a:solidFill>
                  <a:srgbClr val="2F2F2F"/>
                </a:solidFill>
                <a:uFillTx/>
                <a:latin typeface="Arial"/>
              </a:rPr>
              <a:t>(2024 Swiss francs)</a:t>
            </a:r>
          </a:p>
        </p:txBody>
      </p:sp>
      <p:sp>
        <p:nvSpPr>
          <p:cNvPr id="15" name="Textfeld 33">
            <a:extLst>
              <a:ext uri="{FF2B5EF4-FFF2-40B4-BE49-F238E27FC236}">
                <a16:creationId xmlns:a16="http://schemas.microsoft.com/office/drawing/2014/main" id="{18355475-F441-1FFD-943F-BEE66E567164}"/>
              </a:ext>
            </a:extLst>
          </p:cNvPr>
          <p:cNvSpPr txBox="1"/>
          <p:nvPr/>
        </p:nvSpPr>
        <p:spPr>
          <a:xfrm>
            <a:off x="9190762" y="5148977"/>
            <a:ext cx="2830863" cy="923333"/>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Wingdings" pitchFamily="2"/>
              <a:buChar char="à"/>
              <a:tabLst/>
              <a:defRPr sz="1800" b="0" i="0" u="none" strike="noStrike" kern="0" cap="none" spc="0" baseline="0">
                <a:solidFill>
                  <a:srgbClr val="000000"/>
                </a:solidFill>
                <a:uFillTx/>
              </a:defRPr>
            </a:pPr>
            <a:r>
              <a:rPr lang="en-US" sz="1800" b="1" i="0" u="none" strike="noStrike" kern="1200" cap="none" spc="0" baseline="0">
                <a:solidFill>
                  <a:srgbClr val="EE6611"/>
                </a:solidFill>
                <a:uFillTx/>
                <a:latin typeface="Arial" pitchFamily="34"/>
                <a:cs typeface="Arial" pitchFamily="34"/>
              </a:rPr>
              <a:t>Estimated R&amp;D time (technically limited): 10-15 years</a:t>
            </a:r>
            <a:endParaRPr lang="en-GB" sz="1800" b="1" i="0" u="none" strike="noStrike" kern="1200" cap="none" spc="0" baseline="0">
              <a:solidFill>
                <a:srgbClr val="EE6611"/>
              </a:solidFill>
              <a:uFillTx/>
              <a:latin typeface="Arial" pitchFamily="34"/>
              <a:cs typeface="Arial" pitchFamily="34"/>
            </a:endParaRPr>
          </a:p>
        </p:txBody>
      </p:sp>
      <p:sp>
        <p:nvSpPr>
          <p:cNvPr id="16" name="Textfeld 35">
            <a:extLst>
              <a:ext uri="{FF2B5EF4-FFF2-40B4-BE49-F238E27FC236}">
                <a16:creationId xmlns:a16="http://schemas.microsoft.com/office/drawing/2014/main" id="{335F7C62-7707-DA42-3E1A-206068758BE0}"/>
              </a:ext>
            </a:extLst>
          </p:cNvPr>
          <p:cNvSpPr txBox="1"/>
          <p:nvPr/>
        </p:nvSpPr>
        <p:spPr>
          <a:xfrm>
            <a:off x="9730066" y="2614571"/>
            <a:ext cx="2202844" cy="21544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1200" cap="none" spc="0" baseline="0">
                <a:solidFill>
                  <a:srgbClr val="000000"/>
                </a:solidFill>
                <a:uFillTx/>
                <a:latin typeface="Arial" pitchFamily="34"/>
                <a:cs typeface="Arial" pitchFamily="34"/>
              </a:rPr>
              <a:t>Foster et al., Phys. Open 23, 100261 (2025)</a:t>
            </a:r>
            <a:endParaRPr lang="en-GB" sz="800" b="0" i="0" u="none" strike="noStrike" kern="1200" cap="none" spc="0" baseline="0">
              <a:solidFill>
                <a:srgbClr val="000000"/>
              </a:solidFill>
              <a:uFillTx/>
              <a:latin typeface="Arial" pitchFamily="34"/>
              <a:cs typeface="Arial" pitchFamily="34"/>
            </a:endParaRPr>
          </a:p>
        </p:txBody>
      </p:sp>
      <p:sp>
        <p:nvSpPr>
          <p:cNvPr id="17" name="Textfeld 36">
            <a:extLst>
              <a:ext uri="{FF2B5EF4-FFF2-40B4-BE49-F238E27FC236}">
                <a16:creationId xmlns:a16="http://schemas.microsoft.com/office/drawing/2014/main" id="{4D404AA2-92F4-B89C-E17E-982D5B7CDEB0}"/>
              </a:ext>
            </a:extLst>
          </p:cNvPr>
          <p:cNvSpPr txBox="1"/>
          <p:nvPr/>
        </p:nvSpPr>
        <p:spPr>
          <a:xfrm>
            <a:off x="9537374" y="6044723"/>
            <a:ext cx="1656225" cy="21544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pitchFamily="34"/>
                <a:cs typeface="Arial" pitchFamily="34"/>
              </a:rPr>
              <a:t>for details, see ESPP Input #57</a:t>
            </a:r>
            <a:endParaRPr lang="en-GB" sz="800" b="0" i="0" u="none" strike="noStrike" kern="1200" cap="none" spc="0" baseline="0">
              <a:solidFill>
                <a:srgbClr val="000000"/>
              </a:solidFill>
              <a:uFillTx/>
              <a:latin typeface="Aptos"/>
            </a:endParaRPr>
          </a:p>
        </p:txBody>
      </p:sp>
      <p:sp>
        <p:nvSpPr>
          <p:cNvPr id="18" name="Fußzeilenplatzhalter 3">
            <a:extLst>
              <a:ext uri="{FF2B5EF4-FFF2-40B4-BE49-F238E27FC236}">
                <a16:creationId xmlns:a16="http://schemas.microsoft.com/office/drawing/2014/main" id="{C22A91E7-18FB-31EF-FC1D-AC2E7BA4CA1C}"/>
              </a:ext>
            </a:extLst>
          </p:cNvPr>
          <p:cNvSpPr txBox="1"/>
          <p:nvPr/>
        </p:nvSpPr>
        <p:spPr>
          <a:xfrm>
            <a:off x="4259266" y="6383847"/>
            <a:ext cx="6572222"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33A0"/>
                </a:solidFill>
                <a:uFillTx/>
                <a:latin typeface="Arial"/>
              </a:rPr>
              <a:t>High-Gradient Wakefield Accelerators, ESPP Symposium Venice 2025</a:t>
            </a:r>
          </a:p>
        </p:txBody>
      </p:sp>
      <p:sp>
        <p:nvSpPr>
          <p:cNvPr id="19" name="Datumsplatzhalter 39">
            <a:extLst>
              <a:ext uri="{FF2B5EF4-FFF2-40B4-BE49-F238E27FC236}">
                <a16:creationId xmlns:a16="http://schemas.microsoft.com/office/drawing/2014/main" id="{10C42CC9-31EA-E99C-756F-1F5E38C1F300}"/>
              </a:ext>
            </a:extLst>
          </p:cNvPr>
          <p:cNvSpPr txBox="1"/>
          <p:nvPr/>
        </p:nvSpPr>
        <p:spPr>
          <a:xfrm>
            <a:off x="2495598" y="6378351"/>
            <a:ext cx="1620792"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0033A0"/>
                </a:solidFill>
                <a:uFillTx/>
                <a:latin typeface="Arial"/>
              </a:rPr>
              <a:t>23.06.2025</a:t>
            </a:r>
            <a:endParaRPr lang="en-GB" sz="1000" b="0" i="0" u="none" strike="noStrike" kern="1200" cap="none" spc="0" baseline="0">
              <a:solidFill>
                <a:srgbClr val="0033A0"/>
              </a:solidFill>
              <a:uFillTx/>
              <a:latin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21115">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68D134-C608-D8E0-9E46-2E20E34C8161}"/>
              </a:ext>
            </a:extLst>
          </p:cNvPr>
          <p:cNvSpPr txBox="1">
            <a:spLocks noGrp="1"/>
          </p:cNvSpPr>
          <p:nvPr>
            <p:ph type="title"/>
          </p:nvPr>
        </p:nvSpPr>
        <p:spPr/>
        <p:txBody>
          <a:bodyPr anchorCtr="1"/>
          <a:lstStyle/>
          <a:p>
            <a:pPr lvl="0" algn="ctr"/>
            <a:r>
              <a:rPr lang="en-US"/>
              <a:t>Collider Design Studies (2/3)</a:t>
            </a:r>
            <a:br>
              <a:rPr lang="en-US"/>
            </a:br>
            <a:endParaRPr lang="en-GB"/>
          </a:p>
        </p:txBody>
      </p:sp>
      <p:sp>
        <p:nvSpPr>
          <p:cNvPr id="3" name="Foliennummernplatzhalter 4">
            <a:extLst>
              <a:ext uri="{FF2B5EF4-FFF2-40B4-BE49-F238E27FC236}">
                <a16:creationId xmlns:a16="http://schemas.microsoft.com/office/drawing/2014/main" id="{50965654-473D-00DC-2BD9-84F5F0EFF09D}"/>
              </a:ext>
            </a:extLst>
          </p:cNvPr>
          <p:cNvSpPr txBox="1"/>
          <p:nvPr/>
        </p:nvSpPr>
        <p:spPr>
          <a:xfrm>
            <a:off x="11107545" y="6383847"/>
            <a:ext cx="681255"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ABCD952-75C0-45AD-AE7A-41B0DF0B1EBF}" type="slidenum">
              <a:rPr lang="en-US" sz="1000" b="0" i="0" u="none" strike="noStrike" kern="1200" cap="none" spc="0" baseline="0">
                <a:solidFill>
                  <a:srgbClr val="0033A0"/>
                </a:solidFill>
                <a:uFillTx/>
                <a:latin typeface="Arial"/>
              </a:rPr>
              <a:t>44</a:t>
            </a:fld>
            <a:endParaRPr lang="en-US" sz="1000" b="0" i="0" u="none" strike="noStrike" kern="1200" cap="none" spc="0" baseline="0">
              <a:solidFill>
                <a:srgbClr val="0033A0"/>
              </a:solidFill>
              <a:uFillTx/>
              <a:latin typeface="Arial"/>
            </a:endParaRPr>
          </a:p>
        </p:txBody>
      </p:sp>
      <p:sp>
        <p:nvSpPr>
          <p:cNvPr id="4" name="Rechteck 6">
            <a:extLst>
              <a:ext uri="{FF2B5EF4-FFF2-40B4-BE49-F238E27FC236}">
                <a16:creationId xmlns:a16="http://schemas.microsoft.com/office/drawing/2014/main" id="{1EEB42AE-6314-A919-6EDF-91FAB6B59A24}"/>
              </a:ext>
            </a:extLst>
          </p:cNvPr>
          <p:cNvSpPr/>
          <p:nvPr/>
        </p:nvSpPr>
        <p:spPr>
          <a:xfrm>
            <a:off x="442907" y="1604589"/>
            <a:ext cx="3673473" cy="4608511"/>
          </a:xfrm>
          <a:prstGeom prst="rect">
            <a:avLst/>
          </a:prstGeom>
          <a:noFill/>
          <a:ln w="12701" cap="flat">
            <a:solidFill>
              <a:srgbClr val="BEBEC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5" name="Textfeld 29">
            <a:extLst>
              <a:ext uri="{FF2B5EF4-FFF2-40B4-BE49-F238E27FC236}">
                <a16:creationId xmlns:a16="http://schemas.microsoft.com/office/drawing/2014/main" id="{5EECD1D0-CDF6-74EF-753D-62B1C2AA4B34}"/>
              </a:ext>
            </a:extLst>
          </p:cNvPr>
          <p:cNvSpPr txBox="1"/>
          <p:nvPr/>
        </p:nvSpPr>
        <p:spPr>
          <a:xfrm>
            <a:off x="8311639" y="953444"/>
            <a:ext cx="3776664" cy="400114"/>
          </a:xfrm>
          <a:prstGeom prst="rect">
            <a:avLst/>
          </a:prstGeom>
          <a:noFill/>
          <a:ln w="9528" cap="flat">
            <a:solidFill>
              <a:srgbClr val="FFFFFF"/>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dirty="0">
                <a:solidFill>
                  <a:srgbClr val="EE6611"/>
                </a:solidFill>
                <a:uFillTx/>
                <a:latin typeface="Aptos"/>
              </a:rPr>
              <a:t>ESPP Input #210: Proton-Driven Plasma Wakefield Acceleration for Future HEP Colliders (</a:t>
            </a:r>
            <a:r>
              <a:rPr lang="en-GB" sz="1000" b="1" i="0" u="none" strike="noStrike" kern="1200" cap="none" spc="0" baseline="0" dirty="0">
                <a:solidFill>
                  <a:srgbClr val="EE6611"/>
                </a:solidFill>
                <a:uFillTx/>
                <a:latin typeface="Aptos"/>
                <a:hlinkClick r:id="rId2">
                  <a:extLst>
                    <a:ext uri="{A12FA001-AC4F-418D-AE19-62706E023703}">
                      <ahyp:hlinkClr xmlns:ahyp="http://schemas.microsoft.com/office/drawing/2018/hyperlinkcolor" val="tx"/>
                    </a:ext>
                  </a:extLst>
                </a:hlinkClick>
              </a:rPr>
              <a:t>link</a:t>
            </a:r>
            <a:r>
              <a:rPr lang="en-GB" sz="1000" b="1" i="0" u="none" strike="noStrike" kern="1200" cap="none" spc="0" baseline="0" dirty="0">
                <a:solidFill>
                  <a:srgbClr val="EE6611"/>
                </a:solidFill>
                <a:uFillTx/>
                <a:latin typeface="Aptos"/>
              </a:rPr>
              <a:t>)</a:t>
            </a:r>
          </a:p>
        </p:txBody>
      </p:sp>
      <p:sp>
        <p:nvSpPr>
          <p:cNvPr id="6" name="Textfeld 10">
            <a:extLst>
              <a:ext uri="{FF2B5EF4-FFF2-40B4-BE49-F238E27FC236}">
                <a16:creationId xmlns:a16="http://schemas.microsoft.com/office/drawing/2014/main" id="{66B209CE-D313-D471-75B1-941D059AF687}"/>
              </a:ext>
            </a:extLst>
          </p:cNvPr>
          <p:cNvSpPr txBox="1"/>
          <p:nvPr/>
        </p:nvSpPr>
        <p:spPr>
          <a:xfrm>
            <a:off x="426567" y="1603007"/>
            <a:ext cx="3708943" cy="830997"/>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33A0"/>
                </a:solidFill>
                <a:uFillTx/>
                <a:latin typeface="Arial"/>
              </a:rPr>
              <a:t>ALIVE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0" cap="none" spc="0" baseline="0">
                <a:solidFill>
                  <a:srgbClr val="0033A0"/>
                </a:solidFill>
                <a:uFillTx/>
                <a:latin typeface="Arial"/>
              </a:rPr>
              <a:t>A</a:t>
            </a:r>
            <a:r>
              <a:rPr lang="en-US" sz="1800" b="0" i="0" u="none" strike="noStrike" kern="0" cap="none" spc="0" baseline="0">
                <a:solidFill>
                  <a:srgbClr val="0033A0"/>
                </a:solidFill>
                <a:uFillTx/>
                <a:latin typeface="Arial"/>
              </a:rPr>
              <a:t> </a:t>
            </a:r>
            <a:r>
              <a:rPr lang="en-US" sz="1800" b="1" i="0" u="none" strike="noStrike" kern="0" cap="none" spc="0" baseline="0">
                <a:solidFill>
                  <a:srgbClr val="0033A0"/>
                </a:solidFill>
                <a:uFillTx/>
                <a:latin typeface="Arial"/>
              </a:rPr>
              <a:t>LI</a:t>
            </a:r>
            <a:r>
              <a:rPr lang="en-US" sz="1800" b="0" i="0" u="none" strike="noStrike" kern="0" cap="none" spc="0" baseline="0">
                <a:solidFill>
                  <a:srgbClr val="0033A0"/>
                </a:solidFill>
                <a:uFillTx/>
                <a:latin typeface="Arial"/>
              </a:rPr>
              <a:t>near accelerator for </a:t>
            </a:r>
            <a:r>
              <a:rPr lang="en-US" sz="1800" b="1" i="0" u="none" strike="noStrike" kern="0" cap="none" spc="0" baseline="0">
                <a:solidFill>
                  <a:srgbClr val="0033A0"/>
                </a:solidFill>
                <a:uFillTx/>
                <a:latin typeface="Arial"/>
              </a:rPr>
              <a:t>V</a:t>
            </a:r>
            <a:r>
              <a:rPr lang="en-US" sz="1800" b="0" i="0" u="none" strike="noStrike" kern="0" cap="none" spc="0" baseline="0">
                <a:solidFill>
                  <a:srgbClr val="0033A0"/>
                </a:solidFill>
                <a:uFillTx/>
                <a:latin typeface="Arial"/>
              </a:rPr>
              <a:t>ery high </a:t>
            </a:r>
            <a:r>
              <a:rPr lang="en-US" sz="1800" b="1" i="0" u="none" strike="noStrike" kern="0" cap="none" spc="0" baseline="0">
                <a:solidFill>
                  <a:srgbClr val="0033A0"/>
                </a:solidFill>
                <a:uFillTx/>
                <a:latin typeface="Arial"/>
              </a:rPr>
              <a:t>E</a:t>
            </a:r>
            <a:r>
              <a:rPr lang="en-US" sz="1800" b="0" i="0" u="none" strike="noStrike" kern="0" cap="none" spc="0" baseline="0">
                <a:solidFill>
                  <a:srgbClr val="0033A0"/>
                </a:solidFill>
                <a:uFillTx/>
                <a:latin typeface="Arial"/>
              </a:rPr>
              <a:t>nergies</a:t>
            </a:r>
            <a:endParaRPr lang="en-GB" sz="1800" b="0" i="0" u="none" strike="noStrike" kern="1200" cap="none" spc="0" baseline="0">
              <a:solidFill>
                <a:srgbClr val="0033A0"/>
              </a:solidFill>
              <a:uFillTx/>
              <a:latin typeface="Arial"/>
            </a:endParaRPr>
          </a:p>
        </p:txBody>
      </p:sp>
      <p:pic>
        <p:nvPicPr>
          <p:cNvPr id="7" name="Grafik 11">
            <a:extLst>
              <a:ext uri="{FF2B5EF4-FFF2-40B4-BE49-F238E27FC236}">
                <a16:creationId xmlns:a16="http://schemas.microsoft.com/office/drawing/2014/main" id="{DB3A13F7-7DD3-CBC0-328E-604E9C382253}"/>
              </a:ext>
            </a:extLst>
          </p:cNvPr>
          <p:cNvPicPr>
            <a:picLocks noChangeAspect="1"/>
          </p:cNvPicPr>
          <p:nvPr/>
        </p:nvPicPr>
        <p:blipFill>
          <a:blip r:embed="rId3"/>
          <a:stretch>
            <a:fillRect/>
          </a:stretch>
        </p:blipFill>
        <p:spPr>
          <a:xfrm>
            <a:off x="1903259" y="954770"/>
            <a:ext cx="1002209" cy="605552"/>
          </a:xfrm>
          <a:prstGeom prst="rect">
            <a:avLst/>
          </a:prstGeom>
          <a:noFill/>
          <a:ln cap="flat">
            <a:noFill/>
          </a:ln>
        </p:spPr>
      </p:pic>
      <p:sp>
        <p:nvSpPr>
          <p:cNvPr id="8" name="Textfeld 21">
            <a:extLst>
              <a:ext uri="{FF2B5EF4-FFF2-40B4-BE49-F238E27FC236}">
                <a16:creationId xmlns:a16="http://schemas.microsoft.com/office/drawing/2014/main" id="{A7BE1DF5-8D8C-82F1-29C4-3ED6F55D303A}"/>
              </a:ext>
            </a:extLst>
          </p:cNvPr>
          <p:cNvSpPr txBox="1"/>
          <p:nvPr/>
        </p:nvSpPr>
        <p:spPr>
          <a:xfrm>
            <a:off x="501813" y="2494190"/>
            <a:ext cx="3598218" cy="2215993"/>
          </a:xfrm>
          <a:prstGeom prst="rect">
            <a:avLst/>
          </a:prstGeom>
          <a:noFill/>
          <a:ln cap="flat">
            <a:noFill/>
          </a:ln>
        </p:spPr>
        <p:txBody>
          <a:bodyPr vert="horz" wrap="square" lIns="0" tIns="0" rIns="0" bIns="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a:solidFill>
                  <a:srgbClr val="2F2F2F"/>
                </a:solidFill>
                <a:uFillTx/>
                <a:latin typeface="Arial"/>
              </a:rPr>
              <a:t>e</a:t>
            </a:r>
            <a:r>
              <a:rPr lang="en-GB" sz="1800" b="0" i="0" u="none" strike="noStrike" kern="1200" cap="none" spc="0" baseline="30000">
                <a:solidFill>
                  <a:srgbClr val="2F2F2F"/>
                </a:solidFill>
                <a:uFillTx/>
                <a:latin typeface="Arial"/>
              </a:rPr>
              <a:t>-</a:t>
            </a:r>
            <a:r>
              <a:rPr lang="en-GB" sz="1800" b="0" i="0" u="none" strike="noStrike" kern="1200" cap="none" spc="0" baseline="0">
                <a:solidFill>
                  <a:srgbClr val="2F2F2F"/>
                </a:solidFill>
                <a:uFillTx/>
                <a:latin typeface="Arial"/>
              </a:rPr>
              <a:t> and e</a:t>
            </a:r>
            <a:r>
              <a:rPr lang="en-GB" sz="1800" b="0" i="0" u="none" strike="noStrike" kern="1200" cap="none" spc="0" baseline="30000">
                <a:solidFill>
                  <a:srgbClr val="2F2F2F"/>
                </a:solidFill>
                <a:uFillTx/>
                <a:latin typeface="Arial"/>
              </a:rPr>
              <a:t>+ </a:t>
            </a:r>
            <a:r>
              <a:rPr lang="en-GB" sz="1800" b="0" i="0" u="none" strike="noStrike" kern="1200" cap="none" spc="0" baseline="0">
                <a:solidFill>
                  <a:srgbClr val="2F2F2F"/>
                </a:solidFill>
                <a:uFillTx/>
                <a:latin typeface="Arial"/>
              </a:rPr>
              <a:t>acceleration </a:t>
            </a:r>
            <a:r>
              <a:rPr lang="en-GB" sz="1800" b="0" i="0" u="none" strike="noStrike" kern="0" cap="none" spc="0" baseline="0">
                <a:solidFill>
                  <a:srgbClr val="2F2F2F"/>
                </a:solidFill>
                <a:uFillTx/>
                <a:latin typeface="Arial"/>
              </a:rPr>
              <a:t>in </a:t>
            </a:r>
            <a:r>
              <a:rPr lang="en-GB" sz="1800" b="1" i="0" u="none" strike="noStrike" kern="0" cap="none" spc="0" baseline="0">
                <a:solidFill>
                  <a:srgbClr val="2F2F2F"/>
                </a:solidFill>
                <a:uFillTx/>
                <a:latin typeface="Arial"/>
              </a:rPr>
              <a:t>p</a:t>
            </a:r>
            <a:r>
              <a:rPr lang="en-GB" sz="1800" b="1" i="0" u="none" strike="noStrike" kern="0" cap="none" spc="0" baseline="30000">
                <a:solidFill>
                  <a:srgbClr val="2F2F2F"/>
                </a:solidFill>
                <a:uFillTx/>
                <a:latin typeface="Arial"/>
              </a:rPr>
              <a:t>+</a:t>
            </a:r>
            <a:r>
              <a:rPr lang="en-GB" sz="1800" b="1" i="0" u="none" strike="noStrike" kern="0" cap="none" spc="0" baseline="0">
                <a:solidFill>
                  <a:srgbClr val="2F2F2F"/>
                </a:solidFill>
                <a:uFillTx/>
                <a:latin typeface="Arial"/>
              </a:rPr>
              <a:t> beam-driven plasma wakefields</a:t>
            </a:r>
            <a:endParaRPr lang="en-GB" sz="1800" b="1" i="0" u="none" strike="noStrike" kern="1200" cap="none" spc="0" baseline="0">
              <a:solidFill>
                <a:srgbClr val="2F2F2F"/>
              </a:solidFill>
              <a:uFillTx/>
              <a:latin typeface="Arial"/>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0" cap="none" spc="0" baseline="0">
                <a:solidFill>
                  <a:srgbClr val="2F2F2F"/>
                </a:solidFill>
                <a:uFillTx/>
                <a:latin typeface="Arial"/>
              </a:rPr>
              <a:t>Single plasma stage per arm!</a:t>
            </a:r>
          </a:p>
          <a:p>
            <a:pPr marL="742950" marR="0" lvl="1"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a:solidFill>
                  <a:srgbClr val="2F2F2F"/>
                </a:solidFill>
                <a:uFillTx/>
                <a:latin typeface="Arial"/>
              </a:rPr>
              <a:t>Ena</a:t>
            </a:r>
            <a:r>
              <a:rPr lang="en-GB" sz="1800" b="0" i="0" u="none" strike="noStrike" kern="0" cap="none" spc="0" baseline="0">
                <a:solidFill>
                  <a:srgbClr val="2F2F2F"/>
                </a:solidFill>
                <a:uFillTx/>
                <a:latin typeface="Arial"/>
              </a:rPr>
              <a:t>bled by the energetic and short </a:t>
            </a:r>
            <a:r>
              <a:rPr lang="en-GB" sz="1800" b="1" i="0" u="none" strike="noStrike" kern="0" cap="none" spc="0" baseline="0">
                <a:solidFill>
                  <a:srgbClr val="2F2F2F"/>
                </a:solidFill>
                <a:uFillTx/>
                <a:latin typeface="Arial"/>
              </a:rPr>
              <a:t>p</a:t>
            </a:r>
            <a:r>
              <a:rPr lang="en-GB" sz="1800" b="1" i="0" u="none" strike="noStrike" kern="0" cap="none" spc="0" baseline="30000">
                <a:solidFill>
                  <a:srgbClr val="2F2F2F"/>
                </a:solidFill>
                <a:uFillTx/>
                <a:latin typeface="Arial"/>
              </a:rPr>
              <a:t>+  </a:t>
            </a:r>
            <a:r>
              <a:rPr lang="en-GB" sz="1800" b="0" i="0" u="none" strike="noStrike" kern="0" cap="none" spc="0" baseline="0">
                <a:solidFill>
                  <a:srgbClr val="2F2F2F"/>
                </a:solidFill>
                <a:uFillTx/>
                <a:latin typeface="Arial"/>
              </a:rPr>
              <a:t>drivers</a:t>
            </a:r>
          </a:p>
          <a:p>
            <a:pPr marL="742950" marR="0" lvl="1"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1" i="0" u="none" strike="noStrike" kern="0" cap="none" spc="0" baseline="0">
                <a:solidFill>
                  <a:srgbClr val="2F2F2F"/>
                </a:solidFill>
                <a:uFillTx/>
                <a:latin typeface="Arial"/>
              </a:rPr>
              <a:t>p</a:t>
            </a:r>
            <a:r>
              <a:rPr lang="en-GB" sz="1800" b="1" i="0" u="none" strike="noStrike" kern="0" cap="none" spc="0" baseline="30000">
                <a:solidFill>
                  <a:srgbClr val="2F2F2F"/>
                </a:solidFill>
                <a:uFillTx/>
                <a:latin typeface="Arial"/>
              </a:rPr>
              <a:t>+  </a:t>
            </a:r>
            <a:r>
              <a:rPr lang="en-GB" sz="1800" b="0" i="0" u="none" strike="noStrike" kern="0" cap="none" spc="0" baseline="0">
                <a:solidFill>
                  <a:srgbClr val="2F2F2F"/>
                </a:solidFill>
                <a:uFillTx/>
                <a:latin typeface="Arial"/>
              </a:rPr>
              <a:t>drivers supplied by</a:t>
            </a:r>
            <a:r>
              <a:rPr lang="en-GB" sz="1800" b="0" i="0" u="none" strike="noStrike" kern="1200" cap="none" spc="0" baseline="0">
                <a:solidFill>
                  <a:srgbClr val="2F2F2F"/>
                </a:solidFill>
                <a:uFillTx/>
                <a:latin typeface="Arial"/>
              </a:rPr>
              <a:t> high</a:t>
            </a:r>
            <a:r>
              <a:rPr lang="en-GB" sz="1800" b="0" i="0" u="none" strike="noStrike" kern="0" cap="none" spc="0" baseline="0">
                <a:solidFill>
                  <a:srgbClr val="2F2F2F"/>
                </a:solidFill>
                <a:uFillTx/>
                <a:latin typeface="Arial"/>
              </a:rPr>
              <a:t>-rep.-rate synchrotron </a:t>
            </a:r>
            <a:endParaRPr lang="en-GB" sz="1800" b="0" i="0" u="none" strike="noStrike" kern="1200" cap="none" spc="0" baseline="0">
              <a:solidFill>
                <a:srgbClr val="2F2F2F"/>
              </a:solidFill>
              <a:uFillTx/>
              <a:latin typeface="Arial"/>
            </a:endParaRPr>
          </a:p>
        </p:txBody>
      </p:sp>
      <p:sp>
        <p:nvSpPr>
          <p:cNvPr id="9" name="Textfeld 26">
            <a:extLst>
              <a:ext uri="{FF2B5EF4-FFF2-40B4-BE49-F238E27FC236}">
                <a16:creationId xmlns:a16="http://schemas.microsoft.com/office/drawing/2014/main" id="{F8C14880-3048-D41B-AB1D-73AC5A1D6BB7}"/>
              </a:ext>
            </a:extLst>
          </p:cNvPr>
          <p:cNvSpPr txBox="1"/>
          <p:nvPr/>
        </p:nvSpPr>
        <p:spPr>
          <a:xfrm>
            <a:off x="518757" y="4830583"/>
            <a:ext cx="3524563" cy="830997"/>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1" u="none" strike="noStrike" kern="1200" cap="none" spc="0" baseline="0">
                <a:solidFill>
                  <a:srgbClr val="0033A0"/>
                </a:solidFill>
                <a:uFillTx/>
                <a:latin typeface="Arial"/>
              </a:rPr>
              <a:t>Advantages</a:t>
            </a:r>
            <a:r>
              <a:rPr lang="en-US" sz="1800" b="0" i="0" u="none" strike="noStrike" kern="1200" cap="none" spc="0" baseline="0">
                <a:solidFill>
                  <a:srgbClr val="0033A0"/>
                </a:solidFill>
                <a:uFillTx/>
                <a:latin typeface="Arial"/>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33A0"/>
                </a:solidFill>
                <a:uFillTx/>
                <a:latin typeface="Arial"/>
              </a:rPr>
              <a:t>+ </a:t>
            </a:r>
            <a:r>
              <a:rPr lang="en-GB" sz="1800" b="0" i="0" u="none" strike="noStrike" kern="1200" cap="none" spc="0" baseline="0">
                <a:solidFill>
                  <a:srgbClr val="0033A0"/>
                </a:solidFill>
                <a:uFillTx/>
                <a:latin typeface="Arial"/>
              </a:rPr>
              <a:t>avoids staging of plasmas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33A0"/>
                </a:solidFill>
                <a:uFillTx/>
                <a:latin typeface="Arial"/>
              </a:rPr>
              <a:t>+ compact footprint</a:t>
            </a:r>
          </a:p>
        </p:txBody>
      </p:sp>
      <p:sp>
        <p:nvSpPr>
          <p:cNvPr id="10" name="Textfeld 15">
            <a:extLst>
              <a:ext uri="{FF2B5EF4-FFF2-40B4-BE49-F238E27FC236}">
                <a16:creationId xmlns:a16="http://schemas.microsoft.com/office/drawing/2014/main" id="{0878092B-2898-CEF4-074F-A98BD6E35083}"/>
              </a:ext>
            </a:extLst>
          </p:cNvPr>
          <p:cNvSpPr txBox="1"/>
          <p:nvPr/>
        </p:nvSpPr>
        <p:spPr>
          <a:xfrm>
            <a:off x="3089620" y="1324938"/>
            <a:ext cx="1109596" cy="307777"/>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a:solidFill>
                  <a:srgbClr val="000000"/>
                </a:solidFill>
                <a:uFillTx/>
                <a:latin typeface="Arial" pitchFamily="34"/>
                <a:cs typeface="Arial" pitchFamily="34"/>
              </a:rPr>
              <a:t>Since 2024</a:t>
            </a:r>
            <a:endParaRPr lang="en-GB" sz="1400" b="1" i="0" u="none" strike="noStrike" kern="1200" cap="none" spc="0" baseline="0">
              <a:solidFill>
                <a:srgbClr val="000000"/>
              </a:solidFill>
              <a:uFillTx/>
              <a:latin typeface="Arial" pitchFamily="34"/>
              <a:cs typeface="Arial" pitchFamily="34"/>
            </a:endParaRPr>
          </a:p>
        </p:txBody>
      </p:sp>
      <p:sp>
        <p:nvSpPr>
          <p:cNvPr id="11" name="Textfeld 17">
            <a:extLst>
              <a:ext uri="{FF2B5EF4-FFF2-40B4-BE49-F238E27FC236}">
                <a16:creationId xmlns:a16="http://schemas.microsoft.com/office/drawing/2014/main" id="{5096B786-9082-7954-7AEE-7ABCE0AC62DD}"/>
              </a:ext>
            </a:extLst>
          </p:cNvPr>
          <p:cNvSpPr txBox="1"/>
          <p:nvPr/>
        </p:nvSpPr>
        <p:spPr>
          <a:xfrm>
            <a:off x="4526179" y="2508308"/>
            <a:ext cx="7224976" cy="101566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rgbClr val="2F2F2F"/>
                </a:solidFill>
                <a:uFillTx/>
                <a:latin typeface="Arial"/>
              </a:rPr>
              <a:t>Major technical challenges and propose strategies to overcome them:</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400" b="0" i="0" u="none" strike="noStrike" kern="1200" cap="none" spc="0" baseline="0" dirty="0">
                <a:solidFill>
                  <a:srgbClr val="2F2F2F"/>
                </a:solidFill>
                <a:uFillTx/>
                <a:latin typeface="Arial"/>
              </a:rPr>
              <a:t>Proton Bunch Compression, Plasma Source Development, Positron Acceleration,  Energy Transfer Efficiency, Beam Quality Preservation…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000000"/>
              </a:solidFill>
              <a:uFillTx/>
              <a:latin typeface="Aptos"/>
            </a:endParaRPr>
          </a:p>
        </p:txBody>
      </p:sp>
      <p:sp>
        <p:nvSpPr>
          <p:cNvPr id="12" name="Rectangle 8">
            <a:extLst>
              <a:ext uri="{FF2B5EF4-FFF2-40B4-BE49-F238E27FC236}">
                <a16:creationId xmlns:a16="http://schemas.microsoft.com/office/drawing/2014/main" id="{DE00721D-671C-4825-05BE-81BA2ACF4E6F}"/>
              </a:ext>
            </a:extLst>
          </p:cNvPr>
          <p:cNvSpPr/>
          <p:nvPr/>
        </p:nvSpPr>
        <p:spPr>
          <a:xfrm>
            <a:off x="7652421" y="4615708"/>
            <a:ext cx="4299627" cy="1436842"/>
          </a:xfrm>
          <a:prstGeom prst="rect">
            <a:avLst/>
          </a:prstGeom>
          <a:noFill/>
          <a:ln w="9528" cap="flat">
            <a:solidFill>
              <a:srgbClr val="FFFFFF"/>
            </a:solidFill>
            <a:prstDash val="solid"/>
            <a:miter/>
          </a:ln>
        </p:spPr>
        <p:txBody>
          <a:bodyPr vert="horz" wrap="square" lIns="274320" tIns="137160" rIns="274320" bIns="137160" anchor="ctr" anchorCtr="1" compatLnSpc="1">
            <a:noAutofit/>
          </a:bodyPr>
          <a:lstStyle/>
          <a:p>
            <a:pPr marL="0" marR="0" lvl="0" indent="0" algn="ctr" defTabSz="914400" rtl="0" fontAlgn="auto" hangingPunct="1">
              <a:lnSpc>
                <a:spcPct val="100000"/>
              </a:lnSpc>
              <a:spcBef>
                <a:spcPts val="300"/>
              </a:spcBef>
              <a:spcAft>
                <a:spcPts val="0"/>
              </a:spcAft>
              <a:buNone/>
              <a:tabLst/>
              <a:defRPr sz="1800" b="0" i="0" u="none" strike="noStrike" kern="0" cap="none" spc="0" baseline="0">
                <a:solidFill>
                  <a:srgbClr val="000000"/>
                </a:solidFill>
                <a:uFillTx/>
              </a:defRPr>
            </a:pPr>
            <a:r>
              <a:rPr lang="en-US" sz="1600" b="1" i="0" u="none" strike="noStrike" kern="1200" cap="none" spc="0" baseline="0" dirty="0">
                <a:solidFill>
                  <a:srgbClr val="2F2F2F"/>
                </a:solidFill>
                <a:uFillTx/>
                <a:latin typeface="Arial"/>
              </a:rPr>
              <a:t>Collider Parameters:</a:t>
            </a:r>
          </a:p>
          <a:p>
            <a:pPr marL="0" marR="0" lvl="0" indent="0" algn="ctr" defTabSz="914400" rtl="0" fontAlgn="auto" hangingPunct="1">
              <a:lnSpc>
                <a:spcPct val="100000"/>
              </a:lnSpc>
              <a:spcBef>
                <a:spcPts val="30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2F2F2F"/>
                </a:solidFill>
                <a:uFillTx/>
                <a:latin typeface="Arial"/>
              </a:rPr>
              <a:t>Centre-of-mass energy (</a:t>
            </a:r>
            <a:r>
              <a:rPr lang="en-US" sz="1600" b="0" i="0" u="none" strike="noStrike" kern="1200" cap="none" spc="0" baseline="0" dirty="0" err="1">
                <a:solidFill>
                  <a:srgbClr val="2F2F2F"/>
                </a:solidFill>
                <a:uFillTx/>
                <a:latin typeface="Arial"/>
              </a:rPr>
              <a:t>CoM</a:t>
            </a:r>
            <a:r>
              <a:rPr lang="en-US" sz="1600" b="0" i="0" u="none" strike="noStrike" kern="1200" cap="none" spc="0" baseline="0" dirty="0">
                <a:solidFill>
                  <a:srgbClr val="2F2F2F"/>
                </a:solidFill>
                <a:uFillTx/>
                <a:latin typeface="Arial"/>
              </a:rPr>
              <a:t>): </a:t>
            </a:r>
            <a:r>
              <a:rPr lang="en-US" sz="1600" b="1" i="0" u="none" strike="noStrike" kern="1200" cap="none" spc="0" baseline="0" dirty="0">
                <a:solidFill>
                  <a:srgbClr val="2F2F2F"/>
                </a:solidFill>
                <a:uFillTx/>
                <a:latin typeface="Arial"/>
              </a:rPr>
              <a:t>250 GeV.</a:t>
            </a:r>
            <a:br>
              <a:rPr lang="en-US" sz="1600" b="0" i="0" u="none" strike="noStrike" kern="1200" cap="none" spc="0" baseline="0" dirty="0">
                <a:solidFill>
                  <a:srgbClr val="2F2F2F"/>
                </a:solidFill>
                <a:uFillTx/>
                <a:latin typeface="Arial"/>
              </a:rPr>
            </a:br>
            <a:br>
              <a:rPr lang="en-US" sz="1600" b="0" i="0" u="none" strike="noStrike" kern="1200" cap="none" spc="0" baseline="0" dirty="0">
                <a:solidFill>
                  <a:srgbClr val="2F2F2F"/>
                </a:solidFill>
                <a:uFillTx/>
                <a:latin typeface="Arial"/>
              </a:rPr>
            </a:br>
            <a:r>
              <a:rPr lang="en-US" sz="1600" b="0" i="0" u="none" strike="noStrike" kern="1200" cap="none" spc="0" baseline="0" dirty="0">
                <a:solidFill>
                  <a:srgbClr val="2F2F2F"/>
                </a:solidFill>
                <a:uFillTx/>
                <a:latin typeface="Arial"/>
              </a:rPr>
              <a:t>Estimated luminosity: </a:t>
            </a:r>
            <a:r>
              <a:rPr lang="en-US" sz="1600" b="1" i="0" u="none" strike="noStrike" kern="1200" cap="none" spc="0" baseline="0" dirty="0">
                <a:solidFill>
                  <a:srgbClr val="2F2F2F"/>
                </a:solidFill>
                <a:uFillTx/>
                <a:latin typeface="Arial"/>
              </a:rPr>
              <a:t>1.7x10</a:t>
            </a:r>
            <a:r>
              <a:rPr lang="en-US" sz="1600" b="1" i="0" u="none" strike="noStrike" kern="1200" cap="none" spc="0" baseline="30000" dirty="0">
                <a:solidFill>
                  <a:srgbClr val="2F2F2F"/>
                </a:solidFill>
                <a:uFillTx/>
                <a:latin typeface="Arial"/>
              </a:rPr>
              <a:t>34</a:t>
            </a:r>
            <a:r>
              <a:rPr lang="en-US" sz="1600" b="1" i="0" u="none" strike="noStrike" kern="1200" cap="none" spc="0" baseline="0" dirty="0">
                <a:solidFill>
                  <a:srgbClr val="2F2F2F"/>
                </a:solidFill>
                <a:uFillTx/>
                <a:latin typeface="Arial"/>
              </a:rPr>
              <a:t> cm</a:t>
            </a:r>
            <a:r>
              <a:rPr lang="en-US" sz="1600" b="1" i="0" u="none" strike="noStrike" kern="1200" cap="none" spc="0" baseline="30000" dirty="0">
                <a:solidFill>
                  <a:srgbClr val="2F2F2F"/>
                </a:solidFill>
                <a:uFillTx/>
                <a:latin typeface="Arial"/>
              </a:rPr>
              <a:t>-2</a:t>
            </a:r>
            <a:r>
              <a:rPr lang="en-US" sz="1600" b="1" i="0" u="none" strike="noStrike" kern="1200" cap="none" spc="0" baseline="0" dirty="0">
                <a:solidFill>
                  <a:srgbClr val="2F2F2F"/>
                </a:solidFill>
                <a:uFillTx/>
                <a:latin typeface="Arial"/>
              </a:rPr>
              <a:t>s</a:t>
            </a:r>
            <a:r>
              <a:rPr lang="en-US" sz="1600" b="1" i="0" u="none" strike="noStrike" kern="1200" cap="none" spc="0" baseline="30000" dirty="0">
                <a:solidFill>
                  <a:srgbClr val="2F2F2F"/>
                </a:solidFill>
                <a:uFillTx/>
                <a:latin typeface="Arial"/>
              </a:rPr>
              <a:t>-1</a:t>
            </a:r>
            <a:r>
              <a:rPr lang="en-US" sz="1600" b="1" i="0" u="none" strike="noStrike" kern="0" cap="none" spc="0" baseline="0" dirty="0">
                <a:solidFill>
                  <a:srgbClr val="2F2F2F"/>
                </a:solidFill>
                <a:uFillTx/>
                <a:latin typeface="Arial"/>
              </a:rPr>
              <a:t> </a:t>
            </a:r>
            <a:endParaRPr lang="en-US" sz="1600" b="0" i="0" u="none" strike="noStrike" kern="0" cap="none" spc="0" baseline="0" dirty="0">
              <a:solidFill>
                <a:srgbClr val="2F2F2F"/>
              </a:solidFill>
              <a:uFillTx/>
              <a:latin typeface="Arial"/>
            </a:endParaRPr>
          </a:p>
          <a:p>
            <a:pPr marL="0" marR="0" lvl="0" indent="0" algn="ctr" defTabSz="914400" rtl="0" fontAlgn="auto" hangingPunct="1">
              <a:lnSpc>
                <a:spcPct val="100000"/>
              </a:lnSpc>
              <a:spcBef>
                <a:spcPts val="300"/>
              </a:spcBef>
              <a:spcAft>
                <a:spcPts val="0"/>
              </a:spcAft>
              <a:buNone/>
              <a:tabLst/>
              <a:defRPr sz="1800" b="0" i="0" u="none" strike="noStrike" kern="0" cap="none" spc="0" baseline="0">
                <a:solidFill>
                  <a:srgbClr val="000000"/>
                </a:solidFill>
                <a:uFillTx/>
              </a:defRPr>
            </a:pPr>
            <a:endParaRPr lang="en-US" sz="1600" b="0" i="0" u="none" strike="noStrike" kern="1200" cap="none" spc="0" baseline="0" dirty="0">
              <a:solidFill>
                <a:srgbClr val="2F2F2F"/>
              </a:solidFill>
              <a:uFillTx/>
              <a:latin typeface="Arial"/>
            </a:endParaRPr>
          </a:p>
          <a:p>
            <a:pPr marL="0" marR="0" lvl="0" indent="0" algn="ctr" defTabSz="914400" rtl="0" fontAlgn="auto" hangingPunct="1">
              <a:lnSpc>
                <a:spcPct val="100000"/>
              </a:lnSpc>
              <a:spcBef>
                <a:spcPts val="30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2F2F2F"/>
                </a:solidFill>
                <a:uFillTx/>
                <a:latin typeface="Arial"/>
              </a:rPr>
              <a:t>Footprint: </a:t>
            </a:r>
            <a:r>
              <a:rPr lang="en-US" sz="1600" b="1" i="0" u="none" strike="noStrike" kern="1200" cap="none" spc="0" baseline="0" dirty="0">
                <a:solidFill>
                  <a:srgbClr val="2F2F2F"/>
                </a:solidFill>
                <a:uFillTx/>
                <a:latin typeface="Arial"/>
              </a:rPr>
              <a:t>~4 x 2 km</a:t>
            </a:r>
            <a:r>
              <a:rPr lang="en-US" sz="1600" b="0" i="0" u="none" strike="noStrike" kern="1200" cap="none" spc="0" baseline="0" dirty="0">
                <a:solidFill>
                  <a:srgbClr val="2F2F2F"/>
                </a:solidFill>
                <a:uFillTx/>
                <a:latin typeface="Arial"/>
              </a:rPr>
              <a:t>.</a:t>
            </a:r>
          </a:p>
        </p:txBody>
      </p:sp>
      <p:pic>
        <p:nvPicPr>
          <p:cNvPr id="13" name="Grafik 13">
            <a:extLst>
              <a:ext uri="{FF2B5EF4-FFF2-40B4-BE49-F238E27FC236}">
                <a16:creationId xmlns:a16="http://schemas.microsoft.com/office/drawing/2014/main" id="{CCE2EE9D-D0DC-3E31-FB1E-0567E9A2FBFE}"/>
              </a:ext>
            </a:extLst>
          </p:cNvPr>
          <p:cNvPicPr>
            <a:picLocks noChangeAspect="1"/>
          </p:cNvPicPr>
          <p:nvPr/>
        </p:nvPicPr>
        <p:blipFill>
          <a:blip r:embed="rId4"/>
          <a:stretch>
            <a:fillRect/>
          </a:stretch>
        </p:blipFill>
        <p:spPr>
          <a:xfrm>
            <a:off x="4383368" y="3404841"/>
            <a:ext cx="3369948" cy="2687887"/>
          </a:xfrm>
          <a:prstGeom prst="rect">
            <a:avLst/>
          </a:prstGeom>
          <a:noFill/>
          <a:ln cap="flat">
            <a:noFill/>
          </a:ln>
        </p:spPr>
      </p:pic>
      <p:sp>
        <p:nvSpPr>
          <p:cNvPr id="14" name="Textfeld 21">
            <a:extLst>
              <a:ext uri="{FF2B5EF4-FFF2-40B4-BE49-F238E27FC236}">
                <a16:creationId xmlns:a16="http://schemas.microsoft.com/office/drawing/2014/main" id="{0438D983-5AC5-1E72-4612-894ED98E8C08}"/>
              </a:ext>
            </a:extLst>
          </p:cNvPr>
          <p:cNvSpPr txBox="1"/>
          <p:nvPr/>
        </p:nvSpPr>
        <p:spPr>
          <a:xfrm>
            <a:off x="5344933" y="5334124"/>
            <a:ext cx="1508741" cy="400114"/>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0" i="0" u="none" strike="noStrike" kern="1200" cap="none" spc="0" baseline="0">
                <a:solidFill>
                  <a:srgbClr val="2F2F2F"/>
                </a:solidFill>
                <a:uFillTx/>
                <a:latin typeface="Arial"/>
              </a:rPr>
              <a:t>7 km circumference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0" i="0" u="none" strike="noStrike" kern="1200" cap="none" spc="0" baseline="0">
                <a:solidFill>
                  <a:srgbClr val="2F2F2F"/>
                </a:solidFill>
                <a:uFillTx/>
                <a:latin typeface="Arial"/>
              </a:rPr>
              <a:t>high rep. rate: 14.4 kHz</a:t>
            </a:r>
            <a:endParaRPr lang="en-GB" sz="1000" b="0" i="0" u="none" strike="noStrike" kern="1200" cap="none" spc="0" baseline="0">
              <a:solidFill>
                <a:srgbClr val="000000"/>
              </a:solidFill>
              <a:uFillTx/>
              <a:latin typeface="Aptos"/>
            </a:endParaRPr>
          </a:p>
        </p:txBody>
      </p:sp>
      <p:sp>
        <p:nvSpPr>
          <p:cNvPr id="15" name="Textfeld 22">
            <a:extLst>
              <a:ext uri="{FF2B5EF4-FFF2-40B4-BE49-F238E27FC236}">
                <a16:creationId xmlns:a16="http://schemas.microsoft.com/office/drawing/2014/main" id="{7B25F805-E2D5-758C-135F-CF7972DA06F6}"/>
              </a:ext>
            </a:extLst>
          </p:cNvPr>
          <p:cNvSpPr txBox="1"/>
          <p:nvPr/>
        </p:nvSpPr>
        <p:spPr>
          <a:xfrm>
            <a:off x="5579668" y="4761765"/>
            <a:ext cx="1032659" cy="400114"/>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0" i="0" u="none" strike="noStrike" kern="1200" cap="none" spc="0" baseline="0">
                <a:solidFill>
                  <a:srgbClr val="2F2F2F"/>
                </a:solidFill>
                <a:uFillTx/>
                <a:latin typeface="Arial"/>
              </a:rPr>
              <a:t>500 GeV </a:t>
            </a:r>
            <a:br>
              <a:rPr lang="en-GB" sz="1000" b="0" i="0" u="none" strike="noStrike" kern="1200" cap="none" spc="0" baseline="0">
                <a:solidFill>
                  <a:srgbClr val="2F2F2F"/>
                </a:solidFill>
                <a:uFillTx/>
                <a:latin typeface="Arial"/>
              </a:rPr>
            </a:br>
            <a:r>
              <a:rPr lang="en-GB" sz="1000" b="0" i="0" u="none" strike="noStrike" kern="1200" cap="none" spc="0" baseline="0">
                <a:solidFill>
                  <a:srgbClr val="2F2F2F"/>
                </a:solidFill>
                <a:uFillTx/>
                <a:latin typeface="Arial"/>
              </a:rPr>
              <a:t>p+ synchrotron</a:t>
            </a:r>
            <a:endParaRPr lang="en-GB" sz="1000" b="0" i="0" u="none" strike="noStrike" kern="1200" cap="none" spc="0" baseline="0">
              <a:solidFill>
                <a:srgbClr val="000000"/>
              </a:solidFill>
              <a:uFillTx/>
              <a:latin typeface="Aptos"/>
            </a:endParaRPr>
          </a:p>
        </p:txBody>
      </p:sp>
      <p:sp>
        <p:nvSpPr>
          <p:cNvPr id="16" name="Textfeld 25">
            <a:extLst>
              <a:ext uri="{FF2B5EF4-FFF2-40B4-BE49-F238E27FC236}">
                <a16:creationId xmlns:a16="http://schemas.microsoft.com/office/drawing/2014/main" id="{8560EAB4-97EF-D35B-4BB3-6459D552D20D}"/>
              </a:ext>
            </a:extLst>
          </p:cNvPr>
          <p:cNvSpPr txBox="1"/>
          <p:nvPr/>
        </p:nvSpPr>
        <p:spPr>
          <a:xfrm>
            <a:off x="4284183" y="1500457"/>
            <a:ext cx="7577075" cy="923333"/>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a:solidFill>
                  <a:srgbClr val="2F2F2F"/>
                </a:solidFill>
                <a:uFillTx/>
                <a:latin typeface="Arial"/>
              </a:rPr>
              <a:t>Plasma acceleration stage accelerating witness beams (e</a:t>
            </a:r>
            <a:r>
              <a:rPr lang="en-GB" sz="1800" b="0" i="0" u="none" strike="noStrike" kern="1200" cap="none" spc="0" baseline="30000">
                <a:solidFill>
                  <a:srgbClr val="2F2F2F"/>
                </a:solidFill>
                <a:uFillTx/>
                <a:latin typeface="Arial"/>
              </a:rPr>
              <a:t>-</a:t>
            </a:r>
            <a:r>
              <a:rPr lang="en-GB" sz="1800" b="0" i="0" u="none" strike="noStrike" kern="1200" cap="none" spc="0" baseline="0">
                <a:solidFill>
                  <a:srgbClr val="2F2F2F"/>
                </a:solidFill>
                <a:uFillTx/>
                <a:latin typeface="Arial"/>
              </a:rPr>
              <a:t> and e</a:t>
            </a:r>
            <a:r>
              <a:rPr lang="en-GB" sz="1800" b="0" i="0" u="none" strike="noStrike" kern="1200" cap="none" spc="0" baseline="30000">
                <a:solidFill>
                  <a:srgbClr val="2F2F2F"/>
                </a:solidFill>
                <a:uFillTx/>
                <a:latin typeface="Arial"/>
              </a:rPr>
              <a:t>+ </a:t>
            </a:r>
            <a:r>
              <a:rPr lang="en-GB" sz="1800" b="0" i="0" u="none" strike="noStrike" kern="1200" cap="none" spc="0" baseline="0">
                <a:solidFill>
                  <a:srgbClr val="2F2F2F"/>
                </a:solidFill>
                <a:uFillTx/>
                <a:latin typeface="Arial"/>
              </a:rPr>
              <a:t>) using the wakefields generated by short (mm scale) proton bunches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Aptos"/>
            </a:endParaRPr>
          </a:p>
        </p:txBody>
      </p:sp>
      <p:sp>
        <p:nvSpPr>
          <p:cNvPr id="17" name="Textfeld 27">
            <a:extLst>
              <a:ext uri="{FF2B5EF4-FFF2-40B4-BE49-F238E27FC236}">
                <a16:creationId xmlns:a16="http://schemas.microsoft.com/office/drawing/2014/main" id="{96415CB2-6DD3-6B57-427A-06B574B1D6C0}"/>
              </a:ext>
            </a:extLst>
          </p:cNvPr>
          <p:cNvSpPr txBox="1"/>
          <p:nvPr/>
        </p:nvSpPr>
        <p:spPr>
          <a:xfrm>
            <a:off x="4529955" y="2215883"/>
            <a:ext cx="7662041" cy="33855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1" i="0" u="none" strike="noStrike" kern="1200" cap="none" spc="0" baseline="0">
                <a:solidFill>
                  <a:srgbClr val="000000"/>
                </a:solidFill>
                <a:uFillTx/>
                <a:latin typeface="Arial" pitchFamily="34"/>
                <a:cs typeface="Arial" pitchFamily="34"/>
              </a:rPr>
              <a:t>Preliminary</a:t>
            </a:r>
            <a:r>
              <a:rPr lang="en-GB" sz="800" b="0" i="0" u="none" strike="noStrike" kern="1200" cap="none" spc="0" baseline="0">
                <a:solidFill>
                  <a:srgbClr val="000000"/>
                </a:solidFill>
                <a:uFillTx/>
                <a:latin typeface="Arial" pitchFamily="34"/>
                <a:cs typeface="Arial" pitchFamily="34"/>
              </a:rPr>
              <a:t> investigation of a Higgs factory based on proton-driven plasma wakefield acceleration</a:t>
            </a:r>
            <a:r>
              <a:rPr lang="da-DK" sz="800" b="0" i="0" u="none" strike="noStrike" kern="1200" cap="none" spc="0" baseline="0">
                <a:solidFill>
                  <a:srgbClr val="000000"/>
                </a:solidFill>
                <a:uFillTx/>
                <a:latin typeface="Arial" pitchFamily="34"/>
                <a:cs typeface="Arial" pitchFamily="34"/>
              </a:rPr>
              <a:t> </a:t>
            </a:r>
            <a:br>
              <a:rPr lang="da-DK" sz="800" b="0" i="0" u="none" strike="noStrike" kern="1200" cap="none" spc="0" baseline="0">
                <a:solidFill>
                  <a:srgbClr val="000000"/>
                </a:solidFill>
                <a:uFillTx/>
                <a:latin typeface="Arial" pitchFamily="34"/>
                <a:cs typeface="Arial" pitchFamily="34"/>
              </a:rPr>
            </a:br>
            <a:r>
              <a:rPr lang="da-DK" sz="800" b="0" i="0" u="none" strike="noStrike" kern="1200" cap="none" spc="0" baseline="0">
                <a:solidFill>
                  <a:srgbClr val="000000"/>
                </a:solidFill>
                <a:uFillTx/>
                <a:latin typeface="Arial" pitchFamily="34"/>
                <a:cs typeface="Arial" pitchFamily="34"/>
              </a:rPr>
              <a:t>J. Farmer et al.,</a:t>
            </a:r>
            <a:r>
              <a:rPr lang="en-GB" sz="800" b="0" i="0" u="none" strike="noStrike" kern="1200" cap="none" spc="0" baseline="0">
                <a:solidFill>
                  <a:srgbClr val="000000"/>
                </a:solidFill>
                <a:uFillTx/>
                <a:latin typeface="Arial" pitchFamily="34"/>
                <a:cs typeface="Arial" pitchFamily="34"/>
              </a:rPr>
              <a:t> </a:t>
            </a:r>
            <a:r>
              <a:rPr lang="da-DK" sz="800" b="0" i="0" u="none" strike="noStrike" kern="1200" cap="none" spc="0" baseline="0">
                <a:solidFill>
                  <a:srgbClr val="000000"/>
                </a:solidFill>
                <a:uFillTx/>
                <a:latin typeface="Arial" pitchFamily="34"/>
                <a:cs typeface="Arial" pitchFamily="34"/>
              </a:rPr>
              <a:t>2024 New J. Phys. 26 113011</a:t>
            </a:r>
            <a:endParaRPr lang="en-GB" sz="800" b="0" i="0" u="none" strike="noStrike" kern="1200" cap="none" spc="0" baseline="0">
              <a:solidFill>
                <a:srgbClr val="000000"/>
              </a:solidFill>
              <a:uFillTx/>
              <a:latin typeface="Arial" pitchFamily="34"/>
              <a:cs typeface="Arial" pitchFamily="34"/>
            </a:endParaRPr>
          </a:p>
        </p:txBody>
      </p:sp>
      <p:sp>
        <p:nvSpPr>
          <p:cNvPr id="18" name="Fußzeilenplatzhalter 3">
            <a:extLst>
              <a:ext uri="{FF2B5EF4-FFF2-40B4-BE49-F238E27FC236}">
                <a16:creationId xmlns:a16="http://schemas.microsoft.com/office/drawing/2014/main" id="{5D0CF9E4-307B-064F-DD12-23AB00F7FE35}"/>
              </a:ext>
            </a:extLst>
          </p:cNvPr>
          <p:cNvSpPr txBox="1"/>
          <p:nvPr/>
        </p:nvSpPr>
        <p:spPr>
          <a:xfrm>
            <a:off x="4259266" y="6383847"/>
            <a:ext cx="6572222"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33A0"/>
                </a:solidFill>
                <a:uFillTx/>
                <a:latin typeface="Arial"/>
              </a:rPr>
              <a:t>High-Gradient Wakefield Accelerators, ESPP Symposium Venice 2025</a:t>
            </a:r>
          </a:p>
        </p:txBody>
      </p:sp>
      <p:sp>
        <p:nvSpPr>
          <p:cNvPr id="19" name="Datumsplatzhalter 39">
            <a:extLst>
              <a:ext uri="{FF2B5EF4-FFF2-40B4-BE49-F238E27FC236}">
                <a16:creationId xmlns:a16="http://schemas.microsoft.com/office/drawing/2014/main" id="{B0AF4B9B-C1AC-0CC0-7329-6BB120D02684}"/>
              </a:ext>
            </a:extLst>
          </p:cNvPr>
          <p:cNvSpPr txBox="1"/>
          <p:nvPr/>
        </p:nvSpPr>
        <p:spPr>
          <a:xfrm>
            <a:off x="2495598" y="6378351"/>
            <a:ext cx="1620792"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0033A0"/>
                </a:solidFill>
                <a:uFillTx/>
                <a:latin typeface="Arial"/>
              </a:rPr>
              <a:t>23.06.2025</a:t>
            </a:r>
            <a:endParaRPr lang="en-GB" sz="1000" b="0" i="0" u="none" strike="noStrike" kern="1200" cap="none" spc="0" baseline="0">
              <a:solidFill>
                <a:srgbClr val="0033A0"/>
              </a:solidFill>
              <a:uFillTx/>
              <a:latin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Slide21116">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B53F8-0998-81F7-D168-1D4DF13B95CA}"/>
              </a:ext>
            </a:extLst>
          </p:cNvPr>
          <p:cNvSpPr txBox="1">
            <a:spLocks noGrp="1"/>
          </p:cNvSpPr>
          <p:nvPr>
            <p:ph type="title"/>
          </p:nvPr>
        </p:nvSpPr>
        <p:spPr/>
        <p:txBody>
          <a:bodyPr anchorCtr="1"/>
          <a:lstStyle/>
          <a:p>
            <a:pPr lvl="0" algn="ctr"/>
            <a:r>
              <a:rPr lang="en-US"/>
              <a:t>Collider Design Studies (3/3)</a:t>
            </a:r>
            <a:br>
              <a:rPr lang="en-US"/>
            </a:br>
            <a:endParaRPr lang="en-GB"/>
          </a:p>
        </p:txBody>
      </p:sp>
      <p:sp>
        <p:nvSpPr>
          <p:cNvPr id="3" name="Foliennummernplatzhalter 4">
            <a:extLst>
              <a:ext uri="{FF2B5EF4-FFF2-40B4-BE49-F238E27FC236}">
                <a16:creationId xmlns:a16="http://schemas.microsoft.com/office/drawing/2014/main" id="{6296AFC4-05DB-97A4-BBD6-B15481CD7ADA}"/>
              </a:ext>
            </a:extLst>
          </p:cNvPr>
          <p:cNvSpPr txBox="1"/>
          <p:nvPr/>
        </p:nvSpPr>
        <p:spPr>
          <a:xfrm>
            <a:off x="11107545" y="6383847"/>
            <a:ext cx="681255"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20B3342-4534-4AE0-888A-2819426353CC}" type="slidenum">
              <a:rPr lang="en-US" sz="1000" b="0" i="0" u="none" strike="noStrike" kern="1200" cap="none" spc="0" baseline="0">
                <a:solidFill>
                  <a:srgbClr val="0033A0"/>
                </a:solidFill>
                <a:uFillTx/>
                <a:latin typeface="Arial"/>
              </a:rPr>
              <a:t>45</a:t>
            </a:fld>
            <a:endParaRPr lang="en-US" sz="1000" b="0" i="0" u="none" strike="noStrike" kern="1200" cap="none" spc="0" baseline="0">
              <a:solidFill>
                <a:srgbClr val="0033A0"/>
              </a:solidFill>
              <a:uFillTx/>
              <a:latin typeface="Arial"/>
            </a:endParaRPr>
          </a:p>
        </p:txBody>
      </p:sp>
      <p:sp>
        <p:nvSpPr>
          <p:cNvPr id="4" name="Textfeld 29">
            <a:extLst>
              <a:ext uri="{FF2B5EF4-FFF2-40B4-BE49-F238E27FC236}">
                <a16:creationId xmlns:a16="http://schemas.microsoft.com/office/drawing/2014/main" id="{F02C805F-02C1-9195-3A4B-E1C023104FA5}"/>
              </a:ext>
            </a:extLst>
          </p:cNvPr>
          <p:cNvSpPr txBox="1"/>
          <p:nvPr/>
        </p:nvSpPr>
        <p:spPr>
          <a:xfrm>
            <a:off x="8342345" y="1152363"/>
            <a:ext cx="3776664" cy="400114"/>
          </a:xfrm>
          <a:prstGeom prst="rect">
            <a:avLst/>
          </a:prstGeom>
          <a:noFill/>
          <a:ln w="9528" cap="flat">
            <a:solidFill>
              <a:srgbClr val="FFFFFF"/>
            </a:solidFill>
            <a:prstDash val="solid"/>
            <a:miter/>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dirty="0">
                <a:solidFill>
                  <a:srgbClr val="EE6611"/>
                </a:solidFill>
                <a:uFillTx/>
                <a:latin typeface="Arial" pitchFamily="34"/>
                <a:cs typeface="Arial" pitchFamily="34"/>
              </a:rPr>
              <a:t>ESPP Input #98: Design Initiative for a 10 TeV </a:t>
            </a:r>
            <a:r>
              <a:rPr lang="en-GB" sz="1000" b="1" i="0" u="none" strike="noStrike" kern="1200" cap="none" spc="0" baseline="0" dirty="0" err="1">
                <a:solidFill>
                  <a:srgbClr val="EE6611"/>
                </a:solidFill>
                <a:uFillTx/>
                <a:latin typeface="Arial" pitchFamily="34"/>
                <a:cs typeface="Arial" pitchFamily="34"/>
              </a:rPr>
              <a:t>pCM</a:t>
            </a:r>
            <a:r>
              <a:rPr lang="en-GB" sz="1000" b="1" i="0" u="none" strike="noStrike" kern="1200" cap="none" spc="0" baseline="0" dirty="0">
                <a:solidFill>
                  <a:srgbClr val="EE6611"/>
                </a:solidFill>
                <a:uFillTx/>
                <a:latin typeface="Arial" pitchFamily="34"/>
                <a:cs typeface="Arial" pitchFamily="34"/>
              </a:rPr>
              <a:t> Wakefield Collider (link)</a:t>
            </a:r>
          </a:p>
        </p:txBody>
      </p:sp>
      <p:pic>
        <p:nvPicPr>
          <p:cNvPr id="5" name="Grafik 15">
            <a:extLst>
              <a:ext uri="{FF2B5EF4-FFF2-40B4-BE49-F238E27FC236}">
                <a16:creationId xmlns:a16="http://schemas.microsoft.com/office/drawing/2014/main" id="{2C39F6DB-17E3-86AD-2028-87376751EB1F}"/>
              </a:ext>
            </a:extLst>
          </p:cNvPr>
          <p:cNvPicPr>
            <a:picLocks noChangeAspect="1"/>
          </p:cNvPicPr>
          <p:nvPr/>
        </p:nvPicPr>
        <p:blipFill>
          <a:blip r:embed="rId2"/>
          <a:stretch>
            <a:fillRect/>
          </a:stretch>
        </p:blipFill>
        <p:spPr>
          <a:xfrm>
            <a:off x="1345713" y="911281"/>
            <a:ext cx="792089" cy="586423"/>
          </a:xfrm>
          <a:prstGeom prst="rect">
            <a:avLst/>
          </a:prstGeom>
          <a:noFill/>
          <a:ln cap="flat">
            <a:noFill/>
          </a:ln>
        </p:spPr>
      </p:pic>
      <p:sp>
        <p:nvSpPr>
          <p:cNvPr id="6" name="Textfeld 7">
            <a:extLst>
              <a:ext uri="{FF2B5EF4-FFF2-40B4-BE49-F238E27FC236}">
                <a16:creationId xmlns:a16="http://schemas.microsoft.com/office/drawing/2014/main" id="{B23BE54A-F170-40C9-B8CE-6CF7506495DC}"/>
              </a:ext>
            </a:extLst>
          </p:cNvPr>
          <p:cNvSpPr txBox="1"/>
          <p:nvPr/>
        </p:nvSpPr>
        <p:spPr>
          <a:xfrm>
            <a:off x="3008138" y="1338215"/>
            <a:ext cx="1109596" cy="307777"/>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a:solidFill>
                  <a:srgbClr val="000000"/>
                </a:solidFill>
                <a:uFillTx/>
                <a:latin typeface="Arial" pitchFamily="34"/>
                <a:cs typeface="Arial" pitchFamily="34"/>
              </a:rPr>
              <a:t>Since 2024</a:t>
            </a:r>
            <a:endParaRPr lang="en-GB" sz="1400" b="1" i="0" u="none" strike="noStrike" kern="1200" cap="none" spc="0" baseline="0">
              <a:solidFill>
                <a:srgbClr val="000000"/>
              </a:solidFill>
              <a:uFillTx/>
              <a:latin typeface="Arial" pitchFamily="34"/>
              <a:cs typeface="Arial" pitchFamily="34"/>
            </a:endParaRPr>
          </a:p>
        </p:txBody>
      </p:sp>
      <p:sp>
        <p:nvSpPr>
          <p:cNvPr id="7" name="Rechteck 8">
            <a:extLst>
              <a:ext uri="{FF2B5EF4-FFF2-40B4-BE49-F238E27FC236}">
                <a16:creationId xmlns:a16="http://schemas.microsoft.com/office/drawing/2014/main" id="{F529F71E-3FF6-9A4E-19FD-88930F42201C}"/>
              </a:ext>
            </a:extLst>
          </p:cNvPr>
          <p:cNvSpPr/>
          <p:nvPr/>
        </p:nvSpPr>
        <p:spPr>
          <a:xfrm>
            <a:off x="460272" y="1593863"/>
            <a:ext cx="3673473" cy="4608511"/>
          </a:xfrm>
          <a:prstGeom prst="rect">
            <a:avLst/>
          </a:prstGeom>
          <a:noFill/>
          <a:ln w="12701" cap="flat">
            <a:solidFill>
              <a:srgbClr val="BEBEC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8" name="Textfeld 9">
            <a:extLst>
              <a:ext uri="{FF2B5EF4-FFF2-40B4-BE49-F238E27FC236}">
                <a16:creationId xmlns:a16="http://schemas.microsoft.com/office/drawing/2014/main" id="{E48B9865-4A36-EBE7-844C-1B270F823611}"/>
              </a:ext>
            </a:extLst>
          </p:cNvPr>
          <p:cNvSpPr txBox="1"/>
          <p:nvPr/>
        </p:nvSpPr>
        <p:spPr>
          <a:xfrm>
            <a:off x="465045" y="1601900"/>
            <a:ext cx="3673473" cy="830997"/>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33A0"/>
                </a:solidFill>
                <a:uFillTx/>
                <a:latin typeface="Arial"/>
              </a:rPr>
              <a:t>10 TeV</a:t>
            </a:r>
            <a:br>
              <a:rPr lang="en-US" sz="1800" b="0" i="0" u="none" strike="noStrike" kern="1200" cap="none" spc="0" baseline="0">
                <a:solidFill>
                  <a:srgbClr val="0033A0"/>
                </a:solidFill>
                <a:uFillTx/>
                <a:latin typeface="Arial"/>
              </a:rPr>
            </a:br>
            <a:r>
              <a:rPr lang="en-GB" sz="1800" b="0" i="0" u="none" strike="noStrike" kern="1200" cap="none" spc="0" baseline="0">
                <a:solidFill>
                  <a:srgbClr val="0033A0"/>
                </a:solidFill>
                <a:uFillTx/>
                <a:latin typeface="Arial"/>
              </a:rPr>
              <a:t>Design Initiative for a </a:t>
            </a:r>
            <a:r>
              <a:rPr lang="en-GB" sz="1800" b="1" i="0" u="none" strike="noStrike" kern="1200" cap="none" spc="0" baseline="0">
                <a:solidFill>
                  <a:srgbClr val="0033A0"/>
                </a:solidFill>
                <a:uFillTx/>
                <a:latin typeface="Arial"/>
              </a:rPr>
              <a:t>10 TeV</a:t>
            </a:r>
            <a:r>
              <a:rPr lang="en-GB" sz="1800" b="0" i="0" u="none" strike="noStrike" kern="1200" cap="none" spc="0" baseline="0">
                <a:solidFill>
                  <a:srgbClr val="0033A0"/>
                </a:solidFill>
                <a:uFillTx/>
                <a:latin typeface="Arial"/>
              </a:rPr>
              <a:t> pCM Wakefield Collider</a:t>
            </a:r>
          </a:p>
        </p:txBody>
      </p:sp>
      <p:sp>
        <p:nvSpPr>
          <p:cNvPr id="9" name="Textfeld 17">
            <a:extLst>
              <a:ext uri="{FF2B5EF4-FFF2-40B4-BE49-F238E27FC236}">
                <a16:creationId xmlns:a16="http://schemas.microsoft.com/office/drawing/2014/main" id="{3A53A66B-1CDC-5501-E0DA-A5B3420D0EE4}"/>
              </a:ext>
            </a:extLst>
          </p:cNvPr>
          <p:cNvSpPr txBox="1"/>
          <p:nvPr/>
        </p:nvSpPr>
        <p:spPr>
          <a:xfrm>
            <a:off x="604820" y="2551441"/>
            <a:ext cx="3384377" cy="984881"/>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2F2F2F"/>
                </a:solidFill>
                <a:uFillTx/>
                <a:latin typeface="Arial"/>
              </a:rPr>
              <a:t>Technology candidates: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600" b="0" i="0" u="none" strike="noStrike" kern="1200" cap="none" spc="0" baseline="0">
                <a:solidFill>
                  <a:srgbClr val="2F2F2F"/>
                </a:solidFill>
                <a:uFillTx/>
                <a:latin typeface="Arial"/>
              </a:rPr>
              <a:t>Laser-Driven Plasma Wakefields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600" b="0" i="0" u="none" strike="noStrike" kern="1200" cap="none" spc="0" baseline="0">
                <a:solidFill>
                  <a:srgbClr val="2F2F2F"/>
                </a:solidFill>
                <a:uFillTx/>
                <a:latin typeface="Arial"/>
              </a:rPr>
              <a:t>Beam-Driven Plasma Wakefields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600" b="0" i="0" u="none" strike="noStrike" kern="1200" cap="none" spc="0" baseline="0">
                <a:solidFill>
                  <a:srgbClr val="2F2F2F"/>
                </a:solidFill>
                <a:uFillTx/>
                <a:latin typeface="Arial"/>
              </a:rPr>
              <a:t>Structure Wakefields</a:t>
            </a:r>
            <a:endParaRPr lang="en-GB" sz="1600" b="0" i="0" u="none" strike="noStrike" kern="1200" cap="none" spc="0" baseline="0">
              <a:solidFill>
                <a:srgbClr val="2F2F2F"/>
              </a:solidFill>
              <a:uFillTx/>
              <a:latin typeface="Arial"/>
            </a:endParaRPr>
          </a:p>
        </p:txBody>
      </p:sp>
      <p:sp>
        <p:nvSpPr>
          <p:cNvPr id="10" name="Textfeld 18">
            <a:extLst>
              <a:ext uri="{FF2B5EF4-FFF2-40B4-BE49-F238E27FC236}">
                <a16:creationId xmlns:a16="http://schemas.microsoft.com/office/drawing/2014/main" id="{D4EABEFF-6781-CFEC-37B2-968297699F14}"/>
              </a:ext>
            </a:extLst>
          </p:cNvPr>
          <p:cNvSpPr txBox="1"/>
          <p:nvPr/>
        </p:nvSpPr>
        <p:spPr>
          <a:xfrm>
            <a:off x="604820" y="3628988"/>
            <a:ext cx="3384377" cy="1231102"/>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2F2F2F"/>
                </a:solidFill>
                <a:uFillTx/>
                <a:latin typeface="Arial"/>
              </a:rPr>
              <a:t>Collider type:</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600" b="0" i="0" u="none" strike="noStrike" kern="1200" cap="none" spc="0" baseline="0">
                <a:solidFill>
                  <a:srgbClr val="2F2F2F"/>
                </a:solidFill>
                <a:uFillTx/>
                <a:latin typeface="Arial"/>
              </a:rPr>
              <a:t>e</a:t>
            </a:r>
            <a:r>
              <a:rPr lang="en-US" sz="1600" b="0" i="0" u="none" strike="noStrike" kern="1200" cap="none" spc="0" baseline="30000">
                <a:solidFill>
                  <a:srgbClr val="2F2F2F"/>
                </a:solidFill>
                <a:uFillTx/>
                <a:latin typeface="Arial"/>
              </a:rPr>
              <a:t>+</a:t>
            </a:r>
            <a:r>
              <a:rPr lang="en-US" sz="1600" b="0" i="0" u="none" strike="noStrike" kern="1200" cap="none" spc="0" baseline="0">
                <a:solidFill>
                  <a:srgbClr val="2F2F2F"/>
                </a:solidFill>
                <a:uFillTx/>
                <a:latin typeface="Arial"/>
              </a:rPr>
              <a:t>e</a:t>
            </a:r>
            <a:r>
              <a:rPr lang="en-US" sz="1600" b="0" i="0" u="none" strike="noStrike" kern="1200" cap="none" spc="0" baseline="30000">
                <a:solidFill>
                  <a:srgbClr val="2F2F2F"/>
                </a:solidFill>
                <a:uFillTx/>
                <a:latin typeface="Arial"/>
              </a:rPr>
              <a:t>-</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600" b="0" i="0" u="none" strike="noStrike" kern="1200" cap="none" spc="0" baseline="0">
                <a:solidFill>
                  <a:srgbClr val="2F2F2F"/>
                </a:solidFill>
                <a:uFillTx/>
                <a:latin typeface="Arial"/>
              </a:rPr>
              <a:t>e</a:t>
            </a:r>
            <a:r>
              <a:rPr lang="en-US" sz="1600" b="0" i="0" u="none" strike="noStrike" kern="1200" cap="none" spc="0" baseline="30000">
                <a:solidFill>
                  <a:srgbClr val="2F2F2F"/>
                </a:solidFill>
                <a:uFillTx/>
                <a:latin typeface="Arial"/>
              </a:rPr>
              <a:t>-</a:t>
            </a:r>
            <a:r>
              <a:rPr lang="en-US" sz="1600" b="0" i="0" u="none" strike="noStrike" kern="1200" cap="none" spc="0" baseline="0">
                <a:solidFill>
                  <a:srgbClr val="2F2F2F"/>
                </a:solidFill>
                <a:uFillTx/>
                <a:latin typeface="Arial"/>
              </a:rPr>
              <a:t>e</a:t>
            </a:r>
            <a:r>
              <a:rPr lang="en-US" sz="1600" b="0" i="0" u="none" strike="noStrike" kern="1200" cap="none" spc="0" baseline="30000">
                <a:solidFill>
                  <a:srgbClr val="2F2F2F"/>
                </a:solidFill>
                <a:uFillTx/>
                <a:latin typeface="Arial"/>
              </a:rPr>
              <a:t>-</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600" b="0" i="0" u="none" strike="noStrike" kern="1200" cap="none" spc="0" baseline="0">
                <a:solidFill>
                  <a:srgbClr val="2F2F2F"/>
                </a:solidFill>
                <a:uFillTx/>
                <a:latin typeface="Arial" pitchFamily="34"/>
                <a:cs typeface="Arial" pitchFamily="34"/>
              </a:rPr>
              <a:t>γ</a:t>
            </a:r>
            <a:r>
              <a:rPr lang="el-GR" sz="1600" b="0" i="0" u="none" strike="noStrike" kern="1200" cap="none" spc="0" baseline="0">
                <a:solidFill>
                  <a:srgbClr val="2F2F2F"/>
                </a:solidFill>
                <a:uFillTx/>
                <a:latin typeface="Arial" pitchFamily="34"/>
                <a:cs typeface="Arial" pitchFamily="34"/>
              </a:rPr>
              <a:t>γ</a:t>
            </a:r>
            <a:endParaRPr lang="en-GB" sz="1600" b="0" i="0" u="none" strike="noStrike" kern="1200" cap="none" spc="0" baseline="0">
              <a:solidFill>
                <a:srgbClr val="2F2F2F"/>
              </a:solidFill>
              <a:uFillTx/>
              <a:latin typeface="Arial" pitchFamily="34"/>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0" i="0" u="none" strike="noStrike" kern="1200" cap="none" spc="0" baseline="0">
              <a:solidFill>
                <a:srgbClr val="2F2F2F"/>
              </a:solidFill>
              <a:uFillTx/>
              <a:latin typeface="Arial"/>
            </a:endParaRPr>
          </a:p>
        </p:txBody>
      </p:sp>
      <p:pic>
        <p:nvPicPr>
          <p:cNvPr id="11" name="Picture 12">
            <a:extLst>
              <a:ext uri="{FF2B5EF4-FFF2-40B4-BE49-F238E27FC236}">
                <a16:creationId xmlns:a16="http://schemas.microsoft.com/office/drawing/2014/main" id="{31A13ABA-73CB-2EAF-6967-C482FFABD78C}"/>
              </a:ext>
            </a:extLst>
          </p:cNvPr>
          <p:cNvPicPr>
            <a:picLocks noChangeAspect="1"/>
          </p:cNvPicPr>
          <p:nvPr/>
        </p:nvPicPr>
        <p:blipFill>
          <a:blip r:embed="rId3"/>
          <a:stretch>
            <a:fillRect/>
          </a:stretch>
        </p:blipFill>
        <p:spPr>
          <a:xfrm>
            <a:off x="2180487" y="3775356"/>
            <a:ext cx="1685668" cy="837398"/>
          </a:xfrm>
          <a:prstGeom prst="rect">
            <a:avLst/>
          </a:prstGeom>
          <a:noFill/>
          <a:ln cap="flat">
            <a:noFill/>
          </a:ln>
        </p:spPr>
      </p:pic>
      <p:sp>
        <p:nvSpPr>
          <p:cNvPr id="12" name="Textfeld 25">
            <a:extLst>
              <a:ext uri="{FF2B5EF4-FFF2-40B4-BE49-F238E27FC236}">
                <a16:creationId xmlns:a16="http://schemas.microsoft.com/office/drawing/2014/main" id="{590773D0-C4A8-394B-2B10-8EB4BBF2C5FC}"/>
              </a:ext>
            </a:extLst>
          </p:cNvPr>
          <p:cNvSpPr txBox="1"/>
          <p:nvPr/>
        </p:nvSpPr>
        <p:spPr>
          <a:xfrm>
            <a:off x="492916" y="4828626"/>
            <a:ext cx="3636175" cy="166199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1" u="none" strike="noStrike" kern="0" cap="none" spc="0" baseline="0">
                <a:solidFill>
                  <a:srgbClr val="0033A0"/>
                </a:solidFill>
                <a:uFillTx/>
                <a:latin typeface="Arial"/>
              </a:rPr>
              <a:t>G</a:t>
            </a:r>
            <a:r>
              <a:rPr lang="en-US" sz="1800" b="0" i="1" u="none" strike="noStrike" kern="1200" cap="none" spc="0" baseline="0">
                <a:solidFill>
                  <a:srgbClr val="0033A0"/>
                </a:solidFill>
                <a:uFillTx/>
                <a:latin typeface="Arial"/>
              </a:rPr>
              <a:t>oals include delivery of</a:t>
            </a:r>
            <a:r>
              <a:rPr lang="en-US" sz="1800" b="0" i="0" u="none" strike="noStrike" kern="1200" cap="none" spc="0" baseline="0">
                <a:solidFill>
                  <a:srgbClr val="0033A0"/>
                </a:solidFill>
                <a:uFillTx/>
                <a:latin typeface="Arial"/>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33A0"/>
                </a:solidFill>
                <a:uFillTx/>
                <a:latin typeface="Arial"/>
              </a:rPr>
              <a:t>+</a:t>
            </a:r>
            <a:r>
              <a:rPr lang="en-GB" sz="1800" b="0" i="0" u="none" strike="noStrike" kern="0" cap="none" spc="0" baseline="0">
                <a:solidFill>
                  <a:srgbClr val="0033A0"/>
                </a:solidFill>
                <a:uFillTx/>
                <a:latin typeface="Arial" pitchFamily="34"/>
              </a:rPr>
              <a:t> end-to-end design study report in 2028</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33A0"/>
                </a:solidFill>
                <a:uFillTx/>
                <a:latin typeface="Arial"/>
              </a:rPr>
              <a:t>+ roadmaps and resource estimates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33A0"/>
              </a:solidFill>
              <a:uFillTx/>
              <a:latin typeface="Arial"/>
            </a:endParaRPr>
          </a:p>
        </p:txBody>
      </p:sp>
      <p:sp>
        <p:nvSpPr>
          <p:cNvPr id="13" name="Textfeld 14">
            <a:extLst>
              <a:ext uri="{FF2B5EF4-FFF2-40B4-BE49-F238E27FC236}">
                <a16:creationId xmlns:a16="http://schemas.microsoft.com/office/drawing/2014/main" id="{41E52568-9D20-1740-D85A-A9BC92F2C986}"/>
              </a:ext>
            </a:extLst>
          </p:cNvPr>
          <p:cNvSpPr txBox="1"/>
          <p:nvPr/>
        </p:nvSpPr>
        <p:spPr>
          <a:xfrm>
            <a:off x="4215484" y="1552477"/>
            <a:ext cx="7443289" cy="341631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Arial" pitchFamily="34"/>
                <a:cs typeface="Arial" pitchFamily="34"/>
              </a:rPr>
              <a:t>The Design Study aims to produce a unified, self-consistent concept for a 10 TeV parton-center-of-mass (pCM) collider based on wakefield accelerator (WFA) technology.</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Arial" pitchFamily="34"/>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Arial" pitchFamily="34"/>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Arial" pitchFamily="34"/>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Arial" pitchFamily="34"/>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Arial" pitchFamily="34"/>
              <a:cs typeface="Arial" pitchFamily="34"/>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Arial" pitchFamily="34"/>
                <a:cs typeface="Arial" pitchFamily="34"/>
              </a:rPr>
              <a:t>The Study is Initiated by the 2023 US P5 Report, but it is a global undertaking.</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Arial" pitchFamily="34"/>
                <a:cs typeface="Arial" pitchFamily="34"/>
              </a:rPr>
              <a:t>Assume for now that is an upgrade of an ILC-type facility.</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Arial" pitchFamily="34"/>
              <a:cs typeface="Arial" pitchFamily="34"/>
            </a:endParaRPr>
          </a:p>
        </p:txBody>
      </p:sp>
      <p:sp>
        <p:nvSpPr>
          <p:cNvPr id="14" name="Textfeld 18">
            <a:extLst>
              <a:ext uri="{FF2B5EF4-FFF2-40B4-BE49-F238E27FC236}">
                <a16:creationId xmlns:a16="http://schemas.microsoft.com/office/drawing/2014/main" id="{694852A7-7AB8-D3DC-8CFF-1A9590EC1544}"/>
              </a:ext>
            </a:extLst>
          </p:cNvPr>
          <p:cNvSpPr txBox="1"/>
          <p:nvPr/>
        </p:nvSpPr>
        <p:spPr>
          <a:xfrm>
            <a:off x="5244550" y="2552518"/>
            <a:ext cx="5671931" cy="1200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Arial" pitchFamily="34"/>
                <a:cs typeface="Arial" pitchFamily="34"/>
              </a:rPr>
              <a:t>Chosen design constraints: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nn-NO" sz="1800" b="0" i="0" u="none" strike="noStrike" kern="1200" cap="none" spc="0" baseline="0" dirty="0">
                <a:solidFill>
                  <a:srgbClr val="000000"/>
                </a:solidFill>
                <a:uFillTx/>
                <a:latin typeface="Arial" pitchFamily="34"/>
                <a:cs typeface="Arial" pitchFamily="34"/>
              </a:rPr>
              <a:t>E</a:t>
            </a:r>
            <a:r>
              <a:rPr lang="nn-NO" sz="1800" b="0" i="0" u="none" strike="noStrike" kern="1200" cap="none" spc="0" baseline="-25000" dirty="0">
                <a:solidFill>
                  <a:srgbClr val="000000"/>
                </a:solidFill>
                <a:uFillTx/>
                <a:latin typeface="Arial" pitchFamily="34"/>
                <a:cs typeface="Arial" pitchFamily="34"/>
              </a:rPr>
              <a:t>z,avg</a:t>
            </a:r>
            <a:r>
              <a:rPr lang="nn-NO" sz="1800" b="0" i="0" u="none" strike="noStrike" kern="1200" cap="none" spc="0" baseline="0" dirty="0">
                <a:solidFill>
                  <a:srgbClr val="000000"/>
                </a:solidFill>
                <a:uFillTx/>
                <a:latin typeface="Arial" pitchFamily="34"/>
                <a:cs typeface="Arial" pitchFamily="34"/>
              </a:rPr>
              <a:t> &gt; 500 MeV/m</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Lato" pitchFamily="34"/>
              </a:rPr>
              <a:t>ℒ/</a:t>
            </a:r>
            <a:r>
              <a:rPr lang="en-GB" sz="1800" b="0" i="1" u="none" strike="noStrike" kern="1200" cap="none" spc="0" baseline="0" dirty="0" err="1">
                <a:solidFill>
                  <a:srgbClr val="000000"/>
                </a:solidFill>
                <a:uFillTx/>
                <a:latin typeface="Lato" pitchFamily="34"/>
              </a:rPr>
              <a:t>P</a:t>
            </a:r>
            <a:r>
              <a:rPr lang="en-GB" sz="1800" b="0" i="1" u="none" strike="noStrike" kern="1200" cap="none" spc="0" baseline="-25000" dirty="0" err="1">
                <a:solidFill>
                  <a:srgbClr val="000000"/>
                </a:solidFill>
                <a:uFillTx/>
                <a:latin typeface="Lato" pitchFamily="34"/>
              </a:rPr>
              <a:t>tot</a:t>
            </a:r>
            <a:r>
              <a:rPr lang="en-GB" sz="1800" b="0" i="1" u="none" strike="noStrike" kern="1200" cap="none" spc="0" baseline="0" dirty="0">
                <a:solidFill>
                  <a:srgbClr val="000000"/>
                </a:solidFill>
                <a:uFillTx/>
                <a:latin typeface="Lato" pitchFamily="34"/>
              </a:rPr>
              <a:t> </a:t>
            </a:r>
            <a:r>
              <a:rPr lang="en-GB" sz="1800" b="0" i="0" u="none" strike="noStrike" kern="1200" cap="none" spc="0" baseline="0" dirty="0">
                <a:solidFill>
                  <a:srgbClr val="000000"/>
                </a:solidFill>
                <a:uFillTx/>
                <a:latin typeface="Lato" pitchFamily="34"/>
              </a:rPr>
              <a:t>&gt; 10</a:t>
            </a:r>
            <a:r>
              <a:rPr lang="en-GB" sz="1800" b="0" i="0" u="none" strike="noStrike" kern="1200" cap="none" spc="0" baseline="30000" dirty="0">
                <a:solidFill>
                  <a:srgbClr val="000000"/>
                </a:solidFill>
                <a:uFillTx/>
                <a:latin typeface="Lato" pitchFamily="34"/>
              </a:rPr>
              <a:t>32</a:t>
            </a:r>
            <a:r>
              <a:rPr lang="en-GB" sz="1800" b="0" i="0" u="none" strike="noStrike" kern="1200" cap="none" spc="0" baseline="0" dirty="0">
                <a:solidFill>
                  <a:srgbClr val="000000"/>
                </a:solidFill>
                <a:uFillTx/>
                <a:latin typeface="Lato" pitchFamily="34"/>
              </a:rPr>
              <a:t> cm</a:t>
            </a:r>
            <a:r>
              <a:rPr lang="en-GB" sz="1800" b="0" i="0" u="none" strike="noStrike" kern="1200" cap="none" spc="0" baseline="30000" dirty="0">
                <a:solidFill>
                  <a:srgbClr val="000000"/>
                </a:solidFill>
                <a:uFillTx/>
                <a:latin typeface="Lato" pitchFamily="34"/>
              </a:rPr>
              <a:t>-2</a:t>
            </a:r>
            <a:r>
              <a:rPr lang="en-GB" sz="1800" b="0" i="0" u="none" strike="noStrike" kern="1200" cap="none" spc="0" baseline="0" dirty="0">
                <a:solidFill>
                  <a:srgbClr val="000000"/>
                </a:solidFill>
                <a:uFillTx/>
                <a:latin typeface="Lato" pitchFamily="34"/>
              </a:rPr>
              <a:t>s</a:t>
            </a:r>
            <a:r>
              <a:rPr lang="en-GB" sz="1800" b="0" i="0" u="none" strike="noStrike" kern="1200" cap="none" spc="0" baseline="30000" dirty="0">
                <a:solidFill>
                  <a:srgbClr val="000000"/>
                </a:solidFill>
                <a:uFillTx/>
                <a:latin typeface="Lato" pitchFamily="34"/>
              </a:rPr>
              <a:t>-1</a:t>
            </a:r>
            <a:r>
              <a:rPr lang="en-GB" sz="1800" b="0" i="0" u="none" strike="noStrike" kern="1200" cap="none" spc="0" baseline="0" dirty="0">
                <a:solidFill>
                  <a:srgbClr val="000000"/>
                </a:solidFill>
                <a:uFillTx/>
                <a:latin typeface="Lato" pitchFamily="34"/>
              </a:rPr>
              <a:t> MW</a:t>
            </a:r>
            <a:r>
              <a:rPr lang="en-GB" sz="1800" b="0" i="0" u="none" strike="noStrike" kern="1200" cap="none" spc="0" baseline="30000" dirty="0">
                <a:solidFill>
                  <a:srgbClr val="000000"/>
                </a:solidFill>
                <a:uFillTx/>
                <a:latin typeface="Lato" pitchFamily="34"/>
              </a:rPr>
              <a:t>-1</a:t>
            </a:r>
            <a:endParaRPr lang="nn-NO" sz="1800" b="0" i="0" u="none" strike="noStrike" kern="1200" cap="none" spc="0" baseline="0" dirty="0">
              <a:solidFill>
                <a:srgbClr val="000000"/>
              </a:solidFill>
              <a:uFillTx/>
              <a:latin typeface="Arial" pitchFamily="34"/>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000000"/>
              </a:solidFill>
              <a:uFillTx/>
              <a:latin typeface="Arial" pitchFamily="34"/>
              <a:cs typeface="Arial" pitchFamily="34"/>
            </a:endParaRPr>
          </a:p>
        </p:txBody>
      </p:sp>
      <p:sp>
        <p:nvSpPr>
          <p:cNvPr id="15" name="Textfeld 19">
            <a:extLst>
              <a:ext uri="{FF2B5EF4-FFF2-40B4-BE49-F238E27FC236}">
                <a16:creationId xmlns:a16="http://schemas.microsoft.com/office/drawing/2014/main" id="{EFA32BB3-D073-212A-ACD5-9CEFA725261F}"/>
              </a:ext>
            </a:extLst>
          </p:cNvPr>
          <p:cNvSpPr txBox="1"/>
          <p:nvPr/>
        </p:nvSpPr>
        <p:spPr>
          <a:xfrm>
            <a:off x="6096003" y="5050441"/>
            <a:ext cx="3187854" cy="923333"/>
          </a:xfrm>
          <a:prstGeom prst="rect">
            <a:avLst/>
          </a:prstGeom>
          <a:solidFill>
            <a:srgbClr val="61C4D3"/>
          </a:solid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Arial" pitchFamily="34"/>
                <a:cs typeface="Arial" pitchFamily="34"/>
              </a:rPr>
              <a:t>Broad participation: detector physicists, particle physicists, etc…</a:t>
            </a:r>
          </a:p>
        </p:txBody>
      </p:sp>
      <p:sp>
        <p:nvSpPr>
          <p:cNvPr id="16" name="Textfeld 20">
            <a:extLst>
              <a:ext uri="{FF2B5EF4-FFF2-40B4-BE49-F238E27FC236}">
                <a16:creationId xmlns:a16="http://schemas.microsoft.com/office/drawing/2014/main" id="{789CBA4C-A6BB-485F-39BB-EC30D5B12CE3}"/>
              </a:ext>
            </a:extLst>
          </p:cNvPr>
          <p:cNvSpPr txBox="1"/>
          <p:nvPr/>
        </p:nvSpPr>
        <p:spPr>
          <a:xfrm>
            <a:off x="6539797" y="4850672"/>
            <a:ext cx="2821024" cy="21544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pitchFamily="34"/>
                <a:cs typeface="Arial" pitchFamily="34"/>
              </a:rPr>
              <a:t>https://indico.slac.stanford.edu/category/138/</a:t>
            </a:r>
          </a:p>
        </p:txBody>
      </p:sp>
      <p:sp>
        <p:nvSpPr>
          <p:cNvPr id="17" name="Textfeld 21">
            <a:extLst>
              <a:ext uri="{FF2B5EF4-FFF2-40B4-BE49-F238E27FC236}">
                <a16:creationId xmlns:a16="http://schemas.microsoft.com/office/drawing/2014/main" id="{DF6776E7-C06B-7961-E12D-0495BA8F9E55}"/>
              </a:ext>
            </a:extLst>
          </p:cNvPr>
          <p:cNvSpPr txBox="1"/>
          <p:nvPr/>
        </p:nvSpPr>
        <p:spPr>
          <a:xfrm>
            <a:off x="8028395" y="5705636"/>
            <a:ext cx="1293940" cy="276999"/>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FF0000"/>
                </a:solidFill>
                <a:uFillTx/>
                <a:latin typeface="Arial" pitchFamily="34"/>
                <a:cs typeface="Arial" pitchFamily="34"/>
              </a:rPr>
              <a:t>209 Endorsers!</a:t>
            </a:r>
            <a:endParaRPr lang="en-GB" sz="1200" b="1" i="0" u="none" strike="noStrike" kern="1200" cap="none" spc="0" baseline="0">
              <a:solidFill>
                <a:srgbClr val="FF0000"/>
              </a:solidFill>
              <a:uFillTx/>
              <a:latin typeface="Arial" pitchFamily="34"/>
              <a:cs typeface="Arial" pitchFamily="34"/>
            </a:endParaRPr>
          </a:p>
        </p:txBody>
      </p:sp>
      <p:sp>
        <p:nvSpPr>
          <p:cNvPr id="18" name="Fußzeilenplatzhalter 3">
            <a:extLst>
              <a:ext uri="{FF2B5EF4-FFF2-40B4-BE49-F238E27FC236}">
                <a16:creationId xmlns:a16="http://schemas.microsoft.com/office/drawing/2014/main" id="{7594AE29-BCE5-0F23-C25B-1CC1EA1D07D4}"/>
              </a:ext>
            </a:extLst>
          </p:cNvPr>
          <p:cNvSpPr txBox="1"/>
          <p:nvPr/>
        </p:nvSpPr>
        <p:spPr>
          <a:xfrm>
            <a:off x="4259266" y="6383847"/>
            <a:ext cx="6572222"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33A0"/>
                </a:solidFill>
                <a:uFillTx/>
                <a:latin typeface="Arial"/>
              </a:rPr>
              <a:t>High-Gradient Wakefield Accelerators, ESPP Symposium Venice 2025</a:t>
            </a:r>
          </a:p>
        </p:txBody>
      </p:sp>
      <p:sp>
        <p:nvSpPr>
          <p:cNvPr id="19" name="Datumsplatzhalter 39">
            <a:extLst>
              <a:ext uri="{FF2B5EF4-FFF2-40B4-BE49-F238E27FC236}">
                <a16:creationId xmlns:a16="http://schemas.microsoft.com/office/drawing/2014/main" id="{9CDC62A9-9687-6C5B-F8E9-2E0568207D04}"/>
              </a:ext>
            </a:extLst>
          </p:cNvPr>
          <p:cNvSpPr txBox="1"/>
          <p:nvPr/>
        </p:nvSpPr>
        <p:spPr>
          <a:xfrm>
            <a:off x="2495598" y="6378351"/>
            <a:ext cx="1620792"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0033A0"/>
                </a:solidFill>
                <a:uFillTx/>
                <a:latin typeface="Arial"/>
              </a:rPr>
              <a:t>23.06.2025</a:t>
            </a:r>
            <a:endParaRPr lang="en-GB" sz="1000" b="0" i="0" u="none" strike="noStrike" kern="1200" cap="none" spc="0" baseline="0">
              <a:solidFill>
                <a:srgbClr val="0033A0"/>
              </a:solidFill>
              <a:uFillTx/>
              <a:latin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name="Slide21100">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27D4E4-F5A0-469F-8F33-9EA11988D5FF}"/>
              </a:ext>
            </a:extLst>
          </p:cNvPr>
          <p:cNvSpPr txBox="1">
            <a:spLocks noGrp="1"/>
          </p:cNvSpPr>
          <p:nvPr>
            <p:ph type="title"/>
          </p:nvPr>
        </p:nvSpPr>
        <p:spPr>
          <a:xfrm>
            <a:off x="407986" y="385364"/>
            <a:ext cx="11376022" cy="1065742"/>
          </a:xfrm>
        </p:spPr>
        <p:txBody>
          <a:bodyPr anchorCtr="1"/>
          <a:lstStyle/>
          <a:p>
            <a:pPr lvl="0" algn="ctr"/>
            <a:r>
              <a:rPr lang="en-GB"/>
              <a:t>Roadmap based on LDG report findings</a:t>
            </a:r>
          </a:p>
        </p:txBody>
      </p:sp>
      <p:pic>
        <p:nvPicPr>
          <p:cNvPr id="3" name="Picture 10">
            <a:extLst>
              <a:ext uri="{FF2B5EF4-FFF2-40B4-BE49-F238E27FC236}">
                <a16:creationId xmlns:a16="http://schemas.microsoft.com/office/drawing/2014/main" id="{089E2BB0-8533-589F-C86A-A7E5587399C9}"/>
              </a:ext>
            </a:extLst>
          </p:cNvPr>
          <p:cNvPicPr>
            <a:picLocks noChangeAspect="1"/>
          </p:cNvPicPr>
          <p:nvPr/>
        </p:nvPicPr>
        <p:blipFill>
          <a:blip r:embed="rId3"/>
          <a:stretch>
            <a:fillRect/>
          </a:stretch>
        </p:blipFill>
        <p:spPr>
          <a:xfrm>
            <a:off x="485418" y="1024649"/>
            <a:ext cx="10651415" cy="1568452"/>
          </a:xfrm>
          <a:prstGeom prst="rect">
            <a:avLst/>
          </a:prstGeom>
          <a:noFill/>
          <a:ln cap="flat">
            <a:noFill/>
          </a:ln>
        </p:spPr>
      </p:pic>
      <p:pic>
        <p:nvPicPr>
          <p:cNvPr id="4" name="Picture 9">
            <a:extLst>
              <a:ext uri="{FF2B5EF4-FFF2-40B4-BE49-F238E27FC236}">
                <a16:creationId xmlns:a16="http://schemas.microsoft.com/office/drawing/2014/main" id="{50459BE8-FAC1-29D8-813C-3D1DF4055E2B}"/>
              </a:ext>
            </a:extLst>
          </p:cNvPr>
          <p:cNvPicPr>
            <a:picLocks noChangeAspect="1"/>
          </p:cNvPicPr>
          <p:nvPr/>
        </p:nvPicPr>
        <p:blipFill>
          <a:blip r:embed="rId4"/>
          <a:stretch>
            <a:fillRect/>
          </a:stretch>
        </p:blipFill>
        <p:spPr>
          <a:xfrm>
            <a:off x="491965" y="2767980"/>
            <a:ext cx="4600931" cy="1108938"/>
          </a:xfrm>
          <a:prstGeom prst="rect">
            <a:avLst/>
          </a:prstGeom>
          <a:noFill/>
          <a:ln cap="flat">
            <a:noFill/>
          </a:ln>
        </p:spPr>
      </p:pic>
      <p:pic>
        <p:nvPicPr>
          <p:cNvPr id="5" name="Picture 11">
            <a:extLst>
              <a:ext uri="{FF2B5EF4-FFF2-40B4-BE49-F238E27FC236}">
                <a16:creationId xmlns:a16="http://schemas.microsoft.com/office/drawing/2014/main" id="{8A524334-9B6D-560C-BE6D-1720CC069491}"/>
              </a:ext>
            </a:extLst>
          </p:cNvPr>
          <p:cNvPicPr>
            <a:picLocks noChangeAspect="1"/>
          </p:cNvPicPr>
          <p:nvPr/>
        </p:nvPicPr>
        <p:blipFill>
          <a:blip r:embed="rId5"/>
          <a:stretch>
            <a:fillRect/>
          </a:stretch>
        </p:blipFill>
        <p:spPr>
          <a:xfrm>
            <a:off x="525258" y="3987488"/>
            <a:ext cx="10651415" cy="2223921"/>
          </a:xfrm>
          <a:prstGeom prst="rect">
            <a:avLst/>
          </a:prstGeom>
          <a:noFill/>
          <a:ln cap="flat">
            <a:noFill/>
          </a:ln>
        </p:spPr>
      </p:pic>
      <p:sp>
        <p:nvSpPr>
          <p:cNvPr id="6" name="Textfeld 6">
            <a:extLst>
              <a:ext uri="{FF2B5EF4-FFF2-40B4-BE49-F238E27FC236}">
                <a16:creationId xmlns:a16="http://schemas.microsoft.com/office/drawing/2014/main" id="{35E6C249-C9B3-94E5-4300-B0C6C4805C85}"/>
              </a:ext>
            </a:extLst>
          </p:cNvPr>
          <p:cNvSpPr txBox="1"/>
          <p:nvPr/>
        </p:nvSpPr>
        <p:spPr>
          <a:xfrm>
            <a:off x="11453289" y="549371"/>
            <a:ext cx="474491" cy="276999"/>
          </a:xfrm>
          <a:prstGeom prst="rect">
            <a:avLst/>
          </a:prstGeom>
          <a:noFill/>
          <a:ln cap="flat">
            <a:noFill/>
          </a:ln>
        </p:spPr>
        <p:txBody>
          <a:bodyPr vert="horz" wrap="non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33A0"/>
                </a:solidFill>
                <a:uFillTx/>
                <a:latin typeface="Arial"/>
                <a:hlinkClick r:id="rId6">
                  <a:extLst>
                    <a:ext uri="{A12FA001-AC4F-418D-AE19-62706E023703}">
                      <ahyp:hlinkClr xmlns:ahyp="http://schemas.microsoft.com/office/drawing/2018/hyperlinkcolor" val="tx"/>
                    </a:ext>
                  </a:extLst>
                </a:hlinkClick>
              </a:rPr>
              <a:t>LDG</a:t>
            </a:r>
            <a:endParaRPr lang="en-GB" sz="1800" b="0" i="0" u="none" strike="noStrike" kern="1200" cap="none" spc="0" baseline="0">
              <a:solidFill>
                <a:srgbClr val="0033A0"/>
              </a:solidFill>
              <a:uFillTx/>
              <a:latin typeface="Arial"/>
            </a:endParaRPr>
          </a:p>
        </p:txBody>
      </p:sp>
      <p:pic>
        <p:nvPicPr>
          <p:cNvPr id="7" name="Grafik 8">
            <a:extLst>
              <a:ext uri="{FF2B5EF4-FFF2-40B4-BE49-F238E27FC236}">
                <a16:creationId xmlns:a16="http://schemas.microsoft.com/office/drawing/2014/main" id="{CDD4BE1E-638B-29F9-19C5-220534BAD9FD}"/>
              </a:ext>
            </a:extLst>
          </p:cNvPr>
          <p:cNvPicPr>
            <a:picLocks noChangeAspect="1"/>
          </p:cNvPicPr>
          <p:nvPr/>
        </p:nvPicPr>
        <p:blipFill>
          <a:blip r:embed="rId7"/>
          <a:stretch>
            <a:fillRect/>
          </a:stretch>
        </p:blipFill>
        <p:spPr>
          <a:xfrm>
            <a:off x="10850727" y="95838"/>
            <a:ext cx="572204" cy="810624"/>
          </a:xfrm>
          <a:prstGeom prst="rect">
            <a:avLst/>
          </a:prstGeom>
          <a:noFill/>
          <a:ln cap="flat">
            <a:noFill/>
          </a:ln>
        </p:spPr>
      </p:pic>
      <p:sp>
        <p:nvSpPr>
          <p:cNvPr id="8" name="Textfeld 7">
            <a:extLst>
              <a:ext uri="{FF2B5EF4-FFF2-40B4-BE49-F238E27FC236}">
                <a16:creationId xmlns:a16="http://schemas.microsoft.com/office/drawing/2014/main" id="{E2EFE253-88F2-38B5-46B6-E7B236ABE567}"/>
              </a:ext>
            </a:extLst>
          </p:cNvPr>
          <p:cNvSpPr txBox="1"/>
          <p:nvPr/>
        </p:nvSpPr>
        <p:spPr>
          <a:xfrm>
            <a:off x="659767" y="741660"/>
            <a:ext cx="1800490" cy="406267"/>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Arial" pitchFamily="34"/>
                <a:cs typeface="Arial" pitchFamily="34"/>
              </a:rPr>
              <a:t>Defined in 2023</a:t>
            </a:r>
            <a:endParaRPr lang="en-GB" sz="1800" b="0" i="0" u="none" strike="noStrike" kern="1200" cap="none" spc="0" baseline="0">
              <a:solidFill>
                <a:srgbClr val="000000"/>
              </a:solidFill>
              <a:uFillTx/>
              <a:latin typeface="Arial" pitchFamily="34"/>
              <a:cs typeface="Arial" pitchFamily="34"/>
            </a:endParaRPr>
          </a:p>
        </p:txBody>
      </p:sp>
      <p:sp>
        <p:nvSpPr>
          <p:cNvPr id="9" name="Textfeld 9">
            <a:extLst>
              <a:ext uri="{FF2B5EF4-FFF2-40B4-BE49-F238E27FC236}">
                <a16:creationId xmlns:a16="http://schemas.microsoft.com/office/drawing/2014/main" id="{E6056CA0-59A5-6716-D8B0-EB6FB87A698E}"/>
              </a:ext>
            </a:extLst>
          </p:cNvPr>
          <p:cNvSpPr txBox="1"/>
          <p:nvPr/>
        </p:nvSpPr>
        <p:spPr>
          <a:xfrm>
            <a:off x="5453975" y="2767980"/>
            <a:ext cx="4208836" cy="82477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Aptos"/>
            </a:endParaRPr>
          </a:p>
        </p:txBody>
      </p:sp>
      <p:sp>
        <p:nvSpPr>
          <p:cNvPr id="10" name="Textfeld 10">
            <a:extLst>
              <a:ext uri="{FF2B5EF4-FFF2-40B4-BE49-F238E27FC236}">
                <a16:creationId xmlns:a16="http://schemas.microsoft.com/office/drawing/2014/main" id="{A1506831-0A3B-FC36-B9DD-E128C6184D0E}"/>
              </a:ext>
            </a:extLst>
          </p:cNvPr>
          <p:cNvSpPr txBox="1"/>
          <p:nvPr/>
        </p:nvSpPr>
        <p:spPr>
          <a:xfrm>
            <a:off x="5272393" y="2987838"/>
            <a:ext cx="5734741" cy="92333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0033A0"/>
                </a:solidFill>
                <a:uFillTx/>
                <a:latin typeface="Arial" pitchFamily="34"/>
                <a:cs typeface="Arial" pitchFamily="34"/>
              </a:rPr>
              <a:t>Recommendation #1 (</a:t>
            </a:r>
            <a:r>
              <a:rPr lang="en-GB" sz="1800" b="1" i="0" u="none" strike="noStrike" kern="1200" cap="none" spc="0" baseline="0">
                <a:solidFill>
                  <a:srgbClr val="0033A0"/>
                </a:solidFill>
                <a:uFillTx/>
                <a:latin typeface="Arial" pitchFamily="34"/>
                <a:cs typeface="Arial" pitchFamily="34"/>
                <a:hlinkClick r:id="rId8">
                  <a:extLst>
                    <a:ext uri="{A12FA001-AC4F-418D-AE19-62706E023703}">
                      <ahyp:hlinkClr xmlns:ahyp="http://schemas.microsoft.com/office/drawing/2018/hyperlinkcolor" val="tx"/>
                    </a:ext>
                  </a:extLst>
                </a:hlinkClick>
              </a:rPr>
              <a:t>link</a:t>
            </a:r>
            <a:r>
              <a:rPr lang="en-GB" sz="1800" b="1" i="0" u="none" strike="noStrike" kern="1200" cap="none" spc="0" baseline="0">
                <a:solidFill>
                  <a:srgbClr val="0033A0"/>
                </a:solidFill>
                <a:uFillTx/>
                <a:latin typeface="Arial" pitchFamily="34"/>
                <a:cs typeface="Arial" pitchFamily="34"/>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33A0"/>
                </a:solidFill>
                <a:uFillTx/>
                <a:latin typeface="Arial" pitchFamily="34"/>
                <a:cs typeface="Arial" pitchFamily="34"/>
              </a:rPr>
              <a:t>Ensure the timely completion of HALHF pre-CDR study and plan for an independent review</a:t>
            </a:r>
          </a:p>
        </p:txBody>
      </p:sp>
      <p:cxnSp>
        <p:nvCxnSpPr>
          <p:cNvPr id="11" name="Gerade Verbindung mit Pfeil 12">
            <a:extLst>
              <a:ext uri="{FF2B5EF4-FFF2-40B4-BE49-F238E27FC236}">
                <a16:creationId xmlns:a16="http://schemas.microsoft.com/office/drawing/2014/main" id="{19AC75AC-8787-B1B2-596F-1DA0F17EB686}"/>
              </a:ext>
            </a:extLst>
          </p:cNvPr>
          <p:cNvCxnSpPr>
            <a:stCxn id="10" idx="1"/>
          </p:cNvCxnSpPr>
          <p:nvPr/>
        </p:nvCxnSpPr>
        <p:spPr>
          <a:xfrm flipH="1">
            <a:off x="3119338" y="3449500"/>
            <a:ext cx="2153055" cy="1362447"/>
          </a:xfrm>
          <a:prstGeom prst="straightConnector1">
            <a:avLst/>
          </a:prstGeom>
          <a:noFill/>
          <a:ln w="57150" cap="flat">
            <a:solidFill>
              <a:srgbClr val="0033A0"/>
            </a:solidFill>
            <a:prstDash val="solid"/>
            <a:miter/>
            <a:tailEnd type="arrow"/>
          </a:ln>
        </p:spPr>
      </p:cxnSp>
      <p:sp>
        <p:nvSpPr>
          <p:cNvPr id="12" name="Fußzeilenplatzhalter 3">
            <a:extLst>
              <a:ext uri="{FF2B5EF4-FFF2-40B4-BE49-F238E27FC236}">
                <a16:creationId xmlns:a16="http://schemas.microsoft.com/office/drawing/2014/main" id="{668BA10B-CA9F-02E8-72BD-F551D556C553}"/>
              </a:ext>
            </a:extLst>
          </p:cNvPr>
          <p:cNvSpPr txBox="1"/>
          <p:nvPr/>
        </p:nvSpPr>
        <p:spPr>
          <a:xfrm>
            <a:off x="4259266" y="6383847"/>
            <a:ext cx="6572222"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33A0"/>
                </a:solidFill>
                <a:uFillTx/>
                <a:latin typeface="Arial"/>
              </a:rPr>
              <a:t>High-Gradient Wakefield Accelerators, ESPP Symposium Venice 2025</a:t>
            </a:r>
          </a:p>
        </p:txBody>
      </p:sp>
      <p:sp>
        <p:nvSpPr>
          <p:cNvPr id="13" name="Datumsplatzhalter 39">
            <a:extLst>
              <a:ext uri="{FF2B5EF4-FFF2-40B4-BE49-F238E27FC236}">
                <a16:creationId xmlns:a16="http://schemas.microsoft.com/office/drawing/2014/main" id="{AC5F58F6-AC7A-B92C-69D2-644DB34AFB4C}"/>
              </a:ext>
            </a:extLst>
          </p:cNvPr>
          <p:cNvSpPr txBox="1"/>
          <p:nvPr/>
        </p:nvSpPr>
        <p:spPr>
          <a:xfrm>
            <a:off x="2495598" y="6378351"/>
            <a:ext cx="1620792"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0033A0"/>
                </a:solidFill>
                <a:uFillTx/>
                <a:latin typeface="Arial"/>
              </a:rPr>
              <a:t>23.06.2025</a:t>
            </a:r>
            <a:endParaRPr lang="en-GB" sz="1000" b="0" i="0" u="none" strike="noStrike" kern="1200" cap="none" spc="0" baseline="0">
              <a:solidFill>
                <a:srgbClr val="0033A0"/>
              </a:solidFill>
              <a:uFillTx/>
              <a:latin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7C8D8-07CB-92A9-F674-B4C3D1449346}"/>
            </a:ext>
          </a:extLst>
        </p:cNvPr>
        <p:cNvGrpSpPr/>
        <p:nvPr/>
      </p:nvGrpSpPr>
      <p:grpSpPr>
        <a:xfrm>
          <a:off x="0" y="0"/>
          <a:ext cx="0" cy="0"/>
          <a:chOff x="0" y="0"/>
          <a:chExt cx="0" cy="0"/>
        </a:xfrm>
      </p:grpSpPr>
      <p:sp>
        <p:nvSpPr>
          <p:cNvPr id="2" name="Flussdiagramm: Sortieren 12">
            <a:extLst>
              <a:ext uri="{FF2B5EF4-FFF2-40B4-BE49-F238E27FC236}">
                <a16:creationId xmlns:a16="http://schemas.microsoft.com/office/drawing/2014/main" id="{F765C06B-07CD-FEA3-197D-2BB38CA73322}"/>
              </a:ext>
            </a:extLst>
          </p:cNvPr>
          <p:cNvSpPr/>
          <p:nvPr/>
        </p:nvSpPr>
        <p:spPr>
          <a:xfrm rot="16200004">
            <a:off x="11391115" y="2710606"/>
            <a:ext cx="278782" cy="1427424"/>
          </a:xfrm>
          <a:custGeom>
            <a:avLst/>
            <a:gdLst>
              <a:gd name="f0" fmla="val w"/>
              <a:gd name="f1" fmla="val h"/>
              <a:gd name="f2" fmla="val 0"/>
              <a:gd name="f3" fmla="val 2"/>
              <a:gd name="f4" fmla="val 1"/>
              <a:gd name="f5" fmla="*/ f0 1 2"/>
              <a:gd name="f6" fmla="*/ f1 1 2"/>
              <a:gd name="f7" fmla="+- f3 0 f2"/>
              <a:gd name="f8" fmla="*/ f7 1 2"/>
              <a:gd name="f9" fmla="*/ f7 1 4"/>
              <a:gd name="f10" fmla="*/ f7 3 1"/>
              <a:gd name="f11" fmla="*/ f10 1 4"/>
              <a:gd name="f12" fmla="*/ f9 1 f8"/>
              <a:gd name="f13" fmla="*/ f11 1 f8"/>
              <a:gd name="f14" fmla="*/ f12 f5 1"/>
              <a:gd name="f15" fmla="*/ f12 f6 1"/>
              <a:gd name="f16" fmla="*/ f13 f5 1"/>
              <a:gd name="f17" fmla="*/ f13 f6 1"/>
            </a:gdLst>
            <a:ahLst/>
            <a:cxnLst>
              <a:cxn ang="3cd4">
                <a:pos x="hc" y="t"/>
              </a:cxn>
              <a:cxn ang="0">
                <a:pos x="r" y="vc"/>
              </a:cxn>
              <a:cxn ang="cd4">
                <a:pos x="hc" y="b"/>
              </a:cxn>
              <a:cxn ang="cd2">
                <a:pos x="l" y="vc"/>
              </a:cxn>
            </a:cxnLst>
            <a:rect l="f14" t="f15" r="f16" b="f17"/>
            <a:pathLst>
              <a:path w="2" h="2" stroke="0">
                <a:moveTo>
                  <a:pt x="f2" y="f4"/>
                </a:moveTo>
                <a:lnTo>
                  <a:pt x="f4" y="f2"/>
                </a:lnTo>
                <a:lnTo>
                  <a:pt x="f3" y="f4"/>
                </a:lnTo>
                <a:lnTo>
                  <a:pt x="f4" y="f3"/>
                </a:lnTo>
                <a:close/>
              </a:path>
              <a:path w="2" h="2" fill="none">
                <a:moveTo>
                  <a:pt x="f2" y="f4"/>
                </a:moveTo>
                <a:lnTo>
                  <a:pt x="f3" y="f4"/>
                </a:lnTo>
              </a:path>
              <a:path w="2" h="2" fill="none">
                <a:moveTo>
                  <a:pt x="f2" y="f4"/>
                </a:moveTo>
                <a:lnTo>
                  <a:pt x="f4" y="f2"/>
                </a:lnTo>
                <a:lnTo>
                  <a:pt x="f3" y="f4"/>
                </a:lnTo>
                <a:lnTo>
                  <a:pt x="f4" y="f3"/>
                </a:lnTo>
                <a:close/>
              </a:path>
            </a:pathLst>
          </a:custGeom>
          <a:solidFill>
            <a:srgbClr val="7F270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pitchFamily="34"/>
              <a:cs typeface="Arial" pitchFamily="34"/>
            </a:endParaRPr>
          </a:p>
        </p:txBody>
      </p:sp>
      <p:sp>
        <p:nvSpPr>
          <p:cNvPr id="3" name="Flussdiagramm: Auszug 13">
            <a:extLst>
              <a:ext uri="{FF2B5EF4-FFF2-40B4-BE49-F238E27FC236}">
                <a16:creationId xmlns:a16="http://schemas.microsoft.com/office/drawing/2014/main" id="{2C1A02F6-6435-DEAA-DD80-BBF2FCC8EF2F}"/>
              </a:ext>
            </a:extLst>
          </p:cNvPr>
          <p:cNvSpPr/>
          <p:nvPr/>
        </p:nvSpPr>
        <p:spPr>
          <a:xfrm rot="5400013">
            <a:off x="872798" y="1601467"/>
            <a:ext cx="606786" cy="871971"/>
          </a:xfrm>
          <a:custGeom>
            <a:avLst/>
            <a:gdLst>
              <a:gd name="f0" fmla="val 10800000"/>
              <a:gd name="f1" fmla="val 5400000"/>
              <a:gd name="f2" fmla="val 180"/>
              <a:gd name="f3" fmla="val w"/>
              <a:gd name="f4" fmla="val h"/>
              <a:gd name="f5" fmla="val 0"/>
              <a:gd name="f6" fmla="val 2"/>
              <a:gd name="f7" fmla="val 1"/>
              <a:gd name="f8" fmla="+- 0 0 -270"/>
              <a:gd name="f9" fmla="+- 0 0 -90"/>
              <a:gd name="f10" fmla="*/ f3 1 2"/>
              <a:gd name="f11" fmla="*/ f4 1 2"/>
              <a:gd name="f12" fmla="+- f6 0 f5"/>
              <a:gd name="f13" fmla="*/ f8 f0 1"/>
              <a:gd name="f14" fmla="*/ f9 f0 1"/>
              <a:gd name="f15" fmla="*/ f12 1 2"/>
              <a:gd name="f16" fmla="*/ f12 1 4"/>
              <a:gd name="f17" fmla="*/ f12 3 1"/>
              <a:gd name="f18" fmla="*/ f13 1 f2"/>
              <a:gd name="f19" fmla="*/ f14 1 f2"/>
              <a:gd name="f20" fmla="+- f5 f15 0"/>
              <a:gd name="f21" fmla="*/ f17 1 4"/>
              <a:gd name="f22" fmla="*/ f16 1 f15"/>
              <a:gd name="f23" fmla="*/ f6 1 f15"/>
              <a:gd name="f24" fmla="+- f18 0 f1"/>
              <a:gd name="f25" fmla="+- f19 0 f1"/>
              <a:gd name="f26" fmla="*/ f20 1 f15"/>
              <a:gd name="f27" fmla="*/ f21 1 f15"/>
              <a:gd name="f28" fmla="*/ f22 f10 1"/>
              <a:gd name="f29" fmla="*/ f23 f11 1"/>
              <a:gd name="f30" fmla="*/ f27 f10 1"/>
              <a:gd name="f31" fmla="*/ f26 f11 1"/>
            </a:gdLst>
            <a:ahLst/>
            <a:cxnLst>
              <a:cxn ang="3cd4">
                <a:pos x="hc" y="t"/>
              </a:cxn>
              <a:cxn ang="0">
                <a:pos x="r" y="vc"/>
              </a:cxn>
              <a:cxn ang="cd4">
                <a:pos x="hc" y="b"/>
              </a:cxn>
              <a:cxn ang="cd2">
                <a:pos x="l" y="vc"/>
              </a:cxn>
              <a:cxn ang="f24">
                <a:pos x="f28" y="f31"/>
              </a:cxn>
              <a:cxn ang="f25">
                <a:pos x="f30" y="f31"/>
              </a:cxn>
            </a:cxnLst>
            <a:rect l="f28" t="f31" r="f30" b="f29"/>
            <a:pathLst>
              <a:path w="2" h="2">
                <a:moveTo>
                  <a:pt x="f5" y="f6"/>
                </a:moveTo>
                <a:lnTo>
                  <a:pt x="f7" y="f5"/>
                </a:lnTo>
                <a:lnTo>
                  <a:pt x="f6" y="f6"/>
                </a:lnTo>
                <a:close/>
              </a:path>
            </a:pathLst>
          </a:custGeom>
          <a:solidFill>
            <a:srgbClr val="7F270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pitchFamily="34"/>
              <a:cs typeface="Arial" pitchFamily="34"/>
            </a:endParaRPr>
          </a:p>
        </p:txBody>
      </p:sp>
      <p:sp>
        <p:nvSpPr>
          <p:cNvPr id="4" name="Titel 1">
            <a:extLst>
              <a:ext uri="{FF2B5EF4-FFF2-40B4-BE49-F238E27FC236}">
                <a16:creationId xmlns:a16="http://schemas.microsoft.com/office/drawing/2014/main" id="{E7AEEF60-C6AE-F547-3B3D-F070752213A5}"/>
              </a:ext>
            </a:extLst>
          </p:cNvPr>
          <p:cNvSpPr txBox="1">
            <a:spLocks noGrp="1"/>
          </p:cNvSpPr>
          <p:nvPr>
            <p:ph type="title"/>
          </p:nvPr>
        </p:nvSpPr>
        <p:spPr/>
        <p:txBody>
          <a:bodyPr anchorCtr="1"/>
          <a:lstStyle/>
          <a:p>
            <a:pPr lvl="0" algn="ctr"/>
            <a:r>
              <a:rPr lang="en-US">
                <a:latin typeface="Arial" pitchFamily="34"/>
                <a:cs typeface="Arial" pitchFamily="34"/>
              </a:rPr>
              <a:t>Plasma Wakefield Linac</a:t>
            </a:r>
            <a:endParaRPr lang="en-GB">
              <a:latin typeface="Arial" pitchFamily="34"/>
              <a:cs typeface="Arial" pitchFamily="34"/>
            </a:endParaRPr>
          </a:p>
        </p:txBody>
      </p:sp>
      <p:sp>
        <p:nvSpPr>
          <p:cNvPr id="5" name="Rechteck 9">
            <a:extLst>
              <a:ext uri="{FF2B5EF4-FFF2-40B4-BE49-F238E27FC236}">
                <a16:creationId xmlns:a16="http://schemas.microsoft.com/office/drawing/2014/main" id="{86614687-8B18-E2C7-27C9-4410FA674188}"/>
              </a:ext>
            </a:extLst>
          </p:cNvPr>
          <p:cNvSpPr/>
          <p:nvPr/>
        </p:nvSpPr>
        <p:spPr>
          <a:xfrm>
            <a:off x="7092086" y="3104964"/>
            <a:ext cx="1152125" cy="648071"/>
          </a:xfrm>
          <a:prstGeom prst="rect">
            <a:avLst/>
          </a:prstGeom>
          <a:solidFill>
            <a:srgbClr val="93C4DE"/>
          </a:solidFill>
          <a:ln w="12701" cap="flat">
            <a:solidFill>
              <a:srgbClr val="000F4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pitchFamily="34"/>
              <a:cs typeface="Arial" pitchFamily="34"/>
            </a:endParaRPr>
          </a:p>
        </p:txBody>
      </p:sp>
      <p:sp>
        <p:nvSpPr>
          <p:cNvPr id="6" name="Rechteck 10">
            <a:extLst>
              <a:ext uri="{FF2B5EF4-FFF2-40B4-BE49-F238E27FC236}">
                <a16:creationId xmlns:a16="http://schemas.microsoft.com/office/drawing/2014/main" id="{A86B22AC-90D6-B2EB-55E9-46A6CBDCB0B2}"/>
              </a:ext>
            </a:extLst>
          </p:cNvPr>
          <p:cNvSpPr/>
          <p:nvPr/>
        </p:nvSpPr>
        <p:spPr>
          <a:xfrm>
            <a:off x="9684373" y="3104964"/>
            <a:ext cx="1152125" cy="648071"/>
          </a:xfrm>
          <a:prstGeom prst="rect">
            <a:avLst/>
          </a:prstGeom>
          <a:solidFill>
            <a:srgbClr val="93C4DE"/>
          </a:solidFill>
          <a:ln w="12701" cap="flat">
            <a:solidFill>
              <a:srgbClr val="000F4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pitchFamily="34"/>
              <a:cs typeface="Arial" pitchFamily="34"/>
            </a:endParaRPr>
          </a:p>
        </p:txBody>
      </p:sp>
      <p:sp>
        <p:nvSpPr>
          <p:cNvPr id="7" name="Flussdiagramm: Sortieren 12">
            <a:extLst>
              <a:ext uri="{FF2B5EF4-FFF2-40B4-BE49-F238E27FC236}">
                <a16:creationId xmlns:a16="http://schemas.microsoft.com/office/drawing/2014/main" id="{D0E7374D-0E16-9AA4-C62B-714207CB3CC3}"/>
              </a:ext>
            </a:extLst>
          </p:cNvPr>
          <p:cNvSpPr/>
          <p:nvPr/>
        </p:nvSpPr>
        <p:spPr>
          <a:xfrm rot="16200004">
            <a:off x="8831280" y="2729022"/>
            <a:ext cx="278782" cy="1427424"/>
          </a:xfrm>
          <a:custGeom>
            <a:avLst/>
            <a:gdLst>
              <a:gd name="f0" fmla="val w"/>
              <a:gd name="f1" fmla="val h"/>
              <a:gd name="f2" fmla="val 0"/>
              <a:gd name="f3" fmla="val 2"/>
              <a:gd name="f4" fmla="val 1"/>
              <a:gd name="f5" fmla="*/ f0 1 2"/>
              <a:gd name="f6" fmla="*/ f1 1 2"/>
              <a:gd name="f7" fmla="+- f3 0 f2"/>
              <a:gd name="f8" fmla="*/ f7 1 2"/>
              <a:gd name="f9" fmla="*/ f7 1 4"/>
              <a:gd name="f10" fmla="*/ f7 3 1"/>
              <a:gd name="f11" fmla="*/ f10 1 4"/>
              <a:gd name="f12" fmla="*/ f9 1 f8"/>
              <a:gd name="f13" fmla="*/ f11 1 f8"/>
              <a:gd name="f14" fmla="*/ f12 f5 1"/>
              <a:gd name="f15" fmla="*/ f12 f6 1"/>
              <a:gd name="f16" fmla="*/ f13 f5 1"/>
              <a:gd name="f17" fmla="*/ f13 f6 1"/>
            </a:gdLst>
            <a:ahLst/>
            <a:cxnLst>
              <a:cxn ang="3cd4">
                <a:pos x="hc" y="t"/>
              </a:cxn>
              <a:cxn ang="0">
                <a:pos x="r" y="vc"/>
              </a:cxn>
              <a:cxn ang="cd4">
                <a:pos x="hc" y="b"/>
              </a:cxn>
              <a:cxn ang="cd2">
                <a:pos x="l" y="vc"/>
              </a:cxn>
            </a:cxnLst>
            <a:rect l="f14" t="f15" r="f16" b="f17"/>
            <a:pathLst>
              <a:path w="2" h="2" stroke="0">
                <a:moveTo>
                  <a:pt x="f2" y="f4"/>
                </a:moveTo>
                <a:lnTo>
                  <a:pt x="f4" y="f2"/>
                </a:lnTo>
                <a:lnTo>
                  <a:pt x="f3" y="f4"/>
                </a:lnTo>
                <a:lnTo>
                  <a:pt x="f4" y="f3"/>
                </a:lnTo>
                <a:close/>
              </a:path>
              <a:path w="2" h="2" fill="none">
                <a:moveTo>
                  <a:pt x="f2" y="f4"/>
                </a:moveTo>
                <a:lnTo>
                  <a:pt x="f3" y="f4"/>
                </a:lnTo>
              </a:path>
              <a:path w="2" h="2" fill="none">
                <a:moveTo>
                  <a:pt x="f2" y="f4"/>
                </a:moveTo>
                <a:lnTo>
                  <a:pt x="f4" y="f2"/>
                </a:lnTo>
                <a:lnTo>
                  <a:pt x="f3" y="f4"/>
                </a:lnTo>
                <a:lnTo>
                  <a:pt x="f4" y="f3"/>
                </a:lnTo>
                <a:close/>
              </a:path>
            </a:pathLst>
          </a:custGeom>
          <a:solidFill>
            <a:srgbClr val="7F270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pitchFamily="34"/>
              <a:cs typeface="Arial" pitchFamily="34"/>
            </a:endParaRPr>
          </a:p>
        </p:txBody>
      </p:sp>
      <p:cxnSp>
        <p:nvCxnSpPr>
          <p:cNvPr id="8" name="Gerader Verbinder 14">
            <a:extLst>
              <a:ext uri="{FF2B5EF4-FFF2-40B4-BE49-F238E27FC236}">
                <a16:creationId xmlns:a16="http://schemas.microsoft.com/office/drawing/2014/main" id="{2BC5310D-924D-3688-901B-36FD978823BE}"/>
              </a:ext>
            </a:extLst>
          </p:cNvPr>
          <p:cNvCxnSpPr>
            <a:endCxn id="7" idx="2"/>
          </p:cNvCxnSpPr>
          <p:nvPr/>
        </p:nvCxnSpPr>
        <p:spPr>
          <a:xfrm flipV="1">
            <a:off x="9180319" y="3442734"/>
            <a:ext cx="504054" cy="139382"/>
          </a:xfrm>
          <a:prstGeom prst="straightConnector1">
            <a:avLst/>
          </a:prstGeom>
          <a:noFill/>
          <a:ln w="57150" cap="flat">
            <a:solidFill>
              <a:srgbClr val="EE6611"/>
            </a:solidFill>
            <a:prstDash val="solid"/>
            <a:miter/>
          </a:ln>
        </p:spPr>
      </p:cxnSp>
      <p:cxnSp>
        <p:nvCxnSpPr>
          <p:cNvPr id="9" name="Gerader Verbinder 15">
            <a:extLst>
              <a:ext uri="{FF2B5EF4-FFF2-40B4-BE49-F238E27FC236}">
                <a16:creationId xmlns:a16="http://schemas.microsoft.com/office/drawing/2014/main" id="{8E7E1A78-F0A4-0011-1FA9-8F0444E20361}"/>
              </a:ext>
            </a:extLst>
          </p:cNvPr>
          <p:cNvCxnSpPr>
            <a:stCxn id="6" idx="1"/>
          </p:cNvCxnSpPr>
          <p:nvPr/>
        </p:nvCxnSpPr>
        <p:spPr>
          <a:xfrm flipH="1" flipV="1">
            <a:off x="9432959" y="3257943"/>
            <a:ext cx="251414" cy="171057"/>
          </a:xfrm>
          <a:prstGeom prst="straightConnector1">
            <a:avLst/>
          </a:prstGeom>
          <a:noFill/>
          <a:ln w="57150" cap="flat">
            <a:solidFill>
              <a:srgbClr val="EE6611"/>
            </a:solidFill>
            <a:prstDash val="solid"/>
            <a:miter/>
          </a:ln>
        </p:spPr>
      </p:cxnSp>
      <p:cxnSp>
        <p:nvCxnSpPr>
          <p:cNvPr id="10" name="Gerader Verbinder 16">
            <a:extLst>
              <a:ext uri="{FF2B5EF4-FFF2-40B4-BE49-F238E27FC236}">
                <a16:creationId xmlns:a16="http://schemas.microsoft.com/office/drawing/2014/main" id="{68F710BB-DAD8-4D8E-DE32-32F993AF928D}"/>
              </a:ext>
            </a:extLst>
          </p:cNvPr>
          <p:cNvCxnSpPr/>
          <p:nvPr/>
        </p:nvCxnSpPr>
        <p:spPr>
          <a:xfrm flipH="1">
            <a:off x="8964292" y="3582116"/>
            <a:ext cx="216027" cy="864766"/>
          </a:xfrm>
          <a:prstGeom prst="straightConnector1">
            <a:avLst/>
          </a:prstGeom>
          <a:noFill/>
          <a:ln w="57150" cap="flat">
            <a:solidFill>
              <a:srgbClr val="EE6611"/>
            </a:solidFill>
            <a:prstDash val="solid"/>
            <a:miter/>
          </a:ln>
        </p:spPr>
      </p:cxnSp>
      <p:cxnSp>
        <p:nvCxnSpPr>
          <p:cNvPr id="11" name="Gerader Verbinder 17">
            <a:extLst>
              <a:ext uri="{FF2B5EF4-FFF2-40B4-BE49-F238E27FC236}">
                <a16:creationId xmlns:a16="http://schemas.microsoft.com/office/drawing/2014/main" id="{07BC054F-358B-7859-9025-A7FAD7832E0F}"/>
              </a:ext>
            </a:extLst>
          </p:cNvPr>
          <p:cNvCxnSpPr/>
          <p:nvPr/>
        </p:nvCxnSpPr>
        <p:spPr>
          <a:xfrm>
            <a:off x="9432959" y="3252913"/>
            <a:ext cx="127559" cy="1193969"/>
          </a:xfrm>
          <a:prstGeom prst="straightConnector1">
            <a:avLst/>
          </a:prstGeom>
          <a:noFill/>
          <a:ln w="57150" cap="flat">
            <a:solidFill>
              <a:srgbClr val="EE6611"/>
            </a:solidFill>
            <a:prstDash val="solid"/>
            <a:miter/>
          </a:ln>
        </p:spPr>
      </p:cxnSp>
      <p:cxnSp>
        <p:nvCxnSpPr>
          <p:cNvPr id="12" name="Gerader Verbinder 18">
            <a:extLst>
              <a:ext uri="{FF2B5EF4-FFF2-40B4-BE49-F238E27FC236}">
                <a16:creationId xmlns:a16="http://schemas.microsoft.com/office/drawing/2014/main" id="{C97BD08B-10D2-57DC-CB12-AC9BA7BC25F2}"/>
              </a:ext>
            </a:extLst>
          </p:cNvPr>
          <p:cNvCxnSpPr/>
          <p:nvPr/>
        </p:nvCxnSpPr>
        <p:spPr>
          <a:xfrm flipH="1">
            <a:off x="9056455" y="3173205"/>
            <a:ext cx="504063" cy="513308"/>
          </a:xfrm>
          <a:prstGeom prst="straightConnector1">
            <a:avLst/>
          </a:prstGeom>
          <a:noFill/>
          <a:ln w="76196" cap="flat">
            <a:solidFill>
              <a:srgbClr val="2F2F2F"/>
            </a:solidFill>
            <a:prstDash val="solid"/>
            <a:miter/>
          </a:ln>
        </p:spPr>
      </p:cxnSp>
      <p:sp>
        <p:nvSpPr>
          <p:cNvPr id="13" name="Textfeld 19">
            <a:extLst>
              <a:ext uri="{FF2B5EF4-FFF2-40B4-BE49-F238E27FC236}">
                <a16:creationId xmlns:a16="http://schemas.microsoft.com/office/drawing/2014/main" id="{EB7D7866-1CA6-E745-EF07-F49E5C2EE316}"/>
              </a:ext>
            </a:extLst>
          </p:cNvPr>
          <p:cNvSpPr txBox="1"/>
          <p:nvPr/>
        </p:nvSpPr>
        <p:spPr>
          <a:xfrm>
            <a:off x="6188357" y="2560320"/>
            <a:ext cx="820738" cy="553998"/>
          </a:xfrm>
          <a:prstGeom prst="rect">
            <a:avLst/>
          </a:prstGeom>
          <a:noFill/>
          <a:ln cap="flat">
            <a:noFill/>
          </a:ln>
        </p:spPr>
        <p:txBody>
          <a:bodyPr vert="horz" wrap="non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EE6611"/>
                </a:solidFill>
                <a:uFillTx/>
                <a:latin typeface="Arial" pitchFamily="34"/>
                <a:cs typeface="Arial" pitchFamily="34"/>
              </a:rPr>
              <a:t>Driver 1</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0" cap="none" spc="0" baseline="0">
                <a:solidFill>
                  <a:srgbClr val="7F2704"/>
                </a:solidFill>
                <a:uFillTx/>
                <a:latin typeface="Arial" pitchFamily="34"/>
                <a:cs typeface="Arial" pitchFamily="34"/>
              </a:rPr>
              <a:t>Witness</a:t>
            </a:r>
            <a:endParaRPr lang="en-GB" sz="1800" b="0" i="0" u="none" strike="noStrike" kern="1200" cap="none" spc="0" baseline="0">
              <a:solidFill>
                <a:srgbClr val="7F2704"/>
              </a:solidFill>
              <a:uFillTx/>
              <a:latin typeface="Arial" pitchFamily="34"/>
              <a:cs typeface="Arial" pitchFamily="34"/>
            </a:endParaRPr>
          </a:p>
        </p:txBody>
      </p:sp>
      <p:sp>
        <p:nvSpPr>
          <p:cNvPr id="14" name="Textfeld 20">
            <a:extLst>
              <a:ext uri="{FF2B5EF4-FFF2-40B4-BE49-F238E27FC236}">
                <a16:creationId xmlns:a16="http://schemas.microsoft.com/office/drawing/2014/main" id="{0976FD4E-B8E6-28E6-4E2D-0C96E0A78943}"/>
              </a:ext>
            </a:extLst>
          </p:cNvPr>
          <p:cNvSpPr txBox="1"/>
          <p:nvPr/>
        </p:nvSpPr>
        <p:spPr>
          <a:xfrm>
            <a:off x="8876464" y="4473071"/>
            <a:ext cx="807908" cy="276999"/>
          </a:xfrm>
          <a:prstGeom prst="rect">
            <a:avLst/>
          </a:prstGeom>
          <a:noFill/>
          <a:ln cap="flat">
            <a:noFill/>
          </a:ln>
        </p:spPr>
        <p:txBody>
          <a:bodyPr vert="horz" wrap="non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EE6611"/>
                </a:solidFill>
                <a:uFillTx/>
                <a:latin typeface="Arial" pitchFamily="34"/>
                <a:cs typeface="Arial" pitchFamily="34"/>
              </a:rPr>
              <a:t>Driver 2</a:t>
            </a:r>
            <a:endParaRPr lang="en-GB" sz="1800" b="0" i="0" u="none" strike="noStrike" kern="1200" cap="none" spc="0" baseline="0">
              <a:solidFill>
                <a:srgbClr val="EE6611"/>
              </a:solidFill>
              <a:uFillTx/>
              <a:latin typeface="Arial" pitchFamily="34"/>
              <a:cs typeface="Arial" pitchFamily="34"/>
            </a:endParaRPr>
          </a:p>
        </p:txBody>
      </p:sp>
      <p:sp>
        <p:nvSpPr>
          <p:cNvPr id="15" name="Textfeld 21">
            <a:extLst>
              <a:ext uri="{FF2B5EF4-FFF2-40B4-BE49-F238E27FC236}">
                <a16:creationId xmlns:a16="http://schemas.microsoft.com/office/drawing/2014/main" id="{16153B27-2525-E0CD-CC3A-8C09BA4332F9}"/>
              </a:ext>
            </a:extLst>
          </p:cNvPr>
          <p:cNvSpPr txBox="1"/>
          <p:nvPr/>
        </p:nvSpPr>
        <p:spPr>
          <a:xfrm>
            <a:off x="7187248" y="3828355"/>
            <a:ext cx="961802" cy="276999"/>
          </a:xfrm>
          <a:prstGeom prst="rect">
            <a:avLst/>
          </a:prstGeom>
          <a:noFill/>
          <a:ln cap="flat">
            <a:noFill/>
          </a:ln>
        </p:spPr>
        <p:txBody>
          <a:bodyPr vert="horz" wrap="non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33A0"/>
                </a:solidFill>
                <a:uFillTx/>
                <a:latin typeface="Arial" pitchFamily="34"/>
                <a:cs typeface="Arial" pitchFamily="34"/>
              </a:rPr>
              <a:t>Plasma 1</a:t>
            </a:r>
            <a:endParaRPr lang="en-GB" sz="1800" b="0" i="0" u="none" strike="noStrike" kern="1200" cap="none" spc="0" baseline="0">
              <a:solidFill>
                <a:srgbClr val="0033A0"/>
              </a:solidFill>
              <a:uFillTx/>
              <a:latin typeface="Arial" pitchFamily="34"/>
              <a:cs typeface="Arial" pitchFamily="34"/>
            </a:endParaRPr>
          </a:p>
        </p:txBody>
      </p:sp>
      <p:sp>
        <p:nvSpPr>
          <p:cNvPr id="16" name="Textfeld 22">
            <a:extLst>
              <a:ext uri="{FF2B5EF4-FFF2-40B4-BE49-F238E27FC236}">
                <a16:creationId xmlns:a16="http://schemas.microsoft.com/office/drawing/2014/main" id="{980BDFA0-FF30-5236-8944-440D34A904F8}"/>
              </a:ext>
            </a:extLst>
          </p:cNvPr>
          <p:cNvSpPr txBox="1"/>
          <p:nvPr/>
        </p:nvSpPr>
        <p:spPr>
          <a:xfrm>
            <a:off x="9810679" y="3828355"/>
            <a:ext cx="961802" cy="276999"/>
          </a:xfrm>
          <a:prstGeom prst="rect">
            <a:avLst/>
          </a:prstGeom>
          <a:noFill/>
          <a:ln cap="flat">
            <a:noFill/>
          </a:ln>
        </p:spPr>
        <p:txBody>
          <a:bodyPr vert="horz" wrap="non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33A0"/>
                </a:solidFill>
                <a:uFillTx/>
                <a:latin typeface="Arial" pitchFamily="34"/>
                <a:cs typeface="Arial" pitchFamily="34"/>
              </a:rPr>
              <a:t>Plasma 2</a:t>
            </a:r>
            <a:endParaRPr lang="en-GB" sz="1800" b="0" i="0" u="none" strike="noStrike" kern="1200" cap="none" spc="0" baseline="0">
              <a:solidFill>
                <a:srgbClr val="0033A0"/>
              </a:solidFill>
              <a:uFillTx/>
              <a:latin typeface="Arial" pitchFamily="34"/>
              <a:cs typeface="Arial" pitchFamily="34"/>
            </a:endParaRPr>
          </a:p>
        </p:txBody>
      </p:sp>
      <p:sp>
        <p:nvSpPr>
          <p:cNvPr id="17" name="Textfeld 23">
            <a:extLst>
              <a:ext uri="{FF2B5EF4-FFF2-40B4-BE49-F238E27FC236}">
                <a16:creationId xmlns:a16="http://schemas.microsoft.com/office/drawing/2014/main" id="{A17679D2-57C0-294F-306B-961682DC61B8}"/>
              </a:ext>
            </a:extLst>
          </p:cNvPr>
          <p:cNvSpPr txBox="1"/>
          <p:nvPr/>
        </p:nvSpPr>
        <p:spPr>
          <a:xfrm>
            <a:off x="8964292" y="2356847"/>
            <a:ext cx="846386" cy="553998"/>
          </a:xfrm>
          <a:prstGeom prst="rect">
            <a:avLst/>
          </a:prstGeom>
          <a:noFill/>
          <a:ln cap="flat">
            <a:noFill/>
          </a:ln>
        </p:spPr>
        <p:txBody>
          <a:bodyPr vert="horz" wrap="non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7F2704"/>
                </a:solidFill>
                <a:uFillTx/>
                <a:latin typeface="Arial" pitchFamily="34"/>
                <a:cs typeface="Arial" pitchFamily="34"/>
              </a:rPr>
              <a:t>Refocus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0" cap="none" spc="0" baseline="0">
                <a:solidFill>
                  <a:srgbClr val="7F2704"/>
                </a:solidFill>
                <a:uFillTx/>
                <a:latin typeface="Arial" pitchFamily="34"/>
                <a:cs typeface="Arial" pitchFamily="34"/>
              </a:rPr>
              <a:t>Witness</a:t>
            </a:r>
            <a:endParaRPr lang="en-GB" sz="1800" b="0" i="0" u="none" strike="noStrike" kern="1200" cap="none" spc="0" baseline="0">
              <a:solidFill>
                <a:srgbClr val="7F2704"/>
              </a:solidFill>
              <a:uFillTx/>
              <a:latin typeface="Arial" pitchFamily="34"/>
              <a:cs typeface="Arial" pitchFamily="34"/>
            </a:endParaRPr>
          </a:p>
        </p:txBody>
      </p:sp>
      <p:cxnSp>
        <p:nvCxnSpPr>
          <p:cNvPr id="18" name="Gerader Verbinder 15">
            <a:extLst>
              <a:ext uri="{FF2B5EF4-FFF2-40B4-BE49-F238E27FC236}">
                <a16:creationId xmlns:a16="http://schemas.microsoft.com/office/drawing/2014/main" id="{2EBCFB42-AAC2-0D5C-7C8C-01C4C7C69CF3}"/>
              </a:ext>
            </a:extLst>
          </p:cNvPr>
          <p:cNvCxnSpPr/>
          <p:nvPr/>
        </p:nvCxnSpPr>
        <p:spPr>
          <a:xfrm flipH="1" flipV="1">
            <a:off x="8251664" y="3383389"/>
            <a:ext cx="251414" cy="171057"/>
          </a:xfrm>
          <a:prstGeom prst="straightConnector1">
            <a:avLst/>
          </a:prstGeom>
          <a:noFill/>
          <a:ln w="57150" cap="flat">
            <a:solidFill>
              <a:srgbClr val="EE6611"/>
            </a:solidFill>
            <a:prstDash val="solid"/>
            <a:miter/>
          </a:ln>
        </p:spPr>
      </p:cxnSp>
      <p:cxnSp>
        <p:nvCxnSpPr>
          <p:cNvPr id="19" name="Gerader Verbinder 17">
            <a:extLst>
              <a:ext uri="{FF2B5EF4-FFF2-40B4-BE49-F238E27FC236}">
                <a16:creationId xmlns:a16="http://schemas.microsoft.com/office/drawing/2014/main" id="{EBC57ABE-A12E-32ED-5F5F-235EF36F6D2B}"/>
              </a:ext>
            </a:extLst>
          </p:cNvPr>
          <p:cNvCxnSpPr/>
          <p:nvPr/>
        </p:nvCxnSpPr>
        <p:spPr>
          <a:xfrm>
            <a:off x="8356344" y="2374724"/>
            <a:ext cx="127559" cy="1193968"/>
          </a:xfrm>
          <a:prstGeom prst="straightConnector1">
            <a:avLst/>
          </a:prstGeom>
          <a:noFill/>
          <a:ln w="57150" cap="flat">
            <a:solidFill>
              <a:srgbClr val="EE6611"/>
            </a:solidFill>
            <a:prstDash val="solid"/>
            <a:miter/>
          </a:ln>
        </p:spPr>
      </p:cxnSp>
      <p:cxnSp>
        <p:nvCxnSpPr>
          <p:cNvPr id="20" name="Gerader Verbinder 16">
            <a:extLst>
              <a:ext uri="{FF2B5EF4-FFF2-40B4-BE49-F238E27FC236}">
                <a16:creationId xmlns:a16="http://schemas.microsoft.com/office/drawing/2014/main" id="{4CCC26C1-090E-17F8-365F-49097B37C3E0}"/>
              </a:ext>
            </a:extLst>
          </p:cNvPr>
          <p:cNvCxnSpPr/>
          <p:nvPr/>
        </p:nvCxnSpPr>
        <p:spPr>
          <a:xfrm flipH="1">
            <a:off x="8652482" y="2484571"/>
            <a:ext cx="216027" cy="864766"/>
          </a:xfrm>
          <a:prstGeom prst="straightConnector1">
            <a:avLst/>
          </a:prstGeom>
          <a:noFill/>
          <a:ln w="57150" cap="flat">
            <a:solidFill>
              <a:srgbClr val="EE6611"/>
            </a:solidFill>
            <a:prstDash val="solid"/>
            <a:miter/>
          </a:ln>
        </p:spPr>
      </p:cxnSp>
      <p:cxnSp>
        <p:nvCxnSpPr>
          <p:cNvPr id="21" name="Gerader Verbinder 14">
            <a:extLst>
              <a:ext uri="{FF2B5EF4-FFF2-40B4-BE49-F238E27FC236}">
                <a16:creationId xmlns:a16="http://schemas.microsoft.com/office/drawing/2014/main" id="{A333A8E9-3306-0EBE-DAE9-506E1846055F}"/>
              </a:ext>
            </a:extLst>
          </p:cNvPr>
          <p:cNvCxnSpPr/>
          <p:nvPr/>
        </p:nvCxnSpPr>
        <p:spPr>
          <a:xfrm flipV="1">
            <a:off x="8251664" y="3246156"/>
            <a:ext cx="504054" cy="139382"/>
          </a:xfrm>
          <a:prstGeom prst="straightConnector1">
            <a:avLst/>
          </a:prstGeom>
          <a:noFill/>
          <a:ln w="57150" cap="flat">
            <a:solidFill>
              <a:srgbClr val="EE6611"/>
            </a:solidFill>
            <a:prstDash val="solid"/>
            <a:miter/>
          </a:ln>
        </p:spPr>
      </p:cxnSp>
      <p:cxnSp>
        <p:nvCxnSpPr>
          <p:cNvPr id="22" name="Gerader Verbinder 18">
            <a:extLst>
              <a:ext uri="{FF2B5EF4-FFF2-40B4-BE49-F238E27FC236}">
                <a16:creationId xmlns:a16="http://schemas.microsoft.com/office/drawing/2014/main" id="{5F62F79E-A492-2DDF-7201-E86F1CF0593E}"/>
              </a:ext>
            </a:extLst>
          </p:cNvPr>
          <p:cNvCxnSpPr/>
          <p:nvPr/>
        </p:nvCxnSpPr>
        <p:spPr>
          <a:xfrm flipH="1">
            <a:off x="8357515" y="3146925"/>
            <a:ext cx="504063" cy="513308"/>
          </a:xfrm>
          <a:prstGeom prst="straightConnector1">
            <a:avLst/>
          </a:prstGeom>
          <a:noFill/>
          <a:ln w="76196" cap="flat">
            <a:solidFill>
              <a:srgbClr val="2F2F2F"/>
            </a:solidFill>
            <a:prstDash val="solid"/>
            <a:miter/>
          </a:ln>
        </p:spPr>
      </p:cxnSp>
      <p:pic>
        <p:nvPicPr>
          <p:cNvPr id="23" name="Grafik 25">
            <a:extLst>
              <a:ext uri="{FF2B5EF4-FFF2-40B4-BE49-F238E27FC236}">
                <a16:creationId xmlns:a16="http://schemas.microsoft.com/office/drawing/2014/main" id="{EF724541-DA1C-C994-F62B-8520EA567426}"/>
              </a:ext>
            </a:extLst>
          </p:cNvPr>
          <p:cNvPicPr>
            <a:picLocks noChangeAspect="1"/>
          </p:cNvPicPr>
          <p:nvPr/>
        </p:nvPicPr>
        <p:blipFill>
          <a:blip r:embed="rId3"/>
          <a:stretch>
            <a:fillRect/>
          </a:stretch>
        </p:blipFill>
        <p:spPr>
          <a:xfrm>
            <a:off x="647605" y="2828358"/>
            <a:ext cx="3812170" cy="2008150"/>
          </a:xfrm>
          <a:prstGeom prst="rect">
            <a:avLst/>
          </a:prstGeom>
          <a:solidFill>
            <a:srgbClr val="EE6611"/>
          </a:solidFill>
          <a:ln cap="flat">
            <a:noFill/>
          </a:ln>
        </p:spPr>
      </p:pic>
      <p:sp>
        <p:nvSpPr>
          <p:cNvPr id="24" name="Rechteck 9">
            <a:extLst>
              <a:ext uri="{FF2B5EF4-FFF2-40B4-BE49-F238E27FC236}">
                <a16:creationId xmlns:a16="http://schemas.microsoft.com/office/drawing/2014/main" id="{1777D63E-1D37-A3FA-FE9B-94A9C2D3A94A}"/>
              </a:ext>
            </a:extLst>
          </p:cNvPr>
          <p:cNvSpPr/>
          <p:nvPr/>
        </p:nvSpPr>
        <p:spPr>
          <a:xfrm>
            <a:off x="1567583" y="1702311"/>
            <a:ext cx="1152125" cy="648071"/>
          </a:xfrm>
          <a:prstGeom prst="rect">
            <a:avLst/>
          </a:prstGeom>
          <a:solidFill>
            <a:srgbClr val="93C4DE"/>
          </a:solidFill>
          <a:ln w="12701" cap="flat">
            <a:solidFill>
              <a:srgbClr val="000F4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pitchFamily="34"/>
              <a:cs typeface="Arial" pitchFamily="34"/>
            </a:endParaRPr>
          </a:p>
        </p:txBody>
      </p:sp>
      <p:sp>
        <p:nvSpPr>
          <p:cNvPr id="25" name="Trapezoid 11">
            <a:extLst>
              <a:ext uri="{FF2B5EF4-FFF2-40B4-BE49-F238E27FC236}">
                <a16:creationId xmlns:a16="http://schemas.microsoft.com/office/drawing/2014/main" id="{435DDE64-3A3D-14EB-7C70-FA7CEBDACB96}"/>
              </a:ext>
            </a:extLst>
          </p:cNvPr>
          <p:cNvSpPr/>
          <p:nvPr/>
        </p:nvSpPr>
        <p:spPr>
          <a:xfrm rot="5400013">
            <a:off x="973850" y="1621639"/>
            <a:ext cx="360035" cy="827339"/>
          </a:xfrm>
          <a:custGeom>
            <a:avLst/>
            <a:gdLst>
              <a:gd name="f0" fmla="val 10800000"/>
              <a:gd name="f1" fmla="val 5400000"/>
              <a:gd name="f2" fmla="val 180"/>
              <a:gd name="f3" fmla="val w"/>
              <a:gd name="f4" fmla="val h"/>
              <a:gd name="f5" fmla="val ss"/>
              <a:gd name="f6" fmla="val 0"/>
              <a:gd name="f7" fmla="val 39939"/>
              <a:gd name="f8" fmla="+- 0 0 -270"/>
              <a:gd name="f9" fmla="+- 0 0 -9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30 f26 1"/>
              <a:gd name="f35" fmla="*/ f29 f26 1"/>
              <a:gd name="f36" fmla="*/ f32 1 2"/>
              <a:gd name="f37" fmla="*/ f32 1 3"/>
              <a:gd name="f38" fmla="*/ f33 1 4"/>
              <a:gd name="f39" fmla="min f33 f32"/>
              <a:gd name="f40" fmla="*/ 50000 f33 1"/>
              <a:gd name="f41" fmla="+- f6 f36 0"/>
              <a:gd name="f42" fmla="*/ f40 1 f39"/>
              <a:gd name="f43" fmla="*/ f39 f7 1"/>
              <a:gd name="f44" fmla="*/ f38 f7 1"/>
              <a:gd name="f45" fmla="*/ f37 f7 1"/>
              <a:gd name="f46" fmla="*/ f43 1 200000"/>
              <a:gd name="f47" fmla="*/ f43 1 100000"/>
              <a:gd name="f48" fmla="*/ f44 1 f42"/>
              <a:gd name="f49" fmla="*/ f45 1 f42"/>
              <a:gd name="f50" fmla="*/ f41 f26 1"/>
              <a:gd name="f51" fmla="+- f29 0 f47"/>
              <a:gd name="f52" fmla="+- f29 0 f46"/>
              <a:gd name="f53" fmla="+- f29 0 f48"/>
              <a:gd name="f54" fmla="*/ f48 f26 1"/>
              <a:gd name="f55" fmla="*/ f49 f26 1"/>
              <a:gd name="f56" fmla="*/ f47 f26 1"/>
              <a:gd name="f57" fmla="*/ f46 f26 1"/>
              <a:gd name="f58" fmla="*/ f53 f26 1"/>
              <a:gd name="f59" fmla="*/ f51 f26 1"/>
              <a:gd name="f60" fmla="*/ f52 f26 1"/>
            </a:gdLst>
            <a:ahLst/>
            <a:cxnLst>
              <a:cxn ang="3cd4">
                <a:pos x="hc" y="t"/>
              </a:cxn>
              <a:cxn ang="0">
                <a:pos x="r" y="vc"/>
              </a:cxn>
              <a:cxn ang="cd4">
                <a:pos x="hc" y="b"/>
              </a:cxn>
              <a:cxn ang="cd2">
                <a:pos x="l" y="vc"/>
              </a:cxn>
              <a:cxn ang="f24">
                <a:pos x="f57" y="f50"/>
              </a:cxn>
              <a:cxn ang="f25">
                <a:pos x="f60" y="f50"/>
              </a:cxn>
            </a:cxnLst>
            <a:rect l="f54" t="f55" r="f58" b="f34"/>
            <a:pathLst>
              <a:path>
                <a:moveTo>
                  <a:pt x="f31" y="f34"/>
                </a:moveTo>
                <a:lnTo>
                  <a:pt x="f56" y="f31"/>
                </a:lnTo>
                <a:lnTo>
                  <a:pt x="f59" y="f31"/>
                </a:lnTo>
                <a:lnTo>
                  <a:pt x="f35" y="f34"/>
                </a:lnTo>
                <a:close/>
              </a:path>
            </a:pathLst>
          </a:custGeom>
          <a:solidFill>
            <a:srgbClr val="EE661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C95ABD"/>
              </a:solidFill>
              <a:uFillTx/>
              <a:latin typeface="Arial" pitchFamily="34"/>
              <a:cs typeface="Arial" pitchFamily="34"/>
            </a:endParaRPr>
          </a:p>
        </p:txBody>
      </p:sp>
      <p:sp>
        <p:nvSpPr>
          <p:cNvPr id="26" name="Textfeld 19">
            <a:extLst>
              <a:ext uri="{FF2B5EF4-FFF2-40B4-BE49-F238E27FC236}">
                <a16:creationId xmlns:a16="http://schemas.microsoft.com/office/drawing/2014/main" id="{F008215D-766D-8241-A740-050BA0420AFC}"/>
              </a:ext>
            </a:extLst>
          </p:cNvPr>
          <p:cNvSpPr txBox="1"/>
          <p:nvPr/>
        </p:nvSpPr>
        <p:spPr>
          <a:xfrm>
            <a:off x="740206" y="1045909"/>
            <a:ext cx="615555" cy="276999"/>
          </a:xfrm>
          <a:prstGeom prst="rect">
            <a:avLst/>
          </a:prstGeom>
          <a:noFill/>
          <a:ln cap="flat">
            <a:noFill/>
          </a:ln>
        </p:spPr>
        <p:txBody>
          <a:bodyPr vert="horz" wrap="non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EE6611"/>
                </a:solidFill>
                <a:uFillTx/>
                <a:latin typeface="Arial" pitchFamily="34"/>
                <a:cs typeface="Arial" pitchFamily="34"/>
              </a:rPr>
              <a:t>Driver</a:t>
            </a:r>
            <a:endParaRPr lang="en-GB" sz="1800" b="0" i="0" u="none" strike="noStrike" kern="1200" cap="none" spc="0" baseline="0">
              <a:solidFill>
                <a:srgbClr val="EE6611"/>
              </a:solidFill>
              <a:uFillTx/>
              <a:latin typeface="Arial" pitchFamily="34"/>
              <a:cs typeface="Arial" pitchFamily="34"/>
            </a:endParaRPr>
          </a:p>
        </p:txBody>
      </p:sp>
      <p:sp>
        <p:nvSpPr>
          <p:cNvPr id="27" name="Textfeld 21">
            <a:extLst>
              <a:ext uri="{FF2B5EF4-FFF2-40B4-BE49-F238E27FC236}">
                <a16:creationId xmlns:a16="http://schemas.microsoft.com/office/drawing/2014/main" id="{C439EBC6-3D17-DDCE-EC0A-A0BD4745A398}"/>
              </a:ext>
            </a:extLst>
          </p:cNvPr>
          <p:cNvSpPr txBox="1"/>
          <p:nvPr/>
        </p:nvSpPr>
        <p:spPr>
          <a:xfrm>
            <a:off x="1758921" y="1357856"/>
            <a:ext cx="769440" cy="276999"/>
          </a:xfrm>
          <a:prstGeom prst="rect">
            <a:avLst/>
          </a:prstGeom>
          <a:noFill/>
          <a:ln cap="flat">
            <a:noFill/>
          </a:ln>
        </p:spPr>
        <p:txBody>
          <a:bodyPr vert="horz" wrap="non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33A0"/>
                </a:solidFill>
                <a:uFillTx/>
                <a:latin typeface="Arial" pitchFamily="34"/>
                <a:cs typeface="Arial" pitchFamily="34"/>
              </a:rPr>
              <a:t>Plasma</a:t>
            </a:r>
            <a:endParaRPr lang="en-GB" sz="1800" b="0" i="0" u="none" strike="noStrike" kern="1200" cap="none" spc="0" baseline="0">
              <a:solidFill>
                <a:srgbClr val="0033A0"/>
              </a:solidFill>
              <a:uFillTx/>
              <a:latin typeface="Arial" pitchFamily="34"/>
              <a:cs typeface="Arial" pitchFamily="34"/>
            </a:endParaRPr>
          </a:p>
        </p:txBody>
      </p:sp>
      <p:sp>
        <p:nvSpPr>
          <p:cNvPr id="28" name="Textfeld 31">
            <a:extLst>
              <a:ext uri="{FF2B5EF4-FFF2-40B4-BE49-F238E27FC236}">
                <a16:creationId xmlns:a16="http://schemas.microsoft.com/office/drawing/2014/main" id="{CC65F6DD-AC05-3652-6CEC-7260C8CDB121}"/>
              </a:ext>
            </a:extLst>
          </p:cNvPr>
          <p:cNvSpPr txBox="1"/>
          <p:nvPr/>
        </p:nvSpPr>
        <p:spPr>
          <a:xfrm>
            <a:off x="545275" y="1273987"/>
            <a:ext cx="1005401"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7F2704"/>
                </a:solidFill>
                <a:uFillTx/>
                <a:latin typeface="Arial" pitchFamily="34"/>
                <a:cs typeface="Arial" pitchFamily="34"/>
              </a:rPr>
              <a:t>Witness</a:t>
            </a:r>
            <a:endParaRPr lang="en-GB" sz="1800" b="0" i="0" u="none" strike="noStrike" kern="1200" cap="none" spc="0" baseline="0">
              <a:solidFill>
                <a:srgbClr val="7F2704"/>
              </a:solidFill>
              <a:uFillTx/>
              <a:latin typeface="Arial" pitchFamily="34"/>
              <a:cs typeface="Arial" pitchFamily="34"/>
            </a:endParaRPr>
          </a:p>
        </p:txBody>
      </p:sp>
      <p:cxnSp>
        <p:nvCxnSpPr>
          <p:cNvPr id="29" name="Gerader Verbinder 33">
            <a:extLst>
              <a:ext uri="{FF2B5EF4-FFF2-40B4-BE49-F238E27FC236}">
                <a16:creationId xmlns:a16="http://schemas.microsoft.com/office/drawing/2014/main" id="{07418E83-5217-3C2F-19C4-F880C902F51C}"/>
              </a:ext>
            </a:extLst>
          </p:cNvPr>
          <p:cNvCxnSpPr/>
          <p:nvPr/>
        </p:nvCxnSpPr>
        <p:spPr>
          <a:xfrm flipH="1">
            <a:off x="1047975" y="2336548"/>
            <a:ext cx="519571" cy="622541"/>
          </a:xfrm>
          <a:prstGeom prst="straightConnector1">
            <a:avLst/>
          </a:prstGeom>
          <a:noFill/>
          <a:ln w="19046" cap="flat">
            <a:solidFill>
              <a:srgbClr val="93C4DE"/>
            </a:solidFill>
            <a:prstDash val="solid"/>
            <a:miter/>
          </a:ln>
        </p:spPr>
      </p:cxnSp>
      <p:cxnSp>
        <p:nvCxnSpPr>
          <p:cNvPr id="30" name="Gerader Verbinder 35">
            <a:extLst>
              <a:ext uri="{FF2B5EF4-FFF2-40B4-BE49-F238E27FC236}">
                <a16:creationId xmlns:a16="http://schemas.microsoft.com/office/drawing/2014/main" id="{68143CEB-2CEC-DAF8-0473-A8D89D5DB643}"/>
              </a:ext>
            </a:extLst>
          </p:cNvPr>
          <p:cNvCxnSpPr/>
          <p:nvPr/>
        </p:nvCxnSpPr>
        <p:spPr>
          <a:xfrm>
            <a:off x="2719663" y="2362105"/>
            <a:ext cx="815910" cy="601309"/>
          </a:xfrm>
          <a:prstGeom prst="straightConnector1">
            <a:avLst/>
          </a:prstGeom>
          <a:noFill/>
          <a:ln w="19046" cap="flat">
            <a:solidFill>
              <a:srgbClr val="93C4DE"/>
            </a:solidFill>
            <a:prstDash val="solid"/>
            <a:miter/>
          </a:ln>
        </p:spPr>
      </p:cxnSp>
      <p:sp>
        <p:nvSpPr>
          <p:cNvPr id="31" name="Textfeld 19">
            <a:extLst>
              <a:ext uri="{FF2B5EF4-FFF2-40B4-BE49-F238E27FC236}">
                <a16:creationId xmlns:a16="http://schemas.microsoft.com/office/drawing/2014/main" id="{5E363790-30DE-D456-B6B2-771685F2050F}"/>
              </a:ext>
            </a:extLst>
          </p:cNvPr>
          <p:cNvSpPr txBox="1"/>
          <p:nvPr/>
        </p:nvSpPr>
        <p:spPr>
          <a:xfrm>
            <a:off x="2571987" y="3153601"/>
            <a:ext cx="615555" cy="276999"/>
          </a:xfrm>
          <a:prstGeom prst="rect">
            <a:avLst/>
          </a:prstGeom>
          <a:noFill/>
          <a:ln cap="flat">
            <a:noFill/>
          </a:ln>
        </p:spPr>
        <p:txBody>
          <a:bodyPr vert="horz" wrap="non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C95ABD"/>
                </a:solidFill>
                <a:uFillTx/>
                <a:latin typeface="Arial" pitchFamily="34"/>
                <a:cs typeface="Arial" pitchFamily="34"/>
              </a:rPr>
              <a:t>Driver</a:t>
            </a:r>
            <a:endParaRPr lang="en-GB" sz="1800" b="0" i="0" u="none" strike="noStrike" kern="1200" cap="none" spc="0" baseline="0">
              <a:solidFill>
                <a:srgbClr val="C95ABD"/>
              </a:solidFill>
              <a:uFillTx/>
              <a:latin typeface="Arial" pitchFamily="34"/>
              <a:cs typeface="Arial" pitchFamily="34"/>
            </a:endParaRPr>
          </a:p>
        </p:txBody>
      </p:sp>
      <p:sp>
        <p:nvSpPr>
          <p:cNvPr id="32" name="Textfeld 38">
            <a:extLst>
              <a:ext uri="{FF2B5EF4-FFF2-40B4-BE49-F238E27FC236}">
                <a16:creationId xmlns:a16="http://schemas.microsoft.com/office/drawing/2014/main" id="{5EACBE1C-9D0B-DAAA-3603-C458A211CECE}"/>
              </a:ext>
            </a:extLst>
          </p:cNvPr>
          <p:cNvSpPr txBox="1"/>
          <p:nvPr/>
        </p:nvSpPr>
        <p:spPr>
          <a:xfrm>
            <a:off x="1190082" y="3104424"/>
            <a:ext cx="1005401"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Arial" pitchFamily="34"/>
                <a:cs typeface="Arial" pitchFamily="34"/>
              </a:rPr>
              <a:t>Witness</a:t>
            </a:r>
            <a:endParaRPr lang="en-GB" sz="1800" b="0" i="0" u="none" strike="noStrike" kern="1200" cap="none" spc="0" baseline="0">
              <a:solidFill>
                <a:srgbClr val="000000"/>
              </a:solidFill>
              <a:uFillTx/>
              <a:latin typeface="Arial" pitchFamily="34"/>
              <a:cs typeface="Arial" pitchFamily="34"/>
            </a:endParaRPr>
          </a:p>
        </p:txBody>
      </p:sp>
      <p:sp>
        <p:nvSpPr>
          <p:cNvPr id="33" name="Textfeld 39">
            <a:extLst>
              <a:ext uri="{FF2B5EF4-FFF2-40B4-BE49-F238E27FC236}">
                <a16:creationId xmlns:a16="http://schemas.microsoft.com/office/drawing/2014/main" id="{317BE689-85E6-63CD-059B-6CD601B51A3E}"/>
              </a:ext>
            </a:extLst>
          </p:cNvPr>
          <p:cNvSpPr txBox="1"/>
          <p:nvPr/>
        </p:nvSpPr>
        <p:spPr>
          <a:xfrm>
            <a:off x="449125" y="4911352"/>
            <a:ext cx="4900644" cy="1323438"/>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Arial" pitchFamily="34"/>
                <a:cs typeface="Arial" pitchFamily="34"/>
              </a:rPr>
              <a:t>Driver loses energy</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Arial" pitchFamily="34"/>
                <a:cs typeface="Arial" pitchFamily="34"/>
              </a:rPr>
              <a:t>Witness gains energy</a:t>
            </a:r>
          </a:p>
          <a:p>
            <a:pPr marL="742950" marR="0" lvl="1"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Arial" pitchFamily="34"/>
                <a:cs typeface="Arial" pitchFamily="34"/>
              </a:rPr>
              <a:t>Energy gain per stage depends on the drive, witness and plasma parameters</a:t>
            </a:r>
          </a:p>
          <a:p>
            <a:pPr marL="285750" marR="0" lvl="0" indent="-285750" algn="l" defTabSz="914400" rtl="0" fontAlgn="auto" hangingPunct="1">
              <a:lnSpc>
                <a:spcPct val="100000"/>
              </a:lnSpc>
              <a:spcBef>
                <a:spcPts val="0"/>
              </a:spcBef>
              <a:spcAft>
                <a:spcPts val="0"/>
              </a:spcAft>
              <a:buSzPct val="100000"/>
              <a:buFont typeface="Wingdings" pitchFamily="2"/>
              <a:buChar char="à"/>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Arial" pitchFamily="34"/>
                <a:cs typeface="Arial" pitchFamily="34"/>
              </a:rPr>
              <a:t>One plasma stage may be sufficient</a:t>
            </a:r>
            <a:endParaRPr lang="en-GB" sz="1600" b="0" i="0" u="none" strike="noStrike" kern="1200" cap="none" spc="0" baseline="0">
              <a:solidFill>
                <a:srgbClr val="000000"/>
              </a:solidFill>
              <a:uFillTx/>
              <a:latin typeface="Arial" pitchFamily="34"/>
              <a:cs typeface="Arial" pitchFamily="34"/>
            </a:endParaRPr>
          </a:p>
        </p:txBody>
      </p:sp>
      <p:cxnSp>
        <p:nvCxnSpPr>
          <p:cNvPr id="34" name="Gerader Verbinder 17">
            <a:extLst>
              <a:ext uri="{FF2B5EF4-FFF2-40B4-BE49-F238E27FC236}">
                <a16:creationId xmlns:a16="http://schemas.microsoft.com/office/drawing/2014/main" id="{2D974F52-70FD-B094-47B7-E0AA1147C532}"/>
              </a:ext>
            </a:extLst>
          </p:cNvPr>
          <p:cNvCxnSpPr/>
          <p:nvPr/>
        </p:nvCxnSpPr>
        <p:spPr>
          <a:xfrm>
            <a:off x="10959184" y="2413878"/>
            <a:ext cx="127559" cy="1193969"/>
          </a:xfrm>
          <a:prstGeom prst="straightConnector1">
            <a:avLst/>
          </a:prstGeom>
          <a:noFill/>
          <a:ln w="57150" cap="flat">
            <a:solidFill>
              <a:srgbClr val="EE6611"/>
            </a:solidFill>
            <a:prstDash val="solid"/>
            <a:miter/>
          </a:ln>
        </p:spPr>
      </p:cxnSp>
      <p:cxnSp>
        <p:nvCxnSpPr>
          <p:cNvPr id="35" name="Gerader Verbinder 16">
            <a:extLst>
              <a:ext uri="{FF2B5EF4-FFF2-40B4-BE49-F238E27FC236}">
                <a16:creationId xmlns:a16="http://schemas.microsoft.com/office/drawing/2014/main" id="{1DCC6749-09BF-FB2C-5A85-610C46BF1DFC}"/>
              </a:ext>
            </a:extLst>
          </p:cNvPr>
          <p:cNvCxnSpPr/>
          <p:nvPr/>
        </p:nvCxnSpPr>
        <p:spPr>
          <a:xfrm flipH="1">
            <a:off x="11255322" y="2523725"/>
            <a:ext cx="216027" cy="864767"/>
          </a:xfrm>
          <a:prstGeom prst="straightConnector1">
            <a:avLst/>
          </a:prstGeom>
          <a:noFill/>
          <a:ln w="57150" cap="flat">
            <a:solidFill>
              <a:srgbClr val="EE6611"/>
            </a:solidFill>
            <a:prstDash val="solid"/>
            <a:miter/>
          </a:ln>
        </p:spPr>
      </p:cxnSp>
      <p:cxnSp>
        <p:nvCxnSpPr>
          <p:cNvPr id="36" name="Gerader Verbinder 14">
            <a:extLst>
              <a:ext uri="{FF2B5EF4-FFF2-40B4-BE49-F238E27FC236}">
                <a16:creationId xmlns:a16="http://schemas.microsoft.com/office/drawing/2014/main" id="{4F2E70B9-EF15-39A8-064A-B389888A2140}"/>
              </a:ext>
            </a:extLst>
          </p:cNvPr>
          <p:cNvCxnSpPr/>
          <p:nvPr/>
        </p:nvCxnSpPr>
        <p:spPr>
          <a:xfrm flipV="1">
            <a:off x="10854504" y="3285311"/>
            <a:ext cx="504053" cy="139382"/>
          </a:xfrm>
          <a:prstGeom prst="straightConnector1">
            <a:avLst/>
          </a:prstGeom>
          <a:noFill/>
          <a:ln w="57150" cap="flat">
            <a:solidFill>
              <a:srgbClr val="EE6611"/>
            </a:solidFill>
            <a:prstDash val="solid"/>
            <a:miter/>
          </a:ln>
        </p:spPr>
      </p:cxnSp>
      <p:cxnSp>
        <p:nvCxnSpPr>
          <p:cNvPr id="37" name="Gerader Verbinder 15">
            <a:extLst>
              <a:ext uri="{FF2B5EF4-FFF2-40B4-BE49-F238E27FC236}">
                <a16:creationId xmlns:a16="http://schemas.microsoft.com/office/drawing/2014/main" id="{11C7BA8C-7048-5B00-AFF4-26623DC9C2AB}"/>
              </a:ext>
            </a:extLst>
          </p:cNvPr>
          <p:cNvCxnSpPr/>
          <p:nvPr/>
        </p:nvCxnSpPr>
        <p:spPr>
          <a:xfrm flipH="1" flipV="1">
            <a:off x="10876211" y="3424034"/>
            <a:ext cx="251415" cy="171057"/>
          </a:xfrm>
          <a:prstGeom prst="straightConnector1">
            <a:avLst/>
          </a:prstGeom>
          <a:noFill/>
          <a:ln w="57150" cap="flat">
            <a:solidFill>
              <a:srgbClr val="EE6611"/>
            </a:solidFill>
            <a:prstDash val="solid"/>
            <a:miter/>
          </a:ln>
        </p:spPr>
      </p:cxnSp>
      <p:sp>
        <p:nvSpPr>
          <p:cNvPr id="38" name="Textfeld 47">
            <a:extLst>
              <a:ext uri="{FF2B5EF4-FFF2-40B4-BE49-F238E27FC236}">
                <a16:creationId xmlns:a16="http://schemas.microsoft.com/office/drawing/2014/main" id="{072D59BD-BA18-8D2A-9BBD-2EE6A3231200}"/>
              </a:ext>
            </a:extLst>
          </p:cNvPr>
          <p:cNvSpPr txBox="1"/>
          <p:nvPr/>
        </p:nvSpPr>
        <p:spPr>
          <a:xfrm>
            <a:off x="6156463" y="1187357"/>
            <a:ext cx="4912559" cy="646334"/>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Arial" pitchFamily="34"/>
                <a:cs typeface="Arial" pitchFamily="34"/>
              </a:rPr>
              <a:t>If the single stage energy gain is not sufficient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Wingdings" pitchFamily="2"/>
                <a:cs typeface="Arial" pitchFamily="34"/>
              </a:rPr>
              <a:t></a:t>
            </a:r>
            <a:r>
              <a:rPr lang="en-US" sz="1800" b="0" i="0" u="none" strike="noStrike" kern="1200" cap="none" spc="0" baseline="0">
                <a:solidFill>
                  <a:srgbClr val="000000"/>
                </a:solidFill>
                <a:uFillTx/>
                <a:latin typeface="Arial" pitchFamily="34"/>
                <a:cs typeface="Arial" pitchFamily="34"/>
              </a:rPr>
              <a:t> Staging until the desired energy is reached</a:t>
            </a:r>
            <a:endParaRPr lang="en-GB" sz="1800" b="0" i="0" u="none" strike="noStrike" kern="1200" cap="none" spc="0" baseline="0">
              <a:solidFill>
                <a:srgbClr val="000000"/>
              </a:solidFill>
              <a:uFillTx/>
              <a:latin typeface="Arial" pitchFamily="34"/>
              <a:cs typeface="Arial" pitchFamily="34"/>
            </a:endParaRPr>
          </a:p>
        </p:txBody>
      </p:sp>
      <p:cxnSp>
        <p:nvCxnSpPr>
          <p:cNvPr id="39" name="Gerader Verbinder 18">
            <a:extLst>
              <a:ext uri="{FF2B5EF4-FFF2-40B4-BE49-F238E27FC236}">
                <a16:creationId xmlns:a16="http://schemas.microsoft.com/office/drawing/2014/main" id="{2397E813-F295-03FF-93AE-5D29FD0F1188}"/>
              </a:ext>
            </a:extLst>
          </p:cNvPr>
          <p:cNvCxnSpPr/>
          <p:nvPr/>
        </p:nvCxnSpPr>
        <p:spPr>
          <a:xfrm flipH="1">
            <a:off x="10960355" y="3186080"/>
            <a:ext cx="504063" cy="513308"/>
          </a:xfrm>
          <a:prstGeom prst="straightConnector1">
            <a:avLst/>
          </a:prstGeom>
          <a:noFill/>
          <a:ln w="76196" cap="flat">
            <a:solidFill>
              <a:srgbClr val="2F2F2F"/>
            </a:solidFill>
            <a:prstDash val="solid"/>
            <a:miter/>
          </a:ln>
        </p:spPr>
      </p:cxnSp>
      <p:sp>
        <p:nvSpPr>
          <p:cNvPr id="40" name="Geschweifte Klammer rechts 48">
            <a:extLst>
              <a:ext uri="{FF2B5EF4-FFF2-40B4-BE49-F238E27FC236}">
                <a16:creationId xmlns:a16="http://schemas.microsoft.com/office/drawing/2014/main" id="{4E83117E-6314-1618-6FA6-D51C158465FD}"/>
              </a:ext>
            </a:extLst>
          </p:cNvPr>
          <p:cNvSpPr/>
          <p:nvPr/>
        </p:nvSpPr>
        <p:spPr>
          <a:xfrm rot="5400013">
            <a:off x="9936135" y="3780614"/>
            <a:ext cx="493995" cy="2562569"/>
          </a:xfrm>
          <a:custGeom>
            <a:avLst>
              <a:gd name="f12" fmla="val 14118"/>
              <a:gd name="f13" fmla="val 51487"/>
            </a:avLst>
            <a:gdLst>
              <a:gd name="f2" fmla="val 10800000"/>
              <a:gd name="f3" fmla="val 5400000"/>
              <a:gd name="f4" fmla="val 16200000"/>
              <a:gd name="f5" fmla="val 180"/>
              <a:gd name="f6" fmla="val w"/>
              <a:gd name="f7" fmla="val h"/>
              <a:gd name="f8" fmla="val ss"/>
              <a:gd name="f9" fmla="val 0"/>
              <a:gd name="f10" fmla="*/ 5419351 1 1725033"/>
              <a:gd name="f11" fmla="+- 0 0 5400000"/>
              <a:gd name="f12" fmla="val 14118"/>
              <a:gd name="f13" fmla="val 51487"/>
              <a:gd name="f14" fmla="+- 0 0 -180"/>
              <a:gd name="f15" fmla="+- 0 0 -270"/>
              <a:gd name="f16" fmla="+- 0 0 -360"/>
              <a:gd name="f17" fmla="abs f6"/>
              <a:gd name="f18" fmla="abs f7"/>
              <a:gd name="f19" fmla="abs f8"/>
              <a:gd name="f20" fmla="val f9"/>
              <a:gd name="f21" fmla="val f13"/>
              <a:gd name="f22" fmla="val f12"/>
              <a:gd name="f23" fmla="+- 2700000 f3 0"/>
              <a:gd name="f24" fmla="*/ f14 f2 1"/>
              <a:gd name="f25" fmla="*/ f15 f2 1"/>
              <a:gd name="f26" fmla="*/ f16 f2 1"/>
              <a:gd name="f27" fmla="?: f17 f6 1"/>
              <a:gd name="f28" fmla="?: f18 f7 1"/>
              <a:gd name="f29" fmla="?: f19 f8 1"/>
              <a:gd name="f30" fmla="*/ f23 f10 1"/>
              <a:gd name="f31" fmla="*/ f24 1 f5"/>
              <a:gd name="f32" fmla="*/ f25 1 f5"/>
              <a:gd name="f33" fmla="*/ f26 1 f5"/>
              <a:gd name="f34" fmla="*/ f27 1 21600"/>
              <a:gd name="f35" fmla="*/ f28 1 21600"/>
              <a:gd name="f36" fmla="*/ 21600 f27 1"/>
              <a:gd name="f37" fmla="*/ 21600 f28 1"/>
              <a:gd name="f38" fmla="*/ f30 1 f2"/>
              <a:gd name="f39" fmla="+- f31 0 f3"/>
              <a:gd name="f40" fmla="+- f32 0 f3"/>
              <a:gd name="f41" fmla="+- f33 0 f3"/>
              <a:gd name="f42" fmla="min f35 f34"/>
              <a:gd name="f43" fmla="*/ f36 1 f29"/>
              <a:gd name="f44" fmla="*/ f37 1 f29"/>
              <a:gd name="f45" fmla="+- 0 0 f38"/>
              <a:gd name="f46" fmla="val f43"/>
              <a:gd name="f47" fmla="val f44"/>
              <a:gd name="f48" fmla="+- 0 0 f45"/>
              <a:gd name="f49" fmla="*/ f20 f42 1"/>
              <a:gd name="f50" fmla="+- f47 0 f20"/>
              <a:gd name="f51" fmla="+- f46 0 f20"/>
              <a:gd name="f52" fmla="*/ f48 f2 1"/>
              <a:gd name="f53" fmla="*/ f46 f42 1"/>
              <a:gd name="f54" fmla="*/ f47 f42 1"/>
              <a:gd name="f55" fmla="*/ f51 1 2"/>
              <a:gd name="f56" fmla="min f51 f50"/>
              <a:gd name="f57" fmla="*/ f50 f21 1"/>
              <a:gd name="f58" fmla="*/ f52 1 f10"/>
              <a:gd name="f59" fmla="+- f20 f55 0"/>
              <a:gd name="f60" fmla="*/ f56 f22 1"/>
              <a:gd name="f61" fmla="*/ f57 1 100000"/>
              <a:gd name="f62" fmla="+- f58 0 f3"/>
              <a:gd name="f63" fmla="*/ f55 f42 1"/>
              <a:gd name="f64" fmla="*/ f60 1 100000"/>
              <a:gd name="f65" fmla="cos 1 f62"/>
              <a:gd name="f66" fmla="sin 1 f62"/>
              <a:gd name="f67" fmla="*/ f59 f42 1"/>
              <a:gd name="f68" fmla="*/ f61 f42 1"/>
              <a:gd name="f69" fmla="+- f61 0 f64"/>
              <a:gd name="f70" fmla="+- f47 0 f64"/>
              <a:gd name="f71" fmla="+- 0 0 f65"/>
              <a:gd name="f72" fmla="+- 0 0 f66"/>
              <a:gd name="f73" fmla="*/ f64 f42 1"/>
              <a:gd name="f74" fmla="+- 0 0 f71"/>
              <a:gd name="f75" fmla="+- 0 0 f72"/>
              <a:gd name="f76" fmla="*/ f69 f42 1"/>
              <a:gd name="f77" fmla="*/ f70 f42 1"/>
              <a:gd name="f78" fmla="*/ f74 f55 1"/>
              <a:gd name="f79" fmla="*/ f75 f64 1"/>
              <a:gd name="f80" fmla="+- f20 f78 0"/>
              <a:gd name="f81" fmla="+- f64 0 f79"/>
              <a:gd name="f82" fmla="+- f47 f79 0"/>
              <a:gd name="f83" fmla="+- f82 0 f64"/>
              <a:gd name="f84" fmla="*/ f81 f42 1"/>
              <a:gd name="f85" fmla="*/ f80 f42 1"/>
              <a:gd name="f86" fmla="*/ f83 f42 1"/>
            </a:gdLst>
            <a:ahLst/>
            <a:cxnLst>
              <a:cxn ang="3cd4">
                <a:pos x="hc" y="t"/>
              </a:cxn>
              <a:cxn ang="0">
                <a:pos x="r" y="vc"/>
              </a:cxn>
              <a:cxn ang="cd4">
                <a:pos x="hc" y="b"/>
              </a:cxn>
              <a:cxn ang="cd2">
                <a:pos x="l" y="vc"/>
              </a:cxn>
              <a:cxn ang="f39">
                <a:pos x="f49" y="f49"/>
              </a:cxn>
              <a:cxn ang="f40">
                <a:pos x="f53" y="f68"/>
              </a:cxn>
              <a:cxn ang="f41">
                <a:pos x="f49" y="f54"/>
              </a:cxn>
            </a:cxnLst>
            <a:rect l="f49" t="f84" r="f85" b="f86"/>
            <a:pathLst>
              <a:path stroke="0">
                <a:moveTo>
                  <a:pt x="f49" y="f49"/>
                </a:moveTo>
                <a:arcTo wR="f63" hR="f73" stAng="f4" swAng="f3"/>
                <a:lnTo>
                  <a:pt x="f67" y="f76"/>
                </a:lnTo>
                <a:arcTo wR="f63" hR="f73" stAng="f2" swAng="f11"/>
                <a:arcTo wR="f63" hR="f73" stAng="f4" swAng="f11"/>
                <a:lnTo>
                  <a:pt x="f67" y="f77"/>
                </a:lnTo>
                <a:arcTo wR="f63" hR="f73" stAng="f9" swAng="f3"/>
                <a:close/>
              </a:path>
              <a:path fill="none">
                <a:moveTo>
                  <a:pt x="f49" y="f49"/>
                </a:moveTo>
                <a:arcTo wR="f63" hR="f73" stAng="f4" swAng="f3"/>
                <a:lnTo>
                  <a:pt x="f67" y="f76"/>
                </a:lnTo>
                <a:arcTo wR="f63" hR="f73" stAng="f2" swAng="f11"/>
                <a:arcTo wR="f63" hR="f73" stAng="f4" swAng="f11"/>
                <a:lnTo>
                  <a:pt x="f67" y="f77"/>
                </a:lnTo>
                <a:arcTo wR="f63" hR="f73" stAng="f9" swAng="f3"/>
              </a:path>
            </a:pathLst>
          </a:custGeom>
          <a:noFill/>
          <a:ln w="38103"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Arial" pitchFamily="34"/>
              <a:cs typeface="Arial" pitchFamily="34"/>
            </a:endParaRPr>
          </a:p>
        </p:txBody>
      </p:sp>
      <p:sp>
        <p:nvSpPr>
          <p:cNvPr id="41" name="Textfeld 49">
            <a:extLst>
              <a:ext uri="{FF2B5EF4-FFF2-40B4-BE49-F238E27FC236}">
                <a16:creationId xmlns:a16="http://schemas.microsoft.com/office/drawing/2014/main" id="{BC4983D3-F258-CAA2-0EB0-BB50EE39CEA7}"/>
              </a:ext>
            </a:extLst>
          </p:cNvPr>
          <p:cNvSpPr txBox="1"/>
          <p:nvPr/>
        </p:nvSpPr>
        <p:spPr>
          <a:xfrm>
            <a:off x="9675751" y="5303199"/>
            <a:ext cx="1007010"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Arial" pitchFamily="34"/>
                <a:cs typeface="Arial" pitchFamily="34"/>
              </a:rPr>
              <a:t>Unit cell</a:t>
            </a:r>
            <a:endParaRPr lang="en-GB" sz="1800" b="0" i="0" u="none" strike="noStrike" kern="1200" cap="none" spc="0" baseline="0">
              <a:solidFill>
                <a:srgbClr val="000000"/>
              </a:solidFill>
              <a:uFillTx/>
              <a:latin typeface="Arial" pitchFamily="34"/>
              <a:cs typeface="Arial" pitchFamily="34"/>
            </a:endParaRPr>
          </a:p>
        </p:txBody>
      </p:sp>
      <p:cxnSp>
        <p:nvCxnSpPr>
          <p:cNvPr id="42" name="Gerade Verbindung mit Pfeil 52">
            <a:extLst>
              <a:ext uri="{FF2B5EF4-FFF2-40B4-BE49-F238E27FC236}">
                <a16:creationId xmlns:a16="http://schemas.microsoft.com/office/drawing/2014/main" id="{D6150D0F-D01B-3512-4446-D4539F462EE5}"/>
              </a:ext>
            </a:extLst>
          </p:cNvPr>
          <p:cNvCxnSpPr>
            <a:stCxn id="43" idx="0"/>
          </p:cNvCxnSpPr>
          <p:nvPr/>
        </p:nvCxnSpPr>
        <p:spPr>
          <a:xfrm flipV="1">
            <a:off x="7478791" y="3566516"/>
            <a:ext cx="1382787" cy="1278222"/>
          </a:xfrm>
          <a:prstGeom prst="straightConnector1">
            <a:avLst/>
          </a:prstGeom>
          <a:noFill/>
          <a:ln w="19046" cap="flat">
            <a:solidFill>
              <a:srgbClr val="000000"/>
            </a:solidFill>
            <a:prstDash val="solid"/>
            <a:miter/>
            <a:tailEnd type="arrow"/>
          </a:ln>
        </p:spPr>
      </p:cxnSp>
      <p:sp>
        <p:nvSpPr>
          <p:cNvPr id="43" name="Textfeld 54">
            <a:extLst>
              <a:ext uri="{FF2B5EF4-FFF2-40B4-BE49-F238E27FC236}">
                <a16:creationId xmlns:a16="http://schemas.microsoft.com/office/drawing/2014/main" id="{9533ABF0-D817-C42C-6956-1C4C1351300F}"/>
              </a:ext>
            </a:extLst>
          </p:cNvPr>
          <p:cNvSpPr txBox="1"/>
          <p:nvPr/>
        </p:nvSpPr>
        <p:spPr>
          <a:xfrm>
            <a:off x="6096003" y="4844738"/>
            <a:ext cx="2765575" cy="923333"/>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Arial" pitchFamily="34"/>
                <a:cs typeface="Arial" pitchFamily="34"/>
              </a:rPr>
              <a:t>Interstage: conventional magnetic optics and/or plasma lenses</a:t>
            </a:r>
            <a:endParaRPr lang="en-GB" sz="1800" b="0" i="0" u="none" strike="noStrike" kern="1200" cap="none" spc="0" baseline="0">
              <a:solidFill>
                <a:srgbClr val="000000"/>
              </a:solidFill>
              <a:uFillTx/>
              <a:latin typeface="Arial" pitchFamily="34"/>
              <a:cs typeface="Arial" pitchFamily="34"/>
            </a:endParaRPr>
          </a:p>
        </p:txBody>
      </p:sp>
      <p:cxnSp>
        <p:nvCxnSpPr>
          <p:cNvPr id="44" name="Gerade Verbindung mit Pfeil 57">
            <a:extLst>
              <a:ext uri="{FF2B5EF4-FFF2-40B4-BE49-F238E27FC236}">
                <a16:creationId xmlns:a16="http://schemas.microsoft.com/office/drawing/2014/main" id="{541F782D-8133-63DE-6498-716DB335A3F6}"/>
              </a:ext>
            </a:extLst>
          </p:cNvPr>
          <p:cNvCxnSpPr/>
          <p:nvPr/>
        </p:nvCxnSpPr>
        <p:spPr>
          <a:xfrm>
            <a:off x="8986494" y="3110871"/>
            <a:ext cx="0" cy="684245"/>
          </a:xfrm>
          <a:prstGeom prst="straightConnector1">
            <a:avLst/>
          </a:prstGeom>
          <a:noFill/>
          <a:ln w="57150" cap="flat">
            <a:solidFill>
              <a:srgbClr val="000000"/>
            </a:solidFill>
            <a:prstDash val="solid"/>
            <a:miter/>
            <a:headEnd type="arrow"/>
            <a:tailEnd type="arrow"/>
          </a:ln>
        </p:spPr>
      </p:cxnSp>
      <p:cxnSp>
        <p:nvCxnSpPr>
          <p:cNvPr id="45" name="Gerade Verbindung mit Pfeil 58">
            <a:extLst>
              <a:ext uri="{FF2B5EF4-FFF2-40B4-BE49-F238E27FC236}">
                <a16:creationId xmlns:a16="http://schemas.microsoft.com/office/drawing/2014/main" id="{F5E07039-2231-8886-ADCF-7A53B57B6A11}"/>
              </a:ext>
            </a:extLst>
          </p:cNvPr>
          <p:cNvCxnSpPr/>
          <p:nvPr/>
        </p:nvCxnSpPr>
        <p:spPr>
          <a:xfrm>
            <a:off x="11567772" y="3091824"/>
            <a:ext cx="0" cy="684236"/>
          </a:xfrm>
          <a:prstGeom prst="straightConnector1">
            <a:avLst/>
          </a:prstGeom>
          <a:noFill/>
          <a:ln w="57150" cap="flat">
            <a:solidFill>
              <a:srgbClr val="000000"/>
            </a:solidFill>
            <a:prstDash val="solid"/>
            <a:miter/>
            <a:headEnd type="arrow"/>
            <a:tailEnd type="arrow"/>
          </a:ln>
        </p:spPr>
      </p:cxnSp>
      <p:sp>
        <p:nvSpPr>
          <p:cNvPr id="46" name="Flussdiagramm: Auszug 13">
            <a:extLst>
              <a:ext uri="{FF2B5EF4-FFF2-40B4-BE49-F238E27FC236}">
                <a16:creationId xmlns:a16="http://schemas.microsoft.com/office/drawing/2014/main" id="{3F4AF732-1B7C-5AC6-488F-9C61B9A40473}"/>
              </a:ext>
            </a:extLst>
          </p:cNvPr>
          <p:cNvSpPr/>
          <p:nvPr/>
        </p:nvSpPr>
        <p:spPr>
          <a:xfrm rot="5400013">
            <a:off x="6408814" y="2992334"/>
            <a:ext cx="606786" cy="871971"/>
          </a:xfrm>
          <a:custGeom>
            <a:avLst/>
            <a:gdLst>
              <a:gd name="f0" fmla="val 10800000"/>
              <a:gd name="f1" fmla="val 5400000"/>
              <a:gd name="f2" fmla="val 180"/>
              <a:gd name="f3" fmla="val w"/>
              <a:gd name="f4" fmla="val h"/>
              <a:gd name="f5" fmla="val 0"/>
              <a:gd name="f6" fmla="val 2"/>
              <a:gd name="f7" fmla="val 1"/>
              <a:gd name="f8" fmla="+- 0 0 -270"/>
              <a:gd name="f9" fmla="+- 0 0 -90"/>
              <a:gd name="f10" fmla="*/ f3 1 2"/>
              <a:gd name="f11" fmla="*/ f4 1 2"/>
              <a:gd name="f12" fmla="+- f6 0 f5"/>
              <a:gd name="f13" fmla="*/ f8 f0 1"/>
              <a:gd name="f14" fmla="*/ f9 f0 1"/>
              <a:gd name="f15" fmla="*/ f12 1 2"/>
              <a:gd name="f16" fmla="*/ f12 1 4"/>
              <a:gd name="f17" fmla="*/ f12 3 1"/>
              <a:gd name="f18" fmla="*/ f13 1 f2"/>
              <a:gd name="f19" fmla="*/ f14 1 f2"/>
              <a:gd name="f20" fmla="+- f5 f15 0"/>
              <a:gd name="f21" fmla="*/ f17 1 4"/>
              <a:gd name="f22" fmla="*/ f16 1 f15"/>
              <a:gd name="f23" fmla="*/ f6 1 f15"/>
              <a:gd name="f24" fmla="+- f18 0 f1"/>
              <a:gd name="f25" fmla="+- f19 0 f1"/>
              <a:gd name="f26" fmla="*/ f20 1 f15"/>
              <a:gd name="f27" fmla="*/ f21 1 f15"/>
              <a:gd name="f28" fmla="*/ f22 f10 1"/>
              <a:gd name="f29" fmla="*/ f23 f11 1"/>
              <a:gd name="f30" fmla="*/ f27 f10 1"/>
              <a:gd name="f31" fmla="*/ f26 f11 1"/>
            </a:gdLst>
            <a:ahLst/>
            <a:cxnLst>
              <a:cxn ang="3cd4">
                <a:pos x="hc" y="t"/>
              </a:cxn>
              <a:cxn ang="0">
                <a:pos x="r" y="vc"/>
              </a:cxn>
              <a:cxn ang="cd4">
                <a:pos x="hc" y="b"/>
              </a:cxn>
              <a:cxn ang="cd2">
                <a:pos x="l" y="vc"/>
              </a:cxn>
              <a:cxn ang="f24">
                <a:pos x="f28" y="f31"/>
              </a:cxn>
              <a:cxn ang="f25">
                <a:pos x="f30" y="f31"/>
              </a:cxn>
            </a:cxnLst>
            <a:rect l="f28" t="f31" r="f30" b="f29"/>
            <a:pathLst>
              <a:path w="2" h="2">
                <a:moveTo>
                  <a:pt x="f5" y="f6"/>
                </a:moveTo>
                <a:lnTo>
                  <a:pt x="f7" y="f5"/>
                </a:lnTo>
                <a:lnTo>
                  <a:pt x="f6" y="f6"/>
                </a:lnTo>
                <a:close/>
              </a:path>
            </a:pathLst>
          </a:custGeom>
          <a:solidFill>
            <a:srgbClr val="7F270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pitchFamily="34"/>
              <a:cs typeface="Arial" pitchFamily="34"/>
            </a:endParaRPr>
          </a:p>
        </p:txBody>
      </p:sp>
      <p:sp>
        <p:nvSpPr>
          <p:cNvPr id="47" name="Trapezoid 11">
            <a:extLst>
              <a:ext uri="{FF2B5EF4-FFF2-40B4-BE49-F238E27FC236}">
                <a16:creationId xmlns:a16="http://schemas.microsoft.com/office/drawing/2014/main" id="{1FB7AAB0-4C20-0E50-4EE2-1A58A65B52BD}"/>
              </a:ext>
            </a:extLst>
          </p:cNvPr>
          <p:cNvSpPr/>
          <p:nvPr/>
        </p:nvSpPr>
        <p:spPr>
          <a:xfrm rot="5400013">
            <a:off x="6509865" y="3012505"/>
            <a:ext cx="360035" cy="827339"/>
          </a:xfrm>
          <a:custGeom>
            <a:avLst/>
            <a:gdLst>
              <a:gd name="f0" fmla="val 10800000"/>
              <a:gd name="f1" fmla="val 5400000"/>
              <a:gd name="f2" fmla="val 180"/>
              <a:gd name="f3" fmla="val w"/>
              <a:gd name="f4" fmla="val h"/>
              <a:gd name="f5" fmla="val ss"/>
              <a:gd name="f6" fmla="val 0"/>
              <a:gd name="f7" fmla="val 39939"/>
              <a:gd name="f8" fmla="+- 0 0 -270"/>
              <a:gd name="f9" fmla="+- 0 0 -9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30 f26 1"/>
              <a:gd name="f35" fmla="*/ f29 f26 1"/>
              <a:gd name="f36" fmla="*/ f32 1 2"/>
              <a:gd name="f37" fmla="*/ f32 1 3"/>
              <a:gd name="f38" fmla="*/ f33 1 4"/>
              <a:gd name="f39" fmla="min f33 f32"/>
              <a:gd name="f40" fmla="*/ 50000 f33 1"/>
              <a:gd name="f41" fmla="+- f6 f36 0"/>
              <a:gd name="f42" fmla="*/ f40 1 f39"/>
              <a:gd name="f43" fmla="*/ f39 f7 1"/>
              <a:gd name="f44" fmla="*/ f38 f7 1"/>
              <a:gd name="f45" fmla="*/ f37 f7 1"/>
              <a:gd name="f46" fmla="*/ f43 1 200000"/>
              <a:gd name="f47" fmla="*/ f43 1 100000"/>
              <a:gd name="f48" fmla="*/ f44 1 f42"/>
              <a:gd name="f49" fmla="*/ f45 1 f42"/>
              <a:gd name="f50" fmla="*/ f41 f26 1"/>
              <a:gd name="f51" fmla="+- f29 0 f47"/>
              <a:gd name="f52" fmla="+- f29 0 f46"/>
              <a:gd name="f53" fmla="+- f29 0 f48"/>
              <a:gd name="f54" fmla="*/ f48 f26 1"/>
              <a:gd name="f55" fmla="*/ f49 f26 1"/>
              <a:gd name="f56" fmla="*/ f47 f26 1"/>
              <a:gd name="f57" fmla="*/ f46 f26 1"/>
              <a:gd name="f58" fmla="*/ f53 f26 1"/>
              <a:gd name="f59" fmla="*/ f51 f26 1"/>
              <a:gd name="f60" fmla="*/ f52 f26 1"/>
            </a:gdLst>
            <a:ahLst/>
            <a:cxnLst>
              <a:cxn ang="3cd4">
                <a:pos x="hc" y="t"/>
              </a:cxn>
              <a:cxn ang="0">
                <a:pos x="r" y="vc"/>
              </a:cxn>
              <a:cxn ang="cd4">
                <a:pos x="hc" y="b"/>
              </a:cxn>
              <a:cxn ang="cd2">
                <a:pos x="l" y="vc"/>
              </a:cxn>
              <a:cxn ang="f24">
                <a:pos x="f57" y="f50"/>
              </a:cxn>
              <a:cxn ang="f25">
                <a:pos x="f60" y="f50"/>
              </a:cxn>
            </a:cxnLst>
            <a:rect l="f54" t="f55" r="f58" b="f34"/>
            <a:pathLst>
              <a:path>
                <a:moveTo>
                  <a:pt x="f31" y="f34"/>
                </a:moveTo>
                <a:lnTo>
                  <a:pt x="f56" y="f31"/>
                </a:lnTo>
                <a:lnTo>
                  <a:pt x="f59" y="f31"/>
                </a:lnTo>
                <a:lnTo>
                  <a:pt x="f35" y="f34"/>
                </a:lnTo>
                <a:close/>
              </a:path>
            </a:pathLst>
          </a:custGeom>
          <a:solidFill>
            <a:srgbClr val="EE661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C95ABD"/>
              </a:solidFill>
              <a:uFillTx/>
              <a:latin typeface="Arial" pitchFamily="34"/>
              <a:cs typeface="Arial" pitchFamily="34"/>
            </a:endParaRPr>
          </a:p>
        </p:txBody>
      </p:sp>
      <p:pic>
        <p:nvPicPr>
          <p:cNvPr id="48" name="Grafik 64">
            <a:extLst>
              <a:ext uri="{FF2B5EF4-FFF2-40B4-BE49-F238E27FC236}">
                <a16:creationId xmlns:a16="http://schemas.microsoft.com/office/drawing/2014/main" id="{8190A23A-DAD7-4FF3-407F-17AAC60616AA}"/>
              </a:ext>
            </a:extLst>
          </p:cNvPr>
          <p:cNvPicPr>
            <a:picLocks noChangeAspect="1"/>
          </p:cNvPicPr>
          <p:nvPr/>
        </p:nvPicPr>
        <p:blipFill>
          <a:blip r:embed="rId3"/>
          <a:srcRect l="12781" t="11289" r="27699" b="18676"/>
          <a:stretch>
            <a:fillRect/>
          </a:stretch>
        </p:blipFill>
        <p:spPr>
          <a:xfrm>
            <a:off x="1707660" y="1764581"/>
            <a:ext cx="871971" cy="540474"/>
          </a:xfrm>
          <a:prstGeom prst="rect">
            <a:avLst/>
          </a:prstGeom>
          <a:solidFill>
            <a:srgbClr val="EE6611"/>
          </a:solidFill>
          <a:ln cap="flat">
            <a:noFill/>
          </a:ln>
        </p:spPr>
      </p:pic>
      <p:pic>
        <p:nvPicPr>
          <p:cNvPr id="49" name="Grafik 65">
            <a:extLst>
              <a:ext uri="{FF2B5EF4-FFF2-40B4-BE49-F238E27FC236}">
                <a16:creationId xmlns:a16="http://schemas.microsoft.com/office/drawing/2014/main" id="{16FF9984-7F6A-9474-AC47-9BA7D2581B18}"/>
              </a:ext>
            </a:extLst>
          </p:cNvPr>
          <p:cNvPicPr>
            <a:picLocks noChangeAspect="1"/>
          </p:cNvPicPr>
          <p:nvPr/>
        </p:nvPicPr>
        <p:blipFill>
          <a:blip r:embed="rId3"/>
          <a:srcRect l="12781" t="11289" r="27699" b="18676"/>
          <a:stretch>
            <a:fillRect/>
          </a:stretch>
        </p:blipFill>
        <p:spPr>
          <a:xfrm>
            <a:off x="7191161" y="3160367"/>
            <a:ext cx="871971" cy="540474"/>
          </a:xfrm>
          <a:prstGeom prst="rect">
            <a:avLst/>
          </a:prstGeom>
          <a:solidFill>
            <a:srgbClr val="EE6611"/>
          </a:solidFill>
          <a:ln cap="flat">
            <a:noFill/>
          </a:ln>
        </p:spPr>
      </p:pic>
      <p:pic>
        <p:nvPicPr>
          <p:cNvPr id="50" name="Grafik 66">
            <a:extLst>
              <a:ext uri="{FF2B5EF4-FFF2-40B4-BE49-F238E27FC236}">
                <a16:creationId xmlns:a16="http://schemas.microsoft.com/office/drawing/2014/main" id="{3BCA205B-21EF-6E0D-EEC4-A32B2463D53E}"/>
              </a:ext>
            </a:extLst>
          </p:cNvPr>
          <p:cNvPicPr>
            <a:picLocks noChangeAspect="1"/>
          </p:cNvPicPr>
          <p:nvPr/>
        </p:nvPicPr>
        <p:blipFill>
          <a:blip r:embed="rId3"/>
          <a:srcRect l="12781" t="11289" r="27699" b="18676"/>
          <a:stretch>
            <a:fillRect/>
          </a:stretch>
        </p:blipFill>
        <p:spPr>
          <a:xfrm>
            <a:off x="9808375" y="3157615"/>
            <a:ext cx="871971" cy="540474"/>
          </a:xfrm>
          <a:prstGeom prst="rect">
            <a:avLst/>
          </a:prstGeom>
          <a:solidFill>
            <a:srgbClr val="EE6611"/>
          </a:solidFill>
          <a:ln cap="flat">
            <a:noFill/>
          </a:ln>
        </p:spPr>
      </p:pic>
      <p:sp>
        <p:nvSpPr>
          <p:cNvPr id="51" name="Textfeld 67">
            <a:extLst>
              <a:ext uri="{FF2B5EF4-FFF2-40B4-BE49-F238E27FC236}">
                <a16:creationId xmlns:a16="http://schemas.microsoft.com/office/drawing/2014/main" id="{7C4009FD-A980-C7D1-B125-683163A13A31}"/>
              </a:ext>
            </a:extLst>
          </p:cNvPr>
          <p:cNvSpPr txBox="1"/>
          <p:nvPr/>
        </p:nvSpPr>
        <p:spPr>
          <a:xfrm>
            <a:off x="2617186" y="2756266"/>
            <a:ext cx="639915" cy="21544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1200" cap="none" spc="0" baseline="0">
                <a:solidFill>
                  <a:srgbClr val="000000"/>
                </a:solidFill>
                <a:uFillTx/>
                <a:latin typeface="Arial" pitchFamily="34"/>
                <a:cs typeface="Arial" pitchFamily="34"/>
              </a:rPr>
              <a:t>from (</a:t>
            </a:r>
            <a:r>
              <a:rPr lang="en-US" sz="800" b="0" i="0" u="none" strike="noStrike" kern="1200" cap="none" spc="0" baseline="0">
                <a:solidFill>
                  <a:srgbClr val="000000"/>
                </a:solidFill>
                <a:uFillTx/>
                <a:latin typeface="Arial" pitchFamily="34"/>
                <a:cs typeface="Arial" pitchFamily="34"/>
                <a:hlinkClick r:id="rId4">
                  <a:extLst>
                    <a:ext uri="{A12FA001-AC4F-418D-AE19-62706E023703}">
                      <ahyp:hlinkClr xmlns:ahyp="http://schemas.microsoft.com/office/drawing/2018/hyperlinkcolor" val="tx"/>
                    </a:ext>
                  </a:extLst>
                </a:hlinkClick>
              </a:rPr>
              <a:t>link</a:t>
            </a:r>
            <a:r>
              <a:rPr lang="en-US" sz="800" b="0" i="0" u="none" strike="noStrike" kern="1200" cap="none" spc="0" baseline="0">
                <a:solidFill>
                  <a:srgbClr val="000000"/>
                </a:solidFill>
                <a:uFillTx/>
                <a:latin typeface="Arial" pitchFamily="34"/>
                <a:cs typeface="Arial" pitchFamily="34"/>
              </a:rPr>
              <a:t>)</a:t>
            </a:r>
            <a:endParaRPr lang="en-GB" sz="800" b="0" i="0" u="none" strike="noStrike" kern="1200" cap="none" spc="0" baseline="0">
              <a:solidFill>
                <a:srgbClr val="000000"/>
              </a:solidFill>
              <a:uFillTx/>
              <a:latin typeface="Arial" pitchFamily="34"/>
              <a:cs typeface="Arial" pitchFamily="34"/>
            </a:endParaRPr>
          </a:p>
        </p:txBody>
      </p:sp>
      <p:sp>
        <p:nvSpPr>
          <p:cNvPr id="52" name="Fußzeilenplatzhalter 3">
            <a:extLst>
              <a:ext uri="{FF2B5EF4-FFF2-40B4-BE49-F238E27FC236}">
                <a16:creationId xmlns:a16="http://schemas.microsoft.com/office/drawing/2014/main" id="{312053DF-0906-46B7-3BCF-02D9A7A75810}"/>
              </a:ext>
            </a:extLst>
          </p:cNvPr>
          <p:cNvSpPr txBox="1"/>
          <p:nvPr/>
        </p:nvSpPr>
        <p:spPr>
          <a:xfrm>
            <a:off x="4259266" y="6383847"/>
            <a:ext cx="6572222"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33A0"/>
                </a:solidFill>
                <a:uFillTx/>
                <a:latin typeface="Arial"/>
              </a:rPr>
              <a:t>High-Gradient Wakefield Accelerators, ESPP Symposium Venice 2025</a:t>
            </a:r>
          </a:p>
        </p:txBody>
      </p:sp>
      <p:sp>
        <p:nvSpPr>
          <p:cNvPr id="53" name="Datumsplatzhalter 39">
            <a:extLst>
              <a:ext uri="{FF2B5EF4-FFF2-40B4-BE49-F238E27FC236}">
                <a16:creationId xmlns:a16="http://schemas.microsoft.com/office/drawing/2014/main" id="{90DE4B31-68BE-98C5-F6A3-19685EDD6069}"/>
              </a:ext>
            </a:extLst>
          </p:cNvPr>
          <p:cNvSpPr txBox="1"/>
          <p:nvPr/>
        </p:nvSpPr>
        <p:spPr>
          <a:xfrm>
            <a:off x="2495598" y="6378351"/>
            <a:ext cx="1620792"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0033A0"/>
                </a:solidFill>
                <a:uFillTx/>
                <a:latin typeface="Arial"/>
              </a:rPr>
              <a:t>23.06.2025</a:t>
            </a:r>
            <a:endParaRPr lang="en-GB" sz="1000" b="0" i="0" u="none" strike="noStrike" kern="1200" cap="none" spc="0" baseline="0">
              <a:solidFill>
                <a:srgbClr val="0033A0"/>
              </a:solidFill>
              <a:uFillTx/>
              <a:latin typeface="Arial"/>
            </a:endParaRPr>
          </a:p>
        </p:txBody>
      </p:sp>
    </p:spTree>
    <p:extLst>
      <p:ext uri="{BB962C8B-B14F-4D97-AF65-F5344CB8AC3E}">
        <p14:creationId xmlns:p14="http://schemas.microsoft.com/office/powerpoint/2010/main" val="30552751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83081-BF56-FB41-2379-7C1B29320846}"/>
            </a:ext>
          </a:extLst>
        </p:cNvPr>
        <p:cNvGrpSpPr/>
        <p:nvPr/>
      </p:nvGrpSpPr>
      <p:grpSpPr>
        <a:xfrm>
          <a:off x="0" y="0"/>
          <a:ext cx="0" cy="0"/>
          <a:chOff x="0" y="0"/>
          <a:chExt cx="0" cy="0"/>
        </a:xfrm>
      </p:grpSpPr>
      <p:pic>
        <p:nvPicPr>
          <p:cNvPr id="2" name="Grafik 15">
            <a:extLst>
              <a:ext uri="{FF2B5EF4-FFF2-40B4-BE49-F238E27FC236}">
                <a16:creationId xmlns:a16="http://schemas.microsoft.com/office/drawing/2014/main" id="{7EBDCE0F-E28F-9429-2A58-BA4C21377466}"/>
              </a:ext>
            </a:extLst>
          </p:cNvPr>
          <p:cNvPicPr>
            <a:picLocks noChangeAspect="1"/>
          </p:cNvPicPr>
          <p:nvPr/>
        </p:nvPicPr>
        <p:blipFill>
          <a:blip r:embed="rId3"/>
          <a:stretch>
            <a:fillRect/>
          </a:stretch>
        </p:blipFill>
        <p:spPr>
          <a:xfrm>
            <a:off x="473119" y="1634526"/>
            <a:ext cx="3772137" cy="1917807"/>
          </a:xfrm>
          <a:prstGeom prst="rect">
            <a:avLst/>
          </a:prstGeom>
          <a:noFill/>
          <a:ln cap="flat">
            <a:noFill/>
          </a:ln>
        </p:spPr>
      </p:pic>
      <p:sp>
        <p:nvSpPr>
          <p:cNvPr id="3" name="Rechteck 37">
            <a:extLst>
              <a:ext uri="{FF2B5EF4-FFF2-40B4-BE49-F238E27FC236}">
                <a16:creationId xmlns:a16="http://schemas.microsoft.com/office/drawing/2014/main" id="{822F4ABD-B025-ABAA-B479-04325290B718}"/>
              </a:ext>
            </a:extLst>
          </p:cNvPr>
          <p:cNvSpPr/>
          <p:nvPr/>
        </p:nvSpPr>
        <p:spPr>
          <a:xfrm>
            <a:off x="463107" y="2718822"/>
            <a:ext cx="1870542" cy="1062935"/>
          </a:xfrm>
          <a:prstGeom prst="rect">
            <a:avLst/>
          </a:prstGeom>
          <a:solidFill>
            <a:srgbClr val="FFFFFF"/>
          </a:solidFill>
          <a:ln w="19046"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ptos"/>
            </a:endParaRPr>
          </a:p>
        </p:txBody>
      </p:sp>
      <p:pic>
        <p:nvPicPr>
          <p:cNvPr id="4" name="Grafik 24">
            <a:extLst>
              <a:ext uri="{FF2B5EF4-FFF2-40B4-BE49-F238E27FC236}">
                <a16:creationId xmlns:a16="http://schemas.microsoft.com/office/drawing/2014/main" id="{500589FE-B952-50F5-7800-3D1F9B091581}"/>
              </a:ext>
            </a:extLst>
          </p:cNvPr>
          <p:cNvPicPr>
            <a:picLocks noChangeAspect="1"/>
          </p:cNvPicPr>
          <p:nvPr/>
        </p:nvPicPr>
        <p:blipFill>
          <a:blip r:embed="rId4"/>
          <a:stretch>
            <a:fillRect/>
          </a:stretch>
        </p:blipFill>
        <p:spPr>
          <a:xfrm>
            <a:off x="6240011" y="2100340"/>
            <a:ext cx="5458519" cy="1134002"/>
          </a:xfrm>
          <a:prstGeom prst="rect">
            <a:avLst/>
          </a:prstGeom>
          <a:noFill/>
          <a:ln cap="flat">
            <a:noFill/>
          </a:ln>
        </p:spPr>
      </p:pic>
      <p:sp>
        <p:nvSpPr>
          <p:cNvPr id="5" name="Rechteck 34">
            <a:extLst>
              <a:ext uri="{FF2B5EF4-FFF2-40B4-BE49-F238E27FC236}">
                <a16:creationId xmlns:a16="http://schemas.microsoft.com/office/drawing/2014/main" id="{8D81801B-98AC-7E36-FA18-A5DFCFBA2D13}"/>
              </a:ext>
            </a:extLst>
          </p:cNvPr>
          <p:cNvSpPr/>
          <p:nvPr/>
        </p:nvSpPr>
        <p:spPr>
          <a:xfrm>
            <a:off x="6222089" y="1626543"/>
            <a:ext cx="3127010" cy="877229"/>
          </a:xfrm>
          <a:prstGeom prst="rect">
            <a:avLst/>
          </a:prstGeom>
          <a:solidFill>
            <a:srgbClr val="FFFFFF"/>
          </a:solidFill>
          <a:ln w="19046"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ptos"/>
            </a:endParaRPr>
          </a:p>
        </p:txBody>
      </p:sp>
      <p:pic>
        <p:nvPicPr>
          <p:cNvPr id="6" name="Grafik 29">
            <a:extLst>
              <a:ext uri="{FF2B5EF4-FFF2-40B4-BE49-F238E27FC236}">
                <a16:creationId xmlns:a16="http://schemas.microsoft.com/office/drawing/2014/main" id="{5A606CDD-ACEA-369A-285A-30201D7C6123}"/>
              </a:ext>
            </a:extLst>
          </p:cNvPr>
          <p:cNvPicPr>
            <a:picLocks noChangeAspect="1"/>
          </p:cNvPicPr>
          <p:nvPr/>
        </p:nvPicPr>
        <p:blipFill>
          <a:blip r:embed="rId5"/>
          <a:srcRect t="34036" b="29184"/>
          <a:stretch>
            <a:fillRect/>
          </a:stretch>
        </p:blipFill>
        <p:spPr>
          <a:xfrm>
            <a:off x="6242407" y="4577998"/>
            <a:ext cx="5444255" cy="917335"/>
          </a:xfrm>
          <a:prstGeom prst="rect">
            <a:avLst/>
          </a:prstGeom>
          <a:noFill/>
          <a:ln cap="flat">
            <a:noFill/>
          </a:ln>
        </p:spPr>
      </p:pic>
      <p:sp>
        <p:nvSpPr>
          <p:cNvPr id="7" name="Rechteck 33">
            <a:extLst>
              <a:ext uri="{FF2B5EF4-FFF2-40B4-BE49-F238E27FC236}">
                <a16:creationId xmlns:a16="http://schemas.microsoft.com/office/drawing/2014/main" id="{6B9A93F2-861A-D4A1-E7BF-3416E543E1EA}"/>
              </a:ext>
            </a:extLst>
          </p:cNvPr>
          <p:cNvSpPr/>
          <p:nvPr/>
        </p:nvSpPr>
        <p:spPr>
          <a:xfrm>
            <a:off x="6184251" y="3994336"/>
            <a:ext cx="4177171" cy="695849"/>
          </a:xfrm>
          <a:prstGeom prst="rect">
            <a:avLst/>
          </a:prstGeom>
          <a:solidFill>
            <a:srgbClr val="FFFFFF"/>
          </a:solidFill>
          <a:ln w="19046"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ptos"/>
            </a:endParaRPr>
          </a:p>
        </p:txBody>
      </p:sp>
      <p:pic>
        <p:nvPicPr>
          <p:cNvPr id="8" name="Grafik 19">
            <a:extLst>
              <a:ext uri="{FF2B5EF4-FFF2-40B4-BE49-F238E27FC236}">
                <a16:creationId xmlns:a16="http://schemas.microsoft.com/office/drawing/2014/main" id="{AFFBD6B8-CE3F-0ED1-644E-ED7BEB8811A7}"/>
              </a:ext>
            </a:extLst>
          </p:cNvPr>
          <p:cNvPicPr>
            <a:picLocks noChangeAspect="1"/>
          </p:cNvPicPr>
          <p:nvPr/>
        </p:nvPicPr>
        <p:blipFill>
          <a:blip r:embed="rId6"/>
          <a:stretch>
            <a:fillRect/>
          </a:stretch>
        </p:blipFill>
        <p:spPr>
          <a:xfrm>
            <a:off x="618774" y="4515435"/>
            <a:ext cx="4253121" cy="1507397"/>
          </a:xfrm>
          <a:prstGeom prst="rect">
            <a:avLst/>
          </a:prstGeom>
          <a:noFill/>
          <a:ln cap="flat">
            <a:noFill/>
          </a:ln>
        </p:spPr>
      </p:pic>
      <p:sp>
        <p:nvSpPr>
          <p:cNvPr id="9" name="Rechteck 32">
            <a:extLst>
              <a:ext uri="{FF2B5EF4-FFF2-40B4-BE49-F238E27FC236}">
                <a16:creationId xmlns:a16="http://schemas.microsoft.com/office/drawing/2014/main" id="{76E5E87C-697F-3D53-6CDF-5D235B9D9C04}"/>
              </a:ext>
            </a:extLst>
          </p:cNvPr>
          <p:cNvSpPr/>
          <p:nvPr/>
        </p:nvSpPr>
        <p:spPr>
          <a:xfrm>
            <a:off x="3490328" y="5566912"/>
            <a:ext cx="2461656" cy="602781"/>
          </a:xfrm>
          <a:prstGeom prst="rect">
            <a:avLst/>
          </a:prstGeom>
          <a:solidFill>
            <a:srgbClr val="FFFFFF"/>
          </a:solidFill>
          <a:ln w="19046"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ptos"/>
            </a:endParaRPr>
          </a:p>
        </p:txBody>
      </p:sp>
      <p:sp>
        <p:nvSpPr>
          <p:cNvPr id="10" name="Titel 1">
            <a:extLst>
              <a:ext uri="{FF2B5EF4-FFF2-40B4-BE49-F238E27FC236}">
                <a16:creationId xmlns:a16="http://schemas.microsoft.com/office/drawing/2014/main" id="{838FE637-5464-2757-086C-23DB3416E003}"/>
              </a:ext>
            </a:extLst>
          </p:cNvPr>
          <p:cNvSpPr txBox="1">
            <a:spLocks noGrp="1"/>
          </p:cNvSpPr>
          <p:nvPr>
            <p:ph type="title"/>
          </p:nvPr>
        </p:nvSpPr>
        <p:spPr/>
        <p:txBody>
          <a:bodyPr anchorCtr="1"/>
          <a:lstStyle/>
          <a:p>
            <a:pPr lvl="0" algn="ctr"/>
            <a:r>
              <a:rPr lang="en-US" dirty="0"/>
              <a:t>FEL Lasing Achieved by Four Groups</a:t>
            </a:r>
            <a:br>
              <a:rPr lang="en-US" dirty="0"/>
            </a:br>
            <a:r>
              <a:rPr lang="en-US" sz="2400" dirty="0">
                <a:solidFill>
                  <a:srgbClr val="61C4D3"/>
                </a:solidFill>
                <a:latin typeface="Wingdings" pitchFamily="2"/>
              </a:rPr>
              <a:t></a:t>
            </a:r>
            <a:r>
              <a:rPr lang="en-US" sz="2400" dirty="0">
                <a:solidFill>
                  <a:srgbClr val="61C4D3"/>
                </a:solidFill>
              </a:rPr>
              <a:t> Enabled by Improved Beam-Quality and Stability</a:t>
            </a:r>
            <a:endParaRPr lang="en-GB" sz="2400" dirty="0">
              <a:solidFill>
                <a:srgbClr val="61C4D3"/>
              </a:solidFill>
            </a:endParaRPr>
          </a:p>
        </p:txBody>
      </p:sp>
      <p:sp>
        <p:nvSpPr>
          <p:cNvPr id="11" name="Datumsplatzhalter 2">
            <a:extLst>
              <a:ext uri="{FF2B5EF4-FFF2-40B4-BE49-F238E27FC236}">
                <a16:creationId xmlns:a16="http://schemas.microsoft.com/office/drawing/2014/main" id="{569D67E2-09A7-6505-0788-C8A8C711E1A7}"/>
              </a:ext>
            </a:extLst>
          </p:cNvPr>
          <p:cNvSpPr txBox="1"/>
          <p:nvPr/>
        </p:nvSpPr>
        <p:spPr>
          <a:xfrm>
            <a:off x="2495598" y="6378351"/>
            <a:ext cx="1620792"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4149411-6432-4E30-BAFF-B88E8B33F708}" type="datetime1">
              <a:rPr lang="de-CH" sz="1000" b="0" i="0" u="none" strike="noStrike" kern="1200" cap="none" spc="0" baseline="0">
                <a:solidFill>
                  <a:srgbClr val="0033A0"/>
                </a:solidFill>
                <a:uFillTx/>
                <a:latin typeface="Arial"/>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20.06.2025</a:t>
            </a:fld>
            <a:endParaRPr lang="en-US" sz="1000" b="0" i="0" u="none" strike="noStrike" kern="1200" cap="none" spc="0" baseline="0">
              <a:solidFill>
                <a:srgbClr val="0033A0"/>
              </a:solidFill>
              <a:uFillTx/>
              <a:latin typeface="Arial"/>
            </a:endParaRPr>
          </a:p>
        </p:txBody>
      </p:sp>
      <p:sp>
        <p:nvSpPr>
          <p:cNvPr id="12" name="Foliennummernplatzhalter 4">
            <a:extLst>
              <a:ext uri="{FF2B5EF4-FFF2-40B4-BE49-F238E27FC236}">
                <a16:creationId xmlns:a16="http://schemas.microsoft.com/office/drawing/2014/main" id="{3ECF67F2-B798-DAD4-3212-6B7D11D1BB83}"/>
              </a:ext>
            </a:extLst>
          </p:cNvPr>
          <p:cNvSpPr txBox="1"/>
          <p:nvPr/>
        </p:nvSpPr>
        <p:spPr>
          <a:xfrm>
            <a:off x="11107545" y="6383847"/>
            <a:ext cx="681255"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dirty="0">
                <a:solidFill>
                  <a:srgbClr val="0033A0"/>
                </a:solidFill>
                <a:uFillTx/>
                <a:latin typeface="Arial"/>
              </a:rPr>
              <a:t>9</a:t>
            </a:r>
          </a:p>
        </p:txBody>
      </p:sp>
      <p:sp>
        <p:nvSpPr>
          <p:cNvPr id="13" name="Rechteck 5">
            <a:extLst>
              <a:ext uri="{FF2B5EF4-FFF2-40B4-BE49-F238E27FC236}">
                <a16:creationId xmlns:a16="http://schemas.microsoft.com/office/drawing/2014/main" id="{00858242-55CA-2621-D856-DA5ACAAEF700}"/>
              </a:ext>
            </a:extLst>
          </p:cNvPr>
          <p:cNvSpPr/>
          <p:nvPr/>
        </p:nvSpPr>
        <p:spPr>
          <a:xfrm>
            <a:off x="442907" y="1604589"/>
            <a:ext cx="5581653" cy="2219706"/>
          </a:xfrm>
          <a:prstGeom prst="rect">
            <a:avLst/>
          </a:prstGeom>
          <a:noFill/>
          <a:ln w="12701" cap="flat">
            <a:solidFill>
              <a:srgbClr val="BEBEC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14" name="Rechteck 6">
            <a:extLst>
              <a:ext uri="{FF2B5EF4-FFF2-40B4-BE49-F238E27FC236}">
                <a16:creationId xmlns:a16="http://schemas.microsoft.com/office/drawing/2014/main" id="{88C2BA89-68EA-0AE0-D502-CC56476DFCCA}"/>
              </a:ext>
            </a:extLst>
          </p:cNvPr>
          <p:cNvSpPr/>
          <p:nvPr/>
        </p:nvSpPr>
        <p:spPr>
          <a:xfrm>
            <a:off x="435940" y="3971156"/>
            <a:ext cx="5581653" cy="2219706"/>
          </a:xfrm>
          <a:prstGeom prst="rect">
            <a:avLst/>
          </a:prstGeom>
          <a:noFill/>
          <a:ln w="12701" cap="flat">
            <a:solidFill>
              <a:srgbClr val="BEBEC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15" name="Rechteck 7">
            <a:extLst>
              <a:ext uri="{FF2B5EF4-FFF2-40B4-BE49-F238E27FC236}">
                <a16:creationId xmlns:a16="http://schemas.microsoft.com/office/drawing/2014/main" id="{960A2666-E20D-696F-4E74-08039748EF1A}"/>
              </a:ext>
            </a:extLst>
          </p:cNvPr>
          <p:cNvSpPr/>
          <p:nvPr/>
        </p:nvSpPr>
        <p:spPr>
          <a:xfrm>
            <a:off x="6169996" y="1604589"/>
            <a:ext cx="5581653" cy="2219706"/>
          </a:xfrm>
          <a:prstGeom prst="rect">
            <a:avLst/>
          </a:prstGeom>
          <a:noFill/>
          <a:ln w="12701" cap="flat">
            <a:solidFill>
              <a:srgbClr val="BEBEC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16" name="Rechteck 9">
            <a:extLst>
              <a:ext uri="{FF2B5EF4-FFF2-40B4-BE49-F238E27FC236}">
                <a16:creationId xmlns:a16="http://schemas.microsoft.com/office/drawing/2014/main" id="{C199106B-3465-78C0-491E-B196A4436D80}"/>
              </a:ext>
            </a:extLst>
          </p:cNvPr>
          <p:cNvSpPr/>
          <p:nvPr/>
        </p:nvSpPr>
        <p:spPr>
          <a:xfrm>
            <a:off x="6168012" y="3979514"/>
            <a:ext cx="5581653" cy="2219706"/>
          </a:xfrm>
          <a:prstGeom prst="rect">
            <a:avLst/>
          </a:prstGeom>
          <a:noFill/>
          <a:ln w="12701" cap="flat">
            <a:solidFill>
              <a:srgbClr val="BEBEC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17" name="Textfeld 17">
            <a:extLst>
              <a:ext uri="{FF2B5EF4-FFF2-40B4-BE49-F238E27FC236}">
                <a16:creationId xmlns:a16="http://schemas.microsoft.com/office/drawing/2014/main" id="{54924F16-11F9-5FC4-D37C-2B43C22F8E80}"/>
              </a:ext>
            </a:extLst>
          </p:cNvPr>
          <p:cNvSpPr txBox="1"/>
          <p:nvPr/>
        </p:nvSpPr>
        <p:spPr>
          <a:xfrm>
            <a:off x="1646029" y="3551529"/>
            <a:ext cx="3594003" cy="246220"/>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dirty="0">
                <a:solidFill>
                  <a:srgbClr val="2F2F2F"/>
                </a:solidFill>
                <a:uFillTx/>
                <a:latin typeface="Arial"/>
              </a:rPr>
              <a:t>Wang, </a:t>
            </a:r>
            <a:r>
              <a:rPr lang="en-GB" sz="800" b="0" i="1" u="none" strike="noStrike" kern="1200" cap="none" spc="0" baseline="0" dirty="0">
                <a:solidFill>
                  <a:srgbClr val="2F2F2F"/>
                </a:solidFill>
                <a:uFillTx/>
                <a:latin typeface="Arial"/>
              </a:rPr>
              <a:t>et al.</a:t>
            </a:r>
            <a:r>
              <a:rPr lang="en-GB" sz="800" b="0" i="0" u="none" strike="noStrike" kern="1200" cap="none" spc="0" baseline="0" dirty="0">
                <a:solidFill>
                  <a:srgbClr val="2F2F2F"/>
                </a:solidFill>
                <a:uFillTx/>
                <a:latin typeface="Arial"/>
              </a:rPr>
              <a:t> Free-electron lasing at 27 nanometres based on a laser wakefield accelerator. </a:t>
            </a:r>
            <a:r>
              <a:rPr lang="en-GB" sz="800" b="0" i="1" u="none" strike="noStrike" kern="1200" cap="none" spc="0" baseline="0" dirty="0">
                <a:solidFill>
                  <a:srgbClr val="2F2F2F"/>
                </a:solidFill>
                <a:uFillTx/>
                <a:latin typeface="Arial"/>
              </a:rPr>
              <a:t>Nature</a:t>
            </a:r>
            <a:r>
              <a:rPr lang="en-GB" sz="800" b="0" i="0" u="none" strike="noStrike" kern="1200" cap="none" spc="0" baseline="0" dirty="0">
                <a:solidFill>
                  <a:srgbClr val="2F2F2F"/>
                </a:solidFill>
                <a:uFillTx/>
                <a:latin typeface="Arial"/>
              </a:rPr>
              <a:t> </a:t>
            </a:r>
            <a:r>
              <a:rPr lang="en-GB" sz="800" b="1" i="0" u="none" strike="noStrike" kern="1200" cap="none" spc="0" baseline="0" dirty="0">
                <a:solidFill>
                  <a:srgbClr val="2F2F2F"/>
                </a:solidFill>
                <a:uFillTx/>
                <a:latin typeface="Arial"/>
              </a:rPr>
              <a:t>595</a:t>
            </a:r>
            <a:r>
              <a:rPr lang="en-GB" sz="800" b="0" i="0" u="none" strike="noStrike" kern="1200" cap="none" spc="0" baseline="0" dirty="0">
                <a:solidFill>
                  <a:srgbClr val="2F2F2F"/>
                </a:solidFill>
                <a:uFillTx/>
                <a:latin typeface="Arial"/>
              </a:rPr>
              <a:t>, 516–520 (2021). </a:t>
            </a:r>
          </a:p>
        </p:txBody>
      </p:sp>
      <p:sp>
        <p:nvSpPr>
          <p:cNvPr id="18" name="Textfeld 20">
            <a:extLst>
              <a:ext uri="{FF2B5EF4-FFF2-40B4-BE49-F238E27FC236}">
                <a16:creationId xmlns:a16="http://schemas.microsoft.com/office/drawing/2014/main" id="{123B1A92-3063-2FF0-052A-7DF16B31CD8B}"/>
              </a:ext>
            </a:extLst>
          </p:cNvPr>
          <p:cNvSpPr txBox="1"/>
          <p:nvPr/>
        </p:nvSpPr>
        <p:spPr>
          <a:xfrm>
            <a:off x="3266008" y="5566912"/>
            <a:ext cx="3019147" cy="553998"/>
          </a:xfrm>
          <a:prstGeom prst="rect">
            <a:avLst/>
          </a:prstGeom>
          <a:noFill/>
          <a:ln cap="flat">
            <a:noFill/>
          </a:ln>
        </p:spPr>
        <p:txBody>
          <a:bodyPr vert="horz" wrap="square" lIns="0" tIns="0" rIns="0" bIns="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Arial"/>
              </a:rPr>
              <a:t>188 MeV, ~6.3% energy spread, ~100 pC</a:t>
            </a:r>
          </a:p>
        </p:txBody>
      </p:sp>
      <p:sp>
        <p:nvSpPr>
          <p:cNvPr id="19" name="Textfeld 21">
            <a:extLst>
              <a:ext uri="{FF2B5EF4-FFF2-40B4-BE49-F238E27FC236}">
                <a16:creationId xmlns:a16="http://schemas.microsoft.com/office/drawing/2014/main" id="{42A1274C-D4BC-E9D6-8892-6945935718B4}"/>
              </a:ext>
            </a:extLst>
          </p:cNvPr>
          <p:cNvSpPr txBox="1"/>
          <p:nvPr/>
        </p:nvSpPr>
        <p:spPr>
          <a:xfrm>
            <a:off x="3572451" y="4017965"/>
            <a:ext cx="2356262" cy="36933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dirty="0">
                <a:solidFill>
                  <a:srgbClr val="2F2F2F"/>
                </a:solidFill>
                <a:uFillTx/>
                <a:latin typeface="Arial"/>
              </a:rPr>
              <a:t>Labat, M., </a:t>
            </a:r>
            <a:r>
              <a:rPr lang="en-GB" sz="800" b="0" i="1" u="none" strike="noStrike" kern="1200" cap="none" spc="0" baseline="0" dirty="0">
                <a:solidFill>
                  <a:srgbClr val="2F2F2F"/>
                </a:solidFill>
                <a:uFillTx/>
                <a:latin typeface="Arial"/>
              </a:rPr>
              <a:t>et al.</a:t>
            </a:r>
            <a:r>
              <a:rPr lang="en-GB" sz="800" b="0" i="0" u="none" strike="noStrike" kern="1200" cap="none" spc="0" baseline="0" dirty="0">
                <a:solidFill>
                  <a:srgbClr val="2F2F2F"/>
                </a:solidFill>
                <a:uFillTx/>
                <a:latin typeface="Arial"/>
              </a:rPr>
              <a:t> Seeded free-electron laser driven by a compact laser plasma accelerator. </a:t>
            </a:r>
            <a:r>
              <a:rPr lang="en-GB" sz="800" b="0" i="1" u="none" strike="noStrike" kern="1200" cap="none" spc="0" baseline="0" dirty="0">
                <a:solidFill>
                  <a:srgbClr val="2F2F2F"/>
                </a:solidFill>
                <a:uFillTx/>
                <a:latin typeface="Arial"/>
              </a:rPr>
              <a:t>Nat. Photon.</a:t>
            </a:r>
            <a:r>
              <a:rPr lang="en-GB" sz="800" b="0" i="0" u="none" strike="noStrike" kern="1200" cap="none" spc="0" baseline="0" dirty="0">
                <a:solidFill>
                  <a:srgbClr val="2F2F2F"/>
                </a:solidFill>
                <a:uFillTx/>
                <a:latin typeface="Arial"/>
              </a:rPr>
              <a:t> </a:t>
            </a:r>
            <a:r>
              <a:rPr lang="en-GB" sz="800" b="1" i="0" u="none" strike="noStrike" kern="1200" cap="none" spc="0" baseline="0" dirty="0">
                <a:solidFill>
                  <a:srgbClr val="2F2F2F"/>
                </a:solidFill>
                <a:uFillTx/>
                <a:latin typeface="Arial"/>
              </a:rPr>
              <a:t>17</a:t>
            </a:r>
            <a:r>
              <a:rPr lang="en-GB" sz="800" b="0" i="0" u="none" strike="noStrike" kern="1200" cap="none" spc="0" baseline="0" dirty="0">
                <a:solidFill>
                  <a:srgbClr val="2F2F2F"/>
                </a:solidFill>
                <a:uFillTx/>
                <a:latin typeface="Arial"/>
              </a:rPr>
              <a:t>, 150–156 (2023).</a:t>
            </a:r>
          </a:p>
        </p:txBody>
      </p:sp>
      <p:sp>
        <p:nvSpPr>
          <p:cNvPr id="20" name="Textfeld 25">
            <a:extLst>
              <a:ext uri="{FF2B5EF4-FFF2-40B4-BE49-F238E27FC236}">
                <a16:creationId xmlns:a16="http://schemas.microsoft.com/office/drawing/2014/main" id="{AF34B61C-6FD0-0548-5865-B516179D0C97}"/>
              </a:ext>
            </a:extLst>
          </p:cNvPr>
          <p:cNvSpPr txBox="1"/>
          <p:nvPr/>
        </p:nvSpPr>
        <p:spPr>
          <a:xfrm>
            <a:off x="7406777" y="1666914"/>
            <a:ext cx="3003840" cy="246220"/>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a:solidFill>
                  <a:srgbClr val="2F2F2F"/>
                </a:solidFill>
                <a:uFillTx/>
                <a:latin typeface="Arial"/>
              </a:rPr>
              <a:t>Pompili, R., </a:t>
            </a:r>
            <a:r>
              <a:rPr lang="en-GB" sz="800" b="0" i="1" u="none" strike="noStrike" kern="1200" cap="none" spc="0" baseline="0">
                <a:solidFill>
                  <a:srgbClr val="2F2F2F"/>
                </a:solidFill>
                <a:uFillTx/>
                <a:latin typeface="Arial"/>
              </a:rPr>
              <a:t>et al.</a:t>
            </a:r>
            <a:r>
              <a:rPr lang="en-GB" sz="800" b="0" i="0" u="none" strike="noStrike" kern="1200" cap="none" spc="0" baseline="0">
                <a:solidFill>
                  <a:srgbClr val="2F2F2F"/>
                </a:solidFill>
                <a:uFillTx/>
                <a:latin typeface="Arial"/>
              </a:rPr>
              <a:t> Free-electron lasing with compact beam-driven plasma wakefield accelerator. </a:t>
            </a:r>
            <a:r>
              <a:rPr lang="en-GB" sz="800" b="0" i="1" u="none" strike="noStrike" kern="1200" cap="none" spc="0" baseline="0">
                <a:solidFill>
                  <a:srgbClr val="2F2F2F"/>
                </a:solidFill>
                <a:uFillTx/>
                <a:latin typeface="Arial"/>
              </a:rPr>
              <a:t>Nature</a:t>
            </a:r>
            <a:r>
              <a:rPr lang="en-GB" sz="800" b="0" i="0" u="none" strike="noStrike" kern="1200" cap="none" spc="0" baseline="0">
                <a:solidFill>
                  <a:srgbClr val="2F2F2F"/>
                </a:solidFill>
                <a:uFillTx/>
                <a:latin typeface="Arial"/>
              </a:rPr>
              <a:t> </a:t>
            </a:r>
            <a:r>
              <a:rPr lang="en-GB" sz="800" b="1" i="0" u="none" strike="noStrike" kern="1200" cap="none" spc="0" baseline="0">
                <a:solidFill>
                  <a:srgbClr val="2F2F2F"/>
                </a:solidFill>
                <a:uFillTx/>
                <a:latin typeface="Arial"/>
              </a:rPr>
              <a:t>605</a:t>
            </a:r>
            <a:r>
              <a:rPr lang="en-GB" sz="800" b="0" i="0" u="none" strike="noStrike" kern="1200" cap="none" spc="0" baseline="0">
                <a:solidFill>
                  <a:srgbClr val="2F2F2F"/>
                </a:solidFill>
                <a:uFillTx/>
                <a:latin typeface="Arial"/>
              </a:rPr>
              <a:t>, 659–662 (2022).</a:t>
            </a:r>
          </a:p>
        </p:txBody>
      </p:sp>
      <p:sp>
        <p:nvSpPr>
          <p:cNvPr id="21" name="Textfeld 27">
            <a:extLst>
              <a:ext uri="{FF2B5EF4-FFF2-40B4-BE49-F238E27FC236}">
                <a16:creationId xmlns:a16="http://schemas.microsoft.com/office/drawing/2014/main" id="{845C064D-199E-6BAB-31CC-893D16ABE4F7}"/>
              </a:ext>
            </a:extLst>
          </p:cNvPr>
          <p:cNvSpPr txBox="1"/>
          <p:nvPr/>
        </p:nvSpPr>
        <p:spPr>
          <a:xfrm>
            <a:off x="4679762" y="4300322"/>
            <a:ext cx="1120551" cy="1107996"/>
          </a:xfrm>
          <a:prstGeom prst="rect">
            <a:avLst/>
          </a:prstGeom>
          <a:noFill/>
          <a:ln cap="flat">
            <a:noFill/>
          </a:ln>
        </p:spPr>
        <p:txBody>
          <a:bodyPr vert="horz" wrap="square" lIns="0" tIns="0" rIns="0" bIns="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Arial"/>
              </a:rPr>
              <a:t>Seeded free-electron laser</a:t>
            </a:r>
            <a:endParaRPr lang="en-GB" sz="1800" b="0" i="0" u="none" strike="noStrike" kern="1200" cap="none" spc="0" baseline="0" dirty="0">
              <a:solidFill>
                <a:srgbClr val="000000"/>
              </a:solidFill>
              <a:uFillTx/>
              <a:latin typeface="Arial"/>
            </a:endParaRPr>
          </a:p>
        </p:txBody>
      </p:sp>
      <p:sp>
        <p:nvSpPr>
          <p:cNvPr id="22" name="Textfeld 30">
            <a:extLst>
              <a:ext uri="{FF2B5EF4-FFF2-40B4-BE49-F238E27FC236}">
                <a16:creationId xmlns:a16="http://schemas.microsoft.com/office/drawing/2014/main" id="{1C720ED1-D462-6EFA-06F9-DCF9EF6CB438}"/>
              </a:ext>
            </a:extLst>
          </p:cNvPr>
          <p:cNvSpPr txBox="1"/>
          <p:nvPr/>
        </p:nvSpPr>
        <p:spPr>
          <a:xfrm>
            <a:off x="6240011" y="5623898"/>
            <a:ext cx="5458519" cy="830997"/>
          </a:xfrm>
          <a:prstGeom prst="rect">
            <a:avLst/>
          </a:prstGeom>
          <a:noFill/>
          <a:ln cap="flat">
            <a:noFill/>
          </a:ln>
        </p:spPr>
        <p:txBody>
          <a:bodyPr vert="horz" wrap="square" lIns="0" tIns="0" rIns="0" bIns="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Aptos" pitchFamily="34"/>
                <a:ea typeface="Calibri" pitchFamily="34"/>
                <a:cs typeface="Aptos" pitchFamily="34"/>
              </a:rPr>
              <a:t>SASE gain  &gt;1000, some </a:t>
            </a:r>
            <a:r>
              <a:rPr lang="en-GB" sz="1800" b="0" i="0" u="none" strike="noStrike" kern="0" cap="none" spc="0" baseline="0">
                <a:solidFill>
                  <a:srgbClr val="000000"/>
                </a:solidFill>
                <a:uFillTx/>
                <a:latin typeface="Aptos" pitchFamily="34"/>
                <a:ea typeface="Calibri" pitchFamily="34"/>
                <a:cs typeface="Aptos" pitchFamily="34"/>
              </a:rPr>
              <a:t>gain on &gt;90% events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Aptos" pitchFamily="34"/>
                <a:ea typeface="Calibri" pitchFamily="34"/>
                <a:cs typeface="Aptos" pitchFamily="34"/>
              </a:rPr>
              <a:t>~100 MeV, 2% energy spread, ~90 pC</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Arial"/>
            </a:endParaRPr>
          </a:p>
        </p:txBody>
      </p:sp>
      <p:sp>
        <p:nvSpPr>
          <p:cNvPr id="23" name="Textfeld 32">
            <a:extLst>
              <a:ext uri="{FF2B5EF4-FFF2-40B4-BE49-F238E27FC236}">
                <a16:creationId xmlns:a16="http://schemas.microsoft.com/office/drawing/2014/main" id="{A60AB9EB-3660-0BC4-E406-0498F2948F0A}"/>
              </a:ext>
            </a:extLst>
          </p:cNvPr>
          <p:cNvSpPr txBox="1"/>
          <p:nvPr/>
        </p:nvSpPr>
        <p:spPr>
          <a:xfrm>
            <a:off x="7241846" y="4021805"/>
            <a:ext cx="4419862" cy="246221"/>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dirty="0">
                <a:solidFill>
                  <a:srgbClr val="2F2F2F"/>
                </a:solidFill>
                <a:uFillTx/>
                <a:latin typeface="Arial"/>
              </a:rPr>
              <a:t>S. K. Barber et al., Greater than 1000-fold gain in a free-electron laser driven by a laser plasma</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dirty="0">
                <a:solidFill>
                  <a:srgbClr val="2F2F2F"/>
                </a:solidFill>
                <a:uFillTx/>
                <a:latin typeface="Arial"/>
              </a:rPr>
              <a:t>accelerator with high reliability, under review</a:t>
            </a:r>
          </a:p>
        </p:txBody>
      </p:sp>
      <p:pic>
        <p:nvPicPr>
          <p:cNvPr id="24" name="Grafik 25" descr="Ein Bild, das Text, Schrift, Logo, Grafiken enthält.&#10;&#10;KI-generierte Inhalte können fehlerhaft sein.">
            <a:extLst>
              <a:ext uri="{FF2B5EF4-FFF2-40B4-BE49-F238E27FC236}">
                <a16:creationId xmlns:a16="http://schemas.microsoft.com/office/drawing/2014/main" id="{DF34DB38-BE55-2914-8D4E-80C6128F5565}"/>
              </a:ext>
            </a:extLst>
          </p:cNvPr>
          <p:cNvPicPr>
            <a:picLocks noChangeAspect="1"/>
          </p:cNvPicPr>
          <p:nvPr/>
        </p:nvPicPr>
        <p:blipFill>
          <a:blip r:embed="rId7"/>
          <a:stretch>
            <a:fillRect/>
          </a:stretch>
        </p:blipFill>
        <p:spPr>
          <a:xfrm>
            <a:off x="6195407" y="1644045"/>
            <a:ext cx="1125827" cy="706502"/>
          </a:xfrm>
          <a:prstGeom prst="rect">
            <a:avLst/>
          </a:prstGeom>
          <a:noFill/>
          <a:ln cap="flat">
            <a:noFill/>
          </a:ln>
        </p:spPr>
      </p:pic>
      <p:pic>
        <p:nvPicPr>
          <p:cNvPr id="25" name="Grafik 27" descr="Ein Bild, das Text, Schrift, Symbol, Grafiken enthält.&#10;&#10;KI-generierte Inhalte können fehlerhaft sein.">
            <a:extLst>
              <a:ext uri="{FF2B5EF4-FFF2-40B4-BE49-F238E27FC236}">
                <a16:creationId xmlns:a16="http://schemas.microsoft.com/office/drawing/2014/main" id="{4B8B9615-409E-944B-5678-44E9D6B1FAF8}"/>
              </a:ext>
            </a:extLst>
          </p:cNvPr>
          <p:cNvPicPr>
            <a:picLocks noChangeAspect="1"/>
          </p:cNvPicPr>
          <p:nvPr/>
        </p:nvPicPr>
        <p:blipFill>
          <a:blip r:embed="rId8"/>
          <a:stretch>
            <a:fillRect/>
          </a:stretch>
        </p:blipFill>
        <p:spPr>
          <a:xfrm>
            <a:off x="6196715" y="3993312"/>
            <a:ext cx="917024" cy="695849"/>
          </a:xfrm>
          <a:prstGeom prst="rect">
            <a:avLst/>
          </a:prstGeom>
          <a:noFill/>
          <a:ln cap="flat">
            <a:noFill/>
          </a:ln>
        </p:spPr>
      </p:pic>
      <p:sp>
        <p:nvSpPr>
          <p:cNvPr id="26" name="Textfeld 22">
            <a:extLst>
              <a:ext uri="{FF2B5EF4-FFF2-40B4-BE49-F238E27FC236}">
                <a16:creationId xmlns:a16="http://schemas.microsoft.com/office/drawing/2014/main" id="{7FDDF31F-4C2B-E143-18B5-02E795DCA224}"/>
              </a:ext>
            </a:extLst>
          </p:cNvPr>
          <p:cNvSpPr txBox="1"/>
          <p:nvPr/>
        </p:nvSpPr>
        <p:spPr>
          <a:xfrm>
            <a:off x="6222089" y="3198498"/>
            <a:ext cx="5439619" cy="553998"/>
          </a:xfrm>
          <a:prstGeom prst="rect">
            <a:avLst/>
          </a:prstGeom>
          <a:noFill/>
          <a:ln cap="flat">
            <a:noFill/>
          </a:ln>
        </p:spPr>
        <p:txBody>
          <a:bodyPr vert="horz" wrap="square" lIns="0" tIns="0" rIns="0" bIns="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Arial"/>
              </a:rPr>
              <a:t>Beam-driven</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Arial"/>
              </a:rPr>
              <a:t>5.8 MeV energy gain, 0.3% energy spread, 20 pC</a:t>
            </a:r>
          </a:p>
        </p:txBody>
      </p:sp>
      <p:pic>
        <p:nvPicPr>
          <p:cNvPr id="27" name="Grafik 29" descr="Ein Bild, das Logo, Text, Grafiken, Schrift enthält.&#10;&#10;KI-generierte Inhalte können fehlerhaft sein.">
            <a:extLst>
              <a:ext uri="{FF2B5EF4-FFF2-40B4-BE49-F238E27FC236}">
                <a16:creationId xmlns:a16="http://schemas.microsoft.com/office/drawing/2014/main" id="{ACCDC39D-5974-9254-CBDF-D99FE110939E}"/>
              </a:ext>
            </a:extLst>
          </p:cNvPr>
          <p:cNvPicPr>
            <a:picLocks noChangeAspect="1"/>
          </p:cNvPicPr>
          <p:nvPr/>
        </p:nvPicPr>
        <p:blipFill>
          <a:blip r:embed="rId9"/>
          <a:srcRect l="10505" t="24462" r="10743" b="18938"/>
          <a:stretch>
            <a:fillRect/>
          </a:stretch>
        </p:blipFill>
        <p:spPr>
          <a:xfrm>
            <a:off x="471885" y="4008839"/>
            <a:ext cx="1314349" cy="630067"/>
          </a:xfrm>
          <a:prstGeom prst="rect">
            <a:avLst/>
          </a:prstGeom>
          <a:noFill/>
          <a:ln cap="flat">
            <a:noFill/>
          </a:ln>
        </p:spPr>
      </p:pic>
      <p:pic>
        <p:nvPicPr>
          <p:cNvPr id="28" name="Grafik 31" descr="Ein Bild, das Text, Schrift, Screenshot, Logo enthält.&#10;&#10;KI-generierte Inhalte können fehlerhaft sein.">
            <a:extLst>
              <a:ext uri="{FF2B5EF4-FFF2-40B4-BE49-F238E27FC236}">
                <a16:creationId xmlns:a16="http://schemas.microsoft.com/office/drawing/2014/main" id="{A945E2BE-893A-59EA-6C9D-0FFFDF8DABFF}"/>
              </a:ext>
            </a:extLst>
          </p:cNvPr>
          <p:cNvPicPr>
            <a:picLocks noChangeAspect="1"/>
          </p:cNvPicPr>
          <p:nvPr/>
        </p:nvPicPr>
        <p:blipFill>
          <a:blip r:embed="rId10"/>
          <a:stretch>
            <a:fillRect/>
          </a:stretch>
        </p:blipFill>
        <p:spPr>
          <a:xfrm>
            <a:off x="1830573" y="4008711"/>
            <a:ext cx="1291096" cy="630003"/>
          </a:xfrm>
          <a:prstGeom prst="rect">
            <a:avLst/>
          </a:prstGeom>
          <a:noFill/>
          <a:ln cap="flat">
            <a:noFill/>
          </a:ln>
        </p:spPr>
      </p:pic>
      <p:pic>
        <p:nvPicPr>
          <p:cNvPr id="29" name="Grafik 36">
            <a:extLst>
              <a:ext uri="{FF2B5EF4-FFF2-40B4-BE49-F238E27FC236}">
                <a16:creationId xmlns:a16="http://schemas.microsoft.com/office/drawing/2014/main" id="{C866D9AD-03D9-69CB-7BE3-E1489E9AC465}"/>
              </a:ext>
            </a:extLst>
          </p:cNvPr>
          <p:cNvPicPr>
            <a:picLocks noChangeAspect="1"/>
          </p:cNvPicPr>
          <p:nvPr/>
        </p:nvPicPr>
        <p:blipFill>
          <a:blip r:embed="rId11"/>
          <a:stretch>
            <a:fillRect/>
          </a:stretch>
        </p:blipFill>
        <p:spPr>
          <a:xfrm>
            <a:off x="471172" y="2853924"/>
            <a:ext cx="978261" cy="963942"/>
          </a:xfrm>
          <a:prstGeom prst="rect">
            <a:avLst/>
          </a:prstGeom>
          <a:noFill/>
          <a:ln cap="flat">
            <a:noFill/>
          </a:ln>
        </p:spPr>
      </p:pic>
      <p:sp>
        <p:nvSpPr>
          <p:cNvPr id="30" name="Rechteck 38">
            <a:extLst>
              <a:ext uri="{FF2B5EF4-FFF2-40B4-BE49-F238E27FC236}">
                <a16:creationId xmlns:a16="http://schemas.microsoft.com/office/drawing/2014/main" id="{EAE71D6D-0112-AED2-4351-ABC0A08BEE58}"/>
              </a:ext>
            </a:extLst>
          </p:cNvPr>
          <p:cNvSpPr/>
          <p:nvPr/>
        </p:nvSpPr>
        <p:spPr>
          <a:xfrm>
            <a:off x="2444730" y="1679277"/>
            <a:ext cx="1870542" cy="592768"/>
          </a:xfrm>
          <a:prstGeom prst="rect">
            <a:avLst/>
          </a:prstGeom>
          <a:solidFill>
            <a:srgbClr val="FFFFFF"/>
          </a:solidFill>
          <a:ln w="19046"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ptos"/>
            </a:endParaRPr>
          </a:p>
        </p:txBody>
      </p:sp>
      <p:sp>
        <p:nvSpPr>
          <p:cNvPr id="31" name="Textfeld 16">
            <a:extLst>
              <a:ext uri="{FF2B5EF4-FFF2-40B4-BE49-F238E27FC236}">
                <a16:creationId xmlns:a16="http://schemas.microsoft.com/office/drawing/2014/main" id="{5DB9B604-121D-7337-9290-FDFA38485E13}"/>
              </a:ext>
            </a:extLst>
          </p:cNvPr>
          <p:cNvSpPr txBox="1"/>
          <p:nvPr/>
        </p:nvSpPr>
        <p:spPr>
          <a:xfrm>
            <a:off x="3685726" y="1622712"/>
            <a:ext cx="2311594" cy="1107996"/>
          </a:xfrm>
          <a:prstGeom prst="rect">
            <a:avLst/>
          </a:prstGeom>
          <a:noFill/>
          <a:ln cap="flat">
            <a:noFill/>
          </a:ln>
        </p:spPr>
        <p:txBody>
          <a:bodyPr vert="horz" wrap="square" lIns="0" tIns="0" rIns="0" bIns="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Arial"/>
              </a:rPr>
              <a:t>Lasing at 27 nm</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Arial"/>
              </a:rPr>
              <a:t>490 MeV, ~0.5% energy spread, 30 </a:t>
            </a:r>
            <a:r>
              <a:rPr lang="en-GB" sz="1800" b="0" i="0" u="none" strike="noStrike" kern="1200" cap="none" spc="0" baseline="0" dirty="0" err="1">
                <a:solidFill>
                  <a:srgbClr val="000000"/>
                </a:solidFill>
                <a:uFillTx/>
                <a:latin typeface="Arial"/>
              </a:rPr>
              <a:t>pC</a:t>
            </a:r>
            <a:endParaRPr lang="en-GB" sz="1800" b="0" i="0" u="none" strike="noStrike" kern="1200" cap="none" spc="0" baseline="0" dirty="0">
              <a:solidFill>
                <a:srgbClr val="000000"/>
              </a:solidFill>
              <a:uFillTx/>
              <a:latin typeface="Arial"/>
            </a:endParaRPr>
          </a:p>
        </p:txBody>
      </p:sp>
      <p:sp>
        <p:nvSpPr>
          <p:cNvPr id="32" name="Fußzeilenplatzhalter 3">
            <a:extLst>
              <a:ext uri="{FF2B5EF4-FFF2-40B4-BE49-F238E27FC236}">
                <a16:creationId xmlns:a16="http://schemas.microsoft.com/office/drawing/2014/main" id="{7AE8F1A3-C68D-4528-7EC5-FABD27310D67}"/>
              </a:ext>
            </a:extLst>
          </p:cNvPr>
          <p:cNvSpPr txBox="1"/>
          <p:nvPr/>
        </p:nvSpPr>
        <p:spPr>
          <a:xfrm>
            <a:off x="4259266" y="6383847"/>
            <a:ext cx="6572222"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33A0"/>
                </a:solidFill>
                <a:uFillTx/>
                <a:latin typeface="Arial"/>
              </a:rPr>
              <a:t>High-Gradient Wakefield Accelerators, ESPP Symposium Venice 2025</a:t>
            </a:r>
          </a:p>
        </p:txBody>
      </p:sp>
    </p:spTree>
    <p:extLst>
      <p:ext uri="{BB962C8B-B14F-4D97-AF65-F5344CB8AC3E}">
        <p14:creationId xmlns:p14="http://schemas.microsoft.com/office/powerpoint/2010/main" val="38861538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name="Slide2108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A7C01F-86F8-DF4F-6A7E-98271FFD8DD3}"/>
              </a:ext>
            </a:extLst>
          </p:cNvPr>
          <p:cNvSpPr txBox="1">
            <a:spLocks noGrp="1"/>
          </p:cNvSpPr>
          <p:nvPr>
            <p:ph type="title"/>
          </p:nvPr>
        </p:nvSpPr>
        <p:spPr/>
        <p:txBody>
          <a:bodyPr anchorCtr="1"/>
          <a:lstStyle/>
          <a:p>
            <a:pPr lvl="0" algn="ctr"/>
            <a:r>
              <a:rPr lang="en-US"/>
              <a:t>Progress Towards First Applications</a:t>
            </a:r>
            <a:endParaRPr lang="en-GB"/>
          </a:p>
        </p:txBody>
      </p:sp>
      <p:sp>
        <p:nvSpPr>
          <p:cNvPr id="3" name="Foliennummernplatzhalter 4">
            <a:extLst>
              <a:ext uri="{FF2B5EF4-FFF2-40B4-BE49-F238E27FC236}">
                <a16:creationId xmlns:a16="http://schemas.microsoft.com/office/drawing/2014/main" id="{C15E342D-6393-8A55-A343-E9583DA22C4A}"/>
              </a:ext>
            </a:extLst>
          </p:cNvPr>
          <p:cNvSpPr txBox="1"/>
          <p:nvPr/>
        </p:nvSpPr>
        <p:spPr>
          <a:xfrm>
            <a:off x="11107545" y="6383847"/>
            <a:ext cx="681255"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dirty="0">
                <a:solidFill>
                  <a:srgbClr val="0033A0"/>
                </a:solidFill>
                <a:uFillTx/>
                <a:latin typeface="Arial"/>
              </a:rPr>
              <a:t>10</a:t>
            </a:r>
          </a:p>
        </p:txBody>
      </p:sp>
      <p:sp>
        <p:nvSpPr>
          <p:cNvPr id="4" name="Rechteck 5">
            <a:extLst>
              <a:ext uri="{FF2B5EF4-FFF2-40B4-BE49-F238E27FC236}">
                <a16:creationId xmlns:a16="http://schemas.microsoft.com/office/drawing/2014/main" id="{F033A54A-ED1E-C150-6840-B3215612F234}"/>
              </a:ext>
            </a:extLst>
          </p:cNvPr>
          <p:cNvSpPr/>
          <p:nvPr/>
        </p:nvSpPr>
        <p:spPr>
          <a:xfrm>
            <a:off x="4254684" y="1592263"/>
            <a:ext cx="3673473" cy="4608511"/>
          </a:xfrm>
          <a:prstGeom prst="rect">
            <a:avLst/>
          </a:prstGeom>
          <a:noFill/>
          <a:ln w="12701" cap="flat">
            <a:solidFill>
              <a:srgbClr val="BEBEC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5" name="Rechteck 6">
            <a:extLst>
              <a:ext uri="{FF2B5EF4-FFF2-40B4-BE49-F238E27FC236}">
                <a16:creationId xmlns:a16="http://schemas.microsoft.com/office/drawing/2014/main" id="{7F51668C-F485-F730-1ED4-4644FE927C32}"/>
              </a:ext>
            </a:extLst>
          </p:cNvPr>
          <p:cNvSpPr/>
          <p:nvPr/>
        </p:nvSpPr>
        <p:spPr>
          <a:xfrm>
            <a:off x="442907" y="1604589"/>
            <a:ext cx="3673473" cy="4608511"/>
          </a:xfrm>
          <a:prstGeom prst="rect">
            <a:avLst/>
          </a:prstGeom>
          <a:noFill/>
          <a:ln w="12701" cap="flat">
            <a:solidFill>
              <a:srgbClr val="BEBEC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6" name="Rechteck 7">
            <a:extLst>
              <a:ext uri="{FF2B5EF4-FFF2-40B4-BE49-F238E27FC236}">
                <a16:creationId xmlns:a16="http://schemas.microsoft.com/office/drawing/2014/main" id="{E2EC15D2-53E1-82AD-D0BA-D06845D80963}"/>
              </a:ext>
            </a:extLst>
          </p:cNvPr>
          <p:cNvSpPr/>
          <p:nvPr/>
        </p:nvSpPr>
        <p:spPr>
          <a:xfrm>
            <a:off x="8080269" y="1593863"/>
            <a:ext cx="3673473" cy="4608511"/>
          </a:xfrm>
          <a:prstGeom prst="rect">
            <a:avLst/>
          </a:prstGeom>
          <a:noFill/>
          <a:ln w="12701" cap="flat">
            <a:solidFill>
              <a:srgbClr val="BEBEC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pic>
        <p:nvPicPr>
          <p:cNvPr id="7" name="Grafik 24" descr="Ein Bild, das Schrift, Symbol, Grafiken, Logo enthält.&#10;&#10;KI-generierte Inhalte können fehlerhaft sein.">
            <a:extLst>
              <a:ext uri="{FF2B5EF4-FFF2-40B4-BE49-F238E27FC236}">
                <a16:creationId xmlns:a16="http://schemas.microsoft.com/office/drawing/2014/main" id="{7FEF48FF-88E4-5ABC-5E51-03D253906C57}"/>
              </a:ext>
            </a:extLst>
          </p:cNvPr>
          <p:cNvPicPr>
            <a:picLocks noChangeAspect="1"/>
          </p:cNvPicPr>
          <p:nvPr/>
        </p:nvPicPr>
        <p:blipFill>
          <a:blip r:embed="rId3"/>
          <a:stretch>
            <a:fillRect/>
          </a:stretch>
        </p:blipFill>
        <p:spPr>
          <a:xfrm>
            <a:off x="1332875" y="782708"/>
            <a:ext cx="1914177" cy="821881"/>
          </a:xfrm>
          <a:prstGeom prst="rect">
            <a:avLst/>
          </a:prstGeom>
          <a:noFill/>
          <a:ln cap="flat">
            <a:noFill/>
          </a:ln>
        </p:spPr>
      </p:pic>
      <p:pic>
        <p:nvPicPr>
          <p:cNvPr id="8" name="Grafik 25" descr="Ein Bild, das Schrift, Grafiken, Logo, Electric Blue (Farbe) enthält.&#10;&#10;KI-generierte Inhalte können fehlerhaft sein.">
            <a:extLst>
              <a:ext uri="{FF2B5EF4-FFF2-40B4-BE49-F238E27FC236}">
                <a16:creationId xmlns:a16="http://schemas.microsoft.com/office/drawing/2014/main" id="{CFF07D83-5979-D767-0841-D149B232E4DE}"/>
              </a:ext>
            </a:extLst>
          </p:cNvPr>
          <p:cNvPicPr>
            <a:picLocks noChangeAspect="1"/>
          </p:cNvPicPr>
          <p:nvPr/>
        </p:nvPicPr>
        <p:blipFill>
          <a:blip r:embed="rId4"/>
          <a:stretch>
            <a:fillRect/>
          </a:stretch>
        </p:blipFill>
        <p:spPr>
          <a:xfrm>
            <a:off x="5543870" y="964371"/>
            <a:ext cx="1251841" cy="627891"/>
          </a:xfrm>
          <a:prstGeom prst="rect">
            <a:avLst/>
          </a:prstGeom>
          <a:noFill/>
          <a:ln cap="flat">
            <a:noFill/>
          </a:ln>
        </p:spPr>
      </p:pic>
      <p:pic>
        <p:nvPicPr>
          <p:cNvPr id="9" name="Grafik 14" descr="Ein Bild, das Screenshot enthält.&#10;&#10;Automatisch generierte Beschreibung">
            <a:extLst>
              <a:ext uri="{FF2B5EF4-FFF2-40B4-BE49-F238E27FC236}">
                <a16:creationId xmlns:a16="http://schemas.microsoft.com/office/drawing/2014/main" id="{45B5870E-9798-85CA-23D3-99BEE348BBE1}"/>
              </a:ext>
            </a:extLst>
          </p:cNvPr>
          <p:cNvPicPr>
            <a:picLocks noChangeAspect="1"/>
          </p:cNvPicPr>
          <p:nvPr/>
        </p:nvPicPr>
        <p:blipFill>
          <a:blip r:embed="rId5"/>
          <a:srcRect/>
          <a:stretch>
            <a:fillRect/>
          </a:stretch>
        </p:blipFill>
        <p:spPr>
          <a:xfrm>
            <a:off x="4291846" y="2591126"/>
            <a:ext cx="3601528" cy="1763420"/>
          </a:xfrm>
          <a:prstGeom prst="rect">
            <a:avLst/>
          </a:prstGeom>
          <a:noFill/>
          <a:ln cap="flat">
            <a:noFill/>
          </a:ln>
        </p:spPr>
      </p:pic>
      <p:sp>
        <p:nvSpPr>
          <p:cNvPr id="10" name="Textfeld 12">
            <a:extLst>
              <a:ext uri="{FF2B5EF4-FFF2-40B4-BE49-F238E27FC236}">
                <a16:creationId xmlns:a16="http://schemas.microsoft.com/office/drawing/2014/main" id="{920A7C3A-27BB-57B5-D2CE-3FE30000E7A6}"/>
              </a:ext>
            </a:extLst>
          </p:cNvPr>
          <p:cNvSpPr txBox="1"/>
          <p:nvPr/>
        </p:nvSpPr>
        <p:spPr>
          <a:xfrm>
            <a:off x="4254684" y="4137934"/>
            <a:ext cx="3638690" cy="2031321"/>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800" b="1" i="0" u="none" strike="noStrike" kern="1200" cap="none" spc="0" baseline="0" dirty="0">
                <a:solidFill>
                  <a:srgbClr val="000000"/>
                </a:solidFill>
                <a:uFillTx/>
                <a:latin typeface="Arial" pitchFamily="34"/>
                <a:cs typeface="Arial" pitchFamily="34"/>
              </a:rPr>
              <a:t>Run 2c and d approved</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Arial" pitchFamily="34"/>
                <a:cs typeface="Arial" pitchFamily="34"/>
              </a:rPr>
              <a:t>Separate Self-Modulation from acceleration to accelerate bunches with quality at few GeV energies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800" b="0" i="0" u="none" strike="noStrike" kern="0" cap="none" spc="0" baseline="0" dirty="0">
                <a:solidFill>
                  <a:srgbClr val="000000"/>
                </a:solidFill>
                <a:uFillTx/>
                <a:latin typeface="Arial" pitchFamily="34"/>
                <a:cs typeface="Arial" pitchFamily="34"/>
              </a:rPr>
              <a:t>Experiments starting in 2029</a:t>
            </a:r>
          </a:p>
          <a:p>
            <a:pPr marR="0" lvl="0" algn="l" defTabSz="914400" rtl="0" fontAlgn="auto" hangingPunct="1">
              <a:lnSpc>
                <a:spcPct val="100000"/>
              </a:lnSpc>
              <a:spcBef>
                <a:spcPts val="0"/>
              </a:spcBef>
              <a:spcAft>
                <a:spcPts val="0"/>
              </a:spcAft>
              <a:buSzPct val="100000"/>
              <a:tabLst/>
              <a:defRPr sz="1800" b="0" i="0" u="none" strike="noStrike" kern="0" cap="none" spc="0" baseline="0">
                <a:solidFill>
                  <a:srgbClr val="000000"/>
                </a:solidFill>
                <a:uFillTx/>
              </a:defRPr>
            </a:pPr>
            <a:r>
              <a:rPr lang="en-US" sz="1800" b="0" i="1" u="none" strike="noStrike" kern="0" cap="none" spc="0" baseline="0" dirty="0">
                <a:solidFill>
                  <a:srgbClr val="000000"/>
                </a:solidFill>
                <a:uFillTx/>
                <a:latin typeface="Arial" pitchFamily="34"/>
                <a:cs typeface="Arial" pitchFamily="34"/>
              </a:rPr>
              <a:t>First applications after LS4</a:t>
            </a:r>
          </a:p>
        </p:txBody>
      </p:sp>
      <p:pic>
        <p:nvPicPr>
          <p:cNvPr id="11" name="Grafik 30">
            <a:extLst>
              <a:ext uri="{FF2B5EF4-FFF2-40B4-BE49-F238E27FC236}">
                <a16:creationId xmlns:a16="http://schemas.microsoft.com/office/drawing/2014/main" id="{9E58719A-D310-6954-BD5B-42F6A0D42BF3}"/>
              </a:ext>
            </a:extLst>
          </p:cNvPr>
          <p:cNvPicPr>
            <a:picLocks noChangeAspect="1"/>
          </p:cNvPicPr>
          <p:nvPr/>
        </p:nvPicPr>
        <p:blipFill>
          <a:blip r:embed="rId6"/>
          <a:stretch>
            <a:fillRect/>
          </a:stretch>
        </p:blipFill>
        <p:spPr>
          <a:xfrm>
            <a:off x="8158368" y="2513886"/>
            <a:ext cx="3523823" cy="1578601"/>
          </a:xfrm>
          <a:prstGeom prst="rect">
            <a:avLst/>
          </a:prstGeom>
          <a:noFill/>
          <a:ln cap="flat">
            <a:noFill/>
          </a:ln>
        </p:spPr>
      </p:pic>
      <p:sp>
        <p:nvSpPr>
          <p:cNvPr id="12" name="Textfeld 31">
            <a:extLst>
              <a:ext uri="{FF2B5EF4-FFF2-40B4-BE49-F238E27FC236}">
                <a16:creationId xmlns:a16="http://schemas.microsoft.com/office/drawing/2014/main" id="{1D3584BD-BE63-EBFD-8568-B755849B7768}"/>
              </a:ext>
            </a:extLst>
          </p:cNvPr>
          <p:cNvSpPr txBox="1"/>
          <p:nvPr/>
        </p:nvSpPr>
        <p:spPr>
          <a:xfrm>
            <a:off x="4265173" y="1598252"/>
            <a:ext cx="3638690"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000000"/>
                </a:solidFill>
                <a:uFillTx/>
                <a:latin typeface="Arial" pitchFamily="34"/>
                <a:cs typeface="Arial" pitchFamily="34"/>
              </a:rPr>
              <a:t>Proton-driven plasma wakefield experiment at CERN</a:t>
            </a:r>
            <a:endParaRPr lang="en-GB" sz="1800" b="1" i="0" u="none" strike="noStrike" kern="1200" cap="none" spc="0" baseline="0" dirty="0">
              <a:solidFill>
                <a:srgbClr val="000000"/>
              </a:solidFill>
              <a:uFillTx/>
              <a:latin typeface="Arial" pitchFamily="34"/>
              <a:cs typeface="Arial" pitchFamily="34"/>
            </a:endParaRPr>
          </a:p>
        </p:txBody>
      </p:sp>
      <p:sp>
        <p:nvSpPr>
          <p:cNvPr id="13" name="Textfeld 32">
            <a:extLst>
              <a:ext uri="{FF2B5EF4-FFF2-40B4-BE49-F238E27FC236}">
                <a16:creationId xmlns:a16="http://schemas.microsoft.com/office/drawing/2014/main" id="{B1F3C11F-A2B7-9436-3D9D-7DB25E7E1E9F}"/>
              </a:ext>
            </a:extLst>
          </p:cNvPr>
          <p:cNvSpPr txBox="1"/>
          <p:nvPr/>
        </p:nvSpPr>
        <p:spPr>
          <a:xfrm>
            <a:off x="8075624" y="1598252"/>
            <a:ext cx="3673473" cy="923333"/>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dirty="0">
                <a:solidFill>
                  <a:srgbClr val="000000"/>
                </a:solidFill>
                <a:uFillTx/>
                <a:latin typeface="Arial" pitchFamily="34"/>
                <a:cs typeface="Arial" pitchFamily="34"/>
              </a:rPr>
              <a:t> Toward a demonstrator facility for multistage plasma acceleration</a:t>
            </a:r>
          </a:p>
        </p:txBody>
      </p:sp>
      <p:sp>
        <p:nvSpPr>
          <p:cNvPr id="14" name="Textfeld 33">
            <a:extLst>
              <a:ext uri="{FF2B5EF4-FFF2-40B4-BE49-F238E27FC236}">
                <a16:creationId xmlns:a16="http://schemas.microsoft.com/office/drawing/2014/main" id="{06C6DB02-F3BC-07C4-4335-DAAB5A94A7BB}"/>
              </a:ext>
            </a:extLst>
          </p:cNvPr>
          <p:cNvSpPr txBox="1"/>
          <p:nvPr/>
        </p:nvSpPr>
        <p:spPr>
          <a:xfrm>
            <a:off x="8080269" y="4204008"/>
            <a:ext cx="3703740" cy="230832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Arial" pitchFamily="34"/>
                <a:ea typeface="Times New Roman" pitchFamily="18"/>
                <a:cs typeface="Arial" pitchFamily="34"/>
              </a:rPr>
              <a:t>Developing:</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Arial" pitchFamily="34"/>
                <a:ea typeface="Times New Roman" pitchFamily="18"/>
                <a:cs typeface="Arial" pitchFamily="34"/>
              </a:rPr>
              <a:t>nonlinear plasma lenses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Arial" pitchFamily="34"/>
                <a:ea typeface="Times New Roman" pitchFamily="18"/>
                <a:cs typeface="Arial" pitchFamily="34"/>
              </a:rPr>
              <a:t>self-correction mechanisms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dirty="0">
                <a:solidFill>
                  <a:srgbClr val="000000"/>
                </a:solidFill>
                <a:latin typeface="Arial" pitchFamily="34"/>
                <a:ea typeface="Times New Roman" pitchFamily="18"/>
                <a:cs typeface="Arial" pitchFamily="34"/>
                <a:sym typeface="Wingdings" panose="05000000000000000000" pitchFamily="2" charset="2"/>
              </a:rPr>
              <a:t> </a:t>
            </a:r>
            <a:r>
              <a:rPr lang="en-GB" sz="1800" b="0" i="1" u="none" strike="noStrike" kern="1200" cap="none" spc="0" baseline="0" dirty="0">
                <a:solidFill>
                  <a:srgbClr val="000000"/>
                </a:solidFill>
                <a:uFillTx/>
                <a:latin typeface="Arial" pitchFamily="34"/>
                <a:ea typeface="Times New Roman" pitchFamily="18"/>
                <a:cs typeface="Arial" pitchFamily="34"/>
              </a:rPr>
              <a:t>multistage demonstrator facility e.g., with 50 GeV for strong-field QED, to be implemented in a major accelerator lab.</a:t>
            </a:r>
            <a:endParaRPr lang="en-GB" sz="1800" b="0" i="1" u="none" strike="noStrike" kern="1200" cap="none" spc="0" baseline="0" dirty="0">
              <a:solidFill>
                <a:srgbClr val="000000"/>
              </a:solidFill>
              <a:uFillTx/>
              <a:latin typeface="Arial" pitchFamily="34"/>
              <a:ea typeface="Calibri" pitchFamily="34"/>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000000"/>
              </a:solidFill>
              <a:uFillTx/>
              <a:latin typeface="Arial" pitchFamily="34"/>
              <a:cs typeface="Arial" pitchFamily="34"/>
            </a:endParaRPr>
          </a:p>
        </p:txBody>
      </p:sp>
      <p:sp>
        <p:nvSpPr>
          <p:cNvPr id="15" name="Textfeld 31">
            <a:extLst>
              <a:ext uri="{FF2B5EF4-FFF2-40B4-BE49-F238E27FC236}">
                <a16:creationId xmlns:a16="http://schemas.microsoft.com/office/drawing/2014/main" id="{C9970548-1268-10FE-D6B9-0CC9B14B982C}"/>
              </a:ext>
            </a:extLst>
          </p:cNvPr>
          <p:cNvSpPr txBox="1"/>
          <p:nvPr/>
        </p:nvSpPr>
        <p:spPr>
          <a:xfrm>
            <a:off x="453396" y="1604589"/>
            <a:ext cx="3673473" cy="923333"/>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0" cap="none" spc="0" baseline="0" dirty="0">
                <a:solidFill>
                  <a:srgbClr val="000000"/>
                </a:solidFill>
                <a:uFillTx/>
                <a:latin typeface="Arial" pitchFamily="34"/>
                <a:cs typeface="Arial" pitchFamily="34"/>
              </a:rPr>
              <a:t>Particle accelerator research infrastructure based on novel plasma acceleration</a:t>
            </a:r>
            <a:endParaRPr lang="en-GB" sz="1800" b="1" i="0" u="none" strike="noStrike" kern="1200" cap="none" spc="0" baseline="0" dirty="0">
              <a:solidFill>
                <a:srgbClr val="000000"/>
              </a:solidFill>
              <a:uFillTx/>
              <a:latin typeface="Arial" pitchFamily="34"/>
              <a:cs typeface="Arial" pitchFamily="34"/>
            </a:endParaRPr>
          </a:p>
        </p:txBody>
      </p:sp>
      <p:pic>
        <p:nvPicPr>
          <p:cNvPr id="17" name="Grafik 26">
            <a:extLst>
              <a:ext uri="{FF2B5EF4-FFF2-40B4-BE49-F238E27FC236}">
                <a16:creationId xmlns:a16="http://schemas.microsoft.com/office/drawing/2014/main" id="{05B7DB53-443E-12F7-FC4A-1A12FCA1384A}"/>
              </a:ext>
            </a:extLst>
          </p:cNvPr>
          <p:cNvPicPr>
            <a:picLocks noChangeAspect="1"/>
          </p:cNvPicPr>
          <p:nvPr/>
        </p:nvPicPr>
        <p:blipFill>
          <a:blip r:embed="rId7"/>
          <a:stretch>
            <a:fillRect/>
          </a:stretch>
        </p:blipFill>
        <p:spPr>
          <a:xfrm>
            <a:off x="9255099" y="1017882"/>
            <a:ext cx="1314514" cy="539779"/>
          </a:xfrm>
          <a:prstGeom prst="rect">
            <a:avLst/>
          </a:prstGeom>
          <a:noFill/>
          <a:ln cap="flat">
            <a:noFill/>
          </a:ln>
        </p:spPr>
      </p:pic>
      <p:sp>
        <p:nvSpPr>
          <p:cNvPr id="18" name="Textfeld 27">
            <a:extLst>
              <a:ext uri="{FF2B5EF4-FFF2-40B4-BE49-F238E27FC236}">
                <a16:creationId xmlns:a16="http://schemas.microsoft.com/office/drawing/2014/main" id="{57AF87D9-E902-1FD3-D1A2-32161745BEB1}"/>
              </a:ext>
            </a:extLst>
          </p:cNvPr>
          <p:cNvSpPr txBox="1"/>
          <p:nvPr/>
        </p:nvSpPr>
        <p:spPr>
          <a:xfrm>
            <a:off x="9402967" y="3998918"/>
            <a:ext cx="2428865" cy="21544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pitchFamily="34"/>
                <a:cs typeface="Arial" pitchFamily="34"/>
              </a:rPr>
              <a:t>C. A. Lindstrøm et al., Proceedings of IPAC 2025</a:t>
            </a:r>
          </a:p>
        </p:txBody>
      </p:sp>
      <p:sp>
        <p:nvSpPr>
          <p:cNvPr id="19" name="Textfeld 28">
            <a:extLst>
              <a:ext uri="{FF2B5EF4-FFF2-40B4-BE49-F238E27FC236}">
                <a16:creationId xmlns:a16="http://schemas.microsoft.com/office/drawing/2014/main" id="{2F7A01D3-3C46-34B0-00A5-3679BFFA3C1F}"/>
              </a:ext>
            </a:extLst>
          </p:cNvPr>
          <p:cNvSpPr txBox="1"/>
          <p:nvPr/>
        </p:nvSpPr>
        <p:spPr>
          <a:xfrm>
            <a:off x="5138297" y="2214347"/>
            <a:ext cx="2757400" cy="707882"/>
          </a:xfrm>
          <a:prstGeom prst="rect">
            <a:avLst/>
          </a:prstGeom>
          <a:noFill/>
          <a:ln w="9528" cap="flat">
            <a:solidFill>
              <a:srgbClr val="FFFFFF"/>
            </a:solidFill>
            <a:prstDash val="solid"/>
            <a:miter/>
          </a:ln>
        </p:spPr>
        <p:txBody>
          <a:bodyPr vert="horz" wrap="square" lIns="91440" tIns="45720" rIns="91440" bIns="45720" anchor="t" anchorCtr="0" compatLnSpc="1">
            <a:sp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dirty="0">
                <a:solidFill>
                  <a:srgbClr val="EE6611"/>
                </a:solidFill>
                <a:uFillTx/>
                <a:latin typeface="Arial" pitchFamily="34"/>
                <a:cs typeface="Arial" pitchFamily="34"/>
              </a:rPr>
              <a:t>ESPP Input #172: </a:t>
            </a:r>
            <a:r>
              <a:rPr lang="en-GB" sz="1000" b="1" i="0" u="none" strike="noStrike" kern="1200" cap="none" spc="0" baseline="0" dirty="0">
                <a:solidFill>
                  <a:srgbClr val="EE6611"/>
                </a:solidFill>
                <a:uFillTx/>
                <a:latin typeface="Aptos"/>
              </a:rPr>
              <a:t>AWAKE - Input to the European Strategy for Particle Physics Update on behalf of the AWAKE Collaboration </a:t>
            </a:r>
            <a:r>
              <a:rPr lang="en-GB" sz="1000" b="1" i="0" u="none" strike="noStrike" kern="1200" cap="none" spc="0" baseline="0" dirty="0">
                <a:solidFill>
                  <a:srgbClr val="EE6611"/>
                </a:solidFill>
                <a:uFillTx/>
                <a:latin typeface="Arial" pitchFamily="34"/>
                <a:cs typeface="Arial" pitchFamily="34"/>
              </a:rPr>
              <a:t>(</a:t>
            </a:r>
            <a:r>
              <a:rPr lang="en-GB" sz="1000" b="1" i="0" u="none" strike="noStrike" kern="1200" cap="none" spc="0" baseline="0" dirty="0">
                <a:solidFill>
                  <a:srgbClr val="EE6611"/>
                </a:solidFill>
                <a:uFillTx/>
                <a:latin typeface="Arial" pitchFamily="34"/>
                <a:cs typeface="Arial" pitchFamily="34"/>
                <a:hlinkClick r:id="rId8">
                  <a:extLst>
                    <a:ext uri="{A12FA001-AC4F-418D-AE19-62706E023703}">
                      <ahyp:hlinkClr xmlns:ahyp="http://schemas.microsoft.com/office/drawing/2018/hyperlinkcolor" val="tx"/>
                    </a:ext>
                  </a:extLst>
                </a:hlinkClick>
              </a:rPr>
              <a:t>link</a:t>
            </a:r>
            <a:r>
              <a:rPr lang="en-GB" sz="1000" b="1" i="0" u="none" strike="noStrike" kern="1200" cap="none" spc="0" baseline="0" dirty="0">
                <a:solidFill>
                  <a:srgbClr val="EE6611"/>
                </a:solidFill>
                <a:uFillTx/>
                <a:latin typeface="Arial" pitchFamily="34"/>
                <a:cs typeface="Arial" pitchFamily="34"/>
              </a:rPr>
              <a:t>)</a:t>
            </a:r>
          </a:p>
        </p:txBody>
      </p:sp>
      <p:sp>
        <p:nvSpPr>
          <p:cNvPr id="20" name="Fußzeilenplatzhalter 3">
            <a:extLst>
              <a:ext uri="{FF2B5EF4-FFF2-40B4-BE49-F238E27FC236}">
                <a16:creationId xmlns:a16="http://schemas.microsoft.com/office/drawing/2014/main" id="{A6EE6FF3-51CD-D987-48E3-4E7C9CE801E0}"/>
              </a:ext>
            </a:extLst>
          </p:cNvPr>
          <p:cNvSpPr txBox="1"/>
          <p:nvPr/>
        </p:nvSpPr>
        <p:spPr>
          <a:xfrm>
            <a:off x="4259266" y="6383847"/>
            <a:ext cx="6572222"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33A0"/>
                </a:solidFill>
                <a:uFillTx/>
                <a:latin typeface="Arial"/>
              </a:rPr>
              <a:t>High-Gradient Wakefield Accelerators, ESPP Symposium Venice 2025</a:t>
            </a:r>
          </a:p>
        </p:txBody>
      </p:sp>
      <p:sp>
        <p:nvSpPr>
          <p:cNvPr id="21" name="Datumsplatzhalter 39">
            <a:extLst>
              <a:ext uri="{FF2B5EF4-FFF2-40B4-BE49-F238E27FC236}">
                <a16:creationId xmlns:a16="http://schemas.microsoft.com/office/drawing/2014/main" id="{A9F4A394-4CB2-2420-7CB4-BAB2F82382C9}"/>
              </a:ext>
            </a:extLst>
          </p:cNvPr>
          <p:cNvSpPr txBox="1"/>
          <p:nvPr/>
        </p:nvSpPr>
        <p:spPr>
          <a:xfrm>
            <a:off x="2495598" y="6378351"/>
            <a:ext cx="1620792"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0033A0"/>
                </a:solidFill>
                <a:uFillTx/>
                <a:latin typeface="Arial"/>
              </a:rPr>
              <a:t>23.06.2025</a:t>
            </a:r>
            <a:endParaRPr lang="en-GB" sz="1000" b="0" i="0" u="none" strike="noStrike" kern="1200" cap="none" spc="0" baseline="0">
              <a:solidFill>
                <a:srgbClr val="0033A0"/>
              </a:solidFill>
              <a:uFillTx/>
              <a:latin typeface="Arial"/>
            </a:endParaRPr>
          </a:p>
        </p:txBody>
      </p:sp>
      <p:sp>
        <p:nvSpPr>
          <p:cNvPr id="22" name="Textfeld 31">
            <a:extLst>
              <a:ext uri="{FF2B5EF4-FFF2-40B4-BE49-F238E27FC236}">
                <a16:creationId xmlns:a16="http://schemas.microsoft.com/office/drawing/2014/main" id="{BDE1CF3E-A647-6FFA-261B-8FF912B9E1FD}"/>
              </a:ext>
            </a:extLst>
          </p:cNvPr>
          <p:cNvSpPr txBox="1"/>
          <p:nvPr/>
        </p:nvSpPr>
        <p:spPr>
          <a:xfrm>
            <a:off x="6346219" y="2906054"/>
            <a:ext cx="1399745" cy="338556"/>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1" i="0" u="none" strike="noStrike" kern="1200" cap="none" spc="0" baseline="0">
                <a:solidFill>
                  <a:srgbClr val="FF0000"/>
                </a:solidFill>
                <a:uFillTx/>
                <a:latin typeface="Arial" pitchFamily="34"/>
                <a:cs typeface="Arial" pitchFamily="34"/>
              </a:rPr>
              <a:t>AWAKE is the first to go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1" i="0" u="none" strike="noStrike" kern="1200" cap="none" spc="0" baseline="0">
                <a:solidFill>
                  <a:srgbClr val="FF0000"/>
                </a:solidFill>
                <a:uFillTx/>
                <a:latin typeface="Arial" pitchFamily="34"/>
                <a:cs typeface="Arial" pitchFamily="34"/>
              </a:rPr>
              <a:t>into LS3!</a:t>
            </a:r>
            <a:endParaRPr lang="en-GB" sz="800" b="1" i="0" u="none" strike="noStrike" kern="1200" cap="none" spc="0" baseline="0">
              <a:solidFill>
                <a:srgbClr val="FF0000"/>
              </a:solidFill>
              <a:uFillTx/>
              <a:latin typeface="Arial" pitchFamily="34"/>
              <a:cs typeface="Arial" pitchFamily="34"/>
            </a:endParaRPr>
          </a:p>
        </p:txBody>
      </p:sp>
      <p:sp>
        <p:nvSpPr>
          <p:cNvPr id="23" name="Rectangle 1">
            <a:extLst>
              <a:ext uri="{FF2B5EF4-FFF2-40B4-BE49-F238E27FC236}">
                <a16:creationId xmlns:a16="http://schemas.microsoft.com/office/drawing/2014/main" id="{4A191AC5-4CF5-72BF-CEA5-522479CE1B38}"/>
              </a:ext>
            </a:extLst>
          </p:cNvPr>
          <p:cNvSpPr>
            <a:spLocks noChangeArrowheads="1"/>
          </p:cNvSpPr>
          <p:nvPr/>
        </p:nvSpPr>
        <p:spPr bwMode="auto">
          <a:xfrm>
            <a:off x="526970" y="2591126"/>
            <a:ext cx="3575602"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a:ln>
                  <a:noFill/>
                </a:ln>
                <a:solidFill>
                  <a:schemeClr val="tx1"/>
                </a:solidFill>
                <a:effectLst/>
                <a:latin typeface="Arial" panose="020B0604020202020204" pitchFamily="34" charset="0"/>
              </a:rPr>
              <a:t>High repetition rate plasma sources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chemeClr val="tx1"/>
                </a:solidFill>
                <a:effectLst/>
                <a:latin typeface="Arial" panose="020B0604020202020204" pitchFamily="34" charset="0"/>
              </a:rPr>
              <a:t>Technology R&amp;D and critical experimental facilities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chemeClr val="tx1"/>
                </a:solidFill>
                <a:effectLst/>
                <a:latin typeface="Arial" panose="020B0604020202020204" pitchFamily="34" charset="0"/>
              </a:rPr>
              <a:t>LPA demonstrator stages (low average power, near collider emittances)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chemeClr val="tx1"/>
                </a:solidFill>
                <a:effectLst/>
                <a:latin typeface="Arial" panose="020B0604020202020204" pitchFamily="34" charset="0"/>
              </a:rPr>
              <a:t>PWFA staging (including low-energy design at </a:t>
            </a:r>
            <a:r>
              <a:rPr kumimoji="0" lang="en-US" altLang="en-US" b="0" i="0" u="none" strike="noStrike" cap="none" normalizeH="0" baseline="0" dirty="0" err="1">
                <a:ln>
                  <a:noFill/>
                </a:ln>
                <a:solidFill>
                  <a:schemeClr val="tx1"/>
                </a:solidFill>
                <a:effectLst/>
                <a:latin typeface="Arial" panose="020B0604020202020204" pitchFamily="34" charset="0"/>
              </a:rPr>
              <a:t>EuPRAXIA@SPARC_LAB</a:t>
            </a:r>
            <a:r>
              <a:rPr kumimoji="0" lang="en-US" altLang="en-US"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chemeClr val="tx1"/>
                </a:solidFill>
                <a:effectLst/>
                <a:latin typeface="Arial" panose="020B0604020202020204" pitchFamily="34" charset="0"/>
              </a:rPr>
              <a:t>Positron beam test capabilities</a:t>
            </a:r>
          </a:p>
          <a:p>
            <a:pPr marL="0" marR="0" lvl="0" indent="0" algn="l" defTabSz="914400" rtl="0" eaLnBrk="0" fontAlgn="base" latinLnBrk="0" hangingPunct="0">
              <a:lnSpc>
                <a:spcPct val="100000"/>
              </a:lnSpc>
              <a:spcBef>
                <a:spcPct val="0"/>
              </a:spcBef>
              <a:spcAft>
                <a:spcPct val="0"/>
              </a:spcAft>
              <a:buClrTx/>
              <a:buSzTx/>
              <a:tabLst/>
            </a:pPr>
            <a:r>
              <a:rPr kumimoji="0" lang="en-US" altLang="en-US" b="0" i="1" u="none" strike="noStrike" cap="none" normalizeH="0" baseline="0" dirty="0">
                <a:ln>
                  <a:noFill/>
                </a:ln>
                <a:solidFill>
                  <a:schemeClr val="tx1"/>
                </a:solidFill>
                <a:effectLst/>
                <a:latin typeface="Arial" panose="020B0604020202020204" pitchFamily="34" charset="0"/>
              </a:rPr>
              <a:t>FEL user facility starting in 2029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FD440-6BF0-64A1-D6A6-C1106ECA2B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7A488A-1553-25C9-2A52-3479FC81B810}"/>
              </a:ext>
            </a:extLst>
          </p:cNvPr>
          <p:cNvSpPr txBox="1">
            <a:spLocks noGrp="1"/>
          </p:cNvSpPr>
          <p:nvPr>
            <p:ph type="title"/>
          </p:nvPr>
        </p:nvSpPr>
        <p:spPr/>
        <p:txBody>
          <a:bodyPr anchorCtr="1">
            <a:normAutofit/>
          </a:bodyPr>
          <a:lstStyle/>
          <a:p>
            <a:pPr lvl="0" algn="ctr"/>
            <a:r>
              <a:rPr lang="en-US"/>
              <a:t>Outline</a:t>
            </a:r>
          </a:p>
        </p:txBody>
      </p:sp>
      <p:sp>
        <p:nvSpPr>
          <p:cNvPr id="3" name="Shape">
            <a:extLst>
              <a:ext uri="{FF2B5EF4-FFF2-40B4-BE49-F238E27FC236}">
                <a16:creationId xmlns:a16="http://schemas.microsoft.com/office/drawing/2014/main" id="{3FAD1758-5516-C246-8A1E-D5D5980C1527}"/>
              </a:ext>
            </a:extLst>
          </p:cNvPr>
          <p:cNvSpPr/>
          <p:nvPr/>
        </p:nvSpPr>
        <p:spPr>
          <a:xfrm>
            <a:off x="8373608" y="1320841"/>
            <a:ext cx="2614763" cy="2614772"/>
          </a:xfrm>
          <a:custGeom>
            <a:avLst/>
            <a:gdLst>
              <a:gd name="f0" fmla="val 10800000"/>
              <a:gd name="f1" fmla="val 5400000"/>
              <a:gd name="f2" fmla="val 180"/>
              <a:gd name="f3" fmla="val w"/>
              <a:gd name="f4" fmla="val h"/>
              <a:gd name="f5" fmla="val 0"/>
              <a:gd name="f6" fmla="val 21600"/>
              <a:gd name="f7" fmla="val 17228"/>
              <a:gd name="f8" fmla="val 4372"/>
              <a:gd name="f9" fmla="val 1951"/>
              <a:gd name="f10" fmla="val 19649"/>
              <a:gd name="f11" fmla="val 20895"/>
              <a:gd name="f12" fmla="val 19250"/>
              <a:gd name="f13" fmla="val 2350"/>
              <a:gd name="f14" fmla="val 705"/>
              <a:gd name="f15" fmla="+- 0 0 -90"/>
              <a:gd name="f16" fmla="+- 0 0 -180"/>
              <a:gd name="f17" fmla="+- 0 0 -270"/>
              <a:gd name="f18" fmla="+- 0 0 -360"/>
              <a:gd name="f19" fmla="*/ f3 1 21600"/>
              <a:gd name="f20" fmla="*/ f4 1 21600"/>
              <a:gd name="f21" fmla="+- f6 0 f5"/>
              <a:gd name="f22" fmla="*/ f15 f0 1"/>
              <a:gd name="f23" fmla="*/ f16 f0 1"/>
              <a:gd name="f24" fmla="*/ f17 f0 1"/>
              <a:gd name="f25" fmla="*/ f18 f0 1"/>
              <a:gd name="f26" fmla="*/ f21 1 2"/>
              <a:gd name="f27" fmla="*/ f21 1 21600"/>
              <a:gd name="f28" fmla="*/ f22 1 f2"/>
              <a:gd name="f29" fmla="*/ f23 1 f2"/>
              <a:gd name="f30" fmla="*/ f24 1 f2"/>
              <a:gd name="f31" fmla="*/ f25 1 f2"/>
              <a:gd name="f32" fmla="*/ f26 1 f27"/>
              <a:gd name="f33" fmla="*/ 0 1 f27"/>
              <a:gd name="f34" fmla="*/ f6 1 f27"/>
              <a:gd name="f35" fmla="+- f28 0 f1"/>
              <a:gd name="f36" fmla="+- f29 0 f1"/>
              <a:gd name="f37" fmla="+- f30 0 f1"/>
              <a:gd name="f38" fmla="+- f31 0 f1"/>
              <a:gd name="f39" fmla="*/ f33 f19 1"/>
              <a:gd name="f40" fmla="*/ f34 f19 1"/>
              <a:gd name="f41" fmla="*/ f34 f20 1"/>
              <a:gd name="f42" fmla="*/ f33 f20 1"/>
              <a:gd name="f43" fmla="*/ f32 f19 1"/>
              <a:gd name="f44" fmla="*/ f32 f20 1"/>
            </a:gdLst>
            <a:ahLst/>
            <a:cxnLst>
              <a:cxn ang="3cd4">
                <a:pos x="hc" y="t"/>
              </a:cxn>
              <a:cxn ang="0">
                <a:pos x="r" y="vc"/>
              </a:cxn>
              <a:cxn ang="cd4">
                <a:pos x="hc" y="b"/>
              </a:cxn>
              <a:cxn ang="cd2">
                <a:pos x="l" y="vc"/>
              </a:cxn>
              <a:cxn ang="f35">
                <a:pos x="f43" y="f44"/>
              </a:cxn>
              <a:cxn ang="f36">
                <a:pos x="f43" y="f44"/>
              </a:cxn>
              <a:cxn ang="f37">
                <a:pos x="f43" y="f44"/>
              </a:cxn>
              <a:cxn ang="f38">
                <a:pos x="f43" y="f44"/>
              </a:cxn>
            </a:cxnLst>
            <a:rect l="f39" t="f42" r="f40" b="f41"/>
            <a:pathLst>
              <a:path w="21600" h="21600">
                <a:moveTo>
                  <a:pt x="f7" y="f5"/>
                </a:moveTo>
                <a:lnTo>
                  <a:pt x="f8" y="f5"/>
                </a:lnTo>
                <a:cubicBezTo>
                  <a:pt x="f9" y="f5"/>
                  <a:pt x="f5" y="f9"/>
                  <a:pt x="f5" y="f8"/>
                </a:cubicBezTo>
                <a:lnTo>
                  <a:pt x="f5" y="f7"/>
                </a:lnTo>
                <a:cubicBezTo>
                  <a:pt x="f5" y="f10"/>
                  <a:pt x="f9" y="f6"/>
                  <a:pt x="f8" y="f6"/>
                </a:cubicBezTo>
                <a:lnTo>
                  <a:pt x="f7" y="f6"/>
                </a:lnTo>
                <a:cubicBezTo>
                  <a:pt x="f10" y="f6"/>
                  <a:pt x="f6" y="f10"/>
                  <a:pt x="f6" y="f7"/>
                </a:cubicBezTo>
                <a:lnTo>
                  <a:pt x="f6" y="f8"/>
                </a:lnTo>
                <a:cubicBezTo>
                  <a:pt x="f6" y="f9"/>
                  <a:pt x="f10" y="f5"/>
                  <a:pt x="f7" y="f5"/>
                </a:cubicBezTo>
                <a:close/>
                <a:moveTo>
                  <a:pt x="f11" y="f7"/>
                </a:moveTo>
                <a:cubicBezTo>
                  <a:pt x="f11" y="f12"/>
                  <a:pt x="f12" y="f11"/>
                  <a:pt x="f7" y="f11"/>
                </a:cubicBezTo>
                <a:lnTo>
                  <a:pt x="f8" y="f11"/>
                </a:lnTo>
                <a:cubicBezTo>
                  <a:pt x="f13" y="f11"/>
                  <a:pt x="f14" y="f12"/>
                  <a:pt x="f14" y="f7"/>
                </a:cubicBezTo>
                <a:lnTo>
                  <a:pt x="f14" y="f8"/>
                </a:lnTo>
                <a:cubicBezTo>
                  <a:pt x="f14" y="f13"/>
                  <a:pt x="f13" y="f14"/>
                  <a:pt x="f8" y="f14"/>
                </a:cubicBezTo>
                <a:lnTo>
                  <a:pt x="f7" y="f14"/>
                </a:lnTo>
                <a:cubicBezTo>
                  <a:pt x="f12" y="f14"/>
                  <a:pt x="f11" y="f13"/>
                  <a:pt x="f11" y="f8"/>
                </a:cubicBezTo>
                <a:lnTo>
                  <a:pt x="f11" y="f7"/>
                </a:lnTo>
                <a:close/>
              </a:path>
            </a:pathLst>
          </a:custGeom>
          <a:solidFill>
            <a:srgbClr val="BEBECB">
              <a:alpha val="20000"/>
            </a:srgbClr>
          </a:solidFill>
          <a:ln cap="flat">
            <a:noFill/>
            <a:prstDash val="solid"/>
          </a:ln>
        </p:spPr>
        <p:txBody>
          <a:bodyPr vert="horz" wrap="square" lIns="38103" tIns="38103" rIns="38103" bIns="38103" anchor="ctr" anchorCtr="0" compatLnSpc="1">
            <a:noAutofit/>
          </a:bodyPr>
          <a:lstStyle/>
          <a:p>
            <a:pPr marL="0" marR="0" lvl="0" indent="0" algn="l" defTabSz="914400" rtl="0" fontAlgn="auto" hangingPunct="1">
              <a:lnSpc>
                <a:spcPct val="100000"/>
              </a:lnSpc>
              <a:spcBef>
                <a:spcPts val="0"/>
              </a:spcBef>
              <a:spcAft>
                <a:spcPts val="0"/>
              </a:spcAft>
              <a:buNone/>
              <a:tabLst/>
              <a:defRPr sz="3000" b="0" i="0" u="none" strike="noStrike" kern="0" cap="none" spc="0" baseline="0">
                <a:solidFill>
                  <a:srgbClr val="FFFFFF"/>
                </a:solidFill>
                <a:uFillTx/>
              </a:defRPr>
            </a:pPr>
            <a:endParaRPr lang="en-GB" sz="3000" b="0" i="0" u="none" strike="noStrike" kern="1200" cap="none" spc="0" baseline="0">
              <a:solidFill>
                <a:srgbClr val="FFFFFF"/>
              </a:solidFill>
              <a:uFillTx/>
              <a:latin typeface="Arial"/>
            </a:endParaRPr>
          </a:p>
        </p:txBody>
      </p:sp>
      <p:sp>
        <p:nvSpPr>
          <p:cNvPr id="4" name="Shape">
            <a:extLst>
              <a:ext uri="{FF2B5EF4-FFF2-40B4-BE49-F238E27FC236}">
                <a16:creationId xmlns:a16="http://schemas.microsoft.com/office/drawing/2014/main" id="{1C9BFC8D-88AD-41F9-60AB-E1E30A1206B7}"/>
              </a:ext>
            </a:extLst>
          </p:cNvPr>
          <p:cNvSpPr/>
          <p:nvPr/>
        </p:nvSpPr>
        <p:spPr>
          <a:xfrm>
            <a:off x="1203624" y="1320850"/>
            <a:ext cx="2682474" cy="2677363"/>
          </a:xfrm>
          <a:custGeom>
            <a:avLst/>
            <a:gdLst>
              <a:gd name="f0" fmla="val 10800000"/>
              <a:gd name="f1" fmla="val 5400000"/>
              <a:gd name="f2" fmla="val 180"/>
              <a:gd name="f3" fmla="val w"/>
              <a:gd name="f4" fmla="val h"/>
              <a:gd name="f5" fmla="val 0"/>
              <a:gd name="f6" fmla="val 21527"/>
              <a:gd name="f7" fmla="val 21600"/>
              <a:gd name="f8" fmla="val 12741"/>
              <a:gd name="f9" fmla="val 19901"/>
              <a:gd name="f10" fmla="val 12398"/>
              <a:gd name="f11" fmla="val 12101"/>
              <a:gd name="f12" fmla="val 20108"/>
              <a:gd name="f13" fmla="val 11987"/>
              <a:gd name="f14" fmla="val 20406"/>
              <a:gd name="f15" fmla="val 4270"/>
              <a:gd name="f16" fmla="val 2306"/>
              <a:gd name="f17" fmla="val 708"/>
              <a:gd name="f18" fmla="val 18800"/>
              <a:gd name="f19" fmla="val 16826"/>
              <a:gd name="f20" fmla="val 2295"/>
              <a:gd name="f21" fmla="val 689"/>
              <a:gd name="f22" fmla="val 16759"/>
              <a:gd name="f23" fmla="val 18723"/>
              <a:gd name="f24" fmla="val 20321"/>
              <a:gd name="f25" fmla="val 11179"/>
              <a:gd name="f26" fmla="val 20070"/>
              <a:gd name="f27" fmla="val 19842"/>
              <a:gd name="f28" fmla="val 19728"/>
              <a:gd name="f29" fmla="val 11408"/>
              <a:gd name="f30" fmla="val 19819"/>
              <a:gd name="f31" fmla="val 11615"/>
              <a:gd name="f32" fmla="val 20413"/>
              <a:gd name="f33" fmla="val 12671"/>
              <a:gd name="f34" fmla="val 20527"/>
              <a:gd name="f35" fmla="val 12854"/>
              <a:gd name="f36" fmla="val 20801"/>
              <a:gd name="f37" fmla="val 20892"/>
              <a:gd name="f38" fmla="val 21486"/>
              <a:gd name="f39" fmla="val 11431"/>
              <a:gd name="f40" fmla="val 21463"/>
              <a:gd name="f41" fmla="val 21235"/>
              <a:gd name="f42" fmla="val 20984"/>
              <a:gd name="f43" fmla="val 1905"/>
              <a:gd name="f44" fmla="val 19088"/>
              <a:gd name="f45" fmla="val 16737"/>
              <a:gd name="f46" fmla="val 4247"/>
              <a:gd name="f47" fmla="val 1895"/>
              <a:gd name="f48" fmla="val 19190"/>
              <a:gd name="f49" fmla="val 21095"/>
              <a:gd name="f50" fmla="val 11964"/>
              <a:gd name="f51" fmla="val 21393"/>
              <a:gd name="f52" fmla="val 12375"/>
              <a:gd name="f53" fmla="val 12718"/>
              <a:gd name="f54" fmla="val 13175"/>
              <a:gd name="f55" fmla="val 13563"/>
              <a:gd name="f56" fmla="val 21233"/>
              <a:gd name="f57" fmla="val 20751"/>
              <a:gd name="f58" fmla="val 20269"/>
              <a:gd name="f59" fmla="val 13197"/>
              <a:gd name="f60" fmla="+- 0 0 -90"/>
              <a:gd name="f61" fmla="+- 0 0 -180"/>
              <a:gd name="f62" fmla="+- 0 0 -270"/>
              <a:gd name="f63" fmla="+- 0 0 -360"/>
              <a:gd name="f64" fmla="*/ f3 1 21527"/>
              <a:gd name="f65" fmla="*/ f4 1 21600"/>
              <a:gd name="f66" fmla="+- f7 0 f5"/>
              <a:gd name="f67" fmla="+- f6 0 f5"/>
              <a:gd name="f68" fmla="*/ f60 f0 1"/>
              <a:gd name="f69" fmla="*/ f61 f0 1"/>
              <a:gd name="f70" fmla="*/ f62 f0 1"/>
              <a:gd name="f71" fmla="*/ f63 f0 1"/>
              <a:gd name="f72" fmla="*/ f66 1 2"/>
              <a:gd name="f73" fmla="*/ f67 1 2"/>
              <a:gd name="f74" fmla="*/ f67 1 21527"/>
              <a:gd name="f75" fmla="*/ f66 1 21600"/>
              <a:gd name="f76" fmla="*/ f68 1 f2"/>
              <a:gd name="f77" fmla="*/ f69 1 f2"/>
              <a:gd name="f78" fmla="*/ f70 1 f2"/>
              <a:gd name="f79" fmla="*/ f71 1 f2"/>
              <a:gd name="f80" fmla="*/ f73 1 f74"/>
              <a:gd name="f81" fmla="*/ f72 1 f75"/>
              <a:gd name="f82" fmla="*/ 0 1 f74"/>
              <a:gd name="f83" fmla="*/ f6 1 f74"/>
              <a:gd name="f84" fmla="*/ 0 1 f75"/>
              <a:gd name="f85" fmla="*/ f7 1 f75"/>
              <a:gd name="f86" fmla="+- f76 0 f1"/>
              <a:gd name="f87" fmla="+- f77 0 f1"/>
              <a:gd name="f88" fmla="+- f78 0 f1"/>
              <a:gd name="f89" fmla="+- f79 0 f1"/>
              <a:gd name="f90" fmla="*/ f82 f64 1"/>
              <a:gd name="f91" fmla="*/ f83 f64 1"/>
              <a:gd name="f92" fmla="*/ f85 f65 1"/>
              <a:gd name="f93" fmla="*/ f84 f65 1"/>
              <a:gd name="f94" fmla="*/ f80 f64 1"/>
              <a:gd name="f95" fmla="*/ f81 f65 1"/>
            </a:gdLst>
            <a:ahLst/>
            <a:cxnLst>
              <a:cxn ang="3cd4">
                <a:pos x="hc" y="t"/>
              </a:cxn>
              <a:cxn ang="0">
                <a:pos x="r" y="vc"/>
              </a:cxn>
              <a:cxn ang="cd4">
                <a:pos x="hc" y="b"/>
              </a:cxn>
              <a:cxn ang="cd2">
                <a:pos x="l" y="vc"/>
              </a:cxn>
              <a:cxn ang="f86">
                <a:pos x="f94" y="f95"/>
              </a:cxn>
              <a:cxn ang="f87">
                <a:pos x="f94" y="f95"/>
              </a:cxn>
              <a:cxn ang="f88">
                <a:pos x="f94" y="f95"/>
              </a:cxn>
              <a:cxn ang="f89">
                <a:pos x="f94" y="f95"/>
              </a:cxn>
            </a:cxnLst>
            <a:rect l="f90" t="f93" r="f91" b="f92"/>
            <a:pathLst>
              <a:path w="21527" h="21600">
                <a:moveTo>
                  <a:pt x="f8" y="f9"/>
                </a:moveTo>
                <a:cubicBezTo>
                  <a:pt x="f10" y="f9"/>
                  <a:pt x="f11" y="f12"/>
                  <a:pt x="f13" y="f14"/>
                </a:cubicBezTo>
                <a:lnTo>
                  <a:pt x="f15" y="f14"/>
                </a:lnTo>
                <a:cubicBezTo>
                  <a:pt x="f16" y="f14"/>
                  <a:pt x="f17" y="f18"/>
                  <a:pt x="f17" y="f19"/>
                </a:cubicBezTo>
                <a:lnTo>
                  <a:pt x="f17" y="f15"/>
                </a:lnTo>
                <a:cubicBezTo>
                  <a:pt x="f17" y="f20"/>
                  <a:pt x="f16" y="f21"/>
                  <a:pt x="f15" y="f21"/>
                </a:cubicBezTo>
                <a:lnTo>
                  <a:pt x="f22" y="f21"/>
                </a:lnTo>
                <a:cubicBezTo>
                  <a:pt x="f23" y="f21"/>
                  <a:pt x="f24" y="f20"/>
                  <a:pt x="f24" y="f15"/>
                </a:cubicBezTo>
                <a:lnTo>
                  <a:pt x="f24" y="f25"/>
                </a:lnTo>
                <a:lnTo>
                  <a:pt x="f26" y="f25"/>
                </a:lnTo>
                <a:cubicBezTo>
                  <a:pt x="f27" y="f25"/>
                  <a:pt x="f28" y="f29"/>
                  <a:pt x="f30" y="f31"/>
                </a:cubicBezTo>
                <a:lnTo>
                  <a:pt x="f32" y="f33"/>
                </a:lnTo>
                <a:cubicBezTo>
                  <a:pt x="f34" y="f35"/>
                  <a:pt x="f36" y="f35"/>
                  <a:pt x="f37" y="f33"/>
                </a:cubicBezTo>
                <a:lnTo>
                  <a:pt x="f38" y="f31"/>
                </a:lnTo>
                <a:cubicBezTo>
                  <a:pt x="f7" y="f39"/>
                  <a:pt x="f40" y="f25"/>
                  <a:pt x="f41" y="f25"/>
                </a:cubicBezTo>
                <a:lnTo>
                  <a:pt x="f42" y="f25"/>
                </a:lnTo>
                <a:lnTo>
                  <a:pt x="f42" y="f15"/>
                </a:lnTo>
                <a:cubicBezTo>
                  <a:pt x="f42" y="f43"/>
                  <a:pt x="f44" y="f5"/>
                  <a:pt x="f45" y="f5"/>
                </a:cubicBezTo>
                <a:lnTo>
                  <a:pt x="f46" y="f5"/>
                </a:lnTo>
                <a:cubicBezTo>
                  <a:pt x="f47" y="f5"/>
                  <a:pt x="f5" y="f43"/>
                  <a:pt x="f5" y="f15"/>
                </a:cubicBezTo>
                <a:lnTo>
                  <a:pt x="f5" y="f19"/>
                </a:lnTo>
                <a:cubicBezTo>
                  <a:pt x="f5" y="f48"/>
                  <a:pt x="f47" y="f49"/>
                  <a:pt x="f46" y="f49"/>
                </a:cubicBezTo>
                <a:lnTo>
                  <a:pt x="f50" y="f49"/>
                </a:lnTo>
                <a:cubicBezTo>
                  <a:pt x="f11" y="f51"/>
                  <a:pt x="f52" y="f7"/>
                  <a:pt x="f53" y="f7"/>
                </a:cubicBezTo>
                <a:cubicBezTo>
                  <a:pt x="f54" y="f7"/>
                  <a:pt x="f55" y="f56"/>
                  <a:pt x="f55" y="f57"/>
                </a:cubicBezTo>
                <a:cubicBezTo>
                  <a:pt x="f55" y="f58"/>
                  <a:pt x="f59" y="f9"/>
                  <a:pt x="f8" y="f9"/>
                </a:cubicBezTo>
                <a:close/>
              </a:path>
            </a:pathLst>
          </a:custGeom>
          <a:solidFill>
            <a:srgbClr val="1C446A"/>
          </a:solidFill>
          <a:ln cap="flat">
            <a:noFill/>
            <a:prstDash val="solid"/>
          </a:ln>
        </p:spPr>
        <p:txBody>
          <a:bodyPr vert="horz" wrap="square" lIns="38103" tIns="38103" rIns="38103" bIns="38103" anchor="ctr" anchorCtr="0" compatLnSpc="1">
            <a:noAutofit/>
          </a:bodyPr>
          <a:lstStyle/>
          <a:p>
            <a:pPr marL="0" marR="0" lvl="0" indent="0" algn="l" defTabSz="914400" rtl="0" fontAlgn="auto" hangingPunct="1">
              <a:lnSpc>
                <a:spcPct val="100000"/>
              </a:lnSpc>
              <a:spcBef>
                <a:spcPts val="0"/>
              </a:spcBef>
              <a:spcAft>
                <a:spcPts val="0"/>
              </a:spcAft>
              <a:buNone/>
              <a:tabLst/>
              <a:defRPr sz="3000" b="0" i="0" u="none" strike="noStrike" kern="0" cap="none" spc="0" baseline="0">
                <a:solidFill>
                  <a:srgbClr val="FFFFFF"/>
                </a:solidFill>
                <a:uFillTx/>
              </a:defRPr>
            </a:pPr>
            <a:endParaRPr lang="en-GB" sz="3000" b="0" i="0" u="none" strike="noStrike" kern="1200" cap="none" spc="0" baseline="0">
              <a:solidFill>
                <a:srgbClr val="FFFFFF"/>
              </a:solidFill>
              <a:uFillTx/>
              <a:latin typeface="Arial"/>
            </a:endParaRPr>
          </a:p>
        </p:txBody>
      </p:sp>
      <p:sp>
        <p:nvSpPr>
          <p:cNvPr id="5" name="Shape">
            <a:extLst>
              <a:ext uri="{FF2B5EF4-FFF2-40B4-BE49-F238E27FC236}">
                <a16:creationId xmlns:a16="http://schemas.microsoft.com/office/drawing/2014/main" id="{D3346818-946C-0503-ADBA-2EECDC784C21}"/>
              </a:ext>
            </a:extLst>
          </p:cNvPr>
          <p:cNvSpPr/>
          <p:nvPr/>
        </p:nvSpPr>
        <p:spPr>
          <a:xfrm>
            <a:off x="4788612" y="1320850"/>
            <a:ext cx="2682474" cy="2677363"/>
          </a:xfrm>
          <a:custGeom>
            <a:avLst/>
            <a:gdLst>
              <a:gd name="f0" fmla="val 10800000"/>
              <a:gd name="f1" fmla="val 5400000"/>
              <a:gd name="f2" fmla="val 180"/>
              <a:gd name="f3" fmla="val w"/>
              <a:gd name="f4" fmla="val h"/>
              <a:gd name="f5" fmla="val 0"/>
              <a:gd name="f6" fmla="val 21527"/>
              <a:gd name="f7" fmla="val 21600"/>
              <a:gd name="f8" fmla="val 12672"/>
              <a:gd name="f9" fmla="val 19901"/>
              <a:gd name="f10" fmla="val 12330"/>
              <a:gd name="f11" fmla="val 12033"/>
              <a:gd name="f12" fmla="val 20108"/>
              <a:gd name="f13" fmla="val 11919"/>
              <a:gd name="f14" fmla="val 20406"/>
              <a:gd name="f15" fmla="val 4270"/>
              <a:gd name="f16" fmla="val 2306"/>
              <a:gd name="f17" fmla="val 708"/>
              <a:gd name="f18" fmla="val 18800"/>
              <a:gd name="f19" fmla="val 16826"/>
              <a:gd name="f20" fmla="val 2295"/>
              <a:gd name="f21" fmla="val 689"/>
              <a:gd name="f22" fmla="val 16759"/>
              <a:gd name="f23" fmla="val 18723"/>
              <a:gd name="f24" fmla="val 20321"/>
              <a:gd name="f25" fmla="val 11179"/>
              <a:gd name="f26" fmla="val 20070"/>
              <a:gd name="f27" fmla="val 19842"/>
              <a:gd name="f28" fmla="val 19728"/>
              <a:gd name="f29" fmla="val 11408"/>
              <a:gd name="f30" fmla="val 19819"/>
              <a:gd name="f31" fmla="val 11615"/>
              <a:gd name="f32" fmla="val 20413"/>
              <a:gd name="f33" fmla="val 12671"/>
              <a:gd name="f34" fmla="val 20527"/>
              <a:gd name="f35" fmla="val 12854"/>
              <a:gd name="f36" fmla="val 20801"/>
              <a:gd name="f37" fmla="val 20892"/>
              <a:gd name="f38" fmla="val 21486"/>
              <a:gd name="f39" fmla="val 11431"/>
              <a:gd name="f40" fmla="val 21463"/>
              <a:gd name="f41" fmla="val 21235"/>
              <a:gd name="f42" fmla="val 20984"/>
              <a:gd name="f43" fmla="val 1905"/>
              <a:gd name="f44" fmla="val 19088"/>
              <a:gd name="f45" fmla="val 16737"/>
              <a:gd name="f46" fmla="val 4247"/>
              <a:gd name="f47" fmla="val 1895"/>
              <a:gd name="f48" fmla="val 19190"/>
              <a:gd name="f49" fmla="val 21095"/>
              <a:gd name="f50" fmla="val 11896"/>
              <a:gd name="f51" fmla="val 21393"/>
              <a:gd name="f52" fmla="val 12307"/>
              <a:gd name="f53" fmla="val 12650"/>
              <a:gd name="f54" fmla="val 13106"/>
              <a:gd name="f55" fmla="val 13494"/>
              <a:gd name="f56" fmla="val 21233"/>
              <a:gd name="f57" fmla="val 20751"/>
              <a:gd name="f58" fmla="val 20269"/>
              <a:gd name="f59" fmla="val 13152"/>
              <a:gd name="f60" fmla="+- 0 0 -90"/>
              <a:gd name="f61" fmla="+- 0 0 -180"/>
              <a:gd name="f62" fmla="+- 0 0 -270"/>
              <a:gd name="f63" fmla="+- 0 0 -360"/>
              <a:gd name="f64" fmla="*/ f3 1 21527"/>
              <a:gd name="f65" fmla="*/ f4 1 21600"/>
              <a:gd name="f66" fmla="+- f7 0 f5"/>
              <a:gd name="f67" fmla="+- f6 0 f5"/>
              <a:gd name="f68" fmla="*/ f60 f0 1"/>
              <a:gd name="f69" fmla="*/ f61 f0 1"/>
              <a:gd name="f70" fmla="*/ f62 f0 1"/>
              <a:gd name="f71" fmla="*/ f63 f0 1"/>
              <a:gd name="f72" fmla="*/ f66 1 2"/>
              <a:gd name="f73" fmla="*/ f67 1 2"/>
              <a:gd name="f74" fmla="*/ f67 1 21527"/>
              <a:gd name="f75" fmla="*/ f66 1 21600"/>
              <a:gd name="f76" fmla="*/ f68 1 f2"/>
              <a:gd name="f77" fmla="*/ f69 1 f2"/>
              <a:gd name="f78" fmla="*/ f70 1 f2"/>
              <a:gd name="f79" fmla="*/ f71 1 f2"/>
              <a:gd name="f80" fmla="*/ f73 1 f74"/>
              <a:gd name="f81" fmla="*/ f72 1 f75"/>
              <a:gd name="f82" fmla="*/ 0 1 f74"/>
              <a:gd name="f83" fmla="*/ f6 1 f74"/>
              <a:gd name="f84" fmla="*/ 0 1 f75"/>
              <a:gd name="f85" fmla="*/ f7 1 f75"/>
              <a:gd name="f86" fmla="+- f76 0 f1"/>
              <a:gd name="f87" fmla="+- f77 0 f1"/>
              <a:gd name="f88" fmla="+- f78 0 f1"/>
              <a:gd name="f89" fmla="+- f79 0 f1"/>
              <a:gd name="f90" fmla="*/ f82 f64 1"/>
              <a:gd name="f91" fmla="*/ f83 f64 1"/>
              <a:gd name="f92" fmla="*/ f85 f65 1"/>
              <a:gd name="f93" fmla="*/ f84 f65 1"/>
              <a:gd name="f94" fmla="*/ f80 f64 1"/>
              <a:gd name="f95" fmla="*/ f81 f65 1"/>
            </a:gdLst>
            <a:ahLst/>
            <a:cxnLst>
              <a:cxn ang="3cd4">
                <a:pos x="hc" y="t"/>
              </a:cxn>
              <a:cxn ang="0">
                <a:pos x="r" y="vc"/>
              </a:cxn>
              <a:cxn ang="cd4">
                <a:pos x="hc" y="b"/>
              </a:cxn>
              <a:cxn ang="cd2">
                <a:pos x="l" y="vc"/>
              </a:cxn>
              <a:cxn ang="f86">
                <a:pos x="f94" y="f95"/>
              </a:cxn>
              <a:cxn ang="f87">
                <a:pos x="f94" y="f95"/>
              </a:cxn>
              <a:cxn ang="f88">
                <a:pos x="f94" y="f95"/>
              </a:cxn>
              <a:cxn ang="f89">
                <a:pos x="f94" y="f95"/>
              </a:cxn>
            </a:cxnLst>
            <a:rect l="f90" t="f93" r="f91" b="f92"/>
            <a:pathLst>
              <a:path w="21527" h="21600">
                <a:moveTo>
                  <a:pt x="f8" y="f9"/>
                </a:moveTo>
                <a:cubicBezTo>
                  <a:pt x="f10" y="f9"/>
                  <a:pt x="f11" y="f12"/>
                  <a:pt x="f13" y="f14"/>
                </a:cubicBezTo>
                <a:lnTo>
                  <a:pt x="f15" y="f14"/>
                </a:lnTo>
                <a:cubicBezTo>
                  <a:pt x="f16" y="f14"/>
                  <a:pt x="f17" y="f18"/>
                  <a:pt x="f17" y="f19"/>
                </a:cubicBezTo>
                <a:lnTo>
                  <a:pt x="f17" y="f15"/>
                </a:lnTo>
                <a:cubicBezTo>
                  <a:pt x="f17" y="f20"/>
                  <a:pt x="f16" y="f21"/>
                  <a:pt x="f15" y="f21"/>
                </a:cubicBezTo>
                <a:lnTo>
                  <a:pt x="f22" y="f21"/>
                </a:lnTo>
                <a:cubicBezTo>
                  <a:pt x="f23" y="f21"/>
                  <a:pt x="f24" y="f20"/>
                  <a:pt x="f24" y="f15"/>
                </a:cubicBezTo>
                <a:lnTo>
                  <a:pt x="f24" y="f25"/>
                </a:lnTo>
                <a:lnTo>
                  <a:pt x="f26" y="f25"/>
                </a:lnTo>
                <a:cubicBezTo>
                  <a:pt x="f27" y="f25"/>
                  <a:pt x="f28" y="f29"/>
                  <a:pt x="f30" y="f31"/>
                </a:cubicBezTo>
                <a:lnTo>
                  <a:pt x="f32" y="f33"/>
                </a:lnTo>
                <a:cubicBezTo>
                  <a:pt x="f34" y="f35"/>
                  <a:pt x="f36" y="f35"/>
                  <a:pt x="f37" y="f33"/>
                </a:cubicBezTo>
                <a:lnTo>
                  <a:pt x="f38" y="f31"/>
                </a:lnTo>
                <a:cubicBezTo>
                  <a:pt x="f7" y="f39"/>
                  <a:pt x="f40" y="f25"/>
                  <a:pt x="f41" y="f25"/>
                </a:cubicBezTo>
                <a:lnTo>
                  <a:pt x="f42" y="f25"/>
                </a:lnTo>
                <a:lnTo>
                  <a:pt x="f42" y="f15"/>
                </a:lnTo>
                <a:cubicBezTo>
                  <a:pt x="f42" y="f43"/>
                  <a:pt x="f44" y="f5"/>
                  <a:pt x="f45" y="f5"/>
                </a:cubicBezTo>
                <a:lnTo>
                  <a:pt x="f46" y="f5"/>
                </a:lnTo>
                <a:cubicBezTo>
                  <a:pt x="f47" y="f5"/>
                  <a:pt x="f5" y="f43"/>
                  <a:pt x="f5" y="f15"/>
                </a:cubicBezTo>
                <a:lnTo>
                  <a:pt x="f5" y="f19"/>
                </a:lnTo>
                <a:cubicBezTo>
                  <a:pt x="f5" y="f48"/>
                  <a:pt x="f47" y="f49"/>
                  <a:pt x="f46" y="f49"/>
                </a:cubicBezTo>
                <a:lnTo>
                  <a:pt x="f50" y="f49"/>
                </a:lnTo>
                <a:cubicBezTo>
                  <a:pt x="f11" y="f51"/>
                  <a:pt x="f52" y="f7"/>
                  <a:pt x="f53" y="f7"/>
                </a:cubicBezTo>
                <a:cubicBezTo>
                  <a:pt x="f54" y="f7"/>
                  <a:pt x="f55" y="f56"/>
                  <a:pt x="f55" y="f57"/>
                </a:cubicBezTo>
                <a:cubicBezTo>
                  <a:pt x="f55" y="f58"/>
                  <a:pt x="f59" y="f9"/>
                  <a:pt x="f8" y="f9"/>
                </a:cubicBezTo>
                <a:close/>
              </a:path>
            </a:pathLst>
          </a:custGeom>
          <a:solidFill>
            <a:srgbClr val="61C4D3">
              <a:alpha val="20000"/>
            </a:srgbClr>
          </a:solidFill>
          <a:ln cap="flat">
            <a:noFill/>
            <a:prstDash val="solid"/>
          </a:ln>
        </p:spPr>
        <p:txBody>
          <a:bodyPr vert="horz" wrap="square" lIns="38103" tIns="38103" rIns="38103" bIns="38103" anchor="ctr" anchorCtr="0" compatLnSpc="1">
            <a:noAutofit/>
          </a:bodyPr>
          <a:lstStyle/>
          <a:p>
            <a:pPr marL="0" marR="0" lvl="0" indent="0" algn="l" defTabSz="914400" rtl="0" fontAlgn="auto" hangingPunct="1">
              <a:lnSpc>
                <a:spcPct val="100000"/>
              </a:lnSpc>
              <a:spcBef>
                <a:spcPts val="0"/>
              </a:spcBef>
              <a:spcAft>
                <a:spcPts val="0"/>
              </a:spcAft>
              <a:buNone/>
              <a:tabLst/>
              <a:defRPr sz="3000" b="0" i="0" u="none" strike="noStrike" kern="0" cap="none" spc="0" baseline="0">
                <a:solidFill>
                  <a:srgbClr val="FFFFFF"/>
                </a:solidFill>
                <a:uFillTx/>
              </a:defRPr>
            </a:pPr>
            <a:endParaRPr lang="en-GB" sz="3000" b="0" i="0" u="none" strike="noStrike" kern="1200" cap="none" spc="0" baseline="0">
              <a:solidFill>
                <a:srgbClr val="FFFFFF"/>
              </a:solidFill>
              <a:uFillTx/>
              <a:latin typeface="Arial"/>
            </a:endParaRPr>
          </a:p>
        </p:txBody>
      </p:sp>
      <p:sp>
        <p:nvSpPr>
          <p:cNvPr id="6" name="Shape">
            <a:extLst>
              <a:ext uri="{FF2B5EF4-FFF2-40B4-BE49-F238E27FC236}">
                <a16:creationId xmlns:a16="http://schemas.microsoft.com/office/drawing/2014/main" id="{0A2D2216-21A3-836D-AD19-9F76397AA66E}"/>
              </a:ext>
            </a:extLst>
          </p:cNvPr>
          <p:cNvSpPr/>
          <p:nvPr/>
        </p:nvSpPr>
        <p:spPr>
          <a:xfrm>
            <a:off x="2996113" y="2999533"/>
            <a:ext cx="2681295" cy="2677363"/>
          </a:xfrm>
          <a:custGeom>
            <a:avLst/>
            <a:gdLst>
              <a:gd name="f0" fmla="val 10800000"/>
              <a:gd name="f1" fmla="val 5400000"/>
              <a:gd name="f2" fmla="val 180"/>
              <a:gd name="f3" fmla="val w"/>
              <a:gd name="f4" fmla="val h"/>
              <a:gd name="f5" fmla="val 0"/>
              <a:gd name="f6" fmla="val 21540"/>
              <a:gd name="f7" fmla="val 21600"/>
              <a:gd name="f8" fmla="val 20891"/>
              <a:gd name="f9" fmla="val 8608"/>
              <a:gd name="f10" fmla="val 20777"/>
              <a:gd name="f11" fmla="val 8424"/>
              <a:gd name="f12" fmla="val 20503"/>
              <a:gd name="f13" fmla="val 20411"/>
              <a:gd name="f14" fmla="val 19817"/>
              <a:gd name="f15" fmla="val 9664"/>
              <a:gd name="f16" fmla="val 19703"/>
              <a:gd name="f17" fmla="val 9847"/>
              <a:gd name="f18" fmla="val 19840"/>
              <a:gd name="f19" fmla="val 10100"/>
              <a:gd name="f20" fmla="val 20069"/>
              <a:gd name="f21" fmla="val 20320"/>
              <a:gd name="f22" fmla="val 17331"/>
              <a:gd name="f23" fmla="val 19305"/>
              <a:gd name="f24" fmla="val 18720"/>
              <a:gd name="f25" fmla="val 20911"/>
              <a:gd name="f26" fmla="val 16754"/>
              <a:gd name="f27" fmla="val 4251"/>
              <a:gd name="f28" fmla="val 2286"/>
              <a:gd name="f29" fmla="val 686"/>
              <a:gd name="f30" fmla="val 4774"/>
              <a:gd name="f31" fmla="val 2800"/>
              <a:gd name="f32" fmla="val 1194"/>
              <a:gd name="f33" fmla="val 12069"/>
              <a:gd name="f34" fmla="val 12206"/>
              <a:gd name="f35" fmla="val 1492"/>
              <a:gd name="f36" fmla="val 12480"/>
              <a:gd name="f37" fmla="val 1699"/>
              <a:gd name="f38" fmla="val 12823"/>
              <a:gd name="f39" fmla="val 13280"/>
              <a:gd name="f40" fmla="val 13669"/>
              <a:gd name="f41" fmla="val 1331"/>
              <a:gd name="f42" fmla="val 849"/>
              <a:gd name="f43" fmla="val 367"/>
              <a:gd name="f44" fmla="val 13303"/>
              <a:gd name="f45" fmla="val 12183"/>
              <a:gd name="f46" fmla="val 207"/>
              <a:gd name="f47" fmla="val 505"/>
              <a:gd name="f48" fmla="val 1897"/>
              <a:gd name="f49" fmla="val 2410"/>
              <a:gd name="f50" fmla="val 19695"/>
              <a:gd name="f51" fmla="val 19109"/>
              <a:gd name="f52" fmla="val 21006"/>
              <a:gd name="f53" fmla="val 10077"/>
              <a:gd name="f54" fmla="val 21257"/>
              <a:gd name="f55" fmla="val 21486"/>
              <a:gd name="f56" fmla="val 21509"/>
              <a:gd name="f57" fmla="val 9641"/>
              <a:gd name="f58" fmla="+- 0 0 -90"/>
              <a:gd name="f59" fmla="+- 0 0 -180"/>
              <a:gd name="f60" fmla="+- 0 0 -270"/>
              <a:gd name="f61" fmla="+- 0 0 -360"/>
              <a:gd name="f62" fmla="*/ f3 1 21540"/>
              <a:gd name="f63" fmla="*/ f4 1 21600"/>
              <a:gd name="f64" fmla="+- f7 0 f5"/>
              <a:gd name="f65" fmla="+- f6 0 f5"/>
              <a:gd name="f66" fmla="*/ f58 f0 1"/>
              <a:gd name="f67" fmla="*/ f59 f0 1"/>
              <a:gd name="f68" fmla="*/ f60 f0 1"/>
              <a:gd name="f69" fmla="*/ f61 f0 1"/>
              <a:gd name="f70" fmla="*/ f64 1 2"/>
              <a:gd name="f71" fmla="*/ f65 1 2"/>
              <a:gd name="f72" fmla="*/ f65 1 21540"/>
              <a:gd name="f73" fmla="*/ f64 1 21600"/>
              <a:gd name="f74" fmla="*/ f66 1 f2"/>
              <a:gd name="f75" fmla="*/ f67 1 f2"/>
              <a:gd name="f76" fmla="*/ f68 1 f2"/>
              <a:gd name="f77" fmla="*/ f69 1 f2"/>
              <a:gd name="f78" fmla="*/ f71 1 f72"/>
              <a:gd name="f79" fmla="*/ f70 1 f73"/>
              <a:gd name="f80" fmla="*/ 0 1 f72"/>
              <a:gd name="f81" fmla="*/ f6 1 f72"/>
              <a:gd name="f82" fmla="*/ 0 1 f73"/>
              <a:gd name="f83" fmla="*/ f7 1 f73"/>
              <a:gd name="f84" fmla="+- f74 0 f1"/>
              <a:gd name="f85" fmla="+- f75 0 f1"/>
              <a:gd name="f86" fmla="+- f76 0 f1"/>
              <a:gd name="f87" fmla="+- f77 0 f1"/>
              <a:gd name="f88" fmla="*/ f80 f62 1"/>
              <a:gd name="f89" fmla="*/ f81 f62 1"/>
              <a:gd name="f90" fmla="*/ f83 f63 1"/>
              <a:gd name="f91" fmla="*/ f82 f63 1"/>
              <a:gd name="f92" fmla="*/ f78 f62 1"/>
              <a:gd name="f93" fmla="*/ f79 f63 1"/>
            </a:gdLst>
            <a:ahLst/>
            <a:cxnLst>
              <a:cxn ang="3cd4">
                <a:pos x="hc" y="t"/>
              </a:cxn>
              <a:cxn ang="0">
                <a:pos x="r" y="vc"/>
              </a:cxn>
              <a:cxn ang="cd4">
                <a:pos x="hc" y="b"/>
              </a:cxn>
              <a:cxn ang="cd2">
                <a:pos x="l" y="vc"/>
              </a:cxn>
              <a:cxn ang="f84">
                <a:pos x="f92" y="f93"/>
              </a:cxn>
              <a:cxn ang="f85">
                <a:pos x="f92" y="f93"/>
              </a:cxn>
              <a:cxn ang="f86">
                <a:pos x="f92" y="f93"/>
              </a:cxn>
              <a:cxn ang="f87">
                <a:pos x="f92" y="f93"/>
              </a:cxn>
            </a:cxnLst>
            <a:rect l="f88" t="f91" r="f89" b="f90"/>
            <a:pathLst>
              <a:path w="21540" h="21600">
                <a:moveTo>
                  <a:pt x="f8" y="f9"/>
                </a:moveTo>
                <a:cubicBezTo>
                  <a:pt x="f10" y="f11"/>
                  <a:pt x="f12" y="f11"/>
                  <a:pt x="f13" y="f9"/>
                </a:cubicBezTo>
                <a:lnTo>
                  <a:pt x="f14" y="f15"/>
                </a:lnTo>
                <a:cubicBezTo>
                  <a:pt x="f16" y="f17"/>
                  <a:pt x="f18" y="f19"/>
                  <a:pt x="f20" y="f19"/>
                </a:cubicBezTo>
                <a:lnTo>
                  <a:pt x="f21" y="f19"/>
                </a:lnTo>
                <a:lnTo>
                  <a:pt x="f21" y="f22"/>
                </a:lnTo>
                <a:cubicBezTo>
                  <a:pt x="f21" y="f23"/>
                  <a:pt x="f24" y="f25"/>
                  <a:pt x="f26" y="f25"/>
                </a:cubicBezTo>
                <a:lnTo>
                  <a:pt x="f27" y="f25"/>
                </a:lnTo>
                <a:cubicBezTo>
                  <a:pt x="f28" y="f25"/>
                  <a:pt x="f29" y="f23"/>
                  <a:pt x="f29" y="f22"/>
                </a:cubicBezTo>
                <a:lnTo>
                  <a:pt x="f29" y="f30"/>
                </a:lnTo>
                <a:cubicBezTo>
                  <a:pt x="f29" y="f31"/>
                  <a:pt x="f28" y="f32"/>
                  <a:pt x="f27" y="f32"/>
                </a:cubicBezTo>
                <a:lnTo>
                  <a:pt x="f33" y="f32"/>
                </a:lnTo>
                <a:cubicBezTo>
                  <a:pt x="f34" y="f35"/>
                  <a:pt x="f36" y="f37"/>
                  <a:pt x="f38" y="f37"/>
                </a:cubicBezTo>
                <a:cubicBezTo>
                  <a:pt x="f39" y="f37"/>
                  <a:pt x="f40" y="f41"/>
                  <a:pt x="f40" y="f42"/>
                </a:cubicBezTo>
                <a:cubicBezTo>
                  <a:pt x="f40" y="f43"/>
                  <a:pt x="f44" y="f5"/>
                  <a:pt x="f38" y="f5"/>
                </a:cubicBezTo>
                <a:cubicBezTo>
                  <a:pt x="f36" y="f5"/>
                  <a:pt x="f45" y="f46"/>
                  <a:pt x="f33" y="f47"/>
                </a:cubicBezTo>
                <a:lnTo>
                  <a:pt x="f27" y="f47"/>
                </a:lnTo>
                <a:cubicBezTo>
                  <a:pt x="f48" y="f47"/>
                  <a:pt x="f5" y="f49"/>
                  <a:pt x="f5" y="f30"/>
                </a:cubicBezTo>
                <a:lnTo>
                  <a:pt x="f5" y="f22"/>
                </a:lnTo>
                <a:cubicBezTo>
                  <a:pt x="f5" y="f50"/>
                  <a:pt x="f48" y="f7"/>
                  <a:pt x="f27" y="f7"/>
                </a:cubicBezTo>
                <a:lnTo>
                  <a:pt x="f26" y="f7"/>
                </a:lnTo>
                <a:cubicBezTo>
                  <a:pt x="f51" y="f7"/>
                  <a:pt x="f52" y="f50"/>
                  <a:pt x="f52" y="f22"/>
                </a:cubicBezTo>
                <a:lnTo>
                  <a:pt x="f52" y="f53"/>
                </a:lnTo>
                <a:lnTo>
                  <a:pt x="f54" y="f53"/>
                </a:lnTo>
                <a:cubicBezTo>
                  <a:pt x="f55" y="f53"/>
                  <a:pt x="f7" y="f17"/>
                  <a:pt x="f56" y="f57"/>
                </a:cubicBezTo>
                <a:lnTo>
                  <a:pt x="f8" y="f9"/>
                </a:lnTo>
                <a:close/>
              </a:path>
            </a:pathLst>
          </a:custGeom>
          <a:solidFill>
            <a:srgbClr val="E15E32">
              <a:alpha val="20000"/>
            </a:srgbClr>
          </a:solidFill>
          <a:ln cap="flat">
            <a:noFill/>
            <a:prstDash val="solid"/>
          </a:ln>
        </p:spPr>
        <p:txBody>
          <a:bodyPr vert="horz" wrap="square" lIns="38103" tIns="38103" rIns="38103" bIns="38103" anchor="ctr" anchorCtr="0" compatLnSpc="1">
            <a:noAutofit/>
          </a:bodyPr>
          <a:lstStyle/>
          <a:p>
            <a:pPr marL="0" marR="0" lvl="0" indent="0" algn="l" defTabSz="914400" rtl="0" fontAlgn="auto" hangingPunct="1">
              <a:lnSpc>
                <a:spcPct val="100000"/>
              </a:lnSpc>
              <a:spcBef>
                <a:spcPts val="0"/>
              </a:spcBef>
              <a:spcAft>
                <a:spcPts val="0"/>
              </a:spcAft>
              <a:buNone/>
              <a:tabLst/>
              <a:defRPr sz="3000" b="0" i="0" u="none" strike="noStrike" kern="0" cap="none" spc="0" baseline="0">
                <a:solidFill>
                  <a:srgbClr val="FFFFFF"/>
                </a:solidFill>
                <a:uFillTx/>
              </a:defRPr>
            </a:pPr>
            <a:endParaRPr lang="en-GB" sz="3000" b="0" i="0" u="none" strike="noStrike" kern="1200" cap="none" spc="0" baseline="0">
              <a:solidFill>
                <a:srgbClr val="FFFFFF">
                  <a:alpha val="20000"/>
                </a:srgbClr>
              </a:solidFill>
              <a:uFillTx/>
              <a:latin typeface="Arial"/>
            </a:endParaRPr>
          </a:p>
        </p:txBody>
      </p:sp>
      <p:sp>
        <p:nvSpPr>
          <p:cNvPr id="7" name="Shape">
            <a:extLst>
              <a:ext uri="{FF2B5EF4-FFF2-40B4-BE49-F238E27FC236}">
                <a16:creationId xmlns:a16="http://schemas.microsoft.com/office/drawing/2014/main" id="{8DFFA808-F7A7-0EE0-808C-6485D23A4C82}"/>
              </a:ext>
            </a:extLst>
          </p:cNvPr>
          <p:cNvSpPr/>
          <p:nvPr/>
        </p:nvSpPr>
        <p:spPr>
          <a:xfrm>
            <a:off x="6581110" y="2999533"/>
            <a:ext cx="2681295" cy="2677363"/>
          </a:xfrm>
          <a:custGeom>
            <a:avLst/>
            <a:gdLst>
              <a:gd name="f0" fmla="val 10800000"/>
              <a:gd name="f1" fmla="val 5400000"/>
              <a:gd name="f2" fmla="val 180"/>
              <a:gd name="f3" fmla="val w"/>
              <a:gd name="f4" fmla="val h"/>
              <a:gd name="f5" fmla="val 0"/>
              <a:gd name="f6" fmla="val 21540"/>
              <a:gd name="f7" fmla="val 21600"/>
              <a:gd name="f8" fmla="val 20891"/>
              <a:gd name="f9" fmla="val 8608"/>
              <a:gd name="f10" fmla="val 20777"/>
              <a:gd name="f11" fmla="val 8424"/>
              <a:gd name="f12" fmla="val 20503"/>
              <a:gd name="f13" fmla="val 20411"/>
              <a:gd name="f14" fmla="val 19817"/>
              <a:gd name="f15" fmla="val 9664"/>
              <a:gd name="f16" fmla="val 19703"/>
              <a:gd name="f17" fmla="val 9847"/>
              <a:gd name="f18" fmla="val 19840"/>
              <a:gd name="f19" fmla="val 10100"/>
              <a:gd name="f20" fmla="val 20069"/>
              <a:gd name="f21" fmla="val 20320"/>
              <a:gd name="f22" fmla="val 17331"/>
              <a:gd name="f23" fmla="val 19305"/>
              <a:gd name="f24" fmla="val 18720"/>
              <a:gd name="f25" fmla="val 20911"/>
              <a:gd name="f26" fmla="val 16754"/>
              <a:gd name="f27" fmla="val 4251"/>
              <a:gd name="f28" fmla="val 2286"/>
              <a:gd name="f29" fmla="val 686"/>
              <a:gd name="f30" fmla="val 4774"/>
              <a:gd name="f31" fmla="val 2800"/>
              <a:gd name="f32" fmla="val 1194"/>
              <a:gd name="f33" fmla="val 11680"/>
              <a:gd name="f34" fmla="val 11817"/>
              <a:gd name="f35" fmla="val 1492"/>
              <a:gd name="f36" fmla="val 12091"/>
              <a:gd name="f37" fmla="val 1699"/>
              <a:gd name="f38" fmla="val 12434"/>
              <a:gd name="f39" fmla="val 12891"/>
              <a:gd name="f40" fmla="val 13280"/>
              <a:gd name="f41" fmla="val 1331"/>
              <a:gd name="f42" fmla="val 849"/>
              <a:gd name="f43" fmla="val 367"/>
              <a:gd name="f44" fmla="val 12914"/>
              <a:gd name="f45" fmla="val 11794"/>
              <a:gd name="f46" fmla="val 207"/>
              <a:gd name="f47" fmla="val 505"/>
              <a:gd name="f48" fmla="val 1897"/>
              <a:gd name="f49" fmla="val 2410"/>
              <a:gd name="f50" fmla="val 19695"/>
              <a:gd name="f51" fmla="val 19109"/>
              <a:gd name="f52" fmla="val 21006"/>
              <a:gd name="f53" fmla="val 10077"/>
              <a:gd name="f54" fmla="val 21257"/>
              <a:gd name="f55" fmla="val 21486"/>
              <a:gd name="f56" fmla="val 21509"/>
              <a:gd name="f57" fmla="val 9641"/>
              <a:gd name="f58" fmla="+- 0 0 -90"/>
              <a:gd name="f59" fmla="+- 0 0 -180"/>
              <a:gd name="f60" fmla="+- 0 0 -270"/>
              <a:gd name="f61" fmla="+- 0 0 -360"/>
              <a:gd name="f62" fmla="*/ f3 1 21540"/>
              <a:gd name="f63" fmla="*/ f4 1 21600"/>
              <a:gd name="f64" fmla="+- f7 0 f5"/>
              <a:gd name="f65" fmla="+- f6 0 f5"/>
              <a:gd name="f66" fmla="*/ f58 f0 1"/>
              <a:gd name="f67" fmla="*/ f59 f0 1"/>
              <a:gd name="f68" fmla="*/ f60 f0 1"/>
              <a:gd name="f69" fmla="*/ f61 f0 1"/>
              <a:gd name="f70" fmla="*/ f64 1 2"/>
              <a:gd name="f71" fmla="*/ f65 1 2"/>
              <a:gd name="f72" fmla="*/ f65 1 21540"/>
              <a:gd name="f73" fmla="*/ f64 1 21600"/>
              <a:gd name="f74" fmla="*/ f66 1 f2"/>
              <a:gd name="f75" fmla="*/ f67 1 f2"/>
              <a:gd name="f76" fmla="*/ f68 1 f2"/>
              <a:gd name="f77" fmla="*/ f69 1 f2"/>
              <a:gd name="f78" fmla="*/ f71 1 f72"/>
              <a:gd name="f79" fmla="*/ f70 1 f73"/>
              <a:gd name="f80" fmla="*/ 0 1 f72"/>
              <a:gd name="f81" fmla="*/ f6 1 f72"/>
              <a:gd name="f82" fmla="*/ 0 1 f73"/>
              <a:gd name="f83" fmla="*/ f7 1 f73"/>
              <a:gd name="f84" fmla="+- f74 0 f1"/>
              <a:gd name="f85" fmla="+- f75 0 f1"/>
              <a:gd name="f86" fmla="+- f76 0 f1"/>
              <a:gd name="f87" fmla="+- f77 0 f1"/>
              <a:gd name="f88" fmla="*/ f80 f62 1"/>
              <a:gd name="f89" fmla="*/ f81 f62 1"/>
              <a:gd name="f90" fmla="*/ f83 f63 1"/>
              <a:gd name="f91" fmla="*/ f82 f63 1"/>
              <a:gd name="f92" fmla="*/ f78 f62 1"/>
              <a:gd name="f93" fmla="*/ f79 f63 1"/>
            </a:gdLst>
            <a:ahLst/>
            <a:cxnLst>
              <a:cxn ang="3cd4">
                <a:pos x="hc" y="t"/>
              </a:cxn>
              <a:cxn ang="0">
                <a:pos x="r" y="vc"/>
              </a:cxn>
              <a:cxn ang="cd4">
                <a:pos x="hc" y="b"/>
              </a:cxn>
              <a:cxn ang="cd2">
                <a:pos x="l" y="vc"/>
              </a:cxn>
              <a:cxn ang="f84">
                <a:pos x="f92" y="f93"/>
              </a:cxn>
              <a:cxn ang="f85">
                <a:pos x="f92" y="f93"/>
              </a:cxn>
              <a:cxn ang="f86">
                <a:pos x="f92" y="f93"/>
              </a:cxn>
              <a:cxn ang="f87">
                <a:pos x="f92" y="f93"/>
              </a:cxn>
            </a:cxnLst>
            <a:rect l="f88" t="f91" r="f89" b="f90"/>
            <a:pathLst>
              <a:path w="21540" h="21600">
                <a:moveTo>
                  <a:pt x="f8" y="f9"/>
                </a:moveTo>
                <a:cubicBezTo>
                  <a:pt x="f10" y="f11"/>
                  <a:pt x="f12" y="f11"/>
                  <a:pt x="f13" y="f9"/>
                </a:cubicBezTo>
                <a:lnTo>
                  <a:pt x="f14" y="f15"/>
                </a:lnTo>
                <a:cubicBezTo>
                  <a:pt x="f16" y="f17"/>
                  <a:pt x="f18" y="f19"/>
                  <a:pt x="f20" y="f19"/>
                </a:cubicBezTo>
                <a:lnTo>
                  <a:pt x="f21" y="f19"/>
                </a:lnTo>
                <a:lnTo>
                  <a:pt x="f21" y="f22"/>
                </a:lnTo>
                <a:cubicBezTo>
                  <a:pt x="f21" y="f23"/>
                  <a:pt x="f24" y="f25"/>
                  <a:pt x="f26" y="f25"/>
                </a:cubicBezTo>
                <a:lnTo>
                  <a:pt x="f27" y="f25"/>
                </a:lnTo>
                <a:cubicBezTo>
                  <a:pt x="f28" y="f25"/>
                  <a:pt x="f29" y="f23"/>
                  <a:pt x="f29" y="f22"/>
                </a:cubicBezTo>
                <a:lnTo>
                  <a:pt x="f29" y="f30"/>
                </a:lnTo>
                <a:cubicBezTo>
                  <a:pt x="f29" y="f31"/>
                  <a:pt x="f28" y="f32"/>
                  <a:pt x="f27" y="f32"/>
                </a:cubicBezTo>
                <a:lnTo>
                  <a:pt x="f33" y="f32"/>
                </a:lnTo>
                <a:cubicBezTo>
                  <a:pt x="f34" y="f35"/>
                  <a:pt x="f36" y="f37"/>
                  <a:pt x="f38" y="f37"/>
                </a:cubicBezTo>
                <a:cubicBezTo>
                  <a:pt x="f39" y="f37"/>
                  <a:pt x="f40" y="f41"/>
                  <a:pt x="f40" y="f42"/>
                </a:cubicBezTo>
                <a:cubicBezTo>
                  <a:pt x="f40" y="f43"/>
                  <a:pt x="f44" y="f5"/>
                  <a:pt x="f38" y="f5"/>
                </a:cubicBezTo>
                <a:cubicBezTo>
                  <a:pt x="f36" y="f5"/>
                  <a:pt x="f45" y="f46"/>
                  <a:pt x="f33" y="f47"/>
                </a:cubicBezTo>
                <a:lnTo>
                  <a:pt x="f27" y="f47"/>
                </a:lnTo>
                <a:cubicBezTo>
                  <a:pt x="f48" y="f47"/>
                  <a:pt x="f5" y="f49"/>
                  <a:pt x="f5" y="f30"/>
                </a:cubicBezTo>
                <a:lnTo>
                  <a:pt x="f5" y="f22"/>
                </a:lnTo>
                <a:cubicBezTo>
                  <a:pt x="f5" y="f50"/>
                  <a:pt x="f48" y="f7"/>
                  <a:pt x="f27" y="f7"/>
                </a:cubicBezTo>
                <a:lnTo>
                  <a:pt x="f26" y="f7"/>
                </a:lnTo>
                <a:cubicBezTo>
                  <a:pt x="f51" y="f7"/>
                  <a:pt x="f52" y="f50"/>
                  <a:pt x="f52" y="f22"/>
                </a:cubicBezTo>
                <a:lnTo>
                  <a:pt x="f52" y="f53"/>
                </a:lnTo>
                <a:lnTo>
                  <a:pt x="f54" y="f53"/>
                </a:lnTo>
                <a:cubicBezTo>
                  <a:pt x="f55" y="f53"/>
                  <a:pt x="f7" y="f17"/>
                  <a:pt x="f56" y="f57"/>
                </a:cubicBezTo>
                <a:lnTo>
                  <a:pt x="f8" y="f9"/>
                </a:lnTo>
                <a:close/>
              </a:path>
            </a:pathLst>
          </a:custGeom>
          <a:solidFill>
            <a:srgbClr val="6E2466">
              <a:alpha val="20000"/>
            </a:srgbClr>
          </a:solidFill>
          <a:ln cap="flat">
            <a:noFill/>
            <a:prstDash val="solid"/>
          </a:ln>
        </p:spPr>
        <p:txBody>
          <a:bodyPr vert="horz" wrap="square" lIns="38103" tIns="38103" rIns="38103" bIns="38103" anchor="ctr" anchorCtr="0" compatLnSpc="1">
            <a:noAutofit/>
          </a:bodyPr>
          <a:lstStyle/>
          <a:p>
            <a:pPr marL="0" marR="0" lvl="0" indent="0" algn="l" defTabSz="914400" rtl="0" fontAlgn="auto" hangingPunct="1">
              <a:lnSpc>
                <a:spcPct val="100000"/>
              </a:lnSpc>
              <a:spcBef>
                <a:spcPts val="0"/>
              </a:spcBef>
              <a:spcAft>
                <a:spcPts val="0"/>
              </a:spcAft>
              <a:buNone/>
              <a:tabLst/>
              <a:defRPr sz="3000" b="0" i="0" u="none" strike="noStrike" kern="0" cap="none" spc="0" baseline="0">
                <a:solidFill>
                  <a:srgbClr val="FFFFFF"/>
                </a:solidFill>
                <a:uFillTx/>
              </a:defRPr>
            </a:pPr>
            <a:endParaRPr lang="en-GB" sz="3000" b="0" i="0" u="none" strike="noStrike" kern="1200" cap="none" spc="0" baseline="0">
              <a:solidFill>
                <a:srgbClr val="FFFFFF"/>
              </a:solidFill>
              <a:uFillTx/>
              <a:latin typeface="Arial"/>
            </a:endParaRPr>
          </a:p>
        </p:txBody>
      </p:sp>
      <p:sp>
        <p:nvSpPr>
          <p:cNvPr id="8" name="TextBox 33">
            <a:extLst>
              <a:ext uri="{FF2B5EF4-FFF2-40B4-BE49-F238E27FC236}">
                <a16:creationId xmlns:a16="http://schemas.microsoft.com/office/drawing/2014/main" id="{61CEA19A-A28A-9A74-ED6B-D78553D20B76}"/>
              </a:ext>
            </a:extLst>
          </p:cNvPr>
          <p:cNvSpPr txBox="1"/>
          <p:nvPr/>
        </p:nvSpPr>
        <p:spPr>
          <a:xfrm>
            <a:off x="8635474" y="1967001"/>
            <a:ext cx="2091031" cy="830997"/>
          </a:xfrm>
          <a:prstGeom prst="rect">
            <a:avLst/>
          </a:prstGeom>
          <a:noFill/>
          <a:ln cap="flat">
            <a:noFill/>
          </a:ln>
        </p:spPr>
        <p:txBody>
          <a:bodyPr vert="horz" wrap="square" lIns="0" tIns="45720" rIns="0" bIns="45720" anchor="b"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dirty="0">
                <a:solidFill>
                  <a:srgbClr val="0033A0">
                    <a:alpha val="20000"/>
                  </a:srgbClr>
                </a:solidFill>
                <a:uFillTx/>
                <a:latin typeface="Arial"/>
              </a:rPr>
              <a:t>Summary &amp;</a:t>
            </a:r>
            <a:br>
              <a:rPr lang="en-US" sz="2400" b="1" i="0" u="none" strike="noStrike" kern="1200" cap="none" spc="0" baseline="0" dirty="0">
                <a:solidFill>
                  <a:srgbClr val="0033A0">
                    <a:alpha val="20000"/>
                  </a:srgbClr>
                </a:solidFill>
                <a:uFillTx/>
                <a:latin typeface="Arial"/>
              </a:rPr>
            </a:br>
            <a:r>
              <a:rPr lang="en-US" sz="2400" b="1" i="0" u="none" strike="noStrike" kern="1200" cap="none" spc="0" baseline="0" dirty="0">
                <a:solidFill>
                  <a:srgbClr val="0033A0">
                    <a:alpha val="20000"/>
                  </a:srgbClr>
                </a:solidFill>
                <a:uFillTx/>
                <a:latin typeface="Arial"/>
              </a:rPr>
              <a:t>Conclusions</a:t>
            </a:r>
          </a:p>
        </p:txBody>
      </p:sp>
      <p:grpSp>
        <p:nvGrpSpPr>
          <p:cNvPr id="9" name="Group 35">
            <a:extLst>
              <a:ext uri="{FF2B5EF4-FFF2-40B4-BE49-F238E27FC236}">
                <a16:creationId xmlns:a16="http://schemas.microsoft.com/office/drawing/2014/main" id="{2386CA25-B897-767D-F7D3-E40EE7482E03}"/>
              </a:ext>
            </a:extLst>
          </p:cNvPr>
          <p:cNvGrpSpPr/>
          <p:nvPr/>
        </p:nvGrpSpPr>
        <p:grpSpPr>
          <a:xfrm>
            <a:off x="5068107" y="1975265"/>
            <a:ext cx="2091031" cy="1115763"/>
            <a:chOff x="5068107" y="1975265"/>
            <a:chExt cx="2091031" cy="1115763"/>
          </a:xfrm>
        </p:grpSpPr>
        <p:sp>
          <p:nvSpPr>
            <p:cNvPr id="10" name="TextBox 36">
              <a:extLst>
                <a:ext uri="{FF2B5EF4-FFF2-40B4-BE49-F238E27FC236}">
                  <a16:creationId xmlns:a16="http://schemas.microsoft.com/office/drawing/2014/main" id="{1512B4BB-3CC6-28B6-0BFC-194206FA115C}"/>
                </a:ext>
              </a:extLst>
            </p:cNvPr>
            <p:cNvSpPr txBox="1"/>
            <p:nvPr/>
          </p:nvSpPr>
          <p:spPr>
            <a:xfrm>
              <a:off x="5068107" y="1975265"/>
              <a:ext cx="2091031" cy="830997"/>
            </a:xfrm>
            <a:prstGeom prst="rect">
              <a:avLst/>
            </a:prstGeom>
            <a:noFill/>
            <a:ln cap="flat">
              <a:noFill/>
            </a:ln>
          </p:spPr>
          <p:txBody>
            <a:bodyPr vert="horz" wrap="square" lIns="0" tIns="45720" rIns="0" bIns="45720" anchor="b"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dirty="0">
                  <a:solidFill>
                    <a:srgbClr val="0033A0">
                      <a:alpha val="20000"/>
                    </a:srgbClr>
                  </a:solidFill>
                  <a:uFillTx/>
                  <a:latin typeface="Arial"/>
                </a:rPr>
                <a:t>Timeline &amp;  Plans</a:t>
              </a:r>
            </a:p>
          </p:txBody>
        </p:sp>
        <p:sp>
          <p:nvSpPr>
            <p:cNvPr id="11" name="TextBox 37">
              <a:extLst>
                <a:ext uri="{FF2B5EF4-FFF2-40B4-BE49-F238E27FC236}">
                  <a16:creationId xmlns:a16="http://schemas.microsoft.com/office/drawing/2014/main" id="{1C0C6811-5852-6627-86A9-E3BB73B17959}"/>
                </a:ext>
              </a:extLst>
            </p:cNvPr>
            <p:cNvSpPr txBox="1"/>
            <p:nvPr/>
          </p:nvSpPr>
          <p:spPr>
            <a:xfrm>
              <a:off x="5068107" y="2814029"/>
              <a:ext cx="2091031" cy="276999"/>
            </a:xfrm>
            <a:prstGeom prst="rect">
              <a:avLst/>
            </a:prstGeom>
            <a:noFill/>
            <a:ln cap="flat">
              <a:noFill/>
            </a:ln>
          </p:spPr>
          <p:txBody>
            <a:bodyPr vert="horz" wrap="square" lIns="0" tIns="45720" rIns="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33A0"/>
                </a:solidFill>
                <a:uFillTx/>
                <a:latin typeface="Arial"/>
              </a:endParaRPr>
            </a:p>
          </p:txBody>
        </p:sp>
      </p:grpSp>
      <p:sp>
        <p:nvSpPr>
          <p:cNvPr id="13" name="TextBox 39">
            <a:extLst>
              <a:ext uri="{FF2B5EF4-FFF2-40B4-BE49-F238E27FC236}">
                <a16:creationId xmlns:a16="http://schemas.microsoft.com/office/drawing/2014/main" id="{560246D9-E47D-2654-BF09-39B21E554F07}"/>
              </a:ext>
            </a:extLst>
          </p:cNvPr>
          <p:cNvSpPr txBox="1"/>
          <p:nvPr/>
        </p:nvSpPr>
        <p:spPr>
          <a:xfrm>
            <a:off x="1459967" y="1523582"/>
            <a:ext cx="2091031" cy="1200332"/>
          </a:xfrm>
          <a:prstGeom prst="rect">
            <a:avLst/>
          </a:prstGeom>
          <a:noFill/>
          <a:ln cap="flat">
            <a:noFill/>
          </a:ln>
        </p:spPr>
        <p:txBody>
          <a:bodyPr vert="horz" wrap="square" lIns="0" tIns="45720" rIns="0" bIns="45720" anchor="b"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0" cap="none" spc="0" baseline="0" dirty="0">
                <a:solidFill>
                  <a:srgbClr val="0033A0"/>
                </a:solidFill>
                <a:uFillTx/>
                <a:latin typeface="Arial"/>
              </a:rPr>
              <a:t>Progress since the last ESPP</a:t>
            </a:r>
            <a:endParaRPr lang="en-US" sz="2400" b="1" i="0" u="none" strike="noStrike" kern="1200" cap="none" spc="0" baseline="0" dirty="0">
              <a:solidFill>
                <a:srgbClr val="0033A0"/>
              </a:solidFill>
              <a:uFillTx/>
              <a:latin typeface="Arial"/>
            </a:endParaRPr>
          </a:p>
        </p:txBody>
      </p:sp>
      <p:sp>
        <p:nvSpPr>
          <p:cNvPr id="16" name="TextBox 45">
            <a:extLst>
              <a:ext uri="{FF2B5EF4-FFF2-40B4-BE49-F238E27FC236}">
                <a16:creationId xmlns:a16="http://schemas.microsoft.com/office/drawing/2014/main" id="{E19C53A6-D92F-B978-AB0C-52E613F1C530}"/>
              </a:ext>
            </a:extLst>
          </p:cNvPr>
          <p:cNvSpPr txBox="1"/>
          <p:nvPr/>
        </p:nvSpPr>
        <p:spPr>
          <a:xfrm>
            <a:off x="6879003" y="4162100"/>
            <a:ext cx="2004236" cy="830997"/>
          </a:xfrm>
          <a:prstGeom prst="rect">
            <a:avLst/>
          </a:prstGeom>
          <a:noFill/>
          <a:ln cap="flat">
            <a:noFill/>
          </a:ln>
        </p:spPr>
        <p:txBody>
          <a:bodyPr vert="horz" wrap="square" lIns="0" tIns="45720" rIns="0" bIns="45720" anchor="b"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dirty="0">
                <a:solidFill>
                  <a:srgbClr val="0033A0">
                    <a:alpha val="20000"/>
                  </a:srgbClr>
                </a:solidFill>
                <a:uFillTx/>
                <a:latin typeface="Arial"/>
              </a:rPr>
              <a:t>Possible HEP Contributions</a:t>
            </a:r>
          </a:p>
        </p:txBody>
      </p:sp>
      <p:sp>
        <p:nvSpPr>
          <p:cNvPr id="17" name="Datumsplatzhalter 39">
            <a:extLst>
              <a:ext uri="{FF2B5EF4-FFF2-40B4-BE49-F238E27FC236}">
                <a16:creationId xmlns:a16="http://schemas.microsoft.com/office/drawing/2014/main" id="{C2D4006B-3A46-C0B6-4916-A77EE6333B52}"/>
              </a:ext>
            </a:extLst>
          </p:cNvPr>
          <p:cNvSpPr txBox="1"/>
          <p:nvPr/>
        </p:nvSpPr>
        <p:spPr>
          <a:xfrm>
            <a:off x="2495598" y="6378351"/>
            <a:ext cx="1620792"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0033A0"/>
                </a:solidFill>
                <a:uFillTx/>
                <a:latin typeface="Arial"/>
              </a:rPr>
              <a:t>23.06.2025</a:t>
            </a:r>
            <a:endParaRPr lang="en-GB" sz="1000" b="0" i="0" u="none" strike="noStrike" kern="1200" cap="none" spc="0" baseline="0">
              <a:solidFill>
                <a:srgbClr val="0033A0"/>
              </a:solidFill>
              <a:uFillTx/>
              <a:latin typeface="Arial"/>
            </a:endParaRPr>
          </a:p>
        </p:txBody>
      </p:sp>
      <p:sp>
        <p:nvSpPr>
          <p:cNvPr id="19" name="Fußzeilenplatzhalter 3">
            <a:extLst>
              <a:ext uri="{FF2B5EF4-FFF2-40B4-BE49-F238E27FC236}">
                <a16:creationId xmlns:a16="http://schemas.microsoft.com/office/drawing/2014/main" id="{59F6A9FC-5CEE-D78E-0CEF-CA56CFE54F34}"/>
              </a:ext>
            </a:extLst>
          </p:cNvPr>
          <p:cNvSpPr txBox="1"/>
          <p:nvPr/>
        </p:nvSpPr>
        <p:spPr>
          <a:xfrm>
            <a:off x="4259266" y="6383847"/>
            <a:ext cx="6572222"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33A0"/>
                </a:solidFill>
                <a:uFillTx/>
                <a:latin typeface="Arial"/>
              </a:rPr>
              <a:t>High-Gradient Wakefield Accelerators, ESPP Symposium Venice 2025</a:t>
            </a:r>
          </a:p>
        </p:txBody>
      </p:sp>
      <p:sp>
        <p:nvSpPr>
          <p:cNvPr id="20" name="Textfeld 19">
            <a:extLst>
              <a:ext uri="{FF2B5EF4-FFF2-40B4-BE49-F238E27FC236}">
                <a16:creationId xmlns:a16="http://schemas.microsoft.com/office/drawing/2014/main" id="{E3E60F74-AFC7-E781-F355-CF83000DA5E0}"/>
              </a:ext>
            </a:extLst>
          </p:cNvPr>
          <p:cNvSpPr txBox="1"/>
          <p:nvPr/>
        </p:nvSpPr>
        <p:spPr>
          <a:xfrm>
            <a:off x="1379443" y="2736388"/>
            <a:ext cx="1945069" cy="461665"/>
          </a:xfrm>
          <a:prstGeom prst="rect">
            <a:avLst/>
          </a:prstGeom>
          <a:noFill/>
        </p:spPr>
        <p:txBody>
          <a:bodyPr wrap="square" rtlCol="0">
            <a:spAutoFit/>
          </a:bodyPr>
          <a:lstStyle/>
          <a:p>
            <a:r>
              <a:rPr lang="en-US" sz="2400" b="1" dirty="0">
                <a:solidFill>
                  <a:srgbClr val="61C4D3"/>
                </a:solidFill>
                <a:latin typeface="Arial" panose="020B0604020202020204" pitchFamily="34" charset="0"/>
                <a:cs typeface="Arial" panose="020B0604020202020204" pitchFamily="34" charset="0"/>
              </a:rPr>
              <a:t>3 Highlights</a:t>
            </a:r>
            <a:endParaRPr lang="en-GB" sz="2400" b="1" dirty="0">
              <a:solidFill>
                <a:srgbClr val="61C4D3"/>
              </a:solidFill>
              <a:latin typeface="Arial" panose="020B0604020202020204" pitchFamily="34" charset="0"/>
              <a:cs typeface="Arial" panose="020B0604020202020204" pitchFamily="34" charset="0"/>
            </a:endParaRPr>
          </a:p>
        </p:txBody>
      </p:sp>
      <p:sp>
        <p:nvSpPr>
          <p:cNvPr id="21" name="TextBox 42">
            <a:extLst>
              <a:ext uri="{FF2B5EF4-FFF2-40B4-BE49-F238E27FC236}">
                <a16:creationId xmlns:a16="http://schemas.microsoft.com/office/drawing/2014/main" id="{0937D85A-EAD9-7314-3420-4403323ED3BA}"/>
              </a:ext>
            </a:extLst>
          </p:cNvPr>
          <p:cNvSpPr txBox="1"/>
          <p:nvPr/>
        </p:nvSpPr>
        <p:spPr>
          <a:xfrm>
            <a:off x="3291245" y="3798332"/>
            <a:ext cx="2037500" cy="1569660"/>
          </a:xfrm>
          <a:prstGeom prst="rect">
            <a:avLst/>
          </a:prstGeom>
          <a:noFill/>
          <a:ln cap="flat">
            <a:noFill/>
          </a:ln>
        </p:spPr>
        <p:txBody>
          <a:bodyPr vert="horz" wrap="square" lIns="0" tIns="45720" rIns="0" bIns="45720" anchor="b"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dirty="0">
                <a:solidFill>
                  <a:srgbClr val="0033A0">
                    <a:alpha val="20000"/>
                  </a:srgbClr>
                </a:solidFill>
                <a:uFillTx/>
                <a:latin typeface="Arial"/>
              </a:rPr>
              <a:t>Applications &amp; Collider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dirty="0">
                <a:solidFill>
                  <a:srgbClr val="0033A0">
                    <a:alpha val="20000"/>
                  </a:srgbClr>
                </a:solidFill>
                <a:latin typeface="Arial"/>
              </a:rPr>
              <a:t>Design</a:t>
            </a:r>
            <a:r>
              <a:rPr lang="en-US" sz="2400" b="1" i="0" u="none" strike="noStrike" kern="1200" cap="none" spc="0" baseline="0" dirty="0">
                <a:solidFill>
                  <a:srgbClr val="0033A0">
                    <a:alpha val="20000"/>
                  </a:srgbClr>
                </a:solidFill>
                <a:uFillTx/>
                <a:latin typeface="Arial"/>
              </a:rPr>
              <a:t> Studies</a:t>
            </a:r>
          </a:p>
        </p:txBody>
      </p:sp>
    </p:spTree>
    <p:extLst>
      <p:ext uri="{BB962C8B-B14F-4D97-AF65-F5344CB8AC3E}">
        <p14:creationId xmlns:p14="http://schemas.microsoft.com/office/powerpoint/2010/main" val="4787418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name="Slide21111">
    <p:spTree>
      <p:nvGrpSpPr>
        <p:cNvPr id="1" name=""/>
        <p:cNvGrpSpPr/>
        <p:nvPr/>
      </p:nvGrpSpPr>
      <p:grpSpPr>
        <a:xfrm>
          <a:off x="0" y="0"/>
          <a:ext cx="0" cy="0"/>
          <a:chOff x="0" y="0"/>
          <a:chExt cx="0" cy="0"/>
        </a:xfrm>
      </p:grpSpPr>
      <p:pic>
        <p:nvPicPr>
          <p:cNvPr id="2" name="Grafik 14">
            <a:extLst>
              <a:ext uri="{FF2B5EF4-FFF2-40B4-BE49-F238E27FC236}">
                <a16:creationId xmlns:a16="http://schemas.microsoft.com/office/drawing/2014/main" id="{C945217E-48FA-DD8B-18F7-EE63D150E18A}"/>
              </a:ext>
            </a:extLst>
          </p:cNvPr>
          <p:cNvPicPr>
            <a:picLocks noChangeAspect="1"/>
          </p:cNvPicPr>
          <p:nvPr/>
        </p:nvPicPr>
        <p:blipFill>
          <a:blip r:embed="rId2"/>
          <a:stretch>
            <a:fillRect/>
          </a:stretch>
        </p:blipFill>
        <p:spPr>
          <a:xfrm>
            <a:off x="3829904" y="4421695"/>
            <a:ext cx="4123970" cy="1536315"/>
          </a:xfrm>
          <a:prstGeom prst="rect">
            <a:avLst/>
          </a:prstGeom>
          <a:noFill/>
          <a:ln cap="flat">
            <a:noFill/>
          </a:ln>
        </p:spPr>
      </p:pic>
      <p:sp>
        <p:nvSpPr>
          <p:cNvPr id="3" name="Titel 1">
            <a:extLst>
              <a:ext uri="{FF2B5EF4-FFF2-40B4-BE49-F238E27FC236}">
                <a16:creationId xmlns:a16="http://schemas.microsoft.com/office/drawing/2014/main" id="{14DE730D-B415-2D16-4B49-C037ED396BCE}"/>
              </a:ext>
            </a:extLst>
          </p:cNvPr>
          <p:cNvSpPr txBox="1">
            <a:spLocks noGrp="1"/>
          </p:cNvSpPr>
          <p:nvPr>
            <p:ph type="title"/>
          </p:nvPr>
        </p:nvSpPr>
        <p:spPr>
          <a:xfrm>
            <a:off x="0" y="373596"/>
            <a:ext cx="12191996" cy="1065742"/>
          </a:xfrm>
        </p:spPr>
        <p:txBody>
          <a:bodyPr anchorCtr="1"/>
          <a:lstStyle/>
          <a:p>
            <a:pPr lvl="0" algn="ctr"/>
            <a:r>
              <a:rPr lang="en-US" dirty="0"/>
              <a:t>Laser-Driven Plasma Wakefield Injector for PETRA IV</a:t>
            </a:r>
            <a:endParaRPr lang="en-GB" dirty="0"/>
          </a:p>
        </p:txBody>
      </p:sp>
      <p:grpSp>
        <p:nvGrpSpPr>
          <p:cNvPr id="4" name="Gruppieren 17">
            <a:extLst>
              <a:ext uri="{FF2B5EF4-FFF2-40B4-BE49-F238E27FC236}">
                <a16:creationId xmlns:a16="http://schemas.microsoft.com/office/drawing/2014/main" id="{40BB3437-FDDD-E986-5C81-AC449C50AE87}"/>
              </a:ext>
            </a:extLst>
          </p:cNvPr>
          <p:cNvGrpSpPr/>
          <p:nvPr/>
        </p:nvGrpSpPr>
        <p:grpSpPr>
          <a:xfrm>
            <a:off x="284158" y="761996"/>
            <a:ext cx="6465293" cy="3537082"/>
            <a:chOff x="284158" y="761996"/>
            <a:chExt cx="6465293" cy="3537082"/>
          </a:xfrm>
        </p:grpSpPr>
        <p:pic>
          <p:nvPicPr>
            <p:cNvPr id="5" name="Grafik 3">
              <a:extLst>
                <a:ext uri="{FF2B5EF4-FFF2-40B4-BE49-F238E27FC236}">
                  <a16:creationId xmlns:a16="http://schemas.microsoft.com/office/drawing/2014/main" id="{0571FE7B-8B40-7F80-6A5B-5839E2B0BFCD}"/>
                </a:ext>
              </a:extLst>
            </p:cNvPr>
            <p:cNvPicPr>
              <a:picLocks noChangeAspect="1"/>
            </p:cNvPicPr>
            <p:nvPr/>
          </p:nvPicPr>
          <p:blipFill>
            <a:blip r:embed="rId3"/>
            <a:stretch>
              <a:fillRect/>
            </a:stretch>
          </p:blipFill>
          <p:spPr>
            <a:xfrm>
              <a:off x="4321079" y="1010558"/>
              <a:ext cx="2428372" cy="3288520"/>
            </a:xfrm>
            <a:prstGeom prst="rect">
              <a:avLst/>
            </a:prstGeom>
            <a:noFill/>
            <a:ln w="9528" cap="flat">
              <a:solidFill>
                <a:srgbClr val="0033A0"/>
              </a:solidFill>
              <a:prstDash val="solid"/>
              <a:miter/>
            </a:ln>
          </p:spPr>
        </p:pic>
        <p:pic>
          <p:nvPicPr>
            <p:cNvPr id="6" name="Grafik 5">
              <a:extLst>
                <a:ext uri="{FF2B5EF4-FFF2-40B4-BE49-F238E27FC236}">
                  <a16:creationId xmlns:a16="http://schemas.microsoft.com/office/drawing/2014/main" id="{71AFAD52-00F2-EE4D-5F62-EFC2C67827D9}"/>
                </a:ext>
              </a:extLst>
            </p:cNvPr>
            <p:cNvPicPr>
              <a:picLocks noChangeAspect="1"/>
            </p:cNvPicPr>
            <p:nvPr/>
          </p:nvPicPr>
          <p:blipFill>
            <a:blip r:embed="rId4"/>
            <a:stretch>
              <a:fillRect/>
            </a:stretch>
          </p:blipFill>
          <p:spPr>
            <a:xfrm>
              <a:off x="284158" y="761996"/>
              <a:ext cx="3844338" cy="3537072"/>
            </a:xfrm>
            <a:prstGeom prst="rect">
              <a:avLst/>
            </a:prstGeom>
            <a:noFill/>
            <a:ln cap="flat">
              <a:noFill/>
            </a:ln>
          </p:spPr>
        </p:pic>
        <p:cxnSp>
          <p:nvCxnSpPr>
            <p:cNvPr id="7" name="Gerader Verbinder 7">
              <a:extLst>
                <a:ext uri="{FF2B5EF4-FFF2-40B4-BE49-F238E27FC236}">
                  <a16:creationId xmlns:a16="http://schemas.microsoft.com/office/drawing/2014/main" id="{2702AF7A-C363-73BA-D414-92F62747043B}"/>
                </a:ext>
              </a:extLst>
            </p:cNvPr>
            <p:cNvCxnSpPr/>
            <p:nvPr/>
          </p:nvCxnSpPr>
          <p:spPr>
            <a:xfrm flipV="1">
              <a:off x="2905121" y="1010558"/>
              <a:ext cx="1415958" cy="1713595"/>
            </a:xfrm>
            <a:prstGeom prst="straightConnector1">
              <a:avLst/>
            </a:prstGeom>
            <a:noFill/>
            <a:ln w="57150" cap="flat">
              <a:solidFill>
                <a:srgbClr val="0033A0"/>
              </a:solidFill>
              <a:prstDash val="solid"/>
              <a:miter/>
            </a:ln>
          </p:spPr>
        </p:cxnSp>
        <p:cxnSp>
          <p:nvCxnSpPr>
            <p:cNvPr id="8" name="Gerader Verbinder 8">
              <a:extLst>
                <a:ext uri="{FF2B5EF4-FFF2-40B4-BE49-F238E27FC236}">
                  <a16:creationId xmlns:a16="http://schemas.microsoft.com/office/drawing/2014/main" id="{2C71D129-1DE4-F5E6-2E50-A4FDE3137AFE}"/>
                </a:ext>
              </a:extLst>
            </p:cNvPr>
            <p:cNvCxnSpPr/>
            <p:nvPr/>
          </p:nvCxnSpPr>
          <p:spPr>
            <a:xfrm>
              <a:off x="2905121" y="4114800"/>
              <a:ext cx="1415958" cy="184269"/>
            </a:xfrm>
            <a:prstGeom prst="straightConnector1">
              <a:avLst/>
            </a:prstGeom>
            <a:noFill/>
            <a:ln w="57150" cap="flat">
              <a:solidFill>
                <a:srgbClr val="0033A0"/>
              </a:solidFill>
              <a:prstDash val="solid"/>
              <a:miter/>
            </a:ln>
          </p:spPr>
        </p:cxnSp>
      </p:grpSp>
      <p:sp>
        <p:nvSpPr>
          <p:cNvPr id="9" name="Textfeld 18">
            <a:extLst>
              <a:ext uri="{FF2B5EF4-FFF2-40B4-BE49-F238E27FC236}">
                <a16:creationId xmlns:a16="http://schemas.microsoft.com/office/drawing/2014/main" id="{38C89F49-457E-A67A-2DCC-31BB10CBE839}"/>
              </a:ext>
            </a:extLst>
          </p:cNvPr>
          <p:cNvSpPr txBox="1"/>
          <p:nvPr/>
        </p:nvSpPr>
        <p:spPr>
          <a:xfrm>
            <a:off x="301331" y="5866497"/>
            <a:ext cx="3076571" cy="33855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800" b="0" i="0" u="none" strike="noStrike" kern="1200" cap="none" spc="0" baseline="0" dirty="0">
                <a:solidFill>
                  <a:srgbClr val="000000"/>
                </a:solidFill>
                <a:uFillTx/>
                <a:latin typeface="Arial" pitchFamily="34"/>
                <a:cs typeface="Arial" pitchFamily="34"/>
              </a:rPr>
              <a:t>PIP4 CDR A. Martinez de la Ossa et al. doi:10.3204/PUBDB-2024-06078</a:t>
            </a:r>
            <a:endParaRPr lang="en-GB" sz="800" b="0" i="0" u="none" strike="noStrike" kern="1200" cap="none" spc="0" baseline="0" dirty="0">
              <a:solidFill>
                <a:srgbClr val="000000"/>
              </a:solidFill>
              <a:uFillTx/>
              <a:latin typeface="Arial" pitchFamily="34"/>
              <a:cs typeface="Arial" pitchFamily="34"/>
            </a:endParaRPr>
          </a:p>
        </p:txBody>
      </p:sp>
      <p:sp>
        <p:nvSpPr>
          <p:cNvPr id="10" name="Textfeld 20">
            <a:extLst>
              <a:ext uri="{FF2B5EF4-FFF2-40B4-BE49-F238E27FC236}">
                <a16:creationId xmlns:a16="http://schemas.microsoft.com/office/drawing/2014/main" id="{9B20C4A6-D304-2108-3F96-2D04718AAE60}"/>
              </a:ext>
            </a:extLst>
          </p:cNvPr>
          <p:cNvSpPr txBox="1"/>
          <p:nvPr/>
        </p:nvSpPr>
        <p:spPr>
          <a:xfrm>
            <a:off x="278465" y="4361312"/>
            <a:ext cx="3548411" cy="1477328"/>
          </a:xfrm>
          <a:prstGeom prst="rect">
            <a:avLst/>
          </a:prstGeom>
          <a:noFill/>
          <a:ln cap="flat">
            <a:noFill/>
          </a:ln>
        </p:spPr>
        <p:txBody>
          <a:bodyPr vert="horz" wrap="square" lIns="91440" tIns="45720" rIns="91440" bIns="45720" anchor="t" anchorCtr="0" compatLnSpc="1">
            <a:spAutoFit/>
          </a:bodyPr>
          <a:lstStyle/>
          <a:p>
            <a:pPr marR="0" lvl="0" algn="l" defTabSz="914400" rtl="0" fontAlgn="auto" hangingPunct="1">
              <a:lnSpc>
                <a:spcPct val="100000"/>
              </a:lnSpc>
              <a:spcBef>
                <a:spcPts val="0"/>
              </a:spcBef>
              <a:spcAft>
                <a:spcPts val="0"/>
              </a:spcAft>
              <a:tabLst/>
              <a:defRPr sz="1800" b="0" i="0" u="none" strike="noStrike" kern="0" cap="none" spc="0" baseline="0">
                <a:solidFill>
                  <a:srgbClr val="000000"/>
                </a:solidFill>
                <a:uFillTx/>
              </a:defRPr>
            </a:pPr>
            <a:r>
              <a:rPr lang="en-GB" sz="1800" b="1" i="0" u="none" strike="noStrike" kern="1200" cap="none" spc="0" baseline="0" dirty="0">
                <a:solidFill>
                  <a:srgbClr val="000000"/>
                </a:solidFill>
                <a:uFillTx/>
                <a:latin typeface="Arial" pitchFamily="34"/>
                <a:cs typeface="Arial" pitchFamily="34"/>
              </a:rPr>
              <a:t>Goal: </a:t>
            </a:r>
            <a:r>
              <a:rPr lang="en-GB" sz="1800" b="0" i="0" u="none" strike="noStrike" kern="1200" cap="none" spc="0" baseline="0" dirty="0">
                <a:solidFill>
                  <a:srgbClr val="000000"/>
                </a:solidFill>
                <a:uFillTx/>
                <a:latin typeface="Arial" pitchFamily="34"/>
                <a:cs typeface="Arial" pitchFamily="34"/>
                <a:sym typeface="Wingdings" panose="05000000000000000000" pitchFamily="2" charset="2"/>
              </a:rPr>
              <a:t> </a:t>
            </a:r>
            <a:r>
              <a:rPr lang="en-GB" sz="1800" b="0" i="0" u="none" strike="noStrike" kern="1200" cap="none" spc="0" baseline="0" dirty="0">
                <a:solidFill>
                  <a:srgbClr val="000000"/>
                </a:solidFill>
                <a:uFillTx/>
                <a:latin typeface="Arial" pitchFamily="34"/>
                <a:cs typeface="Arial" pitchFamily="34"/>
              </a:rPr>
              <a:t>6 GeV injector, which could notably decrease the spatial footprint and the power requirements of the PETRA IV injector complex</a:t>
            </a:r>
          </a:p>
        </p:txBody>
      </p:sp>
      <p:sp>
        <p:nvSpPr>
          <p:cNvPr id="11" name="Fußzeilenplatzhalter 3">
            <a:extLst>
              <a:ext uri="{FF2B5EF4-FFF2-40B4-BE49-F238E27FC236}">
                <a16:creationId xmlns:a16="http://schemas.microsoft.com/office/drawing/2014/main" id="{9FA77033-4B39-979F-C528-589183BBB52A}"/>
              </a:ext>
            </a:extLst>
          </p:cNvPr>
          <p:cNvSpPr txBox="1"/>
          <p:nvPr/>
        </p:nvSpPr>
        <p:spPr>
          <a:xfrm>
            <a:off x="4259266" y="6383847"/>
            <a:ext cx="6572222"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33A0"/>
                </a:solidFill>
                <a:uFillTx/>
                <a:latin typeface="Arial"/>
              </a:rPr>
              <a:t>High-Gradient Wakefield Accelerators, ESPP Symposium Venice 2025</a:t>
            </a:r>
          </a:p>
        </p:txBody>
      </p:sp>
      <p:sp>
        <p:nvSpPr>
          <p:cNvPr id="12" name="Datumsplatzhalter 39">
            <a:extLst>
              <a:ext uri="{FF2B5EF4-FFF2-40B4-BE49-F238E27FC236}">
                <a16:creationId xmlns:a16="http://schemas.microsoft.com/office/drawing/2014/main" id="{8FB21A73-5528-BAEC-25F2-314F7B70ED8B}"/>
              </a:ext>
            </a:extLst>
          </p:cNvPr>
          <p:cNvSpPr txBox="1"/>
          <p:nvPr/>
        </p:nvSpPr>
        <p:spPr>
          <a:xfrm>
            <a:off x="2495598" y="6378351"/>
            <a:ext cx="1620792"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0033A0"/>
                </a:solidFill>
                <a:uFillTx/>
                <a:latin typeface="Arial"/>
              </a:rPr>
              <a:t>23.06.2025</a:t>
            </a:r>
            <a:endParaRPr lang="en-GB" sz="1000" b="0" i="0" u="none" strike="noStrike" kern="1200" cap="none" spc="0" baseline="0">
              <a:solidFill>
                <a:srgbClr val="0033A0"/>
              </a:solidFill>
              <a:uFillTx/>
              <a:latin typeface="Arial"/>
            </a:endParaRPr>
          </a:p>
        </p:txBody>
      </p:sp>
      <p:sp>
        <p:nvSpPr>
          <p:cNvPr id="15" name="Textfeld 20">
            <a:extLst>
              <a:ext uri="{FF2B5EF4-FFF2-40B4-BE49-F238E27FC236}">
                <a16:creationId xmlns:a16="http://schemas.microsoft.com/office/drawing/2014/main" id="{E41A9808-696B-9E75-6005-B15D87A456B8}"/>
              </a:ext>
            </a:extLst>
          </p:cNvPr>
          <p:cNvSpPr txBox="1"/>
          <p:nvPr/>
        </p:nvSpPr>
        <p:spPr>
          <a:xfrm>
            <a:off x="7860227" y="1643306"/>
            <a:ext cx="3160404" cy="800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000000"/>
                </a:solidFill>
                <a:uFillTx/>
                <a:latin typeface="Arial" pitchFamily="34"/>
                <a:cs typeface="Arial" pitchFamily="34"/>
              </a:rPr>
              <a:t>KALDERA </a:t>
            </a:r>
            <a:r>
              <a:rPr lang="en-US" dirty="0">
                <a:solidFill>
                  <a:srgbClr val="000000"/>
                </a:solidFill>
                <a:latin typeface="Arial" pitchFamily="34"/>
                <a:cs typeface="Arial" pitchFamily="34"/>
                <a:sym typeface="Wingdings" panose="05000000000000000000" pitchFamily="2" charset="2"/>
              </a:rPr>
              <a:t></a:t>
            </a:r>
            <a:r>
              <a:rPr lang="en-US" sz="1800" b="0" i="0" u="none" strike="noStrike" kern="1200" cap="none" spc="0" baseline="0" dirty="0">
                <a:solidFill>
                  <a:srgbClr val="000000"/>
                </a:solidFill>
                <a:uFillTx/>
                <a:latin typeface="Arial" pitchFamily="34"/>
                <a:cs typeface="Arial" pitchFamily="34"/>
              </a:rPr>
              <a:t> </a:t>
            </a:r>
            <a:r>
              <a:rPr lang="en-US" sz="1400" b="0" i="0" u="none" strike="noStrike" kern="1200" cap="none" spc="0" baseline="0" dirty="0">
                <a:solidFill>
                  <a:srgbClr val="000000"/>
                </a:solidFill>
                <a:uFillTx/>
                <a:latin typeface="Arial" pitchFamily="34"/>
                <a:cs typeface="Arial" pitchFamily="34"/>
              </a:rPr>
              <a:t>based on </a:t>
            </a:r>
            <a:r>
              <a:rPr lang="en-US" sz="1400" b="0" i="0" u="none" strike="noStrike" kern="1200" cap="none" spc="0" baseline="0" dirty="0" err="1">
                <a:solidFill>
                  <a:srgbClr val="000000"/>
                </a:solidFill>
                <a:uFillTx/>
                <a:latin typeface="Arial" pitchFamily="34"/>
                <a:cs typeface="Arial" pitchFamily="34"/>
              </a:rPr>
              <a:t>Ti:Sa</a:t>
            </a:r>
            <a:r>
              <a:rPr lang="en-US" sz="1400" b="0" i="0" u="none" strike="noStrike" kern="1200" cap="none" spc="0" baseline="0" dirty="0">
                <a:solidFill>
                  <a:srgbClr val="000000"/>
                </a:solidFill>
                <a:uFillTx/>
                <a:latin typeface="Arial" pitchFamily="34"/>
                <a:cs typeface="Arial" pitchFamily="34"/>
              </a:rPr>
              <a:t> technology, started commissioning</a:t>
            </a:r>
            <a:br>
              <a:rPr lang="en-US" sz="1400" b="0" i="0" u="none" strike="noStrike" kern="1200" cap="none" spc="0" baseline="0" dirty="0">
                <a:solidFill>
                  <a:srgbClr val="000000"/>
                </a:solidFill>
                <a:uFillTx/>
                <a:latin typeface="Arial" pitchFamily="34"/>
                <a:cs typeface="Arial" pitchFamily="34"/>
              </a:rPr>
            </a:br>
            <a:endParaRPr lang="en-US" sz="1400" b="0" i="0" u="none" strike="noStrike" kern="1200" cap="none" spc="0" baseline="0" dirty="0">
              <a:solidFill>
                <a:srgbClr val="000000"/>
              </a:solidFill>
              <a:uFillTx/>
              <a:latin typeface="Arial" pitchFamily="34"/>
              <a:cs typeface="Arial" pitchFamily="34"/>
            </a:endParaRPr>
          </a:p>
        </p:txBody>
      </p:sp>
      <p:sp>
        <p:nvSpPr>
          <p:cNvPr id="16" name="Textfeld 21">
            <a:extLst>
              <a:ext uri="{FF2B5EF4-FFF2-40B4-BE49-F238E27FC236}">
                <a16:creationId xmlns:a16="http://schemas.microsoft.com/office/drawing/2014/main" id="{4DEAD2B8-B285-A626-C01D-64AC3E66C5BB}"/>
              </a:ext>
            </a:extLst>
          </p:cNvPr>
          <p:cNvSpPr txBox="1"/>
          <p:nvPr/>
        </p:nvSpPr>
        <p:spPr>
          <a:xfrm>
            <a:off x="7154987" y="1018534"/>
            <a:ext cx="4862841"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Arial" pitchFamily="34"/>
                <a:cs typeface="Arial" pitchFamily="34"/>
              </a:rPr>
              <a:t>Development of Joule-class kHz laser systems:</a:t>
            </a:r>
          </a:p>
        </p:txBody>
      </p:sp>
      <p:pic>
        <p:nvPicPr>
          <p:cNvPr id="17" name="Grafik 23" descr="Ein Bild, das Text, Schrift, Symbol, Grafiken enthält.&#10;&#10;KI-generierte Inhalte können fehlerhaft sein.">
            <a:extLst>
              <a:ext uri="{FF2B5EF4-FFF2-40B4-BE49-F238E27FC236}">
                <a16:creationId xmlns:a16="http://schemas.microsoft.com/office/drawing/2014/main" id="{CA55BC14-21C9-9B6F-1EB1-87162532D512}"/>
              </a:ext>
            </a:extLst>
          </p:cNvPr>
          <p:cNvPicPr>
            <a:picLocks noChangeAspect="1"/>
          </p:cNvPicPr>
          <p:nvPr/>
        </p:nvPicPr>
        <p:blipFill>
          <a:blip r:embed="rId5"/>
          <a:stretch>
            <a:fillRect/>
          </a:stretch>
        </p:blipFill>
        <p:spPr>
          <a:xfrm>
            <a:off x="8269925" y="3741757"/>
            <a:ext cx="501539" cy="380573"/>
          </a:xfrm>
          <a:prstGeom prst="rect">
            <a:avLst/>
          </a:prstGeom>
          <a:noFill/>
          <a:ln w="38103" cap="flat">
            <a:solidFill>
              <a:srgbClr val="FFFFFF"/>
            </a:solidFill>
            <a:prstDash val="solid"/>
            <a:miter/>
          </a:ln>
        </p:spPr>
      </p:pic>
      <p:sp>
        <p:nvSpPr>
          <p:cNvPr id="18" name="Textfeld 24">
            <a:extLst>
              <a:ext uri="{FF2B5EF4-FFF2-40B4-BE49-F238E27FC236}">
                <a16:creationId xmlns:a16="http://schemas.microsoft.com/office/drawing/2014/main" id="{7160E417-8BDD-AFBC-55C2-0B47B005AFCB}"/>
              </a:ext>
            </a:extLst>
          </p:cNvPr>
          <p:cNvSpPr txBox="1"/>
          <p:nvPr/>
        </p:nvSpPr>
        <p:spPr>
          <a:xfrm>
            <a:off x="7635834" y="2433125"/>
            <a:ext cx="4224826" cy="107721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Arial" pitchFamily="34"/>
                <a:cs typeface="Arial" pitchFamily="34"/>
              </a:rPr>
              <a:t>Multiple technologies being investigated, </a:t>
            </a:r>
            <a:r>
              <a:rPr lang="en-US" sz="1400" b="0" i="0" u="none" strike="noStrike" kern="1200" cap="none" spc="0" baseline="0" dirty="0">
                <a:solidFill>
                  <a:srgbClr val="000000"/>
                </a:solidFill>
                <a:uFillTx/>
                <a:latin typeface="Arial" pitchFamily="34"/>
                <a:cs typeface="Arial" pitchFamily="34"/>
              </a:rPr>
              <a:t>e.g.</a:t>
            </a:r>
            <a:r>
              <a:rPr lang="en-US" sz="1800" b="0" i="0" u="none" strike="noStrike" kern="1200" cap="none" spc="0" baseline="0" dirty="0">
                <a:solidFill>
                  <a:srgbClr val="000000"/>
                </a:solidFill>
                <a:uFillTx/>
                <a:latin typeface="Arial" pitchFamily="34"/>
                <a:cs typeface="Arial" pitchFamily="34"/>
              </a:rPr>
              <a:t> </a:t>
            </a:r>
            <a:br>
              <a:rPr lang="en-US" sz="1800" b="0" i="0" u="none" strike="noStrike" kern="1200" cap="none" spc="0" baseline="0" dirty="0">
                <a:solidFill>
                  <a:srgbClr val="000000"/>
                </a:solidFill>
                <a:uFillTx/>
                <a:latin typeface="Arial" pitchFamily="34"/>
                <a:cs typeface="Arial" pitchFamily="34"/>
              </a:rPr>
            </a:br>
            <a:r>
              <a:rPr lang="en-US" sz="1400" b="0" i="0" u="none" strike="noStrike" kern="1200" cap="none" spc="0" baseline="0" dirty="0" err="1">
                <a:solidFill>
                  <a:srgbClr val="000000"/>
                </a:solidFill>
                <a:uFillTx/>
                <a:latin typeface="Arial" pitchFamily="34"/>
                <a:cs typeface="Arial" pitchFamily="34"/>
              </a:rPr>
              <a:t>Ti:Sa</a:t>
            </a:r>
            <a:r>
              <a:rPr lang="en-US" sz="1400" b="0" i="0" u="none" strike="noStrike" kern="1200" cap="none" spc="0" baseline="0" dirty="0">
                <a:solidFill>
                  <a:srgbClr val="000000"/>
                </a:solidFill>
                <a:uFillTx/>
                <a:latin typeface="Arial" pitchFamily="34"/>
                <a:cs typeface="Arial" pitchFamily="34"/>
              </a:rPr>
              <a:t>, fiber lasers, </a:t>
            </a:r>
            <a:r>
              <a:rPr lang="en-GB" sz="1400" b="0" i="0" u="none" strike="noStrike" kern="1200" cap="none" spc="0" baseline="0" dirty="0" err="1">
                <a:solidFill>
                  <a:srgbClr val="000000"/>
                </a:solidFill>
                <a:uFillTx/>
                <a:latin typeface="Arial" pitchFamily="34"/>
              </a:rPr>
              <a:t>TmYLF</a:t>
            </a:r>
            <a:r>
              <a:rPr lang="en-GB" sz="1400" b="0" i="0" u="none" strike="noStrike" kern="1200" cap="none" spc="0" baseline="0" dirty="0">
                <a:solidFill>
                  <a:srgbClr val="000000"/>
                </a:solidFill>
                <a:uFillTx/>
                <a:latin typeface="Arial" pitchFamily="34"/>
              </a:rPr>
              <a:t>, </a:t>
            </a:r>
            <a:br>
              <a:rPr lang="en-GB" sz="1400" b="0" i="0" u="none" strike="noStrike" kern="1200" cap="none" spc="0" baseline="0" dirty="0">
                <a:solidFill>
                  <a:srgbClr val="000000"/>
                </a:solidFill>
                <a:uFillTx/>
                <a:latin typeface="Arial" pitchFamily="34"/>
              </a:rPr>
            </a:br>
            <a:r>
              <a:rPr lang="en-GB" sz="1400" b="0" i="0" u="none" strike="noStrike" kern="1200" cap="none" spc="0" baseline="0" dirty="0">
                <a:solidFill>
                  <a:srgbClr val="000000"/>
                </a:solidFill>
                <a:uFillTx/>
                <a:latin typeface="Arial" pitchFamily="34"/>
              </a:rPr>
              <a:t>Tm-doped ceramics</a:t>
            </a:r>
            <a:endParaRPr lang="en-GB" sz="1400" b="0" i="0" u="none" strike="noStrike" kern="1200" cap="none" spc="0" baseline="0" dirty="0">
              <a:solidFill>
                <a:srgbClr val="000000"/>
              </a:solidFill>
              <a:uFillTx/>
              <a:latin typeface="Arial" pitchFamily="34"/>
              <a:cs typeface="Arial" pitchFamily="34"/>
            </a:endParaRPr>
          </a:p>
        </p:txBody>
      </p:sp>
      <p:pic>
        <p:nvPicPr>
          <p:cNvPr id="19" name="Grafik 28">
            <a:extLst>
              <a:ext uri="{FF2B5EF4-FFF2-40B4-BE49-F238E27FC236}">
                <a16:creationId xmlns:a16="http://schemas.microsoft.com/office/drawing/2014/main" id="{B687E964-2A51-4EF7-2CE3-BD8EFE2D8A93}"/>
              </a:ext>
            </a:extLst>
          </p:cNvPr>
          <p:cNvPicPr>
            <a:picLocks noChangeAspect="1"/>
          </p:cNvPicPr>
          <p:nvPr/>
        </p:nvPicPr>
        <p:blipFill>
          <a:blip r:embed="rId6"/>
          <a:stretch>
            <a:fillRect/>
          </a:stretch>
        </p:blipFill>
        <p:spPr>
          <a:xfrm>
            <a:off x="9892587" y="2848990"/>
            <a:ext cx="602178" cy="619716"/>
          </a:xfrm>
          <a:prstGeom prst="rect">
            <a:avLst/>
          </a:prstGeom>
          <a:noFill/>
          <a:ln cap="flat">
            <a:noFill/>
          </a:ln>
        </p:spPr>
      </p:pic>
      <p:pic>
        <p:nvPicPr>
          <p:cNvPr id="20" name="Grafik 30">
            <a:extLst>
              <a:ext uri="{FF2B5EF4-FFF2-40B4-BE49-F238E27FC236}">
                <a16:creationId xmlns:a16="http://schemas.microsoft.com/office/drawing/2014/main" id="{B1C99183-90A1-A304-91CA-59C88664AEB1}"/>
              </a:ext>
            </a:extLst>
          </p:cNvPr>
          <p:cNvPicPr>
            <a:picLocks noChangeAspect="1"/>
          </p:cNvPicPr>
          <p:nvPr/>
        </p:nvPicPr>
        <p:blipFill>
          <a:blip r:embed="rId7"/>
          <a:stretch>
            <a:fillRect/>
          </a:stretch>
        </p:blipFill>
        <p:spPr>
          <a:xfrm>
            <a:off x="10536329" y="3003530"/>
            <a:ext cx="1282766" cy="425470"/>
          </a:xfrm>
          <a:prstGeom prst="rect">
            <a:avLst/>
          </a:prstGeom>
          <a:noFill/>
          <a:ln cap="flat">
            <a:noFill/>
          </a:ln>
        </p:spPr>
      </p:pic>
      <p:pic>
        <p:nvPicPr>
          <p:cNvPr id="21" name="Grafik 48" descr="Ein Bild, das Kreis, Grafiken, Schrift, Logo enthält.&#10;&#10;KI-generierte Inhalte können fehlerhaft sein.">
            <a:extLst>
              <a:ext uri="{FF2B5EF4-FFF2-40B4-BE49-F238E27FC236}">
                <a16:creationId xmlns:a16="http://schemas.microsoft.com/office/drawing/2014/main" id="{BB9B4B38-E3C7-829A-FC8E-D9C8FD38FB26}"/>
              </a:ext>
            </a:extLst>
          </p:cNvPr>
          <p:cNvPicPr>
            <a:picLocks noChangeAspect="1"/>
          </p:cNvPicPr>
          <p:nvPr/>
        </p:nvPicPr>
        <p:blipFill>
          <a:blip r:embed="rId8"/>
          <a:stretch>
            <a:fillRect/>
          </a:stretch>
        </p:blipFill>
        <p:spPr>
          <a:xfrm>
            <a:off x="7420492" y="1664868"/>
            <a:ext cx="500323" cy="470888"/>
          </a:xfrm>
          <a:prstGeom prst="rect">
            <a:avLst/>
          </a:prstGeom>
          <a:noFill/>
          <a:ln cap="flat">
            <a:noFill/>
          </a:ln>
        </p:spPr>
      </p:pic>
      <p:sp>
        <p:nvSpPr>
          <p:cNvPr id="22" name="Textfeld 21">
            <a:extLst>
              <a:ext uri="{FF2B5EF4-FFF2-40B4-BE49-F238E27FC236}">
                <a16:creationId xmlns:a16="http://schemas.microsoft.com/office/drawing/2014/main" id="{A736251E-C22F-AFE8-C5EB-FF0281FD8F80}"/>
              </a:ext>
            </a:extLst>
          </p:cNvPr>
          <p:cNvSpPr txBox="1"/>
          <p:nvPr/>
        </p:nvSpPr>
        <p:spPr>
          <a:xfrm>
            <a:off x="8863783" y="3557353"/>
            <a:ext cx="2659785" cy="2585323"/>
          </a:xfrm>
          <a:prstGeom prst="rect">
            <a:avLst/>
          </a:prstGeom>
          <a:noFill/>
        </p:spPr>
        <p:txBody>
          <a:bodyPr wrap="square" rtlCol="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b="0" i="0" u="none" strike="noStrike" kern="1200" cap="none" spc="0" baseline="0" dirty="0">
              <a:solidFill>
                <a:srgbClr val="000000"/>
              </a:solidFill>
              <a:uFillTx/>
              <a:latin typeface="Arial" pitchFamily="34"/>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b="1" i="0" u="none" strike="noStrike" kern="1200" cap="none" spc="0" baseline="0" dirty="0" err="1">
                <a:solidFill>
                  <a:srgbClr val="000000"/>
                </a:solidFill>
                <a:uFillTx/>
                <a:latin typeface="Arial" pitchFamily="34"/>
                <a:cs typeface="Arial" pitchFamily="34"/>
              </a:rPr>
              <a:t>kBELLA</a:t>
            </a:r>
            <a:r>
              <a:rPr lang="en-US" b="0" i="0" u="none" strike="noStrike" kern="1200" cap="none" spc="0" baseline="0" dirty="0">
                <a:solidFill>
                  <a:srgbClr val="000000"/>
                </a:solidFill>
                <a:uFillTx/>
                <a:latin typeface="Arial" pitchFamily="34"/>
                <a:cs typeface="Arial" pitchFamily="34"/>
              </a:rPr>
              <a:t> </a:t>
            </a:r>
            <a:r>
              <a:rPr lang="en-US" dirty="0">
                <a:solidFill>
                  <a:srgbClr val="000000"/>
                </a:solidFill>
                <a:latin typeface="Arial" pitchFamily="34"/>
                <a:cs typeface="Arial" pitchFamily="34"/>
                <a:sym typeface="Wingdings" panose="05000000000000000000" pitchFamily="2" charset="2"/>
              </a:rPr>
              <a:t> </a:t>
            </a:r>
            <a:r>
              <a:rPr lang="en-GB" b="0" i="0" u="none" strike="noStrike" kern="1200" cap="none" spc="0" baseline="0" dirty="0">
                <a:solidFill>
                  <a:srgbClr val="000000"/>
                </a:solidFill>
                <a:uFillTx/>
                <a:latin typeface="Arial" pitchFamily="34"/>
              </a:rPr>
              <a:t>efficient coherent combination of </a:t>
            </a:r>
            <a:r>
              <a:rPr lang="en-GB" b="0" i="0" u="none" strike="noStrike" kern="1200" cap="none" spc="0" baseline="0" dirty="0" err="1">
                <a:solidFill>
                  <a:srgbClr val="000000"/>
                </a:solidFill>
                <a:uFillTx/>
                <a:latin typeface="Arial" pitchFamily="34"/>
              </a:rPr>
              <a:t>fiber</a:t>
            </a:r>
            <a:r>
              <a:rPr lang="en-GB" b="0" i="0" u="none" strike="noStrike" kern="1200" cap="none" spc="0" baseline="0" dirty="0">
                <a:solidFill>
                  <a:srgbClr val="000000"/>
                </a:solidFill>
                <a:uFillTx/>
                <a:latin typeface="Arial" pitchFamily="34"/>
              </a:rPr>
              <a:t> lasers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dirty="0">
                <a:solidFill>
                  <a:srgbClr val="000000"/>
                </a:solidFill>
                <a:latin typeface="Arial" pitchFamily="34"/>
              </a:rPr>
              <a:t>Currently: </a:t>
            </a:r>
            <a:r>
              <a:rPr lang="en-GB" b="0" i="0" u="none" strike="noStrike" kern="1200" cap="none" spc="0" baseline="0" dirty="0">
                <a:solidFill>
                  <a:srgbClr val="000000"/>
                </a:solidFill>
                <a:uFillTx/>
                <a:latin typeface="Arial" pitchFamily="34"/>
              </a:rPr>
              <a:t>10’s </a:t>
            </a:r>
            <a:r>
              <a:rPr lang="en-GB" b="0" i="0" u="none" strike="noStrike" kern="1200" cap="none" spc="0" baseline="0" dirty="0" err="1">
                <a:solidFill>
                  <a:srgbClr val="000000"/>
                </a:solidFill>
                <a:uFillTx/>
                <a:latin typeface="Arial" pitchFamily="34"/>
              </a:rPr>
              <a:t>mJ</a:t>
            </a:r>
            <a:r>
              <a:rPr lang="en-GB" b="0" i="0" u="none" strike="noStrike" kern="1200" cap="none" spc="0" baseline="0" dirty="0">
                <a:solidFill>
                  <a:srgbClr val="000000"/>
                </a:solidFill>
                <a:uFillTx/>
                <a:latin typeface="Arial" pitchFamily="34"/>
              </a:rPr>
              <a:t> at kHz, 100+ </a:t>
            </a:r>
            <a:r>
              <a:rPr lang="en-GB" b="0" i="0" u="none" strike="noStrike" kern="1200" cap="none" spc="0" baseline="0" dirty="0" err="1">
                <a:solidFill>
                  <a:srgbClr val="000000"/>
                </a:solidFill>
                <a:uFillTx/>
                <a:latin typeface="Arial" pitchFamily="34"/>
              </a:rPr>
              <a:t>mJ</a:t>
            </a:r>
            <a:r>
              <a:rPr lang="en-GB" b="0" i="0" u="none" strike="noStrike" kern="1200" cap="none" spc="0" baseline="0" dirty="0">
                <a:solidFill>
                  <a:srgbClr val="000000"/>
                </a:solidFill>
                <a:uFillTx/>
                <a:latin typeface="Arial" pitchFamily="34"/>
              </a:rPr>
              <a:t> in progress scheduled for next year</a:t>
            </a:r>
            <a:endParaRPr lang="en-GB" b="0" i="0" u="none" strike="noStrike" kern="1200" cap="none" spc="0" baseline="0" dirty="0">
              <a:solidFill>
                <a:srgbClr val="000000"/>
              </a:solidFill>
              <a:uFillTx/>
              <a:latin typeface="Arial" pitchFamily="34"/>
              <a:cs typeface="Arial" pitchFamily="34"/>
            </a:endParaRPr>
          </a:p>
          <a:p>
            <a:endParaRPr lang="en-GB" dirty="0"/>
          </a:p>
        </p:txBody>
      </p:sp>
      <p:sp>
        <p:nvSpPr>
          <p:cNvPr id="23" name="Foliennummernplatzhalter 4">
            <a:extLst>
              <a:ext uri="{FF2B5EF4-FFF2-40B4-BE49-F238E27FC236}">
                <a16:creationId xmlns:a16="http://schemas.microsoft.com/office/drawing/2014/main" id="{482BDF3A-FB71-DBBB-9D76-821BDE592B24}"/>
              </a:ext>
            </a:extLst>
          </p:cNvPr>
          <p:cNvSpPr txBox="1"/>
          <p:nvPr/>
        </p:nvSpPr>
        <p:spPr>
          <a:xfrm>
            <a:off x="11107545" y="6383847"/>
            <a:ext cx="681255"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dirty="0">
                <a:solidFill>
                  <a:srgbClr val="0033A0"/>
                </a:solidFill>
                <a:uFillTx/>
                <a:latin typeface="Arial"/>
              </a:rPr>
              <a:t>11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Rectangle"/>
          <p:cNvSpPr txBox="1"/>
          <p:nvPr/>
        </p:nvSpPr>
        <p:spPr>
          <a:xfrm>
            <a:off x="0" y="-4851"/>
            <a:ext cx="12192001" cy="852854"/>
          </a:xfrm>
          <a:prstGeom prst="rect">
            <a:avLst/>
          </a:prstGeom>
          <a:solidFill>
            <a:srgbClr val="009DE0"/>
          </a:solidFill>
          <a:ln w="12700">
            <a:miter lim="400000"/>
          </a:ln>
        </p:spPr>
        <p:txBody>
          <a:bodyPr lIns="44648" tIns="44648" rIns="44648" bIns="44648" anchor="ctr"/>
          <a:lstStyle/>
          <a:p>
            <a:pPr marL="37514" marR="37514" indent="146438" defTabSz="848320">
              <a:defRPr sz="6000">
                <a:solidFill>
                  <a:srgbClr val="FFFFFF"/>
                </a:solidFill>
                <a:uFill>
                  <a:solidFill>
                    <a:srgbClr val="FFFFFF"/>
                  </a:solidFill>
                </a:uFill>
                <a:latin typeface="Gill Sans"/>
                <a:ea typeface="Gill Sans"/>
                <a:cs typeface="Gill Sans"/>
                <a:sym typeface="Gill Sans"/>
              </a:defRPr>
            </a:pPr>
            <a:endParaRPr sz="3000"/>
          </a:p>
        </p:txBody>
      </p:sp>
      <p:pic>
        <p:nvPicPr>
          <p:cNvPr id="192" name="IST_A_RGB_NEG.png" descr="IST_A_RGB_NEG.png"/>
          <p:cNvPicPr>
            <a:picLocks noChangeAspect="1"/>
          </p:cNvPicPr>
          <p:nvPr/>
        </p:nvPicPr>
        <p:blipFill>
          <a:blip r:embed="rId3"/>
          <a:srcRect l="17253" t="30113" r="17253" b="30113"/>
          <a:stretch>
            <a:fillRect/>
          </a:stretch>
        </p:blipFill>
        <p:spPr>
          <a:xfrm>
            <a:off x="10615130" y="115387"/>
            <a:ext cx="1426970" cy="612392"/>
          </a:xfrm>
          <a:prstGeom prst="rect">
            <a:avLst/>
          </a:prstGeom>
          <a:ln w="12700">
            <a:miter lim="400000"/>
          </a:ln>
        </p:spPr>
      </p:pic>
      <p:sp>
        <p:nvSpPr>
          <p:cNvPr id="193" name="T. Grismayer | Conference | 2025"/>
          <p:cNvSpPr txBox="1"/>
          <p:nvPr/>
        </p:nvSpPr>
        <p:spPr>
          <a:xfrm>
            <a:off x="8510518" y="5841659"/>
            <a:ext cx="3539782" cy="3594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spAutoFit/>
          </a:bodyPr>
          <a:lstStyle>
            <a:lvl1pPr algn="r" defTabSz="642937">
              <a:lnSpc>
                <a:spcPts val="2600"/>
              </a:lnSpc>
              <a:spcBef>
                <a:spcPts val="0"/>
              </a:spcBef>
              <a:tabLst>
                <a:tab pos="1498600" algn="l"/>
                <a:tab pos="6553200" algn="l"/>
              </a:tabLst>
              <a:defRPr sz="2200">
                <a:solidFill>
                  <a:srgbClr val="009DE0"/>
                </a:solidFill>
                <a:latin typeface="Gill Sans"/>
                <a:ea typeface="Gill Sans"/>
                <a:cs typeface="Gill Sans"/>
                <a:sym typeface="Gill Sans"/>
              </a:defRPr>
            </a:lvl1pPr>
          </a:lstStyle>
          <a:p>
            <a:r>
              <a:rPr sz="1100" dirty="0"/>
              <a:t>T. Grismayer | Conference | 2025</a:t>
            </a:r>
          </a:p>
        </p:txBody>
      </p:sp>
      <p:sp>
        <p:nvSpPr>
          <p:cNvPr id="194" name="Particle-in-cell method can couple plasma kinetic scales and QED"/>
          <p:cNvSpPr txBox="1"/>
          <p:nvPr/>
        </p:nvSpPr>
        <p:spPr>
          <a:xfrm>
            <a:off x="-137157" y="899319"/>
            <a:ext cx="10122778" cy="4260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marL="452818" marR="75027" indent="20602" defTabSz="1696640">
              <a:lnSpc>
                <a:spcPct val="100000"/>
              </a:lnSpc>
              <a:spcBef>
                <a:spcPts val="0"/>
              </a:spcBef>
              <a:defRPr sz="4600">
                <a:uFill>
                  <a:solidFill>
                    <a:srgbClr val="FFFFFF"/>
                  </a:solidFill>
                </a:uFill>
                <a:latin typeface="Gill Sans"/>
                <a:ea typeface="Gill Sans"/>
                <a:cs typeface="Gill Sans"/>
                <a:sym typeface="Gill Sans"/>
              </a:defRPr>
            </a:lvl1pPr>
          </a:lstStyle>
          <a:p>
            <a:r>
              <a:rPr sz="2300"/>
              <a:t>Particle-in-cell method can couple plasma kinetic scales and QED</a:t>
            </a:r>
          </a:p>
        </p:txBody>
      </p:sp>
      <p:sp>
        <p:nvSpPr>
          <p:cNvPr id="195" name="1) Classical Radiation recoil…"/>
          <p:cNvSpPr txBox="1"/>
          <p:nvPr/>
        </p:nvSpPr>
        <p:spPr>
          <a:xfrm>
            <a:off x="6096000" y="1782420"/>
            <a:ext cx="5594086" cy="35264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defTabSz="321469">
              <a:lnSpc>
                <a:spcPct val="120000"/>
              </a:lnSpc>
              <a:tabLst>
                <a:tab pos="749300" algn="l"/>
              </a:tabLst>
              <a:defRPr sz="3200">
                <a:latin typeface="Gill Sans"/>
                <a:ea typeface="Gill Sans"/>
                <a:cs typeface="Gill Sans"/>
                <a:sym typeface="Gill Sans"/>
              </a:defRPr>
            </a:pPr>
            <a:r>
              <a:rPr sz="1600" dirty="0"/>
              <a:t>1) Classical Radiation recoil</a:t>
            </a:r>
          </a:p>
          <a:p>
            <a:pPr defTabSz="321469">
              <a:lnSpc>
                <a:spcPct val="120000"/>
              </a:lnSpc>
              <a:tabLst>
                <a:tab pos="749300" algn="l"/>
              </a:tabLst>
              <a:defRPr sz="2400">
                <a:latin typeface="Gill Sans Light"/>
                <a:ea typeface="Gill Sans Light"/>
                <a:cs typeface="Gill Sans Light"/>
                <a:sym typeface="Gill Sans Light"/>
              </a:defRPr>
            </a:pPr>
            <a:r>
              <a:rPr sz="1200" dirty="0"/>
              <a:t>M. Vranic </a:t>
            </a:r>
            <a:r>
              <a:rPr sz="1200" i="1" dirty="0">
                <a:latin typeface="Gill Sans"/>
                <a:ea typeface="Gill Sans"/>
                <a:cs typeface="Gill Sans"/>
                <a:sym typeface="Gill Sans"/>
              </a:rPr>
              <a:t>et al.</a:t>
            </a:r>
            <a:r>
              <a:rPr sz="1200" dirty="0"/>
              <a:t>, CPC </a:t>
            </a:r>
            <a:r>
              <a:rPr sz="1200" dirty="0">
                <a:latin typeface="Gill Sans"/>
                <a:ea typeface="Gill Sans"/>
                <a:cs typeface="Gill Sans"/>
                <a:sym typeface="Gill Sans"/>
              </a:rPr>
              <a:t>204</a:t>
            </a:r>
            <a:r>
              <a:rPr sz="1200" dirty="0"/>
              <a:t> (2016), J. L. Martins </a:t>
            </a:r>
            <a:r>
              <a:rPr sz="1200" i="1" dirty="0">
                <a:latin typeface="Gill Sans"/>
                <a:ea typeface="Gill Sans"/>
                <a:cs typeface="Gill Sans"/>
                <a:sym typeface="Gill Sans"/>
              </a:rPr>
              <a:t>et al.</a:t>
            </a:r>
            <a:r>
              <a:rPr sz="1200" dirty="0"/>
              <a:t>, PPCF </a:t>
            </a:r>
            <a:r>
              <a:rPr sz="1200" dirty="0">
                <a:latin typeface="Gill Sans"/>
                <a:ea typeface="Gill Sans"/>
                <a:cs typeface="Gill Sans"/>
                <a:sym typeface="Gill Sans"/>
              </a:rPr>
              <a:t>58</a:t>
            </a:r>
            <a:r>
              <a:rPr sz="1200" dirty="0"/>
              <a:t> (2016)</a:t>
            </a:r>
          </a:p>
          <a:p>
            <a:pPr defTabSz="321469">
              <a:lnSpc>
                <a:spcPct val="120000"/>
              </a:lnSpc>
              <a:tabLst>
                <a:tab pos="749300" algn="l"/>
              </a:tabLst>
              <a:defRPr sz="3200">
                <a:latin typeface="Gill Sans"/>
                <a:ea typeface="Gill Sans"/>
                <a:cs typeface="Gill Sans"/>
                <a:sym typeface="Gill Sans"/>
              </a:defRPr>
            </a:pPr>
            <a:r>
              <a:rPr sz="1600" dirty="0"/>
              <a:t>2a) Non-linear Compton and Non-linear Breit-Wheeler</a:t>
            </a:r>
          </a:p>
          <a:p>
            <a:pPr defTabSz="321469">
              <a:lnSpc>
                <a:spcPct val="120000"/>
              </a:lnSpc>
              <a:tabLst>
                <a:tab pos="749300" algn="l"/>
              </a:tabLst>
              <a:defRPr sz="2400">
                <a:latin typeface="Gill Sans Light"/>
                <a:ea typeface="Gill Sans Light"/>
                <a:cs typeface="Gill Sans Light"/>
                <a:sym typeface="Gill Sans Light"/>
              </a:defRPr>
            </a:pPr>
            <a:r>
              <a:rPr sz="1200" dirty="0"/>
              <a:t>T. Grismayer </a:t>
            </a:r>
            <a:r>
              <a:rPr sz="1200" i="1" dirty="0">
                <a:latin typeface="Gill Sans"/>
                <a:ea typeface="Gill Sans"/>
                <a:cs typeface="Gill Sans"/>
                <a:sym typeface="Gill Sans"/>
              </a:rPr>
              <a:t>et al.</a:t>
            </a:r>
            <a:r>
              <a:rPr sz="1200" dirty="0"/>
              <a:t>, POP </a:t>
            </a:r>
            <a:r>
              <a:rPr sz="1200" dirty="0">
                <a:latin typeface="Gill Sans"/>
                <a:ea typeface="Gill Sans"/>
                <a:cs typeface="Gill Sans"/>
                <a:sym typeface="Gill Sans"/>
              </a:rPr>
              <a:t>23</a:t>
            </a:r>
            <a:r>
              <a:rPr sz="1200" dirty="0"/>
              <a:t> (2016), T. Grismayer </a:t>
            </a:r>
            <a:r>
              <a:rPr sz="1200" i="1" dirty="0">
                <a:latin typeface="Gill Sans"/>
                <a:ea typeface="Gill Sans"/>
                <a:cs typeface="Gill Sans"/>
                <a:sym typeface="Gill Sans"/>
              </a:rPr>
              <a:t>et al.</a:t>
            </a:r>
            <a:r>
              <a:rPr sz="1200" dirty="0"/>
              <a:t>, PRE </a:t>
            </a:r>
            <a:r>
              <a:rPr sz="1200" dirty="0">
                <a:latin typeface="Gill Sans"/>
                <a:ea typeface="Gill Sans"/>
                <a:cs typeface="Gill Sans"/>
                <a:sym typeface="Gill Sans"/>
              </a:rPr>
              <a:t>95</a:t>
            </a:r>
            <a:r>
              <a:rPr sz="1200" dirty="0"/>
              <a:t> (2017)</a:t>
            </a:r>
          </a:p>
          <a:p>
            <a:pPr defTabSz="321469">
              <a:lnSpc>
                <a:spcPct val="120000"/>
              </a:lnSpc>
              <a:tabLst>
                <a:tab pos="749300" algn="l"/>
              </a:tabLst>
              <a:defRPr sz="3200">
                <a:latin typeface="Gill Sans"/>
                <a:ea typeface="Gill Sans"/>
                <a:cs typeface="Gill Sans"/>
                <a:sym typeface="Gill Sans"/>
              </a:defRPr>
            </a:pPr>
            <a:r>
              <a:rPr sz="1600" dirty="0"/>
              <a:t>2b) Particle merging algorithm</a:t>
            </a:r>
          </a:p>
          <a:p>
            <a:pPr defTabSz="321469">
              <a:lnSpc>
                <a:spcPct val="120000"/>
              </a:lnSpc>
              <a:tabLst>
                <a:tab pos="749300" algn="l"/>
              </a:tabLst>
              <a:defRPr sz="2400">
                <a:latin typeface="Gill Sans Light"/>
                <a:ea typeface="Gill Sans Light"/>
                <a:cs typeface="Gill Sans Light"/>
                <a:sym typeface="Gill Sans Light"/>
              </a:defRPr>
            </a:pPr>
            <a:r>
              <a:rPr sz="1200" dirty="0"/>
              <a:t>M. Vranic </a:t>
            </a:r>
            <a:r>
              <a:rPr sz="1200" i="1" dirty="0">
                <a:latin typeface="Gill Sans"/>
                <a:ea typeface="Gill Sans"/>
                <a:cs typeface="Gill Sans"/>
                <a:sym typeface="Gill Sans"/>
              </a:rPr>
              <a:t>et al.</a:t>
            </a:r>
            <a:r>
              <a:rPr sz="1200" dirty="0"/>
              <a:t>, CPC </a:t>
            </a:r>
            <a:r>
              <a:rPr sz="1200" dirty="0">
                <a:latin typeface="Gill Sans"/>
                <a:ea typeface="Gill Sans"/>
                <a:cs typeface="Gill Sans"/>
                <a:sym typeface="Gill Sans"/>
              </a:rPr>
              <a:t>191</a:t>
            </a:r>
            <a:r>
              <a:rPr sz="1200" dirty="0"/>
              <a:t> (2015)</a:t>
            </a:r>
          </a:p>
          <a:p>
            <a:pPr defTabSz="321469">
              <a:lnSpc>
                <a:spcPct val="120000"/>
              </a:lnSpc>
              <a:tabLst>
                <a:tab pos="749300" algn="l"/>
              </a:tabLst>
              <a:defRPr sz="3200">
                <a:latin typeface="Gill Sans"/>
                <a:ea typeface="Gill Sans"/>
                <a:cs typeface="Gill Sans"/>
                <a:sym typeface="Gill Sans"/>
              </a:defRPr>
            </a:pPr>
            <a:r>
              <a:rPr sz="1600" dirty="0"/>
              <a:t>3) Linear Compton scattering</a:t>
            </a:r>
          </a:p>
          <a:p>
            <a:pPr defTabSz="321469">
              <a:lnSpc>
                <a:spcPct val="120000"/>
              </a:lnSpc>
              <a:tabLst>
                <a:tab pos="749300" algn="l"/>
              </a:tabLst>
              <a:defRPr sz="2400">
                <a:latin typeface="Gill Sans Light"/>
                <a:ea typeface="Gill Sans Light"/>
                <a:cs typeface="Gill Sans Light"/>
                <a:sym typeface="Gill Sans Light"/>
              </a:defRPr>
            </a:pPr>
            <a:r>
              <a:rPr sz="1200" dirty="0"/>
              <a:t>F. Del Gaudio </a:t>
            </a:r>
            <a:r>
              <a:rPr sz="1200" i="1" dirty="0">
                <a:latin typeface="Gill Sans"/>
                <a:ea typeface="Gill Sans"/>
                <a:cs typeface="Gill Sans"/>
                <a:sym typeface="Gill Sans"/>
              </a:rPr>
              <a:t>et al.</a:t>
            </a:r>
            <a:r>
              <a:rPr sz="1200" dirty="0"/>
              <a:t>, JPP </a:t>
            </a:r>
            <a:r>
              <a:rPr sz="1200" dirty="0">
                <a:latin typeface="Gill Sans"/>
                <a:ea typeface="Gill Sans"/>
                <a:cs typeface="Gill Sans"/>
                <a:sym typeface="Gill Sans"/>
              </a:rPr>
              <a:t>86</a:t>
            </a:r>
            <a:r>
              <a:rPr sz="1200" dirty="0"/>
              <a:t>(5) (2020), F. Del Gaudio </a:t>
            </a:r>
            <a:r>
              <a:rPr sz="1200" i="1" dirty="0">
                <a:latin typeface="Gill Sans"/>
                <a:ea typeface="Gill Sans"/>
                <a:cs typeface="Gill Sans"/>
                <a:sym typeface="Gill Sans"/>
              </a:rPr>
              <a:t>et al.</a:t>
            </a:r>
            <a:r>
              <a:rPr sz="1200" dirty="0"/>
              <a:t>, PRL </a:t>
            </a:r>
            <a:r>
              <a:rPr sz="1200" dirty="0">
                <a:latin typeface="Gill Sans"/>
                <a:ea typeface="Gill Sans"/>
                <a:cs typeface="Gill Sans"/>
                <a:sym typeface="Gill Sans"/>
              </a:rPr>
              <a:t>125</a:t>
            </a:r>
            <a:r>
              <a:rPr sz="1200" dirty="0"/>
              <a:t> (2020)</a:t>
            </a:r>
          </a:p>
          <a:p>
            <a:pPr defTabSz="321469">
              <a:lnSpc>
                <a:spcPct val="120000"/>
              </a:lnSpc>
              <a:tabLst>
                <a:tab pos="749300" algn="l"/>
              </a:tabLst>
              <a:defRPr sz="3200">
                <a:latin typeface="Gill Sans"/>
                <a:ea typeface="Gill Sans"/>
                <a:cs typeface="Gill Sans"/>
                <a:sym typeface="Gill Sans"/>
              </a:defRPr>
            </a:pPr>
            <a:r>
              <a:rPr sz="1600" dirty="0"/>
              <a:t>4) </a:t>
            </a:r>
            <a:r>
              <a:rPr sz="1600" dirty="0" err="1"/>
              <a:t>Bremstrahlung</a:t>
            </a:r>
            <a:r>
              <a:rPr sz="1600" dirty="0"/>
              <a:t> and Bethe-Heitler</a:t>
            </a:r>
          </a:p>
          <a:p>
            <a:pPr defTabSz="321469">
              <a:lnSpc>
                <a:spcPct val="120000"/>
              </a:lnSpc>
              <a:tabLst>
                <a:tab pos="749300" algn="l"/>
              </a:tabLst>
              <a:defRPr sz="2400">
                <a:latin typeface="Gill Sans Light"/>
                <a:ea typeface="Gill Sans Light"/>
                <a:cs typeface="Gill Sans Light"/>
                <a:sym typeface="Gill Sans Light"/>
              </a:defRPr>
            </a:pPr>
            <a:r>
              <a:rPr sz="1200" dirty="0"/>
              <a:t>O. Amaro et al,  et al, submitted (2024)</a:t>
            </a:r>
          </a:p>
          <a:p>
            <a:pPr defTabSz="321469">
              <a:lnSpc>
                <a:spcPct val="120000"/>
              </a:lnSpc>
              <a:tabLst>
                <a:tab pos="749300" algn="l"/>
              </a:tabLst>
              <a:defRPr sz="3200">
                <a:latin typeface="Gill Sans"/>
                <a:ea typeface="Gill Sans"/>
                <a:cs typeface="Gill Sans"/>
                <a:sym typeface="Gill Sans"/>
              </a:defRPr>
            </a:pPr>
            <a:r>
              <a:rPr sz="1600" dirty="0"/>
              <a:t>5) Euler-Heisenberg solver (quantum vacuum </a:t>
            </a:r>
            <a:r>
              <a:rPr sz="1600" dirty="0" err="1"/>
              <a:t>polarisation</a:t>
            </a:r>
            <a:r>
              <a:rPr sz="1600" dirty="0"/>
              <a:t>)</a:t>
            </a:r>
          </a:p>
          <a:p>
            <a:pPr defTabSz="321469">
              <a:lnSpc>
                <a:spcPct val="120000"/>
              </a:lnSpc>
              <a:tabLst>
                <a:tab pos="749300" algn="l"/>
              </a:tabLst>
              <a:defRPr sz="2400">
                <a:latin typeface="Gill Sans Light"/>
                <a:ea typeface="Gill Sans Light"/>
                <a:cs typeface="Gill Sans Light"/>
                <a:sym typeface="Gill Sans Light"/>
              </a:defRPr>
            </a:pPr>
            <a:r>
              <a:rPr sz="1200" dirty="0"/>
              <a:t>T. Grismayer </a:t>
            </a:r>
            <a:r>
              <a:rPr sz="1200" i="1" dirty="0">
                <a:latin typeface="Gill Sans"/>
                <a:ea typeface="Gill Sans"/>
                <a:cs typeface="Gill Sans"/>
                <a:sym typeface="Gill Sans"/>
              </a:rPr>
              <a:t>et al.</a:t>
            </a:r>
            <a:r>
              <a:rPr sz="1200" dirty="0"/>
              <a:t>, NJP </a:t>
            </a:r>
            <a:r>
              <a:rPr sz="1200" dirty="0">
                <a:latin typeface="Gill Sans"/>
                <a:ea typeface="Gill Sans"/>
                <a:cs typeface="Gill Sans"/>
                <a:sym typeface="Gill Sans"/>
              </a:rPr>
              <a:t>9 </a:t>
            </a:r>
            <a:r>
              <a:rPr sz="1200" dirty="0"/>
              <a:t>095005 (2021), Z. Zhang et al., Comm. Phys.  </a:t>
            </a:r>
            <a:r>
              <a:rPr sz="1200" dirty="0">
                <a:latin typeface="Gill Sans"/>
                <a:ea typeface="Gill Sans"/>
                <a:cs typeface="Gill Sans"/>
                <a:sym typeface="Gill Sans"/>
              </a:rPr>
              <a:t>8</a:t>
            </a:r>
            <a:r>
              <a:rPr sz="1200" dirty="0"/>
              <a:t>, 1-11 (2025)</a:t>
            </a:r>
          </a:p>
          <a:p>
            <a:pPr defTabSz="321469">
              <a:lnSpc>
                <a:spcPct val="120000"/>
              </a:lnSpc>
              <a:tabLst>
                <a:tab pos="749300" algn="l"/>
              </a:tabLst>
              <a:defRPr sz="3200">
                <a:latin typeface="Gill Sans"/>
                <a:ea typeface="Gill Sans"/>
                <a:cs typeface="Gill Sans"/>
                <a:sym typeface="Gill Sans"/>
              </a:defRPr>
            </a:pPr>
            <a:r>
              <a:rPr sz="1600" dirty="0"/>
              <a:t>6) Heuristic photon emission and pair production for astro setups</a:t>
            </a:r>
          </a:p>
          <a:p>
            <a:pPr defTabSz="321469">
              <a:lnSpc>
                <a:spcPct val="120000"/>
              </a:lnSpc>
              <a:tabLst>
                <a:tab pos="749300" algn="l"/>
              </a:tabLst>
              <a:defRPr sz="2400">
                <a:latin typeface="Gill Sans Light"/>
                <a:ea typeface="Gill Sans Light"/>
                <a:cs typeface="Gill Sans Light"/>
                <a:sym typeface="Gill Sans Light"/>
              </a:defRPr>
            </a:pPr>
            <a:r>
              <a:rPr sz="1200" dirty="0"/>
              <a:t>F. Cruz </a:t>
            </a:r>
            <a:r>
              <a:rPr sz="1200" i="1" dirty="0">
                <a:latin typeface="Gill Sans"/>
                <a:ea typeface="Gill Sans"/>
                <a:cs typeface="Gill Sans"/>
                <a:sym typeface="Gill Sans"/>
              </a:rPr>
              <a:t>et al.</a:t>
            </a:r>
            <a:r>
              <a:rPr sz="1200" dirty="0"/>
              <a:t>, </a:t>
            </a:r>
            <a:r>
              <a:rPr sz="1200" dirty="0" err="1"/>
              <a:t>ApJL</a:t>
            </a:r>
            <a:r>
              <a:rPr sz="1200" dirty="0"/>
              <a:t>, </a:t>
            </a:r>
            <a:r>
              <a:rPr sz="1200" dirty="0">
                <a:latin typeface="Gill Sans"/>
                <a:ea typeface="Gill Sans"/>
                <a:cs typeface="Gill Sans"/>
                <a:sym typeface="Gill Sans"/>
              </a:rPr>
              <a:t>919</a:t>
            </a:r>
            <a:r>
              <a:rPr sz="1200" dirty="0"/>
              <a:t> L4 (2021) and F. Cruz </a:t>
            </a:r>
            <a:r>
              <a:rPr sz="1200" i="1" dirty="0">
                <a:latin typeface="Gill Sans"/>
                <a:ea typeface="Gill Sans"/>
                <a:cs typeface="Gill Sans"/>
                <a:sym typeface="Gill Sans"/>
              </a:rPr>
              <a:t>et al.</a:t>
            </a:r>
            <a:r>
              <a:rPr sz="1200" dirty="0"/>
              <a:t>, </a:t>
            </a:r>
            <a:r>
              <a:rPr sz="1200" dirty="0" err="1"/>
              <a:t>ApJ</a:t>
            </a:r>
            <a:r>
              <a:rPr sz="1200" dirty="0"/>
              <a:t>, </a:t>
            </a:r>
            <a:r>
              <a:rPr sz="1200" dirty="0">
                <a:latin typeface="Gill Sans"/>
                <a:ea typeface="Gill Sans"/>
                <a:cs typeface="Gill Sans"/>
                <a:sym typeface="Gill Sans"/>
              </a:rPr>
              <a:t>908 (</a:t>
            </a:r>
            <a:r>
              <a:rPr sz="1200" dirty="0"/>
              <a:t>2021) </a:t>
            </a:r>
          </a:p>
        </p:txBody>
      </p:sp>
      <p:sp>
        <p:nvSpPr>
          <p:cNvPr id="196" name="Rounded Rectangle"/>
          <p:cNvSpPr/>
          <p:nvPr/>
        </p:nvSpPr>
        <p:spPr>
          <a:xfrm>
            <a:off x="166148" y="3832499"/>
            <a:ext cx="1941700" cy="334057"/>
          </a:xfrm>
          <a:prstGeom prst="roundRect">
            <a:avLst>
              <a:gd name="adj" fmla="val 31250"/>
            </a:avLst>
          </a:prstGeom>
          <a:solidFill>
            <a:srgbClr val="FFFFFF"/>
          </a:solidFill>
          <a:ln w="12700">
            <a:miter lim="400000"/>
          </a:ln>
        </p:spPr>
        <p:txBody>
          <a:bodyPr lIns="26789" tIns="26789" rIns="26789" bIns="26789" anchor="ctr"/>
          <a:lstStyle/>
          <a:p>
            <a:pPr algn="ctr" defTabSz="321469">
              <a:lnSpc>
                <a:spcPts val="3450"/>
              </a:lnSpc>
              <a:tabLst>
                <a:tab pos="749300" algn="l"/>
              </a:tabLst>
              <a:defRPr sz="5800">
                <a:effectLst>
                  <a:outerShdw blurRad="38100" dist="12700" dir="5400000" rotWithShape="0">
                    <a:srgbClr val="000000">
                      <a:alpha val="50000"/>
                    </a:srgbClr>
                  </a:outerShdw>
                </a:effectLst>
                <a:latin typeface="Gill Sans"/>
                <a:ea typeface="Gill Sans"/>
                <a:cs typeface="Gill Sans"/>
                <a:sym typeface="Gill Sans"/>
              </a:defRPr>
            </a:pPr>
            <a:endParaRPr sz="2900"/>
          </a:p>
        </p:txBody>
      </p:sp>
      <p:sp>
        <p:nvSpPr>
          <p:cNvPr id="197" name="Rounded Rectangle"/>
          <p:cNvSpPr/>
          <p:nvPr/>
        </p:nvSpPr>
        <p:spPr>
          <a:xfrm>
            <a:off x="3805964" y="3832499"/>
            <a:ext cx="1941700" cy="334057"/>
          </a:xfrm>
          <a:prstGeom prst="roundRect">
            <a:avLst>
              <a:gd name="adj" fmla="val 31250"/>
            </a:avLst>
          </a:prstGeom>
          <a:solidFill>
            <a:srgbClr val="FFFFFF"/>
          </a:solidFill>
          <a:ln w="12700">
            <a:miter lim="400000"/>
          </a:ln>
        </p:spPr>
        <p:txBody>
          <a:bodyPr lIns="26789" tIns="26789" rIns="26789" bIns="26789" anchor="ctr"/>
          <a:lstStyle/>
          <a:p>
            <a:pPr algn="ctr" defTabSz="321469">
              <a:lnSpc>
                <a:spcPts val="3450"/>
              </a:lnSpc>
              <a:tabLst>
                <a:tab pos="749300" algn="l"/>
              </a:tabLst>
              <a:defRPr sz="5800">
                <a:effectLst>
                  <a:outerShdw blurRad="38100" dist="12700" dir="5400000" rotWithShape="0">
                    <a:srgbClr val="000000">
                      <a:alpha val="50000"/>
                    </a:srgbClr>
                  </a:outerShdw>
                </a:effectLst>
                <a:latin typeface="Gill Sans"/>
                <a:ea typeface="Gill Sans"/>
                <a:cs typeface="Gill Sans"/>
                <a:sym typeface="Gill Sans"/>
              </a:defRPr>
            </a:pPr>
            <a:endParaRPr sz="2900"/>
          </a:p>
        </p:txBody>
      </p:sp>
      <p:sp>
        <p:nvSpPr>
          <p:cNvPr id="198" name="Rounded Rectangle"/>
          <p:cNvSpPr/>
          <p:nvPr/>
        </p:nvSpPr>
        <p:spPr>
          <a:xfrm>
            <a:off x="3645272" y="3645003"/>
            <a:ext cx="2226108" cy="814366"/>
          </a:xfrm>
          <a:prstGeom prst="roundRect">
            <a:avLst>
              <a:gd name="adj" fmla="val 14871"/>
            </a:avLst>
          </a:prstGeom>
          <a:solidFill>
            <a:srgbClr val="F8ECF8"/>
          </a:solidFill>
          <a:ln w="63500">
            <a:solidFill>
              <a:srgbClr val="C22CB8"/>
            </a:solidFill>
            <a:miter lim="400000"/>
          </a:ln>
        </p:spPr>
        <p:txBody>
          <a:bodyPr lIns="26789" tIns="26789" rIns="26789" bIns="26789" anchor="ctr"/>
          <a:lstStyle/>
          <a:p>
            <a:pPr algn="ctr" defTabSz="321469">
              <a:lnSpc>
                <a:spcPts val="3450"/>
              </a:lnSpc>
              <a:tabLst>
                <a:tab pos="749300" algn="l"/>
              </a:tabLst>
              <a:defRPr sz="5800">
                <a:effectLst>
                  <a:outerShdw blurRad="38100" dist="12700" dir="5400000" rotWithShape="0">
                    <a:srgbClr val="000000">
                      <a:alpha val="50000"/>
                    </a:srgbClr>
                  </a:outerShdw>
                </a:effectLst>
                <a:latin typeface="Gill Sans"/>
                <a:ea typeface="Gill Sans"/>
                <a:cs typeface="Gill Sans"/>
                <a:sym typeface="Gill Sans"/>
              </a:defRPr>
            </a:pPr>
            <a:endParaRPr sz="2900"/>
          </a:p>
        </p:txBody>
      </p:sp>
      <p:sp>
        <p:nvSpPr>
          <p:cNvPr id="199" name="Rounded Rectangle"/>
          <p:cNvSpPr/>
          <p:nvPr/>
        </p:nvSpPr>
        <p:spPr>
          <a:xfrm>
            <a:off x="193314" y="3644292"/>
            <a:ext cx="2181352" cy="815787"/>
          </a:xfrm>
          <a:prstGeom prst="roundRect">
            <a:avLst>
              <a:gd name="adj" fmla="val 12797"/>
            </a:avLst>
          </a:prstGeom>
          <a:solidFill>
            <a:srgbClr val="F0FBEE"/>
          </a:solidFill>
          <a:ln w="63500">
            <a:solidFill>
              <a:srgbClr val="0FD833"/>
            </a:solidFill>
            <a:miter lim="400000"/>
          </a:ln>
        </p:spPr>
        <p:txBody>
          <a:bodyPr lIns="26789" tIns="26789" rIns="26789" bIns="26789" anchor="ctr"/>
          <a:lstStyle/>
          <a:p>
            <a:pPr algn="ctr" defTabSz="321469">
              <a:lnSpc>
                <a:spcPts val="3450"/>
              </a:lnSpc>
              <a:tabLst>
                <a:tab pos="749300" algn="l"/>
              </a:tabLst>
              <a:defRPr sz="5800">
                <a:effectLst>
                  <a:outerShdw blurRad="38100" dist="12700" dir="5400000" rotWithShape="0">
                    <a:srgbClr val="000000">
                      <a:alpha val="50000"/>
                    </a:srgbClr>
                  </a:outerShdw>
                </a:effectLst>
                <a:latin typeface="Gill Sans"/>
                <a:ea typeface="Gill Sans"/>
                <a:cs typeface="Gill Sans"/>
                <a:sym typeface="Gill Sans"/>
              </a:defRPr>
            </a:pPr>
            <a:endParaRPr sz="2900"/>
          </a:p>
        </p:txBody>
      </p:sp>
      <p:sp>
        <p:nvSpPr>
          <p:cNvPr id="200" name="Rounded Rectangle"/>
          <p:cNvSpPr/>
          <p:nvPr/>
        </p:nvSpPr>
        <p:spPr>
          <a:xfrm>
            <a:off x="1837417" y="2663522"/>
            <a:ext cx="2248270" cy="814366"/>
          </a:xfrm>
          <a:prstGeom prst="roundRect">
            <a:avLst>
              <a:gd name="adj" fmla="val 14845"/>
            </a:avLst>
          </a:prstGeom>
          <a:solidFill>
            <a:srgbClr val="EEF8FF"/>
          </a:solidFill>
          <a:ln w="63500">
            <a:solidFill>
              <a:srgbClr val="14B9FF"/>
            </a:solidFill>
            <a:miter lim="400000"/>
          </a:ln>
        </p:spPr>
        <p:txBody>
          <a:bodyPr lIns="26789" tIns="26789" rIns="26789" bIns="26789" anchor="ctr"/>
          <a:lstStyle/>
          <a:p>
            <a:pPr algn="ctr" defTabSz="321469">
              <a:lnSpc>
                <a:spcPts val="3450"/>
              </a:lnSpc>
              <a:tabLst>
                <a:tab pos="749300" algn="l"/>
              </a:tabLst>
              <a:defRPr sz="5800">
                <a:effectLst>
                  <a:outerShdw blurRad="38100" dist="12700" dir="5400000" rotWithShape="0">
                    <a:srgbClr val="000000">
                      <a:alpha val="50000"/>
                    </a:srgbClr>
                  </a:outerShdw>
                </a:effectLst>
                <a:latin typeface="Gill Sans"/>
                <a:ea typeface="Gill Sans"/>
                <a:cs typeface="Gill Sans"/>
                <a:sym typeface="Gill Sans"/>
              </a:defRPr>
            </a:pPr>
            <a:endParaRPr sz="2900"/>
          </a:p>
        </p:txBody>
      </p:sp>
      <p:sp>
        <p:nvSpPr>
          <p:cNvPr id="201" name="Rounded Rectangle"/>
          <p:cNvSpPr/>
          <p:nvPr/>
        </p:nvSpPr>
        <p:spPr>
          <a:xfrm>
            <a:off x="1764315" y="4631519"/>
            <a:ext cx="2387340" cy="820113"/>
          </a:xfrm>
          <a:prstGeom prst="roundRect">
            <a:avLst>
              <a:gd name="adj" fmla="val 15653"/>
            </a:avLst>
          </a:prstGeom>
          <a:solidFill>
            <a:srgbClr val="FDF1EA"/>
          </a:solidFill>
          <a:ln w="63500">
            <a:solidFill>
              <a:srgbClr val="FF6E00"/>
            </a:solidFill>
            <a:miter lim="400000"/>
          </a:ln>
        </p:spPr>
        <p:txBody>
          <a:bodyPr lIns="26789" tIns="26789" rIns="26789" bIns="26789" anchor="ctr"/>
          <a:lstStyle/>
          <a:p>
            <a:pPr algn="ctr" defTabSz="321469">
              <a:lnSpc>
                <a:spcPts val="3450"/>
              </a:lnSpc>
              <a:tabLst>
                <a:tab pos="749300" algn="l"/>
              </a:tabLst>
              <a:defRPr sz="5800">
                <a:effectLst>
                  <a:outerShdw blurRad="38100" dist="12700" dir="5400000" rotWithShape="0">
                    <a:srgbClr val="000000">
                      <a:alpha val="50000"/>
                    </a:srgbClr>
                  </a:outerShdw>
                </a:effectLst>
                <a:latin typeface="Gill Sans"/>
                <a:ea typeface="Gill Sans"/>
                <a:cs typeface="Gill Sans"/>
                <a:sym typeface="Gill Sans"/>
              </a:defRPr>
            </a:pPr>
            <a:endParaRPr sz="2900"/>
          </a:p>
        </p:txBody>
      </p:sp>
      <mc:AlternateContent xmlns:mc="http://schemas.openxmlformats.org/markup-compatibility/2006">
        <mc:Choice xmlns:a14="http://schemas.microsoft.com/office/drawing/2010/main" Requires="a14">
          <p:sp>
            <p:nvSpPr>
              <p:cNvPr id="202" name="Integration of equations of motion: moving particles"/>
              <p:cNvSpPr txBox="1"/>
              <p:nvPr/>
            </p:nvSpPr>
            <p:spPr>
              <a:xfrm>
                <a:off x="1980176" y="2715699"/>
                <a:ext cx="1955618" cy="692634"/>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lIns="35719" tIns="35719" rIns="35719" bIns="35719"/>
              <a:lstStyle/>
              <a:p>
                <a:pPr algn="ctr" defTabSz="321469">
                  <a:lnSpc>
                    <a:spcPts val="1650"/>
                  </a:lnSpc>
                  <a:tabLst>
                    <a:tab pos="749300" algn="l"/>
                  </a:tabLst>
                  <a:defRPr sz="2800">
                    <a:latin typeface="Gill Sans Light"/>
                    <a:ea typeface="Gill Sans Light"/>
                    <a:cs typeface="Gill Sans Light"/>
                    <a:sym typeface="Gill Sans Light"/>
                  </a:defRPr>
                </a:pPr>
                <a:r>
                  <a:rPr sz="1400"/>
                  <a:t>Integration of equations of motion: moving particles</a:t>
                </a:r>
                <a14:m>
                  <m:oMath xmlns:m="http://schemas.openxmlformats.org/officeDocument/2006/math">
                    <m:sSub>
                      <m:sSubPr>
                        <m:ctrlPr>
                          <a:rPr sz="1475" i="1">
                            <a:solidFill>
                              <a:srgbClr val="000000"/>
                            </a:solidFill>
                            <a:latin typeface="Cambria Math" panose="02040503050406030204" pitchFamily="18" charset="0"/>
                          </a:rPr>
                        </m:ctrlPr>
                      </m:sSubPr>
                      <m:e>
                        <m:r>
                          <a:rPr sz="1475" i="1">
                            <a:solidFill>
                              <a:srgbClr val="000000"/>
                            </a:solidFill>
                            <a:latin typeface="Cambria Math" panose="02040503050406030204" pitchFamily="18" charset="0"/>
                          </a:rPr>
                          <m:t>𝐅</m:t>
                        </m:r>
                      </m:e>
                      <m:sub>
                        <m:r>
                          <a:rPr sz="1475" i="1">
                            <a:solidFill>
                              <a:srgbClr val="000000"/>
                            </a:solidFill>
                            <a:latin typeface="Cambria Math" panose="02040503050406030204" pitchFamily="18" charset="0"/>
                          </a:rPr>
                          <m:t>𝑝</m:t>
                        </m:r>
                      </m:sub>
                    </m:sSub>
                    <m:r>
                      <a:rPr sz="1475" i="1">
                        <a:solidFill>
                          <a:srgbClr val="000000"/>
                        </a:solidFill>
                        <a:latin typeface="Cambria Math" panose="02040503050406030204" pitchFamily="18" charset="0"/>
                      </a:rPr>
                      <m:t>→</m:t>
                    </m:r>
                    <m:sSub>
                      <m:sSubPr>
                        <m:ctrlPr>
                          <a:rPr sz="1475" i="1">
                            <a:solidFill>
                              <a:srgbClr val="000000"/>
                            </a:solidFill>
                            <a:latin typeface="Cambria Math" panose="02040503050406030204" pitchFamily="18" charset="0"/>
                          </a:rPr>
                        </m:ctrlPr>
                      </m:sSubPr>
                      <m:e>
                        <m:r>
                          <a:rPr sz="1475" i="1">
                            <a:solidFill>
                              <a:srgbClr val="000000"/>
                            </a:solidFill>
                            <a:latin typeface="Cambria Math" panose="02040503050406030204" pitchFamily="18" charset="0"/>
                          </a:rPr>
                          <m:t>𝐮</m:t>
                        </m:r>
                      </m:e>
                      <m:sub>
                        <m:r>
                          <a:rPr sz="1475" i="1">
                            <a:solidFill>
                              <a:srgbClr val="000000"/>
                            </a:solidFill>
                            <a:latin typeface="Cambria Math" panose="02040503050406030204" pitchFamily="18" charset="0"/>
                          </a:rPr>
                          <m:t>𝑝</m:t>
                        </m:r>
                      </m:sub>
                    </m:sSub>
                    <m:r>
                      <a:rPr sz="1475" i="1">
                        <a:solidFill>
                          <a:srgbClr val="000000"/>
                        </a:solidFill>
                        <a:latin typeface="Cambria Math" panose="02040503050406030204" pitchFamily="18" charset="0"/>
                      </a:rPr>
                      <m:t>→</m:t>
                    </m:r>
                    <m:sSub>
                      <m:sSubPr>
                        <m:ctrlPr>
                          <a:rPr sz="1475" i="1">
                            <a:solidFill>
                              <a:srgbClr val="000000"/>
                            </a:solidFill>
                            <a:latin typeface="Cambria Math" panose="02040503050406030204" pitchFamily="18" charset="0"/>
                          </a:rPr>
                        </m:ctrlPr>
                      </m:sSubPr>
                      <m:e>
                        <m:r>
                          <a:rPr sz="1475" i="1">
                            <a:solidFill>
                              <a:srgbClr val="000000"/>
                            </a:solidFill>
                            <a:latin typeface="Cambria Math" panose="02040503050406030204" pitchFamily="18" charset="0"/>
                          </a:rPr>
                          <m:t>𝐱</m:t>
                        </m:r>
                      </m:e>
                      <m:sub>
                        <m:r>
                          <a:rPr sz="1475" i="1">
                            <a:solidFill>
                              <a:srgbClr val="000000"/>
                            </a:solidFill>
                            <a:latin typeface="Cambria Math" panose="02040503050406030204" pitchFamily="18" charset="0"/>
                          </a:rPr>
                          <m:t>𝑝</m:t>
                        </m:r>
                      </m:sub>
                    </m:sSub>
                  </m:oMath>
                </a14:m>
                <a:endParaRPr sz="1400"/>
              </a:p>
            </p:txBody>
          </p:sp>
        </mc:Choice>
        <mc:Fallback>
          <p:sp>
            <p:nvSpPr>
              <p:cNvPr id="202" name="Integration of equations of motion: moving particles"/>
              <p:cNvSpPr txBox="1">
                <a:spLocks noRot="1" noChangeAspect="1" noMove="1" noResize="1" noEditPoints="1" noAdjustHandles="1" noChangeArrowheads="1" noChangeShapeType="1" noTextEdit="1"/>
              </p:cNvSpPr>
              <p:nvPr/>
            </p:nvSpPr>
            <p:spPr>
              <a:xfrm>
                <a:off x="1980176" y="2715699"/>
                <a:ext cx="1955618" cy="692634"/>
              </a:xfrm>
              <a:prstGeom prst="rect">
                <a:avLst/>
              </a:prstGeom>
              <a:blipFill>
                <a:blip r:embed="rId4"/>
                <a:stretch>
                  <a:fillRect l="-2492" t="-2632" r="-4984" b="-13158"/>
                </a:stretch>
              </a:blipFill>
              <a:ln w="12700">
                <a:miter lim="400000"/>
              </a:ln>
              <a:extLst>
                <a:ext uri="{C572A759-6A51-4108-AA02-DFA0A04FC94B}">
                  <ma14:wrappingTextBoxFlag xmlns="" xmlns:m="http://schemas.openxmlformats.org/officeDocument/2006/math" xmlns:ma14="http://schemas.microsoft.com/office/mac/drawingml/2011/main" xmlns:a14="http://schemas.microsoft.com/office/drawing/2010/main" val="1"/>
                </a:ext>
              </a:extLst>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203" name="Integration of field equations: updating fields"/>
              <p:cNvSpPr txBox="1"/>
              <p:nvPr/>
            </p:nvSpPr>
            <p:spPr>
              <a:xfrm>
                <a:off x="1952554" y="4663748"/>
                <a:ext cx="2017996" cy="738099"/>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lIns="35719" tIns="35719" rIns="35719" bIns="35719"/>
              <a:lstStyle/>
              <a:p>
                <a:pPr algn="ctr" defTabSz="321469">
                  <a:lnSpc>
                    <a:spcPts val="1650"/>
                  </a:lnSpc>
                  <a:tabLst>
                    <a:tab pos="749300" algn="l"/>
                  </a:tabLst>
                  <a:defRPr sz="2800">
                    <a:latin typeface="Gill Sans Light"/>
                    <a:ea typeface="Gill Sans Light"/>
                    <a:cs typeface="Gill Sans Light"/>
                    <a:sym typeface="Gill Sans Light"/>
                  </a:defRPr>
                </a:pPr>
                <a:r>
                  <a:rPr sz="1400"/>
                  <a:t>Integration of field equations: updating fields</a:t>
                </a:r>
                <a14:m>
                  <m:oMath xmlns:m="http://schemas.openxmlformats.org/officeDocument/2006/math">
                    <m:r>
                      <a:rPr sz="1475" i="1">
                        <a:solidFill>
                          <a:srgbClr val="000000"/>
                        </a:solidFill>
                        <a:latin typeface="Cambria Math" panose="02040503050406030204" pitchFamily="18" charset="0"/>
                      </a:rPr>
                      <m:t>(</m:t>
                    </m:r>
                    <m:r>
                      <a:rPr sz="1475" i="1">
                        <a:solidFill>
                          <a:srgbClr val="000000"/>
                        </a:solidFill>
                        <a:latin typeface="Cambria Math" panose="02040503050406030204" pitchFamily="18" charset="0"/>
                      </a:rPr>
                      <m:t>𝐄</m:t>
                    </m:r>
                    <m:r>
                      <a:rPr sz="1475" i="1">
                        <a:solidFill>
                          <a:srgbClr val="000000"/>
                        </a:solidFill>
                        <a:latin typeface="Cambria Math" panose="02040503050406030204" pitchFamily="18" charset="0"/>
                      </a:rPr>
                      <m:t>,</m:t>
                    </m:r>
                    <m:r>
                      <a:rPr sz="1475" i="1">
                        <a:solidFill>
                          <a:srgbClr val="000000"/>
                        </a:solidFill>
                        <a:latin typeface="Cambria Math" panose="02040503050406030204" pitchFamily="18" charset="0"/>
                      </a:rPr>
                      <m:t>𝐁</m:t>
                    </m:r>
                    <m:sSub>
                      <m:sSubPr>
                        <m:ctrlPr>
                          <a:rPr sz="1475" i="1">
                            <a:solidFill>
                              <a:srgbClr val="000000"/>
                            </a:solidFill>
                            <a:latin typeface="Cambria Math" panose="02040503050406030204" pitchFamily="18" charset="0"/>
                          </a:rPr>
                        </m:ctrlPr>
                      </m:sSubPr>
                      <m:e>
                        <m:r>
                          <a:rPr sz="1475" i="1">
                            <a:solidFill>
                              <a:srgbClr val="000000"/>
                            </a:solidFill>
                            <a:latin typeface="Cambria Math" panose="02040503050406030204" pitchFamily="18" charset="0"/>
                          </a:rPr>
                          <m:t>)</m:t>
                        </m:r>
                      </m:e>
                      <m:sub>
                        <m:r>
                          <a:rPr sz="1475" i="1">
                            <a:solidFill>
                              <a:srgbClr val="000000"/>
                            </a:solidFill>
                            <a:latin typeface="Cambria Math" panose="02040503050406030204" pitchFamily="18" charset="0"/>
                          </a:rPr>
                          <m:t>𝑖</m:t>
                        </m:r>
                      </m:sub>
                    </m:sSub>
                    <m:r>
                      <a:rPr sz="1475" i="1">
                        <a:solidFill>
                          <a:srgbClr val="000000"/>
                        </a:solidFill>
                        <a:latin typeface="Cambria Math" panose="02040503050406030204" pitchFamily="18" charset="0"/>
                      </a:rPr>
                      <m:t>←</m:t>
                    </m:r>
                    <m:sSub>
                      <m:sSubPr>
                        <m:ctrlPr>
                          <a:rPr sz="1475" i="1">
                            <a:solidFill>
                              <a:srgbClr val="000000"/>
                            </a:solidFill>
                            <a:latin typeface="Cambria Math" panose="02040503050406030204" pitchFamily="18" charset="0"/>
                          </a:rPr>
                        </m:ctrlPr>
                      </m:sSubPr>
                      <m:e>
                        <m:r>
                          <a:rPr sz="1475" i="1">
                            <a:solidFill>
                              <a:srgbClr val="000000"/>
                            </a:solidFill>
                            <a:latin typeface="Cambria Math" panose="02040503050406030204" pitchFamily="18" charset="0"/>
                          </a:rPr>
                          <m:t>𝐣</m:t>
                        </m:r>
                      </m:e>
                      <m:sub>
                        <m:r>
                          <a:rPr sz="1475" i="1">
                            <a:solidFill>
                              <a:srgbClr val="000000"/>
                            </a:solidFill>
                            <a:latin typeface="Cambria Math" panose="02040503050406030204" pitchFamily="18" charset="0"/>
                          </a:rPr>
                          <m:t>𝑖</m:t>
                        </m:r>
                      </m:sub>
                    </m:sSub>
                  </m:oMath>
                </a14:m>
                <a:endParaRPr sz="1400"/>
              </a:p>
            </p:txBody>
          </p:sp>
        </mc:Choice>
        <mc:Fallback>
          <p:sp>
            <p:nvSpPr>
              <p:cNvPr id="203" name="Integration of field equations: updating fields"/>
              <p:cNvSpPr txBox="1">
                <a:spLocks noRot="1" noChangeAspect="1" noMove="1" noResize="1" noEditPoints="1" noAdjustHandles="1" noChangeArrowheads="1" noChangeShapeType="1" noTextEdit="1"/>
              </p:cNvSpPr>
              <p:nvPr/>
            </p:nvSpPr>
            <p:spPr>
              <a:xfrm>
                <a:off x="1952554" y="4663748"/>
                <a:ext cx="2017996" cy="738099"/>
              </a:xfrm>
              <a:prstGeom prst="rect">
                <a:avLst/>
              </a:prstGeom>
              <a:blipFill>
                <a:blip r:embed="rId5"/>
                <a:stretch>
                  <a:fillRect t="-2479" b="-7438"/>
                </a:stretch>
              </a:blipFill>
              <a:ln w="12700">
                <a:miter lim="400000"/>
              </a:ln>
              <a:extLst>
                <a:ext uri="{C572A759-6A51-4108-AA02-DFA0A04FC94B}">
                  <ma14:wrappingTextBoxFlag xmlns="" xmlns:m="http://schemas.openxmlformats.org/officeDocument/2006/math" xmlns:ma14="http://schemas.microsoft.com/office/mac/drawingml/2011/main" xmlns:a14="http://schemas.microsoft.com/office/drawing/2010/main" val="1"/>
                </a:ext>
              </a:extLst>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204" name="Deposition:                            calculating current on grid"/>
              <p:cNvSpPr txBox="1"/>
              <p:nvPr/>
            </p:nvSpPr>
            <p:spPr>
              <a:xfrm>
                <a:off x="3786713" y="3687590"/>
                <a:ext cx="1964833" cy="742187"/>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lIns="35719" tIns="35719" rIns="35719" bIns="35719"/>
              <a:lstStyle/>
              <a:p>
                <a:pPr algn="ctr" defTabSz="321469">
                  <a:lnSpc>
                    <a:spcPts val="1650"/>
                  </a:lnSpc>
                  <a:tabLst>
                    <a:tab pos="749300" algn="l"/>
                  </a:tabLst>
                  <a:defRPr sz="2800">
                    <a:latin typeface="Gill Sans Light"/>
                    <a:ea typeface="Gill Sans Light"/>
                    <a:cs typeface="Gill Sans Light"/>
                    <a:sym typeface="Gill Sans Light"/>
                  </a:defRPr>
                </a:pPr>
                <a:r>
                  <a:rPr sz="1400"/>
                  <a:t>Deposition:                            calculating current on grid</a:t>
                </a:r>
                <a14:m>
                  <m:oMath xmlns:m="http://schemas.openxmlformats.org/officeDocument/2006/math">
                    <m:r>
                      <a:rPr sz="1475" i="1">
                        <a:solidFill>
                          <a:srgbClr val="000000"/>
                        </a:solidFill>
                        <a:latin typeface="Cambria Math" panose="02040503050406030204" pitchFamily="18" charset="0"/>
                      </a:rPr>
                      <m:t>(</m:t>
                    </m:r>
                    <m:r>
                      <a:rPr sz="1475" i="1">
                        <a:solidFill>
                          <a:srgbClr val="000000"/>
                        </a:solidFill>
                        <a:latin typeface="Cambria Math" panose="02040503050406030204" pitchFamily="18" charset="0"/>
                      </a:rPr>
                      <m:t>𝐱</m:t>
                    </m:r>
                    <m:r>
                      <a:rPr sz="1475" i="1">
                        <a:solidFill>
                          <a:srgbClr val="000000"/>
                        </a:solidFill>
                        <a:latin typeface="Cambria Math" panose="02040503050406030204" pitchFamily="18" charset="0"/>
                      </a:rPr>
                      <m:t>,</m:t>
                    </m:r>
                    <m:r>
                      <a:rPr sz="1475" i="1">
                        <a:solidFill>
                          <a:srgbClr val="000000"/>
                        </a:solidFill>
                        <a:latin typeface="Cambria Math" panose="02040503050406030204" pitchFamily="18" charset="0"/>
                      </a:rPr>
                      <m:t>𝐮</m:t>
                    </m:r>
                    <m:sSub>
                      <m:sSubPr>
                        <m:ctrlPr>
                          <a:rPr sz="1475" i="1">
                            <a:solidFill>
                              <a:srgbClr val="000000"/>
                            </a:solidFill>
                            <a:latin typeface="Cambria Math" panose="02040503050406030204" pitchFamily="18" charset="0"/>
                          </a:rPr>
                        </m:ctrlPr>
                      </m:sSubPr>
                      <m:e>
                        <m:r>
                          <a:rPr sz="1475" i="1">
                            <a:solidFill>
                              <a:srgbClr val="000000"/>
                            </a:solidFill>
                            <a:latin typeface="Cambria Math" panose="02040503050406030204" pitchFamily="18" charset="0"/>
                          </a:rPr>
                          <m:t>)</m:t>
                        </m:r>
                      </m:e>
                      <m:sub>
                        <m:r>
                          <a:rPr sz="1475" i="1">
                            <a:solidFill>
                              <a:srgbClr val="000000"/>
                            </a:solidFill>
                            <a:latin typeface="Cambria Math" panose="02040503050406030204" pitchFamily="18" charset="0"/>
                          </a:rPr>
                          <m:t>𝑝</m:t>
                        </m:r>
                      </m:sub>
                    </m:sSub>
                    <m:r>
                      <a:rPr sz="1475" i="1">
                        <a:solidFill>
                          <a:srgbClr val="000000"/>
                        </a:solidFill>
                        <a:latin typeface="Cambria Math" panose="02040503050406030204" pitchFamily="18" charset="0"/>
                      </a:rPr>
                      <m:t>→</m:t>
                    </m:r>
                    <m:sSub>
                      <m:sSubPr>
                        <m:ctrlPr>
                          <a:rPr sz="1475" i="1">
                            <a:solidFill>
                              <a:srgbClr val="000000"/>
                            </a:solidFill>
                            <a:latin typeface="Cambria Math" panose="02040503050406030204" pitchFamily="18" charset="0"/>
                          </a:rPr>
                        </m:ctrlPr>
                      </m:sSubPr>
                      <m:e>
                        <m:r>
                          <a:rPr sz="1475" i="1">
                            <a:solidFill>
                              <a:srgbClr val="000000"/>
                            </a:solidFill>
                            <a:latin typeface="Cambria Math" panose="02040503050406030204" pitchFamily="18" charset="0"/>
                          </a:rPr>
                          <m:t>𝐣</m:t>
                        </m:r>
                      </m:e>
                      <m:sub>
                        <m:r>
                          <a:rPr sz="1475" i="1">
                            <a:solidFill>
                              <a:srgbClr val="000000"/>
                            </a:solidFill>
                            <a:latin typeface="Cambria Math" panose="02040503050406030204" pitchFamily="18" charset="0"/>
                          </a:rPr>
                          <m:t>𝑖</m:t>
                        </m:r>
                      </m:sub>
                    </m:sSub>
                  </m:oMath>
                </a14:m>
                <a:endParaRPr sz="1400"/>
              </a:p>
            </p:txBody>
          </p:sp>
        </mc:Choice>
        <mc:Fallback>
          <p:sp>
            <p:nvSpPr>
              <p:cNvPr id="204" name="Deposition:                            calculating current on grid"/>
              <p:cNvSpPr txBox="1">
                <a:spLocks noRot="1" noChangeAspect="1" noMove="1" noResize="1" noEditPoints="1" noAdjustHandles="1" noChangeArrowheads="1" noChangeShapeType="1" noTextEdit="1"/>
              </p:cNvSpPr>
              <p:nvPr/>
            </p:nvSpPr>
            <p:spPr>
              <a:xfrm>
                <a:off x="3786713" y="3687590"/>
                <a:ext cx="1964833" cy="742187"/>
              </a:xfrm>
              <a:prstGeom prst="rect">
                <a:avLst/>
              </a:prstGeom>
              <a:blipFill>
                <a:blip r:embed="rId6"/>
                <a:stretch>
                  <a:fillRect t="-2459" r="-46273" b="-5738"/>
                </a:stretch>
              </a:blipFill>
              <a:ln w="12700">
                <a:miter lim="400000"/>
              </a:ln>
              <a:extLst>
                <a:ext uri="{C572A759-6A51-4108-AA02-DFA0A04FC94B}">
                  <ma14:wrappingTextBoxFlag xmlns="" xmlns:m="http://schemas.openxmlformats.org/officeDocument/2006/math" xmlns:ma14="http://schemas.microsoft.com/office/mac/drawingml/2011/main" xmlns:a14="http://schemas.microsoft.com/office/drawing/2010/main" val="1"/>
                </a:ext>
              </a:extLst>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205" name="Interpolation:                            evaluating force on particles"/>
              <p:cNvSpPr txBox="1"/>
              <p:nvPr/>
            </p:nvSpPr>
            <p:spPr>
              <a:xfrm>
                <a:off x="221522" y="3687590"/>
                <a:ext cx="2115655" cy="726281"/>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lIns="35719" tIns="35719" rIns="35719" bIns="35719"/>
              <a:lstStyle/>
              <a:p>
                <a:pPr algn="ctr" defTabSz="321469">
                  <a:lnSpc>
                    <a:spcPts val="1650"/>
                  </a:lnSpc>
                  <a:tabLst>
                    <a:tab pos="749300" algn="l"/>
                  </a:tabLst>
                  <a:defRPr sz="2800">
                    <a:latin typeface="Gill Sans Light"/>
                    <a:ea typeface="Gill Sans Light"/>
                    <a:cs typeface="Gill Sans Light"/>
                    <a:sym typeface="Gill Sans Light"/>
                  </a:defRPr>
                </a:pPr>
                <a:r>
                  <a:rPr sz="1400"/>
                  <a:t>Interpolation:                            evaluating force on particles</a:t>
                </a:r>
                <a14:m>
                  <m:oMath xmlns:m="http://schemas.openxmlformats.org/officeDocument/2006/math">
                    <m:r>
                      <a:rPr sz="1475" i="1">
                        <a:solidFill>
                          <a:srgbClr val="000000"/>
                        </a:solidFill>
                        <a:latin typeface="Cambria Math" panose="02040503050406030204" pitchFamily="18" charset="0"/>
                      </a:rPr>
                      <m:t>(</m:t>
                    </m:r>
                    <m:r>
                      <a:rPr sz="1475" i="1">
                        <a:solidFill>
                          <a:srgbClr val="000000"/>
                        </a:solidFill>
                        <a:latin typeface="Cambria Math" panose="02040503050406030204" pitchFamily="18" charset="0"/>
                      </a:rPr>
                      <m:t>𝐄</m:t>
                    </m:r>
                    <m:r>
                      <a:rPr sz="1475" i="1">
                        <a:solidFill>
                          <a:srgbClr val="000000"/>
                        </a:solidFill>
                        <a:latin typeface="Cambria Math" panose="02040503050406030204" pitchFamily="18" charset="0"/>
                      </a:rPr>
                      <m:t>,</m:t>
                    </m:r>
                    <m:r>
                      <a:rPr sz="1475" i="1">
                        <a:solidFill>
                          <a:srgbClr val="000000"/>
                        </a:solidFill>
                        <a:latin typeface="Cambria Math" panose="02040503050406030204" pitchFamily="18" charset="0"/>
                      </a:rPr>
                      <m:t>𝐁</m:t>
                    </m:r>
                    <m:sSub>
                      <m:sSubPr>
                        <m:ctrlPr>
                          <a:rPr sz="1475" i="1">
                            <a:solidFill>
                              <a:srgbClr val="000000"/>
                            </a:solidFill>
                            <a:latin typeface="Cambria Math" panose="02040503050406030204" pitchFamily="18" charset="0"/>
                          </a:rPr>
                        </m:ctrlPr>
                      </m:sSubPr>
                      <m:e>
                        <m:r>
                          <a:rPr sz="1475" i="1">
                            <a:solidFill>
                              <a:srgbClr val="000000"/>
                            </a:solidFill>
                            <a:latin typeface="Cambria Math" panose="02040503050406030204" pitchFamily="18" charset="0"/>
                          </a:rPr>
                          <m:t>)</m:t>
                        </m:r>
                      </m:e>
                      <m:sub>
                        <m:r>
                          <a:rPr sz="1475" i="1">
                            <a:solidFill>
                              <a:srgbClr val="000000"/>
                            </a:solidFill>
                            <a:latin typeface="Cambria Math" panose="02040503050406030204" pitchFamily="18" charset="0"/>
                          </a:rPr>
                          <m:t>𝑖</m:t>
                        </m:r>
                      </m:sub>
                    </m:sSub>
                    <m:r>
                      <a:rPr sz="1475" i="1">
                        <a:solidFill>
                          <a:srgbClr val="000000"/>
                        </a:solidFill>
                        <a:latin typeface="Cambria Math" panose="02040503050406030204" pitchFamily="18" charset="0"/>
                      </a:rPr>
                      <m:t>→</m:t>
                    </m:r>
                    <m:sSub>
                      <m:sSubPr>
                        <m:ctrlPr>
                          <a:rPr sz="1475" i="1">
                            <a:solidFill>
                              <a:srgbClr val="000000"/>
                            </a:solidFill>
                            <a:latin typeface="Cambria Math" panose="02040503050406030204" pitchFamily="18" charset="0"/>
                          </a:rPr>
                        </m:ctrlPr>
                      </m:sSubPr>
                      <m:e>
                        <m:r>
                          <a:rPr sz="1475" i="1">
                            <a:solidFill>
                              <a:srgbClr val="000000"/>
                            </a:solidFill>
                            <a:latin typeface="Cambria Math" panose="02040503050406030204" pitchFamily="18" charset="0"/>
                          </a:rPr>
                          <m:t>𝐅</m:t>
                        </m:r>
                      </m:e>
                      <m:sub>
                        <m:r>
                          <a:rPr sz="1475" i="1">
                            <a:solidFill>
                              <a:srgbClr val="000000"/>
                            </a:solidFill>
                            <a:latin typeface="Cambria Math" panose="02040503050406030204" pitchFamily="18" charset="0"/>
                          </a:rPr>
                          <m:t>𝑝</m:t>
                        </m:r>
                      </m:sub>
                    </m:sSub>
                  </m:oMath>
                </a14:m>
                <a:endParaRPr sz="1400"/>
              </a:p>
            </p:txBody>
          </p:sp>
        </mc:Choice>
        <mc:Fallback>
          <p:sp>
            <p:nvSpPr>
              <p:cNvPr id="205" name="Interpolation:                            evaluating force on particles"/>
              <p:cNvSpPr txBox="1">
                <a:spLocks noRot="1" noChangeAspect="1" noMove="1" noResize="1" noEditPoints="1" noAdjustHandles="1" noChangeArrowheads="1" noChangeShapeType="1" noTextEdit="1"/>
              </p:cNvSpPr>
              <p:nvPr/>
            </p:nvSpPr>
            <p:spPr>
              <a:xfrm>
                <a:off x="221522" y="3687590"/>
                <a:ext cx="2115655" cy="726281"/>
              </a:xfrm>
              <a:prstGeom prst="rect">
                <a:avLst/>
              </a:prstGeom>
              <a:blipFill>
                <a:blip r:embed="rId7"/>
                <a:stretch>
                  <a:fillRect t="-2521" r="-42363" b="-8403"/>
                </a:stretch>
              </a:blipFill>
              <a:ln w="12700">
                <a:miter lim="400000"/>
              </a:ln>
              <a:extLst>
                <a:ext uri="{C572A759-6A51-4108-AA02-DFA0A04FC94B}">
                  <ma14:wrappingTextBoxFlag xmlns="" xmlns:m="http://schemas.openxmlformats.org/officeDocument/2006/math" xmlns:ma14="http://schemas.microsoft.com/office/mac/drawingml/2011/main" xmlns:a14="http://schemas.microsoft.com/office/drawing/2010/main" val="1"/>
                </a:ext>
              </a:extLst>
            </p:spPr>
            <p:txBody>
              <a:bodyPr/>
              <a:lstStyle/>
              <a:p>
                <a:r>
                  <a:rPr lang="en-GB">
                    <a:noFill/>
                  </a:rPr>
                  <a:t> </a:t>
                </a:r>
              </a:p>
            </p:txBody>
          </p:sp>
        </mc:Fallback>
      </mc:AlternateContent>
      <p:grpSp>
        <p:nvGrpSpPr>
          <p:cNvPr id="209" name="Group"/>
          <p:cNvGrpSpPr/>
          <p:nvPr/>
        </p:nvGrpSpPr>
        <p:grpSpPr>
          <a:xfrm>
            <a:off x="2717400" y="3759256"/>
            <a:ext cx="490200" cy="585860"/>
            <a:chOff x="0" y="0"/>
            <a:chExt cx="980398" cy="1171718"/>
          </a:xfrm>
        </p:grpSpPr>
        <p:sp>
          <p:nvSpPr>
            <p:cNvPr id="206" name="Circle"/>
            <p:cNvSpPr/>
            <p:nvPr/>
          </p:nvSpPr>
          <p:spPr>
            <a:xfrm>
              <a:off x="0" y="0"/>
              <a:ext cx="980399" cy="980399"/>
            </a:xfrm>
            <a:prstGeom prst="ellipse">
              <a:avLst/>
            </a:prstGeom>
            <a:noFill/>
            <a:ln w="88900" cap="flat">
              <a:solidFill>
                <a:srgbClr val="000000"/>
              </a:solidFill>
              <a:prstDash val="solid"/>
              <a:miter lim="400000"/>
            </a:ln>
            <a:effectLst/>
          </p:spPr>
          <p:txBody>
            <a:bodyPr wrap="square" lIns="26789" tIns="26789" rIns="26789" bIns="26789" numCol="1" anchor="ctr">
              <a:noAutofit/>
            </a:bodyPr>
            <a:lstStyle/>
            <a:p>
              <a:pPr algn="ctr" defTabSz="321469">
                <a:lnSpc>
                  <a:spcPts val="3450"/>
                </a:lnSpc>
                <a:tabLst>
                  <a:tab pos="749300" algn="l"/>
                </a:tabLst>
                <a:defRPr sz="5800">
                  <a:effectLst>
                    <a:outerShdw blurRad="38100" dist="12700" dir="5400000" rotWithShape="0">
                      <a:srgbClr val="000000">
                        <a:alpha val="50000"/>
                      </a:srgbClr>
                    </a:outerShdw>
                  </a:effectLst>
                  <a:latin typeface="Gill Sans"/>
                  <a:ea typeface="Gill Sans"/>
                  <a:cs typeface="Gill Sans"/>
                  <a:sym typeface="Gill Sans"/>
                </a:defRPr>
              </a:pPr>
              <a:endParaRPr sz="2900"/>
            </a:p>
          </p:txBody>
        </p:sp>
        <p:sp>
          <p:nvSpPr>
            <p:cNvPr id="207" name="Rectangle"/>
            <p:cNvSpPr/>
            <p:nvPr/>
          </p:nvSpPr>
          <p:spPr>
            <a:xfrm rot="2520000">
              <a:off x="144461" y="646818"/>
              <a:ext cx="299794" cy="487166"/>
            </a:xfrm>
            <a:prstGeom prst="rect">
              <a:avLst/>
            </a:prstGeom>
            <a:solidFill>
              <a:srgbClr val="FFFFFF"/>
            </a:solidFill>
            <a:ln w="25400" cap="flat">
              <a:solidFill>
                <a:srgbClr val="FFFFFF"/>
              </a:solidFill>
              <a:prstDash val="solid"/>
              <a:miter lim="400000"/>
            </a:ln>
            <a:effectLst/>
          </p:spPr>
          <p:txBody>
            <a:bodyPr wrap="square" lIns="26789" tIns="26789" rIns="26789" bIns="26789" numCol="1" anchor="ctr">
              <a:noAutofit/>
            </a:bodyPr>
            <a:lstStyle/>
            <a:p>
              <a:pPr algn="ctr" defTabSz="321469">
                <a:lnSpc>
                  <a:spcPts val="3450"/>
                </a:lnSpc>
                <a:tabLst>
                  <a:tab pos="749300" algn="l"/>
                </a:tabLst>
                <a:defRPr sz="5800">
                  <a:effectLst>
                    <a:outerShdw blurRad="38100" dist="12700" dir="5400000" rotWithShape="0">
                      <a:srgbClr val="000000">
                        <a:alpha val="50000"/>
                      </a:srgbClr>
                    </a:outerShdw>
                  </a:effectLst>
                  <a:latin typeface="Gill Sans"/>
                  <a:ea typeface="Gill Sans"/>
                  <a:cs typeface="Gill Sans"/>
                  <a:sym typeface="Gill Sans"/>
                </a:defRPr>
              </a:pPr>
              <a:endParaRPr sz="2900"/>
            </a:p>
          </p:txBody>
        </p:sp>
        <p:sp>
          <p:nvSpPr>
            <p:cNvPr id="208" name="Triangle"/>
            <p:cNvSpPr/>
            <p:nvPr/>
          </p:nvSpPr>
          <p:spPr>
            <a:xfrm rot="16199996">
              <a:off x="309686" y="868940"/>
              <a:ext cx="287892" cy="22491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000000"/>
            </a:solidFill>
            <a:ln w="12700" cap="flat">
              <a:noFill/>
              <a:miter lim="400000"/>
            </a:ln>
            <a:effectLst/>
          </p:spPr>
          <p:txBody>
            <a:bodyPr wrap="square" lIns="26789" tIns="26789" rIns="26789" bIns="26789" numCol="1" anchor="ctr">
              <a:noAutofit/>
            </a:bodyPr>
            <a:lstStyle/>
            <a:p>
              <a:pPr algn="ctr" defTabSz="321469">
                <a:lnSpc>
                  <a:spcPts val="3450"/>
                </a:lnSpc>
                <a:tabLst>
                  <a:tab pos="749300" algn="l"/>
                </a:tabLst>
                <a:defRPr sz="5800">
                  <a:effectLst>
                    <a:outerShdw blurRad="38100" dist="12700" dir="5400000" rotWithShape="0">
                      <a:srgbClr val="000000">
                        <a:alpha val="50000"/>
                      </a:srgbClr>
                    </a:outerShdw>
                  </a:effectLst>
                  <a:latin typeface="Gill Sans"/>
                  <a:ea typeface="Gill Sans"/>
                  <a:cs typeface="Gill Sans"/>
                  <a:sym typeface="Gill Sans"/>
                </a:defRPr>
              </a:pPr>
              <a:endParaRPr sz="2900"/>
            </a:p>
          </p:txBody>
        </p:sp>
      </p:grpSp>
      <p:sp>
        <p:nvSpPr>
          <p:cNvPr id="221" name="Connection Line"/>
          <p:cNvSpPr/>
          <p:nvPr/>
        </p:nvSpPr>
        <p:spPr>
          <a:xfrm>
            <a:off x="1036365" y="2873303"/>
            <a:ext cx="697859" cy="695950"/>
          </a:xfrm>
          <a:custGeom>
            <a:avLst/>
            <a:gdLst/>
            <a:ahLst/>
            <a:cxnLst>
              <a:cxn ang="0">
                <a:pos x="wd2" y="hd2"/>
              </a:cxn>
              <a:cxn ang="5400000">
                <a:pos x="wd2" y="hd2"/>
              </a:cxn>
              <a:cxn ang="10800000">
                <a:pos x="wd2" y="hd2"/>
              </a:cxn>
              <a:cxn ang="16200000">
                <a:pos x="wd2" y="hd2"/>
              </a:cxn>
            </a:cxnLst>
            <a:rect l="0" t="0" r="r" b="b"/>
            <a:pathLst>
              <a:path w="21090" h="21600" extrusionOk="0">
                <a:moveTo>
                  <a:pt x="29" y="21600"/>
                </a:moveTo>
                <a:cubicBezTo>
                  <a:pt x="-510" y="8785"/>
                  <a:pt x="6510" y="1585"/>
                  <a:pt x="21090" y="0"/>
                </a:cubicBezTo>
              </a:path>
            </a:pathLst>
          </a:custGeom>
          <a:ln w="88900">
            <a:solidFill>
              <a:srgbClr val="000000"/>
            </a:solidFill>
            <a:miter lim="400000"/>
            <a:tailEnd type="triangle"/>
          </a:ln>
        </p:spPr>
        <p:txBody>
          <a:bodyPr/>
          <a:lstStyle/>
          <a:p>
            <a:endParaRPr sz="900"/>
          </a:p>
        </p:txBody>
      </p:sp>
      <p:sp>
        <p:nvSpPr>
          <p:cNvPr id="222" name="Connection Line"/>
          <p:cNvSpPr/>
          <p:nvPr/>
        </p:nvSpPr>
        <p:spPr>
          <a:xfrm>
            <a:off x="1028598" y="4545854"/>
            <a:ext cx="630727" cy="698922"/>
          </a:xfrm>
          <a:custGeom>
            <a:avLst/>
            <a:gdLst/>
            <a:ahLst/>
            <a:cxnLst>
              <a:cxn ang="0">
                <a:pos x="wd2" y="hd2"/>
              </a:cxn>
              <a:cxn ang="5400000">
                <a:pos x="wd2" y="hd2"/>
              </a:cxn>
              <a:cxn ang="10800000">
                <a:pos x="wd2" y="hd2"/>
              </a:cxn>
              <a:cxn ang="16200000">
                <a:pos x="wd2" y="hd2"/>
              </a:cxn>
            </a:cxnLst>
            <a:rect l="0" t="0" r="r" b="b"/>
            <a:pathLst>
              <a:path w="20107" h="21600" extrusionOk="0">
                <a:moveTo>
                  <a:pt x="282" y="0"/>
                </a:moveTo>
                <a:cubicBezTo>
                  <a:pt x="-1493" y="12338"/>
                  <a:pt x="5115" y="19538"/>
                  <a:pt x="20107" y="21600"/>
                </a:cubicBezTo>
              </a:path>
            </a:pathLst>
          </a:custGeom>
          <a:ln w="88900">
            <a:solidFill>
              <a:srgbClr val="000000"/>
            </a:solidFill>
            <a:miter lim="400000"/>
            <a:headEnd type="triangle"/>
          </a:ln>
        </p:spPr>
        <p:txBody>
          <a:bodyPr/>
          <a:lstStyle/>
          <a:p>
            <a:endParaRPr sz="900"/>
          </a:p>
        </p:txBody>
      </p:sp>
      <p:sp>
        <p:nvSpPr>
          <p:cNvPr id="223" name="Connection Line"/>
          <p:cNvSpPr/>
          <p:nvPr/>
        </p:nvSpPr>
        <p:spPr>
          <a:xfrm>
            <a:off x="4260267" y="4545854"/>
            <a:ext cx="697859" cy="695950"/>
          </a:xfrm>
          <a:custGeom>
            <a:avLst/>
            <a:gdLst/>
            <a:ahLst/>
            <a:cxnLst>
              <a:cxn ang="0">
                <a:pos x="wd2" y="hd2"/>
              </a:cxn>
              <a:cxn ang="5400000">
                <a:pos x="wd2" y="hd2"/>
              </a:cxn>
              <a:cxn ang="10800000">
                <a:pos x="wd2" y="hd2"/>
              </a:cxn>
              <a:cxn ang="16200000">
                <a:pos x="wd2" y="hd2"/>
              </a:cxn>
            </a:cxnLst>
            <a:rect l="0" t="0" r="r" b="b"/>
            <a:pathLst>
              <a:path w="21090" h="21600" extrusionOk="0">
                <a:moveTo>
                  <a:pt x="21061" y="0"/>
                </a:moveTo>
                <a:cubicBezTo>
                  <a:pt x="21600" y="12815"/>
                  <a:pt x="14580" y="20015"/>
                  <a:pt x="0" y="21600"/>
                </a:cubicBezTo>
              </a:path>
            </a:pathLst>
          </a:custGeom>
          <a:ln w="88900">
            <a:solidFill>
              <a:srgbClr val="000000"/>
            </a:solidFill>
            <a:miter lim="400000"/>
            <a:tailEnd type="triangle"/>
          </a:ln>
        </p:spPr>
        <p:txBody>
          <a:bodyPr/>
          <a:lstStyle/>
          <a:p>
            <a:endParaRPr sz="900"/>
          </a:p>
        </p:txBody>
      </p:sp>
      <p:sp>
        <p:nvSpPr>
          <p:cNvPr id="224" name="Connection Line"/>
          <p:cNvSpPr/>
          <p:nvPr/>
        </p:nvSpPr>
        <p:spPr>
          <a:xfrm>
            <a:off x="4260267" y="2866981"/>
            <a:ext cx="697859" cy="695950"/>
          </a:xfrm>
          <a:custGeom>
            <a:avLst/>
            <a:gdLst/>
            <a:ahLst/>
            <a:cxnLst>
              <a:cxn ang="0">
                <a:pos x="wd2" y="hd2"/>
              </a:cxn>
              <a:cxn ang="5400000">
                <a:pos x="wd2" y="hd2"/>
              </a:cxn>
              <a:cxn ang="10800000">
                <a:pos x="wd2" y="hd2"/>
              </a:cxn>
              <a:cxn ang="16200000">
                <a:pos x="wd2" y="hd2"/>
              </a:cxn>
            </a:cxnLst>
            <a:rect l="0" t="0" r="r" b="b"/>
            <a:pathLst>
              <a:path w="21090" h="21600" extrusionOk="0">
                <a:moveTo>
                  <a:pt x="21061" y="21600"/>
                </a:moveTo>
                <a:cubicBezTo>
                  <a:pt x="21600" y="8785"/>
                  <a:pt x="14580" y="1585"/>
                  <a:pt x="0" y="0"/>
                </a:cubicBezTo>
              </a:path>
            </a:pathLst>
          </a:custGeom>
          <a:ln w="88900">
            <a:solidFill>
              <a:srgbClr val="000000"/>
            </a:solidFill>
            <a:miter lim="400000"/>
            <a:headEnd type="triangle"/>
          </a:ln>
        </p:spPr>
        <p:txBody>
          <a:bodyPr/>
          <a:lstStyle/>
          <a:p>
            <a:endParaRPr sz="900"/>
          </a:p>
        </p:txBody>
      </p:sp>
      <mc:AlternateContent xmlns:mc="http://schemas.openxmlformats.org/markup-compatibility/2006">
        <mc:Choice xmlns:a14="http://schemas.microsoft.com/office/drawing/2010/main" Requires="a14">
          <p:sp>
            <p:nvSpPr>
              <p:cNvPr id="214" name="Equation"/>
              <p:cNvSpPr txBox="1"/>
              <p:nvPr/>
            </p:nvSpPr>
            <p:spPr>
              <a:xfrm>
                <a:off x="2862999" y="3929931"/>
                <a:ext cx="250261" cy="246221"/>
              </a:xfrm>
              <a:prstGeom prst="rect">
                <a:avLst/>
              </a:prstGeom>
              <a:ln w="12700">
                <a:miter lim="400000"/>
              </a:ln>
            </p:spPr>
            <p:txBody>
              <a:bodyPr wrap="none" lIns="0" tIns="0" rIns="0" bIns="0">
                <a:spAutoFit/>
              </a:bodyPr>
              <a:lstStyle/>
              <a:p>
                <a:pPr defTabSz="457200" latinLnBrk="1">
                  <a:defRPr sz="1800"/>
                </a:pPr>
                <a14:m>
                  <m:oMathPara xmlns:m="http://schemas.openxmlformats.org/officeDocument/2006/math">
                    <m:oMathParaPr>
                      <m:jc m:val="centerGroup"/>
                    </m:oMathParaPr>
                    <m:oMath xmlns:m="http://schemas.openxmlformats.org/officeDocument/2006/math">
                      <m:r>
                        <m:rPr>
                          <m:sty m:val="p"/>
                        </m:rPr>
                        <a:rPr sz="1600" i="1">
                          <a:solidFill>
                            <a:srgbClr val="000000"/>
                          </a:solidFill>
                          <a:latin typeface="Cambria Math" panose="02040503050406030204" pitchFamily="18" charset="0"/>
                        </a:rPr>
                        <m:t>Δ</m:t>
                      </m:r>
                      <m:r>
                        <a:rPr sz="1600" i="1">
                          <a:solidFill>
                            <a:srgbClr val="000000"/>
                          </a:solidFill>
                          <a:latin typeface="Cambria Math" panose="02040503050406030204" pitchFamily="18" charset="0"/>
                        </a:rPr>
                        <m:t>𝑡</m:t>
                      </m:r>
                    </m:oMath>
                  </m:oMathPara>
                </a14:m>
                <a:endParaRPr sz="1600"/>
              </a:p>
            </p:txBody>
          </p:sp>
        </mc:Choice>
        <mc:Fallback>
          <p:sp>
            <p:nvSpPr>
              <p:cNvPr id="214" name="Equation"/>
              <p:cNvSpPr txBox="1">
                <a:spLocks noRot="1" noChangeAspect="1" noMove="1" noResize="1" noEditPoints="1" noAdjustHandles="1" noChangeArrowheads="1" noChangeShapeType="1" noTextEdit="1"/>
              </p:cNvSpPr>
              <p:nvPr/>
            </p:nvSpPr>
            <p:spPr>
              <a:xfrm>
                <a:off x="2862999" y="3929931"/>
                <a:ext cx="250261" cy="246221"/>
              </a:xfrm>
              <a:prstGeom prst="rect">
                <a:avLst/>
              </a:prstGeom>
              <a:blipFill>
                <a:blip r:embed="rId8"/>
                <a:stretch>
                  <a:fillRect l="-19512" r="-17073" b="-5000"/>
                </a:stretch>
              </a:blipFill>
              <a:ln w="12700">
                <a:miter lim="400000"/>
              </a:ln>
            </p:spPr>
            <p:txBody>
              <a:bodyPr/>
              <a:lstStyle/>
              <a:p>
                <a:r>
                  <a:rPr lang="en-GB">
                    <a:noFill/>
                  </a:rPr>
                  <a:t> </a:t>
                </a:r>
              </a:p>
            </p:txBody>
          </p:sp>
        </mc:Fallback>
      </mc:AlternateContent>
      <p:sp>
        <p:nvSpPr>
          <p:cNvPr id="215" name="Rectangle"/>
          <p:cNvSpPr/>
          <p:nvPr/>
        </p:nvSpPr>
        <p:spPr>
          <a:xfrm>
            <a:off x="6012459" y="1393546"/>
            <a:ext cx="5810145" cy="4063952"/>
          </a:xfrm>
          <a:prstGeom prst="rect">
            <a:avLst/>
          </a:prstGeom>
          <a:ln w="38100">
            <a:solidFill>
              <a:srgbClr val="EAA509"/>
            </a:solidFill>
            <a:miter lim="400000"/>
          </a:ln>
        </p:spPr>
        <p:txBody>
          <a:bodyPr lIns="25400" tIns="25400" rIns="25400" bIns="25400" anchor="ctr"/>
          <a:lstStyle/>
          <a:p>
            <a:pPr algn="ctr" defTabSz="292100">
              <a:defRPr sz="2400">
                <a:latin typeface="Helvetica Light"/>
                <a:ea typeface="Helvetica Light"/>
                <a:cs typeface="Helvetica Light"/>
                <a:sym typeface="Helvetica Light"/>
              </a:defRPr>
            </a:pPr>
            <a:endParaRPr sz="1200"/>
          </a:p>
        </p:txBody>
      </p:sp>
      <p:sp>
        <p:nvSpPr>
          <p:cNvPr id="216" name="QED processes coupled to PIC"/>
          <p:cNvSpPr/>
          <p:nvPr/>
        </p:nvSpPr>
        <p:spPr>
          <a:xfrm>
            <a:off x="6011010" y="1384021"/>
            <a:ext cx="5813045" cy="341990"/>
          </a:xfrm>
          <a:prstGeom prst="rect">
            <a:avLst/>
          </a:prstGeom>
          <a:solidFill>
            <a:srgbClr val="EAA50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indent="63500" defTabSz="457200">
              <a:lnSpc>
                <a:spcPts val="3900"/>
              </a:lnSpc>
              <a:spcBef>
                <a:spcPts val="0"/>
              </a:spcBef>
              <a:tabLst>
                <a:tab pos="1066800" algn="l"/>
              </a:tabLst>
              <a:defRPr sz="2800" b="1">
                <a:solidFill>
                  <a:srgbClr val="FFFFFF"/>
                </a:solidFill>
                <a:latin typeface="Gill Sans"/>
                <a:ea typeface="Gill Sans"/>
                <a:cs typeface="Gill Sans"/>
                <a:sym typeface="Gill Sans"/>
              </a:defRPr>
            </a:lvl1pPr>
          </a:lstStyle>
          <a:p>
            <a:r>
              <a:rPr sz="1400"/>
              <a:t> QED processes coupled to PIC</a:t>
            </a:r>
          </a:p>
        </p:txBody>
      </p:sp>
      <p:sp>
        <p:nvSpPr>
          <p:cNvPr id="217" name="Line"/>
          <p:cNvSpPr/>
          <p:nvPr/>
        </p:nvSpPr>
        <p:spPr>
          <a:xfrm>
            <a:off x="2958265" y="2151384"/>
            <a:ext cx="3053292" cy="48391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path>
            </a:pathLst>
          </a:custGeom>
          <a:ln w="63500">
            <a:solidFill>
              <a:srgbClr val="000000"/>
            </a:solidFill>
            <a:prstDash val="sysDot"/>
            <a:miter lim="400000"/>
          </a:ln>
        </p:spPr>
        <p:txBody>
          <a:bodyPr lIns="35719" tIns="35719" rIns="35719" bIns="35719" anchor="ctr"/>
          <a:lstStyle/>
          <a:p>
            <a:pPr algn="ctr" defTabSz="410766">
              <a:defRPr sz="3200">
                <a:solidFill>
                  <a:srgbClr val="FFFFFF"/>
                </a:solidFill>
                <a:latin typeface="Helvetica Light"/>
                <a:ea typeface="Helvetica Light"/>
                <a:cs typeface="Helvetica Light"/>
                <a:sym typeface="Helvetica Light"/>
              </a:defRPr>
            </a:pPr>
            <a:endParaRPr sz="1600"/>
          </a:p>
        </p:txBody>
      </p:sp>
      <p:sp>
        <p:nvSpPr>
          <p:cNvPr id="218" name="Tools to model plasma accelerators up to the interaction point are ready."/>
          <p:cNvSpPr txBox="1"/>
          <p:nvPr/>
        </p:nvSpPr>
        <p:spPr>
          <a:xfrm>
            <a:off x="-67960" y="203568"/>
            <a:ext cx="9929578" cy="4360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marL="75027" marR="75027" indent="292875" defTabSz="1696640">
              <a:lnSpc>
                <a:spcPct val="100000"/>
              </a:lnSpc>
              <a:spcBef>
                <a:spcPts val="0"/>
              </a:spcBef>
              <a:defRPr sz="5000">
                <a:solidFill>
                  <a:srgbClr val="FFFFFF"/>
                </a:solidFill>
                <a:uFill>
                  <a:solidFill>
                    <a:srgbClr val="FFFFFF"/>
                  </a:solidFill>
                </a:uFill>
                <a:latin typeface="Gill Sans"/>
                <a:ea typeface="Gill Sans"/>
                <a:cs typeface="Gill Sans"/>
                <a:sym typeface="Gill Sans"/>
              </a:defRPr>
            </a:lvl1pPr>
          </a:lstStyle>
          <a:p>
            <a:r>
              <a:rPr sz="2500"/>
              <a:t>Tools to model plasma accelerators up to the interaction point are ready.</a:t>
            </a:r>
          </a:p>
        </p:txBody>
      </p:sp>
      <p:pic>
        <p:nvPicPr>
          <p:cNvPr id="219" name="osiris4.0logo.pdf" descr="osiris4.0logo.pdf"/>
          <p:cNvPicPr>
            <a:picLocks noChangeAspect="1"/>
          </p:cNvPicPr>
          <p:nvPr/>
        </p:nvPicPr>
        <p:blipFill>
          <a:blip r:embed="rId9"/>
          <a:stretch>
            <a:fillRect/>
          </a:stretch>
        </p:blipFill>
        <p:spPr>
          <a:xfrm>
            <a:off x="6044507" y="5598209"/>
            <a:ext cx="1172568" cy="575000"/>
          </a:xfrm>
          <a:prstGeom prst="rect">
            <a:avLst/>
          </a:prstGeom>
          <a:ln w="12700">
            <a:miter lim="400000"/>
          </a:ln>
          <a:effectLst>
            <a:outerShdw blurRad="381000" dist="253606" dir="2700000" rotWithShape="0">
              <a:srgbClr val="FFFFFF"/>
            </a:outerShdw>
          </a:effectLst>
        </p:spPr>
      </p:pic>
      <p:sp>
        <p:nvSpPr>
          <p:cNvPr id="220" name="OSIRIS is now open source."/>
          <p:cNvSpPr txBox="1"/>
          <p:nvPr/>
        </p:nvSpPr>
        <p:spPr>
          <a:xfrm>
            <a:off x="7258144" y="5847437"/>
            <a:ext cx="2299669" cy="3270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defTabSz="642937">
              <a:lnSpc>
                <a:spcPct val="120000"/>
              </a:lnSpc>
              <a:spcBef>
                <a:spcPts val="0"/>
              </a:spcBef>
              <a:tabLst>
                <a:tab pos="1498600" algn="l"/>
              </a:tabLst>
              <a:defRPr sz="3200">
                <a:latin typeface="Gill Sans"/>
                <a:ea typeface="Gill Sans"/>
                <a:cs typeface="Gill Sans"/>
                <a:sym typeface="Gill Sans"/>
              </a:defRPr>
            </a:lvl1pPr>
          </a:lstStyle>
          <a:p>
            <a:r>
              <a:rPr sz="1600"/>
              <a:t>OSIRIS is now open source.</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Rectangle"/>
          <p:cNvSpPr txBox="1"/>
          <p:nvPr/>
        </p:nvSpPr>
        <p:spPr>
          <a:xfrm>
            <a:off x="0" y="-4851"/>
            <a:ext cx="12192001" cy="852854"/>
          </a:xfrm>
          <a:prstGeom prst="rect">
            <a:avLst/>
          </a:prstGeom>
          <a:solidFill>
            <a:srgbClr val="009DE0"/>
          </a:solidFill>
          <a:ln w="12700">
            <a:miter lim="400000"/>
          </a:ln>
        </p:spPr>
        <p:txBody>
          <a:bodyPr lIns="44648" tIns="44648" rIns="44648" bIns="44648" anchor="ctr"/>
          <a:lstStyle/>
          <a:p>
            <a:pPr marL="37514" marR="37514" indent="146438" defTabSz="848320">
              <a:defRPr sz="6000">
                <a:solidFill>
                  <a:srgbClr val="FFFFFF"/>
                </a:solidFill>
                <a:uFill>
                  <a:solidFill>
                    <a:srgbClr val="FFFFFF"/>
                  </a:solidFill>
                </a:uFill>
                <a:latin typeface="Gill Sans"/>
                <a:ea typeface="Gill Sans"/>
                <a:cs typeface="Gill Sans"/>
                <a:sym typeface="Gill Sans"/>
              </a:defRPr>
            </a:pPr>
            <a:endParaRPr sz="3000"/>
          </a:p>
        </p:txBody>
      </p:sp>
      <p:pic>
        <p:nvPicPr>
          <p:cNvPr id="229" name="IST_A_RGB_NEG.png" descr="IST_A_RGB_NEG.png"/>
          <p:cNvPicPr>
            <a:picLocks noChangeAspect="1"/>
          </p:cNvPicPr>
          <p:nvPr/>
        </p:nvPicPr>
        <p:blipFill>
          <a:blip r:embed="rId2"/>
          <a:srcRect l="17253" t="30113" r="17253" b="30113"/>
          <a:stretch>
            <a:fillRect/>
          </a:stretch>
        </p:blipFill>
        <p:spPr>
          <a:xfrm>
            <a:off x="10615130" y="115387"/>
            <a:ext cx="1426970" cy="612392"/>
          </a:xfrm>
          <a:prstGeom prst="rect">
            <a:avLst/>
          </a:prstGeom>
          <a:ln w="12700">
            <a:miter lim="400000"/>
          </a:ln>
        </p:spPr>
      </p:pic>
      <p:sp>
        <p:nvSpPr>
          <p:cNvPr id="231" name="Beam-beam interaction in various regimes of disruption and SF-QED effects"/>
          <p:cNvSpPr txBox="1"/>
          <p:nvPr/>
        </p:nvSpPr>
        <p:spPr>
          <a:xfrm>
            <a:off x="22696" y="5639"/>
            <a:ext cx="10207312" cy="8415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marL="75027" marR="75027" indent="292875" defTabSz="1696640">
              <a:lnSpc>
                <a:spcPct val="100000"/>
              </a:lnSpc>
              <a:spcBef>
                <a:spcPts val="0"/>
              </a:spcBef>
              <a:defRPr sz="5000">
                <a:solidFill>
                  <a:srgbClr val="FFFFFF"/>
                </a:solidFill>
                <a:uFill>
                  <a:solidFill>
                    <a:srgbClr val="FFFFFF"/>
                  </a:solidFill>
                </a:uFill>
                <a:latin typeface="Gill Sans"/>
                <a:ea typeface="Gill Sans"/>
                <a:cs typeface="Gill Sans"/>
                <a:sym typeface="Gill Sans"/>
              </a:defRPr>
            </a:lvl1pPr>
          </a:lstStyle>
          <a:p>
            <a:r>
              <a:rPr sz="2500"/>
              <a:t>Beam-beam interaction in various regimes of disruption and SF-QED effects</a:t>
            </a:r>
          </a:p>
        </p:txBody>
      </p:sp>
      <p:sp>
        <p:nvSpPr>
          <p:cNvPr id="232" name="Rectangle"/>
          <p:cNvSpPr/>
          <p:nvPr/>
        </p:nvSpPr>
        <p:spPr>
          <a:xfrm>
            <a:off x="4244725" y="972429"/>
            <a:ext cx="3696895" cy="5310194"/>
          </a:xfrm>
          <a:prstGeom prst="rect">
            <a:avLst/>
          </a:prstGeom>
          <a:ln w="38100">
            <a:solidFill>
              <a:srgbClr val="EAA509"/>
            </a:solidFill>
            <a:miter lim="400000"/>
          </a:ln>
        </p:spPr>
        <p:txBody>
          <a:bodyPr lIns="25400" tIns="25400" rIns="25400" bIns="25400" anchor="ctr"/>
          <a:lstStyle/>
          <a:p>
            <a:pPr algn="ctr" defTabSz="292100">
              <a:defRPr sz="2400">
                <a:latin typeface="Helvetica Light"/>
                <a:ea typeface="Helvetica Light"/>
                <a:cs typeface="Helvetica Light"/>
                <a:sym typeface="Helvetica Light"/>
              </a:defRPr>
            </a:pPr>
            <a:endParaRPr sz="1200"/>
          </a:p>
        </p:txBody>
      </p:sp>
      <mc:AlternateContent xmlns:mc="http://schemas.openxmlformats.org/markup-compatibility/2006">
        <mc:Choice xmlns:a14="http://schemas.microsoft.com/office/drawing/2010/main" Requires="a14">
          <p:sp>
            <p:nvSpPr>
              <p:cNvPr id="233" name="Regime:   and"/>
              <p:cNvSpPr/>
              <p:nvPr/>
            </p:nvSpPr>
            <p:spPr>
              <a:xfrm>
                <a:off x="330669" y="962904"/>
                <a:ext cx="3710290" cy="342901"/>
              </a:xfrm>
              <a:prstGeom prst="rect">
                <a:avLst/>
              </a:prstGeom>
              <a:solidFill>
                <a:srgbClr val="EAA509"/>
              </a:solidFill>
              <a:ln w="12700">
                <a:miter lim="400000"/>
              </a:ln>
              <a:extLst>
                <a:ext uri="{C572A759-6A51-4108-AA02-DFA0A04FC94B}">
                  <ma14:wrappingTextBoxFlag xmlns="" xmlns:m="http://schemas.openxmlformats.org/officeDocument/2006/math" xmlns:ma14="http://schemas.microsoft.com/office/mac/drawingml/2011/main" val="1"/>
                </a:ext>
              </a:extLst>
            </p:spPr>
            <p:txBody>
              <a:bodyPr lIns="25400" tIns="25400" rIns="25400" bIns="25400" anchor="ctr"/>
              <a:lstStyle/>
              <a:p>
                <a:pPr indent="31750" algn="ctr" defTabSz="228600">
                  <a:lnSpc>
                    <a:spcPts val="2200"/>
                  </a:lnSpc>
                  <a:tabLst>
                    <a:tab pos="533400" algn="l"/>
                  </a:tabLst>
                  <a:defRPr sz="3200" b="1">
                    <a:solidFill>
                      <a:srgbClr val="FFFFFF"/>
                    </a:solidFill>
                    <a:latin typeface="Gill Sans"/>
                    <a:ea typeface="Gill Sans"/>
                    <a:cs typeface="Gill Sans"/>
                    <a:sym typeface="Gill Sans"/>
                  </a:defRPr>
                </a:pPr>
                <a:r>
                  <a:rPr sz="1600"/>
                  <a:t>Regime: </a:t>
                </a:r>
                <a14:m>
                  <m:oMath xmlns:m="http://schemas.openxmlformats.org/officeDocument/2006/math">
                    <m:r>
                      <a:rPr sz="1850" i="1">
                        <a:solidFill>
                          <a:srgbClr val="FEFFFE"/>
                        </a:solidFill>
                        <a:latin typeface="Cambria Math" panose="02040503050406030204" pitchFamily="18" charset="0"/>
                      </a:rPr>
                      <m:t>𝜒</m:t>
                    </m:r>
                    <m:r>
                      <a:rPr sz="1850" i="1">
                        <a:solidFill>
                          <a:srgbClr val="FEFFFE"/>
                        </a:solidFill>
                        <a:latin typeface="Cambria Math" panose="02040503050406030204" pitchFamily="18" charset="0"/>
                      </a:rPr>
                      <m:t>&lt;1</m:t>
                    </m:r>
                  </m:oMath>
                </a14:m>
                <a:r>
                  <a:rPr sz="1600"/>
                  <a:t> and </a:t>
                </a:r>
                <a14:m>
                  <m:oMath xmlns:m="http://schemas.openxmlformats.org/officeDocument/2006/math">
                    <m:r>
                      <a:rPr sz="1850" i="1">
                        <a:solidFill>
                          <a:srgbClr val="FEFFFE"/>
                        </a:solidFill>
                        <a:latin typeface="Cambria Math" panose="02040503050406030204" pitchFamily="18" charset="0"/>
                      </a:rPr>
                      <m:t>𝐷</m:t>
                    </m:r>
                    <m:r>
                      <a:rPr sz="1850" i="1">
                        <a:solidFill>
                          <a:srgbClr val="FEFFFE"/>
                        </a:solidFill>
                        <a:latin typeface="Cambria Math" panose="02040503050406030204" pitchFamily="18" charset="0"/>
                      </a:rPr>
                      <m:t>&lt;1</m:t>
                    </m:r>
                  </m:oMath>
                </a14:m>
                <a:endParaRPr sz="1600"/>
              </a:p>
            </p:txBody>
          </p:sp>
        </mc:Choice>
        <mc:Fallback>
          <p:sp>
            <p:nvSpPr>
              <p:cNvPr id="233" name="Regime:   and"/>
              <p:cNvSpPr>
                <a:spLocks noRot="1" noChangeAspect="1" noMove="1" noResize="1" noEditPoints="1" noAdjustHandles="1" noChangeArrowheads="1" noChangeShapeType="1" noTextEdit="1"/>
              </p:cNvSpPr>
              <p:nvPr/>
            </p:nvSpPr>
            <p:spPr>
              <a:xfrm>
                <a:off x="330669" y="962904"/>
                <a:ext cx="3710290" cy="342901"/>
              </a:xfrm>
              <a:prstGeom prst="rect">
                <a:avLst/>
              </a:prstGeom>
              <a:blipFill>
                <a:blip r:embed="rId3"/>
                <a:stretch>
                  <a:fillRect b="-26786"/>
                </a:stretch>
              </a:blipFill>
              <a:ln w="12700">
                <a:miter lim="400000"/>
              </a:ln>
              <a:extLst>
                <a:ext uri="{C572A759-6A51-4108-AA02-DFA0A04FC94B}">
                  <ma14:wrappingTextBoxFlag xmlns="" xmlns:m="http://schemas.openxmlformats.org/officeDocument/2006/math" xmlns:ma14="http://schemas.microsoft.com/office/mac/drawingml/2011/main" xmlns:a14="http://schemas.microsoft.com/office/drawing/2010/main" val="1"/>
                </a:ext>
              </a:extLst>
            </p:spPr>
            <p:txBody>
              <a:bodyPr/>
              <a:lstStyle/>
              <a:p>
                <a:r>
                  <a:rPr lang="en-GB">
                    <a:noFill/>
                  </a:rPr>
                  <a:t> </a:t>
                </a:r>
              </a:p>
            </p:txBody>
          </p:sp>
        </mc:Fallback>
      </mc:AlternateContent>
      <p:sp>
        <p:nvSpPr>
          <p:cNvPr id="234" name="Rectangle"/>
          <p:cNvSpPr/>
          <p:nvPr/>
        </p:nvSpPr>
        <p:spPr>
          <a:xfrm>
            <a:off x="334539" y="972429"/>
            <a:ext cx="3696895" cy="5310194"/>
          </a:xfrm>
          <a:prstGeom prst="rect">
            <a:avLst/>
          </a:prstGeom>
          <a:ln w="38100">
            <a:solidFill>
              <a:srgbClr val="EAA509"/>
            </a:solidFill>
            <a:miter lim="400000"/>
          </a:ln>
        </p:spPr>
        <p:txBody>
          <a:bodyPr lIns="25400" tIns="25400" rIns="25400" bIns="25400" anchor="ctr"/>
          <a:lstStyle/>
          <a:p>
            <a:pPr algn="ctr" defTabSz="292100">
              <a:defRPr sz="2400">
                <a:latin typeface="Helvetica Light"/>
                <a:ea typeface="Helvetica Light"/>
                <a:cs typeface="Helvetica Light"/>
                <a:sym typeface="Helvetica Light"/>
              </a:defRPr>
            </a:pPr>
            <a:endParaRPr sz="1200"/>
          </a:p>
        </p:txBody>
      </p:sp>
      <mc:AlternateContent xmlns:mc="http://schemas.openxmlformats.org/markup-compatibility/2006">
        <mc:Choice xmlns:a14="http://schemas.microsoft.com/office/drawing/2010/main" Requires="a14">
          <p:sp>
            <p:nvSpPr>
              <p:cNvPr id="235" name="Regime:   and"/>
              <p:cNvSpPr/>
              <p:nvPr/>
            </p:nvSpPr>
            <p:spPr>
              <a:xfrm>
                <a:off x="8148214" y="962904"/>
                <a:ext cx="3710289" cy="342901"/>
              </a:xfrm>
              <a:prstGeom prst="rect">
                <a:avLst/>
              </a:prstGeom>
              <a:solidFill>
                <a:srgbClr val="EAA509"/>
              </a:solidFill>
              <a:ln w="12700">
                <a:miter lim="400000"/>
              </a:ln>
              <a:extLst>
                <a:ext uri="{C572A759-6A51-4108-AA02-DFA0A04FC94B}">
                  <ma14:wrappingTextBoxFlag xmlns="" xmlns:m="http://schemas.openxmlformats.org/officeDocument/2006/math" xmlns:ma14="http://schemas.microsoft.com/office/mac/drawingml/2011/main" val="1"/>
                </a:ext>
              </a:extLst>
            </p:spPr>
            <p:txBody>
              <a:bodyPr lIns="25400" tIns="25400" rIns="25400" bIns="25400" anchor="ctr"/>
              <a:lstStyle/>
              <a:p>
                <a:pPr indent="31750" algn="ctr" defTabSz="228600">
                  <a:lnSpc>
                    <a:spcPts val="2200"/>
                  </a:lnSpc>
                  <a:tabLst>
                    <a:tab pos="533400" algn="l"/>
                  </a:tabLst>
                  <a:defRPr sz="3200" b="1">
                    <a:solidFill>
                      <a:srgbClr val="FFFFFF"/>
                    </a:solidFill>
                    <a:latin typeface="Gill Sans"/>
                    <a:ea typeface="Gill Sans"/>
                    <a:cs typeface="Gill Sans"/>
                    <a:sym typeface="Gill Sans"/>
                  </a:defRPr>
                </a:pPr>
                <a:r>
                  <a:rPr sz="1600"/>
                  <a:t>Regime: </a:t>
                </a:r>
                <a14:m>
                  <m:oMath xmlns:m="http://schemas.openxmlformats.org/officeDocument/2006/math">
                    <m:r>
                      <a:rPr sz="1850" i="1">
                        <a:solidFill>
                          <a:srgbClr val="FEFFFE"/>
                        </a:solidFill>
                        <a:latin typeface="Cambria Math" panose="02040503050406030204" pitchFamily="18" charset="0"/>
                      </a:rPr>
                      <m:t>𝜒</m:t>
                    </m:r>
                    <m:r>
                      <a:rPr sz="1850" i="1">
                        <a:solidFill>
                          <a:srgbClr val="FEFFFE"/>
                        </a:solidFill>
                        <a:latin typeface="Cambria Math" panose="02040503050406030204" pitchFamily="18" charset="0"/>
                      </a:rPr>
                      <m:t>≫1</m:t>
                    </m:r>
                  </m:oMath>
                </a14:m>
                <a:r>
                  <a:rPr sz="1600"/>
                  <a:t> and </a:t>
                </a:r>
                <a14:m>
                  <m:oMath xmlns:m="http://schemas.openxmlformats.org/officeDocument/2006/math">
                    <m:r>
                      <a:rPr sz="1850" i="1">
                        <a:solidFill>
                          <a:srgbClr val="FEFFFE"/>
                        </a:solidFill>
                        <a:latin typeface="Cambria Math" panose="02040503050406030204" pitchFamily="18" charset="0"/>
                      </a:rPr>
                      <m:t>𝐷</m:t>
                    </m:r>
                    <m:r>
                      <a:rPr sz="1850" i="1">
                        <a:solidFill>
                          <a:srgbClr val="FEFFFE"/>
                        </a:solidFill>
                        <a:latin typeface="Cambria Math" panose="02040503050406030204" pitchFamily="18" charset="0"/>
                      </a:rPr>
                      <m:t>≫1</m:t>
                    </m:r>
                  </m:oMath>
                </a14:m>
                <a:endParaRPr sz="1600"/>
              </a:p>
            </p:txBody>
          </p:sp>
        </mc:Choice>
        <mc:Fallback>
          <p:sp>
            <p:nvSpPr>
              <p:cNvPr id="235" name="Regime:   and"/>
              <p:cNvSpPr>
                <a:spLocks noRot="1" noChangeAspect="1" noMove="1" noResize="1" noEditPoints="1" noAdjustHandles="1" noChangeArrowheads="1" noChangeShapeType="1" noTextEdit="1"/>
              </p:cNvSpPr>
              <p:nvPr/>
            </p:nvSpPr>
            <p:spPr>
              <a:xfrm>
                <a:off x="8148214" y="962904"/>
                <a:ext cx="3710289" cy="342901"/>
              </a:xfrm>
              <a:prstGeom prst="rect">
                <a:avLst/>
              </a:prstGeom>
              <a:blipFill>
                <a:blip r:embed="rId4"/>
                <a:stretch>
                  <a:fillRect b="-26786"/>
                </a:stretch>
              </a:blipFill>
              <a:ln w="12700">
                <a:miter lim="400000"/>
              </a:ln>
              <a:extLst>
                <a:ext uri="{C572A759-6A51-4108-AA02-DFA0A04FC94B}">
                  <ma14:wrappingTextBoxFlag xmlns="" xmlns:m="http://schemas.openxmlformats.org/officeDocument/2006/math" xmlns:ma14="http://schemas.microsoft.com/office/mac/drawingml/2011/main" xmlns:a14="http://schemas.microsoft.com/office/drawing/2010/main" val="1"/>
                </a:ext>
              </a:extLst>
            </p:spPr>
            <p:txBody>
              <a:bodyPr/>
              <a:lstStyle/>
              <a:p>
                <a:r>
                  <a:rPr lang="en-GB">
                    <a:noFill/>
                  </a:rPr>
                  <a:t> </a:t>
                </a:r>
              </a:p>
            </p:txBody>
          </p:sp>
        </mc:Fallback>
      </mc:AlternateContent>
      <p:pic>
        <p:nvPicPr>
          <p:cNvPr id="236" name="Screenshot 2024-03-13 at 16.22.10.png" descr="Screenshot 2024-03-13 at 16.22.10.png"/>
          <p:cNvPicPr>
            <a:picLocks noChangeAspect="1"/>
          </p:cNvPicPr>
          <p:nvPr/>
        </p:nvPicPr>
        <p:blipFill>
          <a:blip r:embed="rId5"/>
          <a:stretch>
            <a:fillRect/>
          </a:stretch>
        </p:blipFill>
        <p:spPr>
          <a:xfrm>
            <a:off x="1080027" y="2110415"/>
            <a:ext cx="2264034" cy="1899968"/>
          </a:xfrm>
          <a:prstGeom prst="rect">
            <a:avLst/>
          </a:prstGeom>
          <a:ln w="12700">
            <a:solidFill>
              <a:srgbClr val="000000"/>
            </a:solidFill>
            <a:miter lim="400000"/>
          </a:ln>
        </p:spPr>
      </p:pic>
      <p:pic>
        <p:nvPicPr>
          <p:cNvPr id="237" name="Screenshot 2024-03-13 at 16.22.30.png" descr="Screenshot 2024-03-13 at 16.22.30.png"/>
          <p:cNvPicPr>
            <a:picLocks noChangeAspect="1"/>
          </p:cNvPicPr>
          <p:nvPr/>
        </p:nvPicPr>
        <p:blipFill>
          <a:blip r:embed="rId6"/>
          <a:stretch>
            <a:fillRect/>
          </a:stretch>
        </p:blipFill>
        <p:spPr>
          <a:xfrm>
            <a:off x="831694" y="4353820"/>
            <a:ext cx="2708240" cy="1672158"/>
          </a:xfrm>
          <a:prstGeom prst="rect">
            <a:avLst/>
          </a:prstGeom>
          <a:ln w="12700">
            <a:miter lim="400000"/>
          </a:ln>
        </p:spPr>
      </p:pic>
      <p:sp>
        <p:nvSpPr>
          <p:cNvPr id="238" name="V. Yakimenko et al.,  PRL 122, 190404 (2019)"/>
          <p:cNvSpPr txBox="1"/>
          <p:nvPr/>
        </p:nvSpPr>
        <p:spPr>
          <a:xfrm>
            <a:off x="4407186" y="6047734"/>
            <a:ext cx="3377628" cy="2846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pPr defTabSz="321469">
              <a:lnSpc>
                <a:spcPts val="1650"/>
              </a:lnSpc>
              <a:tabLst>
                <a:tab pos="749300" algn="l"/>
              </a:tabLst>
              <a:defRPr sz="2800">
                <a:latin typeface="Gill Sans Light"/>
                <a:ea typeface="Gill Sans Light"/>
                <a:cs typeface="Gill Sans Light"/>
                <a:sym typeface="Gill Sans Light"/>
              </a:defRPr>
            </a:pPr>
            <a:r>
              <a:rPr sz="1400" dirty="0"/>
              <a:t>V. Yakimenko et al.,  PRL </a:t>
            </a:r>
            <a:r>
              <a:rPr sz="1400" dirty="0">
                <a:latin typeface="Gill Sans SemiBold"/>
                <a:ea typeface="Gill Sans SemiBold"/>
                <a:cs typeface="Gill Sans SemiBold"/>
                <a:sym typeface="Gill Sans SemiBold"/>
              </a:rPr>
              <a:t>122</a:t>
            </a:r>
            <a:r>
              <a:rPr sz="1400" dirty="0"/>
              <a:t>, 190404 (2019)</a:t>
            </a:r>
          </a:p>
        </p:txBody>
      </p:sp>
      <p:sp>
        <p:nvSpPr>
          <p:cNvPr id="239" name="Photon spectrum and pair yields…"/>
          <p:cNvSpPr txBox="1"/>
          <p:nvPr/>
        </p:nvSpPr>
        <p:spPr>
          <a:xfrm>
            <a:off x="478863" y="1466695"/>
            <a:ext cx="3413903" cy="6123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lgn="ctr" defTabSz="321469">
              <a:lnSpc>
                <a:spcPts val="1900"/>
              </a:lnSpc>
              <a:tabLst>
                <a:tab pos="749300" algn="l"/>
              </a:tabLst>
              <a:defRPr sz="3200">
                <a:latin typeface="Gill Sans Light"/>
                <a:ea typeface="Gill Sans Light"/>
                <a:cs typeface="Gill Sans Light"/>
                <a:sym typeface="Gill Sans Light"/>
              </a:defRPr>
            </a:pPr>
            <a:r>
              <a:rPr sz="1600"/>
              <a:t>Photon spectrum and pair yields </a:t>
            </a:r>
          </a:p>
          <a:p>
            <a:pPr algn="ctr" defTabSz="321469">
              <a:lnSpc>
                <a:spcPts val="1900"/>
              </a:lnSpc>
              <a:tabLst>
                <a:tab pos="749300" algn="l"/>
              </a:tabLst>
              <a:defRPr sz="3200">
                <a:latin typeface="Gill Sans Light"/>
                <a:ea typeface="Gill Sans Light"/>
                <a:cs typeface="Gill Sans Light"/>
                <a:sym typeface="Gill Sans Light"/>
              </a:defRPr>
            </a:pPr>
            <a:r>
              <a:rPr sz="1600"/>
              <a:t>High brightness photon source</a:t>
            </a:r>
          </a:p>
        </p:txBody>
      </p:sp>
      <p:sp>
        <p:nvSpPr>
          <p:cNvPr id="240" name="Probing the non-perturbative SF-QED…"/>
          <p:cNvSpPr txBox="1"/>
          <p:nvPr/>
        </p:nvSpPr>
        <p:spPr>
          <a:xfrm>
            <a:off x="4339086" y="1445355"/>
            <a:ext cx="3362809" cy="6550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lgn="ctr" defTabSz="321469">
              <a:lnSpc>
                <a:spcPts val="1900"/>
              </a:lnSpc>
              <a:tabLst>
                <a:tab pos="749300" algn="l"/>
              </a:tabLst>
              <a:defRPr sz="3200">
                <a:latin typeface="Gill Sans Light"/>
                <a:ea typeface="Gill Sans Light"/>
                <a:cs typeface="Gill Sans Light"/>
                <a:sym typeface="Gill Sans Light"/>
              </a:defRPr>
            </a:pPr>
            <a:r>
              <a:rPr sz="1600"/>
              <a:t>Probing the non-perturbative SF-QED</a:t>
            </a:r>
          </a:p>
          <a:p>
            <a:pPr algn="ctr" defTabSz="321469">
              <a:lnSpc>
                <a:spcPts val="1900"/>
              </a:lnSpc>
              <a:tabLst>
                <a:tab pos="749300" algn="l"/>
              </a:tabLst>
              <a:defRPr sz="3200">
                <a:latin typeface="Gill Sans Light"/>
                <a:ea typeface="Gill Sans Light"/>
                <a:cs typeface="Gill Sans Light"/>
                <a:sym typeface="Gill Sans Light"/>
              </a:defRPr>
            </a:pPr>
            <a:r>
              <a:rPr sz="1600"/>
              <a:t>with extreme short beams</a:t>
            </a:r>
          </a:p>
        </p:txBody>
      </p:sp>
      <p:sp>
        <p:nvSpPr>
          <p:cNvPr id="241" name="F. Del Gaudio et al., PRAB 22, 023402 (2019)"/>
          <p:cNvSpPr txBox="1"/>
          <p:nvPr/>
        </p:nvSpPr>
        <p:spPr>
          <a:xfrm>
            <a:off x="505093" y="6011872"/>
            <a:ext cx="3413903" cy="2846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pPr defTabSz="321469">
              <a:lnSpc>
                <a:spcPts val="1650"/>
              </a:lnSpc>
              <a:tabLst>
                <a:tab pos="749300" algn="l"/>
              </a:tabLst>
              <a:defRPr sz="2800">
                <a:latin typeface="Gill Sans Light"/>
                <a:ea typeface="Gill Sans Light"/>
                <a:cs typeface="Gill Sans Light"/>
                <a:sym typeface="Gill Sans Light"/>
              </a:defRPr>
            </a:pPr>
            <a:r>
              <a:rPr sz="1400" dirty="0"/>
              <a:t>F. Del Gaudio et al., PRAB </a:t>
            </a:r>
            <a:r>
              <a:rPr sz="1400" dirty="0">
                <a:latin typeface="Gill Sans SemiBold"/>
                <a:ea typeface="Gill Sans SemiBold"/>
                <a:cs typeface="Gill Sans SemiBold"/>
                <a:sym typeface="Gill Sans SemiBold"/>
              </a:rPr>
              <a:t>22</a:t>
            </a:r>
            <a:r>
              <a:rPr sz="1400" dirty="0"/>
              <a:t>, 023402 (2019)</a:t>
            </a:r>
          </a:p>
        </p:txBody>
      </p:sp>
      <p:sp>
        <p:nvSpPr>
          <p:cNvPr id="242" name="Photon beam density"/>
          <p:cNvSpPr txBox="1"/>
          <p:nvPr/>
        </p:nvSpPr>
        <p:spPr>
          <a:xfrm>
            <a:off x="1333718" y="3947964"/>
            <a:ext cx="1748171" cy="473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ctr" defTabSz="642937">
              <a:lnSpc>
                <a:spcPts val="3800"/>
              </a:lnSpc>
              <a:spcBef>
                <a:spcPts val="0"/>
              </a:spcBef>
              <a:tabLst>
                <a:tab pos="1498600" algn="l"/>
              </a:tabLst>
              <a:defRPr sz="3200">
                <a:latin typeface="Gill Sans Light"/>
                <a:ea typeface="Gill Sans Light"/>
                <a:cs typeface="Gill Sans Light"/>
                <a:sym typeface="Gill Sans Light"/>
              </a:defRPr>
            </a:lvl1pPr>
          </a:lstStyle>
          <a:p>
            <a:r>
              <a:rPr sz="1600"/>
              <a:t>Photon beam density</a:t>
            </a:r>
          </a:p>
        </p:txBody>
      </p:sp>
      <mc:AlternateContent xmlns:mc="http://schemas.openxmlformats.org/markup-compatibility/2006">
        <mc:Choice xmlns:a14="http://schemas.microsoft.com/office/drawing/2010/main" Requires="a14">
          <p:sp>
            <p:nvSpPr>
              <p:cNvPr id="243" name="Regime:   and"/>
              <p:cNvSpPr/>
              <p:nvPr/>
            </p:nvSpPr>
            <p:spPr>
              <a:xfrm>
                <a:off x="4243683" y="975229"/>
                <a:ext cx="3710289" cy="342901"/>
              </a:xfrm>
              <a:prstGeom prst="rect">
                <a:avLst/>
              </a:prstGeom>
              <a:solidFill>
                <a:srgbClr val="EAA509"/>
              </a:solidFill>
              <a:ln w="12700">
                <a:miter lim="400000"/>
              </a:ln>
              <a:extLst>
                <a:ext uri="{C572A759-6A51-4108-AA02-DFA0A04FC94B}">
                  <ma14:wrappingTextBoxFlag xmlns="" xmlns:m="http://schemas.openxmlformats.org/officeDocument/2006/math" xmlns:ma14="http://schemas.microsoft.com/office/mac/drawingml/2011/main" val="1"/>
                </a:ext>
              </a:extLst>
            </p:spPr>
            <p:txBody>
              <a:bodyPr lIns="25400" tIns="25400" rIns="25400" bIns="25400" anchor="ctr"/>
              <a:lstStyle/>
              <a:p>
                <a:pPr indent="31750" algn="ctr" defTabSz="228600">
                  <a:lnSpc>
                    <a:spcPts val="2200"/>
                  </a:lnSpc>
                  <a:tabLst>
                    <a:tab pos="533400" algn="l"/>
                  </a:tabLst>
                  <a:defRPr sz="3200" b="1">
                    <a:solidFill>
                      <a:srgbClr val="FFFFFF"/>
                    </a:solidFill>
                    <a:latin typeface="Gill Sans"/>
                    <a:ea typeface="Gill Sans"/>
                    <a:cs typeface="Gill Sans"/>
                    <a:sym typeface="Gill Sans"/>
                  </a:defRPr>
                </a:pPr>
                <a:r>
                  <a:rPr sz="1600"/>
                  <a:t>Regime: </a:t>
                </a:r>
                <a14:m>
                  <m:oMath xmlns:m="http://schemas.openxmlformats.org/officeDocument/2006/math">
                    <m:r>
                      <a:rPr sz="1850" i="1">
                        <a:solidFill>
                          <a:srgbClr val="FEFFFE"/>
                        </a:solidFill>
                        <a:latin typeface="Cambria Math" panose="02040503050406030204" pitchFamily="18" charset="0"/>
                      </a:rPr>
                      <m:t>𝛼</m:t>
                    </m:r>
                    <m:sSup>
                      <m:sSupPr>
                        <m:ctrlPr>
                          <a:rPr sz="1850" i="1">
                            <a:solidFill>
                              <a:srgbClr val="FEFFFE"/>
                            </a:solidFill>
                            <a:latin typeface="Cambria Math" panose="02040503050406030204" pitchFamily="18" charset="0"/>
                          </a:rPr>
                        </m:ctrlPr>
                      </m:sSupPr>
                      <m:e>
                        <m:r>
                          <a:rPr sz="1850" i="1">
                            <a:solidFill>
                              <a:srgbClr val="FEFFFE"/>
                            </a:solidFill>
                            <a:latin typeface="Cambria Math" panose="02040503050406030204" pitchFamily="18" charset="0"/>
                          </a:rPr>
                          <m:t>𝜒</m:t>
                        </m:r>
                      </m:e>
                      <m:sup>
                        <m:f>
                          <m:fPr>
                            <m:type m:val="lin"/>
                            <m:ctrlPr>
                              <a:rPr sz="1850" i="1">
                                <a:solidFill>
                                  <a:srgbClr val="FEFFFE"/>
                                </a:solidFill>
                                <a:latin typeface="Cambria Math" panose="02040503050406030204" pitchFamily="18" charset="0"/>
                              </a:rPr>
                            </m:ctrlPr>
                          </m:fPr>
                          <m:num>
                            <m:r>
                              <a:rPr sz="1850" i="1">
                                <a:solidFill>
                                  <a:srgbClr val="FEFFFE"/>
                                </a:solidFill>
                                <a:latin typeface="Cambria Math" panose="02040503050406030204" pitchFamily="18" charset="0"/>
                              </a:rPr>
                              <m:t>2</m:t>
                            </m:r>
                          </m:num>
                          <m:den>
                            <m:r>
                              <a:rPr sz="1850" i="1">
                                <a:solidFill>
                                  <a:srgbClr val="FEFFFE"/>
                                </a:solidFill>
                                <a:latin typeface="Cambria Math" panose="02040503050406030204" pitchFamily="18" charset="0"/>
                              </a:rPr>
                              <m:t>3</m:t>
                            </m:r>
                          </m:den>
                        </m:f>
                      </m:sup>
                    </m:sSup>
                    <m:r>
                      <a:rPr sz="1850" i="1">
                        <a:solidFill>
                          <a:srgbClr val="FEFFFE"/>
                        </a:solidFill>
                        <a:latin typeface="Cambria Math" panose="02040503050406030204" pitchFamily="18" charset="0"/>
                      </a:rPr>
                      <m:t>∼1</m:t>
                    </m:r>
                  </m:oMath>
                </a14:m>
                <a:r>
                  <a:rPr sz="1600"/>
                  <a:t> and </a:t>
                </a:r>
                <a14:m>
                  <m:oMath xmlns:m="http://schemas.openxmlformats.org/officeDocument/2006/math">
                    <m:r>
                      <a:rPr sz="1850" i="1">
                        <a:solidFill>
                          <a:srgbClr val="FEFFFE"/>
                        </a:solidFill>
                        <a:latin typeface="Cambria Math" panose="02040503050406030204" pitchFamily="18" charset="0"/>
                      </a:rPr>
                      <m:t>𝐷</m:t>
                    </m:r>
                    <m:r>
                      <a:rPr sz="1850" i="1">
                        <a:solidFill>
                          <a:srgbClr val="FEFFFE"/>
                        </a:solidFill>
                        <a:latin typeface="Cambria Math" panose="02040503050406030204" pitchFamily="18" charset="0"/>
                      </a:rPr>
                      <m:t>≪1</m:t>
                    </m:r>
                  </m:oMath>
                </a14:m>
                <a:endParaRPr sz="1600"/>
              </a:p>
            </p:txBody>
          </p:sp>
        </mc:Choice>
        <mc:Fallback>
          <p:sp>
            <p:nvSpPr>
              <p:cNvPr id="243" name="Regime:   and"/>
              <p:cNvSpPr>
                <a:spLocks noRot="1" noChangeAspect="1" noMove="1" noResize="1" noEditPoints="1" noAdjustHandles="1" noChangeArrowheads="1" noChangeShapeType="1" noTextEdit="1"/>
              </p:cNvSpPr>
              <p:nvPr/>
            </p:nvSpPr>
            <p:spPr>
              <a:xfrm>
                <a:off x="4243683" y="975229"/>
                <a:ext cx="3710289" cy="342901"/>
              </a:xfrm>
              <a:prstGeom prst="rect">
                <a:avLst/>
              </a:prstGeom>
              <a:blipFill>
                <a:blip r:embed="rId7"/>
                <a:stretch>
                  <a:fillRect t="-98214" b="-116071"/>
                </a:stretch>
              </a:blipFill>
              <a:ln w="12700">
                <a:miter lim="400000"/>
              </a:ln>
              <a:extLst>
                <a:ext uri="{C572A759-6A51-4108-AA02-DFA0A04FC94B}">
                  <ma14:wrappingTextBoxFlag xmlns="" xmlns:m="http://schemas.openxmlformats.org/officeDocument/2006/math" xmlns:ma14="http://schemas.microsoft.com/office/mac/drawingml/2011/main" xmlns:a14="http://schemas.microsoft.com/office/drawing/2010/main" val="1"/>
                </a:ext>
              </a:extLst>
            </p:spPr>
            <p:txBody>
              <a:bodyPr/>
              <a:lstStyle/>
              <a:p>
                <a:r>
                  <a:rPr lang="en-GB">
                    <a:noFill/>
                  </a:rPr>
                  <a:t> </a:t>
                </a:r>
              </a:p>
            </p:txBody>
          </p:sp>
        </mc:Fallback>
      </mc:AlternateContent>
      <p:sp>
        <p:nvSpPr>
          <p:cNvPr id="244" name="Pair yield"/>
          <p:cNvSpPr txBox="1"/>
          <p:nvPr/>
        </p:nvSpPr>
        <p:spPr>
          <a:xfrm>
            <a:off x="1260371" y="4440715"/>
            <a:ext cx="671146" cy="4181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ctr" defTabSz="642937">
              <a:lnSpc>
                <a:spcPts val="3300"/>
              </a:lnSpc>
              <a:spcBef>
                <a:spcPts val="0"/>
              </a:spcBef>
              <a:tabLst>
                <a:tab pos="1498600" algn="l"/>
              </a:tabLst>
              <a:defRPr sz="2800">
                <a:latin typeface="Gill Sans Light"/>
                <a:ea typeface="Gill Sans Light"/>
                <a:cs typeface="Gill Sans Light"/>
                <a:sym typeface="Gill Sans Light"/>
              </a:defRPr>
            </a:lvl1pPr>
          </a:lstStyle>
          <a:p>
            <a:r>
              <a:rPr sz="1400"/>
              <a:t>Pair yield</a:t>
            </a:r>
          </a:p>
        </p:txBody>
      </p:sp>
      <p:pic>
        <p:nvPicPr>
          <p:cNvPr id="245" name="twobeams_pinch.png" descr="twobeams_pinch.png"/>
          <p:cNvPicPr>
            <a:picLocks noChangeAspect="1"/>
          </p:cNvPicPr>
          <p:nvPr/>
        </p:nvPicPr>
        <p:blipFill>
          <a:blip r:embed="rId8"/>
          <a:srcRect l="3829" t="3927" r="4354" b="5622"/>
          <a:stretch>
            <a:fillRect/>
          </a:stretch>
        </p:blipFill>
        <p:spPr>
          <a:xfrm>
            <a:off x="7952376" y="2061862"/>
            <a:ext cx="4101965" cy="4040931"/>
          </a:xfrm>
          <a:prstGeom prst="rect">
            <a:avLst/>
          </a:prstGeom>
          <a:ln w="12700">
            <a:miter lim="400000"/>
          </a:ln>
        </p:spPr>
      </p:pic>
      <p:sp>
        <p:nvSpPr>
          <p:cNvPr id="246" name="front of the beam expanding"/>
          <p:cNvSpPr txBox="1"/>
          <p:nvPr/>
        </p:nvSpPr>
        <p:spPr>
          <a:xfrm>
            <a:off x="10403173" y="4660451"/>
            <a:ext cx="1306782" cy="482727"/>
          </a:xfrm>
          <a:prstGeom prst="rect">
            <a:avLst/>
          </a:prstGeom>
          <a:solidFill>
            <a:srgbClr val="FFFFFF"/>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algn="ctr" defTabSz="642937">
              <a:lnSpc>
                <a:spcPts val="3300"/>
              </a:lnSpc>
              <a:spcBef>
                <a:spcPts val="0"/>
              </a:spcBef>
              <a:tabLst>
                <a:tab pos="1498600" algn="l"/>
              </a:tabLst>
              <a:defRPr sz="2800">
                <a:latin typeface="Gill Sans Light"/>
                <a:ea typeface="Gill Sans Light"/>
                <a:cs typeface="Gill Sans Light"/>
                <a:sym typeface="Gill Sans Light"/>
              </a:defRPr>
            </a:lvl1pPr>
          </a:lstStyle>
          <a:p>
            <a:pPr>
              <a:lnSpc>
                <a:spcPct val="100000"/>
              </a:lnSpc>
            </a:pPr>
            <a:r>
              <a:rPr sz="1400" dirty="0"/>
              <a:t>front of the beam</a:t>
            </a:r>
            <a:r>
              <a:rPr lang="en-US" sz="1400" dirty="0"/>
              <a:t> </a:t>
            </a:r>
            <a:r>
              <a:rPr sz="1400" dirty="0"/>
              <a:t>expanding</a:t>
            </a:r>
          </a:p>
        </p:txBody>
      </p:sp>
      <p:sp>
        <p:nvSpPr>
          <p:cNvPr id="247" name="tail of the beam pinching"/>
          <p:cNvSpPr txBox="1"/>
          <p:nvPr/>
        </p:nvSpPr>
        <p:spPr>
          <a:xfrm>
            <a:off x="9654682" y="3064307"/>
            <a:ext cx="2056291" cy="304280"/>
          </a:xfrm>
          <a:prstGeom prst="rect">
            <a:avLst/>
          </a:prstGeom>
          <a:solidFill>
            <a:srgbClr val="FFFFFF"/>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algn="ctr" defTabSz="642937">
              <a:lnSpc>
                <a:spcPts val="3300"/>
              </a:lnSpc>
              <a:spcBef>
                <a:spcPts val="0"/>
              </a:spcBef>
              <a:tabLst>
                <a:tab pos="1498600" algn="l"/>
              </a:tabLst>
              <a:defRPr sz="2800">
                <a:latin typeface="Gill Sans Light"/>
                <a:ea typeface="Gill Sans Light"/>
                <a:cs typeface="Gill Sans Light"/>
                <a:sym typeface="Gill Sans Light"/>
              </a:defRPr>
            </a:lvl1pPr>
          </a:lstStyle>
          <a:p>
            <a:r>
              <a:rPr sz="1400" dirty="0"/>
              <a:t>tail of the beam pinching</a:t>
            </a:r>
          </a:p>
        </p:txBody>
      </p:sp>
      <p:sp>
        <p:nvSpPr>
          <p:cNvPr id="248" name="Line"/>
          <p:cNvSpPr/>
          <p:nvPr/>
        </p:nvSpPr>
        <p:spPr>
          <a:xfrm flipH="1" flipV="1">
            <a:off x="10602903" y="3943634"/>
            <a:ext cx="579551" cy="720967"/>
          </a:xfrm>
          <a:prstGeom prst="line">
            <a:avLst/>
          </a:prstGeom>
          <a:ln w="38100">
            <a:solidFill>
              <a:srgbClr val="000000"/>
            </a:solidFill>
            <a:miter lim="400000"/>
            <a:tailEnd type="triangle"/>
          </a:ln>
        </p:spPr>
        <p:txBody>
          <a:bodyPr lIns="25400" tIns="25400" rIns="25400" bIns="25400" anchor="ctr"/>
          <a:lstStyle/>
          <a:p>
            <a:pPr algn="ctr" defTabSz="321469">
              <a:lnSpc>
                <a:spcPts val="3450"/>
              </a:lnSpc>
              <a:tabLst>
                <a:tab pos="749300" algn="l"/>
              </a:tabLst>
              <a:defRPr sz="5800">
                <a:effectLst>
                  <a:outerShdw blurRad="38100" dist="12700" dir="5400000" rotWithShape="0">
                    <a:srgbClr val="000000">
                      <a:alpha val="50000"/>
                    </a:srgbClr>
                  </a:outerShdw>
                </a:effectLst>
                <a:latin typeface="Gill Sans"/>
                <a:ea typeface="Gill Sans"/>
                <a:cs typeface="Gill Sans"/>
                <a:sym typeface="Gill Sans"/>
              </a:defRPr>
            </a:pPr>
            <a:endParaRPr sz="2900"/>
          </a:p>
        </p:txBody>
      </p:sp>
      <p:sp>
        <p:nvSpPr>
          <p:cNvPr id="249" name="Line"/>
          <p:cNvSpPr/>
          <p:nvPr/>
        </p:nvSpPr>
        <p:spPr>
          <a:xfrm flipH="1" flipV="1">
            <a:off x="9798780" y="4371791"/>
            <a:ext cx="762534" cy="293943"/>
          </a:xfrm>
          <a:prstGeom prst="line">
            <a:avLst/>
          </a:prstGeom>
          <a:ln w="38100">
            <a:solidFill>
              <a:srgbClr val="000000"/>
            </a:solidFill>
            <a:miter lim="400000"/>
            <a:tailEnd type="triangle"/>
          </a:ln>
        </p:spPr>
        <p:txBody>
          <a:bodyPr lIns="25400" tIns="25400" rIns="25400" bIns="25400" anchor="ctr"/>
          <a:lstStyle/>
          <a:p>
            <a:pPr algn="ctr" defTabSz="321469">
              <a:lnSpc>
                <a:spcPts val="3450"/>
              </a:lnSpc>
              <a:tabLst>
                <a:tab pos="749300" algn="l"/>
              </a:tabLst>
              <a:defRPr sz="5800">
                <a:effectLst>
                  <a:outerShdw blurRad="38100" dist="12700" dir="5400000" rotWithShape="0">
                    <a:srgbClr val="000000">
                      <a:alpha val="50000"/>
                    </a:srgbClr>
                  </a:outerShdw>
                </a:effectLst>
                <a:latin typeface="Gill Sans"/>
                <a:ea typeface="Gill Sans"/>
                <a:cs typeface="Gill Sans"/>
                <a:sym typeface="Gill Sans"/>
              </a:defRPr>
            </a:pPr>
            <a:endParaRPr sz="2900"/>
          </a:p>
        </p:txBody>
      </p:sp>
      <p:sp>
        <p:nvSpPr>
          <p:cNvPr id="250" name="Line"/>
          <p:cNvSpPr/>
          <p:nvPr/>
        </p:nvSpPr>
        <p:spPr>
          <a:xfrm flipH="1">
            <a:off x="10154145" y="3392778"/>
            <a:ext cx="64598" cy="667221"/>
          </a:xfrm>
          <a:prstGeom prst="line">
            <a:avLst/>
          </a:prstGeom>
          <a:ln w="38100">
            <a:solidFill>
              <a:srgbClr val="000000"/>
            </a:solidFill>
            <a:miter lim="400000"/>
            <a:tailEnd type="triangle"/>
          </a:ln>
        </p:spPr>
        <p:txBody>
          <a:bodyPr lIns="25400" tIns="25400" rIns="25400" bIns="25400" anchor="ctr"/>
          <a:lstStyle/>
          <a:p>
            <a:pPr algn="ctr" defTabSz="321469">
              <a:lnSpc>
                <a:spcPts val="3450"/>
              </a:lnSpc>
              <a:tabLst>
                <a:tab pos="749300" algn="l"/>
              </a:tabLst>
              <a:defRPr sz="5800">
                <a:effectLst>
                  <a:outerShdw blurRad="38100" dist="12700" dir="5400000" rotWithShape="0">
                    <a:srgbClr val="000000">
                      <a:alpha val="50000"/>
                    </a:srgbClr>
                  </a:outerShdw>
                </a:effectLst>
                <a:latin typeface="Gill Sans"/>
                <a:ea typeface="Gill Sans"/>
                <a:cs typeface="Gill Sans"/>
                <a:sym typeface="Gill Sans"/>
              </a:defRPr>
            </a:pPr>
            <a:endParaRPr sz="2900"/>
          </a:p>
        </p:txBody>
      </p:sp>
      <p:sp>
        <p:nvSpPr>
          <p:cNvPr id="251" name="Rectangle"/>
          <p:cNvSpPr/>
          <p:nvPr/>
        </p:nvSpPr>
        <p:spPr>
          <a:xfrm>
            <a:off x="8166222" y="972429"/>
            <a:ext cx="3696895" cy="5310194"/>
          </a:xfrm>
          <a:prstGeom prst="rect">
            <a:avLst/>
          </a:prstGeom>
          <a:ln w="38100">
            <a:solidFill>
              <a:srgbClr val="EAA509"/>
            </a:solidFill>
            <a:miter lim="400000"/>
          </a:ln>
        </p:spPr>
        <p:txBody>
          <a:bodyPr lIns="25400" tIns="25400" rIns="25400" bIns="25400" anchor="ctr"/>
          <a:lstStyle/>
          <a:p>
            <a:pPr algn="ctr" defTabSz="292100">
              <a:defRPr sz="2400">
                <a:latin typeface="Helvetica Light"/>
                <a:ea typeface="Helvetica Light"/>
                <a:cs typeface="Helvetica Light"/>
                <a:sym typeface="Helvetica Light"/>
              </a:defRPr>
            </a:pPr>
            <a:endParaRPr sz="1200"/>
          </a:p>
        </p:txBody>
      </p:sp>
      <p:sp>
        <p:nvSpPr>
          <p:cNvPr id="252" name="Anomalous pinch in…"/>
          <p:cNvSpPr txBox="1"/>
          <p:nvPr/>
        </p:nvSpPr>
        <p:spPr>
          <a:xfrm>
            <a:off x="8333265" y="1420704"/>
            <a:ext cx="3362809" cy="6550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lgn="ctr" defTabSz="321469">
              <a:lnSpc>
                <a:spcPts val="1900"/>
              </a:lnSpc>
              <a:tabLst>
                <a:tab pos="749300" algn="l"/>
              </a:tabLst>
              <a:defRPr sz="3200">
                <a:latin typeface="Gill Sans Light"/>
                <a:ea typeface="Gill Sans Light"/>
                <a:cs typeface="Gill Sans Light"/>
                <a:sym typeface="Gill Sans Light"/>
              </a:defRPr>
            </a:pPr>
            <a:r>
              <a:rPr sz="1600"/>
              <a:t>Anomalous pinch in</a:t>
            </a:r>
          </a:p>
          <a:p>
            <a:pPr algn="ctr" defTabSz="321469">
              <a:lnSpc>
                <a:spcPts val="1900"/>
              </a:lnSpc>
              <a:tabLst>
                <a:tab pos="749300" algn="l"/>
              </a:tabLst>
              <a:defRPr sz="3200">
                <a:latin typeface="Gill Sans Light"/>
                <a:ea typeface="Gill Sans Light"/>
                <a:cs typeface="Gill Sans Light"/>
                <a:sym typeface="Gill Sans Light"/>
              </a:defRPr>
            </a:pPr>
            <a:r>
              <a:rPr sz="1600"/>
              <a:t>Electron-electron collision</a:t>
            </a:r>
          </a:p>
        </p:txBody>
      </p:sp>
      <p:pic>
        <p:nvPicPr>
          <p:cNvPr id="253" name="coverPRL.pdf" descr="coverPRL.pdf"/>
          <p:cNvPicPr>
            <a:picLocks noChangeAspect="1"/>
          </p:cNvPicPr>
          <p:nvPr/>
        </p:nvPicPr>
        <p:blipFill>
          <a:blip r:embed="rId9"/>
          <a:stretch>
            <a:fillRect/>
          </a:stretch>
        </p:blipFill>
        <p:spPr>
          <a:xfrm>
            <a:off x="4695925" y="2338261"/>
            <a:ext cx="2800150" cy="3488133"/>
          </a:xfrm>
          <a:prstGeom prst="rect">
            <a:avLst/>
          </a:prstGeom>
          <a:ln w="12700">
            <a:miter lim="400000"/>
          </a:ln>
        </p:spPr>
      </p:pic>
      <p:sp>
        <p:nvSpPr>
          <p:cNvPr id="254" name="W. Zhang et al..,  arXiv:2412.09398 (2024)"/>
          <p:cNvSpPr txBox="1"/>
          <p:nvPr/>
        </p:nvSpPr>
        <p:spPr>
          <a:xfrm>
            <a:off x="8596996" y="5851733"/>
            <a:ext cx="3154739" cy="4390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defTabSz="642937">
              <a:lnSpc>
                <a:spcPts val="3300"/>
              </a:lnSpc>
              <a:spcBef>
                <a:spcPts val="0"/>
              </a:spcBef>
              <a:tabLst>
                <a:tab pos="1498600" algn="l"/>
              </a:tabLst>
              <a:defRPr sz="2800">
                <a:latin typeface="Gill Sans Light"/>
                <a:ea typeface="Gill Sans Light"/>
                <a:cs typeface="Gill Sans Light"/>
                <a:sym typeface="Gill Sans Light"/>
              </a:defRPr>
            </a:lvl1pPr>
          </a:lstStyle>
          <a:p>
            <a:r>
              <a:rPr sz="1400" dirty="0"/>
              <a:t>W. Zhang et al..,  arXiv:2412.09398 (2024)</a:t>
            </a:r>
          </a:p>
        </p:txBody>
      </p:sp>
      <p:sp>
        <p:nvSpPr>
          <p:cNvPr id="255" name="T. Grismayer et al."/>
          <p:cNvSpPr txBox="1"/>
          <p:nvPr/>
        </p:nvSpPr>
        <p:spPr>
          <a:xfrm>
            <a:off x="2672883" y="6436028"/>
            <a:ext cx="3620497" cy="2975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defTabSz="457200">
              <a:lnSpc>
                <a:spcPct val="100000"/>
              </a:lnSpc>
              <a:spcBef>
                <a:spcPts val="1200"/>
              </a:spcBef>
              <a:buFont typeface="Times Roman"/>
              <a:defRPr sz="3200">
                <a:latin typeface="Gill Sans"/>
                <a:ea typeface="Gill Sans"/>
                <a:cs typeface="Gill Sans"/>
                <a:sym typeface="Gill Sans"/>
              </a:defRPr>
            </a:lvl1pPr>
          </a:lstStyle>
          <a:p>
            <a:r>
              <a:rPr sz="1600" dirty="0"/>
              <a:t>T. Grismayer et al.</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C6E2E-D18F-4EE2-0E1D-8D993FA09756}"/>
            </a:ext>
          </a:extLst>
        </p:cNvPr>
        <p:cNvGrpSpPr/>
        <p:nvPr/>
      </p:nvGrpSpPr>
      <p:grpSpPr>
        <a:xfrm>
          <a:off x="0" y="0"/>
          <a:ext cx="0" cy="0"/>
          <a:chOff x="0" y="0"/>
          <a:chExt cx="0" cy="0"/>
        </a:xfrm>
      </p:grpSpPr>
      <p:pic>
        <p:nvPicPr>
          <p:cNvPr id="10" name="Grafik 9" descr="Ein Bild, das Metallwaren, Autoteile, Frühling, Natur enthält.&#10;&#10;KI-generierte Inhalte können fehlerhaft sein.">
            <a:extLst>
              <a:ext uri="{FF2B5EF4-FFF2-40B4-BE49-F238E27FC236}">
                <a16:creationId xmlns:a16="http://schemas.microsoft.com/office/drawing/2014/main" id="{83271208-C9DC-05ED-E57F-496448DEF0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4609" y="1357235"/>
            <a:ext cx="3588582" cy="1335967"/>
          </a:xfrm>
          <a:prstGeom prst="rect">
            <a:avLst/>
          </a:prstGeom>
        </p:spPr>
      </p:pic>
      <p:sp>
        <p:nvSpPr>
          <p:cNvPr id="6" name="Titel 1">
            <a:extLst>
              <a:ext uri="{FF2B5EF4-FFF2-40B4-BE49-F238E27FC236}">
                <a16:creationId xmlns:a16="http://schemas.microsoft.com/office/drawing/2014/main" id="{B55B7801-3C4C-405A-D7F9-D8C26FEC12CB}"/>
              </a:ext>
            </a:extLst>
          </p:cNvPr>
          <p:cNvSpPr txBox="1">
            <a:spLocks/>
          </p:cNvSpPr>
          <p:nvPr/>
        </p:nvSpPr>
        <p:spPr>
          <a:xfrm>
            <a:off x="417886" y="371617"/>
            <a:ext cx="11376022" cy="1065742"/>
          </a:xfrm>
          <a:prstGeom prst="rect">
            <a:avLst/>
          </a:prstGeom>
          <a:noFill/>
          <a:ln>
            <a:noFill/>
          </a:ln>
        </p:spPr>
        <p:txBody>
          <a:bodyPr vert="horz" wrap="square" lIns="0" tIns="0" rIns="0" bIns="0" anchor="t" anchorCtr="1" compatLnSpc="1">
            <a:noAutofit/>
          </a:bodyPr>
          <a:lstStyle>
            <a:lvl1pPr marL="0" marR="0" lvl="0" indent="0" algn="l" defTabSz="914400" rtl="0" fontAlgn="auto" hangingPunct="1">
              <a:lnSpc>
                <a:spcPct val="90000"/>
              </a:lnSpc>
              <a:spcBef>
                <a:spcPts val="0"/>
              </a:spcBef>
              <a:spcAft>
                <a:spcPts val="0"/>
              </a:spcAft>
              <a:buNone/>
              <a:tabLst/>
              <a:defRPr lang="de-DE" sz="3600" b="1" i="0" u="none" strike="noStrike" kern="1200" cap="none" spc="0" baseline="0">
                <a:solidFill>
                  <a:srgbClr val="0033A0"/>
                </a:solidFill>
                <a:uFillTx/>
                <a:latin typeface="Arial"/>
              </a:defRPr>
            </a:lvl1pPr>
          </a:lstStyle>
          <a:p>
            <a:pPr algn="ctr"/>
            <a:r>
              <a:rPr lang="en-GB" dirty="0"/>
              <a:t>1. Collider Relevant Beams Can Now Be Simulated with Open-Source Codes</a:t>
            </a:r>
            <a:endParaRPr lang="en-GB" sz="2400" dirty="0">
              <a:solidFill>
                <a:srgbClr val="61C4D3"/>
              </a:solidFill>
            </a:endParaRPr>
          </a:p>
        </p:txBody>
      </p:sp>
      <p:sp>
        <p:nvSpPr>
          <p:cNvPr id="3" name="Foliennummernplatzhalter 4">
            <a:extLst>
              <a:ext uri="{FF2B5EF4-FFF2-40B4-BE49-F238E27FC236}">
                <a16:creationId xmlns:a16="http://schemas.microsoft.com/office/drawing/2014/main" id="{875917E1-FD8B-3CB3-0436-00BA76120BEC}"/>
              </a:ext>
            </a:extLst>
          </p:cNvPr>
          <p:cNvSpPr txBox="1"/>
          <p:nvPr/>
        </p:nvSpPr>
        <p:spPr>
          <a:xfrm>
            <a:off x="11107545" y="6383847"/>
            <a:ext cx="681255"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dirty="0">
                <a:solidFill>
                  <a:srgbClr val="0033A0"/>
                </a:solidFill>
                <a:uFillTx/>
                <a:latin typeface="Arial"/>
              </a:rPr>
              <a:t>4</a:t>
            </a:r>
            <a:r>
              <a:rPr lang="en-US" sz="1000" dirty="0">
                <a:solidFill>
                  <a:srgbClr val="0033A0"/>
                </a:solidFill>
                <a:latin typeface="Arial"/>
              </a:rPr>
              <a:t> / 15</a:t>
            </a:r>
            <a:endParaRPr lang="en-US" sz="1000" b="0" i="0" u="none" strike="noStrike" kern="1200" cap="none" spc="0" baseline="0" dirty="0">
              <a:solidFill>
                <a:srgbClr val="0033A0"/>
              </a:solidFill>
              <a:uFillTx/>
              <a:latin typeface="Arial"/>
            </a:endParaRPr>
          </a:p>
        </p:txBody>
      </p:sp>
      <p:sp>
        <p:nvSpPr>
          <p:cNvPr id="29" name="Fußzeilenplatzhalter 3">
            <a:extLst>
              <a:ext uri="{FF2B5EF4-FFF2-40B4-BE49-F238E27FC236}">
                <a16:creationId xmlns:a16="http://schemas.microsoft.com/office/drawing/2014/main" id="{D8436BCF-97C4-E240-DCD9-1A52D26F13D6}"/>
              </a:ext>
            </a:extLst>
          </p:cNvPr>
          <p:cNvSpPr txBox="1"/>
          <p:nvPr/>
        </p:nvSpPr>
        <p:spPr>
          <a:xfrm>
            <a:off x="4259266" y="6383847"/>
            <a:ext cx="6572222"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33A0"/>
                </a:solidFill>
                <a:uFillTx/>
                <a:latin typeface="Arial"/>
              </a:rPr>
              <a:t>High-Gradient Wakefield Accelerators, ESPP Symposium Venice 2025</a:t>
            </a:r>
          </a:p>
        </p:txBody>
      </p:sp>
      <p:sp>
        <p:nvSpPr>
          <p:cNvPr id="30" name="Datumsplatzhalter 39">
            <a:extLst>
              <a:ext uri="{FF2B5EF4-FFF2-40B4-BE49-F238E27FC236}">
                <a16:creationId xmlns:a16="http://schemas.microsoft.com/office/drawing/2014/main" id="{692F760D-6F2F-15BB-AF8C-ED8E0E563D43}"/>
              </a:ext>
            </a:extLst>
          </p:cNvPr>
          <p:cNvSpPr txBox="1"/>
          <p:nvPr/>
        </p:nvSpPr>
        <p:spPr>
          <a:xfrm>
            <a:off x="2495598" y="6378351"/>
            <a:ext cx="1620792"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0033A0"/>
                </a:solidFill>
                <a:uFillTx/>
                <a:latin typeface="Arial"/>
              </a:rPr>
              <a:t>23.06.2025</a:t>
            </a:r>
            <a:endParaRPr lang="en-GB" sz="1000" b="0" i="0" u="none" strike="noStrike" kern="1200" cap="none" spc="0" baseline="0">
              <a:solidFill>
                <a:srgbClr val="0033A0"/>
              </a:solidFill>
              <a:uFillTx/>
              <a:latin typeface="Arial"/>
            </a:endParaRPr>
          </a:p>
        </p:txBody>
      </p:sp>
      <p:pic>
        <p:nvPicPr>
          <p:cNvPr id="49" name="Google Shape;706;p37">
            <a:extLst>
              <a:ext uri="{FF2B5EF4-FFF2-40B4-BE49-F238E27FC236}">
                <a16:creationId xmlns:a16="http://schemas.microsoft.com/office/drawing/2014/main" id="{F387D61D-6397-9A88-CB8A-4B8E477590F0}"/>
              </a:ext>
            </a:extLst>
          </p:cNvPr>
          <p:cNvPicPr>
            <a:picLocks noChangeAspect="1"/>
          </p:cNvPicPr>
          <p:nvPr/>
        </p:nvPicPr>
        <p:blipFill>
          <a:blip r:embed="rId4">
            <a:alphaModFix/>
          </a:blip>
          <a:srcRect/>
          <a:stretch>
            <a:fillRect/>
          </a:stretch>
        </p:blipFill>
        <p:spPr>
          <a:xfrm>
            <a:off x="10035981" y="3766097"/>
            <a:ext cx="2054419" cy="796325"/>
          </a:xfrm>
          <a:prstGeom prst="rect">
            <a:avLst/>
          </a:prstGeom>
          <a:noFill/>
          <a:ln cap="flat">
            <a:noFill/>
          </a:ln>
        </p:spPr>
      </p:pic>
      <p:sp>
        <p:nvSpPr>
          <p:cNvPr id="50" name="Textfeld 25">
            <a:extLst>
              <a:ext uri="{FF2B5EF4-FFF2-40B4-BE49-F238E27FC236}">
                <a16:creationId xmlns:a16="http://schemas.microsoft.com/office/drawing/2014/main" id="{EDDF6770-E346-FE8B-B067-5BAAD154FC29}"/>
              </a:ext>
            </a:extLst>
          </p:cNvPr>
          <p:cNvSpPr txBox="1"/>
          <p:nvPr/>
        </p:nvSpPr>
        <p:spPr>
          <a:xfrm>
            <a:off x="10316525" y="3333290"/>
            <a:ext cx="2263294" cy="46166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dirty="0">
                <a:solidFill>
                  <a:srgbClr val="0033A0"/>
                </a:solidFill>
                <a:uFillTx/>
                <a:latin typeface="Arial"/>
                <a:ea typeface="Arial"/>
                <a:cs typeface="Arial"/>
              </a:rPr>
              <a:t>8 </a:t>
            </a:r>
            <a:r>
              <a:rPr lang="en-US" sz="1200" b="1" i="0" u="none" strike="noStrike" kern="1200" cap="none" spc="0" baseline="0" dirty="0" err="1">
                <a:solidFill>
                  <a:srgbClr val="0033A0"/>
                </a:solidFill>
                <a:uFillTx/>
                <a:latin typeface="Arial"/>
                <a:ea typeface="Arial"/>
                <a:cs typeface="Arial"/>
              </a:rPr>
              <a:t>hr</a:t>
            </a:r>
            <a:r>
              <a:rPr lang="en-US" sz="1200" b="1" dirty="0" err="1">
                <a:solidFill>
                  <a:srgbClr val="0033A0"/>
                </a:solidFill>
                <a:latin typeface="Arial"/>
                <a:ea typeface="Arial"/>
                <a:cs typeface="Arial"/>
              </a:rPr>
              <a:t>s</a:t>
            </a:r>
            <a:r>
              <a:rPr lang="en-US" sz="1200" b="1" dirty="0">
                <a:solidFill>
                  <a:srgbClr val="0033A0"/>
                </a:solidFill>
                <a:latin typeface="Arial"/>
                <a:ea typeface="Arial"/>
                <a:cs typeface="Arial"/>
              </a:rPr>
              <a:t> on </a:t>
            </a:r>
            <a:r>
              <a:rPr lang="en-US" sz="1200" b="1" i="0" u="none" strike="noStrike" kern="1200" cap="none" spc="0" baseline="0" dirty="0">
                <a:solidFill>
                  <a:srgbClr val="0033A0"/>
                </a:solidFill>
                <a:uFillTx/>
                <a:latin typeface="Arial"/>
                <a:ea typeface="Arial"/>
                <a:cs typeface="Arial"/>
              </a:rPr>
              <a:t>256 GPUs Perlmutter (NERSC)</a:t>
            </a:r>
            <a:endParaRPr lang="en-GB" sz="1200" b="1" i="0" u="none" strike="noStrike" kern="1200" cap="none" spc="0" baseline="0" dirty="0">
              <a:solidFill>
                <a:srgbClr val="0033A0"/>
              </a:solidFill>
              <a:uFillTx/>
              <a:latin typeface="Aptos"/>
            </a:endParaRPr>
          </a:p>
        </p:txBody>
      </p:sp>
      <p:sp>
        <p:nvSpPr>
          <p:cNvPr id="51" name="Textfeld 16">
            <a:extLst>
              <a:ext uri="{FF2B5EF4-FFF2-40B4-BE49-F238E27FC236}">
                <a16:creationId xmlns:a16="http://schemas.microsoft.com/office/drawing/2014/main" id="{DFADEA38-070C-E3E2-3C55-83210C2BFFD7}"/>
              </a:ext>
            </a:extLst>
          </p:cNvPr>
          <p:cNvSpPr txBox="1"/>
          <p:nvPr/>
        </p:nvSpPr>
        <p:spPr>
          <a:xfrm>
            <a:off x="6275923" y="3228598"/>
            <a:ext cx="3884744" cy="1200329"/>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Arial" pitchFamily="34"/>
                <a:cs typeface="Arial" pitchFamily="34"/>
              </a:rPr>
              <a:t>3D, full-PIC </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dirty="0">
                <a:solidFill>
                  <a:srgbClr val="000000"/>
                </a:solidFill>
                <a:latin typeface="Arial" pitchFamily="34"/>
                <a:cs typeface="Arial" pitchFamily="34"/>
              </a:rPr>
              <a:t>M</a:t>
            </a:r>
            <a:r>
              <a:rPr lang="en-US" sz="1800" b="0" i="0" u="none" strike="noStrike" kern="1200" cap="none" spc="0" baseline="0" dirty="0">
                <a:solidFill>
                  <a:srgbClr val="000000"/>
                </a:solidFill>
                <a:uFillTx/>
                <a:latin typeface="Arial" pitchFamily="34"/>
                <a:cs typeface="Arial" pitchFamily="34"/>
              </a:rPr>
              <a:t>odelling of 50 multi-GeV stages </a:t>
            </a:r>
          </a:p>
          <a:p>
            <a:pPr marL="742950" marR="0" lvl="1"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dirty="0">
                <a:solidFill>
                  <a:srgbClr val="000000"/>
                </a:solidFill>
                <a:latin typeface="Arial" pitchFamily="34"/>
                <a:cs typeface="Arial" pitchFamily="34"/>
              </a:rPr>
              <a:t>I</a:t>
            </a:r>
            <a:r>
              <a:rPr lang="en-US" sz="1800" b="0" i="0" u="none" strike="noStrike" kern="1200" cap="none" spc="0" baseline="0" dirty="0">
                <a:solidFill>
                  <a:srgbClr val="000000"/>
                </a:solidFill>
                <a:uFillTx/>
                <a:latin typeface="Arial" pitchFamily="34"/>
                <a:cs typeface="Arial" pitchFamily="34"/>
              </a:rPr>
              <a:t>dealized transport </a:t>
            </a:r>
          </a:p>
          <a:p>
            <a:pPr marL="742950" marR="0" lvl="1"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dirty="0">
                <a:solidFill>
                  <a:srgbClr val="000000"/>
                </a:solidFill>
                <a:latin typeface="Arial" pitchFamily="34"/>
                <a:cs typeface="Arial" pitchFamily="34"/>
              </a:rPr>
              <a:t>L</a:t>
            </a:r>
            <a:r>
              <a:rPr lang="en-US" sz="1800" b="0" i="0" u="none" strike="noStrike" kern="1200" cap="none" spc="0" baseline="0" dirty="0">
                <a:solidFill>
                  <a:srgbClr val="000000"/>
                </a:solidFill>
                <a:uFillTx/>
                <a:latin typeface="Arial" pitchFamily="34"/>
                <a:cs typeface="Arial" pitchFamily="34"/>
              </a:rPr>
              <a:t>ow witness bunch charge</a:t>
            </a:r>
            <a:endParaRPr lang="en-GB" sz="1800" b="0" i="0" u="none" strike="noStrike" kern="1200" cap="none" spc="0" baseline="0" dirty="0">
              <a:solidFill>
                <a:srgbClr val="000000"/>
              </a:solidFill>
              <a:uFillTx/>
              <a:latin typeface="Arial" pitchFamily="34"/>
              <a:cs typeface="Arial" pitchFamily="34"/>
            </a:endParaRPr>
          </a:p>
        </p:txBody>
      </p:sp>
      <p:sp>
        <p:nvSpPr>
          <p:cNvPr id="59" name="Textfeld 38">
            <a:extLst>
              <a:ext uri="{FF2B5EF4-FFF2-40B4-BE49-F238E27FC236}">
                <a16:creationId xmlns:a16="http://schemas.microsoft.com/office/drawing/2014/main" id="{68845E50-8D5A-04BB-9DEC-E51A3E1E5474}"/>
              </a:ext>
            </a:extLst>
          </p:cNvPr>
          <p:cNvSpPr txBox="1"/>
          <p:nvPr/>
        </p:nvSpPr>
        <p:spPr>
          <a:xfrm>
            <a:off x="6021282" y="5807733"/>
            <a:ext cx="5865917" cy="21544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dirty="0">
                <a:solidFill>
                  <a:srgbClr val="000000"/>
                </a:solidFill>
                <a:uFillTx/>
                <a:latin typeface="Arial" pitchFamily="34"/>
                <a:ea typeface="Times New Roman" pitchFamily="18"/>
                <a:cs typeface="Arial" pitchFamily="34"/>
              </a:rPr>
              <a:t>Fedeli L, Huebl A, et al. SC22: 2022. DOI:10.1109/SC41404.2022.00008</a:t>
            </a:r>
            <a:endParaRPr lang="en-GB" sz="800" b="0" i="0" u="none" strike="noStrike" kern="1200" cap="none" spc="0" baseline="0" dirty="0">
              <a:solidFill>
                <a:srgbClr val="000000"/>
              </a:solidFill>
              <a:uFillTx/>
              <a:latin typeface="Arial" pitchFamily="34"/>
              <a:cs typeface="Arial" pitchFamily="34"/>
            </a:endParaRPr>
          </a:p>
        </p:txBody>
      </p:sp>
      <p:sp>
        <p:nvSpPr>
          <p:cNvPr id="62" name="Textfeld 52">
            <a:extLst>
              <a:ext uri="{FF2B5EF4-FFF2-40B4-BE49-F238E27FC236}">
                <a16:creationId xmlns:a16="http://schemas.microsoft.com/office/drawing/2014/main" id="{9B73AAEB-61EF-4A40-584C-7E1F60AA58A1}"/>
              </a:ext>
            </a:extLst>
          </p:cNvPr>
          <p:cNvSpPr txBox="1"/>
          <p:nvPr/>
        </p:nvSpPr>
        <p:spPr>
          <a:xfrm>
            <a:off x="442907" y="5810608"/>
            <a:ext cx="5544440" cy="33855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1200" cap="none" spc="0" baseline="0" dirty="0">
                <a:solidFill>
                  <a:srgbClr val="000000"/>
                </a:solidFill>
                <a:uFillTx/>
                <a:latin typeface="Arial" pitchFamily="34"/>
                <a:cs typeface="Arial" pitchFamily="34"/>
              </a:rPr>
              <a:t>Open source </a:t>
            </a:r>
            <a:r>
              <a:rPr lang="en-US" sz="800" b="0" i="0" u="none" strike="noStrike" kern="1200" cap="none" spc="0" baseline="0" dirty="0">
                <a:solidFill>
                  <a:srgbClr val="000000"/>
                </a:solidFill>
                <a:uFillTx/>
                <a:latin typeface="Arial" pitchFamily="34"/>
                <a:cs typeface="Arial" pitchFamily="34"/>
                <a:hlinkClick r:id="rId5">
                  <a:extLst>
                    <a:ext uri="{A12FA001-AC4F-418D-AE19-62706E023703}">
                      <ahyp:hlinkClr xmlns:ahyp="http://schemas.microsoft.com/office/drawing/2018/hyperlinkcolor" val="tx"/>
                    </a:ext>
                  </a:extLst>
                </a:hlinkClick>
              </a:rPr>
              <a:t>https://github.com/Angel/FP/Wake-T</a:t>
            </a:r>
            <a:r>
              <a:rPr lang="en-US" sz="800" b="0" i="0" u="none" strike="noStrike" kern="1200" cap="none" spc="0" baseline="0" dirty="0">
                <a:solidFill>
                  <a:srgbClr val="000000"/>
                </a:solidFill>
                <a:uFillTx/>
                <a:latin typeface="Arial" pitchFamily="34"/>
                <a:cs typeface="Arial" pitchFamily="34"/>
              </a:rPr>
              <a:t> moving soon to </a:t>
            </a:r>
            <a:r>
              <a:rPr lang="en-US" sz="800" b="0" i="0" u="none" strike="noStrike" kern="1200" cap="none" spc="0" baseline="0" dirty="0">
                <a:solidFill>
                  <a:srgbClr val="000000"/>
                </a:solidFill>
                <a:uFillTx/>
                <a:latin typeface="Arial" pitchFamily="34"/>
                <a:cs typeface="Arial" pitchFamily="34"/>
                <a:hlinkClick r:id="rId6">
                  <a:extLst>
                    <a:ext uri="{A12FA001-AC4F-418D-AE19-62706E023703}">
                      <ahyp:hlinkClr xmlns:ahyp="http://schemas.microsoft.com/office/drawing/2018/hyperlinkcolor" val="tx"/>
                    </a:ext>
                  </a:extLst>
                </a:hlinkClick>
              </a:rPr>
              <a:t>https://github.com/Wake-T/Wake-T</a:t>
            </a:r>
            <a:endParaRPr lang="en-US" sz="800" b="0" i="0" u="none" strike="noStrike" kern="1200" cap="none" spc="0" baseline="0" dirty="0">
              <a:solidFill>
                <a:srgbClr val="000000"/>
              </a:solidFill>
              <a:uFillTx/>
              <a:latin typeface="Arial" pitchFamily="34"/>
              <a:cs typeface="Arial"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1200" cap="none" spc="0" baseline="0" dirty="0">
                <a:solidFill>
                  <a:srgbClr val="000000"/>
                </a:solidFill>
                <a:uFillTx/>
                <a:latin typeface="Arial" pitchFamily="34"/>
                <a:cs typeface="Arial" pitchFamily="34"/>
              </a:rPr>
              <a:t>Ferran </a:t>
            </a:r>
            <a:r>
              <a:rPr lang="en-US" sz="800" b="0" i="0" u="none" strike="noStrike" kern="1200" cap="none" spc="0" baseline="0" dirty="0" err="1">
                <a:solidFill>
                  <a:srgbClr val="000000"/>
                </a:solidFill>
                <a:uFillTx/>
                <a:latin typeface="Arial" pitchFamily="34"/>
                <a:cs typeface="Arial" pitchFamily="34"/>
              </a:rPr>
              <a:t>Pousa</a:t>
            </a:r>
            <a:r>
              <a:rPr lang="en-US" sz="800" b="0" i="0" u="none" strike="noStrike" kern="1200" cap="none" spc="0" baseline="0" dirty="0">
                <a:solidFill>
                  <a:srgbClr val="000000"/>
                </a:solidFill>
                <a:uFillTx/>
                <a:latin typeface="Arial" pitchFamily="34"/>
                <a:cs typeface="Arial" pitchFamily="34"/>
              </a:rPr>
              <a:t> et al., </a:t>
            </a:r>
            <a:r>
              <a:rPr lang="en-US" sz="800" b="0" i="1" u="none" strike="noStrike" kern="1200" cap="none" spc="0" baseline="0" dirty="0">
                <a:solidFill>
                  <a:srgbClr val="000000"/>
                </a:solidFill>
                <a:uFillTx/>
                <a:latin typeface="Arial" pitchFamily="34"/>
                <a:cs typeface="Arial" pitchFamily="34"/>
              </a:rPr>
              <a:t>in preparation</a:t>
            </a:r>
            <a:endParaRPr lang="en-GB" sz="800" b="0" i="1" u="none" strike="noStrike" kern="1200" cap="none" spc="0" baseline="0" dirty="0">
              <a:solidFill>
                <a:srgbClr val="000000"/>
              </a:solidFill>
              <a:uFillTx/>
              <a:latin typeface="Arial" pitchFamily="34"/>
              <a:cs typeface="Arial" pitchFamily="34"/>
            </a:endParaRPr>
          </a:p>
        </p:txBody>
      </p:sp>
      <p:pic>
        <p:nvPicPr>
          <p:cNvPr id="63" name="Grafik 47">
            <a:extLst>
              <a:ext uri="{FF2B5EF4-FFF2-40B4-BE49-F238E27FC236}">
                <a16:creationId xmlns:a16="http://schemas.microsoft.com/office/drawing/2014/main" id="{E44AC1E5-14DA-4C1B-B326-9378F6C5EEF5}"/>
              </a:ext>
            </a:extLst>
          </p:cNvPr>
          <p:cNvPicPr>
            <a:picLocks noChangeAspect="1"/>
          </p:cNvPicPr>
          <p:nvPr/>
        </p:nvPicPr>
        <p:blipFill>
          <a:blip r:embed="rId7"/>
          <a:stretch>
            <a:fillRect/>
          </a:stretch>
        </p:blipFill>
        <p:spPr>
          <a:xfrm>
            <a:off x="417137" y="2400641"/>
            <a:ext cx="2464720" cy="2070701"/>
          </a:xfrm>
          <a:prstGeom prst="rect">
            <a:avLst/>
          </a:prstGeom>
          <a:noFill/>
          <a:ln cap="flat">
            <a:noFill/>
          </a:ln>
        </p:spPr>
      </p:pic>
      <p:sp>
        <p:nvSpPr>
          <p:cNvPr id="64" name="Textfeld 36">
            <a:extLst>
              <a:ext uri="{FF2B5EF4-FFF2-40B4-BE49-F238E27FC236}">
                <a16:creationId xmlns:a16="http://schemas.microsoft.com/office/drawing/2014/main" id="{B5870BF3-0D1C-5F54-F8FE-5896FF4A17E0}"/>
              </a:ext>
            </a:extLst>
          </p:cNvPr>
          <p:cNvSpPr txBox="1"/>
          <p:nvPr/>
        </p:nvSpPr>
        <p:spPr>
          <a:xfrm>
            <a:off x="2864337" y="3509716"/>
            <a:ext cx="2464720" cy="46166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dirty="0">
                <a:solidFill>
                  <a:srgbClr val="0033A0"/>
                </a:solidFill>
                <a:uFillTx/>
                <a:latin typeface="Arial" pitchFamily="34"/>
                <a:cs typeface="Arial" pitchFamily="34"/>
              </a:rPr>
              <a:t>Numerical convergence: </a:t>
            </a:r>
            <a:br>
              <a:rPr lang="en-US" sz="1200" b="1" i="0" u="none" strike="noStrike" kern="1200" cap="none" spc="0" baseline="0" dirty="0">
                <a:solidFill>
                  <a:srgbClr val="0033A0"/>
                </a:solidFill>
                <a:uFillTx/>
                <a:latin typeface="Arial" pitchFamily="34"/>
                <a:cs typeface="Arial" pitchFamily="34"/>
              </a:rPr>
            </a:br>
            <a:r>
              <a:rPr lang="en-US" sz="1200" b="1" i="0" u="none" strike="noStrike" kern="1200" cap="none" spc="0" baseline="0" dirty="0">
                <a:solidFill>
                  <a:srgbClr val="0033A0"/>
                </a:solidFill>
                <a:uFillTx/>
                <a:latin typeface="Arial" pitchFamily="34"/>
                <a:cs typeface="Arial" pitchFamily="34"/>
              </a:rPr>
              <a:t>7 min on a CPU core</a:t>
            </a:r>
            <a:endParaRPr lang="en-GB" sz="1200" b="1" i="0" u="none" strike="noStrike" kern="1200" cap="none" spc="0" baseline="0" dirty="0">
              <a:solidFill>
                <a:srgbClr val="0033A0"/>
              </a:solidFill>
              <a:uFillTx/>
              <a:latin typeface="Arial" pitchFamily="34"/>
              <a:cs typeface="Arial" pitchFamily="34"/>
            </a:endParaRPr>
          </a:p>
        </p:txBody>
      </p:sp>
      <p:sp>
        <p:nvSpPr>
          <p:cNvPr id="65" name="Textfeld 35">
            <a:extLst>
              <a:ext uri="{FF2B5EF4-FFF2-40B4-BE49-F238E27FC236}">
                <a16:creationId xmlns:a16="http://schemas.microsoft.com/office/drawing/2014/main" id="{E10B8776-414E-FC71-1351-429783D39A54}"/>
              </a:ext>
            </a:extLst>
          </p:cNvPr>
          <p:cNvSpPr txBox="1"/>
          <p:nvPr/>
        </p:nvSpPr>
        <p:spPr>
          <a:xfrm>
            <a:off x="2938861" y="4071876"/>
            <a:ext cx="2951300" cy="1477328"/>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Arial" pitchFamily="34"/>
                <a:cs typeface="Arial" pitchFamily="34"/>
              </a:rPr>
              <a:t>2D cylindrical, quasistatic</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dirty="0">
                <a:solidFill>
                  <a:srgbClr val="000000"/>
                </a:solidFill>
                <a:latin typeface="Arial" pitchFamily="34"/>
                <a:cs typeface="Arial" pitchFamily="34"/>
              </a:rPr>
              <a:t>B</a:t>
            </a:r>
            <a:r>
              <a:rPr lang="en-GB" sz="1800" b="0" i="0" u="none" strike="noStrike" kern="1200" cap="none" spc="0" baseline="0" dirty="0">
                <a:solidFill>
                  <a:srgbClr val="000000"/>
                </a:solidFill>
                <a:uFillTx/>
                <a:latin typeface="Arial" pitchFamily="34"/>
                <a:cs typeface="Arial" pitchFamily="34"/>
              </a:rPr>
              <a:t>eams with nm-scale emittance </a:t>
            </a:r>
            <a:r>
              <a:rPr lang="en-GB" sz="1800" b="0" i="1" u="none" strike="noStrike" kern="1200" cap="none" spc="0" baseline="0" dirty="0">
                <a:solidFill>
                  <a:srgbClr val="000000"/>
                </a:solidFill>
                <a:uFillTx/>
                <a:latin typeface="Arial" pitchFamily="34"/>
                <a:cs typeface="Arial" pitchFamily="34"/>
              </a:rPr>
              <a:t>including ion motion</a:t>
            </a:r>
            <a:r>
              <a:rPr lang="en-GB" sz="1800" b="0" i="0" u="none" strike="noStrike" kern="1200" cap="none" spc="0" baseline="0" dirty="0">
                <a:solidFill>
                  <a:srgbClr val="000000"/>
                </a:solidFill>
                <a:uFillTx/>
                <a:latin typeface="Arial" pitchFamily="34"/>
                <a:cs typeface="Arial" pitchFamily="34"/>
              </a:rPr>
              <a:t>, </a:t>
            </a:r>
            <a:r>
              <a:rPr lang="en-GB" sz="1800" b="1" i="0" u="none" strike="noStrike" kern="1200" cap="none" spc="0" baseline="0" dirty="0">
                <a:solidFill>
                  <a:srgbClr val="000000"/>
                </a:solidFill>
                <a:uFillTx/>
                <a:latin typeface="Arial" pitchFamily="34"/>
                <a:cs typeface="Arial" pitchFamily="34"/>
              </a:rPr>
              <a:t>on a laptop</a:t>
            </a:r>
            <a:endParaRPr lang="en-GB" sz="1800" b="1" i="0" u="none" strike="noStrike" kern="1200" cap="none" spc="0" baseline="0" dirty="0">
              <a:solidFill>
                <a:srgbClr val="000000"/>
              </a:solidFill>
              <a:uFillTx/>
              <a:latin typeface="Aptos"/>
            </a:endParaRPr>
          </a:p>
        </p:txBody>
      </p:sp>
      <p:pic>
        <p:nvPicPr>
          <p:cNvPr id="8" name="Grafik 39" descr="Ein Bild, das Kreis, Grafiken, Schrift, Logo enthält.&#10;&#10;KI-generierte Inhalte können fehlerhaft sein.">
            <a:extLst>
              <a:ext uri="{FF2B5EF4-FFF2-40B4-BE49-F238E27FC236}">
                <a16:creationId xmlns:a16="http://schemas.microsoft.com/office/drawing/2014/main" id="{E1279784-4177-72F6-7697-468ED891754A}"/>
              </a:ext>
            </a:extLst>
          </p:cNvPr>
          <p:cNvPicPr>
            <a:picLocks noChangeAspect="1"/>
          </p:cNvPicPr>
          <p:nvPr/>
        </p:nvPicPr>
        <p:blipFill>
          <a:blip r:embed="rId8"/>
          <a:stretch>
            <a:fillRect/>
          </a:stretch>
        </p:blipFill>
        <p:spPr>
          <a:xfrm>
            <a:off x="125778" y="5353670"/>
            <a:ext cx="693272" cy="652473"/>
          </a:xfrm>
          <a:prstGeom prst="rect">
            <a:avLst/>
          </a:prstGeom>
          <a:noFill/>
          <a:ln cap="flat">
            <a:noFill/>
          </a:ln>
        </p:spPr>
      </p:pic>
      <p:pic>
        <p:nvPicPr>
          <p:cNvPr id="12" name="Grafik 11" descr="Ein Bild, das Schrift, Text, Grafiken, Logo enthält.&#10;&#10;KI-generierte Inhalte können fehlerhaft sein.">
            <a:extLst>
              <a:ext uri="{FF2B5EF4-FFF2-40B4-BE49-F238E27FC236}">
                <a16:creationId xmlns:a16="http://schemas.microsoft.com/office/drawing/2014/main" id="{D8EC7DA2-55EC-5D4C-1A4A-9103CF4899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9617" y="4507798"/>
            <a:ext cx="2464720" cy="766393"/>
          </a:xfrm>
          <a:prstGeom prst="rect">
            <a:avLst/>
          </a:prstGeom>
        </p:spPr>
      </p:pic>
      <p:pic>
        <p:nvPicPr>
          <p:cNvPr id="14" name="Grafik 13">
            <a:extLst>
              <a:ext uri="{FF2B5EF4-FFF2-40B4-BE49-F238E27FC236}">
                <a16:creationId xmlns:a16="http://schemas.microsoft.com/office/drawing/2014/main" id="{D0D26982-9BD8-8317-E83B-976881281A7A}"/>
              </a:ext>
            </a:extLst>
          </p:cNvPr>
          <p:cNvPicPr>
            <a:picLocks noChangeAspect="1"/>
          </p:cNvPicPr>
          <p:nvPr/>
        </p:nvPicPr>
        <p:blipFill>
          <a:blip r:embed="rId10"/>
          <a:stretch>
            <a:fillRect/>
          </a:stretch>
        </p:blipFill>
        <p:spPr>
          <a:xfrm>
            <a:off x="6323995" y="2394720"/>
            <a:ext cx="2895956" cy="796326"/>
          </a:xfrm>
          <a:prstGeom prst="rect">
            <a:avLst/>
          </a:prstGeom>
        </p:spPr>
      </p:pic>
      <p:sp>
        <p:nvSpPr>
          <p:cNvPr id="15" name="Textfeld 14">
            <a:extLst>
              <a:ext uri="{FF2B5EF4-FFF2-40B4-BE49-F238E27FC236}">
                <a16:creationId xmlns:a16="http://schemas.microsoft.com/office/drawing/2014/main" id="{B58AFABA-47C3-E53A-5AA1-3939848ECE1A}"/>
              </a:ext>
            </a:extLst>
          </p:cNvPr>
          <p:cNvSpPr txBox="1"/>
          <p:nvPr/>
        </p:nvSpPr>
        <p:spPr>
          <a:xfrm>
            <a:off x="245905" y="1139537"/>
            <a:ext cx="1274708"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E.g. using:</a:t>
            </a:r>
            <a:endParaRPr lang="en-GB" dirty="0">
              <a:latin typeface="Arial" panose="020B0604020202020204" pitchFamily="34" charset="0"/>
              <a:cs typeface="Arial" panose="020B0604020202020204" pitchFamily="34" charset="0"/>
            </a:endParaRPr>
          </a:p>
        </p:txBody>
      </p:sp>
      <p:sp>
        <p:nvSpPr>
          <p:cNvPr id="16" name="Textfeld 18">
            <a:extLst>
              <a:ext uri="{FF2B5EF4-FFF2-40B4-BE49-F238E27FC236}">
                <a16:creationId xmlns:a16="http://schemas.microsoft.com/office/drawing/2014/main" id="{8AC5AAA7-CE91-4292-C70C-FF6A490F8442}"/>
              </a:ext>
            </a:extLst>
          </p:cNvPr>
          <p:cNvSpPr txBox="1"/>
          <p:nvPr/>
        </p:nvSpPr>
        <p:spPr>
          <a:xfrm>
            <a:off x="7261537" y="5967166"/>
            <a:ext cx="3645319" cy="21544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1200" cap="none" spc="0" baseline="0" dirty="0">
                <a:solidFill>
                  <a:srgbClr val="000000"/>
                </a:solidFill>
                <a:uFillTx/>
                <a:latin typeface="Arial" pitchFamily="34"/>
                <a:ea typeface="Avenir"/>
                <a:cs typeface="Arial" pitchFamily="34"/>
              </a:rPr>
              <a:t>J-L Vay et al., </a:t>
            </a:r>
            <a:r>
              <a:rPr lang="en-US" sz="800" b="0" i="0" u="none" strike="noStrike" kern="1200" cap="none" spc="0" baseline="0" dirty="0" err="1">
                <a:solidFill>
                  <a:srgbClr val="000000"/>
                </a:solidFill>
                <a:uFillTx/>
                <a:latin typeface="Arial" pitchFamily="34"/>
                <a:ea typeface="Avenir"/>
                <a:cs typeface="Arial" pitchFamily="34"/>
              </a:rPr>
              <a:t>WarpX</a:t>
            </a:r>
            <a:r>
              <a:rPr lang="en-US" sz="800" b="0" i="0" u="none" strike="noStrike" kern="1200" cap="none" spc="0" baseline="0" dirty="0">
                <a:solidFill>
                  <a:srgbClr val="000000"/>
                </a:solidFill>
                <a:uFillTx/>
                <a:latin typeface="Arial" pitchFamily="34"/>
                <a:ea typeface="Avenir"/>
                <a:cs typeface="Arial" pitchFamily="34"/>
              </a:rPr>
              <a:t> MS FY23.1 and FY23.2 (2023); </a:t>
            </a:r>
            <a:endParaRPr lang="en-GB" sz="800" b="0" i="0" u="none" strike="noStrike" kern="1200" cap="none" spc="0" baseline="0" dirty="0">
              <a:solidFill>
                <a:srgbClr val="000000"/>
              </a:solidFill>
              <a:uFillTx/>
              <a:latin typeface="Arial" pitchFamily="34"/>
              <a:cs typeface="Arial" pitchFamily="34"/>
            </a:endParaRPr>
          </a:p>
        </p:txBody>
      </p:sp>
      <p:pic>
        <p:nvPicPr>
          <p:cNvPr id="18" name="Grafik 17" descr="Ein Bild, das Screenshot, Grafiken, Text, Schrift enthält.&#10;&#10;KI-generierte Inhalte können fehlerhaft sein.">
            <a:extLst>
              <a:ext uri="{FF2B5EF4-FFF2-40B4-BE49-F238E27FC236}">
                <a16:creationId xmlns:a16="http://schemas.microsoft.com/office/drawing/2014/main" id="{7CAD83B3-903D-A877-9F02-B0ED587DE52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5905" y="1778748"/>
            <a:ext cx="3060089" cy="709205"/>
          </a:xfrm>
          <a:prstGeom prst="rect">
            <a:avLst/>
          </a:prstGeom>
        </p:spPr>
      </p:pic>
      <p:pic>
        <p:nvPicPr>
          <p:cNvPr id="19" name="Grafik 15" descr="Ein Bild, das Kleidung, Text, Person, Anzug enthält.&#10;&#10;KI-generierte Inhalte können fehlerhaft sein.">
            <a:extLst>
              <a:ext uri="{FF2B5EF4-FFF2-40B4-BE49-F238E27FC236}">
                <a16:creationId xmlns:a16="http://schemas.microsoft.com/office/drawing/2014/main" id="{EB38551C-6202-5516-FA11-1D6B45727C95}"/>
              </a:ext>
            </a:extLst>
          </p:cNvPr>
          <p:cNvPicPr>
            <a:picLocks noChangeAspect="1"/>
          </p:cNvPicPr>
          <p:nvPr/>
        </p:nvPicPr>
        <p:blipFill>
          <a:blip r:embed="rId12"/>
          <a:stretch>
            <a:fillRect/>
          </a:stretch>
        </p:blipFill>
        <p:spPr>
          <a:xfrm>
            <a:off x="6258403" y="4428927"/>
            <a:ext cx="2054419" cy="1370587"/>
          </a:xfrm>
          <a:prstGeom prst="rect">
            <a:avLst/>
          </a:prstGeom>
          <a:noFill/>
          <a:ln cap="flat">
            <a:noFill/>
          </a:ln>
        </p:spPr>
      </p:pic>
      <p:sp>
        <p:nvSpPr>
          <p:cNvPr id="20" name="Rectangle 8">
            <a:extLst>
              <a:ext uri="{FF2B5EF4-FFF2-40B4-BE49-F238E27FC236}">
                <a16:creationId xmlns:a16="http://schemas.microsoft.com/office/drawing/2014/main" id="{E7425A30-1CC2-D99C-9BF9-8FE7B5EA2D28}"/>
              </a:ext>
            </a:extLst>
          </p:cNvPr>
          <p:cNvSpPr/>
          <p:nvPr/>
        </p:nvSpPr>
        <p:spPr>
          <a:xfrm>
            <a:off x="8312822" y="4672581"/>
            <a:ext cx="3777578" cy="1117095"/>
          </a:xfrm>
          <a:prstGeom prst="rect">
            <a:avLst/>
          </a:prstGeom>
          <a:solidFill>
            <a:srgbClr val="61C4D3"/>
          </a:solidFill>
          <a:ln cap="flat">
            <a:noFill/>
            <a:prstDash val="solid"/>
          </a:ln>
        </p:spPr>
        <p:txBody>
          <a:bodyPr vert="horz" wrap="square" lIns="274320" tIns="137160" rIns="274320" bIns="13716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dirty="0">
                <a:solidFill>
                  <a:srgbClr val="000000"/>
                </a:solidFill>
                <a:uFillTx/>
                <a:latin typeface="Arial" pitchFamily="34"/>
                <a:cs typeface="Arial" pitchFamily="34"/>
              </a:rPr>
              <a:t>2022 Gordon Bell Prize:</a:t>
            </a:r>
            <a:r>
              <a:rPr lang="en-GB" sz="1800" b="0" i="0" u="none" strike="noStrike" kern="1200" cap="none" spc="0" baseline="0" dirty="0">
                <a:solidFill>
                  <a:srgbClr val="000000"/>
                </a:solidFill>
                <a:uFillTx/>
                <a:latin typeface="Arial" pitchFamily="34"/>
                <a:cs typeface="Arial" pitchFamily="34"/>
              </a:rPr>
              <a:t> </a:t>
            </a:r>
            <a:r>
              <a:rPr lang="en-GB" sz="1800" b="0" i="0" u="none" strike="noStrike" kern="0" cap="none" spc="0" baseline="0" dirty="0">
                <a:solidFill>
                  <a:srgbClr val="000000"/>
                </a:solidFill>
                <a:uFillTx/>
                <a:latin typeface="Arial" pitchFamily="34"/>
                <a:cs typeface="Arial" pitchFamily="34"/>
              </a:rPr>
              <a:t>one of the most prestigious awards in high-performance computing.</a:t>
            </a:r>
          </a:p>
        </p:txBody>
      </p:sp>
      <p:sp>
        <p:nvSpPr>
          <p:cNvPr id="21" name="Textfeld 36">
            <a:extLst>
              <a:ext uri="{FF2B5EF4-FFF2-40B4-BE49-F238E27FC236}">
                <a16:creationId xmlns:a16="http://schemas.microsoft.com/office/drawing/2014/main" id="{33936F99-3A93-4FF3-3465-0446064CC0D6}"/>
              </a:ext>
            </a:extLst>
          </p:cNvPr>
          <p:cNvSpPr txBox="1"/>
          <p:nvPr/>
        </p:nvSpPr>
        <p:spPr>
          <a:xfrm>
            <a:off x="2938861" y="2792883"/>
            <a:ext cx="2464720" cy="46166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dirty="0">
                <a:solidFill>
                  <a:srgbClr val="0033A0"/>
                </a:solidFill>
                <a:uFillTx/>
                <a:latin typeface="Arial" pitchFamily="34"/>
                <a:cs typeface="Arial" pitchFamily="34"/>
              </a:rPr>
              <a:t>Numerical convergence: </a:t>
            </a:r>
            <a:br>
              <a:rPr lang="en-US" sz="1200" b="1" i="0" u="none" strike="noStrike" kern="1200" cap="none" spc="0" baseline="0" dirty="0">
                <a:solidFill>
                  <a:srgbClr val="0033A0"/>
                </a:solidFill>
                <a:uFillTx/>
                <a:latin typeface="Arial" pitchFamily="34"/>
                <a:cs typeface="Arial" pitchFamily="34"/>
              </a:rPr>
            </a:br>
            <a:r>
              <a:rPr lang="en-US" sz="1200" b="1" i="0" u="none" strike="noStrike" kern="1200" cap="none" spc="0" baseline="0" dirty="0">
                <a:solidFill>
                  <a:srgbClr val="0033A0"/>
                </a:solidFill>
                <a:uFillTx/>
                <a:latin typeface="Arial" pitchFamily="34"/>
                <a:cs typeface="Arial" pitchFamily="34"/>
              </a:rPr>
              <a:t>9 </a:t>
            </a:r>
            <a:r>
              <a:rPr lang="en-US" sz="1200" b="1" i="0" u="none" strike="noStrike" kern="1200" cap="none" spc="0" baseline="0" dirty="0" err="1">
                <a:solidFill>
                  <a:srgbClr val="0033A0"/>
                </a:solidFill>
                <a:uFillTx/>
                <a:latin typeface="Arial" pitchFamily="34"/>
                <a:cs typeface="Arial" pitchFamily="34"/>
              </a:rPr>
              <a:t>hrs</a:t>
            </a:r>
            <a:r>
              <a:rPr lang="en-US" sz="1200" b="1" i="0" u="none" strike="noStrike" kern="1200" cap="none" spc="0" baseline="0" dirty="0">
                <a:solidFill>
                  <a:srgbClr val="0033A0"/>
                </a:solidFill>
                <a:uFillTx/>
                <a:latin typeface="Arial" pitchFamily="34"/>
                <a:cs typeface="Arial" pitchFamily="34"/>
              </a:rPr>
              <a:t> on a NVIDIA 100 GPU</a:t>
            </a:r>
            <a:endParaRPr lang="en-GB" sz="1200" b="1" i="0" u="none" strike="noStrike" kern="1200" cap="none" spc="0" baseline="0" dirty="0">
              <a:solidFill>
                <a:srgbClr val="0033A0"/>
              </a:solidFill>
              <a:uFillTx/>
              <a:latin typeface="Arial" pitchFamily="34"/>
              <a:cs typeface="Arial" pitchFamily="34"/>
            </a:endParaRPr>
          </a:p>
        </p:txBody>
      </p:sp>
      <p:cxnSp>
        <p:nvCxnSpPr>
          <p:cNvPr id="23" name="Gerade Verbindung mit Pfeil 22">
            <a:extLst>
              <a:ext uri="{FF2B5EF4-FFF2-40B4-BE49-F238E27FC236}">
                <a16:creationId xmlns:a16="http://schemas.microsoft.com/office/drawing/2014/main" id="{54659990-7D4B-D8E4-7F73-2CA612B3F431}"/>
              </a:ext>
            </a:extLst>
          </p:cNvPr>
          <p:cNvCxnSpPr>
            <a:cxnSpLocks/>
          </p:cNvCxnSpPr>
          <p:nvPr/>
        </p:nvCxnSpPr>
        <p:spPr>
          <a:xfrm flipH="1">
            <a:off x="2495598" y="3003176"/>
            <a:ext cx="686873" cy="33011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Gerade Verbindung mit Pfeil 24">
            <a:extLst>
              <a:ext uri="{FF2B5EF4-FFF2-40B4-BE49-F238E27FC236}">
                <a16:creationId xmlns:a16="http://schemas.microsoft.com/office/drawing/2014/main" id="{F8E42151-FEE6-23D0-1496-93D143741B0F}"/>
              </a:ext>
            </a:extLst>
          </p:cNvPr>
          <p:cNvCxnSpPr/>
          <p:nvPr/>
        </p:nvCxnSpPr>
        <p:spPr>
          <a:xfrm flipH="1" flipV="1">
            <a:off x="2495598" y="3509716"/>
            <a:ext cx="695837" cy="24313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 name="Grafik 39" descr="Ein Bild, das Kreis, Grafiken, Schrift, Logo enthält.&#10;&#10;KI-generierte Inhalte können fehlerhaft sein.">
            <a:extLst>
              <a:ext uri="{FF2B5EF4-FFF2-40B4-BE49-F238E27FC236}">
                <a16:creationId xmlns:a16="http://schemas.microsoft.com/office/drawing/2014/main" id="{68D579ED-0E84-8C20-8A33-30CFD417C1E6}"/>
              </a:ext>
            </a:extLst>
          </p:cNvPr>
          <p:cNvPicPr>
            <a:picLocks noChangeAspect="1"/>
          </p:cNvPicPr>
          <p:nvPr/>
        </p:nvPicPr>
        <p:blipFill>
          <a:blip r:embed="rId8"/>
          <a:stretch>
            <a:fillRect/>
          </a:stretch>
        </p:blipFill>
        <p:spPr>
          <a:xfrm>
            <a:off x="4150930" y="1785717"/>
            <a:ext cx="693272" cy="652473"/>
          </a:xfrm>
          <a:prstGeom prst="rect">
            <a:avLst/>
          </a:prstGeom>
          <a:noFill/>
          <a:ln cap="flat">
            <a:noFill/>
          </a:ln>
        </p:spPr>
      </p:pic>
      <p:pic>
        <p:nvPicPr>
          <p:cNvPr id="4" name="Grafik 37" descr="Ein Bild, das Text, Schrift, Symbol, Grafiken enthält.&#10;&#10;KI-generierte Inhalte können fehlerhaft sein.">
            <a:extLst>
              <a:ext uri="{FF2B5EF4-FFF2-40B4-BE49-F238E27FC236}">
                <a16:creationId xmlns:a16="http://schemas.microsoft.com/office/drawing/2014/main" id="{37650E04-9FD6-D075-0881-F40E535AF348}"/>
              </a:ext>
            </a:extLst>
          </p:cNvPr>
          <p:cNvPicPr>
            <a:picLocks noChangeAspect="1"/>
          </p:cNvPicPr>
          <p:nvPr/>
        </p:nvPicPr>
        <p:blipFill>
          <a:blip r:embed="rId13"/>
          <a:stretch>
            <a:fillRect/>
          </a:stretch>
        </p:blipFill>
        <p:spPr>
          <a:xfrm>
            <a:off x="3416399" y="1886980"/>
            <a:ext cx="683852" cy="518912"/>
          </a:xfrm>
          <a:prstGeom prst="rect">
            <a:avLst/>
          </a:prstGeom>
          <a:noFill/>
          <a:ln w="38103" cap="flat">
            <a:solidFill>
              <a:srgbClr val="FFFFFF"/>
            </a:solidFill>
            <a:prstDash val="solid"/>
            <a:miter/>
          </a:ln>
        </p:spPr>
      </p:pic>
    </p:spTree>
    <p:extLst>
      <p:ext uri="{BB962C8B-B14F-4D97-AF65-F5344CB8AC3E}">
        <p14:creationId xmlns:p14="http://schemas.microsoft.com/office/powerpoint/2010/main" val="184143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9" grpId="0"/>
      <p:bldP spid="16" grpId="0"/>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94D0E-1E8F-0CE4-C223-5BEC28BBF72B}"/>
            </a:ext>
          </a:extLst>
        </p:cNvPr>
        <p:cNvGrpSpPr/>
        <p:nvPr/>
      </p:nvGrpSpPr>
      <p:grpSpPr>
        <a:xfrm>
          <a:off x="0" y="0"/>
          <a:ext cx="0" cy="0"/>
          <a:chOff x="0" y="0"/>
          <a:chExt cx="0" cy="0"/>
        </a:xfrm>
      </p:grpSpPr>
      <p:sp>
        <p:nvSpPr>
          <p:cNvPr id="3" name="Foliennummernplatzhalter 4">
            <a:extLst>
              <a:ext uri="{FF2B5EF4-FFF2-40B4-BE49-F238E27FC236}">
                <a16:creationId xmlns:a16="http://schemas.microsoft.com/office/drawing/2014/main" id="{8C06D848-CCA7-7D5E-72E9-52481D2D51EC}"/>
              </a:ext>
            </a:extLst>
          </p:cNvPr>
          <p:cNvSpPr txBox="1"/>
          <p:nvPr/>
        </p:nvSpPr>
        <p:spPr>
          <a:xfrm>
            <a:off x="11107545" y="6383847"/>
            <a:ext cx="681255"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dirty="0">
                <a:solidFill>
                  <a:srgbClr val="0033A0"/>
                </a:solidFill>
                <a:uFillTx/>
                <a:latin typeface="Arial"/>
              </a:rPr>
              <a:t>4</a:t>
            </a:r>
            <a:r>
              <a:rPr lang="en-US" sz="1000" dirty="0">
                <a:solidFill>
                  <a:srgbClr val="0033A0"/>
                </a:solidFill>
                <a:latin typeface="Arial"/>
              </a:rPr>
              <a:t> / 15</a:t>
            </a:r>
            <a:endParaRPr lang="en-US" sz="1000" b="0" i="0" u="none" strike="noStrike" kern="1200" cap="none" spc="0" baseline="0" dirty="0">
              <a:solidFill>
                <a:srgbClr val="0033A0"/>
              </a:solidFill>
              <a:uFillTx/>
              <a:latin typeface="Arial"/>
            </a:endParaRPr>
          </a:p>
        </p:txBody>
      </p:sp>
      <p:sp>
        <p:nvSpPr>
          <p:cNvPr id="29" name="Fußzeilenplatzhalter 3">
            <a:extLst>
              <a:ext uri="{FF2B5EF4-FFF2-40B4-BE49-F238E27FC236}">
                <a16:creationId xmlns:a16="http://schemas.microsoft.com/office/drawing/2014/main" id="{F897DDA5-A4B4-DBCB-6C98-C91AA92FC483}"/>
              </a:ext>
            </a:extLst>
          </p:cNvPr>
          <p:cNvSpPr txBox="1"/>
          <p:nvPr/>
        </p:nvSpPr>
        <p:spPr>
          <a:xfrm>
            <a:off x="4259266" y="6383847"/>
            <a:ext cx="6572222"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33A0"/>
                </a:solidFill>
                <a:uFillTx/>
                <a:latin typeface="Arial"/>
              </a:rPr>
              <a:t>High-Gradient Wakefield Accelerators, ESPP Symposium Venice 2025</a:t>
            </a:r>
          </a:p>
        </p:txBody>
      </p:sp>
      <p:sp>
        <p:nvSpPr>
          <p:cNvPr id="30" name="Datumsplatzhalter 39">
            <a:extLst>
              <a:ext uri="{FF2B5EF4-FFF2-40B4-BE49-F238E27FC236}">
                <a16:creationId xmlns:a16="http://schemas.microsoft.com/office/drawing/2014/main" id="{3A07B0D2-22E5-0DD3-5D90-94155EB237AB}"/>
              </a:ext>
            </a:extLst>
          </p:cNvPr>
          <p:cNvSpPr txBox="1"/>
          <p:nvPr/>
        </p:nvSpPr>
        <p:spPr>
          <a:xfrm>
            <a:off x="2495598" y="6378351"/>
            <a:ext cx="1620792"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0033A0"/>
                </a:solidFill>
                <a:uFillTx/>
                <a:latin typeface="Arial"/>
              </a:rPr>
              <a:t>23.06.2025</a:t>
            </a:r>
            <a:endParaRPr lang="en-GB" sz="1000" b="0" i="0" u="none" strike="noStrike" kern="1200" cap="none" spc="0" baseline="0">
              <a:solidFill>
                <a:srgbClr val="0033A0"/>
              </a:solidFill>
              <a:uFillTx/>
              <a:latin typeface="Arial"/>
            </a:endParaRPr>
          </a:p>
        </p:txBody>
      </p:sp>
      <p:sp>
        <p:nvSpPr>
          <p:cNvPr id="44" name="Textfeld 43">
            <a:extLst>
              <a:ext uri="{FF2B5EF4-FFF2-40B4-BE49-F238E27FC236}">
                <a16:creationId xmlns:a16="http://schemas.microsoft.com/office/drawing/2014/main" id="{AAE17CD7-8AA7-EAB3-A34E-A4F00A60DF97}"/>
              </a:ext>
            </a:extLst>
          </p:cNvPr>
          <p:cNvSpPr txBox="1"/>
          <p:nvPr/>
        </p:nvSpPr>
        <p:spPr>
          <a:xfrm>
            <a:off x="3320461" y="2228393"/>
            <a:ext cx="5561382" cy="277000"/>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0033A0"/>
                </a:solidFill>
                <a:uFillTx/>
                <a:latin typeface="Arial"/>
              </a:rPr>
              <a:t>Collider Parameter Optimization</a:t>
            </a:r>
            <a:endParaRPr lang="en-GB" sz="1800" b="1" i="0" u="none" strike="noStrike" kern="1200" cap="none" spc="0" baseline="0" dirty="0">
              <a:solidFill>
                <a:srgbClr val="0033A0"/>
              </a:solidFill>
              <a:uFillTx/>
              <a:latin typeface="Arial"/>
            </a:endParaRPr>
          </a:p>
        </p:txBody>
      </p:sp>
      <p:sp>
        <p:nvSpPr>
          <p:cNvPr id="55" name="Textfeld 54">
            <a:extLst>
              <a:ext uri="{FF2B5EF4-FFF2-40B4-BE49-F238E27FC236}">
                <a16:creationId xmlns:a16="http://schemas.microsoft.com/office/drawing/2014/main" id="{36DD886C-E4E7-F749-121D-9408BCA94916}"/>
              </a:ext>
            </a:extLst>
          </p:cNvPr>
          <p:cNvSpPr txBox="1"/>
          <p:nvPr/>
        </p:nvSpPr>
        <p:spPr>
          <a:xfrm>
            <a:off x="0" y="1390837"/>
            <a:ext cx="12192000" cy="461665"/>
          </a:xfrm>
          <a:prstGeom prst="rect">
            <a:avLst/>
          </a:prstGeom>
          <a:noFill/>
        </p:spPr>
        <p:txBody>
          <a:bodyPr wrap="square" rtlCol="0">
            <a:spAutoFit/>
          </a:bodyPr>
          <a:lstStyle/>
          <a:p>
            <a:pPr algn="ctr"/>
            <a:r>
              <a:rPr lang="en-GB" sz="2400" b="1" dirty="0">
                <a:solidFill>
                  <a:srgbClr val="61C4D3"/>
                </a:solidFill>
                <a:latin typeface="Arial" panose="020B0604020202020204" pitchFamily="34" charset="0"/>
                <a:cs typeface="Arial" panose="020B0604020202020204" pitchFamily="34" charset="0"/>
                <a:sym typeface="Wingdings" panose="05000000000000000000" pitchFamily="2" charset="2"/>
              </a:rPr>
              <a:t> </a:t>
            </a:r>
            <a:r>
              <a:rPr lang="en-GB" sz="2400" b="1" dirty="0">
                <a:solidFill>
                  <a:srgbClr val="61C4D3"/>
                </a:solidFill>
                <a:latin typeface="Arial" panose="020B0604020202020204" pitchFamily="34" charset="0"/>
                <a:cs typeface="Arial" panose="020B0604020202020204" pitchFamily="34" charset="0"/>
              </a:rPr>
              <a:t>and parameter tuning using, e.g., machine learning</a:t>
            </a:r>
          </a:p>
        </p:txBody>
      </p:sp>
      <p:sp>
        <p:nvSpPr>
          <p:cNvPr id="9" name="Titel 1">
            <a:extLst>
              <a:ext uri="{FF2B5EF4-FFF2-40B4-BE49-F238E27FC236}">
                <a16:creationId xmlns:a16="http://schemas.microsoft.com/office/drawing/2014/main" id="{B799820A-9DAB-598C-1BB4-5B922D94CED9}"/>
              </a:ext>
            </a:extLst>
          </p:cNvPr>
          <p:cNvSpPr txBox="1">
            <a:spLocks noGrp="1"/>
          </p:cNvSpPr>
          <p:nvPr>
            <p:ph type="title"/>
          </p:nvPr>
        </p:nvSpPr>
        <p:spPr>
          <a:xfrm>
            <a:off x="407986" y="373596"/>
            <a:ext cx="11376022" cy="1065742"/>
          </a:xfrm>
        </p:spPr>
        <p:txBody>
          <a:bodyPr anchorCtr="1"/>
          <a:lstStyle/>
          <a:p>
            <a:pPr lvl="0" algn="ctr"/>
            <a:r>
              <a:rPr lang="en-GB" dirty="0"/>
              <a:t>Progress in Simulation Tools Enables Collider Physics Studies</a:t>
            </a:r>
            <a:endParaRPr lang="en-GB" sz="2400" dirty="0">
              <a:solidFill>
                <a:srgbClr val="61C4D3"/>
              </a:solidFill>
            </a:endParaRPr>
          </a:p>
        </p:txBody>
      </p:sp>
      <p:pic>
        <p:nvPicPr>
          <p:cNvPr id="4" name="Grafik 3">
            <a:extLst>
              <a:ext uri="{FF2B5EF4-FFF2-40B4-BE49-F238E27FC236}">
                <a16:creationId xmlns:a16="http://schemas.microsoft.com/office/drawing/2014/main" id="{60520494-38DB-7365-E95A-B286C89065D2}"/>
              </a:ext>
            </a:extLst>
          </p:cNvPr>
          <p:cNvPicPr>
            <a:picLocks noChangeAspect="1"/>
          </p:cNvPicPr>
          <p:nvPr/>
        </p:nvPicPr>
        <p:blipFill>
          <a:blip r:embed="rId3"/>
          <a:stretch>
            <a:fillRect/>
          </a:stretch>
        </p:blipFill>
        <p:spPr>
          <a:xfrm>
            <a:off x="4126585" y="2548699"/>
            <a:ext cx="3797495" cy="2286117"/>
          </a:xfrm>
          <a:prstGeom prst="rect">
            <a:avLst/>
          </a:prstGeom>
        </p:spPr>
      </p:pic>
      <p:sp>
        <p:nvSpPr>
          <p:cNvPr id="5" name="Textfeld 4">
            <a:extLst>
              <a:ext uri="{FF2B5EF4-FFF2-40B4-BE49-F238E27FC236}">
                <a16:creationId xmlns:a16="http://schemas.microsoft.com/office/drawing/2014/main" id="{B9E2C683-EABA-8570-18FB-6A10009EBD2E}"/>
              </a:ext>
            </a:extLst>
          </p:cNvPr>
          <p:cNvSpPr txBox="1"/>
          <p:nvPr/>
        </p:nvSpPr>
        <p:spPr>
          <a:xfrm>
            <a:off x="3870712" y="4887310"/>
            <a:ext cx="5044966" cy="523220"/>
          </a:xfrm>
          <a:prstGeom prst="rect">
            <a:avLst/>
          </a:prstGeom>
          <a:noFill/>
        </p:spPr>
        <p:txBody>
          <a:bodyPr wrap="square" rtlCol="0">
            <a:spAutoFit/>
          </a:bodyPr>
          <a:lstStyle/>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Bayesian optimisation of machine parameters</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Enables </a:t>
            </a:r>
            <a:r>
              <a:rPr lang="en-GB" sz="1400" dirty="0">
                <a:effectLst/>
                <a:latin typeface="Arial" panose="020B0604020202020204" pitchFamily="34" charset="0"/>
                <a:ea typeface="Times New Roman" panose="02020603050405020304" pitchFamily="18" charset="0"/>
                <a:cs typeface="Arial" panose="020B0604020202020204" pitchFamily="34" charset="0"/>
              </a:rPr>
              <a:t>transverse tolerances</a:t>
            </a:r>
            <a:r>
              <a:rPr lang="en-GB" sz="1400" dirty="0">
                <a:latin typeface="Arial" panose="020B0604020202020204" pitchFamily="34" charset="0"/>
                <a:cs typeface="Arial" panose="020B0604020202020204" pitchFamily="34" charset="0"/>
              </a:rPr>
              <a:t> studies</a:t>
            </a:r>
          </a:p>
        </p:txBody>
      </p:sp>
      <p:sp>
        <p:nvSpPr>
          <p:cNvPr id="6" name="Textfeld 5">
            <a:extLst>
              <a:ext uri="{FF2B5EF4-FFF2-40B4-BE49-F238E27FC236}">
                <a16:creationId xmlns:a16="http://schemas.microsoft.com/office/drawing/2014/main" id="{EFAE74F5-D9D9-1462-728E-D167968CDB26}"/>
              </a:ext>
            </a:extLst>
          </p:cNvPr>
          <p:cNvSpPr txBox="1"/>
          <p:nvPr/>
        </p:nvSpPr>
        <p:spPr>
          <a:xfrm>
            <a:off x="3842227" y="5393993"/>
            <a:ext cx="5763931" cy="584775"/>
          </a:xfrm>
          <a:prstGeom prst="rect">
            <a:avLst/>
          </a:prstGeom>
          <a:noFill/>
        </p:spPr>
        <p:txBody>
          <a:bodyPr wrap="square" rtlCol="0">
            <a:spAutoFit/>
          </a:bodyPr>
          <a:lstStyle/>
          <a:p>
            <a:r>
              <a:rPr lang="en-GB" sz="800" dirty="0">
                <a:effectLst/>
                <a:latin typeface="Arial" panose="020B0604020202020204" pitchFamily="34" charset="0"/>
                <a:ea typeface="Calibri" panose="020F0502020204030204" pitchFamily="34" charset="0"/>
                <a:cs typeface="Arial" panose="020B0604020202020204" pitchFamily="34" charset="0"/>
              </a:rPr>
              <a:t>Chen et al, TUPS012</a:t>
            </a:r>
            <a:r>
              <a:rPr lang="en-GB" sz="800" dirty="0">
                <a:latin typeface="Arial" panose="020B0604020202020204" pitchFamily="34" charset="0"/>
                <a:ea typeface="Calibri" panose="020F0502020204030204" pitchFamily="34" charset="0"/>
                <a:cs typeface="Arial" panose="020B0604020202020204" pitchFamily="34" charset="0"/>
              </a:rPr>
              <a:t>, ABEL: the Adaptable Beginning-to-End LINAC Simulation Framework, Proceedings of IPAC (2025)</a:t>
            </a:r>
          </a:p>
          <a:p>
            <a:r>
              <a:rPr lang="en-GB" sz="800" dirty="0">
                <a:latin typeface="Arial" panose="020B0604020202020204" pitchFamily="34" charset="0"/>
                <a:ea typeface="Calibri" panose="020F0502020204030204" pitchFamily="34" charset="0"/>
                <a:cs typeface="Arial" panose="020B0604020202020204" pitchFamily="34" charset="0"/>
              </a:rPr>
              <a:t>Adli et al, TUPS011, Transverse Tolerance in the Plasma-Wakefield Acceleration Blowout Regime, Proceedings of IPAC (2025)</a:t>
            </a:r>
            <a:endParaRPr lang="en-GB" sz="800" dirty="0">
              <a:latin typeface="Arial" panose="020B0604020202020204" pitchFamily="34" charset="0"/>
              <a:cs typeface="Arial" panose="020B0604020202020204" pitchFamily="34" charset="0"/>
            </a:endParaRPr>
          </a:p>
          <a:p>
            <a:endParaRPr lang="en-GB" sz="800" dirty="0">
              <a:latin typeface="Arial" panose="020B0604020202020204" pitchFamily="34" charset="0"/>
              <a:cs typeface="Arial" panose="020B0604020202020204" pitchFamily="34" charset="0"/>
            </a:endParaRPr>
          </a:p>
        </p:txBody>
      </p:sp>
      <p:pic>
        <p:nvPicPr>
          <p:cNvPr id="7" name="Grafik 45" descr="Ein Bild, das Schrift, Logo, Grafiken, Symbol enthält.&#10;&#10;KI-generierte Inhalte können fehlerhaft sein.">
            <a:extLst>
              <a:ext uri="{FF2B5EF4-FFF2-40B4-BE49-F238E27FC236}">
                <a16:creationId xmlns:a16="http://schemas.microsoft.com/office/drawing/2014/main" id="{1BC72E57-546A-D76E-4B29-80538C88E969}"/>
              </a:ext>
            </a:extLst>
          </p:cNvPr>
          <p:cNvPicPr>
            <a:picLocks noChangeAspect="1"/>
          </p:cNvPicPr>
          <p:nvPr/>
        </p:nvPicPr>
        <p:blipFill>
          <a:blip r:embed="rId4"/>
          <a:stretch>
            <a:fillRect/>
          </a:stretch>
        </p:blipFill>
        <p:spPr>
          <a:xfrm>
            <a:off x="2719671" y="2196663"/>
            <a:ext cx="1432723" cy="538527"/>
          </a:xfrm>
          <a:prstGeom prst="rect">
            <a:avLst/>
          </a:prstGeom>
          <a:noFill/>
          <a:ln cap="flat">
            <a:noFill/>
          </a:ln>
        </p:spPr>
      </p:pic>
    </p:spTree>
    <p:extLst>
      <p:ext uri="{BB962C8B-B14F-4D97-AF65-F5344CB8AC3E}">
        <p14:creationId xmlns:p14="http://schemas.microsoft.com/office/powerpoint/2010/main" val="2042212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7F9F9-C104-A5ED-E905-216093DE5854}"/>
            </a:ext>
          </a:extLst>
        </p:cNvPr>
        <p:cNvGrpSpPr/>
        <p:nvPr/>
      </p:nvGrpSpPr>
      <p:grpSpPr>
        <a:xfrm>
          <a:off x="0" y="0"/>
          <a:ext cx="0" cy="0"/>
          <a:chOff x="0" y="0"/>
          <a:chExt cx="0" cy="0"/>
        </a:xfrm>
      </p:grpSpPr>
      <p:pic>
        <p:nvPicPr>
          <p:cNvPr id="54" name="Grafik 6" descr="Ein Bild, das Maschine, Bautechnik, Industrie, Stahl enthält.&#10;&#10;Automatisch generierte Beschreibung">
            <a:extLst>
              <a:ext uri="{FF2B5EF4-FFF2-40B4-BE49-F238E27FC236}">
                <a16:creationId xmlns:a16="http://schemas.microsoft.com/office/drawing/2014/main" id="{127C4A40-A2EE-C1A7-1633-08BF66165456}"/>
              </a:ext>
            </a:extLst>
          </p:cNvPr>
          <p:cNvPicPr>
            <a:picLocks noChangeAspect="1"/>
          </p:cNvPicPr>
          <p:nvPr/>
        </p:nvPicPr>
        <p:blipFill>
          <a:blip r:embed="rId2"/>
          <a:srcRect l="20493" t="15730" r="11135" b="57458"/>
          <a:stretch>
            <a:fillRect/>
          </a:stretch>
        </p:blipFill>
        <p:spPr>
          <a:xfrm>
            <a:off x="449223" y="5090615"/>
            <a:ext cx="3673473" cy="965414"/>
          </a:xfrm>
          <a:prstGeom prst="rect">
            <a:avLst/>
          </a:prstGeom>
          <a:noFill/>
          <a:ln cap="flat">
            <a:noFill/>
          </a:ln>
        </p:spPr>
      </p:pic>
      <p:pic>
        <p:nvPicPr>
          <p:cNvPr id="55" name="Grafik 17" descr="Ein Bild, das Autoteile, Stahl, Blau, Licht enthält.&#10;&#10;KI-generierte Inhalte können fehlerhaft sein.">
            <a:extLst>
              <a:ext uri="{FF2B5EF4-FFF2-40B4-BE49-F238E27FC236}">
                <a16:creationId xmlns:a16="http://schemas.microsoft.com/office/drawing/2014/main" id="{598EC14F-5F83-F7F1-A58B-FEB356126EAF}"/>
              </a:ext>
            </a:extLst>
          </p:cNvPr>
          <p:cNvPicPr>
            <a:picLocks noChangeAspect="1"/>
          </p:cNvPicPr>
          <p:nvPr/>
        </p:nvPicPr>
        <p:blipFill>
          <a:blip r:embed="rId3"/>
          <a:srcRect t="23979" b="36614"/>
          <a:stretch>
            <a:fillRect/>
          </a:stretch>
        </p:blipFill>
        <p:spPr>
          <a:xfrm>
            <a:off x="450695" y="4137076"/>
            <a:ext cx="3672001" cy="965414"/>
          </a:xfrm>
          <a:prstGeom prst="rect">
            <a:avLst/>
          </a:prstGeom>
          <a:noFill/>
          <a:ln cap="flat">
            <a:noFill/>
          </a:ln>
        </p:spPr>
      </p:pic>
      <p:sp>
        <p:nvSpPr>
          <p:cNvPr id="2" name="Titel 1">
            <a:extLst>
              <a:ext uri="{FF2B5EF4-FFF2-40B4-BE49-F238E27FC236}">
                <a16:creationId xmlns:a16="http://schemas.microsoft.com/office/drawing/2014/main" id="{F47BAD1C-E91F-D6E1-2428-230A789BABA0}"/>
              </a:ext>
            </a:extLst>
          </p:cNvPr>
          <p:cNvSpPr>
            <a:spLocks noGrp="1"/>
          </p:cNvSpPr>
          <p:nvPr>
            <p:ph type="title"/>
          </p:nvPr>
        </p:nvSpPr>
        <p:spPr/>
        <p:txBody>
          <a:bodyPr/>
          <a:lstStyle/>
          <a:p>
            <a:pPr algn="ctr"/>
            <a:r>
              <a:rPr lang="en-GB" dirty="0"/>
              <a:t>2. Progress in Plasma Source Development</a:t>
            </a:r>
            <a:br>
              <a:rPr lang="en-US" dirty="0">
                <a:latin typeface="Arial" pitchFamily="34"/>
                <a:cs typeface="Arial" pitchFamily="34"/>
              </a:rPr>
            </a:br>
            <a:endParaRPr lang="en-GB" sz="2400" dirty="0">
              <a:solidFill>
                <a:srgbClr val="61C4D3"/>
              </a:solidFill>
            </a:endParaRPr>
          </a:p>
        </p:txBody>
      </p:sp>
      <p:sp>
        <p:nvSpPr>
          <p:cNvPr id="42" name="Textfeld 12">
            <a:extLst>
              <a:ext uri="{FF2B5EF4-FFF2-40B4-BE49-F238E27FC236}">
                <a16:creationId xmlns:a16="http://schemas.microsoft.com/office/drawing/2014/main" id="{37D85B34-202C-CE54-393E-3A3C24EBB54B}"/>
              </a:ext>
            </a:extLst>
          </p:cNvPr>
          <p:cNvSpPr txBox="1"/>
          <p:nvPr/>
        </p:nvSpPr>
        <p:spPr>
          <a:xfrm>
            <a:off x="939376" y="3494687"/>
            <a:ext cx="3242914" cy="646331"/>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Arial" pitchFamily="34"/>
                <a:cs typeface="Arial" pitchFamily="34"/>
              </a:rPr>
              <a:t>1-10 m long </a:t>
            </a:r>
            <a:r>
              <a:rPr lang="en-US" sz="1800" b="1" i="0" u="none" strike="noStrike" kern="1200" cap="none" spc="0" baseline="0" dirty="0">
                <a:solidFill>
                  <a:srgbClr val="000000"/>
                </a:solidFill>
                <a:uFillTx/>
                <a:latin typeface="Arial" pitchFamily="34"/>
                <a:cs typeface="Arial" pitchFamily="34"/>
              </a:rPr>
              <a:t>scalable </a:t>
            </a:r>
            <a:r>
              <a:rPr lang="en-US" sz="1800" b="0" i="0" u="none" strike="noStrike" kern="1200" cap="none" spc="0" baseline="0" dirty="0">
                <a:solidFill>
                  <a:srgbClr val="000000"/>
                </a:solidFill>
                <a:uFillTx/>
                <a:latin typeface="Arial" pitchFamily="34"/>
                <a:cs typeface="Arial" pitchFamily="34"/>
              </a:rPr>
              <a:t>plasma sources demonstrated</a:t>
            </a:r>
            <a:endParaRPr lang="en-GB" sz="1800" b="0" i="0" u="none" strike="noStrike" kern="1200" cap="none" spc="0" baseline="0" dirty="0">
              <a:solidFill>
                <a:srgbClr val="000000"/>
              </a:solidFill>
              <a:uFillTx/>
              <a:latin typeface="Arial" pitchFamily="34"/>
              <a:cs typeface="Arial" pitchFamily="34"/>
            </a:endParaRPr>
          </a:p>
        </p:txBody>
      </p:sp>
      <p:pic>
        <p:nvPicPr>
          <p:cNvPr id="43" name="Grafik 14" descr="Ein Bild, das Grafiken, Schrift, Grafikdesign, Design enthält.&#10;&#10;KI-generierte Inhalte können fehlerhaft sein.">
            <a:extLst>
              <a:ext uri="{FF2B5EF4-FFF2-40B4-BE49-F238E27FC236}">
                <a16:creationId xmlns:a16="http://schemas.microsoft.com/office/drawing/2014/main" id="{86808FC2-47D9-8C7F-E586-F383EA14406E}"/>
              </a:ext>
            </a:extLst>
          </p:cNvPr>
          <p:cNvPicPr>
            <a:picLocks noChangeAspect="1"/>
          </p:cNvPicPr>
          <p:nvPr/>
        </p:nvPicPr>
        <p:blipFill>
          <a:blip r:embed="rId4"/>
          <a:stretch>
            <a:fillRect/>
          </a:stretch>
        </p:blipFill>
        <p:spPr>
          <a:xfrm>
            <a:off x="387639" y="3494754"/>
            <a:ext cx="701710" cy="594003"/>
          </a:xfrm>
          <a:prstGeom prst="rect">
            <a:avLst/>
          </a:prstGeom>
          <a:noFill/>
          <a:ln cap="flat">
            <a:noFill/>
          </a:ln>
        </p:spPr>
      </p:pic>
      <p:sp>
        <p:nvSpPr>
          <p:cNvPr id="44" name="Textfeld 18">
            <a:extLst>
              <a:ext uri="{FF2B5EF4-FFF2-40B4-BE49-F238E27FC236}">
                <a16:creationId xmlns:a16="http://schemas.microsoft.com/office/drawing/2014/main" id="{D4EF482E-F680-D4B0-2F0D-71405C2D1CB6}"/>
              </a:ext>
            </a:extLst>
          </p:cNvPr>
          <p:cNvSpPr txBox="1"/>
          <p:nvPr/>
        </p:nvSpPr>
        <p:spPr>
          <a:xfrm>
            <a:off x="6108692" y="3115604"/>
            <a:ext cx="2736643"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Arial" pitchFamily="34"/>
                <a:cs typeface="Arial" pitchFamily="34"/>
              </a:rPr>
              <a:t>1 m long Helicon Plasma</a:t>
            </a:r>
            <a:endParaRPr lang="en-GB" sz="1800" b="0" i="0" u="none" strike="noStrike" kern="1200" cap="none" spc="0" baseline="0">
              <a:solidFill>
                <a:srgbClr val="FFFFFF"/>
              </a:solidFill>
              <a:uFillTx/>
              <a:latin typeface="Arial" pitchFamily="34"/>
              <a:cs typeface="Arial" pitchFamily="34"/>
            </a:endParaRPr>
          </a:p>
        </p:txBody>
      </p:sp>
      <p:pic>
        <p:nvPicPr>
          <p:cNvPr id="45" name="Picture 33">
            <a:extLst>
              <a:ext uri="{FF2B5EF4-FFF2-40B4-BE49-F238E27FC236}">
                <a16:creationId xmlns:a16="http://schemas.microsoft.com/office/drawing/2014/main" id="{B7C27B39-5CE6-ED52-341A-F3540C249EBC}"/>
              </a:ext>
            </a:extLst>
          </p:cNvPr>
          <p:cNvPicPr>
            <a:picLocks noChangeAspect="1"/>
          </p:cNvPicPr>
          <p:nvPr/>
        </p:nvPicPr>
        <p:blipFill>
          <a:blip r:embed="rId5"/>
          <a:srcRect l="43559" t="3195" r="3888" b="3195"/>
          <a:stretch>
            <a:fillRect/>
          </a:stretch>
        </p:blipFill>
        <p:spPr>
          <a:xfrm>
            <a:off x="4261748" y="4879791"/>
            <a:ext cx="1621030" cy="1317083"/>
          </a:xfrm>
          <a:prstGeom prst="rect">
            <a:avLst/>
          </a:prstGeom>
          <a:noFill/>
          <a:ln cap="flat">
            <a:noFill/>
          </a:ln>
        </p:spPr>
      </p:pic>
      <p:pic>
        <p:nvPicPr>
          <p:cNvPr id="46" name="Immagine 7">
            <a:extLst>
              <a:ext uri="{FF2B5EF4-FFF2-40B4-BE49-F238E27FC236}">
                <a16:creationId xmlns:a16="http://schemas.microsoft.com/office/drawing/2014/main" id="{38192095-9EA7-EB24-72A3-DCA525049402}"/>
              </a:ext>
            </a:extLst>
          </p:cNvPr>
          <p:cNvPicPr>
            <a:picLocks noChangeAspect="1"/>
          </p:cNvPicPr>
          <p:nvPr/>
        </p:nvPicPr>
        <p:blipFill>
          <a:blip r:embed="rId6"/>
          <a:srcRect l="1575" t="28832" r="1573" b="30255"/>
          <a:stretch>
            <a:fillRect/>
          </a:stretch>
        </p:blipFill>
        <p:spPr>
          <a:xfrm>
            <a:off x="4272874" y="4600196"/>
            <a:ext cx="871450" cy="300654"/>
          </a:xfrm>
          <a:prstGeom prst="rect">
            <a:avLst/>
          </a:prstGeom>
          <a:noFill/>
          <a:ln cap="flat">
            <a:noFill/>
          </a:ln>
        </p:spPr>
      </p:pic>
      <p:sp>
        <p:nvSpPr>
          <p:cNvPr id="47" name="Textfeld 45">
            <a:extLst>
              <a:ext uri="{FF2B5EF4-FFF2-40B4-BE49-F238E27FC236}">
                <a16:creationId xmlns:a16="http://schemas.microsoft.com/office/drawing/2014/main" id="{B203E0BC-3CCB-67AB-9215-A515FA4B2513}"/>
              </a:ext>
            </a:extLst>
          </p:cNvPr>
          <p:cNvSpPr txBox="1"/>
          <p:nvPr/>
        </p:nvSpPr>
        <p:spPr>
          <a:xfrm>
            <a:off x="4267263" y="4098645"/>
            <a:ext cx="1850599"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dirty="0">
                <a:solidFill>
                  <a:srgbClr val="000000"/>
                </a:solidFill>
                <a:uFillTx/>
                <a:latin typeface="Arial" pitchFamily="34"/>
                <a:cs typeface="Arial" pitchFamily="34"/>
              </a:rPr>
              <a:t>2x10</a:t>
            </a:r>
            <a:r>
              <a:rPr lang="en-US" sz="1400" b="1" i="0" u="none" strike="noStrike" kern="1200" cap="none" spc="0" baseline="30000" dirty="0">
                <a:solidFill>
                  <a:srgbClr val="000000"/>
                </a:solidFill>
                <a:uFillTx/>
                <a:latin typeface="Arial" pitchFamily="34"/>
                <a:cs typeface="Arial" pitchFamily="34"/>
              </a:rPr>
              <a:t>7</a:t>
            </a:r>
            <a:r>
              <a:rPr lang="it-IT" sz="1400" b="0" i="0" u="none" strike="noStrike" kern="1200" cap="none" spc="0" baseline="0" dirty="0">
                <a:solidFill>
                  <a:srgbClr val="000000"/>
                </a:solidFill>
                <a:uFillTx/>
                <a:latin typeface="Arial" pitchFamily="34"/>
                <a:cs typeface="Arial" pitchFamily="34"/>
              </a:rPr>
              <a:t> </a:t>
            </a:r>
            <a:r>
              <a:rPr lang="it-IT" sz="1400" b="0" i="0" u="none" strike="noStrike" kern="1200" cap="none" spc="0" baseline="0" dirty="0" err="1">
                <a:solidFill>
                  <a:srgbClr val="000000"/>
                </a:solidFill>
                <a:uFillTx/>
                <a:latin typeface="Arial" pitchFamily="34"/>
                <a:cs typeface="Arial" pitchFamily="34"/>
              </a:rPr>
              <a:t>discharges</a:t>
            </a:r>
            <a:endParaRPr lang="it-IT" sz="1400" b="0" i="0" u="none" strike="noStrike" kern="1200" cap="none" spc="0" baseline="0" dirty="0">
              <a:solidFill>
                <a:srgbClr val="000000"/>
              </a:solidFill>
              <a:uFillTx/>
              <a:latin typeface="Arial" pitchFamily="34"/>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dirty="0">
                <a:solidFill>
                  <a:srgbClr val="000000"/>
                </a:solidFill>
                <a:uFillTx/>
                <a:latin typeface="Arial" pitchFamily="34"/>
                <a:cs typeface="Arial" pitchFamily="34"/>
              </a:rPr>
              <a:t>10-150 Hz </a:t>
            </a:r>
            <a:r>
              <a:rPr lang="en-US" sz="1400" b="0" i="0" u="none" strike="noStrike" kern="1200" cap="none" spc="0" baseline="0" dirty="0">
                <a:solidFill>
                  <a:srgbClr val="000000"/>
                </a:solidFill>
                <a:uFillTx/>
                <a:latin typeface="Arial" pitchFamily="34"/>
                <a:cs typeface="Arial" pitchFamily="34"/>
              </a:rPr>
              <a:t>operation</a:t>
            </a:r>
          </a:p>
        </p:txBody>
      </p:sp>
      <p:sp>
        <p:nvSpPr>
          <p:cNvPr id="48" name="Textfeld 46">
            <a:extLst>
              <a:ext uri="{FF2B5EF4-FFF2-40B4-BE49-F238E27FC236}">
                <a16:creationId xmlns:a16="http://schemas.microsoft.com/office/drawing/2014/main" id="{EC7933A0-1DE3-96D2-41EF-5E19A2CE1519}"/>
              </a:ext>
            </a:extLst>
          </p:cNvPr>
          <p:cNvSpPr txBox="1"/>
          <p:nvPr/>
        </p:nvSpPr>
        <p:spPr>
          <a:xfrm>
            <a:off x="4348848" y="5511328"/>
            <a:ext cx="995333"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Arial" pitchFamily="34"/>
                <a:cs typeface="Arial" pitchFamily="34"/>
              </a:rPr>
              <a:t>ceramic</a:t>
            </a:r>
            <a:endParaRPr lang="en-GB" sz="1800" b="0" i="0" u="none" strike="noStrike" kern="1200" cap="none" spc="0" baseline="0">
              <a:solidFill>
                <a:srgbClr val="FFFFFF"/>
              </a:solidFill>
              <a:uFillTx/>
              <a:latin typeface="Arial" pitchFamily="34"/>
              <a:cs typeface="Arial" pitchFamily="34"/>
            </a:endParaRPr>
          </a:p>
        </p:txBody>
      </p:sp>
      <p:sp>
        <p:nvSpPr>
          <p:cNvPr id="50" name="Textfeld 41">
            <a:extLst>
              <a:ext uri="{FF2B5EF4-FFF2-40B4-BE49-F238E27FC236}">
                <a16:creationId xmlns:a16="http://schemas.microsoft.com/office/drawing/2014/main" id="{C6810742-A3A0-2262-9523-2AD7F2A49613}"/>
              </a:ext>
            </a:extLst>
          </p:cNvPr>
          <p:cNvSpPr txBox="1"/>
          <p:nvPr/>
        </p:nvSpPr>
        <p:spPr>
          <a:xfrm>
            <a:off x="6024688" y="4399132"/>
            <a:ext cx="2222705" cy="73866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dirty="0">
                <a:solidFill>
                  <a:srgbClr val="000000"/>
                </a:solidFill>
                <a:latin typeface="Arial" pitchFamily="34"/>
                <a:ea typeface="Times New Roman" pitchFamily="18"/>
                <a:cs typeface="Arial" pitchFamily="34"/>
              </a:rPr>
              <a:t>L</a:t>
            </a:r>
            <a:r>
              <a:rPr lang="en-GB" sz="1400" b="0" i="0" u="none" strike="noStrike" kern="1200" cap="none" spc="0" baseline="0" dirty="0">
                <a:solidFill>
                  <a:srgbClr val="000000"/>
                </a:solidFill>
                <a:uFillTx/>
                <a:latin typeface="Arial" pitchFamily="34"/>
                <a:ea typeface="Times New Roman" pitchFamily="18"/>
                <a:cs typeface="Arial" pitchFamily="34"/>
              </a:rPr>
              <a:t>ow voltage solid-state discharge system</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rgbClr val="000000"/>
                </a:solidFill>
                <a:uFillTx/>
                <a:latin typeface="Wingdings" pitchFamily="2"/>
                <a:ea typeface="Times New Roman" pitchFamily="18"/>
                <a:cs typeface="Arial" pitchFamily="34"/>
              </a:rPr>
              <a:t></a:t>
            </a:r>
            <a:r>
              <a:rPr lang="en-GB" sz="1400" b="0" i="0" u="none" strike="noStrike" kern="1200" cap="none" spc="0" baseline="0" dirty="0">
                <a:solidFill>
                  <a:srgbClr val="000000"/>
                </a:solidFill>
                <a:uFillTx/>
                <a:latin typeface="Arial" pitchFamily="34"/>
                <a:ea typeface="Times New Roman" pitchFamily="18"/>
                <a:cs typeface="Arial" pitchFamily="34"/>
              </a:rPr>
              <a:t> MHz repetition rate</a:t>
            </a:r>
            <a:endParaRPr lang="en-GB" sz="1400" b="0" i="0" u="none" strike="noStrike" kern="1200" cap="none" spc="0" baseline="0" dirty="0">
              <a:solidFill>
                <a:srgbClr val="000000"/>
              </a:solidFill>
              <a:uFillTx/>
              <a:latin typeface="Arial" pitchFamily="34"/>
              <a:cs typeface="Arial" pitchFamily="34"/>
            </a:endParaRPr>
          </a:p>
        </p:txBody>
      </p:sp>
      <p:pic>
        <p:nvPicPr>
          <p:cNvPr id="51" name="Grafik 43">
            <a:extLst>
              <a:ext uri="{FF2B5EF4-FFF2-40B4-BE49-F238E27FC236}">
                <a16:creationId xmlns:a16="http://schemas.microsoft.com/office/drawing/2014/main" id="{5FFFBEF3-1C66-9A4C-3EB5-AA63814C6D70}"/>
              </a:ext>
            </a:extLst>
          </p:cNvPr>
          <p:cNvPicPr>
            <a:picLocks noChangeAspect="1"/>
          </p:cNvPicPr>
          <p:nvPr/>
        </p:nvPicPr>
        <p:blipFill>
          <a:blip r:embed="rId7"/>
          <a:stretch>
            <a:fillRect/>
          </a:stretch>
        </p:blipFill>
        <p:spPr>
          <a:xfrm>
            <a:off x="6177163" y="4269033"/>
            <a:ext cx="906197" cy="92637"/>
          </a:xfrm>
          <a:prstGeom prst="rect">
            <a:avLst/>
          </a:prstGeom>
          <a:noFill/>
          <a:ln cap="flat">
            <a:noFill/>
          </a:ln>
        </p:spPr>
      </p:pic>
      <p:pic>
        <p:nvPicPr>
          <p:cNvPr id="52" name="Grafik 45" descr="Ein Bild, das Schrift, Logo, Grafiken, Symbol enthält.&#10;&#10;KI-generierte Inhalte können fehlerhaft sein.">
            <a:extLst>
              <a:ext uri="{FF2B5EF4-FFF2-40B4-BE49-F238E27FC236}">
                <a16:creationId xmlns:a16="http://schemas.microsoft.com/office/drawing/2014/main" id="{CB35E9DD-145A-A877-D939-7882BFB5E4D2}"/>
              </a:ext>
            </a:extLst>
          </p:cNvPr>
          <p:cNvPicPr>
            <a:picLocks noChangeAspect="1"/>
          </p:cNvPicPr>
          <p:nvPr/>
        </p:nvPicPr>
        <p:blipFill>
          <a:blip r:embed="rId8"/>
          <a:stretch>
            <a:fillRect/>
          </a:stretch>
        </p:blipFill>
        <p:spPr>
          <a:xfrm>
            <a:off x="7011242" y="4132085"/>
            <a:ext cx="914335" cy="343677"/>
          </a:xfrm>
          <a:prstGeom prst="rect">
            <a:avLst/>
          </a:prstGeom>
          <a:noFill/>
          <a:ln cap="flat">
            <a:noFill/>
          </a:ln>
        </p:spPr>
      </p:pic>
      <p:pic>
        <p:nvPicPr>
          <p:cNvPr id="53" name="Grafik 25" descr="Ein Bild, das Schrift, Grafiken, Logo, Electric Blue (Farbe) enthält.&#10;&#10;KI-generierte Inhalte können fehlerhaft sein.">
            <a:extLst>
              <a:ext uri="{FF2B5EF4-FFF2-40B4-BE49-F238E27FC236}">
                <a16:creationId xmlns:a16="http://schemas.microsoft.com/office/drawing/2014/main" id="{4DF025B1-1B4C-39D7-C24A-8D97B0867A86}"/>
              </a:ext>
            </a:extLst>
          </p:cNvPr>
          <p:cNvPicPr>
            <a:picLocks noChangeAspect="1"/>
          </p:cNvPicPr>
          <p:nvPr/>
        </p:nvPicPr>
        <p:blipFill>
          <a:blip r:embed="rId9"/>
          <a:stretch>
            <a:fillRect/>
          </a:stretch>
        </p:blipFill>
        <p:spPr>
          <a:xfrm>
            <a:off x="3495355" y="4812999"/>
            <a:ext cx="586104" cy="293975"/>
          </a:xfrm>
          <a:prstGeom prst="rect">
            <a:avLst/>
          </a:prstGeom>
          <a:noFill/>
          <a:ln cap="flat">
            <a:noFill/>
          </a:ln>
        </p:spPr>
      </p:pic>
      <p:pic>
        <p:nvPicPr>
          <p:cNvPr id="56" name="Grafik 38" descr="Ein Bild, das Im Haus enthält.&#10;&#10;KI-generierte Inhalte können fehlerhaft sein.">
            <a:extLst>
              <a:ext uri="{FF2B5EF4-FFF2-40B4-BE49-F238E27FC236}">
                <a16:creationId xmlns:a16="http://schemas.microsoft.com/office/drawing/2014/main" id="{5F1D621C-F7B4-94F0-A213-8701C20D3932}"/>
              </a:ext>
            </a:extLst>
          </p:cNvPr>
          <p:cNvPicPr>
            <a:picLocks noChangeAspect="1"/>
          </p:cNvPicPr>
          <p:nvPr/>
        </p:nvPicPr>
        <p:blipFill>
          <a:blip r:embed="rId10"/>
          <a:srcRect t="19580" b="48588"/>
          <a:stretch/>
        </p:blipFill>
        <p:spPr>
          <a:xfrm>
            <a:off x="352014" y="1623868"/>
            <a:ext cx="5705350" cy="1289457"/>
          </a:xfrm>
          <a:prstGeom prst="rect">
            <a:avLst/>
          </a:prstGeom>
          <a:noFill/>
          <a:ln cap="flat">
            <a:noFill/>
          </a:ln>
        </p:spPr>
      </p:pic>
      <p:sp>
        <p:nvSpPr>
          <p:cNvPr id="57" name="Textfeld 56">
            <a:extLst>
              <a:ext uri="{FF2B5EF4-FFF2-40B4-BE49-F238E27FC236}">
                <a16:creationId xmlns:a16="http://schemas.microsoft.com/office/drawing/2014/main" id="{B606A70B-8993-6A63-048C-340C58895939}"/>
              </a:ext>
            </a:extLst>
          </p:cNvPr>
          <p:cNvSpPr txBox="1"/>
          <p:nvPr/>
        </p:nvSpPr>
        <p:spPr>
          <a:xfrm>
            <a:off x="6330702" y="1467097"/>
            <a:ext cx="5453306" cy="132343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Plasma parameters, e.g.:</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Length</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Repetition rate</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Shape</a:t>
            </a:r>
          </a:p>
        </p:txBody>
      </p:sp>
      <p:sp>
        <p:nvSpPr>
          <p:cNvPr id="58" name="Textfeld 12">
            <a:extLst>
              <a:ext uri="{FF2B5EF4-FFF2-40B4-BE49-F238E27FC236}">
                <a16:creationId xmlns:a16="http://schemas.microsoft.com/office/drawing/2014/main" id="{AF328F80-6779-C2C3-EDF2-75B0BE84673C}"/>
              </a:ext>
            </a:extLst>
          </p:cNvPr>
          <p:cNvSpPr txBox="1"/>
          <p:nvPr/>
        </p:nvSpPr>
        <p:spPr>
          <a:xfrm>
            <a:off x="4261748" y="3492554"/>
            <a:ext cx="3663829" cy="646331"/>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b="1" dirty="0">
                <a:solidFill>
                  <a:srgbClr val="000000"/>
                </a:solidFill>
                <a:latin typeface="Arial" pitchFamily="34"/>
                <a:cs typeface="Arial" pitchFamily="34"/>
              </a:rPr>
              <a:t>H</a:t>
            </a:r>
            <a:r>
              <a:rPr lang="en-US" sz="1800" b="1" i="0" u="none" strike="noStrike" kern="1200" cap="none" spc="0" baseline="0" dirty="0">
                <a:solidFill>
                  <a:srgbClr val="000000"/>
                </a:solidFill>
                <a:uFillTx/>
                <a:latin typeface="Arial" pitchFamily="34"/>
                <a:cs typeface="Arial" pitchFamily="34"/>
              </a:rPr>
              <a:t>igh repetition rate </a:t>
            </a:r>
            <a:r>
              <a:rPr lang="en-US" sz="1800" i="0" u="none" strike="noStrike" kern="1200" cap="none" spc="0" baseline="0" dirty="0">
                <a:solidFill>
                  <a:srgbClr val="000000"/>
                </a:solidFill>
                <a:uFillTx/>
                <a:latin typeface="Arial" pitchFamily="34"/>
                <a:cs typeface="Arial" pitchFamily="34"/>
              </a:rPr>
              <a:t>(up to MHz)</a:t>
            </a:r>
            <a:r>
              <a:rPr lang="en-US" sz="1800" b="1" i="0" u="none" strike="noStrike" kern="1200" cap="none" spc="0" baseline="0" dirty="0">
                <a:solidFill>
                  <a:srgbClr val="000000"/>
                </a:solidFill>
                <a:uFillTx/>
                <a:latin typeface="Arial" pitchFamily="34"/>
                <a:cs typeface="Arial" pitchFamily="34"/>
              </a:rPr>
              <a:t> </a:t>
            </a:r>
            <a:r>
              <a:rPr lang="en-US" sz="1800" b="0" i="0" u="none" strike="noStrike" kern="1200" cap="none" spc="0" baseline="0" dirty="0">
                <a:solidFill>
                  <a:srgbClr val="000000"/>
                </a:solidFill>
                <a:uFillTx/>
                <a:latin typeface="Arial" pitchFamily="34"/>
                <a:cs typeface="Arial" pitchFamily="34"/>
              </a:rPr>
              <a:t>sources demonstrated</a:t>
            </a:r>
            <a:endParaRPr lang="en-GB" sz="1800" b="0" i="0" u="none" strike="noStrike" kern="1200" cap="none" spc="0" baseline="0" dirty="0">
              <a:solidFill>
                <a:srgbClr val="000000"/>
              </a:solidFill>
              <a:uFillTx/>
              <a:latin typeface="Arial" pitchFamily="34"/>
              <a:cs typeface="Arial" pitchFamily="34"/>
            </a:endParaRPr>
          </a:p>
        </p:txBody>
      </p:sp>
      <p:sp>
        <p:nvSpPr>
          <p:cNvPr id="60" name="Textfeld 19">
            <a:extLst>
              <a:ext uri="{FF2B5EF4-FFF2-40B4-BE49-F238E27FC236}">
                <a16:creationId xmlns:a16="http://schemas.microsoft.com/office/drawing/2014/main" id="{C3195F22-EF55-50A9-B071-A2C1222AFEFD}"/>
              </a:ext>
            </a:extLst>
          </p:cNvPr>
          <p:cNvSpPr txBox="1"/>
          <p:nvPr/>
        </p:nvSpPr>
        <p:spPr>
          <a:xfrm>
            <a:off x="7995172" y="4957008"/>
            <a:ext cx="3071608" cy="523220"/>
          </a:xfrm>
          <a:prstGeom prst="rect">
            <a:avLst/>
          </a:prstGeom>
          <a:noFill/>
          <a:ln cap="flat">
            <a:noFill/>
          </a:ln>
        </p:spPr>
        <p:txBody>
          <a:bodyPr vert="horz" wrap="square" lIns="91440" tIns="45720" rIns="91440" bIns="45720" anchor="t" anchorCtr="1" compatLnSpc="1">
            <a:spAutoFit/>
          </a:bodyPr>
          <a:lstStyle/>
          <a:p>
            <a:pPr marL="285750" marR="0" lvl="0" indent="-285750"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Arial" pitchFamily="34"/>
                <a:cs typeface="Arial" pitchFamily="34"/>
              </a:rPr>
              <a:t>HOFI (Hydrodynamic Optical Field Ionized) plasma channels</a:t>
            </a:r>
            <a:endParaRPr lang="en-GB" sz="1400" b="0" i="0" u="none" strike="noStrike" kern="1200" cap="none" spc="0" baseline="0" dirty="0">
              <a:solidFill>
                <a:srgbClr val="000000"/>
              </a:solidFill>
              <a:uFillTx/>
              <a:latin typeface="Arial" pitchFamily="34"/>
              <a:cs typeface="Arial" pitchFamily="34"/>
            </a:endParaRPr>
          </a:p>
        </p:txBody>
      </p:sp>
      <p:pic>
        <p:nvPicPr>
          <p:cNvPr id="61" name="Grafik 32" descr="Ein Bild, das Symbol, Text, Emblem, Logo enthält.&#10;&#10;KI-generierte Inhalte können fehlerhaft sein.">
            <a:extLst>
              <a:ext uri="{FF2B5EF4-FFF2-40B4-BE49-F238E27FC236}">
                <a16:creationId xmlns:a16="http://schemas.microsoft.com/office/drawing/2014/main" id="{67571CCF-8562-07FE-ADA3-5CBFF16074E2}"/>
              </a:ext>
            </a:extLst>
          </p:cNvPr>
          <p:cNvPicPr>
            <a:picLocks noChangeAspect="1"/>
          </p:cNvPicPr>
          <p:nvPr/>
        </p:nvPicPr>
        <p:blipFill>
          <a:blip r:embed="rId11"/>
          <a:stretch>
            <a:fillRect/>
          </a:stretch>
        </p:blipFill>
        <p:spPr>
          <a:xfrm>
            <a:off x="11059829" y="3723292"/>
            <a:ext cx="670675" cy="670675"/>
          </a:xfrm>
          <a:prstGeom prst="rect">
            <a:avLst/>
          </a:prstGeom>
          <a:noFill/>
          <a:ln cap="flat">
            <a:noFill/>
          </a:ln>
        </p:spPr>
      </p:pic>
      <p:pic>
        <p:nvPicPr>
          <p:cNvPr id="62" name="Grafik 34" descr="Ein Bild, das Text, Schrift, Logo, Emblem enthält.&#10;&#10;KI-generierte Inhalte können fehlerhaft sein.">
            <a:extLst>
              <a:ext uri="{FF2B5EF4-FFF2-40B4-BE49-F238E27FC236}">
                <a16:creationId xmlns:a16="http://schemas.microsoft.com/office/drawing/2014/main" id="{49E01F00-D80F-26E4-6835-70668BE789C1}"/>
              </a:ext>
            </a:extLst>
          </p:cNvPr>
          <p:cNvPicPr>
            <a:picLocks noChangeAspect="1"/>
          </p:cNvPicPr>
          <p:nvPr/>
        </p:nvPicPr>
        <p:blipFill>
          <a:blip r:embed="rId12"/>
          <a:stretch>
            <a:fillRect/>
          </a:stretch>
        </p:blipFill>
        <p:spPr>
          <a:xfrm>
            <a:off x="11142430" y="4373721"/>
            <a:ext cx="592695" cy="592695"/>
          </a:xfrm>
          <a:prstGeom prst="rect">
            <a:avLst/>
          </a:prstGeom>
          <a:noFill/>
          <a:ln cap="flat">
            <a:noFill/>
          </a:ln>
        </p:spPr>
      </p:pic>
      <p:pic>
        <p:nvPicPr>
          <p:cNvPr id="63" name="Grafik 36" descr="Ein Bild, das Text, Schrift, Symbol, Grafiken enthält.&#10;&#10;KI-generierte Inhalte können fehlerhaft sein.">
            <a:extLst>
              <a:ext uri="{FF2B5EF4-FFF2-40B4-BE49-F238E27FC236}">
                <a16:creationId xmlns:a16="http://schemas.microsoft.com/office/drawing/2014/main" id="{0CEF0B30-3B0E-E47B-0B19-EBB0A330FA85}"/>
              </a:ext>
            </a:extLst>
          </p:cNvPr>
          <p:cNvPicPr>
            <a:picLocks noChangeAspect="1"/>
          </p:cNvPicPr>
          <p:nvPr/>
        </p:nvPicPr>
        <p:blipFill>
          <a:blip r:embed="rId13"/>
          <a:stretch>
            <a:fillRect/>
          </a:stretch>
        </p:blipFill>
        <p:spPr>
          <a:xfrm>
            <a:off x="10992483" y="5622424"/>
            <a:ext cx="762097" cy="578293"/>
          </a:xfrm>
          <a:prstGeom prst="rect">
            <a:avLst/>
          </a:prstGeom>
          <a:noFill/>
          <a:ln w="38103" cap="flat">
            <a:solidFill>
              <a:srgbClr val="FFFFFF"/>
            </a:solidFill>
            <a:prstDash val="solid"/>
            <a:miter/>
          </a:ln>
        </p:spPr>
      </p:pic>
      <p:pic>
        <p:nvPicPr>
          <p:cNvPr id="64" name="Grafik 47" descr="Ein Bild, das Kreis, Grafiken, Schrift, Logo enthält.&#10;&#10;KI-generierte Inhalte können fehlerhaft sein.">
            <a:extLst>
              <a:ext uri="{FF2B5EF4-FFF2-40B4-BE49-F238E27FC236}">
                <a16:creationId xmlns:a16="http://schemas.microsoft.com/office/drawing/2014/main" id="{6E82D36B-B78F-AAFA-4A1C-3AD5A96E05DB}"/>
              </a:ext>
            </a:extLst>
          </p:cNvPr>
          <p:cNvPicPr>
            <a:picLocks noChangeAspect="1"/>
          </p:cNvPicPr>
          <p:nvPr/>
        </p:nvPicPr>
        <p:blipFill>
          <a:blip r:embed="rId14"/>
          <a:stretch>
            <a:fillRect/>
          </a:stretch>
        </p:blipFill>
        <p:spPr>
          <a:xfrm>
            <a:off x="11040636" y="5018044"/>
            <a:ext cx="621490" cy="584932"/>
          </a:xfrm>
          <a:prstGeom prst="rect">
            <a:avLst/>
          </a:prstGeom>
          <a:noFill/>
          <a:ln cap="flat">
            <a:noFill/>
          </a:ln>
        </p:spPr>
      </p:pic>
      <p:sp>
        <p:nvSpPr>
          <p:cNvPr id="65" name="Rectangle 2">
            <a:extLst>
              <a:ext uri="{FF2B5EF4-FFF2-40B4-BE49-F238E27FC236}">
                <a16:creationId xmlns:a16="http://schemas.microsoft.com/office/drawing/2014/main" id="{3362A826-A1FE-6CCC-CE66-46948FC312B4}"/>
              </a:ext>
            </a:extLst>
          </p:cNvPr>
          <p:cNvSpPr/>
          <p:nvPr/>
        </p:nvSpPr>
        <p:spPr>
          <a:xfrm rot="10800009" flipV="1">
            <a:off x="8075606" y="5493187"/>
            <a:ext cx="7121237" cy="707882"/>
          </a:xfrm>
          <a:prstGeom prst="rect">
            <a:avLst/>
          </a:prstGeom>
          <a:noFill/>
          <a:ln cap="flat">
            <a:noFill/>
            <a:prstDash val="solid"/>
          </a:ln>
        </p:spPr>
        <p:txBody>
          <a:bodyPr vert="horz" wrap="square" lIns="91440" tIns="45720" rIns="91440" bIns="45720" anchor="ctr" anchorCtr="0" compatLnSpc="1">
            <a:spAutoFit/>
          </a:bodyPr>
          <a:lstStyle/>
          <a:p>
            <a:pPr marL="0" marR="0" lvl="0" indent="0" algn="l" defTabSz="914400" rtl="0" fontAlgn="auto" hangingPunct="0">
              <a:lnSpc>
                <a:spcPct val="100000"/>
              </a:lnSpc>
              <a:spcBef>
                <a:spcPts val="0"/>
              </a:spcBef>
              <a:spcAft>
                <a:spcPts val="0"/>
              </a:spcAft>
              <a:buSzPct val="100000"/>
              <a:tabLst/>
              <a:defRPr sz="1800" b="0" i="0" u="none" strike="noStrike" kern="0" cap="none" spc="0" baseline="0">
                <a:solidFill>
                  <a:srgbClr val="000000"/>
                </a:solidFill>
                <a:uFillTx/>
              </a:defRPr>
            </a:pPr>
            <a:r>
              <a:rPr lang="en-US" sz="800" b="0" i="0" u="none" strike="noStrike" kern="1200" cap="none" spc="0" baseline="0" dirty="0">
                <a:uFillTx/>
                <a:latin typeface="Arial" pitchFamily="34"/>
                <a:cs typeface="Arial" pitchFamily="34"/>
              </a:rPr>
              <a:t>A. Picksley </a:t>
            </a:r>
            <a:r>
              <a:rPr lang="en-US" sz="800" b="0" i="1" u="none" strike="noStrike" kern="1200" cap="none" spc="0" baseline="0" dirty="0">
                <a:uFillTx/>
                <a:latin typeface="Arial" pitchFamily="34"/>
                <a:cs typeface="Arial" pitchFamily="34"/>
              </a:rPr>
              <a:t>et al.</a:t>
            </a:r>
            <a:r>
              <a:rPr lang="en-US" sz="800" b="0" i="0" u="none" strike="noStrike" kern="1200" cap="none" spc="0" baseline="0" dirty="0">
                <a:uFillTx/>
                <a:latin typeface="Arial" pitchFamily="34"/>
                <a:cs typeface="Arial" pitchFamily="34"/>
              </a:rPr>
              <a:t>, Phys. Rev. Lett. </a:t>
            </a:r>
            <a:r>
              <a:rPr lang="en-US" sz="800" b="1" i="0" u="none" strike="noStrike" kern="1200" cap="none" spc="0" baseline="0" dirty="0">
                <a:uFillTx/>
                <a:latin typeface="Arial" pitchFamily="34"/>
                <a:cs typeface="Arial" pitchFamily="34"/>
              </a:rPr>
              <a:t>133</a:t>
            </a:r>
            <a:r>
              <a:rPr lang="en-US" sz="800" b="0" i="0" u="none" strike="noStrike" kern="1200" cap="none" spc="0" baseline="0" dirty="0">
                <a:uFillTx/>
                <a:latin typeface="Arial" pitchFamily="34"/>
                <a:cs typeface="Arial" pitchFamily="34"/>
              </a:rPr>
              <a:t>, 255001 (2024).</a:t>
            </a:r>
          </a:p>
          <a:p>
            <a:pPr marL="0" marR="0" lvl="0" indent="0" algn="l" defTabSz="914400" rtl="0" fontAlgn="auto" hangingPunct="0">
              <a:lnSpc>
                <a:spcPct val="100000"/>
              </a:lnSpc>
              <a:spcBef>
                <a:spcPts val="0"/>
              </a:spcBef>
              <a:spcAft>
                <a:spcPts val="0"/>
              </a:spcAft>
              <a:buSzPct val="100000"/>
              <a:tabLst/>
              <a:defRPr sz="1800" b="0" i="0" u="none" strike="noStrike" kern="0" cap="none" spc="0" baseline="0">
                <a:solidFill>
                  <a:srgbClr val="000000"/>
                </a:solidFill>
                <a:uFillTx/>
              </a:defRPr>
            </a:pPr>
            <a:r>
              <a:rPr lang="en-US" sz="800" b="0" i="0" u="none" strike="noStrike" kern="1200" cap="none" spc="0" baseline="0" dirty="0">
                <a:uFillTx/>
                <a:latin typeface="Arial" pitchFamily="34"/>
                <a:cs typeface="Arial" pitchFamily="34"/>
              </a:rPr>
              <a:t>J. E. Shrock </a:t>
            </a:r>
            <a:r>
              <a:rPr lang="en-US" sz="800" b="0" i="1" u="none" strike="noStrike" kern="1200" cap="none" spc="0" baseline="0" dirty="0">
                <a:uFillTx/>
                <a:latin typeface="Arial" pitchFamily="34"/>
                <a:cs typeface="Arial" pitchFamily="34"/>
              </a:rPr>
              <a:t>et al.</a:t>
            </a:r>
            <a:r>
              <a:rPr lang="en-US" sz="800" b="0" i="0" u="none" strike="noStrike" kern="1200" cap="none" spc="0" baseline="0" dirty="0">
                <a:uFillTx/>
                <a:latin typeface="Arial" pitchFamily="34"/>
                <a:cs typeface="Arial" pitchFamily="34"/>
              </a:rPr>
              <a:t>, ,” Phys. Rev. Lett. </a:t>
            </a:r>
            <a:r>
              <a:rPr lang="en-US" sz="800" b="1" i="0" u="none" strike="noStrike" kern="1200" cap="none" spc="0" baseline="0" dirty="0">
                <a:uFillTx/>
                <a:latin typeface="Arial" pitchFamily="34"/>
                <a:cs typeface="Arial" pitchFamily="34"/>
              </a:rPr>
              <a:t>133</a:t>
            </a:r>
            <a:r>
              <a:rPr lang="en-US" sz="800" b="0" i="0" u="none" strike="noStrike" kern="1200" cap="none" spc="0" baseline="0" dirty="0">
                <a:uFillTx/>
                <a:latin typeface="Arial" pitchFamily="34"/>
                <a:cs typeface="Arial" pitchFamily="34"/>
              </a:rPr>
              <a:t>, 045002 (2024).</a:t>
            </a:r>
          </a:p>
          <a:p>
            <a:pPr marL="0" marR="0" lvl="0" indent="0" algn="l" defTabSz="914400" rtl="0" fontAlgn="auto" hangingPunct="0">
              <a:lnSpc>
                <a:spcPct val="100000"/>
              </a:lnSpc>
              <a:spcBef>
                <a:spcPts val="0"/>
              </a:spcBef>
              <a:spcAft>
                <a:spcPts val="0"/>
              </a:spcAft>
              <a:buSzPct val="100000"/>
              <a:tabLst/>
              <a:defRPr sz="1800" b="0" i="0" u="none" strike="noStrike" kern="0" cap="none" spc="0" baseline="0">
                <a:solidFill>
                  <a:srgbClr val="000000"/>
                </a:solidFill>
                <a:uFillTx/>
              </a:defRPr>
            </a:pPr>
            <a:r>
              <a:rPr lang="en-US" sz="800" b="0" i="0" u="none" strike="noStrike" kern="1200" cap="none" spc="0" baseline="0" dirty="0">
                <a:uFillTx/>
                <a:latin typeface="Arial" pitchFamily="34"/>
                <a:cs typeface="Arial" pitchFamily="34"/>
              </a:rPr>
              <a:t>R. J. </a:t>
            </a:r>
            <a:r>
              <a:rPr lang="en-US" sz="800" b="0" i="0" u="none" strike="noStrike" kern="1200" cap="none" spc="0" baseline="0" dirty="0" err="1">
                <a:uFillTx/>
                <a:latin typeface="Arial" pitchFamily="34"/>
                <a:cs typeface="Arial" pitchFamily="34"/>
              </a:rPr>
              <a:t>Shalloo</a:t>
            </a:r>
            <a:r>
              <a:rPr lang="en-US" sz="800" b="0" i="0" u="none" strike="noStrike" kern="1200" cap="none" spc="0" baseline="0" dirty="0">
                <a:uFillTx/>
                <a:latin typeface="Arial" pitchFamily="34"/>
                <a:cs typeface="Arial" pitchFamily="34"/>
              </a:rPr>
              <a:t> </a:t>
            </a:r>
            <a:r>
              <a:rPr lang="en-US" sz="800" b="0" i="1" u="none" strike="noStrike" kern="1200" cap="none" spc="0" baseline="0" dirty="0">
                <a:uFillTx/>
                <a:latin typeface="Arial" pitchFamily="34"/>
                <a:cs typeface="Arial" pitchFamily="34"/>
              </a:rPr>
              <a:t>et al.</a:t>
            </a:r>
            <a:r>
              <a:rPr lang="en-US" sz="800" b="0" i="0" u="none" strike="noStrike" kern="1200" cap="none" spc="0" baseline="0" dirty="0">
                <a:uFillTx/>
                <a:latin typeface="Arial" pitchFamily="34"/>
                <a:cs typeface="Arial" pitchFamily="34"/>
              </a:rPr>
              <a:t>,,” Phys. Rev. E </a:t>
            </a:r>
            <a:r>
              <a:rPr lang="en-US" sz="800" b="1" i="0" u="none" strike="noStrike" kern="1200" cap="none" spc="0" baseline="0" dirty="0">
                <a:uFillTx/>
                <a:latin typeface="Arial" pitchFamily="34"/>
                <a:cs typeface="Arial" pitchFamily="34"/>
              </a:rPr>
              <a:t>97</a:t>
            </a:r>
            <a:r>
              <a:rPr lang="en-US" sz="800" b="0" i="0" u="none" strike="noStrike" kern="1200" cap="none" spc="0" baseline="0" dirty="0">
                <a:uFillTx/>
                <a:latin typeface="Arial" pitchFamily="34"/>
                <a:cs typeface="Arial" pitchFamily="34"/>
              </a:rPr>
              <a:t>, 053203 (2018).</a:t>
            </a:r>
          </a:p>
          <a:p>
            <a:pPr marL="0" marR="0" lvl="0" indent="0" algn="l" defTabSz="914400" rtl="0" fontAlgn="auto" hangingPunct="0">
              <a:lnSpc>
                <a:spcPct val="100000"/>
              </a:lnSpc>
              <a:spcBef>
                <a:spcPts val="0"/>
              </a:spcBef>
              <a:spcAft>
                <a:spcPts val="0"/>
              </a:spcAft>
              <a:buSzPct val="100000"/>
              <a:tabLst/>
              <a:defRPr sz="1800" b="0" i="0" u="none" strike="noStrike" kern="0" cap="none" spc="0" baseline="0">
                <a:solidFill>
                  <a:srgbClr val="000000"/>
                </a:solidFill>
                <a:uFillTx/>
              </a:defRPr>
            </a:pPr>
            <a:r>
              <a:rPr lang="en-US" sz="800" b="0" i="0" u="none" strike="noStrike" kern="1200" cap="none" spc="0" baseline="0" dirty="0">
                <a:uFillTx/>
                <a:latin typeface="Arial" pitchFamily="34"/>
                <a:cs typeface="Arial" pitchFamily="34"/>
              </a:rPr>
              <a:t>A. Picksley </a:t>
            </a:r>
            <a:r>
              <a:rPr lang="en-US" sz="800" b="0" i="1" u="none" strike="noStrike" kern="1200" cap="none" spc="0" baseline="0" dirty="0">
                <a:uFillTx/>
                <a:latin typeface="Arial" pitchFamily="34"/>
                <a:cs typeface="Arial" pitchFamily="34"/>
              </a:rPr>
              <a:t>et al.</a:t>
            </a:r>
            <a:r>
              <a:rPr lang="en-US" sz="800" b="0" i="0" u="none" strike="noStrike" kern="1200" cap="none" spc="0" baseline="0" dirty="0">
                <a:uFillTx/>
                <a:latin typeface="Arial" pitchFamily="34"/>
                <a:cs typeface="Arial" pitchFamily="34"/>
              </a:rPr>
              <a:t>,,” Phys. Rev. E </a:t>
            </a:r>
            <a:r>
              <a:rPr lang="en-US" sz="800" b="1" i="0" u="none" strike="noStrike" kern="1200" cap="none" spc="0" baseline="0" dirty="0">
                <a:uFillTx/>
                <a:latin typeface="Arial" pitchFamily="34"/>
                <a:cs typeface="Arial" pitchFamily="34"/>
              </a:rPr>
              <a:t>102</a:t>
            </a:r>
            <a:r>
              <a:rPr lang="en-US" sz="800" b="0" i="0" u="none" strike="noStrike" kern="1200" cap="none" spc="0" baseline="0" dirty="0">
                <a:uFillTx/>
                <a:latin typeface="Arial" pitchFamily="34"/>
                <a:cs typeface="Arial" pitchFamily="34"/>
              </a:rPr>
              <a:t>, 053201 (2020).</a:t>
            </a:r>
          </a:p>
          <a:p>
            <a:pPr marL="0" marR="0" lvl="0" indent="0" algn="l" defTabSz="914400" rtl="0" fontAlgn="auto" hangingPunct="0">
              <a:lnSpc>
                <a:spcPct val="100000"/>
              </a:lnSpc>
              <a:spcBef>
                <a:spcPts val="0"/>
              </a:spcBef>
              <a:spcAft>
                <a:spcPts val="0"/>
              </a:spcAft>
              <a:buSzPct val="100000"/>
              <a:tabLst/>
              <a:defRPr sz="1800" b="0" i="0" u="none" strike="noStrike" kern="0" cap="none" spc="0" baseline="0">
                <a:solidFill>
                  <a:srgbClr val="000000"/>
                </a:solidFill>
                <a:uFillTx/>
              </a:defRPr>
            </a:pPr>
            <a:r>
              <a:rPr lang="en-GB" sz="800" b="0" i="0" u="none" strike="noStrike" kern="1200" cap="none" spc="0" baseline="0" dirty="0">
                <a:uFillTx/>
                <a:latin typeface="Arial" pitchFamily="34"/>
                <a:cs typeface="Arial" pitchFamily="34"/>
              </a:rPr>
              <a:t>A. Alejo </a:t>
            </a:r>
            <a:r>
              <a:rPr lang="en-GB" sz="800" b="0" i="1" u="none" strike="noStrike" kern="1200" cap="none" spc="0" baseline="0" dirty="0">
                <a:uFillTx/>
                <a:latin typeface="Arial" pitchFamily="34"/>
                <a:cs typeface="Arial" pitchFamily="34"/>
              </a:rPr>
              <a:t>et al.</a:t>
            </a:r>
            <a:r>
              <a:rPr lang="en-GB" sz="800" b="0" i="0" u="none" strike="noStrike" kern="1200" cap="none" spc="0" baseline="0" dirty="0">
                <a:uFillTx/>
                <a:latin typeface="Arial" pitchFamily="34"/>
                <a:cs typeface="Arial" pitchFamily="34"/>
              </a:rPr>
              <a:t>, Phys. Rev. Accel. Beams </a:t>
            </a:r>
            <a:r>
              <a:rPr lang="en-GB" sz="800" b="1" i="0" u="none" strike="noStrike" kern="1200" cap="none" spc="0" baseline="0" dirty="0">
                <a:uFillTx/>
                <a:latin typeface="Arial" pitchFamily="34"/>
                <a:cs typeface="Arial" pitchFamily="34"/>
              </a:rPr>
              <a:t>25</a:t>
            </a:r>
            <a:r>
              <a:rPr lang="en-GB" sz="800" b="0" i="0" u="none" strike="noStrike" kern="1200" cap="none" spc="0" baseline="0" dirty="0">
                <a:uFillTx/>
                <a:latin typeface="Arial" pitchFamily="34"/>
                <a:cs typeface="Arial" pitchFamily="34"/>
              </a:rPr>
              <a:t>, 011301 (2022)</a:t>
            </a:r>
            <a:r>
              <a:rPr lang="en-US" sz="800" b="0" i="0" u="none" strike="noStrike" kern="1200" cap="none" spc="0" baseline="0" dirty="0">
                <a:uFillTx/>
                <a:latin typeface="Arial" pitchFamily="34"/>
                <a:cs typeface="Arial" pitchFamily="34"/>
              </a:rPr>
              <a:t> </a:t>
            </a:r>
          </a:p>
        </p:txBody>
      </p:sp>
      <p:sp>
        <p:nvSpPr>
          <p:cNvPr id="67" name="Textfeld 15">
            <a:extLst>
              <a:ext uri="{FF2B5EF4-FFF2-40B4-BE49-F238E27FC236}">
                <a16:creationId xmlns:a16="http://schemas.microsoft.com/office/drawing/2014/main" id="{38F6B8D5-A1EC-E826-D6D3-246E3BFC9644}"/>
              </a:ext>
            </a:extLst>
          </p:cNvPr>
          <p:cNvSpPr txBox="1"/>
          <p:nvPr/>
        </p:nvSpPr>
        <p:spPr>
          <a:xfrm>
            <a:off x="497363" y="4088757"/>
            <a:ext cx="3429144" cy="36933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FFFFFF"/>
                </a:solidFill>
                <a:uFillTx/>
                <a:latin typeface="Arial" pitchFamily="34"/>
                <a:cs typeface="Arial" pitchFamily="34"/>
              </a:rPr>
              <a:t>1 m long helicon plasma source</a:t>
            </a:r>
            <a:endParaRPr lang="en-GB" sz="1800" b="0" i="0" u="none" strike="noStrike" kern="1200" cap="none" spc="0" baseline="0" dirty="0">
              <a:solidFill>
                <a:srgbClr val="FFFFFF"/>
              </a:solidFill>
              <a:uFillTx/>
              <a:latin typeface="Arial" pitchFamily="34"/>
              <a:cs typeface="Arial" pitchFamily="34"/>
            </a:endParaRPr>
          </a:p>
        </p:txBody>
      </p:sp>
      <p:sp>
        <p:nvSpPr>
          <p:cNvPr id="68" name="Textfeld 18">
            <a:extLst>
              <a:ext uri="{FF2B5EF4-FFF2-40B4-BE49-F238E27FC236}">
                <a16:creationId xmlns:a16="http://schemas.microsoft.com/office/drawing/2014/main" id="{15390F45-A6C5-7A91-B1C7-234198E5B8BA}"/>
              </a:ext>
            </a:extLst>
          </p:cNvPr>
          <p:cNvSpPr txBox="1"/>
          <p:nvPr/>
        </p:nvSpPr>
        <p:spPr>
          <a:xfrm>
            <a:off x="397087" y="5087778"/>
            <a:ext cx="3826689" cy="36933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dirty="0">
                <a:solidFill>
                  <a:srgbClr val="FFFFFF"/>
                </a:solidFill>
                <a:latin typeface="Arial" pitchFamily="34"/>
                <a:cs typeface="Arial" pitchFamily="34"/>
              </a:rPr>
              <a:t>10 </a:t>
            </a:r>
            <a:r>
              <a:rPr lang="en-US" sz="1800" b="0" i="0" u="none" strike="noStrike" kern="1200" cap="none" spc="0" baseline="0" dirty="0">
                <a:solidFill>
                  <a:srgbClr val="FFFFFF"/>
                </a:solidFill>
                <a:uFillTx/>
                <a:latin typeface="Arial" pitchFamily="34"/>
                <a:cs typeface="Arial" pitchFamily="34"/>
              </a:rPr>
              <a:t>m long discharge plasma source</a:t>
            </a:r>
            <a:endParaRPr lang="en-GB" sz="1800" b="0" i="0" u="none" strike="noStrike" kern="1200" cap="none" spc="0" baseline="0" dirty="0">
              <a:solidFill>
                <a:srgbClr val="FFFFFF"/>
              </a:solidFill>
              <a:uFillTx/>
              <a:latin typeface="Arial" pitchFamily="34"/>
              <a:cs typeface="Arial" pitchFamily="34"/>
            </a:endParaRPr>
          </a:p>
        </p:txBody>
      </p:sp>
      <p:sp>
        <p:nvSpPr>
          <p:cNvPr id="66" name="Rechteck 6">
            <a:extLst>
              <a:ext uri="{FF2B5EF4-FFF2-40B4-BE49-F238E27FC236}">
                <a16:creationId xmlns:a16="http://schemas.microsoft.com/office/drawing/2014/main" id="{9774CD95-4C26-E161-C087-07ECB82BE53F}"/>
              </a:ext>
            </a:extLst>
          </p:cNvPr>
          <p:cNvSpPr/>
          <p:nvPr/>
        </p:nvSpPr>
        <p:spPr>
          <a:xfrm>
            <a:off x="442907" y="3429000"/>
            <a:ext cx="3673473" cy="2784100"/>
          </a:xfrm>
          <a:prstGeom prst="rect">
            <a:avLst/>
          </a:prstGeom>
          <a:noFill/>
          <a:ln w="12701" cap="flat">
            <a:solidFill>
              <a:srgbClr val="BEBEC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69" name="Rechteck 5">
            <a:extLst>
              <a:ext uri="{FF2B5EF4-FFF2-40B4-BE49-F238E27FC236}">
                <a16:creationId xmlns:a16="http://schemas.microsoft.com/office/drawing/2014/main" id="{64D2E710-CC6F-DB8F-127B-1183E62B3EB8}"/>
              </a:ext>
            </a:extLst>
          </p:cNvPr>
          <p:cNvSpPr/>
          <p:nvPr/>
        </p:nvSpPr>
        <p:spPr>
          <a:xfrm>
            <a:off x="4254684" y="3416674"/>
            <a:ext cx="3673473" cy="2784100"/>
          </a:xfrm>
          <a:prstGeom prst="rect">
            <a:avLst/>
          </a:prstGeom>
          <a:noFill/>
          <a:ln w="12701" cap="flat">
            <a:solidFill>
              <a:srgbClr val="BEBEC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71" name="Rechteck 7">
            <a:extLst>
              <a:ext uri="{FF2B5EF4-FFF2-40B4-BE49-F238E27FC236}">
                <a16:creationId xmlns:a16="http://schemas.microsoft.com/office/drawing/2014/main" id="{8618B3C4-F19A-F462-32AB-8CA077A098F7}"/>
              </a:ext>
            </a:extLst>
          </p:cNvPr>
          <p:cNvSpPr/>
          <p:nvPr/>
        </p:nvSpPr>
        <p:spPr>
          <a:xfrm>
            <a:off x="8080269" y="3418274"/>
            <a:ext cx="3673473" cy="2784100"/>
          </a:xfrm>
          <a:prstGeom prst="rect">
            <a:avLst/>
          </a:prstGeom>
          <a:noFill/>
          <a:ln w="12701" cap="flat">
            <a:solidFill>
              <a:srgbClr val="BEBEC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59" name="Textfeld 10">
            <a:extLst>
              <a:ext uri="{FF2B5EF4-FFF2-40B4-BE49-F238E27FC236}">
                <a16:creationId xmlns:a16="http://schemas.microsoft.com/office/drawing/2014/main" id="{98A60EB6-5CEF-8569-E29D-95E4C2C4AFAF}"/>
              </a:ext>
            </a:extLst>
          </p:cNvPr>
          <p:cNvSpPr txBox="1"/>
          <p:nvPr/>
        </p:nvSpPr>
        <p:spPr>
          <a:xfrm>
            <a:off x="8080269" y="3533723"/>
            <a:ext cx="3109347" cy="1384995"/>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b="1" dirty="0">
                <a:latin typeface="Arial" panose="020B0604020202020204" pitchFamily="34" charset="0"/>
                <a:cs typeface="Arial" panose="020B0604020202020204" pitchFamily="34" charset="0"/>
              </a:rPr>
              <a:t>Destruction-free guiding structures </a:t>
            </a:r>
            <a:r>
              <a:rPr lang="en-GB" dirty="0">
                <a:latin typeface="Arial" panose="020B0604020202020204" pitchFamily="34" charset="0"/>
                <a:cs typeface="Arial" panose="020B0604020202020204" pitchFamily="34" charset="0"/>
              </a:rPr>
              <a:t>enable 10 GeV electron energies in laser-driven plasma wakefield accelerators.</a:t>
            </a:r>
            <a:endParaRPr lang="en-GB" sz="1800" b="1" i="0" u="none" strike="noStrike" kern="1200" cap="none" spc="0" baseline="0" dirty="0">
              <a:uFillTx/>
              <a:latin typeface="Arial" panose="020B0604020202020204" pitchFamily="34" charset="0"/>
              <a:cs typeface="Arial" panose="020B0604020202020204" pitchFamily="34" charset="0"/>
            </a:endParaRPr>
          </a:p>
        </p:txBody>
      </p:sp>
      <p:sp>
        <p:nvSpPr>
          <p:cNvPr id="74" name="Foliennummernplatzhalter 4">
            <a:extLst>
              <a:ext uri="{FF2B5EF4-FFF2-40B4-BE49-F238E27FC236}">
                <a16:creationId xmlns:a16="http://schemas.microsoft.com/office/drawing/2014/main" id="{28923158-B2F2-0E3E-565C-CE090A790123}"/>
              </a:ext>
            </a:extLst>
          </p:cNvPr>
          <p:cNvSpPr txBox="1"/>
          <p:nvPr/>
        </p:nvSpPr>
        <p:spPr>
          <a:xfrm>
            <a:off x="11107545" y="6383847"/>
            <a:ext cx="681255"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dirty="0">
                <a:solidFill>
                  <a:srgbClr val="0033A0"/>
                </a:solidFill>
                <a:latin typeface="Arial"/>
              </a:rPr>
              <a:t>5 / 15</a:t>
            </a:r>
            <a:endParaRPr lang="en-US" sz="1000" b="0" i="0" u="none" strike="noStrike" kern="1200" cap="none" spc="0" baseline="0" dirty="0">
              <a:solidFill>
                <a:srgbClr val="0033A0"/>
              </a:solidFill>
              <a:uFillTx/>
              <a:latin typeface="Arial"/>
            </a:endParaRPr>
          </a:p>
        </p:txBody>
      </p:sp>
      <p:sp>
        <p:nvSpPr>
          <p:cNvPr id="4" name="Textfeld 3">
            <a:extLst>
              <a:ext uri="{FF2B5EF4-FFF2-40B4-BE49-F238E27FC236}">
                <a16:creationId xmlns:a16="http://schemas.microsoft.com/office/drawing/2014/main" id="{2C127C29-A0D2-845B-B402-31983DDBDAC1}"/>
              </a:ext>
            </a:extLst>
          </p:cNvPr>
          <p:cNvSpPr txBox="1"/>
          <p:nvPr/>
        </p:nvSpPr>
        <p:spPr>
          <a:xfrm>
            <a:off x="5860942" y="5782823"/>
            <a:ext cx="2111875" cy="461665"/>
          </a:xfrm>
          <a:prstGeom prst="rect">
            <a:avLst/>
          </a:prstGeom>
          <a:noFill/>
        </p:spPr>
        <p:txBody>
          <a:bodyPr wrap="square">
            <a:spAutoFit/>
          </a:bodyPr>
          <a:lstStyle/>
          <a:p>
            <a:r>
              <a:rPr lang="en-GB" sz="800" dirty="0">
                <a:latin typeface="Arial" panose="020B0604020202020204" pitchFamily="34" charset="0"/>
                <a:cs typeface="Arial" panose="020B0604020202020204" pitchFamily="34" charset="0"/>
              </a:rPr>
              <a:t>D’Arcy, R., </a:t>
            </a:r>
            <a:r>
              <a:rPr lang="en-GB" sz="800" i="1" dirty="0">
                <a:latin typeface="Arial" panose="020B0604020202020204" pitchFamily="34" charset="0"/>
                <a:cs typeface="Arial" panose="020B0604020202020204" pitchFamily="34" charset="0"/>
              </a:rPr>
              <a:t>et al.</a:t>
            </a:r>
            <a:r>
              <a:rPr lang="en-GB" sz="800" dirty="0">
                <a:latin typeface="Arial" panose="020B0604020202020204" pitchFamily="34" charset="0"/>
                <a:cs typeface="Arial" panose="020B0604020202020204" pitchFamily="34" charset="0"/>
              </a:rPr>
              <a:t> Recovery time of a plasma-wakefield accelerator. </a:t>
            </a:r>
            <a:r>
              <a:rPr lang="en-GB" sz="800" i="1" dirty="0">
                <a:latin typeface="Arial" panose="020B0604020202020204" pitchFamily="34" charset="0"/>
                <a:cs typeface="Arial" panose="020B0604020202020204" pitchFamily="34" charset="0"/>
              </a:rPr>
              <a:t>Nature</a:t>
            </a:r>
            <a:r>
              <a:rPr lang="en-GB" sz="800" dirty="0">
                <a:latin typeface="Arial" panose="020B0604020202020204" pitchFamily="34" charset="0"/>
                <a:cs typeface="Arial" panose="020B0604020202020204" pitchFamily="34" charset="0"/>
              </a:rPr>
              <a:t> </a:t>
            </a:r>
            <a:r>
              <a:rPr lang="en-GB" sz="800" b="1" dirty="0">
                <a:latin typeface="Arial" panose="020B0604020202020204" pitchFamily="34" charset="0"/>
                <a:cs typeface="Arial" panose="020B0604020202020204" pitchFamily="34" charset="0"/>
              </a:rPr>
              <a:t>603</a:t>
            </a:r>
            <a:r>
              <a:rPr lang="en-GB" sz="800" dirty="0">
                <a:latin typeface="Arial" panose="020B0604020202020204" pitchFamily="34" charset="0"/>
                <a:cs typeface="Arial" panose="020B0604020202020204" pitchFamily="34" charset="0"/>
              </a:rPr>
              <a:t>, 58–62 (2022).</a:t>
            </a:r>
          </a:p>
        </p:txBody>
      </p:sp>
      <p:pic>
        <p:nvPicPr>
          <p:cNvPr id="6" name="Grafik 5">
            <a:extLst>
              <a:ext uri="{FF2B5EF4-FFF2-40B4-BE49-F238E27FC236}">
                <a16:creationId xmlns:a16="http://schemas.microsoft.com/office/drawing/2014/main" id="{46246D60-D402-BA41-DF23-5ADCE3B20751}"/>
              </a:ext>
            </a:extLst>
          </p:cNvPr>
          <p:cNvPicPr>
            <a:picLocks noChangeAspect="1"/>
          </p:cNvPicPr>
          <p:nvPr/>
        </p:nvPicPr>
        <p:blipFill>
          <a:blip r:embed="rId15"/>
          <a:stretch>
            <a:fillRect/>
          </a:stretch>
        </p:blipFill>
        <p:spPr>
          <a:xfrm>
            <a:off x="6437983" y="5123145"/>
            <a:ext cx="964900" cy="680091"/>
          </a:xfrm>
          <a:prstGeom prst="rect">
            <a:avLst/>
          </a:prstGeom>
        </p:spPr>
      </p:pic>
      <p:pic>
        <p:nvPicPr>
          <p:cNvPr id="5" name="Grafik 4">
            <a:extLst>
              <a:ext uri="{FF2B5EF4-FFF2-40B4-BE49-F238E27FC236}">
                <a16:creationId xmlns:a16="http://schemas.microsoft.com/office/drawing/2014/main" id="{972C3E88-97F4-C10E-19F7-E6E5CAD86F6B}"/>
              </a:ext>
            </a:extLst>
          </p:cNvPr>
          <p:cNvPicPr>
            <a:picLocks noChangeAspect="1"/>
          </p:cNvPicPr>
          <p:nvPr/>
        </p:nvPicPr>
        <p:blipFill>
          <a:blip r:embed="rId16"/>
          <a:stretch>
            <a:fillRect/>
          </a:stretch>
        </p:blipFill>
        <p:spPr>
          <a:xfrm>
            <a:off x="457201" y="5705608"/>
            <a:ext cx="901874" cy="351724"/>
          </a:xfrm>
          <a:prstGeom prst="rect">
            <a:avLst/>
          </a:prstGeom>
        </p:spPr>
      </p:pic>
    </p:spTree>
    <p:extLst>
      <p:ext uri="{BB962C8B-B14F-4D97-AF65-F5344CB8AC3E}">
        <p14:creationId xmlns:p14="http://schemas.microsoft.com/office/powerpoint/2010/main" val="141896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7" grpId="0"/>
      <p:bldP spid="48" grpId="0"/>
      <p:bldP spid="50" grpId="0"/>
      <p:bldP spid="58" grpId="0"/>
      <p:bldP spid="60" grpId="0"/>
      <p:bldP spid="65" grpId="0"/>
      <p:bldP spid="67" grpId="0"/>
      <p:bldP spid="68" grpId="0"/>
      <p:bldP spid="66" grpId="0" animBg="1"/>
      <p:bldP spid="69" grpId="0" animBg="1"/>
      <p:bldP spid="71" grpId="0" animBg="1"/>
      <p:bldP spid="59"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name="Slide21118">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2BAE63DA-3746-C00A-76F0-93E7C1D0979F}"/>
              </a:ext>
            </a:extLst>
          </p:cNvPr>
          <p:cNvSpPr txBox="1">
            <a:spLocks noGrp="1"/>
          </p:cNvSpPr>
          <p:nvPr>
            <p:ph type="title"/>
          </p:nvPr>
        </p:nvSpPr>
        <p:spPr/>
        <p:txBody>
          <a:bodyPr anchorCtr="1"/>
          <a:lstStyle/>
          <a:p>
            <a:pPr lvl="0" algn="ctr"/>
            <a:r>
              <a:rPr lang="en-GB" dirty="0"/>
              <a:t>3. </a:t>
            </a:r>
            <a:r>
              <a:rPr lang="en-GB" sz="3400" dirty="0"/>
              <a:t>Progress in Experiments</a:t>
            </a:r>
            <a:br>
              <a:rPr lang="en-GB" dirty="0"/>
            </a:br>
            <a:r>
              <a:rPr lang="en-GB" sz="2400" dirty="0">
                <a:solidFill>
                  <a:srgbClr val="61C4D3"/>
                </a:solidFill>
              </a:rPr>
              <a:t>Highlights from Single Stage Experiments </a:t>
            </a:r>
            <a:r>
              <a:rPr lang="en-GB" sz="2400" dirty="0">
                <a:solidFill>
                  <a:srgbClr val="61C4D3"/>
                </a:solidFill>
                <a:sym typeface="Wingdings" panose="05000000000000000000" pitchFamily="2" charset="2"/>
              </a:rPr>
              <a:t> Laser-Driven</a:t>
            </a:r>
            <a:endParaRPr lang="en-GB" sz="2400" dirty="0">
              <a:solidFill>
                <a:srgbClr val="61C4D3"/>
              </a:solidFill>
            </a:endParaRPr>
          </a:p>
        </p:txBody>
      </p:sp>
      <p:sp>
        <p:nvSpPr>
          <p:cNvPr id="4" name="Foliennummernplatzhalter 4">
            <a:extLst>
              <a:ext uri="{FF2B5EF4-FFF2-40B4-BE49-F238E27FC236}">
                <a16:creationId xmlns:a16="http://schemas.microsoft.com/office/drawing/2014/main" id="{E5BB13F8-1BFF-A9B6-770A-5D272AF27C6E}"/>
              </a:ext>
            </a:extLst>
          </p:cNvPr>
          <p:cNvSpPr txBox="1"/>
          <p:nvPr/>
        </p:nvSpPr>
        <p:spPr>
          <a:xfrm>
            <a:off x="11107545" y="6383847"/>
            <a:ext cx="681255"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dirty="0">
                <a:solidFill>
                  <a:srgbClr val="0033A0"/>
                </a:solidFill>
                <a:latin typeface="Arial"/>
              </a:rPr>
              <a:t>6 / 15</a:t>
            </a:r>
            <a:endParaRPr lang="en-US" sz="1000" b="0" i="0" u="none" strike="noStrike" kern="1200" cap="none" spc="0" baseline="0" dirty="0">
              <a:solidFill>
                <a:srgbClr val="0033A0"/>
              </a:solidFill>
              <a:uFillTx/>
              <a:latin typeface="Arial"/>
            </a:endParaRPr>
          </a:p>
        </p:txBody>
      </p:sp>
      <p:sp>
        <p:nvSpPr>
          <p:cNvPr id="5" name="Rechteck 7">
            <a:extLst>
              <a:ext uri="{FF2B5EF4-FFF2-40B4-BE49-F238E27FC236}">
                <a16:creationId xmlns:a16="http://schemas.microsoft.com/office/drawing/2014/main" id="{2AE087C4-946F-38B9-B693-6CAC5A2EF578}"/>
              </a:ext>
            </a:extLst>
          </p:cNvPr>
          <p:cNvSpPr/>
          <p:nvPr/>
        </p:nvSpPr>
        <p:spPr>
          <a:xfrm>
            <a:off x="8080269" y="1593863"/>
            <a:ext cx="3673473" cy="4608511"/>
          </a:xfrm>
          <a:prstGeom prst="rect">
            <a:avLst/>
          </a:prstGeom>
          <a:noFill/>
          <a:ln w="12701" cap="flat">
            <a:solidFill>
              <a:srgbClr val="BEBEC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6" name="Textfeld 8">
            <a:extLst>
              <a:ext uri="{FF2B5EF4-FFF2-40B4-BE49-F238E27FC236}">
                <a16:creationId xmlns:a16="http://schemas.microsoft.com/office/drawing/2014/main" id="{28975038-694B-26F2-084D-0FA164B098F7}"/>
              </a:ext>
            </a:extLst>
          </p:cNvPr>
          <p:cNvSpPr txBox="1"/>
          <p:nvPr/>
        </p:nvSpPr>
        <p:spPr>
          <a:xfrm>
            <a:off x="442907" y="1316864"/>
            <a:ext cx="3673473" cy="276999"/>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33A0"/>
                </a:solidFill>
                <a:uFillTx/>
                <a:latin typeface="Arial"/>
              </a:rPr>
              <a:t>Energy</a:t>
            </a:r>
            <a:endParaRPr lang="en-GB" sz="1800" b="1" i="0" u="none" strike="noStrike" kern="1200" cap="none" spc="0" baseline="0">
              <a:solidFill>
                <a:srgbClr val="0033A0"/>
              </a:solidFill>
              <a:uFillTx/>
              <a:latin typeface="Arial"/>
            </a:endParaRPr>
          </a:p>
        </p:txBody>
      </p:sp>
      <p:sp>
        <p:nvSpPr>
          <p:cNvPr id="7" name="Textfeld 9">
            <a:extLst>
              <a:ext uri="{FF2B5EF4-FFF2-40B4-BE49-F238E27FC236}">
                <a16:creationId xmlns:a16="http://schemas.microsoft.com/office/drawing/2014/main" id="{70B913B2-E32C-AE9B-B46A-07426C4502F5}"/>
              </a:ext>
            </a:extLst>
          </p:cNvPr>
          <p:cNvSpPr txBox="1"/>
          <p:nvPr/>
        </p:nvSpPr>
        <p:spPr>
          <a:xfrm>
            <a:off x="4263838" y="1322277"/>
            <a:ext cx="3673473" cy="276999"/>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33A0"/>
                </a:solidFill>
                <a:uFillTx/>
                <a:latin typeface="Arial"/>
              </a:rPr>
              <a:t>Beam Quality</a:t>
            </a:r>
            <a:endParaRPr lang="en-GB" sz="1800" b="1" i="0" u="none" strike="noStrike" kern="1200" cap="none" spc="0" baseline="0">
              <a:solidFill>
                <a:srgbClr val="0033A0"/>
              </a:solidFill>
              <a:uFillTx/>
              <a:latin typeface="Arial"/>
            </a:endParaRPr>
          </a:p>
        </p:txBody>
      </p:sp>
      <p:sp>
        <p:nvSpPr>
          <p:cNvPr id="8" name="Textfeld 10">
            <a:extLst>
              <a:ext uri="{FF2B5EF4-FFF2-40B4-BE49-F238E27FC236}">
                <a16:creationId xmlns:a16="http://schemas.microsoft.com/office/drawing/2014/main" id="{6C15ECCB-71CA-A24E-BA02-7CD36C45DCC4}"/>
              </a:ext>
            </a:extLst>
          </p:cNvPr>
          <p:cNvSpPr txBox="1"/>
          <p:nvPr/>
        </p:nvSpPr>
        <p:spPr>
          <a:xfrm>
            <a:off x="8080269" y="1316059"/>
            <a:ext cx="3673473" cy="276999"/>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33A0"/>
                </a:solidFill>
                <a:uFillTx/>
                <a:latin typeface="Arial"/>
              </a:rPr>
              <a:t>Efficiency</a:t>
            </a:r>
            <a:endParaRPr lang="en-GB" sz="1800" b="1" i="0" u="none" strike="noStrike" kern="1200" cap="none" spc="0" baseline="0">
              <a:solidFill>
                <a:srgbClr val="0033A0"/>
              </a:solidFill>
              <a:uFillTx/>
              <a:latin typeface="Arial"/>
            </a:endParaRPr>
          </a:p>
        </p:txBody>
      </p:sp>
      <p:sp>
        <p:nvSpPr>
          <p:cNvPr id="18" name="Textfeld 24">
            <a:extLst>
              <a:ext uri="{FF2B5EF4-FFF2-40B4-BE49-F238E27FC236}">
                <a16:creationId xmlns:a16="http://schemas.microsoft.com/office/drawing/2014/main" id="{B5F2F93C-B81D-37D7-A60B-CF85FA78EAA1}"/>
              </a:ext>
            </a:extLst>
          </p:cNvPr>
          <p:cNvSpPr txBox="1"/>
          <p:nvPr/>
        </p:nvSpPr>
        <p:spPr>
          <a:xfrm>
            <a:off x="4263838" y="1601617"/>
            <a:ext cx="3650449" cy="338556"/>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a:solidFill>
                  <a:srgbClr val="2F2F2F"/>
                </a:solidFill>
                <a:uFillTx/>
                <a:latin typeface="Arial"/>
              </a:rPr>
              <a:t>Winkler, P. </a:t>
            </a:r>
            <a:r>
              <a:rPr lang="en-GB" sz="800" b="0" i="1" u="none" strike="noStrike" kern="1200" cap="none" spc="0" baseline="0">
                <a:solidFill>
                  <a:srgbClr val="2F2F2F"/>
                </a:solidFill>
                <a:uFillTx/>
                <a:latin typeface="Arial"/>
              </a:rPr>
              <a:t>et al.</a:t>
            </a:r>
            <a:r>
              <a:rPr lang="en-GB" sz="800" b="0" i="0" u="none" strike="noStrike" kern="1200" cap="none" spc="0" baseline="0">
                <a:solidFill>
                  <a:srgbClr val="2F2F2F"/>
                </a:solidFill>
                <a:uFillTx/>
                <a:latin typeface="Arial"/>
              </a:rPr>
              <a:t> Active energy compression of a laser-plasma electron beam. </a:t>
            </a:r>
            <a:r>
              <a:rPr lang="en-GB" sz="800" b="0" i="1" u="none" strike="noStrike" kern="1200" cap="none" spc="0" baseline="0">
                <a:solidFill>
                  <a:srgbClr val="2F2F2F"/>
                </a:solidFill>
                <a:uFillTx/>
                <a:latin typeface="Arial"/>
              </a:rPr>
              <a:t>Nature</a:t>
            </a:r>
            <a:r>
              <a:rPr lang="en-GB" sz="800" b="0" i="0" u="none" strike="noStrike" kern="1200" cap="none" spc="0" baseline="0">
                <a:solidFill>
                  <a:srgbClr val="2F2F2F"/>
                </a:solidFill>
                <a:uFillTx/>
                <a:latin typeface="Arial"/>
              </a:rPr>
              <a:t> </a:t>
            </a:r>
            <a:r>
              <a:rPr lang="en-GB" sz="800" b="1" i="0" u="none" strike="noStrike" kern="1200" cap="none" spc="0" baseline="0">
                <a:solidFill>
                  <a:srgbClr val="2F2F2F"/>
                </a:solidFill>
                <a:uFillTx/>
                <a:latin typeface="Arial"/>
              </a:rPr>
              <a:t>640</a:t>
            </a:r>
            <a:r>
              <a:rPr lang="en-GB" sz="800" b="0" i="0" u="none" strike="noStrike" kern="1200" cap="none" spc="0" baseline="0">
                <a:solidFill>
                  <a:srgbClr val="2F2F2F"/>
                </a:solidFill>
                <a:uFillTx/>
                <a:latin typeface="Arial"/>
              </a:rPr>
              <a:t>, 907–910 (2025). </a:t>
            </a:r>
          </a:p>
        </p:txBody>
      </p:sp>
      <p:grpSp>
        <p:nvGrpSpPr>
          <p:cNvPr id="19" name="Gruppieren 28">
            <a:extLst>
              <a:ext uri="{FF2B5EF4-FFF2-40B4-BE49-F238E27FC236}">
                <a16:creationId xmlns:a16="http://schemas.microsoft.com/office/drawing/2014/main" id="{61554A7D-D717-6C99-DB76-D0AF41151D9F}"/>
              </a:ext>
            </a:extLst>
          </p:cNvPr>
          <p:cNvGrpSpPr/>
          <p:nvPr/>
        </p:nvGrpSpPr>
        <p:grpSpPr>
          <a:xfrm>
            <a:off x="4263838" y="1916829"/>
            <a:ext cx="3542421" cy="1506949"/>
            <a:chOff x="4263838" y="1916829"/>
            <a:chExt cx="3542421" cy="1506949"/>
          </a:xfrm>
        </p:grpSpPr>
        <p:pic>
          <p:nvPicPr>
            <p:cNvPr id="20" name="Grafik 26">
              <a:extLst>
                <a:ext uri="{FF2B5EF4-FFF2-40B4-BE49-F238E27FC236}">
                  <a16:creationId xmlns:a16="http://schemas.microsoft.com/office/drawing/2014/main" id="{1739FF23-C940-A215-59AB-B29278C78D80}"/>
                </a:ext>
              </a:extLst>
            </p:cNvPr>
            <p:cNvPicPr>
              <a:picLocks noChangeAspect="1"/>
            </p:cNvPicPr>
            <p:nvPr/>
          </p:nvPicPr>
          <p:blipFill>
            <a:blip r:embed="rId3"/>
            <a:stretch>
              <a:fillRect/>
            </a:stretch>
          </p:blipFill>
          <p:spPr>
            <a:xfrm>
              <a:off x="4338544" y="1955718"/>
              <a:ext cx="3467715" cy="1468060"/>
            </a:xfrm>
            <a:prstGeom prst="rect">
              <a:avLst/>
            </a:prstGeom>
            <a:noFill/>
            <a:ln cap="flat">
              <a:noFill/>
            </a:ln>
          </p:spPr>
        </p:pic>
        <p:sp>
          <p:nvSpPr>
            <p:cNvPr id="21" name="Rechteck 27">
              <a:extLst>
                <a:ext uri="{FF2B5EF4-FFF2-40B4-BE49-F238E27FC236}">
                  <a16:creationId xmlns:a16="http://schemas.microsoft.com/office/drawing/2014/main" id="{A34F7A6C-E514-3197-1D1C-B83046B231FB}"/>
                </a:ext>
              </a:extLst>
            </p:cNvPr>
            <p:cNvSpPr/>
            <p:nvPr/>
          </p:nvSpPr>
          <p:spPr>
            <a:xfrm>
              <a:off x="4263838" y="1916829"/>
              <a:ext cx="175976" cy="128820"/>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grpSp>
      <p:sp>
        <p:nvSpPr>
          <p:cNvPr id="22" name="Textfeld 29">
            <a:extLst>
              <a:ext uri="{FF2B5EF4-FFF2-40B4-BE49-F238E27FC236}">
                <a16:creationId xmlns:a16="http://schemas.microsoft.com/office/drawing/2014/main" id="{B53766B6-4DA9-0347-EEED-931FF174801D}"/>
              </a:ext>
            </a:extLst>
          </p:cNvPr>
          <p:cNvSpPr txBox="1"/>
          <p:nvPr/>
        </p:nvSpPr>
        <p:spPr>
          <a:xfrm>
            <a:off x="4299444" y="3462101"/>
            <a:ext cx="3565007" cy="430887"/>
          </a:xfrm>
          <a:prstGeom prst="rect">
            <a:avLst/>
          </a:prstGeom>
          <a:noFill/>
          <a:ln cap="flat">
            <a:noFill/>
          </a:ln>
        </p:spPr>
        <p:txBody>
          <a:bodyPr vert="horz" wrap="square" lIns="0" tIns="0" rIns="0" bIns="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Wingdings" pitchFamily="2"/>
              <a:buChar char="à"/>
              <a:tabLst/>
              <a:defRPr sz="1800" b="0" i="0" u="none" strike="noStrike" kern="0" cap="none" spc="0" baseline="0">
                <a:solidFill>
                  <a:srgbClr val="000000"/>
                </a:solidFill>
                <a:uFillTx/>
              </a:defRPr>
            </a:pPr>
            <a:r>
              <a:rPr lang="en-GB"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E</a:t>
            </a: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nergy spread and jitter below permille level by employing active stabilization</a:t>
            </a:r>
          </a:p>
        </p:txBody>
      </p:sp>
      <p:sp>
        <p:nvSpPr>
          <p:cNvPr id="30" name="Textfeld 43">
            <a:extLst>
              <a:ext uri="{FF2B5EF4-FFF2-40B4-BE49-F238E27FC236}">
                <a16:creationId xmlns:a16="http://schemas.microsoft.com/office/drawing/2014/main" id="{C83C81FD-DE50-088F-3A74-A72A4F2E496D}"/>
              </a:ext>
            </a:extLst>
          </p:cNvPr>
          <p:cNvSpPr txBox="1"/>
          <p:nvPr/>
        </p:nvSpPr>
        <p:spPr>
          <a:xfrm>
            <a:off x="8134575" y="2943215"/>
            <a:ext cx="3564852" cy="646334"/>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rgbClr val="000000"/>
                </a:solidFill>
                <a:uFillTx/>
                <a:latin typeface="Wingdings" pitchFamily="2"/>
              </a:rPr>
              <a:t></a:t>
            </a:r>
            <a:r>
              <a:rPr lang="en-GB" sz="1400" b="0" i="0" u="none" strike="noStrike" kern="1200" cap="none" spc="0" baseline="0" dirty="0">
                <a:solidFill>
                  <a:srgbClr val="000000"/>
                </a:solidFill>
                <a:uFillTx/>
                <a:latin typeface="Arial"/>
              </a:rPr>
              <a:t> Laser to electron conversion efficiency of at least </a:t>
            </a:r>
            <a:r>
              <a:rPr lang="en-GB" sz="1400" b="1" i="0" u="none" strike="noStrike" kern="1200" cap="none" spc="0" baseline="0" dirty="0">
                <a:solidFill>
                  <a:srgbClr val="000000"/>
                </a:solidFill>
                <a:uFillTx/>
                <a:latin typeface="Arial"/>
              </a:rPr>
              <a:t>∼30%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rgbClr val="000000"/>
                </a:solidFill>
                <a:uFillTx/>
                <a:latin typeface="Wingdings" pitchFamily="2"/>
              </a:rPr>
              <a:t></a:t>
            </a:r>
            <a:r>
              <a:rPr lang="en-GB" sz="1400" b="0" i="0" u="none" strike="noStrike" kern="1200" cap="none" spc="0" baseline="0" dirty="0">
                <a:solidFill>
                  <a:srgbClr val="000000"/>
                </a:solidFill>
                <a:uFillTx/>
                <a:latin typeface="Arial"/>
              </a:rPr>
              <a:t> Multi-GeV energy gain</a:t>
            </a:r>
          </a:p>
        </p:txBody>
      </p:sp>
      <p:pic>
        <p:nvPicPr>
          <p:cNvPr id="31" name="Grafik 46">
            <a:extLst>
              <a:ext uri="{FF2B5EF4-FFF2-40B4-BE49-F238E27FC236}">
                <a16:creationId xmlns:a16="http://schemas.microsoft.com/office/drawing/2014/main" id="{E9350767-E7F4-BEC6-13F9-E54344F220B7}"/>
              </a:ext>
            </a:extLst>
          </p:cNvPr>
          <p:cNvPicPr>
            <a:picLocks noChangeAspect="1"/>
          </p:cNvPicPr>
          <p:nvPr/>
        </p:nvPicPr>
        <p:blipFill>
          <a:blip r:embed="rId4"/>
          <a:stretch>
            <a:fillRect/>
          </a:stretch>
        </p:blipFill>
        <p:spPr>
          <a:xfrm>
            <a:off x="8157700" y="1981541"/>
            <a:ext cx="3541736" cy="888504"/>
          </a:xfrm>
          <a:prstGeom prst="rect">
            <a:avLst/>
          </a:prstGeom>
          <a:noFill/>
          <a:ln cap="flat">
            <a:noFill/>
          </a:ln>
        </p:spPr>
      </p:pic>
      <p:sp>
        <p:nvSpPr>
          <p:cNvPr id="32" name="Textfeld 47">
            <a:extLst>
              <a:ext uri="{FF2B5EF4-FFF2-40B4-BE49-F238E27FC236}">
                <a16:creationId xmlns:a16="http://schemas.microsoft.com/office/drawing/2014/main" id="{EDEC9ACC-BB7C-C77B-F58B-1D7D1A054D4E}"/>
              </a:ext>
            </a:extLst>
          </p:cNvPr>
          <p:cNvSpPr txBox="1"/>
          <p:nvPr/>
        </p:nvSpPr>
        <p:spPr>
          <a:xfrm>
            <a:off x="8157700" y="1685851"/>
            <a:ext cx="3457456" cy="246220"/>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dirty="0">
                <a:solidFill>
                  <a:srgbClr val="2F2F2F"/>
                </a:solidFill>
                <a:uFillTx/>
                <a:latin typeface="Arial"/>
              </a:rPr>
              <a:t>E. Rockafellow et a;., High charge laser acceleration of electrons to 10 GeV</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dirty="0">
                <a:solidFill>
                  <a:srgbClr val="2F2F2F"/>
                </a:solidFill>
                <a:uFillTx/>
                <a:latin typeface="Arial"/>
              </a:rPr>
              <a:t> NIM A, Volume 1077, August 2025, 170586</a:t>
            </a:r>
          </a:p>
        </p:txBody>
      </p:sp>
      <p:pic>
        <p:nvPicPr>
          <p:cNvPr id="36" name="Grafik 40" descr="Ein Bild, das Symbol, Text, Emblem, Logo enthält.&#10;&#10;KI-generierte Inhalte können fehlerhaft sein.">
            <a:extLst>
              <a:ext uri="{FF2B5EF4-FFF2-40B4-BE49-F238E27FC236}">
                <a16:creationId xmlns:a16="http://schemas.microsoft.com/office/drawing/2014/main" id="{AAC8CBCC-18FD-2280-DA33-96943F734B43}"/>
              </a:ext>
            </a:extLst>
          </p:cNvPr>
          <p:cNvPicPr>
            <a:picLocks noChangeAspect="1"/>
          </p:cNvPicPr>
          <p:nvPr/>
        </p:nvPicPr>
        <p:blipFill>
          <a:blip r:embed="rId5"/>
          <a:stretch>
            <a:fillRect/>
          </a:stretch>
        </p:blipFill>
        <p:spPr>
          <a:xfrm>
            <a:off x="10408194" y="3229212"/>
            <a:ext cx="501356" cy="501356"/>
          </a:xfrm>
          <a:prstGeom prst="rect">
            <a:avLst/>
          </a:prstGeom>
          <a:noFill/>
          <a:ln cap="flat">
            <a:noFill/>
          </a:ln>
        </p:spPr>
      </p:pic>
      <p:sp>
        <p:nvSpPr>
          <p:cNvPr id="39" name="Rechteck 5">
            <a:extLst>
              <a:ext uri="{FF2B5EF4-FFF2-40B4-BE49-F238E27FC236}">
                <a16:creationId xmlns:a16="http://schemas.microsoft.com/office/drawing/2014/main" id="{785D54AF-51EC-0655-226C-D60AF4C965E7}"/>
              </a:ext>
            </a:extLst>
          </p:cNvPr>
          <p:cNvSpPr/>
          <p:nvPr/>
        </p:nvSpPr>
        <p:spPr>
          <a:xfrm>
            <a:off x="4254684" y="1592263"/>
            <a:ext cx="3673473" cy="4608511"/>
          </a:xfrm>
          <a:prstGeom prst="rect">
            <a:avLst/>
          </a:prstGeom>
          <a:noFill/>
          <a:ln w="12701" cap="flat">
            <a:solidFill>
              <a:srgbClr val="BEBEC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pic>
        <p:nvPicPr>
          <p:cNvPr id="44" name="Grafik 38" descr="Ein Bild, das Kreis, Grafiken, Schrift, Logo enthält.&#10;&#10;KI-generierte Inhalte können fehlerhaft sein.">
            <a:extLst>
              <a:ext uri="{FF2B5EF4-FFF2-40B4-BE49-F238E27FC236}">
                <a16:creationId xmlns:a16="http://schemas.microsoft.com/office/drawing/2014/main" id="{CAB69F01-5A09-6E00-47D1-FE33C6C50AD6}"/>
              </a:ext>
            </a:extLst>
          </p:cNvPr>
          <p:cNvPicPr>
            <a:picLocks noChangeAspect="1"/>
          </p:cNvPicPr>
          <p:nvPr/>
        </p:nvPicPr>
        <p:blipFill>
          <a:blip r:embed="rId6"/>
          <a:stretch>
            <a:fillRect/>
          </a:stretch>
        </p:blipFill>
        <p:spPr>
          <a:xfrm>
            <a:off x="7243739" y="2716270"/>
            <a:ext cx="496912" cy="467679"/>
          </a:xfrm>
          <a:prstGeom prst="rect">
            <a:avLst/>
          </a:prstGeom>
          <a:noFill/>
          <a:ln cap="flat">
            <a:noFill/>
          </a:ln>
        </p:spPr>
      </p:pic>
      <p:sp>
        <p:nvSpPr>
          <p:cNvPr id="46" name="Fußzeilenplatzhalter 3">
            <a:extLst>
              <a:ext uri="{FF2B5EF4-FFF2-40B4-BE49-F238E27FC236}">
                <a16:creationId xmlns:a16="http://schemas.microsoft.com/office/drawing/2014/main" id="{2439B113-9365-FF77-9168-B48DFE8BEB4C}"/>
              </a:ext>
            </a:extLst>
          </p:cNvPr>
          <p:cNvSpPr txBox="1"/>
          <p:nvPr/>
        </p:nvSpPr>
        <p:spPr>
          <a:xfrm>
            <a:off x="4259266" y="6383847"/>
            <a:ext cx="6572222"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33A0"/>
                </a:solidFill>
                <a:uFillTx/>
                <a:latin typeface="Arial"/>
              </a:rPr>
              <a:t>High-Gradient Wakefield Accelerators, ESPP Symposium Venice 2025</a:t>
            </a:r>
          </a:p>
        </p:txBody>
      </p:sp>
      <p:sp>
        <p:nvSpPr>
          <p:cNvPr id="47" name="Datumsplatzhalter 39">
            <a:extLst>
              <a:ext uri="{FF2B5EF4-FFF2-40B4-BE49-F238E27FC236}">
                <a16:creationId xmlns:a16="http://schemas.microsoft.com/office/drawing/2014/main" id="{1B168330-5E33-38FF-AEA8-57194748261E}"/>
              </a:ext>
            </a:extLst>
          </p:cNvPr>
          <p:cNvSpPr txBox="1"/>
          <p:nvPr/>
        </p:nvSpPr>
        <p:spPr>
          <a:xfrm>
            <a:off x="2495598" y="6378351"/>
            <a:ext cx="1620792" cy="365129"/>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0033A0"/>
                </a:solidFill>
                <a:uFillTx/>
                <a:latin typeface="Arial"/>
              </a:rPr>
              <a:t>23.06.2025</a:t>
            </a:r>
            <a:endParaRPr lang="en-GB" sz="1000" b="0" i="0" u="none" strike="noStrike" kern="1200" cap="none" spc="0" baseline="0">
              <a:solidFill>
                <a:srgbClr val="0033A0"/>
              </a:solidFill>
              <a:uFillTx/>
              <a:latin typeface="Arial"/>
            </a:endParaRPr>
          </a:p>
        </p:txBody>
      </p:sp>
      <p:pic>
        <p:nvPicPr>
          <p:cNvPr id="48" name="Grafik 12">
            <a:extLst>
              <a:ext uri="{FF2B5EF4-FFF2-40B4-BE49-F238E27FC236}">
                <a16:creationId xmlns:a16="http://schemas.microsoft.com/office/drawing/2014/main" id="{BC662D45-1F32-1266-D0EA-C1B3C26B0E67}"/>
              </a:ext>
            </a:extLst>
          </p:cNvPr>
          <p:cNvPicPr>
            <a:picLocks noChangeAspect="1"/>
          </p:cNvPicPr>
          <p:nvPr/>
        </p:nvPicPr>
        <p:blipFill>
          <a:blip r:embed="rId7"/>
          <a:stretch>
            <a:fillRect/>
          </a:stretch>
        </p:blipFill>
        <p:spPr>
          <a:xfrm>
            <a:off x="467020" y="4367503"/>
            <a:ext cx="3623200" cy="1077720"/>
          </a:xfrm>
          <a:prstGeom prst="rect">
            <a:avLst/>
          </a:prstGeom>
          <a:noFill/>
          <a:ln cap="flat">
            <a:noFill/>
          </a:ln>
        </p:spPr>
      </p:pic>
      <p:sp>
        <p:nvSpPr>
          <p:cNvPr id="49" name="Textfeld 13">
            <a:extLst>
              <a:ext uri="{FF2B5EF4-FFF2-40B4-BE49-F238E27FC236}">
                <a16:creationId xmlns:a16="http://schemas.microsoft.com/office/drawing/2014/main" id="{D952981A-4CB1-B2C3-CC3B-F974E64B814D}"/>
              </a:ext>
            </a:extLst>
          </p:cNvPr>
          <p:cNvSpPr txBox="1"/>
          <p:nvPr/>
        </p:nvSpPr>
        <p:spPr>
          <a:xfrm>
            <a:off x="453670" y="1634700"/>
            <a:ext cx="3649370" cy="369335"/>
          </a:xfrm>
          <a:prstGeom prst="rect">
            <a:avLst/>
          </a:prstGeom>
          <a:noFill/>
          <a:ln cap="flat">
            <a:noFill/>
          </a:ln>
        </p:spPr>
        <p:txBody>
          <a:bodyPr vert="horz" wrap="square" lIns="0" tIns="0" rIns="0" bIns="0" anchor="t" anchorCtr="1" compatLnSpc="1">
            <a:sp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a:solidFill>
                  <a:srgbClr val="2F2F2F"/>
                </a:solidFill>
                <a:uFillTx/>
                <a:latin typeface="Arial"/>
              </a:rPr>
              <a:t>Matched Guiding and Controlled Injection in Dark-Current-Free, 10-GeV-Class, Channel-Guided Laser-Plasma Accelerators</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a:solidFill>
                  <a:srgbClr val="2F2F2F"/>
                </a:solidFill>
                <a:uFillTx/>
                <a:latin typeface="Arial"/>
              </a:rPr>
              <a:t>A. Picksley et al., Phys. Rev. Lett. 133, 255001 (2024)</a:t>
            </a:r>
          </a:p>
        </p:txBody>
      </p:sp>
      <p:sp>
        <p:nvSpPr>
          <p:cNvPr id="50" name="Textfeld 14">
            <a:extLst>
              <a:ext uri="{FF2B5EF4-FFF2-40B4-BE49-F238E27FC236}">
                <a16:creationId xmlns:a16="http://schemas.microsoft.com/office/drawing/2014/main" id="{4FBDFC2C-2565-A6AC-E55E-F2E5184C88E9}"/>
              </a:ext>
            </a:extLst>
          </p:cNvPr>
          <p:cNvSpPr txBox="1"/>
          <p:nvPr/>
        </p:nvSpPr>
        <p:spPr>
          <a:xfrm>
            <a:off x="551383" y="5497894"/>
            <a:ext cx="3565007" cy="646334"/>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Wingdings" pitchFamily="2"/>
              </a:rPr>
              <a:t></a:t>
            </a:r>
            <a:r>
              <a:rPr lang="en-US" sz="1400" b="0" i="0" u="none" strike="noStrike" kern="1200" cap="none" spc="0" baseline="0">
                <a:solidFill>
                  <a:srgbClr val="000000"/>
                </a:solidFill>
                <a:uFillTx/>
                <a:latin typeface="Arial"/>
              </a:rPr>
              <a:t> </a:t>
            </a:r>
            <a:r>
              <a:rPr lang="en-US" sz="1400" b="1" i="0" u="none" strike="noStrike" kern="1200" cap="none" spc="0" baseline="0">
                <a:solidFill>
                  <a:srgbClr val="000000"/>
                </a:solidFill>
                <a:uFillTx/>
                <a:latin typeface="Arial"/>
              </a:rPr>
              <a:t>~10 GeV </a:t>
            </a:r>
            <a:r>
              <a:rPr lang="en-US" sz="1400" b="0" i="0" u="none" strike="noStrike" kern="1200" cap="none" spc="0" baseline="0">
                <a:solidFill>
                  <a:srgbClr val="000000"/>
                </a:solidFill>
                <a:uFillTx/>
                <a:latin typeface="Arial"/>
              </a:rPr>
              <a:t>energy gain over 10 cm</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Wingdings" pitchFamily="2"/>
              </a:rPr>
              <a:t></a:t>
            </a:r>
            <a:r>
              <a:rPr lang="en-US" sz="1400" b="0" i="0" u="none" strike="noStrike" kern="1200" cap="none" spc="0" baseline="0">
                <a:solidFill>
                  <a:srgbClr val="000000"/>
                </a:solidFill>
                <a:uFillTx/>
                <a:latin typeface="Arial"/>
              </a:rPr>
              <a:t> Multiple acceleration regimes that may be difficult to control</a:t>
            </a:r>
            <a:endParaRPr lang="en-GB" sz="1400" b="0" i="0" u="none" strike="noStrike" kern="1200" cap="none" spc="0" baseline="0">
              <a:solidFill>
                <a:srgbClr val="000000"/>
              </a:solidFill>
              <a:uFillTx/>
              <a:latin typeface="Arial"/>
            </a:endParaRPr>
          </a:p>
        </p:txBody>
      </p:sp>
      <p:grpSp>
        <p:nvGrpSpPr>
          <p:cNvPr id="51" name="Gruppieren 19">
            <a:extLst>
              <a:ext uri="{FF2B5EF4-FFF2-40B4-BE49-F238E27FC236}">
                <a16:creationId xmlns:a16="http://schemas.microsoft.com/office/drawing/2014/main" id="{3547D3C5-0F86-8C09-4A78-020790B0CE1F}"/>
              </a:ext>
            </a:extLst>
          </p:cNvPr>
          <p:cNvGrpSpPr/>
          <p:nvPr/>
        </p:nvGrpSpPr>
        <p:grpSpPr>
          <a:xfrm>
            <a:off x="467020" y="2132856"/>
            <a:ext cx="3627736" cy="810405"/>
            <a:chOff x="467020" y="2132856"/>
            <a:chExt cx="3627736" cy="810405"/>
          </a:xfrm>
        </p:grpSpPr>
        <p:pic>
          <p:nvPicPr>
            <p:cNvPr id="52" name="Grafik 16">
              <a:extLst>
                <a:ext uri="{FF2B5EF4-FFF2-40B4-BE49-F238E27FC236}">
                  <a16:creationId xmlns:a16="http://schemas.microsoft.com/office/drawing/2014/main" id="{7E211085-3519-CAF6-C6FC-4EC70A2CEA74}"/>
                </a:ext>
              </a:extLst>
            </p:cNvPr>
            <p:cNvPicPr>
              <a:picLocks noChangeAspect="1"/>
            </p:cNvPicPr>
            <p:nvPr/>
          </p:nvPicPr>
          <p:blipFill>
            <a:blip r:embed="rId8"/>
            <a:srcRect l="10010" t="5831" r="7344" b="82074"/>
            <a:stretch>
              <a:fillRect/>
            </a:stretch>
          </p:blipFill>
          <p:spPr>
            <a:xfrm>
              <a:off x="467020" y="2132856"/>
              <a:ext cx="3623200" cy="249750"/>
            </a:xfrm>
            <a:prstGeom prst="rect">
              <a:avLst/>
            </a:prstGeom>
            <a:noFill/>
            <a:ln cap="flat">
              <a:noFill/>
            </a:ln>
          </p:spPr>
        </p:pic>
        <p:pic>
          <p:nvPicPr>
            <p:cNvPr id="53" name="Grafik 17">
              <a:extLst>
                <a:ext uri="{FF2B5EF4-FFF2-40B4-BE49-F238E27FC236}">
                  <a16:creationId xmlns:a16="http://schemas.microsoft.com/office/drawing/2014/main" id="{540B2F5D-3922-E60E-DE67-826A62E4BA12}"/>
                </a:ext>
              </a:extLst>
            </p:cNvPr>
            <p:cNvPicPr>
              <a:picLocks noChangeAspect="1"/>
            </p:cNvPicPr>
            <p:nvPr/>
          </p:nvPicPr>
          <p:blipFill>
            <a:blip r:embed="rId8"/>
            <a:srcRect l="24970" t="71423" r="7344" b="679"/>
            <a:stretch>
              <a:fillRect/>
            </a:stretch>
          </p:blipFill>
          <p:spPr>
            <a:xfrm>
              <a:off x="1127446" y="2367189"/>
              <a:ext cx="2967310" cy="576062"/>
            </a:xfrm>
            <a:prstGeom prst="rect">
              <a:avLst/>
            </a:prstGeom>
            <a:noFill/>
            <a:ln cap="flat">
              <a:noFill/>
            </a:ln>
          </p:spPr>
        </p:pic>
        <p:sp>
          <p:nvSpPr>
            <p:cNvPr id="54" name="Rechteck 18">
              <a:extLst>
                <a:ext uri="{FF2B5EF4-FFF2-40B4-BE49-F238E27FC236}">
                  <a16:creationId xmlns:a16="http://schemas.microsoft.com/office/drawing/2014/main" id="{8F473C5B-9EB8-A41F-2F12-78412C6446A3}"/>
                </a:ext>
              </a:extLst>
            </p:cNvPr>
            <p:cNvSpPr/>
            <p:nvPr/>
          </p:nvSpPr>
          <p:spPr>
            <a:xfrm>
              <a:off x="911428" y="2523570"/>
              <a:ext cx="576062" cy="419691"/>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grpSp>
      <p:sp>
        <p:nvSpPr>
          <p:cNvPr id="55" name="Textfeld 20">
            <a:extLst>
              <a:ext uri="{FF2B5EF4-FFF2-40B4-BE49-F238E27FC236}">
                <a16:creationId xmlns:a16="http://schemas.microsoft.com/office/drawing/2014/main" id="{1E61AD74-9CEC-E8C5-3DF3-DEBD56F7B3E3}"/>
              </a:ext>
            </a:extLst>
          </p:cNvPr>
          <p:cNvSpPr txBox="1"/>
          <p:nvPr/>
        </p:nvSpPr>
        <p:spPr>
          <a:xfrm>
            <a:off x="514770" y="2780928"/>
            <a:ext cx="3565007" cy="1077218"/>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Wingdings" pitchFamily="2"/>
              </a:rPr>
              <a:t></a:t>
            </a:r>
            <a:r>
              <a:rPr lang="en-US" sz="1400" b="0" i="0" u="none" strike="noStrike" kern="1200" cap="none" spc="0" baseline="0" dirty="0">
                <a:solidFill>
                  <a:srgbClr val="000000"/>
                </a:solidFill>
                <a:uFillTx/>
                <a:latin typeface="Arial"/>
              </a:rPr>
              <a:t> </a:t>
            </a:r>
            <a:r>
              <a:rPr lang="en-US" sz="1400" b="1" i="0" u="none" strike="noStrike" kern="1200" cap="none" spc="0" baseline="0" dirty="0">
                <a:solidFill>
                  <a:srgbClr val="000000"/>
                </a:solidFill>
                <a:uFillTx/>
                <a:latin typeface="Arial"/>
              </a:rPr>
              <a:t>~9.2 GeV </a:t>
            </a:r>
            <a:r>
              <a:rPr lang="en-US" sz="1400" b="0" i="0" u="none" strike="noStrike" kern="1200" cap="none" spc="0" baseline="0" dirty="0">
                <a:solidFill>
                  <a:srgbClr val="000000"/>
                </a:solidFill>
                <a:uFillTx/>
                <a:latin typeface="Arial"/>
              </a:rPr>
              <a:t>energy gain over 30 cm</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Wingdings" pitchFamily="2"/>
              </a:rPr>
              <a:t></a:t>
            </a:r>
            <a:r>
              <a:rPr lang="en-US" sz="1400" b="0" i="0" u="none" strike="noStrike" kern="1200" cap="none" spc="0" baseline="0" dirty="0">
                <a:solidFill>
                  <a:srgbClr val="000000"/>
                </a:solidFill>
                <a:uFillTx/>
                <a:latin typeface="Arial"/>
              </a:rPr>
              <a:t> Laser-created ‘free-standing’ plasma channels that can be recreated at the repetition rate of the laser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kern="0" dirty="0">
                <a:solidFill>
                  <a:srgbClr val="000000"/>
                </a:solidFill>
                <a:latin typeface="Arial"/>
                <a:sym typeface="Wingdings" panose="05000000000000000000" pitchFamily="2" charset="2"/>
              </a:rPr>
              <a:t> M</a:t>
            </a:r>
            <a:r>
              <a:rPr lang="en-US" sz="1400" b="0" i="0" u="none" strike="noStrike" kern="0" cap="none" spc="0" baseline="0" dirty="0">
                <a:solidFill>
                  <a:srgbClr val="000000"/>
                </a:solidFill>
                <a:uFillTx/>
                <a:latin typeface="Arial"/>
              </a:rPr>
              <a:t>ultiple independent results</a:t>
            </a:r>
            <a:endParaRPr lang="en-GB" sz="1400" b="0" i="0" u="none" strike="noStrike" kern="1200" cap="none" spc="0" baseline="0" dirty="0">
              <a:solidFill>
                <a:srgbClr val="000000"/>
              </a:solidFill>
              <a:uFillTx/>
              <a:latin typeface="Arial"/>
            </a:endParaRPr>
          </a:p>
        </p:txBody>
      </p:sp>
      <p:sp>
        <p:nvSpPr>
          <p:cNvPr id="56" name="Textfeld 22">
            <a:extLst>
              <a:ext uri="{FF2B5EF4-FFF2-40B4-BE49-F238E27FC236}">
                <a16:creationId xmlns:a16="http://schemas.microsoft.com/office/drawing/2014/main" id="{33169EBE-9BAA-6D1B-5815-A5B01CFFAE8A}"/>
              </a:ext>
            </a:extLst>
          </p:cNvPr>
          <p:cNvSpPr txBox="1"/>
          <p:nvPr/>
        </p:nvSpPr>
        <p:spPr>
          <a:xfrm>
            <a:off x="467020" y="3975445"/>
            <a:ext cx="3627735" cy="46166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a:solidFill>
                  <a:srgbClr val="2F2F2F"/>
                </a:solidFill>
                <a:uFillTx/>
                <a:latin typeface="Arial"/>
              </a:rPr>
              <a:t>C. Aniculaesei et al., The acceleration of a high-charge electron bunch to 10 GeV in a 10-cm nanoparticle-assisted wakefield accelerator. </a:t>
            </a:r>
            <a:r>
              <a:rPr lang="en-GB" sz="800" b="0" i="1" u="none" strike="noStrike" kern="1200" cap="none" spc="0" baseline="0">
                <a:solidFill>
                  <a:srgbClr val="2F2F2F"/>
                </a:solidFill>
                <a:uFillTx/>
                <a:latin typeface="Arial"/>
              </a:rPr>
              <a:t>Matter Radiat. Extremes</a:t>
            </a:r>
            <a:r>
              <a:rPr lang="en-GB" sz="800" b="0" i="0" u="none" strike="noStrike" kern="1200" cap="none" spc="0" baseline="0">
                <a:solidFill>
                  <a:srgbClr val="2F2F2F"/>
                </a:solidFill>
                <a:uFillTx/>
                <a:latin typeface="Arial"/>
              </a:rPr>
              <a:t> 2024; 9 (1): 014001</a:t>
            </a:r>
          </a:p>
        </p:txBody>
      </p:sp>
      <p:pic>
        <p:nvPicPr>
          <p:cNvPr id="57" name="Grafik 36" descr="Ein Bild, das Symbol, Text, Emblem, Logo enthält.&#10;&#10;KI-generierte Inhalte können fehlerhaft sein.">
            <a:extLst>
              <a:ext uri="{FF2B5EF4-FFF2-40B4-BE49-F238E27FC236}">
                <a16:creationId xmlns:a16="http://schemas.microsoft.com/office/drawing/2014/main" id="{1E8FBB84-20F0-5D07-D386-D6B9479E998E}"/>
              </a:ext>
            </a:extLst>
          </p:cNvPr>
          <p:cNvPicPr>
            <a:picLocks noChangeAspect="1"/>
          </p:cNvPicPr>
          <p:nvPr/>
        </p:nvPicPr>
        <p:blipFill>
          <a:blip r:embed="rId5"/>
          <a:stretch>
            <a:fillRect/>
          </a:stretch>
        </p:blipFill>
        <p:spPr>
          <a:xfrm>
            <a:off x="3005632" y="3468538"/>
            <a:ext cx="501356" cy="501356"/>
          </a:xfrm>
          <a:prstGeom prst="rect">
            <a:avLst/>
          </a:prstGeom>
          <a:noFill/>
          <a:ln cap="flat">
            <a:noFill/>
          </a:ln>
        </p:spPr>
      </p:pic>
      <p:pic>
        <p:nvPicPr>
          <p:cNvPr id="58" name="Grafik 37" descr="Ein Bild, das Text, Schrift, Symbol, Grafiken enthält.&#10;&#10;KI-generierte Inhalte können fehlerhaft sein.">
            <a:extLst>
              <a:ext uri="{FF2B5EF4-FFF2-40B4-BE49-F238E27FC236}">
                <a16:creationId xmlns:a16="http://schemas.microsoft.com/office/drawing/2014/main" id="{9737BEC4-878D-D4AC-D3E4-2F30F158041F}"/>
              </a:ext>
            </a:extLst>
          </p:cNvPr>
          <p:cNvPicPr>
            <a:picLocks noChangeAspect="1"/>
          </p:cNvPicPr>
          <p:nvPr/>
        </p:nvPicPr>
        <p:blipFill>
          <a:blip r:embed="rId9"/>
          <a:stretch>
            <a:fillRect/>
          </a:stretch>
        </p:blipFill>
        <p:spPr>
          <a:xfrm>
            <a:off x="467011" y="1779404"/>
            <a:ext cx="683852" cy="518912"/>
          </a:xfrm>
          <a:prstGeom prst="rect">
            <a:avLst/>
          </a:prstGeom>
          <a:noFill/>
          <a:ln w="38103" cap="flat">
            <a:solidFill>
              <a:srgbClr val="FFFFFF"/>
            </a:solidFill>
            <a:prstDash val="solid"/>
            <a:miter/>
          </a:ln>
        </p:spPr>
      </p:pic>
      <p:sp>
        <p:nvSpPr>
          <p:cNvPr id="59" name="Rechteck 6">
            <a:extLst>
              <a:ext uri="{FF2B5EF4-FFF2-40B4-BE49-F238E27FC236}">
                <a16:creationId xmlns:a16="http://schemas.microsoft.com/office/drawing/2014/main" id="{58B5A112-94F8-E83D-27F2-32351888F412}"/>
              </a:ext>
            </a:extLst>
          </p:cNvPr>
          <p:cNvSpPr/>
          <p:nvPr/>
        </p:nvSpPr>
        <p:spPr>
          <a:xfrm>
            <a:off x="442907" y="1604589"/>
            <a:ext cx="3673473" cy="4608511"/>
          </a:xfrm>
          <a:prstGeom prst="rect">
            <a:avLst/>
          </a:prstGeom>
          <a:noFill/>
          <a:ln w="12701" cap="flat">
            <a:solidFill>
              <a:srgbClr val="BEBEC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pic>
        <p:nvPicPr>
          <p:cNvPr id="60" name="Grafik 42" descr="Ein Bild, das Emblem, Markenzeichen, Symbol, Logo enthält.&#10;&#10;KI-generierte Inhalte können fehlerhaft sein.">
            <a:extLst>
              <a:ext uri="{FF2B5EF4-FFF2-40B4-BE49-F238E27FC236}">
                <a16:creationId xmlns:a16="http://schemas.microsoft.com/office/drawing/2014/main" id="{1C980658-F83A-9702-AB45-C07305E20F5F}"/>
              </a:ext>
            </a:extLst>
          </p:cNvPr>
          <p:cNvPicPr>
            <a:picLocks noChangeAspect="1"/>
          </p:cNvPicPr>
          <p:nvPr/>
        </p:nvPicPr>
        <p:blipFill>
          <a:blip r:embed="rId10"/>
          <a:stretch>
            <a:fillRect/>
          </a:stretch>
        </p:blipFill>
        <p:spPr>
          <a:xfrm>
            <a:off x="3464762" y="5145255"/>
            <a:ext cx="540017" cy="540017"/>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p:bldP spid="18" grpId="0"/>
      <p:bldP spid="22" grpId="0"/>
      <p:bldP spid="30" grpId="0"/>
      <p:bldP spid="32" grpId="0"/>
      <p:bldP spid="39" grpId="0" animBg="1"/>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2025-06-23%20ESPP%20Venice</Template>
  <TotalTime>58111</TotalTime>
  <Words>7466</Words>
  <Application>Microsoft Office PowerPoint</Application>
  <PresentationFormat>Breitbild</PresentationFormat>
  <Paragraphs>1003</Paragraphs>
  <Slides>52</Slides>
  <Notes>29</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52</vt:i4>
      </vt:variant>
    </vt:vector>
  </HeadingPairs>
  <TitlesOfParts>
    <vt:vector size="63" baseType="lpstr">
      <vt:lpstr>Aptos</vt:lpstr>
      <vt:lpstr>Arial</vt:lpstr>
      <vt:lpstr>arial (Textkörper)</vt:lpstr>
      <vt:lpstr>Calibri</vt:lpstr>
      <vt:lpstr>Cambria Math</vt:lpstr>
      <vt:lpstr>Gill Sans</vt:lpstr>
      <vt:lpstr>Gill Sans SemiBold</vt:lpstr>
      <vt:lpstr>Lato</vt:lpstr>
      <vt:lpstr>Open Sans</vt:lpstr>
      <vt:lpstr>Wingdings</vt:lpstr>
      <vt:lpstr>Office</vt:lpstr>
      <vt:lpstr>High-Gradient Wakefield Accelerators</vt:lpstr>
      <vt:lpstr>High-Gradient Wakefield Accelerators</vt:lpstr>
      <vt:lpstr>Wakefield Accelerator Pillars</vt:lpstr>
      <vt:lpstr>Outline</vt:lpstr>
      <vt:lpstr>Outline</vt:lpstr>
      <vt:lpstr>PowerPoint-Präsentation</vt:lpstr>
      <vt:lpstr>Progress in Simulation Tools Enables Collider Physics Studies</vt:lpstr>
      <vt:lpstr>2. Progress in Plasma Source Development </vt:lpstr>
      <vt:lpstr>3. Progress in Experiments Highlights from Single Stage Experiments  Laser-Driven</vt:lpstr>
      <vt:lpstr>3. Progress in Experiments Highlights from Single Stage Experiments  Beam-Driven</vt:lpstr>
      <vt:lpstr>3. Progress in Experiments Highlights from Single Stage Experiments</vt:lpstr>
      <vt:lpstr>Outline</vt:lpstr>
      <vt:lpstr>Summary of Applications Laser-Driven</vt:lpstr>
      <vt:lpstr>Summary of Progress on Applications Beam-Driven</vt:lpstr>
      <vt:lpstr>Summary of Progress on Applications Laser and Beam-Driven</vt:lpstr>
      <vt:lpstr>Outline</vt:lpstr>
      <vt:lpstr>PowerPoint-Präsentation</vt:lpstr>
      <vt:lpstr>To Achieve This…</vt:lpstr>
      <vt:lpstr>Collider Design Studies</vt:lpstr>
      <vt:lpstr>Collider Design Studies - Challenges</vt:lpstr>
      <vt:lpstr>Collider Design Studies</vt:lpstr>
      <vt:lpstr>Collider Design Studies - Challenges</vt:lpstr>
      <vt:lpstr>Collider Design Studies</vt:lpstr>
      <vt:lpstr>Collider Design Studies - Challenges</vt:lpstr>
      <vt:lpstr>Preliminary Plasma Collider Parameters</vt:lpstr>
      <vt:lpstr>Since the Last ESPP…</vt:lpstr>
      <vt:lpstr>Outline</vt:lpstr>
      <vt:lpstr>Timeline</vt:lpstr>
      <vt:lpstr>Recent Review of the LDG R&amp;D Efforts</vt:lpstr>
      <vt:lpstr>Outline</vt:lpstr>
      <vt:lpstr>Possible Wakefield Accelerator Contributions to PP/HEP</vt:lpstr>
      <vt:lpstr>Outline</vt:lpstr>
      <vt:lpstr>Summary &amp; Conclusions</vt:lpstr>
      <vt:lpstr>PowerPoint-Präsentation</vt:lpstr>
      <vt:lpstr>Backup</vt:lpstr>
      <vt:lpstr>Impact of Accelerator R&amp;D for Physics Beyond Colliders</vt:lpstr>
      <vt:lpstr>ALEGRO</vt:lpstr>
      <vt:lpstr>TRL Levels HALHF</vt:lpstr>
      <vt:lpstr>Advances in Simulation Tools Enables Studies of Collider Relevant Beams</vt:lpstr>
      <vt:lpstr>PowerPoint-Präsentation</vt:lpstr>
      <vt:lpstr>Collider-Quality Beams can Now be Simulated with Open-Source Codes</vt:lpstr>
      <vt:lpstr>Progress on the Collider Components Highlights</vt:lpstr>
      <vt:lpstr>Collider Design Studies (1/3) </vt:lpstr>
      <vt:lpstr>Collider Design Studies (2/3) </vt:lpstr>
      <vt:lpstr>Collider Design Studies (3/3) </vt:lpstr>
      <vt:lpstr>Roadmap based on LDG report findings</vt:lpstr>
      <vt:lpstr>Plasma Wakefield Linac</vt:lpstr>
      <vt:lpstr>FEL Lasing Achieved by Four Groups  Enabled by Improved Beam-Quality and Stability</vt:lpstr>
      <vt:lpstr>Progress Towards First Applications</vt:lpstr>
      <vt:lpstr>Laser-Driven Plasma Wakefield Injector for PETRA IV</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Marlene Turner</dc:creator>
  <cp:lastModifiedBy>Marlene Turner</cp:lastModifiedBy>
  <cp:revision>1335</cp:revision>
  <cp:lastPrinted>2020-01-30T13:49:18Z</cp:lastPrinted>
  <dcterms:created xsi:type="dcterms:W3CDTF">2025-05-12T09:05:34Z</dcterms:created>
  <dcterms:modified xsi:type="dcterms:W3CDTF">2025-06-23T05:25:06Z</dcterms:modified>
</cp:coreProperties>
</file>