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256" r:id="rId2"/>
    <p:sldId id="5146" r:id="rId3"/>
    <p:sldId id="1002" r:id="rId4"/>
    <p:sldId id="5186" r:id="rId5"/>
    <p:sldId id="5147" r:id="rId6"/>
    <p:sldId id="5181" r:id="rId7"/>
    <p:sldId id="5141" r:id="rId8"/>
    <p:sldId id="5131" r:id="rId9"/>
    <p:sldId id="5178" r:id="rId10"/>
    <p:sldId id="5136" r:id="rId11"/>
    <p:sldId id="5167" r:id="rId12"/>
    <p:sldId id="5165" r:id="rId13"/>
    <p:sldId id="958" r:id="rId14"/>
    <p:sldId id="5168" r:id="rId15"/>
    <p:sldId id="5148" r:id="rId16"/>
    <p:sldId id="5142" r:id="rId17"/>
    <p:sldId id="5177" r:id="rId18"/>
    <p:sldId id="5138" r:id="rId19"/>
    <p:sldId id="5145" r:id="rId20"/>
    <p:sldId id="5185" r:id="rId21"/>
    <p:sldId id="968" r:id="rId22"/>
    <p:sldId id="5144" r:id="rId23"/>
    <p:sldId id="5149" r:id="rId24"/>
    <p:sldId id="998" r:id="rId25"/>
    <p:sldId id="5159" r:id="rId26"/>
    <p:sldId id="5158" r:id="rId27"/>
    <p:sldId id="5161" r:id="rId28"/>
    <p:sldId id="5160" r:id="rId29"/>
    <p:sldId id="5162" r:id="rId30"/>
    <p:sldId id="5174" r:id="rId31"/>
    <p:sldId id="5166" r:id="rId32"/>
    <p:sldId id="389" r:id="rId33"/>
    <p:sldId id="5155" r:id="rId34"/>
    <p:sldId id="288" r:id="rId35"/>
    <p:sldId id="996" r:id="rId36"/>
    <p:sldId id="993" r:id="rId37"/>
    <p:sldId id="5137" r:id="rId38"/>
    <p:sldId id="5125" r:id="rId39"/>
    <p:sldId id="5175" r:id="rId40"/>
    <p:sldId id="51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A5A5A5"/>
    <a:srgbClr val="B9323A"/>
    <a:srgbClr val="0E1149"/>
    <a:srgbClr val="FFFFFF"/>
    <a:srgbClr val="0033A0"/>
    <a:srgbClr val="AFD2EB"/>
    <a:srgbClr val="0C1153"/>
    <a:srgbClr val="CD465F"/>
    <a:srgbClr val="0C11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4" autoAdjust="0"/>
    <p:restoredTop sz="96192" autoAdjust="0"/>
  </p:normalViewPr>
  <p:slideViewPr>
    <p:cSldViewPr snapToGrid="0" snapToObjects="1">
      <p:cViewPr>
        <p:scale>
          <a:sx n="118" d="100"/>
          <a:sy n="118" d="100"/>
        </p:scale>
        <p:origin x="312" y="160"/>
      </p:cViewPr>
      <p:guideLst/>
    </p:cSldViewPr>
  </p:slideViewPr>
  <p:outlineViewPr>
    <p:cViewPr>
      <p:scale>
        <a:sx n="33" d="100"/>
        <a:sy n="33" d="100"/>
      </p:scale>
      <p:origin x="0" y="-657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0" d="100"/>
          <a:sy n="70" d="100"/>
        </p:scale>
        <p:origin x="243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6/22/25</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6/22/25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94B1-AEAB-713F-561D-10F856CB6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B1A4E-1A1A-4C2F-8E46-F8A001F3E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93E18-D661-5600-4B01-85914EAE4D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E23DC6-852A-1808-5069-E075A680A289}"/>
              </a:ext>
            </a:extLst>
          </p:cNvPr>
          <p:cNvSpPr>
            <a:spLocks noGrp="1"/>
          </p:cNvSpPr>
          <p:nvPr>
            <p:ph type="sldNum" sz="quarter" idx="5"/>
          </p:nvPr>
        </p:nvSpPr>
        <p:spPr/>
        <p:txBody>
          <a:bodyPr/>
          <a:lstStyle/>
          <a:p>
            <a:fld id="{CCCD972E-0056-4BF1-90FE-D1ABF2EF4DC0}" type="slidenum">
              <a:rPr lang="en-US" smtClean="0"/>
              <a:t>32</a:t>
            </a:fld>
            <a:endParaRPr lang="en-US"/>
          </a:p>
        </p:txBody>
      </p:sp>
    </p:spTree>
    <p:extLst>
      <p:ext uri="{BB962C8B-B14F-4D97-AF65-F5344CB8AC3E}">
        <p14:creationId xmlns:p14="http://schemas.microsoft.com/office/powerpoint/2010/main" val="1998277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pic>
        <p:nvPicPr>
          <p:cNvPr id="2" name="Picture 1" descr="A close-up of a logo&#10;&#10;Description automatically generated">
            <a:extLst>
              <a:ext uri="{FF2B5EF4-FFF2-40B4-BE49-F238E27FC236}">
                <a16:creationId xmlns:a16="http://schemas.microsoft.com/office/drawing/2014/main" id="{641666DB-752C-9056-C4E9-287997C913F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3667"/>
                    </a14:imgEffect>
                    <a14:imgEffect>
                      <a14:saturation sat="95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10/04/2025</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Physics Preparatory Group - Accelerator Science and Technology WG</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Physics Preparatory Group - Accelerator Science and Technology WG</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10/04/2025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Physics Preparatory Group - Accelerator Science and Technology WG</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10/04/2025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Physics Preparatory Group - Accelerator Science and Technology WG</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10/04/2025</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22" name="Image 8" descr="MUON-Slide-graphBase-pagebottom.jpg">
            <a:extLst>
              <a:ext uri="{FF2B5EF4-FFF2-40B4-BE49-F238E27FC236}">
                <a16:creationId xmlns:a16="http://schemas.microsoft.com/office/drawing/2014/main" id="{B6225800-B930-FB56-9EDD-E421D45C78B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6202015"/>
            <a:ext cx="12189822" cy="663982"/>
          </a:xfrm>
          <a:prstGeom prst="rect">
            <a:avLst/>
          </a:prstGeom>
        </p:spPr>
      </p:pic>
      <p:sp>
        <p:nvSpPr>
          <p:cNvPr id="16" name="Segnaposto testo 2">
            <a:extLst>
              <a:ext uri="{FF2B5EF4-FFF2-40B4-BE49-F238E27FC236}">
                <a16:creationId xmlns:a16="http://schemas.microsoft.com/office/drawing/2014/main" id="{497CAC99-CE2D-C668-9482-6D18316DB82F}"/>
              </a:ext>
            </a:extLst>
          </p:cNvPr>
          <p:cNvSpPr>
            <a:spLocks noGrp="1"/>
          </p:cNvSpPr>
          <p:nvPr>
            <p:ph idx="1" hasCustomPrompt="1"/>
          </p:nvPr>
        </p:nvSpPr>
        <p:spPr>
          <a:xfrm>
            <a:off x="838200" y="1260000"/>
            <a:ext cx="10515600" cy="4916963"/>
          </a:xfrm>
          <a:prstGeom prst="rect">
            <a:avLst/>
          </a:prstGeom>
        </p:spPr>
        <p:txBody>
          <a:bodyPr vert="horz" lIns="91440" tIns="45720" rIns="91440" bIns="45720" rtlCol="0">
            <a:normAutofit/>
          </a:bodyPr>
          <a:lstStyle>
            <a:lvl1pPr marL="320040" indent="-320040">
              <a:buClr>
                <a:srgbClr val="FF0000"/>
              </a:buClr>
              <a:buFont typeface="Wingdings" panose="05000000000000000000" pitchFamily="2" charset="2"/>
              <a:buChar char="§"/>
              <a:defRPr lang="it-IT" sz="3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77240" indent="-320040">
              <a:buClr>
                <a:srgbClr val="FF0000"/>
              </a:buClr>
              <a:buFont typeface="Wingdings" panose="05000000000000000000" pitchFamily="2" charset="2"/>
              <a:buChar char="§"/>
              <a:defRPr lang="it-IT" sz="3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buClr>
                <a:srgbClr val="FF0000"/>
              </a:buClr>
              <a:buFont typeface="Wingdings" panose="05000000000000000000" pitchFamily="2" charset="2"/>
              <a:buChar char="§"/>
              <a:defRPr lang="it-IT" sz="2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buClr>
                <a:srgbClr val="FF0000"/>
              </a:buClr>
              <a:buFont typeface="Wingdings" panose="05000000000000000000" pitchFamily="2" charset="2"/>
              <a:buChar char="§"/>
              <a:defRPr lang="it-IT" sz="2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buClr>
                <a:srgbClr val="FF0000"/>
              </a:buClr>
              <a:buFont typeface="Wingdings" panose="05000000000000000000" pitchFamily="2" charset="2"/>
              <a:buChar char="§"/>
              <a:defRPr lang="en-GB"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it-IT" dirty="0"/>
              <a:t>Select to </a:t>
            </a:r>
            <a:r>
              <a:rPr lang="it-IT" dirty="0" err="1"/>
              <a:t>modify</a:t>
            </a:r>
            <a:r>
              <a:rPr lang="it-IT" dirty="0"/>
              <a:t> styles </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a:t>Fifth </a:t>
            </a:r>
            <a:r>
              <a:rPr lang="it-IT" dirty="0" err="1"/>
              <a:t>level</a:t>
            </a:r>
            <a:endParaRPr lang="en-GB" dirty="0"/>
          </a:p>
        </p:txBody>
      </p:sp>
      <p:sp>
        <p:nvSpPr>
          <p:cNvPr id="17" name="Segnaposto data 3">
            <a:extLst>
              <a:ext uri="{FF2B5EF4-FFF2-40B4-BE49-F238E27FC236}">
                <a16:creationId xmlns:a16="http://schemas.microsoft.com/office/drawing/2014/main" id="{6A474FD9-F076-E648-1C70-BF4EE7BB1F21}"/>
              </a:ext>
            </a:extLst>
          </p:cNvPr>
          <p:cNvSpPr>
            <a:spLocks noGrp="1" noRot="1" noMove="1" noResize="1" noEditPoints="1" noAdjustHandles="1" noChangeArrowheads="1" noChangeShapeType="1"/>
          </p:cNvSpPr>
          <p:nvPr>
            <p:ph type="dt" sz="half" idx="2"/>
          </p:nvPr>
        </p:nvSpPr>
        <p:spPr>
          <a:xfrm>
            <a:off x="735496" y="6393928"/>
            <a:ext cx="2845904" cy="365125"/>
          </a:xfrm>
          <a:prstGeom prst="rect">
            <a:avLst/>
          </a:prstGeom>
        </p:spPr>
        <p:txBody>
          <a:bodyPr vert="horz" lIns="91440" tIns="45720" rIns="91440" bIns="45720" rtlCol="0" anchor="ctr"/>
          <a:lstStyle>
            <a:lvl1pPr algn="l">
              <a:defRPr lang="en-US" sz="1200" kern="1200" smtClean="0">
                <a:solidFill>
                  <a:schemeClr val="tx1">
                    <a:tint val="75000"/>
                  </a:schemeClr>
                </a:solidFill>
                <a:latin typeface="+mn-lt"/>
                <a:ea typeface="+mn-ea"/>
                <a:cs typeface="+mn-cs"/>
              </a:defRPr>
            </a:lvl1pPr>
          </a:lstStyle>
          <a:p>
            <a:fld id="{7404C28E-3835-4CAE-A18C-DDD38CD5C178}" type="datetime3">
              <a:rPr lang="en-US" smtClean="0"/>
              <a:t>22 June 2025</a:t>
            </a:fld>
            <a:endParaRPr lang="en-GB" dirty="0"/>
          </a:p>
        </p:txBody>
      </p:sp>
      <p:sp>
        <p:nvSpPr>
          <p:cNvPr id="19" name="Segnaposto numero diapositiva 5">
            <a:extLst>
              <a:ext uri="{FF2B5EF4-FFF2-40B4-BE49-F238E27FC236}">
                <a16:creationId xmlns:a16="http://schemas.microsoft.com/office/drawing/2014/main" id="{B39162C5-9BC6-7F5F-4512-CDC3408B283E}"/>
              </a:ext>
            </a:extLst>
          </p:cNvPr>
          <p:cNvSpPr>
            <a:spLocks noGrp="1" noRot="1" noMove="1" noResize="1" noEditPoints="1" noAdjustHandles="1" noChangeArrowheads="1" noChangeShapeType="1"/>
          </p:cNvSpPr>
          <p:nvPr>
            <p:ph type="sldNum" sz="quarter" idx="4"/>
          </p:nvPr>
        </p:nvSpPr>
        <p:spPr>
          <a:xfrm>
            <a:off x="8591811" y="6356350"/>
            <a:ext cx="2743200" cy="365125"/>
          </a:xfrm>
          <a:prstGeom prst="rect">
            <a:avLst/>
          </a:prstGeom>
        </p:spPr>
        <p:txBody>
          <a:bodyPr vert="horz" lIns="91440" tIns="45720" rIns="91440" bIns="45720" rtlCol="0" anchor="ctr"/>
          <a:lstStyle>
            <a:lvl1pPr algn="r">
              <a:defRPr sz="1200" b="1">
                <a:solidFill>
                  <a:schemeClr val="bg1">
                    <a:lumMod val="95000"/>
                  </a:schemeClr>
                </a:solidFill>
              </a:defRPr>
            </a:lvl1pPr>
          </a:lstStyle>
          <a:p>
            <a:fld id="{A16AB2F8-5338-F742-A59E-35F5B82165E6}" type="slidenum">
              <a:rPr lang="en-GB" smtClean="0"/>
              <a:pPr/>
              <a:t>‹#›</a:t>
            </a:fld>
            <a:endParaRPr lang="en-GB" dirty="0"/>
          </a:p>
        </p:txBody>
      </p:sp>
      <p:pic>
        <p:nvPicPr>
          <p:cNvPr id="2" name="Image 85" descr="MCC-inernational-finalV01.png">
            <a:extLst>
              <a:ext uri="{FF2B5EF4-FFF2-40B4-BE49-F238E27FC236}">
                <a16:creationId xmlns:a16="http://schemas.microsoft.com/office/drawing/2014/main" id="{FA1E9B68-C5BB-B40D-6373-05E9B70C11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58807" cy="1260000"/>
          </a:xfrm>
          <a:prstGeom prst="rect">
            <a:avLst/>
          </a:prstGeom>
        </p:spPr>
      </p:pic>
      <p:sp>
        <p:nvSpPr>
          <p:cNvPr id="4" name="Titolo 1">
            <a:extLst>
              <a:ext uri="{FF2B5EF4-FFF2-40B4-BE49-F238E27FC236}">
                <a16:creationId xmlns:a16="http://schemas.microsoft.com/office/drawing/2014/main" id="{088F58E1-5B85-E45C-9ADA-B79659903AF6}"/>
              </a:ext>
            </a:extLst>
          </p:cNvPr>
          <p:cNvSpPr>
            <a:spLocks noGrp="1"/>
          </p:cNvSpPr>
          <p:nvPr>
            <p:ph type="title" hasCustomPrompt="1"/>
          </p:nvPr>
        </p:nvSpPr>
        <p:spPr>
          <a:xfrm>
            <a:off x="1259994" y="308170"/>
            <a:ext cx="9553371" cy="681159"/>
          </a:xfrm>
          <a:prstGeom prst="rect">
            <a:avLst/>
          </a:prstGeom>
        </p:spPr>
        <p:txBody>
          <a:bodyPr>
            <a:noAutofit/>
          </a:bodyPr>
          <a:lstStyle>
            <a:lvl1pPr algn="ctr">
              <a:defRPr lang="en-GB" sz="4400" b="1" kern="1200" cap="small"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it-IT" sz="4000" dirty="0"/>
              <a:t>TITLE</a:t>
            </a:r>
            <a:endParaRPr lang="en-GB" sz="4000" dirty="0"/>
          </a:p>
        </p:txBody>
      </p:sp>
      <p:sp>
        <p:nvSpPr>
          <p:cNvPr id="7" name="Date Placeholder 2">
            <a:extLst>
              <a:ext uri="{FF2B5EF4-FFF2-40B4-BE49-F238E27FC236}">
                <a16:creationId xmlns:a16="http://schemas.microsoft.com/office/drawing/2014/main" id="{36A425A5-E202-730C-E988-F0D493B28D49}"/>
              </a:ext>
            </a:extLst>
          </p:cNvPr>
          <p:cNvSpPr txBox="1">
            <a:spLocks/>
          </p:cNvSpPr>
          <p:nvPr userDrawn="1"/>
        </p:nvSpPr>
        <p:spPr>
          <a:xfrm>
            <a:off x="735496" y="6546328"/>
            <a:ext cx="2998304"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Footer Placeholder 3">
            <a:extLst>
              <a:ext uri="{FF2B5EF4-FFF2-40B4-BE49-F238E27FC236}">
                <a16:creationId xmlns:a16="http://schemas.microsoft.com/office/drawing/2014/main" id="{3502DF86-BCC2-6C4F-811D-421817A93AF9}"/>
              </a:ext>
            </a:extLst>
          </p:cNvPr>
          <p:cNvSpPr txBox="1">
            <a:spLocks/>
          </p:cNvSpPr>
          <p:nvPr userDrawn="1"/>
        </p:nvSpPr>
        <p:spPr>
          <a:xfrm>
            <a:off x="4141304" y="5362927"/>
            <a:ext cx="41148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Date Placeholder 2">
            <a:extLst>
              <a:ext uri="{FF2B5EF4-FFF2-40B4-BE49-F238E27FC236}">
                <a16:creationId xmlns:a16="http://schemas.microsoft.com/office/drawing/2014/main" id="{E2F0AE32-5762-9601-80C5-0370FF74A8CB}"/>
              </a:ext>
            </a:extLst>
          </p:cNvPr>
          <p:cNvSpPr txBox="1">
            <a:spLocks/>
          </p:cNvSpPr>
          <p:nvPr userDrawn="1"/>
        </p:nvSpPr>
        <p:spPr>
          <a:xfrm>
            <a:off x="838200" y="5362927"/>
            <a:ext cx="3179556"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b="1" dirty="0">
              <a:solidFill>
                <a:schemeClr val="bg1"/>
              </a:solidFill>
            </a:endParaRPr>
          </a:p>
        </p:txBody>
      </p:sp>
      <p:pic>
        <p:nvPicPr>
          <p:cNvPr id="8" name="Picture 8" descr="A blue logo with a black background">
            <a:extLst>
              <a:ext uri="{FF2B5EF4-FFF2-40B4-BE49-F238E27FC236}">
                <a16:creationId xmlns:a16="http://schemas.microsoft.com/office/drawing/2014/main" id="{FD99531E-10AF-7E4D-4074-2284649603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35011" y="136525"/>
            <a:ext cx="740430" cy="720000"/>
          </a:xfrm>
          <a:prstGeom prst="rect">
            <a:avLst/>
          </a:prstGeom>
        </p:spPr>
      </p:pic>
    </p:spTree>
    <p:extLst>
      <p:ext uri="{BB962C8B-B14F-4D97-AF65-F5344CB8AC3E}">
        <p14:creationId xmlns:p14="http://schemas.microsoft.com/office/powerpoint/2010/main" val="4237988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7" name="Picture 6" descr="A close-up of a logo&#10;&#10;Description automatically generated">
            <a:extLst>
              <a:ext uri="{FF2B5EF4-FFF2-40B4-BE49-F238E27FC236}">
                <a16:creationId xmlns:a16="http://schemas.microsoft.com/office/drawing/2014/main" id="{A18C908D-0370-44A8-321B-9F6CA47D11F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3667"/>
                    </a14:imgEffect>
                    <a14:imgEffect>
                      <a14:saturation sat="95000"/>
                    </a14:imgEffect>
                  </a14:imgLayer>
                </a14:imgProps>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586596"/>
            <a:ext cx="11376025" cy="716967"/>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a:xfrm>
            <a:off x="3416531" y="6378349"/>
            <a:ext cx="699857" cy="365125"/>
          </a:xfrm>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a:t>10/04/2025</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a:t>Physics Preparatory Group - Accelerator Science and Technology WG</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10/04/2025</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US"/>
              <a:t>10/04/2025</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GB"/>
              <a:t>Physics Preparatory Group - Accelerator Science and Technology WG</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5" name="Picture 4" descr="A blue and white background&#10;&#10;Description automatically generated with medium confidence">
            <a:extLst>
              <a:ext uri="{FF2B5EF4-FFF2-40B4-BE49-F238E27FC236}">
                <a16:creationId xmlns:a16="http://schemas.microsoft.com/office/drawing/2014/main" id="{51F40CAC-43FC-FC60-78A1-E63CDD59F11A}"/>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030464" y="0"/>
            <a:ext cx="4161536" cy="109728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79"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cid:189479d1-3762-4c64-b220-b9c36ca3b4ad@CHEP278.PROD.OUTLOOK.COM" TargetMode="External"/><Relationship Id="rId18" Type="http://schemas.openxmlformats.org/officeDocument/2006/relationships/oleObject" Target="../embeddings/oleObject1.bin"/><Relationship Id="rId26" Type="http://schemas.openxmlformats.org/officeDocument/2006/relationships/image" Target="../media/image58.png"/><Relationship Id="rId3" Type="http://schemas.openxmlformats.org/officeDocument/2006/relationships/tags" Target="../tags/tag3.xml"/><Relationship Id="rId21" Type="http://schemas.openxmlformats.org/officeDocument/2006/relationships/image" Target="../media/image53.png"/><Relationship Id="rId7" Type="http://schemas.openxmlformats.org/officeDocument/2006/relationships/tags" Target="../tags/tag7.xml"/><Relationship Id="rId12" Type="http://schemas.openxmlformats.org/officeDocument/2006/relationships/image" Target="../media/image47.jpeg"/><Relationship Id="rId17" Type="http://schemas.openxmlformats.org/officeDocument/2006/relationships/image" Target="../media/image50.png"/><Relationship Id="rId25" Type="http://schemas.openxmlformats.org/officeDocument/2006/relationships/image" Target="../media/image57.png"/><Relationship Id="rId2" Type="http://schemas.openxmlformats.org/officeDocument/2006/relationships/tags" Target="../tags/tag2.xml"/><Relationship Id="rId16" Type="http://schemas.openxmlformats.org/officeDocument/2006/relationships/image" Target="../media/image49.png"/><Relationship Id="rId20" Type="http://schemas.openxmlformats.org/officeDocument/2006/relationships/image" Target="../media/image52.png"/><Relationship Id="rId29"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6.png"/><Relationship Id="rId24" Type="http://schemas.openxmlformats.org/officeDocument/2006/relationships/image" Target="../media/image56.jpeg"/><Relationship Id="rId5" Type="http://schemas.openxmlformats.org/officeDocument/2006/relationships/tags" Target="../tags/tag5.xml"/><Relationship Id="rId15" Type="http://schemas.microsoft.com/office/2007/relationships/hdphoto" Target="../media/hdphoto3.wdp"/><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image" Target="../media/image45.png"/><Relationship Id="rId19" Type="http://schemas.openxmlformats.org/officeDocument/2006/relationships/image" Target="../media/image51.emf"/><Relationship Id="rId4" Type="http://schemas.openxmlformats.org/officeDocument/2006/relationships/tags" Target="../tags/tag4.xml"/><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hyperlink" Target="https://indico.cern.ch/event/1347361/"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jpe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png"/><Relationship Id="rId4" Type="http://schemas.openxmlformats.org/officeDocument/2006/relationships/image" Target="../media/image103.jpeg"/><Relationship Id="rId9" Type="http://schemas.openxmlformats.org/officeDocument/2006/relationships/image" Target="../media/image10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tiff"/><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23.png"/></Relationships>
</file>

<file path=ppt/slides/_rels/slide27.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png"/><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8" Type="http://schemas.openxmlformats.org/officeDocument/2006/relationships/hyperlink" Target="https://indico.desy.de/event/45968" TargetMode="External"/><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37.png"/><Relationship Id="rId11" Type="http://schemas.openxmlformats.org/officeDocument/2006/relationships/image" Target="../media/image112.png"/><Relationship Id="rId5" Type="http://schemas.openxmlformats.org/officeDocument/2006/relationships/image" Target="../media/image136.emf"/><Relationship Id="rId10" Type="http://schemas.openxmlformats.org/officeDocument/2006/relationships/hyperlink" Target="https://indico.desy.de/event/45968" TargetMode="External"/><Relationship Id="rId4" Type="http://schemas.openxmlformats.org/officeDocument/2006/relationships/image" Target="../media/image135.png"/><Relationship Id="rId9" Type="http://schemas.openxmlformats.org/officeDocument/2006/relationships/image" Target="../media/image1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jpeg"/><Relationship Id="rId3" Type="http://schemas.openxmlformats.org/officeDocument/2006/relationships/image" Target="../media/image141.png"/><Relationship Id="rId7" Type="http://schemas.openxmlformats.org/officeDocument/2006/relationships/image" Target="../media/image145.jpeg"/><Relationship Id="rId12" Type="http://schemas.openxmlformats.org/officeDocument/2006/relationships/image" Target="../media/image15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jpe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54.jpeg"/><Relationship Id="rId7" Type="http://schemas.openxmlformats.org/officeDocument/2006/relationships/image" Target="../media/image15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hyperlink" Target="https://indico.desy.de/event/45968"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xml"/><Relationship Id="rId4" Type="http://schemas.openxmlformats.org/officeDocument/2006/relationships/image" Target="../media/image163.png"/></Relationships>
</file>

<file path=ppt/slides/_rels/slide37.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3.png"/><Relationship Id="rId18" Type="http://schemas.openxmlformats.org/officeDocument/2006/relationships/image" Target="../media/image177.png"/><Relationship Id="rId3" Type="http://schemas.openxmlformats.org/officeDocument/2006/relationships/image" Target="../media/image165.png"/><Relationship Id="rId7" Type="http://schemas.openxmlformats.org/officeDocument/2006/relationships/image" Target="../media/image168.png"/><Relationship Id="rId12" Type="http://schemas.openxmlformats.org/officeDocument/2006/relationships/image" Target="../media/image98.jpeg"/><Relationship Id="rId17" Type="http://schemas.openxmlformats.org/officeDocument/2006/relationships/image" Target="../media/image176.png"/><Relationship Id="rId2" Type="http://schemas.openxmlformats.org/officeDocument/2006/relationships/image" Target="../media/image164.png"/><Relationship Id="rId16" Type="http://schemas.openxmlformats.org/officeDocument/2006/relationships/image" Target="../media/image101.png"/><Relationship Id="rId1" Type="http://schemas.openxmlformats.org/officeDocument/2006/relationships/slideLayout" Target="../slideLayouts/slideLayout5.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9.png"/><Relationship Id="rId15" Type="http://schemas.openxmlformats.org/officeDocument/2006/relationships/image" Target="../media/image175.jpeg"/><Relationship Id="rId10" Type="http://schemas.openxmlformats.org/officeDocument/2006/relationships/image" Target="../media/image171.png"/><Relationship Id="rId19" Type="http://schemas.openxmlformats.org/officeDocument/2006/relationships/image" Target="../media/image178.png"/><Relationship Id="rId4" Type="http://schemas.openxmlformats.org/officeDocument/2006/relationships/image" Target="../media/image166.png"/><Relationship Id="rId9" Type="http://schemas.openxmlformats.org/officeDocument/2006/relationships/image" Target="../media/image170.png"/><Relationship Id="rId14" Type="http://schemas.openxmlformats.org/officeDocument/2006/relationships/image" Target="../media/image174.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14.xml"/><Relationship Id="rId6" Type="http://schemas.openxmlformats.org/officeDocument/2006/relationships/image" Target="../media/image112.png"/><Relationship Id="rId5" Type="http://schemas.openxmlformats.org/officeDocument/2006/relationships/hyperlink" Target="https://indico.desy.de/event/45968" TargetMode="External"/><Relationship Id="rId4" Type="http://schemas.openxmlformats.org/officeDocument/2006/relationships/image" Target="../media/image182.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hyperlink" Target="https://arxiv.org/abs/2505.00273" TargetMode="External"/><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3.png"/><Relationship Id="rId11" Type="http://schemas.microsoft.com/office/2007/relationships/hdphoto" Target="../media/hdphoto2.wdp"/><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hyperlink" Target="https://hfm.web.cern.ch/news/cern/rmm-demonstrator-gets-close-17-t-50-mm-bore" TargetMode="External"/><Relationship Id="rId4" Type="http://schemas.openxmlformats.org/officeDocument/2006/relationships/image" Target="../media/image40.pn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F4D32A-37B0-7FCF-5CDA-93BAB6E3554E}"/>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C499F23F-34F2-3873-4042-B348A4B8368F}"/>
              </a:ext>
            </a:extLst>
          </p:cNvPr>
          <p:cNvSpPr>
            <a:spLocks noGrp="1"/>
          </p:cNvSpPr>
          <p:nvPr>
            <p:ph type="subTitle" idx="1"/>
          </p:nvPr>
        </p:nvSpPr>
        <p:spPr/>
        <p:txBody>
          <a:bodyPr/>
          <a:lstStyle/>
          <a:p>
            <a:endParaRPr lang="it-IT" dirty="0"/>
          </a:p>
        </p:txBody>
      </p:sp>
      <p:pic>
        <p:nvPicPr>
          <p:cNvPr id="5" name="Immagine 4" descr="Immagine che contiene testo, schermata, logo, Carattere&#10;&#10;Descrizione generata automaticamente">
            <a:extLst>
              <a:ext uri="{FF2B5EF4-FFF2-40B4-BE49-F238E27FC236}">
                <a16:creationId xmlns:a16="http://schemas.microsoft.com/office/drawing/2014/main" id="{3C85681B-4351-ACEE-7F40-6EE3475B729C}"/>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CasellaDiTesto 5">
            <a:extLst>
              <a:ext uri="{FF2B5EF4-FFF2-40B4-BE49-F238E27FC236}">
                <a16:creationId xmlns:a16="http://schemas.microsoft.com/office/drawing/2014/main" id="{78A06F54-8AA2-695D-3E71-4E31B039FAFA}"/>
              </a:ext>
            </a:extLst>
          </p:cNvPr>
          <p:cNvSpPr txBox="1"/>
          <p:nvPr/>
        </p:nvSpPr>
        <p:spPr>
          <a:xfrm>
            <a:off x="3665838" y="1122363"/>
            <a:ext cx="5192447" cy="369332"/>
          </a:xfrm>
          <a:prstGeom prst="rect">
            <a:avLst/>
          </a:prstGeom>
          <a:noFill/>
        </p:spPr>
        <p:txBody>
          <a:bodyPr wrap="none" rtlCol="0">
            <a:spAutoFit/>
          </a:bodyPr>
          <a:lstStyle/>
          <a:p>
            <a:r>
              <a:rPr lang="it-IT" dirty="0">
                <a:solidFill>
                  <a:schemeClr val="bg1"/>
                </a:solidFill>
                <a:latin typeface="Lato Light" panose="020F0302020204030203" pitchFamily="34" charset="77"/>
              </a:rPr>
              <a:t>PARALLEL 2 </a:t>
            </a:r>
            <a:r>
              <a:rPr lang="it-IT" b="1" dirty="0">
                <a:solidFill>
                  <a:schemeClr val="bg1"/>
                </a:solidFill>
                <a:latin typeface="Lato Black" panose="020F0502020204030203" pitchFamily="34" charset="77"/>
              </a:rPr>
              <a:t>/  ACCELERATOR TECHNOLOGIES</a:t>
            </a:r>
          </a:p>
        </p:txBody>
      </p:sp>
      <p:sp>
        <p:nvSpPr>
          <p:cNvPr id="7" name="CasellaDiTesto 6">
            <a:extLst>
              <a:ext uri="{FF2B5EF4-FFF2-40B4-BE49-F238E27FC236}">
                <a16:creationId xmlns:a16="http://schemas.microsoft.com/office/drawing/2014/main" id="{73A1E599-217A-1A22-EBE1-D3742A4DE9CF}"/>
              </a:ext>
            </a:extLst>
          </p:cNvPr>
          <p:cNvSpPr txBox="1"/>
          <p:nvPr/>
        </p:nvSpPr>
        <p:spPr>
          <a:xfrm>
            <a:off x="539020" y="2755805"/>
            <a:ext cx="3760966" cy="584775"/>
          </a:xfrm>
          <a:prstGeom prst="rect">
            <a:avLst/>
          </a:prstGeom>
          <a:noFill/>
        </p:spPr>
        <p:txBody>
          <a:bodyPr wrap="none" rtlCol="0">
            <a:spAutoFit/>
          </a:bodyPr>
          <a:lstStyle/>
          <a:p>
            <a:r>
              <a:rPr lang="it-IT" sz="3200" b="1" dirty="0">
                <a:solidFill>
                  <a:schemeClr val="bg1"/>
                </a:solidFill>
                <a:latin typeface="Lato Black" panose="020F0502020204030203" pitchFamily="34" charset="77"/>
              </a:rPr>
              <a:t>High Field </a:t>
            </a:r>
            <a:r>
              <a:rPr lang="it-IT" sz="3200" b="1" dirty="0" err="1">
                <a:solidFill>
                  <a:schemeClr val="bg1"/>
                </a:solidFill>
                <a:latin typeface="Lato Black" panose="020F0502020204030203" pitchFamily="34" charset="77"/>
              </a:rPr>
              <a:t>Magnets</a:t>
            </a:r>
            <a:endParaRPr lang="it-IT" sz="3200" b="1" dirty="0">
              <a:solidFill>
                <a:schemeClr val="bg1"/>
              </a:solidFill>
              <a:latin typeface="Lato Black" panose="020F0502020204030203" pitchFamily="34" charset="77"/>
            </a:endParaRPr>
          </a:p>
        </p:txBody>
      </p:sp>
      <p:sp>
        <p:nvSpPr>
          <p:cNvPr id="8" name="CasellaDiTesto 7">
            <a:extLst>
              <a:ext uri="{FF2B5EF4-FFF2-40B4-BE49-F238E27FC236}">
                <a16:creationId xmlns:a16="http://schemas.microsoft.com/office/drawing/2014/main" id="{4B5B5C3E-9E27-045B-01EB-06CE76D77327}"/>
              </a:ext>
            </a:extLst>
          </p:cNvPr>
          <p:cNvSpPr txBox="1"/>
          <p:nvPr/>
        </p:nvSpPr>
        <p:spPr>
          <a:xfrm>
            <a:off x="539020" y="3956679"/>
            <a:ext cx="5961888" cy="1815882"/>
          </a:xfrm>
          <a:prstGeom prst="rect">
            <a:avLst/>
          </a:prstGeom>
          <a:noFill/>
        </p:spPr>
        <p:txBody>
          <a:bodyPr wrap="none" rtlCol="0">
            <a:spAutoFit/>
          </a:bodyPr>
          <a:lstStyle/>
          <a:p>
            <a:br>
              <a:rPr lang="it-IT" sz="1400" dirty="0">
                <a:solidFill>
                  <a:schemeClr val="bg1"/>
                </a:solidFill>
                <a:latin typeface="Lato" panose="020F0502020204030203" pitchFamily="34" charset="77"/>
              </a:rPr>
            </a:br>
            <a:r>
              <a:rPr lang="it-IT" sz="1400" dirty="0">
                <a:solidFill>
                  <a:schemeClr val="bg1"/>
                </a:solidFill>
                <a:latin typeface="Lato" panose="020F0502020204030203" pitchFamily="34" charset="77"/>
              </a:rPr>
              <a:t>B. Auchmann (PSI, HFM </a:t>
            </a:r>
            <a:r>
              <a:rPr lang="it-IT" sz="1400" dirty="0" err="1">
                <a:solidFill>
                  <a:schemeClr val="bg1"/>
                </a:solidFill>
                <a:latin typeface="Lato" panose="020F0502020204030203" pitchFamily="34" charset="77"/>
              </a:rPr>
              <a:t>Programme</a:t>
            </a:r>
            <a:r>
              <a:rPr lang="it-IT" sz="1400" dirty="0">
                <a:solidFill>
                  <a:schemeClr val="bg1"/>
                </a:solidFill>
                <a:latin typeface="Lato" panose="020F0502020204030203" pitchFamily="34" charset="77"/>
              </a:rPr>
              <a:t> co-leader)</a:t>
            </a:r>
          </a:p>
          <a:p>
            <a:r>
              <a:rPr lang="it-IT" sz="1400" dirty="0">
                <a:solidFill>
                  <a:schemeClr val="bg1"/>
                </a:solidFill>
                <a:latin typeface="Lato" panose="020F0502020204030203" pitchFamily="34" charset="77"/>
              </a:rPr>
              <a:t>A. Ballarino (CERN, HFM, HTS RD line coordinator)</a:t>
            </a:r>
          </a:p>
          <a:p>
            <a:r>
              <a:rPr lang="it-IT" sz="1400" dirty="0">
                <a:solidFill>
                  <a:schemeClr val="bg1"/>
                </a:solidFill>
                <a:latin typeface="Lato" panose="020F0502020204030203" pitchFamily="34" charset="77"/>
              </a:rPr>
              <a:t>L. Bottura</a:t>
            </a:r>
            <a:r>
              <a:rPr lang="it-IT" sz="1400" baseline="30000" dirty="0">
                <a:solidFill>
                  <a:schemeClr val="bg1"/>
                </a:solidFill>
                <a:latin typeface="Lato" panose="020F0502020204030203" pitchFamily="34" charset="77"/>
              </a:rPr>
              <a:t> </a:t>
            </a:r>
            <a:r>
              <a:rPr lang="it-IT" sz="1400" dirty="0">
                <a:solidFill>
                  <a:schemeClr val="bg1"/>
                </a:solidFill>
                <a:latin typeface="Lato" panose="020F0502020204030203" pitchFamily="34" charset="77"/>
              </a:rPr>
              <a:t>(CERN, HFM, </a:t>
            </a:r>
            <a:r>
              <a:rPr lang="it-IT" sz="1400" dirty="0" err="1">
                <a:solidFill>
                  <a:schemeClr val="bg1"/>
                </a:solidFill>
                <a:latin typeface="Lato" panose="020F0502020204030203" pitchFamily="34" charset="77"/>
              </a:rPr>
              <a:t>MuCol</a:t>
            </a:r>
            <a:r>
              <a:rPr lang="it-IT" sz="1400" dirty="0">
                <a:solidFill>
                  <a:schemeClr val="bg1"/>
                </a:solidFill>
                <a:latin typeface="Lato" panose="020F0502020204030203" pitchFamily="34" charset="77"/>
              </a:rPr>
              <a:t> </a:t>
            </a:r>
            <a:r>
              <a:rPr lang="it-IT" sz="1400" dirty="0" err="1">
                <a:solidFill>
                  <a:schemeClr val="bg1"/>
                </a:solidFill>
                <a:latin typeface="Lato" panose="020F0502020204030203" pitchFamily="34" charset="77"/>
              </a:rPr>
              <a:t>workpackage</a:t>
            </a:r>
            <a:r>
              <a:rPr lang="it-IT" sz="1400" dirty="0">
                <a:solidFill>
                  <a:schemeClr val="bg1"/>
                </a:solidFill>
                <a:latin typeface="Lato" panose="020F0502020204030203" pitchFamily="34" charset="77"/>
              </a:rPr>
              <a:t> leader)</a:t>
            </a:r>
          </a:p>
          <a:p>
            <a:r>
              <a:rPr lang="it-IT" sz="1400" dirty="0">
                <a:solidFill>
                  <a:schemeClr val="bg1"/>
                </a:solidFill>
                <a:latin typeface="Lato" panose="020F0502020204030203" pitchFamily="34" charset="77"/>
              </a:rPr>
              <a:t>A. Milanese</a:t>
            </a:r>
            <a:r>
              <a:rPr lang="it-IT" sz="1400" baseline="30000" dirty="0">
                <a:solidFill>
                  <a:schemeClr val="bg1"/>
                </a:solidFill>
                <a:latin typeface="Lato" panose="020F0502020204030203" pitchFamily="34" charset="77"/>
              </a:rPr>
              <a:t> </a:t>
            </a:r>
            <a:r>
              <a:rPr lang="it-IT" sz="1400" dirty="0">
                <a:solidFill>
                  <a:schemeClr val="bg1"/>
                </a:solidFill>
                <a:latin typeface="Lato" panose="020F0502020204030203" pitchFamily="34" charset="77"/>
              </a:rPr>
              <a:t>(CERN, </a:t>
            </a:r>
            <a:r>
              <a:rPr lang="it-IT" sz="1400" dirty="0" err="1">
                <a:solidFill>
                  <a:schemeClr val="bg1"/>
                </a:solidFill>
                <a:latin typeface="Lato" panose="020F0502020204030203" pitchFamily="34" charset="77"/>
              </a:rPr>
              <a:t>Magnet</a:t>
            </a:r>
            <a:r>
              <a:rPr lang="it-IT" sz="1400" dirty="0">
                <a:solidFill>
                  <a:schemeClr val="bg1"/>
                </a:solidFill>
                <a:latin typeface="Lato" panose="020F0502020204030203" pitchFamily="34" charset="77"/>
              </a:rPr>
              <a:t> </a:t>
            </a:r>
            <a:r>
              <a:rPr lang="it-IT" sz="1400" dirty="0" err="1">
                <a:solidFill>
                  <a:schemeClr val="bg1"/>
                </a:solidFill>
                <a:latin typeface="Lato" panose="020F0502020204030203" pitchFamily="34" charset="77"/>
              </a:rPr>
              <a:t>Superconductors</a:t>
            </a:r>
            <a:r>
              <a:rPr lang="it-IT" sz="1400" dirty="0">
                <a:solidFill>
                  <a:schemeClr val="bg1"/>
                </a:solidFill>
                <a:latin typeface="Lato" panose="020F0502020204030203" pitchFamily="34" charset="77"/>
              </a:rPr>
              <a:t> and </a:t>
            </a:r>
            <a:r>
              <a:rPr lang="it-IT" sz="1400" dirty="0" err="1">
                <a:solidFill>
                  <a:schemeClr val="bg1"/>
                </a:solidFill>
                <a:latin typeface="Lato" panose="020F0502020204030203" pitchFamily="34" charset="77"/>
              </a:rPr>
              <a:t>Cryostats</a:t>
            </a:r>
            <a:r>
              <a:rPr lang="it-IT" sz="1400" dirty="0">
                <a:solidFill>
                  <a:schemeClr val="bg1"/>
                </a:solidFill>
                <a:latin typeface="Lato" panose="020F0502020204030203" pitchFamily="34" charset="77"/>
              </a:rPr>
              <a:t> group leader)</a:t>
            </a:r>
          </a:p>
          <a:p>
            <a:r>
              <a:rPr lang="it-IT" sz="1400" dirty="0">
                <a:solidFill>
                  <a:schemeClr val="bg1"/>
                </a:solidFill>
                <a:latin typeface="Lato" panose="020F0502020204030203" pitchFamily="34" charset="77"/>
              </a:rPr>
              <a:t>E. Todesco</a:t>
            </a:r>
            <a:r>
              <a:rPr lang="it-IT" sz="1400" baseline="30000" dirty="0">
                <a:solidFill>
                  <a:schemeClr val="bg1"/>
                </a:solidFill>
                <a:latin typeface="Lato" panose="020F0502020204030203" pitchFamily="34" charset="77"/>
              </a:rPr>
              <a:t> </a:t>
            </a:r>
            <a:r>
              <a:rPr lang="it-IT" sz="1400" dirty="0">
                <a:solidFill>
                  <a:schemeClr val="bg1"/>
                </a:solidFill>
                <a:latin typeface="Lato" panose="020F0502020204030203" pitchFamily="34" charset="77"/>
              </a:rPr>
              <a:t>(CERN, HFM </a:t>
            </a:r>
            <a:r>
              <a:rPr lang="it-IT" sz="1400" dirty="0" err="1">
                <a:solidFill>
                  <a:schemeClr val="bg1"/>
                </a:solidFill>
                <a:latin typeface="Lato" panose="020F0502020204030203" pitchFamily="34" charset="77"/>
              </a:rPr>
              <a:t>Programme</a:t>
            </a:r>
            <a:r>
              <a:rPr lang="it-IT" sz="1400" dirty="0">
                <a:solidFill>
                  <a:schemeClr val="bg1"/>
                </a:solidFill>
                <a:latin typeface="Lato" panose="020F0502020204030203" pitchFamily="34" charset="77"/>
              </a:rPr>
              <a:t> leader)</a:t>
            </a:r>
          </a:p>
          <a:p>
            <a:endParaRPr lang="it-IT" sz="1400" dirty="0">
              <a:solidFill>
                <a:schemeClr val="bg1"/>
              </a:solidFill>
              <a:latin typeface="Lato" panose="020F0502020204030203" pitchFamily="34" charset="77"/>
            </a:endParaRPr>
          </a:p>
          <a:p>
            <a:endParaRPr lang="it-IT" sz="1400" dirty="0">
              <a:solidFill>
                <a:schemeClr val="bg1"/>
              </a:solidFill>
              <a:latin typeface="Lato" panose="020F0502020204030203" pitchFamily="34" charset="77"/>
            </a:endParaRPr>
          </a:p>
        </p:txBody>
      </p:sp>
    </p:spTree>
    <p:extLst>
      <p:ext uri="{BB962C8B-B14F-4D97-AF65-F5344CB8AC3E}">
        <p14:creationId xmlns:p14="http://schemas.microsoft.com/office/powerpoint/2010/main" val="7176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4882-3D25-FFA9-6275-334E0912B4E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6E940B3-BD2A-3AD1-9D5E-EECF58E88A04}"/>
              </a:ext>
            </a:extLst>
          </p:cNvPr>
          <p:cNvSpPr>
            <a:spLocks noGrp="1"/>
          </p:cNvSpPr>
          <p:nvPr>
            <p:ph idx="1"/>
          </p:nvPr>
        </p:nvSpPr>
        <p:spPr>
          <a:xfrm>
            <a:off x="407989" y="1592263"/>
            <a:ext cx="7712153" cy="4608512"/>
          </a:xfrm>
        </p:spPr>
        <p:txBody>
          <a:bodyPr/>
          <a:lstStyle/>
          <a:p>
            <a:pPr marL="36576">
              <a:spcBef>
                <a:spcPts val="0"/>
              </a:spcBef>
            </a:pPr>
            <a:r>
              <a:rPr lang="en-US" sz="1700" dirty="0"/>
              <a:t>A. Improved conductor performance / availability: </a:t>
            </a:r>
          </a:p>
          <a:p>
            <a:pPr lvl="1">
              <a:spcBef>
                <a:spcPts val="0"/>
              </a:spcBef>
            </a:pPr>
            <a:r>
              <a:rPr lang="en-US" sz="1700" dirty="0">
                <a:solidFill>
                  <a:srgbClr val="00B050"/>
                </a:solidFill>
              </a:rPr>
              <a:t>Enlarge the supply base for high-performance Nb</a:t>
            </a:r>
            <a:r>
              <a:rPr lang="en-US" sz="1700" baseline="-25000" dirty="0">
                <a:solidFill>
                  <a:srgbClr val="00B050"/>
                </a:solidFill>
              </a:rPr>
              <a:t>3</a:t>
            </a:r>
            <a:r>
              <a:rPr lang="en-US" sz="1700" dirty="0">
                <a:solidFill>
                  <a:srgbClr val="00B050"/>
                </a:solidFill>
              </a:rPr>
              <a:t>Sn wire to reduce the reliance on a single supplier; demonstrate baseline performance or better.</a:t>
            </a:r>
          </a:p>
          <a:p>
            <a:pPr lvl="1">
              <a:spcBef>
                <a:spcPts val="0"/>
              </a:spcBef>
            </a:pPr>
            <a:r>
              <a:rPr lang="en-US" sz="1700" dirty="0">
                <a:solidFill>
                  <a:srgbClr val="00B050"/>
                </a:solidFill>
              </a:rPr>
              <a:t>Demonstrate increased Nb</a:t>
            </a:r>
            <a:r>
              <a:rPr lang="en-US" sz="1700" baseline="-25000" dirty="0">
                <a:solidFill>
                  <a:srgbClr val="00B050"/>
                </a:solidFill>
              </a:rPr>
              <a:t>3</a:t>
            </a:r>
            <a:r>
              <a:rPr lang="en-US" sz="1700" dirty="0">
                <a:solidFill>
                  <a:srgbClr val="00B050"/>
                </a:solidFill>
              </a:rPr>
              <a:t>Sn non-copper </a:t>
            </a:r>
            <a:r>
              <a:rPr lang="en-US" sz="1700" i="1" dirty="0" err="1">
                <a:solidFill>
                  <a:srgbClr val="00B050"/>
                </a:solidFill>
              </a:rPr>
              <a:t>J</a:t>
            </a:r>
            <a:r>
              <a:rPr lang="en-US" sz="1700" baseline="-25000" dirty="0" err="1">
                <a:solidFill>
                  <a:srgbClr val="00B050"/>
                </a:solidFill>
              </a:rPr>
              <a:t>c</a:t>
            </a:r>
            <a:r>
              <a:rPr lang="en-US" sz="1700" dirty="0">
                <a:solidFill>
                  <a:srgbClr val="00B050"/>
                </a:solidFill>
              </a:rPr>
              <a:t> and steps towards </a:t>
            </a:r>
            <a:br>
              <a:rPr lang="en-US" sz="1700" dirty="0">
                <a:solidFill>
                  <a:srgbClr val="00B050"/>
                </a:solidFill>
              </a:rPr>
            </a:br>
            <a:r>
              <a:rPr lang="en-US" sz="1700" dirty="0">
                <a:solidFill>
                  <a:srgbClr val="00B050"/>
                </a:solidFill>
              </a:rPr>
              <a:t>industrial production.</a:t>
            </a:r>
          </a:p>
          <a:p>
            <a:pPr marL="0" lvl="1" indent="0">
              <a:spcBef>
                <a:spcPts val="0"/>
              </a:spcBef>
              <a:buNone/>
            </a:pPr>
            <a:endParaRPr lang="en-US" sz="1700" dirty="0">
              <a:solidFill>
                <a:srgbClr val="00B050"/>
              </a:solidFill>
            </a:endParaRPr>
          </a:p>
        </p:txBody>
      </p:sp>
      <p:sp>
        <p:nvSpPr>
          <p:cNvPr id="8" name="Title 7">
            <a:extLst>
              <a:ext uri="{FF2B5EF4-FFF2-40B4-BE49-F238E27FC236}">
                <a16:creationId xmlns:a16="http://schemas.microsoft.com/office/drawing/2014/main" id="{309A2F62-184D-CDAF-BC8A-761C7C4C0ACC}"/>
              </a:ext>
            </a:extLst>
          </p:cNvPr>
          <p:cNvSpPr>
            <a:spLocks noGrp="1"/>
          </p:cNvSpPr>
          <p:nvPr>
            <p:ph type="title"/>
          </p:nvPr>
        </p:nvSpPr>
        <p:spPr/>
        <p:txBody>
          <a:bodyPr/>
          <a:lstStyle/>
          <a:p>
            <a:r>
              <a:rPr lang="en-US" sz="3200" dirty="0"/>
              <a:t>Research Directions for Improved </a:t>
            </a:r>
            <a:br>
              <a:rPr lang="en-US" sz="3200" dirty="0"/>
            </a:br>
            <a:r>
              <a:rPr lang="en-US" sz="3200" dirty="0"/>
              <a:t>Performance/Cost 1/3</a:t>
            </a:r>
          </a:p>
        </p:txBody>
      </p:sp>
      <p:sp>
        <p:nvSpPr>
          <p:cNvPr id="7" name="Slide Number Placeholder 6">
            <a:extLst>
              <a:ext uri="{FF2B5EF4-FFF2-40B4-BE49-F238E27FC236}">
                <a16:creationId xmlns:a16="http://schemas.microsoft.com/office/drawing/2014/main" id="{E89CEB7E-3392-B638-4BAA-FDBB0298F18F}"/>
              </a:ext>
            </a:extLst>
          </p:cNvPr>
          <p:cNvSpPr>
            <a:spLocks noGrp="1"/>
          </p:cNvSpPr>
          <p:nvPr>
            <p:ph type="sldNum" sz="quarter" idx="12"/>
          </p:nvPr>
        </p:nvSpPr>
        <p:spPr/>
        <p:txBody>
          <a:bodyPr/>
          <a:lstStyle/>
          <a:p>
            <a:fld id="{36B5EA5A-BC32-A742-B11B-8E7414D5B535}" type="slidenum">
              <a:rPr lang="en-US" smtClean="0"/>
              <a:pPr/>
              <a:t>10</a:t>
            </a:fld>
            <a:endParaRPr lang="en-US" dirty="0"/>
          </a:p>
        </p:txBody>
      </p:sp>
      <p:grpSp>
        <p:nvGrpSpPr>
          <p:cNvPr id="71" name="Group 70">
            <a:extLst>
              <a:ext uri="{FF2B5EF4-FFF2-40B4-BE49-F238E27FC236}">
                <a16:creationId xmlns:a16="http://schemas.microsoft.com/office/drawing/2014/main" id="{19DBD24D-1540-0433-7BE5-7DC4DDA1945E}"/>
              </a:ext>
            </a:extLst>
          </p:cNvPr>
          <p:cNvGrpSpPr/>
          <p:nvPr/>
        </p:nvGrpSpPr>
        <p:grpSpPr>
          <a:xfrm>
            <a:off x="3478629" y="3428277"/>
            <a:ext cx="4902141" cy="2668593"/>
            <a:chOff x="4639223" y="2790535"/>
            <a:chExt cx="7387228" cy="4021406"/>
          </a:xfrm>
        </p:grpSpPr>
        <p:sp>
          <p:nvSpPr>
            <p:cNvPr id="24" name="Content Placeholder 2">
              <a:extLst>
                <a:ext uri="{FF2B5EF4-FFF2-40B4-BE49-F238E27FC236}">
                  <a16:creationId xmlns:a16="http://schemas.microsoft.com/office/drawing/2014/main" id="{C2BD0BF1-68EB-3514-CB11-78EAB5279587}"/>
                </a:ext>
              </a:extLst>
            </p:cNvPr>
            <p:cNvSpPr txBox="1">
              <a:spLocks/>
            </p:cNvSpPr>
            <p:nvPr/>
          </p:nvSpPr>
          <p:spPr>
            <a:xfrm>
              <a:off x="4745293" y="2790535"/>
              <a:ext cx="6647108" cy="3773411"/>
            </a:xfrm>
            <a:prstGeom prst="rect">
              <a:avLst/>
            </a:prstGeom>
          </p:spPr>
          <p:txBody>
            <a:bodyPr lIns="91440" tIns="45720" rIns="91440" bIns="45720" anchor="t"/>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Calibri" panose="020F0502020204030204" pitchFamily="34" charset="0"/>
                  <a:ea typeface="+mn-ea"/>
                  <a:cs typeface="Calibri" panose="020F0502020204030204" pitchFamily="34" charset="0"/>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Calibri" panose="020F0502020204030204" pitchFamily="34" charset="0"/>
                  <a:ea typeface="+mn-ea"/>
                  <a:cs typeface="Calibri" panose="020F0502020204030204" pitchFamily="34" charset="0"/>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Calibri" panose="020F0502020204030204" pitchFamily="34" charset="0"/>
                  <a:ea typeface="+mn-ea"/>
                  <a:cs typeface="Calibri" panose="020F0502020204030204" pitchFamily="34" charset="0"/>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195" indent="0">
                <a:buNone/>
              </a:pPr>
              <a:endParaRPr lang="en-GB" sz="1200" dirty="0">
                <a:latin typeface="Calibri"/>
                <a:ea typeface="Calibri"/>
                <a:cs typeface="Calibri"/>
              </a:endParaRPr>
            </a:p>
          </p:txBody>
        </p:sp>
        <p:sp>
          <p:nvSpPr>
            <p:cNvPr id="25" name="Flèche : chevron 58">
              <a:extLst>
                <a:ext uri="{FF2B5EF4-FFF2-40B4-BE49-F238E27FC236}">
                  <a16:creationId xmlns:a16="http://schemas.microsoft.com/office/drawing/2014/main" id="{B1939CE3-2F16-AADE-61FE-0F991AFB2D66}"/>
                </a:ext>
              </a:extLst>
            </p:cNvPr>
            <p:cNvSpPr/>
            <p:nvPr/>
          </p:nvSpPr>
          <p:spPr>
            <a:xfrm>
              <a:off x="4662311" y="4657836"/>
              <a:ext cx="1374955" cy="271032"/>
            </a:xfrm>
            <a:prstGeom prst="chevron">
              <a:avLst/>
            </a:prstGeom>
            <a:noFill/>
            <a:ln w="19050" cap="flat" cmpd="sng" algn="ctr">
              <a:solidFill>
                <a:srgbClr val="00578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CH" sz="7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6" name="Flèche : chevron 59">
              <a:extLst>
                <a:ext uri="{FF2B5EF4-FFF2-40B4-BE49-F238E27FC236}">
                  <a16:creationId xmlns:a16="http://schemas.microsoft.com/office/drawing/2014/main" id="{19D8F36B-E2DF-26E3-BC4F-3A9798367519}"/>
                </a:ext>
              </a:extLst>
            </p:cNvPr>
            <p:cNvSpPr/>
            <p:nvPr/>
          </p:nvSpPr>
          <p:spPr>
            <a:xfrm>
              <a:off x="6037266" y="4657836"/>
              <a:ext cx="1374955" cy="271032"/>
            </a:xfrm>
            <a:prstGeom prst="chevron">
              <a:avLst/>
            </a:prstGeom>
            <a:noFill/>
            <a:ln w="19050" cap="flat" cmpd="sng" algn="ctr">
              <a:solidFill>
                <a:srgbClr val="00578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CH" sz="7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Flèche : chevron 60">
              <a:extLst>
                <a:ext uri="{FF2B5EF4-FFF2-40B4-BE49-F238E27FC236}">
                  <a16:creationId xmlns:a16="http://schemas.microsoft.com/office/drawing/2014/main" id="{CF7CFABA-3DCB-0AED-FE28-5B56629CD53A}"/>
                </a:ext>
              </a:extLst>
            </p:cNvPr>
            <p:cNvSpPr/>
            <p:nvPr/>
          </p:nvSpPr>
          <p:spPr>
            <a:xfrm>
              <a:off x="7412221" y="4657836"/>
              <a:ext cx="1374955" cy="271032"/>
            </a:xfrm>
            <a:prstGeom prst="chevron">
              <a:avLst/>
            </a:prstGeom>
            <a:noFill/>
            <a:ln w="19050" cap="flat" cmpd="sng" algn="ctr">
              <a:solidFill>
                <a:srgbClr val="00578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CH" sz="7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Flèche : chevron 61">
              <a:extLst>
                <a:ext uri="{FF2B5EF4-FFF2-40B4-BE49-F238E27FC236}">
                  <a16:creationId xmlns:a16="http://schemas.microsoft.com/office/drawing/2014/main" id="{B2A7116C-67A8-0BD8-5695-001CEFF86454}"/>
                </a:ext>
              </a:extLst>
            </p:cNvPr>
            <p:cNvSpPr/>
            <p:nvPr/>
          </p:nvSpPr>
          <p:spPr>
            <a:xfrm>
              <a:off x="8787176" y="4657836"/>
              <a:ext cx="1374955" cy="271032"/>
            </a:xfrm>
            <a:prstGeom prst="chevron">
              <a:avLst/>
            </a:prstGeom>
            <a:noFill/>
            <a:ln w="19050" cap="flat" cmpd="sng" algn="ctr">
              <a:solidFill>
                <a:srgbClr val="00578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CH" sz="7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Flèche : chevron 62">
              <a:extLst>
                <a:ext uri="{FF2B5EF4-FFF2-40B4-BE49-F238E27FC236}">
                  <a16:creationId xmlns:a16="http://schemas.microsoft.com/office/drawing/2014/main" id="{0716209E-6698-9517-276C-678C68593B43}"/>
                </a:ext>
              </a:extLst>
            </p:cNvPr>
            <p:cNvSpPr/>
            <p:nvPr/>
          </p:nvSpPr>
          <p:spPr>
            <a:xfrm>
              <a:off x="10127410" y="4657836"/>
              <a:ext cx="1374955" cy="271032"/>
            </a:xfrm>
            <a:prstGeom prst="chevron">
              <a:avLst/>
            </a:prstGeom>
            <a:noFill/>
            <a:ln w="19050" cap="flat" cmpd="sng" algn="ctr">
              <a:solidFill>
                <a:srgbClr val="00578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CH" sz="7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91F88189-74C6-14C1-E9FD-B8C52A058C26}"/>
                </a:ext>
              </a:extLst>
            </p:cNvPr>
            <p:cNvSpPr/>
            <p:nvPr/>
          </p:nvSpPr>
          <p:spPr>
            <a:xfrm>
              <a:off x="4836225" y="4400126"/>
              <a:ext cx="1027125" cy="347850"/>
            </a:xfrm>
            <a:prstGeom prst="rect">
              <a:avLst/>
            </a:prstGeom>
          </p:spPr>
          <p:txBody>
            <a:bodyPr wrap="none">
              <a:spAutoFit/>
            </a:bodyPr>
            <a:lstStyle/>
            <a:p>
              <a:pPr algn="ctr" defTabSz="685800"/>
              <a:r>
                <a:rPr lang="en-US" sz="900" b="1" dirty="0">
                  <a:solidFill>
                    <a:srgbClr val="00578C"/>
                  </a:solidFill>
                  <a:latin typeface="Calibri" panose="020F0502020204030204"/>
                </a:rPr>
                <a:t>2019-2020</a:t>
              </a:r>
            </a:p>
          </p:txBody>
        </p:sp>
        <p:grpSp>
          <p:nvGrpSpPr>
            <p:cNvPr id="31" name="Groupe 64">
              <a:extLst>
                <a:ext uri="{FF2B5EF4-FFF2-40B4-BE49-F238E27FC236}">
                  <a16:creationId xmlns:a16="http://schemas.microsoft.com/office/drawing/2014/main" id="{629C5519-4038-191C-9076-BEEB1C52241F}"/>
                </a:ext>
              </a:extLst>
            </p:cNvPr>
            <p:cNvGrpSpPr/>
            <p:nvPr/>
          </p:nvGrpSpPr>
          <p:grpSpPr>
            <a:xfrm>
              <a:off x="4639223" y="4804955"/>
              <a:ext cx="2240506" cy="1175036"/>
              <a:chOff x="434561" y="3478517"/>
              <a:chExt cx="3697308" cy="1939059"/>
            </a:xfrm>
          </p:grpSpPr>
          <p:pic>
            <p:nvPicPr>
              <p:cNvPr id="32" name="Image 65">
                <a:extLst>
                  <a:ext uri="{FF2B5EF4-FFF2-40B4-BE49-F238E27FC236}">
                    <a16:creationId xmlns:a16="http://schemas.microsoft.com/office/drawing/2014/main" id="{2B3C97A8-3E6A-32AF-C436-84BF521DEE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4561" y="4263503"/>
                <a:ext cx="1150415" cy="1154073"/>
              </a:xfrm>
              <a:prstGeom prst="rect">
                <a:avLst/>
              </a:prstGeom>
            </p:spPr>
          </p:pic>
          <p:sp>
            <p:nvSpPr>
              <p:cNvPr id="33" name="TextBox 63">
                <a:extLst>
                  <a:ext uri="{FF2B5EF4-FFF2-40B4-BE49-F238E27FC236}">
                    <a16:creationId xmlns:a16="http://schemas.microsoft.com/office/drawing/2014/main" id="{10A33764-7D2D-17D6-9E4B-5CF60CCB3B06}"/>
                  </a:ext>
                </a:extLst>
              </p:cNvPr>
              <p:cNvSpPr txBox="1"/>
              <p:nvPr>
                <p:custDataLst>
                  <p:tags r:id="rId7"/>
                </p:custDataLst>
              </p:nvPr>
            </p:nvSpPr>
            <p:spPr>
              <a:xfrm>
                <a:off x="1448540" y="4330096"/>
                <a:ext cx="2683329" cy="1033248"/>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err="1">
                    <a:ln>
                      <a:noFill/>
                    </a:ln>
                    <a:solidFill>
                      <a:srgbClr val="CE3E3E"/>
                    </a:solidFill>
                    <a:effectLst/>
                    <a:uLnTx/>
                    <a:uFillTx/>
                    <a:latin typeface="Calibri" panose="020F0502020204030204"/>
                  </a:rPr>
                  <a:t>Mono</a:t>
                </a:r>
                <a:r>
                  <a:rPr kumimoji="0" lang="en-US" sz="700" b="1" i="0" u="none" strike="noStrike" kern="0" cap="none" spc="0" normalizeH="0" baseline="0" noProof="0" dirty="0" err="1">
                    <a:ln>
                      <a:noFill/>
                    </a:ln>
                    <a:solidFill>
                      <a:srgbClr val="00578C"/>
                    </a:solidFill>
                    <a:effectLst/>
                    <a:uLnTx/>
                    <a:uFillTx/>
                    <a:latin typeface="Calibri" panose="020F0502020204030204"/>
                  </a:rPr>
                  <a:t>filamentary</a:t>
                </a:r>
                <a:r>
                  <a:rPr kumimoji="0" lang="en-US" sz="700" b="1" i="0" u="none" strike="noStrike" kern="0" cap="none" spc="0" normalizeH="0" baseline="0" noProof="0" dirty="0">
                    <a:ln>
                      <a:noFill/>
                    </a:ln>
                    <a:solidFill>
                      <a:srgbClr val="00578C"/>
                    </a:solidFill>
                    <a:effectLst/>
                    <a:uLnTx/>
                    <a:uFillTx/>
                    <a:latin typeface="Calibri" panose="020F0502020204030204"/>
                  </a:rPr>
                  <a:t> wire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Cold</a:t>
                </a:r>
                <a:r>
                  <a:rPr kumimoji="0" lang="en-US" sz="700" b="1" i="0" u="none" strike="noStrike" kern="0" cap="none" spc="0" normalizeH="0" baseline="0" noProof="0" dirty="0">
                    <a:ln>
                      <a:noFill/>
                    </a:ln>
                    <a:solidFill>
                      <a:srgbClr val="00578C"/>
                    </a:solidFill>
                    <a:effectLst/>
                    <a:uLnTx/>
                    <a:uFillTx/>
                    <a:latin typeface="Calibri" panose="020F0502020204030204"/>
                  </a:rPr>
                  <a:t> Deformed</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Internal Oxidation</a:t>
                </a:r>
              </a:p>
            </p:txBody>
          </p:sp>
          <p:cxnSp>
            <p:nvCxnSpPr>
              <p:cNvPr id="34" name="Connecteur droit 68">
                <a:extLst>
                  <a:ext uri="{FF2B5EF4-FFF2-40B4-BE49-F238E27FC236}">
                    <a16:creationId xmlns:a16="http://schemas.microsoft.com/office/drawing/2014/main" id="{9E16C1A7-8568-C5A3-FA68-508486BC8770}"/>
                  </a:ext>
                </a:extLst>
              </p:cNvPr>
              <p:cNvCxnSpPr>
                <a:cxnSpLocks/>
              </p:cNvCxnSpPr>
              <p:nvPr/>
            </p:nvCxnSpPr>
            <p:spPr>
              <a:xfrm flipH="1" flipV="1">
                <a:off x="1607144" y="3478517"/>
                <a:ext cx="0" cy="900000"/>
              </a:xfrm>
              <a:prstGeom prst="line">
                <a:avLst/>
              </a:prstGeom>
              <a:noFill/>
              <a:ln w="38100" cap="flat" cmpd="sng" algn="ctr">
                <a:solidFill>
                  <a:srgbClr val="CE3E3E"/>
                </a:solidFill>
                <a:prstDash val="solid"/>
                <a:miter lim="800000"/>
                <a:tailEnd type="oval" w="lg" len="lg"/>
              </a:ln>
              <a:effectLst/>
            </p:spPr>
          </p:cxnSp>
        </p:grpSp>
        <p:sp>
          <p:nvSpPr>
            <p:cNvPr id="35" name="Rectangle 34">
              <a:extLst>
                <a:ext uri="{FF2B5EF4-FFF2-40B4-BE49-F238E27FC236}">
                  <a16:creationId xmlns:a16="http://schemas.microsoft.com/office/drawing/2014/main" id="{3A438C24-4FCE-5F6D-2EE3-92949AB1DD6A}"/>
                </a:ext>
              </a:extLst>
            </p:cNvPr>
            <p:cNvSpPr/>
            <p:nvPr/>
          </p:nvSpPr>
          <p:spPr>
            <a:xfrm>
              <a:off x="6211179" y="4937752"/>
              <a:ext cx="1027125" cy="347850"/>
            </a:xfrm>
            <a:prstGeom prst="rect">
              <a:avLst/>
            </a:prstGeom>
          </p:spPr>
          <p:txBody>
            <a:bodyPr wrap="none">
              <a:spAutoFit/>
            </a:bodyPr>
            <a:lstStyle/>
            <a:p>
              <a:pPr algn="ctr" defTabSz="685800"/>
              <a:r>
                <a:rPr lang="en-US" sz="900" b="1" dirty="0">
                  <a:solidFill>
                    <a:srgbClr val="00578C"/>
                  </a:solidFill>
                  <a:latin typeface="Calibri" panose="020F0502020204030204"/>
                </a:rPr>
                <a:t>2021-2022</a:t>
              </a:r>
            </a:p>
          </p:txBody>
        </p:sp>
        <p:sp>
          <p:nvSpPr>
            <p:cNvPr id="36" name="Rectangle 35">
              <a:extLst>
                <a:ext uri="{FF2B5EF4-FFF2-40B4-BE49-F238E27FC236}">
                  <a16:creationId xmlns:a16="http://schemas.microsoft.com/office/drawing/2014/main" id="{57E8D1A2-3645-0FCD-9839-499E8FF908BF}"/>
                </a:ext>
              </a:extLst>
            </p:cNvPr>
            <p:cNvSpPr/>
            <p:nvPr/>
          </p:nvSpPr>
          <p:spPr>
            <a:xfrm>
              <a:off x="7786634" y="4397274"/>
              <a:ext cx="626132" cy="347850"/>
            </a:xfrm>
            <a:prstGeom prst="rect">
              <a:avLst/>
            </a:prstGeom>
          </p:spPr>
          <p:txBody>
            <a:bodyPr wrap="none">
              <a:spAutoFit/>
            </a:bodyPr>
            <a:lstStyle/>
            <a:p>
              <a:pPr algn="ctr" defTabSz="685800"/>
              <a:r>
                <a:rPr lang="en-US" sz="900" b="1" dirty="0">
                  <a:solidFill>
                    <a:srgbClr val="00578C"/>
                  </a:solidFill>
                  <a:latin typeface="Calibri" panose="020F0502020204030204"/>
                </a:rPr>
                <a:t>2023</a:t>
              </a:r>
            </a:p>
          </p:txBody>
        </p:sp>
        <p:sp>
          <p:nvSpPr>
            <p:cNvPr id="37" name="Rectangle 36">
              <a:extLst>
                <a:ext uri="{FF2B5EF4-FFF2-40B4-BE49-F238E27FC236}">
                  <a16:creationId xmlns:a16="http://schemas.microsoft.com/office/drawing/2014/main" id="{322F67C3-C050-BB0F-D076-FFCEBDBAF426}"/>
                </a:ext>
              </a:extLst>
            </p:cNvPr>
            <p:cNvSpPr/>
            <p:nvPr/>
          </p:nvSpPr>
          <p:spPr>
            <a:xfrm>
              <a:off x="9161588" y="4937752"/>
              <a:ext cx="626132" cy="347850"/>
            </a:xfrm>
            <a:prstGeom prst="rect">
              <a:avLst/>
            </a:prstGeom>
          </p:spPr>
          <p:txBody>
            <a:bodyPr wrap="none">
              <a:spAutoFit/>
            </a:bodyPr>
            <a:lstStyle/>
            <a:p>
              <a:pPr algn="ctr" defTabSz="685800"/>
              <a:r>
                <a:rPr lang="en-US" sz="900" b="1" dirty="0">
                  <a:solidFill>
                    <a:srgbClr val="00578C"/>
                  </a:solidFill>
                  <a:latin typeface="Calibri" panose="020F0502020204030204"/>
                </a:rPr>
                <a:t>2024</a:t>
              </a:r>
            </a:p>
          </p:txBody>
        </p:sp>
        <p:sp>
          <p:nvSpPr>
            <p:cNvPr id="38" name="Rectangle 37">
              <a:extLst>
                <a:ext uri="{FF2B5EF4-FFF2-40B4-BE49-F238E27FC236}">
                  <a16:creationId xmlns:a16="http://schemas.microsoft.com/office/drawing/2014/main" id="{DD34BA6D-4B2A-0B57-934E-60F6D92F9FD7}"/>
                </a:ext>
              </a:extLst>
            </p:cNvPr>
            <p:cNvSpPr/>
            <p:nvPr/>
          </p:nvSpPr>
          <p:spPr>
            <a:xfrm>
              <a:off x="10501822" y="4397274"/>
              <a:ext cx="626132" cy="347850"/>
            </a:xfrm>
            <a:prstGeom prst="rect">
              <a:avLst/>
            </a:prstGeom>
          </p:spPr>
          <p:txBody>
            <a:bodyPr wrap="none">
              <a:spAutoFit/>
            </a:bodyPr>
            <a:lstStyle/>
            <a:p>
              <a:pPr algn="ctr" defTabSz="685800"/>
              <a:r>
                <a:rPr lang="en-US" sz="900" b="1" dirty="0">
                  <a:solidFill>
                    <a:srgbClr val="00578C"/>
                  </a:solidFill>
                  <a:latin typeface="Calibri" panose="020F0502020204030204"/>
                </a:rPr>
                <a:t>2025</a:t>
              </a:r>
            </a:p>
          </p:txBody>
        </p:sp>
        <p:grpSp>
          <p:nvGrpSpPr>
            <p:cNvPr id="39" name="Groupe 73">
              <a:extLst>
                <a:ext uri="{FF2B5EF4-FFF2-40B4-BE49-F238E27FC236}">
                  <a16:creationId xmlns:a16="http://schemas.microsoft.com/office/drawing/2014/main" id="{E3B81C0E-4BA1-C89D-2030-8A6E07E16CEE}"/>
                </a:ext>
              </a:extLst>
            </p:cNvPr>
            <p:cNvGrpSpPr/>
            <p:nvPr/>
          </p:nvGrpSpPr>
          <p:grpSpPr>
            <a:xfrm>
              <a:off x="6475422" y="3310626"/>
              <a:ext cx="2543614" cy="1496032"/>
              <a:chOff x="3464678" y="1012553"/>
              <a:chExt cx="4197503" cy="2468771"/>
            </a:xfrm>
          </p:grpSpPr>
          <p:pic>
            <p:nvPicPr>
              <p:cNvPr id="40" name="Image 74">
                <a:extLst>
                  <a:ext uri="{FF2B5EF4-FFF2-40B4-BE49-F238E27FC236}">
                    <a16:creationId xmlns:a16="http://schemas.microsoft.com/office/drawing/2014/main" id="{7285FD71-7A5B-6E57-056B-CAB0F4DDBBF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36193" y="1734988"/>
                <a:ext cx="1184861" cy="1163827"/>
              </a:xfrm>
              <a:prstGeom prst="rect">
                <a:avLst/>
              </a:prstGeom>
            </p:spPr>
          </p:pic>
          <p:sp>
            <p:nvSpPr>
              <p:cNvPr id="41" name="TextBox 63">
                <a:extLst>
                  <a:ext uri="{FF2B5EF4-FFF2-40B4-BE49-F238E27FC236}">
                    <a16:creationId xmlns:a16="http://schemas.microsoft.com/office/drawing/2014/main" id="{EF4DD68B-FF76-CE58-0690-A5D9B4545629}"/>
                  </a:ext>
                </a:extLst>
              </p:cNvPr>
              <p:cNvSpPr txBox="1"/>
              <p:nvPr>
                <p:custDataLst>
                  <p:tags r:id="rId6"/>
                </p:custDataLst>
              </p:nvPr>
            </p:nvSpPr>
            <p:spPr>
              <a:xfrm>
                <a:off x="3464678" y="1012553"/>
                <a:ext cx="4197503" cy="1033248"/>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00578C"/>
                    </a:solidFill>
                    <a:effectLst/>
                    <a:uLnTx/>
                    <a:uFillTx/>
                    <a:latin typeface="Calibri" panose="020F0502020204030204"/>
                  </a:rPr>
                  <a:t>Simplified </a:t>
                </a:r>
                <a:r>
                  <a:rPr kumimoji="0" lang="en-US" sz="700" b="1" i="0" u="none" strike="noStrike" kern="0" cap="none" spc="0" normalizeH="0" baseline="0" noProof="0" dirty="0">
                    <a:ln>
                      <a:noFill/>
                    </a:ln>
                    <a:solidFill>
                      <a:srgbClr val="CE3E3E"/>
                    </a:solidFill>
                    <a:effectLst/>
                    <a:uLnTx/>
                    <a:uFillTx/>
                    <a:latin typeface="Calibri" panose="020F0502020204030204"/>
                  </a:rPr>
                  <a:t>Multi</a:t>
                </a:r>
                <a:r>
                  <a:rPr kumimoji="0" lang="en-US" sz="700" b="1" i="0" u="none" strike="noStrike" kern="0" cap="none" spc="0" normalizeH="0" baseline="0" noProof="0" dirty="0">
                    <a:ln>
                      <a:noFill/>
                    </a:ln>
                    <a:solidFill>
                      <a:srgbClr val="00578C"/>
                    </a:solidFill>
                    <a:effectLst/>
                    <a:uLnTx/>
                    <a:uFillTx/>
                    <a:latin typeface="Calibri" panose="020F0502020204030204"/>
                  </a:rPr>
                  <a:t>filamentary wire </a:t>
                </a:r>
                <a:br>
                  <a:rPr kumimoji="0" lang="en-US" sz="700" b="1" i="0" u="none" strike="noStrike" kern="0" cap="none" spc="0" normalizeH="0" baseline="0" noProof="0" dirty="0">
                    <a:ln>
                      <a:noFill/>
                    </a:ln>
                    <a:solidFill>
                      <a:srgbClr val="00578C"/>
                    </a:solidFill>
                    <a:effectLst/>
                    <a:uLnTx/>
                    <a:uFillTx/>
                    <a:latin typeface="Calibri" panose="020F0502020204030204"/>
                  </a:rPr>
                </a:br>
                <a:r>
                  <a:rPr kumimoji="0" lang="en-US" sz="700" b="1" i="0" u="none" strike="noStrike" kern="0" cap="none" spc="0" normalizeH="0" baseline="0" noProof="0" dirty="0">
                    <a:ln>
                      <a:noFill/>
                    </a:ln>
                    <a:solidFill>
                      <a:srgbClr val="CE3E3E"/>
                    </a:solidFill>
                    <a:effectLst/>
                    <a:uLnTx/>
                    <a:uFillTx/>
                    <a:latin typeface="Calibri" panose="020F0502020204030204"/>
                  </a:rPr>
                  <a:t>Cold</a:t>
                </a:r>
                <a:r>
                  <a:rPr kumimoji="0" lang="en-US" sz="700" b="1" i="0" u="none" strike="noStrike" kern="0" cap="none" spc="0" normalizeH="0" baseline="0" noProof="0" dirty="0">
                    <a:ln>
                      <a:noFill/>
                    </a:ln>
                    <a:solidFill>
                      <a:srgbClr val="00578C"/>
                    </a:solidFill>
                    <a:effectLst/>
                    <a:uLnTx/>
                    <a:uFillTx/>
                    <a:latin typeface="Calibri" panose="020F0502020204030204"/>
                  </a:rPr>
                  <a:t> Deformed Internal Sn </a:t>
                </a:r>
                <a:r>
                  <a:rPr kumimoji="0" lang="en-US" sz="700" b="1" i="0" u="none" strike="noStrike" kern="0" cap="none" spc="0" normalizeH="0" baseline="0" noProof="0" dirty="0">
                    <a:ln>
                      <a:noFill/>
                    </a:ln>
                    <a:solidFill>
                      <a:srgbClr val="CE3E3E"/>
                    </a:solidFill>
                    <a:effectLst/>
                    <a:uLnTx/>
                    <a:uFillTx/>
                    <a:latin typeface="Calibri" panose="020F0502020204030204"/>
                  </a:rPr>
                  <a:t>Internal </a:t>
                </a:r>
                <a:br>
                  <a:rPr kumimoji="0" lang="en-US" sz="700" b="1" i="0" u="none" strike="noStrike" kern="0" cap="none" spc="0" normalizeH="0" baseline="0" noProof="0" dirty="0">
                    <a:ln>
                      <a:noFill/>
                    </a:ln>
                    <a:solidFill>
                      <a:srgbClr val="CE3E3E"/>
                    </a:solidFill>
                    <a:effectLst/>
                    <a:uLnTx/>
                    <a:uFillTx/>
                    <a:latin typeface="Calibri" panose="020F0502020204030204"/>
                  </a:rPr>
                </a:br>
                <a:r>
                  <a:rPr kumimoji="0" lang="en-US" sz="700" b="1" i="0" u="none" strike="noStrike" kern="0" cap="none" spc="0" normalizeH="0" baseline="0" noProof="0" dirty="0">
                    <a:ln>
                      <a:noFill/>
                    </a:ln>
                    <a:solidFill>
                      <a:srgbClr val="CE3E3E"/>
                    </a:solidFill>
                    <a:effectLst/>
                    <a:uLnTx/>
                    <a:uFillTx/>
                    <a:latin typeface="Calibri" panose="020F0502020204030204"/>
                  </a:rPr>
                  <a:t>Oxidation</a:t>
                </a:r>
              </a:p>
            </p:txBody>
          </p:sp>
          <p:cxnSp>
            <p:nvCxnSpPr>
              <p:cNvPr id="42" name="Connecteur droit 77">
                <a:extLst>
                  <a:ext uri="{FF2B5EF4-FFF2-40B4-BE49-F238E27FC236}">
                    <a16:creationId xmlns:a16="http://schemas.microsoft.com/office/drawing/2014/main" id="{80025581-E2B6-AABA-2A95-7BB024274FEE}"/>
                  </a:ext>
                </a:extLst>
              </p:cNvPr>
              <p:cNvCxnSpPr>
                <a:cxnSpLocks/>
              </p:cNvCxnSpPr>
              <p:nvPr/>
            </p:nvCxnSpPr>
            <p:spPr>
              <a:xfrm>
                <a:off x="3902111" y="1983196"/>
                <a:ext cx="0" cy="1498128"/>
              </a:xfrm>
              <a:prstGeom prst="line">
                <a:avLst/>
              </a:prstGeom>
              <a:noFill/>
              <a:ln w="38100" cap="flat" cmpd="sng" algn="ctr">
                <a:solidFill>
                  <a:srgbClr val="CE3E3E"/>
                </a:solidFill>
                <a:prstDash val="solid"/>
                <a:miter lim="800000"/>
                <a:tailEnd type="oval" w="lg" len="lg"/>
              </a:ln>
              <a:effectLst/>
            </p:spPr>
          </p:cxnSp>
        </p:grpSp>
        <p:grpSp>
          <p:nvGrpSpPr>
            <p:cNvPr id="43" name="Groupe 78">
              <a:extLst>
                <a:ext uri="{FF2B5EF4-FFF2-40B4-BE49-F238E27FC236}">
                  <a16:creationId xmlns:a16="http://schemas.microsoft.com/office/drawing/2014/main" id="{48C8AE5F-4AEB-E38A-49A9-0603D7E82A9D}"/>
                </a:ext>
              </a:extLst>
            </p:cNvPr>
            <p:cNvGrpSpPr/>
            <p:nvPr/>
          </p:nvGrpSpPr>
          <p:grpSpPr>
            <a:xfrm>
              <a:off x="7153878" y="4804955"/>
              <a:ext cx="2128995" cy="1711707"/>
              <a:chOff x="4584275" y="3478517"/>
              <a:chExt cx="3513293" cy="2824679"/>
            </a:xfrm>
          </p:grpSpPr>
          <p:pic>
            <p:nvPicPr>
              <p:cNvPr id="44" name="Image 79">
                <a:extLst>
                  <a:ext uri="{FF2B5EF4-FFF2-40B4-BE49-F238E27FC236}">
                    <a16:creationId xmlns:a16="http://schemas.microsoft.com/office/drawing/2014/main" id="{89A502CE-00DD-8AF9-A4EB-499614EC85E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999115">
                <a:off x="4584275" y="4995056"/>
                <a:ext cx="1208241" cy="1308140"/>
              </a:xfrm>
              <a:prstGeom prst="rect">
                <a:avLst/>
              </a:prstGeom>
            </p:spPr>
          </p:pic>
          <p:pic>
            <p:nvPicPr>
              <p:cNvPr id="45" name="Picture 3" descr="cid:189479d1-3762-4c64-b220-b9c36ca3b4ad@CHEP278.PROD.OUTLOOK.COM">
                <a:extLst>
                  <a:ext uri="{FF2B5EF4-FFF2-40B4-BE49-F238E27FC236}">
                    <a16:creationId xmlns:a16="http://schemas.microsoft.com/office/drawing/2014/main" id="{FE43E7CA-4B26-9FBB-D987-66B412A420DA}"/>
                  </a:ext>
                </a:extLst>
              </p:cNvPr>
              <p:cNvPicPr>
                <a:picLocks noChangeAspect="1" noChangeArrowheads="1"/>
              </p:cNvPicPr>
              <p:nvPr/>
            </p:nvPicPr>
            <p:blipFill rotWithShape="1">
              <a:blip r:embed="rId12" r:link="rId13" cstate="screen">
                <a:extLst>
                  <a:ext uri="{28A0092B-C50C-407E-A947-70E740481C1C}">
                    <a14:useLocalDpi xmlns:a14="http://schemas.microsoft.com/office/drawing/2010/main"/>
                  </a:ext>
                </a:extLst>
              </a:blip>
              <a:srcRect/>
              <a:stretch>
                <a:fillRect/>
              </a:stretch>
            </p:blipFill>
            <p:spPr bwMode="auto">
              <a:xfrm>
                <a:off x="4606118" y="3870430"/>
                <a:ext cx="1098872" cy="1090722"/>
              </a:xfrm>
              <a:prstGeom prst="ellipse">
                <a:avLst/>
              </a:prstGeom>
              <a:noFill/>
              <a:extLst>
                <a:ext uri="{909E8E84-426E-40DD-AFC4-6F175D3DCCD1}">
                  <a14:hiddenFill xmlns:a14="http://schemas.microsoft.com/office/drawing/2010/main">
                    <a:solidFill>
                      <a:srgbClr val="FFFFFF"/>
                    </a:solidFill>
                  </a14:hiddenFill>
                </a:ext>
              </a:extLst>
            </p:spPr>
          </p:pic>
          <p:sp>
            <p:nvSpPr>
              <p:cNvPr id="46" name="TextBox 65">
                <a:extLst>
                  <a:ext uri="{FF2B5EF4-FFF2-40B4-BE49-F238E27FC236}">
                    <a16:creationId xmlns:a16="http://schemas.microsoft.com/office/drawing/2014/main" id="{D9D7C1A7-711B-9488-AC5A-F7A07B87E401}"/>
                  </a:ext>
                </a:extLst>
              </p:cNvPr>
              <p:cNvSpPr txBox="1"/>
              <p:nvPr>
                <p:custDataLst>
                  <p:tags r:id="rId5"/>
                </p:custDataLst>
              </p:nvPr>
            </p:nvSpPr>
            <p:spPr>
              <a:xfrm>
                <a:off x="5668156" y="4226119"/>
                <a:ext cx="2429412" cy="103324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err="1">
                    <a:ln>
                      <a:noFill/>
                    </a:ln>
                    <a:solidFill>
                      <a:srgbClr val="CE3E3E"/>
                    </a:solidFill>
                    <a:effectLst/>
                    <a:uLnTx/>
                    <a:uFillTx/>
                    <a:latin typeface="Calibri" panose="020F0502020204030204"/>
                  </a:rPr>
                  <a:t>Subelement</a:t>
                </a:r>
                <a:r>
                  <a:rPr kumimoji="0" lang="en-US" sz="700" b="1" i="0" u="none" strike="noStrike" kern="0" cap="none" spc="0" normalizeH="0" baseline="0" noProof="0" dirty="0">
                    <a:ln>
                      <a:noFill/>
                    </a:ln>
                    <a:solidFill>
                      <a:srgbClr val="00578C"/>
                    </a:solidFill>
                    <a:effectLst/>
                    <a:uLnTx/>
                    <a:uFillTx/>
                    <a:latin typeface="Calibri" panose="020F0502020204030204"/>
                  </a:rPr>
                  <a: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00578C"/>
                    </a:solidFill>
                    <a:effectLst/>
                    <a:uLnTx/>
                    <a:uFillTx/>
                    <a:latin typeface="Calibri" panose="020F0502020204030204"/>
                  </a:rPr>
                  <a:t>192 </a:t>
                </a:r>
                <a:r>
                  <a:rPr kumimoji="0" lang="en-US" sz="700" b="1" i="0" u="none" strike="noStrike" kern="0" cap="none" spc="0" normalizeH="0" baseline="0" noProof="0" dirty="0" err="1">
                    <a:ln>
                      <a:noFill/>
                    </a:ln>
                    <a:solidFill>
                      <a:srgbClr val="CE3E3E"/>
                    </a:solidFill>
                    <a:effectLst/>
                    <a:uLnTx/>
                    <a:uFillTx/>
                    <a:latin typeface="Calibri" panose="020F0502020204030204"/>
                  </a:rPr>
                  <a:t>Nb</a:t>
                </a:r>
                <a:r>
                  <a:rPr kumimoji="0" lang="en-US" sz="700" b="1" i="0" u="none" strike="noStrike" kern="0" cap="none" spc="0" normalizeH="0" baseline="0" noProof="0" dirty="0">
                    <a:ln>
                      <a:noFill/>
                    </a:ln>
                    <a:solidFill>
                      <a:srgbClr val="CE3E3E"/>
                    </a:solidFill>
                    <a:effectLst/>
                    <a:uLnTx/>
                    <a:uFillTx/>
                    <a:latin typeface="Calibri" panose="020F0502020204030204"/>
                  </a:rPr>
                  <a:t>-Ta</a:t>
                </a:r>
                <a:r>
                  <a:rPr kumimoji="0" lang="en-US" sz="700" b="1" i="0" u="none" strike="noStrike" kern="0" cap="none" spc="0" normalizeH="0" baseline="0" noProof="0" dirty="0">
                    <a:ln>
                      <a:noFill/>
                    </a:ln>
                    <a:solidFill>
                      <a:srgbClr val="00578C"/>
                    </a:solidFill>
                    <a:effectLst/>
                    <a:uLnTx/>
                    <a:uFillTx/>
                    <a:latin typeface="Calibri" panose="020F0502020204030204"/>
                  </a:rPr>
                  <a:t> filaments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Hot Extruded</a:t>
                </a:r>
              </a:p>
            </p:txBody>
          </p:sp>
          <p:cxnSp>
            <p:nvCxnSpPr>
              <p:cNvPr id="47" name="Connecteur droit 82">
                <a:extLst>
                  <a:ext uri="{FF2B5EF4-FFF2-40B4-BE49-F238E27FC236}">
                    <a16:creationId xmlns:a16="http://schemas.microsoft.com/office/drawing/2014/main" id="{291D38ED-113D-E6E7-AFF7-DC0C1AC8A377}"/>
                  </a:ext>
                </a:extLst>
              </p:cNvPr>
              <p:cNvCxnSpPr>
                <a:cxnSpLocks/>
              </p:cNvCxnSpPr>
              <p:nvPr/>
            </p:nvCxnSpPr>
            <p:spPr>
              <a:xfrm flipH="1" flipV="1">
                <a:off x="5821055" y="3478517"/>
                <a:ext cx="0" cy="792000"/>
              </a:xfrm>
              <a:prstGeom prst="line">
                <a:avLst/>
              </a:prstGeom>
              <a:noFill/>
              <a:ln w="38100" cap="flat" cmpd="sng" algn="ctr">
                <a:solidFill>
                  <a:srgbClr val="CE3E3E"/>
                </a:solidFill>
                <a:prstDash val="solid"/>
                <a:miter lim="800000"/>
                <a:tailEnd type="oval" w="lg" len="lg"/>
              </a:ln>
              <a:effectLst/>
            </p:spPr>
          </p:cxnSp>
        </p:grpSp>
        <p:grpSp>
          <p:nvGrpSpPr>
            <p:cNvPr id="48" name="Groupe 83">
              <a:extLst>
                <a:ext uri="{FF2B5EF4-FFF2-40B4-BE49-F238E27FC236}">
                  <a16:creationId xmlns:a16="http://schemas.microsoft.com/office/drawing/2014/main" id="{5B974AFF-0BDD-EF16-A68D-226B2D379448}"/>
                </a:ext>
              </a:extLst>
            </p:cNvPr>
            <p:cNvGrpSpPr/>
            <p:nvPr/>
          </p:nvGrpSpPr>
          <p:grpSpPr>
            <a:xfrm>
              <a:off x="7858524" y="4804522"/>
              <a:ext cx="2076627" cy="2007419"/>
              <a:chOff x="5747090" y="3477803"/>
              <a:chExt cx="3426875" cy="3312666"/>
            </a:xfrm>
          </p:grpSpPr>
          <p:pic>
            <p:nvPicPr>
              <p:cNvPr id="49" name="Picture 56">
                <a:extLst>
                  <a:ext uri="{FF2B5EF4-FFF2-40B4-BE49-F238E27FC236}">
                    <a16:creationId xmlns:a16="http://schemas.microsoft.com/office/drawing/2014/main" id="{B2A9923C-9831-F463-B6CF-353D46B81DEC}"/>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39000" contrast="65000"/>
                        </a14:imgEffect>
                      </a14:imgLayer>
                    </a14:imgProps>
                  </a:ext>
                  <a:ext uri="{28A0092B-C50C-407E-A947-70E740481C1C}">
                    <a14:useLocalDpi xmlns:a14="http://schemas.microsoft.com/office/drawing/2010/main"/>
                  </a:ext>
                </a:extLst>
              </a:blip>
              <a:srcRect/>
              <a:stretch/>
            </p:blipFill>
            <p:spPr>
              <a:xfrm rot="20311804" flipV="1">
                <a:off x="5747090" y="5754827"/>
                <a:ext cx="1024333" cy="1035642"/>
              </a:xfrm>
              <a:prstGeom prst="ellipse">
                <a:avLst/>
              </a:prstGeom>
            </p:spPr>
          </p:pic>
          <p:sp>
            <p:nvSpPr>
              <p:cNvPr id="50" name="TextBox 66">
                <a:extLst>
                  <a:ext uri="{FF2B5EF4-FFF2-40B4-BE49-F238E27FC236}">
                    <a16:creationId xmlns:a16="http://schemas.microsoft.com/office/drawing/2014/main" id="{D15F79D2-4A60-690A-6D0F-976ED8B687E0}"/>
                  </a:ext>
                </a:extLst>
              </p:cNvPr>
              <p:cNvSpPr txBox="1"/>
              <p:nvPr>
                <p:custDataLst>
                  <p:tags r:id="rId4"/>
                </p:custDataLst>
              </p:nvPr>
            </p:nvSpPr>
            <p:spPr>
              <a:xfrm>
                <a:off x="6744553" y="5898286"/>
                <a:ext cx="2429412" cy="765370"/>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30/37 Wire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err="1">
                    <a:ln>
                      <a:noFill/>
                    </a:ln>
                    <a:solidFill>
                      <a:srgbClr val="00578C"/>
                    </a:solidFill>
                    <a:effectLst/>
                    <a:uLnTx/>
                    <a:uFillTx/>
                    <a:latin typeface="Calibri" panose="020F0502020204030204"/>
                  </a:rPr>
                  <a:t>Nb</a:t>
                </a:r>
                <a:r>
                  <a:rPr kumimoji="0" lang="en-US" sz="700" b="1" i="0" u="none" strike="noStrike" kern="0" cap="none" spc="0" normalizeH="0" baseline="0" noProof="0" dirty="0">
                    <a:ln>
                      <a:noFill/>
                    </a:ln>
                    <a:solidFill>
                      <a:srgbClr val="00578C"/>
                    </a:solidFill>
                    <a:effectLst/>
                    <a:uLnTx/>
                    <a:uFillTx/>
                    <a:latin typeface="Calibri" panose="020F0502020204030204"/>
                  </a:rPr>
                  <a:t>-Ta subelement</a:t>
                </a:r>
              </a:p>
            </p:txBody>
          </p:sp>
          <p:cxnSp>
            <p:nvCxnSpPr>
              <p:cNvPr id="51" name="Connecteur droit 86">
                <a:extLst>
                  <a:ext uri="{FF2B5EF4-FFF2-40B4-BE49-F238E27FC236}">
                    <a16:creationId xmlns:a16="http://schemas.microsoft.com/office/drawing/2014/main" id="{A0495D4A-4C0D-54E7-3F25-ADE269C9AA8B}"/>
                  </a:ext>
                </a:extLst>
              </p:cNvPr>
              <p:cNvCxnSpPr>
                <a:cxnSpLocks/>
              </p:cNvCxnSpPr>
              <p:nvPr/>
            </p:nvCxnSpPr>
            <p:spPr>
              <a:xfrm flipH="1" flipV="1">
                <a:off x="6445031" y="3477803"/>
                <a:ext cx="0" cy="828000"/>
              </a:xfrm>
              <a:prstGeom prst="line">
                <a:avLst/>
              </a:prstGeom>
              <a:noFill/>
              <a:ln w="38100" cap="flat" cmpd="sng" algn="ctr">
                <a:solidFill>
                  <a:srgbClr val="CE3E3E"/>
                </a:solidFill>
                <a:prstDash val="solid"/>
                <a:miter lim="800000"/>
                <a:tailEnd type="oval" w="lg" len="lg"/>
              </a:ln>
              <a:effectLst/>
            </p:spPr>
          </p:cxnSp>
          <p:cxnSp>
            <p:nvCxnSpPr>
              <p:cNvPr id="52" name="Connecteur droit 87">
                <a:extLst>
                  <a:ext uri="{FF2B5EF4-FFF2-40B4-BE49-F238E27FC236}">
                    <a16:creationId xmlns:a16="http://schemas.microsoft.com/office/drawing/2014/main" id="{620C2C90-2C64-825D-CC90-DB313479CFAB}"/>
                  </a:ext>
                </a:extLst>
              </p:cNvPr>
              <p:cNvCxnSpPr>
                <a:cxnSpLocks/>
              </p:cNvCxnSpPr>
              <p:nvPr/>
            </p:nvCxnSpPr>
            <p:spPr>
              <a:xfrm flipH="1" flipV="1">
                <a:off x="6451162" y="5043255"/>
                <a:ext cx="0" cy="720000"/>
              </a:xfrm>
              <a:prstGeom prst="line">
                <a:avLst/>
              </a:prstGeom>
              <a:noFill/>
              <a:ln w="38100" cap="flat" cmpd="sng" algn="ctr">
                <a:solidFill>
                  <a:srgbClr val="CE3E3E"/>
                </a:solidFill>
                <a:prstDash val="solid"/>
                <a:miter lim="800000"/>
                <a:tailEnd type="none" w="lg" len="lg"/>
              </a:ln>
              <a:effectLst/>
            </p:spPr>
          </p:cxnSp>
        </p:grpSp>
        <p:grpSp>
          <p:nvGrpSpPr>
            <p:cNvPr id="53" name="Groupe 88">
              <a:extLst>
                <a:ext uri="{FF2B5EF4-FFF2-40B4-BE49-F238E27FC236}">
                  <a16:creationId xmlns:a16="http://schemas.microsoft.com/office/drawing/2014/main" id="{6B83A000-9963-F2D6-F72F-610AED715842}"/>
                </a:ext>
              </a:extLst>
            </p:cNvPr>
            <p:cNvGrpSpPr/>
            <p:nvPr/>
          </p:nvGrpSpPr>
          <p:grpSpPr>
            <a:xfrm>
              <a:off x="9630476" y="4806142"/>
              <a:ext cx="2395975" cy="1864825"/>
              <a:chOff x="8671186" y="3480476"/>
              <a:chExt cx="3953866" cy="3077356"/>
            </a:xfrm>
          </p:grpSpPr>
          <p:sp>
            <p:nvSpPr>
              <p:cNvPr id="54" name="TextBox 65">
                <a:extLst>
                  <a:ext uri="{FF2B5EF4-FFF2-40B4-BE49-F238E27FC236}">
                    <a16:creationId xmlns:a16="http://schemas.microsoft.com/office/drawing/2014/main" id="{CF4C2CE9-2387-2EB2-143B-97E9DAF86D6A}"/>
                  </a:ext>
                </a:extLst>
              </p:cNvPr>
              <p:cNvSpPr txBox="1"/>
              <p:nvPr>
                <p:custDataLst>
                  <p:tags r:id="rId3"/>
                </p:custDataLst>
              </p:nvPr>
            </p:nvSpPr>
            <p:spPr>
              <a:xfrm>
                <a:off x="9761453" y="4369252"/>
                <a:ext cx="2863599" cy="130112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err="1">
                    <a:ln>
                      <a:noFill/>
                    </a:ln>
                    <a:solidFill>
                      <a:srgbClr val="CE3E3E"/>
                    </a:solidFill>
                    <a:effectLst/>
                    <a:uLnTx/>
                    <a:uFillTx/>
                    <a:latin typeface="Calibri" panose="020F0502020204030204"/>
                  </a:rPr>
                  <a:t>Subelement</a:t>
                </a:r>
                <a:r>
                  <a:rPr kumimoji="0" lang="en-US" sz="700" b="1" i="0" u="none" strike="noStrike" kern="0" cap="none" spc="0" normalizeH="0" baseline="0" noProof="0" dirty="0">
                    <a:ln>
                      <a:noFill/>
                    </a:ln>
                    <a:solidFill>
                      <a:srgbClr val="00578C"/>
                    </a:solidFill>
                    <a:effectLst/>
                    <a:uLnTx/>
                    <a:uFillTx/>
                    <a:latin typeface="Calibri" panose="020F0502020204030204"/>
                  </a:rPr>
                  <a: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00578C"/>
                    </a:solidFill>
                    <a:effectLst/>
                    <a:uLnTx/>
                    <a:uFillTx/>
                    <a:latin typeface="Calibri" panose="020F0502020204030204"/>
                  </a:rPr>
                  <a:t> 192 </a:t>
                </a:r>
                <a:r>
                  <a:rPr kumimoji="0" lang="en-US" sz="700" b="1" i="0" u="none" strike="noStrike" kern="0" cap="none" spc="0" normalizeH="0" baseline="0" noProof="0" dirty="0" err="1">
                    <a:ln>
                      <a:noFill/>
                    </a:ln>
                    <a:solidFill>
                      <a:srgbClr val="CE3E3E"/>
                    </a:solidFill>
                    <a:effectLst/>
                    <a:uLnTx/>
                    <a:uFillTx/>
                    <a:latin typeface="Calibri" panose="020F0502020204030204"/>
                  </a:rPr>
                  <a:t>Nb</a:t>
                </a:r>
                <a:r>
                  <a:rPr kumimoji="0" lang="en-US" sz="700" b="1" i="0" u="none" strike="noStrike" kern="0" cap="none" spc="0" normalizeH="0" baseline="0" noProof="0" dirty="0">
                    <a:ln>
                      <a:noFill/>
                    </a:ln>
                    <a:solidFill>
                      <a:srgbClr val="CE3E3E"/>
                    </a:solidFill>
                    <a:effectLst/>
                    <a:uLnTx/>
                    <a:uFillTx/>
                    <a:latin typeface="Calibri" panose="020F0502020204030204"/>
                  </a:rPr>
                  <a:t>-Ta-Hf</a:t>
                </a:r>
                <a:r>
                  <a:rPr kumimoji="0" lang="en-US" sz="700" b="1" i="0" u="none" strike="noStrike" kern="0" cap="none" spc="0" normalizeH="0" baseline="0" noProof="0" dirty="0">
                    <a:ln>
                      <a:noFill/>
                    </a:ln>
                    <a:solidFill>
                      <a:srgbClr val="00578C"/>
                    </a:solidFill>
                    <a:effectLst/>
                    <a:uLnTx/>
                    <a:uFillTx/>
                    <a:latin typeface="Calibri" panose="020F0502020204030204"/>
                  </a:rPr>
                  <a:t> filaments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Hot Extruded</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Internal Oxidation</a:t>
                </a:r>
                <a:endParaRPr kumimoji="0" lang="en-US" sz="700" b="1" i="0" u="none" strike="noStrike" kern="0" cap="none" spc="0" normalizeH="0" baseline="0" noProof="0" dirty="0">
                  <a:ln>
                    <a:noFill/>
                  </a:ln>
                  <a:solidFill>
                    <a:srgbClr val="00578C"/>
                  </a:solidFill>
                  <a:effectLst/>
                  <a:uLnTx/>
                  <a:uFillTx/>
                  <a:latin typeface="Calibri" panose="020F0502020204030204"/>
                </a:endParaRPr>
              </a:p>
            </p:txBody>
          </p:sp>
          <p:pic>
            <p:nvPicPr>
              <p:cNvPr id="55" name="Image 90">
                <a:extLst>
                  <a:ext uri="{FF2B5EF4-FFF2-40B4-BE49-F238E27FC236}">
                    <a16:creationId xmlns:a16="http://schemas.microsoft.com/office/drawing/2014/main" id="{8AE02A6C-5A26-778B-D365-45971DE6DA0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999115">
                <a:off x="8671186" y="5249692"/>
                <a:ext cx="1208241" cy="1308140"/>
              </a:xfrm>
              <a:prstGeom prst="rect">
                <a:avLst/>
              </a:prstGeom>
            </p:spPr>
          </p:pic>
          <p:pic>
            <p:nvPicPr>
              <p:cNvPr id="56" name="Picture 3" descr="cid:189479d1-3762-4c64-b220-b9c36ca3b4ad@CHEP278.PROD.OUTLOOK.COM">
                <a:extLst>
                  <a:ext uri="{FF2B5EF4-FFF2-40B4-BE49-F238E27FC236}">
                    <a16:creationId xmlns:a16="http://schemas.microsoft.com/office/drawing/2014/main" id="{B77C5083-518F-A6A8-841F-A31F7C64DF3D}"/>
                  </a:ext>
                </a:extLst>
              </p:cNvPr>
              <p:cNvPicPr>
                <a:picLocks noChangeAspect="1" noChangeArrowheads="1"/>
              </p:cNvPicPr>
              <p:nvPr/>
            </p:nvPicPr>
            <p:blipFill rotWithShape="1">
              <a:blip r:embed="rId12" r:link="rId13" cstate="screen">
                <a:extLst>
                  <a:ext uri="{28A0092B-C50C-407E-A947-70E740481C1C}">
                    <a14:useLocalDpi xmlns:a14="http://schemas.microsoft.com/office/drawing/2010/main"/>
                  </a:ext>
                </a:extLst>
              </a:blip>
              <a:srcRect/>
              <a:stretch>
                <a:fillRect/>
              </a:stretch>
            </p:blipFill>
            <p:spPr bwMode="auto">
              <a:xfrm>
                <a:off x="8693029" y="4137766"/>
                <a:ext cx="1098872" cy="1090722"/>
              </a:xfrm>
              <a:prstGeom prst="ellipse">
                <a:avLst/>
              </a:prstGeom>
              <a:noFill/>
              <a:extLst>
                <a:ext uri="{909E8E84-426E-40DD-AFC4-6F175D3DCCD1}">
                  <a14:hiddenFill xmlns:a14="http://schemas.microsoft.com/office/drawing/2010/main">
                    <a:solidFill>
                      <a:srgbClr val="FFFFFF"/>
                    </a:solidFill>
                  </a14:hiddenFill>
                </a:ext>
              </a:extLst>
            </p:spPr>
          </p:pic>
          <p:cxnSp>
            <p:nvCxnSpPr>
              <p:cNvPr id="59" name="Connecteur droit 94">
                <a:extLst>
                  <a:ext uri="{FF2B5EF4-FFF2-40B4-BE49-F238E27FC236}">
                    <a16:creationId xmlns:a16="http://schemas.microsoft.com/office/drawing/2014/main" id="{49AFFB20-5DBE-C770-EC81-E654F85121B5}"/>
                  </a:ext>
                </a:extLst>
              </p:cNvPr>
              <p:cNvCxnSpPr>
                <a:cxnSpLocks/>
              </p:cNvCxnSpPr>
              <p:nvPr/>
            </p:nvCxnSpPr>
            <p:spPr>
              <a:xfrm flipH="1" flipV="1">
                <a:off x="10592986" y="3480476"/>
                <a:ext cx="0" cy="900001"/>
              </a:xfrm>
              <a:prstGeom prst="line">
                <a:avLst/>
              </a:prstGeom>
              <a:noFill/>
              <a:ln w="38100" cap="flat" cmpd="sng" algn="ctr">
                <a:solidFill>
                  <a:srgbClr val="E8A3A3"/>
                </a:solidFill>
                <a:prstDash val="solid"/>
                <a:miter lim="800000"/>
                <a:tailEnd type="oval" w="lg" len="lg"/>
              </a:ln>
              <a:effectLst/>
            </p:spPr>
          </p:cxnSp>
        </p:grpSp>
        <p:grpSp>
          <p:nvGrpSpPr>
            <p:cNvPr id="60" name="Groupe 97">
              <a:extLst>
                <a:ext uri="{FF2B5EF4-FFF2-40B4-BE49-F238E27FC236}">
                  <a16:creationId xmlns:a16="http://schemas.microsoft.com/office/drawing/2014/main" id="{AC4317FF-364A-3EF7-6E6E-6DDB35AD88A4}"/>
                </a:ext>
              </a:extLst>
            </p:cNvPr>
            <p:cNvGrpSpPr/>
            <p:nvPr/>
          </p:nvGrpSpPr>
          <p:grpSpPr>
            <a:xfrm>
              <a:off x="9643387" y="2896640"/>
              <a:ext cx="2072467" cy="1909397"/>
              <a:chOff x="8692493" y="329396"/>
              <a:chExt cx="3420010" cy="3150907"/>
            </a:xfrm>
          </p:grpSpPr>
          <p:grpSp>
            <p:nvGrpSpPr>
              <p:cNvPr id="61" name="Groupe 98">
                <a:extLst>
                  <a:ext uri="{FF2B5EF4-FFF2-40B4-BE49-F238E27FC236}">
                    <a16:creationId xmlns:a16="http://schemas.microsoft.com/office/drawing/2014/main" id="{660566CD-2258-046E-7234-C561C991F325}"/>
                  </a:ext>
                </a:extLst>
              </p:cNvPr>
              <p:cNvGrpSpPr/>
              <p:nvPr/>
            </p:nvGrpSpPr>
            <p:grpSpPr>
              <a:xfrm>
                <a:off x="8692493" y="369338"/>
                <a:ext cx="3420010" cy="3110965"/>
                <a:chOff x="8692493" y="369338"/>
                <a:chExt cx="3420010" cy="3110965"/>
              </a:xfrm>
            </p:grpSpPr>
            <p:sp>
              <p:nvSpPr>
                <p:cNvPr id="63" name="TextBox 66">
                  <a:extLst>
                    <a:ext uri="{FF2B5EF4-FFF2-40B4-BE49-F238E27FC236}">
                      <a16:creationId xmlns:a16="http://schemas.microsoft.com/office/drawing/2014/main" id="{D7011BC1-B519-F17D-D9EF-0CEB44CBA9C5}"/>
                    </a:ext>
                  </a:extLst>
                </p:cNvPr>
                <p:cNvSpPr txBox="1"/>
                <p:nvPr>
                  <p:custDataLst>
                    <p:tags r:id="rId2"/>
                  </p:custDataLst>
                </p:nvPr>
              </p:nvSpPr>
              <p:spPr>
                <a:xfrm>
                  <a:off x="9683093" y="369338"/>
                  <a:ext cx="2429410" cy="103324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7/7 Wire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err="1">
                      <a:ln>
                        <a:noFill/>
                      </a:ln>
                      <a:solidFill>
                        <a:srgbClr val="CE3E3E"/>
                      </a:solidFill>
                      <a:effectLst/>
                      <a:uLnTx/>
                      <a:uFillTx/>
                      <a:latin typeface="Calibri" panose="020F0502020204030204"/>
                    </a:rPr>
                    <a:t>Nb</a:t>
                  </a:r>
                  <a:r>
                    <a:rPr kumimoji="0" lang="en-US" sz="700" b="1" i="0" u="none" strike="noStrike" kern="0" cap="none" spc="0" normalizeH="0" baseline="0" noProof="0" dirty="0">
                      <a:ln>
                        <a:noFill/>
                      </a:ln>
                      <a:solidFill>
                        <a:srgbClr val="CE3E3E"/>
                      </a:solidFill>
                      <a:effectLst/>
                      <a:uLnTx/>
                      <a:uFillTx/>
                      <a:latin typeface="Calibri" panose="020F0502020204030204"/>
                    </a:rPr>
                    <a:t>-Ta-Hf</a:t>
                  </a:r>
                  <a:r>
                    <a:rPr kumimoji="0" lang="en-US" sz="700" b="1" i="0" u="none" strike="noStrike" kern="0" cap="none" spc="0" normalizeH="0" baseline="0" noProof="0" dirty="0">
                      <a:ln>
                        <a:noFill/>
                      </a:ln>
                      <a:solidFill>
                        <a:srgbClr val="00578C"/>
                      </a:solidFill>
                      <a:effectLst/>
                      <a:uLnTx/>
                      <a:uFillTx/>
                      <a:latin typeface="Calibri" panose="020F0502020204030204"/>
                    </a:rPr>
                    <a:t> </a:t>
                  </a:r>
                  <a:r>
                    <a:rPr kumimoji="0" lang="en-US" sz="700" b="1" i="0" u="none" strike="noStrike" kern="0" cap="none" spc="0" normalizeH="0" baseline="0" noProof="0" dirty="0" err="1">
                      <a:ln>
                        <a:noFill/>
                      </a:ln>
                      <a:solidFill>
                        <a:srgbClr val="00578C"/>
                      </a:solidFill>
                      <a:effectLst/>
                      <a:uLnTx/>
                      <a:uFillTx/>
                      <a:latin typeface="Calibri" panose="020F0502020204030204"/>
                    </a:rPr>
                    <a:t>subelement</a:t>
                  </a:r>
                  <a:endParaRPr kumimoji="0" lang="en-US" sz="700" b="1" i="0" u="none" strike="noStrike" kern="0" cap="none" spc="0" normalizeH="0" baseline="0" noProof="0" dirty="0">
                    <a:ln>
                      <a:noFill/>
                    </a:ln>
                    <a:solidFill>
                      <a:srgbClr val="00578C"/>
                    </a:solidFill>
                    <a:effectLst/>
                    <a:uLnTx/>
                    <a:uFillTx/>
                    <a:latin typeface="Calibri" panose="020F0502020204030204"/>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Internal Oxidation</a:t>
                  </a:r>
                  <a:endParaRPr kumimoji="0" lang="en-US" sz="700" b="1" i="0" u="none" strike="noStrike" kern="0" cap="none" spc="0" normalizeH="0" baseline="0" noProof="0" dirty="0">
                    <a:ln>
                      <a:noFill/>
                    </a:ln>
                    <a:solidFill>
                      <a:srgbClr val="00578C"/>
                    </a:solidFill>
                    <a:effectLst/>
                    <a:uLnTx/>
                    <a:uFillTx/>
                    <a:latin typeface="Calibri" panose="020F0502020204030204"/>
                  </a:endParaRPr>
                </a:p>
              </p:txBody>
            </p:sp>
            <p:cxnSp>
              <p:nvCxnSpPr>
                <p:cNvPr id="64" name="Connecteur droit 101">
                  <a:extLst>
                    <a:ext uri="{FF2B5EF4-FFF2-40B4-BE49-F238E27FC236}">
                      <a16:creationId xmlns:a16="http://schemas.microsoft.com/office/drawing/2014/main" id="{5360D132-3D79-4F07-A30D-C9A7CC6C8BEA}"/>
                    </a:ext>
                  </a:extLst>
                </p:cNvPr>
                <p:cNvCxnSpPr>
                  <a:cxnSpLocks/>
                </p:cNvCxnSpPr>
                <p:nvPr/>
              </p:nvCxnSpPr>
              <p:spPr>
                <a:xfrm flipH="1">
                  <a:off x="8692931" y="2652303"/>
                  <a:ext cx="0" cy="828000"/>
                </a:xfrm>
                <a:prstGeom prst="line">
                  <a:avLst/>
                </a:prstGeom>
                <a:noFill/>
                <a:ln w="38100" cap="flat" cmpd="sng" algn="ctr">
                  <a:solidFill>
                    <a:srgbClr val="CE3E3E"/>
                  </a:solidFill>
                  <a:prstDash val="solid"/>
                  <a:miter lim="800000"/>
                  <a:tailEnd type="oval" w="lg" len="lg"/>
                </a:ln>
                <a:effectLst/>
              </p:spPr>
            </p:cxnSp>
            <p:cxnSp>
              <p:nvCxnSpPr>
                <p:cNvPr id="65" name="Connecteur droit 102">
                  <a:extLst>
                    <a:ext uri="{FF2B5EF4-FFF2-40B4-BE49-F238E27FC236}">
                      <a16:creationId xmlns:a16="http://schemas.microsoft.com/office/drawing/2014/main" id="{FD37EC32-D92C-23DF-2AF5-5FAD2010CD51}"/>
                    </a:ext>
                  </a:extLst>
                </p:cNvPr>
                <p:cNvCxnSpPr>
                  <a:cxnSpLocks/>
                </p:cNvCxnSpPr>
                <p:nvPr/>
              </p:nvCxnSpPr>
              <p:spPr>
                <a:xfrm flipH="1">
                  <a:off x="8692493" y="1191374"/>
                  <a:ext cx="0" cy="468000"/>
                </a:xfrm>
                <a:prstGeom prst="line">
                  <a:avLst/>
                </a:prstGeom>
                <a:noFill/>
                <a:ln w="38100" cap="flat" cmpd="sng" algn="ctr">
                  <a:solidFill>
                    <a:srgbClr val="CE3E3E"/>
                  </a:solidFill>
                  <a:prstDash val="solid"/>
                  <a:miter lim="800000"/>
                  <a:tailEnd type="none" w="lg" len="lg"/>
                </a:ln>
                <a:effectLst/>
              </p:spPr>
            </p:cxnSp>
          </p:grpSp>
          <p:pic>
            <p:nvPicPr>
              <p:cNvPr id="62" name="Image 99">
                <a:extLst>
                  <a:ext uri="{FF2B5EF4-FFF2-40B4-BE49-F238E27FC236}">
                    <a16:creationId xmlns:a16="http://schemas.microsoft.com/office/drawing/2014/main" id="{E85B3F67-F25C-8117-FE61-34222B5D0E6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692493" y="329396"/>
                <a:ext cx="1030313" cy="1018119"/>
              </a:xfrm>
              <a:prstGeom prst="rect">
                <a:avLst/>
              </a:prstGeom>
            </p:spPr>
          </p:pic>
        </p:grpSp>
        <p:grpSp>
          <p:nvGrpSpPr>
            <p:cNvPr id="66" name="Groupe 103">
              <a:extLst>
                <a:ext uri="{FF2B5EF4-FFF2-40B4-BE49-F238E27FC236}">
                  <a16:creationId xmlns:a16="http://schemas.microsoft.com/office/drawing/2014/main" id="{971B5D28-4B59-8E43-3B7F-4AED577601E1}"/>
                </a:ext>
              </a:extLst>
            </p:cNvPr>
            <p:cNvGrpSpPr/>
            <p:nvPr/>
          </p:nvGrpSpPr>
          <p:grpSpPr>
            <a:xfrm>
              <a:off x="8517433" y="3623025"/>
              <a:ext cx="3147494" cy="1184717"/>
              <a:chOff x="6834431" y="1528083"/>
              <a:chExt cx="5194033" cy="1955034"/>
            </a:xfrm>
          </p:grpSpPr>
          <p:grpSp>
            <p:nvGrpSpPr>
              <p:cNvPr id="67" name="Groupe 104">
                <a:extLst>
                  <a:ext uri="{FF2B5EF4-FFF2-40B4-BE49-F238E27FC236}">
                    <a16:creationId xmlns:a16="http://schemas.microsoft.com/office/drawing/2014/main" id="{2C47ADCB-CF80-962E-F67B-2ABD5F4E22F4}"/>
                  </a:ext>
                </a:extLst>
              </p:cNvPr>
              <p:cNvGrpSpPr/>
              <p:nvPr/>
            </p:nvGrpSpPr>
            <p:grpSpPr>
              <a:xfrm>
                <a:off x="7984937" y="1664321"/>
                <a:ext cx="4043527" cy="1818796"/>
                <a:chOff x="7984937" y="1664321"/>
                <a:chExt cx="4043527" cy="1818796"/>
              </a:xfrm>
            </p:grpSpPr>
            <p:sp>
              <p:nvSpPr>
                <p:cNvPr id="69" name="TextBox 65">
                  <a:extLst>
                    <a:ext uri="{FF2B5EF4-FFF2-40B4-BE49-F238E27FC236}">
                      <a16:creationId xmlns:a16="http://schemas.microsoft.com/office/drawing/2014/main" id="{06712261-DCFD-E3F9-056A-1A0B3C3D698B}"/>
                    </a:ext>
                  </a:extLst>
                </p:cNvPr>
                <p:cNvSpPr txBox="1"/>
                <p:nvPr>
                  <p:custDataLst>
                    <p:tags r:id="rId1"/>
                  </p:custDataLst>
                </p:nvPr>
              </p:nvSpPr>
              <p:spPr>
                <a:xfrm>
                  <a:off x="7984937" y="1664321"/>
                  <a:ext cx="4043527" cy="1033246"/>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err="1">
                      <a:ln>
                        <a:noFill/>
                      </a:ln>
                      <a:solidFill>
                        <a:srgbClr val="CE3E3E"/>
                      </a:solidFill>
                      <a:effectLst/>
                      <a:uLnTx/>
                      <a:uFillTx/>
                      <a:latin typeface="Calibri" panose="020F0502020204030204"/>
                    </a:rPr>
                    <a:t>Subelement</a:t>
                  </a:r>
                  <a:r>
                    <a:rPr kumimoji="0" lang="en-US" sz="700" b="1" i="0" u="none" strike="noStrike" kern="0" cap="none" spc="0" normalizeH="0" baseline="0" noProof="0" dirty="0">
                      <a:ln>
                        <a:noFill/>
                      </a:ln>
                      <a:solidFill>
                        <a:srgbClr val="00578C"/>
                      </a:solidFill>
                      <a:effectLst/>
                      <a:uLnTx/>
                      <a:uFillTx/>
                      <a:latin typeface="Calibri" panose="020F0502020204030204"/>
                    </a:rPr>
                    <a: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00578C"/>
                      </a:solidFill>
                      <a:effectLst/>
                      <a:uLnTx/>
                      <a:uFillTx/>
                      <a:latin typeface="Calibri" panose="020F0502020204030204"/>
                    </a:rPr>
                    <a:t> 43 </a:t>
                  </a:r>
                  <a:r>
                    <a:rPr kumimoji="0" lang="en-US" sz="700" b="1" i="0" u="none" strike="noStrike" kern="0" cap="none" spc="0" normalizeH="0" baseline="0" noProof="0" dirty="0">
                      <a:ln>
                        <a:noFill/>
                      </a:ln>
                      <a:solidFill>
                        <a:srgbClr val="CE3E3E"/>
                      </a:solidFill>
                      <a:effectLst/>
                      <a:uLnTx/>
                      <a:uFillTx/>
                      <a:latin typeface="Calibri" panose="020F0502020204030204"/>
                    </a:rPr>
                    <a:t>Nb-Ta-Hf</a:t>
                  </a:r>
                  <a:r>
                    <a:rPr kumimoji="0" lang="en-US" sz="700" b="1" i="0" u="none" strike="noStrike" kern="0" cap="none" spc="0" normalizeH="0" baseline="0" noProof="0" dirty="0">
                      <a:ln>
                        <a:noFill/>
                      </a:ln>
                      <a:solidFill>
                        <a:srgbClr val="00578C"/>
                      </a:solidFill>
                      <a:effectLst/>
                      <a:uLnTx/>
                      <a:uFillTx/>
                      <a:latin typeface="Calibri" panose="020F0502020204030204"/>
                    </a:rPr>
                    <a:t> filaments </a:t>
                  </a:r>
                  <a:r>
                    <a:rPr kumimoji="0" lang="en-US" sz="700" b="1" i="0" u="none" strike="noStrike" kern="0" cap="none" spc="0" normalizeH="0" baseline="0" noProof="0" dirty="0">
                      <a:ln>
                        <a:noFill/>
                      </a:ln>
                      <a:solidFill>
                        <a:srgbClr val="CE3E3E"/>
                      </a:solidFill>
                      <a:effectLst/>
                      <a:uLnTx/>
                      <a:uFillTx/>
                      <a:latin typeface="Calibri" panose="020F0502020204030204"/>
                    </a:rPr>
                    <a:t>Cold </a:t>
                  </a:r>
                  <a:r>
                    <a:rPr kumimoji="0" lang="en-US" sz="700" b="1" i="0" u="none" strike="noStrike" kern="0" cap="none" spc="0" normalizeH="0" baseline="0" noProof="0" dirty="0">
                      <a:ln>
                        <a:noFill/>
                      </a:ln>
                      <a:solidFill>
                        <a:srgbClr val="00578C"/>
                      </a:solidFill>
                      <a:effectLst/>
                      <a:uLnTx/>
                      <a:uFillTx/>
                      <a:latin typeface="Calibri" panose="020F0502020204030204"/>
                    </a:rPr>
                    <a:t>Deformed</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CE3E3E"/>
                      </a:solidFill>
                      <a:effectLst/>
                      <a:uLnTx/>
                      <a:uFillTx/>
                      <a:latin typeface="Calibri" panose="020F0502020204030204"/>
                    </a:rPr>
                    <a:t>Internal Oxidation</a:t>
                  </a:r>
                  <a:endParaRPr kumimoji="0" lang="en-US" sz="700" b="1" i="0" u="none" strike="noStrike" kern="0" cap="none" spc="0" normalizeH="0" baseline="0" noProof="0" dirty="0">
                    <a:ln>
                      <a:noFill/>
                    </a:ln>
                    <a:solidFill>
                      <a:srgbClr val="00578C"/>
                    </a:solidFill>
                    <a:effectLst/>
                    <a:uLnTx/>
                    <a:uFillTx/>
                    <a:latin typeface="Calibri" panose="020F0502020204030204"/>
                  </a:endParaRPr>
                </a:p>
              </p:txBody>
            </p:sp>
            <p:cxnSp>
              <p:nvCxnSpPr>
                <p:cNvPr id="70" name="Connecteur droit 107">
                  <a:extLst>
                    <a:ext uri="{FF2B5EF4-FFF2-40B4-BE49-F238E27FC236}">
                      <a16:creationId xmlns:a16="http://schemas.microsoft.com/office/drawing/2014/main" id="{18B150E3-FA42-EFEC-49BA-7250A1846A03}"/>
                    </a:ext>
                  </a:extLst>
                </p:cNvPr>
                <p:cNvCxnSpPr>
                  <a:cxnSpLocks/>
                </p:cNvCxnSpPr>
                <p:nvPr/>
              </p:nvCxnSpPr>
              <p:spPr>
                <a:xfrm flipH="1">
                  <a:off x="8068955" y="2691117"/>
                  <a:ext cx="0" cy="792000"/>
                </a:xfrm>
                <a:prstGeom prst="line">
                  <a:avLst/>
                </a:prstGeom>
                <a:noFill/>
                <a:ln w="38100" cap="flat" cmpd="sng" algn="ctr">
                  <a:solidFill>
                    <a:srgbClr val="CE3E3E"/>
                  </a:solidFill>
                  <a:prstDash val="solid"/>
                  <a:miter lim="800000"/>
                  <a:tailEnd type="oval" w="lg" len="lg"/>
                </a:ln>
                <a:effectLst/>
              </p:spPr>
            </p:cxnSp>
          </p:grpSp>
          <p:pic>
            <p:nvPicPr>
              <p:cNvPr id="68" name="Image 105">
                <a:extLst>
                  <a:ext uri="{FF2B5EF4-FFF2-40B4-BE49-F238E27FC236}">
                    <a16:creationId xmlns:a16="http://schemas.microsoft.com/office/drawing/2014/main" id="{47BD29E3-3B74-4D5B-FF70-2E9B8F2D690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34431" y="1528083"/>
                <a:ext cx="1201291" cy="1260000"/>
              </a:xfrm>
              <a:prstGeom prst="rect">
                <a:avLst/>
              </a:prstGeom>
            </p:spPr>
          </p:pic>
        </p:grpSp>
      </p:grpSp>
      <p:grpSp>
        <p:nvGrpSpPr>
          <p:cNvPr id="4" name="Group 3">
            <a:extLst>
              <a:ext uri="{FF2B5EF4-FFF2-40B4-BE49-F238E27FC236}">
                <a16:creationId xmlns:a16="http://schemas.microsoft.com/office/drawing/2014/main" id="{0E064087-F1E7-503D-D5BB-30A6EF98914C}"/>
              </a:ext>
            </a:extLst>
          </p:cNvPr>
          <p:cNvGrpSpPr/>
          <p:nvPr/>
        </p:nvGrpSpPr>
        <p:grpSpPr>
          <a:xfrm>
            <a:off x="8671466" y="1287119"/>
            <a:ext cx="3340036" cy="4652045"/>
            <a:chOff x="8571515" y="1080087"/>
            <a:chExt cx="3867077" cy="5386115"/>
          </a:xfrm>
        </p:grpSpPr>
        <p:grpSp>
          <p:nvGrpSpPr>
            <p:cNvPr id="104" name="Group 103">
              <a:extLst>
                <a:ext uri="{FF2B5EF4-FFF2-40B4-BE49-F238E27FC236}">
                  <a16:creationId xmlns:a16="http://schemas.microsoft.com/office/drawing/2014/main" id="{AD64B2A3-3440-D25F-E546-469F3C5BC3B7}"/>
                </a:ext>
              </a:extLst>
            </p:cNvPr>
            <p:cNvGrpSpPr/>
            <p:nvPr/>
          </p:nvGrpSpPr>
          <p:grpSpPr>
            <a:xfrm>
              <a:off x="8571515" y="3765205"/>
              <a:ext cx="3867077" cy="2700997"/>
              <a:chOff x="8642977" y="1185438"/>
              <a:chExt cx="3315314" cy="2315613"/>
            </a:xfrm>
          </p:grpSpPr>
          <p:graphicFrame>
            <p:nvGraphicFramePr>
              <p:cNvPr id="14" name="Objet 118">
                <a:extLst>
                  <a:ext uri="{FF2B5EF4-FFF2-40B4-BE49-F238E27FC236}">
                    <a16:creationId xmlns:a16="http://schemas.microsoft.com/office/drawing/2014/main" id="{EA611390-2F3F-56BF-74F8-2DA03831C720}"/>
                  </a:ext>
                </a:extLst>
              </p:cNvPr>
              <p:cNvGraphicFramePr>
                <a:graphicFrameLocks noChangeAspect="1"/>
              </p:cNvGraphicFramePr>
              <p:nvPr>
                <p:extLst>
                  <p:ext uri="{D42A27DB-BD31-4B8C-83A1-F6EECF244321}">
                    <p14:modId xmlns:p14="http://schemas.microsoft.com/office/powerpoint/2010/main" val="1104304698"/>
                  </p:ext>
                </p:extLst>
              </p:nvPr>
            </p:nvGraphicFramePr>
            <p:xfrm>
              <a:off x="8642977" y="1185438"/>
              <a:ext cx="3315314" cy="2315613"/>
            </p:xfrm>
            <a:graphic>
              <a:graphicData uri="http://schemas.openxmlformats.org/presentationml/2006/ole">
                <mc:AlternateContent xmlns:mc="http://schemas.openxmlformats.org/markup-compatibility/2006">
                  <mc:Choice xmlns:v="urn:schemas-microsoft-com:vml" Requires="v">
                    <p:oleObj name="Graph" r:id="rId18" imgW="64912868" imgH="45339000" progId="Origin50.Graph">
                      <p:embed/>
                    </p:oleObj>
                  </mc:Choice>
                  <mc:Fallback>
                    <p:oleObj name="Graph" r:id="rId18" imgW="64912868" imgH="45339000" progId="Origin50.Graph">
                      <p:embed/>
                      <p:pic>
                        <p:nvPicPr>
                          <p:cNvPr id="58" name="Objet 118">
                            <a:extLst>
                              <a:ext uri="{FF2B5EF4-FFF2-40B4-BE49-F238E27FC236}">
                                <a16:creationId xmlns:a16="http://schemas.microsoft.com/office/drawing/2014/main" id="{A69F2A43-9DB3-7B45-915F-57E8FA253A48}"/>
                              </a:ext>
                            </a:extLst>
                          </p:cNvPr>
                          <p:cNvPicPr/>
                          <p:nvPr/>
                        </p:nvPicPr>
                        <p:blipFill>
                          <a:blip r:embed="rId19"/>
                          <a:stretch>
                            <a:fillRect/>
                          </a:stretch>
                        </p:blipFill>
                        <p:spPr>
                          <a:xfrm>
                            <a:off x="8642977" y="1185438"/>
                            <a:ext cx="3315314" cy="2315613"/>
                          </a:xfrm>
                          <a:prstGeom prst="rect">
                            <a:avLst/>
                          </a:prstGeom>
                        </p:spPr>
                      </p:pic>
                    </p:oleObj>
                  </mc:Fallback>
                </mc:AlternateContent>
              </a:graphicData>
            </a:graphic>
          </p:graphicFrame>
          <p:pic>
            <p:nvPicPr>
              <p:cNvPr id="15" name="Image 105">
                <a:extLst>
                  <a:ext uri="{FF2B5EF4-FFF2-40B4-BE49-F238E27FC236}">
                    <a16:creationId xmlns:a16="http://schemas.microsoft.com/office/drawing/2014/main" id="{92B79B66-3ADF-5AB8-9256-16F2347EFDA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467502" y="1478237"/>
                <a:ext cx="727962" cy="763538"/>
              </a:xfrm>
              <a:prstGeom prst="rect">
                <a:avLst/>
              </a:prstGeom>
            </p:spPr>
          </p:pic>
          <p:sp>
            <p:nvSpPr>
              <p:cNvPr id="72" name="Oval 71">
                <a:extLst>
                  <a:ext uri="{FF2B5EF4-FFF2-40B4-BE49-F238E27FC236}">
                    <a16:creationId xmlns:a16="http://schemas.microsoft.com/office/drawing/2014/main" id="{01515980-D256-69A1-713D-2882F7BB6980}"/>
                  </a:ext>
                </a:extLst>
              </p:cNvPr>
              <p:cNvSpPr/>
              <p:nvPr/>
            </p:nvSpPr>
            <p:spPr>
              <a:xfrm>
                <a:off x="10216861" y="2447401"/>
                <a:ext cx="120316" cy="12031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FC887451-3388-E362-F218-6BCDE279F8C1}"/>
                  </a:ext>
                </a:extLst>
              </p:cNvPr>
              <p:cNvSpPr/>
              <p:nvPr/>
            </p:nvSpPr>
            <p:spPr>
              <a:xfrm>
                <a:off x="10216861" y="2124748"/>
                <a:ext cx="120316" cy="12031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06F30924-82DF-2BB5-EEF7-25E895358AB4}"/>
                </a:ext>
              </a:extLst>
            </p:cNvPr>
            <p:cNvGrpSpPr/>
            <p:nvPr/>
          </p:nvGrpSpPr>
          <p:grpSpPr>
            <a:xfrm>
              <a:off x="8935337" y="1080087"/>
              <a:ext cx="2902868" cy="2723836"/>
              <a:chOff x="3043501" y="3636116"/>
              <a:chExt cx="2553048" cy="2395591"/>
            </a:xfrm>
          </p:grpSpPr>
          <p:pic>
            <p:nvPicPr>
              <p:cNvPr id="84" name="Picture 83" descr="A diagram of a magnetic field&#10;&#10;AI-generated content may be incorrect.">
                <a:extLst>
                  <a:ext uri="{FF2B5EF4-FFF2-40B4-BE49-F238E27FC236}">
                    <a16:creationId xmlns:a16="http://schemas.microsoft.com/office/drawing/2014/main" id="{C5974D35-EA86-AF90-53A2-B5C27C0E49D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043501" y="3636116"/>
                <a:ext cx="2553048" cy="2395591"/>
              </a:xfrm>
              <a:prstGeom prst="rect">
                <a:avLst/>
              </a:prstGeom>
            </p:spPr>
          </p:pic>
          <p:sp>
            <p:nvSpPr>
              <p:cNvPr id="86" name="Oval 85">
                <a:extLst>
                  <a:ext uri="{FF2B5EF4-FFF2-40B4-BE49-F238E27FC236}">
                    <a16:creationId xmlns:a16="http://schemas.microsoft.com/office/drawing/2014/main" id="{E6CD6502-9722-D5B9-70D6-3331964D3AB0}"/>
                  </a:ext>
                </a:extLst>
              </p:cNvPr>
              <p:cNvSpPr/>
              <p:nvPr/>
            </p:nvSpPr>
            <p:spPr>
              <a:xfrm>
                <a:off x="4772860" y="4653978"/>
                <a:ext cx="120316" cy="1203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85" name="Picture 2" descr="US-MDP Collaboration Meeting 2021 (1-5 March 2021): Overview · (Indico)">
            <a:extLst>
              <a:ext uri="{FF2B5EF4-FFF2-40B4-BE49-F238E27FC236}">
                <a16:creationId xmlns:a16="http://schemas.microsoft.com/office/drawing/2014/main" id="{3B71CCAC-4824-A2A7-3844-8E2D4DCCF45A}"/>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720367" y="1289933"/>
            <a:ext cx="1214970" cy="43738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BE6792D6-1E89-F1DC-D4FE-6C689CD4714E}"/>
              </a:ext>
            </a:extLst>
          </p:cNvPr>
          <p:cNvGrpSpPr/>
          <p:nvPr/>
        </p:nvGrpSpPr>
        <p:grpSpPr>
          <a:xfrm>
            <a:off x="686543" y="5564875"/>
            <a:ext cx="1977587" cy="541548"/>
            <a:chOff x="2269287" y="5822648"/>
            <a:chExt cx="3442119" cy="942600"/>
          </a:xfrm>
        </p:grpSpPr>
        <p:grpSp>
          <p:nvGrpSpPr>
            <p:cNvPr id="90" name="Group 89">
              <a:extLst>
                <a:ext uri="{FF2B5EF4-FFF2-40B4-BE49-F238E27FC236}">
                  <a16:creationId xmlns:a16="http://schemas.microsoft.com/office/drawing/2014/main" id="{2F343843-279B-D16A-5BC8-0E23315732EF}"/>
                </a:ext>
              </a:extLst>
            </p:cNvPr>
            <p:cNvGrpSpPr/>
            <p:nvPr/>
          </p:nvGrpSpPr>
          <p:grpSpPr>
            <a:xfrm>
              <a:off x="3286126" y="5822648"/>
              <a:ext cx="2425280" cy="942600"/>
              <a:chOff x="1345746" y="773385"/>
              <a:chExt cx="6123858" cy="2380075"/>
            </a:xfrm>
          </p:grpSpPr>
          <p:pic>
            <p:nvPicPr>
              <p:cNvPr id="91" name="図 8">
                <a:extLst>
                  <a:ext uri="{FF2B5EF4-FFF2-40B4-BE49-F238E27FC236}">
                    <a16:creationId xmlns:a16="http://schemas.microsoft.com/office/drawing/2014/main" id="{5B311ED1-93F0-0031-1E19-B5870A604103}"/>
                  </a:ext>
                </a:extLst>
              </p:cNvPr>
              <p:cNvPicPr/>
              <p:nvPr/>
            </p:nvPicPr>
            <p:blipFill rotWithShape="1">
              <a:blip r:embed="rId23" cstate="screen">
                <a:extLst>
                  <a:ext uri="{28A0092B-C50C-407E-A947-70E740481C1C}">
                    <a14:useLocalDpi xmlns:a14="http://schemas.microsoft.com/office/drawing/2010/main"/>
                  </a:ext>
                </a:extLst>
              </a:blip>
              <a:srcRect/>
              <a:stretch/>
            </p:blipFill>
            <p:spPr bwMode="auto">
              <a:xfrm>
                <a:off x="1345746" y="829170"/>
                <a:ext cx="2087939" cy="1954109"/>
              </a:xfrm>
              <a:prstGeom prst="rect">
                <a:avLst/>
              </a:prstGeom>
              <a:noFill/>
              <a:ln>
                <a:noFill/>
              </a:ln>
            </p:spPr>
          </p:pic>
          <p:pic>
            <p:nvPicPr>
              <p:cNvPr id="92" name="Picture 3">
                <a:extLst>
                  <a:ext uri="{FF2B5EF4-FFF2-40B4-BE49-F238E27FC236}">
                    <a16:creationId xmlns:a16="http://schemas.microsoft.com/office/drawing/2014/main" id="{225FFD51-7132-9430-901B-2B4F518C6CC0}"/>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3803919" y="773385"/>
                <a:ext cx="3665685" cy="23719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3" name="正方形/長方形 10">
                <a:extLst>
                  <a:ext uri="{FF2B5EF4-FFF2-40B4-BE49-F238E27FC236}">
                    <a16:creationId xmlns:a16="http://schemas.microsoft.com/office/drawing/2014/main" id="{F527EB46-25CF-532E-D360-F632E89F872F}"/>
                  </a:ext>
                </a:extLst>
              </p:cNvPr>
              <p:cNvSpPr/>
              <p:nvPr/>
            </p:nvSpPr>
            <p:spPr>
              <a:xfrm>
                <a:off x="2216068" y="1896509"/>
                <a:ext cx="414679" cy="3332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4" name="Line 20">
                <a:extLst>
                  <a:ext uri="{FF2B5EF4-FFF2-40B4-BE49-F238E27FC236}">
                    <a16:creationId xmlns:a16="http://schemas.microsoft.com/office/drawing/2014/main" id="{FCFD234E-8774-3EB2-8FAF-0166DED73698}"/>
                  </a:ext>
                </a:extLst>
              </p:cNvPr>
              <p:cNvSpPr>
                <a:spLocks noChangeShapeType="1"/>
              </p:cNvSpPr>
              <p:nvPr/>
            </p:nvSpPr>
            <p:spPr bwMode="auto">
              <a:xfrm>
                <a:off x="2630747" y="2229753"/>
                <a:ext cx="1196922" cy="92370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95" name="Line 20">
                <a:extLst>
                  <a:ext uri="{FF2B5EF4-FFF2-40B4-BE49-F238E27FC236}">
                    <a16:creationId xmlns:a16="http://schemas.microsoft.com/office/drawing/2014/main" id="{5C5C7577-E5EE-ED2A-A02D-6DF64E9F9C4A}"/>
                  </a:ext>
                </a:extLst>
              </p:cNvPr>
              <p:cNvSpPr>
                <a:spLocks noChangeShapeType="1"/>
              </p:cNvSpPr>
              <p:nvPr/>
            </p:nvSpPr>
            <p:spPr bwMode="auto">
              <a:xfrm flipV="1">
                <a:off x="2658477" y="781534"/>
                <a:ext cx="1145443" cy="111497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grpSp>
        <p:pic>
          <p:nvPicPr>
            <p:cNvPr id="96" name="Picture 95" descr="A close-up of a circular object&#10;&#10;AI-generated content may be incorrect.">
              <a:extLst>
                <a:ext uri="{FF2B5EF4-FFF2-40B4-BE49-F238E27FC236}">
                  <a16:creationId xmlns:a16="http://schemas.microsoft.com/office/drawing/2014/main" id="{DD1F62CE-6541-D0F6-F5B6-2A5F774D695A}"/>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269287" y="5841332"/>
              <a:ext cx="787126" cy="777286"/>
            </a:xfrm>
            <a:prstGeom prst="rect">
              <a:avLst/>
            </a:prstGeom>
          </p:spPr>
        </p:pic>
      </p:grpSp>
      <p:grpSp>
        <p:nvGrpSpPr>
          <p:cNvPr id="5" name="Group 4">
            <a:extLst>
              <a:ext uri="{FF2B5EF4-FFF2-40B4-BE49-F238E27FC236}">
                <a16:creationId xmlns:a16="http://schemas.microsoft.com/office/drawing/2014/main" id="{7D3B65E0-1825-8B0A-B230-048576731104}"/>
              </a:ext>
            </a:extLst>
          </p:cNvPr>
          <p:cNvGrpSpPr/>
          <p:nvPr/>
        </p:nvGrpSpPr>
        <p:grpSpPr>
          <a:xfrm>
            <a:off x="391530" y="3233126"/>
            <a:ext cx="3106240" cy="1813653"/>
            <a:chOff x="325248" y="3200991"/>
            <a:chExt cx="3347599" cy="1954576"/>
          </a:xfrm>
        </p:grpSpPr>
        <p:pic>
          <p:nvPicPr>
            <p:cNvPr id="89" name="図 6">
              <a:extLst>
                <a:ext uri="{FF2B5EF4-FFF2-40B4-BE49-F238E27FC236}">
                  <a16:creationId xmlns:a16="http://schemas.microsoft.com/office/drawing/2014/main" id="{1D6C18D7-A98D-B47C-9DD6-A9624511170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25248" y="3200991"/>
              <a:ext cx="3347599" cy="1954576"/>
            </a:xfrm>
            <a:prstGeom prst="rect">
              <a:avLst/>
            </a:prstGeom>
          </p:spPr>
        </p:pic>
        <p:sp>
          <p:nvSpPr>
            <p:cNvPr id="98" name="Oval 97">
              <a:extLst>
                <a:ext uri="{FF2B5EF4-FFF2-40B4-BE49-F238E27FC236}">
                  <a16:creationId xmlns:a16="http://schemas.microsoft.com/office/drawing/2014/main" id="{7AD05105-5B7F-8204-35F0-CD333361A666}"/>
                </a:ext>
              </a:extLst>
            </p:cNvPr>
            <p:cNvSpPr/>
            <p:nvPr/>
          </p:nvSpPr>
          <p:spPr>
            <a:xfrm>
              <a:off x="1461999" y="3937039"/>
              <a:ext cx="120316" cy="12031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pic>
        <p:nvPicPr>
          <p:cNvPr id="99" name="Picture 28">
            <a:extLst>
              <a:ext uri="{FF2B5EF4-FFF2-40B4-BE49-F238E27FC236}">
                <a16:creationId xmlns:a16="http://schemas.microsoft.com/office/drawing/2014/main" id="{7BBBEEBC-525E-242F-840A-3E06A3A73B7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5135210" y="2988687"/>
            <a:ext cx="1279560" cy="612156"/>
          </a:xfrm>
          <a:prstGeom prst="rect">
            <a:avLst/>
          </a:prstGeom>
          <a:solidFill>
            <a:schemeClr val="bg1"/>
          </a:solidFill>
        </p:spPr>
      </p:pic>
      <p:sp>
        <p:nvSpPr>
          <p:cNvPr id="100" name="TextBox 99">
            <a:extLst>
              <a:ext uri="{FF2B5EF4-FFF2-40B4-BE49-F238E27FC236}">
                <a16:creationId xmlns:a16="http://schemas.microsoft.com/office/drawing/2014/main" id="{CCA0FE68-AEC0-7FF1-75D2-FE205824B170}"/>
              </a:ext>
            </a:extLst>
          </p:cNvPr>
          <p:cNvSpPr txBox="1"/>
          <p:nvPr/>
        </p:nvSpPr>
        <p:spPr>
          <a:xfrm>
            <a:off x="335274" y="5245305"/>
            <a:ext cx="2685287" cy="184666"/>
          </a:xfrm>
          <a:prstGeom prst="rect">
            <a:avLst/>
          </a:prstGeom>
          <a:noFill/>
        </p:spPr>
        <p:txBody>
          <a:bodyPr wrap="none" lIns="0" tIns="0" rIns="0" bIns="0" rtlCol="0">
            <a:spAutoFit/>
          </a:bodyPr>
          <a:lstStyle/>
          <a:p>
            <a:pPr algn="l"/>
            <a:r>
              <a:rPr lang="en-US" sz="1200" dirty="0"/>
              <a:t>KAT (Korea) and JASTEC/KEK (Japan)</a:t>
            </a:r>
          </a:p>
        </p:txBody>
      </p:sp>
      <p:sp>
        <p:nvSpPr>
          <p:cNvPr id="101" name="TextBox 100">
            <a:extLst>
              <a:ext uri="{FF2B5EF4-FFF2-40B4-BE49-F238E27FC236}">
                <a16:creationId xmlns:a16="http://schemas.microsoft.com/office/drawing/2014/main" id="{CBCF338E-9B03-518C-DAF9-145B8D8DF138}"/>
              </a:ext>
            </a:extLst>
          </p:cNvPr>
          <p:cNvSpPr txBox="1"/>
          <p:nvPr/>
        </p:nvSpPr>
        <p:spPr>
          <a:xfrm rot="5400000">
            <a:off x="10281093" y="2399194"/>
            <a:ext cx="2915210" cy="276999"/>
          </a:xfrm>
          <a:prstGeom prst="rect">
            <a:avLst/>
          </a:prstGeom>
          <a:solidFill>
            <a:schemeClr val="bg1"/>
          </a:solidFill>
        </p:spPr>
        <p:txBody>
          <a:bodyPr wrap="square" rtlCol="0">
            <a:spAutoFit/>
          </a:bodyPr>
          <a:lstStyle>
            <a:defPPr>
              <a:defRPr lang="en-US"/>
            </a:defPPr>
            <a:lvl1pPr algn="ctr">
              <a:defRPr sz="1200">
                <a:solidFill>
                  <a:srgbClr val="00B050"/>
                </a:solidFill>
                <a:latin typeface="Times" panose="02020603050405020304" pitchFamily="18" charset="0"/>
                <a:cs typeface="Times" panose="02020603050405020304" pitchFamily="18" charset="0"/>
              </a:defRPr>
            </a:lvl1pPr>
          </a:lstStyle>
          <a:p>
            <a:r>
              <a:rPr lang="en-US" dirty="0"/>
              <a:t>Tarantini et al 2019, </a:t>
            </a:r>
            <a:r>
              <a:rPr lang="en-US" dirty="0" err="1"/>
              <a:t>SuST</a:t>
            </a:r>
            <a:r>
              <a:rPr lang="en-US" dirty="0"/>
              <a:t>. 32, 124003</a:t>
            </a:r>
          </a:p>
        </p:txBody>
      </p:sp>
      <p:sp>
        <p:nvSpPr>
          <p:cNvPr id="106" name="TextBox 105">
            <a:extLst>
              <a:ext uri="{FF2B5EF4-FFF2-40B4-BE49-F238E27FC236}">
                <a16:creationId xmlns:a16="http://schemas.microsoft.com/office/drawing/2014/main" id="{8A8930C7-281C-2DF8-5246-8CA4AADE8E4B}"/>
              </a:ext>
            </a:extLst>
          </p:cNvPr>
          <p:cNvSpPr txBox="1"/>
          <p:nvPr/>
        </p:nvSpPr>
        <p:spPr>
          <a:xfrm>
            <a:off x="8978900" y="5903060"/>
            <a:ext cx="3087893" cy="276999"/>
          </a:xfrm>
          <a:prstGeom prst="rect">
            <a:avLst/>
          </a:prstGeom>
          <a:solidFill>
            <a:schemeClr val="bg1"/>
          </a:solidFill>
        </p:spPr>
        <p:txBody>
          <a:bodyPr wrap="square" rtlCol="0">
            <a:spAutoFit/>
          </a:bodyPr>
          <a:lstStyle>
            <a:defPPr>
              <a:defRPr lang="en-US"/>
            </a:defPPr>
            <a:lvl1pPr algn="ctr">
              <a:defRPr sz="1200">
                <a:solidFill>
                  <a:srgbClr val="00B050"/>
                </a:solidFill>
                <a:latin typeface="Times" panose="02020603050405020304" pitchFamily="18" charset="0"/>
                <a:cs typeface="Times" panose="02020603050405020304" pitchFamily="18" charset="0"/>
              </a:defRPr>
            </a:lvl1pPr>
          </a:lstStyle>
          <a:p>
            <a:r>
              <a:rPr lang="en-US" dirty="0"/>
              <a:t>[F. Buta et al., </a:t>
            </a:r>
            <a:r>
              <a:rPr lang="en-US" dirty="0" err="1"/>
              <a:t>J.Phys</a:t>
            </a:r>
            <a:r>
              <a:rPr lang="en-US" dirty="0"/>
              <a:t>. Mater. 4025003 (2021)]</a:t>
            </a:r>
          </a:p>
        </p:txBody>
      </p:sp>
      <p:sp>
        <p:nvSpPr>
          <p:cNvPr id="107" name="TextBox 106">
            <a:extLst>
              <a:ext uri="{FF2B5EF4-FFF2-40B4-BE49-F238E27FC236}">
                <a16:creationId xmlns:a16="http://schemas.microsoft.com/office/drawing/2014/main" id="{32674660-8676-207A-202E-5E3E7B08EFBE}"/>
              </a:ext>
            </a:extLst>
          </p:cNvPr>
          <p:cNvSpPr txBox="1"/>
          <p:nvPr/>
        </p:nvSpPr>
        <p:spPr>
          <a:xfrm>
            <a:off x="-979" y="6151062"/>
            <a:ext cx="3488534" cy="276999"/>
          </a:xfrm>
          <a:prstGeom prst="rect">
            <a:avLst/>
          </a:prstGeom>
          <a:solidFill>
            <a:schemeClr val="bg1"/>
          </a:solidFill>
        </p:spPr>
        <p:txBody>
          <a:bodyPr wrap="square" rtlCol="0">
            <a:spAutoFit/>
          </a:bodyPr>
          <a:lstStyle>
            <a:defPPr>
              <a:defRPr lang="en-US"/>
            </a:defPPr>
            <a:lvl1pPr algn="ctr">
              <a:defRPr sz="1200">
                <a:solidFill>
                  <a:srgbClr val="00B050"/>
                </a:solidFill>
                <a:latin typeface="Times" panose="02020603050405020304" pitchFamily="18" charset="0"/>
                <a:cs typeface="Times" panose="02020603050405020304" pitchFamily="18" charset="0"/>
              </a:defRPr>
            </a:lvl1pPr>
          </a:lstStyle>
          <a:p>
            <a:r>
              <a:rPr lang="en-US" dirty="0"/>
              <a:t>[S. Hopkins et al., IEEE TAS 33()5, 6000609 (2023)]</a:t>
            </a:r>
          </a:p>
        </p:txBody>
      </p:sp>
      <p:pic>
        <p:nvPicPr>
          <p:cNvPr id="108" name="Picture 107">
            <a:extLst>
              <a:ext uri="{FF2B5EF4-FFF2-40B4-BE49-F238E27FC236}">
                <a16:creationId xmlns:a16="http://schemas.microsoft.com/office/drawing/2014/main" id="{83331820-2430-D079-416E-95F0FFDBB73F}"/>
              </a:ext>
            </a:extLst>
          </p:cNvPr>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7827624" y="1670288"/>
            <a:ext cx="1214970" cy="223637"/>
          </a:xfrm>
          <a:prstGeom prst="rect">
            <a:avLst/>
          </a:prstGeom>
        </p:spPr>
      </p:pic>
      <p:pic>
        <p:nvPicPr>
          <p:cNvPr id="109" name="Content Placeholder 38" descr="A logo with blue text&#10;&#10;Description automatically generated">
            <a:extLst>
              <a:ext uri="{FF2B5EF4-FFF2-40B4-BE49-F238E27FC236}">
                <a16:creationId xmlns:a16="http://schemas.microsoft.com/office/drawing/2014/main" id="{F78C06CA-9F20-0410-659D-3C0A126AD607}"/>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2" name="Date Placeholder 3">
            <a:extLst>
              <a:ext uri="{FF2B5EF4-FFF2-40B4-BE49-F238E27FC236}">
                <a16:creationId xmlns:a16="http://schemas.microsoft.com/office/drawing/2014/main" id="{A0B7CAE7-FD0F-0A6D-AD67-145796E7459B}"/>
              </a:ext>
            </a:extLst>
          </p:cNvPr>
          <p:cNvSpPr>
            <a:spLocks noGrp="1"/>
          </p:cNvSpPr>
          <p:nvPr>
            <p:ph type="dt" sz="half" idx="10"/>
          </p:nvPr>
        </p:nvSpPr>
        <p:spPr>
          <a:xfrm>
            <a:off x="3416531" y="6378349"/>
            <a:ext cx="699857" cy="365125"/>
          </a:xfrm>
        </p:spPr>
        <p:txBody>
          <a:bodyPr/>
          <a:lstStyle/>
          <a:p>
            <a:r>
              <a:rPr lang="en-US" dirty="0"/>
              <a:t>23/06/2025</a:t>
            </a:r>
          </a:p>
        </p:txBody>
      </p:sp>
      <p:sp>
        <p:nvSpPr>
          <p:cNvPr id="3" name="Footer Placeholder 5">
            <a:extLst>
              <a:ext uri="{FF2B5EF4-FFF2-40B4-BE49-F238E27FC236}">
                <a16:creationId xmlns:a16="http://schemas.microsoft.com/office/drawing/2014/main" id="{43A889C5-C303-660A-4630-280062F00094}"/>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pic>
        <p:nvPicPr>
          <p:cNvPr id="6" name="Picture 5">
            <a:extLst>
              <a:ext uri="{FF2B5EF4-FFF2-40B4-BE49-F238E27FC236}">
                <a16:creationId xmlns:a16="http://schemas.microsoft.com/office/drawing/2014/main" id="{86571AAE-5603-D3D2-879B-F80766665C7B}"/>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2702087" y="3102426"/>
            <a:ext cx="1072898" cy="325851"/>
          </a:xfrm>
          <a:prstGeom prst="rect">
            <a:avLst/>
          </a:prstGeom>
        </p:spPr>
      </p:pic>
    </p:spTree>
    <p:extLst>
      <p:ext uri="{BB962C8B-B14F-4D97-AF65-F5344CB8AC3E}">
        <p14:creationId xmlns:p14="http://schemas.microsoft.com/office/powerpoint/2010/main" val="1325706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ACBA2-1EDD-E0DB-414D-CBDE14DB167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C94189-D02C-A659-E6D0-3CDB856B0AB6}"/>
              </a:ext>
            </a:extLst>
          </p:cNvPr>
          <p:cNvSpPr>
            <a:spLocks noGrp="1"/>
          </p:cNvSpPr>
          <p:nvPr>
            <p:ph idx="1"/>
          </p:nvPr>
        </p:nvSpPr>
        <p:spPr>
          <a:xfrm>
            <a:off x="407989" y="1592263"/>
            <a:ext cx="7712153" cy="4608512"/>
          </a:xfrm>
        </p:spPr>
        <p:txBody>
          <a:bodyPr/>
          <a:lstStyle/>
          <a:p>
            <a:pPr marL="36576">
              <a:spcBef>
                <a:spcPts val="0"/>
              </a:spcBef>
            </a:pPr>
            <a:r>
              <a:rPr lang="en-US" sz="1700" dirty="0"/>
              <a:t>B. Nb</a:t>
            </a:r>
            <a:r>
              <a:rPr lang="en-US" sz="1700" baseline="-25000" dirty="0"/>
              <a:t>3</a:t>
            </a:r>
            <a:r>
              <a:rPr lang="en-US" sz="1700" dirty="0"/>
              <a:t>Sn/Nb-Ti hybrid magnets at 1.9 K :</a:t>
            </a:r>
          </a:p>
          <a:p>
            <a:pPr lvl="1">
              <a:spcBef>
                <a:spcPts val="0"/>
              </a:spcBef>
            </a:pPr>
            <a:r>
              <a:rPr lang="en-US" sz="1700" dirty="0">
                <a:solidFill>
                  <a:srgbClr val="00B050"/>
                </a:solidFill>
              </a:rPr>
              <a:t>Explore the hybrid design using Nb-Ti in low field regions – this gives a reduction of 50% of Nb</a:t>
            </a:r>
            <a:r>
              <a:rPr lang="en-US" sz="1700" baseline="-25000" dirty="0">
                <a:solidFill>
                  <a:srgbClr val="00B050"/>
                </a:solidFill>
              </a:rPr>
              <a:t>3</a:t>
            </a:r>
            <a:r>
              <a:rPr lang="en-US" sz="1700" dirty="0">
                <a:solidFill>
                  <a:srgbClr val="00B050"/>
                </a:solidFill>
              </a:rPr>
              <a:t>Sn for a 14 T block design</a:t>
            </a:r>
          </a:p>
          <a:p>
            <a:pPr lvl="2">
              <a:spcBef>
                <a:spcPts val="0"/>
              </a:spcBef>
            </a:pPr>
            <a:r>
              <a:rPr lang="en-US" sz="1600" dirty="0"/>
              <a:t>12.6 T achieved in IHEP with Nb</a:t>
            </a:r>
            <a:r>
              <a:rPr lang="en-US" sz="1600" baseline="-25000" dirty="0"/>
              <a:t>3</a:t>
            </a:r>
            <a:r>
              <a:rPr lang="en-US" sz="1600" dirty="0"/>
              <a:t>Sn/Nb-Ti common coil </a:t>
            </a:r>
          </a:p>
          <a:p>
            <a:endParaRPr lang="en-US" sz="1700" dirty="0"/>
          </a:p>
        </p:txBody>
      </p:sp>
      <p:sp>
        <p:nvSpPr>
          <p:cNvPr id="8" name="Title 7">
            <a:extLst>
              <a:ext uri="{FF2B5EF4-FFF2-40B4-BE49-F238E27FC236}">
                <a16:creationId xmlns:a16="http://schemas.microsoft.com/office/drawing/2014/main" id="{1A23BC76-B34F-5AC1-8847-0ED99D29661A}"/>
              </a:ext>
            </a:extLst>
          </p:cNvPr>
          <p:cNvSpPr>
            <a:spLocks noGrp="1"/>
          </p:cNvSpPr>
          <p:nvPr>
            <p:ph type="title"/>
          </p:nvPr>
        </p:nvSpPr>
        <p:spPr/>
        <p:txBody>
          <a:bodyPr/>
          <a:lstStyle/>
          <a:p>
            <a:r>
              <a:rPr lang="en-US" sz="3200" dirty="0"/>
              <a:t>Research Directions for Improved </a:t>
            </a:r>
            <a:br>
              <a:rPr lang="en-US" sz="3200" dirty="0"/>
            </a:br>
            <a:r>
              <a:rPr lang="en-US" sz="3200" dirty="0"/>
              <a:t>Performance/Cost 2/3</a:t>
            </a:r>
          </a:p>
        </p:txBody>
      </p:sp>
      <p:sp>
        <p:nvSpPr>
          <p:cNvPr id="7" name="Slide Number Placeholder 6">
            <a:extLst>
              <a:ext uri="{FF2B5EF4-FFF2-40B4-BE49-F238E27FC236}">
                <a16:creationId xmlns:a16="http://schemas.microsoft.com/office/drawing/2014/main" id="{55B8A1F3-5CC4-C37C-BD5E-740982717523}"/>
              </a:ext>
            </a:extLst>
          </p:cNvPr>
          <p:cNvSpPr>
            <a:spLocks noGrp="1"/>
          </p:cNvSpPr>
          <p:nvPr>
            <p:ph type="sldNum" sz="quarter" idx="12"/>
          </p:nvPr>
        </p:nvSpPr>
        <p:spPr/>
        <p:txBody>
          <a:bodyPr/>
          <a:lstStyle/>
          <a:p>
            <a:fld id="{36B5EA5A-BC32-A742-B11B-8E7414D5B535}" type="slidenum">
              <a:rPr lang="en-US" smtClean="0"/>
              <a:pPr/>
              <a:t>11</a:t>
            </a:fld>
            <a:endParaRPr lang="en-US" dirty="0"/>
          </a:p>
        </p:txBody>
      </p:sp>
      <p:grpSp>
        <p:nvGrpSpPr>
          <p:cNvPr id="74" name="Group 73">
            <a:extLst>
              <a:ext uri="{FF2B5EF4-FFF2-40B4-BE49-F238E27FC236}">
                <a16:creationId xmlns:a16="http://schemas.microsoft.com/office/drawing/2014/main" id="{5866A67D-2522-F387-80AB-C625DE2FE239}"/>
              </a:ext>
            </a:extLst>
          </p:cNvPr>
          <p:cNvGrpSpPr/>
          <p:nvPr/>
        </p:nvGrpSpPr>
        <p:grpSpPr>
          <a:xfrm>
            <a:off x="3886277" y="3329122"/>
            <a:ext cx="3494037" cy="2208237"/>
            <a:chOff x="7082843" y="2554905"/>
            <a:chExt cx="5109157" cy="3056205"/>
          </a:xfrm>
        </p:grpSpPr>
        <p:pic>
          <p:nvPicPr>
            <p:cNvPr id="75" name="Picture 74">
              <a:extLst>
                <a:ext uri="{FF2B5EF4-FFF2-40B4-BE49-F238E27FC236}">
                  <a16:creationId xmlns:a16="http://schemas.microsoft.com/office/drawing/2014/main" id="{9DDD57B8-554F-C8BA-A6D1-DA26D34F65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2843" y="2554905"/>
              <a:ext cx="5109157" cy="3056205"/>
            </a:xfrm>
            <a:prstGeom prst="rect">
              <a:avLst/>
            </a:prstGeom>
          </p:spPr>
        </p:pic>
        <p:sp>
          <p:nvSpPr>
            <p:cNvPr id="76" name="TextBox 75">
              <a:extLst>
                <a:ext uri="{FF2B5EF4-FFF2-40B4-BE49-F238E27FC236}">
                  <a16:creationId xmlns:a16="http://schemas.microsoft.com/office/drawing/2014/main" id="{4B1F4356-94AE-CC3C-12C6-0735DDED4974}"/>
                </a:ext>
              </a:extLst>
            </p:cNvPr>
            <p:cNvSpPr txBox="1"/>
            <p:nvPr/>
          </p:nvSpPr>
          <p:spPr>
            <a:xfrm>
              <a:off x="8048012" y="4076033"/>
              <a:ext cx="663463" cy="369332"/>
            </a:xfrm>
            <a:prstGeom prst="rect">
              <a:avLst/>
            </a:prstGeom>
            <a:noFill/>
          </p:spPr>
          <p:txBody>
            <a:bodyPr wrap="none" rtlCol="0">
              <a:spAutoFit/>
            </a:bodyPr>
            <a:lstStyle/>
            <a:p>
              <a:r>
                <a:rPr lang="en-US" dirty="0" err="1">
                  <a:latin typeface="Times"/>
                  <a:cs typeface="Times"/>
                </a:rPr>
                <a:t>NbTi</a:t>
              </a:r>
              <a:endParaRPr lang="en-US" dirty="0">
                <a:latin typeface="Times"/>
                <a:cs typeface="Times"/>
              </a:endParaRPr>
            </a:p>
          </p:txBody>
        </p:sp>
        <p:sp>
          <p:nvSpPr>
            <p:cNvPr id="77" name="TextBox 76">
              <a:extLst>
                <a:ext uri="{FF2B5EF4-FFF2-40B4-BE49-F238E27FC236}">
                  <a16:creationId xmlns:a16="http://schemas.microsoft.com/office/drawing/2014/main" id="{1336E452-C9EF-FC6E-994D-0C2E173D4E41}"/>
                </a:ext>
              </a:extLst>
            </p:cNvPr>
            <p:cNvSpPr txBox="1"/>
            <p:nvPr/>
          </p:nvSpPr>
          <p:spPr>
            <a:xfrm>
              <a:off x="8805859" y="2943597"/>
              <a:ext cx="787520" cy="369332"/>
            </a:xfrm>
            <a:prstGeom prst="rect">
              <a:avLst/>
            </a:prstGeom>
            <a:noFill/>
          </p:spPr>
          <p:txBody>
            <a:bodyPr wrap="none" rtlCol="0">
              <a:spAutoFit/>
            </a:bodyPr>
            <a:lstStyle/>
            <a:p>
              <a:r>
                <a:rPr lang="en-US" dirty="0">
                  <a:latin typeface="Times"/>
                  <a:cs typeface="Times"/>
                </a:rPr>
                <a:t>Nb</a:t>
              </a:r>
              <a:r>
                <a:rPr lang="en-US" baseline="-25000" dirty="0">
                  <a:latin typeface="Times"/>
                  <a:cs typeface="Times"/>
                </a:rPr>
                <a:t>3</a:t>
              </a:r>
              <a:r>
                <a:rPr lang="en-US" dirty="0">
                  <a:latin typeface="Times"/>
                  <a:cs typeface="Times"/>
                </a:rPr>
                <a:t>Sn</a:t>
              </a:r>
            </a:p>
          </p:txBody>
        </p:sp>
        <p:sp>
          <p:nvSpPr>
            <p:cNvPr id="78" name="Rectangle 77">
              <a:extLst>
                <a:ext uri="{FF2B5EF4-FFF2-40B4-BE49-F238E27FC236}">
                  <a16:creationId xmlns:a16="http://schemas.microsoft.com/office/drawing/2014/main" id="{1D1C0097-1614-BD8F-F9D0-F50760D4A67E}"/>
                </a:ext>
              </a:extLst>
            </p:cNvPr>
            <p:cNvSpPr/>
            <p:nvPr/>
          </p:nvSpPr>
          <p:spPr>
            <a:xfrm>
              <a:off x="7856042" y="2584441"/>
              <a:ext cx="826952" cy="2746893"/>
            </a:xfrm>
            <a:prstGeom prst="rect">
              <a:avLst/>
            </a:prstGeom>
            <a:noFill/>
            <a:ln w="222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89045B3-6A95-405D-96F3-E81E2592EE4C}"/>
                </a:ext>
              </a:extLst>
            </p:cNvPr>
            <p:cNvSpPr/>
            <p:nvPr/>
          </p:nvSpPr>
          <p:spPr>
            <a:xfrm>
              <a:off x="8761558" y="2574391"/>
              <a:ext cx="910823" cy="2746893"/>
            </a:xfrm>
            <a:prstGeom prst="rect">
              <a:avLst/>
            </a:prstGeom>
            <a:noFill/>
            <a:ln w="22225">
              <a:solidFill>
                <a:srgbClr val="ED00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1" name="Picture 80" descr="DAISY.png">
            <a:extLst>
              <a:ext uri="{FF2B5EF4-FFF2-40B4-BE49-F238E27FC236}">
                <a16:creationId xmlns:a16="http://schemas.microsoft.com/office/drawing/2014/main" id="{234D4B3D-B892-A7B3-4BB1-78E93F5097F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37602" y="3466985"/>
            <a:ext cx="2107435" cy="1765994"/>
          </a:xfrm>
          <a:prstGeom prst="rect">
            <a:avLst/>
          </a:prstGeom>
        </p:spPr>
      </p:pic>
      <p:pic>
        <p:nvPicPr>
          <p:cNvPr id="82" name="Picture 14">
            <a:extLst>
              <a:ext uri="{FF2B5EF4-FFF2-40B4-BE49-F238E27FC236}">
                <a16:creationId xmlns:a16="http://schemas.microsoft.com/office/drawing/2014/main" id="{0C0F4743-DE83-89B2-9FF7-6E987E485A1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4057" y="2928469"/>
            <a:ext cx="850980" cy="446155"/>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38" descr="A logo with blue text&#10;&#10;Description automatically generated">
            <a:extLst>
              <a:ext uri="{FF2B5EF4-FFF2-40B4-BE49-F238E27FC236}">
                <a16:creationId xmlns:a16="http://schemas.microsoft.com/office/drawing/2014/main" id="{486D69D7-D70F-B03A-9469-764C733C82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pic>
        <p:nvPicPr>
          <p:cNvPr id="10" name="Picture 9" descr="A circular image of a blue circle with white squares and numbers&#10;&#10;AI-generated content may be incorrect.">
            <a:extLst>
              <a:ext uri="{FF2B5EF4-FFF2-40B4-BE49-F238E27FC236}">
                <a16:creationId xmlns:a16="http://schemas.microsoft.com/office/drawing/2014/main" id="{55AF258C-4D6A-AC06-C241-5D0D259AFF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5061" y="3113994"/>
            <a:ext cx="2670914" cy="2151743"/>
          </a:xfrm>
          <a:prstGeom prst="rect">
            <a:avLst/>
          </a:prstGeom>
        </p:spPr>
      </p:pic>
      <p:pic>
        <p:nvPicPr>
          <p:cNvPr id="4" name="Picture 3" descr="A black text on a white background&#10;&#10;AI-generated content may be incorrect.">
            <a:extLst>
              <a:ext uri="{FF2B5EF4-FFF2-40B4-BE49-F238E27FC236}">
                <a16:creationId xmlns:a16="http://schemas.microsoft.com/office/drawing/2014/main" id="{DB0D484A-3773-F54F-B60F-BF8AD7BAEB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15645" y="2986793"/>
            <a:ext cx="2285913" cy="480192"/>
          </a:xfrm>
          <a:prstGeom prst="rect">
            <a:avLst/>
          </a:prstGeom>
        </p:spPr>
      </p:pic>
      <p:sp>
        <p:nvSpPr>
          <p:cNvPr id="11" name="TextBox 10">
            <a:extLst>
              <a:ext uri="{FF2B5EF4-FFF2-40B4-BE49-F238E27FC236}">
                <a16:creationId xmlns:a16="http://schemas.microsoft.com/office/drawing/2014/main" id="{39BA2F7E-E0EA-B86A-2D94-61E296397205}"/>
              </a:ext>
            </a:extLst>
          </p:cNvPr>
          <p:cNvSpPr txBox="1"/>
          <p:nvPr/>
        </p:nvSpPr>
        <p:spPr>
          <a:xfrm>
            <a:off x="7753100" y="5388908"/>
            <a:ext cx="3479607" cy="600164"/>
          </a:xfrm>
          <a:prstGeom prst="rect">
            <a:avLst/>
          </a:prstGeom>
          <a:noFill/>
        </p:spPr>
        <p:txBody>
          <a:bodyPr wrap="none" rtlCol="0">
            <a:spAutoFit/>
          </a:bodyPr>
          <a:lstStyle/>
          <a:p>
            <a:pPr algn="ctr"/>
            <a:r>
              <a:rPr lang="en-US" sz="1100" dirty="0">
                <a:latin typeface="Times"/>
                <a:cs typeface="Times"/>
              </a:rPr>
              <a:t>Hybrid Nb</a:t>
            </a:r>
            <a:r>
              <a:rPr lang="en-US" sz="1100" baseline="-25000" dirty="0">
                <a:latin typeface="Times"/>
                <a:cs typeface="Times"/>
              </a:rPr>
              <a:t>3</a:t>
            </a:r>
            <a:r>
              <a:rPr lang="en-US" sz="1100" dirty="0">
                <a:latin typeface="Times"/>
                <a:cs typeface="Times"/>
              </a:rPr>
              <a:t>Sn / Nb-Ti LPF1 10 T dipole </a:t>
            </a:r>
            <a:br>
              <a:rPr lang="en-US" sz="1100" dirty="0">
                <a:latin typeface="Times"/>
                <a:cs typeface="Times"/>
              </a:rPr>
            </a:br>
            <a:r>
              <a:rPr lang="en-US" sz="1100" dirty="0">
                <a:solidFill>
                  <a:srgbClr val="00B050"/>
                </a:solidFill>
                <a:latin typeface="Times" panose="02020603050405020304" pitchFamily="18" charset="0"/>
                <a:cs typeface="Times" panose="02020603050405020304" pitchFamily="18" charset="0"/>
              </a:rPr>
              <a:t>Q. Xu, et </a:t>
            </a:r>
            <a:r>
              <a:rPr lang="en-US" sz="1100" dirty="0">
                <a:solidFill>
                  <a:srgbClr val="00B050"/>
                </a:solidFill>
                <a:latin typeface="Times" panose="02020603050405020304" pitchFamily="18" charset="0"/>
              </a:rPr>
              <a:t>al., https://</a:t>
            </a:r>
            <a:r>
              <a:rPr lang="en-US" sz="1100" dirty="0" err="1">
                <a:solidFill>
                  <a:srgbClr val="00B050"/>
                </a:solidFill>
                <a:latin typeface="Times" panose="02020603050405020304" pitchFamily="18" charset="0"/>
              </a:rPr>
              <a:t>indico.cern.ch</a:t>
            </a:r>
            <a:r>
              <a:rPr lang="en-US" sz="1100" dirty="0">
                <a:solidFill>
                  <a:srgbClr val="00B050"/>
                </a:solidFill>
                <a:latin typeface="Times" panose="02020603050405020304" pitchFamily="18" charset="0"/>
              </a:rPr>
              <a:t>/event/556692/</a:t>
            </a:r>
            <a:r>
              <a:rPr lang="en-US" sz="1100" dirty="0">
                <a:solidFill>
                  <a:srgbClr val="00B050"/>
                </a:solidFill>
                <a:latin typeface="Times" panose="02020603050405020304" pitchFamily="18" charset="0"/>
                <a:cs typeface="Times" panose="02020603050405020304" pitchFamily="18" charset="0"/>
              </a:rPr>
              <a:t>]</a:t>
            </a:r>
            <a:endParaRPr lang="en-US" sz="1100" dirty="0">
              <a:latin typeface="Times"/>
              <a:cs typeface="Times"/>
            </a:endParaRPr>
          </a:p>
          <a:p>
            <a:endParaRPr lang="en-US" sz="1100" dirty="0">
              <a:latin typeface="Times"/>
              <a:cs typeface="Times"/>
            </a:endParaRPr>
          </a:p>
        </p:txBody>
      </p:sp>
      <p:pic>
        <p:nvPicPr>
          <p:cNvPr id="12" name="Picture 11">
            <a:extLst>
              <a:ext uri="{FF2B5EF4-FFF2-40B4-BE49-F238E27FC236}">
                <a16:creationId xmlns:a16="http://schemas.microsoft.com/office/drawing/2014/main" id="{2761866B-2FF2-FBF3-F193-E76D209AE84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78252" y="2820452"/>
            <a:ext cx="715687" cy="662191"/>
          </a:xfrm>
          <a:prstGeom prst="rect">
            <a:avLst/>
          </a:prstGeom>
        </p:spPr>
      </p:pic>
      <p:sp>
        <p:nvSpPr>
          <p:cNvPr id="3" name="Date Placeholder 3">
            <a:extLst>
              <a:ext uri="{FF2B5EF4-FFF2-40B4-BE49-F238E27FC236}">
                <a16:creationId xmlns:a16="http://schemas.microsoft.com/office/drawing/2014/main" id="{5BC1D1B8-05DE-4BD8-B944-63C1E2B73735}"/>
              </a:ext>
            </a:extLst>
          </p:cNvPr>
          <p:cNvSpPr>
            <a:spLocks noGrp="1"/>
          </p:cNvSpPr>
          <p:nvPr>
            <p:ph type="dt" sz="half" idx="10"/>
          </p:nvPr>
        </p:nvSpPr>
        <p:spPr>
          <a:xfrm>
            <a:off x="3416531" y="6378349"/>
            <a:ext cx="699857" cy="365125"/>
          </a:xfrm>
        </p:spPr>
        <p:txBody>
          <a:bodyPr/>
          <a:lstStyle/>
          <a:p>
            <a:r>
              <a:rPr lang="en-US" dirty="0"/>
              <a:t>23/06/2025</a:t>
            </a:r>
          </a:p>
        </p:txBody>
      </p:sp>
      <p:sp>
        <p:nvSpPr>
          <p:cNvPr id="6" name="Footer Placeholder 5">
            <a:extLst>
              <a:ext uri="{FF2B5EF4-FFF2-40B4-BE49-F238E27FC236}">
                <a16:creationId xmlns:a16="http://schemas.microsoft.com/office/drawing/2014/main" id="{DA96326F-7DE9-DD61-0D3B-D0142983D72C}"/>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5" name="TextBox 4">
            <a:extLst>
              <a:ext uri="{FF2B5EF4-FFF2-40B4-BE49-F238E27FC236}">
                <a16:creationId xmlns:a16="http://schemas.microsoft.com/office/drawing/2014/main" id="{3FFA3468-C750-4F25-8C74-7D60611C8B1E}"/>
              </a:ext>
            </a:extLst>
          </p:cNvPr>
          <p:cNvSpPr txBox="1"/>
          <p:nvPr/>
        </p:nvSpPr>
        <p:spPr>
          <a:xfrm>
            <a:off x="4486522" y="5549949"/>
            <a:ext cx="2531655" cy="184666"/>
          </a:xfrm>
          <a:prstGeom prst="rect">
            <a:avLst/>
          </a:prstGeom>
          <a:noFill/>
        </p:spPr>
        <p:txBody>
          <a:bodyPr wrap="none" lIns="0" tIns="0" rIns="0" bIns="0" rtlCol="0">
            <a:spAutoFit/>
          </a:bodyPr>
          <a:lstStyle/>
          <a:p>
            <a:pPr algn="l"/>
            <a:r>
              <a:rPr lang="en-US" sz="1200" i="1" dirty="0"/>
              <a:t>WP Leaders A. J. C. Perez, A. </a:t>
            </a:r>
            <a:r>
              <a:rPr lang="en-US" sz="1200" i="1" dirty="0" err="1"/>
              <a:t>Haziot</a:t>
            </a:r>
            <a:endParaRPr lang="en-US" sz="1200" i="1" dirty="0"/>
          </a:p>
        </p:txBody>
      </p:sp>
      <p:sp>
        <p:nvSpPr>
          <p:cNvPr id="13" name="TextBox 12">
            <a:extLst>
              <a:ext uri="{FF2B5EF4-FFF2-40B4-BE49-F238E27FC236}">
                <a16:creationId xmlns:a16="http://schemas.microsoft.com/office/drawing/2014/main" id="{64F13313-F94C-1AF1-3BC9-5165E350FB0A}"/>
              </a:ext>
            </a:extLst>
          </p:cNvPr>
          <p:cNvSpPr txBox="1"/>
          <p:nvPr/>
        </p:nvSpPr>
        <p:spPr>
          <a:xfrm>
            <a:off x="1519902" y="5528557"/>
            <a:ext cx="1302088" cy="184666"/>
          </a:xfrm>
          <a:prstGeom prst="rect">
            <a:avLst/>
          </a:prstGeom>
          <a:noFill/>
        </p:spPr>
        <p:txBody>
          <a:bodyPr wrap="none" lIns="0" tIns="0" rIns="0" bIns="0" rtlCol="0">
            <a:spAutoFit/>
          </a:bodyPr>
          <a:lstStyle/>
          <a:p>
            <a:pPr algn="l"/>
            <a:r>
              <a:rPr lang="en-US" sz="1200" i="1" dirty="0"/>
              <a:t>WP Leader F. Toral</a:t>
            </a:r>
          </a:p>
        </p:txBody>
      </p:sp>
    </p:spTree>
    <p:extLst>
      <p:ext uri="{BB962C8B-B14F-4D97-AF65-F5344CB8AC3E}">
        <p14:creationId xmlns:p14="http://schemas.microsoft.com/office/powerpoint/2010/main" val="343381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5243-5C84-6FDA-C009-E9B25075CE3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435046D-89DA-6321-6EBE-5C1CC7F86531}"/>
              </a:ext>
            </a:extLst>
          </p:cNvPr>
          <p:cNvSpPr>
            <a:spLocks noGrp="1"/>
          </p:cNvSpPr>
          <p:nvPr>
            <p:ph idx="1"/>
          </p:nvPr>
        </p:nvSpPr>
        <p:spPr>
          <a:xfrm>
            <a:off x="407989" y="1722893"/>
            <a:ext cx="7712153" cy="4608512"/>
          </a:xfrm>
        </p:spPr>
        <p:txBody>
          <a:bodyPr/>
          <a:lstStyle/>
          <a:p>
            <a:pPr marL="36576">
              <a:spcBef>
                <a:spcPts val="0"/>
              </a:spcBef>
            </a:pPr>
            <a:endParaRPr lang="en-US" sz="1700" dirty="0"/>
          </a:p>
          <a:p>
            <a:pPr marL="36576">
              <a:spcBef>
                <a:spcPts val="0"/>
              </a:spcBef>
            </a:pPr>
            <a:r>
              <a:rPr lang="en-US" sz="1700" dirty="0"/>
              <a:t>C. 12 T magnets: </a:t>
            </a:r>
          </a:p>
          <a:p>
            <a:pPr lvl="1">
              <a:spcBef>
                <a:spcPts val="0"/>
              </a:spcBef>
            </a:pPr>
            <a:r>
              <a:rPr lang="en-US" sz="1700" dirty="0">
                <a:solidFill>
                  <a:srgbClr val="00B050"/>
                </a:solidFill>
              </a:rPr>
              <a:t>This option has the advantage of a reduced mass of conductor (30% less)</a:t>
            </a:r>
            <a:endParaRPr lang="en-US" sz="1700" dirty="0"/>
          </a:p>
          <a:p>
            <a:pPr marL="36576">
              <a:spcBef>
                <a:spcPts val="0"/>
              </a:spcBef>
            </a:pPr>
            <a:endParaRPr lang="en-US" sz="1700" dirty="0"/>
          </a:p>
          <a:p>
            <a:pPr marL="36576">
              <a:spcBef>
                <a:spcPts val="0"/>
              </a:spcBef>
            </a:pPr>
            <a:r>
              <a:rPr lang="en-US" sz="1700" dirty="0"/>
              <a:t>D. 4.5 K operation: </a:t>
            </a:r>
          </a:p>
          <a:p>
            <a:pPr lvl="1">
              <a:spcBef>
                <a:spcPts val="0"/>
              </a:spcBef>
            </a:pPr>
            <a:r>
              <a:rPr lang="en-US" sz="1700" dirty="0">
                <a:solidFill>
                  <a:srgbClr val="00B050"/>
                </a:solidFill>
              </a:rPr>
              <a:t>This option can lead to a reduction of the required power (30% less)</a:t>
            </a:r>
          </a:p>
          <a:p>
            <a:pPr marL="0" lvl="1" indent="0">
              <a:spcBef>
                <a:spcPts val="0"/>
              </a:spcBef>
              <a:buNone/>
            </a:pPr>
            <a:endParaRPr lang="en-US" sz="1700" dirty="0">
              <a:solidFill>
                <a:srgbClr val="00B050"/>
              </a:solidFill>
            </a:endParaRPr>
          </a:p>
          <a:p>
            <a:endParaRPr lang="en-US" sz="1700" dirty="0"/>
          </a:p>
        </p:txBody>
      </p:sp>
      <p:sp>
        <p:nvSpPr>
          <p:cNvPr id="8" name="Title 7">
            <a:extLst>
              <a:ext uri="{FF2B5EF4-FFF2-40B4-BE49-F238E27FC236}">
                <a16:creationId xmlns:a16="http://schemas.microsoft.com/office/drawing/2014/main" id="{1D95DC0E-2400-D893-C46D-3B0F7CE00D6B}"/>
              </a:ext>
            </a:extLst>
          </p:cNvPr>
          <p:cNvSpPr>
            <a:spLocks noGrp="1"/>
          </p:cNvSpPr>
          <p:nvPr>
            <p:ph type="title"/>
          </p:nvPr>
        </p:nvSpPr>
        <p:spPr/>
        <p:txBody>
          <a:bodyPr/>
          <a:lstStyle/>
          <a:p>
            <a:r>
              <a:rPr lang="en-US" sz="3200" dirty="0"/>
              <a:t>Research Directions for Improved </a:t>
            </a:r>
            <a:br>
              <a:rPr lang="en-US" sz="3200" dirty="0"/>
            </a:br>
            <a:r>
              <a:rPr lang="en-US" sz="3200" dirty="0"/>
              <a:t>Performance/Cost 3/3</a:t>
            </a:r>
          </a:p>
        </p:txBody>
      </p:sp>
      <p:sp>
        <p:nvSpPr>
          <p:cNvPr id="7" name="Slide Number Placeholder 6">
            <a:extLst>
              <a:ext uri="{FF2B5EF4-FFF2-40B4-BE49-F238E27FC236}">
                <a16:creationId xmlns:a16="http://schemas.microsoft.com/office/drawing/2014/main" id="{A270A6B4-6B3E-C4AE-369A-DEABC7FED36A}"/>
              </a:ext>
            </a:extLst>
          </p:cNvPr>
          <p:cNvSpPr>
            <a:spLocks noGrp="1"/>
          </p:cNvSpPr>
          <p:nvPr>
            <p:ph type="sldNum" sz="quarter" idx="12"/>
          </p:nvPr>
        </p:nvSpPr>
        <p:spPr/>
        <p:txBody>
          <a:bodyPr/>
          <a:lstStyle/>
          <a:p>
            <a:fld id="{36B5EA5A-BC32-A742-B11B-8E7414D5B535}" type="slidenum">
              <a:rPr lang="en-US" smtClean="0"/>
              <a:pPr/>
              <a:t>12</a:t>
            </a:fld>
            <a:endParaRPr lang="en-US" dirty="0"/>
          </a:p>
        </p:txBody>
      </p:sp>
      <p:pic>
        <p:nvPicPr>
          <p:cNvPr id="24" name="Content Placeholder 38" descr="A logo with blue text&#10;&#10;Description automatically generated">
            <a:extLst>
              <a:ext uri="{FF2B5EF4-FFF2-40B4-BE49-F238E27FC236}">
                <a16:creationId xmlns:a16="http://schemas.microsoft.com/office/drawing/2014/main" id="{43CDDDC4-6BF0-336F-3BBD-2EEAF56037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pic>
        <p:nvPicPr>
          <p:cNvPr id="26" name="Picture 25">
            <a:extLst>
              <a:ext uri="{FF2B5EF4-FFF2-40B4-BE49-F238E27FC236}">
                <a16:creationId xmlns:a16="http://schemas.microsoft.com/office/drawing/2014/main" id="{214B8538-36ED-C4FA-2870-613B29C07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216" y="1660228"/>
            <a:ext cx="1492156" cy="1492156"/>
          </a:xfrm>
          <a:prstGeom prst="rect">
            <a:avLst/>
          </a:prstGeom>
        </p:spPr>
      </p:pic>
      <p:pic>
        <p:nvPicPr>
          <p:cNvPr id="27" name="Picture 26">
            <a:extLst>
              <a:ext uri="{FF2B5EF4-FFF2-40B4-BE49-F238E27FC236}">
                <a16:creationId xmlns:a16="http://schemas.microsoft.com/office/drawing/2014/main" id="{06277DC2-7FDF-8FDC-1753-0197770C46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2446" y="1574454"/>
            <a:ext cx="1665228" cy="1648635"/>
          </a:xfrm>
          <a:prstGeom prst="rect">
            <a:avLst/>
          </a:prstGeom>
        </p:spPr>
      </p:pic>
      <p:pic>
        <p:nvPicPr>
          <p:cNvPr id="28" name="Picture 27">
            <a:extLst>
              <a:ext uri="{FF2B5EF4-FFF2-40B4-BE49-F238E27FC236}">
                <a16:creationId xmlns:a16="http://schemas.microsoft.com/office/drawing/2014/main" id="{61EC709D-CEFA-402F-D993-F86620982A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6629" y="1411772"/>
            <a:ext cx="730687" cy="458535"/>
          </a:xfrm>
          <a:prstGeom prst="rect">
            <a:avLst/>
          </a:prstGeom>
        </p:spPr>
      </p:pic>
      <p:pic>
        <p:nvPicPr>
          <p:cNvPr id="29" name="Picture 28">
            <a:extLst>
              <a:ext uri="{FF2B5EF4-FFF2-40B4-BE49-F238E27FC236}">
                <a16:creationId xmlns:a16="http://schemas.microsoft.com/office/drawing/2014/main" id="{7257CFFD-C5C3-F8EA-4499-A2D649A9D5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6168" y="1369911"/>
            <a:ext cx="478993" cy="478993"/>
          </a:xfrm>
          <a:prstGeom prst="rect">
            <a:avLst/>
          </a:prstGeom>
        </p:spPr>
      </p:pic>
      <p:sp>
        <p:nvSpPr>
          <p:cNvPr id="36" name="TextBox 35">
            <a:extLst>
              <a:ext uri="{FF2B5EF4-FFF2-40B4-BE49-F238E27FC236}">
                <a16:creationId xmlns:a16="http://schemas.microsoft.com/office/drawing/2014/main" id="{C73A1D29-CC82-3CD2-47F4-A950C590E8F1}"/>
              </a:ext>
            </a:extLst>
          </p:cNvPr>
          <p:cNvSpPr txBox="1"/>
          <p:nvPr/>
        </p:nvSpPr>
        <p:spPr>
          <a:xfrm>
            <a:off x="4116388" y="5893237"/>
            <a:ext cx="5648110" cy="169277"/>
          </a:xfrm>
          <a:prstGeom prst="rect">
            <a:avLst/>
          </a:prstGeom>
          <a:noFill/>
        </p:spPr>
        <p:txBody>
          <a:bodyPr wrap="square" lIns="0" tIns="0" rIns="0" bIns="0" rtlCol="0">
            <a:spAutoFit/>
          </a:bodyPr>
          <a:lstStyle/>
          <a:p>
            <a:r>
              <a:rPr lang="en-US" sz="1100" dirty="0">
                <a:solidFill>
                  <a:srgbClr val="00B050"/>
                </a:solidFill>
                <a:latin typeface="Times" panose="02020603050405020304" pitchFamily="18" charset="0"/>
              </a:rPr>
              <a:t>[P. Borges de Sousa, https://</a:t>
            </a:r>
            <a:r>
              <a:rPr lang="en-US" sz="1100" dirty="0" err="1">
                <a:solidFill>
                  <a:srgbClr val="00B050"/>
                </a:solidFill>
                <a:latin typeface="Times" panose="02020603050405020304" pitchFamily="18" charset="0"/>
              </a:rPr>
              <a:t>indico.cern.ch</a:t>
            </a:r>
            <a:r>
              <a:rPr lang="en-US" sz="1100" dirty="0">
                <a:solidFill>
                  <a:srgbClr val="00B050"/>
                </a:solidFill>
                <a:latin typeface="Times" panose="02020603050405020304" pitchFamily="18" charset="0"/>
              </a:rPr>
              <a:t>/event/1449712/ (2024)]</a:t>
            </a:r>
          </a:p>
        </p:txBody>
      </p:sp>
      <p:grpSp>
        <p:nvGrpSpPr>
          <p:cNvPr id="39" name="Group 38">
            <a:extLst>
              <a:ext uri="{FF2B5EF4-FFF2-40B4-BE49-F238E27FC236}">
                <a16:creationId xmlns:a16="http://schemas.microsoft.com/office/drawing/2014/main" id="{12CB232D-5757-F54D-9E80-02B4868D404D}"/>
              </a:ext>
            </a:extLst>
          </p:cNvPr>
          <p:cNvGrpSpPr/>
          <p:nvPr/>
        </p:nvGrpSpPr>
        <p:grpSpPr>
          <a:xfrm>
            <a:off x="698660" y="3904030"/>
            <a:ext cx="11174559" cy="1971091"/>
            <a:chOff x="1335812" y="4122973"/>
            <a:chExt cx="10448199" cy="1842968"/>
          </a:xfrm>
        </p:grpSpPr>
        <p:pic>
          <p:nvPicPr>
            <p:cNvPr id="35" name="Picture 34" descr="Diagram of a diagram of a magnet cell&#10;&#10;AI-generated content may be incorrect.">
              <a:extLst>
                <a:ext uri="{FF2B5EF4-FFF2-40B4-BE49-F238E27FC236}">
                  <a16:creationId xmlns:a16="http://schemas.microsoft.com/office/drawing/2014/main" id="{952FF39D-FB3E-35D3-4538-CECBDAC174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06957" y="4150556"/>
              <a:ext cx="5977054" cy="1787801"/>
            </a:xfrm>
            <a:prstGeom prst="rect">
              <a:avLst/>
            </a:prstGeom>
          </p:spPr>
        </p:pic>
        <p:grpSp>
          <p:nvGrpSpPr>
            <p:cNvPr id="38" name="Group 37">
              <a:extLst>
                <a:ext uri="{FF2B5EF4-FFF2-40B4-BE49-F238E27FC236}">
                  <a16:creationId xmlns:a16="http://schemas.microsoft.com/office/drawing/2014/main" id="{FFB41ABB-4CDB-764D-7317-6C791BDA5E74}"/>
                </a:ext>
              </a:extLst>
            </p:cNvPr>
            <p:cNvGrpSpPr/>
            <p:nvPr/>
          </p:nvGrpSpPr>
          <p:grpSpPr>
            <a:xfrm>
              <a:off x="1335812" y="4122973"/>
              <a:ext cx="2212907" cy="1842968"/>
              <a:chOff x="1023579" y="4122973"/>
              <a:chExt cx="2212907" cy="1842968"/>
            </a:xfrm>
          </p:grpSpPr>
          <p:pic>
            <p:nvPicPr>
              <p:cNvPr id="33" name="Picture 32" descr="Diagram of a heat exchanger&#10;&#10;AI-generated content may be incorrect.">
                <a:extLst>
                  <a:ext uri="{FF2B5EF4-FFF2-40B4-BE49-F238E27FC236}">
                    <a16:creationId xmlns:a16="http://schemas.microsoft.com/office/drawing/2014/main" id="{DC45B646-718C-7749-C156-56C7846311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3579" y="4122973"/>
                <a:ext cx="2212907" cy="1842968"/>
              </a:xfrm>
              <a:prstGeom prst="rect">
                <a:avLst/>
              </a:prstGeom>
            </p:spPr>
          </p:pic>
          <p:sp>
            <p:nvSpPr>
              <p:cNvPr id="37" name="Rectangle 36">
                <a:extLst>
                  <a:ext uri="{FF2B5EF4-FFF2-40B4-BE49-F238E27FC236}">
                    <a16:creationId xmlns:a16="http://schemas.microsoft.com/office/drawing/2014/main" id="{295C18F8-CD60-61E2-D160-0B1B8E84006D}"/>
                  </a:ext>
                </a:extLst>
              </p:cNvPr>
              <p:cNvSpPr/>
              <p:nvPr/>
            </p:nvSpPr>
            <p:spPr>
              <a:xfrm>
                <a:off x="2341756" y="5341434"/>
                <a:ext cx="894730" cy="245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descr="A blue and white diagram of a blue and white diagram&#10;&#10;AI-generated content may be incorrect.">
              <a:extLst>
                <a:ext uri="{FF2B5EF4-FFF2-40B4-BE49-F238E27FC236}">
                  <a16:creationId xmlns:a16="http://schemas.microsoft.com/office/drawing/2014/main" id="{36F95684-5E99-1792-73EC-1ED06177CA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36486" y="4249317"/>
              <a:ext cx="2212907" cy="1634883"/>
            </a:xfrm>
            <a:prstGeom prst="rect">
              <a:avLst/>
            </a:prstGeom>
          </p:spPr>
        </p:pic>
      </p:grpSp>
      <p:sp>
        <p:nvSpPr>
          <p:cNvPr id="2" name="Date Placeholder 3">
            <a:extLst>
              <a:ext uri="{FF2B5EF4-FFF2-40B4-BE49-F238E27FC236}">
                <a16:creationId xmlns:a16="http://schemas.microsoft.com/office/drawing/2014/main" id="{D9CE5BB0-88AA-7F37-B415-17990669C8B2}"/>
              </a:ext>
            </a:extLst>
          </p:cNvPr>
          <p:cNvSpPr>
            <a:spLocks noGrp="1"/>
          </p:cNvSpPr>
          <p:nvPr>
            <p:ph type="dt" sz="half" idx="10"/>
          </p:nvPr>
        </p:nvSpPr>
        <p:spPr>
          <a:xfrm>
            <a:off x="3416531" y="6378349"/>
            <a:ext cx="699857" cy="365125"/>
          </a:xfrm>
        </p:spPr>
        <p:txBody>
          <a:bodyPr/>
          <a:lstStyle/>
          <a:p>
            <a:r>
              <a:rPr lang="en-US" dirty="0"/>
              <a:t>23/06/2025</a:t>
            </a:r>
          </a:p>
        </p:txBody>
      </p:sp>
      <p:sp>
        <p:nvSpPr>
          <p:cNvPr id="3" name="Footer Placeholder 5">
            <a:extLst>
              <a:ext uri="{FF2B5EF4-FFF2-40B4-BE49-F238E27FC236}">
                <a16:creationId xmlns:a16="http://schemas.microsoft.com/office/drawing/2014/main" id="{6FF6A6A5-BE32-0543-FEF8-32CCC4754F7E}"/>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4" name="TextBox 3">
            <a:extLst>
              <a:ext uri="{FF2B5EF4-FFF2-40B4-BE49-F238E27FC236}">
                <a16:creationId xmlns:a16="http://schemas.microsoft.com/office/drawing/2014/main" id="{85F11FF9-DB74-C2DD-63C7-DF372C69D478}"/>
              </a:ext>
            </a:extLst>
          </p:cNvPr>
          <p:cNvSpPr txBox="1"/>
          <p:nvPr/>
        </p:nvSpPr>
        <p:spPr>
          <a:xfrm>
            <a:off x="10332189" y="3264610"/>
            <a:ext cx="1535485" cy="184666"/>
          </a:xfrm>
          <a:prstGeom prst="rect">
            <a:avLst/>
          </a:prstGeom>
          <a:noFill/>
        </p:spPr>
        <p:txBody>
          <a:bodyPr wrap="none" lIns="0" tIns="0" rIns="0" bIns="0" rtlCol="0">
            <a:spAutoFit/>
          </a:bodyPr>
          <a:lstStyle/>
          <a:p>
            <a:pPr algn="l"/>
            <a:r>
              <a:rPr lang="en-US" sz="1200" i="1" dirty="0"/>
              <a:t>WP Leader A. </a:t>
            </a:r>
            <a:r>
              <a:rPr lang="en-US" sz="1200" i="1" dirty="0" err="1"/>
              <a:t>Foussat</a:t>
            </a:r>
            <a:endParaRPr lang="en-US" sz="1200" i="1" dirty="0"/>
          </a:p>
        </p:txBody>
      </p:sp>
      <p:sp>
        <p:nvSpPr>
          <p:cNvPr id="5" name="TextBox 4">
            <a:extLst>
              <a:ext uri="{FF2B5EF4-FFF2-40B4-BE49-F238E27FC236}">
                <a16:creationId xmlns:a16="http://schemas.microsoft.com/office/drawing/2014/main" id="{91980843-3D30-D5B4-9811-26C7F0F90F12}"/>
              </a:ext>
            </a:extLst>
          </p:cNvPr>
          <p:cNvSpPr txBox="1"/>
          <p:nvPr/>
        </p:nvSpPr>
        <p:spPr>
          <a:xfrm>
            <a:off x="8393431" y="3264610"/>
            <a:ext cx="1513941" cy="184666"/>
          </a:xfrm>
          <a:prstGeom prst="rect">
            <a:avLst/>
          </a:prstGeom>
          <a:noFill/>
        </p:spPr>
        <p:txBody>
          <a:bodyPr wrap="none" lIns="0" tIns="0" rIns="0" bIns="0" rtlCol="0">
            <a:spAutoFit/>
          </a:bodyPr>
          <a:lstStyle/>
          <a:p>
            <a:pPr algn="l"/>
            <a:r>
              <a:rPr lang="en-US" sz="1200" i="1" dirty="0"/>
              <a:t>WP Leader S. </a:t>
            </a:r>
            <a:r>
              <a:rPr lang="en-US" sz="1200" i="1" dirty="0" err="1"/>
              <a:t>Farinon</a:t>
            </a:r>
            <a:endParaRPr lang="en-US" sz="1200" i="1" dirty="0"/>
          </a:p>
        </p:txBody>
      </p:sp>
    </p:spTree>
    <p:extLst>
      <p:ext uri="{BB962C8B-B14F-4D97-AF65-F5344CB8AC3E}">
        <p14:creationId xmlns:p14="http://schemas.microsoft.com/office/powerpoint/2010/main" val="3661136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2B181-12A1-CA77-35EB-09EF99D247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B08D8-1CD6-C69A-C68E-1B62EEBCF3C0}"/>
              </a:ext>
            </a:extLst>
          </p:cNvPr>
          <p:cNvSpPr>
            <a:spLocks noGrp="1"/>
          </p:cNvSpPr>
          <p:nvPr>
            <p:ph idx="1"/>
          </p:nvPr>
        </p:nvSpPr>
        <p:spPr>
          <a:xfrm>
            <a:off x="407989" y="1282982"/>
            <a:ext cx="11376024" cy="4608512"/>
          </a:xfrm>
        </p:spPr>
        <p:txBody>
          <a:bodyPr/>
          <a:lstStyle/>
          <a:p>
            <a:pPr marL="342900" indent="-342900" defTabSz="457200">
              <a:spcBef>
                <a:spcPct val="20000"/>
              </a:spcBef>
              <a:buClr>
                <a:schemeClr val="accent6"/>
              </a:buClr>
              <a:buFont typeface="Wingdings" charset="2"/>
              <a:buChar char="§"/>
            </a:pPr>
            <a:r>
              <a:rPr lang="en-GB" sz="1800" b="0" dirty="0"/>
              <a:t>Select the design by 2028/29 (first indications from HFM tests in 2026-2027)</a:t>
            </a:r>
          </a:p>
          <a:p>
            <a:pPr marL="342900" indent="-342900" defTabSz="457200">
              <a:spcBef>
                <a:spcPct val="20000"/>
              </a:spcBef>
              <a:buClr>
                <a:schemeClr val="accent6"/>
              </a:buClr>
              <a:buFont typeface="Wingdings" charset="2"/>
              <a:buChar char="§"/>
            </a:pPr>
            <a:r>
              <a:rPr lang="en-GB" sz="1800" b="0" dirty="0"/>
              <a:t>Short model program to verify reproducibility and optimize manufacturing processes: in 2029-2031</a:t>
            </a:r>
          </a:p>
          <a:p>
            <a:pPr marL="342900" indent="-342900" defTabSz="457200">
              <a:spcBef>
                <a:spcPct val="20000"/>
              </a:spcBef>
              <a:buClr>
                <a:schemeClr val="accent6"/>
              </a:buClr>
              <a:buFont typeface="Wingdings" charset="2"/>
              <a:buChar char="§"/>
            </a:pPr>
            <a:r>
              <a:rPr lang="en-GB" sz="1800" b="0" dirty="0"/>
              <a:t>Scaling in length in two steps: TRL 7 achieved between 2032 and 2040</a:t>
            </a:r>
          </a:p>
          <a:p>
            <a:pPr marL="342900" indent="-342900" defTabSz="457200">
              <a:spcBef>
                <a:spcPct val="20000"/>
              </a:spcBef>
              <a:buClr>
                <a:schemeClr val="accent6"/>
              </a:buClr>
              <a:buFont typeface="Wingdings" charset="2"/>
              <a:buChar char="§"/>
            </a:pPr>
            <a:r>
              <a:rPr lang="en-GB" sz="1800" b="0" dirty="0"/>
              <a:t>Industrialization for final magnets, with pre-series</a:t>
            </a:r>
          </a:p>
          <a:p>
            <a:pPr marL="342900" indent="-342900" defTabSz="457200">
              <a:spcBef>
                <a:spcPct val="20000"/>
              </a:spcBef>
              <a:buClr>
                <a:schemeClr val="accent6"/>
              </a:buClr>
              <a:buFont typeface="Wingdings" charset="2"/>
              <a:buChar char="§"/>
            </a:pPr>
            <a:r>
              <a:rPr lang="en-GB" sz="1800" b="0" dirty="0"/>
              <a:t>9 years of production, installation and commissioning in parallel</a:t>
            </a:r>
          </a:p>
        </p:txBody>
      </p:sp>
      <p:sp>
        <p:nvSpPr>
          <p:cNvPr id="7" name="Title 1">
            <a:extLst>
              <a:ext uri="{FF2B5EF4-FFF2-40B4-BE49-F238E27FC236}">
                <a16:creationId xmlns:a16="http://schemas.microsoft.com/office/drawing/2014/main" id="{8ED9C88D-DF35-B6D2-9085-4C7267C91FFB}"/>
              </a:ext>
            </a:extLst>
          </p:cNvPr>
          <p:cNvSpPr>
            <a:spLocks noGrp="1"/>
          </p:cNvSpPr>
          <p:nvPr>
            <p:ph type="title"/>
          </p:nvPr>
        </p:nvSpPr>
        <p:spPr/>
        <p:txBody>
          <a:bodyPr vert="horz" lIns="0" tIns="0" rIns="0" bIns="0" rtlCol="0" anchor="t" anchorCtr="0">
            <a:normAutofit/>
          </a:bodyPr>
          <a:lstStyle/>
          <a:p>
            <a:r>
              <a:rPr lang="en-US" sz="3200" dirty="0"/>
              <a:t>Timeline for LTS</a:t>
            </a:r>
          </a:p>
        </p:txBody>
      </p:sp>
      <p:sp>
        <p:nvSpPr>
          <p:cNvPr id="4" name="Date Placeholder 3">
            <a:extLst>
              <a:ext uri="{FF2B5EF4-FFF2-40B4-BE49-F238E27FC236}">
                <a16:creationId xmlns:a16="http://schemas.microsoft.com/office/drawing/2014/main" id="{81075E6A-270B-D98C-FB9D-D96F3B0D2028}"/>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Date:</a:t>
            </a:r>
            <a:endParaRPr lang="en-US" sz="11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F6CFF374-132A-5AEB-5C69-A899AE36E26B}"/>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Author:</a:t>
            </a:r>
            <a:endParaRPr lang="en-US" sz="11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7AEC966C-73F1-C435-7179-771F87AC5EC9}"/>
              </a:ext>
            </a:extLst>
          </p:cNvPr>
          <p:cNvSpPr>
            <a:spLocks noGrp="1"/>
          </p:cNvSpPr>
          <p:nvPr>
            <p:ph type="sldNum" sz="quarter" idx="12"/>
          </p:nvPr>
        </p:nvSpPr>
        <p:spPr/>
        <p:txBody>
          <a:bodyPr/>
          <a:lstStyle/>
          <a:p>
            <a:fld id="{17918391-D411-FE40-AAD7-861AE5233E0E}" type="slidenum">
              <a:rPr lang="en-US" sz="1100" smtClean="0">
                <a:latin typeface="Times New Roman" panose="02020603050405020304" pitchFamily="18" charset="0"/>
                <a:cs typeface="Times New Roman" panose="02020603050405020304" pitchFamily="18" charset="0"/>
              </a:rPr>
              <a:pPr/>
              <a:t>13</a:t>
            </a:fld>
            <a:endParaRPr lang="en-US" sz="1100" dirty="0">
              <a:latin typeface="Times New Roman" panose="02020603050405020304" pitchFamily="18" charset="0"/>
              <a:cs typeface="Times New Roman" panose="02020603050405020304" pitchFamily="18" charset="0"/>
            </a:endParaRPr>
          </a:p>
        </p:txBody>
      </p:sp>
      <p:grpSp>
        <p:nvGrpSpPr>
          <p:cNvPr id="62" name="Group 61">
            <a:extLst>
              <a:ext uri="{FF2B5EF4-FFF2-40B4-BE49-F238E27FC236}">
                <a16:creationId xmlns:a16="http://schemas.microsoft.com/office/drawing/2014/main" id="{179DFC54-B63D-77BF-45D6-1B211947E9ED}"/>
              </a:ext>
            </a:extLst>
          </p:cNvPr>
          <p:cNvGrpSpPr/>
          <p:nvPr/>
        </p:nvGrpSpPr>
        <p:grpSpPr>
          <a:xfrm>
            <a:off x="-69021" y="2897659"/>
            <a:ext cx="12528731" cy="3325882"/>
            <a:chOff x="-69021" y="2897659"/>
            <a:chExt cx="12528731" cy="3325882"/>
          </a:xfrm>
        </p:grpSpPr>
        <p:grpSp>
          <p:nvGrpSpPr>
            <p:cNvPr id="63" name="Group 62">
              <a:extLst>
                <a:ext uri="{FF2B5EF4-FFF2-40B4-BE49-F238E27FC236}">
                  <a16:creationId xmlns:a16="http://schemas.microsoft.com/office/drawing/2014/main" id="{76ED7940-825A-9C14-4C82-8C74EBB9B6D1}"/>
                </a:ext>
              </a:extLst>
            </p:cNvPr>
            <p:cNvGrpSpPr/>
            <p:nvPr/>
          </p:nvGrpSpPr>
          <p:grpSpPr>
            <a:xfrm>
              <a:off x="-69021" y="3167659"/>
              <a:ext cx="12528731" cy="3055882"/>
              <a:chOff x="-69021" y="3167659"/>
              <a:chExt cx="12528731" cy="3055882"/>
            </a:xfrm>
          </p:grpSpPr>
          <p:grpSp>
            <p:nvGrpSpPr>
              <p:cNvPr id="59" name="Group 58">
                <a:extLst>
                  <a:ext uri="{FF2B5EF4-FFF2-40B4-BE49-F238E27FC236}">
                    <a16:creationId xmlns:a16="http://schemas.microsoft.com/office/drawing/2014/main" id="{5F6A3487-260B-D7CB-D6BB-25ECF12EE491}"/>
                  </a:ext>
                </a:extLst>
              </p:cNvPr>
              <p:cNvGrpSpPr/>
              <p:nvPr/>
            </p:nvGrpSpPr>
            <p:grpSpPr>
              <a:xfrm>
                <a:off x="-69021" y="3167659"/>
                <a:ext cx="12528731" cy="3055882"/>
                <a:chOff x="-40885" y="3167659"/>
                <a:chExt cx="12528731" cy="3055882"/>
              </a:xfrm>
            </p:grpSpPr>
            <p:grpSp>
              <p:nvGrpSpPr>
                <p:cNvPr id="57" name="Group 56">
                  <a:extLst>
                    <a:ext uri="{FF2B5EF4-FFF2-40B4-BE49-F238E27FC236}">
                      <a16:creationId xmlns:a16="http://schemas.microsoft.com/office/drawing/2014/main" id="{72CD768A-FA0B-849C-33C3-2F9BAFA816D9}"/>
                    </a:ext>
                  </a:extLst>
                </p:cNvPr>
                <p:cNvGrpSpPr/>
                <p:nvPr/>
              </p:nvGrpSpPr>
              <p:grpSpPr>
                <a:xfrm>
                  <a:off x="-40885" y="3167659"/>
                  <a:ext cx="12528731" cy="3055882"/>
                  <a:chOff x="-40885" y="3167659"/>
                  <a:chExt cx="12528731" cy="3055882"/>
                </a:xfrm>
              </p:grpSpPr>
              <p:grpSp>
                <p:nvGrpSpPr>
                  <p:cNvPr id="50" name="Group 49">
                    <a:extLst>
                      <a:ext uri="{FF2B5EF4-FFF2-40B4-BE49-F238E27FC236}">
                        <a16:creationId xmlns:a16="http://schemas.microsoft.com/office/drawing/2014/main" id="{CF78649B-F053-AB24-13DA-FF490669ADD8}"/>
                      </a:ext>
                    </a:extLst>
                  </p:cNvPr>
                  <p:cNvGrpSpPr/>
                  <p:nvPr/>
                </p:nvGrpSpPr>
                <p:grpSpPr>
                  <a:xfrm>
                    <a:off x="-40885" y="3167659"/>
                    <a:ext cx="11132802" cy="3055882"/>
                    <a:chOff x="-60145" y="3130409"/>
                    <a:chExt cx="11132802" cy="3055882"/>
                  </a:xfrm>
                </p:grpSpPr>
                <p:grpSp>
                  <p:nvGrpSpPr>
                    <p:cNvPr id="45" name="Group 44">
                      <a:extLst>
                        <a:ext uri="{FF2B5EF4-FFF2-40B4-BE49-F238E27FC236}">
                          <a16:creationId xmlns:a16="http://schemas.microsoft.com/office/drawing/2014/main" id="{BE71251A-35EE-FEB2-43B1-3C00D16DD92C}"/>
                        </a:ext>
                      </a:extLst>
                    </p:cNvPr>
                    <p:cNvGrpSpPr/>
                    <p:nvPr/>
                  </p:nvGrpSpPr>
                  <p:grpSpPr>
                    <a:xfrm>
                      <a:off x="-60145" y="3130409"/>
                      <a:ext cx="9538268" cy="3055882"/>
                      <a:chOff x="28571" y="3130409"/>
                      <a:chExt cx="9538268" cy="3055882"/>
                    </a:xfrm>
                  </p:grpSpPr>
                  <p:grpSp>
                    <p:nvGrpSpPr>
                      <p:cNvPr id="2" name="Group 1">
                        <a:extLst>
                          <a:ext uri="{FF2B5EF4-FFF2-40B4-BE49-F238E27FC236}">
                            <a16:creationId xmlns:a16="http://schemas.microsoft.com/office/drawing/2014/main" id="{72D4AE0F-6817-3BF6-789D-0F85F4325316}"/>
                          </a:ext>
                        </a:extLst>
                      </p:cNvPr>
                      <p:cNvGrpSpPr/>
                      <p:nvPr/>
                    </p:nvGrpSpPr>
                    <p:grpSpPr>
                      <a:xfrm>
                        <a:off x="28571" y="3130409"/>
                        <a:ext cx="7134295" cy="3055882"/>
                        <a:chOff x="-60145" y="3111977"/>
                        <a:chExt cx="7134295" cy="3055882"/>
                      </a:xfrm>
                    </p:grpSpPr>
                    <p:grpSp>
                      <p:nvGrpSpPr>
                        <p:cNvPr id="8" name="Group 7">
                          <a:extLst>
                            <a:ext uri="{FF2B5EF4-FFF2-40B4-BE49-F238E27FC236}">
                              <a16:creationId xmlns:a16="http://schemas.microsoft.com/office/drawing/2014/main" id="{E09A856E-643D-72A2-4972-02BC3BC0A6FA}"/>
                            </a:ext>
                          </a:extLst>
                        </p:cNvPr>
                        <p:cNvGrpSpPr/>
                        <p:nvPr/>
                      </p:nvGrpSpPr>
                      <p:grpSpPr>
                        <a:xfrm>
                          <a:off x="-60145" y="3697331"/>
                          <a:ext cx="7134295" cy="2470528"/>
                          <a:chOff x="-60145" y="1401664"/>
                          <a:chExt cx="7134295" cy="2470528"/>
                        </a:xfrm>
                      </p:grpSpPr>
                      <p:sp>
                        <p:nvSpPr>
                          <p:cNvPr id="11" name="Chevron 10">
                            <a:extLst>
                              <a:ext uri="{FF2B5EF4-FFF2-40B4-BE49-F238E27FC236}">
                                <a16:creationId xmlns:a16="http://schemas.microsoft.com/office/drawing/2014/main" id="{A4AB3454-0B71-B4B6-3ACB-4A36112E2516}"/>
                              </a:ext>
                            </a:extLst>
                          </p:cNvPr>
                          <p:cNvSpPr/>
                          <p:nvPr/>
                        </p:nvSpPr>
                        <p:spPr>
                          <a:xfrm>
                            <a:off x="-60145" y="2358470"/>
                            <a:ext cx="2026334" cy="876189"/>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Times"/>
                                <a:cs typeface="Times"/>
                              </a:rPr>
                              <a:t>Ongoing </a:t>
                            </a:r>
                          </a:p>
                          <a:p>
                            <a:pPr algn="ctr"/>
                            <a:r>
                              <a:rPr lang="en-US" sz="1200" dirty="0">
                                <a:solidFill>
                                  <a:schemeClr val="tx1"/>
                                </a:solidFill>
                                <a:latin typeface="Times"/>
                                <a:cs typeface="Times"/>
                              </a:rPr>
                              <a:t>12 T and 14 T short models </a:t>
                            </a:r>
                          </a:p>
                        </p:txBody>
                      </p:sp>
                      <p:sp>
                        <p:nvSpPr>
                          <p:cNvPr id="12" name="Chevron 11">
                            <a:extLst>
                              <a:ext uri="{FF2B5EF4-FFF2-40B4-BE49-F238E27FC236}">
                                <a16:creationId xmlns:a16="http://schemas.microsoft.com/office/drawing/2014/main" id="{B69C0464-2109-EC82-0F59-1ADFA79E3229}"/>
                              </a:ext>
                            </a:extLst>
                          </p:cNvPr>
                          <p:cNvSpPr/>
                          <p:nvPr/>
                        </p:nvSpPr>
                        <p:spPr>
                          <a:xfrm>
                            <a:off x="1274656" y="1401664"/>
                            <a:ext cx="2003109" cy="90868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4D4D4D"/>
                                </a:solidFill>
                                <a:latin typeface="Times"/>
                                <a:cs typeface="Times"/>
                              </a:rPr>
                              <a:t>Short model program on two selected designs</a:t>
                            </a:r>
                          </a:p>
                          <a:p>
                            <a:pPr algn="ctr"/>
                            <a:r>
                              <a:rPr lang="en-US" sz="1200" dirty="0">
                                <a:solidFill>
                                  <a:srgbClr val="4D4D4D"/>
                                </a:solidFill>
                                <a:latin typeface="Times"/>
                                <a:cs typeface="Times"/>
                              </a:rPr>
                              <a:t>(&gt;5 each type)</a:t>
                            </a:r>
                          </a:p>
                        </p:txBody>
                      </p:sp>
                      <p:cxnSp>
                        <p:nvCxnSpPr>
                          <p:cNvPr id="13" name="Straight Arrow Connector 12">
                            <a:extLst>
                              <a:ext uri="{FF2B5EF4-FFF2-40B4-BE49-F238E27FC236}">
                                <a16:creationId xmlns:a16="http://schemas.microsoft.com/office/drawing/2014/main" id="{46BC7C87-5CF5-E970-F56F-81430E6258D6}"/>
                              </a:ext>
                            </a:extLst>
                          </p:cNvPr>
                          <p:cNvCxnSpPr>
                            <a:cxnSpLocks/>
                          </p:cNvCxnSpPr>
                          <p:nvPr/>
                        </p:nvCxnSpPr>
                        <p:spPr>
                          <a:xfrm flipV="1">
                            <a:off x="2848928" y="2358470"/>
                            <a:ext cx="0" cy="1002422"/>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D33423CB-1131-AF86-E667-76913060869C}"/>
                              </a:ext>
                            </a:extLst>
                          </p:cNvPr>
                          <p:cNvGrpSpPr/>
                          <p:nvPr/>
                        </p:nvGrpSpPr>
                        <p:grpSpPr>
                          <a:xfrm>
                            <a:off x="6532" y="3355492"/>
                            <a:ext cx="7067618" cy="516700"/>
                            <a:chOff x="6532" y="3355492"/>
                            <a:chExt cx="7067618" cy="516700"/>
                          </a:xfrm>
                        </p:grpSpPr>
                        <p:grpSp>
                          <p:nvGrpSpPr>
                            <p:cNvPr id="16" name="Group 15">
                              <a:extLst>
                                <a:ext uri="{FF2B5EF4-FFF2-40B4-BE49-F238E27FC236}">
                                  <a16:creationId xmlns:a16="http://schemas.microsoft.com/office/drawing/2014/main" id="{8CE40506-3A1B-4DA1-5D32-D8AF885A82FB}"/>
                                </a:ext>
                              </a:extLst>
                            </p:cNvPr>
                            <p:cNvGrpSpPr/>
                            <p:nvPr/>
                          </p:nvGrpSpPr>
                          <p:grpSpPr>
                            <a:xfrm>
                              <a:off x="14509" y="3355492"/>
                              <a:ext cx="7044918" cy="229268"/>
                              <a:chOff x="14509" y="3427500"/>
                              <a:chExt cx="7044918" cy="229268"/>
                            </a:xfrm>
                          </p:grpSpPr>
                          <p:sp>
                            <p:nvSpPr>
                              <p:cNvPr id="21" name="Rectangle 20">
                                <a:extLst>
                                  <a:ext uri="{FF2B5EF4-FFF2-40B4-BE49-F238E27FC236}">
                                    <a16:creationId xmlns:a16="http://schemas.microsoft.com/office/drawing/2014/main" id="{6EEAE40E-8BC9-EAA4-26E4-146A62699EE5}"/>
                                  </a:ext>
                                </a:extLst>
                              </p:cNvPr>
                              <p:cNvSpPr/>
                              <p:nvPr/>
                            </p:nvSpPr>
                            <p:spPr>
                              <a:xfrm>
                                <a:off x="14509" y="342750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`25</a:t>
                                </a:r>
                              </a:p>
                            </p:txBody>
                          </p:sp>
                          <p:sp>
                            <p:nvSpPr>
                              <p:cNvPr id="22" name="Rectangle 21">
                                <a:extLst>
                                  <a:ext uri="{FF2B5EF4-FFF2-40B4-BE49-F238E27FC236}">
                                    <a16:creationId xmlns:a16="http://schemas.microsoft.com/office/drawing/2014/main" id="{21AF0654-599C-09C8-9A19-90E579BD5943}"/>
                                  </a:ext>
                                </a:extLst>
                              </p:cNvPr>
                              <p:cNvSpPr/>
                              <p:nvPr/>
                            </p:nvSpPr>
                            <p:spPr>
                              <a:xfrm>
                                <a:off x="419982"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`26</a:t>
                                </a:r>
                              </a:p>
                            </p:txBody>
                          </p:sp>
                          <p:sp>
                            <p:nvSpPr>
                              <p:cNvPr id="23" name="Rectangle 22">
                                <a:extLst>
                                  <a:ext uri="{FF2B5EF4-FFF2-40B4-BE49-F238E27FC236}">
                                    <a16:creationId xmlns:a16="http://schemas.microsoft.com/office/drawing/2014/main" id="{58E5225B-9E22-8564-12E3-EBC66641D96C}"/>
                                  </a:ext>
                                </a:extLst>
                              </p:cNvPr>
                              <p:cNvSpPr/>
                              <p:nvPr/>
                            </p:nvSpPr>
                            <p:spPr>
                              <a:xfrm>
                                <a:off x="81852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`27</a:t>
                                </a:r>
                              </a:p>
                            </p:txBody>
                          </p:sp>
                          <p:sp>
                            <p:nvSpPr>
                              <p:cNvPr id="24" name="Rectangle 23">
                                <a:extLst>
                                  <a:ext uri="{FF2B5EF4-FFF2-40B4-BE49-F238E27FC236}">
                                    <a16:creationId xmlns:a16="http://schemas.microsoft.com/office/drawing/2014/main" id="{D2BEA75B-B35F-94FA-6D14-388CC3D44CE5}"/>
                                  </a:ext>
                                </a:extLst>
                              </p:cNvPr>
                              <p:cNvSpPr/>
                              <p:nvPr/>
                            </p:nvSpPr>
                            <p:spPr>
                              <a:xfrm>
                                <a:off x="122410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`28</a:t>
                                </a:r>
                              </a:p>
                            </p:txBody>
                          </p:sp>
                          <p:sp>
                            <p:nvSpPr>
                              <p:cNvPr id="25" name="Rectangle 24">
                                <a:extLst>
                                  <a:ext uri="{FF2B5EF4-FFF2-40B4-BE49-F238E27FC236}">
                                    <a16:creationId xmlns:a16="http://schemas.microsoft.com/office/drawing/2014/main" id="{2231DF04-0F8E-9170-581A-F13879741424}"/>
                                  </a:ext>
                                </a:extLst>
                              </p:cNvPr>
                              <p:cNvSpPr/>
                              <p:nvPr/>
                            </p:nvSpPr>
                            <p:spPr>
                              <a:xfrm>
                                <a:off x="162968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`29</a:t>
                                </a:r>
                              </a:p>
                            </p:txBody>
                          </p:sp>
                          <p:sp>
                            <p:nvSpPr>
                              <p:cNvPr id="26" name="Rectangle 25">
                                <a:extLst>
                                  <a:ext uri="{FF2B5EF4-FFF2-40B4-BE49-F238E27FC236}">
                                    <a16:creationId xmlns:a16="http://schemas.microsoft.com/office/drawing/2014/main" id="{3EF7D870-165C-9B64-A72C-F5C2AE4242F8}"/>
                                  </a:ext>
                                </a:extLst>
                              </p:cNvPr>
                              <p:cNvSpPr/>
                              <p:nvPr/>
                            </p:nvSpPr>
                            <p:spPr>
                              <a:xfrm>
                                <a:off x="202823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`30</a:t>
                                </a:r>
                              </a:p>
                            </p:txBody>
                          </p:sp>
                          <p:sp>
                            <p:nvSpPr>
                              <p:cNvPr id="27" name="Rectangle 26">
                                <a:extLst>
                                  <a:ext uri="{FF2B5EF4-FFF2-40B4-BE49-F238E27FC236}">
                                    <a16:creationId xmlns:a16="http://schemas.microsoft.com/office/drawing/2014/main" id="{E717B8A0-5C33-907F-B157-8455CC7D6CBA}"/>
                                  </a:ext>
                                </a:extLst>
                              </p:cNvPr>
                              <p:cNvSpPr/>
                              <p:nvPr/>
                            </p:nvSpPr>
                            <p:spPr>
                              <a:xfrm>
                                <a:off x="242522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`31</a:t>
                                </a:r>
                              </a:p>
                            </p:txBody>
                          </p:sp>
                          <p:sp>
                            <p:nvSpPr>
                              <p:cNvPr id="28" name="Rectangle 27">
                                <a:extLst>
                                  <a:ext uri="{FF2B5EF4-FFF2-40B4-BE49-F238E27FC236}">
                                    <a16:creationId xmlns:a16="http://schemas.microsoft.com/office/drawing/2014/main" id="{24142D90-FAE7-2F1E-02D1-B499FE2F58C9}"/>
                                  </a:ext>
                                </a:extLst>
                              </p:cNvPr>
                              <p:cNvSpPr/>
                              <p:nvPr/>
                            </p:nvSpPr>
                            <p:spPr>
                              <a:xfrm>
                                <a:off x="2833590" y="3436586"/>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`32</a:t>
                                </a:r>
                              </a:p>
                            </p:txBody>
                          </p:sp>
                          <p:sp>
                            <p:nvSpPr>
                              <p:cNvPr id="29" name="Rectangle 28">
                                <a:extLst>
                                  <a:ext uri="{FF2B5EF4-FFF2-40B4-BE49-F238E27FC236}">
                                    <a16:creationId xmlns:a16="http://schemas.microsoft.com/office/drawing/2014/main" id="{6F3ECB33-978A-46E2-A0DC-E54D8862939A}"/>
                                  </a:ext>
                                </a:extLst>
                              </p:cNvPr>
                              <p:cNvSpPr/>
                              <p:nvPr/>
                            </p:nvSpPr>
                            <p:spPr>
                              <a:xfrm>
                                <a:off x="3267338" y="3433808"/>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`33</a:t>
                                </a:r>
                              </a:p>
                            </p:txBody>
                          </p:sp>
                          <p:sp>
                            <p:nvSpPr>
                              <p:cNvPr id="30" name="Rectangle 29">
                                <a:extLst>
                                  <a:ext uri="{FF2B5EF4-FFF2-40B4-BE49-F238E27FC236}">
                                    <a16:creationId xmlns:a16="http://schemas.microsoft.com/office/drawing/2014/main" id="{B0E68A75-260D-C368-6552-237B8390CCF3}"/>
                                  </a:ext>
                                </a:extLst>
                              </p:cNvPr>
                              <p:cNvSpPr/>
                              <p:nvPr/>
                            </p:nvSpPr>
                            <p:spPr>
                              <a:xfrm>
                                <a:off x="3708487" y="3437263"/>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`34</a:t>
                                </a:r>
                              </a:p>
                            </p:txBody>
                          </p:sp>
                          <p:sp>
                            <p:nvSpPr>
                              <p:cNvPr id="31" name="Rectangle 30">
                                <a:extLst>
                                  <a:ext uri="{FF2B5EF4-FFF2-40B4-BE49-F238E27FC236}">
                                    <a16:creationId xmlns:a16="http://schemas.microsoft.com/office/drawing/2014/main" id="{ECFC9A42-1C0C-70BD-B108-68F6B5CCC814}"/>
                                  </a:ext>
                                </a:extLst>
                              </p:cNvPr>
                              <p:cNvSpPr/>
                              <p:nvPr/>
                            </p:nvSpPr>
                            <p:spPr>
                              <a:xfrm>
                                <a:off x="4131349" y="3431367"/>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`35</a:t>
                                </a:r>
                              </a:p>
                            </p:txBody>
                          </p:sp>
                          <p:sp>
                            <p:nvSpPr>
                              <p:cNvPr id="32" name="Rectangle 31">
                                <a:extLst>
                                  <a:ext uri="{FF2B5EF4-FFF2-40B4-BE49-F238E27FC236}">
                                    <a16:creationId xmlns:a16="http://schemas.microsoft.com/office/drawing/2014/main" id="{2824A9EA-5F8E-4C26-A5ED-775D8FBA295C}"/>
                                  </a:ext>
                                </a:extLst>
                              </p:cNvPr>
                              <p:cNvSpPr/>
                              <p:nvPr/>
                            </p:nvSpPr>
                            <p:spPr>
                              <a:xfrm>
                                <a:off x="4554211" y="343385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`36</a:t>
                                </a:r>
                              </a:p>
                            </p:txBody>
                          </p:sp>
                          <p:sp>
                            <p:nvSpPr>
                              <p:cNvPr id="33" name="Rectangle 32">
                                <a:extLst>
                                  <a:ext uri="{FF2B5EF4-FFF2-40B4-BE49-F238E27FC236}">
                                    <a16:creationId xmlns:a16="http://schemas.microsoft.com/office/drawing/2014/main" id="{A9350316-B594-F50A-25BF-0ED701A22F66}"/>
                                  </a:ext>
                                </a:extLst>
                              </p:cNvPr>
                              <p:cNvSpPr/>
                              <p:nvPr/>
                            </p:nvSpPr>
                            <p:spPr>
                              <a:xfrm>
                                <a:off x="4974570" y="3430742"/>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`37</a:t>
                                </a:r>
                              </a:p>
                            </p:txBody>
                          </p:sp>
                          <p:sp>
                            <p:nvSpPr>
                              <p:cNvPr id="34" name="Rectangle 33">
                                <a:extLst>
                                  <a:ext uri="{FF2B5EF4-FFF2-40B4-BE49-F238E27FC236}">
                                    <a16:creationId xmlns:a16="http://schemas.microsoft.com/office/drawing/2014/main" id="{884592F7-1C67-D669-0351-178FBA883A5D}"/>
                                  </a:ext>
                                </a:extLst>
                              </p:cNvPr>
                              <p:cNvSpPr/>
                              <p:nvPr/>
                            </p:nvSpPr>
                            <p:spPr>
                              <a:xfrm>
                                <a:off x="5394929" y="3433341"/>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`38</a:t>
                                </a:r>
                              </a:p>
                            </p:txBody>
                          </p:sp>
                          <p:sp>
                            <p:nvSpPr>
                              <p:cNvPr id="35" name="Rectangle 34">
                                <a:extLst>
                                  <a:ext uri="{FF2B5EF4-FFF2-40B4-BE49-F238E27FC236}">
                                    <a16:creationId xmlns:a16="http://schemas.microsoft.com/office/drawing/2014/main" id="{1A922E28-5EC7-1438-8227-36C764AA98F3}"/>
                                  </a:ext>
                                </a:extLst>
                              </p:cNvPr>
                              <p:cNvSpPr/>
                              <p:nvPr/>
                            </p:nvSpPr>
                            <p:spPr>
                              <a:xfrm>
                                <a:off x="5816245" y="343732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`39</a:t>
                                </a:r>
                              </a:p>
                            </p:txBody>
                          </p:sp>
                          <p:sp>
                            <p:nvSpPr>
                              <p:cNvPr id="36" name="Rectangle 35">
                                <a:extLst>
                                  <a:ext uri="{FF2B5EF4-FFF2-40B4-BE49-F238E27FC236}">
                                    <a16:creationId xmlns:a16="http://schemas.microsoft.com/office/drawing/2014/main" id="{73754156-9BC9-E5A8-AFF0-33148C3F6D58}"/>
                                  </a:ext>
                                </a:extLst>
                              </p:cNvPr>
                              <p:cNvSpPr/>
                              <p:nvPr/>
                            </p:nvSpPr>
                            <p:spPr>
                              <a:xfrm>
                                <a:off x="6230797" y="344074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`40</a:t>
                                </a:r>
                              </a:p>
                            </p:txBody>
                          </p:sp>
                          <p:sp>
                            <p:nvSpPr>
                              <p:cNvPr id="37" name="Rectangle 36">
                                <a:extLst>
                                  <a:ext uri="{FF2B5EF4-FFF2-40B4-BE49-F238E27FC236}">
                                    <a16:creationId xmlns:a16="http://schemas.microsoft.com/office/drawing/2014/main" id="{84A9A326-8503-465D-A6E9-A38316210309}"/>
                                  </a:ext>
                                </a:extLst>
                              </p:cNvPr>
                              <p:cNvSpPr/>
                              <p:nvPr/>
                            </p:nvSpPr>
                            <p:spPr>
                              <a:xfrm>
                                <a:off x="6662438" y="34333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`41</a:t>
                                </a:r>
                              </a:p>
                            </p:txBody>
                          </p:sp>
                        </p:grpSp>
                        <p:sp>
                          <p:nvSpPr>
                            <p:cNvPr id="17" name="Rectangle 16">
                              <a:extLst>
                                <a:ext uri="{FF2B5EF4-FFF2-40B4-BE49-F238E27FC236}">
                                  <a16:creationId xmlns:a16="http://schemas.microsoft.com/office/drawing/2014/main" id="{871BE1BA-B146-1EBA-1A64-49F688DA2520}"/>
                                </a:ext>
                              </a:extLst>
                            </p:cNvPr>
                            <p:cNvSpPr/>
                            <p:nvPr/>
                          </p:nvSpPr>
                          <p:spPr>
                            <a:xfrm>
                              <a:off x="6532" y="3595193"/>
                              <a:ext cx="588768" cy="276999"/>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rgbClr val="000000"/>
                                  </a:solidFill>
                                  <a:latin typeface="Times"/>
                                  <a:cs typeface="Times"/>
                                </a:rPr>
                                <a:t>RunIII</a:t>
                              </a:r>
                              <a:endParaRPr lang="en-US" sz="1100" dirty="0">
                                <a:solidFill>
                                  <a:srgbClr val="000000"/>
                                </a:solidFill>
                                <a:latin typeface="Times"/>
                                <a:cs typeface="Times"/>
                              </a:endParaRPr>
                            </a:p>
                          </p:txBody>
                        </p:sp>
                        <p:sp>
                          <p:nvSpPr>
                            <p:cNvPr id="18" name="Rectangle 17">
                              <a:extLst>
                                <a:ext uri="{FF2B5EF4-FFF2-40B4-BE49-F238E27FC236}">
                                  <a16:creationId xmlns:a16="http://schemas.microsoft.com/office/drawing/2014/main" id="{5379386C-B77B-E48A-6D6B-F166AFA70FDF}"/>
                                </a:ext>
                              </a:extLst>
                            </p:cNvPr>
                            <p:cNvSpPr/>
                            <p:nvPr/>
                          </p:nvSpPr>
                          <p:spPr>
                            <a:xfrm>
                              <a:off x="2181585" y="3618603"/>
                              <a:ext cx="1526902" cy="24406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RunIV</a:t>
                              </a:r>
                              <a:endParaRPr lang="en-US" sz="1200" dirty="0">
                                <a:solidFill>
                                  <a:srgbClr val="000000"/>
                                </a:solidFill>
                                <a:latin typeface="Times"/>
                                <a:cs typeface="Times"/>
                              </a:endParaRPr>
                            </a:p>
                          </p:txBody>
                        </p:sp>
                        <p:sp>
                          <p:nvSpPr>
                            <p:cNvPr id="19" name="Rectangle 18">
                              <a:extLst>
                                <a:ext uri="{FF2B5EF4-FFF2-40B4-BE49-F238E27FC236}">
                                  <a16:creationId xmlns:a16="http://schemas.microsoft.com/office/drawing/2014/main" id="{01A744A6-9854-49A9-935F-26FED4DE8310}"/>
                                </a:ext>
                              </a:extLst>
                            </p:cNvPr>
                            <p:cNvSpPr/>
                            <p:nvPr/>
                          </p:nvSpPr>
                          <p:spPr>
                            <a:xfrm>
                              <a:off x="4554211" y="3621799"/>
                              <a:ext cx="2519939" cy="250393"/>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RunV</a:t>
                              </a:r>
                              <a:endParaRPr lang="en-US" sz="1200" dirty="0">
                                <a:solidFill>
                                  <a:srgbClr val="000000"/>
                                </a:solidFill>
                                <a:latin typeface="Times"/>
                                <a:cs typeface="Times"/>
                              </a:endParaRPr>
                            </a:p>
                          </p:txBody>
                        </p:sp>
                      </p:grpSp>
                      <p:sp>
                        <p:nvSpPr>
                          <p:cNvPr id="14" name="TextBox 13">
                            <a:extLst>
                              <a:ext uri="{FF2B5EF4-FFF2-40B4-BE49-F238E27FC236}">
                                <a16:creationId xmlns:a16="http://schemas.microsoft.com/office/drawing/2014/main" id="{08BA0FAE-CA22-2EAA-23BE-64C3DA9C4639}"/>
                              </a:ext>
                            </a:extLst>
                          </p:cNvPr>
                          <p:cNvSpPr txBox="1"/>
                          <p:nvPr/>
                        </p:nvSpPr>
                        <p:spPr>
                          <a:xfrm>
                            <a:off x="2848928" y="2578685"/>
                            <a:ext cx="1928733" cy="523220"/>
                          </a:xfrm>
                          <a:prstGeom prst="rect">
                            <a:avLst/>
                          </a:prstGeom>
                          <a:solidFill>
                            <a:srgbClr val="FFFFFF"/>
                          </a:solidFill>
                          <a:ln w="12700">
                            <a:solidFill>
                              <a:schemeClr val="tx1"/>
                            </a:solidFill>
                          </a:ln>
                        </p:spPr>
                        <p:txBody>
                          <a:bodyPr wrap="none" rtlCol="0">
                            <a:spAutoFit/>
                          </a:bodyPr>
                          <a:lstStyle/>
                          <a:p>
                            <a:r>
                              <a:rPr lang="en-US" sz="1400" dirty="0">
                                <a:solidFill>
                                  <a:srgbClr val="000000"/>
                                </a:solidFill>
                                <a:latin typeface="Times"/>
                                <a:cs typeface="Times"/>
                              </a:rPr>
                              <a:t>Selection of final design </a:t>
                            </a:r>
                          </a:p>
                          <a:p>
                            <a:r>
                              <a:rPr lang="en-US" sz="1400" dirty="0">
                                <a:solidFill>
                                  <a:srgbClr val="000000"/>
                                </a:solidFill>
                                <a:latin typeface="Times"/>
                                <a:cs typeface="Times"/>
                              </a:rPr>
                              <a:t>to start long magnets</a:t>
                            </a:r>
                          </a:p>
                        </p:txBody>
                      </p:sp>
                    </p:grpSp>
                    <p:sp>
                      <p:nvSpPr>
                        <p:cNvPr id="9" name="Chevron 7">
                          <a:extLst>
                            <a:ext uri="{FF2B5EF4-FFF2-40B4-BE49-F238E27FC236}">
                              <a16:creationId xmlns:a16="http://schemas.microsoft.com/office/drawing/2014/main" id="{E1D16233-C50C-C432-2203-E91667865990}"/>
                            </a:ext>
                          </a:extLst>
                        </p:cNvPr>
                        <p:cNvSpPr/>
                        <p:nvPr/>
                      </p:nvSpPr>
                      <p:spPr>
                        <a:xfrm>
                          <a:off x="3077397" y="3111977"/>
                          <a:ext cx="2252612"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4D4D4D"/>
                              </a:solidFill>
                              <a:latin typeface="Times"/>
                              <a:cs typeface="Times"/>
                            </a:rPr>
                            <a:t>5-m-long prototypes </a:t>
                          </a:r>
                        </a:p>
                        <a:p>
                          <a:pPr algn="ctr"/>
                          <a:r>
                            <a:rPr lang="en-US" sz="1400" dirty="0">
                              <a:solidFill>
                                <a:srgbClr val="4D4D4D"/>
                              </a:solidFill>
                              <a:latin typeface="Times"/>
                              <a:cs typeface="Times"/>
                            </a:rPr>
                            <a:t>(&gt;5 each type)</a:t>
                          </a:r>
                        </a:p>
                      </p:txBody>
                    </p:sp>
                    <p:sp>
                      <p:nvSpPr>
                        <p:cNvPr id="10" name="Chevron 8">
                          <a:extLst>
                            <a:ext uri="{FF2B5EF4-FFF2-40B4-BE49-F238E27FC236}">
                              <a16:creationId xmlns:a16="http://schemas.microsoft.com/office/drawing/2014/main" id="{406E967B-1ED7-47C9-58D8-195F1B82AE1C}"/>
                            </a:ext>
                          </a:extLst>
                        </p:cNvPr>
                        <p:cNvSpPr/>
                        <p:nvPr/>
                      </p:nvSpPr>
                      <p:spPr>
                        <a:xfrm>
                          <a:off x="4777661" y="3977647"/>
                          <a:ext cx="2252612"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4D4D4D"/>
                              </a:solidFill>
                              <a:latin typeface="Times"/>
                              <a:cs typeface="Times"/>
                            </a:rPr>
                            <a:t>15 m long prototypes (&gt;5)</a:t>
                          </a:r>
                        </a:p>
                      </p:txBody>
                    </p:sp>
                  </p:grpSp>
                  <p:sp>
                    <p:nvSpPr>
                      <p:cNvPr id="39" name="Rectangle 38">
                        <a:extLst>
                          <a:ext uri="{FF2B5EF4-FFF2-40B4-BE49-F238E27FC236}">
                            <a16:creationId xmlns:a16="http://schemas.microsoft.com/office/drawing/2014/main" id="{E46B9820-1E2B-A8BC-45F5-9E6046870553}"/>
                          </a:ext>
                        </a:extLst>
                      </p:cNvPr>
                      <p:cNvSpPr/>
                      <p:nvPr/>
                    </p:nvSpPr>
                    <p:spPr>
                      <a:xfrm>
                        <a:off x="7155647"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`42</a:t>
                        </a:r>
                      </a:p>
                    </p:txBody>
                  </p:sp>
                  <p:sp>
                    <p:nvSpPr>
                      <p:cNvPr id="40" name="Rectangle 39">
                        <a:extLst>
                          <a:ext uri="{FF2B5EF4-FFF2-40B4-BE49-F238E27FC236}">
                            <a16:creationId xmlns:a16="http://schemas.microsoft.com/office/drawing/2014/main" id="{AA099853-75F7-86E2-6D4D-72E779532C0D}"/>
                          </a:ext>
                        </a:extLst>
                      </p:cNvPr>
                      <p:cNvSpPr/>
                      <p:nvPr/>
                    </p:nvSpPr>
                    <p:spPr>
                      <a:xfrm>
                        <a:off x="7556299" y="5669044"/>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`43</a:t>
                        </a:r>
                      </a:p>
                    </p:txBody>
                  </p:sp>
                  <p:sp>
                    <p:nvSpPr>
                      <p:cNvPr id="41" name="Rectangle 40">
                        <a:extLst>
                          <a:ext uri="{FF2B5EF4-FFF2-40B4-BE49-F238E27FC236}">
                            <a16:creationId xmlns:a16="http://schemas.microsoft.com/office/drawing/2014/main" id="{3D369E33-9D25-CEC2-3CE9-3D3E476E1F11}"/>
                          </a:ext>
                        </a:extLst>
                      </p:cNvPr>
                      <p:cNvSpPr/>
                      <p:nvPr/>
                    </p:nvSpPr>
                    <p:spPr>
                      <a:xfrm>
                        <a:off x="7962468" y="566795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`44</a:t>
                        </a:r>
                      </a:p>
                    </p:txBody>
                  </p:sp>
                  <p:sp>
                    <p:nvSpPr>
                      <p:cNvPr id="42" name="Rectangle 41">
                        <a:extLst>
                          <a:ext uri="{FF2B5EF4-FFF2-40B4-BE49-F238E27FC236}">
                            <a16:creationId xmlns:a16="http://schemas.microsoft.com/office/drawing/2014/main" id="{907124B1-7FCB-030B-2E80-4FDBDD4CF986}"/>
                          </a:ext>
                        </a:extLst>
                      </p:cNvPr>
                      <p:cNvSpPr/>
                      <p:nvPr/>
                    </p:nvSpPr>
                    <p:spPr>
                      <a:xfrm>
                        <a:off x="8367840"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`45</a:t>
                        </a:r>
                      </a:p>
                    </p:txBody>
                  </p:sp>
                  <p:sp>
                    <p:nvSpPr>
                      <p:cNvPr id="43" name="Rectangle 42">
                        <a:extLst>
                          <a:ext uri="{FF2B5EF4-FFF2-40B4-BE49-F238E27FC236}">
                            <a16:creationId xmlns:a16="http://schemas.microsoft.com/office/drawing/2014/main" id="{321AB977-3D8C-93D6-D2C4-B0BFC39BD510}"/>
                          </a:ext>
                        </a:extLst>
                      </p:cNvPr>
                      <p:cNvSpPr/>
                      <p:nvPr/>
                    </p:nvSpPr>
                    <p:spPr>
                      <a:xfrm>
                        <a:off x="8764829"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`46</a:t>
                        </a:r>
                      </a:p>
                    </p:txBody>
                  </p:sp>
                  <p:sp>
                    <p:nvSpPr>
                      <p:cNvPr id="44" name="Rectangle 43">
                        <a:extLst>
                          <a:ext uri="{FF2B5EF4-FFF2-40B4-BE49-F238E27FC236}">
                            <a16:creationId xmlns:a16="http://schemas.microsoft.com/office/drawing/2014/main" id="{5973ACB0-0192-CFB9-6B11-932D8B9B48C2}"/>
                          </a:ext>
                        </a:extLst>
                      </p:cNvPr>
                      <p:cNvSpPr/>
                      <p:nvPr/>
                    </p:nvSpPr>
                    <p:spPr>
                      <a:xfrm>
                        <a:off x="9169850" y="56685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`47</a:t>
                        </a:r>
                      </a:p>
                    </p:txBody>
                  </p:sp>
                </p:grpSp>
                <p:sp>
                  <p:nvSpPr>
                    <p:cNvPr id="46" name="Rectangle 45">
                      <a:extLst>
                        <a:ext uri="{FF2B5EF4-FFF2-40B4-BE49-F238E27FC236}">
                          <a16:creationId xmlns:a16="http://schemas.microsoft.com/office/drawing/2014/main" id="{955F0156-7511-1334-EA8E-22C09D643084}"/>
                        </a:ext>
                      </a:extLst>
                    </p:cNvPr>
                    <p:cNvSpPr/>
                    <p:nvPr/>
                  </p:nvSpPr>
                  <p:spPr>
                    <a:xfrm>
                      <a:off x="9486604" y="567269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`48</a:t>
                      </a:r>
                    </a:p>
                  </p:txBody>
                </p:sp>
                <p:sp>
                  <p:nvSpPr>
                    <p:cNvPr id="47" name="Rectangle 46">
                      <a:extLst>
                        <a:ext uri="{FF2B5EF4-FFF2-40B4-BE49-F238E27FC236}">
                          <a16:creationId xmlns:a16="http://schemas.microsoft.com/office/drawing/2014/main" id="{ABEF245B-2C80-0325-99BF-066A600CE8DB}"/>
                        </a:ext>
                      </a:extLst>
                    </p:cNvPr>
                    <p:cNvSpPr/>
                    <p:nvPr/>
                  </p:nvSpPr>
                  <p:spPr>
                    <a:xfrm>
                      <a:off x="9891625" y="5676598"/>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`49</a:t>
                      </a:r>
                    </a:p>
                  </p:txBody>
                </p:sp>
                <p:sp>
                  <p:nvSpPr>
                    <p:cNvPr id="48" name="Rectangle 47">
                      <a:extLst>
                        <a:ext uri="{FF2B5EF4-FFF2-40B4-BE49-F238E27FC236}">
                          <a16:creationId xmlns:a16="http://schemas.microsoft.com/office/drawing/2014/main" id="{F7E161B6-27A8-4540-09F4-5AD351D2F22F}"/>
                        </a:ext>
                      </a:extLst>
                    </p:cNvPr>
                    <p:cNvSpPr/>
                    <p:nvPr/>
                  </p:nvSpPr>
                  <p:spPr>
                    <a:xfrm>
                      <a:off x="10278679" y="567547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`50</a:t>
                      </a:r>
                    </a:p>
                  </p:txBody>
                </p:sp>
                <p:sp>
                  <p:nvSpPr>
                    <p:cNvPr id="49" name="Rectangle 48">
                      <a:extLst>
                        <a:ext uri="{FF2B5EF4-FFF2-40B4-BE49-F238E27FC236}">
                          <a16:creationId xmlns:a16="http://schemas.microsoft.com/office/drawing/2014/main" id="{2A0B5906-698F-B9FD-7C73-8265EED3CFBE}"/>
                        </a:ext>
                      </a:extLst>
                    </p:cNvPr>
                    <p:cNvSpPr/>
                    <p:nvPr/>
                  </p:nvSpPr>
                  <p:spPr>
                    <a:xfrm>
                      <a:off x="10675668" y="56758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`51</a:t>
                      </a:r>
                    </a:p>
                  </p:txBody>
                </p:sp>
              </p:grpSp>
              <p:sp>
                <p:nvSpPr>
                  <p:cNvPr id="52" name="Chevron 41">
                    <a:extLst>
                      <a:ext uri="{FF2B5EF4-FFF2-40B4-BE49-F238E27FC236}">
                        <a16:creationId xmlns:a16="http://schemas.microsoft.com/office/drawing/2014/main" id="{38625776-CC82-B119-C14A-630CCDB8BE7E}"/>
                      </a:ext>
                    </a:extLst>
                  </p:cNvPr>
                  <p:cNvSpPr/>
                  <p:nvPr/>
                </p:nvSpPr>
                <p:spPr>
                  <a:xfrm>
                    <a:off x="6616273" y="3172563"/>
                    <a:ext cx="2252604" cy="779000"/>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Times"/>
                        <a:cs typeface="Times"/>
                      </a:rPr>
                      <a:t>Industrialization (pre-series magnets)</a:t>
                    </a:r>
                  </a:p>
                </p:txBody>
              </p:sp>
              <p:sp>
                <p:nvSpPr>
                  <p:cNvPr id="53" name="Chevron 42">
                    <a:extLst>
                      <a:ext uri="{FF2B5EF4-FFF2-40B4-BE49-F238E27FC236}">
                        <a16:creationId xmlns:a16="http://schemas.microsoft.com/office/drawing/2014/main" id="{57CFC45C-D79B-75A1-58C6-D6F47B465945}"/>
                      </a:ext>
                    </a:extLst>
                  </p:cNvPr>
                  <p:cNvSpPr/>
                  <p:nvPr/>
                </p:nvSpPr>
                <p:spPr>
                  <a:xfrm>
                    <a:off x="8333978" y="4221495"/>
                    <a:ext cx="3710311" cy="580936"/>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Production and test</a:t>
                    </a:r>
                  </a:p>
                </p:txBody>
              </p:sp>
              <p:sp>
                <p:nvSpPr>
                  <p:cNvPr id="54" name="Chevron 43">
                    <a:extLst>
                      <a:ext uri="{FF2B5EF4-FFF2-40B4-BE49-F238E27FC236}">
                        <a16:creationId xmlns:a16="http://schemas.microsoft.com/office/drawing/2014/main" id="{E83503D9-4039-563A-2274-F68B444ED684}"/>
                      </a:ext>
                    </a:extLst>
                  </p:cNvPr>
                  <p:cNvSpPr/>
                  <p:nvPr/>
                </p:nvSpPr>
                <p:spPr>
                  <a:xfrm>
                    <a:off x="8868877" y="5060445"/>
                    <a:ext cx="3618969" cy="580935"/>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Installation and commissioning</a:t>
                    </a:r>
                  </a:p>
                </p:txBody>
              </p:sp>
              <p:sp>
                <p:nvSpPr>
                  <p:cNvPr id="55" name="Rectangle 54">
                    <a:extLst>
                      <a:ext uri="{FF2B5EF4-FFF2-40B4-BE49-F238E27FC236}">
                        <a16:creationId xmlns:a16="http://schemas.microsoft.com/office/drawing/2014/main" id="{52F94FC6-AB79-BF88-2D30-BDC4D76CDE71}"/>
                      </a:ext>
                    </a:extLst>
                  </p:cNvPr>
                  <p:cNvSpPr/>
                  <p:nvPr/>
                </p:nvSpPr>
                <p:spPr>
                  <a:xfrm>
                    <a:off x="11084883" y="5712635"/>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`52</a:t>
                    </a:r>
                  </a:p>
                </p:txBody>
              </p:sp>
              <p:sp>
                <p:nvSpPr>
                  <p:cNvPr id="56" name="Rectangle 55">
                    <a:extLst>
                      <a:ext uri="{FF2B5EF4-FFF2-40B4-BE49-F238E27FC236}">
                        <a16:creationId xmlns:a16="http://schemas.microsoft.com/office/drawing/2014/main" id="{1ECFD560-D14E-64AF-C602-D345B0D8FCD8}"/>
                      </a:ext>
                    </a:extLst>
                  </p:cNvPr>
                  <p:cNvSpPr/>
                  <p:nvPr/>
                </p:nvSpPr>
                <p:spPr>
                  <a:xfrm>
                    <a:off x="11474838" y="571461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`53</a:t>
                    </a:r>
                  </a:p>
                </p:txBody>
              </p:sp>
            </p:grpSp>
            <p:sp>
              <p:nvSpPr>
                <p:cNvPr id="58" name="Rectangle 57">
                  <a:extLst>
                    <a:ext uri="{FF2B5EF4-FFF2-40B4-BE49-F238E27FC236}">
                      <a16:creationId xmlns:a16="http://schemas.microsoft.com/office/drawing/2014/main" id="{C4BBE9C9-C1B9-605A-6FF2-961A452A245C}"/>
                    </a:ext>
                  </a:extLst>
                </p:cNvPr>
                <p:cNvSpPr/>
                <p:nvPr/>
              </p:nvSpPr>
              <p:spPr>
                <a:xfrm>
                  <a:off x="11858855" y="57122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`54</a:t>
                  </a:r>
                </a:p>
              </p:txBody>
            </p:sp>
          </p:grpSp>
          <p:cxnSp>
            <p:nvCxnSpPr>
              <p:cNvPr id="60" name="Straight Arrow Connector 59">
                <a:extLst>
                  <a:ext uri="{FF2B5EF4-FFF2-40B4-BE49-F238E27FC236}">
                    <a16:creationId xmlns:a16="http://schemas.microsoft.com/office/drawing/2014/main" id="{F918DBC6-25F9-AEEA-10A5-26F45ECE3A6B}"/>
                  </a:ext>
                </a:extLst>
              </p:cNvPr>
              <p:cNvCxnSpPr>
                <a:cxnSpLocks/>
              </p:cNvCxnSpPr>
              <p:nvPr/>
            </p:nvCxnSpPr>
            <p:spPr>
              <a:xfrm flipH="1" flipV="1">
                <a:off x="7864876" y="4930034"/>
                <a:ext cx="3953" cy="779001"/>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8C9F535F-E9EF-B61B-E959-C3AC92C8E3DD}"/>
                  </a:ext>
                </a:extLst>
              </p:cNvPr>
              <p:cNvSpPr txBox="1"/>
              <p:nvPr/>
            </p:nvSpPr>
            <p:spPr>
              <a:xfrm>
                <a:off x="6752071" y="5075844"/>
                <a:ext cx="1112805" cy="523220"/>
              </a:xfrm>
              <a:prstGeom prst="rect">
                <a:avLst/>
              </a:prstGeom>
              <a:noFill/>
              <a:ln w="12700">
                <a:solidFill>
                  <a:schemeClr val="tx1"/>
                </a:solidFill>
              </a:ln>
            </p:spPr>
            <p:txBody>
              <a:bodyPr wrap="none" rtlCol="0">
                <a:spAutoFit/>
              </a:bodyPr>
              <a:lstStyle/>
              <a:p>
                <a:pPr algn="r"/>
                <a:r>
                  <a:rPr lang="en-US" sz="1400" dirty="0">
                    <a:solidFill>
                      <a:srgbClr val="000000"/>
                    </a:solidFill>
                    <a:latin typeface="Times"/>
                    <a:cs typeface="Times"/>
                  </a:rPr>
                  <a:t>Tender </a:t>
                </a:r>
              </a:p>
              <a:p>
                <a:pPr algn="r"/>
                <a:r>
                  <a:rPr lang="en-US" sz="1400" dirty="0">
                    <a:solidFill>
                      <a:srgbClr val="000000"/>
                    </a:solidFill>
                    <a:latin typeface="Times"/>
                    <a:cs typeface="Times"/>
                  </a:rPr>
                  <a:t>for the series</a:t>
                </a:r>
              </a:p>
            </p:txBody>
          </p:sp>
        </p:grpSp>
        <p:cxnSp>
          <p:nvCxnSpPr>
            <p:cNvPr id="20" name="Straight Arrow Connector 19">
              <a:extLst>
                <a:ext uri="{FF2B5EF4-FFF2-40B4-BE49-F238E27FC236}">
                  <a16:creationId xmlns:a16="http://schemas.microsoft.com/office/drawing/2014/main" id="{81F40B7D-9391-01DC-D99B-65A1202BBEDA}"/>
                </a:ext>
              </a:extLst>
            </p:cNvPr>
            <p:cNvCxnSpPr>
              <a:cxnSpLocks/>
            </p:cNvCxnSpPr>
            <p:nvPr/>
          </p:nvCxnSpPr>
          <p:spPr>
            <a:xfrm flipV="1">
              <a:off x="1620812" y="2897659"/>
              <a:ext cx="0" cy="2797137"/>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A0A8C373-652A-C2FB-9F77-164A04FE0CD4}"/>
                </a:ext>
              </a:extLst>
            </p:cNvPr>
            <p:cNvSpPr txBox="1"/>
            <p:nvPr/>
          </p:nvSpPr>
          <p:spPr>
            <a:xfrm>
              <a:off x="1622458" y="3053758"/>
              <a:ext cx="1191236" cy="523220"/>
            </a:xfrm>
            <a:prstGeom prst="rect">
              <a:avLst/>
            </a:prstGeom>
            <a:noFill/>
            <a:ln w="12700">
              <a:solidFill>
                <a:schemeClr val="tx1"/>
              </a:solidFill>
            </a:ln>
          </p:spPr>
          <p:txBody>
            <a:bodyPr wrap="square" rtlCol="0">
              <a:spAutoFit/>
            </a:bodyPr>
            <a:lstStyle/>
            <a:p>
              <a:r>
                <a:rPr lang="en-US" sz="1400" dirty="0">
                  <a:solidFill>
                    <a:srgbClr val="000000"/>
                  </a:solidFill>
                  <a:latin typeface="Times"/>
                  <a:cs typeface="Times"/>
                </a:rPr>
                <a:t>First selection </a:t>
              </a:r>
            </a:p>
            <a:p>
              <a:r>
                <a:rPr lang="en-US" sz="1400" dirty="0">
                  <a:solidFill>
                    <a:srgbClr val="000000"/>
                  </a:solidFill>
                  <a:latin typeface="Times"/>
                  <a:cs typeface="Times"/>
                </a:rPr>
                <a:t>of design </a:t>
              </a:r>
            </a:p>
          </p:txBody>
        </p:sp>
      </p:grpSp>
      <p:sp>
        <p:nvSpPr>
          <p:cNvPr id="51" name="TextBox 50">
            <a:extLst>
              <a:ext uri="{FF2B5EF4-FFF2-40B4-BE49-F238E27FC236}">
                <a16:creationId xmlns:a16="http://schemas.microsoft.com/office/drawing/2014/main" id="{18079A0B-B735-9ADC-AA4C-26E4E89A95A3}"/>
              </a:ext>
            </a:extLst>
          </p:cNvPr>
          <p:cNvSpPr txBox="1"/>
          <p:nvPr/>
        </p:nvSpPr>
        <p:spPr>
          <a:xfrm>
            <a:off x="7376587" y="5951713"/>
            <a:ext cx="3973460" cy="276999"/>
          </a:xfrm>
          <a:prstGeom prst="rect">
            <a:avLst/>
          </a:prstGeom>
          <a:noFill/>
        </p:spPr>
        <p:txBody>
          <a:bodyPr wrap="none" rtlCol="0">
            <a:spAutoFit/>
          </a:bodyPr>
          <a:lstStyle/>
          <a:p>
            <a:r>
              <a:rPr lang="en-US" sz="1200" dirty="0">
                <a:latin typeface="Times" panose="02020603050405020304" pitchFamily="18" charset="0"/>
                <a:cs typeface="Times" panose="02020603050405020304" pitchFamily="18" charset="0"/>
              </a:rPr>
              <a:t>Nb</a:t>
            </a:r>
            <a:r>
              <a:rPr lang="en-US" sz="1200" baseline="-25000" dirty="0">
                <a:latin typeface="Times" panose="02020603050405020304" pitchFamily="18" charset="0"/>
                <a:cs typeface="Times" panose="02020603050405020304" pitchFamily="18" charset="0"/>
              </a:rPr>
              <a:t>3</a:t>
            </a:r>
            <a:r>
              <a:rPr lang="en-US" sz="1200" dirty="0">
                <a:latin typeface="Times" panose="02020603050405020304" pitchFamily="18" charset="0"/>
                <a:cs typeface="Times" panose="02020603050405020304" pitchFamily="18" charset="0"/>
              </a:rPr>
              <a:t>Sn timeline for FCC-</a:t>
            </a:r>
            <a:r>
              <a:rPr lang="en-US" sz="1200" dirty="0" err="1">
                <a:latin typeface="Times" panose="02020603050405020304" pitchFamily="18" charset="0"/>
                <a:cs typeface="Times" panose="02020603050405020304" pitchFamily="18" charset="0"/>
              </a:rPr>
              <a:t>hh</a:t>
            </a:r>
            <a:r>
              <a:rPr lang="en-US" sz="1200" dirty="0">
                <a:latin typeface="Times" panose="02020603050405020304" pitchFamily="18" charset="0"/>
                <a:cs typeface="Times" panose="02020603050405020304" pitchFamily="18" charset="0"/>
              </a:rPr>
              <a:t> </a:t>
            </a:r>
            <a:r>
              <a:rPr lang="en-US" sz="1200" dirty="0">
                <a:solidFill>
                  <a:srgbClr val="00B050"/>
                </a:solidFill>
                <a:latin typeface="Times" panose="02020603050405020304" pitchFamily="18" charset="0"/>
                <a:cs typeface="Times" panose="02020603050405020304" pitchFamily="18" charset="0"/>
              </a:rPr>
              <a:t>[January 2024, E. Todesco, et al.]</a:t>
            </a:r>
            <a:endParaRPr lang="en-GB" sz="1200" dirty="0">
              <a:solidFill>
                <a:srgbClr val="00B050"/>
              </a:solidFill>
              <a:latin typeface="Times" panose="02020603050405020304" pitchFamily="18" charset="0"/>
              <a:cs typeface="Times" panose="02020603050405020304" pitchFamily="18" charset="0"/>
            </a:endParaRPr>
          </a:p>
        </p:txBody>
      </p:sp>
      <p:pic>
        <p:nvPicPr>
          <p:cNvPr id="65" name="Content Placeholder 38" descr="A logo with blue text&#10;&#10;Description automatically generated">
            <a:extLst>
              <a:ext uri="{FF2B5EF4-FFF2-40B4-BE49-F238E27FC236}">
                <a16:creationId xmlns:a16="http://schemas.microsoft.com/office/drawing/2014/main" id="{DCA812C0-13EE-EFBF-BB35-B77044BC59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64" name="Date Placeholder 3">
            <a:extLst>
              <a:ext uri="{FF2B5EF4-FFF2-40B4-BE49-F238E27FC236}">
                <a16:creationId xmlns:a16="http://schemas.microsoft.com/office/drawing/2014/main" id="{7813A77B-CCFF-1EBE-1E8E-72E76C57061C}"/>
              </a:ext>
            </a:extLst>
          </p:cNvPr>
          <p:cNvSpPr txBox="1">
            <a:spLocks/>
          </p:cNvSpPr>
          <p:nvPr/>
        </p:nvSpPr>
        <p:spPr>
          <a:xfrm>
            <a:off x="3559405" y="6378349"/>
            <a:ext cx="699857"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23/06/2025</a:t>
            </a:r>
            <a:endParaRPr lang="en-US" dirty="0"/>
          </a:p>
        </p:txBody>
      </p:sp>
      <p:sp>
        <p:nvSpPr>
          <p:cNvPr id="66" name="Footer Placeholder 5">
            <a:extLst>
              <a:ext uri="{FF2B5EF4-FFF2-40B4-BE49-F238E27FC236}">
                <a16:creationId xmlns:a16="http://schemas.microsoft.com/office/drawing/2014/main" id="{6275058A-A2C5-D6D7-7D96-ED87CE0308D2}"/>
              </a:ext>
            </a:extLst>
          </p:cNvPr>
          <p:cNvSpPr txBox="1">
            <a:spLocks/>
          </p:cNvSpPr>
          <p:nvPr/>
        </p:nvSpPr>
        <p:spPr>
          <a:xfrm>
            <a:off x="4428328" y="6383847"/>
            <a:ext cx="657222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High Field Magnets – Open Symposium ESPP, Venice</a:t>
            </a:r>
            <a:endParaRPr lang="en-US" dirty="0"/>
          </a:p>
        </p:txBody>
      </p:sp>
      <p:cxnSp>
        <p:nvCxnSpPr>
          <p:cNvPr id="72" name="Straight Arrow Connector 71">
            <a:extLst>
              <a:ext uri="{FF2B5EF4-FFF2-40B4-BE49-F238E27FC236}">
                <a16:creationId xmlns:a16="http://schemas.microsoft.com/office/drawing/2014/main" id="{F16D6FB9-F57A-179C-6B06-2BFD183E6E77}"/>
              </a:ext>
            </a:extLst>
          </p:cNvPr>
          <p:cNvCxnSpPr>
            <a:cxnSpLocks/>
          </p:cNvCxnSpPr>
          <p:nvPr/>
        </p:nvCxnSpPr>
        <p:spPr>
          <a:xfrm flipV="1">
            <a:off x="3501275" y="4033329"/>
            <a:ext cx="0" cy="1850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9F739824-BA26-43CC-49D1-B5BB4F509C8C}"/>
              </a:ext>
            </a:extLst>
          </p:cNvPr>
          <p:cNvSpPr txBox="1"/>
          <p:nvPr/>
        </p:nvSpPr>
        <p:spPr>
          <a:xfrm>
            <a:off x="3513218" y="4172905"/>
            <a:ext cx="745303" cy="646331"/>
          </a:xfrm>
          <a:prstGeom prst="rect">
            <a:avLst/>
          </a:prstGeom>
          <a:noFill/>
          <a:ln>
            <a:solidFill>
              <a:schemeClr val="tx1"/>
            </a:solidFill>
          </a:ln>
        </p:spPr>
        <p:txBody>
          <a:bodyPr wrap="square" lIns="0" tIns="0" rIns="0" bIns="0" rtlCol="0">
            <a:spAutoFit/>
          </a:bodyPr>
          <a:lstStyle/>
          <a:p>
            <a:pPr algn="l"/>
            <a:r>
              <a:rPr lang="fr-CH" sz="1400" dirty="0">
                <a:solidFill>
                  <a:schemeClr val="tx2"/>
                </a:solidFill>
                <a:latin typeface="Times" panose="02020603050405020304" pitchFamily="18" charset="0"/>
                <a:cs typeface="Times" panose="02020603050405020304" pitchFamily="18" charset="0"/>
              </a:rPr>
              <a:t>Feedback</a:t>
            </a:r>
          </a:p>
          <a:p>
            <a:pPr algn="l"/>
            <a:r>
              <a:rPr lang="fr-CH" sz="1400" dirty="0">
                <a:solidFill>
                  <a:schemeClr val="tx2"/>
                </a:solidFill>
                <a:latin typeface="Times" panose="02020603050405020304" pitchFamily="18" charset="0"/>
                <a:cs typeface="Times" panose="02020603050405020304" pitchFamily="18" charset="0"/>
              </a:rPr>
              <a:t>HL-LHC </a:t>
            </a:r>
            <a:r>
              <a:rPr lang="fr-CH" sz="1400" dirty="0" err="1">
                <a:solidFill>
                  <a:schemeClr val="tx2"/>
                </a:solidFill>
                <a:latin typeface="Times" panose="02020603050405020304" pitchFamily="18" charset="0"/>
                <a:cs typeface="Times" panose="02020603050405020304" pitchFamily="18" charset="0"/>
              </a:rPr>
              <a:t>operation</a:t>
            </a:r>
            <a:endParaRPr lang="en-GB" sz="1400" dirty="0">
              <a:solidFill>
                <a:schemeClr val="tx2"/>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009777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8666-A27D-88FD-318E-C603E2F435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88F746-2673-77CE-6DE3-C59FC3C03B97}"/>
              </a:ext>
            </a:extLst>
          </p:cNvPr>
          <p:cNvSpPr>
            <a:spLocks noGrp="1"/>
          </p:cNvSpPr>
          <p:nvPr>
            <p:ph idx="1"/>
          </p:nvPr>
        </p:nvSpPr>
        <p:spPr>
          <a:xfrm>
            <a:off x="407989" y="1282982"/>
            <a:ext cx="11376024" cy="4608512"/>
          </a:xfrm>
        </p:spPr>
        <p:txBody>
          <a:bodyPr/>
          <a:lstStyle/>
          <a:p>
            <a:pPr marL="342900" indent="-342900" defTabSz="457200">
              <a:spcBef>
                <a:spcPct val="20000"/>
              </a:spcBef>
              <a:buClr>
                <a:schemeClr val="accent6"/>
              </a:buClr>
              <a:buFont typeface="Wingdings" charset="2"/>
              <a:buChar char="§"/>
            </a:pPr>
            <a:r>
              <a:rPr lang="en-GB" sz="1800" b="0" dirty="0"/>
              <a:t>Select the design by 2028/29 (first indications from HFM tests in 2026-2027)</a:t>
            </a:r>
          </a:p>
          <a:p>
            <a:pPr marL="342900" indent="-342900" defTabSz="457200">
              <a:spcBef>
                <a:spcPct val="20000"/>
              </a:spcBef>
              <a:buClr>
                <a:schemeClr val="accent6"/>
              </a:buClr>
              <a:buFont typeface="Wingdings" charset="2"/>
              <a:buChar char="§"/>
            </a:pPr>
            <a:r>
              <a:rPr lang="en-GB" sz="1800" b="0" dirty="0"/>
              <a:t>Short model program to verify reproducibility and optimize manufacturing processes: in 2029-2031</a:t>
            </a:r>
          </a:p>
          <a:p>
            <a:pPr marL="342900" indent="-342900" defTabSz="457200">
              <a:spcBef>
                <a:spcPct val="20000"/>
              </a:spcBef>
              <a:buClr>
                <a:schemeClr val="accent6"/>
              </a:buClr>
              <a:buFont typeface="Wingdings" charset="2"/>
              <a:buChar char="§"/>
            </a:pPr>
            <a:r>
              <a:rPr lang="en-GB" sz="1800" b="0" dirty="0"/>
              <a:t>Scaling in length in two steps: TRL 7 achieved between 2032 and 2040</a:t>
            </a:r>
          </a:p>
          <a:p>
            <a:pPr marL="342900" indent="-342900" defTabSz="457200">
              <a:spcBef>
                <a:spcPct val="20000"/>
              </a:spcBef>
              <a:buClr>
                <a:schemeClr val="accent6"/>
              </a:buClr>
              <a:buFont typeface="Wingdings" charset="2"/>
              <a:buChar char="§"/>
            </a:pPr>
            <a:r>
              <a:rPr lang="en-GB" sz="1800" b="0" dirty="0"/>
              <a:t>Industrialization for final magnets, with pre-series</a:t>
            </a:r>
          </a:p>
          <a:p>
            <a:pPr marL="342900" indent="-342900" defTabSz="457200">
              <a:spcBef>
                <a:spcPct val="20000"/>
              </a:spcBef>
              <a:buClr>
                <a:schemeClr val="accent6"/>
              </a:buClr>
              <a:buFont typeface="Wingdings" charset="2"/>
              <a:buChar char="§"/>
            </a:pPr>
            <a:r>
              <a:rPr lang="en-GB" sz="1800" b="0" dirty="0"/>
              <a:t>9 years of production, installation and commissioning in parallel</a:t>
            </a:r>
          </a:p>
        </p:txBody>
      </p:sp>
      <p:sp>
        <p:nvSpPr>
          <p:cNvPr id="7" name="Title 1">
            <a:extLst>
              <a:ext uri="{FF2B5EF4-FFF2-40B4-BE49-F238E27FC236}">
                <a16:creationId xmlns:a16="http://schemas.microsoft.com/office/drawing/2014/main" id="{3855F003-0F5B-06FE-B907-358F6E09F363}"/>
              </a:ext>
            </a:extLst>
          </p:cNvPr>
          <p:cNvSpPr>
            <a:spLocks noGrp="1"/>
          </p:cNvSpPr>
          <p:nvPr>
            <p:ph type="title"/>
          </p:nvPr>
        </p:nvSpPr>
        <p:spPr/>
        <p:txBody>
          <a:bodyPr vert="horz" lIns="0" tIns="0" rIns="0" bIns="0" rtlCol="0" anchor="t" anchorCtr="0">
            <a:normAutofit/>
          </a:bodyPr>
          <a:lstStyle/>
          <a:p>
            <a:r>
              <a:rPr lang="en-US" sz="3200" dirty="0"/>
              <a:t>Timeline for LTS</a:t>
            </a:r>
          </a:p>
        </p:txBody>
      </p:sp>
      <p:sp>
        <p:nvSpPr>
          <p:cNvPr id="4" name="Date Placeholder 3">
            <a:extLst>
              <a:ext uri="{FF2B5EF4-FFF2-40B4-BE49-F238E27FC236}">
                <a16:creationId xmlns:a16="http://schemas.microsoft.com/office/drawing/2014/main" id="{3794ECAF-29E5-375E-A822-05A25AA76BEA}"/>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Date:</a:t>
            </a:r>
            <a:endParaRPr lang="en-US" sz="11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4F80F1C2-48A0-BA64-FE81-9B1FC552A061}"/>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Author:</a:t>
            </a:r>
            <a:endParaRPr lang="en-US" sz="11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59706124-6CDD-62F3-59EC-827B8BAE6231}"/>
              </a:ext>
            </a:extLst>
          </p:cNvPr>
          <p:cNvSpPr>
            <a:spLocks noGrp="1"/>
          </p:cNvSpPr>
          <p:nvPr>
            <p:ph type="sldNum" sz="quarter" idx="12"/>
          </p:nvPr>
        </p:nvSpPr>
        <p:spPr/>
        <p:txBody>
          <a:bodyPr/>
          <a:lstStyle/>
          <a:p>
            <a:fld id="{17918391-D411-FE40-AAD7-861AE5233E0E}" type="slidenum">
              <a:rPr lang="en-US" sz="1100" smtClean="0">
                <a:latin typeface="Times New Roman" panose="02020603050405020304" pitchFamily="18" charset="0"/>
                <a:cs typeface="Times New Roman" panose="02020603050405020304" pitchFamily="18" charset="0"/>
              </a:rPr>
              <a:pPr/>
              <a:t>14</a:t>
            </a:fld>
            <a:endParaRPr lang="en-US" sz="1100" dirty="0">
              <a:latin typeface="Times New Roman" panose="02020603050405020304" pitchFamily="18" charset="0"/>
              <a:cs typeface="Times New Roman" panose="02020603050405020304" pitchFamily="18" charset="0"/>
            </a:endParaRPr>
          </a:p>
        </p:txBody>
      </p:sp>
      <p:sp>
        <p:nvSpPr>
          <p:cNvPr id="11" name="Chevron 10">
            <a:extLst>
              <a:ext uri="{FF2B5EF4-FFF2-40B4-BE49-F238E27FC236}">
                <a16:creationId xmlns:a16="http://schemas.microsoft.com/office/drawing/2014/main" id="{80C73FD4-A22C-1E4E-A2FF-80189EF5FA8C}"/>
              </a:ext>
            </a:extLst>
          </p:cNvPr>
          <p:cNvSpPr/>
          <p:nvPr/>
        </p:nvSpPr>
        <p:spPr>
          <a:xfrm>
            <a:off x="-69021" y="4709819"/>
            <a:ext cx="2026334" cy="876189"/>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Times"/>
                <a:cs typeface="Times"/>
              </a:rPr>
              <a:t>Ongoing </a:t>
            </a:r>
          </a:p>
          <a:p>
            <a:pPr algn="ctr"/>
            <a:r>
              <a:rPr lang="en-US" sz="1200" dirty="0">
                <a:solidFill>
                  <a:schemeClr val="tx1"/>
                </a:solidFill>
                <a:latin typeface="Times"/>
                <a:cs typeface="Times"/>
              </a:rPr>
              <a:t>12 T and 14 T short models </a:t>
            </a:r>
          </a:p>
        </p:txBody>
      </p:sp>
      <p:sp>
        <p:nvSpPr>
          <p:cNvPr id="12" name="Chevron 11">
            <a:extLst>
              <a:ext uri="{FF2B5EF4-FFF2-40B4-BE49-F238E27FC236}">
                <a16:creationId xmlns:a16="http://schemas.microsoft.com/office/drawing/2014/main" id="{DBBA124A-D194-71D5-CA30-E2A09E8E3EA5}"/>
              </a:ext>
            </a:extLst>
          </p:cNvPr>
          <p:cNvSpPr/>
          <p:nvPr/>
        </p:nvSpPr>
        <p:spPr>
          <a:xfrm>
            <a:off x="1265780" y="3753013"/>
            <a:ext cx="2003109" cy="90868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4D4D4D"/>
                </a:solidFill>
                <a:latin typeface="Times"/>
                <a:cs typeface="Times"/>
              </a:rPr>
              <a:t>Short model program on two selected designs</a:t>
            </a:r>
          </a:p>
          <a:p>
            <a:pPr algn="ctr"/>
            <a:r>
              <a:rPr lang="en-US" sz="1200" dirty="0">
                <a:solidFill>
                  <a:srgbClr val="4D4D4D"/>
                </a:solidFill>
                <a:latin typeface="Times"/>
                <a:cs typeface="Times"/>
              </a:rPr>
              <a:t>(&gt;5 each type)</a:t>
            </a:r>
          </a:p>
        </p:txBody>
      </p:sp>
      <p:cxnSp>
        <p:nvCxnSpPr>
          <p:cNvPr id="13" name="Straight Arrow Connector 12">
            <a:extLst>
              <a:ext uri="{FF2B5EF4-FFF2-40B4-BE49-F238E27FC236}">
                <a16:creationId xmlns:a16="http://schemas.microsoft.com/office/drawing/2014/main" id="{73FBF687-3BC8-9D2F-8581-6D211D4E9C62}"/>
              </a:ext>
            </a:extLst>
          </p:cNvPr>
          <p:cNvCxnSpPr>
            <a:cxnSpLocks/>
          </p:cNvCxnSpPr>
          <p:nvPr/>
        </p:nvCxnSpPr>
        <p:spPr>
          <a:xfrm flipV="1">
            <a:off x="2840052" y="4709819"/>
            <a:ext cx="0" cy="1002422"/>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B070580-E16C-1A58-C69D-D2F51A03D05F}"/>
              </a:ext>
            </a:extLst>
          </p:cNvPr>
          <p:cNvSpPr txBox="1"/>
          <p:nvPr/>
        </p:nvSpPr>
        <p:spPr>
          <a:xfrm>
            <a:off x="2840052" y="4930034"/>
            <a:ext cx="1928733" cy="523220"/>
          </a:xfrm>
          <a:prstGeom prst="rect">
            <a:avLst/>
          </a:prstGeom>
          <a:noFill/>
          <a:ln w="12700">
            <a:solidFill>
              <a:schemeClr val="tx1"/>
            </a:solidFill>
          </a:ln>
        </p:spPr>
        <p:txBody>
          <a:bodyPr wrap="none" rtlCol="0">
            <a:spAutoFit/>
          </a:bodyPr>
          <a:lstStyle/>
          <a:p>
            <a:r>
              <a:rPr lang="en-US" sz="1400" dirty="0">
                <a:solidFill>
                  <a:srgbClr val="000000"/>
                </a:solidFill>
                <a:latin typeface="Times"/>
                <a:cs typeface="Times"/>
              </a:rPr>
              <a:t>Selection of final design </a:t>
            </a:r>
          </a:p>
          <a:p>
            <a:r>
              <a:rPr lang="en-US" sz="1400" dirty="0">
                <a:solidFill>
                  <a:srgbClr val="000000"/>
                </a:solidFill>
                <a:latin typeface="Times"/>
                <a:cs typeface="Times"/>
              </a:rPr>
              <a:t>to start long magnets</a:t>
            </a:r>
          </a:p>
        </p:txBody>
      </p:sp>
      <p:sp>
        <p:nvSpPr>
          <p:cNvPr id="21" name="Rectangle 20">
            <a:extLst>
              <a:ext uri="{FF2B5EF4-FFF2-40B4-BE49-F238E27FC236}">
                <a16:creationId xmlns:a16="http://schemas.microsoft.com/office/drawing/2014/main" id="{56800C81-229F-AD09-29F0-76390CDD037A}"/>
              </a:ext>
            </a:extLst>
          </p:cNvPr>
          <p:cNvSpPr/>
          <p:nvPr/>
        </p:nvSpPr>
        <p:spPr>
          <a:xfrm>
            <a:off x="5633" y="57068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`25</a:t>
            </a:r>
          </a:p>
        </p:txBody>
      </p:sp>
      <p:sp>
        <p:nvSpPr>
          <p:cNvPr id="22" name="Rectangle 21">
            <a:extLst>
              <a:ext uri="{FF2B5EF4-FFF2-40B4-BE49-F238E27FC236}">
                <a16:creationId xmlns:a16="http://schemas.microsoft.com/office/drawing/2014/main" id="{5BC995A6-3A73-9AE3-9982-F2986082844A}"/>
              </a:ext>
            </a:extLst>
          </p:cNvPr>
          <p:cNvSpPr/>
          <p:nvPr/>
        </p:nvSpPr>
        <p:spPr>
          <a:xfrm>
            <a:off x="411106" y="571518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`26</a:t>
            </a:r>
          </a:p>
        </p:txBody>
      </p:sp>
      <p:sp>
        <p:nvSpPr>
          <p:cNvPr id="23" name="Rectangle 22">
            <a:extLst>
              <a:ext uri="{FF2B5EF4-FFF2-40B4-BE49-F238E27FC236}">
                <a16:creationId xmlns:a16="http://schemas.microsoft.com/office/drawing/2014/main" id="{30481B6C-E223-E90D-2AA0-814DB906CC22}"/>
              </a:ext>
            </a:extLst>
          </p:cNvPr>
          <p:cNvSpPr/>
          <p:nvPr/>
        </p:nvSpPr>
        <p:spPr>
          <a:xfrm>
            <a:off x="809652" y="571518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`27</a:t>
            </a:r>
          </a:p>
        </p:txBody>
      </p:sp>
      <p:sp>
        <p:nvSpPr>
          <p:cNvPr id="24" name="Rectangle 23">
            <a:extLst>
              <a:ext uri="{FF2B5EF4-FFF2-40B4-BE49-F238E27FC236}">
                <a16:creationId xmlns:a16="http://schemas.microsoft.com/office/drawing/2014/main" id="{9AD0BEB5-74A1-9314-42BA-730E20BA1CED}"/>
              </a:ext>
            </a:extLst>
          </p:cNvPr>
          <p:cNvSpPr/>
          <p:nvPr/>
        </p:nvSpPr>
        <p:spPr>
          <a:xfrm>
            <a:off x="1215232" y="571518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`28</a:t>
            </a:r>
          </a:p>
        </p:txBody>
      </p:sp>
      <p:sp>
        <p:nvSpPr>
          <p:cNvPr id="25" name="Rectangle 24">
            <a:extLst>
              <a:ext uri="{FF2B5EF4-FFF2-40B4-BE49-F238E27FC236}">
                <a16:creationId xmlns:a16="http://schemas.microsoft.com/office/drawing/2014/main" id="{92E01C9E-DE0E-24B9-589E-BB004AD1F428}"/>
              </a:ext>
            </a:extLst>
          </p:cNvPr>
          <p:cNvSpPr/>
          <p:nvPr/>
        </p:nvSpPr>
        <p:spPr>
          <a:xfrm>
            <a:off x="1620812" y="571518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`29</a:t>
            </a:r>
          </a:p>
        </p:txBody>
      </p:sp>
      <p:sp>
        <p:nvSpPr>
          <p:cNvPr id="26" name="Rectangle 25">
            <a:extLst>
              <a:ext uri="{FF2B5EF4-FFF2-40B4-BE49-F238E27FC236}">
                <a16:creationId xmlns:a16="http://schemas.microsoft.com/office/drawing/2014/main" id="{C56650C3-959F-CC15-3B4C-1893E1B7C8B2}"/>
              </a:ext>
            </a:extLst>
          </p:cNvPr>
          <p:cNvSpPr/>
          <p:nvPr/>
        </p:nvSpPr>
        <p:spPr>
          <a:xfrm>
            <a:off x="2019363" y="571518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`30</a:t>
            </a:r>
          </a:p>
        </p:txBody>
      </p:sp>
      <p:sp>
        <p:nvSpPr>
          <p:cNvPr id="27" name="Rectangle 26">
            <a:extLst>
              <a:ext uri="{FF2B5EF4-FFF2-40B4-BE49-F238E27FC236}">
                <a16:creationId xmlns:a16="http://schemas.microsoft.com/office/drawing/2014/main" id="{B2CC7580-5ED9-31FC-11A8-088927EC69A7}"/>
              </a:ext>
            </a:extLst>
          </p:cNvPr>
          <p:cNvSpPr/>
          <p:nvPr/>
        </p:nvSpPr>
        <p:spPr>
          <a:xfrm>
            <a:off x="2416353" y="571518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`31</a:t>
            </a:r>
          </a:p>
        </p:txBody>
      </p:sp>
      <p:sp>
        <p:nvSpPr>
          <p:cNvPr id="28" name="Rectangle 27">
            <a:extLst>
              <a:ext uri="{FF2B5EF4-FFF2-40B4-BE49-F238E27FC236}">
                <a16:creationId xmlns:a16="http://schemas.microsoft.com/office/drawing/2014/main" id="{ADF5BA2B-C9A5-101A-2943-455B18E36DE8}"/>
              </a:ext>
            </a:extLst>
          </p:cNvPr>
          <p:cNvSpPr/>
          <p:nvPr/>
        </p:nvSpPr>
        <p:spPr>
          <a:xfrm>
            <a:off x="2824714" y="5715927"/>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`32</a:t>
            </a:r>
          </a:p>
        </p:txBody>
      </p:sp>
      <p:sp>
        <p:nvSpPr>
          <p:cNvPr id="29" name="Rectangle 28">
            <a:extLst>
              <a:ext uri="{FF2B5EF4-FFF2-40B4-BE49-F238E27FC236}">
                <a16:creationId xmlns:a16="http://schemas.microsoft.com/office/drawing/2014/main" id="{D075BD61-B222-4C3A-DC2F-9EE0DEBF1AA9}"/>
              </a:ext>
            </a:extLst>
          </p:cNvPr>
          <p:cNvSpPr/>
          <p:nvPr/>
        </p:nvSpPr>
        <p:spPr>
          <a:xfrm>
            <a:off x="3258462" y="5720085"/>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`33</a:t>
            </a:r>
          </a:p>
        </p:txBody>
      </p:sp>
      <p:sp>
        <p:nvSpPr>
          <p:cNvPr id="30" name="Rectangle 29">
            <a:extLst>
              <a:ext uri="{FF2B5EF4-FFF2-40B4-BE49-F238E27FC236}">
                <a16:creationId xmlns:a16="http://schemas.microsoft.com/office/drawing/2014/main" id="{6947AEEE-ABC8-00AE-A406-DDB67A276F4F}"/>
              </a:ext>
            </a:extLst>
          </p:cNvPr>
          <p:cNvSpPr/>
          <p:nvPr/>
        </p:nvSpPr>
        <p:spPr>
          <a:xfrm>
            <a:off x="3699611" y="571660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`34</a:t>
            </a:r>
          </a:p>
        </p:txBody>
      </p:sp>
      <p:sp>
        <p:nvSpPr>
          <p:cNvPr id="31" name="Rectangle 30">
            <a:extLst>
              <a:ext uri="{FF2B5EF4-FFF2-40B4-BE49-F238E27FC236}">
                <a16:creationId xmlns:a16="http://schemas.microsoft.com/office/drawing/2014/main" id="{E8C96513-05DF-FA29-14C4-B6D2401E77C5}"/>
              </a:ext>
            </a:extLst>
          </p:cNvPr>
          <p:cNvSpPr/>
          <p:nvPr/>
        </p:nvSpPr>
        <p:spPr>
          <a:xfrm>
            <a:off x="4122473" y="5710708"/>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`35</a:t>
            </a:r>
          </a:p>
        </p:txBody>
      </p:sp>
      <p:sp>
        <p:nvSpPr>
          <p:cNvPr id="32" name="Rectangle 31">
            <a:extLst>
              <a:ext uri="{FF2B5EF4-FFF2-40B4-BE49-F238E27FC236}">
                <a16:creationId xmlns:a16="http://schemas.microsoft.com/office/drawing/2014/main" id="{03AD7A33-F3F6-E5DB-2AD8-72C08D2C3DE3}"/>
              </a:ext>
            </a:extLst>
          </p:cNvPr>
          <p:cNvSpPr/>
          <p:nvPr/>
        </p:nvSpPr>
        <p:spPr>
          <a:xfrm>
            <a:off x="4545335" y="5713195"/>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`36</a:t>
            </a:r>
          </a:p>
        </p:txBody>
      </p:sp>
      <p:sp>
        <p:nvSpPr>
          <p:cNvPr id="33" name="Rectangle 32">
            <a:extLst>
              <a:ext uri="{FF2B5EF4-FFF2-40B4-BE49-F238E27FC236}">
                <a16:creationId xmlns:a16="http://schemas.microsoft.com/office/drawing/2014/main" id="{93BD7A5E-C16C-82B5-D548-E995F9E6DF0C}"/>
              </a:ext>
            </a:extLst>
          </p:cNvPr>
          <p:cNvSpPr/>
          <p:nvPr/>
        </p:nvSpPr>
        <p:spPr>
          <a:xfrm>
            <a:off x="4965694" y="5710083"/>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`37</a:t>
            </a:r>
          </a:p>
        </p:txBody>
      </p:sp>
      <p:sp>
        <p:nvSpPr>
          <p:cNvPr id="34" name="Rectangle 33">
            <a:extLst>
              <a:ext uri="{FF2B5EF4-FFF2-40B4-BE49-F238E27FC236}">
                <a16:creationId xmlns:a16="http://schemas.microsoft.com/office/drawing/2014/main" id="{6F6CD51C-50F6-1DC0-87DC-667C23F3637F}"/>
              </a:ext>
            </a:extLst>
          </p:cNvPr>
          <p:cNvSpPr/>
          <p:nvPr/>
        </p:nvSpPr>
        <p:spPr>
          <a:xfrm>
            <a:off x="5386053" y="5712682"/>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`38</a:t>
            </a:r>
          </a:p>
        </p:txBody>
      </p:sp>
      <p:sp>
        <p:nvSpPr>
          <p:cNvPr id="35" name="Rectangle 34">
            <a:extLst>
              <a:ext uri="{FF2B5EF4-FFF2-40B4-BE49-F238E27FC236}">
                <a16:creationId xmlns:a16="http://schemas.microsoft.com/office/drawing/2014/main" id="{50A7F546-F537-95D0-2114-A979D0092224}"/>
              </a:ext>
            </a:extLst>
          </p:cNvPr>
          <p:cNvSpPr/>
          <p:nvPr/>
        </p:nvSpPr>
        <p:spPr>
          <a:xfrm>
            <a:off x="5807369" y="5716665"/>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`39</a:t>
            </a:r>
          </a:p>
        </p:txBody>
      </p:sp>
      <p:sp>
        <p:nvSpPr>
          <p:cNvPr id="36" name="Rectangle 35">
            <a:extLst>
              <a:ext uri="{FF2B5EF4-FFF2-40B4-BE49-F238E27FC236}">
                <a16:creationId xmlns:a16="http://schemas.microsoft.com/office/drawing/2014/main" id="{CB7E8FC6-A9FF-A8D1-8B25-6D9F2F4FC62E}"/>
              </a:ext>
            </a:extLst>
          </p:cNvPr>
          <p:cNvSpPr/>
          <p:nvPr/>
        </p:nvSpPr>
        <p:spPr>
          <a:xfrm>
            <a:off x="6232076" y="5720126"/>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`40</a:t>
            </a:r>
          </a:p>
        </p:txBody>
      </p:sp>
      <p:sp>
        <p:nvSpPr>
          <p:cNvPr id="37" name="Rectangle 36">
            <a:extLst>
              <a:ext uri="{FF2B5EF4-FFF2-40B4-BE49-F238E27FC236}">
                <a16:creationId xmlns:a16="http://schemas.microsoft.com/office/drawing/2014/main" id="{955DCE57-2E37-95A2-9737-F571624A9B4C}"/>
              </a:ext>
            </a:extLst>
          </p:cNvPr>
          <p:cNvSpPr/>
          <p:nvPr/>
        </p:nvSpPr>
        <p:spPr>
          <a:xfrm>
            <a:off x="6653562" y="571268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`41</a:t>
            </a:r>
          </a:p>
        </p:txBody>
      </p:sp>
      <p:sp>
        <p:nvSpPr>
          <p:cNvPr id="17" name="Rectangle 16">
            <a:extLst>
              <a:ext uri="{FF2B5EF4-FFF2-40B4-BE49-F238E27FC236}">
                <a16:creationId xmlns:a16="http://schemas.microsoft.com/office/drawing/2014/main" id="{9D515723-B2C0-B703-78B0-536E448D657C}"/>
              </a:ext>
            </a:extLst>
          </p:cNvPr>
          <p:cNvSpPr/>
          <p:nvPr/>
        </p:nvSpPr>
        <p:spPr>
          <a:xfrm>
            <a:off x="-2344" y="5946542"/>
            <a:ext cx="588768" cy="276999"/>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rgbClr val="000000"/>
                </a:solidFill>
                <a:latin typeface="Times"/>
                <a:cs typeface="Times"/>
              </a:rPr>
              <a:t>RunIII</a:t>
            </a:r>
            <a:endParaRPr lang="en-US" sz="1100" dirty="0">
              <a:solidFill>
                <a:srgbClr val="000000"/>
              </a:solidFill>
              <a:latin typeface="Times"/>
              <a:cs typeface="Times"/>
            </a:endParaRPr>
          </a:p>
        </p:txBody>
      </p:sp>
      <p:sp>
        <p:nvSpPr>
          <p:cNvPr id="18" name="Rectangle 17">
            <a:extLst>
              <a:ext uri="{FF2B5EF4-FFF2-40B4-BE49-F238E27FC236}">
                <a16:creationId xmlns:a16="http://schemas.microsoft.com/office/drawing/2014/main" id="{1F8DBA13-43CC-099B-CBB8-A88FAA9C82D1}"/>
              </a:ext>
            </a:extLst>
          </p:cNvPr>
          <p:cNvSpPr/>
          <p:nvPr/>
        </p:nvSpPr>
        <p:spPr>
          <a:xfrm>
            <a:off x="2172709" y="5969952"/>
            <a:ext cx="1526902" cy="24406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RunIV</a:t>
            </a:r>
            <a:endParaRPr lang="en-US" sz="1200" dirty="0">
              <a:solidFill>
                <a:srgbClr val="000000"/>
              </a:solidFill>
              <a:latin typeface="Times"/>
              <a:cs typeface="Times"/>
            </a:endParaRPr>
          </a:p>
        </p:txBody>
      </p:sp>
      <p:sp>
        <p:nvSpPr>
          <p:cNvPr id="19" name="Rectangle 18">
            <a:extLst>
              <a:ext uri="{FF2B5EF4-FFF2-40B4-BE49-F238E27FC236}">
                <a16:creationId xmlns:a16="http://schemas.microsoft.com/office/drawing/2014/main" id="{1CCE2997-4E4A-3F4D-B71B-A269F002789F}"/>
              </a:ext>
            </a:extLst>
          </p:cNvPr>
          <p:cNvSpPr/>
          <p:nvPr/>
        </p:nvSpPr>
        <p:spPr>
          <a:xfrm>
            <a:off x="4545335" y="5973148"/>
            <a:ext cx="2519939" cy="250393"/>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RunV</a:t>
            </a:r>
            <a:endParaRPr lang="en-US" sz="1200" dirty="0">
              <a:solidFill>
                <a:srgbClr val="000000"/>
              </a:solidFill>
              <a:latin typeface="Times"/>
              <a:cs typeface="Times"/>
            </a:endParaRPr>
          </a:p>
        </p:txBody>
      </p:sp>
      <p:sp>
        <p:nvSpPr>
          <p:cNvPr id="9" name="Chevron 7">
            <a:extLst>
              <a:ext uri="{FF2B5EF4-FFF2-40B4-BE49-F238E27FC236}">
                <a16:creationId xmlns:a16="http://schemas.microsoft.com/office/drawing/2014/main" id="{3E0D402A-9FC0-185C-3E1B-E50D7BA858C6}"/>
              </a:ext>
            </a:extLst>
          </p:cNvPr>
          <p:cNvSpPr/>
          <p:nvPr/>
        </p:nvSpPr>
        <p:spPr>
          <a:xfrm>
            <a:off x="3068521" y="3167659"/>
            <a:ext cx="2252612"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4D4D4D"/>
                </a:solidFill>
                <a:latin typeface="Times"/>
                <a:cs typeface="Times"/>
              </a:rPr>
              <a:t>5-m-long prototypes </a:t>
            </a:r>
          </a:p>
          <a:p>
            <a:pPr algn="ctr"/>
            <a:r>
              <a:rPr lang="en-US" sz="1400" dirty="0">
                <a:solidFill>
                  <a:srgbClr val="4D4D4D"/>
                </a:solidFill>
                <a:latin typeface="Times"/>
                <a:cs typeface="Times"/>
              </a:rPr>
              <a:t>(&gt;5 each type)</a:t>
            </a:r>
          </a:p>
        </p:txBody>
      </p:sp>
      <p:sp>
        <p:nvSpPr>
          <p:cNvPr id="10" name="Chevron 8">
            <a:extLst>
              <a:ext uri="{FF2B5EF4-FFF2-40B4-BE49-F238E27FC236}">
                <a16:creationId xmlns:a16="http://schemas.microsoft.com/office/drawing/2014/main" id="{908A99AB-5285-F28E-060A-F0C4C113365E}"/>
              </a:ext>
            </a:extLst>
          </p:cNvPr>
          <p:cNvSpPr/>
          <p:nvPr/>
        </p:nvSpPr>
        <p:spPr>
          <a:xfrm>
            <a:off x="4268788" y="4033329"/>
            <a:ext cx="2252612"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4D4D4D"/>
                </a:solidFill>
                <a:latin typeface="Times"/>
                <a:cs typeface="Times"/>
              </a:rPr>
              <a:t>15 m long prototypes with industry (&gt;5)</a:t>
            </a:r>
          </a:p>
        </p:txBody>
      </p:sp>
      <p:sp>
        <p:nvSpPr>
          <p:cNvPr id="39" name="Rectangle 38">
            <a:extLst>
              <a:ext uri="{FF2B5EF4-FFF2-40B4-BE49-F238E27FC236}">
                <a16:creationId xmlns:a16="http://schemas.microsoft.com/office/drawing/2014/main" id="{A23F3C24-E05B-2B61-D57E-95BC938E57CC}"/>
              </a:ext>
            </a:extLst>
          </p:cNvPr>
          <p:cNvSpPr/>
          <p:nvPr/>
        </p:nvSpPr>
        <p:spPr>
          <a:xfrm>
            <a:off x="7058055" y="570616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`42</a:t>
            </a:r>
          </a:p>
        </p:txBody>
      </p:sp>
      <p:sp>
        <p:nvSpPr>
          <p:cNvPr id="40" name="Rectangle 39">
            <a:extLst>
              <a:ext uri="{FF2B5EF4-FFF2-40B4-BE49-F238E27FC236}">
                <a16:creationId xmlns:a16="http://schemas.microsoft.com/office/drawing/2014/main" id="{F92406C2-3FFA-FBCE-0B34-0A4DFCD0F0E9}"/>
              </a:ext>
            </a:extLst>
          </p:cNvPr>
          <p:cNvSpPr/>
          <p:nvPr/>
        </p:nvSpPr>
        <p:spPr>
          <a:xfrm>
            <a:off x="7458707" y="5706294"/>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`43</a:t>
            </a:r>
          </a:p>
        </p:txBody>
      </p:sp>
      <p:sp>
        <p:nvSpPr>
          <p:cNvPr id="41" name="Rectangle 40">
            <a:extLst>
              <a:ext uri="{FF2B5EF4-FFF2-40B4-BE49-F238E27FC236}">
                <a16:creationId xmlns:a16="http://schemas.microsoft.com/office/drawing/2014/main" id="{E45F1348-CABD-9A1F-769C-114BFCE9567B}"/>
              </a:ext>
            </a:extLst>
          </p:cNvPr>
          <p:cNvSpPr/>
          <p:nvPr/>
        </p:nvSpPr>
        <p:spPr>
          <a:xfrm>
            <a:off x="7864876" y="570520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`44</a:t>
            </a:r>
          </a:p>
        </p:txBody>
      </p:sp>
      <p:sp>
        <p:nvSpPr>
          <p:cNvPr id="42" name="Rectangle 41">
            <a:extLst>
              <a:ext uri="{FF2B5EF4-FFF2-40B4-BE49-F238E27FC236}">
                <a16:creationId xmlns:a16="http://schemas.microsoft.com/office/drawing/2014/main" id="{A6FC2D27-5699-CAC1-466A-6C0CB42D2734}"/>
              </a:ext>
            </a:extLst>
          </p:cNvPr>
          <p:cNvSpPr/>
          <p:nvPr/>
        </p:nvSpPr>
        <p:spPr>
          <a:xfrm>
            <a:off x="8270248" y="570616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`45</a:t>
            </a:r>
          </a:p>
        </p:txBody>
      </p:sp>
      <p:sp>
        <p:nvSpPr>
          <p:cNvPr id="43" name="Rectangle 42">
            <a:extLst>
              <a:ext uri="{FF2B5EF4-FFF2-40B4-BE49-F238E27FC236}">
                <a16:creationId xmlns:a16="http://schemas.microsoft.com/office/drawing/2014/main" id="{FA711FB9-EBD0-0CF7-3724-FE547440DE60}"/>
              </a:ext>
            </a:extLst>
          </p:cNvPr>
          <p:cNvSpPr/>
          <p:nvPr/>
        </p:nvSpPr>
        <p:spPr>
          <a:xfrm>
            <a:off x="8667237" y="570616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`46</a:t>
            </a:r>
          </a:p>
        </p:txBody>
      </p:sp>
      <p:sp>
        <p:nvSpPr>
          <p:cNvPr id="44" name="Rectangle 43">
            <a:extLst>
              <a:ext uri="{FF2B5EF4-FFF2-40B4-BE49-F238E27FC236}">
                <a16:creationId xmlns:a16="http://schemas.microsoft.com/office/drawing/2014/main" id="{4897E553-BB5B-ADE3-8B68-FEAC23366834}"/>
              </a:ext>
            </a:extLst>
          </p:cNvPr>
          <p:cNvSpPr/>
          <p:nvPr/>
        </p:nvSpPr>
        <p:spPr>
          <a:xfrm>
            <a:off x="9072258" y="570579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`47</a:t>
            </a:r>
          </a:p>
        </p:txBody>
      </p:sp>
      <p:sp>
        <p:nvSpPr>
          <p:cNvPr id="46" name="Rectangle 45">
            <a:extLst>
              <a:ext uri="{FF2B5EF4-FFF2-40B4-BE49-F238E27FC236}">
                <a16:creationId xmlns:a16="http://schemas.microsoft.com/office/drawing/2014/main" id="{61401427-9437-8653-34E8-1B5F90975552}"/>
              </a:ext>
            </a:extLst>
          </p:cNvPr>
          <p:cNvSpPr/>
          <p:nvPr/>
        </p:nvSpPr>
        <p:spPr>
          <a:xfrm>
            <a:off x="9477728" y="570994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`48</a:t>
            </a:r>
          </a:p>
        </p:txBody>
      </p:sp>
      <p:sp>
        <p:nvSpPr>
          <p:cNvPr id="47" name="Rectangle 46">
            <a:extLst>
              <a:ext uri="{FF2B5EF4-FFF2-40B4-BE49-F238E27FC236}">
                <a16:creationId xmlns:a16="http://schemas.microsoft.com/office/drawing/2014/main" id="{55551783-6081-5A58-4A34-E8E786D1134B}"/>
              </a:ext>
            </a:extLst>
          </p:cNvPr>
          <p:cNvSpPr/>
          <p:nvPr/>
        </p:nvSpPr>
        <p:spPr>
          <a:xfrm>
            <a:off x="9882749" y="5713848"/>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`49</a:t>
            </a:r>
          </a:p>
        </p:txBody>
      </p:sp>
      <p:sp>
        <p:nvSpPr>
          <p:cNvPr id="48" name="Rectangle 47">
            <a:extLst>
              <a:ext uri="{FF2B5EF4-FFF2-40B4-BE49-F238E27FC236}">
                <a16:creationId xmlns:a16="http://schemas.microsoft.com/office/drawing/2014/main" id="{B8A7F19B-CCE7-7A6B-65C9-FE5B74F666D8}"/>
              </a:ext>
            </a:extLst>
          </p:cNvPr>
          <p:cNvSpPr/>
          <p:nvPr/>
        </p:nvSpPr>
        <p:spPr>
          <a:xfrm>
            <a:off x="10269803" y="571272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`50</a:t>
            </a:r>
          </a:p>
        </p:txBody>
      </p:sp>
      <p:sp>
        <p:nvSpPr>
          <p:cNvPr id="49" name="Rectangle 48">
            <a:extLst>
              <a:ext uri="{FF2B5EF4-FFF2-40B4-BE49-F238E27FC236}">
                <a16:creationId xmlns:a16="http://schemas.microsoft.com/office/drawing/2014/main" id="{78101C51-CCEB-8A79-43C9-63658F7934F1}"/>
              </a:ext>
            </a:extLst>
          </p:cNvPr>
          <p:cNvSpPr/>
          <p:nvPr/>
        </p:nvSpPr>
        <p:spPr>
          <a:xfrm>
            <a:off x="10666792" y="571309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`51</a:t>
            </a:r>
          </a:p>
        </p:txBody>
      </p:sp>
      <p:sp>
        <p:nvSpPr>
          <p:cNvPr id="52" name="Chevron 41">
            <a:extLst>
              <a:ext uri="{FF2B5EF4-FFF2-40B4-BE49-F238E27FC236}">
                <a16:creationId xmlns:a16="http://schemas.microsoft.com/office/drawing/2014/main" id="{53366C88-6DEF-B21E-34E1-DC1F395AC47E}"/>
              </a:ext>
            </a:extLst>
          </p:cNvPr>
          <p:cNvSpPr/>
          <p:nvPr/>
        </p:nvSpPr>
        <p:spPr>
          <a:xfrm>
            <a:off x="5051289" y="3167527"/>
            <a:ext cx="2252604" cy="784148"/>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Times"/>
                <a:cs typeface="Times"/>
              </a:rPr>
              <a:t>Industrialization (pre-series magnets)</a:t>
            </a:r>
          </a:p>
        </p:txBody>
      </p:sp>
      <p:sp>
        <p:nvSpPr>
          <p:cNvPr id="53" name="Chevron 42">
            <a:extLst>
              <a:ext uri="{FF2B5EF4-FFF2-40B4-BE49-F238E27FC236}">
                <a16:creationId xmlns:a16="http://schemas.microsoft.com/office/drawing/2014/main" id="{D4957B23-9C86-A12C-5057-153343AAA565}"/>
              </a:ext>
            </a:extLst>
          </p:cNvPr>
          <p:cNvSpPr/>
          <p:nvPr/>
        </p:nvSpPr>
        <p:spPr>
          <a:xfrm>
            <a:off x="7072671" y="4143438"/>
            <a:ext cx="3710311" cy="580936"/>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Production and test</a:t>
            </a:r>
          </a:p>
        </p:txBody>
      </p:sp>
      <p:sp>
        <p:nvSpPr>
          <p:cNvPr id="54" name="Chevron 43">
            <a:extLst>
              <a:ext uri="{FF2B5EF4-FFF2-40B4-BE49-F238E27FC236}">
                <a16:creationId xmlns:a16="http://schemas.microsoft.com/office/drawing/2014/main" id="{2585E295-EA91-6660-849A-5B65D84ED40F}"/>
              </a:ext>
            </a:extLst>
          </p:cNvPr>
          <p:cNvSpPr/>
          <p:nvPr/>
        </p:nvSpPr>
        <p:spPr>
          <a:xfrm>
            <a:off x="7376587" y="5072125"/>
            <a:ext cx="3618969" cy="580935"/>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Installation and commissioning</a:t>
            </a:r>
          </a:p>
        </p:txBody>
      </p:sp>
      <p:sp>
        <p:nvSpPr>
          <p:cNvPr id="55" name="Rectangle 54">
            <a:extLst>
              <a:ext uri="{FF2B5EF4-FFF2-40B4-BE49-F238E27FC236}">
                <a16:creationId xmlns:a16="http://schemas.microsoft.com/office/drawing/2014/main" id="{56A85807-13B4-F581-F674-109AB42230B6}"/>
              </a:ext>
            </a:extLst>
          </p:cNvPr>
          <p:cNvSpPr/>
          <p:nvPr/>
        </p:nvSpPr>
        <p:spPr>
          <a:xfrm>
            <a:off x="11056747" y="5712635"/>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`52</a:t>
            </a:r>
          </a:p>
        </p:txBody>
      </p:sp>
      <p:sp>
        <p:nvSpPr>
          <p:cNvPr id="56" name="Rectangle 55">
            <a:extLst>
              <a:ext uri="{FF2B5EF4-FFF2-40B4-BE49-F238E27FC236}">
                <a16:creationId xmlns:a16="http://schemas.microsoft.com/office/drawing/2014/main" id="{AFAB2655-FD20-C599-3541-0263971FD13A}"/>
              </a:ext>
            </a:extLst>
          </p:cNvPr>
          <p:cNvSpPr/>
          <p:nvPr/>
        </p:nvSpPr>
        <p:spPr>
          <a:xfrm>
            <a:off x="11446702" y="571461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`53</a:t>
            </a:r>
          </a:p>
        </p:txBody>
      </p:sp>
      <p:sp>
        <p:nvSpPr>
          <p:cNvPr id="58" name="Rectangle 57">
            <a:extLst>
              <a:ext uri="{FF2B5EF4-FFF2-40B4-BE49-F238E27FC236}">
                <a16:creationId xmlns:a16="http://schemas.microsoft.com/office/drawing/2014/main" id="{C03B745B-0C06-63E9-A696-92D00E84B8A8}"/>
              </a:ext>
            </a:extLst>
          </p:cNvPr>
          <p:cNvSpPr/>
          <p:nvPr/>
        </p:nvSpPr>
        <p:spPr>
          <a:xfrm>
            <a:off x="11830719" y="57122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`54</a:t>
            </a:r>
          </a:p>
        </p:txBody>
      </p:sp>
      <p:cxnSp>
        <p:nvCxnSpPr>
          <p:cNvPr id="60" name="Straight Arrow Connector 59">
            <a:extLst>
              <a:ext uri="{FF2B5EF4-FFF2-40B4-BE49-F238E27FC236}">
                <a16:creationId xmlns:a16="http://schemas.microsoft.com/office/drawing/2014/main" id="{784963E2-A4F7-A1CB-6A68-6546024EDA22}"/>
              </a:ext>
            </a:extLst>
          </p:cNvPr>
          <p:cNvCxnSpPr>
            <a:cxnSpLocks/>
          </p:cNvCxnSpPr>
          <p:nvPr/>
        </p:nvCxnSpPr>
        <p:spPr>
          <a:xfrm flipH="1" flipV="1">
            <a:off x="6883215" y="4930034"/>
            <a:ext cx="3953" cy="779001"/>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79EFE4DC-58C4-9E36-A624-3B35B1B79777}"/>
              </a:ext>
            </a:extLst>
          </p:cNvPr>
          <p:cNvSpPr txBox="1"/>
          <p:nvPr/>
        </p:nvSpPr>
        <p:spPr>
          <a:xfrm>
            <a:off x="5770410" y="5075844"/>
            <a:ext cx="1112805" cy="523220"/>
          </a:xfrm>
          <a:prstGeom prst="rect">
            <a:avLst/>
          </a:prstGeom>
          <a:noFill/>
          <a:ln w="12700">
            <a:solidFill>
              <a:schemeClr val="tx1"/>
            </a:solidFill>
          </a:ln>
        </p:spPr>
        <p:txBody>
          <a:bodyPr wrap="none" rtlCol="0">
            <a:spAutoFit/>
          </a:bodyPr>
          <a:lstStyle/>
          <a:p>
            <a:pPr algn="r"/>
            <a:r>
              <a:rPr lang="en-US" sz="1400" dirty="0">
                <a:solidFill>
                  <a:srgbClr val="000000"/>
                </a:solidFill>
                <a:latin typeface="Times"/>
                <a:cs typeface="Times"/>
              </a:rPr>
              <a:t>Tender </a:t>
            </a:r>
          </a:p>
          <a:p>
            <a:pPr algn="r"/>
            <a:r>
              <a:rPr lang="en-US" sz="1400" dirty="0">
                <a:solidFill>
                  <a:srgbClr val="000000"/>
                </a:solidFill>
                <a:latin typeface="Times"/>
                <a:cs typeface="Times"/>
              </a:rPr>
              <a:t>for the series</a:t>
            </a:r>
          </a:p>
        </p:txBody>
      </p:sp>
      <p:cxnSp>
        <p:nvCxnSpPr>
          <p:cNvPr id="20" name="Straight Arrow Connector 19">
            <a:extLst>
              <a:ext uri="{FF2B5EF4-FFF2-40B4-BE49-F238E27FC236}">
                <a16:creationId xmlns:a16="http://schemas.microsoft.com/office/drawing/2014/main" id="{B965B606-00AB-66B5-CBB7-4F540025A131}"/>
              </a:ext>
            </a:extLst>
          </p:cNvPr>
          <p:cNvCxnSpPr>
            <a:cxnSpLocks/>
          </p:cNvCxnSpPr>
          <p:nvPr/>
        </p:nvCxnSpPr>
        <p:spPr>
          <a:xfrm flipV="1">
            <a:off x="1620812" y="2897659"/>
            <a:ext cx="0" cy="2797137"/>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00D04DEE-CA6D-942C-FE53-C5ECCDF8993B}"/>
              </a:ext>
            </a:extLst>
          </p:cNvPr>
          <p:cNvSpPr txBox="1"/>
          <p:nvPr/>
        </p:nvSpPr>
        <p:spPr>
          <a:xfrm>
            <a:off x="1622458" y="3053758"/>
            <a:ext cx="1191236" cy="523220"/>
          </a:xfrm>
          <a:prstGeom prst="rect">
            <a:avLst/>
          </a:prstGeom>
          <a:noFill/>
          <a:ln w="12700">
            <a:solidFill>
              <a:schemeClr val="tx1"/>
            </a:solidFill>
          </a:ln>
        </p:spPr>
        <p:txBody>
          <a:bodyPr wrap="square" rtlCol="0">
            <a:spAutoFit/>
          </a:bodyPr>
          <a:lstStyle/>
          <a:p>
            <a:r>
              <a:rPr lang="en-US" sz="1400" dirty="0">
                <a:solidFill>
                  <a:srgbClr val="000000"/>
                </a:solidFill>
                <a:latin typeface="Times"/>
                <a:cs typeface="Times"/>
              </a:rPr>
              <a:t>First selection </a:t>
            </a:r>
          </a:p>
          <a:p>
            <a:r>
              <a:rPr lang="en-US" sz="1400" dirty="0">
                <a:solidFill>
                  <a:srgbClr val="000000"/>
                </a:solidFill>
                <a:latin typeface="Times"/>
                <a:cs typeface="Times"/>
              </a:rPr>
              <a:t>of design </a:t>
            </a:r>
          </a:p>
        </p:txBody>
      </p:sp>
      <p:sp>
        <p:nvSpPr>
          <p:cNvPr id="51" name="TextBox 50">
            <a:extLst>
              <a:ext uri="{FF2B5EF4-FFF2-40B4-BE49-F238E27FC236}">
                <a16:creationId xmlns:a16="http://schemas.microsoft.com/office/drawing/2014/main" id="{DD370ED9-6A56-E1A5-5A80-53922A77AA51}"/>
              </a:ext>
            </a:extLst>
          </p:cNvPr>
          <p:cNvSpPr txBox="1"/>
          <p:nvPr/>
        </p:nvSpPr>
        <p:spPr>
          <a:xfrm>
            <a:off x="7376587" y="5951713"/>
            <a:ext cx="3973460" cy="276999"/>
          </a:xfrm>
          <a:prstGeom prst="rect">
            <a:avLst/>
          </a:prstGeom>
          <a:noFill/>
        </p:spPr>
        <p:txBody>
          <a:bodyPr wrap="none" rtlCol="0">
            <a:spAutoFit/>
          </a:bodyPr>
          <a:lstStyle/>
          <a:p>
            <a:r>
              <a:rPr lang="en-US" sz="1200" dirty="0">
                <a:latin typeface="Times" panose="02020603050405020304" pitchFamily="18" charset="0"/>
                <a:cs typeface="Times" panose="02020603050405020304" pitchFamily="18" charset="0"/>
              </a:rPr>
              <a:t>Nb</a:t>
            </a:r>
            <a:r>
              <a:rPr lang="en-US" sz="1200" baseline="-25000" dirty="0">
                <a:latin typeface="Times" panose="02020603050405020304" pitchFamily="18" charset="0"/>
                <a:cs typeface="Times" panose="02020603050405020304" pitchFamily="18" charset="0"/>
              </a:rPr>
              <a:t>3</a:t>
            </a:r>
            <a:r>
              <a:rPr lang="en-US" sz="1200" dirty="0">
                <a:latin typeface="Times" panose="02020603050405020304" pitchFamily="18" charset="0"/>
                <a:cs typeface="Times" panose="02020603050405020304" pitchFamily="18" charset="0"/>
              </a:rPr>
              <a:t>Sn timeline for FCC-</a:t>
            </a:r>
            <a:r>
              <a:rPr lang="en-US" sz="1200" dirty="0" err="1">
                <a:latin typeface="Times" panose="02020603050405020304" pitchFamily="18" charset="0"/>
                <a:cs typeface="Times" panose="02020603050405020304" pitchFamily="18" charset="0"/>
              </a:rPr>
              <a:t>hh</a:t>
            </a:r>
            <a:r>
              <a:rPr lang="en-US" sz="1200" dirty="0">
                <a:latin typeface="Times" panose="02020603050405020304" pitchFamily="18" charset="0"/>
                <a:cs typeface="Times" panose="02020603050405020304" pitchFamily="18" charset="0"/>
              </a:rPr>
              <a:t> </a:t>
            </a:r>
            <a:r>
              <a:rPr lang="en-US" sz="1200" dirty="0">
                <a:solidFill>
                  <a:srgbClr val="00B050"/>
                </a:solidFill>
                <a:latin typeface="Times" panose="02020603050405020304" pitchFamily="18" charset="0"/>
                <a:cs typeface="Times" panose="02020603050405020304" pitchFamily="18" charset="0"/>
              </a:rPr>
              <a:t>[January 2024, E. Todesco, et al.]</a:t>
            </a:r>
            <a:endParaRPr lang="en-GB" sz="1200" dirty="0">
              <a:solidFill>
                <a:srgbClr val="00B050"/>
              </a:solidFill>
              <a:latin typeface="Times" panose="02020603050405020304" pitchFamily="18" charset="0"/>
              <a:cs typeface="Times" panose="02020603050405020304" pitchFamily="18" charset="0"/>
            </a:endParaRPr>
          </a:p>
        </p:txBody>
      </p:sp>
      <p:pic>
        <p:nvPicPr>
          <p:cNvPr id="65" name="Content Placeholder 38" descr="A logo with blue text&#10;&#10;Description automatically generated">
            <a:extLst>
              <a:ext uri="{FF2B5EF4-FFF2-40B4-BE49-F238E27FC236}">
                <a16:creationId xmlns:a16="http://schemas.microsoft.com/office/drawing/2014/main" id="{1D72E893-BACC-E0E1-4DD3-EA796F571C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64" name="TextBox 63">
            <a:extLst>
              <a:ext uri="{FF2B5EF4-FFF2-40B4-BE49-F238E27FC236}">
                <a16:creationId xmlns:a16="http://schemas.microsoft.com/office/drawing/2014/main" id="{7CFF4B0C-193F-472B-275A-674E16A1FF8A}"/>
              </a:ext>
            </a:extLst>
          </p:cNvPr>
          <p:cNvSpPr txBox="1"/>
          <p:nvPr/>
        </p:nvSpPr>
        <p:spPr>
          <a:xfrm>
            <a:off x="7635817" y="3067156"/>
            <a:ext cx="4302461" cy="553998"/>
          </a:xfrm>
          <a:prstGeom prst="rect">
            <a:avLst/>
          </a:prstGeom>
          <a:noFill/>
        </p:spPr>
        <p:txBody>
          <a:bodyPr wrap="none" lIns="0" tIns="0" rIns="0" bIns="0" rtlCol="0">
            <a:spAutoFit/>
          </a:bodyPr>
          <a:lstStyle/>
          <a:p>
            <a:pPr algn="ctr"/>
            <a:r>
              <a:rPr lang="en-US" dirty="0">
                <a:latin typeface="Times New Roman" panose="02020603050405020304" pitchFamily="18" charset="0"/>
                <a:cs typeface="Times New Roman" panose="02020603050405020304" pitchFamily="18" charset="0"/>
              </a:rPr>
              <a:t>ACCELERATED TIMELINE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Industry is heavily engaged in length scale-up.</a:t>
            </a:r>
          </a:p>
        </p:txBody>
      </p:sp>
      <p:sp>
        <p:nvSpPr>
          <p:cNvPr id="2" name="Date Placeholder 3">
            <a:extLst>
              <a:ext uri="{FF2B5EF4-FFF2-40B4-BE49-F238E27FC236}">
                <a16:creationId xmlns:a16="http://schemas.microsoft.com/office/drawing/2014/main" id="{9EE51B8D-5B00-EE69-26AE-C992AAB7FC0C}"/>
              </a:ext>
            </a:extLst>
          </p:cNvPr>
          <p:cNvSpPr txBox="1">
            <a:spLocks/>
          </p:cNvSpPr>
          <p:nvPr/>
        </p:nvSpPr>
        <p:spPr>
          <a:xfrm>
            <a:off x="3573773" y="6343111"/>
            <a:ext cx="699857"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23/06/2025</a:t>
            </a:r>
          </a:p>
        </p:txBody>
      </p:sp>
      <p:sp>
        <p:nvSpPr>
          <p:cNvPr id="8" name="Footer Placeholder 5">
            <a:extLst>
              <a:ext uri="{FF2B5EF4-FFF2-40B4-BE49-F238E27FC236}">
                <a16:creationId xmlns:a16="http://schemas.microsoft.com/office/drawing/2014/main" id="{F6BE7CF7-D395-08E4-F6CB-D54BB14F3AEB}"/>
              </a:ext>
            </a:extLst>
          </p:cNvPr>
          <p:cNvSpPr txBox="1">
            <a:spLocks/>
          </p:cNvSpPr>
          <p:nvPr/>
        </p:nvSpPr>
        <p:spPr>
          <a:xfrm>
            <a:off x="4410690" y="6359120"/>
            <a:ext cx="657222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High Field Magnets – Open Symposium ESPP, Venice</a:t>
            </a:r>
            <a:endParaRPr lang="en-US" dirty="0"/>
          </a:p>
        </p:txBody>
      </p:sp>
      <p:cxnSp>
        <p:nvCxnSpPr>
          <p:cNvPr id="15" name="Straight Arrow Connector 14">
            <a:extLst>
              <a:ext uri="{FF2B5EF4-FFF2-40B4-BE49-F238E27FC236}">
                <a16:creationId xmlns:a16="http://schemas.microsoft.com/office/drawing/2014/main" id="{593C12B6-E6E6-B9D5-942F-F0A17429636F}"/>
              </a:ext>
            </a:extLst>
          </p:cNvPr>
          <p:cNvCxnSpPr>
            <a:cxnSpLocks/>
          </p:cNvCxnSpPr>
          <p:nvPr/>
        </p:nvCxnSpPr>
        <p:spPr>
          <a:xfrm flipV="1">
            <a:off x="3501275" y="4033329"/>
            <a:ext cx="0" cy="1850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00919A-97B4-68CD-3325-7486997FF544}"/>
              </a:ext>
            </a:extLst>
          </p:cNvPr>
          <p:cNvSpPr txBox="1"/>
          <p:nvPr/>
        </p:nvSpPr>
        <p:spPr>
          <a:xfrm>
            <a:off x="3513218" y="4172905"/>
            <a:ext cx="745303" cy="646331"/>
          </a:xfrm>
          <a:prstGeom prst="rect">
            <a:avLst/>
          </a:prstGeom>
          <a:noFill/>
          <a:ln>
            <a:solidFill>
              <a:schemeClr val="tx1"/>
            </a:solidFill>
          </a:ln>
        </p:spPr>
        <p:txBody>
          <a:bodyPr wrap="square" lIns="0" tIns="0" rIns="0" bIns="0" rtlCol="0">
            <a:spAutoFit/>
          </a:bodyPr>
          <a:lstStyle/>
          <a:p>
            <a:pPr algn="l"/>
            <a:r>
              <a:rPr lang="fr-CH" sz="1400" dirty="0">
                <a:solidFill>
                  <a:schemeClr val="tx2"/>
                </a:solidFill>
                <a:latin typeface="Times" panose="02020603050405020304" pitchFamily="18" charset="0"/>
                <a:cs typeface="Times" panose="02020603050405020304" pitchFamily="18" charset="0"/>
              </a:rPr>
              <a:t>Feedback</a:t>
            </a:r>
          </a:p>
          <a:p>
            <a:pPr algn="l"/>
            <a:r>
              <a:rPr lang="fr-CH" sz="1400" dirty="0">
                <a:solidFill>
                  <a:schemeClr val="tx2"/>
                </a:solidFill>
                <a:latin typeface="Times" panose="02020603050405020304" pitchFamily="18" charset="0"/>
                <a:cs typeface="Times" panose="02020603050405020304" pitchFamily="18" charset="0"/>
              </a:rPr>
              <a:t>HL-LHC </a:t>
            </a:r>
            <a:r>
              <a:rPr lang="fr-CH" sz="1400" dirty="0" err="1">
                <a:solidFill>
                  <a:schemeClr val="tx2"/>
                </a:solidFill>
                <a:latin typeface="Times" panose="02020603050405020304" pitchFamily="18" charset="0"/>
                <a:cs typeface="Times" panose="02020603050405020304" pitchFamily="18" charset="0"/>
              </a:rPr>
              <a:t>operation</a:t>
            </a:r>
            <a:endParaRPr lang="en-GB" sz="1400" dirty="0">
              <a:solidFill>
                <a:schemeClr val="tx2"/>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3008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3FB72-D376-4648-2EE0-4D22A42316E6}"/>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DCF94AFD-2AC7-D6ED-5DCD-3379F36B3389}"/>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6" name="Slide Number Placeholder 5">
            <a:extLst>
              <a:ext uri="{FF2B5EF4-FFF2-40B4-BE49-F238E27FC236}">
                <a16:creationId xmlns:a16="http://schemas.microsoft.com/office/drawing/2014/main" id="{481AA0AF-77C6-8C14-E882-3792CAC484A2}"/>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2" name="Date Placeholder 3">
            <a:extLst>
              <a:ext uri="{FF2B5EF4-FFF2-40B4-BE49-F238E27FC236}">
                <a16:creationId xmlns:a16="http://schemas.microsoft.com/office/drawing/2014/main" id="{2EFD0644-CA27-139B-7AC6-3C2CF1BF4D7A}"/>
              </a:ext>
            </a:extLst>
          </p:cNvPr>
          <p:cNvSpPr>
            <a:spLocks noGrp="1"/>
          </p:cNvSpPr>
          <p:nvPr>
            <p:ph type="dt" sz="half" idx="10"/>
          </p:nvPr>
        </p:nvSpPr>
        <p:spPr>
          <a:xfrm>
            <a:off x="3416531" y="6378349"/>
            <a:ext cx="699857" cy="365125"/>
          </a:xfrm>
        </p:spPr>
        <p:txBody>
          <a:bodyPr/>
          <a:lstStyle/>
          <a:p>
            <a:r>
              <a:rPr lang="en-US" dirty="0"/>
              <a:t>23/06/2025</a:t>
            </a:r>
          </a:p>
        </p:txBody>
      </p:sp>
      <p:sp>
        <p:nvSpPr>
          <p:cNvPr id="8" name="Title 2">
            <a:extLst>
              <a:ext uri="{FF2B5EF4-FFF2-40B4-BE49-F238E27FC236}">
                <a16:creationId xmlns:a16="http://schemas.microsoft.com/office/drawing/2014/main" id="{574E40B8-6FDC-4D8A-716E-2E36EBDABF53}"/>
              </a:ext>
            </a:extLst>
          </p:cNvPr>
          <p:cNvSpPr txBox="1">
            <a:spLocks/>
          </p:cNvSpPr>
          <p:nvPr/>
        </p:nvSpPr>
        <p:spPr>
          <a:xfrm>
            <a:off x="2158313" y="2492530"/>
            <a:ext cx="7875373" cy="7222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dirty="0"/>
              <a:t>High-Temperature Superconductor </a:t>
            </a:r>
            <a:br>
              <a:rPr lang="en-US" dirty="0"/>
            </a:br>
            <a:r>
              <a:rPr lang="en-US" dirty="0"/>
              <a:t>technology for FCC-</a:t>
            </a:r>
            <a:r>
              <a:rPr lang="en-US" dirty="0" err="1"/>
              <a:t>hh</a:t>
            </a:r>
            <a:endParaRPr lang="en-US" dirty="0"/>
          </a:p>
        </p:txBody>
      </p:sp>
      <p:sp>
        <p:nvSpPr>
          <p:cNvPr id="10" name="TextBox 9">
            <a:extLst>
              <a:ext uri="{FF2B5EF4-FFF2-40B4-BE49-F238E27FC236}">
                <a16:creationId xmlns:a16="http://schemas.microsoft.com/office/drawing/2014/main" id="{243DC130-3939-FE63-1F28-E70D36F2CEF8}"/>
              </a:ext>
            </a:extLst>
          </p:cNvPr>
          <p:cNvSpPr txBox="1"/>
          <p:nvPr/>
        </p:nvSpPr>
        <p:spPr>
          <a:xfrm>
            <a:off x="2230885" y="3916962"/>
            <a:ext cx="7730230" cy="369332"/>
          </a:xfrm>
          <a:prstGeom prst="rect">
            <a:avLst/>
          </a:prstGeom>
          <a:noFill/>
        </p:spPr>
        <p:txBody>
          <a:bodyPr wrap="square">
            <a:spAutoFit/>
          </a:bodyPr>
          <a:lstStyle/>
          <a:p>
            <a:pPr>
              <a:spcBef>
                <a:spcPts val="0"/>
              </a:spcBef>
            </a:pPr>
            <a:r>
              <a:rPr lang="en-US" sz="1800" dirty="0">
                <a:solidFill>
                  <a:srgbClr val="00B050"/>
                </a:solidFill>
              </a:rPr>
              <a:t>REBCO for FCC-</a:t>
            </a:r>
            <a:r>
              <a:rPr lang="en-US" sz="1800" dirty="0" err="1">
                <a:solidFill>
                  <a:srgbClr val="00B050"/>
                </a:solidFill>
              </a:rPr>
              <a:t>hh</a:t>
            </a:r>
            <a:r>
              <a:rPr lang="en-US" sz="1800" dirty="0">
                <a:solidFill>
                  <a:srgbClr val="00B050"/>
                </a:solidFill>
              </a:rPr>
              <a:t> must meet challenges unique to particle accelerators </a:t>
            </a:r>
          </a:p>
        </p:txBody>
      </p:sp>
    </p:spTree>
    <p:extLst>
      <p:ext uri="{BB962C8B-B14F-4D97-AF65-F5344CB8AC3E}">
        <p14:creationId xmlns:p14="http://schemas.microsoft.com/office/powerpoint/2010/main" val="1003653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F0F747-6E83-FF56-0EAF-0FDAC2B41B6D}"/>
              </a:ext>
            </a:extLst>
          </p:cNvPr>
          <p:cNvSpPr>
            <a:spLocks noGrp="1"/>
          </p:cNvSpPr>
          <p:nvPr>
            <p:ph type="title"/>
          </p:nvPr>
        </p:nvSpPr>
        <p:spPr/>
        <p:txBody>
          <a:bodyPr/>
          <a:lstStyle/>
          <a:p>
            <a:r>
              <a:rPr lang="en-US" dirty="0"/>
              <a:t>Notable Progress with REBCO</a:t>
            </a:r>
          </a:p>
        </p:txBody>
      </p:sp>
      <p:sp>
        <p:nvSpPr>
          <p:cNvPr id="6" name="Slide Number Placeholder 5">
            <a:extLst>
              <a:ext uri="{FF2B5EF4-FFF2-40B4-BE49-F238E27FC236}">
                <a16:creationId xmlns:a16="http://schemas.microsoft.com/office/drawing/2014/main" id="{04E94A1B-A352-6539-31E1-91D8C1BB2691}"/>
              </a:ext>
            </a:extLst>
          </p:cNvPr>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8" name="Picture 7" descr="A diagram of a machine&#10;&#10;AI-generated content may be incorrect.">
            <a:extLst>
              <a:ext uri="{FF2B5EF4-FFF2-40B4-BE49-F238E27FC236}">
                <a16:creationId xmlns:a16="http://schemas.microsoft.com/office/drawing/2014/main" id="{86228D2F-03AD-87F4-6DBE-D4D7C139F691}"/>
              </a:ext>
            </a:extLst>
          </p:cNvPr>
          <p:cNvPicPr>
            <a:picLocks noChangeAspect="1"/>
          </p:cNvPicPr>
          <p:nvPr/>
        </p:nvPicPr>
        <p:blipFill>
          <a:blip r:embed="rId2" cstate="screen">
            <a:extLst>
              <a:ext uri="{28A0092B-C50C-407E-A947-70E740481C1C}">
                <a14:useLocalDpi xmlns:a14="http://schemas.microsoft.com/office/drawing/2010/main"/>
              </a:ext>
            </a:extLst>
          </a:blip>
          <a:srcRect l="-789"/>
          <a:stretch>
            <a:fillRect/>
          </a:stretch>
        </p:blipFill>
        <p:spPr>
          <a:xfrm>
            <a:off x="5936976" y="1247539"/>
            <a:ext cx="2731686" cy="2227751"/>
          </a:xfrm>
          <a:prstGeom prst="rect">
            <a:avLst/>
          </a:prstGeom>
        </p:spPr>
      </p:pic>
      <p:pic>
        <p:nvPicPr>
          <p:cNvPr id="10" name="Picture 9" descr="A diagram of a machine&#10;&#10;AI-generated content may be incorrect.">
            <a:extLst>
              <a:ext uri="{FF2B5EF4-FFF2-40B4-BE49-F238E27FC236}">
                <a16:creationId xmlns:a16="http://schemas.microsoft.com/office/drawing/2014/main" id="{6703DD41-04C9-92B6-B606-9567F16BF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0939" y="3793805"/>
            <a:ext cx="1806104" cy="2562506"/>
          </a:xfrm>
          <a:prstGeom prst="rect">
            <a:avLst/>
          </a:prstGeom>
        </p:spPr>
      </p:pic>
      <p:grpSp>
        <p:nvGrpSpPr>
          <p:cNvPr id="16" name="Group 15">
            <a:extLst>
              <a:ext uri="{FF2B5EF4-FFF2-40B4-BE49-F238E27FC236}">
                <a16:creationId xmlns:a16="http://schemas.microsoft.com/office/drawing/2014/main" id="{D91B6BCE-7F69-5165-6D73-642B9E43049D}"/>
              </a:ext>
            </a:extLst>
          </p:cNvPr>
          <p:cNvGrpSpPr/>
          <p:nvPr/>
        </p:nvGrpSpPr>
        <p:grpSpPr>
          <a:xfrm>
            <a:off x="9241869" y="1438238"/>
            <a:ext cx="2950131" cy="1557179"/>
            <a:chOff x="6631452" y="1409190"/>
            <a:chExt cx="4040406" cy="2132663"/>
          </a:xfrm>
        </p:grpSpPr>
        <p:pic>
          <p:nvPicPr>
            <p:cNvPr id="12" name="Picture 11" descr="Diagram of a circular structure with text&#10;&#10;AI-generated content may be incorrect.">
              <a:extLst>
                <a:ext uri="{FF2B5EF4-FFF2-40B4-BE49-F238E27FC236}">
                  <a16:creationId xmlns:a16="http://schemas.microsoft.com/office/drawing/2014/main" id="{9ACEE555-86CA-C26C-BAF6-2B0EE0B6BE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1452" y="1409190"/>
              <a:ext cx="3961935" cy="2019810"/>
            </a:xfrm>
            <a:prstGeom prst="rect">
              <a:avLst/>
            </a:prstGeom>
          </p:spPr>
        </p:pic>
        <p:sp>
          <p:nvSpPr>
            <p:cNvPr id="15" name="Rectangle 14">
              <a:extLst>
                <a:ext uri="{FF2B5EF4-FFF2-40B4-BE49-F238E27FC236}">
                  <a16:creationId xmlns:a16="http://schemas.microsoft.com/office/drawing/2014/main" id="{372072F9-014D-6FA8-4C1E-11AE7709C5DF}"/>
                </a:ext>
              </a:extLst>
            </p:cNvPr>
            <p:cNvSpPr/>
            <p:nvPr/>
          </p:nvSpPr>
          <p:spPr>
            <a:xfrm>
              <a:off x="9329195" y="2974694"/>
              <a:ext cx="1342663" cy="567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person in a white robe working on a large machine&#10;&#10;AI-generated content may be incorrect.">
            <a:extLst>
              <a:ext uri="{FF2B5EF4-FFF2-40B4-BE49-F238E27FC236}">
                <a16:creationId xmlns:a16="http://schemas.microsoft.com/office/drawing/2014/main" id="{8B8545FA-FD50-5295-9ECD-C46C7A5F69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663" y="4705190"/>
            <a:ext cx="3738949" cy="1654118"/>
          </a:xfrm>
          <a:prstGeom prst="rect">
            <a:avLst/>
          </a:prstGeom>
        </p:spPr>
      </p:pic>
      <p:pic>
        <p:nvPicPr>
          <p:cNvPr id="22" name="Picture 21" descr="A close-up of a group of small round objects&#10;&#10;AI-generated content may be incorrect.">
            <a:extLst>
              <a:ext uri="{FF2B5EF4-FFF2-40B4-BE49-F238E27FC236}">
                <a16:creationId xmlns:a16="http://schemas.microsoft.com/office/drawing/2014/main" id="{9EC29E72-3FB0-9488-D802-57C767BF31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95407" y="4705191"/>
            <a:ext cx="2484272" cy="1654117"/>
          </a:xfrm>
          <a:prstGeom prst="rect">
            <a:avLst/>
          </a:prstGeom>
        </p:spPr>
      </p:pic>
      <p:pic>
        <p:nvPicPr>
          <p:cNvPr id="24" name="Picture 23" descr="A group of men working in a factory&#10;&#10;AI-generated content may be incorrect.">
            <a:extLst>
              <a:ext uri="{FF2B5EF4-FFF2-40B4-BE49-F238E27FC236}">
                <a16:creationId xmlns:a16="http://schemas.microsoft.com/office/drawing/2014/main" id="{D270A77A-1B67-5293-5CF7-AEEB87B05A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0874" y="4705191"/>
            <a:ext cx="2484272" cy="1666430"/>
          </a:xfrm>
          <a:prstGeom prst="rect">
            <a:avLst/>
          </a:prstGeom>
        </p:spPr>
      </p:pic>
      <p:sp>
        <p:nvSpPr>
          <p:cNvPr id="26" name="TextBox 25">
            <a:extLst>
              <a:ext uri="{FF2B5EF4-FFF2-40B4-BE49-F238E27FC236}">
                <a16:creationId xmlns:a16="http://schemas.microsoft.com/office/drawing/2014/main" id="{1414AA7B-7C52-6B4C-A5C6-533A3987309F}"/>
              </a:ext>
            </a:extLst>
          </p:cNvPr>
          <p:cNvSpPr txBox="1"/>
          <p:nvPr/>
        </p:nvSpPr>
        <p:spPr>
          <a:xfrm>
            <a:off x="478595" y="1182143"/>
            <a:ext cx="5772991" cy="3693319"/>
          </a:xfrm>
          <a:prstGeom prst="rect">
            <a:avLst/>
          </a:prstGeom>
          <a:noFill/>
        </p:spPr>
        <p:txBody>
          <a:bodyPr wrap="none" lIns="0" tIns="0" rIns="0" bIns="0" rtlCol="0">
            <a:spAutoFit/>
          </a:bodyPr>
          <a:lstStyle/>
          <a:p>
            <a:pPr algn="l"/>
            <a:r>
              <a:rPr lang="en-US" sz="1600" dirty="0">
                <a:solidFill>
                  <a:schemeClr val="bg2">
                    <a:lumMod val="10000"/>
                  </a:schemeClr>
                </a:solidFill>
              </a:rPr>
              <a:t>The late 2010s have seen key milestones reached with </a:t>
            </a:r>
          </a:p>
          <a:p>
            <a:pPr marL="285750" indent="-285750" algn="l">
              <a:buFont typeface="Arial" panose="020B0604020202020204" pitchFamily="34" charset="0"/>
              <a:buChar char="•"/>
            </a:pPr>
            <a:r>
              <a:rPr lang="en-US" sz="1600" dirty="0">
                <a:solidFill>
                  <a:schemeClr val="tx1">
                    <a:lumMod val="60000"/>
                    <a:lumOff val="40000"/>
                  </a:schemeClr>
                </a:solidFill>
              </a:rPr>
              <a:t>REBCO high-field solenoids</a:t>
            </a:r>
            <a:endParaRPr lang="en-US" sz="1600" dirty="0">
              <a:solidFill>
                <a:schemeClr val="bg2">
                  <a:lumMod val="10000"/>
                </a:schemeClr>
              </a:solidFill>
            </a:endParaRPr>
          </a:p>
          <a:p>
            <a:pPr marL="742950" lvl="1" indent="-285750">
              <a:buFont typeface="Arial" panose="020B0604020202020204" pitchFamily="34" charset="0"/>
              <a:buChar char="•"/>
            </a:pPr>
            <a:r>
              <a:rPr lang="en-US" sz="1600" dirty="0">
                <a:solidFill>
                  <a:srgbClr val="00B050"/>
                </a:solidFill>
              </a:rPr>
              <a:t>NHMFL 32 T </a:t>
            </a:r>
            <a:r>
              <a:rPr lang="en-US" sz="1600" dirty="0">
                <a:solidFill>
                  <a:schemeClr val="bg2">
                    <a:lumMod val="10000"/>
                  </a:schemeClr>
                </a:solidFill>
              </a:rPr>
              <a:t>hybrid solenoid, 32 mm aperture.</a:t>
            </a:r>
          </a:p>
          <a:p>
            <a:pPr marL="742950" lvl="1" indent="-285750">
              <a:buFont typeface="Arial" panose="020B0604020202020204" pitchFamily="34" charset="0"/>
              <a:buChar char="•"/>
            </a:pPr>
            <a:r>
              <a:rPr lang="en-US" sz="1600" dirty="0">
                <a:solidFill>
                  <a:srgbClr val="00B050"/>
                </a:solidFill>
              </a:rPr>
              <a:t>Bruker </a:t>
            </a:r>
            <a:r>
              <a:rPr lang="en-US" sz="1600" dirty="0" err="1">
                <a:solidFill>
                  <a:srgbClr val="00B050"/>
                </a:solidFill>
              </a:rPr>
              <a:t>BioSpin</a:t>
            </a:r>
            <a:r>
              <a:rPr lang="en-US" sz="1600" dirty="0">
                <a:solidFill>
                  <a:srgbClr val="00B050"/>
                </a:solidFill>
              </a:rPr>
              <a:t> </a:t>
            </a:r>
            <a:r>
              <a:rPr lang="en-US" sz="1600" dirty="0">
                <a:solidFill>
                  <a:schemeClr val="bg2">
                    <a:lumMod val="10000"/>
                  </a:schemeClr>
                </a:solidFill>
              </a:rPr>
              <a:t>1.2 </a:t>
            </a:r>
            <a:r>
              <a:rPr lang="en-US" sz="1600" dirty="0" err="1">
                <a:solidFill>
                  <a:schemeClr val="bg2">
                    <a:lumMod val="10000"/>
                  </a:schemeClr>
                </a:solidFill>
              </a:rPr>
              <a:t>Ghz</a:t>
            </a:r>
            <a:r>
              <a:rPr lang="en-US" sz="1600" dirty="0">
                <a:solidFill>
                  <a:schemeClr val="bg2">
                    <a:lumMod val="10000"/>
                  </a:schemeClr>
                </a:solidFill>
              </a:rPr>
              <a:t> NMR, </a:t>
            </a:r>
            <a:r>
              <a:rPr lang="en-US" sz="1600" dirty="0">
                <a:solidFill>
                  <a:srgbClr val="00B050"/>
                </a:solidFill>
              </a:rPr>
              <a:t>28.2 T</a:t>
            </a:r>
            <a:br>
              <a:rPr lang="en-US" sz="1600" dirty="0">
                <a:solidFill>
                  <a:schemeClr val="bg2">
                    <a:lumMod val="10000"/>
                  </a:schemeClr>
                </a:solidFill>
              </a:rPr>
            </a:br>
            <a:r>
              <a:rPr lang="en-US" sz="1600" dirty="0">
                <a:solidFill>
                  <a:schemeClr val="bg2">
                    <a:lumMod val="10000"/>
                  </a:schemeClr>
                </a:solidFill>
              </a:rPr>
              <a:t>hybrid solenoid 54 mm aperture.</a:t>
            </a:r>
          </a:p>
          <a:p>
            <a:pPr marL="742950" lvl="1" indent="-285750">
              <a:buFont typeface="Arial" panose="020B0604020202020204" pitchFamily="34" charset="0"/>
              <a:buChar char="•"/>
            </a:pPr>
            <a:r>
              <a:rPr lang="en-US" sz="1600" dirty="0">
                <a:solidFill>
                  <a:srgbClr val="00B050"/>
                </a:solidFill>
              </a:rPr>
              <a:t>MIT/SUNAM/NHMFL, 26 T</a:t>
            </a:r>
            <a:r>
              <a:rPr lang="en-US" sz="1600" dirty="0">
                <a:solidFill>
                  <a:schemeClr val="accent2">
                    <a:lumMod val="75000"/>
                  </a:schemeClr>
                </a:solidFill>
              </a:rPr>
              <a:t> </a:t>
            </a:r>
            <a:r>
              <a:rPr lang="en-US" sz="1600" dirty="0">
                <a:solidFill>
                  <a:schemeClr val="bg2">
                    <a:lumMod val="10000"/>
                  </a:schemeClr>
                </a:solidFill>
              </a:rPr>
              <a:t>all-REBCO NI 35 mm apert</a:t>
            </a:r>
            <a:r>
              <a:rPr lang="en-US" sz="1600" dirty="0">
                <a:solidFill>
                  <a:schemeClr val="accent2">
                    <a:lumMod val="75000"/>
                  </a:schemeClr>
                </a:solidFill>
              </a:rPr>
              <a:t>.</a:t>
            </a:r>
            <a:endParaRPr lang="en-US" sz="1600" dirty="0">
              <a:solidFill>
                <a:schemeClr val="bg2">
                  <a:lumMod val="10000"/>
                </a:schemeClr>
              </a:solidFill>
            </a:endParaRPr>
          </a:p>
          <a:p>
            <a:pPr marL="285750" indent="-285750">
              <a:buFont typeface="Arial" panose="020B0604020202020204" pitchFamily="34" charset="0"/>
              <a:buChar char="•"/>
            </a:pPr>
            <a:r>
              <a:rPr lang="en-US" sz="1600" dirty="0">
                <a:solidFill>
                  <a:schemeClr val="tx1">
                    <a:lumMod val="60000"/>
                    <a:lumOff val="40000"/>
                  </a:schemeClr>
                </a:solidFill>
              </a:rPr>
              <a:t>REBCO magnets for commercial fusion</a:t>
            </a:r>
          </a:p>
          <a:p>
            <a:pPr marL="742950" lvl="1" indent="-285750">
              <a:buFont typeface="Arial" panose="020B0604020202020204" pitchFamily="34" charset="0"/>
              <a:buChar char="•"/>
            </a:pPr>
            <a:r>
              <a:rPr lang="en-US" sz="1600" dirty="0">
                <a:solidFill>
                  <a:srgbClr val="00B050"/>
                </a:solidFill>
              </a:rPr>
              <a:t>MIT and Commonwealth Fusion Systems CFS</a:t>
            </a:r>
            <a:r>
              <a:rPr lang="en-US" sz="1600" dirty="0">
                <a:solidFill>
                  <a:schemeClr val="tx1">
                    <a:lumMod val="60000"/>
                    <a:lumOff val="40000"/>
                  </a:schemeClr>
                </a:solidFill>
              </a:rPr>
              <a:t> </a:t>
            </a:r>
          </a:p>
          <a:p>
            <a:pPr marL="742950" lvl="1" indent="-285750">
              <a:buFont typeface="Arial" panose="020B0604020202020204" pitchFamily="34" charset="0"/>
              <a:buChar char="•"/>
            </a:pPr>
            <a:r>
              <a:rPr lang="en-US" sz="1600" dirty="0">
                <a:solidFill>
                  <a:schemeClr val="bg2">
                    <a:lumMod val="10000"/>
                  </a:schemeClr>
                </a:solidFill>
              </a:rPr>
              <a:t>all-REBCO </a:t>
            </a:r>
            <a:r>
              <a:rPr lang="en-US" sz="1600" dirty="0">
                <a:solidFill>
                  <a:srgbClr val="00B050"/>
                </a:solidFill>
              </a:rPr>
              <a:t>Toroidal-Field Model Coil</a:t>
            </a:r>
            <a:r>
              <a:rPr lang="en-US" sz="1600" dirty="0">
                <a:solidFill>
                  <a:schemeClr val="bg2">
                    <a:lumMod val="10000"/>
                  </a:schemeClr>
                </a:solidFill>
              </a:rPr>
              <a:t> (TFMC),</a:t>
            </a:r>
            <a:br>
              <a:rPr lang="en-US" sz="1600" dirty="0">
                <a:solidFill>
                  <a:schemeClr val="bg2">
                    <a:lumMod val="10000"/>
                  </a:schemeClr>
                </a:solidFill>
              </a:rPr>
            </a:br>
            <a:r>
              <a:rPr lang="en-US" sz="1600" dirty="0">
                <a:solidFill>
                  <a:schemeClr val="bg2">
                    <a:lumMod val="10000"/>
                  </a:schemeClr>
                </a:solidFill>
              </a:rPr>
              <a:t>1.6x2.6 m, </a:t>
            </a:r>
            <a:r>
              <a:rPr lang="en-US" sz="1600" dirty="0">
                <a:solidFill>
                  <a:srgbClr val="00B050"/>
                </a:solidFill>
              </a:rPr>
              <a:t>20 T on conductor</a:t>
            </a:r>
            <a:r>
              <a:rPr lang="en-US" sz="1600" dirty="0">
                <a:solidFill>
                  <a:schemeClr val="bg2">
                    <a:lumMod val="10000"/>
                  </a:schemeClr>
                </a:solidFill>
              </a:rPr>
              <a:t>.</a:t>
            </a:r>
          </a:p>
          <a:p>
            <a:pPr marL="742950" lvl="1" indent="-285750">
              <a:buFont typeface="Arial" panose="020B0604020202020204" pitchFamily="34" charset="0"/>
              <a:buChar char="•"/>
            </a:pPr>
            <a:r>
              <a:rPr lang="en-US" sz="1600" dirty="0">
                <a:solidFill>
                  <a:schemeClr val="bg2">
                    <a:lumMod val="10000"/>
                  </a:schemeClr>
                </a:solidFill>
              </a:rPr>
              <a:t>lately, </a:t>
            </a:r>
            <a:r>
              <a:rPr lang="en-US" sz="1600" dirty="0">
                <a:solidFill>
                  <a:srgbClr val="00B050"/>
                </a:solidFill>
              </a:rPr>
              <a:t>Central-Solenoid Model Coi</a:t>
            </a:r>
            <a:r>
              <a:rPr lang="en-US" sz="1600" dirty="0">
                <a:solidFill>
                  <a:schemeClr val="bg2">
                    <a:lumMod val="10000"/>
                  </a:schemeClr>
                </a:solidFill>
              </a:rPr>
              <a:t>l (CSMC):</a:t>
            </a:r>
            <a:br>
              <a:rPr lang="en-US" sz="1600" dirty="0">
                <a:solidFill>
                  <a:schemeClr val="bg2">
                    <a:lumMod val="10000"/>
                  </a:schemeClr>
                </a:solidFill>
              </a:rPr>
            </a:br>
            <a:r>
              <a:rPr lang="en-US" sz="1600" dirty="0" err="1">
                <a:solidFill>
                  <a:schemeClr val="bg2">
                    <a:lumMod val="10000"/>
                  </a:schemeClr>
                </a:solidFill>
              </a:rPr>
              <a:t>windability</a:t>
            </a:r>
            <a:r>
              <a:rPr lang="en-US" sz="1600" dirty="0">
                <a:solidFill>
                  <a:schemeClr val="bg2">
                    <a:lumMod val="10000"/>
                  </a:schemeClr>
                </a:solidFill>
              </a:rPr>
              <a:t> and ramped operation, 1.2 m ID, 5.7 T.</a:t>
            </a:r>
          </a:p>
          <a:p>
            <a:r>
              <a:rPr lang="en-US" sz="1600" dirty="0">
                <a:solidFill>
                  <a:srgbClr val="C00000"/>
                </a:solidFill>
              </a:rPr>
              <a:t>Long-term operation still to prove</a:t>
            </a:r>
            <a:r>
              <a:rPr lang="en-US" sz="1600" dirty="0">
                <a:solidFill>
                  <a:schemeClr val="bg2">
                    <a:lumMod val="10000"/>
                  </a:schemeClr>
                </a:solidFill>
              </a:rPr>
              <a:t>: degradation on leads and </a:t>
            </a:r>
          </a:p>
          <a:p>
            <a:r>
              <a:rPr lang="en-US" sz="1600" dirty="0">
                <a:solidFill>
                  <a:schemeClr val="bg2">
                    <a:lumMod val="10000"/>
                  </a:schemeClr>
                </a:solidFill>
              </a:rPr>
              <a:t>heaters in NHMFL magnet and a burn-out quench in TFMC</a:t>
            </a:r>
            <a:br>
              <a:rPr lang="en-US" sz="1600" dirty="0">
                <a:solidFill>
                  <a:schemeClr val="bg2">
                    <a:lumMod val="10000"/>
                  </a:schemeClr>
                </a:solidFill>
              </a:rPr>
            </a:br>
            <a:endParaRPr lang="en-US" sz="1600" dirty="0">
              <a:solidFill>
                <a:schemeClr val="bg2">
                  <a:lumMod val="10000"/>
                </a:schemeClr>
              </a:solidFill>
            </a:endParaRPr>
          </a:p>
        </p:txBody>
      </p:sp>
      <p:pic>
        <p:nvPicPr>
          <p:cNvPr id="11" name="Picture 10" descr="A blue and black logo&#10;&#10;AI-generated content may be incorrect.">
            <a:extLst>
              <a:ext uri="{FF2B5EF4-FFF2-40B4-BE49-F238E27FC236}">
                <a16:creationId xmlns:a16="http://schemas.microsoft.com/office/drawing/2014/main" id="{687D0C9A-6576-2A3D-B0AD-47C823C676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57131" y="3108739"/>
            <a:ext cx="994562" cy="634327"/>
          </a:xfrm>
          <a:prstGeom prst="rect">
            <a:avLst/>
          </a:prstGeom>
        </p:spPr>
      </p:pic>
      <p:pic>
        <p:nvPicPr>
          <p:cNvPr id="17" name="Picture 16" descr="A black text on a white background&#10;&#10;AI-generated content may be incorrect.">
            <a:extLst>
              <a:ext uri="{FF2B5EF4-FFF2-40B4-BE49-F238E27FC236}">
                <a16:creationId xmlns:a16="http://schemas.microsoft.com/office/drawing/2014/main" id="{990F96DC-CF64-06C7-D1B4-43A4913148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96122" y="3553404"/>
            <a:ext cx="1613165" cy="595975"/>
          </a:xfrm>
          <a:prstGeom prst="rect">
            <a:avLst/>
          </a:prstGeom>
        </p:spPr>
      </p:pic>
      <p:grpSp>
        <p:nvGrpSpPr>
          <p:cNvPr id="23" name="Group 22">
            <a:extLst>
              <a:ext uri="{FF2B5EF4-FFF2-40B4-BE49-F238E27FC236}">
                <a16:creationId xmlns:a16="http://schemas.microsoft.com/office/drawing/2014/main" id="{F20FD783-9745-D6D7-3E1E-65B8D227839F}"/>
              </a:ext>
            </a:extLst>
          </p:cNvPr>
          <p:cNvGrpSpPr/>
          <p:nvPr/>
        </p:nvGrpSpPr>
        <p:grpSpPr>
          <a:xfrm>
            <a:off x="3710299" y="6214459"/>
            <a:ext cx="3533698" cy="529190"/>
            <a:chOff x="1609935" y="6347866"/>
            <a:chExt cx="5445486" cy="815490"/>
          </a:xfrm>
        </p:grpSpPr>
        <p:pic>
          <p:nvPicPr>
            <p:cNvPr id="19" name="Picture 18">
              <a:extLst>
                <a:ext uri="{FF2B5EF4-FFF2-40B4-BE49-F238E27FC236}">
                  <a16:creationId xmlns:a16="http://schemas.microsoft.com/office/drawing/2014/main" id="{745D341A-7CFA-172F-1207-5085E44EF818}"/>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4409354" y="6348605"/>
              <a:ext cx="2646067" cy="814751"/>
            </a:xfrm>
            <a:prstGeom prst="rect">
              <a:avLst/>
            </a:prstGeom>
          </p:spPr>
        </p:pic>
        <p:pic>
          <p:nvPicPr>
            <p:cNvPr id="21" name="Picture 20">
              <a:extLst>
                <a:ext uri="{FF2B5EF4-FFF2-40B4-BE49-F238E27FC236}">
                  <a16:creationId xmlns:a16="http://schemas.microsoft.com/office/drawing/2014/main" id="{1398C4D5-DD50-6E40-603B-16A1877426F5}"/>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609935" y="6347866"/>
              <a:ext cx="2539318" cy="791215"/>
            </a:xfrm>
            <a:prstGeom prst="rect">
              <a:avLst/>
            </a:prstGeom>
          </p:spPr>
        </p:pic>
      </p:grpSp>
      <p:pic>
        <p:nvPicPr>
          <p:cNvPr id="9" name="Picture 8" descr="A close-up of a machine&#10;&#10;AI-generated content may be incorrect.">
            <a:extLst>
              <a:ext uri="{FF2B5EF4-FFF2-40B4-BE49-F238E27FC236}">
                <a16:creationId xmlns:a16="http://schemas.microsoft.com/office/drawing/2014/main" id="{FB89D05E-44FA-B00F-B627-9FBE8F4A720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11126" y="2950524"/>
            <a:ext cx="1072542" cy="1585084"/>
          </a:xfrm>
          <a:prstGeom prst="rect">
            <a:avLst/>
          </a:prstGeom>
        </p:spPr>
      </p:pic>
    </p:spTree>
    <p:extLst>
      <p:ext uri="{BB962C8B-B14F-4D97-AF65-F5344CB8AC3E}">
        <p14:creationId xmlns:p14="http://schemas.microsoft.com/office/powerpoint/2010/main" val="8438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F4C66-A676-8855-A523-77497EDA6506}"/>
              </a:ext>
            </a:extLst>
          </p:cNvPr>
          <p:cNvSpPr>
            <a:spLocks noGrp="1"/>
          </p:cNvSpPr>
          <p:nvPr>
            <p:ph type="title"/>
          </p:nvPr>
        </p:nvSpPr>
        <p:spPr/>
        <p:txBody>
          <a:bodyPr/>
          <a:lstStyle/>
          <a:p>
            <a:r>
              <a:rPr lang="en-US" dirty="0"/>
              <a:t>REBCO Market Growth</a:t>
            </a:r>
          </a:p>
        </p:txBody>
      </p:sp>
      <p:sp>
        <p:nvSpPr>
          <p:cNvPr id="4" name="Date Placeholder 3">
            <a:extLst>
              <a:ext uri="{FF2B5EF4-FFF2-40B4-BE49-F238E27FC236}">
                <a16:creationId xmlns:a16="http://schemas.microsoft.com/office/drawing/2014/main" id="{D89B3FB9-CD0D-E5DE-AA5B-CF1333E7C1DB}"/>
              </a:ext>
            </a:extLst>
          </p:cNvPr>
          <p:cNvSpPr>
            <a:spLocks noGrp="1"/>
          </p:cNvSpPr>
          <p:nvPr>
            <p:ph type="dt" sz="half" idx="10"/>
          </p:nvPr>
        </p:nvSpPr>
        <p:spPr/>
        <p:txBody>
          <a:bodyPr/>
          <a:lstStyle/>
          <a:p>
            <a:r>
              <a:rPr lang="en-US"/>
              <a:t>10/04/2025</a:t>
            </a:r>
            <a:endParaRPr lang="en-US" dirty="0"/>
          </a:p>
        </p:txBody>
      </p:sp>
      <p:sp>
        <p:nvSpPr>
          <p:cNvPr id="6" name="Slide Number Placeholder 5">
            <a:extLst>
              <a:ext uri="{FF2B5EF4-FFF2-40B4-BE49-F238E27FC236}">
                <a16:creationId xmlns:a16="http://schemas.microsoft.com/office/drawing/2014/main" id="{A2AEE29F-3D46-C494-1AC3-CC9CBCCC6C58}"/>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12" name="Picture 11" descr="A graph with numbers and lines&#10;&#10;AI-generated content may be incorrect.">
            <a:extLst>
              <a:ext uri="{FF2B5EF4-FFF2-40B4-BE49-F238E27FC236}">
                <a16:creationId xmlns:a16="http://schemas.microsoft.com/office/drawing/2014/main" id="{8862C2E2-D69E-E57E-402C-380EC6C46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4694" y="3996537"/>
            <a:ext cx="4328409" cy="2628884"/>
          </a:xfrm>
          <a:prstGeom prst="rect">
            <a:avLst/>
          </a:prstGeom>
        </p:spPr>
      </p:pic>
      <p:grpSp>
        <p:nvGrpSpPr>
          <p:cNvPr id="14" name="Group 13">
            <a:extLst>
              <a:ext uri="{FF2B5EF4-FFF2-40B4-BE49-F238E27FC236}">
                <a16:creationId xmlns:a16="http://schemas.microsoft.com/office/drawing/2014/main" id="{1D135ADB-30B5-2214-3586-552101BBC900}"/>
              </a:ext>
            </a:extLst>
          </p:cNvPr>
          <p:cNvGrpSpPr/>
          <p:nvPr/>
        </p:nvGrpSpPr>
        <p:grpSpPr>
          <a:xfrm>
            <a:off x="3129043" y="3956285"/>
            <a:ext cx="4227224" cy="2243820"/>
            <a:chOff x="6123784" y="2732392"/>
            <a:chExt cx="7772400" cy="4125608"/>
          </a:xfrm>
        </p:grpSpPr>
        <p:pic>
          <p:nvPicPr>
            <p:cNvPr id="9" name="Picture 8" descr="A diagram of a company's supply&#10;&#10;AI-generated content may be incorrect.">
              <a:extLst>
                <a:ext uri="{FF2B5EF4-FFF2-40B4-BE49-F238E27FC236}">
                  <a16:creationId xmlns:a16="http://schemas.microsoft.com/office/drawing/2014/main" id="{73EB2DF9-72EA-B977-9FCD-BCEBA13A30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3784" y="2732392"/>
              <a:ext cx="7772400" cy="4125608"/>
            </a:xfrm>
            <a:prstGeom prst="rect">
              <a:avLst/>
            </a:prstGeom>
          </p:spPr>
        </p:pic>
        <p:sp>
          <p:nvSpPr>
            <p:cNvPr id="13" name="Rectangle 12">
              <a:extLst>
                <a:ext uri="{FF2B5EF4-FFF2-40B4-BE49-F238E27FC236}">
                  <a16:creationId xmlns:a16="http://schemas.microsoft.com/office/drawing/2014/main" id="{D7A90DBF-0A5B-072C-2A76-2D7702E71BA8}"/>
                </a:ext>
              </a:extLst>
            </p:cNvPr>
            <p:cNvSpPr/>
            <p:nvPr/>
          </p:nvSpPr>
          <p:spPr>
            <a:xfrm>
              <a:off x="6220691" y="2785269"/>
              <a:ext cx="4211782" cy="1620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03F9A535-B815-3B80-AB0A-54D4F3C69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2548" y="739242"/>
            <a:ext cx="6394706" cy="2895277"/>
          </a:xfrm>
          <a:prstGeom prst="rect">
            <a:avLst/>
          </a:prstGeom>
        </p:spPr>
      </p:pic>
      <p:pic>
        <p:nvPicPr>
          <p:cNvPr id="15" name="Picture 14" descr="A black and red text&#10;&#10;AI-generated content may be incorrect.">
            <a:extLst>
              <a:ext uri="{FF2B5EF4-FFF2-40B4-BE49-F238E27FC236}">
                <a16:creationId xmlns:a16="http://schemas.microsoft.com/office/drawing/2014/main" id="{FE4D6370-5365-E991-A80D-EABD2C6D2C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7575" y="4153938"/>
            <a:ext cx="887826" cy="331054"/>
          </a:xfrm>
          <a:prstGeom prst="rect">
            <a:avLst/>
          </a:prstGeom>
        </p:spPr>
      </p:pic>
      <p:sp>
        <p:nvSpPr>
          <p:cNvPr id="16" name="Rectangle 15">
            <a:extLst>
              <a:ext uri="{FF2B5EF4-FFF2-40B4-BE49-F238E27FC236}">
                <a16:creationId xmlns:a16="http://schemas.microsoft.com/office/drawing/2014/main" id="{D2046904-79EE-C789-A88E-38AC800EA74E}"/>
              </a:ext>
            </a:extLst>
          </p:cNvPr>
          <p:cNvSpPr/>
          <p:nvPr/>
        </p:nvSpPr>
        <p:spPr>
          <a:xfrm>
            <a:off x="-630445" y="4815831"/>
            <a:ext cx="6102881" cy="276999"/>
          </a:xfrm>
          <a:prstGeom prst="rect">
            <a:avLst/>
          </a:prstGeom>
          <a:noFill/>
          <a:ln>
            <a:noFill/>
          </a:ln>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A. </a:t>
            </a:r>
            <a:r>
              <a:rPr lang="en-US" sz="1200" dirty="0" err="1">
                <a:solidFill>
                  <a:srgbClr val="00B050"/>
                </a:solidFill>
                <a:latin typeface="Times" panose="02020603050405020304" pitchFamily="18" charset="0"/>
                <a:cs typeface="Times" panose="02020603050405020304" pitchFamily="18" charset="0"/>
              </a:rPr>
              <a:t>Molodyk</a:t>
            </a:r>
            <a:r>
              <a:rPr lang="en-US" sz="1200" dirty="0">
                <a:solidFill>
                  <a:srgbClr val="00B050"/>
                </a:solidFill>
                <a:latin typeface="Times" panose="02020603050405020304" pitchFamily="18" charset="0"/>
                <a:cs typeface="Times" panose="02020603050405020304" pitchFamily="18" charset="0"/>
              </a:rPr>
              <a:t>, </a:t>
            </a:r>
            <a:r>
              <a:rPr lang="en-US" sz="1200" dirty="0">
                <a:solidFill>
                  <a:srgbClr val="00B050"/>
                </a:solidFill>
                <a:latin typeface="Times" panose="02020603050405020304" pitchFamily="18" charset="0"/>
                <a:cs typeface="Times" panose="02020603050405020304" pitchFamily="18" charset="0"/>
                <a:hlinkClick r:id="rId6"/>
              </a:rPr>
              <a:t>https://indico.cern.ch/event/1347361/</a:t>
            </a:r>
            <a:r>
              <a:rPr lang="en-US" sz="1200" dirty="0">
                <a:solidFill>
                  <a:srgbClr val="00B050"/>
                </a:solidFill>
                <a:latin typeface="Times" panose="02020603050405020304" pitchFamily="18" charset="0"/>
                <a:cs typeface="Times" panose="02020603050405020304" pitchFamily="18" charset="0"/>
              </a:rPr>
              <a:t> (2025)</a:t>
            </a:r>
            <a:r>
              <a:rPr lang="en-US" sz="1200" dirty="0">
                <a:solidFill>
                  <a:srgbClr val="00B050"/>
                </a:solidFill>
                <a:latin typeface="Times" panose="02020603050405020304" pitchFamily="18" charset="0"/>
              </a:rPr>
              <a:t>] </a:t>
            </a:r>
            <a:endParaRPr lang="fr-CH" sz="1200" dirty="0">
              <a:solidFill>
                <a:srgbClr val="00B050"/>
              </a:solidFill>
              <a:latin typeface="Times" panose="02020603050405020304" pitchFamily="18" charset="0"/>
            </a:endParaRPr>
          </a:p>
        </p:txBody>
      </p:sp>
      <p:sp>
        <p:nvSpPr>
          <p:cNvPr id="17" name="TextBox 16">
            <a:extLst>
              <a:ext uri="{FF2B5EF4-FFF2-40B4-BE49-F238E27FC236}">
                <a16:creationId xmlns:a16="http://schemas.microsoft.com/office/drawing/2014/main" id="{B95C0491-35B5-2A73-52C0-2CF50C1F0E61}"/>
              </a:ext>
            </a:extLst>
          </p:cNvPr>
          <p:cNvSpPr txBox="1"/>
          <p:nvPr/>
        </p:nvSpPr>
        <p:spPr>
          <a:xfrm>
            <a:off x="458308" y="1159788"/>
            <a:ext cx="4480867" cy="4431983"/>
          </a:xfrm>
          <a:prstGeom prst="rect">
            <a:avLst/>
          </a:prstGeom>
          <a:noFill/>
        </p:spPr>
        <p:txBody>
          <a:bodyPr wrap="square" lIns="0" tIns="0" rIns="0" bIns="0" rtlCol="0">
            <a:spAutoFit/>
          </a:bodyPr>
          <a:lstStyle/>
          <a:p>
            <a:r>
              <a:rPr lang="en-US" dirty="0">
                <a:solidFill>
                  <a:schemeClr val="bg2">
                    <a:lumMod val="10000"/>
                  </a:schemeClr>
                </a:solidFill>
              </a:rPr>
              <a:t>To date supply comes mostly from Asia, with only one supplier in Europe (Teva). </a:t>
            </a:r>
            <a:br>
              <a:rPr lang="en-US" dirty="0">
                <a:solidFill>
                  <a:schemeClr val="bg2">
                    <a:lumMod val="10000"/>
                  </a:schemeClr>
                </a:solidFill>
              </a:rPr>
            </a:br>
            <a:r>
              <a:rPr lang="en-US" dirty="0">
                <a:solidFill>
                  <a:schemeClr val="bg2">
                    <a:lumMod val="10000"/>
                  </a:schemeClr>
                </a:solidFill>
              </a:rPr>
              <a:t>But the market is dynamic and new actors appear every year.</a:t>
            </a:r>
          </a:p>
          <a:p>
            <a:endParaRPr lang="en-US" dirty="0"/>
          </a:p>
          <a:p>
            <a:r>
              <a:rPr lang="en-US" dirty="0"/>
              <a:t>Citation from Faraday Factory talk at </a:t>
            </a:r>
            <a:br>
              <a:rPr lang="en-US" dirty="0"/>
            </a:br>
            <a:r>
              <a:rPr lang="en-US" dirty="0"/>
              <a:t>CCA workshop</a:t>
            </a:r>
          </a:p>
          <a:p>
            <a:pPr marL="285750" indent="-285750">
              <a:buFont typeface="Arial" panose="020B0604020202020204" pitchFamily="34" charset="0"/>
              <a:buChar char="•"/>
            </a:pPr>
            <a:r>
              <a:rPr lang="en-US" dirty="0">
                <a:solidFill>
                  <a:schemeClr val="bg2">
                    <a:lumMod val="10000"/>
                  </a:schemeClr>
                </a:solidFill>
              </a:rPr>
              <a:t>Fusion creates demand, promotes capacity; large volume drives the cost down.</a:t>
            </a:r>
          </a:p>
          <a:p>
            <a:pPr marL="285750" indent="-285750">
              <a:buFont typeface="Arial" panose="020B0604020202020204" pitchFamily="34" charset="0"/>
              <a:buChar char="•"/>
            </a:pPr>
            <a:r>
              <a:rPr lang="en-US" dirty="0">
                <a:solidFill>
                  <a:schemeClr val="bg2">
                    <a:lumMod val="10000"/>
                  </a:schemeClr>
                </a:solidFill>
              </a:rPr>
              <a:t>HTS price halves with every 10-fold volume increase</a:t>
            </a:r>
          </a:p>
          <a:p>
            <a:pPr marL="285750" indent="-285750">
              <a:buFont typeface="Arial" panose="020B0604020202020204" pitchFamily="34" charset="0"/>
              <a:buChar char="•"/>
            </a:pPr>
            <a:r>
              <a:rPr lang="en-US" dirty="0">
                <a:solidFill>
                  <a:schemeClr val="bg2">
                    <a:lumMod val="10000"/>
                  </a:schemeClr>
                </a:solidFill>
              </a:rPr>
              <a:t>Other applications </a:t>
            </a:r>
            <a:r>
              <a:rPr lang="en-US" strike="sngStrike" dirty="0">
                <a:solidFill>
                  <a:schemeClr val="bg2">
                    <a:lumMod val="10000"/>
                  </a:schemeClr>
                </a:solidFill>
              </a:rPr>
              <a:t>will</a:t>
            </a:r>
            <a:r>
              <a:rPr lang="en-US" dirty="0">
                <a:solidFill>
                  <a:schemeClr val="bg2">
                    <a:lumMod val="10000"/>
                  </a:schemeClr>
                </a:solidFill>
              </a:rPr>
              <a:t> DO benefit</a:t>
            </a:r>
          </a:p>
          <a:p>
            <a:br>
              <a:rPr lang="en-US" dirty="0">
                <a:solidFill>
                  <a:schemeClr val="bg2">
                    <a:lumMod val="10000"/>
                  </a:schemeClr>
                </a:solidFill>
              </a:rPr>
            </a:br>
            <a:endParaRPr lang="en-US" dirty="0">
              <a:solidFill>
                <a:schemeClr val="bg2">
                  <a:lumMod val="10000"/>
                </a:schemeClr>
              </a:solidFill>
            </a:endParaRPr>
          </a:p>
          <a:p>
            <a:pPr algn="l"/>
            <a:endParaRPr lang="en-US" dirty="0"/>
          </a:p>
        </p:txBody>
      </p:sp>
      <p:pic>
        <p:nvPicPr>
          <p:cNvPr id="19" name="Picture 18" descr="A logo of a company&#10;&#10;AI-generated content may be incorrect.">
            <a:extLst>
              <a:ext uri="{FF2B5EF4-FFF2-40B4-BE49-F238E27FC236}">
                <a16:creationId xmlns:a16="http://schemas.microsoft.com/office/drawing/2014/main" id="{2CE52390-AE6B-50BB-91F7-A24435FA27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8872" y="766887"/>
            <a:ext cx="1139568" cy="1050666"/>
          </a:xfrm>
          <a:prstGeom prst="rect">
            <a:avLst/>
          </a:prstGeom>
        </p:spPr>
      </p:pic>
      <p:sp>
        <p:nvSpPr>
          <p:cNvPr id="20" name="Rectangle 19">
            <a:extLst>
              <a:ext uri="{FF2B5EF4-FFF2-40B4-BE49-F238E27FC236}">
                <a16:creationId xmlns:a16="http://schemas.microsoft.com/office/drawing/2014/main" id="{3EB0AFDB-0637-AB74-233C-795E8AF640C9}"/>
              </a:ext>
            </a:extLst>
          </p:cNvPr>
          <p:cNvSpPr/>
          <p:nvPr/>
        </p:nvSpPr>
        <p:spPr>
          <a:xfrm>
            <a:off x="4939175" y="3488884"/>
            <a:ext cx="6102881" cy="276999"/>
          </a:xfrm>
          <a:prstGeom prst="rect">
            <a:avLst/>
          </a:prstGeom>
          <a:noFill/>
          <a:ln>
            <a:noFill/>
          </a:ln>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B. Song, et al., </a:t>
            </a:r>
            <a:r>
              <a:rPr lang="en-US" sz="1200" dirty="0">
                <a:solidFill>
                  <a:srgbClr val="00B050"/>
                </a:solidFill>
                <a:latin typeface="Times" panose="02020603050405020304" pitchFamily="18" charset="0"/>
                <a:cs typeface="Times" panose="02020603050405020304" pitchFamily="18" charset="0"/>
                <a:hlinkClick r:id="rId6"/>
              </a:rPr>
              <a:t>https://indico.cern.ch/event/1347361/</a:t>
            </a:r>
            <a:r>
              <a:rPr lang="en-US" sz="1200" dirty="0">
                <a:solidFill>
                  <a:srgbClr val="00B050"/>
                </a:solidFill>
                <a:latin typeface="Times" panose="02020603050405020304" pitchFamily="18" charset="0"/>
                <a:cs typeface="Times" panose="02020603050405020304" pitchFamily="18" charset="0"/>
              </a:rPr>
              <a:t> (2025)</a:t>
            </a:r>
            <a:r>
              <a:rPr lang="en-US" sz="1200" dirty="0">
                <a:solidFill>
                  <a:srgbClr val="00B050"/>
                </a:solidFill>
                <a:latin typeface="Times" panose="02020603050405020304" pitchFamily="18" charset="0"/>
              </a:rPr>
              <a:t>] </a:t>
            </a:r>
            <a:endParaRPr lang="fr-CH" sz="1200" dirty="0">
              <a:solidFill>
                <a:srgbClr val="00B050"/>
              </a:solidFill>
              <a:latin typeface="Times" panose="02020603050405020304" pitchFamily="18" charset="0"/>
            </a:endParaRPr>
          </a:p>
        </p:txBody>
      </p:sp>
      <p:sp>
        <p:nvSpPr>
          <p:cNvPr id="5" name="Footer Placeholder 4">
            <a:extLst>
              <a:ext uri="{FF2B5EF4-FFF2-40B4-BE49-F238E27FC236}">
                <a16:creationId xmlns:a16="http://schemas.microsoft.com/office/drawing/2014/main" id="{3F256BCF-CBC6-F163-AAEF-748DC7FF3DBA}"/>
              </a:ext>
            </a:extLst>
          </p:cNvPr>
          <p:cNvSpPr>
            <a:spLocks noGrp="1"/>
          </p:cNvSpPr>
          <p:nvPr>
            <p:ph type="ftr" sz="quarter" idx="11"/>
          </p:nvPr>
        </p:nvSpPr>
        <p:spPr>
          <a:xfrm>
            <a:off x="3653660" y="6383848"/>
            <a:ext cx="6572221" cy="365125"/>
          </a:xfrm>
        </p:spPr>
        <p:txBody>
          <a:bodyPr/>
          <a:lstStyle/>
          <a:p>
            <a:r>
              <a:rPr lang="en-GB" dirty="0"/>
              <a:t>Physics Preparatory Group - Accelerator Science and Technology WG</a:t>
            </a:r>
            <a:endParaRPr lang="en-US" dirty="0"/>
          </a:p>
        </p:txBody>
      </p:sp>
    </p:spTree>
    <p:extLst>
      <p:ext uri="{BB962C8B-B14F-4D97-AF65-F5344CB8AC3E}">
        <p14:creationId xmlns:p14="http://schemas.microsoft.com/office/powerpoint/2010/main" val="28736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933B21-0080-A625-0D0A-58C0320555EB}"/>
              </a:ext>
            </a:extLst>
          </p:cNvPr>
          <p:cNvSpPr>
            <a:spLocks noGrp="1"/>
          </p:cNvSpPr>
          <p:nvPr>
            <p:ph idx="1"/>
          </p:nvPr>
        </p:nvSpPr>
        <p:spPr>
          <a:xfrm>
            <a:off x="407989" y="1121617"/>
            <a:ext cx="11518898" cy="2274152"/>
          </a:xfrm>
        </p:spPr>
        <p:txBody>
          <a:bodyPr numCol="2"/>
          <a:lstStyle/>
          <a:p>
            <a:pPr marL="36576" indent="0">
              <a:lnSpc>
                <a:spcPct val="100000"/>
              </a:lnSpc>
              <a:spcAft>
                <a:spcPts val="0"/>
              </a:spcAft>
              <a:buNone/>
            </a:pPr>
            <a:r>
              <a:rPr lang="en-US" sz="1600" dirty="0"/>
              <a:t>A. Conductor Choice: </a:t>
            </a:r>
          </a:p>
          <a:p>
            <a:pPr lvl="1">
              <a:spcAft>
                <a:spcPts val="0"/>
              </a:spcAft>
            </a:pPr>
            <a:r>
              <a:rPr lang="en-US" sz="1600" i="1" dirty="0">
                <a:solidFill>
                  <a:srgbClr val="00B050"/>
                </a:solidFill>
              </a:rPr>
              <a:t>RD</a:t>
            </a:r>
            <a:r>
              <a:rPr lang="en-US" sz="1600" dirty="0">
                <a:solidFill>
                  <a:srgbClr val="00B050"/>
                </a:solidFill>
              </a:rPr>
              <a:t>: Develop REBCO tape technology in view of accelerator needs.</a:t>
            </a:r>
          </a:p>
          <a:p>
            <a:pPr lvl="1">
              <a:spcAft>
                <a:spcPts val="0"/>
              </a:spcAft>
            </a:pPr>
            <a:r>
              <a:rPr lang="en-US" sz="1600" i="1" dirty="0">
                <a:solidFill>
                  <a:srgbClr val="00B050"/>
                </a:solidFill>
              </a:rPr>
              <a:t>RD</a:t>
            </a:r>
            <a:r>
              <a:rPr lang="en-US" sz="1600" dirty="0">
                <a:solidFill>
                  <a:srgbClr val="00B050"/>
                </a:solidFill>
              </a:rPr>
              <a:t>: Monitor developments in BSCCO technology closely in cooperation with US-MDP.</a:t>
            </a:r>
          </a:p>
          <a:p>
            <a:pPr lvl="1">
              <a:spcAft>
                <a:spcPts val="0"/>
              </a:spcAft>
            </a:pPr>
            <a:r>
              <a:rPr lang="en-US" sz="1600" i="1" dirty="0">
                <a:solidFill>
                  <a:srgbClr val="00B050"/>
                </a:solidFill>
              </a:rPr>
              <a:t>RD</a:t>
            </a:r>
            <a:r>
              <a:rPr lang="en-US" sz="1600" dirty="0">
                <a:solidFill>
                  <a:srgbClr val="00B050"/>
                </a:solidFill>
              </a:rPr>
              <a:t>: Study potential of IBS round wire conductor in </a:t>
            </a:r>
            <a:br>
              <a:rPr lang="en-US" sz="1600" dirty="0">
                <a:solidFill>
                  <a:srgbClr val="00B050"/>
                </a:solidFill>
              </a:rPr>
            </a:br>
            <a:r>
              <a:rPr lang="en-US" sz="1600" dirty="0">
                <a:solidFill>
                  <a:srgbClr val="00B050"/>
                </a:solidFill>
              </a:rPr>
              <a:t>view of competitive specifications and timeline. </a:t>
            </a:r>
          </a:p>
          <a:p>
            <a:pPr marL="36576" indent="0">
              <a:lnSpc>
                <a:spcPct val="100000"/>
              </a:lnSpc>
              <a:spcAft>
                <a:spcPts val="0"/>
              </a:spcAft>
              <a:buNone/>
            </a:pPr>
            <a:r>
              <a:rPr lang="en-US" sz="1600" dirty="0"/>
              <a:t>B. HTS magnet specifications and requirements: </a:t>
            </a:r>
          </a:p>
          <a:p>
            <a:pPr lvl="1">
              <a:spcAft>
                <a:spcPts val="0"/>
              </a:spcAft>
            </a:pPr>
            <a:r>
              <a:rPr lang="en-US" sz="1600" i="1" dirty="0">
                <a:solidFill>
                  <a:srgbClr val="00B050"/>
                </a:solidFill>
              </a:rPr>
              <a:t>RD</a:t>
            </a:r>
            <a:r>
              <a:rPr lang="en-US" sz="1600" dirty="0">
                <a:solidFill>
                  <a:srgbClr val="00B050"/>
                </a:solidFill>
              </a:rPr>
              <a:t>: In an iterative process that involves all relevant subsystems (with particle physics, cryogenics, beam dynamics, feedback systems, powering/protection, instrumentation, vacuum, beam-induced losses, </a:t>
            </a:r>
            <a:r>
              <a:rPr lang="en-US" sz="1600" dirty="0" err="1">
                <a:solidFill>
                  <a:srgbClr val="00B050"/>
                </a:solidFill>
              </a:rPr>
              <a:t>etc</a:t>
            </a:r>
            <a:r>
              <a:rPr lang="en-US" sz="1600" dirty="0">
                <a:solidFill>
                  <a:srgbClr val="00B050"/>
                </a:solidFill>
              </a:rPr>
              <a:t>), determine HTS magnet specifications and requirements.</a:t>
            </a:r>
          </a:p>
          <a:p>
            <a:pPr>
              <a:lnSpc>
                <a:spcPct val="100000"/>
              </a:lnSpc>
              <a:spcAft>
                <a:spcPts val="0"/>
              </a:spcAft>
            </a:pPr>
            <a:endParaRPr lang="en-US" sz="1800" dirty="0"/>
          </a:p>
        </p:txBody>
      </p:sp>
      <p:sp>
        <p:nvSpPr>
          <p:cNvPr id="3" name="Title 2">
            <a:extLst>
              <a:ext uri="{FF2B5EF4-FFF2-40B4-BE49-F238E27FC236}">
                <a16:creationId xmlns:a16="http://schemas.microsoft.com/office/drawing/2014/main" id="{E802B974-63AE-C38A-FE28-814DE13F64D2}"/>
              </a:ext>
            </a:extLst>
          </p:cNvPr>
          <p:cNvSpPr>
            <a:spLocks noGrp="1"/>
          </p:cNvSpPr>
          <p:nvPr>
            <p:ph type="title"/>
          </p:nvPr>
        </p:nvSpPr>
        <p:spPr/>
        <p:txBody>
          <a:bodyPr/>
          <a:lstStyle/>
          <a:p>
            <a:r>
              <a:rPr lang="en-US" dirty="0"/>
              <a:t>HTS R&amp;D Directions</a:t>
            </a:r>
          </a:p>
        </p:txBody>
      </p:sp>
      <p:sp>
        <p:nvSpPr>
          <p:cNvPr id="6" name="Slide Number Placeholder 5">
            <a:extLst>
              <a:ext uri="{FF2B5EF4-FFF2-40B4-BE49-F238E27FC236}">
                <a16:creationId xmlns:a16="http://schemas.microsoft.com/office/drawing/2014/main" id="{A8236995-8D8F-972E-3B01-7D7FFC80B69B}"/>
              </a:ext>
            </a:extLst>
          </p:cNvPr>
          <p:cNvSpPr>
            <a:spLocks noGrp="1"/>
          </p:cNvSpPr>
          <p:nvPr>
            <p:ph type="sldNum" sz="quarter" idx="12"/>
          </p:nvPr>
        </p:nvSpPr>
        <p:spPr/>
        <p:txBody>
          <a:bodyPr/>
          <a:lstStyle/>
          <a:p>
            <a:fld id="{36B5EA5A-BC32-A742-B11B-8E7414D5B535}" type="slidenum">
              <a:rPr lang="en-US" smtClean="0"/>
              <a:pPr/>
              <a:t>18</a:t>
            </a:fld>
            <a:endParaRPr lang="en-US" dirty="0"/>
          </a:p>
        </p:txBody>
      </p:sp>
      <p:grpSp>
        <p:nvGrpSpPr>
          <p:cNvPr id="7" name="Group 6">
            <a:extLst>
              <a:ext uri="{FF2B5EF4-FFF2-40B4-BE49-F238E27FC236}">
                <a16:creationId xmlns:a16="http://schemas.microsoft.com/office/drawing/2014/main" id="{16DBDC9F-2803-B26F-5C9C-ABC1C6152FC5}"/>
              </a:ext>
            </a:extLst>
          </p:cNvPr>
          <p:cNvGrpSpPr/>
          <p:nvPr/>
        </p:nvGrpSpPr>
        <p:grpSpPr>
          <a:xfrm>
            <a:off x="767059" y="3100694"/>
            <a:ext cx="4601901" cy="3649729"/>
            <a:chOff x="697659" y="852524"/>
            <a:chExt cx="7200900" cy="5686388"/>
          </a:xfrm>
          <a:solidFill>
            <a:schemeClr val="bg1"/>
          </a:solidFill>
        </p:grpSpPr>
        <p:pic>
          <p:nvPicPr>
            <p:cNvPr id="8" name="Picture 7">
              <a:extLst>
                <a:ext uri="{FF2B5EF4-FFF2-40B4-BE49-F238E27FC236}">
                  <a16:creationId xmlns:a16="http://schemas.microsoft.com/office/drawing/2014/main" id="{2E880D4D-ABA5-C36B-E4FD-CEC046B57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659" y="1020893"/>
              <a:ext cx="7200900" cy="5518019"/>
            </a:xfrm>
            <a:prstGeom prst="rect">
              <a:avLst/>
            </a:prstGeom>
            <a:grpFill/>
          </p:spPr>
        </p:pic>
        <p:pic>
          <p:nvPicPr>
            <p:cNvPr id="9" name="Picture 8">
              <a:extLst>
                <a:ext uri="{FF2B5EF4-FFF2-40B4-BE49-F238E27FC236}">
                  <a16:creationId xmlns:a16="http://schemas.microsoft.com/office/drawing/2014/main" id="{C49C8E1F-A548-C968-AD69-D550553C4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1650" y="2933685"/>
              <a:ext cx="1835073" cy="2425671"/>
            </a:xfrm>
            <a:prstGeom prst="rect">
              <a:avLst/>
            </a:prstGeom>
            <a:grpFill/>
          </p:spPr>
        </p:pic>
        <p:pic>
          <p:nvPicPr>
            <p:cNvPr id="10" name="Picture 9">
              <a:extLst>
                <a:ext uri="{FF2B5EF4-FFF2-40B4-BE49-F238E27FC236}">
                  <a16:creationId xmlns:a16="http://schemas.microsoft.com/office/drawing/2014/main" id="{3FD1F47F-ADEC-7E9C-E599-C64DFDCBC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4726" y="1589690"/>
              <a:ext cx="954969" cy="954970"/>
            </a:xfrm>
            <a:prstGeom prst="rect">
              <a:avLst/>
            </a:prstGeom>
            <a:grpFill/>
          </p:spPr>
        </p:pic>
        <p:pic>
          <p:nvPicPr>
            <p:cNvPr id="11" name="Picture 10">
              <a:extLst>
                <a:ext uri="{FF2B5EF4-FFF2-40B4-BE49-F238E27FC236}">
                  <a16:creationId xmlns:a16="http://schemas.microsoft.com/office/drawing/2014/main" id="{B3969333-6863-9D8C-D048-574CEC2755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3074" y="4659476"/>
              <a:ext cx="922400" cy="926029"/>
            </a:xfrm>
            <a:prstGeom prst="rect">
              <a:avLst/>
            </a:prstGeom>
            <a:grpFill/>
          </p:spPr>
        </p:pic>
        <p:pic>
          <p:nvPicPr>
            <p:cNvPr id="12" name="Picture 11">
              <a:extLst>
                <a:ext uri="{FF2B5EF4-FFF2-40B4-BE49-F238E27FC236}">
                  <a16:creationId xmlns:a16="http://schemas.microsoft.com/office/drawing/2014/main" id="{875DB359-B8B9-C136-BC68-D8C391ADA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4396" y="4967615"/>
              <a:ext cx="922400" cy="914165"/>
            </a:xfrm>
            <a:prstGeom prst="rect">
              <a:avLst/>
            </a:prstGeom>
            <a:grpFill/>
          </p:spPr>
        </p:pic>
        <p:pic>
          <p:nvPicPr>
            <p:cNvPr id="13" name="Picture 12" descr="A picture containing text, indoor&#10;&#10;Description automatically generated">
              <a:extLst>
                <a:ext uri="{FF2B5EF4-FFF2-40B4-BE49-F238E27FC236}">
                  <a16:creationId xmlns:a16="http://schemas.microsoft.com/office/drawing/2014/main" id="{830643B3-03D6-54DC-BB52-E60FFF9F02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87181" y="852524"/>
              <a:ext cx="3433974" cy="983929"/>
            </a:xfrm>
            <a:prstGeom prst="rect">
              <a:avLst/>
            </a:prstGeom>
            <a:grpFill/>
          </p:spPr>
        </p:pic>
      </p:grpSp>
      <p:graphicFrame>
        <p:nvGraphicFramePr>
          <p:cNvPr id="14" name="Table 13">
            <a:extLst>
              <a:ext uri="{FF2B5EF4-FFF2-40B4-BE49-F238E27FC236}">
                <a16:creationId xmlns:a16="http://schemas.microsoft.com/office/drawing/2014/main" id="{DC44A9CD-D877-2F68-025A-9A9181E0F299}"/>
              </a:ext>
            </a:extLst>
          </p:cNvPr>
          <p:cNvGraphicFramePr>
            <a:graphicFrameLocks noGrp="1"/>
          </p:cNvGraphicFramePr>
          <p:nvPr>
            <p:extLst>
              <p:ext uri="{D42A27DB-BD31-4B8C-83A1-F6EECF244321}">
                <p14:modId xmlns:p14="http://schemas.microsoft.com/office/powerpoint/2010/main" val="2019938326"/>
              </p:ext>
            </p:extLst>
          </p:nvPr>
        </p:nvGraphicFramePr>
        <p:xfrm>
          <a:off x="5902324" y="2826896"/>
          <a:ext cx="6024563" cy="3566160"/>
        </p:xfrm>
        <a:graphic>
          <a:graphicData uri="http://schemas.openxmlformats.org/drawingml/2006/table">
            <a:tbl>
              <a:tblPr firstRow="1" bandRow="1">
                <a:tableStyleId>{00A15C55-8517-42AA-B614-E9B94910E393}</a:tableStyleId>
              </a:tblPr>
              <a:tblGrid>
                <a:gridCol w="2099684">
                  <a:extLst>
                    <a:ext uri="{9D8B030D-6E8A-4147-A177-3AD203B41FA5}">
                      <a16:colId xmlns:a16="http://schemas.microsoft.com/office/drawing/2014/main" val="320985776"/>
                    </a:ext>
                  </a:extLst>
                </a:gridCol>
                <a:gridCol w="3924879">
                  <a:extLst>
                    <a:ext uri="{9D8B030D-6E8A-4147-A177-3AD203B41FA5}">
                      <a16:colId xmlns:a16="http://schemas.microsoft.com/office/drawing/2014/main" val="1935358467"/>
                    </a:ext>
                  </a:extLst>
                </a:gridCol>
              </a:tblGrid>
              <a:tr h="169778">
                <a:tc>
                  <a:txBody>
                    <a:bodyPr/>
                    <a:lstStyle/>
                    <a:p>
                      <a:r>
                        <a:rPr lang="en-US" sz="1400" dirty="0">
                          <a:solidFill>
                            <a:schemeClr val="tx1"/>
                          </a:solidFill>
                        </a:rPr>
                        <a:t>Value</a:t>
                      </a:r>
                    </a:p>
                  </a:txBody>
                  <a:tcPr/>
                </a:tc>
                <a:tc>
                  <a:txBody>
                    <a:bodyPr/>
                    <a:lstStyle/>
                    <a:p>
                      <a:r>
                        <a:rPr lang="en-US" sz="1400" dirty="0">
                          <a:solidFill>
                            <a:schemeClr val="tx1"/>
                          </a:solidFill>
                        </a:rPr>
                        <a:t>Range (to be negotiated with …)</a:t>
                      </a:r>
                    </a:p>
                  </a:txBody>
                  <a:tcPr/>
                </a:tc>
                <a:extLst>
                  <a:ext uri="{0D108BD9-81ED-4DB2-BD59-A6C34878D82A}">
                    <a16:rowId xmlns:a16="http://schemas.microsoft.com/office/drawing/2014/main" val="1349367775"/>
                  </a:ext>
                </a:extLst>
              </a:tr>
              <a:tr h="169778">
                <a:tc>
                  <a:txBody>
                    <a:bodyPr/>
                    <a:lstStyle/>
                    <a:p>
                      <a:r>
                        <a:rPr lang="en-US" sz="1400" dirty="0">
                          <a:solidFill>
                            <a:schemeClr val="tx1"/>
                          </a:solidFill>
                        </a:rPr>
                        <a:t>Main field</a:t>
                      </a:r>
                    </a:p>
                  </a:txBody>
                  <a:tcPr/>
                </a:tc>
                <a:tc>
                  <a:txBody>
                    <a:bodyPr/>
                    <a:lstStyle/>
                    <a:p>
                      <a:r>
                        <a:rPr lang="en-US" sz="1400" dirty="0">
                          <a:solidFill>
                            <a:schemeClr val="tx1"/>
                          </a:solidFill>
                        </a:rPr>
                        <a:t>14-20 T (cost, sync. rad., </a:t>
                      </a:r>
                      <a:r>
                        <a:rPr lang="en-US" sz="1400" dirty="0" err="1">
                          <a:solidFill>
                            <a:schemeClr val="tx1"/>
                          </a:solidFill>
                        </a:rPr>
                        <a:t>cryo</a:t>
                      </a:r>
                      <a:r>
                        <a:rPr lang="en-US" sz="1400" dirty="0">
                          <a:solidFill>
                            <a:schemeClr val="tx1"/>
                          </a:solidFill>
                        </a:rPr>
                        <a:t>, physics)</a:t>
                      </a:r>
                    </a:p>
                  </a:txBody>
                  <a:tcPr/>
                </a:tc>
                <a:extLst>
                  <a:ext uri="{0D108BD9-81ED-4DB2-BD59-A6C34878D82A}">
                    <a16:rowId xmlns:a16="http://schemas.microsoft.com/office/drawing/2014/main" val="1154351665"/>
                  </a:ext>
                </a:extLst>
              </a:tr>
              <a:tr h="169778">
                <a:tc>
                  <a:txBody>
                    <a:bodyPr/>
                    <a:lstStyle/>
                    <a:p>
                      <a:r>
                        <a:rPr lang="en-US" sz="1400" dirty="0">
                          <a:solidFill>
                            <a:schemeClr val="tx1"/>
                          </a:solidFill>
                        </a:rPr>
                        <a:t>Operating temp</a:t>
                      </a:r>
                    </a:p>
                  </a:txBody>
                  <a:tcPr/>
                </a:tc>
                <a:tc>
                  <a:txBody>
                    <a:bodyPr/>
                    <a:lstStyle/>
                    <a:p>
                      <a:r>
                        <a:rPr lang="en-US" sz="1400" dirty="0">
                          <a:solidFill>
                            <a:schemeClr val="tx1"/>
                          </a:solidFill>
                        </a:rPr>
                        <a:t>4.2-20 K (cost, </a:t>
                      </a:r>
                      <a:r>
                        <a:rPr lang="en-US" sz="1400" dirty="0" err="1">
                          <a:solidFill>
                            <a:schemeClr val="tx1"/>
                          </a:solidFill>
                        </a:rPr>
                        <a:t>cryo</a:t>
                      </a:r>
                      <a:r>
                        <a:rPr lang="en-US" sz="1400" dirty="0">
                          <a:solidFill>
                            <a:schemeClr val="tx1"/>
                          </a:solidFill>
                        </a:rPr>
                        <a:t>)</a:t>
                      </a:r>
                    </a:p>
                  </a:txBody>
                  <a:tcPr/>
                </a:tc>
                <a:extLst>
                  <a:ext uri="{0D108BD9-81ED-4DB2-BD59-A6C34878D82A}">
                    <a16:rowId xmlns:a16="http://schemas.microsoft.com/office/drawing/2014/main" val="2389330124"/>
                  </a:ext>
                </a:extLst>
              </a:tr>
              <a:tr h="288622">
                <a:tc>
                  <a:txBody>
                    <a:bodyPr/>
                    <a:lstStyle/>
                    <a:p>
                      <a:r>
                        <a:rPr lang="en-US" sz="1400" dirty="0">
                          <a:solidFill>
                            <a:schemeClr val="tx1"/>
                          </a:solidFill>
                        </a:rPr>
                        <a:t>Field quality (accuracy, stability, reproducibility)</a:t>
                      </a:r>
                    </a:p>
                  </a:txBody>
                  <a:tcPr/>
                </a:tc>
                <a:tc>
                  <a:txBody>
                    <a:bodyPr/>
                    <a:lstStyle/>
                    <a:p>
                      <a:r>
                        <a:rPr lang="en-US" sz="1400" dirty="0">
                          <a:solidFill>
                            <a:schemeClr val="tx1"/>
                          </a:solidFill>
                        </a:rPr>
                        <a:t>Traditionally rel. errors 10</a:t>
                      </a:r>
                      <a:r>
                        <a:rPr lang="en-US" sz="1400" baseline="30000" dirty="0">
                          <a:solidFill>
                            <a:schemeClr val="tx1"/>
                          </a:solidFill>
                        </a:rPr>
                        <a:t>-4</a:t>
                      </a:r>
                      <a:r>
                        <a:rPr lang="en-US" sz="1400" dirty="0">
                          <a:solidFill>
                            <a:schemeClr val="tx1"/>
                          </a:solidFill>
                        </a:rPr>
                        <a:t> (beam-dynamics and feedback)</a:t>
                      </a:r>
                    </a:p>
                  </a:txBody>
                  <a:tcPr/>
                </a:tc>
                <a:extLst>
                  <a:ext uri="{0D108BD9-81ED-4DB2-BD59-A6C34878D82A}">
                    <a16:rowId xmlns:a16="http://schemas.microsoft.com/office/drawing/2014/main" val="243757176"/>
                  </a:ext>
                </a:extLst>
              </a:tr>
              <a:tr h="169778">
                <a:tc>
                  <a:txBody>
                    <a:bodyPr/>
                    <a:lstStyle/>
                    <a:p>
                      <a:r>
                        <a:rPr lang="en-US" sz="1400" dirty="0">
                          <a:solidFill>
                            <a:schemeClr val="tx1"/>
                          </a:solidFill>
                        </a:rPr>
                        <a:t>Ramp losses</a:t>
                      </a:r>
                    </a:p>
                  </a:txBody>
                  <a:tcPr/>
                </a:tc>
                <a:tc>
                  <a:txBody>
                    <a:bodyPr/>
                    <a:lstStyle/>
                    <a:p>
                      <a:r>
                        <a:rPr lang="en-US" sz="1400" dirty="0">
                          <a:solidFill>
                            <a:schemeClr val="tx1"/>
                          </a:solidFill>
                        </a:rPr>
                        <a:t>10-100 J/</a:t>
                      </a:r>
                      <a:r>
                        <a:rPr lang="en-US" sz="1400" dirty="0" err="1">
                          <a:solidFill>
                            <a:schemeClr val="tx1"/>
                          </a:solidFill>
                        </a:rPr>
                        <a:t>m.cycle</a:t>
                      </a:r>
                      <a:r>
                        <a:rPr lang="en-US" sz="1400" dirty="0">
                          <a:solidFill>
                            <a:schemeClr val="tx1"/>
                          </a:solidFill>
                        </a:rPr>
                        <a:t>? (</a:t>
                      </a:r>
                      <a:r>
                        <a:rPr lang="en-US" sz="1400" dirty="0" err="1">
                          <a:solidFill>
                            <a:schemeClr val="tx1"/>
                          </a:solidFill>
                        </a:rPr>
                        <a:t>cryo</a:t>
                      </a:r>
                      <a:r>
                        <a:rPr lang="en-US" sz="1400" dirty="0">
                          <a:solidFill>
                            <a:schemeClr val="tx1"/>
                          </a:solidFill>
                        </a:rPr>
                        <a:t>, sustainability)</a:t>
                      </a:r>
                    </a:p>
                  </a:txBody>
                  <a:tcPr/>
                </a:tc>
                <a:extLst>
                  <a:ext uri="{0D108BD9-81ED-4DB2-BD59-A6C34878D82A}">
                    <a16:rowId xmlns:a16="http://schemas.microsoft.com/office/drawing/2014/main" val="2015320287"/>
                  </a:ext>
                </a:extLst>
              </a:tr>
              <a:tr h="169778">
                <a:tc>
                  <a:txBody>
                    <a:bodyPr/>
                    <a:lstStyle/>
                    <a:p>
                      <a:r>
                        <a:rPr lang="en-US" sz="1400" dirty="0">
                          <a:solidFill>
                            <a:schemeClr val="tx1"/>
                          </a:solidFill>
                        </a:rPr>
                        <a:t>Outer diam</a:t>
                      </a:r>
                    </a:p>
                  </a:txBody>
                  <a:tcPr/>
                </a:tc>
                <a:tc>
                  <a:txBody>
                    <a:bodyPr/>
                    <a:lstStyle/>
                    <a:p>
                      <a:r>
                        <a:rPr lang="en-US" sz="1400" dirty="0">
                          <a:solidFill>
                            <a:schemeClr val="tx1"/>
                          </a:solidFill>
                        </a:rPr>
                        <a:t>800 mm</a:t>
                      </a:r>
                    </a:p>
                  </a:txBody>
                  <a:tcPr/>
                </a:tc>
                <a:extLst>
                  <a:ext uri="{0D108BD9-81ED-4DB2-BD59-A6C34878D82A}">
                    <a16:rowId xmlns:a16="http://schemas.microsoft.com/office/drawing/2014/main" val="1749108599"/>
                  </a:ext>
                </a:extLst>
              </a:tr>
              <a:tr h="288622">
                <a:tc>
                  <a:txBody>
                    <a:bodyPr/>
                    <a:lstStyle/>
                    <a:p>
                      <a:r>
                        <a:rPr lang="en-US" sz="1400" dirty="0" err="1">
                          <a:solidFill>
                            <a:schemeClr val="accent2">
                              <a:lumMod val="75000"/>
                            </a:schemeClr>
                          </a:solidFill>
                        </a:rPr>
                        <a:t>Cryo</a:t>
                      </a:r>
                      <a:r>
                        <a:rPr lang="en-US" sz="1400" dirty="0">
                          <a:solidFill>
                            <a:schemeClr val="accent2">
                              <a:lumMod val="75000"/>
                            </a:schemeClr>
                          </a:solidFill>
                        </a:rPr>
                        <a:t> interface</a:t>
                      </a:r>
                    </a:p>
                  </a:txBody>
                  <a:tcPr/>
                </a:tc>
                <a:tc>
                  <a:txBody>
                    <a:bodyPr/>
                    <a:lstStyle/>
                    <a:p>
                      <a:r>
                        <a:rPr lang="en-US" sz="1400" dirty="0">
                          <a:solidFill>
                            <a:schemeClr val="accent2">
                              <a:lumMod val="75000"/>
                            </a:schemeClr>
                          </a:solidFill>
                        </a:rPr>
                        <a:t>High-pressure, high-</a:t>
                      </a:r>
                      <a:r>
                        <a:rPr lang="en-US" sz="1400" dirty="0" err="1">
                          <a:solidFill>
                            <a:schemeClr val="accent2">
                              <a:lumMod val="75000"/>
                            </a:schemeClr>
                          </a:solidFill>
                        </a:rPr>
                        <a:t>massflow</a:t>
                      </a:r>
                      <a:r>
                        <a:rPr lang="en-US" sz="1400" dirty="0">
                          <a:solidFill>
                            <a:schemeClr val="accent2">
                              <a:lumMod val="75000"/>
                            </a:schemeClr>
                          </a:solidFill>
                        </a:rPr>
                        <a:t> supercritical He? </a:t>
                      </a:r>
                    </a:p>
                  </a:txBody>
                  <a:tcPr/>
                </a:tc>
                <a:extLst>
                  <a:ext uri="{0D108BD9-81ED-4DB2-BD59-A6C34878D82A}">
                    <a16:rowId xmlns:a16="http://schemas.microsoft.com/office/drawing/2014/main" val="3671298734"/>
                  </a:ext>
                </a:extLst>
              </a:tr>
              <a:tr h="169778">
                <a:tc>
                  <a:txBody>
                    <a:bodyPr/>
                    <a:lstStyle/>
                    <a:p>
                      <a:r>
                        <a:rPr lang="en-US" sz="1400" dirty="0">
                          <a:solidFill>
                            <a:schemeClr val="accent2">
                              <a:lumMod val="75000"/>
                            </a:schemeClr>
                          </a:solidFill>
                        </a:rPr>
                        <a:t>Vacuum interface</a:t>
                      </a:r>
                    </a:p>
                  </a:txBody>
                  <a:tcPr/>
                </a:tc>
                <a:tc>
                  <a:txBody>
                    <a:bodyPr/>
                    <a:lstStyle/>
                    <a:p>
                      <a:r>
                        <a:rPr lang="en-US" sz="1400" dirty="0">
                          <a:solidFill>
                            <a:schemeClr val="accent2">
                              <a:lumMod val="75000"/>
                            </a:schemeClr>
                          </a:solidFill>
                        </a:rPr>
                        <a:t>4.5 K cryo-pumping liner for 20 K magnets?</a:t>
                      </a:r>
                    </a:p>
                  </a:txBody>
                  <a:tcPr/>
                </a:tc>
                <a:extLst>
                  <a:ext uri="{0D108BD9-81ED-4DB2-BD59-A6C34878D82A}">
                    <a16:rowId xmlns:a16="http://schemas.microsoft.com/office/drawing/2014/main" val="82660483"/>
                  </a:ext>
                </a:extLst>
              </a:tr>
              <a:tr h="169778">
                <a:tc>
                  <a:txBody>
                    <a:bodyPr/>
                    <a:lstStyle/>
                    <a:p>
                      <a:r>
                        <a:rPr lang="en-US" sz="1400" dirty="0">
                          <a:solidFill>
                            <a:schemeClr val="accent2">
                              <a:lumMod val="75000"/>
                            </a:schemeClr>
                          </a:solidFill>
                        </a:rPr>
                        <a:t>Enthalpy Margin</a:t>
                      </a:r>
                    </a:p>
                  </a:txBody>
                  <a:tcPr/>
                </a:tc>
                <a:tc>
                  <a:txBody>
                    <a:bodyPr/>
                    <a:lstStyle/>
                    <a:p>
                      <a:r>
                        <a:rPr lang="en-US" sz="1400" dirty="0">
                          <a:solidFill>
                            <a:schemeClr val="accent2">
                              <a:lumMod val="75000"/>
                            </a:schemeClr>
                          </a:solidFill>
                        </a:rPr>
                        <a:t>0.1-1 J/cm</a:t>
                      </a:r>
                      <a:r>
                        <a:rPr lang="en-US" sz="1400" baseline="30000" dirty="0">
                          <a:solidFill>
                            <a:schemeClr val="accent2">
                              <a:lumMod val="75000"/>
                            </a:schemeClr>
                          </a:solidFill>
                        </a:rPr>
                        <a:t>3</a:t>
                      </a:r>
                      <a:r>
                        <a:rPr lang="en-US" sz="1400" dirty="0">
                          <a:solidFill>
                            <a:schemeClr val="accent2">
                              <a:lumMod val="75000"/>
                            </a:schemeClr>
                          </a:solidFill>
                        </a:rPr>
                        <a:t> (</a:t>
                      </a:r>
                      <a:r>
                        <a:rPr lang="en-US" sz="1400" dirty="0" err="1">
                          <a:solidFill>
                            <a:schemeClr val="accent2">
                              <a:lumMod val="75000"/>
                            </a:schemeClr>
                          </a:solidFill>
                        </a:rPr>
                        <a:t>cryo</a:t>
                      </a:r>
                      <a:r>
                        <a:rPr lang="en-US" sz="1400" dirty="0">
                          <a:solidFill>
                            <a:schemeClr val="accent2">
                              <a:lumMod val="75000"/>
                            </a:schemeClr>
                          </a:solidFill>
                        </a:rPr>
                        <a:t> and beam-losses)</a:t>
                      </a:r>
                      <a:endParaRPr lang="en-US" sz="1400" baseline="30000" dirty="0">
                        <a:solidFill>
                          <a:schemeClr val="accent2">
                            <a:lumMod val="75000"/>
                          </a:schemeClr>
                        </a:solidFill>
                      </a:endParaRPr>
                    </a:p>
                  </a:txBody>
                  <a:tcPr/>
                </a:tc>
                <a:extLst>
                  <a:ext uri="{0D108BD9-81ED-4DB2-BD59-A6C34878D82A}">
                    <a16:rowId xmlns:a16="http://schemas.microsoft.com/office/drawing/2014/main" val="465376707"/>
                  </a:ext>
                </a:extLst>
              </a:tr>
              <a:tr h="179413">
                <a:tc>
                  <a:txBody>
                    <a:bodyPr/>
                    <a:lstStyle/>
                    <a:p>
                      <a:r>
                        <a:rPr lang="en-US" sz="1400" dirty="0">
                          <a:solidFill>
                            <a:schemeClr val="accent2">
                              <a:lumMod val="75000"/>
                            </a:schemeClr>
                          </a:solidFill>
                        </a:rPr>
                        <a:t>Protection</a:t>
                      </a:r>
                    </a:p>
                  </a:txBody>
                  <a:tcPr/>
                </a:tc>
                <a:tc>
                  <a:txBody>
                    <a:bodyPr/>
                    <a:lstStyle/>
                    <a:p>
                      <a:r>
                        <a:rPr lang="en-US" sz="1400" dirty="0">
                          <a:solidFill>
                            <a:schemeClr val="accent2">
                              <a:lumMod val="75000"/>
                            </a:schemeClr>
                          </a:solidFill>
                        </a:rPr>
                        <a:t>Max. temp. and volt. – or quench prevention?</a:t>
                      </a:r>
                    </a:p>
                  </a:txBody>
                  <a:tcPr/>
                </a:tc>
                <a:extLst>
                  <a:ext uri="{0D108BD9-81ED-4DB2-BD59-A6C34878D82A}">
                    <a16:rowId xmlns:a16="http://schemas.microsoft.com/office/drawing/2014/main" val="1693282460"/>
                  </a:ext>
                </a:extLst>
              </a:tr>
              <a:tr h="169778">
                <a:tc>
                  <a:txBody>
                    <a:bodyPr/>
                    <a:lstStyle/>
                    <a:p>
                      <a:r>
                        <a:rPr lang="en-US" sz="1400" dirty="0">
                          <a:solidFill>
                            <a:schemeClr val="accent2">
                              <a:lumMod val="75000"/>
                            </a:schemeClr>
                          </a:solidFill>
                        </a:rPr>
                        <a:t>Operating current</a:t>
                      </a:r>
                    </a:p>
                  </a:txBody>
                  <a:tcPr/>
                </a:tc>
                <a:tc>
                  <a:txBody>
                    <a:bodyPr/>
                    <a:lstStyle/>
                    <a:p>
                      <a:r>
                        <a:rPr lang="en-US" sz="1400" dirty="0">
                          <a:solidFill>
                            <a:schemeClr val="accent2">
                              <a:lumMod val="75000"/>
                            </a:schemeClr>
                          </a:solidFill>
                        </a:rPr>
                        <a:t>&gt;10 kA? (powering and protection)</a:t>
                      </a:r>
                    </a:p>
                  </a:txBody>
                  <a:tcPr/>
                </a:tc>
                <a:extLst>
                  <a:ext uri="{0D108BD9-81ED-4DB2-BD59-A6C34878D82A}">
                    <a16:rowId xmlns:a16="http://schemas.microsoft.com/office/drawing/2014/main" val="2739052645"/>
                  </a:ext>
                </a:extLst>
              </a:tr>
            </a:tbl>
          </a:graphicData>
        </a:graphic>
      </p:graphicFrame>
      <p:pic>
        <p:nvPicPr>
          <p:cNvPr id="16" name="Content Placeholder 38" descr="A logo with blue text&#10;&#10;Description automatically generated">
            <a:extLst>
              <a:ext uri="{FF2B5EF4-FFF2-40B4-BE49-F238E27FC236}">
                <a16:creationId xmlns:a16="http://schemas.microsoft.com/office/drawing/2014/main" id="{32B849AA-7C0B-CDA2-7690-97C143FAAB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4" name="Date Placeholder 3">
            <a:extLst>
              <a:ext uri="{FF2B5EF4-FFF2-40B4-BE49-F238E27FC236}">
                <a16:creationId xmlns:a16="http://schemas.microsoft.com/office/drawing/2014/main" id="{0032A151-FB57-1B7E-B907-BF3C52CB129C}"/>
              </a:ext>
            </a:extLst>
          </p:cNvPr>
          <p:cNvSpPr>
            <a:spLocks noGrp="1"/>
          </p:cNvSpPr>
          <p:nvPr>
            <p:ph type="dt" sz="half" idx="10"/>
          </p:nvPr>
        </p:nvSpPr>
        <p:spPr>
          <a:xfrm>
            <a:off x="3591210" y="6560911"/>
            <a:ext cx="699857" cy="365125"/>
          </a:xfrm>
        </p:spPr>
        <p:txBody>
          <a:bodyPr/>
          <a:lstStyle/>
          <a:p>
            <a:r>
              <a:rPr lang="en-US" dirty="0"/>
              <a:t>23/06/2025</a:t>
            </a:r>
          </a:p>
        </p:txBody>
      </p:sp>
      <p:sp>
        <p:nvSpPr>
          <p:cNvPr id="5" name="Footer Placeholder 5">
            <a:extLst>
              <a:ext uri="{FF2B5EF4-FFF2-40B4-BE49-F238E27FC236}">
                <a16:creationId xmlns:a16="http://schemas.microsoft.com/office/drawing/2014/main" id="{7D45CF00-9383-97DF-0D7B-4804ADA06995}"/>
              </a:ext>
            </a:extLst>
          </p:cNvPr>
          <p:cNvSpPr>
            <a:spLocks noGrp="1"/>
          </p:cNvSpPr>
          <p:nvPr>
            <p:ph type="ftr" sz="quarter" idx="11"/>
          </p:nvPr>
        </p:nvSpPr>
        <p:spPr>
          <a:xfrm>
            <a:off x="4433941" y="6538700"/>
            <a:ext cx="6572221" cy="365125"/>
          </a:xfrm>
        </p:spPr>
        <p:txBody>
          <a:bodyPr/>
          <a:lstStyle/>
          <a:p>
            <a:r>
              <a:rPr lang="en-GB" dirty="0"/>
              <a:t>High Field Magnets – Open Symposium ESPP, Venice</a:t>
            </a:r>
            <a:endParaRPr lang="en-US" dirty="0"/>
          </a:p>
        </p:txBody>
      </p:sp>
    </p:spTree>
    <p:extLst>
      <p:ext uri="{BB962C8B-B14F-4D97-AF65-F5344CB8AC3E}">
        <p14:creationId xmlns:p14="http://schemas.microsoft.com/office/powerpoint/2010/main" val="3062020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29C06-C1B5-7A33-FB54-A4B331E608B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82F79A-4DE3-EC4B-4C78-058AF9C62EEB}"/>
              </a:ext>
            </a:extLst>
          </p:cNvPr>
          <p:cNvSpPr>
            <a:spLocks noGrp="1"/>
          </p:cNvSpPr>
          <p:nvPr>
            <p:ph idx="1"/>
          </p:nvPr>
        </p:nvSpPr>
        <p:spPr>
          <a:xfrm>
            <a:off x="407989" y="1266800"/>
            <a:ext cx="9650411" cy="4608512"/>
          </a:xfrm>
        </p:spPr>
        <p:txBody>
          <a:bodyPr/>
          <a:lstStyle/>
          <a:p>
            <a:pPr marL="36576" indent="0">
              <a:lnSpc>
                <a:spcPct val="100000"/>
              </a:lnSpc>
              <a:spcAft>
                <a:spcPts val="0"/>
              </a:spcAft>
              <a:buNone/>
            </a:pPr>
            <a:r>
              <a:rPr lang="en-US" sz="1600" dirty="0"/>
              <a:t>C. HTS magnet technology: </a:t>
            </a:r>
          </a:p>
          <a:p>
            <a:pPr lvl="1">
              <a:spcAft>
                <a:spcPts val="0"/>
              </a:spcAft>
            </a:pPr>
            <a:r>
              <a:rPr lang="en-US" sz="1600" i="1" dirty="0">
                <a:solidFill>
                  <a:srgbClr val="00B050"/>
                </a:solidFill>
              </a:rPr>
              <a:t>RD</a:t>
            </a:r>
            <a:r>
              <a:rPr lang="en-US" sz="1600" dirty="0">
                <a:solidFill>
                  <a:srgbClr val="00B050"/>
                </a:solidFill>
              </a:rPr>
              <a:t>: Develop and validate a cable for REBCO accelerator magnets.</a:t>
            </a:r>
          </a:p>
          <a:p>
            <a:pPr lvl="1">
              <a:spcAft>
                <a:spcPts val="0"/>
              </a:spcAft>
            </a:pPr>
            <a:r>
              <a:rPr lang="en-US" sz="1600" i="1" dirty="0">
                <a:solidFill>
                  <a:srgbClr val="00B050"/>
                </a:solidFill>
              </a:rPr>
              <a:t>RD</a:t>
            </a:r>
            <a:r>
              <a:rPr lang="en-US" sz="1600" dirty="0">
                <a:solidFill>
                  <a:srgbClr val="00B050"/>
                </a:solidFill>
              </a:rPr>
              <a:t>: Determine how to wind and insulate, mechanically load, cool, and protect REBCO dipoles.</a:t>
            </a:r>
          </a:p>
          <a:p>
            <a:pPr lvl="1">
              <a:spcAft>
                <a:spcPts val="0"/>
              </a:spcAft>
            </a:pPr>
            <a:r>
              <a:rPr lang="en-US" sz="1600" i="1" dirty="0">
                <a:solidFill>
                  <a:srgbClr val="00B050"/>
                </a:solidFill>
              </a:rPr>
              <a:t>RD</a:t>
            </a:r>
            <a:r>
              <a:rPr lang="en-US" sz="1600" dirty="0">
                <a:solidFill>
                  <a:srgbClr val="00B050"/>
                </a:solidFill>
              </a:rPr>
              <a:t>: </a:t>
            </a:r>
            <a:r>
              <a:rPr lang="en-US" sz="1600" b="1" dirty="0">
                <a:solidFill>
                  <a:srgbClr val="00B050"/>
                </a:solidFill>
              </a:rPr>
              <a:t>Demonstrate accelerator quality at an intermediate field level and short length, before scaling up to nominal field.</a:t>
            </a:r>
          </a:p>
          <a:p>
            <a:pPr marL="0" indent="0">
              <a:lnSpc>
                <a:spcPct val="100000"/>
              </a:lnSpc>
              <a:spcAft>
                <a:spcPts val="0"/>
              </a:spcAft>
              <a:buNone/>
            </a:pPr>
            <a:endParaRPr lang="en-US" sz="1800" dirty="0"/>
          </a:p>
        </p:txBody>
      </p:sp>
      <p:sp>
        <p:nvSpPr>
          <p:cNvPr id="3" name="Title 2">
            <a:extLst>
              <a:ext uri="{FF2B5EF4-FFF2-40B4-BE49-F238E27FC236}">
                <a16:creationId xmlns:a16="http://schemas.microsoft.com/office/drawing/2014/main" id="{BE07E76E-8FD0-D2C2-4EBD-F34BA2C7A8C4}"/>
              </a:ext>
            </a:extLst>
          </p:cNvPr>
          <p:cNvSpPr>
            <a:spLocks noGrp="1"/>
          </p:cNvSpPr>
          <p:nvPr>
            <p:ph type="title"/>
          </p:nvPr>
        </p:nvSpPr>
        <p:spPr/>
        <p:txBody>
          <a:bodyPr/>
          <a:lstStyle/>
          <a:p>
            <a:r>
              <a:rPr lang="en-US" dirty="0"/>
              <a:t>HTS R&amp;D Directions</a:t>
            </a:r>
          </a:p>
        </p:txBody>
      </p:sp>
      <p:sp>
        <p:nvSpPr>
          <p:cNvPr id="6" name="Slide Number Placeholder 5">
            <a:extLst>
              <a:ext uri="{FF2B5EF4-FFF2-40B4-BE49-F238E27FC236}">
                <a16:creationId xmlns:a16="http://schemas.microsoft.com/office/drawing/2014/main" id="{7852C3DD-35FB-E5A1-3935-3AC684857DEF}"/>
              </a:ext>
            </a:extLst>
          </p:cNvPr>
          <p:cNvSpPr>
            <a:spLocks noGrp="1"/>
          </p:cNvSpPr>
          <p:nvPr>
            <p:ph type="sldNum" sz="quarter" idx="12"/>
          </p:nvPr>
        </p:nvSpPr>
        <p:spPr/>
        <p:txBody>
          <a:bodyPr/>
          <a:lstStyle/>
          <a:p>
            <a:fld id="{36B5EA5A-BC32-A742-B11B-8E7414D5B535}" type="slidenum">
              <a:rPr lang="en-US" smtClean="0"/>
              <a:pPr/>
              <a:t>19</a:t>
            </a:fld>
            <a:endParaRPr lang="en-US" dirty="0"/>
          </a:p>
        </p:txBody>
      </p:sp>
      <p:pic>
        <p:nvPicPr>
          <p:cNvPr id="14" name="Content Placeholder 38" descr="A logo with blue text&#10;&#10;Description automatically generated">
            <a:extLst>
              <a:ext uri="{FF2B5EF4-FFF2-40B4-BE49-F238E27FC236}">
                <a16:creationId xmlns:a16="http://schemas.microsoft.com/office/drawing/2014/main" id="{98E05138-B739-CAB5-D6E0-21F80FFD05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13" name="Date Placeholder 3">
            <a:extLst>
              <a:ext uri="{FF2B5EF4-FFF2-40B4-BE49-F238E27FC236}">
                <a16:creationId xmlns:a16="http://schemas.microsoft.com/office/drawing/2014/main" id="{B8C9A29B-5C51-C44F-51C7-91F8C6F88A0B}"/>
              </a:ext>
            </a:extLst>
          </p:cNvPr>
          <p:cNvSpPr>
            <a:spLocks noGrp="1"/>
          </p:cNvSpPr>
          <p:nvPr>
            <p:ph type="dt" sz="half" idx="10"/>
          </p:nvPr>
        </p:nvSpPr>
        <p:spPr>
          <a:xfrm>
            <a:off x="3416531" y="6378349"/>
            <a:ext cx="699857" cy="365125"/>
          </a:xfrm>
        </p:spPr>
        <p:txBody>
          <a:bodyPr/>
          <a:lstStyle/>
          <a:p>
            <a:r>
              <a:rPr lang="en-US" dirty="0"/>
              <a:t>23/06/2025</a:t>
            </a:r>
          </a:p>
        </p:txBody>
      </p:sp>
      <p:sp>
        <p:nvSpPr>
          <p:cNvPr id="17" name="Footer Placeholder 5">
            <a:extLst>
              <a:ext uri="{FF2B5EF4-FFF2-40B4-BE49-F238E27FC236}">
                <a16:creationId xmlns:a16="http://schemas.microsoft.com/office/drawing/2014/main" id="{35268283-0390-F71E-E325-DEB28B7E5BA5}"/>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grpSp>
        <p:nvGrpSpPr>
          <p:cNvPr id="4" name="Group 3">
            <a:extLst>
              <a:ext uri="{FF2B5EF4-FFF2-40B4-BE49-F238E27FC236}">
                <a16:creationId xmlns:a16="http://schemas.microsoft.com/office/drawing/2014/main" id="{0A349DA2-E729-7339-B177-7F344C59ACFE}"/>
              </a:ext>
            </a:extLst>
          </p:cNvPr>
          <p:cNvGrpSpPr/>
          <p:nvPr/>
        </p:nvGrpSpPr>
        <p:grpSpPr>
          <a:xfrm>
            <a:off x="8980092" y="2537576"/>
            <a:ext cx="2733266" cy="1969477"/>
            <a:chOff x="6001806" y="4044463"/>
            <a:chExt cx="2733266" cy="1969477"/>
          </a:xfrm>
        </p:grpSpPr>
        <p:pic>
          <p:nvPicPr>
            <p:cNvPr id="5" name="Picture 4" descr="A rainbow colored oval object with a scale&#10;&#10;AI-generated content may be incorrect.">
              <a:extLst>
                <a:ext uri="{FF2B5EF4-FFF2-40B4-BE49-F238E27FC236}">
                  <a16:creationId xmlns:a16="http://schemas.microsoft.com/office/drawing/2014/main" id="{0A417411-BBD5-4541-BF4B-9017FE538E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01806" y="4044463"/>
              <a:ext cx="2636409" cy="1969477"/>
            </a:xfrm>
            <a:prstGeom prst="rect">
              <a:avLst/>
            </a:prstGeom>
          </p:spPr>
        </p:pic>
        <p:sp>
          <p:nvSpPr>
            <p:cNvPr id="18" name="TextBox 17">
              <a:extLst>
                <a:ext uri="{FF2B5EF4-FFF2-40B4-BE49-F238E27FC236}">
                  <a16:creationId xmlns:a16="http://schemas.microsoft.com/office/drawing/2014/main" id="{49300D50-F6B7-9F66-1A04-BBB7E844247B}"/>
                </a:ext>
              </a:extLst>
            </p:cNvPr>
            <p:cNvSpPr txBox="1"/>
            <p:nvPr/>
          </p:nvSpPr>
          <p:spPr>
            <a:xfrm rot="16200000">
              <a:off x="7729064" y="4937593"/>
              <a:ext cx="1735018" cy="276999"/>
            </a:xfrm>
            <a:prstGeom prst="rect">
              <a:avLst/>
            </a:prstGeom>
            <a:noFill/>
          </p:spPr>
          <p:txBody>
            <a:bodyPr wrap="square" rtlCol="0">
              <a:spAutoFit/>
            </a:bodyPr>
            <a:lstStyle/>
            <a:p>
              <a:r>
                <a:rPr lang="en-US" sz="1200" dirty="0">
                  <a:solidFill>
                    <a:srgbClr val="000000"/>
                  </a:solidFill>
                  <a:latin typeface="Aptos Narrow" panose="020B0004020202020204" pitchFamily="34" charset="0"/>
                </a:rPr>
                <a:t>Magnetic flux density [T]</a:t>
              </a:r>
            </a:p>
          </p:txBody>
        </p:sp>
      </p:grpSp>
      <p:pic>
        <p:nvPicPr>
          <p:cNvPr id="19" name="Picture 18" descr="A diagram of a machine&#10;&#10;AI-generated content may be incorrect.">
            <a:extLst>
              <a:ext uri="{FF2B5EF4-FFF2-40B4-BE49-F238E27FC236}">
                <a16:creationId xmlns:a16="http://schemas.microsoft.com/office/drawing/2014/main" id="{8D66BB46-DC03-C0CD-2BAE-634286C527B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78501" y="2871425"/>
            <a:ext cx="2288630" cy="2326672"/>
          </a:xfrm>
          <a:prstGeom prst="rect">
            <a:avLst/>
          </a:prstGeom>
        </p:spPr>
      </p:pic>
      <p:sp>
        <p:nvSpPr>
          <p:cNvPr id="20" name="Content Placeholder 15">
            <a:extLst>
              <a:ext uri="{FF2B5EF4-FFF2-40B4-BE49-F238E27FC236}">
                <a16:creationId xmlns:a16="http://schemas.microsoft.com/office/drawing/2014/main" id="{185E24AF-57F6-007C-237B-1584074533E7}"/>
              </a:ext>
            </a:extLst>
          </p:cNvPr>
          <p:cNvSpPr txBox="1">
            <a:spLocks/>
          </p:cNvSpPr>
          <p:nvPr/>
        </p:nvSpPr>
        <p:spPr>
          <a:xfrm>
            <a:off x="742197" y="5371075"/>
            <a:ext cx="7805163" cy="4670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6576" algn="l"/>
            <a:r>
              <a:rPr lang="en-US" sz="1800" dirty="0">
                <a:solidFill>
                  <a:schemeClr val="bg2">
                    <a:lumMod val="10000"/>
                  </a:schemeClr>
                </a:solidFill>
              </a:rPr>
              <a:t>Dipole demonstrator (no aperture) with 5.58 T central field with electrically insulated cable from REBCO tape-stack. Quenched with no degradation.</a:t>
            </a:r>
          </a:p>
        </p:txBody>
      </p:sp>
      <p:pic>
        <p:nvPicPr>
          <p:cNvPr id="21" name="Picture 20" descr="A graph with a red line&#10;&#10;AI-generated content may be incorrect.">
            <a:extLst>
              <a:ext uri="{FF2B5EF4-FFF2-40B4-BE49-F238E27FC236}">
                <a16:creationId xmlns:a16="http://schemas.microsoft.com/office/drawing/2014/main" id="{33DC3677-883A-4130-4FD8-D0DC481177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094" y="3028217"/>
            <a:ext cx="4232758" cy="2116379"/>
          </a:xfrm>
          <a:prstGeom prst="rect">
            <a:avLst/>
          </a:prstGeom>
        </p:spPr>
      </p:pic>
      <p:pic>
        <p:nvPicPr>
          <p:cNvPr id="22" name="Picture 21">
            <a:extLst>
              <a:ext uri="{FF2B5EF4-FFF2-40B4-BE49-F238E27FC236}">
                <a16:creationId xmlns:a16="http://schemas.microsoft.com/office/drawing/2014/main" id="{8CDBAC04-832D-5A83-B6CA-A1AACE141EE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83497" y="3203844"/>
            <a:ext cx="980229" cy="906959"/>
          </a:xfrm>
          <a:prstGeom prst="rect">
            <a:avLst/>
          </a:prstGeom>
        </p:spPr>
      </p:pic>
      <p:pic>
        <p:nvPicPr>
          <p:cNvPr id="23" name="Picture 22" descr="A group of metal parts&#10;&#10;AI-generated content may be incorrect.">
            <a:extLst>
              <a:ext uri="{FF2B5EF4-FFF2-40B4-BE49-F238E27FC236}">
                <a16:creationId xmlns:a16="http://schemas.microsoft.com/office/drawing/2014/main" id="{16F9AB52-A575-098D-935E-0CFE1902536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875670" y="4809570"/>
            <a:ext cx="2845251" cy="1065742"/>
          </a:xfrm>
          <a:prstGeom prst="rect">
            <a:avLst/>
          </a:prstGeom>
        </p:spPr>
      </p:pic>
      <p:sp>
        <p:nvSpPr>
          <p:cNvPr id="7" name="TextBox 19">
            <a:extLst>
              <a:ext uri="{FF2B5EF4-FFF2-40B4-BE49-F238E27FC236}">
                <a16:creationId xmlns:a16="http://schemas.microsoft.com/office/drawing/2014/main" id="{43E96BD4-221F-3EB1-44D3-A4D4D6A578F1}"/>
              </a:ext>
            </a:extLst>
          </p:cNvPr>
          <p:cNvSpPr txBox="1"/>
          <p:nvPr/>
        </p:nvSpPr>
        <p:spPr>
          <a:xfrm>
            <a:off x="7833539" y="2811278"/>
            <a:ext cx="1626856" cy="369332"/>
          </a:xfrm>
          <a:prstGeom prst="rect">
            <a:avLst/>
          </a:prstGeom>
          <a:noFill/>
        </p:spPr>
        <p:txBody>
          <a:bodyPr wrap="none" lIns="0" tIns="0" rIns="0" bIns="0" rtlCol="0">
            <a:spAutoFit/>
          </a:bodyPr>
          <a:lstStyle/>
          <a:p>
            <a:pPr algn="l"/>
            <a:r>
              <a:rPr lang="en-US" sz="1200" i="1" dirty="0"/>
              <a:t>WP Leader  A. Ballarino</a:t>
            </a:r>
            <a:br>
              <a:rPr lang="en-US" sz="1200" i="1" dirty="0"/>
            </a:br>
            <a:r>
              <a:rPr lang="en-US" sz="1200" i="1" dirty="0"/>
              <a:t>A. </a:t>
            </a:r>
            <a:r>
              <a:rPr lang="en-US" sz="1200" i="1" dirty="0" err="1"/>
              <a:t>Baskys</a:t>
            </a:r>
            <a:r>
              <a:rPr lang="en-US" sz="1200" i="1" dirty="0"/>
              <a:t>, D. Perini</a:t>
            </a:r>
          </a:p>
        </p:txBody>
      </p:sp>
    </p:spTree>
    <p:extLst>
      <p:ext uri="{BB962C8B-B14F-4D97-AF65-F5344CB8AC3E}">
        <p14:creationId xmlns:p14="http://schemas.microsoft.com/office/powerpoint/2010/main" val="344778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3FED1D-5819-356E-D8BF-DBB0827FDF50}"/>
              </a:ext>
            </a:extLst>
          </p:cNvPr>
          <p:cNvSpPr>
            <a:spLocks noGrp="1"/>
          </p:cNvSpPr>
          <p:nvPr>
            <p:ph idx="1"/>
          </p:nvPr>
        </p:nvSpPr>
        <p:spPr>
          <a:xfrm>
            <a:off x="407989" y="1317940"/>
            <a:ext cx="11376024" cy="4608512"/>
          </a:xfrm>
        </p:spPr>
        <p:txBody>
          <a:bodyPr/>
          <a:lstStyle/>
          <a:p>
            <a:r>
              <a:rPr lang="en-US" sz="2000" dirty="0"/>
              <a:t>Low-temperature superconducting (LTS) magnet technology for FCC-</a:t>
            </a:r>
            <a:r>
              <a:rPr lang="en-US" sz="2000" dirty="0" err="1"/>
              <a:t>hh</a:t>
            </a:r>
            <a:r>
              <a:rPr lang="en-US" sz="2000" dirty="0"/>
              <a:t> </a:t>
            </a:r>
            <a:endParaRPr lang="en-US" sz="2000" b="0" dirty="0"/>
          </a:p>
          <a:p>
            <a:r>
              <a:rPr lang="en-US" sz="2000" dirty="0"/>
              <a:t>High-temperature superconducting (HTS) magnet technology for FCC-</a:t>
            </a:r>
            <a:r>
              <a:rPr lang="en-US" sz="2000" dirty="0" err="1"/>
              <a:t>hh</a:t>
            </a:r>
            <a:r>
              <a:rPr lang="en-US" sz="2000" dirty="0"/>
              <a:t> </a:t>
            </a:r>
          </a:p>
          <a:p>
            <a:r>
              <a:rPr lang="en-US" sz="2000" dirty="0"/>
              <a:t>Muon collider magnet studies</a:t>
            </a:r>
          </a:p>
          <a:p>
            <a:r>
              <a:rPr lang="en-US" sz="2000" dirty="0"/>
              <a:t>Synergies and impact</a:t>
            </a:r>
          </a:p>
        </p:txBody>
      </p:sp>
      <p:sp>
        <p:nvSpPr>
          <p:cNvPr id="4" name="Title 3">
            <a:extLst>
              <a:ext uri="{FF2B5EF4-FFF2-40B4-BE49-F238E27FC236}">
                <a16:creationId xmlns:a16="http://schemas.microsoft.com/office/drawing/2014/main" id="{20685C56-187B-5CC3-10DB-04FACB4ED736}"/>
              </a:ext>
            </a:extLst>
          </p:cNvPr>
          <p:cNvSpPr>
            <a:spLocks noGrp="1"/>
          </p:cNvSpPr>
          <p:nvPr>
            <p:ph type="title"/>
          </p:nvPr>
        </p:nvSpPr>
        <p:spPr/>
        <p:txBody>
          <a:bodyPr/>
          <a:lstStyle/>
          <a:p>
            <a:r>
              <a:rPr lang="en-US" dirty="0"/>
              <a:t>Outline</a:t>
            </a:r>
          </a:p>
        </p:txBody>
      </p:sp>
      <p:sp>
        <p:nvSpPr>
          <p:cNvPr id="7" name="Footer Placeholder 5">
            <a:extLst>
              <a:ext uri="{FF2B5EF4-FFF2-40B4-BE49-F238E27FC236}">
                <a16:creationId xmlns:a16="http://schemas.microsoft.com/office/drawing/2014/main" id="{39B37462-FFC7-10FB-42E9-B754960AADA9}"/>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2" name="Date Placeholder 3">
            <a:extLst>
              <a:ext uri="{FF2B5EF4-FFF2-40B4-BE49-F238E27FC236}">
                <a16:creationId xmlns:a16="http://schemas.microsoft.com/office/drawing/2014/main" id="{8DFDB7E0-055F-8EAA-4EF8-3B3B1EC6219E}"/>
              </a:ext>
            </a:extLst>
          </p:cNvPr>
          <p:cNvSpPr>
            <a:spLocks noGrp="1"/>
          </p:cNvSpPr>
          <p:nvPr>
            <p:ph type="dt" sz="half" idx="10"/>
          </p:nvPr>
        </p:nvSpPr>
        <p:spPr>
          <a:xfrm>
            <a:off x="3416531" y="6378349"/>
            <a:ext cx="699857" cy="365125"/>
          </a:xfrm>
        </p:spPr>
        <p:txBody>
          <a:bodyPr/>
          <a:lstStyle/>
          <a:p>
            <a:r>
              <a:rPr lang="en-US" dirty="0"/>
              <a:t>23/06/2025</a:t>
            </a:r>
          </a:p>
        </p:txBody>
      </p:sp>
      <p:pic>
        <p:nvPicPr>
          <p:cNvPr id="3" name="Content Placeholder 38" descr="A logo with blue text&#10;&#10;Description automatically generated">
            <a:extLst>
              <a:ext uri="{FF2B5EF4-FFF2-40B4-BE49-F238E27FC236}">
                <a16:creationId xmlns:a16="http://schemas.microsoft.com/office/drawing/2014/main" id="{B51310CD-D550-9326-BCCC-4AB1D49D80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1204" y="1285282"/>
            <a:ext cx="2280557" cy="916388"/>
          </a:xfrm>
          <a:prstGeom prst="rect">
            <a:avLst/>
          </a:prstGeom>
        </p:spPr>
      </p:pic>
      <p:grpSp>
        <p:nvGrpSpPr>
          <p:cNvPr id="6" name="Group 5">
            <a:extLst>
              <a:ext uri="{FF2B5EF4-FFF2-40B4-BE49-F238E27FC236}">
                <a16:creationId xmlns:a16="http://schemas.microsoft.com/office/drawing/2014/main" id="{BFE84C04-90AD-652E-E1FB-12BCBB7B9701}"/>
              </a:ext>
            </a:extLst>
          </p:cNvPr>
          <p:cNvGrpSpPr/>
          <p:nvPr/>
        </p:nvGrpSpPr>
        <p:grpSpPr>
          <a:xfrm>
            <a:off x="9811143" y="2177251"/>
            <a:ext cx="1118625" cy="821438"/>
            <a:chOff x="11069625" y="0"/>
            <a:chExt cx="1334560" cy="980005"/>
          </a:xfrm>
        </p:grpSpPr>
        <p:sp>
          <p:nvSpPr>
            <p:cNvPr id="8" name="Rectangle 7">
              <a:extLst>
                <a:ext uri="{FF2B5EF4-FFF2-40B4-BE49-F238E27FC236}">
                  <a16:creationId xmlns:a16="http://schemas.microsoft.com/office/drawing/2014/main" id="{CE38D945-EDF6-B88A-E6E0-946B28C22239}"/>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9938236-8412-307C-D9C6-7AF64C81EC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4006844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68CC-B66B-D000-741D-61E96D8D58B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0D1BE0-12CE-A0D5-B16C-2D392309CE3C}"/>
              </a:ext>
            </a:extLst>
          </p:cNvPr>
          <p:cNvSpPr>
            <a:spLocks noGrp="1"/>
          </p:cNvSpPr>
          <p:nvPr>
            <p:ph idx="1"/>
          </p:nvPr>
        </p:nvSpPr>
        <p:spPr>
          <a:xfrm>
            <a:off x="407989" y="1266800"/>
            <a:ext cx="9650411" cy="4608512"/>
          </a:xfrm>
        </p:spPr>
        <p:txBody>
          <a:bodyPr/>
          <a:lstStyle/>
          <a:p>
            <a:pPr marL="36576" indent="0">
              <a:lnSpc>
                <a:spcPct val="100000"/>
              </a:lnSpc>
              <a:spcAft>
                <a:spcPts val="0"/>
              </a:spcAft>
              <a:buNone/>
            </a:pPr>
            <a:r>
              <a:rPr lang="en-US" sz="1600" dirty="0"/>
              <a:t>C. HTS magnet technology: </a:t>
            </a:r>
          </a:p>
          <a:p>
            <a:pPr lvl="1">
              <a:spcAft>
                <a:spcPts val="0"/>
              </a:spcAft>
            </a:pPr>
            <a:r>
              <a:rPr lang="en-US" sz="1600" i="1" dirty="0">
                <a:solidFill>
                  <a:srgbClr val="00B050"/>
                </a:solidFill>
              </a:rPr>
              <a:t>RD</a:t>
            </a:r>
            <a:r>
              <a:rPr lang="en-US" sz="1600" dirty="0">
                <a:solidFill>
                  <a:srgbClr val="00B050"/>
                </a:solidFill>
              </a:rPr>
              <a:t>: Develop and validate a cable for REBCO accelerator magnets.</a:t>
            </a:r>
          </a:p>
          <a:p>
            <a:pPr lvl="1">
              <a:spcAft>
                <a:spcPts val="0"/>
              </a:spcAft>
            </a:pPr>
            <a:r>
              <a:rPr lang="en-US" sz="1600" i="1" dirty="0">
                <a:solidFill>
                  <a:srgbClr val="00B050"/>
                </a:solidFill>
              </a:rPr>
              <a:t>RD</a:t>
            </a:r>
            <a:r>
              <a:rPr lang="en-US" sz="1600" dirty="0">
                <a:solidFill>
                  <a:srgbClr val="00B050"/>
                </a:solidFill>
              </a:rPr>
              <a:t>: Determine how to wind and insulate, mechanically load, cool, and protect REBCO dipoles.</a:t>
            </a:r>
          </a:p>
          <a:p>
            <a:pPr lvl="1">
              <a:spcAft>
                <a:spcPts val="0"/>
              </a:spcAft>
            </a:pPr>
            <a:r>
              <a:rPr lang="en-US" sz="1600" i="1" dirty="0">
                <a:solidFill>
                  <a:srgbClr val="00B050"/>
                </a:solidFill>
              </a:rPr>
              <a:t>RD</a:t>
            </a:r>
            <a:r>
              <a:rPr lang="en-US" sz="1600" dirty="0">
                <a:solidFill>
                  <a:srgbClr val="00B050"/>
                </a:solidFill>
              </a:rPr>
              <a:t>: </a:t>
            </a:r>
            <a:r>
              <a:rPr lang="en-US" sz="1600" b="1" dirty="0">
                <a:solidFill>
                  <a:srgbClr val="00B050"/>
                </a:solidFill>
              </a:rPr>
              <a:t>Demonstrate accelerator quality at an intermediate field level and short length, before scaling up to nominal field.</a:t>
            </a:r>
          </a:p>
          <a:p>
            <a:pPr marL="0" indent="0">
              <a:lnSpc>
                <a:spcPct val="100000"/>
              </a:lnSpc>
              <a:spcAft>
                <a:spcPts val="0"/>
              </a:spcAft>
              <a:buNone/>
            </a:pPr>
            <a:endParaRPr lang="en-US" sz="1800" dirty="0"/>
          </a:p>
        </p:txBody>
      </p:sp>
      <p:sp>
        <p:nvSpPr>
          <p:cNvPr id="3" name="Title 2">
            <a:extLst>
              <a:ext uri="{FF2B5EF4-FFF2-40B4-BE49-F238E27FC236}">
                <a16:creationId xmlns:a16="http://schemas.microsoft.com/office/drawing/2014/main" id="{56C00099-971A-6A0B-5DA2-5C35D40A0755}"/>
              </a:ext>
            </a:extLst>
          </p:cNvPr>
          <p:cNvSpPr>
            <a:spLocks noGrp="1"/>
          </p:cNvSpPr>
          <p:nvPr>
            <p:ph type="title"/>
          </p:nvPr>
        </p:nvSpPr>
        <p:spPr/>
        <p:txBody>
          <a:bodyPr/>
          <a:lstStyle/>
          <a:p>
            <a:r>
              <a:rPr lang="en-US" dirty="0"/>
              <a:t>HTS R&amp;D Directions</a:t>
            </a:r>
          </a:p>
        </p:txBody>
      </p:sp>
      <p:sp>
        <p:nvSpPr>
          <p:cNvPr id="6" name="Slide Number Placeholder 5">
            <a:extLst>
              <a:ext uri="{FF2B5EF4-FFF2-40B4-BE49-F238E27FC236}">
                <a16:creationId xmlns:a16="http://schemas.microsoft.com/office/drawing/2014/main" id="{518D1BF7-D353-0FA7-3117-887AF2797AD9}"/>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14" name="Content Placeholder 38" descr="A logo with blue text&#10;&#10;Description automatically generated">
            <a:extLst>
              <a:ext uri="{FF2B5EF4-FFF2-40B4-BE49-F238E27FC236}">
                <a16:creationId xmlns:a16="http://schemas.microsoft.com/office/drawing/2014/main" id="{7C825A5D-02C0-38AB-B89A-89A43B6A4B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13" name="Date Placeholder 3">
            <a:extLst>
              <a:ext uri="{FF2B5EF4-FFF2-40B4-BE49-F238E27FC236}">
                <a16:creationId xmlns:a16="http://schemas.microsoft.com/office/drawing/2014/main" id="{2C188F82-AE07-622E-6293-1E6DFE1E14B8}"/>
              </a:ext>
            </a:extLst>
          </p:cNvPr>
          <p:cNvSpPr>
            <a:spLocks noGrp="1"/>
          </p:cNvSpPr>
          <p:nvPr>
            <p:ph type="dt" sz="half" idx="10"/>
          </p:nvPr>
        </p:nvSpPr>
        <p:spPr>
          <a:xfrm>
            <a:off x="3416531" y="6378349"/>
            <a:ext cx="699857" cy="365125"/>
          </a:xfrm>
        </p:spPr>
        <p:txBody>
          <a:bodyPr/>
          <a:lstStyle/>
          <a:p>
            <a:r>
              <a:rPr lang="en-US" dirty="0"/>
              <a:t>23/06/2025</a:t>
            </a:r>
          </a:p>
        </p:txBody>
      </p:sp>
      <p:sp>
        <p:nvSpPr>
          <p:cNvPr id="17" name="Footer Placeholder 5">
            <a:extLst>
              <a:ext uri="{FF2B5EF4-FFF2-40B4-BE49-F238E27FC236}">
                <a16:creationId xmlns:a16="http://schemas.microsoft.com/office/drawing/2014/main" id="{C6185C7C-22CD-CF41-78F2-0ED11B2554F9}"/>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20" name="Content Placeholder 15">
            <a:extLst>
              <a:ext uri="{FF2B5EF4-FFF2-40B4-BE49-F238E27FC236}">
                <a16:creationId xmlns:a16="http://schemas.microsoft.com/office/drawing/2014/main" id="{A450F981-83B2-E630-5A04-F59FD168F600}"/>
              </a:ext>
            </a:extLst>
          </p:cNvPr>
          <p:cNvSpPr txBox="1">
            <a:spLocks/>
          </p:cNvSpPr>
          <p:nvPr/>
        </p:nvSpPr>
        <p:spPr>
          <a:xfrm>
            <a:off x="743827" y="5433795"/>
            <a:ext cx="5982093" cy="8616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6576" algn="l"/>
            <a:r>
              <a:rPr lang="en-US" sz="1800" dirty="0">
                <a:solidFill>
                  <a:schemeClr val="bg2">
                    <a:lumMod val="10000"/>
                  </a:schemeClr>
                </a:solidFill>
              </a:rPr>
              <a:t>Metal-insulated double racetrack demonstrator (no aperture) magnet reached 5.1 T in 4.2 K and quenched without degradation.</a:t>
            </a:r>
          </a:p>
        </p:txBody>
      </p:sp>
      <p:pic>
        <p:nvPicPr>
          <p:cNvPr id="9" name="Content Placeholder 7">
            <a:extLst>
              <a:ext uri="{FF2B5EF4-FFF2-40B4-BE49-F238E27FC236}">
                <a16:creationId xmlns:a16="http://schemas.microsoft.com/office/drawing/2014/main" id="{8F1D6FD8-5AD2-D175-DBA7-2C8DABB552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5152" y="2830659"/>
            <a:ext cx="3470848" cy="2603136"/>
          </a:xfrm>
          <a:prstGeom prst="rect">
            <a:avLst/>
          </a:prstGeom>
        </p:spPr>
      </p:pic>
      <p:grpSp>
        <p:nvGrpSpPr>
          <p:cNvPr id="12" name="Group 11">
            <a:extLst>
              <a:ext uri="{FF2B5EF4-FFF2-40B4-BE49-F238E27FC236}">
                <a16:creationId xmlns:a16="http://schemas.microsoft.com/office/drawing/2014/main" id="{66C2F518-7157-EE65-91EE-DA48EEA41792}"/>
              </a:ext>
            </a:extLst>
          </p:cNvPr>
          <p:cNvGrpSpPr/>
          <p:nvPr/>
        </p:nvGrpSpPr>
        <p:grpSpPr>
          <a:xfrm>
            <a:off x="6491991" y="2698010"/>
            <a:ext cx="5085243" cy="3481158"/>
            <a:chOff x="6491991" y="2698010"/>
            <a:chExt cx="5085243" cy="3481158"/>
          </a:xfrm>
        </p:grpSpPr>
        <p:pic>
          <p:nvPicPr>
            <p:cNvPr id="8" name="Picture 7">
              <a:extLst>
                <a:ext uri="{FF2B5EF4-FFF2-40B4-BE49-F238E27FC236}">
                  <a16:creationId xmlns:a16="http://schemas.microsoft.com/office/drawing/2014/main" id="{5AFF4087-FCCD-390F-6332-DFC91433E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1052" y="2698010"/>
              <a:ext cx="4827121" cy="3344134"/>
            </a:xfrm>
            <a:prstGeom prst="rect">
              <a:avLst/>
            </a:prstGeom>
          </p:spPr>
        </p:pic>
        <p:sp>
          <p:nvSpPr>
            <p:cNvPr id="10" name="Rectangle 9">
              <a:extLst>
                <a:ext uri="{FF2B5EF4-FFF2-40B4-BE49-F238E27FC236}">
                  <a16:creationId xmlns:a16="http://schemas.microsoft.com/office/drawing/2014/main" id="{A64EA94D-4546-6673-99BC-EE5CBA410E3D}"/>
                </a:ext>
              </a:extLst>
            </p:cNvPr>
            <p:cNvSpPr/>
            <p:nvPr/>
          </p:nvSpPr>
          <p:spPr>
            <a:xfrm>
              <a:off x="11107546" y="5749871"/>
              <a:ext cx="469688" cy="402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2E4C97-0FDA-849B-5F67-70171815010A}"/>
                </a:ext>
              </a:extLst>
            </p:cNvPr>
            <p:cNvSpPr/>
            <p:nvPr/>
          </p:nvSpPr>
          <p:spPr>
            <a:xfrm>
              <a:off x="6491991" y="5776212"/>
              <a:ext cx="469688" cy="402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red square with white text&#10;&#10;Description automatically generated">
            <a:extLst>
              <a:ext uri="{FF2B5EF4-FFF2-40B4-BE49-F238E27FC236}">
                <a16:creationId xmlns:a16="http://schemas.microsoft.com/office/drawing/2014/main" id="{44488F87-0A16-0E60-6401-EC5F97057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387" y="3429000"/>
            <a:ext cx="864721" cy="861687"/>
          </a:xfrm>
          <a:prstGeom prst="rect">
            <a:avLst/>
          </a:prstGeom>
        </p:spPr>
      </p:pic>
      <p:sp>
        <p:nvSpPr>
          <p:cNvPr id="4" name="TextBox 19">
            <a:extLst>
              <a:ext uri="{FF2B5EF4-FFF2-40B4-BE49-F238E27FC236}">
                <a16:creationId xmlns:a16="http://schemas.microsoft.com/office/drawing/2014/main" id="{786B3A6E-D167-CB06-4715-748A1CB1C1C5}"/>
              </a:ext>
            </a:extLst>
          </p:cNvPr>
          <p:cNvSpPr txBox="1"/>
          <p:nvPr/>
        </p:nvSpPr>
        <p:spPr>
          <a:xfrm>
            <a:off x="805543" y="3146561"/>
            <a:ext cx="1748299" cy="184666"/>
          </a:xfrm>
          <a:prstGeom prst="rect">
            <a:avLst/>
          </a:prstGeom>
          <a:noFill/>
        </p:spPr>
        <p:txBody>
          <a:bodyPr wrap="none" lIns="0" tIns="0" rIns="0" bIns="0" rtlCol="0">
            <a:spAutoFit/>
          </a:bodyPr>
          <a:lstStyle/>
          <a:p>
            <a:pPr algn="l"/>
            <a:r>
              <a:rPr lang="en-US" sz="1200" i="1" dirty="0"/>
              <a:t>WP Leader  T. </a:t>
            </a:r>
            <a:r>
              <a:rPr lang="en-US" sz="1200" i="1" dirty="0" err="1"/>
              <a:t>Lecrevisse</a:t>
            </a:r>
            <a:endParaRPr lang="en-US" sz="1200" i="1" dirty="0"/>
          </a:p>
        </p:txBody>
      </p:sp>
    </p:spTree>
    <p:extLst>
      <p:ext uri="{BB962C8B-B14F-4D97-AF65-F5344CB8AC3E}">
        <p14:creationId xmlns:p14="http://schemas.microsoft.com/office/powerpoint/2010/main" val="4017329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FEC9F-ACEA-24C1-F220-97AE92A2761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8E7C2B-34DE-CBCB-F39D-5FF0D86951CF}"/>
              </a:ext>
            </a:extLst>
          </p:cNvPr>
          <p:cNvSpPr>
            <a:spLocks noGrp="1"/>
          </p:cNvSpPr>
          <p:nvPr>
            <p:ph idx="1"/>
          </p:nvPr>
        </p:nvSpPr>
        <p:spPr>
          <a:xfrm>
            <a:off x="407988" y="1172834"/>
            <a:ext cx="11376024" cy="4608512"/>
          </a:xfrm>
        </p:spPr>
        <p:txBody>
          <a:bodyPr>
            <a:normAutofit/>
          </a:bodyPr>
          <a:lstStyle/>
          <a:p>
            <a:pPr>
              <a:spcBef>
                <a:spcPts val="600"/>
              </a:spcBef>
            </a:pPr>
            <a:r>
              <a:rPr lang="en-GB" sz="2400" dirty="0">
                <a:solidFill>
                  <a:schemeClr val="tx2"/>
                </a:solidFill>
                <a:latin typeface="Arial" panose="020B0604020202020204" pitchFamily="34" charset="0"/>
                <a:cs typeface="Arial" panose="020B0604020202020204" pitchFamily="34" charset="0"/>
              </a:rPr>
              <a:t>Target: </a:t>
            </a:r>
            <a:r>
              <a:rPr lang="en-GB" sz="2400" dirty="0">
                <a:solidFill>
                  <a:srgbClr val="C00000"/>
                </a:solidFill>
                <a:latin typeface="Arial" panose="020B0604020202020204" pitchFamily="34" charset="0"/>
                <a:cs typeface="Arial" panose="020B0604020202020204" pitchFamily="34" charset="0"/>
              </a:rPr>
              <a:t>2035 a proof of a short model dipole with all features for FCC </a:t>
            </a:r>
          </a:p>
          <a:p>
            <a:pPr lvl="1">
              <a:spcBef>
                <a:spcPts val="600"/>
              </a:spcBef>
            </a:pPr>
            <a:r>
              <a:rPr lang="en-GB" sz="2000" dirty="0">
                <a:solidFill>
                  <a:schemeClr val="tx2"/>
                </a:solidFill>
                <a:latin typeface="Arial" panose="020B0604020202020204" pitchFamily="34" charset="0"/>
                <a:cs typeface="Arial" panose="020B0604020202020204" pitchFamily="34" charset="0"/>
              </a:rPr>
              <a:t>Aperture, field ≥14T, field quality, protection, …</a:t>
            </a:r>
          </a:p>
          <a:p>
            <a:pPr>
              <a:spcBef>
                <a:spcPts val="600"/>
              </a:spcBef>
            </a:pPr>
            <a:r>
              <a:rPr lang="en-GB" sz="2400" dirty="0">
                <a:solidFill>
                  <a:schemeClr val="accent1">
                    <a:lumMod val="60000"/>
                    <a:lumOff val="40000"/>
                  </a:schemeClr>
                </a:solidFill>
                <a:latin typeface="Arial" panose="020B0604020202020204" pitchFamily="34" charset="0"/>
                <a:cs typeface="Arial" panose="020B0604020202020204" pitchFamily="34" charset="0"/>
              </a:rPr>
              <a:t>Development of LTS and HTS technology in parallel at least until 2035.</a:t>
            </a:r>
          </a:p>
        </p:txBody>
      </p:sp>
      <p:sp>
        <p:nvSpPr>
          <p:cNvPr id="7" name="Title 1">
            <a:extLst>
              <a:ext uri="{FF2B5EF4-FFF2-40B4-BE49-F238E27FC236}">
                <a16:creationId xmlns:a16="http://schemas.microsoft.com/office/drawing/2014/main" id="{54D14723-C650-C0F4-E9CF-49AB5E172D41}"/>
              </a:ext>
            </a:extLst>
          </p:cNvPr>
          <p:cNvSpPr>
            <a:spLocks noGrp="1"/>
          </p:cNvSpPr>
          <p:nvPr>
            <p:ph type="title"/>
          </p:nvPr>
        </p:nvSpPr>
        <p:spPr/>
        <p:txBody>
          <a:bodyPr vert="horz" lIns="0" tIns="0" rIns="0" bIns="0" rtlCol="0" anchor="t" anchorCtr="0">
            <a:noAutofit/>
          </a:bodyPr>
          <a:lstStyle/>
          <a:p>
            <a:r>
              <a:rPr lang="en-US" dirty="0"/>
              <a:t>Timeline for HTS</a:t>
            </a:r>
          </a:p>
        </p:txBody>
      </p:sp>
      <p:sp>
        <p:nvSpPr>
          <p:cNvPr id="4" name="Date Placeholder 3">
            <a:extLst>
              <a:ext uri="{FF2B5EF4-FFF2-40B4-BE49-F238E27FC236}">
                <a16:creationId xmlns:a16="http://schemas.microsoft.com/office/drawing/2014/main" id="{B0E2274D-90FB-112C-7237-7CC20B245BA4}"/>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Date:</a:t>
            </a:r>
            <a:endParaRPr lang="en-US" sz="11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D3152415-5179-89E4-4ACE-A49C881D2A56}"/>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Author:</a:t>
            </a:r>
            <a:endParaRPr lang="en-US" sz="11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37438C0F-BEB6-2D63-28CB-CE9E4539F76E}"/>
              </a:ext>
            </a:extLst>
          </p:cNvPr>
          <p:cNvSpPr>
            <a:spLocks noGrp="1"/>
          </p:cNvSpPr>
          <p:nvPr>
            <p:ph type="sldNum" sz="quarter" idx="12"/>
          </p:nvPr>
        </p:nvSpPr>
        <p:spPr/>
        <p:txBody>
          <a:bodyPr/>
          <a:lstStyle/>
          <a:p>
            <a:fld id="{17918391-D411-FE40-AAD7-861AE5233E0E}" type="slidenum">
              <a:rPr lang="en-US" sz="1100" smtClean="0">
                <a:latin typeface="Times New Roman" panose="02020603050405020304" pitchFamily="18" charset="0"/>
                <a:cs typeface="Times New Roman" panose="02020603050405020304" pitchFamily="18" charset="0"/>
              </a:rPr>
              <a:pPr/>
              <a:t>21</a:t>
            </a:fld>
            <a:endParaRPr lang="en-US" sz="1100" dirty="0">
              <a:latin typeface="Times New Roman" panose="02020603050405020304" pitchFamily="18" charset="0"/>
              <a:cs typeface="Times New Roman" panose="02020603050405020304" pitchFamily="18" charset="0"/>
            </a:endParaRPr>
          </a:p>
        </p:txBody>
      </p:sp>
      <p:cxnSp>
        <p:nvCxnSpPr>
          <p:cNvPr id="65" name="Straight Arrow Connector 64">
            <a:extLst>
              <a:ext uri="{FF2B5EF4-FFF2-40B4-BE49-F238E27FC236}">
                <a16:creationId xmlns:a16="http://schemas.microsoft.com/office/drawing/2014/main" id="{6C48FA3A-7358-D4F3-2711-D672E989173E}"/>
              </a:ext>
            </a:extLst>
          </p:cNvPr>
          <p:cNvCxnSpPr>
            <a:cxnSpLocks/>
          </p:cNvCxnSpPr>
          <p:nvPr/>
        </p:nvCxnSpPr>
        <p:spPr>
          <a:xfrm flipV="1">
            <a:off x="3836362" y="4546458"/>
            <a:ext cx="11260" cy="71824"/>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195942" y="2723046"/>
            <a:ext cx="11719364" cy="3314893"/>
            <a:chOff x="-69022" y="2692383"/>
            <a:chExt cx="12506843" cy="3537636"/>
          </a:xfrm>
        </p:grpSpPr>
        <p:sp>
          <p:nvSpPr>
            <p:cNvPr id="64" name="Chevron 43">
              <a:extLst>
                <a:ext uri="{FF2B5EF4-FFF2-40B4-BE49-F238E27FC236}">
                  <a16:creationId xmlns:a16="http://schemas.microsoft.com/office/drawing/2014/main" id="{133AD925-92C3-B048-FE33-CD0FE973B97D}"/>
                </a:ext>
              </a:extLst>
            </p:cNvPr>
            <p:cNvSpPr/>
            <p:nvPr/>
          </p:nvSpPr>
          <p:spPr>
            <a:xfrm>
              <a:off x="10064973" y="4299398"/>
              <a:ext cx="2372848" cy="580935"/>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4D4D4D"/>
                  </a:solidFill>
                  <a:latin typeface="Times"/>
                  <a:cs typeface="Times"/>
                </a:rPr>
                <a:t>PRE-SERIES</a:t>
              </a:r>
            </a:p>
          </p:txBody>
        </p:sp>
        <p:grpSp>
          <p:nvGrpSpPr>
            <p:cNvPr id="71" name="Group 70"/>
            <p:cNvGrpSpPr/>
            <p:nvPr/>
          </p:nvGrpSpPr>
          <p:grpSpPr>
            <a:xfrm>
              <a:off x="-69022" y="2692383"/>
              <a:ext cx="12296730" cy="3537636"/>
              <a:chOff x="-55365" y="2692383"/>
              <a:chExt cx="12296730" cy="3537636"/>
            </a:xfrm>
          </p:grpSpPr>
          <p:grpSp>
            <p:nvGrpSpPr>
              <p:cNvPr id="63" name="Group 62">
                <a:extLst>
                  <a:ext uri="{FF2B5EF4-FFF2-40B4-BE49-F238E27FC236}">
                    <a16:creationId xmlns:a16="http://schemas.microsoft.com/office/drawing/2014/main" id="{E6032422-EA75-F155-6EB0-8515F4D5FEC0}"/>
                  </a:ext>
                </a:extLst>
              </p:cNvPr>
              <p:cNvGrpSpPr/>
              <p:nvPr/>
            </p:nvGrpSpPr>
            <p:grpSpPr>
              <a:xfrm>
                <a:off x="-55365" y="2692383"/>
                <a:ext cx="12296730" cy="3537636"/>
                <a:chOff x="-69022" y="2692383"/>
                <a:chExt cx="12296730" cy="3537636"/>
              </a:xfrm>
            </p:grpSpPr>
            <p:grpSp>
              <p:nvGrpSpPr>
                <p:cNvPr id="59" name="Group 58">
                  <a:extLst>
                    <a:ext uri="{FF2B5EF4-FFF2-40B4-BE49-F238E27FC236}">
                      <a16:creationId xmlns:a16="http://schemas.microsoft.com/office/drawing/2014/main" id="{E037291A-E7B2-E4C2-6BB3-BA352B3B661C}"/>
                    </a:ext>
                  </a:extLst>
                </p:cNvPr>
                <p:cNvGrpSpPr/>
                <p:nvPr/>
              </p:nvGrpSpPr>
              <p:grpSpPr>
                <a:xfrm>
                  <a:off x="-69022" y="2692383"/>
                  <a:ext cx="12296730" cy="3537636"/>
                  <a:chOff x="-40886" y="2692383"/>
                  <a:chExt cx="12296730" cy="3537636"/>
                </a:xfrm>
              </p:grpSpPr>
              <p:grpSp>
                <p:nvGrpSpPr>
                  <p:cNvPr id="57" name="Group 56">
                    <a:extLst>
                      <a:ext uri="{FF2B5EF4-FFF2-40B4-BE49-F238E27FC236}">
                        <a16:creationId xmlns:a16="http://schemas.microsoft.com/office/drawing/2014/main" id="{6178A99E-A9F1-513E-D6BA-89CA0EF72E4E}"/>
                      </a:ext>
                    </a:extLst>
                  </p:cNvPr>
                  <p:cNvGrpSpPr/>
                  <p:nvPr/>
                </p:nvGrpSpPr>
                <p:grpSpPr>
                  <a:xfrm>
                    <a:off x="-40886" y="2692383"/>
                    <a:ext cx="11912713" cy="3537636"/>
                    <a:chOff x="-40886" y="2692383"/>
                    <a:chExt cx="11912713" cy="3537636"/>
                  </a:xfrm>
                </p:grpSpPr>
                <p:grpSp>
                  <p:nvGrpSpPr>
                    <p:cNvPr id="50" name="Group 49">
                      <a:extLst>
                        <a:ext uri="{FF2B5EF4-FFF2-40B4-BE49-F238E27FC236}">
                          <a16:creationId xmlns:a16="http://schemas.microsoft.com/office/drawing/2014/main" id="{6036C0D1-809E-6CCD-8231-3B2E8E068F05}"/>
                        </a:ext>
                      </a:extLst>
                    </p:cNvPr>
                    <p:cNvGrpSpPr/>
                    <p:nvPr/>
                  </p:nvGrpSpPr>
                  <p:grpSpPr>
                    <a:xfrm>
                      <a:off x="-40886" y="2692383"/>
                      <a:ext cx="11132803" cy="3537636"/>
                      <a:chOff x="-60146" y="2655133"/>
                      <a:chExt cx="11132803" cy="3537636"/>
                    </a:xfrm>
                  </p:grpSpPr>
                  <p:grpSp>
                    <p:nvGrpSpPr>
                      <p:cNvPr id="45" name="Group 44">
                        <a:extLst>
                          <a:ext uri="{FF2B5EF4-FFF2-40B4-BE49-F238E27FC236}">
                            <a16:creationId xmlns:a16="http://schemas.microsoft.com/office/drawing/2014/main" id="{930F0B59-AAEF-8A09-4E67-C8354D337F5C}"/>
                          </a:ext>
                        </a:extLst>
                      </p:cNvPr>
                      <p:cNvGrpSpPr/>
                      <p:nvPr/>
                    </p:nvGrpSpPr>
                    <p:grpSpPr>
                      <a:xfrm>
                        <a:off x="-60146" y="2655133"/>
                        <a:ext cx="9538269" cy="3537636"/>
                        <a:chOff x="28570" y="2655133"/>
                        <a:chExt cx="9538269" cy="3537636"/>
                      </a:xfrm>
                    </p:grpSpPr>
                    <p:grpSp>
                      <p:nvGrpSpPr>
                        <p:cNvPr id="2" name="Group 1">
                          <a:extLst>
                            <a:ext uri="{FF2B5EF4-FFF2-40B4-BE49-F238E27FC236}">
                              <a16:creationId xmlns:a16="http://schemas.microsoft.com/office/drawing/2014/main" id="{2EFE014A-51E1-08AA-0DA1-8064A292A413}"/>
                            </a:ext>
                          </a:extLst>
                        </p:cNvPr>
                        <p:cNvGrpSpPr/>
                        <p:nvPr/>
                      </p:nvGrpSpPr>
                      <p:grpSpPr>
                        <a:xfrm>
                          <a:off x="28570" y="2655133"/>
                          <a:ext cx="7127077" cy="3537636"/>
                          <a:chOff x="-60146" y="2636701"/>
                          <a:chExt cx="7127077" cy="3537636"/>
                        </a:xfrm>
                      </p:grpSpPr>
                      <p:grpSp>
                        <p:nvGrpSpPr>
                          <p:cNvPr id="8" name="Group 7">
                            <a:extLst>
                              <a:ext uri="{FF2B5EF4-FFF2-40B4-BE49-F238E27FC236}">
                                <a16:creationId xmlns:a16="http://schemas.microsoft.com/office/drawing/2014/main" id="{2D5261C7-8E5C-01A7-371E-D5C5DD7DF79C}"/>
                              </a:ext>
                            </a:extLst>
                          </p:cNvPr>
                          <p:cNvGrpSpPr/>
                          <p:nvPr/>
                        </p:nvGrpSpPr>
                        <p:grpSpPr>
                          <a:xfrm>
                            <a:off x="-60146" y="2636701"/>
                            <a:ext cx="7127077" cy="3537636"/>
                            <a:chOff x="-60146" y="341034"/>
                            <a:chExt cx="7127077" cy="3537636"/>
                          </a:xfrm>
                        </p:grpSpPr>
                        <p:sp>
                          <p:nvSpPr>
                            <p:cNvPr id="11" name="Chevron 10">
                              <a:extLst>
                                <a:ext uri="{FF2B5EF4-FFF2-40B4-BE49-F238E27FC236}">
                                  <a16:creationId xmlns:a16="http://schemas.microsoft.com/office/drawing/2014/main" id="{22A5714F-6DAC-8411-B47B-AF3F21F75127}"/>
                                </a:ext>
                              </a:extLst>
                            </p:cNvPr>
                            <p:cNvSpPr/>
                            <p:nvPr/>
                          </p:nvSpPr>
                          <p:spPr>
                            <a:xfrm>
                              <a:off x="-60146" y="2358470"/>
                              <a:ext cx="2404313" cy="876189"/>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a:solidFill>
                                    <a:schemeClr val="tx1"/>
                                  </a:solidFill>
                                  <a:latin typeface="Times"/>
                                  <a:cs typeface="Times"/>
                                </a:rPr>
                                <a:t>CANAVASSING</a:t>
                              </a:r>
                            </a:p>
                            <a:p>
                              <a:pPr algn="ctr"/>
                              <a:r>
                                <a:rPr lang="en-US" sz="1200" dirty="0">
                                  <a:solidFill>
                                    <a:schemeClr val="tx1"/>
                                  </a:solidFill>
                                  <a:latin typeface="Times"/>
                                  <a:cs typeface="Times"/>
                                </a:rPr>
                                <a:t>Demonstrators to select cable</a:t>
                              </a:r>
                            </a:p>
                            <a:p>
                              <a:pPr algn="ctr"/>
                              <a:r>
                                <a:rPr lang="en-US" sz="1200" dirty="0">
                                  <a:solidFill>
                                    <a:schemeClr val="tx1"/>
                                  </a:solidFill>
                                  <a:latin typeface="Times"/>
                                  <a:cs typeface="Times"/>
                                </a:rPr>
                                <a:t>and coil design</a:t>
                              </a:r>
                            </a:p>
                          </p:txBody>
                        </p:sp>
                        <p:sp>
                          <p:nvSpPr>
                            <p:cNvPr id="12" name="Chevron 11">
                              <a:extLst>
                                <a:ext uri="{FF2B5EF4-FFF2-40B4-BE49-F238E27FC236}">
                                  <a16:creationId xmlns:a16="http://schemas.microsoft.com/office/drawing/2014/main" id="{71D84B3D-9038-EA85-DCD8-A70CFCA8F2B9}"/>
                                </a:ext>
                              </a:extLst>
                            </p:cNvPr>
                            <p:cNvSpPr/>
                            <p:nvPr/>
                          </p:nvSpPr>
                          <p:spPr>
                            <a:xfrm>
                              <a:off x="2094057" y="1510900"/>
                              <a:ext cx="2298613" cy="90868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4D4D4D"/>
                                  </a:solidFill>
                                  <a:latin typeface="Times"/>
                                  <a:cs typeface="Times"/>
                                </a:rPr>
                                <a:t>SCOPING</a:t>
                              </a:r>
                            </a:p>
                            <a:p>
                              <a:pPr algn="ctr"/>
                              <a:r>
                                <a:rPr lang="en-US" sz="1400" dirty="0">
                                  <a:solidFill>
                                    <a:srgbClr val="4D4D4D"/>
                                  </a:solidFill>
                                  <a:latin typeface="Times"/>
                                  <a:cs typeface="Times"/>
                                </a:rPr>
                                <a:t>Short model  ≥14 T</a:t>
                              </a:r>
                            </a:p>
                          </p:txBody>
                        </p:sp>
                        <p:cxnSp>
                          <p:nvCxnSpPr>
                            <p:cNvPr id="13" name="Straight Arrow Connector 12">
                              <a:extLst>
                                <a:ext uri="{FF2B5EF4-FFF2-40B4-BE49-F238E27FC236}">
                                  <a16:creationId xmlns:a16="http://schemas.microsoft.com/office/drawing/2014/main" id="{6C48FA3A-7358-D4F3-2711-D672E989173E}"/>
                                </a:ext>
                              </a:extLst>
                            </p:cNvPr>
                            <p:cNvCxnSpPr>
                              <a:cxnSpLocks/>
                              <a:stCxn id="26" idx="0"/>
                            </p:cNvCxnSpPr>
                            <p:nvPr/>
                          </p:nvCxnSpPr>
                          <p:spPr>
                            <a:xfrm flipV="1">
                              <a:off x="2226734" y="341034"/>
                              <a:ext cx="30631" cy="3022804"/>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4B528EE-3151-0E48-6C16-1AFDAD603F19}"/>
                                </a:ext>
                              </a:extLst>
                            </p:cNvPr>
                            <p:cNvSpPr txBox="1"/>
                            <p:nvPr/>
                          </p:nvSpPr>
                          <p:spPr>
                            <a:xfrm>
                              <a:off x="551496" y="484850"/>
                              <a:ext cx="1699084" cy="886836"/>
                            </a:xfrm>
                            <a:prstGeom prst="rect">
                              <a:avLst/>
                            </a:prstGeom>
                            <a:noFill/>
                            <a:ln w="12700">
                              <a:solidFill>
                                <a:schemeClr val="tx1"/>
                              </a:solidFill>
                            </a:ln>
                          </p:spPr>
                          <p:txBody>
                            <a:bodyPr wrap="none" rtlCol="0">
                              <a:spAutoFit/>
                            </a:bodyPr>
                            <a:lstStyle/>
                            <a:p>
                              <a:r>
                                <a:rPr lang="en-US" sz="1200" dirty="0">
                                  <a:solidFill>
                                    <a:srgbClr val="000000"/>
                                  </a:solidFill>
                                  <a:latin typeface="Times"/>
                                  <a:cs typeface="Times"/>
                                </a:rPr>
                                <a:t>Selection of cable and </a:t>
                              </a:r>
                            </a:p>
                            <a:p>
                              <a:r>
                                <a:rPr lang="en-US" sz="1200" dirty="0">
                                  <a:solidFill>
                                    <a:srgbClr val="000000"/>
                                  </a:solidFill>
                                  <a:latin typeface="Times"/>
                                  <a:cs typeface="Times"/>
                                </a:rPr>
                                <a:t>insulation technology.</a:t>
                              </a:r>
                              <a:br>
                                <a:rPr lang="en-US" sz="1200" dirty="0">
                                  <a:solidFill>
                                    <a:srgbClr val="000000"/>
                                  </a:solidFill>
                                  <a:latin typeface="Times"/>
                                  <a:cs typeface="Times"/>
                                </a:rPr>
                              </a:br>
                              <a:r>
                                <a:rPr lang="en-US" sz="1200" dirty="0">
                                  <a:solidFill>
                                    <a:srgbClr val="000000"/>
                                  </a:solidFill>
                                  <a:latin typeface="Times"/>
                                  <a:cs typeface="Times"/>
                                </a:rPr>
                                <a:t>Partial demonstration </a:t>
                              </a:r>
                              <a:br>
                                <a:rPr lang="en-US" sz="1200" dirty="0">
                                  <a:solidFill>
                                    <a:srgbClr val="000000"/>
                                  </a:solidFill>
                                  <a:latin typeface="Times"/>
                                  <a:cs typeface="Times"/>
                                </a:rPr>
                              </a:br>
                              <a:r>
                                <a:rPr lang="en-US" sz="1200" dirty="0">
                                  <a:solidFill>
                                    <a:srgbClr val="000000"/>
                                  </a:solidFill>
                                  <a:latin typeface="Times"/>
                                  <a:cs typeface="Times"/>
                                </a:rPr>
                                <a:t>of accelerator specs. </a:t>
                              </a:r>
                            </a:p>
                          </p:txBody>
                        </p:sp>
                        <p:grpSp>
                          <p:nvGrpSpPr>
                            <p:cNvPr id="15" name="Group 14">
                              <a:extLst>
                                <a:ext uri="{FF2B5EF4-FFF2-40B4-BE49-F238E27FC236}">
                                  <a16:creationId xmlns:a16="http://schemas.microsoft.com/office/drawing/2014/main" id="{E42476E3-057F-EE57-DC8A-054F36EF9EF6}"/>
                                </a:ext>
                              </a:extLst>
                            </p:cNvPr>
                            <p:cNvGrpSpPr/>
                            <p:nvPr/>
                          </p:nvGrpSpPr>
                          <p:grpSpPr>
                            <a:xfrm>
                              <a:off x="12365" y="3355492"/>
                              <a:ext cx="7054566" cy="523178"/>
                              <a:chOff x="12365" y="3355492"/>
                              <a:chExt cx="7054566" cy="523178"/>
                            </a:xfrm>
                          </p:grpSpPr>
                          <p:grpSp>
                            <p:nvGrpSpPr>
                              <p:cNvPr id="16" name="Group 15">
                                <a:extLst>
                                  <a:ext uri="{FF2B5EF4-FFF2-40B4-BE49-F238E27FC236}">
                                    <a16:creationId xmlns:a16="http://schemas.microsoft.com/office/drawing/2014/main" id="{B716AA2B-4D65-EF01-C59F-A455AA275566}"/>
                                  </a:ext>
                                </a:extLst>
                              </p:cNvPr>
                              <p:cNvGrpSpPr/>
                              <p:nvPr/>
                            </p:nvGrpSpPr>
                            <p:grpSpPr>
                              <a:xfrm>
                                <a:off x="14509" y="3355492"/>
                                <a:ext cx="7044918" cy="229309"/>
                                <a:chOff x="14509" y="3427500"/>
                                <a:chExt cx="7044918" cy="229309"/>
                              </a:xfrm>
                            </p:grpSpPr>
                            <p:sp>
                              <p:nvSpPr>
                                <p:cNvPr id="21" name="Rectangle 20">
                                  <a:extLst>
                                    <a:ext uri="{FF2B5EF4-FFF2-40B4-BE49-F238E27FC236}">
                                      <a16:creationId xmlns:a16="http://schemas.microsoft.com/office/drawing/2014/main" id="{B3A8F88F-A3BE-AADA-84EA-FF9661AEE7C6}"/>
                                    </a:ext>
                                  </a:extLst>
                                </p:cNvPr>
                                <p:cNvSpPr/>
                                <p:nvPr/>
                              </p:nvSpPr>
                              <p:spPr>
                                <a:xfrm>
                                  <a:off x="14509" y="342750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`25</a:t>
                                  </a:r>
                                </a:p>
                              </p:txBody>
                            </p:sp>
                            <p:sp>
                              <p:nvSpPr>
                                <p:cNvPr id="22" name="Rectangle 21">
                                  <a:extLst>
                                    <a:ext uri="{FF2B5EF4-FFF2-40B4-BE49-F238E27FC236}">
                                      <a16:creationId xmlns:a16="http://schemas.microsoft.com/office/drawing/2014/main" id="{9C82CA28-F71C-FF4E-53D4-DA9EF0C3A401}"/>
                                    </a:ext>
                                  </a:extLst>
                                </p:cNvPr>
                                <p:cNvSpPr/>
                                <p:nvPr/>
                              </p:nvSpPr>
                              <p:spPr>
                                <a:xfrm>
                                  <a:off x="419982"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`26</a:t>
                                  </a:r>
                                </a:p>
                              </p:txBody>
                            </p:sp>
                            <p:sp>
                              <p:nvSpPr>
                                <p:cNvPr id="23" name="Rectangle 22">
                                  <a:extLst>
                                    <a:ext uri="{FF2B5EF4-FFF2-40B4-BE49-F238E27FC236}">
                                      <a16:creationId xmlns:a16="http://schemas.microsoft.com/office/drawing/2014/main" id="{63639223-B61E-0E15-7404-98326CF31B3F}"/>
                                    </a:ext>
                                  </a:extLst>
                                </p:cNvPr>
                                <p:cNvSpPr/>
                                <p:nvPr/>
                              </p:nvSpPr>
                              <p:spPr>
                                <a:xfrm>
                                  <a:off x="81852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`27</a:t>
                                  </a:r>
                                </a:p>
                              </p:txBody>
                            </p:sp>
                            <p:sp>
                              <p:nvSpPr>
                                <p:cNvPr id="24" name="Rectangle 23">
                                  <a:extLst>
                                    <a:ext uri="{FF2B5EF4-FFF2-40B4-BE49-F238E27FC236}">
                                      <a16:creationId xmlns:a16="http://schemas.microsoft.com/office/drawing/2014/main" id="{678A2851-87E4-8366-A89B-C7AF49F83DB0}"/>
                                    </a:ext>
                                  </a:extLst>
                                </p:cNvPr>
                                <p:cNvSpPr/>
                                <p:nvPr/>
                              </p:nvSpPr>
                              <p:spPr>
                                <a:xfrm>
                                  <a:off x="122410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`28</a:t>
                                  </a:r>
                                </a:p>
                              </p:txBody>
                            </p:sp>
                            <p:sp>
                              <p:nvSpPr>
                                <p:cNvPr id="25" name="Rectangle 24">
                                  <a:extLst>
                                    <a:ext uri="{FF2B5EF4-FFF2-40B4-BE49-F238E27FC236}">
                                      <a16:creationId xmlns:a16="http://schemas.microsoft.com/office/drawing/2014/main" id="{56B0CA19-7A06-9DB7-BF3B-319AF22D8BE0}"/>
                                    </a:ext>
                                  </a:extLst>
                                </p:cNvPr>
                                <p:cNvSpPr/>
                                <p:nvPr/>
                              </p:nvSpPr>
                              <p:spPr>
                                <a:xfrm>
                                  <a:off x="162968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`29</a:t>
                                  </a:r>
                                </a:p>
                              </p:txBody>
                            </p:sp>
                            <p:sp>
                              <p:nvSpPr>
                                <p:cNvPr id="26" name="Rectangle 25">
                                  <a:extLst>
                                    <a:ext uri="{FF2B5EF4-FFF2-40B4-BE49-F238E27FC236}">
                                      <a16:creationId xmlns:a16="http://schemas.microsoft.com/office/drawing/2014/main" id="{7F8F9DD7-3842-0A2F-6AAC-93988CC730CD}"/>
                                    </a:ext>
                                  </a:extLst>
                                </p:cNvPr>
                                <p:cNvSpPr/>
                                <p:nvPr/>
                              </p:nvSpPr>
                              <p:spPr>
                                <a:xfrm>
                                  <a:off x="202823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`30</a:t>
                                  </a:r>
                                </a:p>
                              </p:txBody>
                            </p:sp>
                            <p:sp>
                              <p:nvSpPr>
                                <p:cNvPr id="27" name="Rectangle 26">
                                  <a:extLst>
                                    <a:ext uri="{FF2B5EF4-FFF2-40B4-BE49-F238E27FC236}">
                                      <a16:creationId xmlns:a16="http://schemas.microsoft.com/office/drawing/2014/main" id="{4BFB9F59-8779-CFBF-816E-EBA36BD23C53}"/>
                                    </a:ext>
                                  </a:extLst>
                                </p:cNvPr>
                                <p:cNvSpPr/>
                                <p:nvPr/>
                              </p:nvSpPr>
                              <p:spPr>
                                <a:xfrm>
                                  <a:off x="242522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`31</a:t>
                                  </a:r>
                                </a:p>
                              </p:txBody>
                            </p:sp>
                            <p:sp>
                              <p:nvSpPr>
                                <p:cNvPr id="28" name="Rectangle 27">
                                  <a:extLst>
                                    <a:ext uri="{FF2B5EF4-FFF2-40B4-BE49-F238E27FC236}">
                                      <a16:creationId xmlns:a16="http://schemas.microsoft.com/office/drawing/2014/main" id="{BF7D4E52-A9C3-4F33-C557-387470CFE01E}"/>
                                    </a:ext>
                                  </a:extLst>
                                </p:cNvPr>
                                <p:cNvSpPr/>
                                <p:nvPr/>
                              </p:nvSpPr>
                              <p:spPr>
                                <a:xfrm>
                                  <a:off x="2833590" y="3436586"/>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`32</a:t>
                                  </a:r>
                                </a:p>
                              </p:txBody>
                            </p:sp>
                            <p:sp>
                              <p:nvSpPr>
                                <p:cNvPr id="29" name="Rectangle 28">
                                  <a:extLst>
                                    <a:ext uri="{FF2B5EF4-FFF2-40B4-BE49-F238E27FC236}">
                                      <a16:creationId xmlns:a16="http://schemas.microsoft.com/office/drawing/2014/main" id="{F1367611-D580-D220-EB1C-53A43D2F6E08}"/>
                                    </a:ext>
                                  </a:extLst>
                                </p:cNvPr>
                                <p:cNvSpPr/>
                                <p:nvPr/>
                              </p:nvSpPr>
                              <p:spPr>
                                <a:xfrm>
                                  <a:off x="3267338" y="3440744"/>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`33</a:t>
                                  </a:r>
                                </a:p>
                              </p:txBody>
                            </p:sp>
                            <p:sp>
                              <p:nvSpPr>
                                <p:cNvPr id="30" name="Rectangle 29">
                                  <a:extLst>
                                    <a:ext uri="{FF2B5EF4-FFF2-40B4-BE49-F238E27FC236}">
                                      <a16:creationId xmlns:a16="http://schemas.microsoft.com/office/drawing/2014/main" id="{10BEC1B6-9008-E188-E96B-414E58210123}"/>
                                    </a:ext>
                                  </a:extLst>
                                </p:cNvPr>
                                <p:cNvSpPr/>
                                <p:nvPr/>
                              </p:nvSpPr>
                              <p:spPr>
                                <a:xfrm>
                                  <a:off x="3708487" y="3437263"/>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`34</a:t>
                                  </a:r>
                                </a:p>
                              </p:txBody>
                            </p:sp>
                            <p:sp>
                              <p:nvSpPr>
                                <p:cNvPr id="31" name="Rectangle 30">
                                  <a:extLst>
                                    <a:ext uri="{FF2B5EF4-FFF2-40B4-BE49-F238E27FC236}">
                                      <a16:creationId xmlns:a16="http://schemas.microsoft.com/office/drawing/2014/main" id="{AFE3D90D-ECE6-0506-5584-A30E34B2D627}"/>
                                    </a:ext>
                                  </a:extLst>
                                </p:cNvPr>
                                <p:cNvSpPr/>
                                <p:nvPr/>
                              </p:nvSpPr>
                              <p:spPr>
                                <a:xfrm>
                                  <a:off x="4131349" y="3431367"/>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`35</a:t>
                                  </a:r>
                                </a:p>
                              </p:txBody>
                            </p:sp>
                            <p:sp>
                              <p:nvSpPr>
                                <p:cNvPr id="32" name="Rectangle 31">
                                  <a:extLst>
                                    <a:ext uri="{FF2B5EF4-FFF2-40B4-BE49-F238E27FC236}">
                                      <a16:creationId xmlns:a16="http://schemas.microsoft.com/office/drawing/2014/main" id="{57C61C92-E586-BB14-4333-9E95592BB50C}"/>
                                    </a:ext>
                                  </a:extLst>
                                </p:cNvPr>
                                <p:cNvSpPr/>
                                <p:nvPr/>
                              </p:nvSpPr>
                              <p:spPr>
                                <a:xfrm>
                                  <a:off x="4554211" y="343385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`36</a:t>
                                  </a:r>
                                </a:p>
                              </p:txBody>
                            </p:sp>
                            <p:sp>
                              <p:nvSpPr>
                                <p:cNvPr id="33" name="Rectangle 32">
                                  <a:extLst>
                                    <a:ext uri="{FF2B5EF4-FFF2-40B4-BE49-F238E27FC236}">
                                      <a16:creationId xmlns:a16="http://schemas.microsoft.com/office/drawing/2014/main" id="{E693F757-7EF5-203E-8491-83D305D5A5C9}"/>
                                    </a:ext>
                                  </a:extLst>
                                </p:cNvPr>
                                <p:cNvSpPr/>
                                <p:nvPr/>
                              </p:nvSpPr>
                              <p:spPr>
                                <a:xfrm>
                                  <a:off x="4974570" y="3430742"/>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`37</a:t>
                                  </a:r>
                                </a:p>
                              </p:txBody>
                            </p:sp>
                            <p:sp>
                              <p:nvSpPr>
                                <p:cNvPr id="34" name="Rectangle 33">
                                  <a:extLst>
                                    <a:ext uri="{FF2B5EF4-FFF2-40B4-BE49-F238E27FC236}">
                                      <a16:creationId xmlns:a16="http://schemas.microsoft.com/office/drawing/2014/main" id="{534F559F-61D9-9D51-F047-28E3A3D7B060}"/>
                                    </a:ext>
                                  </a:extLst>
                                </p:cNvPr>
                                <p:cNvSpPr/>
                                <p:nvPr/>
                              </p:nvSpPr>
                              <p:spPr>
                                <a:xfrm>
                                  <a:off x="5394929" y="3433341"/>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`38</a:t>
                                  </a:r>
                                </a:p>
                              </p:txBody>
                            </p:sp>
                            <p:sp>
                              <p:nvSpPr>
                                <p:cNvPr id="35" name="Rectangle 34">
                                  <a:extLst>
                                    <a:ext uri="{FF2B5EF4-FFF2-40B4-BE49-F238E27FC236}">
                                      <a16:creationId xmlns:a16="http://schemas.microsoft.com/office/drawing/2014/main" id="{3D959C6B-C53B-4ECB-90BB-D0CE31374703}"/>
                                    </a:ext>
                                  </a:extLst>
                                </p:cNvPr>
                                <p:cNvSpPr/>
                                <p:nvPr/>
                              </p:nvSpPr>
                              <p:spPr>
                                <a:xfrm>
                                  <a:off x="5816245" y="343732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`39</a:t>
                                  </a:r>
                                </a:p>
                              </p:txBody>
                            </p:sp>
                            <p:sp>
                              <p:nvSpPr>
                                <p:cNvPr id="36" name="Rectangle 35">
                                  <a:extLst>
                                    <a:ext uri="{FF2B5EF4-FFF2-40B4-BE49-F238E27FC236}">
                                      <a16:creationId xmlns:a16="http://schemas.microsoft.com/office/drawing/2014/main" id="{75F02EA2-C593-277B-779A-BB1190291FF9}"/>
                                    </a:ext>
                                  </a:extLst>
                                </p:cNvPr>
                                <p:cNvSpPr/>
                                <p:nvPr/>
                              </p:nvSpPr>
                              <p:spPr>
                                <a:xfrm>
                                  <a:off x="6240952" y="3440785"/>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`40</a:t>
                                  </a:r>
                                </a:p>
                              </p:txBody>
                            </p:sp>
                            <p:sp>
                              <p:nvSpPr>
                                <p:cNvPr id="37" name="Rectangle 36">
                                  <a:extLst>
                                    <a:ext uri="{FF2B5EF4-FFF2-40B4-BE49-F238E27FC236}">
                                      <a16:creationId xmlns:a16="http://schemas.microsoft.com/office/drawing/2014/main" id="{4931F142-6BC3-F27B-BE78-13AC88992A2A}"/>
                                    </a:ext>
                                  </a:extLst>
                                </p:cNvPr>
                                <p:cNvSpPr/>
                                <p:nvPr/>
                              </p:nvSpPr>
                              <p:spPr>
                                <a:xfrm>
                                  <a:off x="6662438" y="34333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`41</a:t>
                                  </a:r>
                                </a:p>
                              </p:txBody>
                            </p:sp>
                          </p:grpSp>
                          <p:sp>
                            <p:nvSpPr>
                              <p:cNvPr id="17" name="Rectangle 16">
                                <a:extLst>
                                  <a:ext uri="{FF2B5EF4-FFF2-40B4-BE49-F238E27FC236}">
                                    <a16:creationId xmlns:a16="http://schemas.microsoft.com/office/drawing/2014/main" id="{46D2FEBE-8B3D-A518-C4B6-9D79E92A8D96}"/>
                                  </a:ext>
                                </a:extLst>
                              </p:cNvPr>
                              <p:cNvSpPr/>
                              <p:nvPr/>
                            </p:nvSpPr>
                            <p:spPr>
                              <a:xfrm>
                                <a:off x="12365" y="3630851"/>
                                <a:ext cx="626067" cy="21602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err="1">
                                    <a:solidFill>
                                      <a:srgbClr val="000000"/>
                                    </a:solidFill>
                                    <a:latin typeface="Times"/>
                                    <a:cs typeface="Times"/>
                                  </a:rPr>
                                  <a:t>RunIII</a:t>
                                </a:r>
                                <a:endParaRPr lang="en-US" sz="1050" dirty="0">
                                  <a:solidFill>
                                    <a:srgbClr val="000000"/>
                                  </a:solidFill>
                                  <a:latin typeface="Times"/>
                                  <a:cs typeface="Times"/>
                                </a:endParaRPr>
                              </a:p>
                            </p:txBody>
                          </p:sp>
                          <p:sp>
                            <p:nvSpPr>
                              <p:cNvPr id="18" name="Rectangle 17">
                                <a:extLst>
                                  <a:ext uri="{FF2B5EF4-FFF2-40B4-BE49-F238E27FC236}">
                                    <a16:creationId xmlns:a16="http://schemas.microsoft.com/office/drawing/2014/main" id="{C44DF76C-E026-9991-344D-825F0797A577}"/>
                                  </a:ext>
                                </a:extLst>
                              </p:cNvPr>
                              <p:cNvSpPr/>
                              <p:nvPr/>
                            </p:nvSpPr>
                            <p:spPr>
                              <a:xfrm>
                                <a:off x="2211546" y="3644299"/>
                                <a:ext cx="1494958" cy="21602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HL-LHC </a:t>
                                </a:r>
                                <a:r>
                                  <a:rPr lang="en-US" sz="1100" dirty="0" err="1">
                                    <a:solidFill>
                                      <a:srgbClr val="000000"/>
                                    </a:solidFill>
                                    <a:latin typeface="Times"/>
                                    <a:cs typeface="Times"/>
                                  </a:rPr>
                                  <a:t>RunIV</a:t>
                                </a:r>
                                <a:endParaRPr lang="en-US" sz="1100" dirty="0">
                                  <a:solidFill>
                                    <a:srgbClr val="000000"/>
                                  </a:solidFill>
                                  <a:latin typeface="Times"/>
                                  <a:cs typeface="Times"/>
                                </a:endParaRPr>
                              </a:p>
                            </p:txBody>
                          </p:sp>
                          <p:sp>
                            <p:nvSpPr>
                              <p:cNvPr id="19" name="Rectangle 18">
                                <a:extLst>
                                  <a:ext uri="{FF2B5EF4-FFF2-40B4-BE49-F238E27FC236}">
                                    <a16:creationId xmlns:a16="http://schemas.microsoft.com/office/drawing/2014/main" id="{8DEA7166-4196-F0EE-CEA3-832F54983A2E}"/>
                                  </a:ext>
                                </a:extLst>
                              </p:cNvPr>
                              <p:cNvSpPr/>
                              <p:nvPr/>
                            </p:nvSpPr>
                            <p:spPr>
                              <a:xfrm>
                                <a:off x="4547360" y="3628277"/>
                                <a:ext cx="2519571" cy="250393"/>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HL-LHC </a:t>
                                </a:r>
                                <a:r>
                                  <a:rPr lang="en-US" sz="1100" dirty="0" err="1">
                                    <a:solidFill>
                                      <a:srgbClr val="000000"/>
                                    </a:solidFill>
                                    <a:latin typeface="Times"/>
                                    <a:cs typeface="Times"/>
                                  </a:rPr>
                                  <a:t>RunV</a:t>
                                </a:r>
                                <a:endParaRPr lang="en-US" sz="1100" dirty="0">
                                  <a:solidFill>
                                    <a:srgbClr val="000000"/>
                                  </a:solidFill>
                                  <a:latin typeface="Times"/>
                                  <a:cs typeface="Times"/>
                                </a:endParaRPr>
                              </a:p>
                            </p:txBody>
                          </p:sp>
                        </p:grpSp>
                      </p:grpSp>
                      <p:sp>
                        <p:nvSpPr>
                          <p:cNvPr id="10" name="Chevron 8">
                            <a:extLst>
                              <a:ext uri="{FF2B5EF4-FFF2-40B4-BE49-F238E27FC236}">
                                <a16:creationId xmlns:a16="http://schemas.microsoft.com/office/drawing/2014/main" id="{5691E206-24F6-DE11-D9A8-2D8B99C52C08}"/>
                              </a:ext>
                            </a:extLst>
                          </p:cNvPr>
                          <p:cNvSpPr/>
                          <p:nvPr/>
                        </p:nvSpPr>
                        <p:spPr>
                          <a:xfrm>
                            <a:off x="3819089" y="2661574"/>
                            <a:ext cx="2813275" cy="1106020"/>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4D4D4D"/>
                                </a:solidFill>
                                <a:latin typeface="Times"/>
                                <a:cs typeface="Times"/>
                              </a:rPr>
                              <a:t>FEASIBILITY</a:t>
                            </a:r>
                          </a:p>
                          <a:p>
                            <a:pPr algn="ctr"/>
                            <a:r>
                              <a:rPr lang="en-US" sz="1600" dirty="0">
                                <a:solidFill>
                                  <a:srgbClr val="4D4D4D"/>
                                </a:solidFill>
                                <a:latin typeface="Times"/>
                                <a:cs typeface="Times"/>
                              </a:rPr>
                              <a:t>Reproducibility and first scaling in length</a:t>
                            </a:r>
                          </a:p>
                        </p:txBody>
                      </p:sp>
                    </p:grpSp>
                    <p:sp>
                      <p:nvSpPr>
                        <p:cNvPr id="39" name="Rectangle 38">
                          <a:extLst>
                            <a:ext uri="{FF2B5EF4-FFF2-40B4-BE49-F238E27FC236}">
                              <a16:creationId xmlns:a16="http://schemas.microsoft.com/office/drawing/2014/main" id="{7198D58D-3090-DBB4-9CC6-E05F8F9B744D}"/>
                            </a:ext>
                          </a:extLst>
                        </p:cNvPr>
                        <p:cNvSpPr/>
                        <p:nvPr/>
                      </p:nvSpPr>
                      <p:spPr>
                        <a:xfrm>
                          <a:off x="7155647"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`42</a:t>
                          </a:r>
                        </a:p>
                      </p:txBody>
                    </p:sp>
                    <p:sp>
                      <p:nvSpPr>
                        <p:cNvPr id="40" name="Rectangle 39">
                          <a:extLst>
                            <a:ext uri="{FF2B5EF4-FFF2-40B4-BE49-F238E27FC236}">
                              <a16:creationId xmlns:a16="http://schemas.microsoft.com/office/drawing/2014/main" id="{1114A5C6-79AB-1D23-6921-1CCF219BC9A2}"/>
                            </a:ext>
                          </a:extLst>
                        </p:cNvPr>
                        <p:cNvSpPr/>
                        <p:nvPr/>
                      </p:nvSpPr>
                      <p:spPr>
                        <a:xfrm>
                          <a:off x="7556299" y="5669044"/>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`43</a:t>
                          </a:r>
                        </a:p>
                      </p:txBody>
                    </p:sp>
                    <p:sp>
                      <p:nvSpPr>
                        <p:cNvPr id="41" name="Rectangle 40">
                          <a:extLst>
                            <a:ext uri="{FF2B5EF4-FFF2-40B4-BE49-F238E27FC236}">
                              <a16:creationId xmlns:a16="http://schemas.microsoft.com/office/drawing/2014/main" id="{11FEE23D-FF56-BD53-7FFD-13103ADB7928}"/>
                            </a:ext>
                          </a:extLst>
                        </p:cNvPr>
                        <p:cNvSpPr/>
                        <p:nvPr/>
                      </p:nvSpPr>
                      <p:spPr>
                        <a:xfrm>
                          <a:off x="7962468" y="566795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`44</a:t>
                          </a:r>
                        </a:p>
                      </p:txBody>
                    </p:sp>
                    <p:sp>
                      <p:nvSpPr>
                        <p:cNvPr id="42" name="Rectangle 41">
                          <a:extLst>
                            <a:ext uri="{FF2B5EF4-FFF2-40B4-BE49-F238E27FC236}">
                              <a16:creationId xmlns:a16="http://schemas.microsoft.com/office/drawing/2014/main" id="{6F57454F-ED16-1A83-C9F9-DC11C9BB82E6}"/>
                            </a:ext>
                          </a:extLst>
                        </p:cNvPr>
                        <p:cNvSpPr/>
                        <p:nvPr/>
                      </p:nvSpPr>
                      <p:spPr>
                        <a:xfrm>
                          <a:off x="8367840"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`45</a:t>
                          </a:r>
                        </a:p>
                      </p:txBody>
                    </p:sp>
                    <p:sp>
                      <p:nvSpPr>
                        <p:cNvPr id="43" name="Rectangle 42">
                          <a:extLst>
                            <a:ext uri="{FF2B5EF4-FFF2-40B4-BE49-F238E27FC236}">
                              <a16:creationId xmlns:a16="http://schemas.microsoft.com/office/drawing/2014/main" id="{60B47051-6C70-CE3E-0554-03BF687F39E1}"/>
                            </a:ext>
                          </a:extLst>
                        </p:cNvPr>
                        <p:cNvSpPr/>
                        <p:nvPr/>
                      </p:nvSpPr>
                      <p:spPr>
                        <a:xfrm>
                          <a:off x="8764829"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`46</a:t>
                          </a:r>
                        </a:p>
                      </p:txBody>
                    </p:sp>
                    <p:sp>
                      <p:nvSpPr>
                        <p:cNvPr id="44" name="Rectangle 43">
                          <a:extLst>
                            <a:ext uri="{FF2B5EF4-FFF2-40B4-BE49-F238E27FC236}">
                              <a16:creationId xmlns:a16="http://schemas.microsoft.com/office/drawing/2014/main" id="{445661DA-11B7-8E78-0B38-EDE6A38D8F4D}"/>
                            </a:ext>
                          </a:extLst>
                        </p:cNvPr>
                        <p:cNvSpPr/>
                        <p:nvPr/>
                      </p:nvSpPr>
                      <p:spPr>
                        <a:xfrm>
                          <a:off x="9169850" y="56685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`47</a:t>
                          </a:r>
                        </a:p>
                      </p:txBody>
                    </p:sp>
                  </p:grpSp>
                  <p:sp>
                    <p:nvSpPr>
                      <p:cNvPr id="46" name="Rectangle 45">
                        <a:extLst>
                          <a:ext uri="{FF2B5EF4-FFF2-40B4-BE49-F238E27FC236}">
                            <a16:creationId xmlns:a16="http://schemas.microsoft.com/office/drawing/2014/main" id="{7B083D90-62F7-C1A7-9FB6-591B2D40772E}"/>
                          </a:ext>
                        </a:extLst>
                      </p:cNvPr>
                      <p:cNvSpPr/>
                      <p:nvPr/>
                    </p:nvSpPr>
                    <p:spPr>
                      <a:xfrm>
                        <a:off x="9486604" y="567269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`48</a:t>
                        </a:r>
                      </a:p>
                    </p:txBody>
                  </p:sp>
                  <p:sp>
                    <p:nvSpPr>
                      <p:cNvPr id="47" name="Rectangle 46">
                        <a:extLst>
                          <a:ext uri="{FF2B5EF4-FFF2-40B4-BE49-F238E27FC236}">
                            <a16:creationId xmlns:a16="http://schemas.microsoft.com/office/drawing/2014/main" id="{C76253DB-DFBA-54F7-3385-449BBF2376ED}"/>
                          </a:ext>
                        </a:extLst>
                      </p:cNvPr>
                      <p:cNvSpPr/>
                      <p:nvPr/>
                    </p:nvSpPr>
                    <p:spPr>
                      <a:xfrm>
                        <a:off x="9891625" y="5676598"/>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`49</a:t>
                        </a:r>
                      </a:p>
                    </p:txBody>
                  </p:sp>
                  <p:sp>
                    <p:nvSpPr>
                      <p:cNvPr id="48" name="Rectangle 47">
                        <a:extLst>
                          <a:ext uri="{FF2B5EF4-FFF2-40B4-BE49-F238E27FC236}">
                            <a16:creationId xmlns:a16="http://schemas.microsoft.com/office/drawing/2014/main" id="{F76C15B4-9A9D-8395-195F-E972B509E6C4}"/>
                          </a:ext>
                        </a:extLst>
                      </p:cNvPr>
                      <p:cNvSpPr/>
                      <p:nvPr/>
                    </p:nvSpPr>
                    <p:spPr>
                      <a:xfrm>
                        <a:off x="10278679" y="567547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`50</a:t>
                        </a:r>
                      </a:p>
                    </p:txBody>
                  </p:sp>
                  <p:sp>
                    <p:nvSpPr>
                      <p:cNvPr id="49" name="Rectangle 48">
                        <a:extLst>
                          <a:ext uri="{FF2B5EF4-FFF2-40B4-BE49-F238E27FC236}">
                            <a16:creationId xmlns:a16="http://schemas.microsoft.com/office/drawing/2014/main" id="{0282B7EE-AEA5-42F7-C516-9A0A846FED83}"/>
                          </a:ext>
                        </a:extLst>
                      </p:cNvPr>
                      <p:cNvSpPr/>
                      <p:nvPr/>
                    </p:nvSpPr>
                    <p:spPr>
                      <a:xfrm>
                        <a:off x="10675668" y="56758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`51</a:t>
                        </a:r>
                      </a:p>
                    </p:txBody>
                  </p:sp>
                </p:grpSp>
                <p:sp>
                  <p:nvSpPr>
                    <p:cNvPr id="53" name="Chevron 42">
                      <a:extLst>
                        <a:ext uri="{FF2B5EF4-FFF2-40B4-BE49-F238E27FC236}">
                          <a16:creationId xmlns:a16="http://schemas.microsoft.com/office/drawing/2014/main" id="{08A896F1-9BE3-6484-14AF-399F117723D4}"/>
                        </a:ext>
                      </a:extLst>
                    </p:cNvPr>
                    <p:cNvSpPr/>
                    <p:nvPr/>
                  </p:nvSpPr>
                  <p:spPr>
                    <a:xfrm>
                      <a:off x="6128370" y="3915068"/>
                      <a:ext cx="2612727" cy="809408"/>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4D4D4D"/>
                          </a:solidFill>
                          <a:latin typeface="Times"/>
                          <a:cs typeface="Times"/>
                        </a:rPr>
                        <a:t>PROTOTYPING</a:t>
                      </a:r>
                    </a:p>
                  </p:txBody>
                </p:sp>
                <p:sp>
                  <p:nvSpPr>
                    <p:cNvPr id="54" name="Chevron 43">
                      <a:extLst>
                        <a:ext uri="{FF2B5EF4-FFF2-40B4-BE49-F238E27FC236}">
                          <a16:creationId xmlns:a16="http://schemas.microsoft.com/office/drawing/2014/main" id="{133AD925-92C3-B048-FE33-CD0FE973B97D}"/>
                        </a:ext>
                      </a:extLst>
                    </p:cNvPr>
                    <p:cNvSpPr/>
                    <p:nvPr/>
                  </p:nvSpPr>
                  <p:spPr>
                    <a:xfrm>
                      <a:off x="7972692" y="4979927"/>
                      <a:ext cx="2920999" cy="580935"/>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4D4D4D"/>
                          </a:solidFill>
                          <a:latin typeface="Times"/>
                          <a:cs typeface="Times"/>
                        </a:rPr>
                        <a:t>INDUSTRIALIZATION</a:t>
                      </a:r>
                    </a:p>
                  </p:txBody>
                </p:sp>
                <p:sp>
                  <p:nvSpPr>
                    <p:cNvPr id="55" name="Rectangle 54">
                      <a:extLst>
                        <a:ext uri="{FF2B5EF4-FFF2-40B4-BE49-F238E27FC236}">
                          <a16:creationId xmlns:a16="http://schemas.microsoft.com/office/drawing/2014/main" id="{90196495-424C-ED6D-9096-61109ECE7B0B}"/>
                        </a:ext>
                      </a:extLst>
                    </p:cNvPr>
                    <p:cNvSpPr/>
                    <p:nvPr/>
                  </p:nvSpPr>
                  <p:spPr>
                    <a:xfrm>
                      <a:off x="11084883" y="5712635"/>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`52</a:t>
                      </a:r>
                    </a:p>
                  </p:txBody>
                </p:sp>
                <p:sp>
                  <p:nvSpPr>
                    <p:cNvPr id="56" name="Rectangle 55">
                      <a:extLst>
                        <a:ext uri="{FF2B5EF4-FFF2-40B4-BE49-F238E27FC236}">
                          <a16:creationId xmlns:a16="http://schemas.microsoft.com/office/drawing/2014/main" id="{FE571F5B-E17E-8FF7-5D69-2A8CE8F00282}"/>
                        </a:ext>
                      </a:extLst>
                    </p:cNvPr>
                    <p:cNvSpPr/>
                    <p:nvPr/>
                  </p:nvSpPr>
                  <p:spPr>
                    <a:xfrm>
                      <a:off x="11474838" y="571461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`53</a:t>
                      </a:r>
                    </a:p>
                  </p:txBody>
                </p:sp>
              </p:grpSp>
              <p:sp>
                <p:nvSpPr>
                  <p:cNvPr id="58" name="Rectangle 57">
                    <a:extLst>
                      <a:ext uri="{FF2B5EF4-FFF2-40B4-BE49-F238E27FC236}">
                        <a16:creationId xmlns:a16="http://schemas.microsoft.com/office/drawing/2014/main" id="{DAA6DAEE-F45A-A804-268F-11E3AE22BE3F}"/>
                      </a:ext>
                    </a:extLst>
                  </p:cNvPr>
                  <p:cNvSpPr/>
                  <p:nvPr/>
                </p:nvSpPr>
                <p:spPr>
                  <a:xfrm>
                    <a:off x="11858855" y="57122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`54</a:t>
                    </a:r>
                  </a:p>
                </p:txBody>
              </p:sp>
            </p:grpSp>
            <p:cxnSp>
              <p:nvCxnSpPr>
                <p:cNvPr id="60" name="Straight Arrow Connector 59">
                  <a:extLst>
                    <a:ext uri="{FF2B5EF4-FFF2-40B4-BE49-F238E27FC236}">
                      <a16:creationId xmlns:a16="http://schemas.microsoft.com/office/drawing/2014/main" id="{DF4CAE57-5C00-8BCB-30FB-FE3B832C3240}"/>
                    </a:ext>
                  </a:extLst>
                </p:cNvPr>
                <p:cNvCxnSpPr>
                  <a:cxnSpLocks/>
                </p:cNvCxnSpPr>
                <p:nvPr/>
              </p:nvCxnSpPr>
              <p:spPr>
                <a:xfrm flipV="1">
                  <a:off x="6473996" y="4770930"/>
                  <a:ext cx="0" cy="938107"/>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94B528EE-3151-0E48-6C16-1AFDAD603F19}"/>
                  </a:ext>
                </a:extLst>
              </p:cNvPr>
              <p:cNvSpPr txBox="1"/>
              <p:nvPr/>
            </p:nvSpPr>
            <p:spPr>
              <a:xfrm>
                <a:off x="2813790" y="4917242"/>
                <a:ext cx="1598152" cy="492686"/>
              </a:xfrm>
              <a:prstGeom prst="rect">
                <a:avLst/>
              </a:prstGeom>
              <a:noFill/>
              <a:ln w="12700">
                <a:solidFill>
                  <a:schemeClr val="tx1"/>
                </a:solidFill>
              </a:ln>
            </p:spPr>
            <p:txBody>
              <a:bodyPr wrap="none" rtlCol="0">
                <a:spAutoFit/>
              </a:bodyPr>
              <a:lstStyle/>
              <a:p>
                <a:r>
                  <a:rPr lang="en-US" sz="1200" dirty="0">
                    <a:solidFill>
                      <a:srgbClr val="000000"/>
                    </a:solidFill>
                    <a:latin typeface="Times"/>
                    <a:cs typeface="Times"/>
                  </a:rPr>
                  <a:t>Proof of short model</a:t>
                </a:r>
              </a:p>
              <a:p>
                <a:r>
                  <a:rPr lang="en-US" sz="1200" dirty="0">
                    <a:solidFill>
                      <a:srgbClr val="000000"/>
                    </a:solidFill>
                    <a:latin typeface="Times"/>
                    <a:cs typeface="Times"/>
                  </a:rPr>
                  <a:t>with all requirements</a:t>
                </a:r>
              </a:p>
            </p:txBody>
          </p:sp>
          <p:sp>
            <p:nvSpPr>
              <p:cNvPr id="69" name="TextBox 68">
                <a:extLst>
                  <a:ext uri="{FF2B5EF4-FFF2-40B4-BE49-F238E27FC236}">
                    <a16:creationId xmlns:a16="http://schemas.microsoft.com/office/drawing/2014/main" id="{94B528EE-3151-0E48-6C16-1AFDAD603F19}"/>
                  </a:ext>
                </a:extLst>
              </p:cNvPr>
              <p:cNvSpPr txBox="1"/>
              <p:nvPr/>
            </p:nvSpPr>
            <p:spPr>
              <a:xfrm>
                <a:off x="4704921" y="4914802"/>
                <a:ext cx="1760669" cy="492686"/>
              </a:xfrm>
              <a:prstGeom prst="rect">
                <a:avLst/>
              </a:prstGeom>
              <a:noFill/>
              <a:ln w="12700">
                <a:solidFill>
                  <a:schemeClr val="tx1"/>
                </a:solidFill>
              </a:ln>
            </p:spPr>
            <p:txBody>
              <a:bodyPr wrap="none" rtlCol="0">
                <a:spAutoFit/>
              </a:bodyPr>
              <a:lstStyle/>
              <a:p>
                <a:r>
                  <a:rPr lang="en-US" sz="1200" dirty="0">
                    <a:solidFill>
                      <a:srgbClr val="000000"/>
                    </a:solidFill>
                    <a:latin typeface="Times"/>
                    <a:cs typeface="Times"/>
                  </a:rPr>
                  <a:t>Proof of reproducibility</a:t>
                </a:r>
              </a:p>
              <a:p>
                <a:r>
                  <a:rPr lang="en-US" sz="1200" dirty="0">
                    <a:solidFill>
                      <a:srgbClr val="000000"/>
                    </a:solidFill>
                    <a:latin typeface="Times"/>
                    <a:cs typeface="Times"/>
                  </a:rPr>
                  <a:t>and first long magnets</a:t>
                </a:r>
              </a:p>
            </p:txBody>
          </p:sp>
        </p:grpSp>
      </p:grpSp>
      <p:sp>
        <p:nvSpPr>
          <p:cNvPr id="38" name="TextBox 37">
            <a:extLst>
              <a:ext uri="{FF2B5EF4-FFF2-40B4-BE49-F238E27FC236}">
                <a16:creationId xmlns:a16="http://schemas.microsoft.com/office/drawing/2014/main" id="{142693A6-47E7-E7A3-7428-9AEFB19DEFF8}"/>
              </a:ext>
            </a:extLst>
          </p:cNvPr>
          <p:cNvSpPr txBox="1"/>
          <p:nvPr/>
        </p:nvSpPr>
        <p:spPr>
          <a:xfrm>
            <a:off x="7057670" y="5789467"/>
            <a:ext cx="5088030" cy="261610"/>
          </a:xfrm>
          <a:prstGeom prst="rect">
            <a:avLst/>
          </a:prstGeom>
          <a:noFill/>
        </p:spPr>
        <p:txBody>
          <a:bodyPr wrap="square" rtlCol="0">
            <a:spAutoFit/>
          </a:bodyPr>
          <a:lstStyle/>
          <a:p>
            <a:r>
              <a:rPr lang="en-US" sz="1100" dirty="0">
                <a:latin typeface="Times" panose="02020603050405020304" pitchFamily="18" charset="0"/>
                <a:cs typeface="Times" panose="02020603050405020304" pitchFamily="18" charset="0"/>
              </a:rPr>
              <a:t>HTS timeline for FCC-</a:t>
            </a:r>
            <a:r>
              <a:rPr lang="en-US" sz="1100" dirty="0" err="1">
                <a:latin typeface="Times" panose="02020603050405020304" pitchFamily="18" charset="0"/>
                <a:cs typeface="Times" panose="02020603050405020304" pitchFamily="18" charset="0"/>
              </a:rPr>
              <a:t>hh</a:t>
            </a:r>
            <a:r>
              <a:rPr lang="en-US" sz="1100" dirty="0">
                <a:latin typeface="Times" panose="02020603050405020304" pitchFamily="18" charset="0"/>
                <a:cs typeface="Times" panose="02020603050405020304" pitchFamily="18" charset="0"/>
              </a:rPr>
              <a:t> </a:t>
            </a:r>
            <a:r>
              <a:rPr lang="en-US" sz="1100" dirty="0">
                <a:solidFill>
                  <a:srgbClr val="00B050"/>
                </a:solidFill>
                <a:latin typeface="Times" panose="02020603050405020304" pitchFamily="18" charset="0"/>
                <a:cs typeface="Times" panose="02020603050405020304" pitchFamily="18" charset="0"/>
              </a:rPr>
              <a:t>[FCC FS midterm report, August 2023, B. </a:t>
            </a:r>
            <a:r>
              <a:rPr lang="en-US" sz="1100" dirty="0" err="1">
                <a:solidFill>
                  <a:srgbClr val="00B050"/>
                </a:solidFill>
                <a:latin typeface="Times" panose="02020603050405020304" pitchFamily="18" charset="0"/>
                <a:cs typeface="Times" panose="02020603050405020304" pitchFamily="18" charset="0"/>
              </a:rPr>
              <a:t>Auchmann</a:t>
            </a:r>
            <a:r>
              <a:rPr lang="en-US" sz="1100" dirty="0">
                <a:solidFill>
                  <a:srgbClr val="00B050"/>
                </a:solidFill>
                <a:latin typeface="Times" panose="02020603050405020304" pitchFamily="18" charset="0"/>
                <a:cs typeface="Times" panose="02020603050405020304" pitchFamily="18" charset="0"/>
              </a:rPr>
              <a:t>, et al.]</a:t>
            </a:r>
            <a:endParaRPr lang="en-GB" sz="1100" dirty="0">
              <a:solidFill>
                <a:srgbClr val="00B050"/>
              </a:solidFill>
              <a:latin typeface="Times" panose="02020603050405020304" pitchFamily="18" charset="0"/>
              <a:cs typeface="Times" panose="02020603050405020304" pitchFamily="18" charset="0"/>
            </a:endParaRPr>
          </a:p>
        </p:txBody>
      </p:sp>
      <p:cxnSp>
        <p:nvCxnSpPr>
          <p:cNvPr id="62" name="Straight Arrow Connector 61">
            <a:extLst>
              <a:ext uri="{FF2B5EF4-FFF2-40B4-BE49-F238E27FC236}">
                <a16:creationId xmlns:a16="http://schemas.microsoft.com/office/drawing/2014/main" id="{F6BDE8D1-CACB-7D57-655B-9216F3221975}"/>
              </a:ext>
            </a:extLst>
          </p:cNvPr>
          <p:cNvCxnSpPr>
            <a:cxnSpLocks/>
          </p:cNvCxnSpPr>
          <p:nvPr/>
        </p:nvCxnSpPr>
        <p:spPr>
          <a:xfrm flipV="1">
            <a:off x="4368392" y="4821328"/>
            <a:ext cx="0" cy="875451"/>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pic>
        <p:nvPicPr>
          <p:cNvPr id="20" name="Content Placeholder 38" descr="A logo with blue text&#10;&#10;Description automatically generated">
            <a:extLst>
              <a:ext uri="{FF2B5EF4-FFF2-40B4-BE49-F238E27FC236}">
                <a16:creationId xmlns:a16="http://schemas.microsoft.com/office/drawing/2014/main" id="{74054882-3321-A4AA-687A-85192BA90D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9" name="Date Placeholder 3">
            <a:extLst>
              <a:ext uri="{FF2B5EF4-FFF2-40B4-BE49-F238E27FC236}">
                <a16:creationId xmlns:a16="http://schemas.microsoft.com/office/drawing/2014/main" id="{02570A5E-CA17-E79F-C31E-5AB3FBABE379}"/>
              </a:ext>
            </a:extLst>
          </p:cNvPr>
          <p:cNvSpPr txBox="1">
            <a:spLocks/>
          </p:cNvSpPr>
          <p:nvPr/>
        </p:nvSpPr>
        <p:spPr>
          <a:xfrm>
            <a:off x="3568931" y="6369384"/>
            <a:ext cx="699857"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23/06/2025</a:t>
            </a:r>
            <a:endParaRPr lang="en-US" dirty="0"/>
          </a:p>
        </p:txBody>
      </p:sp>
      <p:sp>
        <p:nvSpPr>
          <p:cNvPr id="51" name="Footer Placeholder 5">
            <a:extLst>
              <a:ext uri="{FF2B5EF4-FFF2-40B4-BE49-F238E27FC236}">
                <a16:creationId xmlns:a16="http://schemas.microsoft.com/office/drawing/2014/main" id="{9DCF68B5-0740-6FF4-83C4-580107572E76}"/>
              </a:ext>
            </a:extLst>
          </p:cNvPr>
          <p:cNvSpPr txBox="1">
            <a:spLocks/>
          </p:cNvSpPr>
          <p:nvPr/>
        </p:nvSpPr>
        <p:spPr>
          <a:xfrm>
            <a:off x="4411662" y="6374883"/>
            <a:ext cx="657222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High Field Magnets – Open Symposium ESPP, Venice</a:t>
            </a:r>
            <a:endParaRPr lang="en-US" dirty="0"/>
          </a:p>
        </p:txBody>
      </p:sp>
    </p:spTree>
    <p:extLst>
      <p:ext uri="{BB962C8B-B14F-4D97-AF65-F5344CB8AC3E}">
        <p14:creationId xmlns:p14="http://schemas.microsoft.com/office/powerpoint/2010/main" val="398854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D68EC7-DCD7-6920-106E-26122760B930}"/>
              </a:ext>
            </a:extLst>
          </p:cNvPr>
          <p:cNvSpPr>
            <a:spLocks noGrp="1"/>
          </p:cNvSpPr>
          <p:nvPr>
            <p:ph type="title"/>
          </p:nvPr>
        </p:nvSpPr>
        <p:spPr/>
        <p:txBody>
          <a:bodyPr/>
          <a:lstStyle/>
          <a:p>
            <a:r>
              <a:rPr lang="en-US" dirty="0"/>
              <a:t>IBS State of the Art</a:t>
            </a:r>
          </a:p>
        </p:txBody>
      </p:sp>
      <p:sp>
        <p:nvSpPr>
          <p:cNvPr id="6" name="Slide Number Placeholder 5">
            <a:extLst>
              <a:ext uri="{FF2B5EF4-FFF2-40B4-BE49-F238E27FC236}">
                <a16:creationId xmlns:a16="http://schemas.microsoft.com/office/drawing/2014/main" id="{40C7949C-97DB-6415-E2B3-B796709311EC}"/>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16" name="TextBox 15">
            <a:extLst>
              <a:ext uri="{FF2B5EF4-FFF2-40B4-BE49-F238E27FC236}">
                <a16:creationId xmlns:a16="http://schemas.microsoft.com/office/drawing/2014/main" id="{20E2DE74-3A2F-A01E-199E-DE4CF4F0001C}"/>
              </a:ext>
            </a:extLst>
          </p:cNvPr>
          <p:cNvSpPr txBox="1"/>
          <p:nvPr/>
        </p:nvSpPr>
        <p:spPr>
          <a:xfrm>
            <a:off x="268085" y="949047"/>
            <a:ext cx="4730424" cy="6035498"/>
          </a:xfrm>
          <a:prstGeom prst="rect">
            <a:avLst/>
          </a:prstGeom>
          <a:noFill/>
        </p:spPr>
        <p:txBody>
          <a:bodyPr wrap="square" rtlCol="0">
            <a:spAutoFit/>
          </a:bodyPr>
          <a:lstStyle/>
          <a:p>
            <a:pPr>
              <a:spcBef>
                <a:spcPts val="600"/>
              </a:spcBef>
            </a:pPr>
            <a:r>
              <a:rPr lang="en-US" sz="1600" dirty="0">
                <a:solidFill>
                  <a:srgbClr val="0070C0"/>
                </a:solidFill>
              </a:rPr>
              <a:t>Iron-based superconductors (IBS)</a:t>
            </a:r>
            <a:r>
              <a:rPr lang="en-US" sz="1600" dirty="0">
                <a:solidFill>
                  <a:schemeClr val="bg2">
                    <a:lumMod val="10000"/>
                  </a:schemeClr>
                </a:solidFill>
              </a:rPr>
              <a:t> were discovered in 2008 in Japan. The Ba-122 variant was found shortly thereafter in Germany.</a:t>
            </a:r>
            <a:endParaRPr lang="en-US" sz="1600" dirty="0">
              <a:solidFill>
                <a:srgbClr val="0070C0"/>
              </a:solidFill>
            </a:endParaRPr>
          </a:p>
          <a:p>
            <a:pPr>
              <a:spcBef>
                <a:spcPts val="600"/>
              </a:spcBef>
            </a:pPr>
            <a:r>
              <a:rPr lang="en-US" sz="1600" dirty="0">
                <a:solidFill>
                  <a:srgbClr val="0070C0"/>
                </a:solidFill>
              </a:rPr>
              <a:t>IBS Ba-122 </a:t>
            </a:r>
            <a:r>
              <a:rPr lang="en-US" sz="1600" dirty="0">
                <a:solidFill>
                  <a:schemeClr val="tx2"/>
                </a:solidFill>
              </a:rPr>
              <a:t>is being d</a:t>
            </a:r>
            <a:r>
              <a:rPr lang="en-US" sz="1600" dirty="0">
                <a:solidFill>
                  <a:schemeClr val="bg2">
                    <a:lumMod val="10000"/>
                  </a:schemeClr>
                </a:solidFill>
              </a:rPr>
              <a:t>eveloped towards and industrial product by the </a:t>
            </a:r>
            <a:r>
              <a:rPr lang="en-US" sz="1600" b="1" dirty="0">
                <a:solidFill>
                  <a:schemeClr val="bg2">
                    <a:lumMod val="10000"/>
                  </a:schemeClr>
                </a:solidFill>
              </a:rPr>
              <a:t>Chinese Academy of Science </a:t>
            </a:r>
            <a:r>
              <a:rPr lang="en-US" sz="1600" dirty="0">
                <a:solidFill>
                  <a:schemeClr val="bg2">
                    <a:lumMod val="10000"/>
                  </a:schemeClr>
                </a:solidFill>
              </a:rPr>
              <a:t>for </a:t>
            </a:r>
            <a:r>
              <a:rPr lang="en-US" sz="1600" dirty="0" err="1">
                <a:solidFill>
                  <a:schemeClr val="bg2">
                    <a:lumMod val="10000"/>
                  </a:schemeClr>
                </a:solidFill>
              </a:rPr>
              <a:t>SppC</a:t>
            </a:r>
            <a:r>
              <a:rPr lang="en-US" sz="1600" dirty="0">
                <a:solidFill>
                  <a:schemeClr val="bg2">
                    <a:lumMod val="10000"/>
                  </a:schemeClr>
                </a:solidFill>
              </a:rPr>
              <a:t> magnets. </a:t>
            </a:r>
            <a:r>
              <a:rPr lang="en-US" sz="1600" dirty="0">
                <a:solidFill>
                  <a:schemeClr val="bg2">
                    <a:lumMod val="10000"/>
                  </a:schemeClr>
                </a:solidFill>
                <a:latin typeface="Aptos" panose="020B0004020202020204" pitchFamily="34" charset="0"/>
              </a:rPr>
              <a:t>IBS status:</a:t>
            </a:r>
            <a:endParaRPr lang="en-GB" sz="1600" dirty="0">
              <a:solidFill>
                <a:schemeClr val="bg2">
                  <a:lumMod val="10000"/>
                </a:schemeClr>
              </a:solidFill>
              <a:latin typeface="Aptos" panose="020B0004020202020204" pitchFamily="34" charset="0"/>
            </a:endParaRPr>
          </a:p>
          <a:p>
            <a:pPr marL="285750" indent="-285750">
              <a:spcBef>
                <a:spcPts val="600"/>
              </a:spcBef>
              <a:buFont typeface="Arial" panose="020B0604020202020204" pitchFamily="34" charset="0"/>
              <a:buChar char="•"/>
            </a:pPr>
            <a:r>
              <a:rPr lang="en-GB" sz="1600" i="0" u="none" strike="noStrike" kern="1200" baseline="0" dirty="0">
                <a:solidFill>
                  <a:schemeClr val="bg2">
                    <a:lumMod val="10000"/>
                  </a:schemeClr>
                </a:solidFill>
                <a:latin typeface="Aptos" panose="020B0004020202020204" pitchFamily="34" charset="0"/>
              </a:rPr>
              <a:t>Bc2 </a:t>
            </a:r>
            <a:r>
              <a:rPr lang="en-GB" sz="1600" i="0" u="none" strike="noStrike" kern="1200" baseline="0" dirty="0">
                <a:solidFill>
                  <a:schemeClr val="bg2">
                    <a:lumMod val="10000"/>
                  </a:schemeClr>
                </a:solidFill>
                <a:latin typeface="Aptos" panose="020B0004020202020204" pitchFamily="34" charset="0"/>
                <a:sym typeface="Symbol" panose="05050102010706020507" pitchFamily="18" charset="2"/>
              </a:rPr>
              <a:t>70 T @ 20 K, Tc  38 K</a:t>
            </a:r>
          </a:p>
          <a:p>
            <a:pPr marL="285750" indent="-285750">
              <a:spcBef>
                <a:spcPts val="600"/>
              </a:spcBef>
              <a:buFont typeface="Arial" panose="020B0604020202020204" pitchFamily="34" charset="0"/>
              <a:buChar char="•"/>
            </a:pPr>
            <a:r>
              <a:rPr lang="en-GB" sz="1600" dirty="0">
                <a:solidFill>
                  <a:schemeClr val="bg2">
                    <a:lumMod val="10000"/>
                  </a:schemeClr>
                </a:solidFill>
                <a:latin typeface="Aptos" panose="020B0004020202020204" pitchFamily="34" charset="0"/>
                <a:sym typeface="Symbol" panose="05050102010706020507" pitchFamily="18" charset="2"/>
              </a:rPr>
              <a:t>Lower Anisotropy than REBCO</a:t>
            </a:r>
          </a:p>
          <a:p>
            <a:pPr marL="285750" indent="-285750">
              <a:spcBef>
                <a:spcPts val="600"/>
              </a:spcBef>
              <a:buFont typeface="Arial" panose="020B0604020202020204" pitchFamily="34" charset="0"/>
              <a:buChar char="•"/>
            </a:pPr>
            <a:r>
              <a:rPr lang="en-GB" sz="1600" dirty="0">
                <a:solidFill>
                  <a:schemeClr val="bg2">
                    <a:lumMod val="10000"/>
                  </a:schemeClr>
                </a:solidFill>
                <a:latin typeface="Aptos" panose="020B0004020202020204" pitchFamily="34" charset="0"/>
                <a:sym typeface="Symbol" panose="05050102010706020507" pitchFamily="18" charset="2"/>
              </a:rPr>
              <a:t>Potentially low cost</a:t>
            </a:r>
          </a:p>
          <a:p>
            <a:pPr marL="285750" indent="-285750">
              <a:spcBef>
                <a:spcPts val="600"/>
              </a:spcBef>
              <a:buFont typeface="Arial" panose="020B0604020202020204" pitchFamily="34" charset="0"/>
              <a:buChar char="•"/>
            </a:pPr>
            <a:r>
              <a:rPr lang="en-GB" sz="1600" dirty="0" err="1">
                <a:solidFill>
                  <a:schemeClr val="bg2">
                    <a:lumMod val="10000"/>
                  </a:schemeClr>
                </a:solidFill>
                <a:latin typeface="Aptos" panose="020B0004020202020204" pitchFamily="34" charset="0"/>
                <a:sym typeface="Symbol" panose="05050102010706020507" pitchFamily="18" charset="2"/>
              </a:rPr>
              <a:t>Wind&amp;react</a:t>
            </a:r>
            <a:r>
              <a:rPr lang="en-GB" sz="1600" dirty="0">
                <a:solidFill>
                  <a:schemeClr val="bg2">
                    <a:lumMod val="10000"/>
                  </a:schemeClr>
                </a:solidFill>
                <a:latin typeface="Aptos" panose="020B0004020202020204" pitchFamily="34" charset="0"/>
                <a:sym typeface="Symbol" panose="05050102010706020507" pitchFamily="18" charset="2"/>
              </a:rPr>
              <a:t> conductor</a:t>
            </a:r>
          </a:p>
          <a:p>
            <a:pPr marL="285750" indent="-285750">
              <a:spcBef>
                <a:spcPts val="600"/>
              </a:spcBef>
              <a:buFont typeface="Arial" panose="020B0604020202020204" pitchFamily="34" charset="0"/>
              <a:buChar char="•"/>
            </a:pPr>
            <a:r>
              <a:rPr lang="en-GB" sz="1600" dirty="0">
                <a:solidFill>
                  <a:schemeClr val="bg2">
                    <a:lumMod val="10000"/>
                  </a:schemeClr>
                </a:solidFill>
                <a:latin typeface="Aptos" panose="020B0004020202020204" pitchFamily="34" charset="0"/>
                <a:sym typeface="Symbol" panose="05050102010706020507" pitchFamily="18" charset="2"/>
              </a:rPr>
              <a:t>Performance increase x4 since 2016.</a:t>
            </a:r>
          </a:p>
          <a:p>
            <a:pPr marL="285750" indent="-285750">
              <a:spcBef>
                <a:spcPts val="600"/>
              </a:spcBef>
              <a:buFont typeface="Arial" panose="020B0604020202020204" pitchFamily="34" charset="0"/>
              <a:buChar char="•"/>
            </a:pPr>
            <a:r>
              <a:rPr lang="en-GB" sz="1600" dirty="0">
                <a:solidFill>
                  <a:schemeClr val="bg2">
                    <a:lumMod val="10000"/>
                  </a:schemeClr>
                </a:solidFill>
                <a:latin typeface="Aptos" panose="020B0004020202020204" pitchFamily="34" charset="0"/>
                <a:sym typeface="Symbol" panose="05050102010706020507" pitchFamily="18" charset="2"/>
              </a:rPr>
              <a:t>Another x3-4 from IBS@4.2 K to REBCO@20 K.</a:t>
            </a:r>
          </a:p>
          <a:p>
            <a:pPr>
              <a:spcBef>
                <a:spcPts val="600"/>
              </a:spcBef>
            </a:pPr>
            <a:r>
              <a:rPr lang="en-US" sz="1600" dirty="0">
                <a:solidFill>
                  <a:schemeClr val="bg2">
                    <a:lumMod val="10000"/>
                  </a:schemeClr>
                </a:solidFill>
              </a:rPr>
              <a:t>For the time being, IHEP (Beijing) develops hybrid accelerator magnets with Nb</a:t>
            </a:r>
            <a:r>
              <a:rPr lang="en-US" sz="1600" baseline="-25000" dirty="0">
                <a:solidFill>
                  <a:schemeClr val="bg2">
                    <a:lumMod val="10000"/>
                  </a:schemeClr>
                </a:solidFill>
              </a:rPr>
              <a:t>3</a:t>
            </a:r>
            <a:r>
              <a:rPr lang="en-US" sz="1600" dirty="0">
                <a:solidFill>
                  <a:schemeClr val="bg2">
                    <a:lumMod val="10000"/>
                  </a:schemeClr>
                </a:solidFill>
              </a:rPr>
              <a:t>Sn and REBCO.</a:t>
            </a:r>
            <a:endParaRPr lang="en-GB" sz="1600" b="1" dirty="0">
              <a:solidFill>
                <a:schemeClr val="bg2">
                  <a:lumMod val="10000"/>
                </a:schemeClr>
              </a:solidFill>
              <a:latin typeface="Aptos" panose="020B0004020202020204" pitchFamily="34" charset="0"/>
              <a:sym typeface="Symbol" panose="05050102010706020507" pitchFamily="18" charset="2"/>
            </a:endParaRPr>
          </a:p>
          <a:p>
            <a:pPr>
              <a:spcBef>
                <a:spcPts val="600"/>
              </a:spcBef>
            </a:pPr>
            <a:r>
              <a:rPr lang="en-GB" sz="1600" b="1" dirty="0">
                <a:solidFill>
                  <a:schemeClr val="bg2">
                    <a:lumMod val="10000"/>
                  </a:schemeClr>
                </a:solidFill>
                <a:latin typeface="Aptos" panose="020B0004020202020204" pitchFamily="34" charset="0"/>
                <a:sym typeface="Symbol" panose="05050102010706020507" pitchFamily="18" charset="2"/>
              </a:rPr>
              <a:t>CNR-SPIN</a:t>
            </a:r>
            <a:r>
              <a:rPr lang="en-GB" sz="1600" dirty="0">
                <a:solidFill>
                  <a:schemeClr val="bg2">
                    <a:lumMod val="10000"/>
                  </a:schemeClr>
                </a:solidFill>
                <a:latin typeface="Aptos" panose="020B0004020202020204" pitchFamily="34" charset="0"/>
                <a:sym typeface="Symbol" panose="05050102010706020507" pitchFamily="18" charset="2"/>
              </a:rPr>
              <a:t> in the HFM Programme performs</a:t>
            </a:r>
            <a:br>
              <a:rPr lang="en-GB" sz="1600" b="1" dirty="0">
                <a:solidFill>
                  <a:srgbClr val="000000"/>
                </a:solidFill>
                <a:latin typeface="Aptos" panose="020B0004020202020204" pitchFamily="34" charset="0"/>
                <a:sym typeface="Symbol" panose="05050102010706020507" pitchFamily="18" charset="2"/>
              </a:rPr>
            </a:br>
            <a:r>
              <a:rPr lang="en-GB" sz="1600" dirty="0">
                <a:solidFill>
                  <a:srgbClr val="0070C0"/>
                </a:solidFill>
                <a:latin typeface="Aptos" panose="020B0004020202020204" pitchFamily="34" charset="0"/>
                <a:sym typeface="Symbol" panose="05050102010706020507" pitchFamily="18" charset="2"/>
              </a:rPr>
              <a:t>R&amp;D from powder synthesis to </a:t>
            </a:r>
            <a:br>
              <a:rPr lang="en-GB" sz="1600" dirty="0">
                <a:solidFill>
                  <a:srgbClr val="0070C0"/>
                </a:solidFill>
                <a:latin typeface="Aptos" panose="020B0004020202020204" pitchFamily="34" charset="0"/>
                <a:sym typeface="Symbol" panose="05050102010706020507" pitchFamily="18" charset="2"/>
              </a:rPr>
            </a:br>
            <a:r>
              <a:rPr lang="en-GB" sz="1600" dirty="0">
                <a:solidFill>
                  <a:srgbClr val="0070C0"/>
                </a:solidFill>
                <a:latin typeface="Aptos" panose="020B0004020202020204" pitchFamily="34" charset="0"/>
                <a:sym typeface="Symbol" panose="05050102010706020507" pitchFamily="18" charset="2"/>
              </a:rPr>
              <a:t>multi-filamentary PIT wires</a:t>
            </a:r>
            <a:r>
              <a:rPr lang="en-GB" sz="1600" dirty="0">
                <a:latin typeface="Aptos" panose="020B0004020202020204" pitchFamily="34" charset="0"/>
                <a:sym typeface="Symbol" panose="05050102010706020507" pitchFamily="18" charset="2"/>
              </a:rPr>
              <a:t>.</a:t>
            </a:r>
            <a:br>
              <a:rPr lang="en-GB" sz="1600" b="1" dirty="0">
                <a:solidFill>
                  <a:srgbClr val="000000"/>
                </a:solidFill>
                <a:latin typeface="Aptos" panose="020B0004020202020204" pitchFamily="34" charset="0"/>
                <a:sym typeface="Symbol" panose="05050102010706020507" pitchFamily="18" charset="2"/>
              </a:rPr>
            </a:br>
            <a:endParaRPr lang="en-GB" sz="1600" dirty="0">
              <a:solidFill>
                <a:srgbClr val="000000"/>
              </a:solidFill>
              <a:latin typeface="Aptos" panose="020B0004020202020204" pitchFamily="34" charset="0"/>
              <a:sym typeface="Symbol" panose="05050102010706020507" pitchFamily="18" charset="2"/>
            </a:endParaRPr>
          </a:p>
          <a:p>
            <a:pPr marL="285750" indent="-285750">
              <a:spcBef>
                <a:spcPts val="600"/>
              </a:spcBef>
              <a:buFont typeface="Arial" panose="020B0604020202020204" pitchFamily="34" charset="0"/>
              <a:buChar char="•"/>
            </a:pPr>
            <a:endParaRPr lang="en-GB" sz="1600" b="1" dirty="0">
              <a:solidFill>
                <a:srgbClr val="000000"/>
              </a:solidFill>
              <a:latin typeface="Aptos" panose="020B0004020202020204" pitchFamily="34" charset="0"/>
              <a:sym typeface="Symbol" panose="05050102010706020507" pitchFamily="18" charset="2"/>
            </a:endParaRPr>
          </a:p>
          <a:p>
            <a:pPr>
              <a:lnSpc>
                <a:spcPts val="2000"/>
              </a:lnSpc>
            </a:pPr>
            <a:endParaRPr lang="en-GB" sz="1600" b="1" dirty="0">
              <a:solidFill>
                <a:srgbClr val="000000"/>
              </a:solidFill>
              <a:latin typeface="Aptos" panose="020B0004020202020204" pitchFamily="34" charset="0"/>
              <a:sym typeface="Symbol" panose="05050102010706020507" pitchFamily="18" charset="2"/>
            </a:endParaRPr>
          </a:p>
          <a:p>
            <a:pPr>
              <a:lnSpc>
                <a:spcPts val="2000"/>
              </a:lnSpc>
            </a:pPr>
            <a:endParaRPr lang="en-GB" sz="1600" dirty="0"/>
          </a:p>
        </p:txBody>
      </p:sp>
      <p:grpSp>
        <p:nvGrpSpPr>
          <p:cNvPr id="34" name="Group 33">
            <a:extLst>
              <a:ext uri="{FF2B5EF4-FFF2-40B4-BE49-F238E27FC236}">
                <a16:creationId xmlns:a16="http://schemas.microsoft.com/office/drawing/2014/main" id="{B9D8C6A3-0826-D3BA-F267-774F2D0CD6D0}"/>
              </a:ext>
            </a:extLst>
          </p:cNvPr>
          <p:cNvGrpSpPr/>
          <p:nvPr/>
        </p:nvGrpSpPr>
        <p:grpSpPr>
          <a:xfrm>
            <a:off x="5230194" y="1083737"/>
            <a:ext cx="6909372" cy="5127818"/>
            <a:chOff x="3906646" y="966388"/>
            <a:chExt cx="7542283" cy="5597534"/>
          </a:xfrm>
        </p:grpSpPr>
        <p:pic>
          <p:nvPicPr>
            <p:cNvPr id="25" name="Picture 24">
              <a:extLst>
                <a:ext uri="{FF2B5EF4-FFF2-40B4-BE49-F238E27FC236}">
                  <a16:creationId xmlns:a16="http://schemas.microsoft.com/office/drawing/2014/main" id="{D7BC83DD-6CDB-B225-076C-8FC9BD1301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6646" y="966388"/>
              <a:ext cx="7200900" cy="5518019"/>
            </a:xfrm>
            <a:prstGeom prst="rect">
              <a:avLst/>
            </a:prstGeom>
          </p:spPr>
        </p:pic>
        <p:sp>
          <p:nvSpPr>
            <p:cNvPr id="26" name="Oval 25">
              <a:extLst>
                <a:ext uri="{FF2B5EF4-FFF2-40B4-BE49-F238E27FC236}">
                  <a16:creationId xmlns:a16="http://schemas.microsoft.com/office/drawing/2014/main" id="{F299E412-3B65-9ACF-81FC-C9A01B8CB944}"/>
                </a:ext>
              </a:extLst>
            </p:cNvPr>
            <p:cNvSpPr/>
            <p:nvPr/>
          </p:nvSpPr>
          <p:spPr>
            <a:xfrm>
              <a:off x="6979835" y="3543734"/>
              <a:ext cx="635237" cy="481333"/>
            </a:xfrm>
            <a:prstGeom prst="ellipse">
              <a:avLst/>
            </a:prstGeom>
            <a:pattFill prst="ltUpDiag">
              <a:fgClr>
                <a:srgbClr val="006DD0"/>
              </a:fgClr>
              <a:bgClr>
                <a:schemeClr val="bg1"/>
              </a:bgClr>
            </a:pattFill>
            <a:ln>
              <a:solidFill>
                <a:srgbClr val="006D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7" name="TextBox 26">
              <a:extLst>
                <a:ext uri="{FF2B5EF4-FFF2-40B4-BE49-F238E27FC236}">
                  <a16:creationId xmlns:a16="http://schemas.microsoft.com/office/drawing/2014/main" id="{D43919FF-DDA0-4652-8A6C-0A78E8FAE42C}"/>
                </a:ext>
              </a:extLst>
            </p:cNvPr>
            <p:cNvSpPr txBox="1"/>
            <p:nvPr/>
          </p:nvSpPr>
          <p:spPr>
            <a:xfrm>
              <a:off x="5767087" y="4604972"/>
              <a:ext cx="1471612" cy="781129"/>
            </a:xfrm>
            <a:prstGeom prst="rect">
              <a:avLst/>
            </a:prstGeom>
            <a:noFill/>
            <a:ln>
              <a:noFill/>
            </a:ln>
          </p:spPr>
          <p:txBody>
            <a:bodyPr wrap="square" rtlCol="0">
              <a:spAutoFit/>
            </a:bodyPr>
            <a:lstStyle/>
            <a:p>
              <a:pPr algn="ctr"/>
              <a:r>
                <a:rPr lang="en-US" sz="1350" b="1" dirty="0"/>
                <a:t>IBS </a:t>
              </a:r>
              <a:r>
                <a:rPr lang="en-US" sz="1350" b="1" dirty="0" err="1"/>
                <a:t>SotA</a:t>
              </a:r>
              <a:r>
                <a:rPr lang="en-US" sz="1350" dirty="0"/>
                <a:t>: </a:t>
              </a:r>
              <a:br>
                <a:rPr lang="en-US" sz="1350" dirty="0"/>
              </a:br>
              <a:r>
                <a:rPr lang="en-US" sz="1350" dirty="0">
                  <a:sym typeface="Symbol" panose="05050102010706020507" pitchFamily="18" charset="2"/>
                </a:rPr>
                <a:t>420 A/mm</a:t>
              </a:r>
              <a:r>
                <a:rPr lang="en-US" sz="1350" baseline="30000" dirty="0">
                  <a:sym typeface="Symbol" panose="05050102010706020507" pitchFamily="18" charset="2"/>
                </a:rPr>
                <a:t>2</a:t>
              </a:r>
              <a:r>
                <a:rPr lang="en-US" sz="1350" dirty="0">
                  <a:sym typeface="Symbol" panose="05050102010706020507" pitchFamily="18" charset="2"/>
                </a:rPr>
                <a:t> </a:t>
              </a:r>
            </a:p>
            <a:p>
              <a:pPr algn="ctr"/>
              <a:r>
                <a:rPr lang="en-US" sz="1350" dirty="0">
                  <a:sym typeface="Symbol" panose="05050102010706020507" pitchFamily="18" charset="2"/>
                </a:rPr>
                <a:t>@ </a:t>
              </a:r>
              <a:r>
                <a:rPr lang="en-US" sz="1350" b="1" dirty="0">
                  <a:sym typeface="Symbol" panose="05050102010706020507" pitchFamily="18" charset="2"/>
                </a:rPr>
                <a:t>10 T</a:t>
              </a:r>
              <a:r>
                <a:rPr lang="en-US" sz="1350" dirty="0">
                  <a:sym typeface="Symbol" panose="05050102010706020507" pitchFamily="18" charset="2"/>
                </a:rPr>
                <a:t>, </a:t>
              </a:r>
              <a:r>
                <a:rPr lang="en-US" sz="1350" b="1" dirty="0">
                  <a:sym typeface="Symbol" panose="05050102010706020507" pitchFamily="18" charset="2"/>
                </a:rPr>
                <a:t>4.2 K </a:t>
              </a:r>
              <a:endParaRPr lang="en-GB" sz="1350" b="1" dirty="0"/>
            </a:p>
          </p:txBody>
        </p:sp>
        <p:sp>
          <p:nvSpPr>
            <p:cNvPr id="28" name="TextBox 27">
              <a:extLst>
                <a:ext uri="{FF2B5EF4-FFF2-40B4-BE49-F238E27FC236}">
                  <a16:creationId xmlns:a16="http://schemas.microsoft.com/office/drawing/2014/main" id="{097E60D1-EE9D-B6A3-A0D6-91B50CBC6241}"/>
                </a:ext>
              </a:extLst>
            </p:cNvPr>
            <p:cNvSpPr txBox="1"/>
            <p:nvPr/>
          </p:nvSpPr>
          <p:spPr>
            <a:xfrm>
              <a:off x="8192891" y="6059968"/>
              <a:ext cx="3256038" cy="503954"/>
            </a:xfrm>
            <a:prstGeom prst="rect">
              <a:avLst/>
            </a:prstGeom>
            <a:solidFill>
              <a:schemeClr val="bg1"/>
            </a:solidFill>
          </p:spPr>
          <p:txBody>
            <a:bodyPr wrap="square" rtlCol="0">
              <a:spAutoFit/>
            </a:bodyPr>
            <a:lstStyle>
              <a:defPPr>
                <a:defRPr lang="en-US"/>
              </a:defPPr>
              <a:lvl1pPr>
                <a:defRPr sz="1200">
                  <a:solidFill>
                    <a:srgbClr val="00B050"/>
                  </a:solidFill>
                  <a:latin typeface="Times" panose="02020603050405020304" pitchFamily="18" charset="0"/>
                  <a:cs typeface="Times" panose="02020603050405020304" pitchFamily="18" charset="0"/>
                </a:defRPr>
              </a:lvl1pPr>
            </a:lstStyle>
            <a:p>
              <a:r>
                <a:rPr lang="en-US" dirty="0"/>
                <a:t>[A. Ballarino, presented at the LDG Mtg and Acc. R&amp;D Workshop at BNL, June 5, 2024]</a:t>
              </a:r>
            </a:p>
          </p:txBody>
        </p:sp>
        <p:pic>
          <p:nvPicPr>
            <p:cNvPr id="30" name="Picture 29">
              <a:extLst>
                <a:ext uri="{FF2B5EF4-FFF2-40B4-BE49-F238E27FC236}">
                  <a16:creationId xmlns:a16="http://schemas.microsoft.com/office/drawing/2014/main" id="{64417288-5EDB-6B65-485C-2E541419CE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3715" y="1872043"/>
              <a:ext cx="618111" cy="618111"/>
            </a:xfrm>
            <a:prstGeom prst="rect">
              <a:avLst/>
            </a:prstGeom>
          </p:spPr>
        </p:pic>
        <p:pic>
          <p:nvPicPr>
            <p:cNvPr id="31" name="Picture 30">
              <a:extLst>
                <a:ext uri="{FF2B5EF4-FFF2-40B4-BE49-F238E27FC236}">
                  <a16:creationId xmlns:a16="http://schemas.microsoft.com/office/drawing/2014/main" id="{709C54B4-1D50-D8B5-18B3-E3FBB276DA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7323" y="4604972"/>
              <a:ext cx="697136" cy="699880"/>
            </a:xfrm>
            <a:prstGeom prst="rect">
              <a:avLst/>
            </a:prstGeom>
          </p:spPr>
        </p:pic>
        <p:pic>
          <p:nvPicPr>
            <p:cNvPr id="32" name="Picture 31">
              <a:extLst>
                <a:ext uri="{FF2B5EF4-FFF2-40B4-BE49-F238E27FC236}">
                  <a16:creationId xmlns:a16="http://schemas.microsoft.com/office/drawing/2014/main" id="{4DF57D8C-6EA4-F85D-20CE-9C9AA0D94A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3382" y="4954912"/>
              <a:ext cx="635237" cy="629565"/>
            </a:xfrm>
            <a:prstGeom prst="rect">
              <a:avLst/>
            </a:prstGeom>
          </p:spPr>
        </p:pic>
        <p:pic>
          <p:nvPicPr>
            <p:cNvPr id="33" name="Picture 32" descr="A picture containing text, indoor&#10;&#10;Description automatically generated">
              <a:extLst>
                <a:ext uri="{FF2B5EF4-FFF2-40B4-BE49-F238E27FC236}">
                  <a16:creationId xmlns:a16="http://schemas.microsoft.com/office/drawing/2014/main" id="{55992AA5-B906-36B1-413D-37EB224629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5710" y="1229283"/>
              <a:ext cx="1499722" cy="429711"/>
            </a:xfrm>
            <a:prstGeom prst="rect">
              <a:avLst/>
            </a:prstGeom>
          </p:spPr>
        </p:pic>
      </p:grpSp>
      <p:pic>
        <p:nvPicPr>
          <p:cNvPr id="1026" name="Picture 2">
            <a:extLst>
              <a:ext uri="{FF2B5EF4-FFF2-40B4-BE49-F238E27FC236}">
                <a16:creationId xmlns:a16="http://schemas.microsoft.com/office/drawing/2014/main" id="{554FA029-E99A-91C2-C0EB-79C2C25120A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V="1">
            <a:off x="5854744" y="4566826"/>
            <a:ext cx="1239276" cy="2526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blue and white logo&#10;&#10;AI-generated content may be incorrect.">
            <a:extLst>
              <a:ext uri="{FF2B5EF4-FFF2-40B4-BE49-F238E27FC236}">
                <a16:creationId xmlns:a16="http://schemas.microsoft.com/office/drawing/2014/main" id="{883C3B19-CCCC-50A7-EFFE-28B92A5DDE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59594" y="0"/>
            <a:ext cx="1232406" cy="1201089"/>
          </a:xfrm>
          <a:prstGeom prst="rect">
            <a:avLst/>
          </a:prstGeom>
        </p:spPr>
      </p:pic>
      <p:cxnSp>
        <p:nvCxnSpPr>
          <p:cNvPr id="7" name="Straight Arrow Connector 6">
            <a:extLst>
              <a:ext uri="{FF2B5EF4-FFF2-40B4-BE49-F238E27FC236}">
                <a16:creationId xmlns:a16="http://schemas.microsoft.com/office/drawing/2014/main" id="{12D441B4-8042-1EFA-D249-B111CD4B93E5}"/>
              </a:ext>
            </a:extLst>
          </p:cNvPr>
          <p:cNvCxnSpPr/>
          <p:nvPr/>
        </p:nvCxnSpPr>
        <p:spPr>
          <a:xfrm flipV="1">
            <a:off x="7330190" y="3851646"/>
            <a:ext cx="389744" cy="531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60F108-D2ED-D837-2969-AE81FB0ABB89}"/>
              </a:ext>
            </a:extLst>
          </p:cNvPr>
          <p:cNvCxnSpPr>
            <a:cxnSpLocks/>
            <a:stCxn id="26" idx="6"/>
          </p:cNvCxnSpPr>
          <p:nvPr/>
        </p:nvCxnSpPr>
        <p:spPr>
          <a:xfrm>
            <a:off x="8627427" y="3665276"/>
            <a:ext cx="3034722" cy="17095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D2F0699-4E6E-B96C-9241-B8B1F1CD341A}"/>
              </a:ext>
            </a:extLst>
          </p:cNvPr>
          <p:cNvSpPr txBox="1"/>
          <p:nvPr/>
        </p:nvSpPr>
        <p:spPr>
          <a:xfrm>
            <a:off x="403200" y="6431536"/>
            <a:ext cx="7776168" cy="553998"/>
          </a:xfrm>
          <a:prstGeom prst="rect">
            <a:avLst/>
          </a:prstGeom>
          <a:noFill/>
        </p:spPr>
        <p:txBody>
          <a:bodyPr wrap="none" lIns="0" tIns="0" rIns="0" bIns="0" rtlCol="0">
            <a:spAutoFit/>
          </a:bodyPr>
          <a:lstStyle/>
          <a:p>
            <a:r>
              <a:rPr lang="en-US" sz="1200" dirty="0">
                <a:solidFill>
                  <a:srgbClr val="00B050"/>
                </a:solidFill>
                <a:latin typeface="Times" panose="02020603050405020304" pitchFamily="18" charset="0"/>
              </a:rPr>
              <a:t>[A. Ballarino, Progress towards HTS HFM Magnets and Conductor Strategy, https://</a:t>
            </a:r>
            <a:r>
              <a:rPr lang="en-US" sz="1200" dirty="0" err="1">
                <a:solidFill>
                  <a:srgbClr val="00B050"/>
                </a:solidFill>
                <a:latin typeface="Times" panose="02020603050405020304" pitchFamily="18" charset="0"/>
              </a:rPr>
              <a:t>indico.cern.ch</a:t>
            </a:r>
            <a:r>
              <a:rPr lang="en-US" sz="1200" dirty="0">
                <a:solidFill>
                  <a:srgbClr val="00B050"/>
                </a:solidFill>
                <a:latin typeface="Times" panose="02020603050405020304" pitchFamily="18" charset="0"/>
              </a:rPr>
              <a:t>/event/1408515/timetable/]</a:t>
            </a:r>
            <a:br>
              <a:rPr lang="en-US" sz="1200" dirty="0">
                <a:solidFill>
                  <a:srgbClr val="00B050"/>
                </a:solidFill>
                <a:latin typeface="Times" panose="02020603050405020304" pitchFamily="18" charset="0"/>
              </a:rPr>
            </a:br>
            <a:r>
              <a:rPr lang="en-US" sz="1200" dirty="0">
                <a:solidFill>
                  <a:srgbClr val="00B050"/>
                </a:solidFill>
                <a:latin typeface="Times" panose="02020603050405020304" pitchFamily="18" charset="0"/>
              </a:rPr>
              <a:t>[A. </a:t>
            </a:r>
            <a:r>
              <a:rPr lang="en-US" sz="1200" dirty="0" err="1">
                <a:solidFill>
                  <a:srgbClr val="00B050"/>
                </a:solidFill>
                <a:latin typeface="Times" panose="02020603050405020304" pitchFamily="18" charset="0"/>
              </a:rPr>
              <a:t>Malagoli</a:t>
            </a:r>
            <a:r>
              <a:rPr lang="en-US" sz="1200" dirty="0">
                <a:solidFill>
                  <a:srgbClr val="00B050"/>
                </a:solidFill>
                <a:latin typeface="Times" panose="02020603050405020304" pitchFamily="18" charset="0"/>
              </a:rPr>
              <a:t>, </a:t>
            </a:r>
            <a:r>
              <a:rPr lang="en-GB" sz="1200" dirty="0">
                <a:solidFill>
                  <a:srgbClr val="00B050"/>
                </a:solidFill>
                <a:latin typeface="Times" panose="02020603050405020304" pitchFamily="18" charset="0"/>
              </a:rPr>
              <a:t>Progress on development of iron based superconducting wire, https://</a:t>
            </a:r>
            <a:r>
              <a:rPr lang="en-GB" sz="1200" dirty="0" err="1">
                <a:solidFill>
                  <a:srgbClr val="00B050"/>
                </a:solidFill>
                <a:latin typeface="Times" panose="02020603050405020304" pitchFamily="18" charset="0"/>
              </a:rPr>
              <a:t>indico.cern.ch</a:t>
            </a:r>
            <a:r>
              <a:rPr lang="en-GB" sz="1200" dirty="0">
                <a:solidFill>
                  <a:srgbClr val="00B050"/>
                </a:solidFill>
                <a:latin typeface="Times" panose="02020603050405020304" pitchFamily="18" charset="0"/>
              </a:rPr>
              <a:t>/event/1471305/timetable/]</a:t>
            </a:r>
            <a:endParaRPr lang="it-IT" sz="1200" dirty="0">
              <a:solidFill>
                <a:srgbClr val="00B050"/>
              </a:solidFill>
              <a:latin typeface="Times" panose="02020603050405020304" pitchFamily="18" charset="0"/>
            </a:endParaRPr>
          </a:p>
          <a:p>
            <a:endParaRPr lang="en-US" sz="1200" dirty="0">
              <a:solidFill>
                <a:srgbClr val="00B050"/>
              </a:solidFill>
              <a:latin typeface="Times" panose="02020603050405020304" pitchFamily="18" charset="0"/>
            </a:endParaRPr>
          </a:p>
        </p:txBody>
      </p:sp>
      <p:sp>
        <p:nvSpPr>
          <p:cNvPr id="37" name="TextBox 36">
            <a:extLst>
              <a:ext uri="{FF2B5EF4-FFF2-40B4-BE49-F238E27FC236}">
                <a16:creationId xmlns:a16="http://schemas.microsoft.com/office/drawing/2014/main" id="{EDB44F90-A39D-340A-BEBB-8F7003C178B2}"/>
              </a:ext>
            </a:extLst>
          </p:cNvPr>
          <p:cNvSpPr txBox="1"/>
          <p:nvPr/>
        </p:nvSpPr>
        <p:spPr>
          <a:xfrm>
            <a:off x="9156759" y="6183894"/>
            <a:ext cx="3014782" cy="640538"/>
          </a:xfrm>
          <a:prstGeom prst="rect">
            <a:avLst/>
          </a:prstGeom>
          <a:solidFill>
            <a:schemeClr val="bg1"/>
          </a:solidFill>
        </p:spPr>
        <p:txBody>
          <a:bodyPr wrap="square" rtlCol="0">
            <a:spAutoFit/>
          </a:bodyPr>
          <a:lstStyle>
            <a:defPPr>
              <a:defRPr lang="en-US"/>
            </a:defPPr>
            <a:lvl1pPr>
              <a:defRPr sz="1200">
                <a:solidFill>
                  <a:srgbClr val="00B050"/>
                </a:solidFill>
                <a:latin typeface="Times" panose="02020603050405020304" pitchFamily="18" charset="0"/>
                <a:cs typeface="Times" panose="02020603050405020304" pitchFamily="18" charset="0"/>
              </a:defRPr>
            </a:lvl1pPr>
          </a:lstStyle>
          <a:p>
            <a:r>
              <a:rPr lang="en-US" dirty="0"/>
              <a:t>[Q. Xu, High Performance and Cost-Effective Superconducting Accelerator Magnet R&amp;D at IHEP, Submission 49 to ESPP]</a:t>
            </a:r>
          </a:p>
        </p:txBody>
      </p:sp>
      <p:pic>
        <p:nvPicPr>
          <p:cNvPr id="38" name="Picture 37">
            <a:extLst>
              <a:ext uri="{FF2B5EF4-FFF2-40B4-BE49-F238E27FC236}">
                <a16:creationId xmlns:a16="http://schemas.microsoft.com/office/drawing/2014/main" id="{969195A0-8EA8-C3C5-C1D9-BC4E8C54A9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58785" y="1"/>
            <a:ext cx="2400810" cy="1132570"/>
          </a:xfrm>
          <a:prstGeom prst="rect">
            <a:avLst/>
          </a:prstGeom>
          <a:solidFill>
            <a:schemeClr val="bg1"/>
          </a:solidFill>
        </p:spPr>
      </p:pic>
      <p:pic>
        <p:nvPicPr>
          <p:cNvPr id="39" name="Immagine 2">
            <a:extLst>
              <a:ext uri="{FF2B5EF4-FFF2-40B4-BE49-F238E27FC236}">
                <a16:creationId xmlns:a16="http://schemas.microsoft.com/office/drawing/2014/main" id="{509FBDFB-27B6-34E4-998E-9C1ABF4E724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066166" y="5892007"/>
            <a:ext cx="820024" cy="226805"/>
          </a:xfrm>
          <a:prstGeom prst="rect">
            <a:avLst/>
          </a:prstGeom>
        </p:spPr>
      </p:pic>
      <p:pic>
        <p:nvPicPr>
          <p:cNvPr id="40" name="Immagine 5">
            <a:extLst>
              <a:ext uri="{FF2B5EF4-FFF2-40B4-BE49-F238E27FC236}">
                <a16:creationId xmlns:a16="http://schemas.microsoft.com/office/drawing/2014/main" id="{4EED4BAB-3A16-133E-D4A7-574897164C4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51514" y="4823711"/>
            <a:ext cx="1454133" cy="1310664"/>
          </a:xfrm>
          <a:prstGeom prst="ellipse">
            <a:avLst/>
          </a:prstGeom>
        </p:spPr>
      </p:pic>
      <p:pic>
        <p:nvPicPr>
          <p:cNvPr id="41" name="Immagine 10">
            <a:extLst>
              <a:ext uri="{FF2B5EF4-FFF2-40B4-BE49-F238E27FC236}">
                <a16:creationId xmlns:a16="http://schemas.microsoft.com/office/drawing/2014/main" id="{3718632D-0ED2-7DB8-9CD0-0C3053FEBFB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93"/>
          <a:stretch/>
        </p:blipFill>
        <p:spPr bwMode="auto">
          <a:xfrm>
            <a:off x="3100727" y="5464552"/>
            <a:ext cx="1075404" cy="6542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142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199AD-82D4-4211-A37A-31D53A300242}"/>
              </a:ext>
            </a:extLst>
          </p:cNvPr>
          <p:cNvSpPr>
            <a:spLocks noGrp="1"/>
          </p:cNvSpPr>
          <p:nvPr>
            <p:ph type="title"/>
          </p:nvPr>
        </p:nvSpPr>
        <p:spPr>
          <a:xfrm>
            <a:off x="2749698" y="2896129"/>
            <a:ext cx="11376025" cy="1065742"/>
          </a:xfrm>
        </p:spPr>
        <p:txBody>
          <a:bodyPr/>
          <a:lstStyle/>
          <a:p>
            <a:r>
              <a:rPr lang="en-US" dirty="0"/>
              <a:t>Muon collider magnet studies</a:t>
            </a:r>
          </a:p>
        </p:txBody>
      </p:sp>
      <p:sp>
        <p:nvSpPr>
          <p:cNvPr id="6" name="Slide Number Placeholder 5">
            <a:extLst>
              <a:ext uri="{FF2B5EF4-FFF2-40B4-BE49-F238E27FC236}">
                <a16:creationId xmlns:a16="http://schemas.microsoft.com/office/drawing/2014/main" id="{6B2D8B74-D0EF-22F4-C6AA-F02EC4BDF4C5}"/>
              </a:ext>
            </a:extLst>
          </p:cNvPr>
          <p:cNvSpPr>
            <a:spLocks noGrp="1"/>
          </p:cNvSpPr>
          <p:nvPr>
            <p:ph type="sldNum" sz="quarter" idx="12"/>
          </p:nvPr>
        </p:nvSpPr>
        <p:spPr/>
        <p:txBody>
          <a:bodyPr/>
          <a:lstStyle/>
          <a:p>
            <a:fld id="{36B5EA5A-BC32-A742-B11B-8E7414D5B535}" type="slidenum">
              <a:rPr lang="en-US" smtClean="0"/>
              <a:pPr/>
              <a:t>23</a:t>
            </a:fld>
            <a:endParaRPr lang="en-US" dirty="0"/>
          </a:p>
        </p:txBody>
      </p:sp>
      <p:sp>
        <p:nvSpPr>
          <p:cNvPr id="2" name="Date Placeholder 3">
            <a:extLst>
              <a:ext uri="{FF2B5EF4-FFF2-40B4-BE49-F238E27FC236}">
                <a16:creationId xmlns:a16="http://schemas.microsoft.com/office/drawing/2014/main" id="{4935E2C2-36FF-208B-9846-DE5702A9BE68}"/>
              </a:ext>
            </a:extLst>
          </p:cNvPr>
          <p:cNvSpPr>
            <a:spLocks noGrp="1"/>
          </p:cNvSpPr>
          <p:nvPr>
            <p:ph type="dt" sz="half" idx="10"/>
          </p:nvPr>
        </p:nvSpPr>
        <p:spPr>
          <a:xfrm>
            <a:off x="3416531" y="6378349"/>
            <a:ext cx="699857" cy="365125"/>
          </a:xfrm>
        </p:spPr>
        <p:txBody>
          <a:bodyPr/>
          <a:lstStyle/>
          <a:p>
            <a:r>
              <a:rPr lang="en-US" dirty="0"/>
              <a:t>23/06/2025</a:t>
            </a:r>
          </a:p>
        </p:txBody>
      </p:sp>
      <p:sp>
        <p:nvSpPr>
          <p:cNvPr id="7" name="Footer Placeholder 5">
            <a:extLst>
              <a:ext uri="{FF2B5EF4-FFF2-40B4-BE49-F238E27FC236}">
                <a16:creationId xmlns:a16="http://schemas.microsoft.com/office/drawing/2014/main" id="{7DD8A09D-0C80-F2B6-817C-7A7FD02330D0}"/>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4" name="TextBox 3">
            <a:extLst>
              <a:ext uri="{FF2B5EF4-FFF2-40B4-BE49-F238E27FC236}">
                <a16:creationId xmlns:a16="http://schemas.microsoft.com/office/drawing/2014/main" id="{BAA23E6A-364C-C37F-D9B4-FB1DB21CEFAB}"/>
              </a:ext>
            </a:extLst>
          </p:cNvPr>
          <p:cNvSpPr txBox="1"/>
          <p:nvPr/>
        </p:nvSpPr>
        <p:spPr>
          <a:xfrm>
            <a:off x="2327885" y="3795826"/>
            <a:ext cx="7536230" cy="553998"/>
          </a:xfrm>
          <a:prstGeom prst="rect">
            <a:avLst/>
          </a:prstGeom>
          <a:noFill/>
        </p:spPr>
        <p:txBody>
          <a:bodyPr wrap="none" lIns="0" tIns="0" rIns="0" bIns="0" rtlCol="0">
            <a:spAutoFit/>
          </a:bodyPr>
          <a:lstStyle/>
          <a:p>
            <a:r>
              <a:rPr lang="en-US" dirty="0">
                <a:solidFill>
                  <a:srgbClr val="00B050"/>
                </a:solidFill>
              </a:rPr>
              <a:t>Muon collider magnets are pushing the boundaries of technical feasibility. </a:t>
            </a:r>
          </a:p>
          <a:p>
            <a:pPr algn="l"/>
            <a:endParaRPr lang="en-US" dirty="0">
              <a:solidFill>
                <a:srgbClr val="00B050"/>
              </a:solidFill>
            </a:endParaRPr>
          </a:p>
        </p:txBody>
      </p:sp>
    </p:spTree>
    <p:extLst>
      <p:ext uri="{BB962C8B-B14F-4D97-AF65-F5344CB8AC3E}">
        <p14:creationId xmlns:p14="http://schemas.microsoft.com/office/powerpoint/2010/main" val="61466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Muon Collider Magnets</a:t>
            </a:r>
            <a:endParaRPr lang="en-US" i="1" dirty="0"/>
          </a:p>
        </p:txBody>
      </p:sp>
      <p:sp>
        <p:nvSpPr>
          <p:cNvPr id="5" name="Slide Number Placeholder 5">
            <a:extLst>
              <a:ext uri="{FF2B5EF4-FFF2-40B4-BE49-F238E27FC236}">
                <a16:creationId xmlns:a16="http://schemas.microsoft.com/office/drawing/2014/main" id="{DA48F8FE-630B-3BCF-834F-13EA9FD783E8}"/>
              </a:ext>
            </a:extLst>
          </p:cNvPr>
          <p:cNvSpPr>
            <a:spLocks noGrp="1"/>
          </p:cNvSpPr>
          <p:nvPr>
            <p:ph type="sldNum" sz="quarter" idx="12"/>
          </p:nvPr>
        </p:nvSpPr>
        <p:spPr>
          <a:xfrm>
            <a:off x="11069625" y="6492875"/>
            <a:ext cx="681254" cy="365125"/>
          </a:xfrm>
        </p:spPr>
        <p:txBody>
          <a:bodyPr/>
          <a:lstStyle/>
          <a:p>
            <a:fld id="{17918391-D411-FE40-AAD7-861AE5233E0E}" type="slidenum">
              <a:rPr lang="en-US" smtClean="0"/>
              <a:pPr/>
              <a:t>24</a:t>
            </a:fld>
            <a:endParaRPr lang="en-US" dirty="0"/>
          </a:p>
        </p:txBody>
      </p:sp>
      <p:grpSp>
        <p:nvGrpSpPr>
          <p:cNvPr id="15" name="Group 14">
            <a:extLst>
              <a:ext uri="{FF2B5EF4-FFF2-40B4-BE49-F238E27FC236}">
                <a16:creationId xmlns:a16="http://schemas.microsoft.com/office/drawing/2014/main" id="{9CCEDB04-4572-CDCF-646A-5FF72675A568}"/>
              </a:ext>
            </a:extLst>
          </p:cNvPr>
          <p:cNvGrpSpPr/>
          <p:nvPr/>
        </p:nvGrpSpPr>
        <p:grpSpPr>
          <a:xfrm>
            <a:off x="11056925" y="0"/>
            <a:ext cx="1521692" cy="1117421"/>
            <a:chOff x="11069625" y="0"/>
            <a:chExt cx="1334560" cy="980005"/>
          </a:xfrm>
        </p:grpSpPr>
        <p:sp>
          <p:nvSpPr>
            <p:cNvPr id="14" name="Rectangle 13">
              <a:extLst>
                <a:ext uri="{FF2B5EF4-FFF2-40B4-BE49-F238E27FC236}">
                  <a16:creationId xmlns:a16="http://schemas.microsoft.com/office/drawing/2014/main" id="{DA6D2507-4C17-D75F-C06F-7B7E5FECD654}"/>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7B02DC-8B8A-2299-5B04-074E799F4C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
        <p:nvSpPr>
          <p:cNvPr id="8" name="TextBox 7">
            <a:extLst>
              <a:ext uri="{FF2B5EF4-FFF2-40B4-BE49-F238E27FC236}">
                <a16:creationId xmlns:a16="http://schemas.microsoft.com/office/drawing/2014/main" id="{99C33A2E-85E2-BB39-A14C-21F013064733}"/>
              </a:ext>
            </a:extLst>
          </p:cNvPr>
          <p:cNvSpPr txBox="1"/>
          <p:nvPr/>
        </p:nvSpPr>
        <p:spPr>
          <a:xfrm>
            <a:off x="4520232" y="6623653"/>
            <a:ext cx="914400" cy="914400"/>
          </a:xfrm>
          <a:prstGeom prst="rect">
            <a:avLst/>
          </a:prstGeom>
          <a:noFill/>
        </p:spPr>
        <p:txBody>
          <a:bodyPr wrap="none" lIns="0" tIns="0" rIns="0" bIns="0" rtlCol="0">
            <a:noAutofit/>
          </a:bodyPr>
          <a:lstStyle/>
          <a:p>
            <a:pPr>
              <a:lnSpc>
                <a:spcPct val="110000"/>
              </a:lnSpc>
            </a:pPr>
            <a:r>
              <a:rPr lang="en-CH" sz="1400" kern="1000" spc="30" dirty="0">
                <a:solidFill>
                  <a:schemeClr val="bg1"/>
                </a:solidFill>
                <a:cs typeface="Franklin Gothic Book"/>
              </a:rPr>
              <a:t>Slides courtesy of L. Bottura for the </a:t>
            </a:r>
            <a:r>
              <a:rPr lang="en-US" sz="1400" kern="1000" spc="30" dirty="0">
                <a:solidFill>
                  <a:schemeClr val="bg1"/>
                </a:solidFill>
                <a:cs typeface="Franklin Gothic Book"/>
              </a:rPr>
              <a:t>for the Muon Magnets Working Group</a:t>
            </a:r>
          </a:p>
          <a:p>
            <a:pPr>
              <a:lnSpc>
                <a:spcPct val="110000"/>
              </a:lnSpc>
            </a:pPr>
            <a:endParaRPr lang="en-US" sz="1400" kern="1000" spc="30" dirty="0">
              <a:solidFill>
                <a:schemeClr val="bg1"/>
              </a:solidFill>
              <a:cs typeface="Franklin Gothic Book"/>
            </a:endParaRPr>
          </a:p>
          <a:p>
            <a:pPr>
              <a:lnSpc>
                <a:spcPct val="110000"/>
              </a:lnSpc>
            </a:pPr>
            <a:endParaRPr lang="en-CH" sz="1400" kern="1000" spc="30" dirty="0" err="1">
              <a:solidFill>
                <a:schemeClr val="bg1"/>
              </a:solidFill>
              <a:cs typeface="Franklin Gothic Book"/>
            </a:endParaRPr>
          </a:p>
        </p:txBody>
      </p:sp>
      <p:pic>
        <p:nvPicPr>
          <p:cNvPr id="4" name="Picture 3" descr="p4.tiff"/>
          <p:cNvPicPr>
            <a:picLocks noChangeAspect="1"/>
          </p:cNvPicPr>
          <p:nvPr/>
        </p:nvPicPr>
        <p:blipFill>
          <a:blip r:embed="rId3" cstate="screen">
            <a:extLst>
              <a:ext uri="{28A0092B-C50C-407E-A947-70E740481C1C}">
                <a14:useLocalDpi xmlns:a14="http://schemas.microsoft.com/office/drawing/2010/main"/>
              </a:ext>
            </a:extLst>
          </a:blip>
          <a:srcRect b="50107"/>
          <a:stretch>
            <a:fillRect/>
          </a:stretch>
        </p:blipFill>
        <p:spPr>
          <a:xfrm>
            <a:off x="1147153" y="2660977"/>
            <a:ext cx="9790430" cy="2421760"/>
          </a:xfrm>
          <a:prstGeom prst="rect">
            <a:avLst/>
          </a:prstGeom>
        </p:spPr>
      </p:pic>
      <p:sp>
        <p:nvSpPr>
          <p:cNvPr id="32" name="Rounded Rectangle 31">
            <a:extLst>
              <a:ext uri="{FF2B5EF4-FFF2-40B4-BE49-F238E27FC236}">
                <a16:creationId xmlns:a16="http://schemas.microsoft.com/office/drawing/2014/main" id="{A3C874C2-8550-BF64-1AB4-5EF3E8CA076C}"/>
              </a:ext>
            </a:extLst>
          </p:cNvPr>
          <p:cNvSpPr/>
          <p:nvPr/>
        </p:nvSpPr>
        <p:spPr>
          <a:xfrm>
            <a:off x="6484179" y="3098673"/>
            <a:ext cx="457549" cy="183178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37" name="TextBox 36">
            <a:extLst>
              <a:ext uri="{FF2B5EF4-FFF2-40B4-BE49-F238E27FC236}">
                <a16:creationId xmlns:a16="http://schemas.microsoft.com/office/drawing/2014/main" id="{E272A51A-E3FA-B651-7B72-80AAD31E1381}"/>
              </a:ext>
            </a:extLst>
          </p:cNvPr>
          <p:cNvSpPr txBox="1"/>
          <p:nvPr/>
        </p:nvSpPr>
        <p:spPr>
          <a:xfrm>
            <a:off x="8367252" y="3680178"/>
            <a:ext cx="544935" cy="296862"/>
          </a:xfrm>
          <a:prstGeom prst="rect">
            <a:avLst/>
          </a:prstGeom>
          <a:noFill/>
        </p:spPr>
        <p:txBody>
          <a:bodyPr wrap="none" rtlCol="0">
            <a:spAutoFit/>
          </a:bodyPr>
          <a:lstStyle/>
          <a:p>
            <a:r>
              <a:rPr lang="en-CH" sz="1200" dirty="0">
                <a:solidFill>
                  <a:schemeClr val="accent6">
                    <a:lumMod val="50000"/>
                  </a:schemeClr>
                </a:solidFill>
                <a:latin typeface="Arial" panose="020B0604020202020204" pitchFamily="34" charset="0"/>
                <a:cs typeface="Arial" panose="020B0604020202020204" pitchFamily="34" charset="0"/>
              </a:rPr>
              <a:t>RCS</a:t>
            </a:r>
          </a:p>
        </p:txBody>
      </p:sp>
      <p:sp>
        <p:nvSpPr>
          <p:cNvPr id="34" name="Rounded Rectangle 33">
            <a:extLst>
              <a:ext uri="{FF2B5EF4-FFF2-40B4-BE49-F238E27FC236}">
                <a16:creationId xmlns:a16="http://schemas.microsoft.com/office/drawing/2014/main" id="{E30D8E3E-C209-C27D-4B36-45EB06F8DF0B}"/>
              </a:ext>
            </a:extLst>
          </p:cNvPr>
          <p:cNvSpPr/>
          <p:nvPr/>
        </p:nvSpPr>
        <p:spPr>
          <a:xfrm>
            <a:off x="3513670" y="3221742"/>
            <a:ext cx="724690" cy="183178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33" name="Rounded Rectangle 32">
            <a:extLst>
              <a:ext uri="{FF2B5EF4-FFF2-40B4-BE49-F238E27FC236}">
                <a16:creationId xmlns:a16="http://schemas.microsoft.com/office/drawing/2014/main" id="{8B586E80-5FD6-105B-CC02-9D4805F1E393}"/>
              </a:ext>
            </a:extLst>
          </p:cNvPr>
          <p:cNvSpPr/>
          <p:nvPr/>
        </p:nvSpPr>
        <p:spPr>
          <a:xfrm>
            <a:off x="8096190" y="3284121"/>
            <a:ext cx="1098533" cy="1093107"/>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36" name="Rounded Rectangle 35">
            <a:extLst>
              <a:ext uri="{FF2B5EF4-FFF2-40B4-BE49-F238E27FC236}">
                <a16:creationId xmlns:a16="http://schemas.microsoft.com/office/drawing/2014/main" id="{C82EBF49-B544-EF82-84B3-C4A3B49D8516}"/>
              </a:ext>
            </a:extLst>
          </p:cNvPr>
          <p:cNvSpPr/>
          <p:nvPr/>
        </p:nvSpPr>
        <p:spPr>
          <a:xfrm>
            <a:off x="9533818" y="2639422"/>
            <a:ext cx="1242724" cy="2064534"/>
          </a:xfrm>
          <a:prstGeom prst="roundRect">
            <a:avLst>
              <a:gd name="adj" fmla="val 974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12" name="Rounded Rectangle 11">
            <a:extLst>
              <a:ext uri="{FF2B5EF4-FFF2-40B4-BE49-F238E27FC236}">
                <a16:creationId xmlns:a16="http://schemas.microsoft.com/office/drawing/2014/main" id="{AA09345F-602F-0B18-3859-B0CE42A6C33F}"/>
              </a:ext>
            </a:extLst>
          </p:cNvPr>
          <p:cNvSpPr/>
          <p:nvPr/>
        </p:nvSpPr>
        <p:spPr>
          <a:xfrm>
            <a:off x="5164046" y="3098673"/>
            <a:ext cx="457549" cy="183178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grpSp>
        <p:nvGrpSpPr>
          <p:cNvPr id="18" name="Group 17">
            <a:extLst>
              <a:ext uri="{FF2B5EF4-FFF2-40B4-BE49-F238E27FC236}">
                <a16:creationId xmlns:a16="http://schemas.microsoft.com/office/drawing/2014/main" id="{EB09A0FF-06B5-A45D-D483-253F48DEAE87}"/>
              </a:ext>
            </a:extLst>
          </p:cNvPr>
          <p:cNvGrpSpPr/>
          <p:nvPr/>
        </p:nvGrpSpPr>
        <p:grpSpPr>
          <a:xfrm>
            <a:off x="9262390" y="5048335"/>
            <a:ext cx="1967572" cy="1673299"/>
            <a:chOff x="9105708" y="5020588"/>
            <a:chExt cx="1835919" cy="1561336"/>
          </a:xfrm>
        </p:grpSpPr>
        <p:pic>
          <p:nvPicPr>
            <p:cNvPr id="16" name="Picture 15" descr="A rainbow colored squares with red text&#10;&#10;AI-generated content may be incorrect.">
              <a:extLst>
                <a:ext uri="{FF2B5EF4-FFF2-40B4-BE49-F238E27FC236}">
                  <a16:creationId xmlns:a16="http://schemas.microsoft.com/office/drawing/2014/main" id="{09C3A707-B87C-5C6B-93C5-10D2C9A5E22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05708" y="5020588"/>
              <a:ext cx="1835919" cy="1561336"/>
            </a:xfrm>
            <a:prstGeom prst="rect">
              <a:avLst/>
            </a:prstGeom>
          </p:spPr>
        </p:pic>
        <p:sp>
          <p:nvSpPr>
            <p:cNvPr id="17" name="Rectangle 16">
              <a:extLst>
                <a:ext uri="{FF2B5EF4-FFF2-40B4-BE49-F238E27FC236}">
                  <a16:creationId xmlns:a16="http://schemas.microsoft.com/office/drawing/2014/main" id="{EBE48919-CD69-B472-08CC-4BB4DCB9218B}"/>
                </a:ext>
              </a:extLst>
            </p:cNvPr>
            <p:cNvSpPr/>
            <p:nvPr/>
          </p:nvSpPr>
          <p:spPr>
            <a:xfrm>
              <a:off x="9715500" y="5673436"/>
              <a:ext cx="685800" cy="223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FAA6985-0BE7-D653-396C-AC53B37914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0236" y="786639"/>
            <a:ext cx="1835065" cy="1665239"/>
          </a:xfrm>
          <a:prstGeom prst="rect">
            <a:avLst/>
          </a:prstGeom>
        </p:spPr>
      </p:pic>
      <p:pic>
        <p:nvPicPr>
          <p:cNvPr id="7" name="Picture 6">
            <a:extLst>
              <a:ext uri="{FF2B5EF4-FFF2-40B4-BE49-F238E27FC236}">
                <a16:creationId xmlns:a16="http://schemas.microsoft.com/office/drawing/2014/main" id="{98AA2DAF-382E-A1A2-F374-90E85899A09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rot="5400000">
            <a:off x="5386438" y="4115544"/>
            <a:ext cx="1242724" cy="3538880"/>
          </a:xfrm>
          <a:prstGeom prst="rect">
            <a:avLst/>
          </a:prstGeom>
        </p:spPr>
      </p:pic>
      <p:grpSp>
        <p:nvGrpSpPr>
          <p:cNvPr id="20" name="Group 19">
            <a:extLst>
              <a:ext uri="{FF2B5EF4-FFF2-40B4-BE49-F238E27FC236}">
                <a16:creationId xmlns:a16="http://schemas.microsoft.com/office/drawing/2014/main" id="{A894185F-723F-C96A-8C60-E2CF1E7F0DD6}"/>
              </a:ext>
            </a:extLst>
          </p:cNvPr>
          <p:cNvGrpSpPr/>
          <p:nvPr/>
        </p:nvGrpSpPr>
        <p:grpSpPr>
          <a:xfrm>
            <a:off x="7178530" y="1302521"/>
            <a:ext cx="4746724" cy="1414068"/>
            <a:chOff x="6757843" y="1314311"/>
            <a:chExt cx="4746724" cy="1414068"/>
          </a:xfrm>
        </p:grpSpPr>
        <p:pic>
          <p:nvPicPr>
            <p:cNvPr id="44" name="Picture 43" descr="Diagram&#10;&#10;Description automatically generated">
              <a:extLst>
                <a:ext uri="{FF2B5EF4-FFF2-40B4-BE49-F238E27FC236}">
                  <a16:creationId xmlns:a16="http://schemas.microsoft.com/office/drawing/2014/main" id="{CCD8A491-4421-C0DA-0AFA-8EF8A49537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57843" y="1439389"/>
              <a:ext cx="1593267" cy="875928"/>
            </a:xfrm>
            <a:prstGeom prst="rect">
              <a:avLst/>
            </a:prstGeom>
          </p:spPr>
        </p:pic>
        <p:pic>
          <p:nvPicPr>
            <p:cNvPr id="46" name="Picture 45" descr="Diagram, schematic&#10;&#10;Description automatically generated with medium confidence">
              <a:extLst>
                <a:ext uri="{FF2B5EF4-FFF2-40B4-BE49-F238E27FC236}">
                  <a16:creationId xmlns:a16="http://schemas.microsoft.com/office/drawing/2014/main" id="{69FB0CBF-36B2-8BF6-CB63-EEAA9ED8A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85529" y="1439014"/>
              <a:ext cx="1210091" cy="876678"/>
            </a:xfrm>
            <a:prstGeom prst="rect">
              <a:avLst/>
            </a:prstGeom>
          </p:spPr>
        </p:pic>
        <p:sp>
          <p:nvSpPr>
            <p:cNvPr id="48" name="Rectangle 47">
              <a:extLst>
                <a:ext uri="{FF2B5EF4-FFF2-40B4-BE49-F238E27FC236}">
                  <a16:creationId xmlns:a16="http://schemas.microsoft.com/office/drawing/2014/main" id="{35D43A39-587E-3772-4E05-8E33C2712D31}"/>
                </a:ext>
              </a:extLst>
            </p:cNvPr>
            <p:cNvSpPr/>
            <p:nvPr/>
          </p:nvSpPr>
          <p:spPr>
            <a:xfrm>
              <a:off x="7047897" y="2384057"/>
              <a:ext cx="1013158" cy="159222"/>
            </a:xfrm>
            <a:prstGeom prst="rect">
              <a:avLst/>
            </a:prstGeom>
            <a:solidFill>
              <a:schemeClr val="tx1"/>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SC dipole</a:t>
              </a:r>
            </a:p>
          </p:txBody>
        </p:sp>
        <p:sp>
          <p:nvSpPr>
            <p:cNvPr id="50" name="Rectangle 49">
              <a:extLst>
                <a:ext uri="{FF2B5EF4-FFF2-40B4-BE49-F238E27FC236}">
                  <a16:creationId xmlns:a16="http://schemas.microsoft.com/office/drawing/2014/main" id="{62EF0D57-8AEE-51FE-F36E-190FD3E2556A}"/>
                </a:ext>
              </a:extLst>
            </p:cNvPr>
            <p:cNvSpPr/>
            <p:nvPr/>
          </p:nvSpPr>
          <p:spPr>
            <a:xfrm>
              <a:off x="8081577" y="2384057"/>
              <a:ext cx="1013158" cy="159222"/>
            </a:xfrm>
            <a:prstGeom prst="rect">
              <a:avLst/>
            </a:prstGeom>
            <a:solidFill>
              <a:srgbClr val="FF0000"/>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NC dipole</a:t>
              </a:r>
            </a:p>
          </p:txBody>
        </p:sp>
        <p:sp>
          <p:nvSpPr>
            <p:cNvPr id="51" name="Rectangle 50">
              <a:extLst>
                <a:ext uri="{FF2B5EF4-FFF2-40B4-BE49-F238E27FC236}">
                  <a16:creationId xmlns:a16="http://schemas.microsoft.com/office/drawing/2014/main" id="{5B3E8452-5875-CA0F-6A3A-27BECB890709}"/>
                </a:ext>
              </a:extLst>
            </p:cNvPr>
            <p:cNvSpPr/>
            <p:nvPr/>
          </p:nvSpPr>
          <p:spPr>
            <a:xfrm>
              <a:off x="9115257" y="2384057"/>
              <a:ext cx="1013158" cy="159222"/>
            </a:xfrm>
            <a:prstGeom prst="rect">
              <a:avLst/>
            </a:prstGeom>
            <a:solidFill>
              <a:srgbClr val="FF0000"/>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NC dipole</a:t>
              </a:r>
            </a:p>
          </p:txBody>
        </p:sp>
        <p:sp>
          <p:nvSpPr>
            <p:cNvPr id="52" name="Rectangle 51">
              <a:extLst>
                <a:ext uri="{FF2B5EF4-FFF2-40B4-BE49-F238E27FC236}">
                  <a16:creationId xmlns:a16="http://schemas.microsoft.com/office/drawing/2014/main" id="{34B9CC6F-1703-94B2-81E7-B2E45E58B9CB}"/>
                </a:ext>
              </a:extLst>
            </p:cNvPr>
            <p:cNvSpPr/>
            <p:nvPr/>
          </p:nvSpPr>
          <p:spPr>
            <a:xfrm>
              <a:off x="10148938" y="2384057"/>
              <a:ext cx="1013158" cy="159222"/>
            </a:xfrm>
            <a:prstGeom prst="rect">
              <a:avLst/>
            </a:prstGeom>
            <a:solidFill>
              <a:schemeClr val="tx1"/>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SC dipole</a:t>
              </a:r>
            </a:p>
          </p:txBody>
        </p:sp>
        <p:pic>
          <p:nvPicPr>
            <p:cNvPr id="53" name="Picture 52" descr="Diagram&#10;&#10;Description automatically generated">
              <a:extLst>
                <a:ext uri="{FF2B5EF4-FFF2-40B4-BE49-F238E27FC236}">
                  <a16:creationId xmlns:a16="http://schemas.microsoft.com/office/drawing/2014/main" id="{973402C0-5394-72BA-CB89-018B416D8E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5489" y="1439389"/>
              <a:ext cx="1593267" cy="875928"/>
            </a:xfrm>
            <a:prstGeom prst="rect">
              <a:avLst/>
            </a:prstGeom>
          </p:spPr>
        </p:pic>
        <p:sp>
          <p:nvSpPr>
            <p:cNvPr id="10" name="Rectangle 9">
              <a:extLst>
                <a:ext uri="{FF2B5EF4-FFF2-40B4-BE49-F238E27FC236}">
                  <a16:creationId xmlns:a16="http://schemas.microsoft.com/office/drawing/2014/main" id="{26D22957-36B9-B19E-CD3D-4FCF994819B9}"/>
                </a:ext>
              </a:extLst>
            </p:cNvPr>
            <p:cNvSpPr/>
            <p:nvPr/>
          </p:nvSpPr>
          <p:spPr>
            <a:xfrm>
              <a:off x="6798764" y="1314311"/>
              <a:ext cx="4705803" cy="1414068"/>
            </a:xfrm>
            <a:prstGeom prst="rect">
              <a:avLst/>
            </a:prstGeom>
            <a:solidFill>
              <a:srgbClr val="FFFFFF">
                <a:alpha val="5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Content Placeholder 21" descr="A picture containing printer&#10;&#10;Description automatically generated">
            <a:extLst>
              <a:ext uri="{FF2B5EF4-FFF2-40B4-BE49-F238E27FC236}">
                <a16:creationId xmlns:a16="http://schemas.microsoft.com/office/drawing/2014/main" id="{73C7A638-8521-39ED-554F-C91147223E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877" y="1427224"/>
            <a:ext cx="5198465" cy="1181427"/>
          </a:xfrm>
          <a:prstGeom prst="rect">
            <a:avLst/>
          </a:prstGeom>
        </p:spPr>
      </p:pic>
      <p:sp>
        <p:nvSpPr>
          <p:cNvPr id="9" name="Date Placeholder 3">
            <a:extLst>
              <a:ext uri="{FF2B5EF4-FFF2-40B4-BE49-F238E27FC236}">
                <a16:creationId xmlns:a16="http://schemas.microsoft.com/office/drawing/2014/main" id="{499B90BB-F886-3487-1419-91067B74C746}"/>
              </a:ext>
            </a:extLst>
          </p:cNvPr>
          <p:cNvSpPr>
            <a:spLocks noGrp="1"/>
          </p:cNvSpPr>
          <p:nvPr>
            <p:ph type="dt" sz="half" idx="10"/>
          </p:nvPr>
        </p:nvSpPr>
        <p:spPr>
          <a:xfrm>
            <a:off x="3416531" y="6378349"/>
            <a:ext cx="699857" cy="365125"/>
          </a:xfrm>
        </p:spPr>
        <p:txBody>
          <a:bodyPr/>
          <a:lstStyle/>
          <a:p>
            <a:r>
              <a:rPr lang="en-US" dirty="0"/>
              <a:t>23/06/2025</a:t>
            </a:r>
          </a:p>
        </p:txBody>
      </p:sp>
      <p:sp>
        <p:nvSpPr>
          <p:cNvPr id="11" name="Footer Placeholder 5">
            <a:extLst>
              <a:ext uri="{FF2B5EF4-FFF2-40B4-BE49-F238E27FC236}">
                <a16:creationId xmlns:a16="http://schemas.microsoft.com/office/drawing/2014/main" id="{E84C5D44-B095-1E0C-3CFF-F83FEC24FDCF}"/>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Tree>
    <p:extLst>
      <p:ext uri="{BB962C8B-B14F-4D97-AF65-F5344CB8AC3E}">
        <p14:creationId xmlns:p14="http://schemas.microsoft.com/office/powerpoint/2010/main" val="231247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machine&#10;&#10;AI-generated content may be incorrect.">
            <a:extLst>
              <a:ext uri="{FF2B5EF4-FFF2-40B4-BE49-F238E27FC236}">
                <a16:creationId xmlns:a16="http://schemas.microsoft.com/office/drawing/2014/main" id="{735383B2-16EB-B81D-F421-8766BAD82BD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16531" y="1189024"/>
            <a:ext cx="7967522" cy="4861539"/>
          </a:xfrm>
        </p:spPr>
      </p:pic>
      <p:sp>
        <p:nvSpPr>
          <p:cNvPr id="3" name="Title 2">
            <a:extLst>
              <a:ext uri="{FF2B5EF4-FFF2-40B4-BE49-F238E27FC236}">
                <a16:creationId xmlns:a16="http://schemas.microsoft.com/office/drawing/2014/main" id="{A9C8DDFF-C89E-FB1C-C026-916100FB38FD}"/>
              </a:ext>
            </a:extLst>
          </p:cNvPr>
          <p:cNvSpPr>
            <a:spLocks noGrp="1"/>
          </p:cNvSpPr>
          <p:nvPr>
            <p:ph type="title"/>
          </p:nvPr>
        </p:nvSpPr>
        <p:spPr/>
        <p:txBody>
          <a:bodyPr/>
          <a:lstStyle/>
          <a:p>
            <a:r>
              <a:rPr lang="en-US" dirty="0"/>
              <a:t>Target Solenoid</a:t>
            </a:r>
          </a:p>
        </p:txBody>
      </p:sp>
      <p:sp>
        <p:nvSpPr>
          <p:cNvPr id="6" name="Slide Number Placeholder 5">
            <a:extLst>
              <a:ext uri="{FF2B5EF4-FFF2-40B4-BE49-F238E27FC236}">
                <a16:creationId xmlns:a16="http://schemas.microsoft.com/office/drawing/2014/main" id="{7411DF37-023A-D7C1-9044-E76FE48C2236}"/>
              </a:ext>
            </a:extLst>
          </p:cNvPr>
          <p:cNvSpPr>
            <a:spLocks noGrp="1"/>
          </p:cNvSpPr>
          <p:nvPr>
            <p:ph type="sldNum" sz="quarter" idx="12"/>
          </p:nvPr>
        </p:nvSpPr>
        <p:spPr/>
        <p:txBody>
          <a:bodyPr/>
          <a:lstStyle/>
          <a:p>
            <a:fld id="{36B5EA5A-BC32-A742-B11B-8E7414D5B535}" type="slidenum">
              <a:rPr lang="en-US" smtClean="0"/>
              <a:pPr/>
              <a:t>25</a:t>
            </a:fld>
            <a:endParaRPr lang="en-US" dirty="0"/>
          </a:p>
        </p:txBody>
      </p:sp>
      <p:sp>
        <p:nvSpPr>
          <p:cNvPr id="9" name="TextBox 8">
            <a:extLst>
              <a:ext uri="{FF2B5EF4-FFF2-40B4-BE49-F238E27FC236}">
                <a16:creationId xmlns:a16="http://schemas.microsoft.com/office/drawing/2014/main" id="{916E51C5-D236-EB5C-2A34-9F0056059C97}"/>
              </a:ext>
            </a:extLst>
          </p:cNvPr>
          <p:cNvSpPr txBox="1"/>
          <p:nvPr/>
        </p:nvSpPr>
        <p:spPr>
          <a:xfrm>
            <a:off x="284231" y="1548005"/>
            <a:ext cx="3366627" cy="4031873"/>
          </a:xfrm>
          <a:prstGeom prst="rect">
            <a:avLst/>
          </a:prstGeom>
          <a:noFill/>
        </p:spPr>
        <p:txBody>
          <a:bodyPr wrap="none" rtlCol="0">
            <a:spAutoFit/>
          </a:bodyPr>
          <a:lstStyle/>
          <a:p>
            <a:r>
              <a:rPr lang="en-US" sz="1600" dirty="0">
                <a:solidFill>
                  <a:schemeClr val="tx2"/>
                </a:solidFill>
              </a:rPr>
              <a:t>Specs/Challenges: </a:t>
            </a:r>
          </a:p>
          <a:p>
            <a:pPr marL="285750" indent="-285750">
              <a:buFont typeface="System Font Regular"/>
              <a:buChar char="-"/>
            </a:pPr>
            <a:r>
              <a:rPr lang="en-US" sz="1600" dirty="0">
                <a:solidFill>
                  <a:schemeClr val="tx2"/>
                </a:solidFill>
              </a:rPr>
              <a:t>20 T, 1400 mm coil bore</a:t>
            </a:r>
          </a:p>
          <a:p>
            <a:pPr marL="285750" indent="-285750">
              <a:buFont typeface="System Font Regular"/>
              <a:buChar char="-"/>
            </a:pPr>
            <a:r>
              <a:rPr lang="en-US" sz="1600" dirty="0">
                <a:solidFill>
                  <a:schemeClr val="tx2"/>
                </a:solidFill>
              </a:rPr>
              <a:t>Radiation heat load ≈ 5…10 kW</a:t>
            </a:r>
          </a:p>
          <a:p>
            <a:pPr marL="285750" indent="-285750">
              <a:buFont typeface="System Font Regular"/>
              <a:buChar char="-"/>
            </a:pPr>
            <a:r>
              <a:rPr lang="en-US" sz="1600" dirty="0">
                <a:solidFill>
                  <a:schemeClr val="tx2"/>
                </a:solidFill>
              </a:rPr>
              <a:t>Radiation dose: 80 </a:t>
            </a:r>
            <a:r>
              <a:rPr lang="en-US" sz="1600" dirty="0" err="1">
                <a:solidFill>
                  <a:schemeClr val="tx2"/>
                </a:solidFill>
              </a:rPr>
              <a:t>MGy</a:t>
            </a:r>
            <a:endParaRPr lang="en-US" sz="1600" dirty="0">
              <a:solidFill>
                <a:schemeClr val="tx2"/>
              </a:solidFill>
            </a:endParaRPr>
          </a:p>
          <a:p>
            <a:pPr marL="285750" indent="-285750">
              <a:buFont typeface="System Font Regular"/>
              <a:buChar char="-"/>
            </a:pPr>
            <a:r>
              <a:rPr lang="en-US" sz="1600" dirty="0">
                <a:solidFill>
                  <a:schemeClr val="tx2"/>
                </a:solidFill>
              </a:rPr>
              <a:t>20 K, helical tape stacks in </a:t>
            </a:r>
            <a:br>
              <a:rPr lang="en-US" sz="1600" dirty="0">
                <a:solidFill>
                  <a:schemeClr val="tx2"/>
                </a:solidFill>
              </a:rPr>
            </a:br>
            <a:r>
              <a:rPr lang="en-US" sz="1600" dirty="0">
                <a:solidFill>
                  <a:schemeClr val="tx2"/>
                </a:solidFill>
              </a:rPr>
              <a:t>steel conduit.</a:t>
            </a:r>
          </a:p>
          <a:p>
            <a:endParaRPr lang="en-US" sz="1600" dirty="0">
              <a:solidFill>
                <a:schemeClr val="accent2">
                  <a:lumMod val="75000"/>
                </a:schemeClr>
              </a:solidFill>
            </a:endParaRPr>
          </a:p>
          <a:p>
            <a:r>
              <a:rPr lang="en-US" sz="1600" dirty="0" err="1">
                <a:solidFill>
                  <a:schemeClr val="accent2">
                    <a:lumMod val="75000"/>
                  </a:schemeClr>
                </a:solidFill>
              </a:rPr>
              <a:t>SotA</a:t>
            </a:r>
            <a:r>
              <a:rPr lang="en-US" sz="1600" dirty="0">
                <a:solidFill>
                  <a:schemeClr val="accent2">
                    <a:lumMod val="75000"/>
                  </a:schemeClr>
                </a:solidFill>
              </a:rPr>
              <a:t>: </a:t>
            </a:r>
          </a:p>
          <a:p>
            <a:r>
              <a:rPr lang="en-US" sz="1600" dirty="0">
                <a:solidFill>
                  <a:schemeClr val="accent2">
                    <a:lumMod val="75000"/>
                  </a:schemeClr>
                </a:solidFill>
              </a:rPr>
              <a:t>CFS’s Central Solenoid </a:t>
            </a:r>
            <a:br>
              <a:rPr lang="en-US" sz="1600" dirty="0">
                <a:solidFill>
                  <a:schemeClr val="accent2">
                    <a:lumMod val="75000"/>
                  </a:schemeClr>
                </a:solidFill>
              </a:rPr>
            </a:br>
            <a:r>
              <a:rPr lang="en-US" sz="1600" dirty="0">
                <a:solidFill>
                  <a:schemeClr val="accent2">
                    <a:lumMod val="75000"/>
                  </a:schemeClr>
                </a:solidFill>
              </a:rPr>
              <a:t>Model Coil (CSMC)</a:t>
            </a:r>
          </a:p>
          <a:p>
            <a:pPr marL="285750" indent="-285750">
              <a:buFont typeface="System Font Regular"/>
              <a:buChar char="-"/>
            </a:pPr>
            <a:r>
              <a:rPr lang="en-US" sz="1600" dirty="0">
                <a:solidFill>
                  <a:schemeClr val="accent2">
                    <a:lumMod val="75000"/>
                  </a:schemeClr>
                </a:solidFill>
              </a:rPr>
              <a:t>fast-ramping, 1200 mm </a:t>
            </a:r>
            <a:br>
              <a:rPr lang="en-US" sz="1600" dirty="0">
                <a:solidFill>
                  <a:schemeClr val="accent2">
                    <a:lumMod val="75000"/>
                  </a:schemeClr>
                </a:solidFill>
              </a:rPr>
            </a:br>
            <a:r>
              <a:rPr lang="en-US" sz="1600" dirty="0">
                <a:solidFill>
                  <a:schemeClr val="accent2">
                    <a:lumMod val="75000"/>
                  </a:schemeClr>
                </a:solidFill>
              </a:rPr>
              <a:t>bore, 5.7 T</a:t>
            </a:r>
          </a:p>
          <a:p>
            <a:r>
              <a:rPr lang="en-US" sz="1600" dirty="0">
                <a:solidFill>
                  <a:schemeClr val="accent2">
                    <a:lumMod val="75000"/>
                  </a:schemeClr>
                </a:solidFill>
              </a:rPr>
              <a:t>ITER Central solenoid</a:t>
            </a:r>
          </a:p>
          <a:p>
            <a:pPr marL="285750" indent="-285750">
              <a:buFont typeface="System Font Regular"/>
              <a:buChar char="-"/>
            </a:pPr>
            <a:r>
              <a:rPr lang="en-US" sz="1600" dirty="0">
                <a:solidFill>
                  <a:schemeClr val="accent2">
                    <a:lumMod val="75000"/>
                  </a:schemeClr>
                </a:solidFill>
              </a:rPr>
              <a:t>13 T, 2000 mm bore</a:t>
            </a:r>
          </a:p>
          <a:p>
            <a:pPr marL="285750" indent="-285750">
              <a:buFont typeface="System Font Regular"/>
              <a:buChar char="-"/>
            </a:pPr>
            <a:r>
              <a:rPr lang="en-US" sz="1600" dirty="0">
                <a:solidFill>
                  <a:schemeClr val="accent2">
                    <a:lumMod val="75000"/>
                  </a:schemeClr>
                </a:solidFill>
              </a:rPr>
              <a:t>individual modules tested</a:t>
            </a:r>
          </a:p>
          <a:p>
            <a:endParaRPr lang="en-US" sz="1600" dirty="0">
              <a:solidFill>
                <a:schemeClr val="tx2"/>
              </a:solidFill>
            </a:endParaRPr>
          </a:p>
        </p:txBody>
      </p:sp>
      <p:sp>
        <p:nvSpPr>
          <p:cNvPr id="7" name="TextBox 6">
            <a:extLst>
              <a:ext uri="{FF2B5EF4-FFF2-40B4-BE49-F238E27FC236}">
                <a16:creationId xmlns:a16="http://schemas.microsoft.com/office/drawing/2014/main" id="{503F4E95-7DB3-AFAB-65CB-2A7965A69F25}"/>
              </a:ext>
            </a:extLst>
          </p:cNvPr>
          <p:cNvSpPr txBox="1"/>
          <p:nvPr/>
        </p:nvSpPr>
        <p:spPr>
          <a:xfrm>
            <a:off x="1513695" y="5689800"/>
            <a:ext cx="3805672" cy="461665"/>
          </a:xfrm>
          <a:prstGeom prst="rect">
            <a:avLst/>
          </a:prstGeom>
          <a:solidFill>
            <a:schemeClr val="bg1"/>
          </a:solidFill>
        </p:spPr>
        <p:txBody>
          <a:bodyPr wrap="square" rtlCol="0">
            <a:spAutoFit/>
          </a:bodyPr>
          <a:lstStyle>
            <a:defPPr>
              <a:defRPr lang="en-US"/>
            </a:defPPr>
            <a:lvl1pPr>
              <a:defRPr sz="1200">
                <a:solidFill>
                  <a:srgbClr val="00B050"/>
                </a:solidFill>
                <a:latin typeface="Times" panose="02020603050405020304" pitchFamily="18" charset="0"/>
                <a:cs typeface="Times" panose="02020603050405020304" pitchFamily="18" charset="0"/>
              </a:defRPr>
            </a:lvl1pPr>
          </a:lstStyle>
          <a:p>
            <a:r>
              <a:rPr lang="en-CH"/>
              <a:t>[</a:t>
            </a:r>
            <a:r>
              <a:rPr lang="en-US" dirty="0"/>
              <a:t>C. Accettura</a:t>
            </a:r>
            <a:r>
              <a:rPr lang="en-CH"/>
              <a:t>, et al</a:t>
            </a:r>
            <a:r>
              <a:rPr lang="en-US" dirty="0"/>
              <a:t>, IEEE TAS Vol 34(5), 4101705 (2024)</a:t>
            </a:r>
            <a:r>
              <a:rPr lang="en-CH"/>
              <a:t>]</a:t>
            </a:r>
            <a:endParaRPr lang="en-US" dirty="0"/>
          </a:p>
          <a:p>
            <a:r>
              <a:rPr lang="en-US" dirty="0"/>
              <a:t>[C. Sanabria, et al., SUST Vol 37(11), 115010, (2024)[</a:t>
            </a:r>
            <a:endParaRPr lang="en-CH" dirty="0"/>
          </a:p>
        </p:txBody>
      </p:sp>
      <p:sp>
        <p:nvSpPr>
          <p:cNvPr id="13" name="Date Placeholder 3">
            <a:extLst>
              <a:ext uri="{FF2B5EF4-FFF2-40B4-BE49-F238E27FC236}">
                <a16:creationId xmlns:a16="http://schemas.microsoft.com/office/drawing/2014/main" id="{D821D456-7CE2-9E36-3F36-33F14E56CD1C}"/>
              </a:ext>
            </a:extLst>
          </p:cNvPr>
          <p:cNvSpPr>
            <a:spLocks noGrp="1"/>
          </p:cNvSpPr>
          <p:nvPr>
            <p:ph type="dt" sz="half" idx="10"/>
          </p:nvPr>
        </p:nvSpPr>
        <p:spPr>
          <a:xfrm>
            <a:off x="3416531" y="6378349"/>
            <a:ext cx="699857" cy="365125"/>
          </a:xfrm>
        </p:spPr>
        <p:txBody>
          <a:bodyPr/>
          <a:lstStyle/>
          <a:p>
            <a:r>
              <a:rPr lang="en-US" dirty="0"/>
              <a:t>23/06/2025</a:t>
            </a:r>
          </a:p>
        </p:txBody>
      </p:sp>
      <p:sp>
        <p:nvSpPr>
          <p:cNvPr id="14" name="Footer Placeholder 5">
            <a:extLst>
              <a:ext uri="{FF2B5EF4-FFF2-40B4-BE49-F238E27FC236}">
                <a16:creationId xmlns:a16="http://schemas.microsoft.com/office/drawing/2014/main" id="{D6E62572-13A0-CA1E-A237-1A509B5D35BF}"/>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grpSp>
        <p:nvGrpSpPr>
          <p:cNvPr id="15" name="Group 14">
            <a:extLst>
              <a:ext uri="{FF2B5EF4-FFF2-40B4-BE49-F238E27FC236}">
                <a16:creationId xmlns:a16="http://schemas.microsoft.com/office/drawing/2014/main" id="{D0A6F9C0-2C51-ED0F-989F-0F8281D97EFD}"/>
              </a:ext>
            </a:extLst>
          </p:cNvPr>
          <p:cNvGrpSpPr/>
          <p:nvPr/>
        </p:nvGrpSpPr>
        <p:grpSpPr>
          <a:xfrm>
            <a:off x="11056925" y="0"/>
            <a:ext cx="1521692" cy="1117421"/>
            <a:chOff x="11069625" y="0"/>
            <a:chExt cx="1334560" cy="980005"/>
          </a:xfrm>
        </p:grpSpPr>
        <p:sp>
          <p:nvSpPr>
            <p:cNvPr id="16" name="Rectangle 15">
              <a:extLst>
                <a:ext uri="{FF2B5EF4-FFF2-40B4-BE49-F238E27FC236}">
                  <a16:creationId xmlns:a16="http://schemas.microsoft.com/office/drawing/2014/main" id="{F54705AF-F6B3-99BC-C36C-1435508AFA83}"/>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BCEEB9A-2E02-91B0-BB15-C79EC5D94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423503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51F0C4-53B5-C6CD-82C3-B1ACD39ABB27}"/>
              </a:ext>
            </a:extLst>
          </p:cNvPr>
          <p:cNvSpPr>
            <a:spLocks noGrp="1"/>
          </p:cNvSpPr>
          <p:nvPr>
            <p:ph type="title"/>
          </p:nvPr>
        </p:nvSpPr>
        <p:spPr/>
        <p:txBody>
          <a:bodyPr/>
          <a:lstStyle/>
          <a:p>
            <a:r>
              <a:rPr lang="en-US" dirty="0"/>
              <a:t>6-D Cooling Solenoid System</a:t>
            </a:r>
          </a:p>
        </p:txBody>
      </p:sp>
      <p:sp>
        <p:nvSpPr>
          <p:cNvPr id="6" name="Slide Number Placeholder 5">
            <a:extLst>
              <a:ext uri="{FF2B5EF4-FFF2-40B4-BE49-F238E27FC236}">
                <a16:creationId xmlns:a16="http://schemas.microsoft.com/office/drawing/2014/main" id="{C0D50688-BCB1-86E7-BEA7-AC95AE446321}"/>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12" name="Rectangle 11">
            <a:extLst>
              <a:ext uri="{FF2B5EF4-FFF2-40B4-BE49-F238E27FC236}">
                <a16:creationId xmlns:a16="http://schemas.microsoft.com/office/drawing/2014/main" id="{546A8B24-C597-9F3C-3407-7A08E1B64428}"/>
              </a:ext>
            </a:extLst>
          </p:cNvPr>
          <p:cNvSpPr/>
          <p:nvPr/>
        </p:nvSpPr>
        <p:spPr>
          <a:xfrm>
            <a:off x="0" y="906464"/>
            <a:ext cx="2342147" cy="517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36E38E-A1A6-8458-3FC6-183DE16123C5}"/>
              </a:ext>
            </a:extLst>
          </p:cNvPr>
          <p:cNvSpPr txBox="1"/>
          <p:nvPr/>
        </p:nvSpPr>
        <p:spPr>
          <a:xfrm>
            <a:off x="319102" y="1389908"/>
            <a:ext cx="2561920" cy="4524315"/>
          </a:xfrm>
          <a:prstGeom prst="rect">
            <a:avLst/>
          </a:prstGeom>
          <a:noFill/>
        </p:spPr>
        <p:txBody>
          <a:bodyPr wrap="none" rtlCol="0">
            <a:spAutoFit/>
          </a:bodyPr>
          <a:lstStyle/>
          <a:p>
            <a:r>
              <a:rPr lang="en-US" sz="1600" dirty="0">
                <a:solidFill>
                  <a:schemeClr val="tx2"/>
                </a:solidFill>
              </a:rPr>
              <a:t>Specs/Challenges:</a:t>
            </a:r>
          </a:p>
          <a:p>
            <a:pPr marL="285750" indent="-285750">
              <a:buFont typeface="System Font Regular"/>
              <a:buChar char="-"/>
            </a:pPr>
            <a:r>
              <a:rPr lang="en-US" sz="1600" dirty="0">
                <a:solidFill>
                  <a:schemeClr val="tx2"/>
                </a:solidFill>
              </a:rPr>
              <a:t>Bore fields 2.6-18 T</a:t>
            </a:r>
          </a:p>
          <a:p>
            <a:pPr marL="285750" indent="-285750">
              <a:buFont typeface="System Font Regular"/>
              <a:buChar char="-"/>
            </a:pPr>
            <a:r>
              <a:rPr lang="en-US" sz="1600" dirty="0">
                <a:solidFill>
                  <a:schemeClr val="tx2"/>
                </a:solidFill>
              </a:rPr>
              <a:t>Bore diam. 60-800 mm</a:t>
            </a:r>
          </a:p>
          <a:p>
            <a:pPr marL="285750" indent="-285750">
              <a:buFont typeface="System Font Regular"/>
              <a:buChar char="-"/>
            </a:pPr>
            <a:r>
              <a:rPr lang="en-US" sz="1600" dirty="0">
                <a:solidFill>
                  <a:schemeClr val="tx2"/>
                </a:solidFill>
              </a:rPr>
              <a:t>Stored energy 5-75 MJ</a:t>
            </a:r>
          </a:p>
          <a:p>
            <a:pPr marL="285750" indent="-285750">
              <a:buFont typeface="System Font Regular"/>
              <a:buChar char="-"/>
            </a:pPr>
            <a:r>
              <a:rPr lang="en-US" sz="1600" dirty="0">
                <a:solidFill>
                  <a:schemeClr val="tx2"/>
                </a:solidFill>
              </a:rPr>
              <a:t>Strong axial magnetic </a:t>
            </a:r>
            <a:br>
              <a:rPr lang="en-US" sz="1600" dirty="0">
                <a:solidFill>
                  <a:schemeClr val="tx2"/>
                </a:solidFill>
              </a:rPr>
            </a:br>
            <a:r>
              <a:rPr lang="en-US" sz="1600" dirty="0">
                <a:solidFill>
                  <a:schemeClr val="tx2"/>
                </a:solidFill>
              </a:rPr>
              <a:t>coupling</a:t>
            </a:r>
          </a:p>
          <a:p>
            <a:pPr marL="285750" indent="-285750">
              <a:buFont typeface="System Font Regular"/>
              <a:buChar char="-"/>
            </a:pPr>
            <a:r>
              <a:rPr lang="en-US" sz="1600" dirty="0">
                <a:solidFill>
                  <a:schemeClr val="tx2"/>
                </a:solidFill>
              </a:rPr>
              <a:t>10s of MN axial force</a:t>
            </a:r>
          </a:p>
          <a:p>
            <a:pPr marL="285750" indent="-285750">
              <a:buFont typeface="System Font Regular"/>
              <a:buChar char="-"/>
            </a:pPr>
            <a:r>
              <a:rPr lang="en-US" sz="1600" dirty="0">
                <a:solidFill>
                  <a:schemeClr val="tx2"/>
                </a:solidFill>
              </a:rPr>
              <a:t>2x3030 solenoids</a:t>
            </a:r>
          </a:p>
          <a:p>
            <a:pPr marL="285750" indent="-285750">
              <a:buFont typeface="System Font Regular"/>
              <a:buChar char="-"/>
            </a:pPr>
            <a:r>
              <a:rPr lang="en-US" sz="1600" dirty="0">
                <a:solidFill>
                  <a:schemeClr val="tx2"/>
                </a:solidFill>
              </a:rPr>
              <a:t>20 K, no-insulation or </a:t>
            </a:r>
            <a:br>
              <a:rPr lang="en-US" sz="1600" dirty="0">
                <a:solidFill>
                  <a:schemeClr val="tx2"/>
                </a:solidFill>
              </a:rPr>
            </a:br>
            <a:r>
              <a:rPr lang="en-US" sz="1600" dirty="0">
                <a:solidFill>
                  <a:schemeClr val="tx2"/>
                </a:solidFill>
              </a:rPr>
              <a:t>metal-insulation</a:t>
            </a:r>
            <a:br>
              <a:rPr lang="en-US" sz="1600" dirty="0">
                <a:solidFill>
                  <a:schemeClr val="tx2"/>
                </a:solidFill>
              </a:rPr>
            </a:br>
            <a:endParaRPr lang="en-US" sz="1600" dirty="0">
              <a:solidFill>
                <a:schemeClr val="tx2"/>
              </a:solidFill>
            </a:endParaRPr>
          </a:p>
          <a:p>
            <a:endParaRPr lang="en-US" sz="1600" dirty="0">
              <a:solidFill>
                <a:schemeClr val="accent2">
                  <a:lumMod val="75000"/>
                </a:schemeClr>
              </a:solidFill>
            </a:endParaRPr>
          </a:p>
          <a:p>
            <a:r>
              <a:rPr lang="en-US" sz="1600" dirty="0" err="1">
                <a:solidFill>
                  <a:schemeClr val="accent2">
                    <a:lumMod val="75000"/>
                  </a:schemeClr>
                </a:solidFill>
              </a:rPr>
              <a:t>SotA</a:t>
            </a:r>
            <a:r>
              <a:rPr lang="en-US" sz="1600" dirty="0">
                <a:solidFill>
                  <a:schemeClr val="accent2">
                    <a:lumMod val="75000"/>
                  </a:schemeClr>
                </a:solidFill>
              </a:rPr>
              <a:t>: </a:t>
            </a:r>
            <a:r>
              <a:rPr lang="en-US" sz="1600" dirty="0" err="1">
                <a:solidFill>
                  <a:schemeClr val="accent2">
                    <a:lumMod val="75000"/>
                  </a:schemeClr>
                </a:solidFill>
              </a:rPr>
              <a:t>FCCee</a:t>
            </a:r>
            <a:r>
              <a:rPr lang="en-US" sz="1600" dirty="0">
                <a:solidFill>
                  <a:schemeClr val="accent2">
                    <a:lumMod val="75000"/>
                  </a:schemeClr>
                </a:solidFill>
              </a:rPr>
              <a:t> positron</a:t>
            </a:r>
            <a:br>
              <a:rPr lang="en-US" sz="1600" dirty="0">
                <a:solidFill>
                  <a:schemeClr val="accent2">
                    <a:lumMod val="75000"/>
                  </a:schemeClr>
                </a:solidFill>
              </a:rPr>
            </a:br>
            <a:r>
              <a:rPr lang="en-US" sz="1600" dirty="0">
                <a:solidFill>
                  <a:schemeClr val="accent2">
                    <a:lumMod val="75000"/>
                  </a:schemeClr>
                </a:solidFill>
              </a:rPr>
              <a:t>capture NI solenoid</a:t>
            </a:r>
          </a:p>
          <a:p>
            <a:pPr marL="285750" indent="-285750">
              <a:buFont typeface="System Font Regular"/>
              <a:buChar char="-"/>
            </a:pPr>
            <a:r>
              <a:rPr lang="en-US" sz="1600" dirty="0">
                <a:solidFill>
                  <a:schemeClr val="accent2">
                    <a:lumMod val="75000"/>
                  </a:schemeClr>
                </a:solidFill>
              </a:rPr>
              <a:t>15 T bore field</a:t>
            </a:r>
          </a:p>
          <a:p>
            <a:pPr marL="285750" indent="-285750">
              <a:buFont typeface="System Font Regular"/>
              <a:buChar char="-"/>
            </a:pPr>
            <a:r>
              <a:rPr lang="en-US" sz="1600" dirty="0">
                <a:solidFill>
                  <a:schemeClr val="accent2">
                    <a:lumMod val="75000"/>
                  </a:schemeClr>
                </a:solidFill>
              </a:rPr>
              <a:t>120 mm bore diam.</a:t>
            </a:r>
          </a:p>
          <a:p>
            <a:pPr marL="285750" indent="-285750">
              <a:buFont typeface="System Font Regular"/>
              <a:buChar char="-"/>
            </a:pPr>
            <a:r>
              <a:rPr lang="en-US" sz="1600" dirty="0">
                <a:solidFill>
                  <a:schemeClr val="bg1">
                    <a:lumMod val="75000"/>
                  </a:schemeClr>
                </a:solidFill>
              </a:rPr>
              <a:t>0.4 MJ stored energy</a:t>
            </a:r>
          </a:p>
          <a:p>
            <a:pPr marL="285750" indent="-285750">
              <a:buFont typeface="System Font Regular"/>
              <a:buChar char="-"/>
            </a:pPr>
            <a:r>
              <a:rPr lang="en-US" sz="1600" dirty="0">
                <a:solidFill>
                  <a:schemeClr val="bg1">
                    <a:lumMod val="75000"/>
                  </a:schemeClr>
                </a:solidFill>
              </a:rPr>
              <a:t>30 </a:t>
            </a:r>
            <a:r>
              <a:rPr lang="en-US" sz="1600" dirty="0" err="1">
                <a:solidFill>
                  <a:schemeClr val="bg1">
                    <a:lumMod val="75000"/>
                  </a:schemeClr>
                </a:solidFill>
              </a:rPr>
              <a:t>kN</a:t>
            </a:r>
            <a:r>
              <a:rPr lang="en-US" sz="1600" dirty="0">
                <a:solidFill>
                  <a:schemeClr val="bg1">
                    <a:lumMod val="75000"/>
                  </a:schemeClr>
                </a:solidFill>
              </a:rPr>
              <a:t> axial force</a:t>
            </a:r>
          </a:p>
        </p:txBody>
      </p:sp>
      <p:grpSp>
        <p:nvGrpSpPr>
          <p:cNvPr id="21" name="Group 20">
            <a:extLst>
              <a:ext uri="{FF2B5EF4-FFF2-40B4-BE49-F238E27FC236}">
                <a16:creationId xmlns:a16="http://schemas.microsoft.com/office/drawing/2014/main" id="{49168F15-B09C-5C0C-F7F3-39F2E2D88D2D}"/>
              </a:ext>
            </a:extLst>
          </p:cNvPr>
          <p:cNvGrpSpPr/>
          <p:nvPr/>
        </p:nvGrpSpPr>
        <p:grpSpPr>
          <a:xfrm>
            <a:off x="3052295" y="1304213"/>
            <a:ext cx="8801152" cy="4249574"/>
            <a:chOff x="2607828" y="1236143"/>
            <a:chExt cx="9654869" cy="4661785"/>
          </a:xfrm>
        </p:grpSpPr>
        <p:pic>
          <p:nvPicPr>
            <p:cNvPr id="14" name="Immagine 5" descr="Immagine che contiene pixel, Software per videogiochi, Minecraft, Modellazione 3D&#10;&#10;Il contenuto generato dall'IA potrebbe non essere corretto.">
              <a:extLst>
                <a:ext uri="{FF2B5EF4-FFF2-40B4-BE49-F238E27FC236}">
                  <a16:creationId xmlns:a16="http://schemas.microsoft.com/office/drawing/2014/main" id="{9947ADC0-1EF5-8F79-5B59-35FB8E084B6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607828" y="1415623"/>
              <a:ext cx="4036152" cy="1902209"/>
            </a:xfrm>
            <a:prstGeom prst="rect">
              <a:avLst/>
            </a:prstGeom>
          </p:spPr>
        </p:pic>
        <p:grpSp>
          <p:nvGrpSpPr>
            <p:cNvPr id="8" name="Group 7">
              <a:extLst>
                <a:ext uri="{FF2B5EF4-FFF2-40B4-BE49-F238E27FC236}">
                  <a16:creationId xmlns:a16="http://schemas.microsoft.com/office/drawing/2014/main" id="{ACEFAF3D-A9D3-0320-A2D4-D445A926824B}"/>
                </a:ext>
              </a:extLst>
            </p:cNvPr>
            <p:cNvGrpSpPr/>
            <p:nvPr/>
          </p:nvGrpSpPr>
          <p:grpSpPr>
            <a:xfrm>
              <a:off x="2850564" y="4051621"/>
              <a:ext cx="9009830" cy="1846307"/>
              <a:chOff x="1990247" y="4219011"/>
              <a:chExt cx="9647570" cy="1976994"/>
            </a:xfrm>
          </p:grpSpPr>
          <p:pic>
            <p:nvPicPr>
              <p:cNvPr id="7" name="Content Placeholder 7">
                <a:extLst>
                  <a:ext uri="{FF2B5EF4-FFF2-40B4-BE49-F238E27FC236}">
                    <a16:creationId xmlns:a16="http://schemas.microsoft.com/office/drawing/2014/main" id="{C4249EF5-0829-D33B-7A3B-F2645C11D1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0247" y="4293796"/>
                <a:ext cx="9647570" cy="1902209"/>
              </a:xfrm>
              <a:prstGeom prst="rect">
                <a:avLst/>
              </a:prstGeom>
            </p:spPr>
          </p:pic>
          <p:sp>
            <p:nvSpPr>
              <p:cNvPr id="19" name="Rectangle 18">
                <a:extLst>
                  <a:ext uri="{FF2B5EF4-FFF2-40B4-BE49-F238E27FC236}">
                    <a16:creationId xmlns:a16="http://schemas.microsoft.com/office/drawing/2014/main" id="{E76803D9-AD45-1D67-03DB-4A9B39DE82FE}"/>
                  </a:ext>
                </a:extLst>
              </p:cNvPr>
              <p:cNvSpPr/>
              <p:nvPr/>
            </p:nvSpPr>
            <p:spPr>
              <a:xfrm>
                <a:off x="11410875" y="4219011"/>
                <a:ext cx="219995" cy="443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4F8431-8A85-42CD-ECAE-A5F47214FA7E}"/>
                  </a:ext>
                </a:extLst>
              </p:cNvPr>
              <p:cNvSpPr/>
              <p:nvPr/>
            </p:nvSpPr>
            <p:spPr>
              <a:xfrm>
                <a:off x="11417822" y="5963997"/>
                <a:ext cx="219995" cy="232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9A301F9-B16C-A242-BC14-EDF733BC2804}"/>
                </a:ext>
              </a:extLst>
            </p:cNvPr>
            <p:cNvGrpSpPr/>
            <p:nvPr/>
          </p:nvGrpSpPr>
          <p:grpSpPr>
            <a:xfrm>
              <a:off x="6420174" y="1236143"/>
              <a:ext cx="5842523" cy="3018243"/>
              <a:chOff x="6001395" y="1463535"/>
              <a:chExt cx="5842523" cy="3018243"/>
            </a:xfrm>
          </p:grpSpPr>
          <p:pic>
            <p:nvPicPr>
              <p:cNvPr id="11" name="Picture 10" descr="A screenshot of a computer screen&#10;&#10;AI-generated content may be incorrect.">
                <a:extLst>
                  <a:ext uri="{FF2B5EF4-FFF2-40B4-BE49-F238E27FC236}">
                    <a16:creationId xmlns:a16="http://schemas.microsoft.com/office/drawing/2014/main" id="{18CB57E3-47A4-AAE6-6655-A18D4CCC6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593550"/>
                <a:ext cx="5747918" cy="2888228"/>
              </a:xfrm>
              <a:prstGeom prst="rect">
                <a:avLst/>
              </a:prstGeom>
            </p:spPr>
          </p:pic>
          <p:sp>
            <p:nvSpPr>
              <p:cNvPr id="13" name="Rectangle 12">
                <a:extLst>
                  <a:ext uri="{FF2B5EF4-FFF2-40B4-BE49-F238E27FC236}">
                    <a16:creationId xmlns:a16="http://schemas.microsoft.com/office/drawing/2014/main" id="{81B96809-23B4-36FF-C96E-286AEA6E6741}"/>
                  </a:ext>
                </a:extLst>
              </p:cNvPr>
              <p:cNvSpPr/>
              <p:nvPr/>
            </p:nvSpPr>
            <p:spPr>
              <a:xfrm>
                <a:off x="6071154" y="1463535"/>
                <a:ext cx="5566664" cy="16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917D987-63EC-B6FF-B877-9E5F922F3FD5}"/>
                  </a:ext>
                </a:extLst>
              </p:cNvPr>
              <p:cNvSpPr/>
              <p:nvPr/>
            </p:nvSpPr>
            <p:spPr>
              <a:xfrm>
                <a:off x="6001395" y="1606470"/>
                <a:ext cx="642914" cy="16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39F92A0B-6710-26E7-9D41-ACF4364AD21B}"/>
                </a:ext>
              </a:extLst>
            </p:cNvPr>
            <p:cNvSpPr txBox="1"/>
            <p:nvPr/>
          </p:nvSpPr>
          <p:spPr>
            <a:xfrm>
              <a:off x="2907573" y="3472714"/>
              <a:ext cx="3805672" cy="461665"/>
            </a:xfrm>
            <a:prstGeom prst="rect">
              <a:avLst/>
            </a:prstGeom>
            <a:solidFill>
              <a:schemeClr val="bg1"/>
            </a:solidFill>
          </p:spPr>
          <p:txBody>
            <a:bodyPr wrap="square" rtlCol="0">
              <a:spAutoFit/>
            </a:bodyPr>
            <a:lstStyle>
              <a:defPPr>
                <a:defRPr lang="en-US"/>
              </a:defPPr>
              <a:lvl1pPr>
                <a:defRPr sz="1200">
                  <a:solidFill>
                    <a:srgbClr val="00B050"/>
                  </a:solidFill>
                  <a:latin typeface="Times" panose="02020603050405020304" pitchFamily="18" charset="0"/>
                  <a:cs typeface="Times" panose="02020603050405020304" pitchFamily="18" charset="0"/>
                </a:defRPr>
              </a:lvl1pPr>
            </a:lstStyle>
            <a:p>
              <a:r>
                <a:rPr lang="en-CH"/>
                <a:t>[</a:t>
              </a:r>
              <a:r>
                <a:rPr lang="en-US" dirty="0"/>
                <a:t>S. Fabbri</a:t>
              </a:r>
              <a:r>
                <a:rPr lang="en-CH"/>
                <a:t>, et al</a:t>
              </a:r>
              <a:r>
                <a:rPr lang="en-US" dirty="0"/>
                <a:t>, https://</a:t>
              </a:r>
              <a:r>
                <a:rPr lang="en-US" dirty="0" err="1"/>
                <a:t>indico.desy.de</a:t>
              </a:r>
              <a:r>
                <a:rPr lang="en-US" dirty="0"/>
                <a:t>/event/45968/]</a:t>
              </a:r>
            </a:p>
            <a:p>
              <a:r>
                <a:rPr lang="en-US" dirty="0"/>
                <a:t>[J. Kosse, et al., SUST Vol 38, 035008 (2025)[</a:t>
              </a:r>
              <a:endParaRPr lang="en-CH" dirty="0"/>
            </a:p>
          </p:txBody>
        </p:sp>
      </p:grpSp>
      <p:sp>
        <p:nvSpPr>
          <p:cNvPr id="10" name="Date Placeholder 3">
            <a:extLst>
              <a:ext uri="{FF2B5EF4-FFF2-40B4-BE49-F238E27FC236}">
                <a16:creationId xmlns:a16="http://schemas.microsoft.com/office/drawing/2014/main" id="{703C29E1-E687-8D56-6AF4-98122BB64F46}"/>
              </a:ext>
            </a:extLst>
          </p:cNvPr>
          <p:cNvSpPr>
            <a:spLocks noGrp="1"/>
          </p:cNvSpPr>
          <p:nvPr>
            <p:ph type="dt" sz="half" idx="10"/>
          </p:nvPr>
        </p:nvSpPr>
        <p:spPr>
          <a:xfrm>
            <a:off x="3416531" y="6378349"/>
            <a:ext cx="699857" cy="365125"/>
          </a:xfrm>
        </p:spPr>
        <p:txBody>
          <a:bodyPr/>
          <a:lstStyle/>
          <a:p>
            <a:r>
              <a:rPr lang="en-US" dirty="0"/>
              <a:t>23/06/2025</a:t>
            </a:r>
          </a:p>
        </p:txBody>
      </p:sp>
      <p:sp>
        <p:nvSpPr>
          <p:cNvPr id="15" name="Footer Placeholder 5">
            <a:extLst>
              <a:ext uri="{FF2B5EF4-FFF2-40B4-BE49-F238E27FC236}">
                <a16:creationId xmlns:a16="http://schemas.microsoft.com/office/drawing/2014/main" id="{7F4285AB-0CC7-809F-28EE-18A639CCE643}"/>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grpSp>
        <p:nvGrpSpPr>
          <p:cNvPr id="22" name="Group 21">
            <a:extLst>
              <a:ext uri="{FF2B5EF4-FFF2-40B4-BE49-F238E27FC236}">
                <a16:creationId xmlns:a16="http://schemas.microsoft.com/office/drawing/2014/main" id="{59122E4A-D558-B7C0-CC5E-3E23D4EF9794}"/>
              </a:ext>
            </a:extLst>
          </p:cNvPr>
          <p:cNvGrpSpPr/>
          <p:nvPr/>
        </p:nvGrpSpPr>
        <p:grpSpPr>
          <a:xfrm>
            <a:off x="11056925" y="0"/>
            <a:ext cx="1521692" cy="1117421"/>
            <a:chOff x="11069625" y="0"/>
            <a:chExt cx="1334560" cy="980005"/>
          </a:xfrm>
        </p:grpSpPr>
        <p:sp>
          <p:nvSpPr>
            <p:cNvPr id="23" name="Rectangle 22">
              <a:extLst>
                <a:ext uri="{FF2B5EF4-FFF2-40B4-BE49-F238E27FC236}">
                  <a16:creationId xmlns:a16="http://schemas.microsoft.com/office/drawing/2014/main" id="{708E4357-EEDD-D575-E63B-67A147E0DD84}"/>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2667C4D-E6BB-1835-5824-1C7A20585B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361325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DEB57-AEBD-BAF7-965E-6C08A5E275AD}"/>
              </a:ext>
            </a:extLst>
          </p:cNvPr>
          <p:cNvSpPr>
            <a:spLocks noGrp="1"/>
          </p:cNvSpPr>
          <p:nvPr>
            <p:ph type="title"/>
          </p:nvPr>
        </p:nvSpPr>
        <p:spPr/>
        <p:txBody>
          <a:bodyPr/>
          <a:lstStyle/>
          <a:p>
            <a:r>
              <a:rPr lang="en-US" dirty="0"/>
              <a:t>Final Cooling Solenoid</a:t>
            </a:r>
          </a:p>
        </p:txBody>
      </p:sp>
      <p:sp>
        <p:nvSpPr>
          <p:cNvPr id="6" name="Slide Number Placeholder 5">
            <a:extLst>
              <a:ext uri="{FF2B5EF4-FFF2-40B4-BE49-F238E27FC236}">
                <a16:creationId xmlns:a16="http://schemas.microsoft.com/office/drawing/2014/main" id="{4E4A3082-E3B9-2A50-A8D0-03E72309F265}"/>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56" name="TextBox 55">
            <a:extLst>
              <a:ext uri="{FF2B5EF4-FFF2-40B4-BE49-F238E27FC236}">
                <a16:creationId xmlns:a16="http://schemas.microsoft.com/office/drawing/2014/main" id="{E4F6AFB7-650A-98ED-9C7E-A06F32C8D612}"/>
              </a:ext>
            </a:extLst>
          </p:cNvPr>
          <p:cNvSpPr txBox="1"/>
          <p:nvPr/>
        </p:nvSpPr>
        <p:spPr>
          <a:xfrm>
            <a:off x="4704523" y="5576906"/>
            <a:ext cx="4015407" cy="646331"/>
          </a:xfrm>
          <a:prstGeom prst="rect">
            <a:avLst/>
          </a:prstGeom>
          <a:solidFill>
            <a:schemeClr val="bg1"/>
          </a:solidFill>
        </p:spPr>
        <p:txBody>
          <a:bodyPr wrap="square" rtlCol="0">
            <a:spAutoFit/>
          </a:bodyPr>
          <a:lstStyle>
            <a:defPPr>
              <a:defRPr lang="en-US"/>
            </a:defPPr>
            <a:lvl1pPr>
              <a:defRPr sz="1200">
                <a:solidFill>
                  <a:srgbClr val="00B050"/>
                </a:solidFill>
                <a:latin typeface="Times" panose="02020603050405020304" pitchFamily="18" charset="0"/>
                <a:cs typeface="Times" panose="02020603050405020304" pitchFamily="18" charset="0"/>
              </a:defRPr>
            </a:lvl1pPr>
          </a:lstStyle>
          <a:p>
            <a:r>
              <a:rPr lang="en-GB" dirty="0"/>
              <a:t>[B. </a:t>
            </a:r>
            <a:r>
              <a:rPr lang="en-GB" dirty="0" err="1"/>
              <a:t>Bordini</a:t>
            </a:r>
            <a:r>
              <a:rPr lang="en-GB" dirty="0"/>
              <a:t> et al., IEEE TAS Vol 34, 4301310 (2024)] </a:t>
            </a:r>
            <a:br>
              <a:rPr lang="en-GB" dirty="0"/>
            </a:br>
            <a:r>
              <a:rPr lang="en-GB" dirty="0"/>
              <a:t>[C. Accettura, et al., IEEE TAS Vol (35), 4600305 (2025)] </a:t>
            </a:r>
            <a:br>
              <a:rPr lang="en-GB" dirty="0"/>
            </a:br>
            <a:r>
              <a:rPr lang="en-GB" dirty="0"/>
              <a:t>[T. Mulder, et al., IEEE TAS Vol 35, 4602805 (2025)]</a:t>
            </a:r>
            <a:endParaRPr lang="en-US" dirty="0"/>
          </a:p>
        </p:txBody>
      </p:sp>
      <p:grpSp>
        <p:nvGrpSpPr>
          <p:cNvPr id="35" name="Group 34">
            <a:extLst>
              <a:ext uri="{FF2B5EF4-FFF2-40B4-BE49-F238E27FC236}">
                <a16:creationId xmlns:a16="http://schemas.microsoft.com/office/drawing/2014/main" id="{A43C35E5-D947-558E-627D-82CA11F42D6B}"/>
              </a:ext>
            </a:extLst>
          </p:cNvPr>
          <p:cNvGrpSpPr/>
          <p:nvPr/>
        </p:nvGrpSpPr>
        <p:grpSpPr>
          <a:xfrm>
            <a:off x="3113120" y="1743527"/>
            <a:ext cx="2338554" cy="3538880"/>
            <a:chOff x="533703" y="2544307"/>
            <a:chExt cx="2766994" cy="4187228"/>
          </a:xfrm>
        </p:grpSpPr>
        <p:pic>
          <p:nvPicPr>
            <p:cNvPr id="36" name="Picture 35">
              <a:extLst>
                <a:ext uri="{FF2B5EF4-FFF2-40B4-BE49-F238E27FC236}">
                  <a16:creationId xmlns:a16="http://schemas.microsoft.com/office/drawing/2014/main" id="{2F578B8E-AE3B-09A4-614C-BABAF22DB7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703" y="2544307"/>
              <a:ext cx="2577346" cy="4187228"/>
            </a:xfrm>
            <a:prstGeom prst="rect">
              <a:avLst/>
            </a:prstGeom>
          </p:spPr>
        </p:pic>
        <p:sp>
          <p:nvSpPr>
            <p:cNvPr id="37" name="TextBox 36">
              <a:extLst>
                <a:ext uri="{FF2B5EF4-FFF2-40B4-BE49-F238E27FC236}">
                  <a16:creationId xmlns:a16="http://schemas.microsoft.com/office/drawing/2014/main" id="{A1F7B78F-936E-C3D1-99C6-4C35B76DBA9F}"/>
                </a:ext>
              </a:extLst>
            </p:cNvPr>
            <p:cNvSpPr txBox="1"/>
            <p:nvPr/>
          </p:nvSpPr>
          <p:spPr>
            <a:xfrm>
              <a:off x="2484328" y="4273757"/>
              <a:ext cx="816369" cy="364164"/>
            </a:xfrm>
            <a:prstGeom prst="rect">
              <a:avLst/>
            </a:prstGeom>
            <a:noFill/>
          </p:spPr>
          <p:txBody>
            <a:bodyPr wrap="square" rtlCol="0">
              <a:spAutoFit/>
            </a:bodyPr>
            <a:lstStyle/>
            <a:p>
              <a:pPr algn="ctr"/>
              <a:r>
                <a:rPr lang="en-US" sz="1400" dirty="0">
                  <a:solidFill>
                    <a:schemeClr val="tx2"/>
                  </a:solidFill>
                  <a:latin typeface="Arial" panose="020B0604020202020204" pitchFamily="34" charset="0"/>
                  <a:cs typeface="Arial" panose="020B0604020202020204" pitchFamily="34" charset="0"/>
                </a:rPr>
                <a:t>B [T]</a:t>
              </a:r>
            </a:p>
          </p:txBody>
        </p:sp>
      </p:grpSp>
      <p:sp>
        <p:nvSpPr>
          <p:cNvPr id="38" name="TextBox 37">
            <a:extLst>
              <a:ext uri="{FF2B5EF4-FFF2-40B4-BE49-F238E27FC236}">
                <a16:creationId xmlns:a16="http://schemas.microsoft.com/office/drawing/2014/main" id="{85735D76-FC3D-B2D1-BFE0-8792BFFDF3EA}"/>
              </a:ext>
            </a:extLst>
          </p:cNvPr>
          <p:cNvSpPr txBox="1"/>
          <p:nvPr/>
        </p:nvSpPr>
        <p:spPr>
          <a:xfrm>
            <a:off x="302906" y="1221867"/>
            <a:ext cx="2860078" cy="4770537"/>
          </a:xfrm>
          <a:prstGeom prst="rect">
            <a:avLst/>
          </a:prstGeom>
          <a:noFill/>
        </p:spPr>
        <p:txBody>
          <a:bodyPr wrap="none" rtlCol="0">
            <a:spAutoFit/>
          </a:bodyPr>
          <a:lstStyle>
            <a:defPPr>
              <a:defRPr lang="en-US"/>
            </a:defPPr>
            <a:lvl1pPr>
              <a:defRPr>
                <a:solidFill>
                  <a:schemeClr val="accent3"/>
                </a:solidFill>
              </a:defRPr>
            </a:lvl1pPr>
          </a:lstStyle>
          <a:p>
            <a:r>
              <a:rPr lang="en-US" sz="1600" dirty="0">
                <a:solidFill>
                  <a:schemeClr val="tx2"/>
                </a:solidFill>
              </a:rPr>
              <a:t>Specs/Challenges: </a:t>
            </a:r>
          </a:p>
          <a:p>
            <a:pPr marL="285750" indent="-285750">
              <a:buFont typeface="System Font Regular"/>
              <a:buChar char="-"/>
            </a:pPr>
            <a:r>
              <a:rPr lang="en-US" sz="1600" dirty="0">
                <a:solidFill>
                  <a:schemeClr val="tx2"/>
                </a:solidFill>
              </a:rPr>
              <a:t>73 cm height</a:t>
            </a:r>
          </a:p>
          <a:p>
            <a:pPr marL="285750" indent="-285750">
              <a:buFont typeface="System Font Regular"/>
              <a:buChar char="-"/>
            </a:pPr>
            <a:r>
              <a:rPr lang="en-US" sz="1600" dirty="0">
                <a:solidFill>
                  <a:schemeClr val="tx2"/>
                </a:solidFill>
              </a:rPr>
              <a:t>40 T, 50 mm aperture</a:t>
            </a:r>
          </a:p>
          <a:p>
            <a:pPr marL="285750" indent="-285750">
              <a:buFont typeface="System Font Regular"/>
              <a:buChar char="-"/>
            </a:pPr>
            <a:r>
              <a:rPr lang="en-US" sz="1600" dirty="0">
                <a:solidFill>
                  <a:schemeClr val="tx2"/>
                </a:solidFill>
              </a:rPr>
              <a:t>1% field homogeneity</a:t>
            </a:r>
          </a:p>
          <a:p>
            <a:pPr marL="285750" indent="-285750">
              <a:buFont typeface="System Font Regular"/>
              <a:buChar char="-"/>
            </a:pPr>
            <a:r>
              <a:rPr lang="en-US" sz="1600" dirty="0">
                <a:solidFill>
                  <a:schemeClr val="tx2"/>
                </a:solidFill>
              </a:rPr>
              <a:t>quench protection with </a:t>
            </a:r>
            <a:br>
              <a:rPr lang="en-US" sz="1600" dirty="0">
                <a:solidFill>
                  <a:schemeClr val="tx2"/>
                </a:solidFill>
              </a:rPr>
            </a:br>
            <a:r>
              <a:rPr lang="en-US" sz="1600" dirty="0">
                <a:solidFill>
                  <a:schemeClr val="tx2"/>
                </a:solidFill>
              </a:rPr>
              <a:t>highest current density</a:t>
            </a:r>
          </a:p>
          <a:p>
            <a:pPr marL="285750" indent="-285750">
              <a:buFont typeface="System Font Regular"/>
              <a:buChar char="-"/>
            </a:pPr>
            <a:r>
              <a:rPr lang="en-US" sz="1600" dirty="0">
                <a:solidFill>
                  <a:schemeClr val="tx2"/>
                </a:solidFill>
              </a:rPr>
              <a:t>high mechanical strain in</a:t>
            </a:r>
            <a:br>
              <a:rPr lang="en-US" sz="1600" dirty="0">
                <a:solidFill>
                  <a:schemeClr val="tx2"/>
                </a:solidFill>
              </a:rPr>
            </a:br>
            <a:r>
              <a:rPr lang="en-US" sz="1600" dirty="0">
                <a:solidFill>
                  <a:schemeClr val="tx2"/>
                </a:solidFill>
              </a:rPr>
              <a:t>operation and protection</a:t>
            </a:r>
          </a:p>
          <a:p>
            <a:pPr marL="285750" indent="-285750">
              <a:buFont typeface="System Font Regular"/>
              <a:buChar char="-"/>
            </a:pPr>
            <a:r>
              <a:rPr lang="en-US" sz="1600" dirty="0">
                <a:solidFill>
                  <a:schemeClr val="tx2"/>
                </a:solidFill>
              </a:rPr>
              <a:t>20 solenoids </a:t>
            </a:r>
          </a:p>
          <a:p>
            <a:pPr marL="285750" indent="-285750">
              <a:buFont typeface="System Font Regular"/>
              <a:buChar char="-"/>
            </a:pPr>
            <a:r>
              <a:rPr lang="en-US" sz="1600" dirty="0">
                <a:solidFill>
                  <a:schemeClr val="tx2"/>
                </a:solidFill>
              </a:rPr>
              <a:t>4.5 K, no-ins. or metal ins.</a:t>
            </a:r>
          </a:p>
          <a:p>
            <a:pPr marL="285750" indent="-285750">
              <a:buFont typeface="System Font Regular"/>
              <a:buChar char="-"/>
            </a:pPr>
            <a:endParaRPr lang="en-US" sz="1600" dirty="0">
              <a:solidFill>
                <a:schemeClr val="tx2"/>
              </a:solidFill>
            </a:endParaRPr>
          </a:p>
          <a:p>
            <a:r>
              <a:rPr lang="en-US" sz="1600" dirty="0" err="1">
                <a:solidFill>
                  <a:schemeClr val="accent2">
                    <a:lumMod val="75000"/>
                  </a:schemeClr>
                </a:solidFill>
              </a:rPr>
              <a:t>SotA</a:t>
            </a:r>
            <a:r>
              <a:rPr lang="en-US" sz="1600" dirty="0">
                <a:solidFill>
                  <a:schemeClr val="accent2">
                    <a:lumMod val="75000"/>
                  </a:schemeClr>
                </a:solidFill>
              </a:rPr>
              <a:t>: </a:t>
            </a:r>
          </a:p>
          <a:p>
            <a:r>
              <a:rPr lang="en-US" sz="1600" dirty="0">
                <a:solidFill>
                  <a:schemeClr val="accent2">
                    <a:lumMod val="75000"/>
                  </a:schemeClr>
                </a:solidFill>
              </a:rPr>
              <a:t>MIT/SUNAM/NHMFL</a:t>
            </a:r>
          </a:p>
          <a:p>
            <a:pPr marL="285750" indent="-285750">
              <a:buFont typeface="System Font Regular"/>
              <a:buChar char="-"/>
            </a:pPr>
            <a:r>
              <a:rPr lang="en-US" sz="1600" dirty="0">
                <a:solidFill>
                  <a:schemeClr val="accent2">
                    <a:lumMod val="75000"/>
                  </a:schemeClr>
                </a:solidFill>
              </a:rPr>
              <a:t>26 T all-REBCO NI</a:t>
            </a:r>
          </a:p>
          <a:p>
            <a:pPr marL="285750" indent="-285750">
              <a:buFont typeface="System Font Regular"/>
              <a:buChar char="-"/>
            </a:pPr>
            <a:r>
              <a:rPr lang="en-US" sz="1600" dirty="0">
                <a:solidFill>
                  <a:schemeClr val="accent2">
                    <a:lumMod val="75000"/>
                  </a:schemeClr>
                </a:solidFill>
              </a:rPr>
              <a:t>35 mm ID, 33 cm height</a:t>
            </a:r>
          </a:p>
          <a:p>
            <a:r>
              <a:rPr lang="en-US" sz="1600" dirty="0">
                <a:solidFill>
                  <a:schemeClr val="accent2">
                    <a:lumMod val="75000"/>
                  </a:schemeClr>
                </a:solidFill>
              </a:rPr>
              <a:t>ASIPP/IEE-CAS</a:t>
            </a:r>
          </a:p>
          <a:p>
            <a:pPr marL="285750" indent="-285750">
              <a:buFont typeface="System Font Regular"/>
              <a:buChar char="-"/>
            </a:pPr>
            <a:r>
              <a:rPr lang="en-US" sz="1600" dirty="0">
                <a:solidFill>
                  <a:schemeClr val="accent2">
                    <a:lumMod val="75000"/>
                  </a:schemeClr>
                </a:solidFill>
              </a:rPr>
              <a:t>26.86 T all-REBCO NI</a:t>
            </a:r>
          </a:p>
          <a:p>
            <a:pPr marL="285750" indent="-285750">
              <a:buFont typeface="System Font Regular"/>
              <a:buChar char="-"/>
            </a:pPr>
            <a:r>
              <a:rPr lang="en-US" sz="1600" dirty="0">
                <a:solidFill>
                  <a:schemeClr val="accent2">
                    <a:lumMod val="75000"/>
                  </a:schemeClr>
                </a:solidFill>
              </a:rPr>
              <a:t>30 mm ID, 100 m height</a:t>
            </a:r>
          </a:p>
          <a:p>
            <a:endParaRPr lang="en-US" sz="1600" dirty="0">
              <a:solidFill>
                <a:schemeClr val="tx2"/>
              </a:solidFill>
            </a:endParaRPr>
          </a:p>
        </p:txBody>
      </p:sp>
      <p:pic>
        <p:nvPicPr>
          <p:cNvPr id="58" name="Picture 57">
            <a:extLst>
              <a:ext uri="{FF2B5EF4-FFF2-40B4-BE49-F238E27FC236}">
                <a16:creationId xmlns:a16="http://schemas.microsoft.com/office/drawing/2014/main" id="{FE3FF1CD-9EB9-89AA-C22A-36DD66968C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034" t="6103" r="9283" b="4792"/>
          <a:stretch/>
        </p:blipFill>
        <p:spPr>
          <a:xfrm>
            <a:off x="7555597" y="1743527"/>
            <a:ext cx="4431356" cy="3538880"/>
          </a:xfrm>
          <a:prstGeom prst="rect">
            <a:avLst/>
          </a:prstGeom>
        </p:spPr>
      </p:pic>
      <p:pic>
        <p:nvPicPr>
          <p:cNvPr id="59" name="Picture 58" descr="A close-up of a computer screen&#10;&#10;Description automatically generated">
            <a:extLst>
              <a:ext uri="{FF2B5EF4-FFF2-40B4-BE49-F238E27FC236}">
                <a16:creationId xmlns:a16="http://schemas.microsoft.com/office/drawing/2014/main" id="{5C4E9305-6312-5B03-F583-9E70B46BA0C5}"/>
              </a:ext>
            </a:extLst>
          </p:cNvPr>
          <p:cNvPicPr>
            <a:picLocks noChangeAspect="1"/>
          </p:cNvPicPr>
          <p:nvPr/>
        </p:nvPicPr>
        <p:blipFill>
          <a:blip r:embed="rId4" cstate="screen">
            <a:extLst>
              <a:ext uri="{28A0092B-C50C-407E-A947-70E740481C1C}">
                <a14:useLocalDpi xmlns:a14="http://schemas.microsoft.com/office/drawing/2010/main"/>
              </a:ext>
            </a:extLst>
          </a:blip>
          <a:srcRect r="-906"/>
          <a:stretch/>
        </p:blipFill>
        <p:spPr>
          <a:xfrm rot="10800000">
            <a:off x="5489308" y="1743527"/>
            <a:ext cx="2064801" cy="3474440"/>
          </a:xfrm>
          <a:prstGeom prst="rect">
            <a:avLst/>
          </a:prstGeom>
        </p:spPr>
      </p:pic>
      <p:sp>
        <p:nvSpPr>
          <p:cNvPr id="7" name="TextBox 6">
            <a:extLst>
              <a:ext uri="{FF2B5EF4-FFF2-40B4-BE49-F238E27FC236}">
                <a16:creationId xmlns:a16="http://schemas.microsoft.com/office/drawing/2014/main" id="{B48CAE46-FA41-19A3-A80D-47E5C5AB44FA}"/>
              </a:ext>
            </a:extLst>
          </p:cNvPr>
          <p:cNvSpPr txBox="1"/>
          <p:nvPr/>
        </p:nvSpPr>
        <p:spPr>
          <a:xfrm>
            <a:off x="504020" y="5761572"/>
            <a:ext cx="4015407" cy="461665"/>
          </a:xfrm>
          <a:prstGeom prst="rect">
            <a:avLst/>
          </a:prstGeom>
          <a:solidFill>
            <a:schemeClr val="bg1"/>
          </a:solidFill>
        </p:spPr>
        <p:txBody>
          <a:bodyPr wrap="square" rtlCol="0">
            <a:spAutoFit/>
          </a:bodyPr>
          <a:lstStyle>
            <a:defPPr>
              <a:defRPr lang="en-US"/>
            </a:defPPr>
            <a:lvl1pPr>
              <a:defRPr sz="1200">
                <a:solidFill>
                  <a:srgbClr val="00B050"/>
                </a:solidFill>
                <a:latin typeface="Times" panose="02020603050405020304" pitchFamily="18" charset="0"/>
                <a:cs typeface="Times" panose="02020603050405020304" pitchFamily="18" charset="0"/>
              </a:defRPr>
            </a:lvl1pPr>
          </a:lstStyle>
          <a:p>
            <a:r>
              <a:rPr lang="en-GB" dirty="0"/>
              <a:t>[S. Yoon, SUST Vol 29, O4LT04, (2016)]</a:t>
            </a:r>
          </a:p>
          <a:p>
            <a:r>
              <a:rPr lang="en-GB" dirty="0"/>
              <a:t>[X. Zhang, SUST Vol 37, 085003 (2024)]</a:t>
            </a:r>
            <a:endParaRPr lang="en-US" dirty="0"/>
          </a:p>
        </p:txBody>
      </p:sp>
      <p:sp>
        <p:nvSpPr>
          <p:cNvPr id="8" name="Date Placeholder 3">
            <a:extLst>
              <a:ext uri="{FF2B5EF4-FFF2-40B4-BE49-F238E27FC236}">
                <a16:creationId xmlns:a16="http://schemas.microsoft.com/office/drawing/2014/main" id="{4330C79F-83BF-D00B-17A0-95A43CB21DB3}"/>
              </a:ext>
            </a:extLst>
          </p:cNvPr>
          <p:cNvSpPr>
            <a:spLocks noGrp="1"/>
          </p:cNvSpPr>
          <p:nvPr>
            <p:ph type="dt" sz="half" idx="10"/>
          </p:nvPr>
        </p:nvSpPr>
        <p:spPr>
          <a:xfrm>
            <a:off x="3416531" y="6378349"/>
            <a:ext cx="699857" cy="365125"/>
          </a:xfrm>
        </p:spPr>
        <p:txBody>
          <a:bodyPr/>
          <a:lstStyle/>
          <a:p>
            <a:r>
              <a:rPr lang="en-US" dirty="0"/>
              <a:t>23/06/2025</a:t>
            </a:r>
          </a:p>
        </p:txBody>
      </p:sp>
      <p:sp>
        <p:nvSpPr>
          <p:cNvPr id="9" name="Footer Placeholder 5">
            <a:extLst>
              <a:ext uri="{FF2B5EF4-FFF2-40B4-BE49-F238E27FC236}">
                <a16:creationId xmlns:a16="http://schemas.microsoft.com/office/drawing/2014/main" id="{8F1C6E02-FE34-A473-F47B-0B9FF77828C7}"/>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grpSp>
        <p:nvGrpSpPr>
          <p:cNvPr id="10" name="Group 9">
            <a:extLst>
              <a:ext uri="{FF2B5EF4-FFF2-40B4-BE49-F238E27FC236}">
                <a16:creationId xmlns:a16="http://schemas.microsoft.com/office/drawing/2014/main" id="{4F47F4F7-32AB-D6CF-8BCE-CAC1C42841D9}"/>
              </a:ext>
            </a:extLst>
          </p:cNvPr>
          <p:cNvGrpSpPr/>
          <p:nvPr/>
        </p:nvGrpSpPr>
        <p:grpSpPr>
          <a:xfrm>
            <a:off x="11056925" y="0"/>
            <a:ext cx="1521692" cy="1117421"/>
            <a:chOff x="11069625" y="0"/>
            <a:chExt cx="1334560" cy="980005"/>
          </a:xfrm>
        </p:grpSpPr>
        <p:sp>
          <p:nvSpPr>
            <p:cNvPr id="11" name="Rectangle 10">
              <a:extLst>
                <a:ext uri="{FF2B5EF4-FFF2-40B4-BE49-F238E27FC236}">
                  <a16:creationId xmlns:a16="http://schemas.microsoft.com/office/drawing/2014/main" id="{5541954C-25BE-75A4-0FE2-32DE59114602}"/>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0C5296-937A-0082-BC9F-451A5F0AC5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3109338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rainbow colored squares with red text&#10;&#10;AI-generated content may be incorrect.">
            <a:extLst>
              <a:ext uri="{FF2B5EF4-FFF2-40B4-BE49-F238E27FC236}">
                <a16:creationId xmlns:a16="http://schemas.microsoft.com/office/drawing/2014/main" id="{9225E2F4-4DAD-8461-2261-E27819E9FED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8022172" y="3002793"/>
            <a:ext cx="3132551" cy="2419152"/>
          </a:xfrm>
        </p:spPr>
      </p:pic>
      <p:sp>
        <p:nvSpPr>
          <p:cNvPr id="3" name="Title 2">
            <a:extLst>
              <a:ext uri="{FF2B5EF4-FFF2-40B4-BE49-F238E27FC236}">
                <a16:creationId xmlns:a16="http://schemas.microsoft.com/office/drawing/2014/main" id="{C64AB13E-6580-0E89-C919-09A587D9BB9E}"/>
              </a:ext>
            </a:extLst>
          </p:cNvPr>
          <p:cNvSpPr>
            <a:spLocks noGrp="1"/>
          </p:cNvSpPr>
          <p:nvPr>
            <p:ph type="title"/>
          </p:nvPr>
        </p:nvSpPr>
        <p:spPr/>
        <p:txBody>
          <a:bodyPr/>
          <a:lstStyle/>
          <a:p>
            <a:r>
              <a:rPr lang="en-US" dirty="0"/>
              <a:t>Collider Ring Magnets</a:t>
            </a:r>
          </a:p>
        </p:txBody>
      </p:sp>
      <p:sp>
        <p:nvSpPr>
          <p:cNvPr id="6" name="Slide Number Placeholder 5">
            <a:extLst>
              <a:ext uri="{FF2B5EF4-FFF2-40B4-BE49-F238E27FC236}">
                <a16:creationId xmlns:a16="http://schemas.microsoft.com/office/drawing/2014/main" id="{592912A0-671B-B72F-0BC4-6510654ABD33}"/>
              </a:ext>
            </a:extLst>
          </p:cNvPr>
          <p:cNvSpPr>
            <a:spLocks noGrp="1"/>
          </p:cNvSpPr>
          <p:nvPr>
            <p:ph type="sldNum" sz="quarter" idx="12"/>
          </p:nvPr>
        </p:nvSpPr>
        <p:spPr/>
        <p:txBody>
          <a:bodyPr/>
          <a:lstStyle/>
          <a:p>
            <a:fld id="{36B5EA5A-BC32-A742-B11B-8E7414D5B535}" type="slidenum">
              <a:rPr lang="en-US" smtClean="0"/>
              <a:pPr/>
              <a:t>28</a:t>
            </a:fld>
            <a:endParaRPr lang="en-US" dirty="0"/>
          </a:p>
        </p:txBody>
      </p:sp>
      <p:pic>
        <p:nvPicPr>
          <p:cNvPr id="7" name="Picture 6" descr="A rainbow colored squares with red text&#10;&#10;AI-generated content may be incorrect.">
            <a:extLst>
              <a:ext uri="{FF2B5EF4-FFF2-40B4-BE49-F238E27FC236}">
                <a16:creationId xmlns:a16="http://schemas.microsoft.com/office/drawing/2014/main" id="{45857659-ED46-1C3F-0E64-B1C381D9E32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259262" y="3010569"/>
            <a:ext cx="3649504" cy="2486042"/>
          </a:xfrm>
          <a:prstGeom prst="rect">
            <a:avLst/>
          </a:prstGeom>
        </p:spPr>
      </p:pic>
      <p:grpSp>
        <p:nvGrpSpPr>
          <p:cNvPr id="12" name="Group 11">
            <a:extLst>
              <a:ext uri="{FF2B5EF4-FFF2-40B4-BE49-F238E27FC236}">
                <a16:creationId xmlns:a16="http://schemas.microsoft.com/office/drawing/2014/main" id="{622B54DB-0FF2-F815-B640-8BC893B7A9EB}"/>
              </a:ext>
            </a:extLst>
          </p:cNvPr>
          <p:cNvGrpSpPr/>
          <p:nvPr/>
        </p:nvGrpSpPr>
        <p:grpSpPr>
          <a:xfrm flipH="1">
            <a:off x="10173078" y="3002793"/>
            <a:ext cx="1293828" cy="2419152"/>
            <a:chOff x="7545372" y="1584352"/>
            <a:chExt cx="1293828" cy="2419152"/>
          </a:xfrm>
        </p:grpSpPr>
        <p:pic>
          <p:nvPicPr>
            <p:cNvPr id="10" name="Content Placeholder 8" descr="A rainbow colored squares with red text&#10;&#10;AI-generated content may be incorrect.">
              <a:extLst>
                <a:ext uri="{FF2B5EF4-FFF2-40B4-BE49-F238E27FC236}">
                  <a16:creationId xmlns:a16="http://schemas.microsoft.com/office/drawing/2014/main" id="{7C93283D-B4DB-9B39-BD80-2EA4BA0B79B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545372" y="1584352"/>
              <a:ext cx="1293828" cy="2419152"/>
            </a:xfrm>
            <a:prstGeom prst="rect">
              <a:avLst/>
            </a:prstGeom>
          </p:spPr>
        </p:pic>
        <p:sp>
          <p:nvSpPr>
            <p:cNvPr id="11" name="Rectangle 10">
              <a:extLst>
                <a:ext uri="{FF2B5EF4-FFF2-40B4-BE49-F238E27FC236}">
                  <a16:creationId xmlns:a16="http://schemas.microsoft.com/office/drawing/2014/main" id="{D9E2DA98-9990-35D9-036E-B42B0DC98D45}"/>
                </a:ext>
              </a:extLst>
            </p:cNvPr>
            <p:cNvSpPr/>
            <p:nvPr/>
          </p:nvSpPr>
          <p:spPr>
            <a:xfrm>
              <a:off x="8680174" y="2584174"/>
              <a:ext cx="159026" cy="331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Content Placeholder 8" descr="A rainbow colored squares with red text&#10;&#10;AI-generated content may be incorrect.">
            <a:extLst>
              <a:ext uri="{FF2B5EF4-FFF2-40B4-BE49-F238E27FC236}">
                <a16:creationId xmlns:a16="http://schemas.microsoft.com/office/drawing/2014/main" id="{94E85174-65FC-7FD1-C7FF-8FBFDC9CF11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168321" y="3910572"/>
            <a:ext cx="1163783" cy="515390"/>
          </a:xfrm>
          <a:prstGeom prst="rect">
            <a:avLst/>
          </a:prstGeom>
        </p:spPr>
      </p:pic>
      <p:pic>
        <p:nvPicPr>
          <p:cNvPr id="15" name="Picture 14" descr="A graph with a diagram&#10;&#10;AI-generated content may be incorrect.">
            <a:extLst>
              <a:ext uri="{FF2B5EF4-FFF2-40B4-BE49-F238E27FC236}">
                <a16:creationId xmlns:a16="http://schemas.microsoft.com/office/drawing/2014/main" id="{F9FE2325-62D6-D45D-BBEA-C5208F9E8D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92023" y="164574"/>
            <a:ext cx="4171557" cy="3275445"/>
          </a:xfrm>
          <a:prstGeom prst="rect">
            <a:avLst/>
          </a:prstGeom>
        </p:spPr>
      </p:pic>
      <p:pic>
        <p:nvPicPr>
          <p:cNvPr id="21" name="Picture 20" descr="A graph of a graph with different colored lines&#10;&#10;AI-generated content may be incorrect.">
            <a:extLst>
              <a:ext uri="{FF2B5EF4-FFF2-40B4-BE49-F238E27FC236}">
                <a16:creationId xmlns:a16="http://schemas.microsoft.com/office/drawing/2014/main" id="{56E0DDA8-ED97-1297-AE6B-86F5FF7E89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22651" y="4479934"/>
            <a:ext cx="4240929" cy="3249543"/>
          </a:xfrm>
          <a:prstGeom prst="rect">
            <a:avLst/>
          </a:prstGeom>
        </p:spPr>
      </p:pic>
      <p:sp>
        <p:nvSpPr>
          <p:cNvPr id="2" name="TextBox 1">
            <a:extLst>
              <a:ext uri="{FF2B5EF4-FFF2-40B4-BE49-F238E27FC236}">
                <a16:creationId xmlns:a16="http://schemas.microsoft.com/office/drawing/2014/main" id="{FCCC7A71-79F2-4E98-122B-B4E08D061DAB}"/>
              </a:ext>
            </a:extLst>
          </p:cNvPr>
          <p:cNvSpPr txBox="1"/>
          <p:nvPr/>
        </p:nvSpPr>
        <p:spPr>
          <a:xfrm>
            <a:off x="686539" y="1336918"/>
            <a:ext cx="3858877" cy="2339102"/>
          </a:xfrm>
          <a:prstGeom prst="rect">
            <a:avLst/>
          </a:prstGeom>
          <a:noFill/>
        </p:spPr>
        <p:txBody>
          <a:bodyPr wrap="none" rtlCol="0">
            <a:spAutoFit/>
          </a:bodyPr>
          <a:lstStyle>
            <a:defPPr>
              <a:defRPr lang="en-US"/>
            </a:defPPr>
            <a:lvl1pPr>
              <a:defRPr>
                <a:solidFill>
                  <a:schemeClr val="accent3"/>
                </a:solidFill>
              </a:defRPr>
            </a:lvl1pPr>
          </a:lstStyle>
          <a:p>
            <a:r>
              <a:rPr lang="en-US" sz="1600" dirty="0">
                <a:solidFill>
                  <a:schemeClr val="tx2"/>
                </a:solidFill>
              </a:rPr>
              <a:t>Specs/Challenges: </a:t>
            </a:r>
          </a:p>
          <a:p>
            <a:pPr marL="285750" indent="-285750">
              <a:buFont typeface="System Font Regular"/>
              <a:buChar char="-"/>
            </a:pPr>
            <a:r>
              <a:rPr lang="en-US" sz="1600" dirty="0">
                <a:solidFill>
                  <a:schemeClr val="tx2"/>
                </a:solidFill>
              </a:rPr>
              <a:t>IR: 10 T, 300 mm aperture</a:t>
            </a:r>
          </a:p>
          <a:p>
            <a:pPr marL="285750" indent="-285750">
              <a:buFont typeface="System Font Regular"/>
              <a:buChar char="-"/>
            </a:pPr>
            <a:r>
              <a:rPr lang="en-US" sz="1600" dirty="0">
                <a:solidFill>
                  <a:schemeClr val="tx2"/>
                </a:solidFill>
              </a:rPr>
              <a:t>Arc: 5/11/16 T (Nb-Ti/Nb</a:t>
            </a:r>
            <a:r>
              <a:rPr lang="en-US" sz="1600" baseline="-25000" dirty="0">
                <a:solidFill>
                  <a:schemeClr val="tx2"/>
                </a:solidFill>
              </a:rPr>
              <a:t>3</a:t>
            </a:r>
            <a:r>
              <a:rPr lang="en-US" sz="1600" dirty="0">
                <a:solidFill>
                  <a:schemeClr val="tx2"/>
                </a:solidFill>
              </a:rPr>
              <a:t>Sn/REBCO)</a:t>
            </a:r>
          </a:p>
          <a:p>
            <a:pPr marL="285750" indent="-285750">
              <a:buFont typeface="System Font Regular"/>
              <a:buChar char="-"/>
            </a:pPr>
            <a:r>
              <a:rPr lang="en-US" sz="1600" dirty="0">
                <a:solidFill>
                  <a:schemeClr val="tx2"/>
                </a:solidFill>
              </a:rPr>
              <a:t>130-140 mm aperture</a:t>
            </a:r>
          </a:p>
          <a:p>
            <a:pPr marL="285750" indent="-285750">
              <a:buFont typeface="System Font Regular"/>
              <a:buChar char="-"/>
            </a:pPr>
            <a:r>
              <a:rPr lang="en-US" sz="1600" dirty="0">
                <a:solidFill>
                  <a:schemeClr val="tx2"/>
                </a:solidFill>
              </a:rPr>
              <a:t>DC operated (eases ramp-loss, </a:t>
            </a:r>
            <a:br>
              <a:rPr lang="en-US" sz="1600" dirty="0">
                <a:solidFill>
                  <a:schemeClr val="tx2"/>
                </a:solidFill>
              </a:rPr>
            </a:br>
            <a:r>
              <a:rPr lang="en-US" sz="1600" dirty="0">
                <a:solidFill>
                  <a:schemeClr val="tx2"/>
                </a:solidFill>
              </a:rPr>
              <a:t>field quality specs)</a:t>
            </a:r>
          </a:p>
          <a:p>
            <a:pPr marL="285750" indent="-285750">
              <a:buFont typeface="System Font Regular"/>
              <a:buChar char="-"/>
            </a:pPr>
            <a:r>
              <a:rPr lang="en-US" sz="1600" dirty="0">
                <a:solidFill>
                  <a:schemeClr val="tx2"/>
                </a:solidFill>
              </a:rPr>
              <a:t>LTS@4.5 K, REBCO@20 K. </a:t>
            </a:r>
            <a:br>
              <a:rPr lang="en-US" sz="1600" dirty="0">
                <a:solidFill>
                  <a:schemeClr val="tx2"/>
                </a:solidFill>
              </a:rPr>
            </a:br>
            <a:r>
              <a:rPr lang="en-US" sz="1600" dirty="0">
                <a:solidFill>
                  <a:schemeClr val="tx2"/>
                </a:solidFill>
              </a:rPr>
              <a:t>REBCO: tape-stack cable?</a:t>
            </a:r>
            <a:br>
              <a:rPr lang="en-US" dirty="0"/>
            </a:br>
            <a:endParaRPr lang="en-US" dirty="0"/>
          </a:p>
        </p:txBody>
      </p:sp>
      <p:sp>
        <p:nvSpPr>
          <p:cNvPr id="8" name="TextBox 7">
            <a:extLst>
              <a:ext uri="{FF2B5EF4-FFF2-40B4-BE49-F238E27FC236}">
                <a16:creationId xmlns:a16="http://schemas.microsoft.com/office/drawing/2014/main" id="{CB7F865E-4C97-0AD9-C65C-E8F6A48DBAA2}"/>
              </a:ext>
            </a:extLst>
          </p:cNvPr>
          <p:cNvSpPr txBox="1"/>
          <p:nvPr/>
        </p:nvSpPr>
        <p:spPr>
          <a:xfrm>
            <a:off x="4950819" y="1332551"/>
            <a:ext cx="3135282" cy="1415772"/>
          </a:xfrm>
          <a:prstGeom prst="rect">
            <a:avLst/>
          </a:prstGeom>
          <a:noFill/>
        </p:spPr>
        <p:txBody>
          <a:bodyPr wrap="none" rtlCol="0">
            <a:spAutoFit/>
          </a:bodyPr>
          <a:lstStyle>
            <a:defPPr>
              <a:defRPr lang="en-US"/>
            </a:defPPr>
            <a:lvl1pPr>
              <a:defRPr>
                <a:solidFill>
                  <a:schemeClr val="accent3"/>
                </a:solidFill>
              </a:defRPr>
            </a:lvl1pPr>
          </a:lstStyle>
          <a:p>
            <a:r>
              <a:rPr lang="en-US" sz="1600" dirty="0" err="1">
                <a:solidFill>
                  <a:schemeClr val="accent2">
                    <a:lumMod val="75000"/>
                  </a:schemeClr>
                </a:solidFill>
              </a:rPr>
              <a:t>SotA</a:t>
            </a:r>
            <a:r>
              <a:rPr lang="en-US" sz="1600" dirty="0">
                <a:solidFill>
                  <a:schemeClr val="accent2">
                    <a:lumMod val="75000"/>
                  </a:schemeClr>
                </a:solidFill>
              </a:rPr>
              <a:t>: US-MDP stress-managed </a:t>
            </a:r>
            <a:br>
              <a:rPr lang="en-US" sz="1600" dirty="0">
                <a:solidFill>
                  <a:schemeClr val="accent2">
                    <a:lumMod val="75000"/>
                  </a:schemeClr>
                </a:solidFill>
              </a:rPr>
            </a:br>
            <a:r>
              <a:rPr lang="en-US" sz="1600" dirty="0" err="1">
                <a:solidFill>
                  <a:schemeClr val="accent2">
                    <a:lumMod val="75000"/>
                  </a:schemeClr>
                </a:solidFill>
              </a:rPr>
              <a:t>outsert</a:t>
            </a:r>
            <a:r>
              <a:rPr lang="en-US" sz="1600" dirty="0">
                <a:solidFill>
                  <a:schemeClr val="accent2">
                    <a:lumMod val="75000"/>
                  </a:schemeClr>
                </a:solidFill>
              </a:rPr>
              <a:t> magnets</a:t>
            </a:r>
          </a:p>
          <a:p>
            <a:pPr marL="285750" indent="-285750">
              <a:buFont typeface="System Font Regular"/>
              <a:buChar char="-"/>
            </a:pPr>
            <a:r>
              <a:rPr lang="en-US" sz="1600" dirty="0">
                <a:solidFill>
                  <a:schemeClr val="accent2">
                    <a:lumMod val="75000"/>
                  </a:schemeClr>
                </a:solidFill>
              </a:rPr>
              <a:t>12 T, 120 </a:t>
            </a:r>
            <a:r>
              <a:rPr lang="en-US" dirty="0">
                <a:solidFill>
                  <a:schemeClr val="accent2">
                    <a:lumMod val="75000"/>
                  </a:schemeClr>
                </a:solidFill>
              </a:rPr>
              <a:t>mm aperture</a:t>
            </a:r>
          </a:p>
          <a:p>
            <a:br>
              <a:rPr lang="en-US" dirty="0">
                <a:solidFill>
                  <a:schemeClr val="accent2">
                    <a:lumMod val="75000"/>
                  </a:schemeClr>
                </a:solidFill>
              </a:rPr>
            </a:br>
            <a:endParaRPr lang="en-US" dirty="0">
              <a:solidFill>
                <a:schemeClr val="accent2">
                  <a:lumMod val="75000"/>
                </a:schemeClr>
              </a:solidFill>
            </a:endParaRPr>
          </a:p>
        </p:txBody>
      </p:sp>
      <p:sp>
        <p:nvSpPr>
          <p:cNvPr id="14" name="Rectangle 13">
            <a:extLst>
              <a:ext uri="{FF2B5EF4-FFF2-40B4-BE49-F238E27FC236}">
                <a16:creationId xmlns:a16="http://schemas.microsoft.com/office/drawing/2014/main" id="{9B8808A1-414A-A759-BA70-9770E90271E0}"/>
              </a:ext>
            </a:extLst>
          </p:cNvPr>
          <p:cNvSpPr/>
          <p:nvPr/>
        </p:nvSpPr>
        <p:spPr>
          <a:xfrm>
            <a:off x="4017142" y="2167460"/>
            <a:ext cx="4392109" cy="461665"/>
          </a:xfrm>
          <a:prstGeom prst="rect">
            <a:avLst/>
          </a:prstGeom>
          <a:noFill/>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[I. </a:t>
            </a:r>
            <a:r>
              <a:rPr lang="fr-CH" sz="1200" dirty="0" err="1">
                <a:solidFill>
                  <a:srgbClr val="00B050"/>
                </a:solidFill>
                <a:latin typeface="Times" panose="02020603050405020304" pitchFamily="18" charset="0"/>
                <a:cs typeface="Times" panose="02020603050405020304" pitchFamily="18" charset="0"/>
              </a:rPr>
              <a:t>Novitski</a:t>
            </a:r>
            <a:r>
              <a:rPr lang="fr-CH" sz="1200" dirty="0">
                <a:solidFill>
                  <a:srgbClr val="00B050"/>
                </a:solidFill>
                <a:latin typeface="Times" panose="02020603050405020304" pitchFamily="18" charset="0"/>
                <a:cs typeface="Times" panose="02020603050405020304" pitchFamily="18" charset="0"/>
              </a:rPr>
              <a:t> IOP:MSE, </a:t>
            </a:r>
            <a:r>
              <a:rPr lang="en-US" sz="1200" dirty="0">
                <a:solidFill>
                  <a:srgbClr val="00B050"/>
                </a:solidFill>
                <a:latin typeface="Times" panose="02020603050405020304" pitchFamily="18" charset="0"/>
              </a:rPr>
              <a:t>012049 (2022)]</a:t>
            </a:r>
            <a:br>
              <a:rPr lang="en-US" sz="1200" dirty="0">
                <a:solidFill>
                  <a:srgbClr val="00B050"/>
                </a:solidFill>
                <a:latin typeface="Times" panose="02020603050405020304" pitchFamily="18" charset="0"/>
              </a:rPr>
            </a:br>
            <a:r>
              <a:rPr lang="en-US" sz="1200" dirty="0">
                <a:solidFill>
                  <a:srgbClr val="00B050"/>
                </a:solidFill>
                <a:latin typeface="Times" panose="02020603050405020304" pitchFamily="18" charset="0"/>
              </a:rPr>
              <a:t>[L. Brouwer, IEEE TAS Vol. 32, 4001805, (2023)]</a:t>
            </a:r>
            <a:endParaRPr lang="fr-CH" sz="1200" dirty="0">
              <a:solidFill>
                <a:srgbClr val="00B050"/>
              </a:solidFill>
              <a:latin typeface="Times" panose="02020603050405020304" pitchFamily="18" charset="0"/>
            </a:endParaRPr>
          </a:p>
        </p:txBody>
      </p:sp>
      <p:sp>
        <p:nvSpPr>
          <p:cNvPr id="22" name="Rectangle 21">
            <a:extLst>
              <a:ext uri="{FF2B5EF4-FFF2-40B4-BE49-F238E27FC236}">
                <a16:creationId xmlns:a16="http://schemas.microsoft.com/office/drawing/2014/main" id="{2E68F970-583A-C3CB-147C-C63CC5333826}"/>
              </a:ext>
            </a:extLst>
          </p:cNvPr>
          <p:cNvSpPr/>
          <p:nvPr/>
        </p:nvSpPr>
        <p:spPr>
          <a:xfrm>
            <a:off x="3416531" y="5497477"/>
            <a:ext cx="6102881" cy="276999"/>
          </a:xfrm>
          <a:prstGeom prst="rect">
            <a:avLst/>
          </a:prstGeom>
          <a:noFill/>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F. M</a:t>
            </a:r>
            <a:r>
              <a:rPr lang="en-US" sz="1200" dirty="0">
                <a:solidFill>
                  <a:srgbClr val="00B050"/>
                </a:solidFill>
                <a:latin typeface="Times" panose="02020603050405020304" pitchFamily="18" charset="0"/>
              </a:rPr>
              <a:t>ariani, </a:t>
            </a:r>
            <a:r>
              <a:rPr lang="en-GB" sz="1200" dirty="0">
                <a:solidFill>
                  <a:srgbClr val="00B050"/>
                </a:solidFill>
                <a:latin typeface="Times" panose="02020603050405020304" pitchFamily="18" charset="0"/>
                <a:hlinkClick r:id="rId8">
                  <a:extLst>
                    <a:ext uri="{A12FA001-AC4F-418D-AE19-62706E023703}">
                      <ahyp:hlinkClr xmlns:ahyp="http://schemas.microsoft.com/office/drawing/2018/hyperlinkcolor" val="tx"/>
                    </a:ext>
                  </a:extLst>
                </a:hlinkClick>
              </a:rPr>
              <a:t>https://indico.desy.de/event/45968</a:t>
            </a:r>
            <a:r>
              <a:rPr lang="en-US" sz="1200" dirty="0">
                <a:solidFill>
                  <a:srgbClr val="00B050"/>
                </a:solidFill>
                <a:latin typeface="Times" panose="02020603050405020304" pitchFamily="18" charset="0"/>
              </a:rPr>
              <a:t>, (202</a:t>
            </a:r>
            <a:r>
              <a:rPr lang="en-US" sz="1200" dirty="0">
                <a:solidFill>
                  <a:srgbClr val="00B050"/>
                </a:solidFill>
                <a:latin typeface="Times" panose="02020603050405020304" pitchFamily="18" charset="0"/>
                <a:cs typeface="Times" panose="02020603050405020304" pitchFamily="18" charset="0"/>
              </a:rPr>
              <a:t>5)]</a:t>
            </a:r>
            <a:endParaRPr lang="fr-CH" sz="1200" dirty="0">
              <a:solidFill>
                <a:srgbClr val="00B050"/>
              </a:solidFill>
              <a:latin typeface="Times" panose="02020603050405020304" pitchFamily="18" charset="0"/>
            </a:endParaRPr>
          </a:p>
        </p:txBody>
      </p:sp>
      <p:sp>
        <p:nvSpPr>
          <p:cNvPr id="23" name="Rectangle 22">
            <a:extLst>
              <a:ext uri="{FF2B5EF4-FFF2-40B4-BE49-F238E27FC236}">
                <a16:creationId xmlns:a16="http://schemas.microsoft.com/office/drawing/2014/main" id="{7CDADBD8-07AD-7DAA-4E45-37B38CBA273A}"/>
              </a:ext>
            </a:extLst>
          </p:cNvPr>
          <p:cNvSpPr/>
          <p:nvPr/>
        </p:nvSpPr>
        <p:spPr>
          <a:xfrm>
            <a:off x="7008647" y="5493997"/>
            <a:ext cx="6102881" cy="276999"/>
          </a:xfrm>
          <a:prstGeom prst="rect">
            <a:avLst/>
          </a:prstGeom>
          <a:noFill/>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L. Alfonso</a:t>
            </a:r>
            <a:r>
              <a:rPr lang="en-US" sz="1200" dirty="0">
                <a:solidFill>
                  <a:srgbClr val="00B050"/>
                </a:solidFill>
                <a:latin typeface="Times" panose="02020603050405020304" pitchFamily="18" charset="0"/>
              </a:rPr>
              <a:t>, </a:t>
            </a:r>
            <a:r>
              <a:rPr lang="en-GB" sz="1200" dirty="0">
                <a:solidFill>
                  <a:srgbClr val="00B050"/>
                </a:solidFill>
                <a:latin typeface="Times" panose="02020603050405020304" pitchFamily="18" charset="0"/>
                <a:hlinkClick r:id="rId8">
                  <a:extLst>
                    <a:ext uri="{A12FA001-AC4F-418D-AE19-62706E023703}">
                      <ahyp:hlinkClr xmlns:ahyp="http://schemas.microsoft.com/office/drawing/2018/hyperlinkcolor" val="tx"/>
                    </a:ext>
                  </a:extLst>
                </a:hlinkClick>
              </a:rPr>
              <a:t>https://indico.desy.de/event/45968</a:t>
            </a:r>
            <a:r>
              <a:rPr lang="en-US" sz="1200" dirty="0">
                <a:solidFill>
                  <a:srgbClr val="00B050"/>
                </a:solidFill>
                <a:latin typeface="Times" panose="02020603050405020304" pitchFamily="18" charset="0"/>
              </a:rPr>
              <a:t>, (202</a:t>
            </a:r>
            <a:r>
              <a:rPr lang="en-US" sz="1200" dirty="0">
                <a:solidFill>
                  <a:srgbClr val="00B050"/>
                </a:solidFill>
                <a:latin typeface="Times" panose="02020603050405020304" pitchFamily="18" charset="0"/>
                <a:cs typeface="Times" panose="02020603050405020304" pitchFamily="18" charset="0"/>
              </a:rPr>
              <a:t>5)]</a:t>
            </a:r>
            <a:endParaRPr lang="fr-CH" sz="1200" dirty="0">
              <a:solidFill>
                <a:srgbClr val="00B050"/>
              </a:solidFill>
              <a:latin typeface="Times" panose="02020603050405020304" pitchFamily="18" charset="0"/>
            </a:endParaRPr>
          </a:p>
        </p:txBody>
      </p:sp>
      <p:sp>
        <p:nvSpPr>
          <p:cNvPr id="18" name="Date Placeholder 3">
            <a:extLst>
              <a:ext uri="{FF2B5EF4-FFF2-40B4-BE49-F238E27FC236}">
                <a16:creationId xmlns:a16="http://schemas.microsoft.com/office/drawing/2014/main" id="{8A9A776E-BD3C-80A2-8793-3037C1E1BCC4}"/>
              </a:ext>
            </a:extLst>
          </p:cNvPr>
          <p:cNvSpPr>
            <a:spLocks noGrp="1"/>
          </p:cNvSpPr>
          <p:nvPr>
            <p:ph type="dt" sz="half" idx="10"/>
          </p:nvPr>
        </p:nvSpPr>
        <p:spPr>
          <a:xfrm>
            <a:off x="3416531" y="6378349"/>
            <a:ext cx="699857" cy="365125"/>
          </a:xfrm>
        </p:spPr>
        <p:txBody>
          <a:bodyPr/>
          <a:lstStyle/>
          <a:p>
            <a:r>
              <a:rPr lang="en-US" dirty="0"/>
              <a:t>23/06/2025</a:t>
            </a:r>
          </a:p>
        </p:txBody>
      </p:sp>
      <p:sp>
        <p:nvSpPr>
          <p:cNvPr id="20" name="Footer Placeholder 5">
            <a:extLst>
              <a:ext uri="{FF2B5EF4-FFF2-40B4-BE49-F238E27FC236}">
                <a16:creationId xmlns:a16="http://schemas.microsoft.com/office/drawing/2014/main" id="{D1BB1291-FDAD-5522-978A-1A46B6C61CA0}"/>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grpSp>
        <p:nvGrpSpPr>
          <p:cNvPr id="29" name="Group 28">
            <a:extLst>
              <a:ext uri="{FF2B5EF4-FFF2-40B4-BE49-F238E27FC236}">
                <a16:creationId xmlns:a16="http://schemas.microsoft.com/office/drawing/2014/main" id="{ABE1FBDF-855A-CD1C-F7AD-AD92064BBA2D}"/>
              </a:ext>
            </a:extLst>
          </p:cNvPr>
          <p:cNvGrpSpPr/>
          <p:nvPr/>
        </p:nvGrpSpPr>
        <p:grpSpPr>
          <a:xfrm>
            <a:off x="11056925" y="0"/>
            <a:ext cx="1521692" cy="1117421"/>
            <a:chOff x="11069625" y="0"/>
            <a:chExt cx="1334560" cy="980005"/>
          </a:xfrm>
        </p:grpSpPr>
        <p:sp>
          <p:nvSpPr>
            <p:cNvPr id="30" name="Rectangle 29">
              <a:extLst>
                <a:ext uri="{FF2B5EF4-FFF2-40B4-BE49-F238E27FC236}">
                  <a16:creationId xmlns:a16="http://schemas.microsoft.com/office/drawing/2014/main" id="{15F801C5-E234-7C27-696B-4F72EC9E8D8B}"/>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A622712-8C0C-7F9B-87BD-D7AEF80829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3742001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E20D0-DEBD-8C19-1189-FD572BBE47D3}"/>
              </a:ext>
            </a:extLst>
          </p:cNvPr>
          <p:cNvSpPr>
            <a:spLocks noGrp="1"/>
          </p:cNvSpPr>
          <p:nvPr>
            <p:ph type="title"/>
          </p:nvPr>
        </p:nvSpPr>
        <p:spPr/>
        <p:txBody>
          <a:bodyPr/>
          <a:lstStyle/>
          <a:p>
            <a:r>
              <a:rPr lang="en-US" dirty="0"/>
              <a:t>Technology Demonstrators</a:t>
            </a:r>
          </a:p>
        </p:txBody>
      </p:sp>
      <p:sp>
        <p:nvSpPr>
          <p:cNvPr id="6" name="Slide Number Placeholder 5">
            <a:extLst>
              <a:ext uri="{FF2B5EF4-FFF2-40B4-BE49-F238E27FC236}">
                <a16:creationId xmlns:a16="http://schemas.microsoft.com/office/drawing/2014/main" id="{C32A1B7A-2036-429F-7219-9BC43FD51354}"/>
              </a:ext>
            </a:extLst>
          </p:cNvPr>
          <p:cNvSpPr>
            <a:spLocks noGrp="1"/>
          </p:cNvSpPr>
          <p:nvPr>
            <p:ph type="sldNum" sz="quarter" idx="12"/>
          </p:nvPr>
        </p:nvSpPr>
        <p:spPr/>
        <p:txBody>
          <a:bodyPr/>
          <a:lstStyle/>
          <a:p>
            <a:fld id="{36B5EA5A-BC32-A742-B11B-8E7414D5B535}" type="slidenum">
              <a:rPr lang="en-US" smtClean="0"/>
              <a:pPr/>
              <a:t>29</a:t>
            </a:fld>
            <a:endParaRPr lang="en-US" dirty="0"/>
          </a:p>
        </p:txBody>
      </p:sp>
      <p:sp>
        <p:nvSpPr>
          <p:cNvPr id="55" name="Rectangle 54">
            <a:extLst>
              <a:ext uri="{FF2B5EF4-FFF2-40B4-BE49-F238E27FC236}">
                <a16:creationId xmlns:a16="http://schemas.microsoft.com/office/drawing/2014/main" id="{CBA9A732-9C88-1033-1D80-216A109796CA}"/>
              </a:ext>
            </a:extLst>
          </p:cNvPr>
          <p:cNvSpPr/>
          <p:nvPr/>
        </p:nvSpPr>
        <p:spPr>
          <a:xfrm>
            <a:off x="8014302" y="0"/>
            <a:ext cx="4177698" cy="1230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6E58B7BC-46B5-0506-6692-7765F63D25AB}"/>
              </a:ext>
            </a:extLst>
          </p:cNvPr>
          <p:cNvGrpSpPr/>
          <p:nvPr/>
        </p:nvGrpSpPr>
        <p:grpSpPr>
          <a:xfrm>
            <a:off x="5997054" y="318035"/>
            <a:ext cx="6150625" cy="5465650"/>
            <a:chOff x="764770" y="-933524"/>
            <a:chExt cx="8412261" cy="7475414"/>
          </a:xfrm>
        </p:grpSpPr>
        <p:pic>
          <p:nvPicPr>
            <p:cNvPr id="7" name="Picture 6" descr="A chart of a project&#10;&#10;AI-generated content may be incorrect.">
              <a:extLst>
                <a:ext uri="{FF2B5EF4-FFF2-40B4-BE49-F238E27FC236}">
                  <a16:creationId xmlns:a16="http://schemas.microsoft.com/office/drawing/2014/main" id="{733EC1F5-2BF7-EBC9-0B2B-BE8C756C7C3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4770" y="1439335"/>
              <a:ext cx="8412261" cy="5047463"/>
            </a:xfrm>
            <a:prstGeom prst="rect">
              <a:avLst/>
            </a:prstGeom>
          </p:spPr>
        </p:pic>
        <p:grpSp>
          <p:nvGrpSpPr>
            <p:cNvPr id="8" name="Group 7">
              <a:extLst>
                <a:ext uri="{FF2B5EF4-FFF2-40B4-BE49-F238E27FC236}">
                  <a16:creationId xmlns:a16="http://schemas.microsoft.com/office/drawing/2014/main" id="{D74BB10B-0E92-E8B9-DA24-ED492D565757}"/>
                </a:ext>
              </a:extLst>
            </p:cNvPr>
            <p:cNvGrpSpPr/>
            <p:nvPr/>
          </p:nvGrpSpPr>
          <p:grpSpPr>
            <a:xfrm>
              <a:off x="2633333" y="-933524"/>
              <a:ext cx="2073930" cy="7475414"/>
              <a:chOff x="2383718" y="-826669"/>
              <a:chExt cx="2073930" cy="7475414"/>
            </a:xfrm>
          </p:grpSpPr>
          <p:cxnSp>
            <p:nvCxnSpPr>
              <p:cNvPr id="9" name="Straight Connector 8">
                <a:extLst>
                  <a:ext uri="{FF2B5EF4-FFF2-40B4-BE49-F238E27FC236}">
                    <a16:creationId xmlns:a16="http://schemas.microsoft.com/office/drawing/2014/main" id="{C9D8C51B-6CBB-8387-095C-F5628D28D0FE}"/>
                  </a:ext>
                </a:extLst>
              </p:cNvPr>
              <p:cNvCxnSpPr>
                <a:cxnSpLocks/>
              </p:cNvCxnSpPr>
              <p:nvPr/>
            </p:nvCxnSpPr>
            <p:spPr>
              <a:xfrm>
                <a:off x="3798570" y="1802425"/>
                <a:ext cx="0" cy="4846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604965B-F1EF-32C9-9D14-E9617BA0EF1C}"/>
                  </a:ext>
                </a:extLst>
              </p:cNvPr>
              <p:cNvSpPr txBox="1"/>
              <p:nvPr/>
            </p:nvSpPr>
            <p:spPr>
              <a:xfrm rot="16200000">
                <a:off x="2541176" y="231682"/>
                <a:ext cx="2537651" cy="420949"/>
              </a:xfrm>
              <a:prstGeom prst="rect">
                <a:avLst/>
              </a:prstGeom>
              <a:noFill/>
            </p:spPr>
            <p:txBody>
              <a:bodyPr wrap="square" rtlCol="0">
                <a:spAutoFit/>
              </a:bodyPr>
              <a:lstStyle/>
              <a:p>
                <a:r>
                  <a:rPr lang="en-US" sz="1400" dirty="0">
                    <a:solidFill>
                      <a:srgbClr val="FF0000"/>
                    </a:solidFill>
                  </a:rPr>
                  <a:t>Technology R&amp;D</a:t>
                </a:r>
              </a:p>
            </p:txBody>
          </p:sp>
          <p:sp>
            <p:nvSpPr>
              <p:cNvPr id="11" name="Triangle 10">
                <a:extLst>
                  <a:ext uri="{FF2B5EF4-FFF2-40B4-BE49-F238E27FC236}">
                    <a16:creationId xmlns:a16="http://schemas.microsoft.com/office/drawing/2014/main" id="{0A534FF6-7DAF-439F-E07D-52F7A79D1EA8}"/>
                  </a:ext>
                </a:extLst>
              </p:cNvPr>
              <p:cNvSpPr/>
              <p:nvPr/>
            </p:nvSpPr>
            <p:spPr>
              <a:xfrm>
                <a:off x="2903225" y="1836715"/>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riangle 11">
                <a:extLst>
                  <a:ext uri="{FF2B5EF4-FFF2-40B4-BE49-F238E27FC236}">
                    <a16:creationId xmlns:a16="http://schemas.microsoft.com/office/drawing/2014/main" id="{9B9EC4D0-AE48-B44A-A78C-F29C6C873F16}"/>
                  </a:ext>
                </a:extLst>
              </p:cNvPr>
              <p:cNvSpPr/>
              <p:nvPr/>
            </p:nvSpPr>
            <p:spPr>
              <a:xfrm>
                <a:off x="2392305" y="2452860"/>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riangle 12">
                <a:extLst>
                  <a:ext uri="{FF2B5EF4-FFF2-40B4-BE49-F238E27FC236}">
                    <a16:creationId xmlns:a16="http://schemas.microsoft.com/office/drawing/2014/main" id="{509E9640-B2EE-0328-F407-6E6C36AA648B}"/>
                  </a:ext>
                </a:extLst>
              </p:cNvPr>
              <p:cNvSpPr/>
              <p:nvPr/>
            </p:nvSpPr>
            <p:spPr>
              <a:xfrm>
                <a:off x="2943949" y="3107537"/>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riangle 13">
                <a:extLst>
                  <a:ext uri="{FF2B5EF4-FFF2-40B4-BE49-F238E27FC236}">
                    <a16:creationId xmlns:a16="http://schemas.microsoft.com/office/drawing/2014/main" id="{DDC94E0F-222E-1F8F-DE44-4F4F49233143}"/>
                  </a:ext>
                </a:extLst>
              </p:cNvPr>
              <p:cNvSpPr/>
              <p:nvPr/>
            </p:nvSpPr>
            <p:spPr>
              <a:xfrm>
                <a:off x="2400889" y="3581911"/>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riangle 14">
                <a:extLst>
                  <a:ext uri="{FF2B5EF4-FFF2-40B4-BE49-F238E27FC236}">
                    <a16:creationId xmlns:a16="http://schemas.microsoft.com/office/drawing/2014/main" id="{D5439EFA-8B6D-DFC9-CE45-4ADD914E2ACE}"/>
                  </a:ext>
                </a:extLst>
              </p:cNvPr>
              <p:cNvSpPr/>
              <p:nvPr/>
            </p:nvSpPr>
            <p:spPr>
              <a:xfrm>
                <a:off x="3480568" y="4313860"/>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riangle 15">
                <a:extLst>
                  <a:ext uri="{FF2B5EF4-FFF2-40B4-BE49-F238E27FC236}">
                    <a16:creationId xmlns:a16="http://schemas.microsoft.com/office/drawing/2014/main" id="{8BE41262-CC02-2E53-10BE-D2FE4B2C83AA}"/>
                  </a:ext>
                </a:extLst>
              </p:cNvPr>
              <p:cNvSpPr/>
              <p:nvPr/>
            </p:nvSpPr>
            <p:spPr>
              <a:xfrm>
                <a:off x="2383718" y="4723840"/>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riangle 16">
                <a:extLst>
                  <a:ext uri="{FF2B5EF4-FFF2-40B4-BE49-F238E27FC236}">
                    <a16:creationId xmlns:a16="http://schemas.microsoft.com/office/drawing/2014/main" id="{1BF3F77F-48DF-C520-E5FB-B62705328BF8}"/>
                  </a:ext>
                </a:extLst>
              </p:cNvPr>
              <p:cNvSpPr/>
              <p:nvPr/>
            </p:nvSpPr>
            <p:spPr>
              <a:xfrm>
                <a:off x="4274768" y="5829278"/>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riangle 17">
                <a:extLst>
                  <a:ext uri="{FF2B5EF4-FFF2-40B4-BE49-F238E27FC236}">
                    <a16:creationId xmlns:a16="http://schemas.microsoft.com/office/drawing/2014/main" id="{DE100994-A9B6-1231-B86D-BBCC87FBF90B}"/>
                  </a:ext>
                </a:extLst>
              </p:cNvPr>
              <p:cNvSpPr/>
              <p:nvPr/>
            </p:nvSpPr>
            <p:spPr>
              <a:xfrm>
                <a:off x="2662763" y="5840009"/>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9" name="Group 18">
              <a:extLst>
                <a:ext uri="{FF2B5EF4-FFF2-40B4-BE49-F238E27FC236}">
                  <a16:creationId xmlns:a16="http://schemas.microsoft.com/office/drawing/2014/main" id="{AE191600-EC28-4B7B-0A96-698F3E9F5371}"/>
                </a:ext>
              </a:extLst>
            </p:cNvPr>
            <p:cNvGrpSpPr/>
            <p:nvPr/>
          </p:nvGrpSpPr>
          <p:grpSpPr>
            <a:xfrm>
              <a:off x="2886681" y="-6774"/>
              <a:ext cx="3383277" cy="6548664"/>
              <a:chOff x="2121910" y="100081"/>
              <a:chExt cx="3383277" cy="6548664"/>
            </a:xfrm>
          </p:grpSpPr>
          <p:sp>
            <p:nvSpPr>
              <p:cNvPr id="20" name="Triangle 19">
                <a:extLst>
                  <a:ext uri="{FF2B5EF4-FFF2-40B4-BE49-F238E27FC236}">
                    <a16:creationId xmlns:a16="http://schemas.microsoft.com/office/drawing/2014/main" id="{9701746D-6C5D-E95E-F5C2-16741648F971}"/>
                  </a:ext>
                </a:extLst>
              </p:cNvPr>
              <p:cNvSpPr/>
              <p:nvPr/>
            </p:nvSpPr>
            <p:spPr>
              <a:xfrm>
                <a:off x="2121910" y="3721331"/>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riangle 20">
                <a:extLst>
                  <a:ext uri="{FF2B5EF4-FFF2-40B4-BE49-F238E27FC236}">
                    <a16:creationId xmlns:a16="http://schemas.microsoft.com/office/drawing/2014/main" id="{C685B797-C3C0-42DE-0CCF-3BC60696E892}"/>
                  </a:ext>
                </a:extLst>
              </p:cNvPr>
              <p:cNvSpPr/>
              <p:nvPr/>
            </p:nvSpPr>
            <p:spPr>
              <a:xfrm>
                <a:off x="2400952" y="4992052"/>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id="{AC6A05E8-8E2E-0875-9F32-490424D33D32}"/>
                  </a:ext>
                </a:extLst>
              </p:cNvPr>
              <p:cNvGrpSpPr/>
              <p:nvPr/>
            </p:nvGrpSpPr>
            <p:grpSpPr>
              <a:xfrm>
                <a:off x="2924694" y="100081"/>
                <a:ext cx="2580493" cy="6548664"/>
                <a:chOff x="3439850" y="100081"/>
                <a:chExt cx="2580493" cy="6548664"/>
              </a:xfrm>
            </p:grpSpPr>
            <p:cxnSp>
              <p:nvCxnSpPr>
                <p:cNvPr id="23" name="Straight Connector 22">
                  <a:extLst>
                    <a:ext uri="{FF2B5EF4-FFF2-40B4-BE49-F238E27FC236}">
                      <a16:creationId xmlns:a16="http://schemas.microsoft.com/office/drawing/2014/main" id="{2A986155-16E0-CA3A-627C-0517BD0B9A5A}"/>
                    </a:ext>
                  </a:extLst>
                </p:cNvPr>
                <p:cNvCxnSpPr>
                  <a:cxnSpLocks/>
                </p:cNvCxnSpPr>
                <p:nvPr/>
              </p:nvCxnSpPr>
              <p:spPr>
                <a:xfrm>
                  <a:off x="5132070" y="1802425"/>
                  <a:ext cx="0" cy="484632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D7C6C2F-F0BB-B634-31FF-C1FACE8DB835}"/>
                    </a:ext>
                  </a:extLst>
                </p:cNvPr>
                <p:cNvSpPr txBox="1"/>
                <p:nvPr/>
              </p:nvSpPr>
              <p:spPr>
                <a:xfrm rot="16200000">
                  <a:off x="4373120" y="695874"/>
                  <a:ext cx="1540769" cy="349183"/>
                </a:xfrm>
                <a:prstGeom prst="rect">
                  <a:avLst/>
                </a:prstGeom>
                <a:noFill/>
              </p:spPr>
              <p:txBody>
                <a:bodyPr wrap="none" rtlCol="0">
                  <a:spAutoFit/>
                </a:bodyPr>
                <a:lstStyle/>
                <a:p>
                  <a:pPr algn="ctr"/>
                  <a:r>
                    <a:rPr lang="en-US" sz="1400" dirty="0">
                      <a:solidFill>
                        <a:srgbClr val="7030A0"/>
                      </a:solidFill>
                    </a:rPr>
                    <a:t>Demonstrators</a:t>
                  </a:r>
                </a:p>
              </p:txBody>
            </p:sp>
            <p:sp>
              <p:nvSpPr>
                <p:cNvPr id="25" name="Triangle 24">
                  <a:extLst>
                    <a:ext uri="{FF2B5EF4-FFF2-40B4-BE49-F238E27FC236}">
                      <a16:creationId xmlns:a16="http://schemas.microsoft.com/office/drawing/2014/main" id="{8C3BAB41-55A1-BDE8-13EF-D068F265CE7C}"/>
                    </a:ext>
                  </a:extLst>
                </p:cNvPr>
                <p:cNvSpPr/>
                <p:nvPr/>
              </p:nvSpPr>
              <p:spPr>
                <a:xfrm>
                  <a:off x="3866997" y="1989115"/>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riangle 25">
                  <a:extLst>
                    <a:ext uri="{FF2B5EF4-FFF2-40B4-BE49-F238E27FC236}">
                      <a16:creationId xmlns:a16="http://schemas.microsoft.com/office/drawing/2014/main" id="{E9949324-E46C-4A96-E4C2-6B49BFE5014A}"/>
                    </a:ext>
                  </a:extLst>
                </p:cNvPr>
                <p:cNvSpPr/>
                <p:nvPr/>
              </p:nvSpPr>
              <p:spPr>
                <a:xfrm>
                  <a:off x="3439850" y="2592276"/>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riangle 26">
                  <a:extLst>
                    <a:ext uri="{FF2B5EF4-FFF2-40B4-BE49-F238E27FC236}">
                      <a16:creationId xmlns:a16="http://schemas.microsoft.com/office/drawing/2014/main" id="{31E79451-AA93-B11E-15EA-5D8EE73258AF}"/>
                    </a:ext>
                  </a:extLst>
                </p:cNvPr>
                <p:cNvSpPr/>
                <p:nvPr/>
              </p:nvSpPr>
              <p:spPr>
                <a:xfrm>
                  <a:off x="4274829" y="3272714"/>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Triangle 27">
                  <a:extLst>
                    <a:ext uri="{FF2B5EF4-FFF2-40B4-BE49-F238E27FC236}">
                      <a16:creationId xmlns:a16="http://schemas.microsoft.com/office/drawing/2014/main" id="{3FB52896-5258-86CE-6E82-324F16084146}"/>
                    </a:ext>
                  </a:extLst>
                </p:cNvPr>
                <p:cNvSpPr/>
                <p:nvPr/>
              </p:nvSpPr>
              <p:spPr>
                <a:xfrm>
                  <a:off x="4270535" y="4453282"/>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Triangle 28">
                  <a:extLst>
                    <a:ext uri="{FF2B5EF4-FFF2-40B4-BE49-F238E27FC236}">
                      <a16:creationId xmlns:a16="http://schemas.microsoft.com/office/drawing/2014/main" id="{5EE94B10-7E89-9A3D-60AB-E7941CE377B5}"/>
                    </a:ext>
                  </a:extLst>
                </p:cNvPr>
                <p:cNvSpPr/>
                <p:nvPr/>
              </p:nvSpPr>
              <p:spPr>
                <a:xfrm>
                  <a:off x="5837463" y="5968704"/>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Triangle 29">
                  <a:extLst>
                    <a:ext uri="{FF2B5EF4-FFF2-40B4-BE49-F238E27FC236}">
                      <a16:creationId xmlns:a16="http://schemas.microsoft.com/office/drawing/2014/main" id="{CD2548E3-4B13-9A26-6892-6312B8EC7AF6}"/>
                    </a:ext>
                  </a:extLst>
                </p:cNvPr>
                <p:cNvSpPr/>
                <p:nvPr/>
              </p:nvSpPr>
              <p:spPr>
                <a:xfrm>
                  <a:off x="3800454" y="5979436"/>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nvGrpSpPr>
            <p:cNvPr id="31" name="Group 30">
              <a:extLst>
                <a:ext uri="{FF2B5EF4-FFF2-40B4-BE49-F238E27FC236}">
                  <a16:creationId xmlns:a16="http://schemas.microsoft.com/office/drawing/2014/main" id="{CC05C302-6A85-4CE4-F792-7C04D2AD86CD}"/>
                </a:ext>
              </a:extLst>
            </p:cNvPr>
            <p:cNvGrpSpPr/>
            <p:nvPr/>
          </p:nvGrpSpPr>
          <p:grpSpPr>
            <a:xfrm>
              <a:off x="3425438" y="-356115"/>
              <a:ext cx="3947805" cy="6898005"/>
              <a:chOff x="2660667" y="-249260"/>
              <a:chExt cx="3947805" cy="6898005"/>
            </a:xfrm>
          </p:grpSpPr>
          <p:sp>
            <p:nvSpPr>
              <p:cNvPr id="32" name="TextBox 31">
                <a:extLst>
                  <a:ext uri="{FF2B5EF4-FFF2-40B4-BE49-F238E27FC236}">
                    <a16:creationId xmlns:a16="http://schemas.microsoft.com/office/drawing/2014/main" id="{2C41BDD4-06A1-6B51-C9F8-26CE9B1A5A24}"/>
                  </a:ext>
                </a:extLst>
              </p:cNvPr>
              <p:cNvSpPr txBox="1"/>
              <p:nvPr/>
            </p:nvSpPr>
            <p:spPr>
              <a:xfrm rot="16200000">
                <a:off x="4460442" y="373057"/>
                <a:ext cx="1960245" cy="715612"/>
              </a:xfrm>
              <a:prstGeom prst="rect">
                <a:avLst/>
              </a:prstGeom>
              <a:noFill/>
            </p:spPr>
            <p:txBody>
              <a:bodyPr wrap="square" rtlCol="0">
                <a:spAutoFit/>
              </a:bodyPr>
              <a:lstStyle/>
              <a:p>
                <a:r>
                  <a:rPr lang="en-US" sz="1400" dirty="0">
                    <a:solidFill>
                      <a:srgbClr val="0070C0"/>
                    </a:solidFill>
                  </a:rPr>
                  <a:t>Prototypes and Industrialization</a:t>
                </a:r>
              </a:p>
            </p:txBody>
          </p:sp>
          <p:grpSp>
            <p:nvGrpSpPr>
              <p:cNvPr id="33" name="Group 32">
                <a:extLst>
                  <a:ext uri="{FF2B5EF4-FFF2-40B4-BE49-F238E27FC236}">
                    <a16:creationId xmlns:a16="http://schemas.microsoft.com/office/drawing/2014/main" id="{77331B54-B3CD-36D6-E46F-791C7FA00170}"/>
                  </a:ext>
                </a:extLst>
              </p:cNvPr>
              <p:cNvGrpSpPr/>
              <p:nvPr/>
            </p:nvGrpSpPr>
            <p:grpSpPr>
              <a:xfrm>
                <a:off x="2660667" y="1802425"/>
                <a:ext cx="3947805" cy="4846320"/>
                <a:chOff x="3175823" y="1802425"/>
                <a:chExt cx="3947805" cy="4846320"/>
              </a:xfrm>
            </p:grpSpPr>
            <p:cxnSp>
              <p:nvCxnSpPr>
                <p:cNvPr id="34" name="Straight Connector 33">
                  <a:extLst>
                    <a:ext uri="{FF2B5EF4-FFF2-40B4-BE49-F238E27FC236}">
                      <a16:creationId xmlns:a16="http://schemas.microsoft.com/office/drawing/2014/main" id="{CA472AC7-7B17-FCB4-EC6A-8AFCE1833473}"/>
                    </a:ext>
                  </a:extLst>
                </p:cNvPr>
                <p:cNvCxnSpPr>
                  <a:cxnSpLocks/>
                </p:cNvCxnSpPr>
                <p:nvPr/>
              </p:nvCxnSpPr>
              <p:spPr>
                <a:xfrm>
                  <a:off x="5935976" y="1802425"/>
                  <a:ext cx="0" cy="484632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35" name="Triangle 34">
                  <a:extLst>
                    <a:ext uri="{FF2B5EF4-FFF2-40B4-BE49-F238E27FC236}">
                      <a16:creationId xmlns:a16="http://schemas.microsoft.com/office/drawing/2014/main" id="{13856D3E-6741-EBCB-171E-59710C818CAD}"/>
                    </a:ext>
                  </a:extLst>
                </p:cNvPr>
                <p:cNvSpPr/>
                <p:nvPr/>
              </p:nvSpPr>
              <p:spPr>
                <a:xfrm>
                  <a:off x="4534553" y="2128636"/>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riangle 35">
                  <a:extLst>
                    <a:ext uri="{FF2B5EF4-FFF2-40B4-BE49-F238E27FC236}">
                      <a16:creationId xmlns:a16="http://schemas.microsoft.com/office/drawing/2014/main" id="{928DAB44-D6F5-3096-9BAD-4DD5D88D52E8}"/>
                    </a:ext>
                  </a:extLst>
                </p:cNvPr>
                <p:cNvSpPr/>
                <p:nvPr/>
              </p:nvSpPr>
              <p:spPr>
                <a:xfrm>
                  <a:off x="4802864" y="3375741"/>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Triangle 36">
                  <a:extLst>
                    <a:ext uri="{FF2B5EF4-FFF2-40B4-BE49-F238E27FC236}">
                      <a16:creationId xmlns:a16="http://schemas.microsoft.com/office/drawing/2014/main" id="{FBDF6580-2712-7A2A-822A-CC348BFB7942}"/>
                    </a:ext>
                  </a:extLst>
                </p:cNvPr>
                <p:cNvSpPr/>
                <p:nvPr/>
              </p:nvSpPr>
              <p:spPr>
                <a:xfrm>
                  <a:off x="4066622" y="2716772"/>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Triangle 37">
                  <a:extLst>
                    <a:ext uri="{FF2B5EF4-FFF2-40B4-BE49-F238E27FC236}">
                      <a16:creationId xmlns:a16="http://schemas.microsoft.com/office/drawing/2014/main" id="{AF881E07-481C-149B-A4E5-F29C5608D3B4}"/>
                    </a:ext>
                  </a:extLst>
                </p:cNvPr>
                <p:cNvSpPr/>
                <p:nvPr/>
              </p:nvSpPr>
              <p:spPr>
                <a:xfrm>
                  <a:off x="3175823" y="3864046"/>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riangle 38">
                  <a:extLst>
                    <a:ext uri="{FF2B5EF4-FFF2-40B4-BE49-F238E27FC236}">
                      <a16:creationId xmlns:a16="http://schemas.microsoft.com/office/drawing/2014/main" id="{E046E661-EB44-FCDE-316F-CEA41699943A}"/>
                    </a:ext>
                  </a:extLst>
                </p:cNvPr>
                <p:cNvSpPr/>
                <p:nvPr/>
              </p:nvSpPr>
              <p:spPr>
                <a:xfrm>
                  <a:off x="4796414" y="4595997"/>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Triangle 39">
                  <a:extLst>
                    <a:ext uri="{FF2B5EF4-FFF2-40B4-BE49-F238E27FC236}">
                      <a16:creationId xmlns:a16="http://schemas.microsoft.com/office/drawing/2014/main" id="{AD49BFC1-D589-29DD-CE1D-5AF4D6F8C3F1}"/>
                    </a:ext>
                  </a:extLst>
                </p:cNvPr>
                <p:cNvSpPr/>
                <p:nvPr/>
              </p:nvSpPr>
              <p:spPr>
                <a:xfrm>
                  <a:off x="3467744" y="5134767"/>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Triangle 40">
                  <a:extLst>
                    <a:ext uri="{FF2B5EF4-FFF2-40B4-BE49-F238E27FC236}">
                      <a16:creationId xmlns:a16="http://schemas.microsoft.com/office/drawing/2014/main" id="{E043C9E8-D28D-04D7-25C5-9E988E83CFC1}"/>
                    </a:ext>
                  </a:extLst>
                </p:cNvPr>
                <p:cNvSpPr/>
                <p:nvPr/>
              </p:nvSpPr>
              <p:spPr>
                <a:xfrm>
                  <a:off x="4521666" y="6111415"/>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riangle 41">
                  <a:extLst>
                    <a:ext uri="{FF2B5EF4-FFF2-40B4-BE49-F238E27FC236}">
                      <a16:creationId xmlns:a16="http://schemas.microsoft.com/office/drawing/2014/main" id="{77CF5FFB-C71F-E712-7E98-E7D754B517ED}"/>
                    </a:ext>
                  </a:extLst>
                </p:cNvPr>
                <p:cNvSpPr/>
                <p:nvPr/>
              </p:nvSpPr>
              <p:spPr>
                <a:xfrm>
                  <a:off x="6940748" y="6135025"/>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nvGrpSpPr>
            <p:cNvPr id="43" name="Group 42">
              <a:extLst>
                <a:ext uri="{FF2B5EF4-FFF2-40B4-BE49-F238E27FC236}">
                  <a16:creationId xmlns:a16="http://schemas.microsoft.com/office/drawing/2014/main" id="{2EEC9854-09D3-9919-ED8D-DCC37D28DD46}"/>
                </a:ext>
              </a:extLst>
            </p:cNvPr>
            <p:cNvGrpSpPr/>
            <p:nvPr/>
          </p:nvGrpSpPr>
          <p:grpSpPr>
            <a:xfrm>
              <a:off x="5850966" y="-70240"/>
              <a:ext cx="2848809" cy="6592785"/>
              <a:chOff x="5601351" y="36615"/>
              <a:chExt cx="2848809" cy="6592785"/>
            </a:xfrm>
          </p:grpSpPr>
          <p:cxnSp>
            <p:nvCxnSpPr>
              <p:cNvPr id="44" name="Straight Connector 43">
                <a:extLst>
                  <a:ext uri="{FF2B5EF4-FFF2-40B4-BE49-F238E27FC236}">
                    <a16:creationId xmlns:a16="http://schemas.microsoft.com/office/drawing/2014/main" id="{CE3A5427-AEE8-CA61-210F-63641B4EE815}"/>
                  </a:ext>
                </a:extLst>
              </p:cNvPr>
              <p:cNvCxnSpPr>
                <a:cxnSpLocks/>
              </p:cNvCxnSpPr>
              <p:nvPr/>
            </p:nvCxnSpPr>
            <p:spPr>
              <a:xfrm>
                <a:off x="8085507" y="1783080"/>
                <a:ext cx="0" cy="484632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7A665533-03FB-8E51-0DBC-8E8A1C53EB03}"/>
                  </a:ext>
                </a:extLst>
              </p:cNvPr>
              <p:cNvSpPr txBox="1"/>
              <p:nvPr/>
            </p:nvSpPr>
            <p:spPr>
              <a:xfrm rot="16200000">
                <a:off x="7298686" y="663325"/>
                <a:ext cx="1674369" cy="420949"/>
              </a:xfrm>
              <a:prstGeom prst="rect">
                <a:avLst/>
              </a:prstGeom>
              <a:noFill/>
            </p:spPr>
            <p:txBody>
              <a:bodyPr wrap="square" rtlCol="0">
                <a:spAutoFit/>
              </a:bodyPr>
              <a:lstStyle/>
              <a:p>
                <a:r>
                  <a:rPr lang="en-US" sz="1400" dirty="0"/>
                  <a:t>Production</a:t>
                </a:r>
              </a:p>
            </p:txBody>
          </p:sp>
          <p:sp>
            <p:nvSpPr>
              <p:cNvPr id="46" name="Triangle 45">
                <a:extLst>
                  <a:ext uri="{FF2B5EF4-FFF2-40B4-BE49-F238E27FC236}">
                    <a16:creationId xmlns:a16="http://schemas.microsoft.com/office/drawing/2014/main" id="{A1BBD90A-85F9-1B39-BE91-7150F604B380}"/>
                  </a:ext>
                </a:extLst>
              </p:cNvPr>
              <p:cNvSpPr/>
              <p:nvPr/>
            </p:nvSpPr>
            <p:spPr>
              <a:xfrm>
                <a:off x="5601351" y="2281036"/>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Triangle 46">
                <a:extLst>
                  <a:ext uri="{FF2B5EF4-FFF2-40B4-BE49-F238E27FC236}">
                    <a16:creationId xmlns:a16="http://schemas.microsoft.com/office/drawing/2014/main" id="{253DC502-0E27-0AAD-696E-535346A70CF1}"/>
                  </a:ext>
                </a:extLst>
              </p:cNvPr>
              <p:cNvSpPr/>
              <p:nvPr/>
            </p:nvSpPr>
            <p:spPr>
              <a:xfrm>
                <a:off x="6114362" y="3000108"/>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Triangle 47">
                <a:extLst>
                  <a:ext uri="{FF2B5EF4-FFF2-40B4-BE49-F238E27FC236}">
                    <a16:creationId xmlns:a16="http://schemas.microsoft.com/office/drawing/2014/main" id="{38B74079-5262-8FA5-BCF3-1C4C90B409ED}"/>
                  </a:ext>
                </a:extLst>
              </p:cNvPr>
              <p:cNvSpPr/>
              <p:nvPr/>
            </p:nvSpPr>
            <p:spPr>
              <a:xfrm>
                <a:off x="6369794" y="3654785"/>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Triangle 48">
                <a:extLst>
                  <a:ext uri="{FF2B5EF4-FFF2-40B4-BE49-F238E27FC236}">
                    <a16:creationId xmlns:a16="http://schemas.microsoft.com/office/drawing/2014/main" id="{1A71A210-4978-CF01-F49A-B80416E0DD9C}"/>
                  </a:ext>
                </a:extLst>
              </p:cNvPr>
              <p:cNvSpPr/>
              <p:nvPr/>
            </p:nvSpPr>
            <p:spPr>
              <a:xfrm>
                <a:off x="6148705" y="4129159"/>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Triangle 49">
                <a:extLst>
                  <a:ext uri="{FF2B5EF4-FFF2-40B4-BE49-F238E27FC236}">
                    <a16:creationId xmlns:a16="http://schemas.microsoft.com/office/drawing/2014/main" id="{491030C0-7F08-F656-2892-6C7CE0BA4983}"/>
                  </a:ext>
                </a:extLst>
              </p:cNvPr>
              <p:cNvSpPr/>
              <p:nvPr/>
            </p:nvSpPr>
            <p:spPr>
              <a:xfrm>
                <a:off x="7447324" y="4873989"/>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Triangle 50">
                <a:extLst>
                  <a:ext uri="{FF2B5EF4-FFF2-40B4-BE49-F238E27FC236}">
                    <a16:creationId xmlns:a16="http://schemas.microsoft.com/office/drawing/2014/main" id="{931A88BA-A0EE-54DA-E280-EF1AB8338827}"/>
                  </a:ext>
                </a:extLst>
              </p:cNvPr>
              <p:cNvSpPr/>
              <p:nvPr/>
            </p:nvSpPr>
            <p:spPr>
              <a:xfrm>
                <a:off x="6131533" y="5438512"/>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riangle 51">
                <a:extLst>
                  <a:ext uri="{FF2B5EF4-FFF2-40B4-BE49-F238E27FC236}">
                    <a16:creationId xmlns:a16="http://schemas.microsoft.com/office/drawing/2014/main" id="{2983924A-9456-27A6-26F5-7FB2D8930A81}"/>
                  </a:ext>
                </a:extLst>
              </p:cNvPr>
              <p:cNvSpPr/>
              <p:nvPr/>
            </p:nvSpPr>
            <p:spPr>
              <a:xfrm>
                <a:off x="8267280" y="6402281"/>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Triangle 52">
                <a:extLst>
                  <a:ext uri="{FF2B5EF4-FFF2-40B4-BE49-F238E27FC236}">
                    <a16:creationId xmlns:a16="http://schemas.microsoft.com/office/drawing/2014/main" id="{16DC1C8C-8469-78AD-8DD2-4B01C260523C}"/>
                  </a:ext>
                </a:extLst>
              </p:cNvPr>
              <p:cNvSpPr/>
              <p:nvPr/>
            </p:nvSpPr>
            <p:spPr>
              <a:xfrm>
                <a:off x="6127240" y="6413012"/>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57" name="TextBox 56">
            <a:extLst>
              <a:ext uri="{FF2B5EF4-FFF2-40B4-BE49-F238E27FC236}">
                <a16:creationId xmlns:a16="http://schemas.microsoft.com/office/drawing/2014/main" id="{E61F713F-E099-E49E-909F-BB9D578FD302}"/>
              </a:ext>
            </a:extLst>
          </p:cNvPr>
          <p:cNvSpPr txBox="1"/>
          <p:nvPr/>
        </p:nvSpPr>
        <p:spPr>
          <a:xfrm>
            <a:off x="1721570" y="962950"/>
            <a:ext cx="6971594" cy="954107"/>
          </a:xfrm>
          <a:prstGeom prst="rect">
            <a:avLst/>
          </a:prstGeom>
          <a:noFill/>
        </p:spPr>
        <p:txBody>
          <a:bodyPr wrap="square" rtlCol="0">
            <a:spAutoFit/>
          </a:bodyPr>
          <a:lstStyle/>
          <a:p>
            <a:r>
              <a:rPr lang="en-US" sz="1400" b="1" u="none" strike="noStrike" dirty="0">
                <a:effectLst/>
              </a:rPr>
              <a:t>Target solenoid model coil (20@20)</a:t>
            </a:r>
            <a:endParaRPr lang="en-US" sz="1400" u="none" strike="noStrike" dirty="0">
              <a:effectLst/>
            </a:endParaRPr>
          </a:p>
          <a:p>
            <a:r>
              <a:rPr lang="en-US" sz="1400" u="none" strike="noStrike" dirty="0">
                <a:effectLst/>
              </a:rPr>
              <a:t>Objectives: Generate a bore field of 20 T, </a:t>
            </a:r>
            <a:br>
              <a:rPr lang="en-US" sz="1400" u="none" strike="noStrike" dirty="0">
                <a:effectLst/>
              </a:rPr>
            </a:br>
            <a:r>
              <a:rPr lang="en-US" sz="1400" u="none" strike="noStrike" dirty="0">
                <a:effectLst/>
              </a:rPr>
              <a:t>and operating at a temperature of 20 K. </a:t>
            </a:r>
          </a:p>
          <a:p>
            <a:r>
              <a:rPr lang="en-US" sz="1400" b="0" i="0" dirty="0">
                <a:solidFill>
                  <a:srgbClr val="000000"/>
                </a:solidFill>
                <a:latin typeface="Aptos Narrow" panose="020B0004020202020204" pitchFamily="34" charset="0"/>
              </a:rPr>
              <a:t>Time: 2033</a:t>
            </a:r>
          </a:p>
        </p:txBody>
      </p:sp>
      <p:sp>
        <p:nvSpPr>
          <p:cNvPr id="59" name="TextBox 58">
            <a:extLst>
              <a:ext uri="{FF2B5EF4-FFF2-40B4-BE49-F238E27FC236}">
                <a16:creationId xmlns:a16="http://schemas.microsoft.com/office/drawing/2014/main" id="{22849E99-EE5E-ABF9-CEF7-476957C6F6C6}"/>
              </a:ext>
            </a:extLst>
          </p:cNvPr>
          <p:cNvSpPr txBox="1"/>
          <p:nvPr/>
        </p:nvSpPr>
        <p:spPr>
          <a:xfrm>
            <a:off x="1721571" y="1923832"/>
            <a:ext cx="6356032" cy="954107"/>
          </a:xfrm>
          <a:prstGeom prst="rect">
            <a:avLst/>
          </a:prstGeom>
          <a:noFill/>
        </p:spPr>
        <p:txBody>
          <a:bodyPr wrap="square" rtlCol="0">
            <a:spAutoFit/>
          </a:bodyPr>
          <a:lstStyle/>
          <a:p>
            <a:r>
              <a:rPr lang="en-US" sz="1400" b="1" u="none" strike="noStrike" dirty="0">
                <a:effectLst/>
              </a:rPr>
              <a:t>Split Solenoid integration for 6D cooling cell (SOLID)</a:t>
            </a:r>
            <a:endParaRPr lang="en-US" sz="1400" u="none" strike="noStrike" dirty="0">
              <a:effectLst/>
            </a:endParaRPr>
          </a:p>
          <a:p>
            <a:r>
              <a:rPr lang="en-US" sz="1400" u="none" strike="noStrike" dirty="0">
                <a:effectLst/>
              </a:rPr>
              <a:t>Objectives: Demonstrator of HTS split solenoid </a:t>
            </a:r>
            <a:br>
              <a:rPr lang="en-US" sz="1400" u="none" strike="noStrike" dirty="0">
                <a:effectLst/>
              </a:rPr>
            </a:br>
            <a:r>
              <a:rPr lang="en-US" sz="1400" u="none" strike="noStrike" dirty="0">
                <a:effectLst/>
              </a:rPr>
              <a:t>representative of a 6D cooling cell. </a:t>
            </a:r>
          </a:p>
          <a:p>
            <a:r>
              <a:rPr lang="en-US" sz="1400" b="0" i="0" dirty="0">
                <a:solidFill>
                  <a:srgbClr val="000000"/>
                </a:solidFill>
                <a:latin typeface="Aptos Narrow" panose="020B0004020202020204" pitchFamily="34" charset="0"/>
              </a:rPr>
              <a:t>Time: 2032</a:t>
            </a:r>
          </a:p>
        </p:txBody>
      </p:sp>
      <p:sp>
        <p:nvSpPr>
          <p:cNvPr id="60" name="TextBox 59">
            <a:extLst>
              <a:ext uri="{FF2B5EF4-FFF2-40B4-BE49-F238E27FC236}">
                <a16:creationId xmlns:a16="http://schemas.microsoft.com/office/drawing/2014/main" id="{37EAF2ED-7F3F-3C97-8369-52A0790DEE86}"/>
              </a:ext>
            </a:extLst>
          </p:cNvPr>
          <p:cNvSpPr txBox="1"/>
          <p:nvPr/>
        </p:nvSpPr>
        <p:spPr>
          <a:xfrm>
            <a:off x="1721570" y="2884714"/>
            <a:ext cx="8595361" cy="954107"/>
          </a:xfrm>
          <a:prstGeom prst="rect">
            <a:avLst/>
          </a:prstGeom>
          <a:noFill/>
        </p:spPr>
        <p:txBody>
          <a:bodyPr wrap="square" rtlCol="0">
            <a:spAutoFit/>
          </a:bodyPr>
          <a:lstStyle/>
          <a:p>
            <a:r>
              <a:rPr lang="en-US" sz="1400" b="1" u="none" strike="noStrike" dirty="0">
                <a:effectLst/>
              </a:rPr>
              <a:t>Final cooling UHF solenoid (UHF-Demo)</a:t>
            </a:r>
            <a:endParaRPr lang="en-US" sz="1400" u="none" strike="noStrike" dirty="0">
              <a:effectLst/>
            </a:endParaRPr>
          </a:p>
          <a:p>
            <a:r>
              <a:rPr lang="en-US" sz="1400" u="none" strike="noStrike" dirty="0">
                <a:effectLst/>
              </a:rPr>
              <a:t>Objectives: HTS final cooling solenoid, </a:t>
            </a:r>
            <a:br>
              <a:rPr lang="en-US" sz="1400" u="none" strike="noStrike" dirty="0">
                <a:effectLst/>
              </a:rPr>
            </a:br>
            <a:r>
              <a:rPr lang="en-US" sz="1400" u="none" strike="noStrike" dirty="0">
                <a:effectLst/>
              </a:rPr>
              <a:t>40 T in a 50 mm bore, 150 mm length.</a:t>
            </a:r>
          </a:p>
          <a:p>
            <a:r>
              <a:rPr lang="en-US" sz="1400" b="0" i="0" dirty="0">
                <a:solidFill>
                  <a:srgbClr val="000000"/>
                </a:solidFill>
                <a:latin typeface="Aptos Narrow" panose="020B0004020202020204" pitchFamily="34" charset="0"/>
              </a:rPr>
              <a:t>Time: 2034</a:t>
            </a:r>
          </a:p>
        </p:txBody>
      </p:sp>
      <p:grpSp>
        <p:nvGrpSpPr>
          <p:cNvPr id="62" name="Group 61">
            <a:extLst>
              <a:ext uri="{FF2B5EF4-FFF2-40B4-BE49-F238E27FC236}">
                <a16:creationId xmlns:a16="http://schemas.microsoft.com/office/drawing/2014/main" id="{05E54268-EF6A-C1E4-3B4E-CA55FE30D60C}"/>
              </a:ext>
            </a:extLst>
          </p:cNvPr>
          <p:cNvGrpSpPr/>
          <p:nvPr/>
        </p:nvGrpSpPr>
        <p:grpSpPr>
          <a:xfrm>
            <a:off x="388977" y="1042600"/>
            <a:ext cx="1153906" cy="2658419"/>
            <a:chOff x="704858" y="1193867"/>
            <a:chExt cx="2228531" cy="5134187"/>
          </a:xfrm>
        </p:grpSpPr>
        <p:pic>
          <p:nvPicPr>
            <p:cNvPr id="56" name="Picture 55" descr="A diagram of a pie chart&#10;&#10;AI-generated content may be incorrect.">
              <a:extLst>
                <a:ext uri="{FF2B5EF4-FFF2-40B4-BE49-F238E27FC236}">
                  <a16:creationId xmlns:a16="http://schemas.microsoft.com/office/drawing/2014/main" id="{11BC5D7E-8658-481D-0B8B-CFE532D77A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4858" y="1193867"/>
              <a:ext cx="2228531" cy="1913227"/>
            </a:xfrm>
            <a:prstGeom prst="rect">
              <a:avLst/>
            </a:prstGeom>
          </p:spPr>
        </p:pic>
        <p:pic>
          <p:nvPicPr>
            <p:cNvPr id="58" name="Picture 57" descr="A cartoon character standing next to a machine&#10;&#10;Description automatically generated">
              <a:extLst>
                <a:ext uri="{FF2B5EF4-FFF2-40B4-BE49-F238E27FC236}">
                  <a16:creationId xmlns:a16="http://schemas.microsoft.com/office/drawing/2014/main" id="{073FDCA2-3DFB-B2C2-6E46-5BBDE7C28043}"/>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9294" y="3134805"/>
              <a:ext cx="2194095" cy="1648831"/>
            </a:xfrm>
            <a:prstGeom prst="rect">
              <a:avLst/>
            </a:prstGeom>
          </p:spPr>
        </p:pic>
        <p:pic>
          <p:nvPicPr>
            <p:cNvPr id="61" name="Picture 60">
              <a:extLst>
                <a:ext uri="{FF2B5EF4-FFF2-40B4-BE49-F238E27FC236}">
                  <a16:creationId xmlns:a16="http://schemas.microsoft.com/office/drawing/2014/main" id="{F81C3367-1CC7-4ABB-D5C2-03237A05CEA5}"/>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rot="16200000">
              <a:off x="1223402" y="4711404"/>
              <a:ext cx="1191442" cy="2041858"/>
            </a:xfrm>
            <a:prstGeom prst="rect">
              <a:avLst/>
            </a:prstGeom>
          </p:spPr>
        </p:pic>
      </p:grpSp>
      <p:sp>
        <p:nvSpPr>
          <p:cNvPr id="63" name="TextBox 62">
            <a:extLst>
              <a:ext uri="{FF2B5EF4-FFF2-40B4-BE49-F238E27FC236}">
                <a16:creationId xmlns:a16="http://schemas.microsoft.com/office/drawing/2014/main" id="{5C5468E4-B27F-7166-D8E7-31BD0281804B}"/>
              </a:ext>
            </a:extLst>
          </p:cNvPr>
          <p:cNvSpPr txBox="1"/>
          <p:nvPr/>
        </p:nvSpPr>
        <p:spPr>
          <a:xfrm>
            <a:off x="1721570" y="3845596"/>
            <a:ext cx="8595361" cy="738664"/>
          </a:xfrm>
          <a:prstGeom prst="rect">
            <a:avLst/>
          </a:prstGeom>
          <a:noFill/>
        </p:spPr>
        <p:txBody>
          <a:bodyPr wrap="square" rtlCol="0">
            <a:spAutoFit/>
          </a:bodyPr>
          <a:lstStyle/>
          <a:p>
            <a:r>
              <a:rPr lang="en-US" sz="1400" b="1" u="none" strike="noStrike" dirty="0">
                <a:effectLst/>
              </a:rPr>
              <a:t>Wide-aperture, DC Nb</a:t>
            </a:r>
            <a:r>
              <a:rPr lang="en-US" sz="1400" b="1" u="none" strike="noStrike" baseline="-25000" dirty="0">
                <a:effectLst/>
              </a:rPr>
              <a:t>3</a:t>
            </a:r>
            <a:r>
              <a:rPr lang="en-US" sz="1400" b="1" u="none" strike="noStrike" dirty="0">
                <a:effectLst/>
              </a:rPr>
              <a:t>Sn dipole (MBHY)</a:t>
            </a:r>
          </a:p>
          <a:p>
            <a:r>
              <a:rPr lang="en-US" sz="1400" u="none" strike="noStrike" dirty="0">
                <a:effectLst/>
              </a:rPr>
              <a:t>Objectives: Demonstrate wide-ap.  LTS dipole</a:t>
            </a:r>
          </a:p>
          <a:p>
            <a:r>
              <a:rPr lang="en-US" sz="1400" b="0" i="0" dirty="0">
                <a:solidFill>
                  <a:srgbClr val="000000"/>
                </a:solidFill>
                <a:latin typeface="Aptos Narrow" panose="020B0004020202020204" pitchFamily="34" charset="0"/>
              </a:rPr>
              <a:t>Time: Short model 2034, long model 2036</a:t>
            </a:r>
          </a:p>
        </p:txBody>
      </p:sp>
      <p:sp>
        <p:nvSpPr>
          <p:cNvPr id="65" name="TextBox 64">
            <a:extLst>
              <a:ext uri="{FF2B5EF4-FFF2-40B4-BE49-F238E27FC236}">
                <a16:creationId xmlns:a16="http://schemas.microsoft.com/office/drawing/2014/main" id="{B6A9924F-6FD5-2B6F-9F6D-7ED7DC3C86F7}"/>
              </a:ext>
            </a:extLst>
          </p:cNvPr>
          <p:cNvSpPr txBox="1"/>
          <p:nvPr/>
        </p:nvSpPr>
        <p:spPr>
          <a:xfrm>
            <a:off x="1721570" y="4591035"/>
            <a:ext cx="8595361" cy="738664"/>
          </a:xfrm>
          <a:prstGeom prst="rect">
            <a:avLst/>
          </a:prstGeom>
          <a:noFill/>
        </p:spPr>
        <p:txBody>
          <a:bodyPr wrap="square" rtlCol="0">
            <a:spAutoFit/>
          </a:bodyPr>
          <a:lstStyle/>
          <a:p>
            <a:r>
              <a:rPr lang="en-US" sz="1400" b="1" u="none" strike="noStrike" dirty="0">
                <a:effectLst/>
              </a:rPr>
              <a:t>Wide-aperture DC HTS dipole (MBHTSY)</a:t>
            </a:r>
          </a:p>
          <a:p>
            <a:r>
              <a:rPr lang="en-US" sz="1400" u="none" strike="noStrike" dirty="0">
                <a:effectLst/>
              </a:rPr>
              <a:t>Objectives: Demonstrate wide-ap. HTS dipole</a:t>
            </a:r>
            <a:br>
              <a:rPr lang="en-US" sz="1400" u="none" strike="noStrike" dirty="0">
                <a:effectLst/>
              </a:rPr>
            </a:br>
            <a:r>
              <a:rPr lang="en-US" sz="1400" b="0" i="0" dirty="0">
                <a:solidFill>
                  <a:srgbClr val="000000"/>
                </a:solidFill>
                <a:latin typeface="Aptos Narrow" panose="020B0004020202020204" pitchFamily="34" charset="0"/>
              </a:rPr>
              <a:t>Time: Short model 2041, long model 2045</a:t>
            </a:r>
          </a:p>
        </p:txBody>
      </p:sp>
      <p:sp>
        <p:nvSpPr>
          <p:cNvPr id="66" name="TextBox 65">
            <a:extLst>
              <a:ext uri="{FF2B5EF4-FFF2-40B4-BE49-F238E27FC236}">
                <a16:creationId xmlns:a16="http://schemas.microsoft.com/office/drawing/2014/main" id="{B8EE7694-E17D-64B5-F790-333B90304B6B}"/>
              </a:ext>
            </a:extLst>
          </p:cNvPr>
          <p:cNvSpPr txBox="1"/>
          <p:nvPr/>
        </p:nvSpPr>
        <p:spPr>
          <a:xfrm>
            <a:off x="1721570" y="5336475"/>
            <a:ext cx="8595361" cy="954107"/>
          </a:xfrm>
          <a:prstGeom prst="rect">
            <a:avLst/>
          </a:prstGeom>
          <a:noFill/>
        </p:spPr>
        <p:txBody>
          <a:bodyPr wrap="square" rtlCol="0">
            <a:spAutoFit/>
          </a:bodyPr>
          <a:lstStyle/>
          <a:p>
            <a:r>
              <a:rPr lang="en-US" sz="1400" b="1" u="none" strike="noStrike" dirty="0">
                <a:effectLst/>
              </a:rPr>
              <a:t>Wide aperture HTS IR quadrupole (MQHTSY)</a:t>
            </a:r>
          </a:p>
          <a:p>
            <a:r>
              <a:rPr lang="en-US" sz="1400" u="none" strike="noStrike" dirty="0">
                <a:effectLst/>
              </a:rPr>
              <a:t>Objectives: Demonstrate wide-ap. HTS </a:t>
            </a:r>
            <a:br>
              <a:rPr lang="en-US" sz="1400" u="none" strike="noStrike" dirty="0">
                <a:effectLst/>
              </a:rPr>
            </a:br>
            <a:r>
              <a:rPr lang="en-US" sz="1400" u="none" strike="noStrike" dirty="0">
                <a:effectLst/>
              </a:rPr>
              <a:t>quadrupole for the collider IR. </a:t>
            </a:r>
          </a:p>
          <a:p>
            <a:r>
              <a:rPr lang="en-US" sz="1400" b="0" i="0" dirty="0">
                <a:solidFill>
                  <a:srgbClr val="000000"/>
                </a:solidFill>
                <a:latin typeface="Aptos Narrow" panose="020B0004020202020204" pitchFamily="34" charset="0"/>
              </a:rPr>
              <a:t>Time: </a:t>
            </a:r>
            <a:r>
              <a:rPr lang="en-US" sz="1400" dirty="0">
                <a:solidFill>
                  <a:srgbClr val="000000"/>
                </a:solidFill>
                <a:latin typeface="Aptos Narrow" panose="020B0004020202020204" pitchFamily="34" charset="0"/>
              </a:rPr>
              <a:t>Short model 2041, long model 2045</a:t>
            </a:r>
            <a:endParaRPr lang="en-US" sz="1400" b="0" i="0" dirty="0">
              <a:solidFill>
                <a:srgbClr val="000000"/>
              </a:solidFill>
              <a:latin typeface="Aptos Narrow" panose="020B0004020202020204" pitchFamily="34" charset="0"/>
            </a:endParaRPr>
          </a:p>
        </p:txBody>
      </p:sp>
      <p:grpSp>
        <p:nvGrpSpPr>
          <p:cNvPr id="73" name="Group 72">
            <a:extLst>
              <a:ext uri="{FF2B5EF4-FFF2-40B4-BE49-F238E27FC236}">
                <a16:creationId xmlns:a16="http://schemas.microsoft.com/office/drawing/2014/main" id="{9A00CE11-05D1-AB03-3EFB-5E2FFD7D8035}"/>
              </a:ext>
            </a:extLst>
          </p:cNvPr>
          <p:cNvGrpSpPr/>
          <p:nvPr/>
        </p:nvGrpSpPr>
        <p:grpSpPr>
          <a:xfrm>
            <a:off x="186404" y="3960944"/>
            <a:ext cx="1438594" cy="2317654"/>
            <a:chOff x="53702" y="2693496"/>
            <a:chExt cx="3169557" cy="5359389"/>
          </a:xfrm>
        </p:grpSpPr>
        <p:pic>
          <p:nvPicPr>
            <p:cNvPr id="68" name="Picture 67" descr="A rainbow colored diagram with numbers&#10;&#10;Description automatically generated with medium confidence">
              <a:extLst>
                <a:ext uri="{FF2B5EF4-FFF2-40B4-BE49-F238E27FC236}">
                  <a16:creationId xmlns:a16="http://schemas.microsoft.com/office/drawing/2014/main" id="{A4B6A022-EB40-E9CC-0A9E-A014DC2F69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686648" y="4627165"/>
              <a:ext cx="1536611" cy="1513127"/>
            </a:xfrm>
            <a:prstGeom prst="rect">
              <a:avLst/>
            </a:prstGeom>
            <a:ln>
              <a:noFill/>
            </a:ln>
            <a:extLst>
              <a:ext uri="{53640926-AAD7-44D8-BBD7-CCE9431645EC}">
                <a14:shadowObscured xmlns:a14="http://schemas.microsoft.com/office/drawing/2010/main"/>
              </a:ext>
            </a:extLst>
          </p:spPr>
        </p:pic>
        <p:grpSp>
          <p:nvGrpSpPr>
            <p:cNvPr id="72" name="Group 71">
              <a:extLst>
                <a:ext uri="{FF2B5EF4-FFF2-40B4-BE49-F238E27FC236}">
                  <a16:creationId xmlns:a16="http://schemas.microsoft.com/office/drawing/2014/main" id="{98247CC3-0B84-5909-2356-4532F7EA0056}"/>
                </a:ext>
              </a:extLst>
            </p:cNvPr>
            <p:cNvGrpSpPr/>
            <p:nvPr/>
          </p:nvGrpSpPr>
          <p:grpSpPr>
            <a:xfrm>
              <a:off x="53702" y="2693496"/>
              <a:ext cx="2815921" cy="5359389"/>
              <a:chOff x="53702" y="2693496"/>
              <a:chExt cx="2815921" cy="5359389"/>
            </a:xfrm>
          </p:grpSpPr>
          <p:pic>
            <p:nvPicPr>
              <p:cNvPr id="64" name="Picture 2" descr="3D view of two-layer 120-mm aperture stress management coil (left) and four-layer 60-mm aperture Nb3Sn dipole coil crosssections (right), that are part of the updated MDP roadmaps for Nb3Sn magnet development.">
                <a:extLst>
                  <a:ext uri="{FF2B5EF4-FFF2-40B4-BE49-F238E27FC236}">
                    <a16:creationId xmlns:a16="http://schemas.microsoft.com/office/drawing/2014/main" id="{56CCE12C-0502-5431-53B4-1C7470CAC987}"/>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327886" y="2693496"/>
                <a:ext cx="2534514" cy="1782261"/>
              </a:xfrm>
              <a:prstGeom prst="rect">
                <a:avLst/>
              </a:prstGeom>
              <a:noFill/>
              <a:extLst>
                <a:ext uri="{909E8E84-426E-40DD-AFC4-6F175D3DCCD1}">
                  <a14:hiddenFill xmlns:a14="http://schemas.microsoft.com/office/drawing/2010/main">
                    <a:solidFill>
                      <a:srgbClr val="FFFFFF"/>
                    </a:solidFill>
                  </a14:hiddenFill>
                </a:ext>
              </a:extLst>
            </p:spPr>
          </p:pic>
          <p:pic>
            <p:nvPicPr>
              <p:cNvPr id="67" name="Immagine 3" descr="Immagine che contiene testo, schermata, diagramma, Diagramma&#10;&#10;Descrizione generata automaticamente">
                <a:extLst>
                  <a:ext uri="{FF2B5EF4-FFF2-40B4-BE49-F238E27FC236}">
                    <a16:creationId xmlns:a16="http://schemas.microsoft.com/office/drawing/2014/main" id="{892B29EA-9FB4-04FA-9DFF-9E822699A6E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702" y="4685107"/>
                <a:ext cx="1862237" cy="1397242"/>
              </a:xfrm>
              <a:prstGeom prst="rect">
                <a:avLst/>
              </a:prstGeom>
              <a:noFill/>
              <a:ln>
                <a:noFill/>
              </a:ln>
            </p:spPr>
          </p:pic>
          <p:grpSp>
            <p:nvGrpSpPr>
              <p:cNvPr id="69" name="Group 68">
                <a:extLst>
                  <a:ext uri="{FF2B5EF4-FFF2-40B4-BE49-F238E27FC236}">
                    <a16:creationId xmlns:a16="http://schemas.microsoft.com/office/drawing/2014/main" id="{84221153-C9AB-7B23-E40F-5FA292413672}"/>
                  </a:ext>
                </a:extLst>
              </p:cNvPr>
              <p:cNvGrpSpPr>
                <a:grpSpLocks noChangeAspect="1"/>
              </p:cNvGrpSpPr>
              <p:nvPr/>
            </p:nvGrpSpPr>
            <p:grpSpPr>
              <a:xfrm>
                <a:off x="503672" y="6221094"/>
                <a:ext cx="2365951" cy="1831791"/>
                <a:chOff x="7600017" y="1914452"/>
                <a:chExt cx="3355606" cy="2598012"/>
              </a:xfrm>
            </p:grpSpPr>
            <p:pic>
              <p:nvPicPr>
                <p:cNvPr id="70" name="Google Shape;121;p5">
                  <a:extLst>
                    <a:ext uri="{FF2B5EF4-FFF2-40B4-BE49-F238E27FC236}">
                      <a16:creationId xmlns:a16="http://schemas.microsoft.com/office/drawing/2014/main" id="{8CB1A14D-7509-D6DE-81F6-5A33A44532F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600017" y="1914452"/>
                  <a:ext cx="3355606" cy="2598012"/>
                </a:xfrm>
                <a:prstGeom prst="rect">
                  <a:avLst/>
                </a:prstGeom>
                <a:noFill/>
                <a:ln>
                  <a:noFill/>
                </a:ln>
              </p:spPr>
            </p:pic>
            <p:sp>
              <p:nvSpPr>
                <p:cNvPr id="71" name="Google Shape;122;p5">
                  <a:extLst>
                    <a:ext uri="{FF2B5EF4-FFF2-40B4-BE49-F238E27FC236}">
                      <a16:creationId xmlns:a16="http://schemas.microsoft.com/office/drawing/2014/main" id="{FE59236F-BF89-6D98-0E71-D4ABEC5D1118}"/>
                    </a:ext>
                  </a:extLst>
                </p:cNvPr>
                <p:cNvSpPr/>
                <p:nvPr/>
              </p:nvSpPr>
              <p:spPr>
                <a:xfrm>
                  <a:off x="8408911" y="2086983"/>
                  <a:ext cx="2414927" cy="1536371"/>
                </a:xfrm>
                <a:custGeom>
                  <a:avLst/>
                  <a:gdLst/>
                  <a:ahLst/>
                  <a:cxnLst/>
                  <a:rect l="l" t="t" r="r" b="b"/>
                  <a:pathLst>
                    <a:path w="2899575" h="1844703" extrusionOk="0">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0000">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grpSp>
      </p:grpSp>
      <p:sp>
        <p:nvSpPr>
          <p:cNvPr id="2" name="Date Placeholder 3">
            <a:extLst>
              <a:ext uri="{FF2B5EF4-FFF2-40B4-BE49-F238E27FC236}">
                <a16:creationId xmlns:a16="http://schemas.microsoft.com/office/drawing/2014/main" id="{72B52E00-B052-2548-B48E-B3DD067C6D83}"/>
              </a:ext>
            </a:extLst>
          </p:cNvPr>
          <p:cNvSpPr>
            <a:spLocks noGrp="1"/>
          </p:cNvSpPr>
          <p:nvPr>
            <p:ph type="dt" sz="half" idx="10"/>
          </p:nvPr>
        </p:nvSpPr>
        <p:spPr>
          <a:xfrm>
            <a:off x="3416531" y="6378349"/>
            <a:ext cx="699857" cy="365125"/>
          </a:xfrm>
        </p:spPr>
        <p:txBody>
          <a:bodyPr/>
          <a:lstStyle/>
          <a:p>
            <a:r>
              <a:rPr lang="en-US" dirty="0"/>
              <a:t>23/06/2025</a:t>
            </a:r>
          </a:p>
        </p:txBody>
      </p:sp>
      <p:sp>
        <p:nvSpPr>
          <p:cNvPr id="77" name="Footer Placeholder 5">
            <a:extLst>
              <a:ext uri="{FF2B5EF4-FFF2-40B4-BE49-F238E27FC236}">
                <a16:creationId xmlns:a16="http://schemas.microsoft.com/office/drawing/2014/main" id="{852BA63B-C081-4478-1C3B-6FFAA4D8D53F}"/>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78" name="Rectangle 77">
            <a:extLst>
              <a:ext uri="{FF2B5EF4-FFF2-40B4-BE49-F238E27FC236}">
                <a16:creationId xmlns:a16="http://schemas.microsoft.com/office/drawing/2014/main" id="{42659927-7B3E-925A-2A7D-6AC8234C677A}"/>
              </a:ext>
            </a:extLst>
          </p:cNvPr>
          <p:cNvSpPr/>
          <p:nvPr/>
        </p:nvSpPr>
        <p:spPr>
          <a:xfrm>
            <a:off x="5345292" y="5937682"/>
            <a:ext cx="6102881" cy="276999"/>
          </a:xfrm>
          <a:prstGeom prst="rect">
            <a:avLst/>
          </a:prstGeom>
          <a:noFill/>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L. </a:t>
            </a:r>
            <a:r>
              <a:rPr lang="en-US" sz="1200" dirty="0" err="1">
                <a:solidFill>
                  <a:srgbClr val="00B050"/>
                </a:solidFill>
                <a:latin typeface="Times" panose="02020603050405020304" pitchFamily="18" charset="0"/>
                <a:cs typeface="Times" panose="02020603050405020304" pitchFamily="18" charset="0"/>
              </a:rPr>
              <a:t>Bottura</a:t>
            </a:r>
            <a:r>
              <a:rPr lang="en-US" sz="1200" dirty="0">
                <a:solidFill>
                  <a:srgbClr val="00B050"/>
                </a:solidFill>
                <a:latin typeface="Times" panose="02020603050405020304" pitchFamily="18" charset="0"/>
              </a:rPr>
              <a:t>, </a:t>
            </a:r>
            <a:r>
              <a:rPr lang="en-GB" sz="1200" dirty="0">
                <a:solidFill>
                  <a:srgbClr val="00B050"/>
                </a:solidFill>
                <a:latin typeface="Times" panose="02020603050405020304" pitchFamily="18" charset="0"/>
                <a:hlinkClick r:id="rId10">
                  <a:extLst>
                    <a:ext uri="{A12FA001-AC4F-418D-AE19-62706E023703}">
                      <ahyp:hlinkClr xmlns:ahyp="http://schemas.microsoft.com/office/drawing/2018/hyperlinkcolor" val="tx"/>
                    </a:ext>
                  </a:extLst>
                </a:hlinkClick>
              </a:rPr>
              <a:t>https://indico.desy.de/event/45968</a:t>
            </a:r>
            <a:r>
              <a:rPr lang="en-US" sz="1200" dirty="0">
                <a:solidFill>
                  <a:srgbClr val="00B050"/>
                </a:solidFill>
                <a:latin typeface="Times" panose="02020603050405020304" pitchFamily="18" charset="0"/>
              </a:rPr>
              <a:t>, (202</a:t>
            </a:r>
            <a:r>
              <a:rPr lang="en-US" sz="1200" dirty="0">
                <a:solidFill>
                  <a:srgbClr val="00B050"/>
                </a:solidFill>
                <a:latin typeface="Times" panose="02020603050405020304" pitchFamily="18" charset="0"/>
                <a:cs typeface="Times" panose="02020603050405020304" pitchFamily="18" charset="0"/>
              </a:rPr>
              <a:t>5)]</a:t>
            </a:r>
            <a:endParaRPr lang="fr-CH" sz="1200" dirty="0">
              <a:solidFill>
                <a:srgbClr val="00B050"/>
              </a:solidFill>
              <a:latin typeface="Times" panose="02020603050405020304" pitchFamily="18" charset="0"/>
            </a:endParaRPr>
          </a:p>
        </p:txBody>
      </p:sp>
      <p:grpSp>
        <p:nvGrpSpPr>
          <p:cNvPr id="79" name="Group 78">
            <a:extLst>
              <a:ext uri="{FF2B5EF4-FFF2-40B4-BE49-F238E27FC236}">
                <a16:creationId xmlns:a16="http://schemas.microsoft.com/office/drawing/2014/main" id="{08D999C5-D113-FBDB-4A1E-93896FF75EC5}"/>
              </a:ext>
            </a:extLst>
          </p:cNvPr>
          <p:cNvGrpSpPr/>
          <p:nvPr/>
        </p:nvGrpSpPr>
        <p:grpSpPr>
          <a:xfrm>
            <a:off x="11056925" y="0"/>
            <a:ext cx="1521692" cy="1117421"/>
            <a:chOff x="11069625" y="0"/>
            <a:chExt cx="1334560" cy="980005"/>
          </a:xfrm>
        </p:grpSpPr>
        <p:sp>
          <p:nvSpPr>
            <p:cNvPr id="80" name="Rectangle 79">
              <a:extLst>
                <a:ext uri="{FF2B5EF4-FFF2-40B4-BE49-F238E27FC236}">
                  <a16:creationId xmlns:a16="http://schemas.microsoft.com/office/drawing/2014/main" id="{8AC3E3E6-5C69-F6F3-7F64-F8FFF6FA01D0}"/>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1729C9B5-BDE6-67B0-E6B6-E6DF9B7D18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2122072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08B2F-EA79-F683-F842-8166E8363AE5}"/>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68C5F073-A82A-0B66-9CA0-1ACA99247263}"/>
              </a:ext>
            </a:extLst>
          </p:cNvPr>
          <p:cNvSpPr>
            <a:spLocks noGrp="1"/>
          </p:cNvSpPr>
          <p:nvPr>
            <p:ph type="title"/>
          </p:nvPr>
        </p:nvSpPr>
        <p:spPr>
          <a:xfrm>
            <a:off x="407988" y="275621"/>
            <a:ext cx="11376025" cy="1065742"/>
          </a:xfrm>
        </p:spPr>
        <p:txBody>
          <a:bodyPr/>
          <a:lstStyle/>
          <a:p>
            <a:r>
              <a:rPr lang="en-US" sz="3200" dirty="0"/>
              <a:t>HFM </a:t>
            </a:r>
            <a:r>
              <a:rPr lang="en-US" sz="3200" dirty="0" err="1"/>
              <a:t>Programme</a:t>
            </a:r>
            <a:endParaRPr lang="en-US" sz="3200" dirty="0"/>
          </a:p>
        </p:txBody>
      </p:sp>
      <p:sp>
        <p:nvSpPr>
          <p:cNvPr id="2" name="Date Placeholder 3">
            <a:extLst>
              <a:ext uri="{FF2B5EF4-FFF2-40B4-BE49-F238E27FC236}">
                <a16:creationId xmlns:a16="http://schemas.microsoft.com/office/drawing/2014/main" id="{06D0027D-90FF-EBEA-9931-7ACA8BEE5F8B}"/>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Date:</a:t>
            </a:r>
            <a:endParaRPr lang="en-US" sz="1400" dirty="0">
              <a:latin typeface="Times New Roman" panose="02020603050405020304" pitchFamily="18"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BA300E8E-329E-9DB3-2C2A-44A26E51E6FB}"/>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PIPPO</a:t>
            </a:r>
            <a:endParaRPr lang="en-US" sz="1400" dirty="0">
              <a:latin typeface="Times New Roman" panose="02020603050405020304" pitchFamily="18" charset="0"/>
              <a:cs typeface="Times New Roman" panose="02020603050405020304" pitchFamily="18" charset="0"/>
            </a:endParaRPr>
          </a:p>
        </p:txBody>
      </p:sp>
      <p:sp>
        <p:nvSpPr>
          <p:cNvPr id="9" name="Slide Number Placeholder 5">
            <a:extLst>
              <a:ext uri="{FF2B5EF4-FFF2-40B4-BE49-F238E27FC236}">
                <a16:creationId xmlns:a16="http://schemas.microsoft.com/office/drawing/2014/main" id="{B8565C60-83AB-8F35-A92C-6D49DE6407F0}"/>
              </a:ext>
            </a:extLst>
          </p:cNvPr>
          <p:cNvSpPr>
            <a:spLocks noGrp="1"/>
          </p:cNvSpPr>
          <p:nvPr>
            <p:ph type="sldNum" sz="quarter" idx="12"/>
          </p:nvPr>
        </p:nvSpPr>
        <p:spPr/>
        <p:txBody>
          <a:bodyPr/>
          <a:lstStyle/>
          <a:p>
            <a:fld id="{17918391-D411-FE40-AAD7-861AE5233E0E}" type="slidenum">
              <a:rPr lang="en-US" sz="1400" smtClean="0">
                <a:latin typeface="Times New Roman" panose="02020603050405020304" pitchFamily="18" charset="0"/>
                <a:cs typeface="Times New Roman" panose="02020603050405020304" pitchFamily="18" charset="0"/>
              </a:rPr>
              <a:pPr/>
              <a:t>3</a:t>
            </a:fld>
            <a:endParaRPr lang="en-US" sz="1400" dirty="0">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38D9D87C-FF6C-6615-DE5F-1C8AC2AC4F19}"/>
              </a:ext>
            </a:extLst>
          </p:cNvPr>
          <p:cNvSpPr txBox="1"/>
          <p:nvPr/>
        </p:nvSpPr>
        <p:spPr>
          <a:xfrm>
            <a:off x="7901579" y="1125753"/>
            <a:ext cx="4142242" cy="830997"/>
          </a:xfrm>
          <a:prstGeom prst="rect">
            <a:avLst/>
          </a:prstGeom>
          <a:noFill/>
        </p:spPr>
        <p:txBody>
          <a:bodyPr wrap="square" rtlCol="0">
            <a:spAutoFit/>
          </a:bodyPr>
          <a:lstStyle/>
          <a:p>
            <a:endParaRPr lang="fr-FR" sz="1600" dirty="0">
              <a:solidFill>
                <a:schemeClr val="bg2">
                  <a:lumMod val="10000"/>
                </a:schemeClr>
              </a:solidFill>
              <a:latin typeface="Arial" panose="020B0604020202020204" pitchFamily="34" charset="0"/>
              <a:cs typeface="Arial" panose="020B0604020202020204" pitchFamily="34" charset="0"/>
            </a:endParaRPr>
          </a:p>
          <a:p>
            <a:r>
              <a:rPr lang="fr-FR" sz="1600" dirty="0" err="1">
                <a:solidFill>
                  <a:schemeClr val="bg2">
                    <a:lumMod val="10000"/>
                  </a:schemeClr>
                </a:solidFill>
                <a:latin typeface="Arial" panose="020B0604020202020204" pitchFamily="34" charset="0"/>
                <a:cs typeface="Arial" panose="020B0604020202020204" pitchFamily="34" charset="0"/>
              </a:rPr>
              <a:t>since</a:t>
            </a:r>
            <a:r>
              <a:rPr lang="fr-FR" sz="1600" dirty="0">
                <a:solidFill>
                  <a:schemeClr val="bg2">
                    <a:lumMod val="10000"/>
                  </a:schemeClr>
                </a:solidFill>
                <a:latin typeface="Arial" panose="020B0604020202020204" pitchFamily="34" charset="0"/>
                <a:cs typeface="Arial" panose="020B0604020202020204" pitchFamily="34" charset="0"/>
              </a:rPr>
              <a:t> 2022, 11 </a:t>
            </a:r>
            <a:r>
              <a:rPr lang="fr-FR" sz="1600" dirty="0" err="1">
                <a:solidFill>
                  <a:schemeClr val="bg2">
                    <a:lumMod val="10000"/>
                  </a:schemeClr>
                </a:solidFill>
                <a:latin typeface="Arial" panose="020B0604020202020204" pitchFamily="34" charset="0"/>
                <a:cs typeface="Arial" panose="020B0604020202020204" pitchFamily="34" charset="0"/>
              </a:rPr>
              <a:t>collaborating</a:t>
            </a:r>
            <a:r>
              <a:rPr lang="fr-FR" sz="1600" dirty="0">
                <a:solidFill>
                  <a:schemeClr val="bg2">
                    <a:lumMod val="10000"/>
                  </a:schemeClr>
                </a:solidFill>
                <a:latin typeface="Arial" panose="020B0604020202020204" pitchFamily="34" charset="0"/>
                <a:cs typeface="Arial" panose="020B0604020202020204" pitchFamily="34" charset="0"/>
              </a:rPr>
              <a:t> institutes</a:t>
            </a:r>
          </a:p>
          <a:p>
            <a:r>
              <a:rPr lang="fr-FR" sz="1600" dirty="0">
                <a:solidFill>
                  <a:schemeClr val="bg2">
                    <a:lumMod val="10000"/>
                  </a:schemeClr>
                </a:solidFill>
                <a:latin typeface="Arial" panose="020B0604020202020204" pitchFamily="34" charset="0"/>
                <a:cs typeface="Arial" panose="020B0604020202020204" pitchFamily="34" charset="0"/>
              </a:rPr>
              <a:t>40-50 </a:t>
            </a:r>
            <a:r>
              <a:rPr lang="fr-FR" sz="1600" dirty="0" err="1">
                <a:solidFill>
                  <a:schemeClr val="bg2">
                    <a:lumMod val="10000"/>
                  </a:schemeClr>
                </a:solidFill>
                <a:latin typeface="Arial" panose="020B0604020202020204" pitchFamily="34" charset="0"/>
                <a:cs typeface="Arial" panose="020B0604020202020204" pitchFamily="34" charset="0"/>
              </a:rPr>
              <a:t>FTEs</a:t>
            </a:r>
            <a:r>
              <a:rPr lang="fr-FR" sz="1600" dirty="0">
                <a:solidFill>
                  <a:schemeClr val="bg2">
                    <a:lumMod val="10000"/>
                  </a:schemeClr>
                </a:solidFill>
                <a:latin typeface="Arial" panose="020B0604020202020204" pitchFamily="34" charset="0"/>
                <a:cs typeface="Arial" panose="020B0604020202020204" pitchFamily="34" charset="0"/>
              </a:rPr>
              <a:t>, 33 </a:t>
            </a:r>
            <a:r>
              <a:rPr lang="fr-FR" sz="1600" dirty="0" err="1">
                <a:solidFill>
                  <a:schemeClr val="bg2">
                    <a:lumMod val="10000"/>
                  </a:schemeClr>
                </a:solidFill>
                <a:latin typeface="Arial" panose="020B0604020202020204" pitchFamily="34" charset="0"/>
                <a:cs typeface="Arial" panose="020B0604020202020204" pitchFamily="34" charset="0"/>
              </a:rPr>
              <a:t>WPs</a:t>
            </a:r>
            <a:r>
              <a:rPr lang="fr-FR" sz="1600" dirty="0">
                <a:solidFill>
                  <a:schemeClr val="bg2">
                    <a:lumMod val="10000"/>
                  </a:schemeClr>
                </a:solidFill>
                <a:latin typeface="Arial" panose="020B0604020202020204" pitchFamily="34" charset="0"/>
                <a:cs typeface="Arial" panose="020B0604020202020204" pitchFamily="34" charset="0"/>
              </a:rPr>
              <a:t>, </a:t>
            </a:r>
            <a:r>
              <a:rPr lang="fr-FR" sz="1600" dirty="0" err="1">
                <a:solidFill>
                  <a:schemeClr val="bg2">
                    <a:lumMod val="10000"/>
                  </a:schemeClr>
                </a:solidFill>
                <a:latin typeface="Arial" panose="020B0604020202020204" pitchFamily="34" charset="0"/>
                <a:cs typeface="Arial" panose="020B0604020202020204" pitchFamily="34" charset="0"/>
              </a:rPr>
              <a:t>half</a:t>
            </a:r>
            <a:r>
              <a:rPr lang="fr-FR" sz="1600" dirty="0">
                <a:solidFill>
                  <a:schemeClr val="bg2">
                    <a:lumMod val="10000"/>
                  </a:schemeClr>
                </a:solidFill>
                <a:latin typeface="Arial" panose="020B0604020202020204" pitchFamily="34" charset="0"/>
                <a:cs typeface="Arial" panose="020B0604020202020204" pitchFamily="34" charset="0"/>
              </a:rPr>
              <a:t> </a:t>
            </a:r>
            <a:r>
              <a:rPr lang="fr-FR" sz="1600" dirty="0" err="1">
                <a:solidFill>
                  <a:schemeClr val="bg2">
                    <a:lumMod val="10000"/>
                  </a:schemeClr>
                </a:solidFill>
                <a:latin typeface="Arial" panose="020B0604020202020204" pitchFamily="34" charset="0"/>
                <a:cs typeface="Arial" panose="020B0604020202020204" pitchFamily="34" charset="0"/>
              </a:rPr>
              <a:t>from</a:t>
            </a:r>
            <a:r>
              <a:rPr lang="fr-FR" sz="1600" dirty="0">
                <a:solidFill>
                  <a:schemeClr val="bg2">
                    <a:lumMod val="10000"/>
                  </a:schemeClr>
                </a:solidFill>
                <a:latin typeface="Arial" panose="020B0604020202020204" pitchFamily="34" charset="0"/>
                <a:cs typeface="Arial" panose="020B0604020202020204" pitchFamily="34" charset="0"/>
              </a:rPr>
              <a:t> CERN</a:t>
            </a:r>
          </a:p>
        </p:txBody>
      </p:sp>
      <p:sp>
        <p:nvSpPr>
          <p:cNvPr id="14" name="TextBox 13">
            <a:extLst>
              <a:ext uri="{FF2B5EF4-FFF2-40B4-BE49-F238E27FC236}">
                <a16:creationId xmlns:a16="http://schemas.microsoft.com/office/drawing/2014/main" id="{73D6BF24-0E71-972D-94FB-6DE1EE941AC3}"/>
              </a:ext>
            </a:extLst>
          </p:cNvPr>
          <p:cNvSpPr txBox="1"/>
          <p:nvPr/>
        </p:nvSpPr>
        <p:spPr>
          <a:xfrm>
            <a:off x="8023829" y="878719"/>
            <a:ext cx="1463326" cy="215444"/>
          </a:xfrm>
          <a:prstGeom prst="rect">
            <a:avLst/>
          </a:prstGeom>
          <a:solidFill>
            <a:schemeClr val="bg1"/>
          </a:solidFill>
        </p:spPr>
        <p:txBody>
          <a:bodyPr wrap="square" lIns="0" tIns="0" rIns="0" bIns="0" rtlCol="0">
            <a:spAutoFit/>
          </a:bodyPr>
          <a:lstStyle/>
          <a:p>
            <a:pPr algn="l"/>
            <a:r>
              <a:rPr lang="en-US" sz="1400" dirty="0"/>
              <a:t>http://</a:t>
            </a:r>
            <a:r>
              <a:rPr lang="en-US" sz="1400" dirty="0" err="1"/>
              <a:t>cern.ch</a:t>
            </a:r>
            <a:r>
              <a:rPr lang="en-US" sz="1400" dirty="0"/>
              <a:t>/</a:t>
            </a:r>
            <a:r>
              <a:rPr lang="en-US" sz="1400" dirty="0" err="1"/>
              <a:t>hfm</a:t>
            </a:r>
            <a:endParaRPr lang="en-US" sz="1400" dirty="0"/>
          </a:p>
        </p:txBody>
      </p:sp>
      <p:pic>
        <p:nvPicPr>
          <p:cNvPr id="3" name="Content Placeholder 38" descr="A logo with blue text&#10;&#10;Description automatically generated">
            <a:extLst>
              <a:ext uri="{FF2B5EF4-FFF2-40B4-BE49-F238E27FC236}">
                <a16:creationId xmlns:a16="http://schemas.microsoft.com/office/drawing/2014/main" id="{81877B89-6319-2B95-9B3C-01799CA3C4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pic>
        <p:nvPicPr>
          <p:cNvPr id="4" name="Picture 2">
            <a:extLst>
              <a:ext uri="{FF2B5EF4-FFF2-40B4-BE49-F238E27FC236}">
                <a16:creationId xmlns:a16="http://schemas.microsoft.com/office/drawing/2014/main" id="{55472C5C-4725-EB1F-F04F-A786D48BC7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394" y="846723"/>
            <a:ext cx="7330448" cy="5401252"/>
          </a:xfrm>
          <a:prstGeom prst="rect">
            <a:avLst/>
          </a:prstGeom>
          <a:noFill/>
          <a:extLst>
            <a:ext uri="{909E8E84-426E-40DD-AFC4-6F175D3DCCD1}">
              <a14:hiddenFill xmlns:a14="http://schemas.microsoft.com/office/drawing/2010/main">
                <a:solidFill>
                  <a:srgbClr val="FFFFFF"/>
                </a:solidFill>
              </a14:hiddenFill>
            </a:ext>
          </a:extLst>
        </p:spPr>
      </p:pic>
      <p:sp>
        <p:nvSpPr>
          <p:cNvPr id="36" name="Date Placeholder 3">
            <a:extLst>
              <a:ext uri="{FF2B5EF4-FFF2-40B4-BE49-F238E27FC236}">
                <a16:creationId xmlns:a16="http://schemas.microsoft.com/office/drawing/2014/main" id="{8CF3AD43-DE14-21C4-2F77-D3A160573664}"/>
              </a:ext>
            </a:extLst>
          </p:cNvPr>
          <p:cNvSpPr txBox="1">
            <a:spLocks/>
          </p:cNvSpPr>
          <p:nvPr/>
        </p:nvSpPr>
        <p:spPr>
          <a:xfrm>
            <a:off x="3568931" y="6442119"/>
            <a:ext cx="699857"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23/06/2025</a:t>
            </a:r>
            <a:endParaRPr lang="en-US" dirty="0"/>
          </a:p>
        </p:txBody>
      </p:sp>
      <p:sp>
        <p:nvSpPr>
          <p:cNvPr id="37" name="Footer Placeholder 5">
            <a:extLst>
              <a:ext uri="{FF2B5EF4-FFF2-40B4-BE49-F238E27FC236}">
                <a16:creationId xmlns:a16="http://schemas.microsoft.com/office/drawing/2014/main" id="{6AE69743-A7A0-039D-C6EF-AEAFDF08A9F4}"/>
              </a:ext>
            </a:extLst>
          </p:cNvPr>
          <p:cNvSpPr txBox="1">
            <a:spLocks/>
          </p:cNvSpPr>
          <p:nvPr/>
        </p:nvSpPr>
        <p:spPr>
          <a:xfrm>
            <a:off x="4411662" y="6536248"/>
            <a:ext cx="657222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High Field Magnets – Open Symposium ESPP, Venice</a:t>
            </a:r>
            <a:endParaRPr lang="en-US" dirty="0"/>
          </a:p>
        </p:txBody>
      </p:sp>
      <p:pic>
        <p:nvPicPr>
          <p:cNvPr id="48" name="Picture 47" descr="Diagram&#10;&#10;Description automatically generated">
            <a:extLst>
              <a:ext uri="{FF2B5EF4-FFF2-40B4-BE49-F238E27FC236}">
                <a16:creationId xmlns:a16="http://schemas.microsoft.com/office/drawing/2014/main" id="{7A1AA5F9-83BF-622B-0D4D-CD860472C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1515" y="2050186"/>
            <a:ext cx="2876825" cy="4093202"/>
          </a:xfrm>
          <a:prstGeom prst="rect">
            <a:avLst/>
          </a:prstGeom>
        </p:spPr>
      </p:pic>
    </p:spTree>
    <p:extLst>
      <p:ext uri="{BB962C8B-B14F-4D97-AF65-F5344CB8AC3E}">
        <p14:creationId xmlns:p14="http://schemas.microsoft.com/office/powerpoint/2010/main" val="2924538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44143-3AA7-88D8-4101-6E570B25CC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9A0508-BDC9-2C75-69AF-FC6995200102}"/>
              </a:ext>
            </a:extLst>
          </p:cNvPr>
          <p:cNvSpPr>
            <a:spLocks noGrp="1"/>
          </p:cNvSpPr>
          <p:nvPr>
            <p:ph type="title"/>
          </p:nvPr>
        </p:nvSpPr>
        <p:spPr>
          <a:xfrm>
            <a:off x="407987" y="3134965"/>
            <a:ext cx="11376025" cy="1065742"/>
          </a:xfrm>
        </p:spPr>
        <p:txBody>
          <a:bodyPr/>
          <a:lstStyle/>
          <a:p>
            <a:pPr algn="ctr"/>
            <a:r>
              <a:rPr lang="en-US" dirty="0"/>
              <a:t>Synergies and Impact</a:t>
            </a:r>
          </a:p>
        </p:txBody>
      </p:sp>
      <p:sp>
        <p:nvSpPr>
          <p:cNvPr id="6" name="Slide Number Placeholder 5">
            <a:extLst>
              <a:ext uri="{FF2B5EF4-FFF2-40B4-BE49-F238E27FC236}">
                <a16:creationId xmlns:a16="http://schemas.microsoft.com/office/drawing/2014/main" id="{867273B8-FE9A-E7AC-5BB6-BC7BF8954CE3}"/>
              </a:ext>
            </a:extLst>
          </p:cNvPr>
          <p:cNvSpPr>
            <a:spLocks noGrp="1"/>
          </p:cNvSpPr>
          <p:nvPr>
            <p:ph type="sldNum" sz="quarter" idx="12"/>
          </p:nvPr>
        </p:nvSpPr>
        <p:spPr/>
        <p:txBody>
          <a:bodyPr/>
          <a:lstStyle/>
          <a:p>
            <a:fld id="{36B5EA5A-BC32-A742-B11B-8E7414D5B535}" type="slidenum">
              <a:rPr lang="en-US" smtClean="0"/>
              <a:pPr/>
              <a:t>30</a:t>
            </a:fld>
            <a:endParaRPr lang="en-US" dirty="0"/>
          </a:p>
        </p:txBody>
      </p:sp>
      <p:sp>
        <p:nvSpPr>
          <p:cNvPr id="2" name="Date Placeholder 3">
            <a:extLst>
              <a:ext uri="{FF2B5EF4-FFF2-40B4-BE49-F238E27FC236}">
                <a16:creationId xmlns:a16="http://schemas.microsoft.com/office/drawing/2014/main" id="{30AC56AD-1BB0-C75C-8E9A-4F959D6ED470}"/>
              </a:ext>
            </a:extLst>
          </p:cNvPr>
          <p:cNvSpPr>
            <a:spLocks noGrp="1"/>
          </p:cNvSpPr>
          <p:nvPr>
            <p:ph type="dt" sz="half" idx="10"/>
          </p:nvPr>
        </p:nvSpPr>
        <p:spPr>
          <a:xfrm>
            <a:off x="3416531" y="6378349"/>
            <a:ext cx="699857" cy="365125"/>
          </a:xfrm>
        </p:spPr>
        <p:txBody>
          <a:bodyPr/>
          <a:lstStyle/>
          <a:p>
            <a:r>
              <a:rPr lang="en-US" dirty="0"/>
              <a:t>23/06/2025</a:t>
            </a:r>
          </a:p>
        </p:txBody>
      </p:sp>
      <p:sp>
        <p:nvSpPr>
          <p:cNvPr id="7" name="Footer Placeholder 5">
            <a:extLst>
              <a:ext uri="{FF2B5EF4-FFF2-40B4-BE49-F238E27FC236}">
                <a16:creationId xmlns:a16="http://schemas.microsoft.com/office/drawing/2014/main" id="{99229765-254C-D990-DEA4-C6108AB5D06C}"/>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Tree>
    <p:extLst>
      <p:ext uri="{BB962C8B-B14F-4D97-AF65-F5344CB8AC3E}">
        <p14:creationId xmlns:p14="http://schemas.microsoft.com/office/powerpoint/2010/main" val="3761266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6167FF-68A4-47CD-4780-A356C58388E3}"/>
              </a:ext>
            </a:extLst>
          </p:cNvPr>
          <p:cNvSpPr>
            <a:spLocks noGrp="1"/>
          </p:cNvSpPr>
          <p:nvPr>
            <p:ph idx="1"/>
          </p:nvPr>
        </p:nvSpPr>
        <p:spPr>
          <a:xfrm>
            <a:off x="390060" y="1592262"/>
            <a:ext cx="11376024" cy="3956131"/>
          </a:xfrm>
        </p:spPr>
        <p:txBody>
          <a:bodyPr numCol="2"/>
          <a:lstStyle/>
          <a:p>
            <a:r>
              <a:rPr lang="en-US" dirty="0"/>
              <a:t>High-energy physics:</a:t>
            </a:r>
            <a:br>
              <a:rPr lang="en-US" dirty="0"/>
            </a:br>
            <a:endParaRPr lang="en-US" dirty="0"/>
          </a:p>
          <a:p>
            <a:br>
              <a:rPr lang="en-US" dirty="0"/>
            </a:br>
            <a:endParaRPr lang="en-US" sz="1100" dirty="0"/>
          </a:p>
          <a:p>
            <a:r>
              <a:rPr lang="en-US" dirty="0"/>
              <a:t>Light sources, neutron spectroscopy</a:t>
            </a:r>
          </a:p>
          <a:p>
            <a:br>
              <a:rPr lang="en-US" dirty="0"/>
            </a:br>
            <a:br>
              <a:rPr lang="en-US" dirty="0"/>
            </a:br>
            <a:br>
              <a:rPr lang="en-US" sz="900" dirty="0"/>
            </a:br>
            <a:r>
              <a:rPr lang="en-US" dirty="0"/>
              <a:t>Medical applications</a:t>
            </a:r>
          </a:p>
          <a:p>
            <a:endParaRPr lang="en-US" dirty="0"/>
          </a:p>
          <a:p>
            <a:r>
              <a:rPr lang="en-US" dirty="0"/>
              <a:t>Energy</a:t>
            </a:r>
          </a:p>
          <a:p>
            <a:br>
              <a:rPr lang="en-US" dirty="0"/>
            </a:br>
            <a:br>
              <a:rPr lang="en-US" dirty="0"/>
            </a:br>
            <a:br>
              <a:rPr lang="en-US" dirty="0"/>
            </a:br>
            <a:endParaRPr lang="en-US" sz="1100" dirty="0"/>
          </a:p>
          <a:p>
            <a:r>
              <a:rPr lang="en-US" dirty="0"/>
              <a:t>NMR spectroscopy</a:t>
            </a:r>
          </a:p>
          <a:p>
            <a:endParaRPr lang="en-US" dirty="0"/>
          </a:p>
        </p:txBody>
      </p:sp>
      <p:sp>
        <p:nvSpPr>
          <p:cNvPr id="3" name="Title 2">
            <a:extLst>
              <a:ext uri="{FF2B5EF4-FFF2-40B4-BE49-F238E27FC236}">
                <a16:creationId xmlns:a16="http://schemas.microsoft.com/office/drawing/2014/main" id="{3B801CCE-A965-C890-CB4A-CF45BB3410C4}"/>
              </a:ext>
            </a:extLst>
          </p:cNvPr>
          <p:cNvSpPr>
            <a:spLocks noGrp="1"/>
          </p:cNvSpPr>
          <p:nvPr>
            <p:ph type="title"/>
          </p:nvPr>
        </p:nvSpPr>
        <p:spPr>
          <a:xfrm>
            <a:off x="160562" y="192520"/>
            <a:ext cx="9057691" cy="1065742"/>
          </a:xfrm>
        </p:spPr>
        <p:txBody>
          <a:bodyPr/>
          <a:lstStyle/>
          <a:p>
            <a:r>
              <a:rPr lang="en-US" sz="2800" dirty="0"/>
              <a:t>Ongoing practical impact collaborations </a:t>
            </a:r>
            <a:br>
              <a:rPr lang="en-US" sz="2800" dirty="0"/>
            </a:br>
            <a:r>
              <a:rPr lang="en-US" sz="2800" dirty="0"/>
              <a:t>based on HEP competence in SC magnets</a:t>
            </a:r>
            <a:br>
              <a:rPr lang="en-US" sz="2800" dirty="0"/>
            </a:br>
            <a:endParaRPr lang="en-US" sz="2800" dirty="0"/>
          </a:p>
        </p:txBody>
      </p:sp>
      <p:sp>
        <p:nvSpPr>
          <p:cNvPr id="6" name="Slide Number Placeholder 5">
            <a:extLst>
              <a:ext uri="{FF2B5EF4-FFF2-40B4-BE49-F238E27FC236}">
                <a16:creationId xmlns:a16="http://schemas.microsoft.com/office/drawing/2014/main" id="{E079B159-031E-0134-9D7B-D0ECCF41C207}"/>
              </a:ext>
            </a:extLst>
          </p:cNvPr>
          <p:cNvSpPr>
            <a:spLocks noGrp="1"/>
          </p:cNvSpPr>
          <p:nvPr>
            <p:ph type="sldNum" sz="quarter" idx="12"/>
          </p:nvPr>
        </p:nvSpPr>
        <p:spPr/>
        <p:txBody>
          <a:bodyPr/>
          <a:lstStyle/>
          <a:p>
            <a:fld id="{36B5EA5A-BC32-A742-B11B-8E7414D5B535}" type="slidenum">
              <a:rPr lang="en-US" smtClean="0"/>
              <a:pPr/>
              <a:t>31</a:t>
            </a:fld>
            <a:endParaRPr lang="en-US" dirty="0"/>
          </a:p>
        </p:txBody>
      </p:sp>
      <p:pic>
        <p:nvPicPr>
          <p:cNvPr id="7" name="Content Placeholder 38" descr="A logo with blue text&#10;&#10;Description automatically generated">
            <a:extLst>
              <a:ext uri="{FF2B5EF4-FFF2-40B4-BE49-F238E27FC236}">
                <a16:creationId xmlns:a16="http://schemas.microsoft.com/office/drawing/2014/main" id="{DB9AE2D9-A268-1F85-AB1E-AE9E717E70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5680" y="0"/>
            <a:ext cx="2731605" cy="1097631"/>
          </a:xfrm>
          <a:prstGeom prst="rect">
            <a:avLst/>
          </a:prstGeom>
        </p:spPr>
      </p:pic>
      <p:sp>
        <p:nvSpPr>
          <p:cNvPr id="8" name="Date Placeholder 3">
            <a:extLst>
              <a:ext uri="{FF2B5EF4-FFF2-40B4-BE49-F238E27FC236}">
                <a16:creationId xmlns:a16="http://schemas.microsoft.com/office/drawing/2014/main" id="{226E01DE-178C-4172-4F67-267A43225FB9}"/>
              </a:ext>
            </a:extLst>
          </p:cNvPr>
          <p:cNvSpPr>
            <a:spLocks noGrp="1"/>
          </p:cNvSpPr>
          <p:nvPr>
            <p:ph type="dt" sz="half" idx="10"/>
          </p:nvPr>
        </p:nvSpPr>
        <p:spPr>
          <a:xfrm>
            <a:off x="3416531" y="6378349"/>
            <a:ext cx="699857" cy="365125"/>
          </a:xfrm>
        </p:spPr>
        <p:txBody>
          <a:bodyPr/>
          <a:lstStyle/>
          <a:p>
            <a:r>
              <a:rPr lang="en-US" dirty="0"/>
              <a:t>23/06/2025</a:t>
            </a:r>
          </a:p>
        </p:txBody>
      </p:sp>
      <p:sp>
        <p:nvSpPr>
          <p:cNvPr id="9" name="Footer Placeholder 5">
            <a:extLst>
              <a:ext uri="{FF2B5EF4-FFF2-40B4-BE49-F238E27FC236}">
                <a16:creationId xmlns:a16="http://schemas.microsoft.com/office/drawing/2014/main" id="{D037DF79-DE0D-CEB5-1299-A926A42A394E}"/>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grpSp>
        <p:nvGrpSpPr>
          <p:cNvPr id="11" name="Group 10">
            <a:extLst>
              <a:ext uri="{FF2B5EF4-FFF2-40B4-BE49-F238E27FC236}">
                <a16:creationId xmlns:a16="http://schemas.microsoft.com/office/drawing/2014/main" id="{A1ADDC60-48F6-79EE-B4D4-E6F4FD0A38F4}"/>
              </a:ext>
            </a:extLst>
          </p:cNvPr>
          <p:cNvGrpSpPr/>
          <p:nvPr/>
        </p:nvGrpSpPr>
        <p:grpSpPr>
          <a:xfrm>
            <a:off x="1346041" y="2025456"/>
            <a:ext cx="1198575" cy="880147"/>
            <a:chOff x="11069625" y="0"/>
            <a:chExt cx="1334560" cy="980005"/>
          </a:xfrm>
        </p:grpSpPr>
        <p:sp>
          <p:nvSpPr>
            <p:cNvPr id="12" name="Rectangle 11">
              <a:extLst>
                <a:ext uri="{FF2B5EF4-FFF2-40B4-BE49-F238E27FC236}">
                  <a16:creationId xmlns:a16="http://schemas.microsoft.com/office/drawing/2014/main" id="{C8134942-5979-3B05-DF59-A8BACB3F55A7}"/>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362DC8E-F046-8637-2D44-5C8EB00C1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grpSp>
        <p:nvGrpSpPr>
          <p:cNvPr id="30" name="Group 29">
            <a:extLst>
              <a:ext uri="{FF2B5EF4-FFF2-40B4-BE49-F238E27FC236}">
                <a16:creationId xmlns:a16="http://schemas.microsoft.com/office/drawing/2014/main" id="{3460745A-14AA-8D13-4677-0E504E6FA156}"/>
              </a:ext>
            </a:extLst>
          </p:cNvPr>
          <p:cNvGrpSpPr/>
          <p:nvPr/>
        </p:nvGrpSpPr>
        <p:grpSpPr>
          <a:xfrm>
            <a:off x="412603" y="2034761"/>
            <a:ext cx="933149" cy="858438"/>
            <a:chOff x="407987" y="1863481"/>
            <a:chExt cx="933149" cy="858438"/>
          </a:xfrm>
        </p:grpSpPr>
        <p:pic>
          <p:nvPicPr>
            <p:cNvPr id="10" name="Picture 9">
              <a:extLst>
                <a:ext uri="{FF2B5EF4-FFF2-40B4-BE49-F238E27FC236}">
                  <a16:creationId xmlns:a16="http://schemas.microsoft.com/office/drawing/2014/main" id="{08D3AFBA-9EBD-BDC4-6E3E-81B473546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987" y="1966439"/>
              <a:ext cx="785813" cy="755480"/>
            </a:xfrm>
            <a:prstGeom prst="rect">
              <a:avLst/>
            </a:prstGeom>
          </p:spPr>
        </p:pic>
        <p:sp>
          <p:nvSpPr>
            <p:cNvPr id="14" name="TextBox 13">
              <a:extLst>
                <a:ext uri="{FF2B5EF4-FFF2-40B4-BE49-F238E27FC236}">
                  <a16:creationId xmlns:a16="http://schemas.microsoft.com/office/drawing/2014/main" id="{456B2AEA-6E99-2B11-59A0-406749B8E8AF}"/>
                </a:ext>
              </a:extLst>
            </p:cNvPr>
            <p:cNvSpPr txBox="1"/>
            <p:nvPr/>
          </p:nvSpPr>
          <p:spPr>
            <a:xfrm>
              <a:off x="1084656" y="1863481"/>
              <a:ext cx="256480" cy="276999"/>
            </a:xfrm>
            <a:prstGeom prst="rect">
              <a:avLst/>
            </a:prstGeom>
            <a:noFill/>
          </p:spPr>
          <p:txBody>
            <a:bodyPr wrap="none" lIns="0" tIns="0" rIns="0" bIns="0" rtlCol="0">
              <a:spAutoFit/>
            </a:bodyPr>
            <a:lstStyle/>
            <a:p>
              <a:pPr algn="l"/>
              <a:r>
                <a:rPr lang="en-US" dirty="0">
                  <a:solidFill>
                    <a:srgbClr val="0E1149"/>
                  </a:solidFill>
                </a:rPr>
                <a:t>ee</a:t>
              </a:r>
            </a:p>
          </p:txBody>
        </p:sp>
      </p:grpSp>
      <p:pic>
        <p:nvPicPr>
          <p:cNvPr id="15" name="Picture 14">
            <a:extLst>
              <a:ext uri="{FF2B5EF4-FFF2-40B4-BE49-F238E27FC236}">
                <a16:creationId xmlns:a16="http://schemas.microsoft.com/office/drawing/2014/main" id="{345C031C-8558-143D-CCE6-AC3763763F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5947" y="2137719"/>
            <a:ext cx="1095200" cy="718725"/>
          </a:xfrm>
          <a:prstGeom prst="rect">
            <a:avLst/>
          </a:prstGeom>
        </p:spPr>
      </p:pic>
      <p:pic>
        <p:nvPicPr>
          <p:cNvPr id="16" name="Picture 15">
            <a:extLst>
              <a:ext uri="{FF2B5EF4-FFF2-40B4-BE49-F238E27FC236}">
                <a16:creationId xmlns:a16="http://schemas.microsoft.com/office/drawing/2014/main" id="{32B8F9FD-B710-9D3D-DCFF-969CA50380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7381" y="2030920"/>
            <a:ext cx="2438400" cy="814426"/>
          </a:xfrm>
          <a:prstGeom prst="rect">
            <a:avLst/>
          </a:prstGeom>
        </p:spPr>
      </p:pic>
      <p:pic>
        <p:nvPicPr>
          <p:cNvPr id="17" name="Picture 16">
            <a:extLst>
              <a:ext uri="{FF2B5EF4-FFF2-40B4-BE49-F238E27FC236}">
                <a16:creationId xmlns:a16="http://schemas.microsoft.com/office/drawing/2014/main" id="{FE89F52E-42EE-C865-64D5-0ED04278D1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305" y="3642155"/>
            <a:ext cx="2189551" cy="553802"/>
          </a:xfrm>
          <a:prstGeom prst="rect">
            <a:avLst/>
          </a:prstGeom>
        </p:spPr>
      </p:pic>
      <p:pic>
        <p:nvPicPr>
          <p:cNvPr id="20" name="Picture 19">
            <a:extLst>
              <a:ext uri="{FF2B5EF4-FFF2-40B4-BE49-F238E27FC236}">
                <a16:creationId xmlns:a16="http://schemas.microsoft.com/office/drawing/2014/main" id="{7F277CBB-CBAF-B3FB-ACB5-DCC2DA702E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8072" y="2042780"/>
            <a:ext cx="1576069" cy="559504"/>
          </a:xfrm>
          <a:prstGeom prst="rect">
            <a:avLst/>
          </a:prstGeom>
        </p:spPr>
      </p:pic>
      <p:pic>
        <p:nvPicPr>
          <p:cNvPr id="21" name="Picture 20">
            <a:extLst>
              <a:ext uri="{FF2B5EF4-FFF2-40B4-BE49-F238E27FC236}">
                <a16:creationId xmlns:a16="http://schemas.microsoft.com/office/drawing/2014/main" id="{7E18EBB4-A6DF-0171-F270-78357AD58C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2933" y="1885784"/>
            <a:ext cx="2115998" cy="887354"/>
          </a:xfrm>
          <a:prstGeom prst="rect">
            <a:avLst/>
          </a:prstGeom>
        </p:spPr>
      </p:pic>
      <p:pic>
        <p:nvPicPr>
          <p:cNvPr id="26" name="Picture 25">
            <a:extLst>
              <a:ext uri="{FF2B5EF4-FFF2-40B4-BE49-F238E27FC236}">
                <a16:creationId xmlns:a16="http://schemas.microsoft.com/office/drawing/2014/main" id="{592ADFD1-1AB9-8BF3-FFFF-8105F2D03F0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38974" y="1966081"/>
            <a:ext cx="1192508" cy="694077"/>
          </a:xfrm>
          <a:prstGeom prst="rect">
            <a:avLst/>
          </a:prstGeom>
        </p:spPr>
      </p:pic>
      <p:pic>
        <p:nvPicPr>
          <p:cNvPr id="27" name="Picture 26">
            <a:extLst>
              <a:ext uri="{FF2B5EF4-FFF2-40B4-BE49-F238E27FC236}">
                <a16:creationId xmlns:a16="http://schemas.microsoft.com/office/drawing/2014/main" id="{E19B73B6-90BF-D9FD-CC1F-A1E94BDAA3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57026" y="2007466"/>
            <a:ext cx="683513" cy="657882"/>
          </a:xfrm>
          <a:prstGeom prst="rect">
            <a:avLst/>
          </a:prstGeom>
        </p:spPr>
      </p:pic>
      <p:pic>
        <p:nvPicPr>
          <p:cNvPr id="28" name="Picture 27">
            <a:extLst>
              <a:ext uri="{FF2B5EF4-FFF2-40B4-BE49-F238E27FC236}">
                <a16:creationId xmlns:a16="http://schemas.microsoft.com/office/drawing/2014/main" id="{907F15F1-C243-319A-5F08-C58EA67A0542}"/>
              </a:ext>
            </a:extLst>
          </p:cNvPr>
          <p:cNvPicPr>
            <a:picLocks noChangeAspect="1"/>
          </p:cNvPicPr>
          <p:nvPr/>
        </p:nvPicPr>
        <p:blipFill>
          <a:blip r:embed="rId12" cstate="screen">
            <a:extLst>
              <a:ext uri="{28A0092B-C50C-407E-A947-70E740481C1C}">
                <a14:useLocalDpi xmlns:a14="http://schemas.microsoft.com/office/drawing/2010/main"/>
              </a:ext>
            </a:extLst>
          </a:blip>
          <a:srcRect t="24406" b="24064"/>
          <a:stretch>
            <a:fillRect/>
          </a:stretch>
        </p:blipFill>
        <p:spPr>
          <a:xfrm>
            <a:off x="390060" y="4787191"/>
            <a:ext cx="1601433" cy="825219"/>
          </a:xfrm>
          <a:prstGeom prst="rect">
            <a:avLst/>
          </a:prstGeom>
        </p:spPr>
      </p:pic>
      <p:pic>
        <p:nvPicPr>
          <p:cNvPr id="29" name="Picture 28">
            <a:extLst>
              <a:ext uri="{FF2B5EF4-FFF2-40B4-BE49-F238E27FC236}">
                <a16:creationId xmlns:a16="http://schemas.microsoft.com/office/drawing/2014/main" id="{CE78DCC0-2993-D593-782F-05C9FD3DC78D}"/>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6034858" y="3776265"/>
            <a:ext cx="1130611" cy="730298"/>
          </a:xfrm>
          <a:prstGeom prst="rect">
            <a:avLst/>
          </a:prstGeom>
        </p:spPr>
      </p:pic>
      <p:sp>
        <p:nvSpPr>
          <p:cNvPr id="32" name="TextBox 31">
            <a:extLst>
              <a:ext uri="{FF2B5EF4-FFF2-40B4-BE49-F238E27FC236}">
                <a16:creationId xmlns:a16="http://schemas.microsoft.com/office/drawing/2014/main" id="{AC394A18-1465-0FE7-73FE-D39850E40662}"/>
              </a:ext>
            </a:extLst>
          </p:cNvPr>
          <p:cNvSpPr txBox="1"/>
          <p:nvPr/>
        </p:nvSpPr>
        <p:spPr>
          <a:xfrm>
            <a:off x="2873547" y="3602348"/>
            <a:ext cx="1128514" cy="553998"/>
          </a:xfrm>
          <a:prstGeom prst="rect">
            <a:avLst/>
          </a:prstGeom>
          <a:noFill/>
        </p:spPr>
        <p:txBody>
          <a:bodyPr wrap="none" lIns="0" tIns="0" rIns="0" bIns="0" rtlCol="0">
            <a:spAutoFit/>
          </a:bodyPr>
          <a:lstStyle/>
          <a:p>
            <a:pPr algn="l"/>
            <a:r>
              <a:rPr lang="en-US" sz="3600" b="1" dirty="0">
                <a:solidFill>
                  <a:srgbClr val="B9323A"/>
                </a:solidFill>
              </a:rPr>
              <a:t>SINQ</a:t>
            </a:r>
          </a:p>
        </p:txBody>
      </p:sp>
      <p:sp>
        <p:nvSpPr>
          <p:cNvPr id="33" name="TextBox 32">
            <a:extLst>
              <a:ext uri="{FF2B5EF4-FFF2-40B4-BE49-F238E27FC236}">
                <a16:creationId xmlns:a16="http://schemas.microsoft.com/office/drawing/2014/main" id="{EF74ED81-3990-DBB7-8CAD-9F1F055604E1}"/>
              </a:ext>
            </a:extLst>
          </p:cNvPr>
          <p:cNvSpPr txBox="1"/>
          <p:nvPr/>
        </p:nvSpPr>
        <p:spPr>
          <a:xfrm>
            <a:off x="4349221" y="3602348"/>
            <a:ext cx="897682" cy="553998"/>
          </a:xfrm>
          <a:prstGeom prst="rect">
            <a:avLst/>
          </a:prstGeom>
          <a:noFill/>
        </p:spPr>
        <p:txBody>
          <a:bodyPr wrap="none" lIns="0" tIns="0" rIns="0" bIns="0" rtlCol="0">
            <a:spAutoFit/>
          </a:bodyPr>
          <a:lstStyle/>
          <a:p>
            <a:pPr algn="l"/>
            <a:r>
              <a:rPr lang="en-US" sz="3600" b="1" dirty="0">
                <a:solidFill>
                  <a:srgbClr val="B9323A"/>
                </a:solidFill>
              </a:rPr>
              <a:t>SLS</a:t>
            </a:r>
          </a:p>
        </p:txBody>
      </p:sp>
      <p:sp>
        <p:nvSpPr>
          <p:cNvPr id="34" name="TextBox 33">
            <a:extLst>
              <a:ext uri="{FF2B5EF4-FFF2-40B4-BE49-F238E27FC236}">
                <a16:creationId xmlns:a16="http://schemas.microsoft.com/office/drawing/2014/main" id="{FE51BC19-C8D0-BAD5-C77E-BF5ABE79210F}"/>
              </a:ext>
            </a:extLst>
          </p:cNvPr>
          <p:cNvSpPr txBox="1"/>
          <p:nvPr/>
        </p:nvSpPr>
        <p:spPr>
          <a:xfrm>
            <a:off x="5061815" y="4604829"/>
            <a:ext cx="6578724" cy="1446550"/>
          </a:xfrm>
          <a:prstGeom prst="rect">
            <a:avLst/>
          </a:prstGeom>
          <a:noFill/>
        </p:spPr>
        <p:txBody>
          <a:bodyPr wrap="none" lIns="0" tIns="0" rIns="0" bIns="0" rtlCol="0">
            <a:spAutoFit/>
          </a:bodyPr>
          <a:lstStyle/>
          <a:p>
            <a:r>
              <a:rPr lang="en-US" dirty="0">
                <a:solidFill>
                  <a:srgbClr val="00B050"/>
                </a:solidFill>
              </a:rPr>
              <a:t>Innovative technologies, training of personnel, and open-access </a:t>
            </a:r>
            <a:br>
              <a:rPr lang="en-US" dirty="0">
                <a:solidFill>
                  <a:srgbClr val="00B050"/>
                </a:solidFill>
              </a:rPr>
            </a:br>
            <a:r>
              <a:rPr lang="en-US" dirty="0">
                <a:solidFill>
                  <a:srgbClr val="00B050"/>
                </a:solidFill>
              </a:rPr>
              <a:t>publications make HEP magnet R&amp;D an important focal point </a:t>
            </a:r>
            <a:br>
              <a:rPr lang="en-US" dirty="0">
                <a:solidFill>
                  <a:srgbClr val="00B050"/>
                </a:solidFill>
              </a:rPr>
            </a:br>
            <a:r>
              <a:rPr lang="en-US" dirty="0">
                <a:solidFill>
                  <a:srgbClr val="00B050"/>
                </a:solidFill>
              </a:rPr>
              <a:t>for applications of superconductivity in labs and in industry. </a:t>
            </a:r>
            <a:br>
              <a:rPr lang="en-US" dirty="0">
                <a:solidFill>
                  <a:srgbClr val="00B050"/>
                </a:solidFill>
              </a:rPr>
            </a:br>
            <a:br>
              <a:rPr lang="en-US" sz="1100" dirty="0">
                <a:solidFill>
                  <a:srgbClr val="00B050"/>
                </a:solidFill>
              </a:rPr>
            </a:br>
            <a:r>
              <a:rPr lang="en-US" sz="1400" dirty="0">
                <a:solidFill>
                  <a:schemeClr val="tx2"/>
                </a:solidFill>
              </a:rPr>
              <a:t>For more info, see: </a:t>
            </a:r>
            <a:br>
              <a:rPr lang="en-US" dirty="0">
                <a:solidFill>
                  <a:srgbClr val="00B050"/>
                </a:solidFill>
              </a:rPr>
            </a:br>
            <a:r>
              <a:rPr lang="en-US" sz="1200" dirty="0">
                <a:solidFill>
                  <a:srgbClr val="00B050"/>
                </a:solidFill>
                <a:latin typeface="Times" panose="02020603050405020304" pitchFamily="18" charset="0"/>
              </a:rPr>
              <a:t>[https://</a:t>
            </a:r>
            <a:r>
              <a:rPr lang="en-US" sz="1200" dirty="0" err="1">
                <a:solidFill>
                  <a:srgbClr val="00B050"/>
                </a:solidFill>
                <a:latin typeface="Times" panose="02020603050405020304" pitchFamily="18" charset="0"/>
              </a:rPr>
              <a:t>indico.cern.ch</a:t>
            </a:r>
            <a:r>
              <a:rPr lang="en-US" sz="1200" dirty="0">
                <a:solidFill>
                  <a:srgbClr val="00B050"/>
                </a:solidFill>
                <a:latin typeface="Times" panose="02020603050405020304" pitchFamily="18" charset="0"/>
              </a:rPr>
              <a:t>/event/1439855/abstracts/191170/attachments/19999/</a:t>
            </a:r>
            <a:r>
              <a:rPr lang="en-US" sz="1200" dirty="0" err="1">
                <a:solidFill>
                  <a:srgbClr val="00B050"/>
                </a:solidFill>
                <a:latin typeface="Times" panose="02020603050405020304" pitchFamily="18" charset="0"/>
              </a:rPr>
              <a:t>HFM_ESPP_Input.pdf</a:t>
            </a:r>
            <a:r>
              <a:rPr lang="en-US" sz="1200" dirty="0">
                <a:solidFill>
                  <a:srgbClr val="00B050"/>
                </a:solidFill>
                <a:latin typeface="Times" panose="02020603050405020304" pitchFamily="18" charset="0"/>
              </a:rPr>
              <a:t>]</a:t>
            </a:r>
          </a:p>
        </p:txBody>
      </p:sp>
      <p:pic>
        <p:nvPicPr>
          <p:cNvPr id="4" name="Picture 3">
            <a:extLst>
              <a:ext uri="{FF2B5EF4-FFF2-40B4-BE49-F238E27FC236}">
                <a16:creationId xmlns:a16="http://schemas.microsoft.com/office/drawing/2014/main" id="{248A2FEA-C3BF-0781-E632-EC8B09530CF1}"/>
              </a:ext>
            </a:extLst>
          </p:cNvPr>
          <p:cNvPicPr>
            <a:picLocks noChangeAspect="1"/>
          </p:cNvPicPr>
          <p:nvPr/>
        </p:nvPicPr>
        <p:blipFill>
          <a:blip r:embed="rId14"/>
          <a:stretch>
            <a:fillRect/>
          </a:stretch>
        </p:blipFill>
        <p:spPr>
          <a:xfrm>
            <a:off x="6096000" y="2879505"/>
            <a:ext cx="1765300" cy="381000"/>
          </a:xfrm>
          <a:prstGeom prst="rect">
            <a:avLst/>
          </a:prstGeom>
        </p:spPr>
      </p:pic>
      <p:pic>
        <p:nvPicPr>
          <p:cNvPr id="5" name="Picture 4">
            <a:extLst>
              <a:ext uri="{FF2B5EF4-FFF2-40B4-BE49-F238E27FC236}">
                <a16:creationId xmlns:a16="http://schemas.microsoft.com/office/drawing/2014/main" id="{2E0F311E-B6CE-1767-15E1-CFE991C20DA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47274" y="2551787"/>
            <a:ext cx="1908775" cy="1073686"/>
          </a:xfrm>
          <a:prstGeom prst="rect">
            <a:avLst/>
          </a:prstGeom>
        </p:spPr>
      </p:pic>
    </p:spTree>
    <p:extLst>
      <p:ext uri="{BB962C8B-B14F-4D97-AF65-F5344CB8AC3E}">
        <p14:creationId xmlns:p14="http://schemas.microsoft.com/office/powerpoint/2010/main" val="1030693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B03A0-21C2-EF1F-D73F-0D366672709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BD452B-93B2-5AD9-7C5C-7D2A01632D9A}"/>
              </a:ext>
            </a:extLst>
          </p:cNvPr>
          <p:cNvSpPr>
            <a:spLocks noGrp="1"/>
          </p:cNvSpPr>
          <p:nvPr>
            <p:ph idx="1"/>
          </p:nvPr>
        </p:nvSpPr>
        <p:spPr>
          <a:xfrm>
            <a:off x="1329900" y="1695414"/>
            <a:ext cx="6114392" cy="6485009"/>
          </a:xfrm>
        </p:spPr>
        <p:txBody>
          <a:bodyPr>
            <a:normAutofit/>
          </a:bodyPr>
          <a:lstStyle/>
          <a:p>
            <a:pPr>
              <a:spcBef>
                <a:spcPts val="400"/>
              </a:spcBef>
            </a:pPr>
            <a:r>
              <a:rPr lang="en-US" sz="1600" b="1" dirty="0"/>
              <a:t>Fusion for Energy </a:t>
            </a:r>
            <a:r>
              <a:rPr lang="en-US" sz="1600" dirty="0"/>
              <a:t>(ITER EU Domestic Agency) </a:t>
            </a:r>
          </a:p>
          <a:p>
            <a:pPr lvl="1">
              <a:spcBef>
                <a:spcPts val="400"/>
              </a:spcBef>
            </a:pPr>
            <a:r>
              <a:rPr lang="en-US" sz="1400" dirty="0"/>
              <a:t>Contribution to the design of the HTS target solenoid, relevant to the central solenoid of DTT</a:t>
            </a:r>
          </a:p>
          <a:p>
            <a:pPr>
              <a:spcBef>
                <a:spcPts val="400"/>
              </a:spcBef>
            </a:pPr>
            <a:r>
              <a:rPr lang="en-US" sz="1600" b="1" dirty="0" err="1"/>
              <a:t>EUROFusion</a:t>
            </a:r>
            <a:r>
              <a:rPr lang="en-US" sz="1600" dirty="0"/>
              <a:t> (next step European fusion reactor)</a:t>
            </a:r>
            <a:endParaRPr lang="en-US" sz="1600" b="1" dirty="0"/>
          </a:p>
          <a:p>
            <a:pPr lvl="1">
              <a:spcBef>
                <a:spcPts val="400"/>
              </a:spcBef>
            </a:pPr>
            <a:r>
              <a:rPr lang="en-US" sz="1400" dirty="0"/>
              <a:t>Contribution to the design of the HTS target solenoid, relevant to the magnets of a Volumetric Neutron Source proposed as next step in the European fusion strategy</a:t>
            </a:r>
          </a:p>
          <a:p>
            <a:pPr>
              <a:spcBef>
                <a:spcPts val="400"/>
              </a:spcBef>
            </a:pPr>
            <a:r>
              <a:rPr lang="en-US" sz="1600" b="1" dirty="0"/>
              <a:t>Gauss Fusion </a:t>
            </a:r>
            <a:r>
              <a:rPr lang="en-US" sz="1600" dirty="0"/>
              <a:t>(one of the leading EU fusion start-ups)</a:t>
            </a:r>
          </a:p>
          <a:p>
            <a:pPr lvl="1">
              <a:spcBef>
                <a:spcPts val="400"/>
              </a:spcBef>
            </a:pPr>
            <a:r>
              <a:rPr lang="en-US" sz="1400" dirty="0"/>
              <a:t>CERN contribution to the design of the LTS/HTS GIGA stellarator magnets, based on advances in the HTS target solenoid</a:t>
            </a:r>
          </a:p>
          <a:p>
            <a:pPr>
              <a:spcBef>
                <a:spcPts val="400"/>
              </a:spcBef>
            </a:pPr>
            <a:r>
              <a:rPr lang="en-US" sz="1600" b="1" dirty="0"/>
              <a:t>ENI</a:t>
            </a:r>
            <a:r>
              <a:rPr lang="en-US" sz="1600" dirty="0"/>
              <a:t> (oil and gas energy giant)</a:t>
            </a:r>
          </a:p>
          <a:p>
            <a:pPr lvl="1">
              <a:spcBef>
                <a:spcPts val="400"/>
              </a:spcBef>
            </a:pPr>
            <a:r>
              <a:rPr lang="en-US" sz="1400" dirty="0"/>
              <a:t>Collaboration on the conceptual design and project proposal for the CERN construction of a large bore HTS solenoid (20@20 model coil) relevant to the muon collider and fusion</a:t>
            </a:r>
          </a:p>
          <a:p>
            <a:pPr lvl="1">
              <a:spcBef>
                <a:spcPts val="400"/>
              </a:spcBef>
            </a:pPr>
            <a:endParaRPr lang="en-US" sz="1400" dirty="0"/>
          </a:p>
        </p:txBody>
      </p:sp>
      <p:sp>
        <p:nvSpPr>
          <p:cNvPr id="5" name="Title 4">
            <a:extLst>
              <a:ext uri="{FF2B5EF4-FFF2-40B4-BE49-F238E27FC236}">
                <a16:creationId xmlns:a16="http://schemas.microsoft.com/office/drawing/2014/main" id="{5793A3AD-4F95-5F0A-546E-5D496C87D046}"/>
              </a:ext>
            </a:extLst>
          </p:cNvPr>
          <p:cNvSpPr>
            <a:spLocks noGrp="1"/>
          </p:cNvSpPr>
          <p:nvPr>
            <p:ph type="title"/>
          </p:nvPr>
        </p:nvSpPr>
        <p:spPr/>
        <p:txBody>
          <a:bodyPr/>
          <a:lstStyle/>
          <a:p>
            <a:r>
              <a:rPr lang="en-US" sz="2800" dirty="0"/>
              <a:t>Practical Impact Examples from MuCol</a:t>
            </a:r>
          </a:p>
        </p:txBody>
      </p:sp>
      <p:sp>
        <p:nvSpPr>
          <p:cNvPr id="4" name="Slide Number Placeholder 3">
            <a:extLst>
              <a:ext uri="{FF2B5EF4-FFF2-40B4-BE49-F238E27FC236}">
                <a16:creationId xmlns:a16="http://schemas.microsoft.com/office/drawing/2014/main" id="{FFDB4C21-8253-8958-3BF8-67107A00635B}"/>
              </a:ext>
            </a:extLst>
          </p:cNvPr>
          <p:cNvSpPr>
            <a:spLocks noGrp="1"/>
          </p:cNvSpPr>
          <p:nvPr>
            <p:ph type="sldNum" sz="quarter" idx="12"/>
          </p:nvPr>
        </p:nvSpPr>
        <p:spPr/>
        <p:txBody>
          <a:bodyPr/>
          <a:lstStyle/>
          <a:p>
            <a:fld id="{A16AB2F8-5338-F742-A59E-35F5B82165E6}" type="slidenum">
              <a:rPr lang="en-US" noProof="0" smtClean="0"/>
              <a:pPr/>
              <a:t>32</a:t>
            </a:fld>
            <a:endParaRPr lang="en-US" noProof="0" dirty="0"/>
          </a:p>
        </p:txBody>
      </p:sp>
      <p:pic>
        <p:nvPicPr>
          <p:cNvPr id="3074" name="Picture 2" descr="Fusion for Energy (F4E) | Europäische Union">
            <a:extLst>
              <a:ext uri="{FF2B5EF4-FFF2-40B4-BE49-F238E27FC236}">
                <a16:creationId xmlns:a16="http://schemas.microsoft.com/office/drawing/2014/main" id="{4F34DBC6-8256-26C0-39B8-476730CADFCB}"/>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543" y="1598593"/>
            <a:ext cx="814857" cy="814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UROfusion | LinkedIn">
            <a:extLst>
              <a:ext uri="{FF2B5EF4-FFF2-40B4-BE49-F238E27FC236}">
                <a16:creationId xmlns:a16="http://schemas.microsoft.com/office/drawing/2014/main" id="{771EA23D-7EC8-060F-2F9E-CABC7A4FA2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1543" y="2521289"/>
            <a:ext cx="814857" cy="814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auss Fusion | LinkedIn">
            <a:extLst>
              <a:ext uri="{FF2B5EF4-FFF2-40B4-BE49-F238E27FC236}">
                <a16:creationId xmlns:a16="http://schemas.microsoft.com/office/drawing/2014/main" id="{6A494117-FB1D-28E1-FB8D-0D804E55B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1543" y="3465500"/>
            <a:ext cx="814857" cy="8148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gip – Wikipedia">
            <a:extLst>
              <a:ext uri="{FF2B5EF4-FFF2-40B4-BE49-F238E27FC236}">
                <a16:creationId xmlns:a16="http://schemas.microsoft.com/office/drawing/2014/main" id="{167D0927-5B12-1DE9-332C-76C33066B5B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998" y="4388193"/>
            <a:ext cx="803946" cy="982161"/>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11">
            <a:extLst>
              <a:ext uri="{FF2B5EF4-FFF2-40B4-BE49-F238E27FC236}">
                <a16:creationId xmlns:a16="http://schemas.microsoft.com/office/drawing/2014/main" id="{58934D1F-CAE2-C1C8-454F-25DDC0AF6F9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444292" y="1908038"/>
            <a:ext cx="4480064" cy="3028175"/>
          </a:xfrm>
          <a:prstGeom prst="rect">
            <a:avLst/>
          </a:prstGeom>
        </p:spPr>
      </p:pic>
      <p:grpSp>
        <p:nvGrpSpPr>
          <p:cNvPr id="3" name="Group 2">
            <a:extLst>
              <a:ext uri="{FF2B5EF4-FFF2-40B4-BE49-F238E27FC236}">
                <a16:creationId xmlns:a16="http://schemas.microsoft.com/office/drawing/2014/main" id="{AEAA51C5-0A08-1097-BD28-DFAA006D01CE}"/>
              </a:ext>
            </a:extLst>
          </p:cNvPr>
          <p:cNvGrpSpPr/>
          <p:nvPr/>
        </p:nvGrpSpPr>
        <p:grpSpPr>
          <a:xfrm>
            <a:off x="11069625" y="0"/>
            <a:ext cx="1334560" cy="980005"/>
            <a:chOff x="11069625" y="0"/>
            <a:chExt cx="1334560" cy="980005"/>
          </a:xfrm>
        </p:grpSpPr>
        <p:sp>
          <p:nvSpPr>
            <p:cNvPr id="7" name="Rectangle 6">
              <a:extLst>
                <a:ext uri="{FF2B5EF4-FFF2-40B4-BE49-F238E27FC236}">
                  <a16:creationId xmlns:a16="http://schemas.microsoft.com/office/drawing/2014/main" id="{B99B52F0-80FE-B1B9-B057-E5E7CBB0C31A}"/>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143C84D-B346-A85E-6CA9-E80894444C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
        <p:nvSpPr>
          <p:cNvPr id="9" name="Date Placeholder 3">
            <a:extLst>
              <a:ext uri="{FF2B5EF4-FFF2-40B4-BE49-F238E27FC236}">
                <a16:creationId xmlns:a16="http://schemas.microsoft.com/office/drawing/2014/main" id="{528AAD83-C629-3B31-39CA-E87DB347B637}"/>
              </a:ext>
            </a:extLst>
          </p:cNvPr>
          <p:cNvSpPr>
            <a:spLocks noGrp="1"/>
          </p:cNvSpPr>
          <p:nvPr>
            <p:ph type="dt" sz="half" idx="10"/>
          </p:nvPr>
        </p:nvSpPr>
        <p:spPr>
          <a:xfrm>
            <a:off x="3416531" y="6378349"/>
            <a:ext cx="699857" cy="365125"/>
          </a:xfrm>
        </p:spPr>
        <p:txBody>
          <a:bodyPr/>
          <a:lstStyle/>
          <a:p>
            <a:r>
              <a:rPr lang="en-US" dirty="0"/>
              <a:t>23/06/2025</a:t>
            </a:r>
          </a:p>
        </p:txBody>
      </p:sp>
      <p:sp>
        <p:nvSpPr>
          <p:cNvPr id="10" name="Footer Placeholder 5">
            <a:extLst>
              <a:ext uri="{FF2B5EF4-FFF2-40B4-BE49-F238E27FC236}">
                <a16:creationId xmlns:a16="http://schemas.microsoft.com/office/drawing/2014/main" id="{7F50467A-2007-42D4-9B6B-35C17F230105}"/>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11" name="Rectangle 10">
            <a:extLst>
              <a:ext uri="{FF2B5EF4-FFF2-40B4-BE49-F238E27FC236}">
                <a16:creationId xmlns:a16="http://schemas.microsoft.com/office/drawing/2014/main" id="{F6FFB271-342C-C8AE-3278-5742B041DA2D}"/>
              </a:ext>
            </a:extLst>
          </p:cNvPr>
          <p:cNvSpPr/>
          <p:nvPr/>
        </p:nvSpPr>
        <p:spPr>
          <a:xfrm>
            <a:off x="6975788" y="5673859"/>
            <a:ext cx="6102881" cy="276999"/>
          </a:xfrm>
          <a:prstGeom prst="rect">
            <a:avLst/>
          </a:prstGeom>
          <a:noFill/>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L. </a:t>
            </a:r>
            <a:r>
              <a:rPr lang="en-US" sz="1200" dirty="0" err="1">
                <a:solidFill>
                  <a:srgbClr val="00B050"/>
                </a:solidFill>
                <a:latin typeface="Times" panose="02020603050405020304" pitchFamily="18" charset="0"/>
                <a:cs typeface="Times" panose="02020603050405020304" pitchFamily="18" charset="0"/>
              </a:rPr>
              <a:t>Bottura</a:t>
            </a:r>
            <a:r>
              <a:rPr lang="en-US" sz="1200" dirty="0">
                <a:solidFill>
                  <a:srgbClr val="00B050"/>
                </a:solidFill>
                <a:latin typeface="Times" panose="02020603050405020304" pitchFamily="18" charset="0"/>
              </a:rPr>
              <a:t>, </a:t>
            </a:r>
            <a:r>
              <a:rPr lang="en-GB" sz="1200" dirty="0">
                <a:solidFill>
                  <a:srgbClr val="00B050"/>
                </a:solidFill>
                <a:latin typeface="Times" panose="02020603050405020304" pitchFamily="18" charset="0"/>
                <a:hlinkClick r:id="rId9">
                  <a:extLst>
                    <a:ext uri="{A12FA001-AC4F-418D-AE19-62706E023703}">
                      <ahyp:hlinkClr xmlns:ahyp="http://schemas.microsoft.com/office/drawing/2018/hyperlinkcolor" val="tx"/>
                    </a:ext>
                  </a:extLst>
                </a:hlinkClick>
              </a:rPr>
              <a:t>https://indico.desy.de/event/45968</a:t>
            </a:r>
            <a:r>
              <a:rPr lang="en-US" sz="1200" dirty="0">
                <a:solidFill>
                  <a:srgbClr val="00B050"/>
                </a:solidFill>
                <a:latin typeface="Times" panose="02020603050405020304" pitchFamily="18" charset="0"/>
              </a:rPr>
              <a:t>, (202</a:t>
            </a:r>
            <a:r>
              <a:rPr lang="en-US" sz="1200" dirty="0">
                <a:solidFill>
                  <a:srgbClr val="00B050"/>
                </a:solidFill>
                <a:latin typeface="Times" panose="02020603050405020304" pitchFamily="18" charset="0"/>
                <a:cs typeface="Times" panose="02020603050405020304" pitchFamily="18" charset="0"/>
              </a:rPr>
              <a:t>5)]</a:t>
            </a:r>
            <a:endParaRPr lang="fr-CH" sz="1200" dirty="0">
              <a:solidFill>
                <a:srgbClr val="00B050"/>
              </a:solidFill>
              <a:latin typeface="Times" panose="02020603050405020304" pitchFamily="18" charset="0"/>
            </a:endParaRPr>
          </a:p>
        </p:txBody>
      </p:sp>
    </p:spTree>
    <p:extLst>
      <p:ext uri="{BB962C8B-B14F-4D97-AF65-F5344CB8AC3E}">
        <p14:creationId xmlns:p14="http://schemas.microsoft.com/office/powerpoint/2010/main" val="233065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7AC39-1C30-F4EE-203B-8F884E09849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E1F3EA-8EA8-0EF5-8F90-1E6CC966C04E}"/>
              </a:ext>
            </a:extLst>
          </p:cNvPr>
          <p:cNvSpPr>
            <a:spLocks noGrp="1"/>
          </p:cNvSpPr>
          <p:nvPr>
            <p:ph idx="1"/>
          </p:nvPr>
        </p:nvSpPr>
        <p:spPr>
          <a:xfrm>
            <a:off x="407988" y="1290525"/>
            <a:ext cx="11376024" cy="4608512"/>
          </a:xfrm>
        </p:spPr>
        <p:txBody>
          <a:bodyPr/>
          <a:lstStyle/>
          <a:p>
            <a:pPr>
              <a:spcBef>
                <a:spcPts val="0"/>
              </a:spcBef>
            </a:pPr>
            <a:r>
              <a:rPr lang="en-US" sz="1800" dirty="0"/>
              <a:t>Nb</a:t>
            </a:r>
            <a:r>
              <a:rPr lang="en-US" sz="1800" baseline="-25000" dirty="0"/>
              <a:t>3</a:t>
            </a:r>
            <a:r>
              <a:rPr lang="en-US" sz="1800" dirty="0"/>
              <a:t>Sn technology has reached a high level of maturity</a:t>
            </a:r>
            <a:r>
              <a:rPr lang="en-US" sz="1800" b="0" dirty="0"/>
              <a:t>. </a:t>
            </a:r>
          </a:p>
          <a:p>
            <a:pPr marL="342900" indent="-342900">
              <a:spcBef>
                <a:spcPts val="0"/>
              </a:spcBef>
              <a:buFont typeface="Arial" panose="020B0604020202020204" pitchFamily="34" charset="0"/>
              <a:buChar char="•"/>
            </a:pPr>
            <a:r>
              <a:rPr lang="en-US" sz="1800" b="0" dirty="0"/>
              <a:t>The updated specification (14 T, Nb</a:t>
            </a:r>
            <a:r>
              <a:rPr lang="en-US" sz="1800" b="0" baseline="-25000" dirty="0"/>
              <a:t>3</a:t>
            </a:r>
            <a:r>
              <a:rPr lang="en-US" sz="1800" b="0" dirty="0"/>
              <a:t>Sn at 1.9 K) with adjusted requirements provides a consistent baseline with high confidence level based on HL-LHC experience.</a:t>
            </a:r>
          </a:p>
          <a:p>
            <a:pPr marL="342900" indent="-342900">
              <a:spcBef>
                <a:spcPts val="0"/>
              </a:spcBef>
              <a:buFont typeface="Arial" panose="020B0604020202020204" pitchFamily="34" charset="0"/>
              <a:buChar char="•"/>
            </a:pPr>
            <a:r>
              <a:rPr lang="en-US" sz="1800" b="0" dirty="0"/>
              <a:t>Current priorities include the down-selection of candidate designs by 2028, cost and sustainability optimization, and scale-up of magnet length. </a:t>
            </a:r>
          </a:p>
          <a:p>
            <a:pPr marL="342900" indent="-342900">
              <a:spcBef>
                <a:spcPts val="0"/>
              </a:spcBef>
              <a:buFont typeface="Arial" panose="020B0604020202020204" pitchFamily="34" charset="0"/>
              <a:buChar char="•"/>
            </a:pPr>
            <a:r>
              <a:rPr lang="en-US" sz="1800" b="0" dirty="0"/>
              <a:t>Multiple promising paths are being pursued to meet cost targets, such as increase of conductor supply base, improved conductor performance, and hybrid Nb</a:t>
            </a:r>
            <a:r>
              <a:rPr lang="en-US" sz="1800" b="0" baseline="-25000" dirty="0"/>
              <a:t>3</a:t>
            </a:r>
            <a:r>
              <a:rPr lang="en-US" sz="1800" b="0" dirty="0"/>
              <a:t>Sn/Nb-Ti magnets.</a:t>
            </a:r>
          </a:p>
          <a:p>
            <a:pPr>
              <a:spcBef>
                <a:spcPts val="0"/>
              </a:spcBef>
            </a:pPr>
            <a:r>
              <a:rPr lang="en-US" sz="1800" dirty="0"/>
              <a:t>REBCO for FCC-</a:t>
            </a:r>
            <a:r>
              <a:rPr lang="en-US" sz="1800" dirty="0" err="1"/>
              <a:t>hh</a:t>
            </a:r>
            <a:r>
              <a:rPr lang="en-US" sz="1800" dirty="0"/>
              <a:t> must meet challenges unique to particle accelerators </a:t>
            </a:r>
          </a:p>
          <a:p>
            <a:pPr marL="342900" indent="-342900">
              <a:spcBef>
                <a:spcPts val="0"/>
              </a:spcBef>
              <a:buFont typeface="Arial" panose="020B0604020202020204" pitchFamily="34" charset="0"/>
              <a:buChar char="•"/>
            </a:pPr>
            <a:r>
              <a:rPr lang="en-US" sz="1800" b="0" dirty="0"/>
              <a:t>Accelerator magnets must enable fast turn-around time with low ramp losses, and with field quality at injection, ramp, and collision. </a:t>
            </a:r>
          </a:p>
          <a:p>
            <a:pPr marL="342900" indent="-342900">
              <a:spcBef>
                <a:spcPts val="0"/>
              </a:spcBef>
              <a:buFont typeface="Arial" panose="020B0604020202020204" pitchFamily="34" charset="0"/>
              <a:buChar char="•"/>
            </a:pPr>
            <a:r>
              <a:rPr lang="en-US" sz="1800" b="0" dirty="0"/>
              <a:t>Over the next 10 years, the community will search for technical solutions for conductor, cable, coil winding, cryogenics, mechanics, protection, and iterate magnet specifications (B, T, margins, field quality) to demonstrate REBCO technology readiness.</a:t>
            </a:r>
          </a:p>
          <a:p>
            <a:pPr>
              <a:spcBef>
                <a:spcPts val="0"/>
              </a:spcBef>
            </a:pPr>
            <a:r>
              <a:rPr lang="en-US" sz="1800" dirty="0"/>
              <a:t>Muon collider magnets are pushing the boundaries of technical feasibility</a:t>
            </a:r>
            <a:r>
              <a:rPr lang="en-US" sz="1800" b="0" dirty="0"/>
              <a:t>. </a:t>
            </a:r>
          </a:p>
          <a:p>
            <a:pPr marL="342900" indent="-342900">
              <a:spcBef>
                <a:spcPts val="0"/>
              </a:spcBef>
              <a:buFont typeface="Arial" panose="020B0604020202020204" pitchFamily="34" charset="0"/>
              <a:buChar char="•"/>
            </a:pPr>
            <a:r>
              <a:rPr lang="en-US" sz="1800" b="0" dirty="0"/>
              <a:t>Core technologies (cable type, winding, mechanics) for solenoids (target, 6D cooling, final cooling) are established and shared with other fields like high-field science and fusion – but a 1 km channel of solenoids strongly coupled poses challenges that have never been taken so far</a:t>
            </a:r>
          </a:p>
          <a:p>
            <a:pPr marL="342900" indent="-342900">
              <a:spcBef>
                <a:spcPts val="0"/>
              </a:spcBef>
              <a:buFont typeface="Arial" panose="020B0604020202020204" pitchFamily="34" charset="0"/>
              <a:buChar char="•"/>
            </a:pPr>
            <a:r>
              <a:rPr lang="en-US" sz="1800" b="0" dirty="0"/>
              <a:t>Collider magnets specs differ from FCC-</a:t>
            </a:r>
            <a:r>
              <a:rPr lang="en-US" sz="1800" b="0" dirty="0" err="1"/>
              <a:t>hh</a:t>
            </a:r>
            <a:r>
              <a:rPr lang="en-US" sz="1800" b="0" dirty="0"/>
              <a:t> in their large aperture and DC operation mode.</a:t>
            </a:r>
          </a:p>
        </p:txBody>
      </p:sp>
      <p:sp>
        <p:nvSpPr>
          <p:cNvPr id="4" name="Title 3">
            <a:extLst>
              <a:ext uri="{FF2B5EF4-FFF2-40B4-BE49-F238E27FC236}">
                <a16:creationId xmlns:a16="http://schemas.microsoft.com/office/drawing/2014/main" id="{517F613C-1988-4B0D-D9DA-8789B1EFFFF1}"/>
              </a:ext>
            </a:extLst>
          </p:cNvPr>
          <p:cNvSpPr>
            <a:spLocks noGrp="1"/>
          </p:cNvSpPr>
          <p:nvPr>
            <p:ph type="title"/>
          </p:nvPr>
        </p:nvSpPr>
        <p:spPr/>
        <p:txBody>
          <a:bodyPr/>
          <a:lstStyle/>
          <a:p>
            <a:r>
              <a:rPr lang="en-US" dirty="0"/>
              <a:t>Summary</a:t>
            </a:r>
          </a:p>
        </p:txBody>
      </p:sp>
      <p:sp>
        <p:nvSpPr>
          <p:cNvPr id="2" name="Date Placeholder 3">
            <a:extLst>
              <a:ext uri="{FF2B5EF4-FFF2-40B4-BE49-F238E27FC236}">
                <a16:creationId xmlns:a16="http://schemas.microsoft.com/office/drawing/2014/main" id="{D1C775CB-54A4-1FD6-C87F-C6403ED5C9F2}"/>
              </a:ext>
            </a:extLst>
          </p:cNvPr>
          <p:cNvSpPr>
            <a:spLocks noGrp="1"/>
          </p:cNvSpPr>
          <p:nvPr>
            <p:ph type="dt" sz="half" idx="10"/>
          </p:nvPr>
        </p:nvSpPr>
        <p:spPr>
          <a:xfrm>
            <a:off x="3416531" y="6378349"/>
            <a:ext cx="699857" cy="365125"/>
          </a:xfrm>
        </p:spPr>
        <p:txBody>
          <a:bodyPr/>
          <a:lstStyle/>
          <a:p>
            <a:r>
              <a:rPr lang="en-US" dirty="0"/>
              <a:t>23/06/2025</a:t>
            </a:r>
          </a:p>
        </p:txBody>
      </p:sp>
      <p:sp>
        <p:nvSpPr>
          <p:cNvPr id="3" name="Footer Placeholder 5">
            <a:extLst>
              <a:ext uri="{FF2B5EF4-FFF2-40B4-BE49-F238E27FC236}">
                <a16:creationId xmlns:a16="http://schemas.microsoft.com/office/drawing/2014/main" id="{A28C9F4F-620A-DFFB-CD0E-3E4F0EBC81D5}"/>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Tree>
    <p:extLst>
      <p:ext uri="{BB962C8B-B14F-4D97-AF65-F5344CB8AC3E}">
        <p14:creationId xmlns:p14="http://schemas.microsoft.com/office/powerpoint/2010/main" val="356968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AA65A7-7BD2-B6FD-AA22-6CB81E5EF103}"/>
              </a:ext>
            </a:extLst>
          </p:cNvPr>
          <p:cNvSpPr>
            <a:spLocks noGrp="1"/>
          </p:cNvSpPr>
          <p:nvPr>
            <p:ph type="title"/>
          </p:nvPr>
        </p:nvSpPr>
        <p:spPr/>
        <p:txBody>
          <a:bodyPr vert="horz" lIns="0" tIns="0" rIns="0" bIns="0" rtlCol="0" anchor="t" anchorCtr="0">
            <a:noAutofit/>
          </a:bodyPr>
          <a:lstStyle/>
          <a:p>
            <a:r>
              <a:rPr lang="en-US" dirty="0"/>
              <a:t>LHC Timeline</a:t>
            </a:r>
            <a:endParaRPr lang="it-IT" dirty="0"/>
          </a:p>
        </p:txBody>
      </p:sp>
      <p:sp>
        <p:nvSpPr>
          <p:cNvPr id="9" name="Date Placeholder 3">
            <a:extLst>
              <a:ext uri="{FF2B5EF4-FFF2-40B4-BE49-F238E27FC236}">
                <a16:creationId xmlns:a16="http://schemas.microsoft.com/office/drawing/2014/main" id="{3541B71E-33B7-C99B-30BE-2DDF3043F829}"/>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Date:</a:t>
            </a:r>
            <a:endParaRPr lang="en-US" sz="1400" dirty="0">
              <a:latin typeface="Times New Roman" panose="02020603050405020304" pitchFamily="18" charset="0"/>
              <a:cs typeface="Times New Roman" panose="02020603050405020304" pitchFamily="18" charset="0"/>
            </a:endParaRPr>
          </a:p>
        </p:txBody>
      </p:sp>
      <p:sp>
        <p:nvSpPr>
          <p:cNvPr id="12" name="Footer Placeholder 4">
            <a:extLst>
              <a:ext uri="{FF2B5EF4-FFF2-40B4-BE49-F238E27FC236}">
                <a16:creationId xmlns:a16="http://schemas.microsoft.com/office/drawing/2014/main" id="{EDEBE854-EEBB-B911-AE44-8C57D173B507}"/>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PIPPO</a:t>
            </a:r>
            <a:endParaRPr lang="en-US" sz="1400" dirty="0">
              <a:latin typeface="Times New Roman" panose="02020603050405020304" pitchFamily="18" charset="0"/>
              <a:cs typeface="Times New Roman" panose="02020603050405020304" pitchFamily="18" charset="0"/>
            </a:endParaRPr>
          </a:p>
        </p:txBody>
      </p:sp>
      <p:sp>
        <p:nvSpPr>
          <p:cNvPr id="19" name="Slide Number Placeholder 5">
            <a:extLst>
              <a:ext uri="{FF2B5EF4-FFF2-40B4-BE49-F238E27FC236}">
                <a16:creationId xmlns:a16="http://schemas.microsoft.com/office/drawing/2014/main" id="{C888DF4B-D432-862F-33BB-C1CF09AD1203}"/>
              </a:ext>
            </a:extLst>
          </p:cNvPr>
          <p:cNvSpPr>
            <a:spLocks noGrp="1"/>
          </p:cNvSpPr>
          <p:nvPr>
            <p:ph type="sldNum" sz="quarter" idx="12"/>
          </p:nvPr>
        </p:nvSpPr>
        <p:spPr/>
        <p:txBody>
          <a:bodyPr/>
          <a:lstStyle/>
          <a:p>
            <a:fld id="{17918391-D411-FE40-AAD7-861AE5233E0E}" type="slidenum">
              <a:rPr lang="en-US" sz="1400" smtClean="0">
                <a:latin typeface="Times New Roman" panose="02020603050405020304" pitchFamily="18" charset="0"/>
                <a:cs typeface="Times New Roman" panose="02020603050405020304" pitchFamily="18" charset="0"/>
              </a:rPr>
              <a:pPr/>
              <a:t>35</a:t>
            </a:fld>
            <a:endParaRPr lang="en-US" sz="14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457BDA2-114E-E022-3EBC-1FC8ECAFF377}"/>
              </a:ext>
            </a:extLst>
          </p:cNvPr>
          <p:cNvGrpSpPr/>
          <p:nvPr/>
        </p:nvGrpSpPr>
        <p:grpSpPr>
          <a:xfrm>
            <a:off x="0" y="1247949"/>
            <a:ext cx="12083083" cy="4828280"/>
            <a:chOff x="4333065" y="3250585"/>
            <a:chExt cx="7772400" cy="3105774"/>
          </a:xfrm>
        </p:grpSpPr>
        <p:pic>
          <p:nvPicPr>
            <p:cNvPr id="8" name="Image 7">
              <a:extLst>
                <a:ext uri="{FF2B5EF4-FFF2-40B4-BE49-F238E27FC236}">
                  <a16:creationId xmlns:a16="http://schemas.microsoft.com/office/drawing/2014/main" id="{B15DF4E1-A284-68C4-5372-A5838CF2430E}"/>
                </a:ext>
              </a:extLst>
            </p:cNvPr>
            <p:cNvPicPr>
              <a:picLocks noChangeAspect="1"/>
            </p:cNvPicPr>
            <p:nvPr/>
          </p:nvPicPr>
          <p:blipFill>
            <a:blip r:embed="rId2"/>
            <a:stretch>
              <a:fillRect/>
            </a:stretch>
          </p:blipFill>
          <p:spPr>
            <a:xfrm>
              <a:off x="4333065" y="3250585"/>
              <a:ext cx="7772400" cy="3105774"/>
            </a:xfrm>
            <a:prstGeom prst="rect">
              <a:avLst/>
            </a:prstGeom>
          </p:spPr>
        </p:pic>
        <p:pic>
          <p:nvPicPr>
            <p:cNvPr id="2" name="Picture 1">
              <a:extLst>
                <a:ext uri="{FF2B5EF4-FFF2-40B4-BE49-F238E27FC236}">
                  <a16:creationId xmlns:a16="http://schemas.microsoft.com/office/drawing/2014/main" id="{2938BDB8-54B0-DF44-F373-7F92FD6D7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8981" y="5344680"/>
              <a:ext cx="2025639" cy="588448"/>
            </a:xfrm>
            <a:prstGeom prst="rect">
              <a:avLst/>
            </a:prstGeom>
          </p:spPr>
        </p:pic>
      </p:grpSp>
      <p:sp>
        <p:nvSpPr>
          <p:cNvPr id="3" name="Date Placeholder 3">
            <a:extLst>
              <a:ext uri="{FF2B5EF4-FFF2-40B4-BE49-F238E27FC236}">
                <a16:creationId xmlns:a16="http://schemas.microsoft.com/office/drawing/2014/main" id="{E1D3CDDD-9EA3-BEE9-5561-F0E2825BA771}"/>
              </a:ext>
            </a:extLst>
          </p:cNvPr>
          <p:cNvSpPr txBox="1">
            <a:spLocks/>
          </p:cNvSpPr>
          <p:nvPr/>
        </p:nvSpPr>
        <p:spPr>
          <a:xfrm>
            <a:off x="3568931" y="6403749"/>
            <a:ext cx="699857"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23/06/2025</a:t>
            </a:r>
            <a:endParaRPr lang="en-US" dirty="0"/>
          </a:p>
        </p:txBody>
      </p:sp>
      <p:sp>
        <p:nvSpPr>
          <p:cNvPr id="5" name="Footer Placeholder 5">
            <a:extLst>
              <a:ext uri="{FF2B5EF4-FFF2-40B4-BE49-F238E27FC236}">
                <a16:creationId xmlns:a16="http://schemas.microsoft.com/office/drawing/2014/main" id="{23519B4F-A82C-8275-E000-53D9A61C153A}"/>
              </a:ext>
            </a:extLst>
          </p:cNvPr>
          <p:cNvSpPr txBox="1">
            <a:spLocks/>
          </p:cNvSpPr>
          <p:nvPr/>
        </p:nvSpPr>
        <p:spPr>
          <a:xfrm>
            <a:off x="4411662" y="6409248"/>
            <a:ext cx="657222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High Field Magnets – Open Symposium ESPP, Venice</a:t>
            </a:r>
            <a:endParaRPr lang="en-US" dirty="0"/>
          </a:p>
        </p:txBody>
      </p:sp>
    </p:spTree>
    <p:extLst>
      <p:ext uri="{BB962C8B-B14F-4D97-AF65-F5344CB8AC3E}">
        <p14:creationId xmlns:p14="http://schemas.microsoft.com/office/powerpoint/2010/main" val="3338133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2B181-12A1-CA77-35EB-09EF99D247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BB08D8-1CD6-C69A-C68E-1B62EEBCF3C0}"/>
              </a:ext>
            </a:extLst>
          </p:cNvPr>
          <p:cNvSpPr>
            <a:spLocks noGrp="1"/>
          </p:cNvSpPr>
          <p:nvPr>
            <p:ph idx="1"/>
          </p:nvPr>
        </p:nvSpPr>
        <p:spPr/>
        <p:txBody>
          <a:bodyPr/>
          <a:lstStyle/>
          <a:p>
            <a:r>
              <a:rPr lang="en-GB" sz="2000" dirty="0">
                <a:latin typeface="Times"/>
                <a:cs typeface="Times"/>
              </a:rPr>
              <a:t>All development and production in labs (4 different ones: BNL, FNAL, LBNL, CERN)</a:t>
            </a:r>
          </a:p>
        </p:txBody>
      </p:sp>
      <p:sp>
        <p:nvSpPr>
          <p:cNvPr id="7" name="Title 1">
            <a:extLst>
              <a:ext uri="{FF2B5EF4-FFF2-40B4-BE49-F238E27FC236}">
                <a16:creationId xmlns:a16="http://schemas.microsoft.com/office/drawing/2014/main" id="{8ED9C88D-DF35-B6D2-9085-4C7267C91FFB}"/>
              </a:ext>
            </a:extLst>
          </p:cNvPr>
          <p:cNvSpPr>
            <a:spLocks noGrp="1"/>
          </p:cNvSpPr>
          <p:nvPr>
            <p:ph type="title"/>
          </p:nvPr>
        </p:nvSpPr>
        <p:spPr/>
        <p:txBody>
          <a:bodyPr vert="horz" lIns="0" tIns="0" rIns="0" bIns="0" rtlCol="0" anchor="t" anchorCtr="0">
            <a:noAutofit/>
          </a:bodyPr>
          <a:lstStyle/>
          <a:p>
            <a:r>
              <a:rPr lang="en-US" dirty="0"/>
              <a:t>Timeline for HL-LHC</a:t>
            </a:r>
          </a:p>
        </p:txBody>
      </p:sp>
      <p:sp>
        <p:nvSpPr>
          <p:cNvPr id="65" name="Chevron 7">
            <a:extLst>
              <a:ext uri="{FF2B5EF4-FFF2-40B4-BE49-F238E27FC236}">
                <a16:creationId xmlns:a16="http://schemas.microsoft.com/office/drawing/2014/main" id="{E1D16233-C50C-C432-2203-E91667865990}"/>
              </a:ext>
            </a:extLst>
          </p:cNvPr>
          <p:cNvSpPr/>
          <p:nvPr/>
        </p:nvSpPr>
        <p:spPr>
          <a:xfrm>
            <a:off x="6225173" y="4819771"/>
            <a:ext cx="2216161"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MQXFA</a:t>
            </a:r>
          </a:p>
          <a:p>
            <a:pPr algn="ctr"/>
            <a:r>
              <a:rPr lang="en-US" sz="1600" dirty="0">
                <a:solidFill>
                  <a:srgbClr val="4D4D4D"/>
                </a:solidFill>
                <a:latin typeface="Times"/>
                <a:cs typeface="Times"/>
              </a:rPr>
              <a:t>prototypes </a:t>
            </a:r>
          </a:p>
          <a:p>
            <a:pPr algn="ctr"/>
            <a:r>
              <a:rPr lang="en-US" sz="1600" dirty="0">
                <a:solidFill>
                  <a:srgbClr val="4D4D4D"/>
                </a:solidFill>
                <a:latin typeface="Times"/>
                <a:cs typeface="Times"/>
              </a:rPr>
              <a:t>(2 each type)</a:t>
            </a:r>
          </a:p>
        </p:txBody>
      </p:sp>
      <p:grpSp>
        <p:nvGrpSpPr>
          <p:cNvPr id="82" name="Group 81"/>
          <p:cNvGrpSpPr/>
          <p:nvPr/>
        </p:nvGrpSpPr>
        <p:grpSpPr>
          <a:xfrm>
            <a:off x="7977" y="2004790"/>
            <a:ext cx="12222075" cy="4183909"/>
            <a:chOff x="7977" y="2004790"/>
            <a:chExt cx="12222075" cy="4183909"/>
          </a:xfrm>
        </p:grpSpPr>
        <p:cxnSp>
          <p:nvCxnSpPr>
            <p:cNvPr id="76" name="Straight Arrow Connector 75">
              <a:extLst>
                <a:ext uri="{FF2B5EF4-FFF2-40B4-BE49-F238E27FC236}">
                  <a16:creationId xmlns:a16="http://schemas.microsoft.com/office/drawing/2014/main" id="{46BC7C87-5CF5-E970-F56F-81430E6258D6}"/>
                </a:ext>
              </a:extLst>
            </p:cNvPr>
            <p:cNvCxnSpPr>
              <a:cxnSpLocks/>
            </p:cNvCxnSpPr>
            <p:nvPr/>
          </p:nvCxnSpPr>
          <p:spPr>
            <a:xfrm flipH="1" flipV="1">
              <a:off x="5962641" y="2755582"/>
              <a:ext cx="25975" cy="2885224"/>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08BA0FAE-CA22-2EAA-23BE-64C3DA9C4639}"/>
                </a:ext>
              </a:extLst>
            </p:cNvPr>
            <p:cNvSpPr txBox="1"/>
            <p:nvPr/>
          </p:nvSpPr>
          <p:spPr>
            <a:xfrm>
              <a:off x="5960196" y="2865035"/>
              <a:ext cx="842849" cy="523220"/>
            </a:xfrm>
            <a:prstGeom prst="rect">
              <a:avLst/>
            </a:prstGeom>
            <a:noFill/>
            <a:ln w="12700">
              <a:solidFill>
                <a:schemeClr val="tx1"/>
              </a:solidFill>
            </a:ln>
          </p:spPr>
          <p:txBody>
            <a:bodyPr wrap="none" rtlCol="0">
              <a:spAutoFit/>
            </a:bodyPr>
            <a:lstStyle/>
            <a:p>
              <a:r>
                <a:rPr lang="en-US" sz="1400" dirty="0">
                  <a:solidFill>
                    <a:srgbClr val="000000"/>
                  </a:solidFill>
                  <a:latin typeface="Times"/>
                  <a:cs typeface="Times"/>
                </a:rPr>
                <a:t>HL-LHC </a:t>
              </a:r>
            </a:p>
            <a:p>
              <a:r>
                <a:rPr lang="en-US" sz="1400" dirty="0">
                  <a:solidFill>
                    <a:srgbClr val="000000"/>
                  </a:solidFill>
                  <a:latin typeface="Times"/>
                  <a:cs typeface="Times"/>
                </a:rPr>
                <a:t>project</a:t>
              </a:r>
            </a:p>
          </p:txBody>
        </p:sp>
        <p:pic>
          <p:nvPicPr>
            <p:cNvPr id="75" name="Picture 7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4378" y="2104406"/>
              <a:ext cx="1418968" cy="574876"/>
            </a:xfrm>
            <a:prstGeom prst="rect">
              <a:avLst/>
            </a:prstGeom>
          </p:spPr>
        </p:pic>
        <p:grpSp>
          <p:nvGrpSpPr>
            <p:cNvPr id="81" name="Group 80"/>
            <p:cNvGrpSpPr/>
            <p:nvPr/>
          </p:nvGrpSpPr>
          <p:grpSpPr>
            <a:xfrm>
              <a:off x="7977" y="2004790"/>
              <a:ext cx="12222075" cy="4183909"/>
              <a:chOff x="7977" y="2004790"/>
              <a:chExt cx="12222075" cy="4183909"/>
            </a:xfrm>
          </p:grpSpPr>
          <p:grpSp>
            <p:nvGrpSpPr>
              <p:cNvPr id="73" name="Group 72"/>
              <p:cNvGrpSpPr/>
              <p:nvPr/>
            </p:nvGrpSpPr>
            <p:grpSpPr>
              <a:xfrm>
                <a:off x="7977" y="2004790"/>
                <a:ext cx="12222075" cy="4183909"/>
                <a:chOff x="7977" y="2004790"/>
                <a:chExt cx="12222075" cy="4183909"/>
              </a:xfrm>
            </p:grpSpPr>
            <p:cxnSp>
              <p:nvCxnSpPr>
                <p:cNvPr id="67" name="Straight Arrow Connector 66">
                  <a:extLst>
                    <a:ext uri="{FF2B5EF4-FFF2-40B4-BE49-F238E27FC236}">
                      <a16:creationId xmlns:a16="http://schemas.microsoft.com/office/drawing/2014/main" id="{46BC7C87-5CF5-E970-F56F-81430E6258D6}"/>
                    </a:ext>
                  </a:extLst>
                </p:cNvPr>
                <p:cNvCxnSpPr>
                  <a:cxnSpLocks/>
                </p:cNvCxnSpPr>
                <p:nvPr/>
              </p:nvCxnSpPr>
              <p:spPr>
                <a:xfrm flipH="1" flipV="1">
                  <a:off x="4245568" y="2004790"/>
                  <a:ext cx="1" cy="3636017"/>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179DFC54-B63D-77BF-45D6-1B211947E9ED}"/>
                    </a:ext>
                  </a:extLst>
                </p:cNvPr>
                <p:cNvGrpSpPr/>
                <p:nvPr/>
              </p:nvGrpSpPr>
              <p:grpSpPr>
                <a:xfrm>
                  <a:off x="7977" y="2653139"/>
                  <a:ext cx="12222075" cy="3535560"/>
                  <a:chOff x="5633" y="2665967"/>
                  <a:chExt cx="12222075" cy="3535560"/>
                </a:xfrm>
              </p:grpSpPr>
              <p:cxnSp>
                <p:nvCxnSpPr>
                  <p:cNvPr id="20" name="Straight Arrow Connector 19">
                    <a:extLst>
                      <a:ext uri="{FF2B5EF4-FFF2-40B4-BE49-F238E27FC236}">
                        <a16:creationId xmlns:a16="http://schemas.microsoft.com/office/drawing/2014/main" id="{81F40B7D-9391-01DC-D99B-65A1202BBEDA}"/>
                      </a:ext>
                    </a:extLst>
                  </p:cNvPr>
                  <p:cNvCxnSpPr>
                    <a:cxnSpLocks/>
                  </p:cNvCxnSpPr>
                  <p:nvPr/>
                </p:nvCxnSpPr>
                <p:spPr>
                  <a:xfrm flipV="1">
                    <a:off x="1815085" y="3225473"/>
                    <a:ext cx="321" cy="2469324"/>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5F6A3487-260B-D7CB-D6BB-25ECF12EE491}"/>
                      </a:ext>
                    </a:extLst>
                  </p:cNvPr>
                  <p:cNvGrpSpPr/>
                  <p:nvPr/>
                </p:nvGrpSpPr>
                <p:grpSpPr>
                  <a:xfrm>
                    <a:off x="5633" y="2665967"/>
                    <a:ext cx="12222075" cy="3535560"/>
                    <a:chOff x="33769" y="2665967"/>
                    <a:chExt cx="12222075" cy="3535560"/>
                  </a:xfrm>
                </p:grpSpPr>
                <p:grpSp>
                  <p:nvGrpSpPr>
                    <p:cNvPr id="57" name="Group 56">
                      <a:extLst>
                        <a:ext uri="{FF2B5EF4-FFF2-40B4-BE49-F238E27FC236}">
                          <a16:creationId xmlns:a16="http://schemas.microsoft.com/office/drawing/2014/main" id="{72CD768A-FA0B-849C-33C3-2F9BAFA816D9}"/>
                        </a:ext>
                      </a:extLst>
                    </p:cNvPr>
                    <p:cNvGrpSpPr/>
                    <p:nvPr/>
                  </p:nvGrpSpPr>
                  <p:grpSpPr>
                    <a:xfrm>
                      <a:off x="33769" y="2665967"/>
                      <a:ext cx="11838058" cy="3535560"/>
                      <a:chOff x="33769" y="2665967"/>
                      <a:chExt cx="11838058" cy="3535560"/>
                    </a:xfrm>
                  </p:grpSpPr>
                  <p:sp>
                    <p:nvSpPr>
                      <p:cNvPr id="53" name="Chevron 42">
                        <a:extLst>
                          <a:ext uri="{FF2B5EF4-FFF2-40B4-BE49-F238E27FC236}">
                            <a16:creationId xmlns:a16="http://schemas.microsoft.com/office/drawing/2014/main" id="{57CFC45C-D79B-75A1-58C6-D6F47B465945}"/>
                          </a:ext>
                        </a:extLst>
                      </p:cNvPr>
                      <p:cNvSpPr/>
                      <p:nvPr/>
                    </p:nvSpPr>
                    <p:spPr>
                      <a:xfrm>
                        <a:off x="8429775" y="2665967"/>
                        <a:ext cx="2841421" cy="580936"/>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4D4D4D"/>
                            </a:solidFill>
                            <a:latin typeface="Times"/>
                            <a:cs typeface="Times"/>
                          </a:rPr>
                          <a:t>MQXFB production and test (10 magnets)</a:t>
                        </a:r>
                      </a:p>
                    </p:txBody>
                  </p:sp>
                  <p:grpSp>
                    <p:nvGrpSpPr>
                      <p:cNvPr id="50" name="Group 49">
                        <a:extLst>
                          <a:ext uri="{FF2B5EF4-FFF2-40B4-BE49-F238E27FC236}">
                            <a16:creationId xmlns:a16="http://schemas.microsoft.com/office/drawing/2014/main" id="{CF78649B-F053-AB24-13DA-FF490669ADD8}"/>
                          </a:ext>
                        </a:extLst>
                      </p:cNvPr>
                      <p:cNvGrpSpPr/>
                      <p:nvPr/>
                    </p:nvGrpSpPr>
                    <p:grpSpPr>
                      <a:xfrm>
                        <a:off x="33769" y="3205391"/>
                        <a:ext cx="11058148" cy="2996136"/>
                        <a:chOff x="14509" y="3168141"/>
                        <a:chExt cx="11058148" cy="2996136"/>
                      </a:xfrm>
                    </p:grpSpPr>
                    <p:grpSp>
                      <p:nvGrpSpPr>
                        <p:cNvPr id="45" name="Group 44">
                          <a:extLst>
                            <a:ext uri="{FF2B5EF4-FFF2-40B4-BE49-F238E27FC236}">
                              <a16:creationId xmlns:a16="http://schemas.microsoft.com/office/drawing/2014/main" id="{BE71251A-35EE-FEB2-43B1-3C00D16DD92C}"/>
                            </a:ext>
                          </a:extLst>
                        </p:cNvPr>
                        <p:cNvGrpSpPr/>
                        <p:nvPr/>
                      </p:nvGrpSpPr>
                      <p:grpSpPr>
                        <a:xfrm>
                          <a:off x="14509" y="3168141"/>
                          <a:ext cx="10844546" cy="2996136"/>
                          <a:chOff x="103225" y="3168141"/>
                          <a:chExt cx="10844546" cy="2996136"/>
                        </a:xfrm>
                      </p:grpSpPr>
                      <p:grpSp>
                        <p:nvGrpSpPr>
                          <p:cNvPr id="2" name="Group 1">
                            <a:extLst>
                              <a:ext uri="{FF2B5EF4-FFF2-40B4-BE49-F238E27FC236}">
                                <a16:creationId xmlns:a16="http://schemas.microsoft.com/office/drawing/2014/main" id="{72D4AE0F-6817-3BF6-789D-0F85F4325316}"/>
                              </a:ext>
                            </a:extLst>
                          </p:cNvPr>
                          <p:cNvGrpSpPr/>
                          <p:nvPr/>
                        </p:nvGrpSpPr>
                        <p:grpSpPr>
                          <a:xfrm>
                            <a:off x="103225" y="3168141"/>
                            <a:ext cx="10844546" cy="2996136"/>
                            <a:chOff x="14509" y="3149709"/>
                            <a:chExt cx="10844546" cy="2996136"/>
                          </a:xfrm>
                        </p:grpSpPr>
                        <p:grpSp>
                          <p:nvGrpSpPr>
                            <p:cNvPr id="8" name="Group 7">
                              <a:extLst>
                                <a:ext uri="{FF2B5EF4-FFF2-40B4-BE49-F238E27FC236}">
                                  <a16:creationId xmlns:a16="http://schemas.microsoft.com/office/drawing/2014/main" id="{E09A856E-643D-72A2-4972-02BC3BC0A6FA}"/>
                                </a:ext>
                              </a:extLst>
                            </p:cNvPr>
                            <p:cNvGrpSpPr/>
                            <p:nvPr/>
                          </p:nvGrpSpPr>
                          <p:grpSpPr>
                            <a:xfrm>
                              <a:off x="14509" y="3294312"/>
                              <a:ext cx="10844546" cy="2851533"/>
                              <a:chOff x="14509" y="998645"/>
                              <a:chExt cx="10844546" cy="2851533"/>
                            </a:xfrm>
                          </p:grpSpPr>
                          <p:cxnSp>
                            <p:nvCxnSpPr>
                              <p:cNvPr id="13" name="Straight Arrow Connector 12">
                                <a:extLst>
                                  <a:ext uri="{FF2B5EF4-FFF2-40B4-BE49-F238E27FC236}">
                                    <a16:creationId xmlns:a16="http://schemas.microsoft.com/office/drawing/2014/main" id="{46BC7C87-5CF5-E970-F56F-81430E6258D6}"/>
                                  </a:ext>
                                </a:extLst>
                              </p:cNvPr>
                              <p:cNvCxnSpPr>
                                <a:cxnSpLocks/>
                              </p:cNvCxnSpPr>
                              <p:nvPr/>
                            </p:nvCxnSpPr>
                            <p:spPr>
                              <a:xfrm flipH="1" flipV="1">
                                <a:off x="5185875" y="998645"/>
                                <a:ext cx="16149" cy="2337344"/>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1" name="Chevron 10">
                                <a:extLst>
                                  <a:ext uri="{FF2B5EF4-FFF2-40B4-BE49-F238E27FC236}">
                                    <a16:creationId xmlns:a16="http://schemas.microsoft.com/office/drawing/2014/main" id="{A4AB3454-0B71-B4B6-3ACB-4A36112E2516}"/>
                                  </a:ext>
                                </a:extLst>
                              </p:cNvPr>
                              <p:cNvSpPr/>
                              <p:nvPr/>
                            </p:nvSpPr>
                            <p:spPr>
                              <a:xfrm>
                                <a:off x="1586006" y="2281212"/>
                                <a:ext cx="4496294" cy="1015707"/>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Times"/>
                                    <a:cs typeface="Times"/>
                                  </a:rPr>
                                  <a:t>Demonstrators (TQ, HQ, LQ) including scaling to 4 m, plus first MQXF in the US</a:t>
                                </a:r>
                              </a:p>
                            </p:txBody>
                          </p:sp>
                          <p:sp>
                            <p:nvSpPr>
                              <p:cNvPr id="14" name="TextBox 13">
                                <a:extLst>
                                  <a:ext uri="{FF2B5EF4-FFF2-40B4-BE49-F238E27FC236}">
                                    <a16:creationId xmlns:a16="http://schemas.microsoft.com/office/drawing/2014/main" id="{08BA0FAE-CA22-2EAA-23BE-64C3DA9C4639}"/>
                                  </a:ext>
                                </a:extLst>
                              </p:cNvPr>
                              <p:cNvSpPr txBox="1"/>
                              <p:nvPr/>
                            </p:nvSpPr>
                            <p:spPr>
                              <a:xfrm>
                                <a:off x="5188816" y="1118262"/>
                                <a:ext cx="1680130" cy="523220"/>
                              </a:xfrm>
                              <a:prstGeom prst="rect">
                                <a:avLst/>
                              </a:prstGeom>
                              <a:solidFill>
                                <a:schemeClr val="bg1"/>
                              </a:solidFill>
                              <a:ln w="12700">
                                <a:solidFill>
                                  <a:schemeClr val="tx1"/>
                                </a:solidFill>
                              </a:ln>
                            </p:spPr>
                            <p:txBody>
                              <a:bodyPr wrap="none" rtlCol="0">
                                <a:spAutoFit/>
                              </a:bodyPr>
                              <a:lstStyle/>
                              <a:p>
                                <a:r>
                                  <a:rPr lang="en-US" sz="1400" dirty="0">
                                    <a:solidFill>
                                      <a:srgbClr val="000000"/>
                                    </a:solidFill>
                                    <a:latin typeface="Times"/>
                                    <a:cs typeface="Times"/>
                                  </a:rPr>
                                  <a:t>Selection of aperture </a:t>
                                </a:r>
                              </a:p>
                              <a:p>
                                <a:r>
                                  <a:rPr lang="en-US" sz="1400" dirty="0">
                                    <a:solidFill>
                                      <a:srgbClr val="000000"/>
                                    </a:solidFill>
                                    <a:latin typeface="Times"/>
                                    <a:cs typeface="Times"/>
                                  </a:rPr>
                                  <a:t>and cable</a:t>
                                </a:r>
                              </a:p>
                            </p:txBody>
                          </p:sp>
                          <p:grpSp>
                            <p:nvGrpSpPr>
                              <p:cNvPr id="15" name="Group 14">
                                <a:extLst>
                                  <a:ext uri="{FF2B5EF4-FFF2-40B4-BE49-F238E27FC236}">
                                    <a16:creationId xmlns:a16="http://schemas.microsoft.com/office/drawing/2014/main" id="{D33423CB-1131-AF86-E667-76913060869C}"/>
                                  </a:ext>
                                </a:extLst>
                              </p:cNvPr>
                              <p:cNvGrpSpPr/>
                              <p:nvPr/>
                            </p:nvGrpSpPr>
                            <p:grpSpPr>
                              <a:xfrm>
                                <a:off x="14509" y="3355492"/>
                                <a:ext cx="10844546" cy="494686"/>
                                <a:chOff x="14509" y="3355492"/>
                                <a:chExt cx="10844546" cy="494686"/>
                              </a:xfrm>
                            </p:grpSpPr>
                            <p:grpSp>
                              <p:nvGrpSpPr>
                                <p:cNvPr id="16" name="Group 15">
                                  <a:extLst>
                                    <a:ext uri="{FF2B5EF4-FFF2-40B4-BE49-F238E27FC236}">
                                      <a16:creationId xmlns:a16="http://schemas.microsoft.com/office/drawing/2014/main" id="{8CE40506-3A1B-4DA1-5D32-D8AF885A82FB}"/>
                                    </a:ext>
                                  </a:extLst>
                                </p:cNvPr>
                                <p:cNvGrpSpPr/>
                                <p:nvPr/>
                              </p:nvGrpSpPr>
                              <p:grpSpPr>
                                <a:xfrm>
                                  <a:off x="14509" y="3355492"/>
                                  <a:ext cx="7044918" cy="229309"/>
                                  <a:chOff x="14509" y="3427500"/>
                                  <a:chExt cx="7044918" cy="229309"/>
                                </a:xfrm>
                              </p:grpSpPr>
                              <p:sp>
                                <p:nvSpPr>
                                  <p:cNvPr id="21" name="Rectangle 20">
                                    <a:extLst>
                                      <a:ext uri="{FF2B5EF4-FFF2-40B4-BE49-F238E27FC236}">
                                        <a16:creationId xmlns:a16="http://schemas.microsoft.com/office/drawing/2014/main" id="{6EEAE40E-8BC9-EAA4-26E4-146A62699EE5}"/>
                                      </a:ext>
                                    </a:extLst>
                                  </p:cNvPr>
                                  <p:cNvSpPr/>
                                  <p:nvPr/>
                                </p:nvSpPr>
                                <p:spPr>
                                  <a:xfrm>
                                    <a:off x="14509" y="342750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`00</a:t>
                                    </a:r>
                                  </a:p>
                                </p:txBody>
                              </p:sp>
                              <p:sp>
                                <p:nvSpPr>
                                  <p:cNvPr id="22" name="Rectangle 21">
                                    <a:extLst>
                                      <a:ext uri="{FF2B5EF4-FFF2-40B4-BE49-F238E27FC236}">
                                        <a16:creationId xmlns:a16="http://schemas.microsoft.com/office/drawing/2014/main" id="{21AF0654-599C-09C8-9A19-90E579BD5943}"/>
                                      </a:ext>
                                    </a:extLst>
                                  </p:cNvPr>
                                  <p:cNvSpPr/>
                                  <p:nvPr/>
                                </p:nvSpPr>
                                <p:spPr>
                                  <a:xfrm>
                                    <a:off x="419982"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`01</a:t>
                                    </a:r>
                                  </a:p>
                                </p:txBody>
                              </p:sp>
                              <p:sp>
                                <p:nvSpPr>
                                  <p:cNvPr id="23" name="Rectangle 22">
                                    <a:extLst>
                                      <a:ext uri="{FF2B5EF4-FFF2-40B4-BE49-F238E27FC236}">
                                        <a16:creationId xmlns:a16="http://schemas.microsoft.com/office/drawing/2014/main" id="{58E5225B-9E22-8564-12E3-EBC66641D96C}"/>
                                      </a:ext>
                                    </a:extLst>
                                  </p:cNvPr>
                                  <p:cNvSpPr/>
                                  <p:nvPr/>
                                </p:nvSpPr>
                                <p:spPr>
                                  <a:xfrm>
                                    <a:off x="81852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`02</a:t>
                                    </a:r>
                                  </a:p>
                                </p:txBody>
                              </p:sp>
                              <p:sp>
                                <p:nvSpPr>
                                  <p:cNvPr id="24" name="Rectangle 23">
                                    <a:extLst>
                                      <a:ext uri="{FF2B5EF4-FFF2-40B4-BE49-F238E27FC236}">
                                        <a16:creationId xmlns:a16="http://schemas.microsoft.com/office/drawing/2014/main" id="{D2BEA75B-B35F-94FA-6D14-388CC3D44CE5}"/>
                                      </a:ext>
                                    </a:extLst>
                                  </p:cNvPr>
                                  <p:cNvSpPr/>
                                  <p:nvPr/>
                                </p:nvSpPr>
                                <p:spPr>
                                  <a:xfrm>
                                    <a:off x="122410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`03</a:t>
                                    </a:r>
                                  </a:p>
                                </p:txBody>
                              </p:sp>
                              <p:sp>
                                <p:nvSpPr>
                                  <p:cNvPr id="25" name="Rectangle 24">
                                    <a:extLst>
                                      <a:ext uri="{FF2B5EF4-FFF2-40B4-BE49-F238E27FC236}">
                                        <a16:creationId xmlns:a16="http://schemas.microsoft.com/office/drawing/2014/main" id="{2231DF04-0F8E-9170-581A-F13879741424}"/>
                                      </a:ext>
                                    </a:extLst>
                                  </p:cNvPr>
                                  <p:cNvSpPr/>
                                  <p:nvPr/>
                                </p:nvSpPr>
                                <p:spPr>
                                  <a:xfrm>
                                    <a:off x="162968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`04</a:t>
                                    </a:r>
                                  </a:p>
                                </p:txBody>
                              </p:sp>
                              <p:sp>
                                <p:nvSpPr>
                                  <p:cNvPr id="26" name="Rectangle 25">
                                    <a:extLst>
                                      <a:ext uri="{FF2B5EF4-FFF2-40B4-BE49-F238E27FC236}">
                                        <a16:creationId xmlns:a16="http://schemas.microsoft.com/office/drawing/2014/main" id="{3EF7D870-165C-9B64-A72C-F5C2AE4242F8}"/>
                                      </a:ext>
                                    </a:extLst>
                                  </p:cNvPr>
                                  <p:cNvSpPr/>
                                  <p:nvPr/>
                                </p:nvSpPr>
                                <p:spPr>
                                  <a:xfrm>
                                    <a:off x="202823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`05</a:t>
                                    </a:r>
                                  </a:p>
                                </p:txBody>
                              </p:sp>
                              <p:sp>
                                <p:nvSpPr>
                                  <p:cNvPr id="27" name="Rectangle 26">
                                    <a:extLst>
                                      <a:ext uri="{FF2B5EF4-FFF2-40B4-BE49-F238E27FC236}">
                                        <a16:creationId xmlns:a16="http://schemas.microsoft.com/office/drawing/2014/main" id="{E717B8A0-5C33-907F-B157-8455CC7D6CBA}"/>
                                      </a:ext>
                                    </a:extLst>
                                  </p:cNvPr>
                                  <p:cNvSpPr/>
                                  <p:nvPr/>
                                </p:nvSpPr>
                                <p:spPr>
                                  <a:xfrm>
                                    <a:off x="242522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06</a:t>
                                    </a:r>
                                  </a:p>
                                </p:txBody>
                              </p:sp>
                              <p:sp>
                                <p:nvSpPr>
                                  <p:cNvPr id="28" name="Rectangle 27">
                                    <a:extLst>
                                      <a:ext uri="{FF2B5EF4-FFF2-40B4-BE49-F238E27FC236}">
                                        <a16:creationId xmlns:a16="http://schemas.microsoft.com/office/drawing/2014/main" id="{24142D90-FAE7-2F1E-02D1-B499FE2F58C9}"/>
                                      </a:ext>
                                    </a:extLst>
                                  </p:cNvPr>
                                  <p:cNvSpPr/>
                                  <p:nvPr/>
                                </p:nvSpPr>
                                <p:spPr>
                                  <a:xfrm>
                                    <a:off x="2833590" y="3436586"/>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`07</a:t>
                                    </a:r>
                                  </a:p>
                                </p:txBody>
                              </p:sp>
                              <p:sp>
                                <p:nvSpPr>
                                  <p:cNvPr id="29" name="Rectangle 28">
                                    <a:extLst>
                                      <a:ext uri="{FF2B5EF4-FFF2-40B4-BE49-F238E27FC236}">
                                        <a16:creationId xmlns:a16="http://schemas.microsoft.com/office/drawing/2014/main" id="{6F3ECB33-978A-46E2-A0DC-E54D8862939A}"/>
                                      </a:ext>
                                    </a:extLst>
                                  </p:cNvPr>
                                  <p:cNvSpPr/>
                                  <p:nvPr/>
                                </p:nvSpPr>
                                <p:spPr>
                                  <a:xfrm>
                                    <a:off x="3267338" y="3440744"/>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`08</a:t>
                                    </a:r>
                                  </a:p>
                                </p:txBody>
                              </p:sp>
                              <p:sp>
                                <p:nvSpPr>
                                  <p:cNvPr id="30" name="Rectangle 29">
                                    <a:extLst>
                                      <a:ext uri="{FF2B5EF4-FFF2-40B4-BE49-F238E27FC236}">
                                        <a16:creationId xmlns:a16="http://schemas.microsoft.com/office/drawing/2014/main" id="{B0E68A75-260D-C368-6552-237B8390CCF3}"/>
                                      </a:ext>
                                    </a:extLst>
                                  </p:cNvPr>
                                  <p:cNvSpPr/>
                                  <p:nvPr/>
                                </p:nvSpPr>
                                <p:spPr>
                                  <a:xfrm>
                                    <a:off x="3708487" y="3437263"/>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`09</a:t>
                                    </a:r>
                                  </a:p>
                                </p:txBody>
                              </p:sp>
                              <p:sp>
                                <p:nvSpPr>
                                  <p:cNvPr id="31" name="Rectangle 30">
                                    <a:extLst>
                                      <a:ext uri="{FF2B5EF4-FFF2-40B4-BE49-F238E27FC236}">
                                        <a16:creationId xmlns:a16="http://schemas.microsoft.com/office/drawing/2014/main" id="{ECFC9A42-1C0C-70BD-B108-68F6B5CCC814}"/>
                                      </a:ext>
                                    </a:extLst>
                                  </p:cNvPr>
                                  <p:cNvSpPr/>
                                  <p:nvPr/>
                                </p:nvSpPr>
                                <p:spPr>
                                  <a:xfrm>
                                    <a:off x="4131349" y="3431367"/>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`10</a:t>
                                    </a:r>
                                  </a:p>
                                </p:txBody>
                              </p:sp>
                              <p:sp>
                                <p:nvSpPr>
                                  <p:cNvPr id="32" name="Rectangle 31">
                                    <a:extLst>
                                      <a:ext uri="{FF2B5EF4-FFF2-40B4-BE49-F238E27FC236}">
                                        <a16:creationId xmlns:a16="http://schemas.microsoft.com/office/drawing/2014/main" id="{2824A9EA-5F8E-4C26-A5ED-775D8FBA295C}"/>
                                      </a:ext>
                                    </a:extLst>
                                  </p:cNvPr>
                                  <p:cNvSpPr/>
                                  <p:nvPr/>
                                </p:nvSpPr>
                                <p:spPr>
                                  <a:xfrm>
                                    <a:off x="4554211" y="343385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`11</a:t>
                                    </a:r>
                                  </a:p>
                                </p:txBody>
                              </p:sp>
                              <p:sp>
                                <p:nvSpPr>
                                  <p:cNvPr id="33" name="Rectangle 32">
                                    <a:extLst>
                                      <a:ext uri="{FF2B5EF4-FFF2-40B4-BE49-F238E27FC236}">
                                        <a16:creationId xmlns:a16="http://schemas.microsoft.com/office/drawing/2014/main" id="{A9350316-B594-F50A-25BF-0ED701A22F66}"/>
                                      </a:ext>
                                    </a:extLst>
                                  </p:cNvPr>
                                  <p:cNvSpPr/>
                                  <p:nvPr/>
                                </p:nvSpPr>
                                <p:spPr>
                                  <a:xfrm>
                                    <a:off x="4974570" y="3430742"/>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`12</a:t>
                                    </a:r>
                                  </a:p>
                                </p:txBody>
                              </p:sp>
                              <p:sp>
                                <p:nvSpPr>
                                  <p:cNvPr id="34" name="Rectangle 33">
                                    <a:extLst>
                                      <a:ext uri="{FF2B5EF4-FFF2-40B4-BE49-F238E27FC236}">
                                        <a16:creationId xmlns:a16="http://schemas.microsoft.com/office/drawing/2014/main" id="{884592F7-1C67-D669-0351-178FBA883A5D}"/>
                                      </a:ext>
                                    </a:extLst>
                                  </p:cNvPr>
                                  <p:cNvSpPr/>
                                  <p:nvPr/>
                                </p:nvSpPr>
                                <p:spPr>
                                  <a:xfrm>
                                    <a:off x="5394929" y="3433341"/>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`13</a:t>
                                    </a:r>
                                  </a:p>
                                </p:txBody>
                              </p:sp>
                              <p:sp>
                                <p:nvSpPr>
                                  <p:cNvPr id="35" name="Rectangle 34">
                                    <a:extLst>
                                      <a:ext uri="{FF2B5EF4-FFF2-40B4-BE49-F238E27FC236}">
                                        <a16:creationId xmlns:a16="http://schemas.microsoft.com/office/drawing/2014/main" id="{1A922E28-5EC7-1438-8227-36C764AA98F3}"/>
                                      </a:ext>
                                    </a:extLst>
                                  </p:cNvPr>
                                  <p:cNvSpPr/>
                                  <p:nvPr/>
                                </p:nvSpPr>
                                <p:spPr>
                                  <a:xfrm>
                                    <a:off x="5816245" y="343732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`14</a:t>
                                    </a:r>
                                  </a:p>
                                </p:txBody>
                              </p:sp>
                              <p:sp>
                                <p:nvSpPr>
                                  <p:cNvPr id="36" name="Rectangle 35">
                                    <a:extLst>
                                      <a:ext uri="{FF2B5EF4-FFF2-40B4-BE49-F238E27FC236}">
                                        <a16:creationId xmlns:a16="http://schemas.microsoft.com/office/drawing/2014/main" id="{73754156-9BC9-E5A8-AFF0-33148C3F6D58}"/>
                                      </a:ext>
                                    </a:extLst>
                                  </p:cNvPr>
                                  <p:cNvSpPr/>
                                  <p:nvPr/>
                                </p:nvSpPr>
                                <p:spPr>
                                  <a:xfrm>
                                    <a:off x="6240952" y="3440785"/>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`15</a:t>
                                    </a:r>
                                  </a:p>
                                </p:txBody>
                              </p:sp>
                              <p:sp>
                                <p:nvSpPr>
                                  <p:cNvPr id="37" name="Rectangle 36">
                                    <a:extLst>
                                      <a:ext uri="{FF2B5EF4-FFF2-40B4-BE49-F238E27FC236}">
                                        <a16:creationId xmlns:a16="http://schemas.microsoft.com/office/drawing/2014/main" id="{84A9A326-8503-465D-A6E9-A38316210309}"/>
                                      </a:ext>
                                    </a:extLst>
                                  </p:cNvPr>
                                  <p:cNvSpPr/>
                                  <p:nvPr/>
                                </p:nvSpPr>
                                <p:spPr>
                                  <a:xfrm>
                                    <a:off x="6662438" y="34333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`16</a:t>
                                    </a:r>
                                  </a:p>
                                </p:txBody>
                              </p:sp>
                            </p:grpSp>
                            <p:sp>
                              <p:nvSpPr>
                                <p:cNvPr id="17" name="Rectangle 16">
                                  <a:extLst>
                                    <a:ext uri="{FF2B5EF4-FFF2-40B4-BE49-F238E27FC236}">
                                      <a16:creationId xmlns:a16="http://schemas.microsoft.com/office/drawing/2014/main" id="{871BE1BA-B146-1EBA-1A64-49F688DA2520}"/>
                                    </a:ext>
                                  </a:extLst>
                                </p:cNvPr>
                                <p:cNvSpPr/>
                                <p:nvPr/>
                              </p:nvSpPr>
                              <p:spPr>
                                <a:xfrm>
                                  <a:off x="4189848" y="3620099"/>
                                  <a:ext cx="1245034" cy="217628"/>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latin typeface="Times"/>
                                      <a:cs typeface="Times"/>
                                    </a:rPr>
                                    <a:t>LHC </a:t>
                                  </a:r>
                                  <a:r>
                                    <a:rPr lang="en-US" sz="1100" dirty="0" err="1">
                                      <a:solidFill>
                                        <a:srgbClr val="000000"/>
                                      </a:solidFill>
                                      <a:latin typeface="Times"/>
                                      <a:cs typeface="Times"/>
                                    </a:rPr>
                                    <a:t>RunI</a:t>
                                  </a:r>
                                  <a:endParaRPr lang="en-US" sz="1100" dirty="0">
                                    <a:solidFill>
                                      <a:srgbClr val="000000"/>
                                    </a:solidFill>
                                    <a:latin typeface="Times"/>
                                    <a:cs typeface="Times"/>
                                  </a:endParaRPr>
                                </a:p>
                              </p:txBody>
                            </p:sp>
                            <p:sp>
                              <p:nvSpPr>
                                <p:cNvPr id="18" name="Rectangle 17">
                                  <a:extLst>
                                    <a:ext uri="{FF2B5EF4-FFF2-40B4-BE49-F238E27FC236}">
                                      <a16:creationId xmlns:a16="http://schemas.microsoft.com/office/drawing/2014/main" id="{5379386C-B77B-E48A-6D6B-F166AFA70FDF}"/>
                                    </a:ext>
                                  </a:extLst>
                                </p:cNvPr>
                                <p:cNvSpPr/>
                                <p:nvPr/>
                              </p:nvSpPr>
                              <p:spPr>
                                <a:xfrm>
                                  <a:off x="6364901" y="3618603"/>
                                  <a:ext cx="1535150" cy="231575"/>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LHC </a:t>
                                  </a:r>
                                  <a:r>
                                    <a:rPr lang="en-US" sz="1200" dirty="0" err="1">
                                      <a:solidFill>
                                        <a:srgbClr val="000000"/>
                                      </a:solidFill>
                                      <a:latin typeface="Times"/>
                                      <a:cs typeface="Times"/>
                                    </a:rPr>
                                    <a:t>RunII</a:t>
                                  </a:r>
                                  <a:endParaRPr lang="en-US" sz="1200" dirty="0">
                                    <a:solidFill>
                                      <a:srgbClr val="000000"/>
                                    </a:solidFill>
                                    <a:latin typeface="Times"/>
                                    <a:cs typeface="Times"/>
                                  </a:endParaRPr>
                                </a:p>
                              </p:txBody>
                            </p:sp>
                            <p:sp>
                              <p:nvSpPr>
                                <p:cNvPr id="19" name="Rectangle 18">
                                  <a:extLst>
                                    <a:ext uri="{FF2B5EF4-FFF2-40B4-BE49-F238E27FC236}">
                                      <a16:creationId xmlns:a16="http://schemas.microsoft.com/office/drawing/2014/main" id="{01A744A6-9854-49A9-935F-26FED4DE8310}"/>
                                    </a:ext>
                                  </a:extLst>
                                </p:cNvPr>
                                <p:cNvSpPr/>
                                <p:nvPr/>
                              </p:nvSpPr>
                              <p:spPr>
                                <a:xfrm>
                                  <a:off x="9182436" y="3609347"/>
                                  <a:ext cx="1676619" cy="215927"/>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LHC </a:t>
                                  </a:r>
                                  <a:r>
                                    <a:rPr lang="en-US" sz="1200" dirty="0" err="1">
                                      <a:solidFill>
                                        <a:srgbClr val="000000"/>
                                      </a:solidFill>
                                      <a:latin typeface="Times"/>
                                      <a:cs typeface="Times"/>
                                    </a:rPr>
                                    <a:t>RunIII</a:t>
                                  </a:r>
                                  <a:endParaRPr lang="en-US" sz="1200" dirty="0">
                                    <a:solidFill>
                                      <a:srgbClr val="000000"/>
                                    </a:solidFill>
                                    <a:latin typeface="Times"/>
                                    <a:cs typeface="Times"/>
                                  </a:endParaRPr>
                                </a:p>
                              </p:txBody>
                            </p:sp>
                          </p:grpSp>
                        </p:grpSp>
                        <p:sp>
                          <p:nvSpPr>
                            <p:cNvPr id="9" name="Chevron 7">
                              <a:extLst>
                                <a:ext uri="{FF2B5EF4-FFF2-40B4-BE49-F238E27FC236}">
                                  <a16:creationId xmlns:a16="http://schemas.microsoft.com/office/drawing/2014/main" id="{E1D16233-C50C-C432-2203-E91667865990}"/>
                                </a:ext>
                              </a:extLst>
                            </p:cNvPr>
                            <p:cNvSpPr/>
                            <p:nvPr/>
                          </p:nvSpPr>
                          <p:spPr>
                            <a:xfrm>
                              <a:off x="7094104" y="3149709"/>
                              <a:ext cx="2252612"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MQXFB</a:t>
                              </a:r>
                            </a:p>
                            <a:p>
                              <a:pPr algn="ctr"/>
                              <a:r>
                                <a:rPr lang="en-US" sz="1600" dirty="0">
                                  <a:solidFill>
                                    <a:srgbClr val="4D4D4D"/>
                                  </a:solidFill>
                                  <a:latin typeface="Times"/>
                                  <a:cs typeface="Times"/>
                                </a:rPr>
                                <a:t>prototypes </a:t>
                              </a:r>
                            </a:p>
                            <a:p>
                              <a:pPr algn="ctr"/>
                              <a:r>
                                <a:rPr lang="en-US" sz="1600" dirty="0">
                                  <a:solidFill>
                                    <a:srgbClr val="4D4D4D"/>
                                  </a:solidFill>
                                  <a:latin typeface="Times"/>
                                  <a:cs typeface="Times"/>
                                </a:rPr>
                                <a:t>(2 each type)</a:t>
                              </a:r>
                            </a:p>
                          </p:txBody>
                        </p:sp>
                        <p:sp>
                          <p:nvSpPr>
                            <p:cNvPr id="10" name="Chevron 8">
                              <a:extLst>
                                <a:ext uri="{FF2B5EF4-FFF2-40B4-BE49-F238E27FC236}">
                                  <a16:creationId xmlns:a16="http://schemas.microsoft.com/office/drawing/2014/main" id="{406E967B-1ED7-47C9-58D8-195F1B82AE1C}"/>
                                </a:ext>
                              </a:extLst>
                            </p:cNvPr>
                            <p:cNvSpPr/>
                            <p:nvPr/>
                          </p:nvSpPr>
                          <p:spPr>
                            <a:xfrm>
                              <a:off x="4824816" y="4053891"/>
                              <a:ext cx="4258017" cy="588126"/>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4D4D4D"/>
                                  </a:solidFill>
                                  <a:latin typeface="Times"/>
                                  <a:cs typeface="Times"/>
                                </a:rPr>
                                <a:t>MQXF short models (7)     ……..</a:t>
                              </a:r>
                            </a:p>
                          </p:txBody>
                        </p:sp>
                      </p:grpSp>
                      <p:sp>
                        <p:nvSpPr>
                          <p:cNvPr id="39" name="Rectangle 38">
                            <a:extLst>
                              <a:ext uri="{FF2B5EF4-FFF2-40B4-BE49-F238E27FC236}">
                                <a16:creationId xmlns:a16="http://schemas.microsoft.com/office/drawing/2014/main" id="{E46B9820-1E2B-A8BC-45F5-9E6046870553}"/>
                              </a:ext>
                            </a:extLst>
                          </p:cNvPr>
                          <p:cNvSpPr/>
                          <p:nvPr/>
                        </p:nvSpPr>
                        <p:spPr>
                          <a:xfrm>
                            <a:off x="7155647"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`17</a:t>
                            </a:r>
                          </a:p>
                        </p:txBody>
                      </p:sp>
                      <p:sp>
                        <p:nvSpPr>
                          <p:cNvPr id="40" name="Rectangle 39">
                            <a:extLst>
                              <a:ext uri="{FF2B5EF4-FFF2-40B4-BE49-F238E27FC236}">
                                <a16:creationId xmlns:a16="http://schemas.microsoft.com/office/drawing/2014/main" id="{AA099853-75F7-86E2-6D4D-72E779532C0D}"/>
                              </a:ext>
                            </a:extLst>
                          </p:cNvPr>
                          <p:cNvSpPr/>
                          <p:nvPr/>
                        </p:nvSpPr>
                        <p:spPr>
                          <a:xfrm>
                            <a:off x="7556299" y="5669044"/>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`18</a:t>
                            </a:r>
                          </a:p>
                        </p:txBody>
                      </p:sp>
                      <p:sp>
                        <p:nvSpPr>
                          <p:cNvPr id="41" name="Rectangle 40">
                            <a:extLst>
                              <a:ext uri="{FF2B5EF4-FFF2-40B4-BE49-F238E27FC236}">
                                <a16:creationId xmlns:a16="http://schemas.microsoft.com/office/drawing/2014/main" id="{3D369E33-9D25-CEC2-3CE9-3D3E476E1F11}"/>
                              </a:ext>
                            </a:extLst>
                          </p:cNvPr>
                          <p:cNvSpPr/>
                          <p:nvPr/>
                        </p:nvSpPr>
                        <p:spPr>
                          <a:xfrm>
                            <a:off x="7962468" y="566795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`19</a:t>
                            </a:r>
                          </a:p>
                        </p:txBody>
                      </p:sp>
                      <p:sp>
                        <p:nvSpPr>
                          <p:cNvPr id="42" name="Rectangle 41">
                            <a:extLst>
                              <a:ext uri="{FF2B5EF4-FFF2-40B4-BE49-F238E27FC236}">
                                <a16:creationId xmlns:a16="http://schemas.microsoft.com/office/drawing/2014/main" id="{907124B1-7FCB-030B-2E80-4FDBDD4CF986}"/>
                              </a:ext>
                            </a:extLst>
                          </p:cNvPr>
                          <p:cNvSpPr/>
                          <p:nvPr/>
                        </p:nvSpPr>
                        <p:spPr>
                          <a:xfrm>
                            <a:off x="8367840"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a:t>
                            </a:r>
                          </a:p>
                        </p:txBody>
                      </p:sp>
                      <p:sp>
                        <p:nvSpPr>
                          <p:cNvPr id="43" name="Rectangle 42">
                            <a:extLst>
                              <a:ext uri="{FF2B5EF4-FFF2-40B4-BE49-F238E27FC236}">
                                <a16:creationId xmlns:a16="http://schemas.microsoft.com/office/drawing/2014/main" id="{321AB977-3D8C-93D6-D2C4-B0BFC39BD510}"/>
                              </a:ext>
                            </a:extLst>
                          </p:cNvPr>
                          <p:cNvSpPr/>
                          <p:nvPr/>
                        </p:nvSpPr>
                        <p:spPr>
                          <a:xfrm>
                            <a:off x="8764829"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`21</a:t>
                            </a:r>
                          </a:p>
                        </p:txBody>
                      </p:sp>
                      <p:sp>
                        <p:nvSpPr>
                          <p:cNvPr id="44" name="Rectangle 43">
                            <a:extLst>
                              <a:ext uri="{FF2B5EF4-FFF2-40B4-BE49-F238E27FC236}">
                                <a16:creationId xmlns:a16="http://schemas.microsoft.com/office/drawing/2014/main" id="{5973ACB0-0192-CFB9-6B11-932D8B9B48C2}"/>
                              </a:ext>
                            </a:extLst>
                          </p:cNvPr>
                          <p:cNvSpPr/>
                          <p:nvPr/>
                        </p:nvSpPr>
                        <p:spPr>
                          <a:xfrm>
                            <a:off x="9169850" y="56685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`22</a:t>
                            </a:r>
                          </a:p>
                        </p:txBody>
                      </p:sp>
                    </p:grpSp>
                    <p:sp>
                      <p:nvSpPr>
                        <p:cNvPr id="46" name="Rectangle 45">
                          <a:extLst>
                            <a:ext uri="{FF2B5EF4-FFF2-40B4-BE49-F238E27FC236}">
                              <a16:creationId xmlns:a16="http://schemas.microsoft.com/office/drawing/2014/main" id="{955F0156-7511-1334-EA8E-22C09D643084}"/>
                            </a:ext>
                          </a:extLst>
                        </p:cNvPr>
                        <p:cNvSpPr/>
                        <p:nvPr/>
                      </p:nvSpPr>
                      <p:spPr>
                        <a:xfrm>
                          <a:off x="9486604" y="567269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`23</a:t>
                          </a:r>
                        </a:p>
                      </p:txBody>
                    </p:sp>
                    <p:sp>
                      <p:nvSpPr>
                        <p:cNvPr id="47" name="Rectangle 46">
                          <a:extLst>
                            <a:ext uri="{FF2B5EF4-FFF2-40B4-BE49-F238E27FC236}">
                              <a16:creationId xmlns:a16="http://schemas.microsoft.com/office/drawing/2014/main" id="{ABEF245B-2C80-0325-99BF-066A600CE8DB}"/>
                            </a:ext>
                          </a:extLst>
                        </p:cNvPr>
                        <p:cNvSpPr/>
                        <p:nvPr/>
                      </p:nvSpPr>
                      <p:spPr>
                        <a:xfrm>
                          <a:off x="9891625" y="5676598"/>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`24</a:t>
                          </a:r>
                        </a:p>
                      </p:txBody>
                    </p:sp>
                    <p:sp>
                      <p:nvSpPr>
                        <p:cNvPr id="48" name="Rectangle 47">
                          <a:extLst>
                            <a:ext uri="{FF2B5EF4-FFF2-40B4-BE49-F238E27FC236}">
                              <a16:creationId xmlns:a16="http://schemas.microsoft.com/office/drawing/2014/main" id="{F7E161B6-27A8-4540-09F4-5AD351D2F22F}"/>
                            </a:ext>
                          </a:extLst>
                        </p:cNvPr>
                        <p:cNvSpPr/>
                        <p:nvPr/>
                      </p:nvSpPr>
                      <p:spPr>
                        <a:xfrm>
                          <a:off x="10278679" y="567547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`25</a:t>
                          </a:r>
                        </a:p>
                      </p:txBody>
                    </p:sp>
                    <p:sp>
                      <p:nvSpPr>
                        <p:cNvPr id="49" name="Rectangle 48">
                          <a:extLst>
                            <a:ext uri="{FF2B5EF4-FFF2-40B4-BE49-F238E27FC236}">
                              <a16:creationId xmlns:a16="http://schemas.microsoft.com/office/drawing/2014/main" id="{2A0B5906-698F-B9FD-7C73-8265EED3CFBE}"/>
                            </a:ext>
                          </a:extLst>
                        </p:cNvPr>
                        <p:cNvSpPr/>
                        <p:nvPr/>
                      </p:nvSpPr>
                      <p:spPr>
                        <a:xfrm>
                          <a:off x="10675668" y="56758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`26</a:t>
                          </a:r>
                        </a:p>
                      </p:txBody>
                    </p:sp>
                  </p:grpSp>
                  <p:sp>
                    <p:nvSpPr>
                      <p:cNvPr id="54" name="Chevron 43">
                        <a:extLst>
                          <a:ext uri="{FF2B5EF4-FFF2-40B4-BE49-F238E27FC236}">
                            <a16:creationId xmlns:a16="http://schemas.microsoft.com/office/drawing/2014/main" id="{E83503D9-4039-563A-2274-F68B444ED684}"/>
                          </a:ext>
                        </a:extLst>
                      </p:cNvPr>
                      <p:cNvSpPr/>
                      <p:nvPr/>
                    </p:nvSpPr>
                    <p:spPr>
                      <a:xfrm>
                        <a:off x="7769907" y="4464363"/>
                        <a:ext cx="3647950" cy="580935"/>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4D4D4D"/>
                            </a:solidFill>
                            <a:latin typeface="Times"/>
                            <a:cs typeface="Times"/>
                          </a:rPr>
                          <a:t>MQXFA production and test (20 magnets)</a:t>
                        </a:r>
                      </a:p>
                    </p:txBody>
                  </p:sp>
                  <p:sp>
                    <p:nvSpPr>
                      <p:cNvPr id="55" name="Rectangle 54">
                        <a:extLst>
                          <a:ext uri="{FF2B5EF4-FFF2-40B4-BE49-F238E27FC236}">
                            <a16:creationId xmlns:a16="http://schemas.microsoft.com/office/drawing/2014/main" id="{52F94FC6-AB79-BF88-2D30-BDC4D76CDE71}"/>
                          </a:ext>
                        </a:extLst>
                      </p:cNvPr>
                      <p:cNvSpPr/>
                      <p:nvPr/>
                    </p:nvSpPr>
                    <p:spPr>
                      <a:xfrm>
                        <a:off x="11084883" y="5712635"/>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`27</a:t>
                        </a:r>
                      </a:p>
                    </p:txBody>
                  </p:sp>
                  <p:sp>
                    <p:nvSpPr>
                      <p:cNvPr id="56" name="Rectangle 55">
                        <a:extLst>
                          <a:ext uri="{FF2B5EF4-FFF2-40B4-BE49-F238E27FC236}">
                            <a16:creationId xmlns:a16="http://schemas.microsoft.com/office/drawing/2014/main" id="{1ECFD560-D14E-64AF-C602-D345B0D8FCD8}"/>
                          </a:ext>
                        </a:extLst>
                      </p:cNvPr>
                      <p:cNvSpPr/>
                      <p:nvPr/>
                    </p:nvSpPr>
                    <p:spPr>
                      <a:xfrm>
                        <a:off x="11474838" y="571461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`28</a:t>
                        </a:r>
                      </a:p>
                    </p:txBody>
                  </p:sp>
                </p:grpSp>
                <p:sp>
                  <p:nvSpPr>
                    <p:cNvPr id="58" name="Rectangle 57">
                      <a:extLst>
                        <a:ext uri="{FF2B5EF4-FFF2-40B4-BE49-F238E27FC236}">
                          <a16:creationId xmlns:a16="http://schemas.microsoft.com/office/drawing/2014/main" id="{C4BBE9C9-C1B9-605A-6FF2-961A452A245C}"/>
                        </a:ext>
                      </a:extLst>
                    </p:cNvPr>
                    <p:cNvSpPr/>
                    <p:nvPr/>
                  </p:nvSpPr>
                  <p:spPr>
                    <a:xfrm>
                      <a:off x="11858855" y="57122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`29</a:t>
                      </a:r>
                    </a:p>
                  </p:txBody>
                </p:sp>
              </p:grpSp>
              <p:sp>
                <p:nvSpPr>
                  <p:cNvPr id="38" name="TextBox 37">
                    <a:extLst>
                      <a:ext uri="{FF2B5EF4-FFF2-40B4-BE49-F238E27FC236}">
                        <a16:creationId xmlns:a16="http://schemas.microsoft.com/office/drawing/2014/main" id="{A0A8C373-652A-C2FB-9F77-164A04FE0CD4}"/>
                      </a:ext>
                    </a:extLst>
                  </p:cNvPr>
                  <p:cNvSpPr txBox="1"/>
                  <p:nvPr/>
                </p:nvSpPr>
                <p:spPr>
                  <a:xfrm>
                    <a:off x="1816731" y="3439773"/>
                    <a:ext cx="1191236" cy="523220"/>
                  </a:xfrm>
                  <a:prstGeom prst="rect">
                    <a:avLst/>
                  </a:prstGeom>
                  <a:noFill/>
                  <a:ln w="12700">
                    <a:solidFill>
                      <a:schemeClr val="tx1"/>
                    </a:solidFill>
                  </a:ln>
                </p:spPr>
                <p:txBody>
                  <a:bodyPr wrap="square" rtlCol="0">
                    <a:spAutoFit/>
                  </a:bodyPr>
                  <a:lstStyle/>
                  <a:p>
                    <a:r>
                      <a:rPr lang="en-US" sz="1400" dirty="0">
                        <a:solidFill>
                          <a:srgbClr val="000000"/>
                        </a:solidFill>
                        <a:latin typeface="Times"/>
                        <a:cs typeface="Times"/>
                      </a:rPr>
                      <a:t>LARP</a:t>
                    </a:r>
                  </a:p>
                  <a:p>
                    <a:r>
                      <a:rPr lang="en-US" sz="1400" dirty="0">
                        <a:solidFill>
                          <a:srgbClr val="000000"/>
                        </a:solidFill>
                        <a:latin typeface="Times"/>
                        <a:cs typeface="Times"/>
                      </a:rPr>
                      <a:t>approval</a:t>
                    </a:r>
                  </a:p>
                </p:txBody>
              </p:sp>
            </p:grpSp>
            <p:sp>
              <p:nvSpPr>
                <p:cNvPr id="68" name="TextBox 67">
                  <a:extLst>
                    <a:ext uri="{FF2B5EF4-FFF2-40B4-BE49-F238E27FC236}">
                      <a16:creationId xmlns:a16="http://schemas.microsoft.com/office/drawing/2014/main" id="{08BA0FAE-CA22-2EAA-23BE-64C3DA9C4639}"/>
                    </a:ext>
                  </a:extLst>
                </p:cNvPr>
                <p:cNvSpPr txBox="1"/>
                <p:nvPr/>
              </p:nvSpPr>
              <p:spPr>
                <a:xfrm>
                  <a:off x="4239053" y="2276811"/>
                  <a:ext cx="1740618" cy="307777"/>
                </a:xfrm>
                <a:prstGeom prst="rect">
                  <a:avLst/>
                </a:prstGeom>
                <a:noFill/>
                <a:ln w="12700">
                  <a:solidFill>
                    <a:schemeClr val="tx1"/>
                  </a:solidFill>
                </a:ln>
              </p:spPr>
              <p:txBody>
                <a:bodyPr wrap="none" rtlCol="0">
                  <a:spAutoFit/>
                </a:bodyPr>
                <a:lstStyle/>
                <a:p>
                  <a:r>
                    <a:rPr lang="en-US" sz="1400" dirty="0">
                      <a:solidFill>
                        <a:srgbClr val="000000"/>
                      </a:solidFill>
                      <a:latin typeface="Times"/>
                      <a:cs typeface="Times"/>
                    </a:rPr>
                    <a:t>Design study </a:t>
                  </a:r>
                  <a:r>
                    <a:rPr lang="en-US" sz="1400" dirty="0" err="1">
                      <a:solidFill>
                        <a:srgbClr val="000000"/>
                      </a:solidFill>
                      <a:latin typeface="Times"/>
                      <a:cs typeface="Times"/>
                    </a:rPr>
                    <a:t>HiLumi</a:t>
                  </a:r>
                  <a:endParaRPr lang="en-US" sz="1400" dirty="0">
                    <a:solidFill>
                      <a:srgbClr val="000000"/>
                    </a:solidFill>
                    <a:latin typeface="Times"/>
                    <a:cs typeface="Times"/>
                  </a:endParaRPr>
                </a:p>
              </p:txBody>
            </p:sp>
            <p:pic>
              <p:nvPicPr>
                <p:cNvPr id="71" name="Picture 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7246" y="2596565"/>
                  <a:ext cx="1532164" cy="748931"/>
                </a:xfrm>
                <a:prstGeom prst="rect">
                  <a:avLst/>
                </a:prstGeom>
              </p:spPr>
            </p:pic>
          </p:grpSp>
          <p:pic>
            <p:nvPicPr>
              <p:cNvPr id="79" name="Picture 7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0903" y="2141762"/>
                <a:ext cx="1081650" cy="1174557"/>
              </a:xfrm>
              <a:prstGeom prst="rect">
                <a:avLst/>
              </a:prstGeom>
            </p:spPr>
          </p:pic>
        </p:grpSp>
      </p:grpSp>
      <p:sp>
        <p:nvSpPr>
          <p:cNvPr id="4" name="Date Placeholder 3">
            <a:extLst>
              <a:ext uri="{FF2B5EF4-FFF2-40B4-BE49-F238E27FC236}">
                <a16:creationId xmlns:a16="http://schemas.microsoft.com/office/drawing/2014/main" id="{352C3C05-1A31-D905-4777-B8C373E13ECE}"/>
              </a:ext>
            </a:extLst>
          </p:cNvPr>
          <p:cNvSpPr>
            <a:spLocks noGrp="1"/>
          </p:cNvSpPr>
          <p:nvPr>
            <p:ph type="dt" sz="half" idx="10"/>
          </p:nvPr>
        </p:nvSpPr>
        <p:spPr>
          <a:xfrm>
            <a:off x="3416531" y="6378349"/>
            <a:ext cx="699857" cy="365125"/>
          </a:xfrm>
        </p:spPr>
        <p:txBody>
          <a:bodyPr/>
          <a:lstStyle/>
          <a:p>
            <a:r>
              <a:rPr lang="en-US" dirty="0"/>
              <a:t>23/06/2025</a:t>
            </a:r>
          </a:p>
        </p:txBody>
      </p:sp>
      <p:sp>
        <p:nvSpPr>
          <p:cNvPr id="5" name="Footer Placeholder 5">
            <a:extLst>
              <a:ext uri="{FF2B5EF4-FFF2-40B4-BE49-F238E27FC236}">
                <a16:creationId xmlns:a16="http://schemas.microsoft.com/office/drawing/2014/main" id="{3B9339B0-C60E-1B01-0C97-074767EA92F7}"/>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Tree>
    <p:extLst>
      <p:ext uri="{BB962C8B-B14F-4D97-AF65-F5344CB8AC3E}">
        <p14:creationId xmlns:p14="http://schemas.microsoft.com/office/powerpoint/2010/main" val="905296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8BAA5C-B05F-2079-7085-781C9C516418}"/>
              </a:ext>
            </a:extLst>
          </p:cNvPr>
          <p:cNvSpPr>
            <a:spLocks noGrp="1"/>
          </p:cNvSpPr>
          <p:nvPr>
            <p:ph type="title"/>
          </p:nvPr>
        </p:nvSpPr>
        <p:spPr/>
        <p:txBody>
          <a:bodyPr/>
          <a:lstStyle/>
          <a:p>
            <a:r>
              <a:rPr lang="en-US" dirty="0"/>
              <a:t>HTS Dipole Magnets </a:t>
            </a:r>
            <a:br>
              <a:rPr lang="en-US" dirty="0"/>
            </a:br>
            <a:r>
              <a:rPr lang="en-US" dirty="0"/>
              <a:t>State-of-the-Art</a:t>
            </a:r>
          </a:p>
        </p:txBody>
      </p:sp>
      <p:sp>
        <p:nvSpPr>
          <p:cNvPr id="4" name="Date Placeholder 3">
            <a:extLst>
              <a:ext uri="{FF2B5EF4-FFF2-40B4-BE49-F238E27FC236}">
                <a16:creationId xmlns:a16="http://schemas.microsoft.com/office/drawing/2014/main" id="{7EAB2BE4-848A-52BE-83E9-79902E0F739F}"/>
              </a:ext>
            </a:extLst>
          </p:cNvPr>
          <p:cNvSpPr>
            <a:spLocks noGrp="1"/>
          </p:cNvSpPr>
          <p:nvPr>
            <p:ph type="dt" sz="half" idx="10"/>
          </p:nvPr>
        </p:nvSpPr>
        <p:spPr/>
        <p:txBody>
          <a:bodyPr/>
          <a:lstStyle/>
          <a:p>
            <a:r>
              <a:rPr lang="en-US" dirty="0"/>
              <a:t>23/04/2025</a:t>
            </a:r>
          </a:p>
        </p:txBody>
      </p:sp>
      <p:sp>
        <p:nvSpPr>
          <p:cNvPr id="6" name="Slide Number Placeholder 5">
            <a:extLst>
              <a:ext uri="{FF2B5EF4-FFF2-40B4-BE49-F238E27FC236}">
                <a16:creationId xmlns:a16="http://schemas.microsoft.com/office/drawing/2014/main" id="{EAA9881D-E75E-1FB9-9596-815EC7F9A8E0}"/>
              </a:ext>
            </a:extLst>
          </p:cNvPr>
          <p:cNvSpPr>
            <a:spLocks noGrp="1"/>
          </p:cNvSpPr>
          <p:nvPr>
            <p:ph type="sldNum" sz="quarter" idx="12"/>
          </p:nvPr>
        </p:nvSpPr>
        <p:spPr/>
        <p:txBody>
          <a:bodyPr/>
          <a:lstStyle/>
          <a:p>
            <a:fld id="{36B5EA5A-BC32-A742-B11B-8E7414D5B535}" type="slidenum">
              <a:rPr lang="en-US" smtClean="0"/>
              <a:pPr/>
              <a:t>37</a:t>
            </a:fld>
            <a:endParaRPr lang="en-US" dirty="0"/>
          </a:p>
        </p:txBody>
      </p:sp>
      <p:sp>
        <p:nvSpPr>
          <p:cNvPr id="65" name="TextBox 64">
            <a:extLst>
              <a:ext uri="{FF2B5EF4-FFF2-40B4-BE49-F238E27FC236}">
                <a16:creationId xmlns:a16="http://schemas.microsoft.com/office/drawing/2014/main" id="{E6D09288-D4C3-BAA7-982F-B1D2E076448E}"/>
              </a:ext>
            </a:extLst>
          </p:cNvPr>
          <p:cNvSpPr txBox="1"/>
          <p:nvPr/>
        </p:nvSpPr>
        <p:spPr>
          <a:xfrm>
            <a:off x="9923856" y="-341157"/>
            <a:ext cx="2367379" cy="215444"/>
          </a:xfrm>
          <a:prstGeom prst="rect">
            <a:avLst/>
          </a:prstGeom>
          <a:noFill/>
        </p:spPr>
        <p:txBody>
          <a:bodyPr wrap="none" lIns="0" tIns="0" rIns="0" bIns="0" rtlCol="0">
            <a:spAutoFit/>
          </a:bodyPr>
          <a:lstStyle/>
          <a:p>
            <a:pPr algn="l"/>
            <a:r>
              <a:rPr lang="en-US" sz="1400" dirty="0"/>
              <a:t>EPFL SPC LASSO Racetrack</a:t>
            </a:r>
          </a:p>
        </p:txBody>
      </p:sp>
      <p:pic>
        <p:nvPicPr>
          <p:cNvPr id="35" name="Picture 34" descr="A graph with numbers and symbols&#10;&#10;AI-generated content may be incorrect.">
            <a:extLst>
              <a:ext uri="{FF2B5EF4-FFF2-40B4-BE49-F238E27FC236}">
                <a16:creationId xmlns:a16="http://schemas.microsoft.com/office/drawing/2014/main" id="{80BE106B-C240-3E18-3AEB-8133B26B5CE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15491" y="2710672"/>
            <a:ext cx="4985209" cy="3432613"/>
          </a:xfrm>
          <a:prstGeom prst="rect">
            <a:avLst/>
          </a:prstGeom>
        </p:spPr>
      </p:pic>
      <p:sp>
        <p:nvSpPr>
          <p:cNvPr id="45" name="Oval 44">
            <a:extLst>
              <a:ext uri="{FF2B5EF4-FFF2-40B4-BE49-F238E27FC236}">
                <a16:creationId xmlns:a16="http://schemas.microsoft.com/office/drawing/2014/main" id="{3CB955CE-227A-1611-ADE2-28126BE19442}"/>
              </a:ext>
            </a:extLst>
          </p:cNvPr>
          <p:cNvSpPr/>
          <p:nvPr/>
        </p:nvSpPr>
        <p:spPr>
          <a:xfrm>
            <a:off x="4805151" y="4584335"/>
            <a:ext cx="134165" cy="134165"/>
          </a:xfrm>
          <a:prstGeom prst="ellipse">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TextBox 45">
            <a:extLst>
              <a:ext uri="{FF2B5EF4-FFF2-40B4-BE49-F238E27FC236}">
                <a16:creationId xmlns:a16="http://schemas.microsoft.com/office/drawing/2014/main" id="{AA6C8D57-0402-C2AE-DB8C-8C8E0DDC035F}"/>
              </a:ext>
            </a:extLst>
          </p:cNvPr>
          <p:cNvSpPr txBox="1"/>
          <p:nvPr/>
        </p:nvSpPr>
        <p:spPr>
          <a:xfrm rot="16200000">
            <a:off x="3515944" y="3058280"/>
            <a:ext cx="2795843" cy="153887"/>
          </a:xfrm>
          <a:prstGeom prst="rect">
            <a:avLst/>
          </a:prstGeom>
          <a:solidFill>
            <a:schemeClr val="bg1"/>
          </a:solidFill>
        </p:spPr>
        <p:txBody>
          <a:bodyPr wrap="square" lIns="0" tIns="0" rIns="0" bIns="0" rtlCol="0">
            <a:spAutoFit/>
          </a:bodyPr>
          <a:lstStyle/>
          <a:p>
            <a:pPr algn="l"/>
            <a:r>
              <a:rPr lang="en-US" sz="1000" b="1" dirty="0">
                <a:solidFill>
                  <a:schemeClr val="bg2">
                    <a:lumMod val="10000"/>
                  </a:schemeClr>
                </a:solidFill>
              </a:rPr>
              <a:t>REBCO NI racetrack IHEP </a:t>
            </a:r>
            <a:r>
              <a:rPr lang="en-US" sz="700" b="1" dirty="0">
                <a:solidFill>
                  <a:schemeClr val="bg2">
                    <a:lumMod val="10000"/>
                  </a:schemeClr>
                </a:solidFill>
              </a:rPr>
              <a:t>(20 mm)</a:t>
            </a:r>
          </a:p>
        </p:txBody>
      </p:sp>
      <p:sp>
        <p:nvSpPr>
          <p:cNvPr id="50" name="Oval 49">
            <a:extLst>
              <a:ext uri="{FF2B5EF4-FFF2-40B4-BE49-F238E27FC236}">
                <a16:creationId xmlns:a16="http://schemas.microsoft.com/office/drawing/2014/main" id="{6B41E4D5-70BC-517B-43DB-EC2703F2E8AB}"/>
              </a:ext>
            </a:extLst>
          </p:cNvPr>
          <p:cNvSpPr/>
          <p:nvPr/>
        </p:nvSpPr>
        <p:spPr>
          <a:xfrm>
            <a:off x="4913112" y="4764270"/>
            <a:ext cx="134165" cy="134165"/>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TextBox 50">
            <a:extLst>
              <a:ext uri="{FF2B5EF4-FFF2-40B4-BE49-F238E27FC236}">
                <a16:creationId xmlns:a16="http://schemas.microsoft.com/office/drawing/2014/main" id="{1DFAB388-4F0F-1192-CC8F-4B923670B7A2}"/>
              </a:ext>
            </a:extLst>
          </p:cNvPr>
          <p:cNvSpPr txBox="1"/>
          <p:nvPr/>
        </p:nvSpPr>
        <p:spPr>
          <a:xfrm rot="16200000">
            <a:off x="3806651" y="3063503"/>
            <a:ext cx="2795843" cy="153887"/>
          </a:xfrm>
          <a:prstGeom prst="rect">
            <a:avLst/>
          </a:prstGeom>
          <a:solidFill>
            <a:schemeClr val="bg1"/>
          </a:solidFill>
        </p:spPr>
        <p:txBody>
          <a:bodyPr wrap="square" lIns="0" tIns="0" rIns="0" bIns="0" rtlCol="0">
            <a:spAutoFit/>
          </a:bodyPr>
          <a:lstStyle/>
          <a:p>
            <a:pPr algn="l"/>
            <a:r>
              <a:rPr lang="en-US" sz="1000" b="1" dirty="0">
                <a:solidFill>
                  <a:schemeClr val="bg2">
                    <a:lumMod val="10000"/>
                  </a:schemeClr>
                </a:solidFill>
              </a:rPr>
              <a:t>REBCO MI racetrack CEA</a:t>
            </a:r>
            <a:endParaRPr lang="en-US" sz="900" b="1" dirty="0">
              <a:solidFill>
                <a:schemeClr val="bg2">
                  <a:lumMod val="10000"/>
                </a:schemeClr>
              </a:solidFill>
            </a:endParaRPr>
          </a:p>
        </p:txBody>
      </p:sp>
      <p:sp>
        <p:nvSpPr>
          <p:cNvPr id="57" name="TextBox 56">
            <a:extLst>
              <a:ext uri="{FF2B5EF4-FFF2-40B4-BE49-F238E27FC236}">
                <a16:creationId xmlns:a16="http://schemas.microsoft.com/office/drawing/2014/main" id="{BCDDCE0B-6DBF-C81C-B912-370977D2F24B}"/>
              </a:ext>
            </a:extLst>
          </p:cNvPr>
          <p:cNvSpPr txBox="1"/>
          <p:nvPr/>
        </p:nvSpPr>
        <p:spPr>
          <a:xfrm rot="16200000">
            <a:off x="4053828" y="3307807"/>
            <a:ext cx="2795843" cy="153887"/>
          </a:xfrm>
          <a:prstGeom prst="rect">
            <a:avLst/>
          </a:prstGeom>
          <a:noFill/>
        </p:spPr>
        <p:txBody>
          <a:bodyPr wrap="square" lIns="0" tIns="0" rIns="0" bIns="0" rtlCol="0">
            <a:spAutoFit/>
          </a:bodyPr>
          <a:lstStyle/>
          <a:p>
            <a:pPr algn="l"/>
            <a:r>
              <a:rPr lang="en-US" sz="1000" b="1" dirty="0">
                <a:solidFill>
                  <a:schemeClr val="bg2">
                    <a:lumMod val="10000"/>
                  </a:schemeClr>
                </a:solidFill>
              </a:rPr>
              <a:t>Ins. tape-stack cable racetrack CERN</a:t>
            </a:r>
            <a:endParaRPr lang="en-US" sz="900" b="1" dirty="0">
              <a:solidFill>
                <a:schemeClr val="bg2">
                  <a:lumMod val="10000"/>
                </a:schemeClr>
              </a:solidFill>
            </a:endParaRPr>
          </a:p>
        </p:txBody>
      </p:sp>
      <p:sp>
        <p:nvSpPr>
          <p:cNvPr id="11" name="Oval 10">
            <a:extLst>
              <a:ext uri="{FF2B5EF4-FFF2-40B4-BE49-F238E27FC236}">
                <a16:creationId xmlns:a16="http://schemas.microsoft.com/office/drawing/2014/main" id="{AF6C7C96-2065-98B6-0B05-6EDEE82DA5E6}"/>
              </a:ext>
            </a:extLst>
          </p:cNvPr>
          <p:cNvSpPr/>
          <p:nvPr/>
        </p:nvSpPr>
        <p:spPr>
          <a:xfrm>
            <a:off x="769771" y="6417324"/>
            <a:ext cx="134165" cy="134165"/>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897553E4-D9BE-A879-4FF9-595741BB39A8}"/>
              </a:ext>
            </a:extLst>
          </p:cNvPr>
          <p:cNvSpPr/>
          <p:nvPr/>
        </p:nvSpPr>
        <p:spPr>
          <a:xfrm rot="2266743">
            <a:off x="768076" y="6609310"/>
            <a:ext cx="134165" cy="134165"/>
          </a:xfrm>
          <a:prstGeom prst="ellipse">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798B2D67-17CC-9014-C0A2-DF08DB8305AE}"/>
              </a:ext>
            </a:extLst>
          </p:cNvPr>
          <p:cNvCxnSpPr>
            <a:cxnSpLocks/>
            <a:endCxn id="56" idx="6"/>
          </p:cNvCxnSpPr>
          <p:nvPr/>
        </p:nvCxnSpPr>
        <p:spPr>
          <a:xfrm flipH="1">
            <a:off x="5099411" y="4678765"/>
            <a:ext cx="288390" cy="1082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D41EAD16-3126-F9AF-4FF8-A2C44C9208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93" y="1852865"/>
            <a:ext cx="1639665" cy="622354"/>
          </a:xfrm>
          <a:prstGeom prst="rect">
            <a:avLst/>
          </a:prstGeom>
        </p:spPr>
      </p:pic>
      <p:pic>
        <p:nvPicPr>
          <p:cNvPr id="70" name="Picture 2" descr="US-MDP Collaboration Meeting 2021 (1-5 March 2021): Overview · (Indico)">
            <a:extLst>
              <a:ext uri="{FF2B5EF4-FFF2-40B4-BE49-F238E27FC236}">
                <a16:creationId xmlns:a16="http://schemas.microsoft.com/office/drawing/2014/main" id="{EB75C436-E6C9-9A89-943B-5B84862874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9311" y="1848664"/>
            <a:ext cx="1846108" cy="664600"/>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Content Placeholder 38" descr="A logo with blue text&#10;&#10;Description automatically generated">
            <a:extLst>
              <a:ext uri="{FF2B5EF4-FFF2-40B4-BE49-F238E27FC236}">
                <a16:creationId xmlns:a16="http://schemas.microsoft.com/office/drawing/2014/main" id="{540B5339-F25E-6101-FB2D-77AA30438B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2767" y="1802050"/>
            <a:ext cx="1837117" cy="738202"/>
          </a:xfrm>
          <a:prstGeom prst="rect">
            <a:avLst/>
          </a:prstGeom>
        </p:spPr>
      </p:pic>
      <p:grpSp>
        <p:nvGrpSpPr>
          <p:cNvPr id="79" name="Group 78">
            <a:extLst>
              <a:ext uri="{FF2B5EF4-FFF2-40B4-BE49-F238E27FC236}">
                <a16:creationId xmlns:a16="http://schemas.microsoft.com/office/drawing/2014/main" id="{851FD14F-339A-6E60-BD43-2EDA2C504DA0}"/>
              </a:ext>
            </a:extLst>
          </p:cNvPr>
          <p:cNvGrpSpPr/>
          <p:nvPr/>
        </p:nvGrpSpPr>
        <p:grpSpPr>
          <a:xfrm>
            <a:off x="9755077" y="-2388718"/>
            <a:ext cx="2900388" cy="2025668"/>
            <a:chOff x="642951" y="4394497"/>
            <a:chExt cx="2540960" cy="1774639"/>
          </a:xfrm>
        </p:grpSpPr>
        <p:pic>
          <p:nvPicPr>
            <p:cNvPr id="27" name="Picture 26" descr="A machine with wires and wires&#10;&#10;AI-generated content may be incorrect.">
              <a:extLst>
                <a:ext uri="{FF2B5EF4-FFF2-40B4-BE49-F238E27FC236}">
                  <a16:creationId xmlns:a16="http://schemas.microsoft.com/office/drawing/2014/main" id="{61A4CAA4-E35C-FD4A-6F43-8E67E1236D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26111" y="4011337"/>
              <a:ext cx="1774639" cy="2540960"/>
            </a:xfrm>
            <a:prstGeom prst="rect">
              <a:avLst/>
            </a:prstGeom>
          </p:spPr>
        </p:pic>
        <p:pic>
          <p:nvPicPr>
            <p:cNvPr id="76" name="Picture 75">
              <a:extLst>
                <a:ext uri="{FF2B5EF4-FFF2-40B4-BE49-F238E27FC236}">
                  <a16:creationId xmlns:a16="http://schemas.microsoft.com/office/drawing/2014/main" id="{2E6063B1-F64E-1D31-6566-7FF8A0908C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7750" y="4400770"/>
              <a:ext cx="861642" cy="484674"/>
            </a:xfrm>
            <a:prstGeom prst="rect">
              <a:avLst/>
            </a:prstGeom>
          </p:spPr>
        </p:pic>
      </p:grpSp>
      <p:pic>
        <p:nvPicPr>
          <p:cNvPr id="98" name="Picture 97" descr="A graph with numbers and symbols&#10;&#10;AI-generated content may be incorrect.">
            <a:extLst>
              <a:ext uri="{FF2B5EF4-FFF2-40B4-BE49-F238E27FC236}">
                <a16:creationId xmlns:a16="http://schemas.microsoft.com/office/drawing/2014/main" id="{7A8544B9-9725-52AF-1F8F-8E640682FA70}"/>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220982" y="2855548"/>
            <a:ext cx="222512" cy="3432614"/>
          </a:xfrm>
          <a:prstGeom prst="rect">
            <a:avLst/>
          </a:prstGeom>
        </p:spPr>
      </p:pic>
      <p:cxnSp>
        <p:nvCxnSpPr>
          <p:cNvPr id="53" name="Straight Connector 52">
            <a:extLst>
              <a:ext uri="{FF2B5EF4-FFF2-40B4-BE49-F238E27FC236}">
                <a16:creationId xmlns:a16="http://schemas.microsoft.com/office/drawing/2014/main" id="{1D52E58E-581E-311E-8CBE-248A1176459D}"/>
              </a:ext>
            </a:extLst>
          </p:cNvPr>
          <p:cNvCxnSpPr>
            <a:cxnSpLocks/>
            <a:stCxn id="50" idx="3"/>
            <a:endCxn id="51" idx="1"/>
          </p:cNvCxnSpPr>
          <p:nvPr/>
        </p:nvCxnSpPr>
        <p:spPr>
          <a:xfrm flipV="1">
            <a:off x="4932760" y="4538368"/>
            <a:ext cx="271813" cy="3404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Picture 20" descr="A machine with several tubes&#10;&#10;AI-generated content may be incorrect.">
            <a:extLst>
              <a:ext uri="{FF2B5EF4-FFF2-40B4-BE49-F238E27FC236}">
                <a16:creationId xmlns:a16="http://schemas.microsoft.com/office/drawing/2014/main" id="{ED16A2C3-BADE-91BF-6CEF-B04F4216CC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2430" y="3910298"/>
            <a:ext cx="2452390" cy="1831260"/>
          </a:xfrm>
          <a:prstGeom prst="rect">
            <a:avLst/>
          </a:prstGeom>
        </p:spPr>
      </p:pic>
      <p:grpSp>
        <p:nvGrpSpPr>
          <p:cNvPr id="22" name="Group 21">
            <a:extLst>
              <a:ext uri="{FF2B5EF4-FFF2-40B4-BE49-F238E27FC236}">
                <a16:creationId xmlns:a16="http://schemas.microsoft.com/office/drawing/2014/main" id="{3549C991-7491-E9BC-B493-98D392A166F3}"/>
              </a:ext>
            </a:extLst>
          </p:cNvPr>
          <p:cNvGrpSpPr/>
          <p:nvPr/>
        </p:nvGrpSpPr>
        <p:grpSpPr>
          <a:xfrm>
            <a:off x="6375428" y="1878346"/>
            <a:ext cx="3931652" cy="1961983"/>
            <a:chOff x="5521124" y="1338477"/>
            <a:chExt cx="6179405" cy="3083660"/>
          </a:xfrm>
        </p:grpSpPr>
        <p:pic>
          <p:nvPicPr>
            <p:cNvPr id="10" name="Picture 9" descr="A blurry image of a brown object&#10;&#10;AI-generated content may be incorrect.">
              <a:extLst>
                <a:ext uri="{FF2B5EF4-FFF2-40B4-BE49-F238E27FC236}">
                  <a16:creationId xmlns:a16="http://schemas.microsoft.com/office/drawing/2014/main" id="{6A8FD8FD-D1B5-86E8-B7D2-2FFD35B375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51927" y="1338477"/>
              <a:ext cx="5936337" cy="979190"/>
            </a:xfrm>
            <a:prstGeom prst="rect">
              <a:avLst/>
            </a:prstGeom>
          </p:spPr>
        </p:pic>
        <p:pic>
          <p:nvPicPr>
            <p:cNvPr id="17" name="Picture 16" descr="A metal object with a red thread&#10;&#10;AI-generated content may be incorrect.">
              <a:extLst>
                <a:ext uri="{FF2B5EF4-FFF2-40B4-BE49-F238E27FC236}">
                  <a16:creationId xmlns:a16="http://schemas.microsoft.com/office/drawing/2014/main" id="{8814BE4C-E343-7126-0E45-F1FED4B8CEA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21124" y="2794184"/>
              <a:ext cx="6179405" cy="1627953"/>
            </a:xfrm>
            <a:prstGeom prst="rect">
              <a:avLst/>
            </a:prstGeom>
          </p:spPr>
        </p:pic>
      </p:grpSp>
      <p:pic>
        <p:nvPicPr>
          <p:cNvPr id="60" name="Picture 59" descr="A group of metal parts&#10;&#10;AI-generated content may be incorrect.">
            <a:extLst>
              <a:ext uri="{FF2B5EF4-FFF2-40B4-BE49-F238E27FC236}">
                <a16:creationId xmlns:a16="http://schemas.microsoft.com/office/drawing/2014/main" id="{F982146A-A057-0CF3-E7B1-006C77C590C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rot="5400000">
            <a:off x="9580323" y="2087515"/>
            <a:ext cx="2455859" cy="919888"/>
          </a:xfrm>
          <a:prstGeom prst="rect">
            <a:avLst/>
          </a:prstGeom>
        </p:spPr>
      </p:pic>
      <p:sp>
        <p:nvSpPr>
          <p:cNvPr id="61" name="TextBox 60">
            <a:extLst>
              <a:ext uri="{FF2B5EF4-FFF2-40B4-BE49-F238E27FC236}">
                <a16:creationId xmlns:a16="http://schemas.microsoft.com/office/drawing/2014/main" id="{3930A028-F102-45E8-D10F-E2BD0B190713}"/>
              </a:ext>
            </a:extLst>
          </p:cNvPr>
          <p:cNvSpPr txBox="1"/>
          <p:nvPr/>
        </p:nvSpPr>
        <p:spPr>
          <a:xfrm>
            <a:off x="6437308" y="5793647"/>
            <a:ext cx="2307468" cy="166943"/>
          </a:xfrm>
          <a:prstGeom prst="rect">
            <a:avLst/>
          </a:prstGeom>
          <a:noFill/>
        </p:spPr>
        <p:txBody>
          <a:bodyPr wrap="none" lIns="0" tIns="0" rIns="0" bIns="0" rtlCol="0">
            <a:spAutoFit/>
          </a:bodyPr>
          <a:lstStyle/>
          <a:p>
            <a:pPr algn="l"/>
            <a:r>
              <a:rPr lang="en-US" sz="1200" dirty="0">
                <a:solidFill>
                  <a:schemeClr val="bg2">
                    <a:lumMod val="10000"/>
                  </a:schemeClr>
                </a:solidFill>
              </a:rPr>
              <a:t>C3 REBCO CCT with CORC ® Cable</a:t>
            </a:r>
          </a:p>
        </p:txBody>
      </p:sp>
      <p:grpSp>
        <p:nvGrpSpPr>
          <p:cNvPr id="68" name="Group 67">
            <a:extLst>
              <a:ext uri="{FF2B5EF4-FFF2-40B4-BE49-F238E27FC236}">
                <a16:creationId xmlns:a16="http://schemas.microsoft.com/office/drawing/2014/main" id="{096FF599-4B42-6288-329A-6F03908DF128}"/>
              </a:ext>
            </a:extLst>
          </p:cNvPr>
          <p:cNvGrpSpPr/>
          <p:nvPr/>
        </p:nvGrpSpPr>
        <p:grpSpPr>
          <a:xfrm>
            <a:off x="9047803" y="3913214"/>
            <a:ext cx="3025634" cy="2064124"/>
            <a:chOff x="3624491" y="4125295"/>
            <a:chExt cx="3633268" cy="2478660"/>
          </a:xfrm>
        </p:grpSpPr>
        <p:pic>
          <p:nvPicPr>
            <p:cNvPr id="40" name="Picture 39" descr="A metal rod with holes&#10;&#10;AI-generated content may be incorrect.">
              <a:extLst>
                <a:ext uri="{FF2B5EF4-FFF2-40B4-BE49-F238E27FC236}">
                  <a16:creationId xmlns:a16="http://schemas.microsoft.com/office/drawing/2014/main" id="{B5B36DEA-1EB5-D9E6-3534-6CCA17A5337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24491" y="5130239"/>
              <a:ext cx="2666312" cy="1177991"/>
            </a:xfrm>
            <a:prstGeom prst="rect">
              <a:avLst/>
            </a:prstGeom>
          </p:spPr>
        </p:pic>
        <p:pic>
          <p:nvPicPr>
            <p:cNvPr id="44" name="Picture 43" descr="A rainbow colored object with a white background&#10;&#10;AI-generated content may be incorrect.">
              <a:extLst>
                <a:ext uri="{FF2B5EF4-FFF2-40B4-BE49-F238E27FC236}">
                  <a16:creationId xmlns:a16="http://schemas.microsoft.com/office/drawing/2014/main" id="{18B77F93-B0B0-B547-E5C0-355A4EE80B5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22375" y="5073091"/>
              <a:ext cx="935384" cy="1169230"/>
            </a:xfrm>
            <a:prstGeom prst="rect">
              <a:avLst/>
            </a:prstGeom>
          </p:spPr>
        </p:pic>
        <p:pic>
          <p:nvPicPr>
            <p:cNvPr id="49" name="Image 1" descr="A rectangular object with a hole in it&#10;&#10;AI-generated content may be incorrect.">
              <a:extLst>
                <a:ext uri="{FF2B5EF4-FFF2-40B4-BE49-F238E27FC236}">
                  <a16:creationId xmlns:a16="http://schemas.microsoft.com/office/drawing/2014/main" id="{A4DD749D-8EEC-DADE-A262-830C05D7A10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bwMode="auto">
            <a:xfrm>
              <a:off x="3624491" y="4125295"/>
              <a:ext cx="2666312" cy="848524"/>
            </a:xfrm>
            <a:prstGeom prst="roundRect">
              <a:avLst/>
            </a:prstGeom>
            <a:noFill/>
            <a:ln>
              <a:noFill/>
            </a:ln>
            <a:extLst>
              <a:ext uri="{53640926-AAD7-44D8-BBD7-CCE9431645EC}">
                <a14:shadowObscured xmlns:a14="http://schemas.microsoft.com/office/drawing/2010/main"/>
              </a:ext>
            </a:extLst>
          </p:spPr>
        </p:pic>
        <p:sp>
          <p:nvSpPr>
            <p:cNvPr id="62" name="TextBox 61">
              <a:extLst>
                <a:ext uri="{FF2B5EF4-FFF2-40B4-BE49-F238E27FC236}">
                  <a16:creationId xmlns:a16="http://schemas.microsoft.com/office/drawing/2014/main" id="{81CA7124-1B0C-E3F2-25A0-C5A9F83E41ED}"/>
                </a:ext>
              </a:extLst>
            </p:cNvPr>
            <p:cNvSpPr txBox="1"/>
            <p:nvPr/>
          </p:nvSpPr>
          <p:spPr>
            <a:xfrm>
              <a:off x="3663688" y="6382203"/>
              <a:ext cx="1912536" cy="221752"/>
            </a:xfrm>
            <a:prstGeom prst="rect">
              <a:avLst/>
            </a:prstGeom>
            <a:noFill/>
          </p:spPr>
          <p:txBody>
            <a:bodyPr wrap="none" lIns="0" tIns="0" rIns="0" bIns="0" rtlCol="0">
              <a:spAutoFit/>
            </a:bodyPr>
            <a:lstStyle/>
            <a:p>
              <a:pPr algn="l"/>
              <a:r>
                <a:rPr lang="en-US" sz="1200" dirty="0">
                  <a:solidFill>
                    <a:schemeClr val="bg2">
                      <a:lumMod val="10000"/>
                    </a:schemeClr>
                  </a:solidFill>
                </a:rPr>
                <a:t>7 T insert coils by IHEP</a:t>
              </a:r>
            </a:p>
          </p:txBody>
        </p:sp>
      </p:grpSp>
      <p:sp>
        <p:nvSpPr>
          <p:cNvPr id="63" name="TextBox 62">
            <a:extLst>
              <a:ext uri="{FF2B5EF4-FFF2-40B4-BE49-F238E27FC236}">
                <a16:creationId xmlns:a16="http://schemas.microsoft.com/office/drawing/2014/main" id="{1914F00B-170A-7F98-1ADC-DCAE0911283F}"/>
              </a:ext>
            </a:extLst>
          </p:cNvPr>
          <p:cNvSpPr txBox="1"/>
          <p:nvPr/>
        </p:nvSpPr>
        <p:spPr>
          <a:xfrm>
            <a:off x="11357806" y="3939203"/>
            <a:ext cx="624588" cy="333886"/>
          </a:xfrm>
          <a:prstGeom prst="rect">
            <a:avLst/>
          </a:prstGeom>
          <a:noFill/>
        </p:spPr>
        <p:txBody>
          <a:bodyPr wrap="none" lIns="0" tIns="0" rIns="0" bIns="0" rtlCol="0">
            <a:spAutoFit/>
          </a:bodyPr>
          <a:lstStyle/>
          <a:p>
            <a:pPr algn="l"/>
            <a:r>
              <a:rPr lang="en-US" sz="1200" dirty="0">
                <a:solidFill>
                  <a:schemeClr val="bg2">
                    <a:lumMod val="10000"/>
                  </a:schemeClr>
                </a:solidFill>
              </a:rPr>
              <a:t>CEA MI </a:t>
            </a:r>
            <a:br>
              <a:rPr lang="en-US" sz="1200" dirty="0">
                <a:solidFill>
                  <a:schemeClr val="bg2">
                    <a:lumMod val="10000"/>
                  </a:schemeClr>
                </a:solidFill>
              </a:rPr>
            </a:br>
            <a:r>
              <a:rPr lang="en-US" sz="1200" dirty="0">
                <a:solidFill>
                  <a:schemeClr val="bg2">
                    <a:lumMod val="10000"/>
                  </a:schemeClr>
                </a:solidFill>
              </a:rPr>
              <a:t>Racetrack</a:t>
            </a:r>
          </a:p>
        </p:txBody>
      </p:sp>
      <p:sp>
        <p:nvSpPr>
          <p:cNvPr id="64" name="TextBox 63">
            <a:extLst>
              <a:ext uri="{FF2B5EF4-FFF2-40B4-BE49-F238E27FC236}">
                <a16:creationId xmlns:a16="http://schemas.microsoft.com/office/drawing/2014/main" id="{0361D08B-A11E-D449-6FC0-5958876E39F5}"/>
              </a:ext>
            </a:extLst>
          </p:cNvPr>
          <p:cNvSpPr txBox="1"/>
          <p:nvPr/>
        </p:nvSpPr>
        <p:spPr>
          <a:xfrm rot="16200000">
            <a:off x="10658297" y="2758024"/>
            <a:ext cx="1689719" cy="333886"/>
          </a:xfrm>
          <a:prstGeom prst="rect">
            <a:avLst/>
          </a:prstGeom>
          <a:noFill/>
        </p:spPr>
        <p:txBody>
          <a:bodyPr wrap="none" lIns="0" tIns="0" rIns="0" bIns="0" rtlCol="0">
            <a:spAutoFit/>
          </a:bodyPr>
          <a:lstStyle/>
          <a:p>
            <a:pPr algn="l"/>
            <a:r>
              <a:rPr lang="en-US" sz="1200" dirty="0">
                <a:solidFill>
                  <a:schemeClr val="bg2">
                    <a:lumMod val="10000"/>
                  </a:schemeClr>
                </a:solidFill>
              </a:rPr>
              <a:t>CERN insulated </a:t>
            </a:r>
            <a:br>
              <a:rPr lang="en-US" sz="1200" dirty="0">
                <a:solidFill>
                  <a:schemeClr val="bg2">
                    <a:lumMod val="10000"/>
                  </a:schemeClr>
                </a:solidFill>
              </a:rPr>
            </a:br>
            <a:r>
              <a:rPr lang="en-US" sz="1200" dirty="0">
                <a:solidFill>
                  <a:schemeClr val="bg2">
                    <a:lumMod val="10000"/>
                  </a:schemeClr>
                </a:solidFill>
              </a:rPr>
              <a:t>tape-stack cable racetracks</a:t>
            </a:r>
          </a:p>
        </p:txBody>
      </p:sp>
      <p:sp>
        <p:nvSpPr>
          <p:cNvPr id="66" name="TextBox 65">
            <a:extLst>
              <a:ext uri="{FF2B5EF4-FFF2-40B4-BE49-F238E27FC236}">
                <a16:creationId xmlns:a16="http://schemas.microsoft.com/office/drawing/2014/main" id="{F5B901E3-4F6F-642F-4206-C25C249DC0AF}"/>
              </a:ext>
            </a:extLst>
          </p:cNvPr>
          <p:cNvSpPr txBox="1"/>
          <p:nvPr/>
        </p:nvSpPr>
        <p:spPr>
          <a:xfrm>
            <a:off x="6460272" y="1653797"/>
            <a:ext cx="1975204" cy="166943"/>
          </a:xfrm>
          <a:prstGeom prst="rect">
            <a:avLst/>
          </a:prstGeom>
          <a:noFill/>
        </p:spPr>
        <p:txBody>
          <a:bodyPr wrap="none" lIns="0" tIns="0" rIns="0" bIns="0" rtlCol="0">
            <a:spAutoFit/>
          </a:bodyPr>
          <a:lstStyle/>
          <a:p>
            <a:pPr algn="l"/>
            <a:r>
              <a:rPr lang="en-US" sz="1200" dirty="0">
                <a:solidFill>
                  <a:schemeClr val="bg2">
                    <a:lumMod val="10000"/>
                  </a:schemeClr>
                </a:solidFill>
              </a:rPr>
              <a:t>EUCARD2 Feather M2 (CERN) </a:t>
            </a:r>
          </a:p>
        </p:txBody>
      </p:sp>
      <p:sp>
        <p:nvSpPr>
          <p:cNvPr id="67" name="TextBox 66">
            <a:extLst>
              <a:ext uri="{FF2B5EF4-FFF2-40B4-BE49-F238E27FC236}">
                <a16:creationId xmlns:a16="http://schemas.microsoft.com/office/drawing/2014/main" id="{E194A1F3-218B-35BA-9921-7D05210AD4EE}"/>
              </a:ext>
            </a:extLst>
          </p:cNvPr>
          <p:cNvSpPr txBox="1"/>
          <p:nvPr/>
        </p:nvSpPr>
        <p:spPr>
          <a:xfrm>
            <a:off x="6438331" y="2646353"/>
            <a:ext cx="1795914" cy="166943"/>
          </a:xfrm>
          <a:prstGeom prst="rect">
            <a:avLst/>
          </a:prstGeom>
          <a:noFill/>
        </p:spPr>
        <p:txBody>
          <a:bodyPr wrap="none" lIns="0" tIns="0" rIns="0" bIns="0" rtlCol="0">
            <a:spAutoFit/>
          </a:bodyPr>
          <a:lstStyle/>
          <a:p>
            <a:pPr algn="l"/>
            <a:r>
              <a:rPr lang="en-US" sz="1200" dirty="0">
                <a:solidFill>
                  <a:schemeClr val="bg2">
                    <a:lumMod val="10000"/>
                  </a:schemeClr>
                </a:solidFill>
              </a:rPr>
              <a:t>EUCARD2 Cos Theta (CEA) </a:t>
            </a:r>
          </a:p>
        </p:txBody>
      </p:sp>
      <p:pic>
        <p:nvPicPr>
          <p:cNvPr id="72" name="Picture 71" descr="A red square with white text&#10;&#10;Description automatically generated">
            <a:extLst>
              <a:ext uri="{FF2B5EF4-FFF2-40B4-BE49-F238E27FC236}">
                <a16:creationId xmlns:a16="http://schemas.microsoft.com/office/drawing/2014/main" id="{583D1D5D-ECCC-9E1C-C36E-C7E269CE120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047803" y="3913213"/>
            <a:ext cx="518086" cy="516268"/>
          </a:xfrm>
          <a:prstGeom prst="rect">
            <a:avLst/>
          </a:prstGeom>
        </p:spPr>
      </p:pic>
      <p:pic>
        <p:nvPicPr>
          <p:cNvPr id="73" name="Picture 72" descr="A red square with white text&#10;&#10;Description automatically generated">
            <a:extLst>
              <a:ext uri="{FF2B5EF4-FFF2-40B4-BE49-F238E27FC236}">
                <a16:creationId xmlns:a16="http://schemas.microsoft.com/office/drawing/2014/main" id="{DAE79F7B-24C5-F7DF-0844-AEFA5C0A346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47332" y="2855548"/>
            <a:ext cx="518086" cy="516268"/>
          </a:xfrm>
          <a:prstGeom prst="rect">
            <a:avLst/>
          </a:prstGeom>
        </p:spPr>
      </p:pic>
      <p:pic>
        <p:nvPicPr>
          <p:cNvPr id="74" name="Picture 73">
            <a:extLst>
              <a:ext uri="{FF2B5EF4-FFF2-40B4-BE49-F238E27FC236}">
                <a16:creationId xmlns:a16="http://schemas.microsoft.com/office/drawing/2014/main" id="{0A32B504-4CAD-68D8-3156-67EA9E678F4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021512" y="4703333"/>
            <a:ext cx="976223" cy="468587"/>
          </a:xfrm>
          <a:prstGeom prst="rect">
            <a:avLst/>
          </a:prstGeom>
        </p:spPr>
      </p:pic>
      <p:pic>
        <p:nvPicPr>
          <p:cNvPr id="75" name="Picture 74">
            <a:extLst>
              <a:ext uri="{FF2B5EF4-FFF2-40B4-BE49-F238E27FC236}">
                <a16:creationId xmlns:a16="http://schemas.microsoft.com/office/drawing/2014/main" id="{9B803A66-CD04-27F5-66D4-423131D270C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452431" y="3899004"/>
            <a:ext cx="691520" cy="519980"/>
          </a:xfrm>
          <a:prstGeom prst="rect">
            <a:avLst/>
          </a:prstGeom>
        </p:spPr>
      </p:pic>
      <p:grpSp>
        <p:nvGrpSpPr>
          <p:cNvPr id="100" name="Group 99">
            <a:extLst>
              <a:ext uri="{FF2B5EF4-FFF2-40B4-BE49-F238E27FC236}">
                <a16:creationId xmlns:a16="http://schemas.microsoft.com/office/drawing/2014/main" id="{EFD7EE77-81DA-C075-4827-95888333F4EC}"/>
              </a:ext>
            </a:extLst>
          </p:cNvPr>
          <p:cNvGrpSpPr/>
          <p:nvPr/>
        </p:nvGrpSpPr>
        <p:grpSpPr>
          <a:xfrm>
            <a:off x="10348308" y="1321858"/>
            <a:ext cx="510465" cy="520993"/>
            <a:chOff x="7028203" y="-599541"/>
            <a:chExt cx="543650" cy="554863"/>
          </a:xfrm>
        </p:grpSpPr>
        <p:sp>
          <p:nvSpPr>
            <p:cNvPr id="99" name="Rectangle 98">
              <a:extLst>
                <a:ext uri="{FF2B5EF4-FFF2-40B4-BE49-F238E27FC236}">
                  <a16:creationId xmlns:a16="http://schemas.microsoft.com/office/drawing/2014/main" id="{E22FAC96-7833-A618-4D89-6B90C9DA4593}"/>
                </a:ext>
              </a:extLst>
            </p:cNvPr>
            <p:cNvSpPr/>
            <p:nvPr/>
          </p:nvSpPr>
          <p:spPr>
            <a:xfrm>
              <a:off x="7028203" y="-599541"/>
              <a:ext cx="543650" cy="552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5BEFB4A9-CADA-6616-8277-06C14D150F8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28203" y="-588328"/>
              <a:ext cx="543650" cy="543650"/>
            </a:xfrm>
            <a:prstGeom prst="rect">
              <a:avLst/>
            </a:prstGeom>
          </p:spPr>
        </p:pic>
      </p:grpSp>
      <p:grpSp>
        <p:nvGrpSpPr>
          <p:cNvPr id="2" name="Group 1">
            <a:extLst>
              <a:ext uri="{FF2B5EF4-FFF2-40B4-BE49-F238E27FC236}">
                <a16:creationId xmlns:a16="http://schemas.microsoft.com/office/drawing/2014/main" id="{FA7310A3-F5C2-8412-285F-9161326E3615}"/>
              </a:ext>
            </a:extLst>
          </p:cNvPr>
          <p:cNvGrpSpPr/>
          <p:nvPr/>
        </p:nvGrpSpPr>
        <p:grpSpPr>
          <a:xfrm>
            <a:off x="6451143" y="1876014"/>
            <a:ext cx="510465" cy="520993"/>
            <a:chOff x="7028203" y="-599541"/>
            <a:chExt cx="543650" cy="554863"/>
          </a:xfrm>
        </p:grpSpPr>
        <p:sp>
          <p:nvSpPr>
            <p:cNvPr id="7" name="Rectangle 6">
              <a:extLst>
                <a:ext uri="{FF2B5EF4-FFF2-40B4-BE49-F238E27FC236}">
                  <a16:creationId xmlns:a16="http://schemas.microsoft.com/office/drawing/2014/main" id="{660772D3-C619-E1EC-B5BA-E742FB48127E}"/>
                </a:ext>
              </a:extLst>
            </p:cNvPr>
            <p:cNvSpPr/>
            <p:nvPr/>
          </p:nvSpPr>
          <p:spPr>
            <a:xfrm>
              <a:off x="7028203" y="-599541"/>
              <a:ext cx="543650" cy="552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AF5F7B-A31F-2D70-503F-AE18926B7D0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28203" y="-588328"/>
              <a:ext cx="543650" cy="543650"/>
            </a:xfrm>
            <a:prstGeom prst="rect">
              <a:avLst/>
            </a:prstGeom>
          </p:spPr>
        </p:pic>
      </p:grpSp>
      <p:sp>
        <p:nvSpPr>
          <p:cNvPr id="18" name="TextBox 17">
            <a:extLst>
              <a:ext uri="{FF2B5EF4-FFF2-40B4-BE49-F238E27FC236}">
                <a16:creationId xmlns:a16="http://schemas.microsoft.com/office/drawing/2014/main" id="{E246C051-7CBC-E034-2FBF-039315256B0C}"/>
              </a:ext>
            </a:extLst>
          </p:cNvPr>
          <p:cNvSpPr txBox="1"/>
          <p:nvPr/>
        </p:nvSpPr>
        <p:spPr>
          <a:xfrm>
            <a:off x="4572000" y="7366715"/>
            <a:ext cx="1179810" cy="276999"/>
          </a:xfrm>
          <a:prstGeom prst="rect">
            <a:avLst/>
          </a:prstGeom>
          <a:noFill/>
        </p:spPr>
        <p:txBody>
          <a:bodyPr wrap="none" lIns="0" tIns="0" rIns="0" bIns="0" rtlCol="0">
            <a:spAutoFit/>
          </a:bodyPr>
          <a:lstStyle/>
          <a:p>
            <a:pPr algn="l"/>
            <a:r>
              <a:rPr lang="en-US" dirty="0"/>
              <a:t>References</a:t>
            </a:r>
          </a:p>
        </p:txBody>
      </p:sp>
      <p:sp>
        <p:nvSpPr>
          <p:cNvPr id="13" name="Rectangle 12">
            <a:extLst>
              <a:ext uri="{FF2B5EF4-FFF2-40B4-BE49-F238E27FC236}">
                <a16:creationId xmlns:a16="http://schemas.microsoft.com/office/drawing/2014/main" id="{945C80B1-D4F9-7CDE-ECA5-B0E32D2836FB}"/>
              </a:ext>
            </a:extLst>
          </p:cNvPr>
          <p:cNvSpPr/>
          <p:nvPr/>
        </p:nvSpPr>
        <p:spPr>
          <a:xfrm>
            <a:off x="2152797" y="6622605"/>
            <a:ext cx="120869" cy="120869"/>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57A6019E-6613-1D78-1F8F-B30267B8DAD9}"/>
              </a:ext>
            </a:extLst>
          </p:cNvPr>
          <p:cNvSpPr/>
          <p:nvPr/>
        </p:nvSpPr>
        <p:spPr>
          <a:xfrm>
            <a:off x="2152797" y="6410902"/>
            <a:ext cx="120869" cy="120869"/>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dk1"/>
              </a:solidFill>
            </a:endParaRPr>
          </a:p>
        </p:txBody>
      </p:sp>
      <p:sp>
        <p:nvSpPr>
          <p:cNvPr id="15" name="TextBox 14">
            <a:extLst>
              <a:ext uri="{FF2B5EF4-FFF2-40B4-BE49-F238E27FC236}">
                <a16:creationId xmlns:a16="http://schemas.microsoft.com/office/drawing/2014/main" id="{92B29F25-1270-B97D-D8A4-DD110029899D}"/>
              </a:ext>
            </a:extLst>
          </p:cNvPr>
          <p:cNvSpPr txBox="1"/>
          <p:nvPr/>
        </p:nvSpPr>
        <p:spPr>
          <a:xfrm>
            <a:off x="973995" y="6400447"/>
            <a:ext cx="1019510" cy="169277"/>
          </a:xfrm>
          <a:prstGeom prst="rect">
            <a:avLst/>
          </a:prstGeom>
          <a:noFill/>
        </p:spPr>
        <p:txBody>
          <a:bodyPr wrap="none" lIns="0" tIns="0" rIns="0" bIns="0" rtlCol="0">
            <a:spAutoFit/>
          </a:bodyPr>
          <a:lstStyle/>
          <a:p>
            <a:pPr algn="l"/>
            <a:r>
              <a:rPr lang="en-US" sz="1100" dirty="0">
                <a:solidFill>
                  <a:schemeClr val="tx2"/>
                </a:solidFill>
              </a:rPr>
              <a:t>REBCO no bore</a:t>
            </a:r>
          </a:p>
        </p:txBody>
      </p:sp>
      <p:sp>
        <p:nvSpPr>
          <p:cNvPr id="16" name="TextBox 15">
            <a:extLst>
              <a:ext uri="{FF2B5EF4-FFF2-40B4-BE49-F238E27FC236}">
                <a16:creationId xmlns:a16="http://schemas.microsoft.com/office/drawing/2014/main" id="{9DE8AFCA-9EEC-A9A3-9530-60219573CB22}"/>
              </a:ext>
            </a:extLst>
          </p:cNvPr>
          <p:cNvSpPr txBox="1"/>
          <p:nvPr/>
        </p:nvSpPr>
        <p:spPr>
          <a:xfrm>
            <a:off x="973482" y="6598400"/>
            <a:ext cx="1114088" cy="169277"/>
          </a:xfrm>
          <a:prstGeom prst="rect">
            <a:avLst/>
          </a:prstGeom>
          <a:noFill/>
        </p:spPr>
        <p:txBody>
          <a:bodyPr wrap="none" lIns="0" tIns="0" rIns="0" bIns="0" rtlCol="0">
            <a:spAutoFit/>
          </a:bodyPr>
          <a:lstStyle/>
          <a:p>
            <a:pPr algn="l"/>
            <a:r>
              <a:rPr lang="en-US" sz="1100" dirty="0">
                <a:solidFill>
                  <a:schemeClr val="tx2"/>
                </a:solidFill>
              </a:rPr>
              <a:t>REBCO with bore</a:t>
            </a:r>
          </a:p>
        </p:txBody>
      </p:sp>
      <p:sp>
        <p:nvSpPr>
          <p:cNvPr id="19" name="TextBox 18">
            <a:extLst>
              <a:ext uri="{FF2B5EF4-FFF2-40B4-BE49-F238E27FC236}">
                <a16:creationId xmlns:a16="http://schemas.microsoft.com/office/drawing/2014/main" id="{A073535A-DEBC-C86D-079D-E1A37213984B}"/>
              </a:ext>
            </a:extLst>
          </p:cNvPr>
          <p:cNvSpPr txBox="1"/>
          <p:nvPr/>
        </p:nvSpPr>
        <p:spPr>
          <a:xfrm>
            <a:off x="2358891" y="6400447"/>
            <a:ext cx="1025922" cy="169277"/>
          </a:xfrm>
          <a:prstGeom prst="rect">
            <a:avLst/>
          </a:prstGeom>
          <a:noFill/>
        </p:spPr>
        <p:txBody>
          <a:bodyPr wrap="none" lIns="0" tIns="0" rIns="0" bIns="0" rtlCol="0">
            <a:spAutoFit/>
          </a:bodyPr>
          <a:lstStyle/>
          <a:p>
            <a:pPr algn="l"/>
            <a:r>
              <a:rPr lang="en-US" sz="1100" dirty="0">
                <a:solidFill>
                  <a:schemeClr val="tx2"/>
                </a:solidFill>
              </a:rPr>
              <a:t>BSCOO no bore</a:t>
            </a:r>
          </a:p>
        </p:txBody>
      </p:sp>
      <p:sp>
        <p:nvSpPr>
          <p:cNvPr id="20" name="TextBox 19">
            <a:extLst>
              <a:ext uri="{FF2B5EF4-FFF2-40B4-BE49-F238E27FC236}">
                <a16:creationId xmlns:a16="http://schemas.microsoft.com/office/drawing/2014/main" id="{0C140CCF-8476-5083-68B9-9A98353AFA40}"/>
              </a:ext>
            </a:extLst>
          </p:cNvPr>
          <p:cNvSpPr txBox="1"/>
          <p:nvPr/>
        </p:nvSpPr>
        <p:spPr>
          <a:xfrm>
            <a:off x="2358378" y="6598400"/>
            <a:ext cx="1120500" cy="169277"/>
          </a:xfrm>
          <a:prstGeom prst="rect">
            <a:avLst/>
          </a:prstGeom>
          <a:noFill/>
        </p:spPr>
        <p:txBody>
          <a:bodyPr wrap="none" lIns="0" tIns="0" rIns="0" bIns="0" rtlCol="0">
            <a:spAutoFit/>
          </a:bodyPr>
          <a:lstStyle/>
          <a:p>
            <a:pPr algn="l"/>
            <a:r>
              <a:rPr lang="en-US" sz="1100" dirty="0">
                <a:solidFill>
                  <a:schemeClr val="tx2"/>
                </a:solidFill>
              </a:rPr>
              <a:t>BSCOO with bore</a:t>
            </a:r>
          </a:p>
        </p:txBody>
      </p:sp>
      <p:sp>
        <p:nvSpPr>
          <p:cNvPr id="23" name="Footer Placeholder 5">
            <a:extLst>
              <a:ext uri="{FF2B5EF4-FFF2-40B4-BE49-F238E27FC236}">
                <a16:creationId xmlns:a16="http://schemas.microsoft.com/office/drawing/2014/main" id="{9B3A97A7-6EC0-7D45-7204-181203C2AEBF}"/>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56" name="Oval 55">
            <a:extLst>
              <a:ext uri="{FF2B5EF4-FFF2-40B4-BE49-F238E27FC236}">
                <a16:creationId xmlns:a16="http://schemas.microsoft.com/office/drawing/2014/main" id="{B34983BE-08A1-86B0-3C61-8105A55A9335}"/>
              </a:ext>
            </a:extLst>
          </p:cNvPr>
          <p:cNvSpPr/>
          <p:nvPr/>
        </p:nvSpPr>
        <p:spPr>
          <a:xfrm>
            <a:off x="4965246" y="4719969"/>
            <a:ext cx="134165" cy="134165"/>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8715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BCFAA-B7B5-6811-5F71-F28CA95693D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0BE2EC-F095-6A6F-BD14-02EC9667A1C1}"/>
              </a:ext>
            </a:extLst>
          </p:cNvPr>
          <p:cNvSpPr>
            <a:spLocks noGrp="1"/>
          </p:cNvSpPr>
          <p:nvPr>
            <p:ph idx="1"/>
          </p:nvPr>
        </p:nvSpPr>
        <p:spPr/>
        <p:txBody>
          <a:bodyPr/>
          <a:lstStyle/>
          <a:p>
            <a:pPr>
              <a:lnSpc>
                <a:spcPct val="100000"/>
              </a:lnSpc>
              <a:spcBef>
                <a:spcPts val="600"/>
              </a:spcBef>
              <a:spcAft>
                <a:spcPts val="0"/>
              </a:spcAft>
            </a:pPr>
            <a:endParaRPr lang="en-US" dirty="0"/>
          </a:p>
          <a:p>
            <a:pPr>
              <a:lnSpc>
                <a:spcPct val="100000"/>
              </a:lnSpc>
              <a:spcBef>
                <a:spcPts val="600"/>
              </a:spcBef>
              <a:spcAft>
                <a:spcPts val="0"/>
              </a:spcAft>
            </a:pPr>
            <a:endParaRPr lang="en-US" dirty="0"/>
          </a:p>
        </p:txBody>
      </p:sp>
      <p:sp>
        <p:nvSpPr>
          <p:cNvPr id="3" name="Title 2">
            <a:extLst>
              <a:ext uri="{FF2B5EF4-FFF2-40B4-BE49-F238E27FC236}">
                <a16:creationId xmlns:a16="http://schemas.microsoft.com/office/drawing/2014/main" id="{F7583400-A087-C7CA-98F0-070CF645724A}"/>
              </a:ext>
            </a:extLst>
          </p:cNvPr>
          <p:cNvSpPr>
            <a:spLocks noGrp="1"/>
          </p:cNvSpPr>
          <p:nvPr>
            <p:ph type="title"/>
          </p:nvPr>
        </p:nvSpPr>
        <p:spPr/>
        <p:txBody>
          <a:bodyPr/>
          <a:lstStyle/>
          <a:p>
            <a:r>
              <a:rPr lang="en-US" dirty="0"/>
              <a:t>From LDG’s Midterm Review</a:t>
            </a:r>
          </a:p>
        </p:txBody>
      </p:sp>
      <p:sp>
        <p:nvSpPr>
          <p:cNvPr id="6" name="Slide Number Placeholder 5">
            <a:extLst>
              <a:ext uri="{FF2B5EF4-FFF2-40B4-BE49-F238E27FC236}">
                <a16:creationId xmlns:a16="http://schemas.microsoft.com/office/drawing/2014/main" id="{2DC3D754-3325-EDE8-3C7F-8BA4ED7CF5D7}"/>
              </a:ext>
            </a:extLst>
          </p:cNvPr>
          <p:cNvSpPr>
            <a:spLocks noGrp="1"/>
          </p:cNvSpPr>
          <p:nvPr>
            <p:ph type="sldNum" sz="quarter" idx="12"/>
          </p:nvPr>
        </p:nvSpPr>
        <p:spPr/>
        <p:txBody>
          <a:bodyPr/>
          <a:lstStyle/>
          <a:p>
            <a:fld id="{36B5EA5A-BC32-A742-B11B-8E7414D5B535}" type="slidenum">
              <a:rPr lang="en-US" smtClean="0"/>
              <a:pPr/>
              <a:t>38</a:t>
            </a:fld>
            <a:endParaRPr lang="en-US" dirty="0"/>
          </a:p>
        </p:txBody>
      </p:sp>
      <p:graphicFrame>
        <p:nvGraphicFramePr>
          <p:cNvPr id="18" name="Table 17">
            <a:extLst>
              <a:ext uri="{FF2B5EF4-FFF2-40B4-BE49-F238E27FC236}">
                <a16:creationId xmlns:a16="http://schemas.microsoft.com/office/drawing/2014/main" id="{F619815C-4D49-94C2-9FBE-731E8FCE418D}"/>
              </a:ext>
            </a:extLst>
          </p:cNvPr>
          <p:cNvGraphicFramePr>
            <a:graphicFrameLocks noGrp="1"/>
          </p:cNvGraphicFramePr>
          <p:nvPr>
            <p:extLst>
              <p:ext uri="{D42A27DB-BD31-4B8C-83A1-F6EECF244321}">
                <p14:modId xmlns:p14="http://schemas.microsoft.com/office/powerpoint/2010/main" val="2724997736"/>
              </p:ext>
            </p:extLst>
          </p:nvPr>
        </p:nvGraphicFramePr>
        <p:xfrm>
          <a:off x="3529372" y="1555642"/>
          <a:ext cx="4687525" cy="4043449"/>
        </p:xfrm>
        <a:graphic>
          <a:graphicData uri="http://schemas.openxmlformats.org/drawingml/2006/table">
            <a:tbl>
              <a:tblPr firstRow="1" bandRow="1"/>
              <a:tblGrid>
                <a:gridCol w="1246487">
                  <a:extLst>
                    <a:ext uri="{9D8B030D-6E8A-4147-A177-3AD203B41FA5}">
                      <a16:colId xmlns:a16="http://schemas.microsoft.com/office/drawing/2014/main" val="290288913"/>
                    </a:ext>
                  </a:extLst>
                </a:gridCol>
                <a:gridCol w="474194">
                  <a:extLst>
                    <a:ext uri="{9D8B030D-6E8A-4147-A177-3AD203B41FA5}">
                      <a16:colId xmlns:a16="http://schemas.microsoft.com/office/drawing/2014/main" val="830944723"/>
                    </a:ext>
                  </a:extLst>
                </a:gridCol>
                <a:gridCol w="2966844">
                  <a:extLst>
                    <a:ext uri="{9D8B030D-6E8A-4147-A177-3AD203B41FA5}">
                      <a16:colId xmlns:a16="http://schemas.microsoft.com/office/drawing/2014/main" val="4256534100"/>
                    </a:ext>
                  </a:extLst>
                </a:gridCol>
              </a:tblGrid>
              <a:tr h="517929">
                <a:tc>
                  <a:txBody>
                    <a:bodyPr/>
                    <a:lstStyle/>
                    <a:p>
                      <a:r>
                        <a:rPr lang="en-US" sz="1100" dirty="0">
                          <a:solidFill>
                            <a:schemeClr val="tx1"/>
                          </a:solidFill>
                        </a:rPr>
                        <a:t>HFM WP</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dirty="0">
                          <a:solidFill>
                            <a:schemeClr val="tx1"/>
                          </a:solidFill>
                        </a:rPr>
                        <a:t>RISK*</a:t>
                      </a:r>
                      <a:endParaRPr lang="de-DE" sz="8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tx1"/>
                          </a:solidFill>
                        </a:rPr>
                        <a:t>Comments by the proponents why color is correct</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9634603"/>
                  </a:ext>
                </a:extLst>
              </a:tr>
              <a:tr h="370840">
                <a:tc>
                  <a:txBody>
                    <a:bodyPr/>
                    <a:lstStyle/>
                    <a:p>
                      <a:r>
                        <a:rPr lang="en-US" sz="1100" dirty="0">
                          <a:solidFill>
                            <a:schemeClr val="tx1"/>
                          </a:solidFill>
                        </a:rPr>
                        <a:t>Nb3Sn conductor</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b="0" i="0" u="none" strike="noStrike" cap="none" dirty="0">
                        <a:solidFill>
                          <a:schemeClr val="tx1"/>
                        </a:solidFill>
                        <a:latin typeface="Arial"/>
                        <a:cs typeface="Arial"/>
                        <a:sym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de-DE" sz="1100" dirty="0" err="1">
                          <a:solidFill>
                            <a:schemeClr val="tx1"/>
                          </a:solidFill>
                        </a:rPr>
                        <a:t>One</a:t>
                      </a:r>
                      <a:r>
                        <a:rPr lang="de-DE" sz="1100" dirty="0">
                          <a:solidFill>
                            <a:schemeClr val="tx1"/>
                          </a:solidFill>
                        </a:rPr>
                        <a:t> supplier </a:t>
                      </a:r>
                      <a:r>
                        <a:rPr lang="de-DE" sz="1100" dirty="0" err="1">
                          <a:solidFill>
                            <a:schemeClr val="tx1"/>
                          </a:solidFill>
                        </a:rPr>
                        <a:t>delivers</a:t>
                      </a:r>
                      <a:r>
                        <a:rPr lang="de-DE" sz="1100" dirty="0">
                          <a:solidFill>
                            <a:schemeClr val="tx1"/>
                          </a:solidFill>
                        </a:rPr>
                        <a:t> </a:t>
                      </a:r>
                      <a:r>
                        <a:rPr lang="de-DE" sz="1100" dirty="0" err="1">
                          <a:solidFill>
                            <a:schemeClr val="tx1"/>
                          </a:solidFill>
                        </a:rPr>
                        <a:t>updated</a:t>
                      </a:r>
                      <a:r>
                        <a:rPr lang="de-DE" sz="1100" dirty="0">
                          <a:solidFill>
                            <a:schemeClr val="tx1"/>
                          </a:solidFill>
                        </a:rPr>
                        <a:t> </a:t>
                      </a:r>
                      <a:r>
                        <a:rPr lang="de-DE" sz="1100" dirty="0" err="1">
                          <a:solidFill>
                            <a:schemeClr val="tx1"/>
                          </a:solidFill>
                        </a:rPr>
                        <a:t>target</a:t>
                      </a:r>
                      <a:r>
                        <a:rPr lang="de-DE" sz="1100" dirty="0">
                          <a:solidFill>
                            <a:schemeClr val="tx1"/>
                          </a:solidFill>
                        </a:rPr>
                        <a:t> </a:t>
                      </a:r>
                      <a:r>
                        <a:rPr lang="de-DE" sz="1100" dirty="0" err="1">
                          <a:solidFill>
                            <a:schemeClr val="tx1"/>
                          </a:solidFill>
                        </a:rPr>
                        <a:t>specs</a:t>
                      </a:r>
                      <a:r>
                        <a:rPr lang="de-DE" sz="1100" dirty="0">
                          <a:solidFill>
                            <a:schemeClr val="tx1"/>
                          </a:solidFill>
                        </a:rPr>
                        <a:t>. Larger </a:t>
                      </a:r>
                      <a:r>
                        <a:rPr lang="de-DE" sz="1100" dirty="0" err="1">
                          <a:solidFill>
                            <a:schemeClr val="tx1"/>
                          </a:solidFill>
                        </a:rPr>
                        <a:t>supply</a:t>
                      </a:r>
                      <a:r>
                        <a:rPr lang="de-DE" sz="1100" dirty="0">
                          <a:solidFill>
                            <a:schemeClr val="tx1"/>
                          </a:solidFill>
                        </a:rPr>
                        <a:t> </a:t>
                      </a:r>
                      <a:r>
                        <a:rPr lang="de-DE" sz="1100" dirty="0" err="1">
                          <a:solidFill>
                            <a:schemeClr val="tx1"/>
                          </a:solidFill>
                        </a:rPr>
                        <a:t>base</a:t>
                      </a:r>
                      <a:r>
                        <a:rPr lang="de-DE" sz="1100" dirty="0">
                          <a:solidFill>
                            <a:schemeClr val="tx1"/>
                          </a:solidFill>
                        </a:rPr>
                        <a:t> </a:t>
                      </a:r>
                      <a:r>
                        <a:rPr lang="de-DE" sz="1100" dirty="0" err="1">
                          <a:solidFill>
                            <a:schemeClr val="tx1"/>
                          </a:solidFill>
                        </a:rPr>
                        <a:t>needed</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861215"/>
                  </a:ext>
                </a:extLst>
              </a:tr>
              <a:tr h="370840">
                <a:tc>
                  <a:txBody>
                    <a:bodyPr/>
                    <a:lstStyle/>
                    <a:p>
                      <a:r>
                        <a:rPr lang="en-US" sz="1100" dirty="0">
                          <a:solidFill>
                            <a:schemeClr val="tx1"/>
                          </a:solidFill>
                        </a:rPr>
                        <a:t>HTS conductor</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de-DE" sz="1100" dirty="0">
                          <a:solidFill>
                            <a:schemeClr val="tx1"/>
                          </a:solidFill>
                        </a:rPr>
                        <a:t>Cable </a:t>
                      </a:r>
                      <a:r>
                        <a:rPr lang="de-DE" sz="1100" dirty="0" err="1">
                          <a:solidFill>
                            <a:schemeClr val="tx1"/>
                          </a:solidFill>
                        </a:rPr>
                        <a:t>concepts</a:t>
                      </a:r>
                      <a:r>
                        <a:rPr lang="de-DE" sz="1100" dirty="0">
                          <a:solidFill>
                            <a:schemeClr val="tx1"/>
                          </a:solidFill>
                        </a:rPr>
                        <a:t> </a:t>
                      </a:r>
                      <a:r>
                        <a:rPr lang="de-DE" sz="1100" dirty="0" err="1">
                          <a:solidFill>
                            <a:schemeClr val="tx1"/>
                          </a:solidFill>
                        </a:rPr>
                        <a:t>exist</a:t>
                      </a:r>
                      <a:r>
                        <a:rPr lang="de-DE" sz="1100" dirty="0">
                          <a:solidFill>
                            <a:schemeClr val="tx1"/>
                          </a:solidFill>
                        </a:rPr>
                        <a:t>, </a:t>
                      </a:r>
                      <a:r>
                        <a:rPr lang="de-DE" sz="1100" dirty="0" err="1">
                          <a:solidFill>
                            <a:schemeClr val="tx1"/>
                          </a:solidFill>
                        </a:rPr>
                        <a:t>to</a:t>
                      </a:r>
                      <a:r>
                        <a:rPr lang="de-DE" sz="1100" dirty="0">
                          <a:solidFill>
                            <a:schemeClr val="tx1"/>
                          </a:solidFill>
                        </a:rPr>
                        <a:t> </a:t>
                      </a:r>
                      <a:r>
                        <a:rPr lang="de-DE" sz="1100" dirty="0" err="1">
                          <a:solidFill>
                            <a:schemeClr val="tx1"/>
                          </a:solidFill>
                        </a:rPr>
                        <a:t>be</a:t>
                      </a:r>
                      <a:r>
                        <a:rPr lang="de-DE" sz="1100" dirty="0">
                          <a:solidFill>
                            <a:schemeClr val="tx1"/>
                          </a:solidFill>
                        </a:rPr>
                        <a:t> </a:t>
                      </a:r>
                      <a:r>
                        <a:rPr lang="de-DE" sz="1100" dirty="0" err="1">
                          <a:solidFill>
                            <a:schemeClr val="tx1"/>
                          </a:solidFill>
                        </a:rPr>
                        <a:t>demonstrated</a:t>
                      </a:r>
                      <a:r>
                        <a:rPr lang="de-DE" sz="1100" dirty="0">
                          <a:solidFill>
                            <a:schemeClr val="tx1"/>
                          </a:solidFill>
                        </a:rPr>
                        <a:t> in </a:t>
                      </a:r>
                      <a:r>
                        <a:rPr lang="de-DE" sz="1100" dirty="0" err="1">
                          <a:solidFill>
                            <a:schemeClr val="tx1"/>
                          </a:solidFill>
                        </a:rPr>
                        <a:t>magnets</a:t>
                      </a:r>
                      <a:r>
                        <a:rPr lang="de-DE" sz="1100" dirty="0">
                          <a:solidFill>
                            <a:schemeClr val="tx1"/>
                          </a:solidFill>
                        </a:rPr>
                        <a:t>.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919203"/>
                  </a:ext>
                </a:extLst>
              </a:tr>
              <a:tr h="370840">
                <a:tc>
                  <a:txBody>
                    <a:bodyPr/>
                    <a:lstStyle/>
                    <a:p>
                      <a:r>
                        <a:rPr lang="en-US" sz="1100" dirty="0">
                          <a:solidFill>
                            <a:schemeClr val="tx1"/>
                          </a:solidFill>
                        </a:rPr>
                        <a:t>Nb3Sn magnets</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de-DE" sz="1100" dirty="0">
                          <a:solidFill>
                            <a:schemeClr val="tx1"/>
                          </a:solidFill>
                        </a:rPr>
                        <a:t>7-m-long 12-T </a:t>
                      </a:r>
                      <a:r>
                        <a:rPr lang="de-DE" sz="1100" dirty="0" err="1">
                          <a:solidFill>
                            <a:schemeClr val="tx1"/>
                          </a:solidFill>
                        </a:rPr>
                        <a:t>class</a:t>
                      </a:r>
                      <a:r>
                        <a:rPr lang="de-DE" sz="1100" dirty="0">
                          <a:solidFill>
                            <a:schemeClr val="tx1"/>
                          </a:solidFill>
                        </a:rPr>
                        <a:t> </a:t>
                      </a:r>
                      <a:r>
                        <a:rPr lang="de-DE" sz="1100" dirty="0" err="1">
                          <a:solidFill>
                            <a:schemeClr val="tx1"/>
                          </a:solidFill>
                        </a:rPr>
                        <a:t>for</a:t>
                      </a:r>
                      <a:r>
                        <a:rPr lang="de-DE" sz="1100" dirty="0">
                          <a:solidFill>
                            <a:schemeClr val="tx1"/>
                          </a:solidFill>
                        </a:rPr>
                        <a:t> HL LHC, 14 T </a:t>
                      </a:r>
                      <a:r>
                        <a:rPr lang="de-DE" sz="1100" dirty="0" err="1">
                          <a:solidFill>
                            <a:schemeClr val="tx1"/>
                          </a:solidFill>
                        </a:rPr>
                        <a:t>short</a:t>
                      </a:r>
                      <a:r>
                        <a:rPr lang="de-DE" sz="1100" dirty="0">
                          <a:solidFill>
                            <a:schemeClr val="tx1"/>
                          </a:solidFill>
                        </a:rPr>
                        <a:t> </a:t>
                      </a:r>
                      <a:r>
                        <a:rPr lang="de-DE" sz="1100" dirty="0" err="1">
                          <a:solidFill>
                            <a:schemeClr val="tx1"/>
                          </a:solidFill>
                        </a:rPr>
                        <a:t>models</a:t>
                      </a:r>
                      <a:r>
                        <a:rPr lang="de-DE" sz="1100" dirty="0">
                          <a:solidFill>
                            <a:schemeClr val="tx1"/>
                          </a:solidFill>
                        </a:rPr>
                        <a:t> </a:t>
                      </a:r>
                      <a:r>
                        <a:rPr lang="de-DE" sz="1100" dirty="0" err="1">
                          <a:solidFill>
                            <a:schemeClr val="tx1"/>
                          </a:solidFill>
                        </a:rPr>
                        <a:t>by</a:t>
                      </a:r>
                      <a:r>
                        <a:rPr lang="de-DE" sz="1100" dirty="0">
                          <a:solidFill>
                            <a:schemeClr val="tx1"/>
                          </a:solidFill>
                        </a:rPr>
                        <a:t> 2026</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2885743"/>
                  </a:ext>
                </a:extLst>
              </a:tr>
              <a:tr h="370840">
                <a:tc>
                  <a:txBody>
                    <a:bodyPr/>
                    <a:lstStyle/>
                    <a:p>
                      <a:r>
                        <a:rPr lang="en-US" sz="1100" dirty="0">
                          <a:solidFill>
                            <a:schemeClr val="tx1"/>
                          </a:solidFill>
                        </a:rPr>
                        <a:t>HTS magnets</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de-DE" sz="1100" dirty="0">
                          <a:solidFill>
                            <a:schemeClr val="tx1"/>
                          </a:solidFill>
                        </a:rPr>
                        <a:t>New </a:t>
                      </a:r>
                      <a:r>
                        <a:rPr lang="de-DE" sz="1100" dirty="0" err="1">
                          <a:solidFill>
                            <a:schemeClr val="tx1"/>
                          </a:solidFill>
                        </a:rPr>
                        <a:t>technology</a:t>
                      </a:r>
                      <a:r>
                        <a:rPr lang="de-DE" sz="1100" dirty="0">
                          <a:solidFill>
                            <a:schemeClr val="tx1"/>
                          </a:solidFill>
                        </a:rPr>
                        <a:t> </a:t>
                      </a:r>
                      <a:r>
                        <a:rPr lang="de-DE" sz="1100" dirty="0" err="1">
                          <a:solidFill>
                            <a:schemeClr val="tx1"/>
                          </a:solidFill>
                        </a:rPr>
                        <a:t>stack</a:t>
                      </a:r>
                      <a:r>
                        <a:rPr lang="de-DE" sz="1100" dirty="0">
                          <a:solidFill>
                            <a:schemeClr val="tx1"/>
                          </a:solidFill>
                        </a:rPr>
                        <a:t> </a:t>
                      </a:r>
                      <a:r>
                        <a:rPr lang="de-DE" sz="1100" dirty="0" err="1">
                          <a:solidFill>
                            <a:schemeClr val="tx1"/>
                          </a:solidFill>
                        </a:rPr>
                        <a:t>to</a:t>
                      </a:r>
                      <a:r>
                        <a:rPr lang="de-DE" sz="1100" dirty="0">
                          <a:solidFill>
                            <a:schemeClr val="tx1"/>
                          </a:solidFill>
                        </a:rPr>
                        <a:t> </a:t>
                      </a:r>
                      <a:r>
                        <a:rPr lang="de-DE" sz="1100" dirty="0" err="1">
                          <a:solidFill>
                            <a:schemeClr val="tx1"/>
                          </a:solidFill>
                        </a:rPr>
                        <a:t>be</a:t>
                      </a:r>
                      <a:r>
                        <a:rPr lang="de-DE" sz="1100" dirty="0">
                          <a:solidFill>
                            <a:schemeClr val="tx1"/>
                          </a:solidFill>
                        </a:rPr>
                        <a:t> </a:t>
                      </a:r>
                      <a:r>
                        <a:rPr lang="de-DE" sz="1100" dirty="0" err="1">
                          <a:solidFill>
                            <a:schemeClr val="tx1"/>
                          </a:solidFill>
                        </a:rPr>
                        <a:t>developed</a:t>
                      </a:r>
                      <a:r>
                        <a:rPr lang="de-DE" sz="1100" dirty="0">
                          <a:solidFill>
                            <a:schemeClr val="tx1"/>
                          </a:solidFill>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042182"/>
                  </a:ext>
                </a:extLst>
              </a:tr>
              <a:tr h="370840">
                <a:tc>
                  <a:txBody>
                    <a:bodyPr/>
                    <a:lstStyle/>
                    <a:p>
                      <a:r>
                        <a:rPr lang="en-US" sz="1100" dirty="0">
                          <a:solidFill>
                            <a:schemeClr val="tx1"/>
                          </a:solidFill>
                        </a:rPr>
                        <a:t>Insulation, cryogenics, modeling</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de-DE" sz="1100" dirty="0">
                          <a:solidFill>
                            <a:schemeClr val="tx1"/>
                          </a:solidFill>
                        </a:rPr>
                        <a:t>Integration </a:t>
                      </a:r>
                      <a:r>
                        <a:rPr lang="de-DE" sz="1100" dirty="0" err="1">
                          <a:solidFill>
                            <a:schemeClr val="tx1"/>
                          </a:solidFill>
                        </a:rPr>
                        <a:t>is</a:t>
                      </a:r>
                      <a:r>
                        <a:rPr lang="de-DE" sz="1100" dirty="0">
                          <a:solidFill>
                            <a:schemeClr val="tx1"/>
                          </a:solidFill>
                        </a:rPr>
                        <a:t> </a:t>
                      </a:r>
                      <a:r>
                        <a:rPr lang="de-DE" sz="1100" dirty="0" err="1">
                          <a:solidFill>
                            <a:schemeClr val="tx1"/>
                          </a:solidFill>
                        </a:rPr>
                        <a:t>commensurate</a:t>
                      </a:r>
                      <a:r>
                        <a:rPr lang="de-DE" sz="1100" dirty="0">
                          <a:solidFill>
                            <a:schemeClr val="tx1"/>
                          </a:solidFill>
                        </a:rPr>
                        <a:t> </a:t>
                      </a:r>
                      <a:r>
                        <a:rPr lang="de-DE" sz="1100" dirty="0" err="1">
                          <a:solidFill>
                            <a:schemeClr val="tx1"/>
                          </a:solidFill>
                        </a:rPr>
                        <a:t>to</a:t>
                      </a:r>
                      <a:r>
                        <a:rPr lang="de-DE" sz="1100" dirty="0">
                          <a:solidFill>
                            <a:schemeClr val="tx1"/>
                          </a:solidFill>
                        </a:rPr>
                        <a:t> R&amp;D </a:t>
                      </a:r>
                      <a:r>
                        <a:rPr lang="de-DE" sz="1100" dirty="0" err="1">
                          <a:solidFill>
                            <a:schemeClr val="tx1"/>
                          </a:solidFill>
                        </a:rPr>
                        <a:t>progress</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8182851"/>
                  </a:ext>
                </a:extLst>
              </a:tr>
              <a:tr h="370840">
                <a:tc>
                  <a:txBody>
                    <a:bodyPr/>
                    <a:lstStyle/>
                    <a:p>
                      <a:r>
                        <a:rPr lang="en-US" sz="1100" dirty="0">
                          <a:solidFill>
                            <a:schemeClr val="tx1"/>
                          </a:solidFill>
                        </a:rPr>
                        <a:t>Magnet protection LTS</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de-DE" sz="1100" dirty="0">
                          <a:solidFill>
                            <a:schemeClr val="tx1"/>
                          </a:solidFill>
                        </a:rPr>
                        <a:t>12 m, 7-m-long </a:t>
                      </a:r>
                      <a:r>
                        <a:rPr lang="de-DE" sz="1100" dirty="0" err="1">
                          <a:solidFill>
                            <a:schemeClr val="tx1"/>
                          </a:solidFill>
                        </a:rPr>
                        <a:t>proven</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7844473"/>
                  </a:ext>
                </a:extLst>
              </a:tr>
              <a:tr h="370840">
                <a:tc>
                  <a:txBody>
                    <a:bodyPr/>
                    <a:lstStyle/>
                    <a:p>
                      <a:r>
                        <a:rPr lang="de-DE" sz="1100" dirty="0">
                          <a:solidFill>
                            <a:schemeClr val="tx1"/>
                          </a:solidFill>
                        </a:rPr>
                        <a:t>Magnet </a:t>
                      </a:r>
                      <a:r>
                        <a:rPr lang="de-DE" sz="1100" dirty="0" err="1">
                          <a:solidFill>
                            <a:schemeClr val="tx1"/>
                          </a:solidFill>
                        </a:rPr>
                        <a:t>protection</a:t>
                      </a:r>
                      <a:r>
                        <a:rPr lang="de-DE" sz="1100" dirty="0">
                          <a:solidFill>
                            <a:schemeClr val="tx1"/>
                          </a:solidFill>
                        </a:rPr>
                        <a:t> HTS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de-DE" sz="1100" dirty="0" err="1">
                          <a:solidFill>
                            <a:schemeClr val="tx1"/>
                          </a:solidFill>
                        </a:rPr>
                        <a:t>To</a:t>
                      </a:r>
                      <a:r>
                        <a:rPr lang="de-DE" sz="1100" dirty="0">
                          <a:solidFill>
                            <a:schemeClr val="tx1"/>
                          </a:solidFill>
                        </a:rPr>
                        <a:t> </a:t>
                      </a:r>
                      <a:r>
                        <a:rPr lang="de-DE" sz="1100" dirty="0" err="1">
                          <a:solidFill>
                            <a:schemeClr val="tx1"/>
                          </a:solidFill>
                        </a:rPr>
                        <a:t>be</a:t>
                      </a:r>
                      <a:r>
                        <a:rPr lang="de-DE" sz="1100" dirty="0">
                          <a:solidFill>
                            <a:schemeClr val="tx1"/>
                          </a:solidFill>
                        </a:rPr>
                        <a:t> </a:t>
                      </a:r>
                      <a:r>
                        <a:rPr lang="de-DE" sz="1100" dirty="0" err="1">
                          <a:solidFill>
                            <a:schemeClr val="tx1"/>
                          </a:solidFill>
                        </a:rPr>
                        <a:t>demonstrated</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2844307"/>
                  </a:ext>
                </a:extLst>
              </a:tr>
              <a:tr h="370840">
                <a:tc>
                  <a:txBody>
                    <a:bodyPr/>
                    <a:lstStyle/>
                    <a:p>
                      <a:r>
                        <a:rPr lang="en-US" sz="1100" dirty="0">
                          <a:solidFill>
                            <a:schemeClr val="tx1"/>
                          </a:solidFill>
                        </a:rPr>
                        <a:t>Infrastructure and instruments</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de-DE" sz="1100" dirty="0">
                          <a:solidFill>
                            <a:schemeClr val="tx1"/>
                          </a:solidFill>
                        </a:rPr>
                        <a:t>Ready on time </a:t>
                      </a:r>
                      <a:r>
                        <a:rPr lang="de-DE" sz="1100" dirty="0" err="1">
                          <a:solidFill>
                            <a:schemeClr val="tx1"/>
                          </a:solidFill>
                        </a:rPr>
                        <a:t>for</a:t>
                      </a:r>
                      <a:r>
                        <a:rPr lang="de-DE" sz="1100" dirty="0">
                          <a:solidFill>
                            <a:schemeClr val="tx1"/>
                          </a:solidFill>
                        </a:rPr>
                        <a:t> </a:t>
                      </a:r>
                      <a:r>
                        <a:rPr lang="de-DE" sz="1100" dirty="0" err="1">
                          <a:solidFill>
                            <a:schemeClr val="tx1"/>
                          </a:solidFill>
                        </a:rPr>
                        <a:t>each</a:t>
                      </a:r>
                      <a:r>
                        <a:rPr lang="de-DE" sz="1100" dirty="0">
                          <a:solidFill>
                            <a:schemeClr val="tx1"/>
                          </a:solidFill>
                        </a:rPr>
                        <a:t> </a:t>
                      </a:r>
                      <a:r>
                        <a:rPr lang="de-DE" sz="1100" dirty="0" err="1">
                          <a:solidFill>
                            <a:schemeClr val="tx1"/>
                          </a:solidFill>
                        </a:rPr>
                        <a:t>scale-up</a:t>
                      </a:r>
                      <a:r>
                        <a:rPr lang="de-DE" sz="1100" dirty="0">
                          <a:solidFill>
                            <a:schemeClr val="tx1"/>
                          </a:solidFill>
                        </a:rPr>
                        <a:t> </a:t>
                      </a:r>
                      <a:r>
                        <a:rPr lang="de-DE" sz="1100" dirty="0" err="1">
                          <a:solidFill>
                            <a:schemeClr val="tx1"/>
                          </a:solidFill>
                        </a:rPr>
                        <a:t>step</a:t>
                      </a:r>
                      <a:endParaRPr lang="de-DE" sz="1100" dirty="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7253986"/>
                  </a:ext>
                </a:extLst>
              </a:tr>
            </a:tbl>
          </a:graphicData>
        </a:graphic>
      </p:graphicFrame>
      <p:sp>
        <p:nvSpPr>
          <p:cNvPr id="19" name="TextBox 18">
            <a:extLst>
              <a:ext uri="{FF2B5EF4-FFF2-40B4-BE49-F238E27FC236}">
                <a16:creationId xmlns:a16="http://schemas.microsoft.com/office/drawing/2014/main" id="{9C5C5B15-4107-E768-7DED-2D58173FA782}"/>
              </a:ext>
            </a:extLst>
          </p:cNvPr>
          <p:cNvSpPr txBox="1"/>
          <p:nvPr/>
        </p:nvSpPr>
        <p:spPr>
          <a:xfrm>
            <a:off x="3729592" y="5701280"/>
            <a:ext cx="7615990" cy="246221"/>
          </a:xfrm>
          <a:prstGeom prst="rect">
            <a:avLst/>
          </a:prstGeom>
          <a:noFill/>
        </p:spPr>
        <p:txBody>
          <a:bodyPr wrap="square" rtlCol="0">
            <a:spAutoFit/>
          </a:bodyPr>
          <a:lstStyle/>
          <a:p>
            <a:pPr>
              <a:buClr>
                <a:srgbClr val="000000"/>
              </a:buClr>
            </a:pPr>
            <a:r>
              <a:rPr lang="en-US" sz="1000" kern="0" dirty="0">
                <a:latin typeface="Arial"/>
                <a:cs typeface="Arial"/>
                <a:sym typeface="Arial"/>
              </a:rPr>
              <a:t>* TRL  Level assessment for the present status = Jan 2025</a:t>
            </a:r>
            <a:endParaRPr lang="de-DE" sz="1000" kern="0" dirty="0">
              <a:latin typeface="Arial"/>
              <a:cs typeface="Arial"/>
              <a:sym typeface="Arial"/>
            </a:endParaRPr>
          </a:p>
        </p:txBody>
      </p:sp>
      <p:pic>
        <p:nvPicPr>
          <p:cNvPr id="22" name="Picture 21">
            <a:extLst>
              <a:ext uri="{FF2B5EF4-FFF2-40B4-BE49-F238E27FC236}">
                <a16:creationId xmlns:a16="http://schemas.microsoft.com/office/drawing/2014/main" id="{F8078561-3FA1-BBEC-66D5-EC48ABFB68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863820" y="4839909"/>
            <a:ext cx="1486128" cy="641290"/>
          </a:xfrm>
          <a:prstGeom prst="rect">
            <a:avLst/>
          </a:prstGeom>
        </p:spPr>
      </p:pic>
      <p:sp>
        <p:nvSpPr>
          <p:cNvPr id="23" name="TextBox 22">
            <a:extLst>
              <a:ext uri="{FF2B5EF4-FFF2-40B4-BE49-F238E27FC236}">
                <a16:creationId xmlns:a16="http://schemas.microsoft.com/office/drawing/2014/main" id="{EAB3E07A-2684-0E4D-48CB-D48CA896A81B}"/>
              </a:ext>
            </a:extLst>
          </p:cNvPr>
          <p:cNvSpPr txBox="1"/>
          <p:nvPr/>
        </p:nvSpPr>
        <p:spPr>
          <a:xfrm rot="16200000">
            <a:off x="162278" y="3392699"/>
            <a:ext cx="4566141" cy="369332"/>
          </a:xfrm>
          <a:prstGeom prst="rect">
            <a:avLst/>
          </a:prstGeom>
          <a:noFill/>
        </p:spPr>
        <p:txBody>
          <a:bodyPr wrap="square" lIns="0" tIns="0" rIns="0" bIns="0" rtlCol="0">
            <a:spAutoFit/>
          </a:bodyPr>
          <a:lstStyle/>
          <a:p>
            <a:r>
              <a:rPr lang="en-US" sz="1200" dirty="0">
                <a:solidFill>
                  <a:srgbClr val="00B050"/>
                </a:solidFill>
                <a:latin typeface="Times" panose="02020603050405020304" pitchFamily="18" charset="0"/>
              </a:rPr>
              <a:t>Submission 154, M. Seidel et al., Midterm Review of the European Accelerator R&amp;D Roadmap</a:t>
            </a:r>
          </a:p>
        </p:txBody>
      </p:sp>
      <p:pic>
        <p:nvPicPr>
          <p:cNvPr id="24" name="Content Placeholder 38" descr="A logo with blue text&#10;&#10;Description automatically generated">
            <a:extLst>
              <a:ext uri="{FF2B5EF4-FFF2-40B4-BE49-F238E27FC236}">
                <a16:creationId xmlns:a16="http://schemas.microsoft.com/office/drawing/2014/main" id="{F3BA60A4-EA7A-41BA-E31D-880E7F8D7D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7" name="Date Placeholder 3">
            <a:extLst>
              <a:ext uri="{FF2B5EF4-FFF2-40B4-BE49-F238E27FC236}">
                <a16:creationId xmlns:a16="http://schemas.microsoft.com/office/drawing/2014/main" id="{10623D16-3FAE-0E4D-5A08-34BB5EFEDCFE}"/>
              </a:ext>
            </a:extLst>
          </p:cNvPr>
          <p:cNvSpPr>
            <a:spLocks noGrp="1"/>
          </p:cNvSpPr>
          <p:nvPr>
            <p:ph type="dt" sz="half" idx="10"/>
          </p:nvPr>
        </p:nvSpPr>
        <p:spPr>
          <a:xfrm>
            <a:off x="3416531" y="6378349"/>
            <a:ext cx="699857" cy="365125"/>
          </a:xfrm>
        </p:spPr>
        <p:txBody>
          <a:bodyPr/>
          <a:lstStyle/>
          <a:p>
            <a:r>
              <a:rPr lang="en-US" dirty="0"/>
              <a:t>23/06/2025</a:t>
            </a:r>
          </a:p>
        </p:txBody>
      </p:sp>
      <p:sp>
        <p:nvSpPr>
          <p:cNvPr id="8" name="Footer Placeholder 5">
            <a:extLst>
              <a:ext uri="{FF2B5EF4-FFF2-40B4-BE49-F238E27FC236}">
                <a16:creationId xmlns:a16="http://schemas.microsoft.com/office/drawing/2014/main" id="{953B7A49-2033-78DB-C4D9-5DA17BFD1B2B}"/>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Tree>
    <p:extLst>
      <p:ext uri="{BB962C8B-B14F-4D97-AF65-F5344CB8AC3E}">
        <p14:creationId xmlns:p14="http://schemas.microsoft.com/office/powerpoint/2010/main" val="395163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9EA98-4C2D-63BA-AC6E-5F3BA48CC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540CF-35EF-E65C-0C58-7FC4DA50A8F1}"/>
              </a:ext>
            </a:extLst>
          </p:cNvPr>
          <p:cNvSpPr>
            <a:spLocks noGrp="1"/>
          </p:cNvSpPr>
          <p:nvPr>
            <p:ph type="title"/>
          </p:nvPr>
        </p:nvSpPr>
        <p:spPr>
          <a:xfrm>
            <a:off x="407988" y="365125"/>
            <a:ext cx="11380812" cy="1084263"/>
          </a:xfrm>
        </p:spPr>
        <p:txBody>
          <a:bodyPr anchor="t">
            <a:normAutofit/>
          </a:bodyPr>
          <a:lstStyle/>
          <a:p>
            <a:r>
              <a:rPr lang="en-US" dirty="0"/>
              <a:t>Research Plan</a:t>
            </a:r>
          </a:p>
        </p:txBody>
      </p:sp>
      <p:sp>
        <p:nvSpPr>
          <p:cNvPr id="22" name="Date Placeholder 4">
            <a:extLst>
              <a:ext uri="{FF2B5EF4-FFF2-40B4-BE49-F238E27FC236}">
                <a16:creationId xmlns:a16="http://schemas.microsoft.com/office/drawing/2014/main" id="{EDE6E718-331F-F360-5165-93505141E545}"/>
              </a:ext>
            </a:extLst>
          </p:cNvPr>
          <p:cNvSpPr>
            <a:spLocks noGrp="1"/>
          </p:cNvSpPr>
          <p:nvPr>
            <p:ph type="dt" sz="half" idx="15"/>
          </p:nvPr>
        </p:nvSpPr>
        <p:spPr>
          <a:xfrm>
            <a:off x="3485228" y="6378349"/>
            <a:ext cx="631160" cy="365125"/>
          </a:xfrm>
        </p:spPr>
        <p:txBody>
          <a:bodyPr anchor="ctr">
            <a:normAutofit/>
          </a:bodyPr>
          <a:lstStyle/>
          <a:p>
            <a:pPr>
              <a:spcAft>
                <a:spcPts val="600"/>
              </a:spcAft>
            </a:pPr>
            <a:r>
              <a:rPr lang="en-US"/>
              <a:t>10/04/2025</a:t>
            </a:r>
          </a:p>
        </p:txBody>
      </p:sp>
      <p:sp>
        <p:nvSpPr>
          <p:cNvPr id="23" name="Footer Placeholder 5">
            <a:extLst>
              <a:ext uri="{FF2B5EF4-FFF2-40B4-BE49-F238E27FC236}">
                <a16:creationId xmlns:a16="http://schemas.microsoft.com/office/drawing/2014/main" id="{CBC8DC9B-3CD9-9A79-3A7D-659B96484C9E}"/>
              </a:ext>
            </a:extLst>
          </p:cNvPr>
          <p:cNvSpPr>
            <a:spLocks noGrp="1"/>
          </p:cNvSpPr>
          <p:nvPr>
            <p:ph type="ftr" sz="quarter" idx="16"/>
          </p:nvPr>
        </p:nvSpPr>
        <p:spPr>
          <a:xfrm>
            <a:off x="4259262" y="6383848"/>
            <a:ext cx="6572221" cy="365125"/>
          </a:xfrm>
        </p:spPr>
        <p:txBody>
          <a:bodyPr anchor="ctr">
            <a:normAutofit/>
          </a:bodyPr>
          <a:lstStyle/>
          <a:p>
            <a:pPr>
              <a:spcAft>
                <a:spcPts val="600"/>
              </a:spcAft>
            </a:pPr>
            <a:r>
              <a:rPr lang="en-GB"/>
              <a:t>Physics Preparatory Group - Accelerator Science and Technology WG</a:t>
            </a:r>
            <a:endParaRPr lang="en-US"/>
          </a:p>
        </p:txBody>
      </p:sp>
      <p:sp>
        <p:nvSpPr>
          <p:cNvPr id="4" name="Slide Number Placeholder 3">
            <a:extLst>
              <a:ext uri="{FF2B5EF4-FFF2-40B4-BE49-F238E27FC236}">
                <a16:creationId xmlns:a16="http://schemas.microsoft.com/office/drawing/2014/main" id="{2514E334-8C06-84D5-79B7-2575246C3A2C}"/>
              </a:ext>
            </a:extLst>
          </p:cNvPr>
          <p:cNvSpPr>
            <a:spLocks noGrp="1"/>
          </p:cNvSpPr>
          <p:nvPr>
            <p:ph type="sldNum" sz="quarter" idx="17"/>
          </p:nvPr>
        </p:nvSpPr>
        <p:spPr>
          <a:xfrm>
            <a:off x="11107546" y="6383848"/>
            <a:ext cx="681254" cy="365125"/>
          </a:xfrm>
        </p:spPr>
        <p:txBody>
          <a:bodyPr anchor="ctr">
            <a:normAutofit/>
          </a:bodyPr>
          <a:lstStyle/>
          <a:p>
            <a:pPr>
              <a:spcAft>
                <a:spcPts val="600"/>
              </a:spcAft>
            </a:pPr>
            <a:fld id="{17918391-D411-FE40-AAD7-861AE5233E0E}" type="slidenum">
              <a:rPr lang="en-US" smtClean="0"/>
              <a:pPr>
                <a:spcAft>
                  <a:spcPts val="600"/>
                </a:spcAft>
              </a:pPr>
              <a:t>39</a:t>
            </a:fld>
            <a:endParaRPr lang="en-US"/>
          </a:p>
        </p:txBody>
      </p:sp>
      <p:pic>
        <p:nvPicPr>
          <p:cNvPr id="32" name="Picture 31" descr="A graph with blue squares&#10;&#10;AI-generated content may be incorrect.">
            <a:extLst>
              <a:ext uri="{FF2B5EF4-FFF2-40B4-BE49-F238E27FC236}">
                <a16:creationId xmlns:a16="http://schemas.microsoft.com/office/drawing/2014/main" id="{21E0007C-FB66-2D02-5FE0-D73FDFDE726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0526" y="1065986"/>
            <a:ext cx="5222101" cy="5699095"/>
          </a:xfrm>
          <a:prstGeom prst="rect">
            <a:avLst/>
          </a:prstGeom>
        </p:spPr>
      </p:pic>
      <p:grpSp>
        <p:nvGrpSpPr>
          <p:cNvPr id="33" name="Group 32">
            <a:extLst>
              <a:ext uri="{FF2B5EF4-FFF2-40B4-BE49-F238E27FC236}">
                <a16:creationId xmlns:a16="http://schemas.microsoft.com/office/drawing/2014/main" id="{E27D4B34-FB9A-EC39-3E66-F9710A9A4BBE}"/>
              </a:ext>
            </a:extLst>
          </p:cNvPr>
          <p:cNvGrpSpPr/>
          <p:nvPr/>
        </p:nvGrpSpPr>
        <p:grpSpPr>
          <a:xfrm>
            <a:off x="4657087" y="911356"/>
            <a:ext cx="7149435" cy="5303325"/>
            <a:chOff x="4657087" y="911356"/>
            <a:chExt cx="7149435" cy="5303325"/>
          </a:xfrm>
        </p:grpSpPr>
        <p:pic>
          <p:nvPicPr>
            <p:cNvPr id="34" name="Picture 2" descr="Red flag icon. Concept of pointer, tag and important sign Vector triangle  silk on stick | Premium Vector">
              <a:extLst>
                <a:ext uri="{FF2B5EF4-FFF2-40B4-BE49-F238E27FC236}">
                  <a16:creationId xmlns:a16="http://schemas.microsoft.com/office/drawing/2014/main" id="{F519A149-595A-C83F-1DC4-BDFF9ED416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7087" y="911356"/>
              <a:ext cx="388125" cy="464829"/>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91502501-DCD2-CA37-802B-E70BBFCE54A6}"/>
                </a:ext>
              </a:extLst>
            </p:cNvPr>
            <p:cNvCxnSpPr>
              <a:cxnSpLocks/>
            </p:cNvCxnSpPr>
            <p:nvPr/>
          </p:nvCxnSpPr>
          <p:spPr>
            <a:xfrm flipV="1">
              <a:off x="4682845" y="1376185"/>
              <a:ext cx="0" cy="483849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FBF42B4-3DA1-3CD1-4E9F-889A0722B491}"/>
                </a:ext>
              </a:extLst>
            </p:cNvPr>
            <p:cNvSpPr txBox="1"/>
            <p:nvPr/>
          </p:nvSpPr>
          <p:spPr>
            <a:xfrm>
              <a:off x="5963807" y="4937894"/>
              <a:ext cx="5842715" cy="1015663"/>
            </a:xfrm>
            <a:prstGeom prst="rect">
              <a:avLst/>
            </a:prstGeom>
            <a:noFill/>
          </p:spPr>
          <p:txBody>
            <a:bodyPr wrap="square" rtlCol="0">
              <a:spAutoFit/>
            </a:bodyPr>
            <a:lstStyle/>
            <a:p>
              <a:r>
                <a:rPr lang="en-US" sz="2000" dirty="0">
                  <a:solidFill>
                    <a:srgbClr val="FF0000"/>
                  </a:solidFill>
                </a:rPr>
                <a:t>We wish to reach a TRL 6 for the decision of construction, the level of readiness appropriate to enter the industrialization</a:t>
              </a:r>
            </a:p>
          </p:txBody>
        </p:sp>
      </p:grpSp>
      <p:pic>
        <p:nvPicPr>
          <p:cNvPr id="37" name="Picture 2" descr="TECHNOLOGY READINESS LEVELS (TRLs) Explained - NilePreneurs">
            <a:extLst>
              <a:ext uri="{FF2B5EF4-FFF2-40B4-BE49-F238E27FC236}">
                <a16:creationId xmlns:a16="http://schemas.microsoft.com/office/drawing/2014/main" id="{ABFA386A-7233-F818-CF12-571804DF8BE3}"/>
              </a:ext>
            </a:extLst>
          </p:cNvPr>
          <p:cNvPicPr>
            <a:picLocks noChangeAspect="1" noChangeArrowheads="1"/>
          </p:cNvPicPr>
          <p:nvPr/>
        </p:nvPicPr>
        <p:blipFill rotWithShape="1">
          <a:blip r:embed="rId4" cstate="screen">
            <a:clrChange>
              <a:clrFrom>
                <a:srgbClr val="F9FBFC"/>
              </a:clrFrom>
              <a:clrTo>
                <a:srgbClr val="F9FBFC">
                  <a:alpha val="0"/>
                </a:srgbClr>
              </a:clrTo>
            </a:clrChange>
            <a:extLst>
              <a:ext uri="{28A0092B-C50C-407E-A947-70E740481C1C}">
                <a14:useLocalDpi xmlns:a14="http://schemas.microsoft.com/office/drawing/2010/main"/>
              </a:ext>
            </a:extLst>
          </a:blip>
          <a:srcRect/>
          <a:stretch/>
        </p:blipFill>
        <p:spPr bwMode="auto">
          <a:xfrm>
            <a:off x="6176519" y="1083892"/>
            <a:ext cx="4830062" cy="38279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7D2F6B-2A28-A163-8ECF-93162176D030}"/>
              </a:ext>
            </a:extLst>
          </p:cNvPr>
          <p:cNvSpPr/>
          <p:nvPr/>
        </p:nvSpPr>
        <p:spPr>
          <a:xfrm>
            <a:off x="5345292" y="5937682"/>
            <a:ext cx="6102881" cy="276999"/>
          </a:xfrm>
          <a:prstGeom prst="rect">
            <a:avLst/>
          </a:prstGeom>
          <a:noFill/>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L. </a:t>
            </a:r>
            <a:r>
              <a:rPr lang="en-US" sz="1200" dirty="0" err="1">
                <a:solidFill>
                  <a:srgbClr val="00B050"/>
                </a:solidFill>
                <a:latin typeface="Times" panose="02020603050405020304" pitchFamily="18" charset="0"/>
                <a:cs typeface="Times" panose="02020603050405020304" pitchFamily="18" charset="0"/>
              </a:rPr>
              <a:t>Bottura</a:t>
            </a:r>
            <a:r>
              <a:rPr lang="en-US" sz="1200" dirty="0">
                <a:solidFill>
                  <a:srgbClr val="00B050"/>
                </a:solidFill>
                <a:latin typeface="Times" panose="02020603050405020304" pitchFamily="18" charset="0"/>
              </a:rPr>
              <a:t>, </a:t>
            </a:r>
            <a:r>
              <a:rPr lang="en-GB" sz="1200" dirty="0">
                <a:solidFill>
                  <a:srgbClr val="00B050"/>
                </a:solidFill>
                <a:latin typeface="Times" panose="02020603050405020304" pitchFamily="18" charset="0"/>
                <a:hlinkClick r:id="rId5">
                  <a:extLst>
                    <a:ext uri="{A12FA001-AC4F-418D-AE19-62706E023703}">
                      <ahyp:hlinkClr xmlns:ahyp="http://schemas.microsoft.com/office/drawing/2018/hyperlinkcolor" val="tx"/>
                    </a:ext>
                  </a:extLst>
                </a:hlinkClick>
              </a:rPr>
              <a:t>https://indico.desy.de/event/45968</a:t>
            </a:r>
            <a:r>
              <a:rPr lang="en-US" sz="1200" dirty="0">
                <a:solidFill>
                  <a:srgbClr val="00B050"/>
                </a:solidFill>
                <a:latin typeface="Times" panose="02020603050405020304" pitchFamily="18" charset="0"/>
              </a:rPr>
              <a:t>, (202</a:t>
            </a:r>
            <a:r>
              <a:rPr lang="en-US" sz="1200" dirty="0">
                <a:solidFill>
                  <a:srgbClr val="00B050"/>
                </a:solidFill>
                <a:latin typeface="Times" panose="02020603050405020304" pitchFamily="18" charset="0"/>
                <a:cs typeface="Times" panose="02020603050405020304" pitchFamily="18" charset="0"/>
              </a:rPr>
              <a:t>5)]</a:t>
            </a:r>
            <a:endParaRPr lang="fr-CH" sz="1200" dirty="0">
              <a:solidFill>
                <a:srgbClr val="00B050"/>
              </a:solidFill>
              <a:latin typeface="Times" panose="02020603050405020304" pitchFamily="18" charset="0"/>
            </a:endParaRPr>
          </a:p>
        </p:txBody>
      </p:sp>
      <p:grpSp>
        <p:nvGrpSpPr>
          <p:cNvPr id="5" name="Group 4">
            <a:extLst>
              <a:ext uri="{FF2B5EF4-FFF2-40B4-BE49-F238E27FC236}">
                <a16:creationId xmlns:a16="http://schemas.microsoft.com/office/drawing/2014/main" id="{EC282BE0-544B-885D-0466-2EA1DA9780D3}"/>
              </a:ext>
            </a:extLst>
          </p:cNvPr>
          <p:cNvGrpSpPr/>
          <p:nvPr/>
        </p:nvGrpSpPr>
        <p:grpSpPr>
          <a:xfrm>
            <a:off x="11056925" y="0"/>
            <a:ext cx="1521692" cy="1117421"/>
            <a:chOff x="11069625" y="0"/>
            <a:chExt cx="1334560" cy="980005"/>
          </a:xfrm>
        </p:grpSpPr>
        <p:sp>
          <p:nvSpPr>
            <p:cNvPr id="6" name="Rectangle 5">
              <a:extLst>
                <a:ext uri="{FF2B5EF4-FFF2-40B4-BE49-F238E27FC236}">
                  <a16:creationId xmlns:a16="http://schemas.microsoft.com/office/drawing/2014/main" id="{3F057388-8C96-31C0-8A59-E5AD8A53FD30}"/>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63106E-B1CA-6F67-6672-FCD7499AB9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401807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F88D7-9F9C-F12E-B7E0-5B0FC7C61C1C}"/>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0A463E4-F0A6-C047-C566-E7024504BEBD}"/>
              </a:ext>
            </a:extLst>
          </p:cNvPr>
          <p:cNvSpPr>
            <a:spLocks noGrp="1"/>
          </p:cNvSpPr>
          <p:nvPr>
            <p:ph type="title"/>
          </p:nvPr>
        </p:nvSpPr>
        <p:spPr>
          <a:xfrm>
            <a:off x="407988" y="275621"/>
            <a:ext cx="11376025" cy="1065742"/>
          </a:xfrm>
        </p:spPr>
        <p:txBody>
          <a:bodyPr/>
          <a:lstStyle/>
          <a:p>
            <a:r>
              <a:rPr lang="en-US" sz="3200" dirty="0"/>
              <a:t>HFM </a:t>
            </a:r>
            <a:r>
              <a:rPr lang="en-US" sz="3200" dirty="0" err="1"/>
              <a:t>Programme</a:t>
            </a:r>
            <a:endParaRPr lang="en-US" sz="3200" dirty="0"/>
          </a:p>
        </p:txBody>
      </p:sp>
      <p:sp>
        <p:nvSpPr>
          <p:cNvPr id="2" name="Date Placeholder 3">
            <a:extLst>
              <a:ext uri="{FF2B5EF4-FFF2-40B4-BE49-F238E27FC236}">
                <a16:creationId xmlns:a16="http://schemas.microsoft.com/office/drawing/2014/main" id="{F81FFAD0-E885-8CC9-7BF7-4C5989A12951}"/>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Date:</a:t>
            </a:r>
            <a:endParaRPr lang="en-US" sz="1400" dirty="0">
              <a:latin typeface="Times New Roman" panose="02020603050405020304" pitchFamily="18"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6AD1790A-695E-9477-DB07-0BC152D6EAFC}"/>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675"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PIPPO</a:t>
            </a:r>
            <a:endParaRPr lang="en-US" sz="1400" dirty="0">
              <a:latin typeface="Times New Roman" panose="02020603050405020304" pitchFamily="18" charset="0"/>
              <a:cs typeface="Times New Roman" panose="02020603050405020304" pitchFamily="18" charset="0"/>
            </a:endParaRPr>
          </a:p>
        </p:txBody>
      </p:sp>
      <p:sp>
        <p:nvSpPr>
          <p:cNvPr id="9" name="Slide Number Placeholder 5">
            <a:extLst>
              <a:ext uri="{FF2B5EF4-FFF2-40B4-BE49-F238E27FC236}">
                <a16:creationId xmlns:a16="http://schemas.microsoft.com/office/drawing/2014/main" id="{B280AC86-2AE9-6E30-B4AA-3C2DCAF91C91}"/>
              </a:ext>
            </a:extLst>
          </p:cNvPr>
          <p:cNvSpPr>
            <a:spLocks noGrp="1"/>
          </p:cNvSpPr>
          <p:nvPr>
            <p:ph type="sldNum" sz="quarter" idx="12"/>
          </p:nvPr>
        </p:nvSpPr>
        <p:spPr/>
        <p:txBody>
          <a:bodyPr/>
          <a:lstStyle/>
          <a:p>
            <a:fld id="{17918391-D411-FE40-AAD7-861AE5233E0E}" type="slidenum">
              <a:rPr lang="en-US" sz="1400" smtClean="0">
                <a:latin typeface="Times New Roman" panose="02020603050405020304" pitchFamily="18" charset="0"/>
                <a:cs typeface="Times New Roman" panose="02020603050405020304" pitchFamily="18" charset="0"/>
              </a:rPr>
              <a:pPr/>
              <a:t>4</a:t>
            </a:fld>
            <a:endParaRPr lang="en-US" sz="1400" dirty="0">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64EEFC8A-125A-228E-DAA3-D09D45241CE5}"/>
              </a:ext>
            </a:extLst>
          </p:cNvPr>
          <p:cNvSpPr txBox="1"/>
          <p:nvPr/>
        </p:nvSpPr>
        <p:spPr>
          <a:xfrm>
            <a:off x="7901579" y="1125753"/>
            <a:ext cx="4142242" cy="3413755"/>
          </a:xfrm>
          <a:prstGeom prst="rect">
            <a:avLst/>
          </a:prstGeom>
          <a:noFill/>
        </p:spPr>
        <p:txBody>
          <a:bodyPr wrap="square" rtlCol="0">
            <a:spAutoFit/>
          </a:bodyPr>
          <a:lstStyle/>
          <a:p>
            <a:endParaRPr lang="fr-FR" sz="1600" dirty="0">
              <a:solidFill>
                <a:schemeClr val="bg2">
                  <a:lumMod val="10000"/>
                </a:schemeClr>
              </a:solidFill>
              <a:latin typeface="Arial" panose="020B0604020202020204" pitchFamily="34" charset="0"/>
              <a:cs typeface="Arial" panose="020B0604020202020204" pitchFamily="34" charset="0"/>
            </a:endParaRPr>
          </a:p>
          <a:p>
            <a:r>
              <a:rPr lang="fr-FR" sz="1600" dirty="0" err="1">
                <a:solidFill>
                  <a:schemeClr val="bg2">
                    <a:lumMod val="10000"/>
                  </a:schemeClr>
                </a:solidFill>
                <a:latin typeface="Arial" panose="020B0604020202020204" pitchFamily="34" charset="0"/>
                <a:cs typeface="Arial" panose="020B0604020202020204" pitchFamily="34" charset="0"/>
              </a:rPr>
              <a:t>since</a:t>
            </a:r>
            <a:r>
              <a:rPr lang="fr-FR" sz="1600" dirty="0">
                <a:solidFill>
                  <a:schemeClr val="bg2">
                    <a:lumMod val="10000"/>
                  </a:schemeClr>
                </a:solidFill>
                <a:latin typeface="Arial" panose="020B0604020202020204" pitchFamily="34" charset="0"/>
                <a:cs typeface="Arial" panose="020B0604020202020204" pitchFamily="34" charset="0"/>
              </a:rPr>
              <a:t> 2022, 11 </a:t>
            </a:r>
            <a:r>
              <a:rPr lang="fr-FR" sz="1600" dirty="0" err="1">
                <a:solidFill>
                  <a:schemeClr val="bg2">
                    <a:lumMod val="10000"/>
                  </a:schemeClr>
                </a:solidFill>
                <a:latin typeface="Arial" panose="020B0604020202020204" pitchFamily="34" charset="0"/>
                <a:cs typeface="Arial" panose="020B0604020202020204" pitchFamily="34" charset="0"/>
              </a:rPr>
              <a:t>collaborating</a:t>
            </a:r>
            <a:r>
              <a:rPr lang="fr-FR" sz="1600" dirty="0">
                <a:solidFill>
                  <a:schemeClr val="bg2">
                    <a:lumMod val="10000"/>
                  </a:schemeClr>
                </a:solidFill>
                <a:latin typeface="Arial" panose="020B0604020202020204" pitchFamily="34" charset="0"/>
                <a:cs typeface="Arial" panose="020B0604020202020204" pitchFamily="34" charset="0"/>
              </a:rPr>
              <a:t> institutes</a:t>
            </a:r>
          </a:p>
          <a:p>
            <a:r>
              <a:rPr lang="fr-FR" sz="1600" dirty="0">
                <a:solidFill>
                  <a:schemeClr val="bg2">
                    <a:lumMod val="10000"/>
                  </a:schemeClr>
                </a:solidFill>
                <a:latin typeface="Arial" panose="020B0604020202020204" pitchFamily="34" charset="0"/>
                <a:cs typeface="Arial" panose="020B0604020202020204" pitchFamily="34" charset="0"/>
              </a:rPr>
              <a:t>40-50 </a:t>
            </a:r>
            <a:r>
              <a:rPr lang="fr-FR" sz="1600" dirty="0" err="1">
                <a:solidFill>
                  <a:schemeClr val="bg2">
                    <a:lumMod val="10000"/>
                  </a:schemeClr>
                </a:solidFill>
                <a:latin typeface="Arial" panose="020B0604020202020204" pitchFamily="34" charset="0"/>
                <a:cs typeface="Arial" panose="020B0604020202020204" pitchFamily="34" charset="0"/>
              </a:rPr>
              <a:t>FTEs</a:t>
            </a:r>
            <a:r>
              <a:rPr lang="fr-FR" sz="1600" dirty="0">
                <a:solidFill>
                  <a:schemeClr val="bg2">
                    <a:lumMod val="10000"/>
                  </a:schemeClr>
                </a:solidFill>
                <a:latin typeface="Arial" panose="020B0604020202020204" pitchFamily="34" charset="0"/>
                <a:cs typeface="Arial" panose="020B0604020202020204" pitchFamily="34" charset="0"/>
              </a:rPr>
              <a:t>, 33 </a:t>
            </a:r>
            <a:r>
              <a:rPr lang="fr-FR" sz="1600" dirty="0" err="1">
                <a:solidFill>
                  <a:schemeClr val="bg2">
                    <a:lumMod val="10000"/>
                  </a:schemeClr>
                </a:solidFill>
                <a:latin typeface="Arial" panose="020B0604020202020204" pitchFamily="34" charset="0"/>
                <a:cs typeface="Arial" panose="020B0604020202020204" pitchFamily="34" charset="0"/>
              </a:rPr>
              <a:t>WPs</a:t>
            </a:r>
            <a:r>
              <a:rPr lang="fr-FR" sz="1600" dirty="0">
                <a:solidFill>
                  <a:schemeClr val="bg2">
                    <a:lumMod val="10000"/>
                  </a:schemeClr>
                </a:solidFill>
                <a:latin typeface="Arial" panose="020B0604020202020204" pitchFamily="34" charset="0"/>
                <a:cs typeface="Arial" panose="020B0604020202020204" pitchFamily="34" charset="0"/>
              </a:rPr>
              <a:t>, </a:t>
            </a:r>
            <a:r>
              <a:rPr lang="fr-FR" sz="1600" dirty="0" err="1">
                <a:solidFill>
                  <a:schemeClr val="bg2">
                    <a:lumMod val="10000"/>
                  </a:schemeClr>
                </a:solidFill>
                <a:latin typeface="Arial" panose="020B0604020202020204" pitchFamily="34" charset="0"/>
                <a:cs typeface="Arial" panose="020B0604020202020204" pitchFamily="34" charset="0"/>
              </a:rPr>
              <a:t>half</a:t>
            </a:r>
            <a:r>
              <a:rPr lang="fr-FR" sz="1600" dirty="0">
                <a:solidFill>
                  <a:schemeClr val="bg2">
                    <a:lumMod val="10000"/>
                  </a:schemeClr>
                </a:solidFill>
                <a:latin typeface="Arial" panose="020B0604020202020204" pitchFamily="34" charset="0"/>
                <a:cs typeface="Arial" panose="020B0604020202020204" pitchFamily="34" charset="0"/>
              </a:rPr>
              <a:t> </a:t>
            </a:r>
            <a:r>
              <a:rPr lang="fr-FR" sz="1600" dirty="0" err="1">
                <a:solidFill>
                  <a:schemeClr val="bg2">
                    <a:lumMod val="10000"/>
                  </a:schemeClr>
                </a:solidFill>
                <a:latin typeface="Arial" panose="020B0604020202020204" pitchFamily="34" charset="0"/>
                <a:cs typeface="Arial" panose="020B0604020202020204" pitchFamily="34" charset="0"/>
              </a:rPr>
              <a:t>from</a:t>
            </a:r>
            <a:r>
              <a:rPr lang="fr-FR" sz="1600" dirty="0">
                <a:solidFill>
                  <a:schemeClr val="bg2">
                    <a:lumMod val="10000"/>
                  </a:schemeClr>
                </a:solidFill>
                <a:latin typeface="Arial" panose="020B0604020202020204" pitchFamily="34" charset="0"/>
                <a:cs typeface="Arial" panose="020B0604020202020204" pitchFamily="34" charset="0"/>
              </a:rPr>
              <a:t> CERN</a:t>
            </a:r>
            <a:br>
              <a:rPr lang="fr-FR" sz="1600" dirty="0">
                <a:solidFill>
                  <a:schemeClr val="bg2">
                    <a:lumMod val="10000"/>
                  </a:schemeClr>
                </a:solidFill>
                <a:latin typeface="Arial" panose="020B0604020202020204" pitchFamily="34" charset="0"/>
                <a:cs typeface="Arial" panose="020B0604020202020204" pitchFamily="34" charset="0"/>
              </a:rPr>
            </a:br>
            <a:endParaRPr lang="fr-FR" sz="900" dirty="0">
              <a:solidFill>
                <a:schemeClr val="bg2">
                  <a:lumMod val="10000"/>
                </a:schemeClr>
              </a:solidFill>
              <a:latin typeface="Arial" panose="020B0604020202020204" pitchFamily="34" charset="0"/>
              <a:cs typeface="Arial" panose="020B0604020202020204" pitchFamily="34" charset="0"/>
            </a:endParaRPr>
          </a:p>
          <a:p>
            <a:r>
              <a:rPr lang="fr-FR" sz="1600" i="1" dirty="0">
                <a:solidFill>
                  <a:schemeClr val="bg2">
                    <a:lumMod val="10000"/>
                  </a:schemeClr>
                </a:solidFill>
                <a:latin typeface="Arial" panose="020B0604020202020204" pitchFamily="34" charset="0"/>
                <a:cs typeface="Arial" panose="020B0604020202020204" pitchFamily="34" charset="0"/>
              </a:rPr>
              <a:t>Mission (2024)</a:t>
            </a:r>
            <a:r>
              <a:rPr lang="fr-FR" sz="1600" dirty="0">
                <a:solidFill>
                  <a:schemeClr val="bg2">
                    <a:lumMod val="10000"/>
                  </a:schemeClr>
                </a:solidFill>
                <a:latin typeface="Arial" panose="020B0604020202020204" pitchFamily="34" charset="0"/>
                <a:cs typeface="Arial" panose="020B0604020202020204" pitchFamily="34" charset="0"/>
              </a:rPr>
              <a:t>:</a:t>
            </a:r>
          </a:p>
          <a:p>
            <a:pPr marL="285750" indent="-285750" algn="just">
              <a:lnSpc>
                <a:spcPts val="1875"/>
              </a:lnSpc>
              <a:spcAft>
                <a:spcPts val="1125"/>
              </a:spcAft>
              <a:buFont typeface="Arial" panose="020B0604020202020204" pitchFamily="34" charset="0"/>
              <a:buChar char="•"/>
            </a:pPr>
            <a:r>
              <a:rPr lang="fr-CH" sz="1600" dirty="0" err="1">
                <a:solidFill>
                  <a:schemeClr val="bg2">
                    <a:lumMod val="10000"/>
                  </a:schemeClr>
                </a:solidFill>
                <a:latin typeface="Arial" panose="020B0604020202020204" pitchFamily="34" charset="0"/>
                <a:cs typeface="Arial" panose="020B0604020202020204" pitchFamily="34" charset="0"/>
              </a:rPr>
              <a:t>Develop</a:t>
            </a:r>
            <a:r>
              <a:rPr lang="fr-CH" sz="1600" dirty="0">
                <a:solidFill>
                  <a:schemeClr val="bg2">
                    <a:lumMod val="10000"/>
                  </a:schemeClr>
                </a:solidFill>
                <a:latin typeface="Arial" panose="020B0604020202020204" pitchFamily="34" charset="0"/>
                <a:cs typeface="Arial" panose="020B0604020202020204" pitchFamily="34" charset="0"/>
              </a:rPr>
              <a:t> an Nb</a:t>
            </a:r>
            <a:r>
              <a:rPr lang="fr-CH" sz="1600" baseline="-25000" dirty="0">
                <a:solidFill>
                  <a:schemeClr val="bg2">
                    <a:lumMod val="10000"/>
                  </a:schemeClr>
                </a:solidFill>
                <a:latin typeface="Arial" panose="020B0604020202020204" pitchFamily="34" charset="0"/>
                <a:cs typeface="Arial" panose="020B0604020202020204" pitchFamily="34" charset="0"/>
              </a:rPr>
              <a:t>3</a:t>
            </a:r>
            <a:r>
              <a:rPr lang="fr-CH" sz="1600" dirty="0">
                <a:solidFill>
                  <a:schemeClr val="bg2">
                    <a:lumMod val="10000"/>
                  </a:schemeClr>
                </a:solidFill>
                <a:latin typeface="Arial" panose="020B0604020202020204" pitchFamily="34" charset="0"/>
                <a:cs typeface="Arial" panose="020B0604020202020204" pitchFamily="34" charset="0"/>
              </a:rPr>
              <a:t>Sn </a:t>
            </a:r>
            <a:r>
              <a:rPr lang="fr-CH" sz="1600" dirty="0" err="1">
                <a:solidFill>
                  <a:schemeClr val="bg2">
                    <a:lumMod val="10000"/>
                  </a:schemeClr>
                </a:solidFill>
                <a:latin typeface="Arial" panose="020B0604020202020204" pitchFamily="34" charset="0"/>
                <a:cs typeface="Arial" panose="020B0604020202020204" pitchFamily="34" charset="0"/>
              </a:rPr>
              <a:t>accelerator</a:t>
            </a:r>
            <a:r>
              <a:rPr lang="fr-CH" sz="1600" dirty="0">
                <a:solidFill>
                  <a:schemeClr val="bg2">
                    <a:lumMod val="10000"/>
                  </a:schemeClr>
                </a:solidFill>
                <a:latin typeface="Arial" panose="020B0604020202020204" pitchFamily="34" charset="0"/>
                <a:cs typeface="Arial" panose="020B0604020202020204" pitchFamily="34" charset="0"/>
              </a:rPr>
              <a:t> </a:t>
            </a:r>
            <a:r>
              <a:rPr lang="fr-CH" sz="1600" dirty="0" err="1">
                <a:solidFill>
                  <a:schemeClr val="bg2">
                    <a:lumMod val="10000"/>
                  </a:schemeClr>
                </a:solidFill>
                <a:latin typeface="Arial" panose="020B0604020202020204" pitchFamily="34" charset="0"/>
                <a:cs typeface="Arial" panose="020B0604020202020204" pitchFamily="34" charset="0"/>
              </a:rPr>
              <a:t>dipole</a:t>
            </a:r>
            <a:r>
              <a:rPr lang="fr-CH" sz="1600" dirty="0">
                <a:solidFill>
                  <a:schemeClr val="bg2">
                    <a:lumMod val="10000"/>
                  </a:schemeClr>
                </a:solidFill>
                <a:latin typeface="Arial" panose="020B0604020202020204" pitchFamily="34" charset="0"/>
                <a:cs typeface="Arial" panose="020B0604020202020204" pitchFamily="34" charset="0"/>
              </a:rPr>
              <a:t> </a:t>
            </a:r>
            <a:r>
              <a:rPr lang="fr-CH" sz="1600" dirty="0" err="1">
                <a:solidFill>
                  <a:schemeClr val="bg2">
                    <a:lumMod val="10000"/>
                  </a:schemeClr>
                </a:solidFill>
                <a:latin typeface="Arial" panose="020B0604020202020204" pitchFamily="34" charset="0"/>
                <a:cs typeface="Arial" panose="020B0604020202020204" pitchFamily="34" charset="0"/>
              </a:rPr>
              <a:t>with</a:t>
            </a:r>
            <a:r>
              <a:rPr lang="fr-CH" sz="1600" dirty="0">
                <a:solidFill>
                  <a:schemeClr val="bg2">
                    <a:lumMod val="10000"/>
                  </a:schemeClr>
                </a:solidFill>
                <a:latin typeface="Arial" panose="020B0604020202020204" pitchFamily="34" charset="0"/>
                <a:cs typeface="Arial" panose="020B0604020202020204" pitchFamily="34" charset="0"/>
              </a:rPr>
              <a:t> </a:t>
            </a:r>
            <a:r>
              <a:rPr lang="fr-CH" sz="1600" dirty="0">
                <a:solidFill>
                  <a:srgbClr val="00B050"/>
                </a:solidFill>
                <a:latin typeface="Arial" panose="020B0604020202020204" pitchFamily="34" charset="0"/>
                <a:cs typeface="Arial" panose="020B0604020202020204" pitchFamily="34" charset="0"/>
              </a:rPr>
              <a:t>14 </a:t>
            </a:r>
            <a:r>
              <a:rPr lang="fr-CH" sz="1600" dirty="0" err="1">
                <a:solidFill>
                  <a:srgbClr val="00B050"/>
                </a:solidFill>
                <a:latin typeface="Arial" panose="020B0604020202020204" pitchFamily="34" charset="0"/>
                <a:cs typeface="Arial" panose="020B0604020202020204" pitchFamily="34" charset="0"/>
              </a:rPr>
              <a:t>T</a:t>
            </a:r>
            <a:r>
              <a:rPr lang="fr-CH" sz="1600" dirty="0">
                <a:solidFill>
                  <a:srgbClr val="00B050"/>
                </a:solidFill>
                <a:latin typeface="Arial" panose="020B0604020202020204" pitchFamily="34" charset="0"/>
                <a:cs typeface="Arial" panose="020B0604020202020204" pitchFamily="34" charset="0"/>
              </a:rPr>
              <a:t> </a:t>
            </a:r>
            <a:r>
              <a:rPr lang="fr-CH" sz="1600" dirty="0" err="1">
                <a:solidFill>
                  <a:srgbClr val="00B050"/>
                </a:solidFill>
                <a:latin typeface="Arial" panose="020B0604020202020204" pitchFamily="34" charset="0"/>
                <a:cs typeface="Arial" panose="020B0604020202020204" pitchFamily="34" charset="0"/>
              </a:rPr>
              <a:t>operational</a:t>
            </a:r>
            <a:r>
              <a:rPr lang="fr-CH" sz="1600" dirty="0">
                <a:solidFill>
                  <a:srgbClr val="00B050"/>
                </a:solidFill>
                <a:latin typeface="Arial" panose="020B0604020202020204" pitchFamily="34" charset="0"/>
                <a:cs typeface="Arial" panose="020B0604020202020204" pitchFamily="34" charset="0"/>
              </a:rPr>
              <a:t> </a:t>
            </a:r>
            <a:r>
              <a:rPr lang="fr-CH" sz="1600" dirty="0" err="1">
                <a:solidFill>
                  <a:srgbClr val="00B050"/>
                </a:solidFill>
                <a:latin typeface="Arial" panose="020B0604020202020204" pitchFamily="34" charset="0"/>
                <a:cs typeface="Arial" panose="020B0604020202020204" pitchFamily="34" charset="0"/>
              </a:rPr>
              <a:t>field</a:t>
            </a:r>
            <a:r>
              <a:rPr lang="fr-CH" sz="1600" dirty="0">
                <a:solidFill>
                  <a:srgbClr val="00B050"/>
                </a:solidFill>
                <a:latin typeface="Arial" panose="020B0604020202020204" pitchFamily="34" charset="0"/>
                <a:cs typeface="Arial" panose="020B0604020202020204" pitchFamily="34" charset="0"/>
              </a:rPr>
              <a:t> for FCC-</a:t>
            </a:r>
            <a:r>
              <a:rPr lang="fr-CH" sz="1600" dirty="0" err="1">
                <a:solidFill>
                  <a:srgbClr val="00B050"/>
                </a:solidFill>
                <a:latin typeface="Arial" panose="020B0604020202020204" pitchFamily="34" charset="0"/>
                <a:cs typeface="Arial" panose="020B0604020202020204" pitchFamily="34" charset="0"/>
              </a:rPr>
              <a:t>hh</a:t>
            </a:r>
            <a:r>
              <a:rPr lang="fr-CH" sz="1600" dirty="0">
                <a:solidFill>
                  <a:srgbClr val="00B050"/>
                </a:solidFill>
                <a:latin typeface="Arial" panose="020B0604020202020204" pitchFamily="34" charset="0"/>
                <a:cs typeface="Arial" panose="020B0604020202020204" pitchFamily="34" charset="0"/>
              </a:rPr>
              <a:t>, [..] </a:t>
            </a:r>
            <a:r>
              <a:rPr lang="fr-CH" sz="1600" dirty="0" err="1">
                <a:solidFill>
                  <a:srgbClr val="00B050"/>
                </a:solidFill>
                <a:latin typeface="Arial" panose="020B0604020202020204" pitchFamily="34" charset="0"/>
                <a:cs typeface="Arial" panose="020B0604020202020204" pitchFamily="34" charset="0"/>
              </a:rPr>
              <a:t>with</a:t>
            </a:r>
            <a:r>
              <a:rPr lang="fr-CH" sz="1600" dirty="0">
                <a:solidFill>
                  <a:srgbClr val="00B050"/>
                </a:solidFill>
                <a:latin typeface="Arial" panose="020B0604020202020204" pitchFamily="34" charset="0"/>
                <a:cs typeface="Arial" panose="020B0604020202020204" pitchFamily="34" charset="0"/>
              </a:rPr>
              <a:t> a focus on </a:t>
            </a:r>
            <a:r>
              <a:rPr lang="fr-CH" sz="1600" dirty="0" err="1">
                <a:solidFill>
                  <a:srgbClr val="00B050"/>
                </a:solidFill>
                <a:latin typeface="Arial" panose="020B0604020202020204" pitchFamily="34" charset="0"/>
                <a:cs typeface="Arial" panose="020B0604020202020204" pitchFamily="34" charset="0"/>
              </a:rPr>
              <a:t>sustainability</a:t>
            </a:r>
            <a:r>
              <a:rPr lang="fr-CH" sz="1600" dirty="0">
                <a:solidFill>
                  <a:srgbClr val="00B050"/>
                </a:solidFill>
                <a:latin typeface="Arial" panose="020B0604020202020204" pitchFamily="34" charset="0"/>
                <a:cs typeface="Arial" panose="020B0604020202020204" pitchFamily="34" charset="0"/>
              </a:rPr>
              <a:t>, </a:t>
            </a:r>
            <a:r>
              <a:rPr lang="fr-CH" sz="1600" dirty="0" err="1">
                <a:solidFill>
                  <a:srgbClr val="00B050"/>
                </a:solidFill>
                <a:latin typeface="Arial" panose="020B0604020202020204" pitchFamily="34" charset="0"/>
                <a:cs typeface="Arial" panose="020B0604020202020204" pitchFamily="34" charset="0"/>
              </a:rPr>
              <a:t>cost</a:t>
            </a:r>
            <a:r>
              <a:rPr lang="fr-CH" sz="1600" dirty="0">
                <a:solidFill>
                  <a:srgbClr val="00B050"/>
                </a:solidFill>
                <a:latin typeface="Arial" panose="020B0604020202020204" pitchFamily="34" charset="0"/>
                <a:cs typeface="Arial" panose="020B0604020202020204" pitchFamily="34" charset="0"/>
              </a:rPr>
              <a:t> versus performance, and large </a:t>
            </a:r>
            <a:r>
              <a:rPr lang="fr-CH" sz="1600" dirty="0" err="1">
                <a:solidFill>
                  <a:srgbClr val="00B050"/>
                </a:solidFill>
                <a:latin typeface="Arial" panose="020B0604020202020204" pitchFamily="34" charset="0"/>
                <a:cs typeface="Arial" panose="020B0604020202020204" pitchFamily="34" charset="0"/>
              </a:rPr>
              <a:t>scale</a:t>
            </a:r>
            <a:r>
              <a:rPr lang="fr-CH" sz="1600" dirty="0">
                <a:solidFill>
                  <a:srgbClr val="00B050"/>
                </a:solidFill>
                <a:latin typeface="Arial" panose="020B0604020202020204" pitchFamily="34" charset="0"/>
                <a:cs typeface="Arial" panose="020B0604020202020204" pitchFamily="34" charset="0"/>
              </a:rPr>
              <a:t> production</a:t>
            </a:r>
            <a:r>
              <a:rPr lang="fr-CH" sz="1600" dirty="0">
                <a:solidFill>
                  <a:schemeClr val="bg2">
                    <a:lumMod val="10000"/>
                  </a:schemeClr>
                </a:solidFill>
                <a:latin typeface="Arial" panose="020B0604020202020204" pitchFamily="34" charset="0"/>
                <a:cs typeface="Arial" panose="020B0604020202020204" pitchFamily="34" charset="0"/>
              </a:rPr>
              <a:t>.</a:t>
            </a:r>
          </a:p>
          <a:p>
            <a:pPr marL="285750" indent="-285750" algn="just">
              <a:lnSpc>
                <a:spcPts val="1875"/>
              </a:lnSpc>
              <a:spcAft>
                <a:spcPts val="1125"/>
              </a:spcAft>
              <a:buFont typeface="Arial" panose="020B0604020202020204" pitchFamily="34" charset="0"/>
              <a:buChar char="•"/>
            </a:pPr>
            <a:r>
              <a:rPr lang="fr-CH" sz="1600" dirty="0">
                <a:solidFill>
                  <a:schemeClr val="bg2">
                    <a:lumMod val="10000"/>
                  </a:schemeClr>
                </a:solidFill>
                <a:latin typeface="Arial" panose="020B0604020202020204" pitchFamily="34" charset="0"/>
                <a:cs typeface="Arial" panose="020B0604020202020204" pitchFamily="34" charset="0"/>
              </a:rPr>
              <a:t>Explore the </a:t>
            </a:r>
            <a:r>
              <a:rPr lang="fr-CH" sz="1600" dirty="0">
                <a:solidFill>
                  <a:srgbClr val="FF9933"/>
                </a:solidFill>
                <a:latin typeface="Arial" panose="020B0604020202020204" pitchFamily="34" charset="0"/>
                <a:cs typeface="Arial" panose="020B0604020202020204" pitchFamily="34" charset="0"/>
              </a:rPr>
              <a:t>HTS magnet technologies for </a:t>
            </a:r>
            <a:r>
              <a:rPr lang="fr-CH" sz="1600" dirty="0" err="1">
                <a:solidFill>
                  <a:srgbClr val="FF9933"/>
                </a:solidFill>
                <a:latin typeface="Arial" panose="020B0604020202020204" pitchFamily="34" charset="0"/>
                <a:cs typeface="Arial" panose="020B0604020202020204" pitchFamily="34" charset="0"/>
              </a:rPr>
              <a:t>accelerator</a:t>
            </a:r>
            <a:r>
              <a:rPr lang="fr-CH" sz="1600" dirty="0">
                <a:solidFill>
                  <a:srgbClr val="FF9933"/>
                </a:solidFill>
                <a:latin typeface="Arial" panose="020B0604020202020204" pitchFamily="34" charset="0"/>
                <a:cs typeface="Arial" panose="020B0604020202020204" pitchFamily="34" charset="0"/>
              </a:rPr>
              <a:t> applications in the range </a:t>
            </a:r>
            <a:r>
              <a:rPr lang="fr-CH" sz="1600" dirty="0" err="1">
                <a:solidFill>
                  <a:srgbClr val="FF9933"/>
                </a:solidFill>
                <a:latin typeface="Arial" panose="020B0604020202020204" pitchFamily="34" charset="0"/>
                <a:cs typeface="Arial" panose="020B0604020202020204" pitchFamily="34" charset="0"/>
              </a:rPr>
              <a:t>from</a:t>
            </a:r>
            <a:r>
              <a:rPr lang="fr-CH" sz="1600" dirty="0">
                <a:solidFill>
                  <a:srgbClr val="FF9933"/>
                </a:solidFill>
                <a:latin typeface="Arial" panose="020B0604020202020204" pitchFamily="34" charset="0"/>
                <a:cs typeface="Arial" panose="020B0604020202020204" pitchFamily="34" charset="0"/>
              </a:rPr>
              <a:t> 14 </a:t>
            </a:r>
            <a:r>
              <a:rPr lang="fr-CH" sz="1600" dirty="0" err="1">
                <a:solidFill>
                  <a:srgbClr val="FF9933"/>
                </a:solidFill>
                <a:latin typeface="Arial" panose="020B0604020202020204" pitchFamily="34" charset="0"/>
                <a:cs typeface="Arial" panose="020B0604020202020204" pitchFamily="34" charset="0"/>
              </a:rPr>
              <a:t>T</a:t>
            </a:r>
            <a:r>
              <a:rPr lang="fr-CH" sz="1600" dirty="0">
                <a:solidFill>
                  <a:srgbClr val="FF9933"/>
                </a:solidFill>
                <a:latin typeface="Arial" panose="020B0604020202020204" pitchFamily="34" charset="0"/>
                <a:cs typeface="Arial" panose="020B0604020202020204" pitchFamily="34" charset="0"/>
              </a:rPr>
              <a:t> up to 20 </a:t>
            </a:r>
            <a:r>
              <a:rPr lang="fr-CH" sz="1600" dirty="0" err="1">
                <a:solidFill>
                  <a:srgbClr val="FF9933"/>
                </a:solidFill>
                <a:latin typeface="Arial" panose="020B0604020202020204" pitchFamily="34" charset="0"/>
                <a:cs typeface="Arial" panose="020B0604020202020204" pitchFamily="34" charset="0"/>
              </a:rPr>
              <a:t>T</a:t>
            </a:r>
            <a:endParaRPr lang="fr-CH" sz="1600" dirty="0">
              <a:solidFill>
                <a:srgbClr val="FF9933"/>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48EFCD8-F419-CF15-C537-4AF55FE1B52E}"/>
              </a:ext>
            </a:extLst>
          </p:cNvPr>
          <p:cNvSpPr txBox="1"/>
          <p:nvPr/>
        </p:nvSpPr>
        <p:spPr>
          <a:xfrm>
            <a:off x="8023829" y="878719"/>
            <a:ext cx="1463326" cy="215444"/>
          </a:xfrm>
          <a:prstGeom prst="rect">
            <a:avLst/>
          </a:prstGeom>
          <a:solidFill>
            <a:schemeClr val="bg1"/>
          </a:solidFill>
        </p:spPr>
        <p:txBody>
          <a:bodyPr wrap="square" lIns="0" tIns="0" rIns="0" bIns="0" rtlCol="0">
            <a:spAutoFit/>
          </a:bodyPr>
          <a:lstStyle/>
          <a:p>
            <a:pPr algn="l"/>
            <a:r>
              <a:rPr lang="en-US" sz="1400" dirty="0"/>
              <a:t>http://</a:t>
            </a:r>
            <a:r>
              <a:rPr lang="en-US" sz="1400" dirty="0" err="1"/>
              <a:t>cern.ch</a:t>
            </a:r>
            <a:r>
              <a:rPr lang="en-US" sz="1400" dirty="0"/>
              <a:t>/</a:t>
            </a:r>
            <a:r>
              <a:rPr lang="en-US" sz="1400" dirty="0" err="1"/>
              <a:t>hfm</a:t>
            </a:r>
            <a:endParaRPr lang="en-US" sz="1400" dirty="0"/>
          </a:p>
        </p:txBody>
      </p:sp>
      <p:pic>
        <p:nvPicPr>
          <p:cNvPr id="3" name="Content Placeholder 38" descr="A logo with blue text&#10;&#10;Description automatically generated">
            <a:extLst>
              <a:ext uri="{FF2B5EF4-FFF2-40B4-BE49-F238E27FC236}">
                <a16:creationId xmlns:a16="http://schemas.microsoft.com/office/drawing/2014/main" id="{91A9C386-EAF9-6CB2-9D6D-100FDD91CC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pic>
        <p:nvPicPr>
          <p:cNvPr id="4" name="Picture 2">
            <a:extLst>
              <a:ext uri="{FF2B5EF4-FFF2-40B4-BE49-F238E27FC236}">
                <a16:creationId xmlns:a16="http://schemas.microsoft.com/office/drawing/2014/main" id="{ECD91DC0-3DFD-D69E-6ED9-E6C91C392A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394" y="846723"/>
            <a:ext cx="7330448" cy="5401252"/>
          </a:xfrm>
          <a:prstGeom prst="rect">
            <a:avLst/>
          </a:prstGeom>
          <a:noFill/>
          <a:extLst>
            <a:ext uri="{909E8E84-426E-40DD-AFC4-6F175D3DCCD1}">
              <a14:hiddenFill xmlns:a14="http://schemas.microsoft.com/office/drawing/2010/main">
                <a:solidFill>
                  <a:srgbClr val="FFFFFF"/>
                </a:solidFill>
              </a14:hiddenFill>
            </a:ext>
          </a:extLst>
        </p:spPr>
      </p:pic>
      <p:sp>
        <p:nvSpPr>
          <p:cNvPr id="36" name="Date Placeholder 3">
            <a:extLst>
              <a:ext uri="{FF2B5EF4-FFF2-40B4-BE49-F238E27FC236}">
                <a16:creationId xmlns:a16="http://schemas.microsoft.com/office/drawing/2014/main" id="{A8FCBA6A-0EAC-09A3-01A3-B146A2B7BFEB}"/>
              </a:ext>
            </a:extLst>
          </p:cNvPr>
          <p:cNvSpPr txBox="1">
            <a:spLocks/>
          </p:cNvSpPr>
          <p:nvPr/>
        </p:nvSpPr>
        <p:spPr>
          <a:xfrm>
            <a:off x="3568931" y="6442119"/>
            <a:ext cx="699857"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23/06/2025</a:t>
            </a:r>
            <a:endParaRPr lang="en-US" dirty="0"/>
          </a:p>
        </p:txBody>
      </p:sp>
      <p:sp>
        <p:nvSpPr>
          <p:cNvPr id="37" name="Footer Placeholder 5">
            <a:extLst>
              <a:ext uri="{FF2B5EF4-FFF2-40B4-BE49-F238E27FC236}">
                <a16:creationId xmlns:a16="http://schemas.microsoft.com/office/drawing/2014/main" id="{141E1B34-89A9-1EC4-CAF5-3B34842E2A85}"/>
              </a:ext>
            </a:extLst>
          </p:cNvPr>
          <p:cNvSpPr txBox="1">
            <a:spLocks/>
          </p:cNvSpPr>
          <p:nvPr/>
        </p:nvSpPr>
        <p:spPr>
          <a:xfrm>
            <a:off x="4411662" y="6536248"/>
            <a:ext cx="657222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High Field Magnets – Open Symposium ESPP, Venice</a:t>
            </a:r>
            <a:endParaRPr lang="en-US" dirty="0"/>
          </a:p>
        </p:txBody>
      </p:sp>
      <p:grpSp>
        <p:nvGrpSpPr>
          <p:cNvPr id="47" name="Group 46">
            <a:extLst>
              <a:ext uri="{FF2B5EF4-FFF2-40B4-BE49-F238E27FC236}">
                <a16:creationId xmlns:a16="http://schemas.microsoft.com/office/drawing/2014/main" id="{9E4F2380-1090-C79F-374E-B96E4A575534}"/>
              </a:ext>
            </a:extLst>
          </p:cNvPr>
          <p:cNvGrpSpPr/>
          <p:nvPr/>
        </p:nvGrpSpPr>
        <p:grpSpPr>
          <a:xfrm>
            <a:off x="7901579" y="4550229"/>
            <a:ext cx="4030338" cy="1586419"/>
            <a:chOff x="7901579" y="4721810"/>
            <a:chExt cx="3594432" cy="1414838"/>
          </a:xfrm>
        </p:grpSpPr>
        <p:grpSp>
          <p:nvGrpSpPr>
            <p:cNvPr id="44" name="Group 43">
              <a:extLst>
                <a:ext uri="{FF2B5EF4-FFF2-40B4-BE49-F238E27FC236}">
                  <a16:creationId xmlns:a16="http://schemas.microsoft.com/office/drawing/2014/main" id="{DF4D79F4-696D-7C75-2B58-F7A6BBC3871C}"/>
                </a:ext>
              </a:extLst>
            </p:cNvPr>
            <p:cNvGrpSpPr/>
            <p:nvPr/>
          </p:nvGrpSpPr>
          <p:grpSpPr>
            <a:xfrm>
              <a:off x="7901579" y="5728107"/>
              <a:ext cx="3594432" cy="408541"/>
              <a:chOff x="8189581" y="3193847"/>
              <a:chExt cx="3594432" cy="408541"/>
            </a:xfrm>
          </p:grpSpPr>
          <p:pic>
            <p:nvPicPr>
              <p:cNvPr id="28" name="Picture 2">
                <a:extLst>
                  <a:ext uri="{FF2B5EF4-FFF2-40B4-BE49-F238E27FC236}">
                    <a16:creationId xmlns:a16="http://schemas.microsoft.com/office/drawing/2014/main" id="{108BBB27-EB2E-5684-9265-326610F568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89581" y="3293698"/>
                <a:ext cx="954688" cy="20883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C8C5B34B-469E-3636-A688-0D6DEE5541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7156" y="3252813"/>
                <a:ext cx="956857" cy="290608"/>
              </a:xfrm>
              <a:prstGeom prst="rect">
                <a:avLst/>
              </a:prstGeom>
            </p:spPr>
          </p:pic>
          <p:pic>
            <p:nvPicPr>
              <p:cNvPr id="41" name="Picture 2" descr="Neue Forschungsprojekte an der TU Bergakademie Freiberg">
                <a:extLst>
                  <a:ext uri="{FF2B5EF4-FFF2-40B4-BE49-F238E27FC236}">
                    <a16:creationId xmlns:a16="http://schemas.microsoft.com/office/drawing/2014/main" id="{A7A3E179-D4EB-2FFD-B4EF-E81DD40282B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378394" y="3193847"/>
                <a:ext cx="1214636" cy="4085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071C6050-1C89-80CA-9326-BD6A62C1A3E5}"/>
                </a:ext>
              </a:extLst>
            </p:cNvPr>
            <p:cNvGrpSpPr/>
            <p:nvPr/>
          </p:nvGrpSpPr>
          <p:grpSpPr>
            <a:xfrm>
              <a:off x="7901579" y="4721810"/>
              <a:ext cx="3594432" cy="416302"/>
              <a:chOff x="8189581" y="2187550"/>
              <a:chExt cx="3594432" cy="416302"/>
            </a:xfrm>
          </p:grpSpPr>
          <p:pic>
            <p:nvPicPr>
              <p:cNvPr id="7" name="Picture 4" descr="CIEMAT - Wikipedia">
                <a:extLst>
                  <a:ext uri="{FF2B5EF4-FFF2-40B4-BE49-F238E27FC236}">
                    <a16:creationId xmlns:a16="http://schemas.microsoft.com/office/drawing/2014/main" id="{AC334B98-F1B8-F0C0-BB45-A3291DC0F10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09477" y="2187550"/>
                <a:ext cx="665887" cy="4163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ational Institute of Nuclear Physics (Istituto Nazionale di Fisica  Nucleare; INFN) | Tethys Engineering">
                <a:extLst>
                  <a:ext uri="{FF2B5EF4-FFF2-40B4-BE49-F238E27FC236}">
                    <a16:creationId xmlns:a16="http://schemas.microsoft.com/office/drawing/2014/main" id="{73F5C268-4C0D-CE48-6C52-404343DF815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33004" y="2194770"/>
                <a:ext cx="632265" cy="401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1CE9A2A-720E-DAFD-238D-128450FF0BD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89581" y="2207025"/>
                <a:ext cx="462256" cy="3773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94013CC-5431-37E0-0A05-6B4E0EEF0E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402631" y="2205010"/>
                <a:ext cx="381382" cy="381382"/>
              </a:xfrm>
              <a:prstGeom prst="rect">
                <a:avLst/>
              </a:prstGeom>
            </p:spPr>
          </p:pic>
          <p:pic>
            <p:nvPicPr>
              <p:cNvPr id="42" name="Picture 41">
                <a:extLst>
                  <a:ext uri="{FF2B5EF4-FFF2-40B4-BE49-F238E27FC236}">
                    <a16:creationId xmlns:a16="http://schemas.microsoft.com/office/drawing/2014/main" id="{CC831D46-C638-15F6-C817-5C1EDDB59AC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22909" y="2226587"/>
                <a:ext cx="822081" cy="338228"/>
              </a:xfrm>
              <a:prstGeom prst="rect">
                <a:avLst/>
              </a:prstGeom>
            </p:spPr>
          </p:pic>
        </p:grpSp>
        <p:grpSp>
          <p:nvGrpSpPr>
            <p:cNvPr id="45" name="Group 44">
              <a:extLst>
                <a:ext uri="{FF2B5EF4-FFF2-40B4-BE49-F238E27FC236}">
                  <a16:creationId xmlns:a16="http://schemas.microsoft.com/office/drawing/2014/main" id="{6B2EC6B0-D170-A839-C417-CDB4C5A55169}"/>
                </a:ext>
              </a:extLst>
            </p:cNvPr>
            <p:cNvGrpSpPr/>
            <p:nvPr/>
          </p:nvGrpSpPr>
          <p:grpSpPr>
            <a:xfrm>
              <a:off x="7901579" y="5203590"/>
              <a:ext cx="3594432" cy="459039"/>
              <a:chOff x="8189581" y="2715058"/>
              <a:chExt cx="3594432" cy="459039"/>
            </a:xfrm>
          </p:grpSpPr>
          <p:pic>
            <p:nvPicPr>
              <p:cNvPr id="15" name="Picture 14">
                <a:extLst>
                  <a:ext uri="{FF2B5EF4-FFF2-40B4-BE49-F238E27FC236}">
                    <a16:creationId xmlns:a16="http://schemas.microsoft.com/office/drawing/2014/main" id="{A1D64F63-EC58-D41A-FFD9-E5388ABBA84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189581" y="2781504"/>
                <a:ext cx="652293" cy="3261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2" descr="sciences70">
                <a:extLst>
                  <a:ext uri="{FF2B5EF4-FFF2-40B4-BE49-F238E27FC236}">
                    <a16:creationId xmlns:a16="http://schemas.microsoft.com/office/drawing/2014/main" id="{0BC973E7-1B88-629D-8D68-5F617B7D8D0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042436" y="2790463"/>
                <a:ext cx="782277" cy="3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NR-SPIN | LinkedIn">
                <a:extLst>
                  <a:ext uri="{FF2B5EF4-FFF2-40B4-BE49-F238E27FC236}">
                    <a16:creationId xmlns:a16="http://schemas.microsoft.com/office/drawing/2014/main" id="{6EC24F99-CB72-8FEE-68D7-384C79EB7A89}"/>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025275" y="2715058"/>
                <a:ext cx="565518" cy="4590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66B55BB0-0F73-2EBC-4E85-955D34ACA11C}"/>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10791354" y="2743335"/>
                <a:ext cx="992659" cy="402485"/>
              </a:xfrm>
              <a:prstGeom prst="rect">
                <a:avLst/>
              </a:prstGeom>
            </p:spPr>
          </p:pic>
        </p:grpSp>
      </p:grpSp>
    </p:spTree>
    <p:extLst>
      <p:ext uri="{BB962C8B-B14F-4D97-AF65-F5344CB8AC3E}">
        <p14:creationId xmlns:p14="http://schemas.microsoft.com/office/powerpoint/2010/main" val="1405084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5737-05E3-EA05-6A13-8ACD593887B2}"/>
              </a:ext>
            </a:extLst>
          </p:cNvPr>
          <p:cNvSpPr>
            <a:spLocks noGrp="1"/>
          </p:cNvSpPr>
          <p:nvPr>
            <p:ph type="title"/>
          </p:nvPr>
        </p:nvSpPr>
        <p:spPr/>
        <p:txBody>
          <a:bodyPr/>
          <a:lstStyle/>
          <a:p>
            <a:r>
              <a:rPr lang="en-US" dirty="0"/>
              <a:t>Muon Collider Magnets Specs</a:t>
            </a:r>
          </a:p>
        </p:txBody>
      </p:sp>
      <p:sp>
        <p:nvSpPr>
          <p:cNvPr id="8" name="Slide Number Placeholder 7">
            <a:extLst>
              <a:ext uri="{FF2B5EF4-FFF2-40B4-BE49-F238E27FC236}">
                <a16:creationId xmlns:a16="http://schemas.microsoft.com/office/drawing/2014/main" id="{A6BDC456-1A3A-D73B-CA71-D9E646CBEA94}"/>
              </a:ext>
            </a:extLst>
          </p:cNvPr>
          <p:cNvSpPr>
            <a:spLocks noGrp="1"/>
          </p:cNvSpPr>
          <p:nvPr>
            <p:ph type="sldNum" sz="quarter" idx="17"/>
          </p:nvPr>
        </p:nvSpPr>
        <p:spPr/>
        <p:txBody>
          <a:bodyPr/>
          <a:lstStyle/>
          <a:p>
            <a:fld id="{36B5EA5A-BC32-A742-B11B-8E7414D5B535}" type="slidenum">
              <a:rPr lang="en-US" smtClean="0"/>
              <a:pPr/>
              <a:t>40</a:t>
            </a:fld>
            <a:endParaRPr lang="en-US" dirty="0"/>
          </a:p>
        </p:txBody>
      </p:sp>
      <p:pic>
        <p:nvPicPr>
          <p:cNvPr id="10" name="Picture 9">
            <a:extLst>
              <a:ext uri="{FF2B5EF4-FFF2-40B4-BE49-F238E27FC236}">
                <a16:creationId xmlns:a16="http://schemas.microsoft.com/office/drawing/2014/main" id="{62DB6F2A-B5B7-8681-AFEC-5131293890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4212" y="1449388"/>
            <a:ext cx="7772400" cy="4634247"/>
          </a:xfrm>
          <a:prstGeom prst="rect">
            <a:avLst/>
          </a:prstGeom>
        </p:spPr>
      </p:pic>
      <p:grpSp>
        <p:nvGrpSpPr>
          <p:cNvPr id="3" name="Group 2">
            <a:extLst>
              <a:ext uri="{FF2B5EF4-FFF2-40B4-BE49-F238E27FC236}">
                <a16:creationId xmlns:a16="http://schemas.microsoft.com/office/drawing/2014/main" id="{CEAE3BF0-F1A9-C2F4-98B9-CA9A3A72F0DA}"/>
              </a:ext>
            </a:extLst>
          </p:cNvPr>
          <p:cNvGrpSpPr/>
          <p:nvPr/>
        </p:nvGrpSpPr>
        <p:grpSpPr>
          <a:xfrm>
            <a:off x="11056925" y="0"/>
            <a:ext cx="1521692" cy="1117421"/>
            <a:chOff x="11069625" y="0"/>
            <a:chExt cx="1334560" cy="980005"/>
          </a:xfrm>
        </p:grpSpPr>
        <p:sp>
          <p:nvSpPr>
            <p:cNvPr id="4" name="Rectangle 3">
              <a:extLst>
                <a:ext uri="{FF2B5EF4-FFF2-40B4-BE49-F238E27FC236}">
                  <a16:creationId xmlns:a16="http://schemas.microsoft.com/office/drawing/2014/main" id="{E771D9ED-6405-7E2C-1BE8-C7CEB37A8FD0}"/>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717032-D474-4890-DCA5-6093BD5E1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
        <p:nvSpPr>
          <p:cNvPr id="12" name="Date Placeholder 3">
            <a:extLst>
              <a:ext uri="{FF2B5EF4-FFF2-40B4-BE49-F238E27FC236}">
                <a16:creationId xmlns:a16="http://schemas.microsoft.com/office/drawing/2014/main" id="{47C8F4B1-A7B2-6DF8-E0CB-069E2058001B}"/>
              </a:ext>
            </a:extLst>
          </p:cNvPr>
          <p:cNvSpPr txBox="1">
            <a:spLocks/>
          </p:cNvSpPr>
          <p:nvPr/>
        </p:nvSpPr>
        <p:spPr>
          <a:xfrm>
            <a:off x="3416531" y="6378349"/>
            <a:ext cx="8427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23/06/2025</a:t>
            </a:r>
          </a:p>
        </p:txBody>
      </p:sp>
      <p:sp>
        <p:nvSpPr>
          <p:cNvPr id="13" name="Footer Placeholder 5">
            <a:extLst>
              <a:ext uri="{FF2B5EF4-FFF2-40B4-BE49-F238E27FC236}">
                <a16:creationId xmlns:a16="http://schemas.microsoft.com/office/drawing/2014/main" id="{D12916E7-6F4F-FC44-C8B0-0604EE81C533}"/>
              </a:ext>
            </a:extLst>
          </p:cNvPr>
          <p:cNvSpPr txBox="1">
            <a:spLocks/>
          </p:cNvSpPr>
          <p:nvPr/>
        </p:nvSpPr>
        <p:spPr>
          <a:xfrm>
            <a:off x="5581679" y="6378348"/>
            <a:ext cx="657222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High Field Magnets – Open Symposium ESPP, Venice</a:t>
            </a:r>
            <a:endParaRPr lang="en-US" sz="1200" dirty="0"/>
          </a:p>
        </p:txBody>
      </p:sp>
    </p:spTree>
    <p:extLst>
      <p:ext uri="{BB962C8B-B14F-4D97-AF65-F5344CB8AC3E}">
        <p14:creationId xmlns:p14="http://schemas.microsoft.com/office/powerpoint/2010/main" val="3671008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27F30A-BCA0-5AA7-3173-8C667193C588}"/>
              </a:ext>
            </a:extLst>
          </p:cNvPr>
          <p:cNvSpPr>
            <a:spLocks noGrp="1"/>
          </p:cNvSpPr>
          <p:nvPr>
            <p:ph type="title"/>
          </p:nvPr>
        </p:nvSpPr>
        <p:spPr>
          <a:xfrm>
            <a:off x="2809889" y="2489098"/>
            <a:ext cx="6572221" cy="722282"/>
          </a:xfrm>
        </p:spPr>
        <p:txBody>
          <a:bodyPr/>
          <a:lstStyle/>
          <a:p>
            <a:pPr algn="ctr"/>
            <a:r>
              <a:rPr lang="en-US" sz="2800" dirty="0"/>
              <a:t>Low-Temperature Superconductor </a:t>
            </a:r>
            <a:br>
              <a:rPr lang="en-US" sz="2800" dirty="0"/>
            </a:br>
            <a:r>
              <a:rPr lang="en-US" sz="2800" dirty="0"/>
              <a:t>(Nb</a:t>
            </a:r>
            <a:r>
              <a:rPr lang="en-US" sz="2800" baseline="-25000" dirty="0"/>
              <a:t>3</a:t>
            </a:r>
            <a:r>
              <a:rPr lang="en-US" sz="2800" dirty="0"/>
              <a:t>Sn, Nb-Ti) technology for FCC-</a:t>
            </a:r>
            <a:r>
              <a:rPr lang="en-US" sz="2800" dirty="0" err="1"/>
              <a:t>hh</a:t>
            </a:r>
            <a:endParaRPr lang="en-US" sz="2800" dirty="0"/>
          </a:p>
        </p:txBody>
      </p:sp>
      <p:sp>
        <p:nvSpPr>
          <p:cNvPr id="6" name="Slide Number Placeholder 5">
            <a:extLst>
              <a:ext uri="{FF2B5EF4-FFF2-40B4-BE49-F238E27FC236}">
                <a16:creationId xmlns:a16="http://schemas.microsoft.com/office/drawing/2014/main" id="{14D4D888-54FE-7BA9-3826-B09A68D4680B}"/>
              </a:ext>
            </a:extLst>
          </p:cNvPr>
          <p:cNvSpPr>
            <a:spLocks noGrp="1"/>
          </p:cNvSpPr>
          <p:nvPr>
            <p:ph type="sldNum" sz="quarter" idx="12"/>
          </p:nvPr>
        </p:nvSpPr>
        <p:spPr/>
        <p:txBody>
          <a:bodyPr/>
          <a:lstStyle/>
          <a:p>
            <a:fld id="{36B5EA5A-BC32-A742-B11B-8E7414D5B535}" type="slidenum">
              <a:rPr lang="en-US" smtClean="0"/>
              <a:pPr/>
              <a:t>5</a:t>
            </a:fld>
            <a:endParaRPr lang="en-US" dirty="0"/>
          </a:p>
        </p:txBody>
      </p:sp>
      <p:sp>
        <p:nvSpPr>
          <p:cNvPr id="2" name="Date Placeholder 3">
            <a:extLst>
              <a:ext uri="{FF2B5EF4-FFF2-40B4-BE49-F238E27FC236}">
                <a16:creationId xmlns:a16="http://schemas.microsoft.com/office/drawing/2014/main" id="{AD70AA19-AE50-ADA5-D92E-8240E49556EB}"/>
              </a:ext>
            </a:extLst>
          </p:cNvPr>
          <p:cNvSpPr>
            <a:spLocks noGrp="1"/>
          </p:cNvSpPr>
          <p:nvPr>
            <p:ph type="dt" sz="half" idx="10"/>
          </p:nvPr>
        </p:nvSpPr>
        <p:spPr>
          <a:xfrm>
            <a:off x="3416531" y="6378349"/>
            <a:ext cx="699857" cy="365125"/>
          </a:xfrm>
        </p:spPr>
        <p:txBody>
          <a:bodyPr/>
          <a:lstStyle/>
          <a:p>
            <a:r>
              <a:rPr lang="en-US" dirty="0"/>
              <a:t>23/06/2025</a:t>
            </a:r>
          </a:p>
        </p:txBody>
      </p:sp>
      <p:sp>
        <p:nvSpPr>
          <p:cNvPr id="7" name="Footer Placeholder 5">
            <a:extLst>
              <a:ext uri="{FF2B5EF4-FFF2-40B4-BE49-F238E27FC236}">
                <a16:creationId xmlns:a16="http://schemas.microsoft.com/office/drawing/2014/main" id="{2B896910-E612-2108-1607-1E959F2B99CC}"/>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4" name="TextBox 3">
            <a:extLst>
              <a:ext uri="{FF2B5EF4-FFF2-40B4-BE49-F238E27FC236}">
                <a16:creationId xmlns:a16="http://schemas.microsoft.com/office/drawing/2014/main" id="{BFE19ECE-E12B-7423-71A6-2C17BC3C91A6}"/>
              </a:ext>
            </a:extLst>
          </p:cNvPr>
          <p:cNvSpPr txBox="1"/>
          <p:nvPr/>
        </p:nvSpPr>
        <p:spPr>
          <a:xfrm>
            <a:off x="3470959" y="3831771"/>
            <a:ext cx="5547994" cy="276999"/>
          </a:xfrm>
          <a:prstGeom prst="rect">
            <a:avLst/>
          </a:prstGeom>
          <a:noFill/>
        </p:spPr>
        <p:txBody>
          <a:bodyPr wrap="none" lIns="0" tIns="0" rIns="0" bIns="0" rtlCol="0">
            <a:spAutoFit/>
          </a:bodyPr>
          <a:lstStyle/>
          <a:p>
            <a:r>
              <a:rPr lang="en-US" dirty="0">
                <a:solidFill>
                  <a:srgbClr val="00B050"/>
                </a:solidFill>
              </a:rPr>
              <a:t>Nb</a:t>
            </a:r>
            <a:r>
              <a:rPr lang="en-US" baseline="-25000" dirty="0">
                <a:solidFill>
                  <a:srgbClr val="00B050"/>
                </a:solidFill>
              </a:rPr>
              <a:t>3</a:t>
            </a:r>
            <a:r>
              <a:rPr lang="en-US" dirty="0">
                <a:solidFill>
                  <a:srgbClr val="00B050"/>
                </a:solidFill>
              </a:rPr>
              <a:t>Sn technology has reached a high level of maturity</a:t>
            </a:r>
          </a:p>
        </p:txBody>
      </p:sp>
    </p:spTree>
    <p:extLst>
      <p:ext uri="{BB962C8B-B14F-4D97-AF65-F5344CB8AC3E}">
        <p14:creationId xmlns:p14="http://schemas.microsoft.com/office/powerpoint/2010/main" val="148840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5E582-23BA-6895-B11F-D669BD1F3A5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57DA928-F00C-472A-5107-28B8872BBA5C}"/>
              </a:ext>
            </a:extLst>
          </p:cNvPr>
          <p:cNvSpPr>
            <a:spLocks noGrp="1"/>
          </p:cNvSpPr>
          <p:nvPr>
            <p:ph idx="1"/>
          </p:nvPr>
        </p:nvSpPr>
        <p:spPr>
          <a:xfrm>
            <a:off x="407987" y="1284270"/>
            <a:ext cx="10554053" cy="4608512"/>
          </a:xfrm>
        </p:spPr>
        <p:txBody>
          <a:bodyPr/>
          <a:lstStyle/>
          <a:p>
            <a:pPr marL="36576">
              <a:spcBef>
                <a:spcPts val="0"/>
              </a:spcBef>
            </a:pPr>
            <a:r>
              <a:rPr lang="en-US" sz="1800" dirty="0"/>
              <a:t>HL-LHC is building 30 quadrupole magnets, 4 to 7 m long, with 11.5 T peak field.</a:t>
            </a:r>
            <a:endParaRPr lang="en-US" sz="1800" i="1" dirty="0"/>
          </a:p>
          <a:p>
            <a:pPr lvl="1">
              <a:spcBef>
                <a:spcPts val="0"/>
              </a:spcBef>
            </a:pPr>
            <a:r>
              <a:rPr lang="en-US" dirty="0">
                <a:solidFill>
                  <a:srgbClr val="00B050"/>
                </a:solidFill>
              </a:rPr>
              <a:t>Performance achieved with good </a:t>
            </a:r>
            <a:br>
              <a:rPr lang="en-US" dirty="0">
                <a:solidFill>
                  <a:srgbClr val="00B050"/>
                </a:solidFill>
              </a:rPr>
            </a:br>
            <a:r>
              <a:rPr lang="en-US" dirty="0">
                <a:solidFill>
                  <a:srgbClr val="00B050"/>
                </a:solidFill>
              </a:rPr>
              <a:t>margins and reproducibility.</a:t>
            </a:r>
          </a:p>
          <a:p>
            <a:pPr lvl="1">
              <a:spcBef>
                <a:spcPts val="0"/>
              </a:spcBef>
            </a:pPr>
            <a:r>
              <a:rPr lang="en-US" dirty="0">
                <a:solidFill>
                  <a:srgbClr val="00B050"/>
                </a:solidFill>
              </a:rPr>
              <a:t>All required features for operation </a:t>
            </a:r>
            <a:br>
              <a:rPr lang="en-US" dirty="0">
                <a:solidFill>
                  <a:srgbClr val="00B050"/>
                </a:solidFill>
              </a:rPr>
            </a:br>
            <a:r>
              <a:rPr lang="en-US" dirty="0">
                <a:solidFill>
                  <a:srgbClr val="00B050"/>
                </a:solidFill>
              </a:rPr>
              <a:t>(field quality, protection).</a:t>
            </a:r>
          </a:p>
          <a:p>
            <a:pPr lvl="1">
              <a:spcBef>
                <a:spcPts val="0"/>
              </a:spcBef>
            </a:pPr>
            <a:r>
              <a:rPr lang="en-US" dirty="0">
                <a:solidFill>
                  <a:srgbClr val="00B050"/>
                </a:solidFill>
              </a:rPr>
              <a:t>Long term stability tests successful.</a:t>
            </a:r>
          </a:p>
          <a:p>
            <a:pPr lvl="1">
              <a:spcBef>
                <a:spcPts val="0"/>
              </a:spcBef>
            </a:pPr>
            <a:r>
              <a:rPr lang="en-US" dirty="0">
                <a:solidFill>
                  <a:srgbClr val="00B050"/>
                </a:solidFill>
              </a:rPr>
              <a:t>Magnets have been interconnected </a:t>
            </a:r>
            <a:br>
              <a:rPr lang="en-US" dirty="0">
                <a:solidFill>
                  <a:srgbClr val="00B050"/>
                </a:solidFill>
              </a:rPr>
            </a:br>
            <a:r>
              <a:rPr lang="en-US" dirty="0">
                <a:solidFill>
                  <a:srgbClr val="00B050"/>
                </a:solidFill>
              </a:rPr>
              <a:t>in the string test.</a:t>
            </a:r>
          </a:p>
          <a:p>
            <a:endParaRPr lang="en-US" sz="2000" dirty="0"/>
          </a:p>
        </p:txBody>
      </p:sp>
      <p:sp>
        <p:nvSpPr>
          <p:cNvPr id="8" name="Title 7">
            <a:extLst>
              <a:ext uri="{FF2B5EF4-FFF2-40B4-BE49-F238E27FC236}">
                <a16:creationId xmlns:a16="http://schemas.microsoft.com/office/drawing/2014/main" id="{C895D8C5-AB50-B952-1EDB-B400EC649C07}"/>
              </a:ext>
            </a:extLst>
          </p:cNvPr>
          <p:cNvSpPr>
            <a:spLocks noGrp="1"/>
          </p:cNvSpPr>
          <p:nvPr>
            <p:ph type="title"/>
          </p:nvPr>
        </p:nvSpPr>
        <p:spPr/>
        <p:txBody>
          <a:bodyPr/>
          <a:lstStyle/>
          <a:p>
            <a:r>
              <a:rPr lang="en-US" sz="3200" dirty="0"/>
              <a:t>What is being achieved by HL-LHC</a:t>
            </a:r>
          </a:p>
        </p:txBody>
      </p:sp>
      <p:sp>
        <p:nvSpPr>
          <p:cNvPr id="7" name="Slide Number Placeholder 6">
            <a:extLst>
              <a:ext uri="{FF2B5EF4-FFF2-40B4-BE49-F238E27FC236}">
                <a16:creationId xmlns:a16="http://schemas.microsoft.com/office/drawing/2014/main" id="{49907E78-FFBA-7EC4-3185-B32C9811D1F5}"/>
              </a:ext>
            </a:extLst>
          </p:cNvPr>
          <p:cNvSpPr>
            <a:spLocks noGrp="1"/>
          </p:cNvSpPr>
          <p:nvPr>
            <p:ph type="sldNum" sz="quarter" idx="12"/>
          </p:nvPr>
        </p:nvSpPr>
        <p:spPr/>
        <p:txBody>
          <a:bodyPr/>
          <a:lstStyle/>
          <a:p>
            <a:fld id="{36B5EA5A-BC32-A742-B11B-8E7414D5B535}" type="slidenum">
              <a:rPr lang="en-US" smtClean="0"/>
              <a:pPr/>
              <a:t>6</a:t>
            </a:fld>
            <a:endParaRPr lang="en-US" dirty="0"/>
          </a:p>
        </p:txBody>
      </p:sp>
      <p:sp>
        <p:nvSpPr>
          <p:cNvPr id="10" name="Date Placeholder 3">
            <a:extLst>
              <a:ext uri="{FF2B5EF4-FFF2-40B4-BE49-F238E27FC236}">
                <a16:creationId xmlns:a16="http://schemas.microsoft.com/office/drawing/2014/main" id="{877BC500-81DE-269A-BD48-988D591AC64A}"/>
              </a:ext>
            </a:extLst>
          </p:cNvPr>
          <p:cNvSpPr>
            <a:spLocks noGrp="1"/>
          </p:cNvSpPr>
          <p:nvPr>
            <p:ph type="dt" sz="half" idx="10"/>
          </p:nvPr>
        </p:nvSpPr>
        <p:spPr>
          <a:xfrm>
            <a:off x="3416531" y="6378349"/>
            <a:ext cx="699857" cy="365125"/>
          </a:xfrm>
        </p:spPr>
        <p:txBody>
          <a:bodyPr/>
          <a:lstStyle/>
          <a:p>
            <a:r>
              <a:rPr lang="en-US" dirty="0"/>
              <a:t>23/06/2025</a:t>
            </a:r>
          </a:p>
        </p:txBody>
      </p:sp>
      <p:sp>
        <p:nvSpPr>
          <p:cNvPr id="11" name="Footer Placeholder 5">
            <a:extLst>
              <a:ext uri="{FF2B5EF4-FFF2-40B4-BE49-F238E27FC236}">
                <a16:creationId xmlns:a16="http://schemas.microsoft.com/office/drawing/2014/main" id="{66CB20AC-DA9C-5EEA-905E-251C335E32F3}"/>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pic>
        <p:nvPicPr>
          <p:cNvPr id="4" name="Picture 11" descr="A graph of a graph of a function&#10;&#10;AI-generated content may be incorrect.">
            <a:extLst>
              <a:ext uri="{FF2B5EF4-FFF2-40B4-BE49-F238E27FC236}">
                <a16:creationId xmlns:a16="http://schemas.microsoft.com/office/drawing/2014/main" id="{B795DEBF-3504-5184-0AB3-8BE4F18354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57639"/>
            <a:ext cx="12192000" cy="2290390"/>
          </a:xfrm>
          <a:prstGeom prst="rect">
            <a:avLst/>
          </a:prstGeom>
        </p:spPr>
      </p:pic>
      <p:pic>
        <p:nvPicPr>
          <p:cNvPr id="5" name="Picture 22">
            <a:extLst>
              <a:ext uri="{FF2B5EF4-FFF2-40B4-BE49-F238E27FC236}">
                <a16:creationId xmlns:a16="http://schemas.microsoft.com/office/drawing/2014/main" id="{0B07C83A-6113-3A64-76BF-22106DE099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74165" y="1689421"/>
            <a:ext cx="3371847" cy="2194985"/>
          </a:xfrm>
          <a:prstGeom prst="rect">
            <a:avLst/>
          </a:prstGeom>
        </p:spPr>
      </p:pic>
      <p:pic>
        <p:nvPicPr>
          <p:cNvPr id="12" name="Picture 2">
            <a:extLst>
              <a:ext uri="{FF2B5EF4-FFF2-40B4-BE49-F238E27FC236}">
                <a16:creationId xmlns:a16="http://schemas.microsoft.com/office/drawing/2014/main" id="{24E14DD3-E645-1971-C4C5-737B5B556F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6124" y="1689421"/>
            <a:ext cx="3132979" cy="219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9">
            <a:extLst>
              <a:ext uri="{FF2B5EF4-FFF2-40B4-BE49-F238E27FC236}">
                <a16:creationId xmlns:a16="http://schemas.microsoft.com/office/drawing/2014/main" id="{58423123-57EC-1D10-5477-CFDE1F13FA9E}"/>
              </a:ext>
            </a:extLst>
          </p:cNvPr>
          <p:cNvSpPr txBox="1"/>
          <p:nvPr/>
        </p:nvSpPr>
        <p:spPr>
          <a:xfrm>
            <a:off x="3176450" y="6132585"/>
            <a:ext cx="5839099" cy="215444"/>
          </a:xfrm>
          <a:prstGeom prst="rect">
            <a:avLst/>
          </a:prstGeom>
          <a:noFill/>
        </p:spPr>
        <p:txBody>
          <a:bodyPr wrap="none" lIns="0" tIns="0" rIns="0" bIns="0" rtlCol="0">
            <a:spAutoFit/>
          </a:bodyPr>
          <a:lstStyle/>
          <a:p>
            <a:pPr algn="l"/>
            <a:r>
              <a:rPr lang="en-US" sz="1400" dirty="0">
                <a:latin typeface="Times" panose="02020603050405020304" pitchFamily="18" charset="0"/>
              </a:rPr>
              <a:t>Performance of MQXFB quadrupoles</a:t>
            </a:r>
            <a:r>
              <a:rPr lang="en-US" sz="1400" dirty="0">
                <a:solidFill>
                  <a:srgbClr val="00B050"/>
                </a:solidFill>
                <a:latin typeface="Times" panose="02020603050405020304" pitchFamily="18" charset="0"/>
              </a:rPr>
              <a:t> [S. Izquierdo Bermudez, P. </a:t>
            </a:r>
            <a:r>
              <a:rPr lang="en-US" sz="1400" dirty="0" err="1">
                <a:solidFill>
                  <a:srgbClr val="00B050"/>
                </a:solidFill>
                <a:latin typeface="Times" panose="02020603050405020304" pitchFamily="18" charset="0"/>
              </a:rPr>
              <a:t>Ferracin</a:t>
            </a:r>
            <a:r>
              <a:rPr lang="en-US" sz="1400" dirty="0">
                <a:solidFill>
                  <a:srgbClr val="00B050"/>
                </a:solidFill>
                <a:latin typeface="Times" panose="02020603050405020304" pitchFamily="18" charset="0"/>
              </a:rPr>
              <a:t>, et al.]</a:t>
            </a:r>
          </a:p>
        </p:txBody>
      </p:sp>
      <p:grpSp>
        <p:nvGrpSpPr>
          <p:cNvPr id="3" name="Group 2">
            <a:extLst>
              <a:ext uri="{FF2B5EF4-FFF2-40B4-BE49-F238E27FC236}">
                <a16:creationId xmlns:a16="http://schemas.microsoft.com/office/drawing/2014/main" id="{B4A34928-B548-EAAA-7796-5BF4E5F48860}"/>
              </a:ext>
            </a:extLst>
          </p:cNvPr>
          <p:cNvGrpSpPr/>
          <p:nvPr/>
        </p:nvGrpSpPr>
        <p:grpSpPr>
          <a:xfrm>
            <a:off x="9831244" y="0"/>
            <a:ext cx="2360756" cy="1098240"/>
            <a:chOff x="9580593" y="68676"/>
            <a:chExt cx="2106600" cy="980005"/>
          </a:xfrm>
        </p:grpSpPr>
        <p:sp>
          <p:nvSpPr>
            <p:cNvPr id="6" name="Rectangle 5">
              <a:extLst>
                <a:ext uri="{FF2B5EF4-FFF2-40B4-BE49-F238E27FC236}">
                  <a16:creationId xmlns:a16="http://schemas.microsoft.com/office/drawing/2014/main" id="{186DE4C3-8438-DA3D-4844-694FD76890D6}"/>
                </a:ext>
              </a:extLst>
            </p:cNvPr>
            <p:cNvSpPr/>
            <p:nvPr/>
          </p:nvSpPr>
          <p:spPr>
            <a:xfrm>
              <a:off x="9580593" y="68676"/>
              <a:ext cx="2106600"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C8D75E2-6634-AB9E-C669-38B8B863D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6140" y="163907"/>
              <a:ext cx="1934461" cy="783155"/>
            </a:xfrm>
            <a:prstGeom prst="rect">
              <a:avLst/>
            </a:prstGeom>
          </p:spPr>
        </p:pic>
      </p:grpSp>
    </p:spTree>
    <p:extLst>
      <p:ext uri="{BB962C8B-B14F-4D97-AF65-F5344CB8AC3E}">
        <p14:creationId xmlns:p14="http://schemas.microsoft.com/office/powerpoint/2010/main" val="1592999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346E1-1802-9F42-B882-723B2230F3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A5E463-CB4E-5B7D-20DA-8D8F271387E0}"/>
              </a:ext>
            </a:extLst>
          </p:cNvPr>
          <p:cNvSpPr>
            <a:spLocks noGrp="1"/>
          </p:cNvSpPr>
          <p:nvPr>
            <p:ph type="title"/>
          </p:nvPr>
        </p:nvSpPr>
        <p:spPr/>
        <p:txBody>
          <a:bodyPr/>
          <a:lstStyle/>
          <a:p>
            <a:r>
              <a:rPr lang="en-US" sz="3200" dirty="0"/>
              <a:t>2025 Updated Baseline Parameters</a:t>
            </a:r>
            <a:br>
              <a:rPr lang="en-US" sz="3200" dirty="0"/>
            </a:br>
            <a:r>
              <a:rPr lang="en-US" sz="3200" dirty="0"/>
              <a:t>for LTS Magnets</a:t>
            </a:r>
          </a:p>
        </p:txBody>
      </p:sp>
      <p:sp>
        <p:nvSpPr>
          <p:cNvPr id="2" name="Content Placeholder 1">
            <a:extLst>
              <a:ext uri="{FF2B5EF4-FFF2-40B4-BE49-F238E27FC236}">
                <a16:creationId xmlns:a16="http://schemas.microsoft.com/office/drawing/2014/main" id="{D9D6D15E-E17E-2374-E2B2-AACB515FAF14}"/>
              </a:ext>
            </a:extLst>
          </p:cNvPr>
          <p:cNvSpPr>
            <a:spLocks noGrp="1"/>
          </p:cNvSpPr>
          <p:nvPr>
            <p:ph sz="half" idx="1"/>
          </p:nvPr>
        </p:nvSpPr>
        <p:spPr/>
        <p:txBody>
          <a:bodyPr/>
          <a:lstStyle/>
          <a:p>
            <a:pPr>
              <a:lnSpc>
                <a:spcPct val="100000"/>
              </a:lnSpc>
              <a:spcBef>
                <a:spcPts val="600"/>
              </a:spcBef>
              <a:spcAft>
                <a:spcPts val="0"/>
              </a:spcAft>
            </a:pPr>
            <a:endParaRPr lang="en-US" dirty="0"/>
          </a:p>
          <a:p>
            <a:pPr>
              <a:lnSpc>
                <a:spcPct val="100000"/>
              </a:lnSpc>
              <a:spcBef>
                <a:spcPts val="600"/>
              </a:spcBef>
              <a:spcAft>
                <a:spcPts val="0"/>
              </a:spcAft>
            </a:pPr>
            <a:endParaRPr lang="en-US" dirty="0"/>
          </a:p>
        </p:txBody>
      </p:sp>
      <p:sp>
        <p:nvSpPr>
          <p:cNvPr id="20" name="Content Placeholder 19">
            <a:extLst>
              <a:ext uri="{FF2B5EF4-FFF2-40B4-BE49-F238E27FC236}">
                <a16:creationId xmlns:a16="http://schemas.microsoft.com/office/drawing/2014/main" id="{F0D127A9-606F-3CDE-646C-4DA90D0C35D2}"/>
              </a:ext>
            </a:extLst>
          </p:cNvPr>
          <p:cNvSpPr>
            <a:spLocks noGrp="1"/>
          </p:cNvSpPr>
          <p:nvPr>
            <p:ph sz="half" idx="2"/>
          </p:nvPr>
        </p:nvSpPr>
        <p:spPr>
          <a:xfrm>
            <a:off x="447184" y="1592264"/>
            <a:ext cx="5362210" cy="4608511"/>
          </a:xfrm>
        </p:spPr>
        <p:txBody>
          <a:bodyPr/>
          <a:lstStyle/>
          <a:p>
            <a:pPr>
              <a:spcBef>
                <a:spcPts val="600"/>
              </a:spcBef>
            </a:pPr>
            <a:r>
              <a:rPr lang="en-US" sz="1800" b="0" dirty="0"/>
              <a:t>The main change is the reduction of the operational field from 16 T to 14 T and energy from 100 TeV to 85 TeV.</a:t>
            </a:r>
          </a:p>
          <a:p>
            <a:pPr marL="350838" lvl="1" indent="-341313">
              <a:spcBef>
                <a:spcPts val="600"/>
              </a:spcBef>
              <a:buFont typeface="Arial" panose="020B0604020202020204" pitchFamily="34" charset="0"/>
              <a:buChar char="•"/>
            </a:pPr>
            <a:r>
              <a:rPr lang="en-US" b="0" dirty="0">
                <a:solidFill>
                  <a:schemeClr val="tx2"/>
                </a:solidFill>
              </a:rPr>
              <a:t>~50% reduced synchrotron radiation</a:t>
            </a:r>
            <a:endParaRPr lang="en-US" b="0" dirty="0"/>
          </a:p>
          <a:p>
            <a:pPr>
              <a:spcBef>
                <a:spcPts val="600"/>
              </a:spcBef>
            </a:pPr>
            <a:r>
              <a:rPr lang="en-US" sz="1800" b="0" dirty="0"/>
              <a:t>This provides a </a:t>
            </a:r>
            <a:r>
              <a:rPr lang="en-US" sz="1800" dirty="0">
                <a:solidFill>
                  <a:schemeClr val="tx1">
                    <a:lumMod val="60000"/>
                    <a:lumOff val="40000"/>
                  </a:schemeClr>
                </a:solidFill>
              </a:rPr>
              <a:t>consistent baseline with high confidence level based on HL-LHC</a:t>
            </a:r>
            <a:endParaRPr lang="en-US" sz="1800" b="0" dirty="0"/>
          </a:p>
          <a:p>
            <a:pPr marL="342900" indent="-342900">
              <a:spcBef>
                <a:spcPts val="600"/>
              </a:spcBef>
              <a:buFont typeface="Arial" panose="020B0604020202020204" pitchFamily="34" charset="0"/>
              <a:buChar char="•"/>
            </a:pPr>
            <a:r>
              <a:rPr lang="en-US" sz="1800" b="0" dirty="0">
                <a:solidFill>
                  <a:srgbClr val="00B050"/>
                </a:solidFill>
              </a:rPr>
              <a:t>Increased operational margins (from 14% to 20% </a:t>
            </a:r>
            <a:r>
              <a:rPr lang="en-US" sz="1800" b="0" dirty="0" err="1">
                <a:solidFill>
                  <a:srgbClr val="00B050"/>
                </a:solidFill>
              </a:rPr>
              <a:t>loadline</a:t>
            </a:r>
            <a:r>
              <a:rPr lang="en-US" sz="1800" b="0" dirty="0">
                <a:solidFill>
                  <a:srgbClr val="00B050"/>
                </a:solidFill>
              </a:rPr>
              <a:t> fraction)</a:t>
            </a:r>
          </a:p>
          <a:p>
            <a:pPr marL="342900" indent="-342900">
              <a:spcBef>
                <a:spcPts val="600"/>
              </a:spcBef>
              <a:buFont typeface="Arial" panose="020B0604020202020204" pitchFamily="34" charset="0"/>
              <a:buChar char="•"/>
            </a:pPr>
            <a:r>
              <a:rPr lang="en-US" sz="1800" b="0" dirty="0">
                <a:solidFill>
                  <a:srgbClr val="00B050"/>
                </a:solidFill>
              </a:rPr>
              <a:t>Reduced coil stress (from 200 MPa to 150 MPa)</a:t>
            </a:r>
          </a:p>
          <a:p>
            <a:pPr marL="342900" indent="-342900">
              <a:spcBef>
                <a:spcPts val="600"/>
              </a:spcBef>
              <a:buFont typeface="Arial" panose="020B0604020202020204" pitchFamily="34" charset="0"/>
              <a:buChar char="•"/>
            </a:pPr>
            <a:r>
              <a:rPr lang="en-US" sz="1800" b="0" dirty="0">
                <a:solidFill>
                  <a:srgbClr val="00B050"/>
                </a:solidFill>
              </a:rPr>
              <a:t>Baseline field is achievable with present state-of-the-art Nb</a:t>
            </a:r>
            <a:r>
              <a:rPr lang="en-US" sz="1800" b="0" baseline="-25000" dirty="0">
                <a:solidFill>
                  <a:srgbClr val="00B050"/>
                </a:solidFill>
              </a:rPr>
              <a:t>3</a:t>
            </a:r>
            <a:r>
              <a:rPr lang="en-US" sz="1800" b="0" dirty="0">
                <a:solidFill>
                  <a:srgbClr val="00B050"/>
                </a:solidFill>
              </a:rPr>
              <a:t>Sn conductor</a:t>
            </a:r>
          </a:p>
          <a:p>
            <a:pPr marL="342900" indent="-342900">
              <a:spcBef>
                <a:spcPts val="600"/>
              </a:spcBef>
              <a:buFont typeface="Arial" panose="020B0604020202020204" pitchFamily="34" charset="0"/>
              <a:buChar char="•"/>
            </a:pPr>
            <a:r>
              <a:rPr lang="en-US" sz="1800" b="0" dirty="0">
                <a:solidFill>
                  <a:srgbClr val="00B050"/>
                </a:solidFill>
              </a:rPr>
              <a:t>Open the possibility of hybrid Nb</a:t>
            </a:r>
            <a:r>
              <a:rPr lang="en-US" sz="1800" b="0" baseline="-25000" dirty="0">
                <a:solidFill>
                  <a:srgbClr val="00B050"/>
                </a:solidFill>
              </a:rPr>
              <a:t>3</a:t>
            </a:r>
            <a:r>
              <a:rPr lang="en-US" sz="1800" b="0" dirty="0">
                <a:solidFill>
                  <a:srgbClr val="00B050"/>
                </a:solidFill>
              </a:rPr>
              <a:t>Sn/Nb-Ti coils, leading to a 50% reduction of Nb</a:t>
            </a:r>
            <a:r>
              <a:rPr lang="en-US" sz="1800" b="0" baseline="-25000" dirty="0">
                <a:solidFill>
                  <a:srgbClr val="00B050"/>
                </a:solidFill>
              </a:rPr>
              <a:t>3</a:t>
            </a:r>
            <a:r>
              <a:rPr lang="en-US" sz="1800" b="0" dirty="0">
                <a:solidFill>
                  <a:srgbClr val="00B050"/>
                </a:solidFill>
              </a:rPr>
              <a:t>Sn mass</a:t>
            </a:r>
          </a:p>
        </p:txBody>
      </p:sp>
      <p:sp>
        <p:nvSpPr>
          <p:cNvPr id="6" name="Slide Number Placeholder 5">
            <a:extLst>
              <a:ext uri="{FF2B5EF4-FFF2-40B4-BE49-F238E27FC236}">
                <a16:creationId xmlns:a16="http://schemas.microsoft.com/office/drawing/2014/main" id="{F31809E0-C4DD-663A-AD51-B88E3632192A}"/>
              </a:ext>
            </a:extLst>
          </p:cNvPr>
          <p:cNvSpPr>
            <a:spLocks noGrp="1"/>
          </p:cNvSpPr>
          <p:nvPr>
            <p:ph type="sldNum" sz="quarter" idx="12"/>
          </p:nvPr>
        </p:nvSpPr>
        <p:spPr/>
        <p:txBody>
          <a:bodyPr/>
          <a:lstStyle/>
          <a:p>
            <a:fld id="{36B5EA5A-BC32-A742-B11B-8E7414D5B535}" type="slidenum">
              <a:rPr lang="en-US" smtClean="0"/>
              <a:pPr/>
              <a:t>7</a:t>
            </a:fld>
            <a:endParaRPr lang="en-US" dirty="0"/>
          </a:p>
        </p:txBody>
      </p:sp>
      <p:graphicFrame>
        <p:nvGraphicFramePr>
          <p:cNvPr id="7" name="Table 6">
            <a:extLst>
              <a:ext uri="{FF2B5EF4-FFF2-40B4-BE49-F238E27FC236}">
                <a16:creationId xmlns:a16="http://schemas.microsoft.com/office/drawing/2014/main" id="{F18AA954-1AE0-4A2D-9637-44018F7DF138}"/>
              </a:ext>
            </a:extLst>
          </p:cNvPr>
          <p:cNvGraphicFramePr>
            <a:graphicFrameLocks noGrp="1"/>
          </p:cNvGraphicFramePr>
          <p:nvPr>
            <p:extLst>
              <p:ext uri="{D42A27DB-BD31-4B8C-83A1-F6EECF244321}">
                <p14:modId xmlns:p14="http://schemas.microsoft.com/office/powerpoint/2010/main" val="3192216198"/>
              </p:ext>
            </p:extLst>
          </p:nvPr>
        </p:nvGraphicFramePr>
        <p:xfrm>
          <a:off x="6063758" y="1574350"/>
          <a:ext cx="5457681" cy="3255179"/>
        </p:xfrm>
        <a:graphic>
          <a:graphicData uri="http://schemas.openxmlformats.org/drawingml/2006/table">
            <a:tbl>
              <a:tblPr firstRow="1" firstCol="1" bandRow="1">
                <a:tableStyleId>{073A0DAA-6AF3-43AB-8588-CEC1D06C72B9}</a:tableStyleId>
              </a:tblPr>
              <a:tblGrid>
                <a:gridCol w="2159032">
                  <a:extLst>
                    <a:ext uri="{9D8B030D-6E8A-4147-A177-3AD203B41FA5}">
                      <a16:colId xmlns:a16="http://schemas.microsoft.com/office/drawing/2014/main" val="3987588276"/>
                    </a:ext>
                  </a:extLst>
                </a:gridCol>
                <a:gridCol w="967453">
                  <a:extLst>
                    <a:ext uri="{9D8B030D-6E8A-4147-A177-3AD203B41FA5}">
                      <a16:colId xmlns:a16="http://schemas.microsoft.com/office/drawing/2014/main" val="1079338822"/>
                    </a:ext>
                  </a:extLst>
                </a:gridCol>
                <a:gridCol w="1168603">
                  <a:extLst>
                    <a:ext uri="{9D8B030D-6E8A-4147-A177-3AD203B41FA5}">
                      <a16:colId xmlns:a16="http://schemas.microsoft.com/office/drawing/2014/main" val="4285420670"/>
                    </a:ext>
                  </a:extLst>
                </a:gridCol>
                <a:gridCol w="1162593">
                  <a:extLst>
                    <a:ext uri="{9D8B030D-6E8A-4147-A177-3AD203B41FA5}">
                      <a16:colId xmlns:a16="http://schemas.microsoft.com/office/drawing/2014/main" val="877044808"/>
                    </a:ext>
                  </a:extLst>
                </a:gridCol>
              </a:tblGrid>
              <a:tr h="396155">
                <a:tc>
                  <a:txBody>
                    <a:bodyPr/>
                    <a:lstStyle/>
                    <a:p>
                      <a:pPr marL="0" marR="0" algn="just">
                        <a:lnSpc>
                          <a:spcPct val="105000"/>
                        </a:lnSpc>
                      </a:pPr>
                      <a:r>
                        <a:rPr lang="en-US" sz="1600" b="0" dirty="0">
                          <a:effectLst/>
                        </a:rPr>
                        <a:t> </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 </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CDR 2019</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nchor="ctr"/>
                </a:tc>
                <a:tc>
                  <a:txBody>
                    <a:bodyPr/>
                    <a:lstStyle/>
                    <a:p>
                      <a:pPr marL="0" marR="0" algn="ctr">
                        <a:lnSpc>
                          <a:spcPct val="105000"/>
                        </a:lnSpc>
                      </a:pPr>
                      <a:r>
                        <a:rPr lang="en-US" sz="1600" b="0" dirty="0">
                          <a:effectLst/>
                        </a:rPr>
                        <a:t>2025</a:t>
                      </a:r>
                      <a:endParaRPr lang="en-US" sz="16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nchor="ctr"/>
                </a:tc>
                <a:extLst>
                  <a:ext uri="{0D108BD9-81ED-4DB2-BD59-A6C34878D82A}">
                    <a16:rowId xmlns:a16="http://schemas.microsoft.com/office/drawing/2014/main" val="596465727"/>
                  </a:ext>
                </a:extLst>
              </a:tr>
              <a:tr h="190952">
                <a:tc>
                  <a:txBody>
                    <a:bodyPr/>
                    <a:lstStyle/>
                    <a:p>
                      <a:pPr marL="0" marR="0" algn="just">
                        <a:lnSpc>
                          <a:spcPct val="105000"/>
                        </a:lnSpc>
                      </a:pPr>
                      <a:r>
                        <a:rPr lang="en-US" sz="1600" b="0">
                          <a:effectLst/>
                        </a:rPr>
                        <a:t>Dipole field </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(T)</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16.0</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1" dirty="0">
                          <a:solidFill>
                            <a:srgbClr val="009051"/>
                          </a:solidFill>
                          <a:effectLst/>
                        </a:rPr>
                        <a:t>14.0</a:t>
                      </a:r>
                      <a:endParaRPr lang="en-US" sz="2800" b="1" dirty="0">
                        <a:solidFill>
                          <a:srgbClr val="0090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3393888696"/>
                  </a:ext>
                </a:extLst>
              </a:tr>
              <a:tr h="190952">
                <a:tc>
                  <a:txBody>
                    <a:bodyPr/>
                    <a:lstStyle/>
                    <a:p>
                      <a:pPr marL="0" marR="0" algn="just">
                        <a:lnSpc>
                          <a:spcPct val="105000"/>
                        </a:lnSpc>
                      </a:pPr>
                      <a:r>
                        <a:rPr lang="en-US" sz="1600" b="0">
                          <a:effectLst/>
                        </a:rPr>
                        <a:t>Dipole aperture</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(mm)</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50</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50</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3179062781"/>
                  </a:ext>
                </a:extLst>
              </a:tr>
              <a:tr h="204182">
                <a:tc>
                  <a:txBody>
                    <a:bodyPr/>
                    <a:lstStyle/>
                    <a:p>
                      <a:pPr marL="0" marR="0" algn="l">
                        <a:lnSpc>
                          <a:spcPct val="105000"/>
                        </a:lnSpc>
                      </a:pPr>
                      <a:r>
                        <a:rPr lang="en-US" sz="1600" b="0" dirty="0">
                          <a:effectLst/>
                        </a:rPr>
                        <a:t>Magnetic length</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(m)</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14.3</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14.3</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977454849"/>
                  </a:ext>
                </a:extLst>
              </a:tr>
              <a:tr h="194453">
                <a:tc>
                  <a:txBody>
                    <a:bodyPr/>
                    <a:lstStyle/>
                    <a:p>
                      <a:pPr marL="0" marR="0" algn="just">
                        <a:lnSpc>
                          <a:spcPct val="105000"/>
                        </a:lnSpc>
                      </a:pPr>
                      <a:r>
                        <a:rPr lang="en-US" sz="1600" b="0" dirty="0">
                          <a:effectLst/>
                        </a:rPr>
                        <a:t>Operational temp</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(K)</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1.9</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1" dirty="0">
                          <a:solidFill>
                            <a:srgbClr val="009051"/>
                          </a:solidFill>
                          <a:effectLst/>
                        </a:rPr>
                        <a:t>1.9</a:t>
                      </a:r>
                      <a:endParaRPr lang="en-US" sz="2800" b="1" dirty="0">
                        <a:solidFill>
                          <a:srgbClr val="0090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3850494033"/>
                  </a:ext>
                </a:extLst>
              </a:tr>
              <a:tr h="190952">
                <a:tc>
                  <a:txBody>
                    <a:bodyPr/>
                    <a:lstStyle/>
                    <a:p>
                      <a:pPr marL="0" marR="0" algn="just">
                        <a:lnSpc>
                          <a:spcPct val="105000"/>
                        </a:lnSpc>
                      </a:pPr>
                      <a:r>
                        <a:rPr lang="en-US" sz="1600" b="0">
                          <a:effectLst/>
                        </a:rPr>
                        <a:t>Tunnel length</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(km)</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100</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90.7</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1683096760"/>
                  </a:ext>
                </a:extLst>
              </a:tr>
              <a:tr h="190952">
                <a:tc>
                  <a:txBody>
                    <a:bodyPr/>
                    <a:lstStyle/>
                    <a:p>
                      <a:pPr marL="0" marR="0" algn="just">
                        <a:lnSpc>
                          <a:spcPct val="105000"/>
                        </a:lnSpc>
                      </a:pPr>
                      <a:r>
                        <a:rPr lang="en-US" sz="1600" b="0">
                          <a:effectLst/>
                        </a:rPr>
                        <a:t>Arc length</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(km)</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82.0</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76.9</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2687037058"/>
                  </a:ext>
                </a:extLst>
              </a:tr>
              <a:tr h="190952">
                <a:tc>
                  <a:txBody>
                    <a:bodyPr/>
                    <a:lstStyle/>
                    <a:p>
                      <a:pPr marL="0" marR="0" algn="just">
                        <a:lnSpc>
                          <a:spcPct val="105000"/>
                        </a:lnSpc>
                      </a:pPr>
                      <a:r>
                        <a:rPr lang="en-US" sz="1600" b="0">
                          <a:effectLst/>
                        </a:rPr>
                        <a:t>Arc filling factor</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(1)</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0.80</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0.83</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3190405877"/>
                  </a:ext>
                </a:extLst>
              </a:tr>
              <a:tr h="190952">
                <a:tc>
                  <a:txBody>
                    <a:bodyPr/>
                    <a:lstStyle/>
                    <a:p>
                      <a:pPr marL="0" marR="0" algn="just">
                        <a:lnSpc>
                          <a:spcPct val="105000"/>
                        </a:lnSpc>
                      </a:pPr>
                      <a:r>
                        <a:rPr lang="en-US" sz="1600" b="0">
                          <a:effectLst/>
                        </a:rPr>
                        <a:t>Energy c.o.m.</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(TeV)</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50+50</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42.5+42.5</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115261010"/>
                  </a:ext>
                </a:extLst>
              </a:tr>
              <a:tr h="190952">
                <a:tc>
                  <a:txBody>
                    <a:bodyPr/>
                    <a:lstStyle/>
                    <a:p>
                      <a:pPr marL="0" marR="0" algn="just">
                        <a:lnSpc>
                          <a:spcPct val="105000"/>
                        </a:lnSpc>
                      </a:pPr>
                      <a:r>
                        <a:rPr lang="en-US" sz="1600" b="0" dirty="0" err="1">
                          <a:effectLst/>
                        </a:rPr>
                        <a:t>Loadline</a:t>
                      </a:r>
                      <a:r>
                        <a:rPr lang="en-US" sz="1600" b="0" dirty="0">
                          <a:effectLst/>
                        </a:rPr>
                        <a:t> fraction</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(1)</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0.86</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1" dirty="0">
                          <a:solidFill>
                            <a:srgbClr val="009051"/>
                          </a:solidFill>
                          <a:effectLst/>
                        </a:rPr>
                        <a:t>0.80</a:t>
                      </a:r>
                      <a:endParaRPr lang="en-US" sz="2800" b="1" dirty="0">
                        <a:solidFill>
                          <a:srgbClr val="0090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127990217"/>
                  </a:ext>
                </a:extLst>
              </a:tr>
              <a:tr h="208343">
                <a:tc>
                  <a:txBody>
                    <a:bodyPr/>
                    <a:lstStyle/>
                    <a:p>
                      <a:pPr marL="0" marR="0" algn="just">
                        <a:lnSpc>
                          <a:spcPct val="105000"/>
                        </a:lnSpc>
                      </a:pPr>
                      <a:r>
                        <a:rPr lang="en-US" sz="1600" b="0" i="1" dirty="0" err="1">
                          <a:effectLst/>
                        </a:rPr>
                        <a:t>J</a:t>
                      </a:r>
                      <a:r>
                        <a:rPr lang="en-US" sz="1600" b="0" baseline="-25000" dirty="0" err="1">
                          <a:effectLst/>
                        </a:rPr>
                        <a:t>c</a:t>
                      </a:r>
                      <a:r>
                        <a:rPr lang="en-US" sz="1600" b="0" dirty="0">
                          <a:effectLst/>
                        </a:rPr>
                        <a:t> at 16 T and 4.2 K</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(A/mm</a:t>
                      </a:r>
                      <a:r>
                        <a:rPr lang="en-US" sz="1600" b="0" baseline="30000" dirty="0">
                          <a:effectLst/>
                        </a:rPr>
                        <a:t>2</a:t>
                      </a:r>
                      <a:r>
                        <a:rPr lang="en-US" sz="1600" b="0" dirty="0">
                          <a:effectLst/>
                        </a:rPr>
                        <a:t>)</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1500</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1" dirty="0">
                          <a:solidFill>
                            <a:srgbClr val="009051"/>
                          </a:solidFill>
                          <a:effectLst/>
                        </a:rPr>
                        <a:t>1200</a:t>
                      </a:r>
                      <a:endParaRPr lang="en-US" sz="2800" b="1" dirty="0">
                        <a:solidFill>
                          <a:srgbClr val="0090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2097417322"/>
                  </a:ext>
                </a:extLst>
              </a:tr>
              <a:tr h="190952">
                <a:tc>
                  <a:txBody>
                    <a:bodyPr/>
                    <a:lstStyle/>
                    <a:p>
                      <a:pPr marL="0" marR="0" algn="just">
                        <a:lnSpc>
                          <a:spcPct val="105000"/>
                        </a:lnSpc>
                      </a:pPr>
                      <a:r>
                        <a:rPr lang="en-US" sz="1600" b="0" dirty="0">
                          <a:effectLst/>
                        </a:rPr>
                        <a:t># dipoles</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(1)</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4587</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4463</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2894064936"/>
                  </a:ext>
                </a:extLst>
              </a:tr>
              <a:tr h="190952">
                <a:tc>
                  <a:txBody>
                    <a:bodyPr/>
                    <a:lstStyle/>
                    <a:p>
                      <a:pPr marL="0" marR="0" algn="l">
                        <a:lnSpc>
                          <a:spcPct val="105000"/>
                        </a:lnSpc>
                      </a:pPr>
                      <a:r>
                        <a:rPr lang="en-US" sz="1600" b="0" dirty="0">
                          <a:effectLst/>
                        </a:rPr>
                        <a:t># quadrupoles</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(1)</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a:effectLst/>
                        </a:rPr>
                        <a:t>760</a:t>
                      </a:r>
                      <a:endParaRPr lang="en-US" sz="2800" b="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tc>
                  <a:txBody>
                    <a:bodyPr/>
                    <a:lstStyle/>
                    <a:p>
                      <a:pPr marL="0" marR="0" algn="ctr">
                        <a:lnSpc>
                          <a:spcPct val="105000"/>
                        </a:lnSpc>
                      </a:pPr>
                      <a:r>
                        <a:rPr lang="en-US" sz="1600" b="0" dirty="0">
                          <a:effectLst/>
                        </a:rPr>
                        <a:t>520</a:t>
                      </a:r>
                      <a:endParaRPr lang="en-US" sz="28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85759" marR="85759" marT="0" marB="0"/>
                </a:tc>
                <a:extLst>
                  <a:ext uri="{0D108BD9-81ED-4DB2-BD59-A6C34878D82A}">
                    <a16:rowId xmlns:a16="http://schemas.microsoft.com/office/drawing/2014/main" val="771146055"/>
                  </a:ext>
                </a:extLst>
              </a:tr>
            </a:tbl>
          </a:graphicData>
        </a:graphic>
      </p:graphicFrame>
      <p:pic>
        <p:nvPicPr>
          <p:cNvPr id="8" name="Content Placeholder 38" descr="A logo with blue text&#10;&#10;Description automatically generated">
            <a:extLst>
              <a:ext uri="{FF2B5EF4-FFF2-40B4-BE49-F238E27FC236}">
                <a16:creationId xmlns:a16="http://schemas.microsoft.com/office/drawing/2014/main" id="{3E91F98D-6CB0-91AE-193A-07E680B7B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9" name="TextBox 8">
            <a:extLst>
              <a:ext uri="{FF2B5EF4-FFF2-40B4-BE49-F238E27FC236}">
                <a16:creationId xmlns:a16="http://schemas.microsoft.com/office/drawing/2014/main" id="{6D349264-A4AC-6B05-60C8-99C12BA67A85}"/>
              </a:ext>
            </a:extLst>
          </p:cNvPr>
          <p:cNvSpPr txBox="1"/>
          <p:nvPr/>
        </p:nvSpPr>
        <p:spPr>
          <a:xfrm>
            <a:off x="6167440" y="4970882"/>
            <a:ext cx="5470344" cy="646331"/>
          </a:xfrm>
          <a:prstGeom prst="rect">
            <a:avLst/>
          </a:prstGeom>
          <a:noFill/>
        </p:spPr>
        <p:txBody>
          <a:bodyPr wrap="none" lIns="0" tIns="0" rIns="0" bIns="0" rtlCol="0">
            <a:spAutoFit/>
          </a:bodyPr>
          <a:lstStyle/>
          <a:p>
            <a:r>
              <a:rPr lang="fr-CH" sz="1400" dirty="0">
                <a:solidFill>
                  <a:srgbClr val="00B050"/>
                </a:solidFill>
                <a:latin typeface="Times" panose="02020603050405020304" pitchFamily="18" charset="0"/>
                <a:cs typeface="Times" panose="02020603050405020304" pitchFamily="18" charset="0"/>
              </a:rPr>
              <a:t>[E. </a:t>
            </a:r>
            <a:r>
              <a:rPr lang="fr-CH" sz="1400" dirty="0" err="1">
                <a:solidFill>
                  <a:srgbClr val="00B050"/>
                </a:solidFill>
                <a:latin typeface="Times" panose="02020603050405020304" pitchFamily="18" charset="0"/>
                <a:cs typeface="Times" panose="02020603050405020304" pitchFamily="18" charset="0"/>
              </a:rPr>
              <a:t>Todesco</a:t>
            </a:r>
            <a:r>
              <a:rPr lang="fr-CH" sz="1400" dirty="0">
                <a:solidFill>
                  <a:srgbClr val="00B050"/>
                </a:solidFill>
                <a:latin typeface="Times" panose="02020603050405020304" pitchFamily="18" charset="0"/>
                <a:cs typeface="Times" panose="02020603050405020304" pitchFamily="18" charset="0"/>
              </a:rPr>
              <a:t>, et al. FCC </a:t>
            </a:r>
            <a:r>
              <a:rPr lang="fr-CH" sz="1400" dirty="0" err="1">
                <a:solidFill>
                  <a:srgbClr val="00B050"/>
                </a:solidFill>
                <a:latin typeface="Times" panose="02020603050405020304" pitchFamily="18" charset="0"/>
                <a:cs typeface="Times" panose="02020603050405020304" pitchFamily="18" charset="0"/>
              </a:rPr>
              <a:t>week</a:t>
            </a:r>
            <a:r>
              <a:rPr lang="fr-CH" sz="1400" dirty="0">
                <a:solidFill>
                  <a:srgbClr val="00B050"/>
                </a:solidFill>
                <a:latin typeface="Times" panose="02020603050405020304" pitchFamily="18" charset="0"/>
                <a:cs typeface="Times" panose="02020603050405020304" pitchFamily="18" charset="0"/>
              </a:rPr>
              <a:t> 2025]</a:t>
            </a:r>
            <a:endParaRPr lang="en-US" sz="1400" dirty="0">
              <a:solidFill>
                <a:srgbClr val="00B050"/>
              </a:solidFill>
              <a:latin typeface="Times" panose="02020603050405020304" pitchFamily="18" charset="0"/>
            </a:endParaRPr>
          </a:p>
          <a:p>
            <a:r>
              <a:rPr lang="en-US" sz="1400" dirty="0">
                <a:solidFill>
                  <a:srgbClr val="00B050"/>
                </a:solidFill>
                <a:latin typeface="Times" panose="02020603050405020304" pitchFamily="18" charset="0"/>
              </a:rPr>
              <a:t>[M. Benedikt, F. Zimmermann, et al., FCC Feasibility Study Report, Vol. 3, </a:t>
            </a:r>
            <a:br>
              <a:rPr lang="en-US" sz="1400" dirty="0">
                <a:solidFill>
                  <a:srgbClr val="00B050"/>
                </a:solidFill>
                <a:latin typeface="Times" panose="02020603050405020304" pitchFamily="18" charset="0"/>
              </a:rPr>
            </a:br>
            <a:r>
              <a:rPr lang="en-US" sz="1400" dirty="0">
                <a:solidFill>
                  <a:srgbClr val="00B050"/>
                </a:solidFill>
                <a:latin typeface="Times" panose="02020603050405020304" pitchFamily="18" charset="0"/>
                <a:hlinkClick r:id="rId3">
                  <a:extLst>
                    <a:ext uri="{A12FA001-AC4F-418D-AE19-62706E023703}">
                      <ahyp:hlinkClr xmlns:ahyp="http://schemas.microsoft.com/office/drawing/2018/hyperlinkcolor" val="tx"/>
                    </a:ext>
                  </a:extLst>
                </a:hlinkClick>
              </a:rPr>
              <a:t>https://arxiv.org/abs/2505.00273</a:t>
            </a:r>
            <a:r>
              <a:rPr lang="en-US" sz="1400" dirty="0">
                <a:solidFill>
                  <a:srgbClr val="00B050"/>
                </a:solidFill>
                <a:latin typeface="Times" panose="02020603050405020304" pitchFamily="18" charset="0"/>
              </a:rPr>
              <a:t> ]</a:t>
            </a:r>
          </a:p>
        </p:txBody>
      </p:sp>
      <p:pic>
        <p:nvPicPr>
          <p:cNvPr id="10" name="Picture 9">
            <a:extLst>
              <a:ext uri="{FF2B5EF4-FFF2-40B4-BE49-F238E27FC236}">
                <a16:creationId xmlns:a16="http://schemas.microsoft.com/office/drawing/2014/main" id="{252BAFCD-3DD1-BF50-3B71-845C5DD865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6078" y="-3918"/>
            <a:ext cx="1098303" cy="1098303"/>
          </a:xfrm>
          <a:prstGeom prst="rect">
            <a:avLst/>
          </a:prstGeom>
        </p:spPr>
      </p:pic>
      <p:sp>
        <p:nvSpPr>
          <p:cNvPr id="12" name="Date Placeholder 3">
            <a:extLst>
              <a:ext uri="{FF2B5EF4-FFF2-40B4-BE49-F238E27FC236}">
                <a16:creationId xmlns:a16="http://schemas.microsoft.com/office/drawing/2014/main" id="{DA1777B6-1297-C9F3-3D98-24FBB562DC02}"/>
              </a:ext>
            </a:extLst>
          </p:cNvPr>
          <p:cNvSpPr>
            <a:spLocks noGrp="1"/>
          </p:cNvSpPr>
          <p:nvPr>
            <p:ph type="dt" sz="half" idx="10"/>
          </p:nvPr>
        </p:nvSpPr>
        <p:spPr>
          <a:xfrm>
            <a:off x="3416531" y="6378349"/>
            <a:ext cx="699857" cy="365125"/>
          </a:xfrm>
        </p:spPr>
        <p:txBody>
          <a:bodyPr/>
          <a:lstStyle/>
          <a:p>
            <a:r>
              <a:rPr lang="en-US" dirty="0"/>
              <a:t>23/06/2025</a:t>
            </a:r>
          </a:p>
        </p:txBody>
      </p:sp>
      <p:sp>
        <p:nvSpPr>
          <p:cNvPr id="13" name="Footer Placeholder 5">
            <a:extLst>
              <a:ext uri="{FF2B5EF4-FFF2-40B4-BE49-F238E27FC236}">
                <a16:creationId xmlns:a16="http://schemas.microsoft.com/office/drawing/2014/main" id="{17C2B258-C61D-66A5-5CDB-24D354B94B1B}"/>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Tree>
    <p:extLst>
      <p:ext uri="{BB962C8B-B14F-4D97-AF65-F5344CB8AC3E}">
        <p14:creationId xmlns:p14="http://schemas.microsoft.com/office/powerpoint/2010/main" val="152948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3B11ACC-A4E3-52A6-9350-7CDEB9051B47}"/>
              </a:ext>
            </a:extLst>
          </p:cNvPr>
          <p:cNvSpPr>
            <a:spLocks noGrp="1"/>
          </p:cNvSpPr>
          <p:nvPr>
            <p:ph idx="1"/>
          </p:nvPr>
        </p:nvSpPr>
        <p:spPr>
          <a:xfrm>
            <a:off x="407988" y="1484683"/>
            <a:ext cx="10554053" cy="4608512"/>
          </a:xfrm>
        </p:spPr>
        <p:txBody>
          <a:bodyPr/>
          <a:lstStyle/>
          <a:p>
            <a:pPr lvl="1">
              <a:spcBef>
                <a:spcPts val="0"/>
              </a:spcBef>
            </a:pPr>
            <a:r>
              <a:rPr lang="en-US" dirty="0">
                <a:solidFill>
                  <a:srgbClr val="C00000"/>
                </a:solidFill>
              </a:rPr>
              <a:t>Note the difference between operational field and maximum achieved field! HL-LHC short models systematically reached 13 T peak field but operate at 11.5 T peak field</a:t>
            </a:r>
          </a:p>
          <a:p>
            <a:pPr lvl="1">
              <a:spcBef>
                <a:spcPts val="0"/>
              </a:spcBef>
            </a:pPr>
            <a:r>
              <a:rPr lang="en-US" dirty="0"/>
              <a:t>With an eye on cost, length scaling, and industrialization, the primary goal is to:</a:t>
            </a:r>
            <a:endParaRPr lang="en-US" i="1" dirty="0"/>
          </a:p>
          <a:p>
            <a:pPr lvl="2">
              <a:spcBef>
                <a:spcPts val="0"/>
              </a:spcBef>
            </a:pPr>
            <a:r>
              <a:rPr lang="en-US" dirty="0">
                <a:solidFill>
                  <a:srgbClr val="00B050"/>
                </a:solidFill>
              </a:rPr>
              <a:t>Demonstrate the baseline parameters with short model magnets reaching 15-15.5 T</a:t>
            </a:r>
          </a:p>
          <a:p>
            <a:pPr lvl="2">
              <a:spcBef>
                <a:spcPts val="0"/>
              </a:spcBef>
            </a:pPr>
            <a:r>
              <a:rPr lang="en-US" dirty="0">
                <a:solidFill>
                  <a:srgbClr val="00B050"/>
                </a:solidFill>
              </a:rPr>
              <a:t>Down-select to one or two designs for further optimization and demonstration of reproducibility</a:t>
            </a:r>
          </a:p>
          <a:p>
            <a:pPr lvl="1">
              <a:spcBef>
                <a:spcPts val="0"/>
              </a:spcBef>
            </a:pPr>
            <a:endParaRPr lang="en-US" dirty="0">
              <a:solidFill>
                <a:srgbClr val="C00000"/>
              </a:solidFill>
            </a:endParaRPr>
          </a:p>
          <a:p>
            <a:pPr lvl="1">
              <a:spcBef>
                <a:spcPts val="0"/>
              </a:spcBef>
            </a:pPr>
            <a:endParaRPr lang="en-US" dirty="0">
              <a:solidFill>
                <a:srgbClr val="00B050"/>
              </a:solidFill>
            </a:endParaRPr>
          </a:p>
          <a:p>
            <a:pPr lvl="1">
              <a:spcBef>
                <a:spcPts val="0"/>
              </a:spcBef>
            </a:pPr>
            <a:endParaRPr lang="en-US" dirty="0">
              <a:solidFill>
                <a:srgbClr val="00B050"/>
              </a:solidFill>
            </a:endParaRPr>
          </a:p>
          <a:p>
            <a:pPr lvl="1">
              <a:spcBef>
                <a:spcPts val="0"/>
              </a:spcBef>
            </a:pPr>
            <a:endParaRPr lang="en-US" dirty="0">
              <a:solidFill>
                <a:srgbClr val="00B050"/>
              </a:solidFill>
            </a:endParaRPr>
          </a:p>
          <a:p>
            <a:pPr lvl="1">
              <a:spcBef>
                <a:spcPts val="0"/>
              </a:spcBef>
            </a:pPr>
            <a:endParaRPr lang="en-US" dirty="0">
              <a:solidFill>
                <a:srgbClr val="00B050"/>
              </a:solidFill>
            </a:endParaRPr>
          </a:p>
          <a:p>
            <a:pPr lvl="1">
              <a:spcBef>
                <a:spcPts val="0"/>
              </a:spcBef>
            </a:pPr>
            <a:endParaRPr lang="en-US" dirty="0">
              <a:solidFill>
                <a:srgbClr val="00B050"/>
              </a:solidFill>
            </a:endParaRPr>
          </a:p>
          <a:p>
            <a:pPr lvl="1">
              <a:spcBef>
                <a:spcPts val="0"/>
              </a:spcBef>
            </a:pPr>
            <a:endParaRPr lang="en-US" dirty="0">
              <a:solidFill>
                <a:srgbClr val="00B050"/>
              </a:solidFill>
            </a:endParaRPr>
          </a:p>
          <a:p>
            <a:pPr lvl="1">
              <a:spcBef>
                <a:spcPts val="0"/>
              </a:spcBef>
            </a:pPr>
            <a:endParaRPr lang="en-US" dirty="0">
              <a:solidFill>
                <a:srgbClr val="00B050"/>
              </a:solidFill>
            </a:endParaRPr>
          </a:p>
          <a:p>
            <a:pPr lvl="1">
              <a:spcBef>
                <a:spcPts val="0"/>
              </a:spcBef>
            </a:pPr>
            <a:endParaRPr lang="en-US" dirty="0">
              <a:solidFill>
                <a:srgbClr val="00B050"/>
              </a:solidFill>
            </a:endParaRPr>
          </a:p>
          <a:p>
            <a:pPr lvl="1">
              <a:spcBef>
                <a:spcPts val="0"/>
              </a:spcBef>
            </a:pPr>
            <a:r>
              <a:rPr lang="en-US" dirty="0">
                <a:solidFill>
                  <a:srgbClr val="00B050"/>
                </a:solidFill>
              </a:rPr>
              <a:t>These magnets are under construction; first tests will be in 2026 and 2027</a:t>
            </a:r>
          </a:p>
          <a:p>
            <a:pPr marL="0" lvl="1" indent="0">
              <a:spcBef>
                <a:spcPts val="0"/>
              </a:spcBef>
              <a:buNone/>
            </a:pPr>
            <a:endParaRPr lang="en-US" dirty="0">
              <a:solidFill>
                <a:srgbClr val="00B050"/>
              </a:solidFill>
            </a:endParaRPr>
          </a:p>
          <a:p>
            <a:pPr lvl="1">
              <a:spcBef>
                <a:spcPts val="0"/>
              </a:spcBef>
            </a:pPr>
            <a:endParaRPr lang="en-US" dirty="0">
              <a:solidFill>
                <a:srgbClr val="00B050"/>
              </a:solidFill>
            </a:endParaRPr>
          </a:p>
          <a:p>
            <a:pPr marL="0" lvl="1" indent="0">
              <a:spcBef>
                <a:spcPts val="0"/>
              </a:spcBef>
              <a:buNone/>
            </a:pPr>
            <a:endParaRPr lang="en-US" dirty="0">
              <a:solidFill>
                <a:srgbClr val="00B050"/>
              </a:solidFill>
            </a:endParaRPr>
          </a:p>
          <a:p>
            <a:endParaRPr lang="en-US" sz="2000" dirty="0"/>
          </a:p>
        </p:txBody>
      </p:sp>
      <p:sp>
        <p:nvSpPr>
          <p:cNvPr id="8" name="Title 7">
            <a:extLst>
              <a:ext uri="{FF2B5EF4-FFF2-40B4-BE49-F238E27FC236}">
                <a16:creationId xmlns:a16="http://schemas.microsoft.com/office/drawing/2014/main" id="{0DDBB862-D81E-A946-CC09-8D29741F2B8E}"/>
              </a:ext>
            </a:extLst>
          </p:cNvPr>
          <p:cNvSpPr>
            <a:spLocks noGrp="1"/>
          </p:cNvSpPr>
          <p:nvPr>
            <p:ph type="title"/>
          </p:nvPr>
        </p:nvSpPr>
        <p:spPr/>
        <p:txBody>
          <a:bodyPr/>
          <a:lstStyle/>
          <a:p>
            <a:r>
              <a:rPr lang="en-US" sz="3200" dirty="0"/>
              <a:t>Demonstration of Baseline Parameters</a:t>
            </a:r>
          </a:p>
        </p:txBody>
      </p:sp>
      <p:sp>
        <p:nvSpPr>
          <p:cNvPr id="7" name="Slide Number Placeholder 6">
            <a:extLst>
              <a:ext uri="{FF2B5EF4-FFF2-40B4-BE49-F238E27FC236}">
                <a16:creationId xmlns:a16="http://schemas.microsoft.com/office/drawing/2014/main" id="{68B82FBE-B0BB-FC80-3BDA-CF6F9ED0BC35}"/>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31" name="Content Placeholder 38" descr="A logo with blue text&#10;&#10;Description automatically generated">
            <a:extLst>
              <a:ext uri="{FF2B5EF4-FFF2-40B4-BE49-F238E27FC236}">
                <a16:creationId xmlns:a16="http://schemas.microsoft.com/office/drawing/2014/main" id="{A44423BD-8222-71AE-3690-3F42BF2B3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10" name="Date Placeholder 3">
            <a:extLst>
              <a:ext uri="{FF2B5EF4-FFF2-40B4-BE49-F238E27FC236}">
                <a16:creationId xmlns:a16="http://schemas.microsoft.com/office/drawing/2014/main" id="{0175A96F-14CF-4F9A-7247-F90CEF0D5F54}"/>
              </a:ext>
            </a:extLst>
          </p:cNvPr>
          <p:cNvSpPr>
            <a:spLocks noGrp="1"/>
          </p:cNvSpPr>
          <p:nvPr>
            <p:ph type="dt" sz="half" idx="10"/>
          </p:nvPr>
        </p:nvSpPr>
        <p:spPr>
          <a:xfrm>
            <a:off x="3416531" y="6378349"/>
            <a:ext cx="699857" cy="365125"/>
          </a:xfrm>
        </p:spPr>
        <p:txBody>
          <a:bodyPr/>
          <a:lstStyle/>
          <a:p>
            <a:r>
              <a:rPr lang="en-US" dirty="0"/>
              <a:t>23/06/2025</a:t>
            </a:r>
          </a:p>
        </p:txBody>
      </p:sp>
      <p:sp>
        <p:nvSpPr>
          <p:cNvPr id="11" name="Footer Placeholder 5">
            <a:extLst>
              <a:ext uri="{FF2B5EF4-FFF2-40B4-BE49-F238E27FC236}">
                <a16:creationId xmlns:a16="http://schemas.microsoft.com/office/drawing/2014/main" id="{4798152E-C01E-00E6-F61E-BFF639FB6351}"/>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grpSp>
        <p:nvGrpSpPr>
          <p:cNvPr id="47" name="Group 46">
            <a:extLst>
              <a:ext uri="{FF2B5EF4-FFF2-40B4-BE49-F238E27FC236}">
                <a16:creationId xmlns:a16="http://schemas.microsoft.com/office/drawing/2014/main" id="{E05904B1-DDA5-866E-596D-F847BAF7B095}"/>
              </a:ext>
            </a:extLst>
          </p:cNvPr>
          <p:cNvGrpSpPr/>
          <p:nvPr/>
        </p:nvGrpSpPr>
        <p:grpSpPr>
          <a:xfrm>
            <a:off x="1854978" y="3256723"/>
            <a:ext cx="7994364" cy="2239108"/>
            <a:chOff x="738819" y="2861534"/>
            <a:chExt cx="10378360" cy="2906831"/>
          </a:xfrm>
        </p:grpSpPr>
        <p:grpSp>
          <p:nvGrpSpPr>
            <p:cNvPr id="34" name="Group 33">
              <a:extLst>
                <a:ext uri="{FF2B5EF4-FFF2-40B4-BE49-F238E27FC236}">
                  <a16:creationId xmlns:a16="http://schemas.microsoft.com/office/drawing/2014/main" id="{EFEDDBA3-C831-2B26-381F-89E8E17B2D12}"/>
                </a:ext>
              </a:extLst>
            </p:cNvPr>
            <p:cNvGrpSpPr/>
            <p:nvPr/>
          </p:nvGrpSpPr>
          <p:grpSpPr>
            <a:xfrm>
              <a:off x="738819" y="2861534"/>
              <a:ext cx="10368727" cy="2906831"/>
              <a:chOff x="2228" y="3627241"/>
              <a:chExt cx="9159916" cy="2567946"/>
            </a:xfrm>
          </p:grpSpPr>
          <p:pic>
            <p:nvPicPr>
              <p:cNvPr id="35" name="Picture 34" descr="A blue circle with red and white circles&#10;&#10;AI-generated content may be incorrect.">
                <a:extLst>
                  <a:ext uri="{FF2B5EF4-FFF2-40B4-BE49-F238E27FC236}">
                    <a16:creationId xmlns:a16="http://schemas.microsoft.com/office/drawing/2014/main" id="{345A7C5B-C9D7-20BD-260B-C9A9E906D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8" y="3627241"/>
                <a:ext cx="7309413" cy="1882174"/>
              </a:xfrm>
              <a:prstGeom prst="rect">
                <a:avLst/>
              </a:prstGeom>
              <a:noFill/>
            </p:spPr>
          </p:pic>
          <p:pic>
            <p:nvPicPr>
              <p:cNvPr id="36" name="Picture 35">
                <a:extLst>
                  <a:ext uri="{FF2B5EF4-FFF2-40B4-BE49-F238E27FC236}">
                    <a16:creationId xmlns:a16="http://schemas.microsoft.com/office/drawing/2014/main" id="{841FB84B-5E76-A175-597B-95A818681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526" y="5510057"/>
                <a:ext cx="628337" cy="628337"/>
              </a:xfrm>
              <a:prstGeom prst="rect">
                <a:avLst/>
              </a:prstGeom>
            </p:spPr>
          </p:pic>
          <p:pic>
            <p:nvPicPr>
              <p:cNvPr id="37" name="Picture 36">
                <a:extLst>
                  <a:ext uri="{FF2B5EF4-FFF2-40B4-BE49-F238E27FC236}">
                    <a16:creationId xmlns:a16="http://schemas.microsoft.com/office/drawing/2014/main" id="{D40A50F7-CB7D-048D-4AEC-EA5B7E7A0B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0060" y="5536893"/>
                <a:ext cx="958507" cy="601501"/>
              </a:xfrm>
              <a:prstGeom prst="rect">
                <a:avLst/>
              </a:prstGeom>
            </p:spPr>
          </p:pic>
          <p:pic>
            <p:nvPicPr>
              <p:cNvPr id="38" name="Picture 37">
                <a:extLst>
                  <a:ext uri="{FF2B5EF4-FFF2-40B4-BE49-F238E27FC236}">
                    <a16:creationId xmlns:a16="http://schemas.microsoft.com/office/drawing/2014/main" id="{AC331296-1F9A-A24E-1AA2-825046454D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258" y="5523243"/>
                <a:ext cx="628337" cy="628337"/>
              </a:xfrm>
              <a:prstGeom prst="rect">
                <a:avLst/>
              </a:prstGeom>
            </p:spPr>
          </p:pic>
          <p:pic>
            <p:nvPicPr>
              <p:cNvPr id="39" name="Picture 38" descr="A red square with white text&#10;&#10;Description automatically generated">
                <a:extLst>
                  <a:ext uri="{FF2B5EF4-FFF2-40B4-BE49-F238E27FC236}">
                    <a16:creationId xmlns:a16="http://schemas.microsoft.com/office/drawing/2014/main" id="{A796559D-A56D-BA2D-1392-FEAAE562F8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7620" y="5453267"/>
                <a:ext cx="744532" cy="741920"/>
              </a:xfrm>
              <a:prstGeom prst="rect">
                <a:avLst/>
              </a:prstGeom>
            </p:spPr>
          </p:pic>
          <p:pic>
            <p:nvPicPr>
              <p:cNvPr id="40" name="Graphic 39">
                <a:extLst>
                  <a:ext uri="{FF2B5EF4-FFF2-40B4-BE49-F238E27FC236}">
                    <a16:creationId xmlns:a16="http://schemas.microsoft.com/office/drawing/2014/main" id="{71C44C6C-615D-1971-2246-257951711F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7246" y="5588431"/>
                <a:ext cx="1139678" cy="471591"/>
              </a:xfrm>
              <a:prstGeom prst="rect">
                <a:avLst/>
              </a:prstGeom>
            </p:spPr>
          </p:pic>
          <p:pic>
            <p:nvPicPr>
              <p:cNvPr id="41" name="Picture 40">
                <a:extLst>
                  <a:ext uri="{FF2B5EF4-FFF2-40B4-BE49-F238E27FC236}">
                    <a16:creationId xmlns:a16="http://schemas.microsoft.com/office/drawing/2014/main" id="{4D05A39B-4838-FDAE-7836-71BAA5E589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15645" y="5413238"/>
                <a:ext cx="1539461" cy="781949"/>
              </a:xfrm>
              <a:prstGeom prst="rect">
                <a:avLst/>
              </a:prstGeom>
            </p:spPr>
          </p:pic>
          <p:pic>
            <p:nvPicPr>
              <p:cNvPr id="42" name="Picture 41" descr="DAISY_ASC24_CrossSection_V2.jpg">
                <a:extLst>
                  <a:ext uri="{FF2B5EF4-FFF2-40B4-BE49-F238E27FC236}">
                    <a16:creationId xmlns:a16="http://schemas.microsoft.com/office/drawing/2014/main" id="{20F9832D-2059-3A74-4B1F-9F479CE50101}"/>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4636" b="97351" l="2640" r="97030">
                            <a14:foregroundMark x1="47525" y1="5960" x2="22442" y2="14570"/>
                            <a14:foregroundMark x1="22442" y1="14570" x2="5941" y2="37086"/>
                            <a14:foregroundMark x1="5941" y1="37086" x2="5281" y2="64238"/>
                            <a14:foregroundMark x1="5281" y1="64238" x2="21782" y2="87417"/>
                            <a14:foregroundMark x1="21782" y1="87417" x2="47525" y2="94371"/>
                            <a14:foregroundMark x1="47525" y1="94371" x2="74917" y2="89073"/>
                            <a14:foregroundMark x1="74917" y1="89073" x2="90759" y2="63907"/>
                            <a14:foregroundMark x1="90759" y1="63907" x2="95380" y2="36755"/>
                            <a14:foregroundMark x1="95380" y1="36755" x2="79538" y2="15894"/>
                            <a14:foregroundMark x1="79538" y1="15894" x2="56106" y2="4636"/>
                            <a14:foregroundMark x1="56106" y1="4636" x2="40924" y2="4636"/>
                            <a14:foregroundMark x1="3630" y1="36093" x2="3630" y2="62914"/>
                            <a14:foregroundMark x1="3630" y1="62914" x2="7591" y2="33444"/>
                            <a14:foregroundMark x1="7591" y1="33444" x2="3630" y2="60596"/>
                            <a14:foregroundMark x1="3630" y1="60596" x2="5281" y2="70199"/>
                            <a14:foregroundMark x1="30693" y1="96026" x2="57756" y2="95033"/>
                            <a14:foregroundMark x1="57756" y1="95033" x2="31023" y2="92384"/>
                            <a14:foregroundMark x1="31023" y1="92384" x2="59736" y2="98013"/>
                            <a14:foregroundMark x1="59736" y1="98013" x2="67987" y2="93709"/>
                            <a14:foregroundMark x1="92739" y1="63907" x2="91419" y2="37086"/>
                            <a14:foregroundMark x1="91419" y1="37086" x2="95710" y2="64238"/>
                            <a14:foregroundMark x1="95710" y1="64238" x2="94389" y2="38411"/>
                            <a14:foregroundMark x1="94389" y1="38411" x2="91419" y2="31126"/>
                            <a14:foregroundMark x1="95710" y1="45364" x2="97030" y2="62914"/>
                          </a14:backgroundRemoval>
                        </a14:imgEffect>
                      </a14:imgLayer>
                    </a14:imgProps>
                  </a:ext>
                  <a:ext uri="{28A0092B-C50C-407E-A947-70E740481C1C}">
                    <a14:useLocalDpi xmlns:a14="http://schemas.microsoft.com/office/drawing/2010/main"/>
                  </a:ext>
                </a:extLst>
              </a:blip>
              <a:stretch>
                <a:fillRect/>
              </a:stretch>
            </p:blipFill>
            <p:spPr>
              <a:xfrm>
                <a:off x="7311641" y="3656346"/>
                <a:ext cx="1850503" cy="1838880"/>
              </a:xfrm>
              <a:prstGeom prst="rect">
                <a:avLst/>
              </a:prstGeom>
            </p:spPr>
          </p:pic>
          <p:sp>
            <p:nvSpPr>
              <p:cNvPr id="43" name="Oval 42">
                <a:extLst>
                  <a:ext uri="{FF2B5EF4-FFF2-40B4-BE49-F238E27FC236}">
                    <a16:creationId xmlns:a16="http://schemas.microsoft.com/office/drawing/2014/main" id="{7C7CDD3E-0FA4-EAB3-6C86-CC31A8560F5F}"/>
                  </a:ext>
                </a:extLst>
              </p:cNvPr>
              <p:cNvSpPr/>
              <p:nvPr/>
            </p:nvSpPr>
            <p:spPr>
              <a:xfrm>
                <a:off x="7380163" y="3737138"/>
                <a:ext cx="1691640" cy="1691640"/>
              </a:xfrm>
              <a:prstGeom prst="ellipse">
                <a:avLst/>
              </a:prstGeom>
              <a:noFill/>
              <a:ln w="120650">
                <a:solidFill>
                  <a:srgbClr val="A5A5A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5" name="Picture 44" descr="A blue and red circular object&#10;&#10;AI-generated content may be incorrect.">
              <a:extLst>
                <a:ext uri="{FF2B5EF4-FFF2-40B4-BE49-F238E27FC236}">
                  <a16:creationId xmlns:a16="http://schemas.microsoft.com/office/drawing/2014/main" id="{659B03EE-5ADD-B2BA-3ECB-29F900841A1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87713" y="2878438"/>
              <a:ext cx="2129466" cy="2123383"/>
            </a:xfrm>
            <a:prstGeom prst="rect">
              <a:avLst/>
            </a:prstGeom>
          </p:spPr>
        </p:pic>
        <p:sp>
          <p:nvSpPr>
            <p:cNvPr id="46" name="Oval 45">
              <a:extLst>
                <a:ext uri="{FF2B5EF4-FFF2-40B4-BE49-F238E27FC236}">
                  <a16:creationId xmlns:a16="http://schemas.microsoft.com/office/drawing/2014/main" id="{A82EA0B2-921C-500A-54B5-3A46433E58A3}"/>
                </a:ext>
              </a:extLst>
            </p:cNvPr>
            <p:cNvSpPr/>
            <p:nvPr/>
          </p:nvSpPr>
          <p:spPr>
            <a:xfrm>
              <a:off x="9103249" y="2986900"/>
              <a:ext cx="1920367" cy="1920367"/>
            </a:xfrm>
            <a:prstGeom prst="ellipse">
              <a:avLst/>
            </a:prstGeom>
            <a:noFill/>
            <a:ln w="127000">
              <a:solidFill>
                <a:srgbClr val="A5A5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157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3A34-DCE0-F2F3-06C7-ABBA213BDBC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27DE84F-1C33-B25B-DFFA-DFBA3585228D}"/>
              </a:ext>
            </a:extLst>
          </p:cNvPr>
          <p:cNvSpPr>
            <a:spLocks noGrp="1"/>
          </p:cNvSpPr>
          <p:nvPr>
            <p:ph idx="1"/>
          </p:nvPr>
        </p:nvSpPr>
        <p:spPr>
          <a:xfrm>
            <a:off x="407987" y="1284270"/>
            <a:ext cx="11376025" cy="4608512"/>
          </a:xfrm>
        </p:spPr>
        <p:txBody>
          <a:bodyPr/>
          <a:lstStyle/>
          <a:p>
            <a:pPr marL="36576">
              <a:spcBef>
                <a:spcPts val="0"/>
              </a:spcBef>
            </a:pPr>
            <a:r>
              <a:rPr lang="en-US" sz="1800" dirty="0"/>
              <a:t>Demonstrators: magnets not having all features of a short model, but proving a part of the technology</a:t>
            </a:r>
            <a:endParaRPr lang="en-US" sz="1800" i="1" dirty="0"/>
          </a:p>
          <a:p>
            <a:pPr lvl="1">
              <a:spcBef>
                <a:spcPts val="0"/>
              </a:spcBef>
            </a:pPr>
            <a:r>
              <a:rPr lang="en-US" dirty="0">
                <a:solidFill>
                  <a:srgbClr val="00B050"/>
                </a:solidFill>
              </a:rPr>
              <a:t>RMM, based on block design, 50 mm aperture, but without flared ends, and very large coil, </a:t>
            </a:r>
            <a:br>
              <a:rPr lang="en-US" dirty="0">
                <a:solidFill>
                  <a:srgbClr val="00B050"/>
                </a:solidFill>
              </a:rPr>
            </a:br>
            <a:r>
              <a:rPr lang="en-US" dirty="0">
                <a:solidFill>
                  <a:srgbClr val="00B050"/>
                </a:solidFill>
              </a:rPr>
              <a:t>achieved fields of 16-17 T.</a:t>
            </a:r>
          </a:p>
          <a:p>
            <a:pPr lvl="1">
              <a:spcBef>
                <a:spcPts val="0"/>
              </a:spcBef>
            </a:pPr>
            <a:r>
              <a:rPr lang="en-US" dirty="0" err="1">
                <a:solidFill>
                  <a:srgbClr val="00B050"/>
                </a:solidFill>
              </a:rPr>
              <a:t>subSMCC</a:t>
            </a:r>
            <a:r>
              <a:rPr lang="en-US" dirty="0">
                <a:solidFill>
                  <a:srgbClr val="00B050"/>
                </a:solidFill>
              </a:rPr>
              <a:t>, demonstrates novel concepts (stress managed common coil), reached 5 T central field.</a:t>
            </a:r>
          </a:p>
          <a:p>
            <a:endParaRPr lang="en-US" sz="2000" dirty="0"/>
          </a:p>
        </p:txBody>
      </p:sp>
      <p:sp>
        <p:nvSpPr>
          <p:cNvPr id="8" name="Title 7">
            <a:extLst>
              <a:ext uri="{FF2B5EF4-FFF2-40B4-BE49-F238E27FC236}">
                <a16:creationId xmlns:a16="http://schemas.microsoft.com/office/drawing/2014/main" id="{EF687A8A-4B4A-DBDD-984B-2000A288F27F}"/>
              </a:ext>
            </a:extLst>
          </p:cNvPr>
          <p:cNvSpPr>
            <a:spLocks noGrp="1"/>
          </p:cNvSpPr>
          <p:nvPr>
            <p:ph type="title"/>
          </p:nvPr>
        </p:nvSpPr>
        <p:spPr>
          <a:xfrm>
            <a:off x="407988" y="360146"/>
            <a:ext cx="11376025" cy="1065742"/>
          </a:xfrm>
        </p:spPr>
        <p:txBody>
          <a:bodyPr/>
          <a:lstStyle/>
          <a:p>
            <a:r>
              <a:rPr lang="en-US" sz="2800" dirty="0"/>
              <a:t>What has been achieved with demonstrators</a:t>
            </a:r>
          </a:p>
        </p:txBody>
      </p:sp>
      <p:sp>
        <p:nvSpPr>
          <p:cNvPr id="7" name="Slide Number Placeholder 6">
            <a:extLst>
              <a:ext uri="{FF2B5EF4-FFF2-40B4-BE49-F238E27FC236}">
                <a16:creationId xmlns:a16="http://schemas.microsoft.com/office/drawing/2014/main" id="{4BEF98EC-0CB6-98D4-4B10-DE0ACEAAF16C}"/>
              </a:ext>
            </a:extLst>
          </p:cNvPr>
          <p:cNvSpPr>
            <a:spLocks noGrp="1"/>
          </p:cNvSpPr>
          <p:nvPr>
            <p:ph type="sldNum" sz="quarter" idx="12"/>
          </p:nvPr>
        </p:nvSpPr>
        <p:spPr/>
        <p:txBody>
          <a:bodyPr/>
          <a:lstStyle/>
          <a:p>
            <a:fld id="{36B5EA5A-BC32-A742-B11B-8E7414D5B535}" type="slidenum">
              <a:rPr lang="en-US" smtClean="0"/>
              <a:pPr/>
              <a:t>9</a:t>
            </a:fld>
            <a:endParaRPr lang="en-US" dirty="0"/>
          </a:p>
        </p:txBody>
      </p:sp>
      <p:pic>
        <p:nvPicPr>
          <p:cNvPr id="31" name="Content Placeholder 38" descr="A logo with blue text&#10;&#10;Description automatically generated">
            <a:extLst>
              <a:ext uri="{FF2B5EF4-FFF2-40B4-BE49-F238E27FC236}">
                <a16:creationId xmlns:a16="http://schemas.microsoft.com/office/drawing/2014/main" id="{2EDD23BC-4E55-887A-DFCA-E084EB5986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0395" y="0"/>
            <a:ext cx="2731605" cy="1097631"/>
          </a:xfrm>
          <a:prstGeom prst="rect">
            <a:avLst/>
          </a:prstGeom>
        </p:spPr>
      </p:pic>
      <p:sp>
        <p:nvSpPr>
          <p:cNvPr id="10" name="Date Placeholder 3">
            <a:extLst>
              <a:ext uri="{FF2B5EF4-FFF2-40B4-BE49-F238E27FC236}">
                <a16:creationId xmlns:a16="http://schemas.microsoft.com/office/drawing/2014/main" id="{0321B3C7-C549-6E08-5D2C-0E6606B052FC}"/>
              </a:ext>
            </a:extLst>
          </p:cNvPr>
          <p:cNvSpPr>
            <a:spLocks noGrp="1"/>
          </p:cNvSpPr>
          <p:nvPr>
            <p:ph type="dt" sz="half" idx="10"/>
          </p:nvPr>
        </p:nvSpPr>
        <p:spPr>
          <a:xfrm>
            <a:off x="3416531" y="6378349"/>
            <a:ext cx="699857" cy="365125"/>
          </a:xfrm>
        </p:spPr>
        <p:txBody>
          <a:bodyPr/>
          <a:lstStyle/>
          <a:p>
            <a:r>
              <a:rPr lang="en-US" dirty="0"/>
              <a:t>23/06/2025</a:t>
            </a:r>
          </a:p>
        </p:txBody>
      </p:sp>
      <p:sp>
        <p:nvSpPr>
          <p:cNvPr id="11" name="Footer Placeholder 5">
            <a:extLst>
              <a:ext uri="{FF2B5EF4-FFF2-40B4-BE49-F238E27FC236}">
                <a16:creationId xmlns:a16="http://schemas.microsoft.com/office/drawing/2014/main" id="{8DC315E3-5CA6-EF77-4CB3-5782EABFA823}"/>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pic>
        <p:nvPicPr>
          <p:cNvPr id="2" name="Picture 1">
            <a:extLst>
              <a:ext uri="{FF2B5EF4-FFF2-40B4-BE49-F238E27FC236}">
                <a16:creationId xmlns:a16="http://schemas.microsoft.com/office/drawing/2014/main" id="{B4071803-CE27-12CF-A0CF-ADADC5FC8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3634" y="2716312"/>
            <a:ext cx="4549603" cy="2820755"/>
          </a:xfrm>
          <a:prstGeom prst="rect">
            <a:avLst/>
          </a:prstGeom>
        </p:spPr>
      </p:pic>
      <p:pic>
        <p:nvPicPr>
          <p:cNvPr id="16" name="Picture 15" descr="A person working on a machine&#10;&#10;AI-generated content may be incorrect.">
            <a:extLst>
              <a:ext uri="{FF2B5EF4-FFF2-40B4-BE49-F238E27FC236}">
                <a16:creationId xmlns:a16="http://schemas.microsoft.com/office/drawing/2014/main" id="{45433916-4DFF-E398-550C-2402593032C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99255" y="2713698"/>
            <a:ext cx="2225647" cy="1721837"/>
          </a:xfrm>
          <a:prstGeom prst="rect">
            <a:avLst/>
          </a:prstGeom>
        </p:spPr>
      </p:pic>
      <p:sp>
        <p:nvSpPr>
          <p:cNvPr id="18" name="TextBox 17">
            <a:extLst>
              <a:ext uri="{FF2B5EF4-FFF2-40B4-BE49-F238E27FC236}">
                <a16:creationId xmlns:a16="http://schemas.microsoft.com/office/drawing/2014/main" id="{A0094A21-222E-6F72-1171-2585E5C16080}"/>
              </a:ext>
            </a:extLst>
          </p:cNvPr>
          <p:cNvSpPr txBox="1"/>
          <p:nvPr/>
        </p:nvSpPr>
        <p:spPr>
          <a:xfrm>
            <a:off x="2723400" y="5986577"/>
            <a:ext cx="5923225" cy="184666"/>
          </a:xfrm>
          <a:prstGeom prst="rect">
            <a:avLst/>
          </a:prstGeom>
          <a:noFill/>
        </p:spPr>
        <p:txBody>
          <a:bodyPr wrap="none" lIns="0" tIns="0" rIns="0" bIns="0" rtlCol="0">
            <a:spAutoFit/>
          </a:bodyPr>
          <a:lstStyle/>
          <a:p>
            <a:r>
              <a:rPr lang="fr-CH" sz="1200" dirty="0">
                <a:latin typeface="Times" panose="02020603050405020304" pitchFamily="18" charset="0"/>
              </a:rPr>
              <a:t>More info: [</a:t>
            </a:r>
            <a:r>
              <a:rPr lang="fr-CH" sz="1200" dirty="0">
                <a:solidFill>
                  <a:srgbClr val="00B050"/>
                </a:solidFill>
                <a:latin typeface="Times" panose="02020603050405020304" pitchFamily="18" charset="0"/>
                <a:hlinkClick r:id="rId5">
                  <a:extLst>
                    <a:ext uri="{A12FA001-AC4F-418D-AE19-62706E023703}">
                      <ahyp:hlinkClr xmlns:ahyp="http://schemas.microsoft.com/office/drawing/2018/hyperlinkcolor" val="tx"/>
                    </a:ext>
                  </a:extLst>
                </a:hlinkClick>
              </a:rPr>
              <a:t>https://hfm.web.cern.ch/news/cern/rmm-demonstrator-gets-close-17-t-50-mm-bore</a:t>
            </a:r>
            <a:r>
              <a:rPr lang="fr-CH" sz="1200" dirty="0">
                <a:solidFill>
                  <a:srgbClr val="00B050"/>
                </a:solidFill>
                <a:latin typeface="Times" panose="02020603050405020304" pitchFamily="18" charset="0"/>
              </a:rPr>
              <a:t>]</a:t>
            </a:r>
            <a:endParaRPr lang="en-US" sz="1200" dirty="0"/>
          </a:p>
        </p:txBody>
      </p:sp>
      <p:pic>
        <p:nvPicPr>
          <p:cNvPr id="19" name="Picture 18">
            <a:extLst>
              <a:ext uri="{FF2B5EF4-FFF2-40B4-BE49-F238E27FC236}">
                <a16:creationId xmlns:a16="http://schemas.microsoft.com/office/drawing/2014/main" id="{3D55B758-EB63-5234-9369-FB02AD9060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255" y="4555925"/>
            <a:ext cx="790287" cy="790287"/>
          </a:xfrm>
          <a:prstGeom prst="rect">
            <a:avLst/>
          </a:prstGeom>
        </p:spPr>
      </p:pic>
      <p:sp>
        <p:nvSpPr>
          <p:cNvPr id="20" name="TextBox 19">
            <a:extLst>
              <a:ext uri="{FF2B5EF4-FFF2-40B4-BE49-F238E27FC236}">
                <a16:creationId xmlns:a16="http://schemas.microsoft.com/office/drawing/2014/main" id="{AB4D9DAD-4DDC-4C36-70A9-2123D04EEC7C}"/>
              </a:ext>
            </a:extLst>
          </p:cNvPr>
          <p:cNvSpPr txBox="1"/>
          <p:nvPr/>
        </p:nvSpPr>
        <p:spPr>
          <a:xfrm>
            <a:off x="3198555" y="5616496"/>
            <a:ext cx="3600345" cy="169277"/>
          </a:xfrm>
          <a:prstGeom prst="rect">
            <a:avLst/>
          </a:prstGeom>
          <a:noFill/>
        </p:spPr>
        <p:txBody>
          <a:bodyPr wrap="none" lIns="0" tIns="0" rIns="0" bIns="0" rtlCol="0">
            <a:spAutoFit/>
          </a:bodyPr>
          <a:lstStyle/>
          <a:p>
            <a:pPr algn="l"/>
            <a:r>
              <a:rPr lang="en-US" sz="1100" i="1" dirty="0"/>
              <a:t>Work launched by D. Tommasini, WP Leader  J.-C. Perez</a:t>
            </a:r>
          </a:p>
        </p:txBody>
      </p:sp>
      <p:pic>
        <p:nvPicPr>
          <p:cNvPr id="3" name="Picture 14" descr="A graph with numbers and symbols&#10;&#10;Description automatically generated with medium confidence">
            <a:extLst>
              <a:ext uri="{FF2B5EF4-FFF2-40B4-BE49-F238E27FC236}">
                <a16:creationId xmlns:a16="http://schemas.microsoft.com/office/drawing/2014/main" id="{714F5893-0A97-C463-559A-B25876FB9B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1566" y="2718957"/>
            <a:ext cx="4030322" cy="2528960"/>
          </a:xfrm>
          <a:prstGeom prst="rect">
            <a:avLst/>
          </a:prstGeom>
        </p:spPr>
      </p:pic>
      <p:sp>
        <p:nvSpPr>
          <p:cNvPr id="4" name="TextBox 19">
            <a:extLst>
              <a:ext uri="{FF2B5EF4-FFF2-40B4-BE49-F238E27FC236}">
                <a16:creationId xmlns:a16="http://schemas.microsoft.com/office/drawing/2014/main" id="{3485B272-16AF-53D2-5DF3-3CB61F5DBB23}"/>
              </a:ext>
            </a:extLst>
          </p:cNvPr>
          <p:cNvSpPr txBox="1"/>
          <p:nvPr/>
        </p:nvSpPr>
        <p:spPr>
          <a:xfrm>
            <a:off x="8993446" y="5460522"/>
            <a:ext cx="1485984" cy="169277"/>
          </a:xfrm>
          <a:prstGeom prst="rect">
            <a:avLst/>
          </a:prstGeom>
          <a:noFill/>
        </p:spPr>
        <p:txBody>
          <a:bodyPr wrap="none" lIns="0" tIns="0" rIns="0" bIns="0" rtlCol="0">
            <a:spAutoFit/>
          </a:bodyPr>
          <a:lstStyle/>
          <a:p>
            <a:pPr algn="l"/>
            <a:r>
              <a:rPr lang="en-US" sz="1100" i="1" dirty="0"/>
              <a:t>WP Leader  D. Araujo, </a:t>
            </a:r>
          </a:p>
        </p:txBody>
      </p:sp>
      <p:cxnSp>
        <p:nvCxnSpPr>
          <p:cNvPr id="12" name="Connecteur droit avec flèche 11">
            <a:extLst>
              <a:ext uri="{FF2B5EF4-FFF2-40B4-BE49-F238E27FC236}">
                <a16:creationId xmlns:a16="http://schemas.microsoft.com/office/drawing/2014/main" id="{954442FD-0F3D-9617-581D-AABF67A5AB19}"/>
              </a:ext>
            </a:extLst>
          </p:cNvPr>
          <p:cNvCxnSpPr/>
          <p:nvPr/>
        </p:nvCxnSpPr>
        <p:spPr>
          <a:xfrm>
            <a:off x="7780078" y="3202095"/>
            <a:ext cx="375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EC2EBD4D-F3FE-DC31-3929-0B0B50347AEE}"/>
              </a:ext>
            </a:extLst>
          </p:cNvPr>
          <p:cNvSpPr txBox="1"/>
          <p:nvPr/>
        </p:nvSpPr>
        <p:spPr>
          <a:xfrm>
            <a:off x="7847844" y="3015936"/>
            <a:ext cx="192360" cy="169277"/>
          </a:xfrm>
          <a:prstGeom prst="rect">
            <a:avLst/>
          </a:prstGeom>
          <a:noFill/>
        </p:spPr>
        <p:txBody>
          <a:bodyPr wrap="none" lIns="0" tIns="0" rIns="0" bIns="0" rtlCol="0">
            <a:spAutoFit/>
          </a:bodyPr>
          <a:lstStyle/>
          <a:p>
            <a:pPr algn="l"/>
            <a:r>
              <a:rPr lang="fr-FR" sz="1100" dirty="0">
                <a:latin typeface="Times New Roman" panose="02020603050405020304" pitchFamily="18" charset="0"/>
                <a:cs typeface="Times New Roman" panose="02020603050405020304" pitchFamily="18" charset="0"/>
              </a:rPr>
              <a:t>5 </a:t>
            </a:r>
            <a:r>
              <a:rPr lang="fr-FR" sz="1100" dirty="0" err="1">
                <a:latin typeface="Times New Roman" panose="02020603050405020304" pitchFamily="18" charset="0"/>
                <a:cs typeface="Times New Roman" panose="02020603050405020304" pitchFamily="18" charset="0"/>
              </a:rPr>
              <a:t>T</a:t>
            </a:r>
            <a:endParaRPr lang="fr-FR" sz="1100" dirty="0">
              <a:latin typeface="Times New Roman" panose="02020603050405020304" pitchFamily="18" charset="0"/>
              <a:cs typeface="Times New Roman" panose="02020603050405020304" pitchFamily="18" charset="0"/>
            </a:endParaRPr>
          </a:p>
        </p:txBody>
      </p:sp>
      <p:pic>
        <p:nvPicPr>
          <p:cNvPr id="6" name="Picture 5" descr="A black and white logo&#10;&#10;AI-generated content may be incorrect.">
            <a:extLst>
              <a:ext uri="{FF2B5EF4-FFF2-40B4-BE49-F238E27FC236}">
                <a16:creationId xmlns:a16="http://schemas.microsoft.com/office/drawing/2014/main" id="{CE2C7434-FC98-3887-C2AF-D29294BAB0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19347" y="3431547"/>
            <a:ext cx="982540" cy="454479"/>
          </a:xfrm>
          <a:prstGeom prst="rect">
            <a:avLst/>
          </a:prstGeom>
        </p:spPr>
      </p:pic>
      <p:pic>
        <p:nvPicPr>
          <p:cNvPr id="14" name="Picture 13" descr="A machine with wires and cables&#10;&#10;Description automatically generated">
            <a:extLst>
              <a:ext uri="{FF2B5EF4-FFF2-40B4-BE49-F238E27FC236}">
                <a16:creationId xmlns:a16="http://schemas.microsoft.com/office/drawing/2014/main" id="{446A0DBB-FA35-A9BB-8033-CC16DC8943A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748323" y="3951688"/>
            <a:ext cx="953564" cy="518428"/>
          </a:xfrm>
          <a:prstGeom prst="rect">
            <a:avLst/>
          </a:prstGeom>
        </p:spPr>
      </p:pic>
    </p:spTree>
    <p:extLst>
      <p:ext uri="{BB962C8B-B14F-4D97-AF65-F5344CB8AC3E}">
        <p14:creationId xmlns:p14="http://schemas.microsoft.com/office/powerpoint/2010/main" val="3752305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ID" val=" 27"/>
</p:tagLst>
</file>

<file path=ppt/tags/tag2.xml><?xml version="1.0" encoding="utf-8"?>
<p:tagLst xmlns:a="http://schemas.openxmlformats.org/drawingml/2006/main" xmlns:r="http://schemas.openxmlformats.org/officeDocument/2006/relationships" xmlns:p="http://schemas.openxmlformats.org/presentationml/2006/main">
  <p:tag name="SHAPEID" val=" 27"/>
</p:tagLst>
</file>

<file path=ppt/tags/tag3.xml><?xml version="1.0" encoding="utf-8"?>
<p:tagLst xmlns:a="http://schemas.openxmlformats.org/drawingml/2006/main" xmlns:r="http://schemas.openxmlformats.org/officeDocument/2006/relationships" xmlns:p="http://schemas.openxmlformats.org/presentationml/2006/main">
  <p:tag name="SHAPEID" val=" 27"/>
</p:tagLst>
</file>

<file path=ppt/tags/tag4.xml><?xml version="1.0" encoding="utf-8"?>
<p:tagLst xmlns:a="http://schemas.openxmlformats.org/drawingml/2006/main" xmlns:r="http://schemas.openxmlformats.org/officeDocument/2006/relationships" xmlns:p="http://schemas.openxmlformats.org/presentationml/2006/main">
  <p:tag name="SHAPEID" val=" 27"/>
</p:tagLst>
</file>

<file path=ppt/tags/tag5.xml><?xml version="1.0" encoding="utf-8"?>
<p:tagLst xmlns:a="http://schemas.openxmlformats.org/drawingml/2006/main" xmlns:r="http://schemas.openxmlformats.org/officeDocument/2006/relationships" xmlns:p="http://schemas.openxmlformats.org/presentationml/2006/main">
  <p:tag name="SHAPEID" val=" 27"/>
</p:tagLst>
</file>

<file path=ppt/tags/tag6.xml><?xml version="1.0" encoding="utf-8"?>
<p:tagLst xmlns:a="http://schemas.openxmlformats.org/drawingml/2006/main" xmlns:r="http://schemas.openxmlformats.org/officeDocument/2006/relationships" xmlns:p="http://schemas.openxmlformats.org/presentationml/2006/main">
  <p:tag name="SHAPEID" val=" 27"/>
</p:tagLst>
</file>

<file path=ppt/tags/tag7.xml><?xml version="1.0" encoding="utf-8"?>
<p:tagLst xmlns:a="http://schemas.openxmlformats.org/drawingml/2006/main" xmlns:r="http://schemas.openxmlformats.org/officeDocument/2006/relationships" xmlns:p="http://schemas.openxmlformats.org/presentationml/2006/main">
  <p:tag name="SHAPEID" val=" 27"/>
</p:tagLst>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Cobranding 16x9_PPT_Arial</Template>
  <TotalTime>45492</TotalTime>
  <Words>4712</Words>
  <Application>Microsoft Macintosh PowerPoint</Application>
  <PresentationFormat>Widescreen</PresentationFormat>
  <Paragraphs>776</Paragraphs>
  <Slides>40</Slides>
  <Notes>1</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6" baseType="lpstr">
      <vt:lpstr>Aptos</vt:lpstr>
      <vt:lpstr>Aptos Narrow</vt:lpstr>
      <vt:lpstr>Arial</vt:lpstr>
      <vt:lpstr>Calibri</vt:lpstr>
      <vt:lpstr>Cambria</vt:lpstr>
      <vt:lpstr>Franklin Gothic Book</vt:lpstr>
      <vt:lpstr>Lato</vt:lpstr>
      <vt:lpstr>Lato Black</vt:lpstr>
      <vt:lpstr>Lato Light</vt:lpstr>
      <vt:lpstr>Symbol</vt:lpstr>
      <vt:lpstr>System Font Regular</vt:lpstr>
      <vt:lpstr>Times</vt:lpstr>
      <vt:lpstr>Times New Roman</vt:lpstr>
      <vt:lpstr>Wingdings</vt:lpstr>
      <vt:lpstr>Office Theme</vt:lpstr>
      <vt:lpstr>Graph</vt:lpstr>
      <vt:lpstr>PowerPoint Presentation</vt:lpstr>
      <vt:lpstr>Outline</vt:lpstr>
      <vt:lpstr>HFM Programme</vt:lpstr>
      <vt:lpstr>HFM Programme</vt:lpstr>
      <vt:lpstr>Low-Temperature Superconductor  (Nb3Sn, Nb-Ti) technology for FCC-hh</vt:lpstr>
      <vt:lpstr>What is being achieved by HL-LHC</vt:lpstr>
      <vt:lpstr>2025 Updated Baseline Parameters for LTS Magnets</vt:lpstr>
      <vt:lpstr>Demonstration of Baseline Parameters</vt:lpstr>
      <vt:lpstr>What has been achieved with demonstrators</vt:lpstr>
      <vt:lpstr>Research Directions for Improved  Performance/Cost 1/3</vt:lpstr>
      <vt:lpstr>Research Directions for Improved  Performance/Cost 2/3</vt:lpstr>
      <vt:lpstr>Research Directions for Improved  Performance/Cost 3/3</vt:lpstr>
      <vt:lpstr>Timeline for LTS</vt:lpstr>
      <vt:lpstr>Timeline for LTS</vt:lpstr>
      <vt:lpstr>PowerPoint Presentation</vt:lpstr>
      <vt:lpstr>Notable Progress with REBCO</vt:lpstr>
      <vt:lpstr>REBCO Market Growth</vt:lpstr>
      <vt:lpstr>HTS R&amp;D Directions</vt:lpstr>
      <vt:lpstr>HTS R&amp;D Directions</vt:lpstr>
      <vt:lpstr>HTS R&amp;D Directions</vt:lpstr>
      <vt:lpstr>Timeline for HTS</vt:lpstr>
      <vt:lpstr>IBS State of the Art</vt:lpstr>
      <vt:lpstr>Muon collider magnet studies</vt:lpstr>
      <vt:lpstr>Muon Collider Magnets</vt:lpstr>
      <vt:lpstr>Target Solenoid</vt:lpstr>
      <vt:lpstr>6-D Cooling Solenoid System</vt:lpstr>
      <vt:lpstr>Final Cooling Solenoid</vt:lpstr>
      <vt:lpstr>Collider Ring Magnets</vt:lpstr>
      <vt:lpstr>Technology Demonstrators</vt:lpstr>
      <vt:lpstr>Synergies and Impact</vt:lpstr>
      <vt:lpstr>Ongoing practical impact collaborations  based on HEP competence in SC magnets </vt:lpstr>
      <vt:lpstr>Practical Impact Examples from MuCol</vt:lpstr>
      <vt:lpstr>Summary</vt:lpstr>
      <vt:lpstr>PowerPoint Presentation</vt:lpstr>
      <vt:lpstr>LHC Timeline</vt:lpstr>
      <vt:lpstr>Timeline for HL-LHC</vt:lpstr>
      <vt:lpstr>HTS Dipole Magnets  State-of-the-Art</vt:lpstr>
      <vt:lpstr>From LDG’s Midterm Review</vt:lpstr>
      <vt:lpstr>Research Plan</vt:lpstr>
      <vt:lpstr>Muon Collider Magnets Specs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Rhodri Jones</dc:creator>
  <cp:lastModifiedBy>Auchmann Bernhard</cp:lastModifiedBy>
  <cp:revision>1006</cp:revision>
  <cp:lastPrinted>2020-01-30T13:49:18Z</cp:lastPrinted>
  <dcterms:created xsi:type="dcterms:W3CDTF">2021-01-04T09:26:56Z</dcterms:created>
  <dcterms:modified xsi:type="dcterms:W3CDTF">2025-06-23T11:54:19Z</dcterms:modified>
</cp:coreProperties>
</file>