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4" r:id="rId2"/>
  </p:sldMasterIdLst>
  <p:notesMasterIdLst>
    <p:notesMasterId r:id="rId38"/>
  </p:notesMasterIdLst>
  <p:sldIdLst>
    <p:sldId id="256" r:id="rId3"/>
    <p:sldId id="21501" r:id="rId4"/>
    <p:sldId id="21520" r:id="rId5"/>
    <p:sldId id="21502" r:id="rId6"/>
    <p:sldId id="21482" r:id="rId7"/>
    <p:sldId id="21497" r:id="rId8"/>
    <p:sldId id="1954" r:id="rId9"/>
    <p:sldId id="417" r:id="rId10"/>
    <p:sldId id="533" r:id="rId11"/>
    <p:sldId id="21257" r:id="rId12"/>
    <p:sldId id="21506" r:id="rId13"/>
    <p:sldId id="21062" r:id="rId14"/>
    <p:sldId id="21472" r:id="rId15"/>
    <p:sldId id="21322" r:id="rId16"/>
    <p:sldId id="260" r:id="rId17"/>
    <p:sldId id="258" r:id="rId18"/>
    <p:sldId id="21509" r:id="rId19"/>
    <p:sldId id="261" r:id="rId20"/>
    <p:sldId id="21510" r:id="rId21"/>
    <p:sldId id="263" r:id="rId22"/>
    <p:sldId id="21514" r:id="rId23"/>
    <p:sldId id="21515" r:id="rId24"/>
    <p:sldId id="21516" r:id="rId25"/>
    <p:sldId id="21521" r:id="rId26"/>
    <p:sldId id="326" r:id="rId27"/>
    <p:sldId id="21517" r:id="rId28"/>
    <p:sldId id="266" r:id="rId29"/>
    <p:sldId id="21519" r:id="rId30"/>
    <p:sldId id="21523" r:id="rId31"/>
    <p:sldId id="21522" r:id="rId32"/>
    <p:sldId id="944" r:id="rId33"/>
    <p:sldId id="279" r:id="rId34"/>
    <p:sldId id="306" r:id="rId35"/>
    <p:sldId id="21508" r:id="rId36"/>
    <p:sldId id="2152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D088CE-9B4A-4349-90D4-53440D875B74}" v="399" dt="2025-06-23T10:13:19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Intosh, Peter (STFC,DL,AST)" userId="e92e805f-5c75-43b3-ba50-cd74b1e05943" providerId="ADAL" clId="{86D088CE-9B4A-4349-90D4-53440D875B74}"/>
    <pc:docChg chg="undo custSel addSld modSld">
      <pc:chgData name="McIntosh, Peter (STFC,DL,AST)" userId="e92e805f-5c75-43b3-ba50-cd74b1e05943" providerId="ADAL" clId="{86D088CE-9B4A-4349-90D4-53440D875B74}" dt="2025-06-23T10:13:43.332" v="1650" actId="1035"/>
      <pc:docMkLst>
        <pc:docMk/>
      </pc:docMkLst>
      <pc:sldChg chg="modSp mod">
        <pc:chgData name="McIntosh, Peter (STFC,DL,AST)" userId="e92e805f-5c75-43b3-ba50-cd74b1e05943" providerId="ADAL" clId="{86D088CE-9B4A-4349-90D4-53440D875B74}" dt="2025-06-23T10:04:43.441" v="1452" actId="404"/>
        <pc:sldMkLst>
          <pc:docMk/>
          <pc:sldMk cId="3927470081" sldId="260"/>
        </pc:sldMkLst>
        <pc:spChg chg="mod">
          <ac:chgData name="McIntosh, Peter (STFC,DL,AST)" userId="e92e805f-5c75-43b3-ba50-cd74b1e05943" providerId="ADAL" clId="{86D088CE-9B4A-4349-90D4-53440D875B74}" dt="2025-06-23T10:04:43.441" v="1452" actId="404"/>
          <ac:spMkLst>
            <pc:docMk/>
            <pc:sldMk cId="3927470081" sldId="260"/>
            <ac:spMk id="5" creationId="{0CAD66D3-A2EB-FD3C-BFBA-BCC3A981722F}"/>
          </ac:spMkLst>
        </pc:spChg>
        <pc:spChg chg="mod">
          <ac:chgData name="McIntosh, Peter (STFC,DL,AST)" userId="e92e805f-5c75-43b3-ba50-cd74b1e05943" providerId="ADAL" clId="{86D088CE-9B4A-4349-90D4-53440D875B74}" dt="2025-06-23T08:14:17.478" v="149" actId="14100"/>
          <ac:spMkLst>
            <pc:docMk/>
            <pc:sldMk cId="3927470081" sldId="260"/>
            <ac:spMk id="27" creationId="{1A9A02BF-BF8C-321F-F0CA-21143C59D2AB}"/>
          </ac:spMkLst>
        </pc:spChg>
      </pc:sldChg>
      <pc:sldChg chg="addSp modSp mod modAnim">
        <pc:chgData name="McIntosh, Peter (STFC,DL,AST)" userId="e92e805f-5c75-43b3-ba50-cd74b1e05943" providerId="ADAL" clId="{86D088CE-9B4A-4349-90D4-53440D875B74}" dt="2025-06-23T10:06:48.634" v="1524" actId="1076"/>
        <pc:sldMkLst>
          <pc:docMk/>
          <pc:sldMk cId="3098431170" sldId="261"/>
        </pc:sldMkLst>
        <pc:spChg chg="mod">
          <ac:chgData name="McIntosh, Peter (STFC,DL,AST)" userId="e92e805f-5c75-43b3-ba50-cd74b1e05943" providerId="ADAL" clId="{86D088CE-9B4A-4349-90D4-53440D875B74}" dt="2025-06-23T08:14:36.799" v="156" actId="14100"/>
          <ac:spMkLst>
            <pc:docMk/>
            <pc:sldMk cId="3098431170" sldId="261"/>
            <ac:spMk id="4" creationId="{0DCD3319-8812-4201-4FB2-333F2391725D}"/>
          </ac:spMkLst>
        </pc:spChg>
        <pc:spChg chg="add mod">
          <ac:chgData name="McIntosh, Peter (STFC,DL,AST)" userId="e92e805f-5c75-43b3-ba50-cd74b1e05943" providerId="ADAL" clId="{86D088CE-9B4A-4349-90D4-53440D875B74}" dt="2025-06-23T10:06:48.634" v="1524" actId="1076"/>
          <ac:spMkLst>
            <pc:docMk/>
            <pc:sldMk cId="3098431170" sldId="261"/>
            <ac:spMk id="5" creationId="{3D19BC8B-3F65-359A-C94A-AC14A63043B5}"/>
          </ac:spMkLst>
        </pc:spChg>
        <pc:spChg chg="add mod">
          <ac:chgData name="McIntosh, Peter (STFC,DL,AST)" userId="e92e805f-5c75-43b3-ba50-cd74b1e05943" providerId="ADAL" clId="{86D088CE-9B4A-4349-90D4-53440D875B74}" dt="2025-06-23T10:06:12.205" v="1499" actId="1076"/>
          <ac:spMkLst>
            <pc:docMk/>
            <pc:sldMk cId="3098431170" sldId="261"/>
            <ac:spMk id="9" creationId="{D564F5B4-89F2-BA00-8B05-8E69DA539A6F}"/>
          </ac:spMkLst>
        </pc:spChg>
      </pc:sldChg>
      <pc:sldChg chg="addSp modSp modAnim">
        <pc:chgData name="McIntosh, Peter (STFC,DL,AST)" userId="e92e805f-5c75-43b3-ba50-cd74b1e05943" providerId="ADAL" clId="{86D088CE-9B4A-4349-90D4-53440D875B74}" dt="2025-06-23T09:37:14.777" v="1205"/>
        <pc:sldMkLst>
          <pc:docMk/>
          <pc:sldMk cId="1142167215" sldId="266"/>
        </pc:sldMkLst>
        <pc:spChg chg="mod">
          <ac:chgData name="McIntosh, Peter (STFC,DL,AST)" userId="e92e805f-5c75-43b3-ba50-cd74b1e05943" providerId="ADAL" clId="{86D088CE-9B4A-4349-90D4-53440D875B74}" dt="2025-06-23T09:36:56.702" v="1201" actId="164"/>
          <ac:spMkLst>
            <pc:docMk/>
            <pc:sldMk cId="1142167215" sldId="266"/>
            <ac:spMk id="4" creationId="{547127E0-8A72-42F8-6CB9-E2CF9195747B}"/>
          </ac:spMkLst>
        </pc:spChg>
        <pc:spChg chg="mod">
          <ac:chgData name="McIntosh, Peter (STFC,DL,AST)" userId="e92e805f-5c75-43b3-ba50-cd74b1e05943" providerId="ADAL" clId="{86D088CE-9B4A-4349-90D4-53440D875B74}" dt="2025-06-23T09:36:56.702" v="1201" actId="164"/>
          <ac:spMkLst>
            <pc:docMk/>
            <pc:sldMk cId="1142167215" sldId="266"/>
            <ac:spMk id="5" creationId="{37CC2604-3E19-828E-F4FF-E20E5483242A}"/>
          </ac:spMkLst>
        </pc:spChg>
        <pc:spChg chg="mod">
          <ac:chgData name="McIntosh, Peter (STFC,DL,AST)" userId="e92e805f-5c75-43b3-ba50-cd74b1e05943" providerId="ADAL" clId="{86D088CE-9B4A-4349-90D4-53440D875B74}" dt="2025-06-23T09:36:56.702" v="1201" actId="164"/>
          <ac:spMkLst>
            <pc:docMk/>
            <pc:sldMk cId="1142167215" sldId="266"/>
            <ac:spMk id="6" creationId="{03AD0700-A70B-B162-DE0F-F8D024A93F46}"/>
          </ac:spMkLst>
        </pc:spChg>
        <pc:spChg chg="mod">
          <ac:chgData name="McIntosh, Peter (STFC,DL,AST)" userId="e92e805f-5c75-43b3-ba50-cd74b1e05943" providerId="ADAL" clId="{86D088CE-9B4A-4349-90D4-53440D875B74}" dt="2025-06-23T09:36:56.702" v="1201" actId="164"/>
          <ac:spMkLst>
            <pc:docMk/>
            <pc:sldMk cId="1142167215" sldId="266"/>
            <ac:spMk id="23" creationId="{50997A01-73A5-4699-5A9B-11B6771AE9A1}"/>
          </ac:spMkLst>
        </pc:spChg>
        <pc:grpChg chg="add mod">
          <ac:chgData name="McIntosh, Peter (STFC,DL,AST)" userId="e92e805f-5c75-43b3-ba50-cd74b1e05943" providerId="ADAL" clId="{86D088CE-9B4A-4349-90D4-53440D875B74}" dt="2025-06-23T09:36:56.702" v="1201" actId="164"/>
          <ac:grpSpMkLst>
            <pc:docMk/>
            <pc:sldMk cId="1142167215" sldId="266"/>
            <ac:grpSpMk id="7" creationId="{CF2F3AAE-F5FF-20EC-109B-E37BBE372D92}"/>
          </ac:grpSpMkLst>
        </pc:grpChg>
        <pc:picChg chg="mod">
          <ac:chgData name="McIntosh, Peter (STFC,DL,AST)" userId="e92e805f-5c75-43b3-ba50-cd74b1e05943" providerId="ADAL" clId="{86D088CE-9B4A-4349-90D4-53440D875B74}" dt="2025-06-23T09:36:56.702" v="1201" actId="164"/>
          <ac:picMkLst>
            <pc:docMk/>
            <pc:sldMk cId="1142167215" sldId="266"/>
            <ac:picMk id="14" creationId="{5043D504-3785-3E31-415A-86BDDA4753A0}"/>
          </ac:picMkLst>
        </pc:picChg>
      </pc:sldChg>
      <pc:sldChg chg="modSp mod">
        <pc:chgData name="McIntosh, Peter (STFC,DL,AST)" userId="e92e805f-5c75-43b3-ba50-cd74b1e05943" providerId="ADAL" clId="{86D088CE-9B4A-4349-90D4-53440D875B74}" dt="2025-06-23T10:12:27.283" v="1574" actId="1036"/>
        <pc:sldMkLst>
          <pc:docMk/>
          <pc:sldMk cId="3649865640" sldId="417"/>
        </pc:sldMkLst>
        <pc:spChg chg="mod">
          <ac:chgData name="McIntosh, Peter (STFC,DL,AST)" userId="e92e805f-5c75-43b3-ba50-cd74b1e05943" providerId="ADAL" clId="{86D088CE-9B4A-4349-90D4-53440D875B74}" dt="2025-06-23T10:02:43.073" v="1388" actId="20577"/>
          <ac:spMkLst>
            <pc:docMk/>
            <pc:sldMk cId="3649865640" sldId="417"/>
            <ac:spMk id="5" creationId="{F7E655ED-4A32-7814-9DBB-5518144B317C}"/>
          </ac:spMkLst>
        </pc:spChg>
        <pc:spChg chg="mod">
          <ac:chgData name="McIntosh, Peter (STFC,DL,AST)" userId="e92e805f-5c75-43b3-ba50-cd74b1e05943" providerId="ADAL" clId="{86D088CE-9B4A-4349-90D4-53440D875B74}" dt="2025-06-23T10:12:27.283" v="1574" actId="1036"/>
          <ac:spMkLst>
            <pc:docMk/>
            <pc:sldMk cId="3649865640" sldId="417"/>
            <ac:spMk id="6" creationId="{BD867A14-2B97-DE13-E4EF-ADC53DEF41FA}"/>
          </ac:spMkLst>
        </pc:spChg>
        <pc:spChg chg="mod">
          <ac:chgData name="McIntosh, Peter (STFC,DL,AST)" userId="e92e805f-5c75-43b3-ba50-cd74b1e05943" providerId="ADAL" clId="{86D088CE-9B4A-4349-90D4-53440D875B74}" dt="2025-06-23T10:02:11.695" v="1368" actId="20577"/>
          <ac:spMkLst>
            <pc:docMk/>
            <pc:sldMk cId="3649865640" sldId="417"/>
            <ac:spMk id="10" creationId="{99C1C0CA-ED5E-CA78-59DE-2961AD17314B}"/>
          </ac:spMkLst>
        </pc:spChg>
      </pc:sldChg>
      <pc:sldChg chg="addSp modSp mod modAnim">
        <pc:chgData name="McIntosh, Peter (STFC,DL,AST)" userId="e92e805f-5c75-43b3-ba50-cd74b1e05943" providerId="ADAL" clId="{86D088CE-9B4A-4349-90D4-53440D875B74}" dt="2025-06-23T08:12:45.360" v="128" actId="1037"/>
        <pc:sldMkLst>
          <pc:docMk/>
          <pc:sldMk cId="46730068" sldId="21257"/>
        </pc:sldMkLst>
        <pc:spChg chg="add mod">
          <ac:chgData name="McIntosh, Peter (STFC,DL,AST)" userId="e92e805f-5c75-43b3-ba50-cd74b1e05943" providerId="ADAL" clId="{86D088CE-9B4A-4349-90D4-53440D875B74}" dt="2025-06-23T08:12:45.360" v="128" actId="1037"/>
          <ac:spMkLst>
            <pc:docMk/>
            <pc:sldMk cId="46730068" sldId="21257"/>
            <ac:spMk id="5" creationId="{42D2CE7B-82BE-CD19-78C9-4FB62B3D957D}"/>
          </ac:spMkLst>
        </pc:spChg>
      </pc:sldChg>
      <pc:sldChg chg="modAnim">
        <pc:chgData name="McIntosh, Peter (STFC,DL,AST)" userId="e92e805f-5c75-43b3-ba50-cd74b1e05943" providerId="ADAL" clId="{86D088CE-9B4A-4349-90D4-53440D875B74}" dt="2025-06-23T08:23:22.245" v="252"/>
        <pc:sldMkLst>
          <pc:docMk/>
          <pc:sldMk cId="4214260315" sldId="21322"/>
        </pc:sldMkLst>
      </pc:sldChg>
      <pc:sldChg chg="modAnim">
        <pc:chgData name="McIntosh, Peter (STFC,DL,AST)" userId="e92e805f-5c75-43b3-ba50-cd74b1e05943" providerId="ADAL" clId="{86D088CE-9B4A-4349-90D4-53440D875B74}" dt="2025-06-22T22:07:43.528" v="29"/>
        <pc:sldMkLst>
          <pc:docMk/>
          <pc:sldMk cId="4250178205" sldId="21472"/>
        </pc:sldMkLst>
      </pc:sldChg>
      <pc:sldChg chg="modSp mod">
        <pc:chgData name="McIntosh, Peter (STFC,DL,AST)" userId="e92e805f-5c75-43b3-ba50-cd74b1e05943" providerId="ADAL" clId="{86D088CE-9B4A-4349-90D4-53440D875B74}" dt="2025-06-23T09:16:11.550" v="491" actId="20577"/>
        <pc:sldMkLst>
          <pc:docMk/>
          <pc:sldMk cId="3008865333" sldId="21501"/>
        </pc:sldMkLst>
        <pc:spChg chg="mod">
          <ac:chgData name="McIntosh, Peter (STFC,DL,AST)" userId="e92e805f-5c75-43b3-ba50-cd74b1e05943" providerId="ADAL" clId="{86D088CE-9B4A-4349-90D4-53440D875B74}" dt="2025-06-23T09:16:11.550" v="491" actId="20577"/>
          <ac:spMkLst>
            <pc:docMk/>
            <pc:sldMk cId="3008865333" sldId="21501"/>
            <ac:spMk id="6" creationId="{8691D65B-4236-3F55-A772-A3F7820D6B12}"/>
          </ac:spMkLst>
        </pc:spChg>
      </pc:sldChg>
      <pc:sldChg chg="addSp delSp modSp mod">
        <pc:chgData name="McIntosh, Peter (STFC,DL,AST)" userId="e92e805f-5c75-43b3-ba50-cd74b1e05943" providerId="ADAL" clId="{86D088CE-9B4A-4349-90D4-53440D875B74}" dt="2025-06-23T10:01:09.075" v="1341" actId="20577"/>
        <pc:sldMkLst>
          <pc:docMk/>
          <pc:sldMk cId="2788509917" sldId="21502"/>
        </pc:sldMkLst>
        <pc:spChg chg="mod">
          <ac:chgData name="McIntosh, Peter (STFC,DL,AST)" userId="e92e805f-5c75-43b3-ba50-cd74b1e05943" providerId="ADAL" clId="{86D088CE-9B4A-4349-90D4-53440D875B74}" dt="2025-06-23T08:13:25.642" v="140" actId="14100"/>
          <ac:spMkLst>
            <pc:docMk/>
            <pc:sldMk cId="2788509917" sldId="21502"/>
            <ac:spMk id="4" creationId="{0F45B490-E7D1-DA87-F145-8449CDAEEA87}"/>
          </ac:spMkLst>
        </pc:spChg>
        <pc:spChg chg="mod">
          <ac:chgData name="McIntosh, Peter (STFC,DL,AST)" userId="e92e805f-5c75-43b3-ba50-cd74b1e05943" providerId="ADAL" clId="{86D088CE-9B4A-4349-90D4-53440D875B74}" dt="2025-06-22T22:05:09.630" v="27" actId="20577"/>
          <ac:spMkLst>
            <pc:docMk/>
            <pc:sldMk cId="2788509917" sldId="21502"/>
            <ac:spMk id="9" creationId="{42EE6F35-6BFA-CC35-6AE3-4FDED04B9892}"/>
          </ac:spMkLst>
        </pc:spChg>
        <pc:spChg chg="mod">
          <ac:chgData name="McIntosh, Peter (STFC,DL,AST)" userId="e92e805f-5c75-43b3-ba50-cd74b1e05943" providerId="ADAL" clId="{86D088CE-9B4A-4349-90D4-53440D875B74}" dt="2025-06-23T10:00:22.923" v="1321" actId="20577"/>
          <ac:spMkLst>
            <pc:docMk/>
            <pc:sldMk cId="2788509917" sldId="21502"/>
            <ac:spMk id="13" creationId="{5ACD02C3-FE25-ECC1-0706-FE30B6A7A51F}"/>
          </ac:spMkLst>
        </pc:spChg>
        <pc:spChg chg="mod">
          <ac:chgData name="McIntosh, Peter (STFC,DL,AST)" userId="e92e805f-5c75-43b3-ba50-cd74b1e05943" providerId="ADAL" clId="{86D088CE-9B4A-4349-90D4-53440D875B74}" dt="2025-06-23T09:57:17.301" v="1260" actId="20577"/>
          <ac:spMkLst>
            <pc:docMk/>
            <pc:sldMk cId="2788509917" sldId="21502"/>
            <ac:spMk id="14" creationId="{48A30D0C-EE64-2521-0849-3C098A172E16}"/>
          </ac:spMkLst>
        </pc:spChg>
        <pc:spChg chg="mod">
          <ac:chgData name="McIntosh, Peter (STFC,DL,AST)" userId="e92e805f-5c75-43b3-ba50-cd74b1e05943" providerId="ADAL" clId="{86D088CE-9B4A-4349-90D4-53440D875B74}" dt="2025-06-23T10:01:09.075" v="1341" actId="20577"/>
          <ac:spMkLst>
            <pc:docMk/>
            <pc:sldMk cId="2788509917" sldId="21502"/>
            <ac:spMk id="15" creationId="{3FC6773A-A2B7-F4B4-D341-54346F3A75E0}"/>
          </ac:spMkLst>
        </pc:spChg>
        <pc:graphicFrameChg chg="add del modGraphic">
          <ac:chgData name="McIntosh, Peter (STFC,DL,AST)" userId="e92e805f-5c75-43b3-ba50-cd74b1e05943" providerId="ADAL" clId="{86D088CE-9B4A-4349-90D4-53440D875B74}" dt="2025-06-23T08:13:05.610" v="130" actId="478"/>
          <ac:graphicFrameMkLst>
            <pc:docMk/>
            <pc:sldMk cId="2788509917" sldId="21502"/>
            <ac:graphicFrameMk id="16" creationId="{E9E16A89-52E6-8AB7-ABB5-DEB36E794D4C}"/>
          </ac:graphicFrameMkLst>
        </pc:graphicFrameChg>
      </pc:sldChg>
      <pc:sldChg chg="modSp mod modAnim">
        <pc:chgData name="McIntosh, Peter (STFC,DL,AST)" userId="e92e805f-5c75-43b3-ba50-cd74b1e05943" providerId="ADAL" clId="{86D088CE-9B4A-4349-90D4-53440D875B74}" dt="2025-06-23T10:13:43.332" v="1650" actId="1035"/>
        <pc:sldMkLst>
          <pc:docMk/>
          <pc:sldMk cId="4225678835" sldId="21506"/>
        </pc:sldMkLst>
        <pc:spChg chg="mod">
          <ac:chgData name="McIntosh, Peter (STFC,DL,AST)" userId="e92e805f-5c75-43b3-ba50-cd74b1e05943" providerId="ADAL" clId="{86D088CE-9B4A-4349-90D4-53440D875B74}" dt="2025-06-23T09:21:10.744" v="1022" actId="1038"/>
          <ac:spMkLst>
            <pc:docMk/>
            <pc:sldMk cId="4225678835" sldId="21506"/>
            <ac:spMk id="3" creationId="{3A5AF442-DF2B-4E99-6CC0-F9080D9D0E4F}"/>
          </ac:spMkLst>
        </pc:spChg>
        <pc:spChg chg="mod">
          <ac:chgData name="McIntosh, Peter (STFC,DL,AST)" userId="e92e805f-5c75-43b3-ba50-cd74b1e05943" providerId="ADAL" clId="{86D088CE-9B4A-4349-90D4-53440D875B74}" dt="2025-06-23T09:22:47.397" v="1129" actId="1076"/>
          <ac:spMkLst>
            <pc:docMk/>
            <pc:sldMk cId="4225678835" sldId="21506"/>
            <ac:spMk id="4" creationId="{2F149730-820A-7E1D-60E6-7AFD52DA6F80}"/>
          </ac:spMkLst>
        </pc:spChg>
        <pc:spChg chg="mod">
          <ac:chgData name="McIntosh, Peter (STFC,DL,AST)" userId="e92e805f-5c75-43b3-ba50-cd74b1e05943" providerId="ADAL" clId="{86D088CE-9B4A-4349-90D4-53440D875B74}" dt="2025-06-23T10:03:46.307" v="1429" actId="1035"/>
          <ac:spMkLst>
            <pc:docMk/>
            <pc:sldMk cId="4225678835" sldId="21506"/>
            <ac:spMk id="5" creationId="{D715C62A-DF80-781F-971C-41AD64000C25}"/>
          </ac:spMkLst>
        </pc:spChg>
        <pc:spChg chg="mod">
          <ac:chgData name="McIntosh, Peter (STFC,DL,AST)" userId="e92e805f-5c75-43b3-ba50-cd74b1e05943" providerId="ADAL" clId="{86D088CE-9B4A-4349-90D4-53440D875B74}" dt="2025-06-23T10:13:43.332" v="1650" actId="1035"/>
          <ac:spMkLst>
            <pc:docMk/>
            <pc:sldMk cId="4225678835" sldId="21506"/>
            <ac:spMk id="6" creationId="{DBFBD25C-1880-4E99-91E6-7B9BA74D1A33}"/>
          </ac:spMkLst>
        </pc:spChg>
        <pc:spChg chg="mod">
          <ac:chgData name="McIntosh, Peter (STFC,DL,AST)" userId="e92e805f-5c75-43b3-ba50-cd74b1e05943" providerId="ADAL" clId="{86D088CE-9B4A-4349-90D4-53440D875B74}" dt="2025-06-23T09:21:30.438" v="1122" actId="1038"/>
          <ac:spMkLst>
            <pc:docMk/>
            <pc:sldMk cId="4225678835" sldId="21506"/>
            <ac:spMk id="8" creationId="{09635F76-17FC-5DB4-3A1D-B94F0B2F4E33}"/>
          </ac:spMkLst>
        </pc:spChg>
        <pc:spChg chg="mod">
          <ac:chgData name="McIntosh, Peter (STFC,DL,AST)" userId="e92e805f-5c75-43b3-ba50-cd74b1e05943" providerId="ADAL" clId="{86D088CE-9B4A-4349-90D4-53440D875B74}" dt="2025-06-23T10:13:37.737" v="1641" actId="1036"/>
          <ac:spMkLst>
            <pc:docMk/>
            <pc:sldMk cId="4225678835" sldId="21506"/>
            <ac:spMk id="9" creationId="{5250D928-12DA-E6F0-A7BD-0F8C19161A74}"/>
          </ac:spMkLst>
        </pc:spChg>
        <pc:spChg chg="mod">
          <ac:chgData name="McIntosh, Peter (STFC,DL,AST)" userId="e92e805f-5c75-43b3-ba50-cd74b1e05943" providerId="ADAL" clId="{86D088CE-9B4A-4349-90D4-53440D875B74}" dt="2025-06-23T10:13:30.769" v="1624" actId="1036"/>
          <ac:spMkLst>
            <pc:docMk/>
            <pc:sldMk cId="4225678835" sldId="21506"/>
            <ac:spMk id="10" creationId="{937BDE3B-B35E-489C-9B8B-137F7D89B558}"/>
          </ac:spMkLst>
        </pc:spChg>
        <pc:spChg chg="mod">
          <ac:chgData name="McIntosh, Peter (STFC,DL,AST)" userId="e92e805f-5c75-43b3-ba50-cd74b1e05943" providerId="ADAL" clId="{86D088CE-9B4A-4349-90D4-53440D875B74}" dt="2025-06-23T09:20:30.746" v="873" actId="1038"/>
          <ac:spMkLst>
            <pc:docMk/>
            <pc:sldMk cId="4225678835" sldId="21506"/>
            <ac:spMk id="12" creationId="{31476406-1F56-B239-A410-9A4358A7AE64}"/>
          </ac:spMkLst>
        </pc:spChg>
        <pc:spChg chg="mod">
          <ac:chgData name="McIntosh, Peter (STFC,DL,AST)" userId="e92e805f-5c75-43b3-ba50-cd74b1e05943" providerId="ADAL" clId="{86D088CE-9B4A-4349-90D4-53440D875B74}" dt="2025-06-23T09:20:30.746" v="873" actId="1038"/>
          <ac:spMkLst>
            <pc:docMk/>
            <pc:sldMk cId="4225678835" sldId="21506"/>
            <ac:spMk id="14" creationId="{3D552132-502E-DB6D-3D30-CDBC2A07DAA9}"/>
          </ac:spMkLst>
        </pc:spChg>
        <pc:spChg chg="mod">
          <ac:chgData name="McIntosh, Peter (STFC,DL,AST)" userId="e92e805f-5c75-43b3-ba50-cd74b1e05943" providerId="ADAL" clId="{86D088CE-9B4A-4349-90D4-53440D875B74}" dt="2025-06-23T09:20:57.495" v="984" actId="1037"/>
          <ac:spMkLst>
            <pc:docMk/>
            <pc:sldMk cId="4225678835" sldId="21506"/>
            <ac:spMk id="16" creationId="{1A3D6E63-F79F-25BD-231F-F71D88F94D61}"/>
          </ac:spMkLst>
        </pc:spChg>
        <pc:spChg chg="mod">
          <ac:chgData name="McIntosh, Peter (STFC,DL,AST)" userId="e92e805f-5c75-43b3-ba50-cd74b1e05943" providerId="ADAL" clId="{86D088CE-9B4A-4349-90D4-53440D875B74}" dt="2025-06-23T09:20:57.495" v="984" actId="1037"/>
          <ac:spMkLst>
            <pc:docMk/>
            <pc:sldMk cId="4225678835" sldId="21506"/>
            <ac:spMk id="17" creationId="{3A8AA465-2BE7-8E72-9366-2324A3B57294}"/>
          </ac:spMkLst>
        </pc:spChg>
        <pc:spChg chg="mod">
          <ac:chgData name="McIntosh, Peter (STFC,DL,AST)" userId="e92e805f-5c75-43b3-ba50-cd74b1e05943" providerId="ADAL" clId="{86D088CE-9B4A-4349-90D4-53440D875B74}" dt="2025-06-23T09:20:57.495" v="984" actId="1037"/>
          <ac:spMkLst>
            <pc:docMk/>
            <pc:sldMk cId="4225678835" sldId="21506"/>
            <ac:spMk id="20" creationId="{B4BB88CE-5E3C-3CF1-ABCB-975F5163B33D}"/>
          </ac:spMkLst>
        </pc:spChg>
        <pc:picChg chg="mod">
          <ac:chgData name="McIntosh, Peter (STFC,DL,AST)" userId="e92e805f-5c75-43b3-ba50-cd74b1e05943" providerId="ADAL" clId="{86D088CE-9B4A-4349-90D4-53440D875B74}" dt="2025-06-23T09:20:57.495" v="984" actId="1037"/>
          <ac:picMkLst>
            <pc:docMk/>
            <pc:sldMk cId="4225678835" sldId="21506"/>
            <ac:picMk id="11" creationId="{9AB48C78-0994-2EB1-D20E-D5BF830940ED}"/>
          </ac:picMkLst>
        </pc:picChg>
        <pc:picChg chg="mod">
          <ac:chgData name="McIntosh, Peter (STFC,DL,AST)" userId="e92e805f-5c75-43b3-ba50-cd74b1e05943" providerId="ADAL" clId="{86D088CE-9B4A-4349-90D4-53440D875B74}" dt="2025-06-23T09:20:57.495" v="984" actId="1037"/>
          <ac:picMkLst>
            <pc:docMk/>
            <pc:sldMk cId="4225678835" sldId="21506"/>
            <ac:picMk id="13" creationId="{64D40F25-F36E-1CB2-16BB-DAAD481D2CF8}"/>
          </ac:picMkLst>
        </pc:picChg>
        <pc:picChg chg="mod">
          <ac:chgData name="McIntosh, Peter (STFC,DL,AST)" userId="e92e805f-5c75-43b3-ba50-cd74b1e05943" providerId="ADAL" clId="{86D088CE-9B4A-4349-90D4-53440D875B74}" dt="2025-06-23T09:20:57.495" v="984" actId="1037"/>
          <ac:picMkLst>
            <pc:docMk/>
            <pc:sldMk cId="4225678835" sldId="21506"/>
            <ac:picMk id="23" creationId="{32FB0A57-A85C-5FBC-A72A-3D6615559599}"/>
          </ac:picMkLst>
        </pc:picChg>
        <pc:picChg chg="mod">
          <ac:chgData name="McIntosh, Peter (STFC,DL,AST)" userId="e92e805f-5c75-43b3-ba50-cd74b1e05943" providerId="ADAL" clId="{86D088CE-9B4A-4349-90D4-53440D875B74}" dt="2025-06-23T09:20:57.495" v="984" actId="1037"/>
          <ac:picMkLst>
            <pc:docMk/>
            <pc:sldMk cId="4225678835" sldId="21506"/>
            <ac:picMk id="25" creationId="{805ADCB0-F8E3-34AC-B2FE-591DA23D5403}"/>
          </ac:picMkLst>
        </pc:picChg>
      </pc:sldChg>
      <pc:sldChg chg="addSp modSp mod modAnim">
        <pc:chgData name="McIntosh, Peter (STFC,DL,AST)" userId="e92e805f-5c75-43b3-ba50-cd74b1e05943" providerId="ADAL" clId="{86D088CE-9B4A-4349-90D4-53440D875B74}" dt="2025-06-23T08:19:15.100" v="248" actId="113"/>
        <pc:sldMkLst>
          <pc:docMk/>
          <pc:sldMk cId="3014094003" sldId="21509"/>
        </pc:sldMkLst>
        <pc:spChg chg="add mod">
          <ac:chgData name="McIntosh, Peter (STFC,DL,AST)" userId="e92e805f-5c75-43b3-ba50-cd74b1e05943" providerId="ADAL" clId="{86D088CE-9B4A-4349-90D4-53440D875B74}" dt="2025-06-23T08:18:05.610" v="242" actId="207"/>
          <ac:spMkLst>
            <pc:docMk/>
            <pc:sldMk cId="3014094003" sldId="21509"/>
            <ac:spMk id="3" creationId="{1AE1EA34-42BF-3A1C-1575-C896145B67A2}"/>
          </ac:spMkLst>
        </pc:spChg>
        <pc:spChg chg="mod">
          <ac:chgData name="McIntosh, Peter (STFC,DL,AST)" userId="e92e805f-5c75-43b3-ba50-cd74b1e05943" providerId="ADAL" clId="{86D088CE-9B4A-4349-90D4-53440D875B74}" dt="2025-06-23T08:19:15.100" v="248" actId="113"/>
          <ac:spMkLst>
            <pc:docMk/>
            <pc:sldMk cId="3014094003" sldId="21509"/>
            <ac:spMk id="5" creationId="{15033303-0F6A-4F54-488D-B01E14A43B70}"/>
          </ac:spMkLst>
        </pc:spChg>
      </pc:sldChg>
      <pc:sldChg chg="addSp modSp mod modAnim">
        <pc:chgData name="McIntosh, Peter (STFC,DL,AST)" userId="e92e805f-5c75-43b3-ba50-cd74b1e05943" providerId="ADAL" clId="{86D088CE-9B4A-4349-90D4-53440D875B74}" dt="2025-06-23T09:59:19.589" v="1314" actId="20577"/>
        <pc:sldMkLst>
          <pc:docMk/>
          <pc:sldMk cId="2041935378" sldId="21510"/>
        </pc:sldMkLst>
        <pc:spChg chg="mod">
          <ac:chgData name="McIntosh, Peter (STFC,DL,AST)" userId="e92e805f-5c75-43b3-ba50-cd74b1e05943" providerId="ADAL" clId="{86D088CE-9B4A-4349-90D4-53440D875B74}" dt="2025-06-23T09:32:11.339" v="1198" actId="27636"/>
          <ac:spMkLst>
            <pc:docMk/>
            <pc:sldMk cId="2041935378" sldId="21510"/>
            <ac:spMk id="3" creationId="{7AC9AA92-EC21-CE70-CAFE-CE908BA64B71}"/>
          </ac:spMkLst>
        </pc:spChg>
        <pc:spChg chg="mod">
          <ac:chgData name="McIntosh, Peter (STFC,DL,AST)" userId="e92e805f-5c75-43b3-ba50-cd74b1e05943" providerId="ADAL" clId="{86D088CE-9B4A-4349-90D4-53440D875B74}" dt="2025-06-23T09:28:40.581" v="1177" actId="1036"/>
          <ac:spMkLst>
            <pc:docMk/>
            <pc:sldMk cId="2041935378" sldId="21510"/>
            <ac:spMk id="6" creationId="{FBFC0631-A8D4-7F66-9017-A95AD70EF691}"/>
          </ac:spMkLst>
        </pc:spChg>
        <pc:spChg chg="add mod">
          <ac:chgData name="McIntosh, Peter (STFC,DL,AST)" userId="e92e805f-5c75-43b3-ba50-cd74b1e05943" providerId="ADAL" clId="{86D088CE-9B4A-4349-90D4-53440D875B74}" dt="2025-06-23T09:59:19.589" v="1314" actId="20577"/>
          <ac:spMkLst>
            <pc:docMk/>
            <pc:sldMk cId="2041935378" sldId="21510"/>
            <ac:spMk id="9" creationId="{31B6F860-033D-5437-7CCE-2EA658636FB6}"/>
          </ac:spMkLst>
        </pc:spChg>
        <pc:spChg chg="add mod">
          <ac:chgData name="McIntosh, Peter (STFC,DL,AST)" userId="e92e805f-5c75-43b3-ba50-cd74b1e05943" providerId="ADAL" clId="{86D088CE-9B4A-4349-90D4-53440D875B74}" dt="2025-06-23T09:28:53.189" v="1191" actId="20577"/>
          <ac:spMkLst>
            <pc:docMk/>
            <pc:sldMk cId="2041935378" sldId="21510"/>
            <ac:spMk id="11" creationId="{5F540101-A16C-D352-162A-2AF7D67120A5}"/>
          </ac:spMkLst>
        </pc:spChg>
        <pc:picChg chg="mod">
          <ac:chgData name="McIntosh, Peter (STFC,DL,AST)" userId="e92e805f-5c75-43b3-ba50-cd74b1e05943" providerId="ADAL" clId="{86D088CE-9B4A-4349-90D4-53440D875B74}" dt="2025-06-23T09:28:34.872" v="1159" actId="1036"/>
          <ac:picMkLst>
            <pc:docMk/>
            <pc:sldMk cId="2041935378" sldId="21510"/>
            <ac:picMk id="4" creationId="{A69BA592-4928-12C3-FADE-4FC303716663}"/>
          </ac:picMkLst>
        </pc:picChg>
        <pc:picChg chg="mod">
          <ac:chgData name="McIntosh, Peter (STFC,DL,AST)" userId="e92e805f-5c75-43b3-ba50-cd74b1e05943" providerId="ADAL" clId="{86D088CE-9B4A-4349-90D4-53440D875B74}" dt="2025-06-23T09:28:40.581" v="1177" actId="1036"/>
          <ac:picMkLst>
            <pc:docMk/>
            <pc:sldMk cId="2041935378" sldId="21510"/>
            <ac:picMk id="5" creationId="{CD1C2F8C-1FC2-E58F-6302-DFABE60E6624}"/>
          </ac:picMkLst>
        </pc:picChg>
      </pc:sldChg>
      <pc:sldChg chg="modSp mod">
        <pc:chgData name="McIntosh, Peter (STFC,DL,AST)" userId="e92e805f-5c75-43b3-ba50-cd74b1e05943" providerId="ADAL" clId="{86D088CE-9B4A-4349-90D4-53440D875B74}" dt="2025-06-23T08:15:55.337" v="164" actId="1076"/>
        <pc:sldMkLst>
          <pc:docMk/>
          <pc:sldMk cId="2773865802" sldId="21517"/>
        </pc:sldMkLst>
        <pc:spChg chg="mod">
          <ac:chgData name="McIntosh, Peter (STFC,DL,AST)" userId="e92e805f-5c75-43b3-ba50-cd74b1e05943" providerId="ADAL" clId="{86D088CE-9B4A-4349-90D4-53440D875B74}" dt="2025-06-23T08:15:55.337" v="164" actId="1076"/>
          <ac:spMkLst>
            <pc:docMk/>
            <pc:sldMk cId="2773865802" sldId="21517"/>
            <ac:spMk id="25" creationId="{9087FE7F-7FF4-5AF9-6CFC-2A13852A20CF}"/>
          </ac:spMkLst>
        </pc:spChg>
      </pc:sldChg>
      <pc:sldChg chg="modSp">
        <pc:chgData name="McIntosh, Peter (STFC,DL,AST)" userId="e92e805f-5c75-43b3-ba50-cd74b1e05943" providerId="ADAL" clId="{86D088CE-9B4A-4349-90D4-53440D875B74}" dt="2025-06-23T09:38:01.024" v="1213" actId="20577"/>
        <pc:sldMkLst>
          <pc:docMk/>
          <pc:sldMk cId="1596823922" sldId="21519"/>
        </pc:sldMkLst>
        <pc:spChg chg="mod">
          <ac:chgData name="McIntosh, Peter (STFC,DL,AST)" userId="e92e805f-5c75-43b3-ba50-cd74b1e05943" providerId="ADAL" clId="{86D088CE-9B4A-4349-90D4-53440D875B74}" dt="2025-06-22T22:13:31.738" v="64" actId="115"/>
          <ac:spMkLst>
            <pc:docMk/>
            <pc:sldMk cId="1596823922" sldId="21519"/>
            <ac:spMk id="3" creationId="{6D90D38C-1093-E5AF-EA4D-80D91DDDCCAE}"/>
          </ac:spMkLst>
        </pc:spChg>
        <pc:spChg chg="mod">
          <ac:chgData name="McIntosh, Peter (STFC,DL,AST)" userId="e92e805f-5c75-43b3-ba50-cd74b1e05943" providerId="ADAL" clId="{86D088CE-9B4A-4349-90D4-53440D875B74}" dt="2025-06-23T09:38:01.024" v="1213" actId="20577"/>
          <ac:spMkLst>
            <pc:docMk/>
            <pc:sldMk cId="1596823922" sldId="21519"/>
            <ac:spMk id="10" creationId="{B4816543-BBA8-E38B-8C5E-7FE6CE420EA3}"/>
          </ac:spMkLst>
        </pc:spChg>
      </pc:sldChg>
      <pc:sldChg chg="addSp delSp modSp mod">
        <pc:chgData name="McIntosh, Peter (STFC,DL,AST)" userId="e92e805f-5c75-43b3-ba50-cd74b1e05943" providerId="ADAL" clId="{86D088CE-9B4A-4349-90D4-53440D875B74}" dt="2025-06-23T08:39:47.253" v="489" actId="1076"/>
        <pc:sldMkLst>
          <pc:docMk/>
          <pc:sldMk cId="359911593" sldId="21521"/>
        </pc:sldMkLst>
        <pc:spChg chg="mod">
          <ac:chgData name="McIntosh, Peter (STFC,DL,AST)" userId="e92e805f-5c75-43b3-ba50-cd74b1e05943" providerId="ADAL" clId="{86D088CE-9B4A-4349-90D4-53440D875B74}" dt="2025-06-23T08:36:40.328" v="465" actId="14100"/>
          <ac:spMkLst>
            <pc:docMk/>
            <pc:sldMk cId="359911593" sldId="21521"/>
            <ac:spMk id="3" creationId="{773C85C5-A994-E3AA-78A9-1F8331B6DFB0}"/>
          </ac:spMkLst>
        </pc:spChg>
        <pc:spChg chg="mod">
          <ac:chgData name="McIntosh, Peter (STFC,DL,AST)" userId="e92e805f-5c75-43b3-ba50-cd74b1e05943" providerId="ADAL" clId="{86D088CE-9B4A-4349-90D4-53440D875B74}" dt="2025-06-23T08:34:57.983" v="269"/>
          <ac:spMkLst>
            <pc:docMk/>
            <pc:sldMk cId="359911593" sldId="21521"/>
            <ac:spMk id="6" creationId="{BECBC2D4-DBAA-362D-3DB4-2B778E223CA9}"/>
          </ac:spMkLst>
        </pc:spChg>
        <pc:spChg chg="mod">
          <ac:chgData name="McIntosh, Peter (STFC,DL,AST)" userId="e92e805f-5c75-43b3-ba50-cd74b1e05943" providerId="ADAL" clId="{86D088CE-9B4A-4349-90D4-53440D875B74}" dt="2025-06-23T08:34:57.983" v="269"/>
          <ac:spMkLst>
            <pc:docMk/>
            <pc:sldMk cId="359911593" sldId="21521"/>
            <ac:spMk id="7" creationId="{C8024EAE-5E84-E711-F8FF-90B47C8E7FD9}"/>
          </ac:spMkLst>
        </pc:spChg>
        <pc:spChg chg="mod">
          <ac:chgData name="McIntosh, Peter (STFC,DL,AST)" userId="e92e805f-5c75-43b3-ba50-cd74b1e05943" providerId="ADAL" clId="{86D088CE-9B4A-4349-90D4-53440D875B74}" dt="2025-06-23T08:34:57.983" v="269"/>
          <ac:spMkLst>
            <pc:docMk/>
            <pc:sldMk cId="359911593" sldId="21521"/>
            <ac:spMk id="8" creationId="{C283FF8B-AF30-43D3-A321-592E2B6FDD79}"/>
          </ac:spMkLst>
        </pc:spChg>
        <pc:spChg chg="mod">
          <ac:chgData name="McIntosh, Peter (STFC,DL,AST)" userId="e92e805f-5c75-43b3-ba50-cd74b1e05943" providerId="ADAL" clId="{86D088CE-9B4A-4349-90D4-53440D875B74}" dt="2025-06-23T08:34:57.983" v="269"/>
          <ac:spMkLst>
            <pc:docMk/>
            <pc:sldMk cId="359911593" sldId="21521"/>
            <ac:spMk id="10" creationId="{16E1029C-6D9B-5F00-EA77-DF3043E91F59}"/>
          </ac:spMkLst>
        </pc:spChg>
        <pc:spChg chg="mod">
          <ac:chgData name="McIntosh, Peter (STFC,DL,AST)" userId="e92e805f-5c75-43b3-ba50-cd74b1e05943" providerId="ADAL" clId="{86D088CE-9B4A-4349-90D4-53440D875B74}" dt="2025-06-23T08:34:57.983" v="269"/>
          <ac:spMkLst>
            <pc:docMk/>
            <pc:sldMk cId="359911593" sldId="21521"/>
            <ac:spMk id="13" creationId="{694E251D-F0A6-F769-6061-43DD18F72262}"/>
          </ac:spMkLst>
        </pc:spChg>
        <pc:spChg chg="mod">
          <ac:chgData name="McIntosh, Peter (STFC,DL,AST)" userId="e92e805f-5c75-43b3-ba50-cd74b1e05943" providerId="ADAL" clId="{86D088CE-9B4A-4349-90D4-53440D875B74}" dt="2025-06-23T08:34:57.983" v="269"/>
          <ac:spMkLst>
            <pc:docMk/>
            <pc:sldMk cId="359911593" sldId="21521"/>
            <ac:spMk id="14" creationId="{D148EDD6-9B4D-DD5F-00A7-BD35810568E8}"/>
          </ac:spMkLst>
        </pc:spChg>
        <pc:spChg chg="mod">
          <ac:chgData name="McIntosh, Peter (STFC,DL,AST)" userId="e92e805f-5c75-43b3-ba50-cd74b1e05943" providerId="ADAL" clId="{86D088CE-9B4A-4349-90D4-53440D875B74}" dt="2025-06-23T08:34:57.983" v="269"/>
          <ac:spMkLst>
            <pc:docMk/>
            <pc:sldMk cId="359911593" sldId="21521"/>
            <ac:spMk id="17" creationId="{695247CC-EF0B-4A81-39BA-B7CD126BEC9C}"/>
          </ac:spMkLst>
        </pc:spChg>
        <pc:spChg chg="mod">
          <ac:chgData name="McIntosh, Peter (STFC,DL,AST)" userId="e92e805f-5c75-43b3-ba50-cd74b1e05943" providerId="ADAL" clId="{86D088CE-9B4A-4349-90D4-53440D875B74}" dt="2025-06-23T08:34:57.983" v="269"/>
          <ac:spMkLst>
            <pc:docMk/>
            <pc:sldMk cId="359911593" sldId="21521"/>
            <ac:spMk id="29" creationId="{1C4F33A8-78D7-5717-9B4D-E44E93B645EA}"/>
          </ac:spMkLst>
        </pc:spChg>
        <pc:spChg chg="mod">
          <ac:chgData name="McIntosh, Peter (STFC,DL,AST)" userId="e92e805f-5c75-43b3-ba50-cd74b1e05943" providerId="ADAL" clId="{86D088CE-9B4A-4349-90D4-53440D875B74}" dt="2025-06-23T08:34:57.983" v="269"/>
          <ac:spMkLst>
            <pc:docMk/>
            <pc:sldMk cId="359911593" sldId="21521"/>
            <ac:spMk id="31" creationId="{FCB28863-0006-A142-0064-66E1D995E69C}"/>
          </ac:spMkLst>
        </pc:spChg>
        <pc:spChg chg="mod">
          <ac:chgData name="McIntosh, Peter (STFC,DL,AST)" userId="e92e805f-5c75-43b3-ba50-cd74b1e05943" providerId="ADAL" clId="{86D088CE-9B4A-4349-90D4-53440D875B74}" dt="2025-06-23T08:34:57.983" v="269"/>
          <ac:spMkLst>
            <pc:docMk/>
            <pc:sldMk cId="359911593" sldId="21521"/>
            <ac:spMk id="35" creationId="{23CE0BBB-872B-9880-E9AB-FCB89315D8C9}"/>
          </ac:spMkLst>
        </pc:spChg>
        <pc:picChg chg="add del mod">
          <ac:chgData name="McIntosh, Peter (STFC,DL,AST)" userId="e92e805f-5c75-43b3-ba50-cd74b1e05943" providerId="ADAL" clId="{86D088CE-9B4A-4349-90D4-53440D875B74}" dt="2025-06-23T08:36:56.749" v="466" actId="478"/>
          <ac:picMkLst>
            <pc:docMk/>
            <pc:sldMk cId="359911593" sldId="21521"/>
            <ac:picMk id="37" creationId="{7D95159B-D0FA-D968-77A6-EE30A2C895ED}"/>
          </ac:picMkLst>
        </pc:picChg>
        <pc:picChg chg="add del mod">
          <ac:chgData name="McIntosh, Peter (STFC,DL,AST)" userId="e92e805f-5c75-43b3-ba50-cd74b1e05943" providerId="ADAL" clId="{86D088CE-9B4A-4349-90D4-53440D875B74}" dt="2025-06-23T08:39:33.216" v="484" actId="478"/>
          <ac:picMkLst>
            <pc:docMk/>
            <pc:sldMk cId="359911593" sldId="21521"/>
            <ac:picMk id="38" creationId="{734F1F38-9417-E3BA-9DF1-BBC84C34A700}"/>
          </ac:picMkLst>
        </pc:picChg>
        <pc:picChg chg="add mod">
          <ac:chgData name="McIntosh, Peter (STFC,DL,AST)" userId="e92e805f-5c75-43b3-ba50-cd74b1e05943" providerId="ADAL" clId="{86D088CE-9B4A-4349-90D4-53440D875B74}" dt="2025-06-23T08:39:47.253" v="489" actId="1076"/>
          <ac:picMkLst>
            <pc:docMk/>
            <pc:sldMk cId="359911593" sldId="21521"/>
            <ac:picMk id="39" creationId="{2A0A8E1A-CBA3-BA6C-B5D4-04E422CA402B}"/>
          </ac:picMkLst>
        </pc:picChg>
      </pc:sldChg>
      <pc:sldChg chg="modSp mod">
        <pc:chgData name="McIntosh, Peter (STFC,DL,AST)" userId="e92e805f-5c75-43b3-ba50-cd74b1e05943" providerId="ADAL" clId="{86D088CE-9B4A-4349-90D4-53440D875B74}" dt="2025-06-22T22:14:11.477" v="70" actId="1038"/>
        <pc:sldMkLst>
          <pc:docMk/>
          <pc:sldMk cId="2971066162" sldId="21523"/>
        </pc:sldMkLst>
        <pc:spChg chg="mod">
          <ac:chgData name="McIntosh, Peter (STFC,DL,AST)" userId="e92e805f-5c75-43b3-ba50-cd74b1e05943" providerId="ADAL" clId="{86D088CE-9B4A-4349-90D4-53440D875B74}" dt="2025-06-22T22:14:11.477" v="70" actId="1038"/>
          <ac:spMkLst>
            <pc:docMk/>
            <pc:sldMk cId="2971066162" sldId="21523"/>
            <ac:spMk id="13" creationId="{7599128F-4F10-25CE-5D3D-A5A8166A8025}"/>
          </ac:spMkLst>
        </pc:spChg>
        <pc:spChg chg="mod">
          <ac:chgData name="McIntosh, Peter (STFC,DL,AST)" userId="e92e805f-5c75-43b3-ba50-cd74b1e05943" providerId="ADAL" clId="{86D088CE-9B4A-4349-90D4-53440D875B74}" dt="2025-06-22T22:14:11.477" v="70" actId="1038"/>
          <ac:spMkLst>
            <pc:docMk/>
            <pc:sldMk cId="2971066162" sldId="21523"/>
            <ac:spMk id="14" creationId="{26AE09D6-60DC-9280-33B7-2D3E975527BA}"/>
          </ac:spMkLst>
        </pc:spChg>
      </pc:sldChg>
      <pc:sldChg chg="addSp delSp modSp new mod">
        <pc:chgData name="McIntosh, Peter (STFC,DL,AST)" userId="e92e805f-5c75-43b3-ba50-cd74b1e05943" providerId="ADAL" clId="{86D088CE-9B4A-4349-90D4-53440D875B74}" dt="2025-06-22T22:09:42.403" v="62" actId="1076"/>
        <pc:sldMkLst>
          <pc:docMk/>
          <pc:sldMk cId="3026254929" sldId="21524"/>
        </pc:sldMkLst>
        <pc:spChg chg="mod">
          <ac:chgData name="McIntosh, Peter (STFC,DL,AST)" userId="e92e805f-5c75-43b3-ba50-cd74b1e05943" providerId="ADAL" clId="{86D088CE-9B4A-4349-90D4-53440D875B74}" dt="2025-06-22T22:09:34.640" v="60" actId="20577"/>
          <ac:spMkLst>
            <pc:docMk/>
            <pc:sldMk cId="3026254929" sldId="21524"/>
            <ac:spMk id="2" creationId="{12A02193-104A-9D63-EA72-4EC5E995551F}"/>
          </ac:spMkLst>
        </pc:spChg>
        <pc:spChg chg="del">
          <ac:chgData name="McIntosh, Peter (STFC,DL,AST)" userId="e92e805f-5c75-43b3-ba50-cd74b1e05943" providerId="ADAL" clId="{86D088CE-9B4A-4349-90D4-53440D875B74}" dt="2025-06-22T22:09:28.681" v="57" actId="478"/>
          <ac:spMkLst>
            <pc:docMk/>
            <pc:sldMk cId="3026254929" sldId="21524"/>
            <ac:spMk id="3" creationId="{DD6C2607-F3D1-6BE3-D9D4-17791107EA95}"/>
          </ac:spMkLst>
        </pc:spChg>
        <pc:spChg chg="del">
          <ac:chgData name="McIntosh, Peter (STFC,DL,AST)" userId="e92e805f-5c75-43b3-ba50-cd74b1e05943" providerId="ADAL" clId="{86D088CE-9B4A-4349-90D4-53440D875B74}" dt="2025-06-22T22:09:31.507" v="58" actId="478"/>
          <ac:spMkLst>
            <pc:docMk/>
            <pc:sldMk cId="3026254929" sldId="21524"/>
            <ac:spMk id="4" creationId="{B435F75B-0B37-7934-CFB5-B5F147023328}"/>
          </ac:spMkLst>
        </pc:spChg>
        <pc:picChg chg="add mod">
          <ac:chgData name="McIntosh, Peter (STFC,DL,AST)" userId="e92e805f-5c75-43b3-ba50-cd74b1e05943" providerId="ADAL" clId="{86D088CE-9B4A-4349-90D4-53440D875B74}" dt="2025-06-22T22:09:42.403" v="62" actId="1076"/>
          <ac:picMkLst>
            <pc:docMk/>
            <pc:sldMk cId="3026254929" sldId="21524"/>
            <ac:picMk id="6" creationId="{5FC4BCC8-1E74-5974-3DB6-82EA3F2A38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8FEE8-A8E4-4AF4-A59A-61A283F1BB86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944C4-62D2-4A2E-AB32-D9A8E24F1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4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471DE-BF33-6BE6-2839-D241B25D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EDDC9144-E55F-6865-A7E1-FADAD7F4B0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31788" y="698500"/>
            <a:ext cx="6194425" cy="3484563"/>
          </a:xfrm>
          <a:ln/>
        </p:spPr>
      </p:sp>
      <p:sp>
        <p:nvSpPr>
          <p:cNvPr id="23555" name="Notizenplatzhalter 2">
            <a:extLst>
              <a:ext uri="{FF2B5EF4-FFF2-40B4-BE49-F238E27FC236}">
                <a16:creationId xmlns:a16="http://schemas.microsoft.com/office/drawing/2014/main" id="{282ABCF0-6576-726E-035D-7C61139F3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ED3806C0-E5E9-D473-B234-803303D7A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4056" indent="-32079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83164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96430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09695" indent="-25663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22961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36228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49493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362759" indent="-25663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B777F2-BF42-44F8-8AEB-305F0013D811}" type="slidenum">
              <a:rPr lang="de-DE" altLang="de-DE" sz="16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de-DE" alt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7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1288" y="766763"/>
            <a:ext cx="6799262" cy="3824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7212">
              <a:defRPr/>
            </a:pPr>
            <a:fld id="{D8F323B9-74E9-4E07-907A-A9B91B4945BF}" type="slidenum">
              <a:rPr kumimoji="1" lang="ja-JP" altLang="en-US">
                <a:solidFill>
                  <a:prstClr val="black"/>
                </a:solidFill>
                <a:ea typeface="ＭＳ Ｐゴシック" panose="020B0600070205080204" pitchFamily="34" charset="-128"/>
              </a:rPr>
              <a:pPr defTabSz="467212">
                <a:defRPr/>
              </a:pPr>
              <a:t>10</a:t>
            </a:fld>
            <a:endParaRPr kumimoji="1" lang="ja-JP" altLang="en-US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707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B21C8-0DB3-4E09-93CA-25F9CC6AA170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555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EF0E9-504B-5749-F666-AB7A2081C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3DC83-AA96-5EFC-FFA8-1B0AED521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A9D0B-6668-7A0F-7BBE-35683978A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76826-68D0-6DFD-6CEE-4FAE5BC2E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944C4-62D2-4A2E-AB32-D9A8E24F167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579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944C4-62D2-4A2E-AB32-D9A8E24F167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770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Including:  3 M€ and 18 FTE in 5 years for MC test stand (obsolete)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57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397B38-ACAD-4549-A2FC-5275A7419BBB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57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335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70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8D0DC-C815-0694-3101-88A66BF88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78F0B-154F-C7AF-8C9D-5516546BB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467A7-280C-0854-5838-EAA7943B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18B39-3F56-4DF2-A094-151F59BA33C4}" type="datetime1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C8891-423E-9ECD-980F-4CCE4AFC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7465B-F7D7-D295-2E8E-5AB02D73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66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A08B2-51B4-1B62-3E0E-0B668F7DB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E38EE5-58A8-8C1A-0CCF-FB736FB02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B707-168D-BC00-E718-7FF7DE36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62786D-9C8D-4BB2-8E73-2CC67F46AA2F}" type="datetime1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F99EC-7D42-DE8D-1D71-0B2A76E84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1A368-A6A5-CDC1-410B-E4CF65F0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15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049356-BF26-81E5-DA65-261CE33100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1405D-1542-2634-80D4-36580CEBF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BF799-7432-8E48-A6D9-2F6619B5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E8ACD-2CB8-4B40-8A57-7CA39CDA92C2}" type="datetime1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A2AF5-297B-977F-671B-34E8B656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D1832-C1E8-E14A-AB28-2BE71F99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92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EF99-1BF0-43CD-96DB-9E3E8E2F8C7A}" type="datetime1">
              <a:rPr lang="en-GB" smtClean="0"/>
              <a:t>23/06/2025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21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5870-2B92-4A89-9D07-E9F0CEB7A9A2}" type="datetime1">
              <a:rPr lang="en-GB" smtClean="0"/>
              <a:t>23/06/2025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egnaposto titolo 1">
            <a:extLst>
              <a:ext uri="{FF2B5EF4-FFF2-40B4-BE49-F238E27FC236}">
                <a16:creationId xmlns:a16="http://schemas.microsoft.com/office/drawing/2014/main" id="{1CF2F0DA-94F0-AF90-3A90-3EDBE38D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788"/>
            <a:ext cx="10146710" cy="626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5371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109F-798B-4E21-96DD-E6207CC2AEBF}" type="datetime1">
              <a:rPr lang="en-GB" smtClean="0"/>
              <a:t>23/06/2025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12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50701"/>
            <a:ext cx="9086537" cy="6263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031132"/>
            <a:ext cx="5181600" cy="5145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031132"/>
            <a:ext cx="5181600" cy="5145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4744-9948-4A59-9436-B8D6BD7717BB}" type="datetime1">
              <a:rPr lang="en-GB" smtClean="0"/>
              <a:t>23/06/2025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6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4AB-0EAC-4E08-8852-C7BEBB3049C4}" type="datetime1">
              <a:rPr lang="en-GB" smtClean="0"/>
              <a:t>23/06/2025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Connettore diritto 9"/>
          <p:cNvCxnSpPr/>
          <p:nvPr userDrawn="1"/>
        </p:nvCxnSpPr>
        <p:spPr>
          <a:xfrm>
            <a:off x="112734" y="1002082"/>
            <a:ext cx="1196235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827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157C-269A-48FF-90E2-1E0A2BC9D8BF}" type="datetime1">
              <a:rPr lang="en-GB" smtClean="0"/>
              <a:t>23/06/2025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egnaposto titolo 1">
            <a:extLst>
              <a:ext uri="{FF2B5EF4-FFF2-40B4-BE49-F238E27FC236}">
                <a16:creationId xmlns:a16="http://schemas.microsoft.com/office/drawing/2014/main" id="{75997B72-32CB-8224-DE67-66082515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88"/>
            <a:ext cx="10990633" cy="626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320108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D6C6-E222-404B-9092-91860C85CF64}" type="datetime1">
              <a:rPr lang="en-GB" smtClean="0"/>
              <a:t>23/06/2025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71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7BD8-36CC-47F4-94F9-5032048688BA}" type="datetime1">
              <a:rPr lang="en-GB" smtClean="0"/>
              <a:t>23/06/2025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9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ECC8-5264-1916-A3B4-00B69F61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E7440-03D1-3853-9081-CB781558C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5962F-390E-5DD5-38FC-6E21783F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FFA43-041B-4006-8572-9DD55833009A}" type="datetime1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7CC68-3138-9FD1-759A-1A832626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C471F-1949-CA97-ACA4-D457BEDE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873DAE-5908-DFD2-6D40-574642832453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25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5124-19D5-49B3-8778-CBDE7D5F5B44}" type="datetime1">
              <a:rPr lang="en-GB" smtClean="0"/>
              <a:t>23/06/2025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08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EB2C-50F1-4CC4-8B21-D59BBC9A9AC4}" type="datetime1">
              <a:rPr lang="en-GB" smtClean="0"/>
              <a:t>23/06/2025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57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4986-32B8-4C2F-88CD-500AAAF586D2}" type="datetime1">
              <a:rPr lang="en-GB" smtClean="0"/>
              <a:t>23/06/2025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2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46C57-70E9-E0ED-F089-CB4E3BD2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A2850-6202-BF3E-FD51-433284E52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B0932-0DAD-6156-0746-DE9FBD2C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5C9B9-9E09-4A02-891B-7AA3D8CBA2B9}" type="datetime1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D45A-184E-0C52-B5B6-77BB4D7A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D972C-C2FB-7B96-EAF9-2891BA51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522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23C45-64D9-A34B-917B-E3AC566D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DB55-F3A5-FF68-7586-2A722C31B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3000"/>
            <a:ext cx="5181600" cy="521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78D5F-0780-C0E7-3467-63DF434D1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3000"/>
            <a:ext cx="5181600" cy="521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56F33-768F-162C-D780-7E8D4CB01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5C874C-8194-4519-93E9-470778DF1F34}" type="datetime1">
              <a:rPr lang="en-GB" smtClean="0"/>
              <a:t>23/06/2025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4C870-B692-FCAA-B815-6F73F511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816DB-447E-5BE9-BFB4-15B45B9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9EF1D3-8404-A016-D6AC-AB3761224654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17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E782-F6B7-E481-789B-677D676D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BA02E-348F-1461-F787-25C5D0310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2CA3A-7FD0-5DF3-B5E5-62A592E31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43D65-3783-B455-EDFF-952B2E235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ED0E19-DBAE-D763-16A1-497D2A88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0AA275-794C-2EBB-D9D1-984B3299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BA229-91F6-4594-9E5A-AB195C7745B1}" type="datetime1">
              <a:rPr lang="en-GB" smtClean="0"/>
              <a:t>23/06/2025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D4A8E-E3F2-17FD-355B-FCE1520E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C3BF8-E48E-F4A1-E1F4-F95609A8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74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A3A2-1FAF-9314-4BC8-A8A8CCFB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14670-C7B0-929A-9CD7-58B0EE0CF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2AC681-1345-B9D6-E0E5-0FCD3DAD7C21}"/>
              </a:ext>
            </a:extLst>
          </p:cNvPr>
          <p:cNvCxnSpPr>
            <a:cxnSpLocks/>
          </p:cNvCxnSpPr>
          <p:nvPr userDrawn="1"/>
        </p:nvCxnSpPr>
        <p:spPr>
          <a:xfrm>
            <a:off x="367553" y="1002928"/>
            <a:ext cx="11456894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30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1AC3D-649A-0733-1B2F-05DE2E91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3283B-8882-4D04-980E-DD7F9C7C66D6}" type="datetime1">
              <a:rPr lang="en-GB" smtClean="0"/>
              <a:t>23/06/2025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696B3-4616-4094-140B-8D759A2D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B93E8-8344-CAA0-21EE-6C839C31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26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6AAE-D83F-2291-77DF-7A98F4D3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5C22F-A77A-0692-0AA1-0424D0D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76492-4B91-4140-CD1A-F9D64C5E7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A996C-A643-0797-F3C6-C8632C1EC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5FF7F-AF56-4CDD-98FF-0A2EA176ED6E}" type="datetime1">
              <a:rPr lang="en-GB" smtClean="0"/>
              <a:t>23/06/2025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5150B-B5DD-F78F-B34C-DEFD4EB5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BC39F-DD11-16DB-08B3-058F735F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285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0BC3B-3E0A-B4DD-ACD5-FA6BC0E6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A1314-DE49-9DDC-862B-F22F1D466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EB104-F203-C3FC-E7F3-894D89017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9B080-978E-2FF3-690E-9B891816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CB3768-99C2-47D1-A6F6-BDE0E2E04E52}" type="datetime1">
              <a:rPr lang="en-GB" smtClean="0"/>
              <a:t>23/06/2025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8C8FA-C876-6AFC-1BE3-0D2C6EF86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E4AE6-19B3-923C-39C6-73BA00AA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95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E7AB9-B610-E982-E089-372E6AD5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FDD58-857A-5DFA-F5EA-34993A23E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14425"/>
            <a:ext cx="10515600" cy="5062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7BB52-E493-C714-5BBF-87674B6BE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C00000"/>
                </a:solidFill>
              </a:defRPr>
            </a:lvl1pPr>
          </a:lstStyle>
          <a:p>
            <a:fld id="{5B967C75-364E-499C-A23B-9D8F4013AD0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4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1" y="133788"/>
            <a:ext cx="10146710" cy="626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030064"/>
            <a:ext cx="10515600" cy="5191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F7038-4C43-4AAC-866E-203C1ED7DE67}" type="datetime1">
              <a:rPr lang="en-GB" smtClean="0"/>
              <a:t>23/06/2025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9E9E92A-7AE8-C92A-7F74-23A608C4BF1B}"/>
              </a:ext>
            </a:extLst>
          </p:cNvPr>
          <p:cNvCxnSpPr/>
          <p:nvPr userDrawn="1"/>
        </p:nvCxnSpPr>
        <p:spPr>
          <a:xfrm>
            <a:off x="112734" y="807524"/>
            <a:ext cx="1196235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95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hyperlink" Target="https://isas.ijclab.in2p3.fr/" TargetMode="External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14731412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clidtechlabs.com/fast-reactive-tuner/" TargetMode="External"/><Relationship Id="rId5" Type="http://schemas.openxmlformats.org/officeDocument/2006/relationships/image" Target="../media/image97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ldg-rfcp.com/" TargetMode="External"/><Relationship Id="rId3" Type="http://schemas.openxmlformats.org/officeDocument/2006/relationships/image" Target="../media/image100.emf"/><Relationship Id="rId7" Type="http://schemas.openxmlformats.org/officeDocument/2006/relationships/hyperlink" Target="https://ldg.web.cern.ch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hyperlink" Target="https://linearcollider.org/wp-content/uploads/2025/04/IDT-EB-2025-001.pdf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pdf/2503.19983" TargetMode="External"/><Relationship Id="rId5" Type="http://schemas.openxmlformats.org/officeDocument/2006/relationships/image" Target="../media/image105.png"/><Relationship Id="rId4" Type="http://schemas.openxmlformats.org/officeDocument/2006/relationships/hyperlink" Target="https://conference.ippp.dur.ac.uk/event/1197/contributions/6383/attachments/4981/6350/linearColliders_ppap_july23_v1.pdf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tmp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tmp"/><Relationship Id="rId5" Type="http://schemas.openxmlformats.org/officeDocument/2006/relationships/image" Target="../media/image40.jpg"/><Relationship Id="rId4" Type="http://schemas.openxmlformats.org/officeDocument/2006/relationships/image" Target="../media/image3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WP15: Thin film for Superconducting RF Cavities (TF-SRF) | ARIES">
            <a:extLst>
              <a:ext uri="{FF2B5EF4-FFF2-40B4-BE49-F238E27FC236}">
                <a16:creationId xmlns:a16="http://schemas.microsoft.com/office/drawing/2014/main" id="{14F280AD-CBD5-ED88-345A-8E6A99DB7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r="1"/>
          <a:stretch/>
        </p:blipFill>
        <p:spPr bwMode="auto">
          <a:xfrm rot="1490437">
            <a:off x="6443441" y="-1225743"/>
            <a:ext cx="5821385" cy="41666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abling labs and tools – SQMS Center">
            <a:extLst>
              <a:ext uri="{FF2B5EF4-FFF2-40B4-BE49-F238E27FC236}">
                <a16:creationId xmlns:a16="http://schemas.microsoft.com/office/drawing/2014/main" id="{11E984D0-DBF0-FEEF-665C-7029C8788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661">
            <a:off x="7833026" y="604418"/>
            <a:ext cx="6379346" cy="43080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arge metal cylinder on a stand&#10;&#10;AI-generated content may be incorrect.">
            <a:extLst>
              <a:ext uri="{FF2B5EF4-FFF2-40B4-BE49-F238E27FC236}">
                <a16:creationId xmlns:a16="http://schemas.microsoft.com/office/drawing/2014/main" id="{BDEA44A3-D2C4-DD62-7D97-C742AF8ED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9236">
            <a:off x="8122114" y="2933444"/>
            <a:ext cx="4742149" cy="31611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 descr="Superconducting RF R&amp;D | Applied Physics and Superconducting Technology ...">
            <a:extLst>
              <a:ext uri="{FF2B5EF4-FFF2-40B4-BE49-F238E27FC236}">
                <a16:creationId xmlns:a16="http://schemas.microsoft.com/office/drawing/2014/main" id="{C9079335-3683-504B-2D28-16AEB4E06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620">
            <a:off x="7213279" y="4803512"/>
            <a:ext cx="7622518" cy="26059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CA61C6C-B832-FDD2-4740-B6B6FFBE410C}"/>
              </a:ext>
            </a:extLst>
          </p:cNvPr>
          <p:cNvSpPr/>
          <p:nvPr/>
        </p:nvSpPr>
        <p:spPr>
          <a:xfrm>
            <a:off x="3245927" y="-1095265"/>
            <a:ext cx="6454441" cy="79532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622CC-D0DC-DE35-9CED-CA93901A3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793" y="3430588"/>
            <a:ext cx="9144000" cy="1655762"/>
          </a:xfrm>
        </p:spPr>
        <p:txBody>
          <a:bodyPr/>
          <a:lstStyle/>
          <a:p>
            <a:pPr algn="l"/>
            <a:r>
              <a:rPr lang="en-GB" noProof="0" dirty="0">
                <a:solidFill>
                  <a:srgbClr val="C00000"/>
                </a:solidFill>
              </a:rPr>
              <a:t>Peter McIntosh </a:t>
            </a:r>
            <a:endParaRPr lang="en-GB" dirty="0">
              <a:solidFill>
                <a:srgbClr val="C00000"/>
              </a:solidFill>
            </a:endParaRPr>
          </a:p>
          <a:p>
            <a:pPr algn="l"/>
            <a:r>
              <a:rPr lang="en-GB" noProof="0" dirty="0">
                <a:solidFill>
                  <a:srgbClr val="C00000"/>
                </a:solidFill>
              </a:rPr>
              <a:t>STFC Daresbury Laboratory</a:t>
            </a:r>
          </a:p>
          <a:p>
            <a:pPr algn="l"/>
            <a:endParaRPr lang="en-GB" dirty="0"/>
          </a:p>
          <a:p>
            <a:pPr algn="l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46B29-1F30-8948-2A75-231707F42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191" y="930534"/>
            <a:ext cx="9144000" cy="2387600"/>
          </a:xfrm>
        </p:spPr>
        <p:txBody>
          <a:bodyPr/>
          <a:lstStyle/>
          <a:p>
            <a:pPr algn="l"/>
            <a:r>
              <a:rPr lang="en-GB" noProof="0" dirty="0">
                <a:solidFill>
                  <a:srgbClr val="0070C0"/>
                </a:solidFill>
              </a:rPr>
              <a:t>Superconducting RF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3787AE-3430-2ABE-86BD-7459EDA4CEF3}"/>
              </a:ext>
            </a:extLst>
          </p:cNvPr>
          <p:cNvCxnSpPr>
            <a:cxnSpLocks/>
          </p:cNvCxnSpPr>
          <p:nvPr/>
        </p:nvCxnSpPr>
        <p:spPr>
          <a:xfrm>
            <a:off x="6837119" y="-216189"/>
            <a:ext cx="2972345" cy="72903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Open Symposium on the  European Strategy for Particle Physics">
            <a:extLst>
              <a:ext uri="{FF2B5EF4-FFF2-40B4-BE49-F238E27FC236}">
                <a16:creationId xmlns:a16="http://schemas.microsoft.com/office/drawing/2014/main" id="{0AF95F1A-99CF-E376-1A92-D52CAAF43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" y="4866601"/>
            <a:ext cx="8505825" cy="194783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304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06AEA73-4750-1553-CCFC-BCFF28A0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ILC250 RF Requirements (incl. input to LC Vision)</a:t>
            </a:r>
          </a:p>
        </p:txBody>
      </p:sp>
      <p:graphicFrame>
        <p:nvGraphicFramePr>
          <p:cNvPr id="36" name="コンテンツ プレースホルダ 9">
            <a:extLst>
              <a:ext uri="{FF2B5EF4-FFF2-40B4-BE49-F238E27FC236}">
                <a16:creationId xmlns:a16="http://schemas.microsoft.com/office/drawing/2014/main" id="{0CD8DE56-45AE-BA4E-95B3-813DE432DD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854764"/>
              </p:ext>
            </p:extLst>
          </p:nvPr>
        </p:nvGraphicFramePr>
        <p:xfrm>
          <a:off x="7799407" y="2599121"/>
          <a:ext cx="4190069" cy="390260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19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0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3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Parameters</a:t>
                      </a:r>
                      <a:endParaRPr kumimoji="1" lang="en-GB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Value</a:t>
                      </a:r>
                      <a:endParaRPr kumimoji="1" lang="en-GB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1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Beam Energy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anose="020B0604020202020204" pitchFamily="50" charset="-128"/>
                        </a:rPr>
                        <a:t>125 + 125 </a:t>
                      </a: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GeV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1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Luminosity</a:t>
                      </a: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1.35 / 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2.7 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x 10</a:t>
                      </a:r>
                      <a:r>
                        <a:rPr kumimoji="1" lang="en-GB" sz="14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34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 cm</a:t>
                      </a:r>
                      <a:r>
                        <a:rPr kumimoji="1" lang="en-GB" sz="14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2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/s</a:t>
                      </a: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703952540"/>
                  </a:ext>
                </a:extLst>
              </a:tr>
              <a:tr h="2831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Beam rep. rate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5 Hz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Pulse duration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0.73 / </a:t>
                      </a: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50" charset="-128"/>
                        </a:rPr>
                        <a:t>0.961</a:t>
                      </a:r>
                      <a:r>
                        <a:rPr kumimoji="1" lang="en-GB" sz="14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 </a:t>
                      </a:r>
                      <a:r>
                        <a:rPr kumimoji="1" lang="en-GB" sz="1400" u="none" strike="noStrike" cap="none" normalizeH="0" baseline="0" noProof="0" dirty="0" err="1">
                          <a:ln>
                            <a:noFill/>
                          </a:ln>
                          <a:effectLst/>
                          <a:latin typeface="Arial Unicode MS" panose="020B0604020202020204" pitchFamily="50" charset="-128"/>
                        </a:rPr>
                        <a:t>ms</a:t>
                      </a:r>
                      <a:endParaRPr kumimoji="1" lang="en-GB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1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# bunch / pulse</a:t>
                      </a: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1312 / 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2625</a:t>
                      </a: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742306540"/>
                  </a:ext>
                </a:extLst>
              </a:tr>
              <a:tr h="3444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Beam Current</a:t>
                      </a: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5.8 / 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8.8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 mA</a:t>
                      </a: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3807259616"/>
                  </a:ext>
                </a:extLst>
              </a:tr>
              <a:tr h="3136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Beam size (y) at FF</a:t>
                      </a: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7.7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 nm</a:t>
                      </a: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2434326791"/>
                  </a:ext>
                </a:extLst>
              </a:tr>
              <a:tr h="53263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SRF Field gradient</a:t>
                      </a:r>
                      <a:endParaRPr kumimoji="1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&lt; 31.5 &gt; MV/m </a:t>
                      </a:r>
                      <a:r>
                        <a:rPr kumimoji="1" lang="en-GB" sz="11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(+/-20%)</a:t>
                      </a:r>
                      <a:endParaRPr kumimoji="1" lang="en-GB" sz="1400" b="1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Q</a:t>
                      </a:r>
                      <a:r>
                        <a:rPr kumimoji="1" lang="en-GB" sz="1200" b="1" u="none" strike="noStrike" cap="none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0</a:t>
                      </a:r>
                      <a:r>
                        <a:rPr kumimoji="1" lang="en-GB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 = 1x10</a:t>
                      </a:r>
                      <a:r>
                        <a:rPr kumimoji="1" lang="en-GB" sz="1200" b="1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10</a:t>
                      </a:r>
                      <a:endParaRPr kumimoji="1" lang="en-GB" sz="1200" b="1" i="0" u="none" strike="noStrike" cap="none" normalizeH="0" baseline="30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49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#SRF 9-cell cavities (CM)</a:t>
                      </a:r>
                      <a:endParaRPr kumimoji="1" lang="en-GB" sz="12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</a:rPr>
                        <a:t>~ 8,000 (~ 900)</a:t>
                      </a:r>
                      <a:endParaRPr kumimoji="1" lang="en-GB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1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AC-plug Power</a:t>
                      </a:r>
                    </a:p>
                  </a:txBody>
                  <a:tcPr marL="76200" marR="76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111 / 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138</a:t>
                      </a:r>
                      <a:r>
                        <a:rPr kumimoji="1" lang="en-GB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Osaka" pitchFamily="-108" charset="-128"/>
                          <a:cs typeface="Osaka" pitchFamily="-108" charset="-128"/>
                        </a:rPr>
                        <a:t> MW</a:t>
                      </a:r>
                    </a:p>
                  </a:txBody>
                  <a:tcPr marL="76200" marR="762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6" name="Picture 4" descr="SC_linac">
            <a:extLst>
              <a:ext uri="{FF2B5EF4-FFF2-40B4-BE49-F238E27FC236}">
                <a16:creationId xmlns:a16="http://schemas.microsoft.com/office/drawing/2014/main" id="{FEC0C7E5-9997-8047-9849-9FD4067B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3049" y="1154295"/>
            <a:ext cx="4381500" cy="130045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218EC28-61DD-87D5-56FD-4742CC427CCA}"/>
              </a:ext>
            </a:extLst>
          </p:cNvPr>
          <p:cNvGrpSpPr/>
          <p:nvPr/>
        </p:nvGrpSpPr>
        <p:grpSpPr>
          <a:xfrm>
            <a:off x="341352" y="4198296"/>
            <a:ext cx="7184630" cy="2395112"/>
            <a:chOff x="285828" y="3818522"/>
            <a:chExt cx="7184630" cy="2395112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50BCEE06-E6A5-A14B-93C2-D0891F60402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28" y="3818522"/>
              <a:ext cx="7184630" cy="23951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accent5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24" name="Picture 53">
              <a:extLst>
                <a:ext uri="{FF2B5EF4-FFF2-40B4-BE49-F238E27FC236}">
                  <a16:creationId xmlns:a16="http://schemas.microsoft.com/office/drawing/2014/main" id="{3918E641-B232-4F41-9F96-795142DA5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574" y="5548054"/>
              <a:ext cx="1726064" cy="222197"/>
            </a:xfrm>
            <a:prstGeom prst="rect">
              <a:avLst/>
            </a:prstGeom>
            <a:noFill/>
            <a:ln w="9525">
              <a:solidFill>
                <a:schemeClr val="accent5">
                  <a:lumMod val="20000"/>
                  <a:lumOff val="8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FFEE05D-ACE3-124B-9C0F-AD26DE09CB5B}"/>
                </a:ext>
              </a:extLst>
            </p:cNvPr>
            <p:cNvSpPr txBox="1"/>
            <p:nvPr/>
          </p:nvSpPr>
          <p:spPr>
            <a:xfrm>
              <a:off x="3035205" y="4906389"/>
              <a:ext cx="1958666" cy="369332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ＭＳ Ｐゴシック" panose="020B0600070205080204" pitchFamily="34" charset="-128"/>
                </a:rPr>
                <a:t>SRF </a:t>
              </a:r>
              <a:r>
                <a:rPr lang="en-GB" noProof="0" dirty="0">
                  <a:solidFill>
                    <a:prstClr val="white"/>
                  </a:solidFill>
                  <a:latin typeface="Arial Unicode MS" panose="020B0604020202020204" pitchFamily="50" charset="-128"/>
                  <a:ea typeface="ＭＳ Ｐゴシック" panose="020B0600070205080204" pitchFamily="34" charset="-128"/>
                </a:rPr>
                <a:t>Technology</a:t>
              </a:r>
              <a:endParaRPr kumimoji="1" lang="en-GB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ＭＳ Ｐゴシック" panose="020B0600070205080204" pitchFamily="34" charset="-128"/>
              </a:endParaRP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02A09078-4976-5A40-A52E-0D124579F5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9104" y="5224395"/>
              <a:ext cx="218691" cy="323659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type="oval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A35BB4E-F733-45FB-5836-88745D6A8E27}"/>
                </a:ext>
              </a:extLst>
            </p:cNvPr>
            <p:cNvSpPr txBox="1"/>
            <p:nvPr/>
          </p:nvSpPr>
          <p:spPr>
            <a:xfrm>
              <a:off x="4398856" y="4153007"/>
              <a:ext cx="2868719" cy="369332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noProof="0" dirty="0">
                  <a:solidFill>
                    <a:prstClr val="white"/>
                  </a:solidFill>
                  <a:latin typeface="Arial Unicode MS" panose="020B0604020202020204" pitchFamily="50" charset="-128"/>
                  <a:ea typeface="ＭＳ Ｐゴシック" panose="020B0600070205080204" pitchFamily="34" charset="-128"/>
                </a:rPr>
                <a:t>Nano-Beam </a:t>
              </a:r>
              <a:r>
                <a:rPr lang="en-GB" noProof="0" dirty="0">
                  <a:solidFill>
                    <a:prstClr val="white"/>
                  </a:solidFill>
                  <a:latin typeface="Arial Unicode MS" panose="020B0604020202020204" pitchFamily="50" charset="-128"/>
                  <a:ea typeface="ＭＳ Ｐゴシック" panose="020B0600070205080204" pitchFamily="34" charset="-128"/>
                </a:rPr>
                <a:t>Technology</a:t>
              </a:r>
              <a:endParaRPr kumimoji="1" lang="en-GB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ＭＳ Ｐゴシック" panose="020B0600070205080204" pitchFamily="34" charset="-128"/>
              </a:endParaRP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821C762F-DE04-2992-850B-287B147349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7624" y="4577994"/>
              <a:ext cx="3734137" cy="309326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type="oval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6C945F4C-5670-935F-F151-88DBB0BAF0B9}"/>
                </a:ext>
              </a:extLst>
            </p:cNvPr>
            <p:cNvCxnSpPr>
              <a:cxnSpLocks/>
            </p:cNvCxnSpPr>
            <p:nvPr/>
          </p:nvCxnSpPr>
          <p:spPr>
            <a:xfrm>
              <a:off x="5101762" y="4577994"/>
              <a:ext cx="836719" cy="528463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prstDash val="dash"/>
              <a:headEnd type="diamond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角丸四角形 7">
              <a:extLst>
                <a:ext uri="{FF2B5EF4-FFF2-40B4-BE49-F238E27FC236}">
                  <a16:creationId xmlns:a16="http://schemas.microsoft.com/office/drawing/2014/main" id="{1C00FD06-AACA-9BFA-2D8F-97FC5D30FE6B}"/>
                </a:ext>
              </a:extLst>
            </p:cNvPr>
            <p:cNvSpPr/>
            <p:nvPr/>
          </p:nvSpPr>
          <p:spPr>
            <a:xfrm>
              <a:off x="3213894" y="4086225"/>
              <a:ext cx="691356" cy="28575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>
                <a:latin typeface="Arial Unicode MS" panose="020B0604020202020204" pitchFamily="50" charset="-128"/>
              </a:endParaRPr>
            </a:p>
          </p:txBody>
        </p:sp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5F4AF69E-4258-C84D-0D2B-25962E1B41C6}"/>
                </a:ext>
              </a:extLst>
            </p:cNvPr>
            <p:cNvSpPr/>
            <p:nvPr/>
          </p:nvSpPr>
          <p:spPr>
            <a:xfrm>
              <a:off x="6848475" y="4948180"/>
              <a:ext cx="505800" cy="28575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>
                <a:latin typeface="Arial Unicode MS" panose="020B0604020202020204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55A1242-98FF-F148-1CE3-DA3C2A04F08A}"/>
              </a:ext>
            </a:extLst>
          </p:cNvPr>
          <p:cNvGrpSpPr/>
          <p:nvPr/>
        </p:nvGrpSpPr>
        <p:grpSpPr>
          <a:xfrm>
            <a:off x="372896" y="779993"/>
            <a:ext cx="7017448" cy="2685711"/>
            <a:chOff x="369419" y="1086882"/>
            <a:chExt cx="7017448" cy="2685711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11440E35-2F7F-564E-9403-66A402D03473}"/>
                </a:ext>
              </a:extLst>
            </p:cNvPr>
            <p:cNvGrpSpPr/>
            <p:nvPr/>
          </p:nvGrpSpPr>
          <p:grpSpPr>
            <a:xfrm>
              <a:off x="369419" y="1086882"/>
              <a:ext cx="7017448" cy="2483163"/>
              <a:chOff x="609599" y="1131423"/>
              <a:chExt cx="6496952" cy="2245576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41822A83-2447-5F4B-A8FB-089339F2F4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648" y="1581256"/>
                <a:ext cx="6020903" cy="157395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0" name="TextBox 9">
                <a:extLst>
                  <a:ext uri="{FF2B5EF4-FFF2-40B4-BE49-F238E27FC236}">
                    <a16:creationId xmlns:a16="http://schemas.microsoft.com/office/drawing/2014/main" id="{57DF25AE-7765-8847-8238-3FD71278B7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9228" y="2298222"/>
                <a:ext cx="1013866" cy="3077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e- Source</a:t>
                </a:r>
              </a:p>
            </p:txBody>
          </p:sp>
          <p:sp>
            <p:nvSpPr>
              <p:cNvPr id="41" name="TextBox 32">
                <a:extLst>
                  <a:ext uri="{FF2B5EF4-FFF2-40B4-BE49-F238E27FC236}">
                    <a16:creationId xmlns:a16="http://schemas.microsoft.com/office/drawing/2014/main" id="{6A146997-98D4-2443-9E7F-ED43F24529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4642" y="2868522"/>
                <a:ext cx="1414617" cy="196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e+ Main </a:t>
                </a: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Liinac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" name="TextBox 15">
                <a:extLst>
                  <a:ext uri="{FF2B5EF4-FFF2-40B4-BE49-F238E27FC236}">
                    <a16:creationId xmlns:a16="http://schemas.microsoft.com/office/drawing/2014/main" id="{37A3F63C-B61D-E649-996F-CA448E0B7C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5677" y="1731450"/>
                <a:ext cx="1057308" cy="2414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e+ Source</a:t>
                </a:r>
              </a:p>
            </p:txBody>
          </p:sp>
          <p:sp>
            <p:nvSpPr>
              <p:cNvPr id="45" name="TextBox 25">
                <a:extLst>
                  <a:ext uri="{FF2B5EF4-FFF2-40B4-BE49-F238E27FC236}">
                    <a16:creationId xmlns:a16="http://schemas.microsoft.com/office/drawing/2014/main" id="{0A9DD50B-614E-7B42-85D2-BF9B5CA27C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25142" y="2224171"/>
                <a:ext cx="1489494" cy="196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e- Main Linac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A43A9910-3FAD-6149-B5A9-92FC14F58E23}"/>
                  </a:ext>
                </a:extLst>
              </p:cNvPr>
              <p:cNvSpPr txBox="1"/>
              <p:nvPr/>
            </p:nvSpPr>
            <p:spPr>
              <a:xfrm>
                <a:off x="4305476" y="2987576"/>
                <a:ext cx="880371" cy="278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ＭＳ Ｐゴシック" panose="020B0600070205080204" pitchFamily="34" charset="-128"/>
                    <a:cs typeface="+mn-cs"/>
                  </a:rPr>
                  <a:t>Detectors</a:t>
                </a:r>
                <a:endParaRPr kumimoji="1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" name="TextBox 6">
                <a:extLst>
                  <a:ext uri="{FF2B5EF4-FFF2-40B4-BE49-F238E27FC236}">
                    <a16:creationId xmlns:a16="http://schemas.microsoft.com/office/drawing/2014/main" id="{442BB3C9-C0CF-C54E-BD86-03871E45F0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1180" y="1382851"/>
                <a:ext cx="946448" cy="196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Damping Ring</a:t>
                </a:r>
              </a:p>
            </p:txBody>
          </p:sp>
          <p:sp>
            <p:nvSpPr>
              <p:cNvPr id="54" name="TextBox 32">
                <a:extLst>
                  <a:ext uri="{FF2B5EF4-FFF2-40B4-BE49-F238E27FC236}">
                    <a16:creationId xmlns:a16="http://schemas.microsoft.com/office/drawing/2014/main" id="{98911CFB-3E20-B141-B406-D5E5A9813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1746" y="2735346"/>
                <a:ext cx="1642707" cy="3077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5" rIns="91431" bIns="4571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4570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Interaction point</a:t>
                </a:r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1E103EFE-C391-7C46-AFB7-0BABFDAB4300}"/>
                  </a:ext>
                </a:extLst>
              </p:cNvPr>
              <p:cNvSpPr/>
              <p:nvPr/>
            </p:nvSpPr>
            <p:spPr>
              <a:xfrm>
                <a:off x="609599" y="1131423"/>
                <a:ext cx="6496951" cy="22455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0" name="右矢印 19">
              <a:extLst>
                <a:ext uri="{FF2B5EF4-FFF2-40B4-BE49-F238E27FC236}">
                  <a16:creationId xmlns:a16="http://schemas.microsoft.com/office/drawing/2014/main" id="{C4FDC2AF-E0F2-D1CB-F1AF-2DF33AFAEC2A}"/>
                </a:ext>
              </a:extLst>
            </p:cNvPr>
            <p:cNvSpPr/>
            <p:nvPr/>
          </p:nvSpPr>
          <p:spPr>
            <a:xfrm>
              <a:off x="2085164" y="3521226"/>
              <a:ext cx="2052093" cy="14276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>
                <a:latin typeface="Arial Unicode MS" panose="020B0604020202020204" pitchFamily="50" charset="-128"/>
              </a:endParaRPr>
            </a:p>
          </p:txBody>
        </p:sp>
        <p:sp>
          <p:nvSpPr>
            <p:cNvPr id="21" name="右矢印 20">
              <a:extLst>
                <a:ext uri="{FF2B5EF4-FFF2-40B4-BE49-F238E27FC236}">
                  <a16:creationId xmlns:a16="http://schemas.microsoft.com/office/drawing/2014/main" id="{85CAB66E-A5C3-7197-001C-65C76E823827}"/>
                </a:ext>
              </a:extLst>
            </p:cNvPr>
            <p:cNvSpPr/>
            <p:nvPr/>
          </p:nvSpPr>
          <p:spPr>
            <a:xfrm flipH="1">
              <a:off x="4261673" y="3534172"/>
              <a:ext cx="1920600" cy="14276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>
                <a:latin typeface="Arial Unicode MS" panose="020B0604020202020204" pitchFamily="50" charset="-128"/>
              </a:endParaRPr>
            </a:p>
          </p:txBody>
        </p:sp>
        <p:sp>
          <p:nvSpPr>
            <p:cNvPr id="26" name="太陽 25">
              <a:extLst>
                <a:ext uri="{FF2B5EF4-FFF2-40B4-BE49-F238E27FC236}">
                  <a16:creationId xmlns:a16="http://schemas.microsoft.com/office/drawing/2014/main" id="{151EECA9-D943-5133-03F5-9983F3AED157}"/>
                </a:ext>
              </a:extLst>
            </p:cNvPr>
            <p:cNvSpPr/>
            <p:nvPr/>
          </p:nvSpPr>
          <p:spPr>
            <a:xfrm>
              <a:off x="4089664" y="3479325"/>
              <a:ext cx="219430" cy="217205"/>
            </a:xfrm>
            <a:prstGeom prst="su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>
                <a:latin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159BA58-F6B3-B6E8-46A8-30AD532F9143}"/>
                </a:ext>
              </a:extLst>
            </p:cNvPr>
            <p:cNvSpPr txBox="1"/>
            <p:nvPr/>
          </p:nvSpPr>
          <p:spPr>
            <a:xfrm>
              <a:off x="6269326" y="3403261"/>
              <a:ext cx="3898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noProof="0" dirty="0">
                  <a:solidFill>
                    <a:srgbClr val="0070C0"/>
                  </a:solidFill>
                  <a:latin typeface="Arial Unicode MS" panose="020B0604020202020204" pitchFamily="50" charset="-128"/>
                </a:rPr>
                <a:t>e</a:t>
              </a:r>
              <a:r>
                <a:rPr kumimoji="1" lang="en-GB" noProof="0" dirty="0">
                  <a:solidFill>
                    <a:srgbClr val="0070C0"/>
                  </a:solidFill>
                  <a:latin typeface="Arial Unicode MS" panose="020B0604020202020204" pitchFamily="50" charset="-128"/>
                </a:rPr>
                <a:t>-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E393A28-CFB9-3EC0-216C-53FB4B23529E}"/>
                </a:ext>
              </a:extLst>
            </p:cNvPr>
            <p:cNvSpPr txBox="1"/>
            <p:nvPr/>
          </p:nvSpPr>
          <p:spPr>
            <a:xfrm>
              <a:off x="1487967" y="3394914"/>
              <a:ext cx="4475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noProof="0" dirty="0">
                  <a:solidFill>
                    <a:srgbClr val="FF0000"/>
                  </a:solidFill>
                  <a:latin typeface="Arial Unicode MS" panose="020B0604020202020204" pitchFamily="50" charset="-128"/>
                </a:rPr>
                <a:t>e+</a:t>
              </a:r>
              <a:endParaRPr kumimoji="1" lang="en-GB" noProof="0" dirty="0">
                <a:solidFill>
                  <a:srgbClr val="FF0000"/>
                </a:solidFill>
                <a:latin typeface="Arial Unicode MS" panose="020B0604020202020204" pitchFamily="50" charset="-128"/>
              </a:endParaRPr>
            </a:p>
          </p:txBody>
        </p:sp>
        <p:pic>
          <p:nvPicPr>
            <p:cNvPr id="16" name="Picture 8" descr="ILDhall2s">
              <a:extLst>
                <a:ext uri="{FF2B5EF4-FFF2-40B4-BE49-F238E27FC236}">
                  <a16:creationId xmlns:a16="http://schemas.microsoft.com/office/drawing/2014/main" id="{803B1522-C5E7-08CC-C0F6-35007E4BC0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74281" y="2707037"/>
              <a:ext cx="728400" cy="514991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BD32C5CC-D650-A2F4-AFC0-D51CF7832764}"/>
                </a:ext>
              </a:extLst>
            </p:cNvPr>
            <p:cNvCxnSpPr>
              <a:cxnSpLocks/>
            </p:cNvCxnSpPr>
            <p:nvPr/>
          </p:nvCxnSpPr>
          <p:spPr>
            <a:xfrm>
              <a:off x="4511638" y="2547295"/>
              <a:ext cx="1008483" cy="229524"/>
            </a:xfrm>
            <a:prstGeom prst="line">
              <a:avLst/>
            </a:prstGeom>
            <a:ln>
              <a:noFill/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95AA006-EAA0-5B98-FBEE-C37DF3897E68}"/>
              </a:ext>
            </a:extLst>
          </p:cNvPr>
          <p:cNvSpPr txBox="1"/>
          <p:nvPr/>
        </p:nvSpPr>
        <p:spPr>
          <a:xfrm>
            <a:off x="3196693" y="4414410"/>
            <a:ext cx="1042865" cy="369332"/>
          </a:xfrm>
          <a:prstGeom prst="rect">
            <a:avLst/>
          </a:prstGeom>
          <a:solidFill>
            <a:srgbClr val="3366FF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prstClr val="white"/>
                </a:solidFill>
                <a:latin typeface="Arial Unicode MS" panose="020B0604020202020204" pitchFamily="50" charset="-128"/>
                <a:ea typeface="ＭＳ Ｐゴシック" panose="020B0600070205080204" pitchFamily="34" charset="-128"/>
              </a:rPr>
              <a:t>Source</a:t>
            </a:r>
            <a:endParaRPr kumimoji="1" lang="en-GB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ＭＳ Ｐゴシック" panose="020B060007020508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50588EC-D39A-9C6B-025D-B0A3D7EFB063}"/>
              </a:ext>
            </a:extLst>
          </p:cNvPr>
          <p:cNvSpPr txBox="1"/>
          <p:nvPr/>
        </p:nvSpPr>
        <p:spPr>
          <a:xfrm>
            <a:off x="970192" y="3482529"/>
            <a:ext cx="620049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noProof="0" dirty="0">
                <a:solidFill>
                  <a:srgbClr val="0000FF"/>
                </a:solidFill>
                <a:latin typeface="Calibri" panose="020F0502020204030204" pitchFamily="34" charset="0"/>
              </a:rPr>
              <a:t>TDR</a:t>
            </a:r>
            <a:r>
              <a:rPr lang="en-GB" noProof="0" dirty="0">
                <a:latin typeface="Calibri" panose="020F0502020204030204" pitchFamily="34" charset="0"/>
              </a:rPr>
              <a:t> was published in 2013 and SRF technology became matured by large-SRF accelerators (</a:t>
            </a:r>
            <a:r>
              <a:rPr lang="en-GB" noProof="0" dirty="0">
                <a:solidFill>
                  <a:srgbClr val="0000FF"/>
                </a:solidFill>
                <a:latin typeface="Calibri" panose="020F0502020204030204" pitchFamily="34" charset="0"/>
              </a:rPr>
              <a:t>European XFEL, LCLS-II etc.</a:t>
            </a:r>
            <a:r>
              <a:rPr lang="en-GB" noProof="0" dirty="0">
                <a:latin typeface="Calibri" panose="020F0502020204030204" pitchFamily="34" charset="0"/>
              </a:rPr>
              <a:t>).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CEE763A-B258-CB06-3AF2-7A4FDF9E21A9}"/>
              </a:ext>
            </a:extLst>
          </p:cNvPr>
          <p:cNvCxnSpPr/>
          <p:nvPr/>
        </p:nvCxnSpPr>
        <p:spPr>
          <a:xfrm flipV="1">
            <a:off x="1150070" y="1819373"/>
            <a:ext cx="6020613" cy="1198533"/>
          </a:xfrm>
          <a:prstGeom prst="straightConnector1">
            <a:avLst/>
          </a:prstGeom>
          <a:ln>
            <a:noFill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CF35F0B-AC3B-E91C-D87D-EF08A2EFE3A9}"/>
              </a:ext>
            </a:extLst>
          </p:cNvPr>
          <p:cNvSpPr txBox="1"/>
          <p:nvPr/>
        </p:nvSpPr>
        <p:spPr>
          <a:xfrm rot="20945429">
            <a:off x="1264389" y="2811121"/>
            <a:ext cx="82266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GB" noProof="0" dirty="0"/>
              <a:t>~20km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A5C9B-AF50-B7A0-1BCF-A28BAEF3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10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2CE7B-82BE-CD19-78C9-4FB62B3D957D}"/>
              </a:ext>
            </a:extLst>
          </p:cNvPr>
          <p:cNvSpPr txBox="1"/>
          <p:nvPr/>
        </p:nvSpPr>
        <p:spPr>
          <a:xfrm>
            <a:off x="8168561" y="6501727"/>
            <a:ext cx="4446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See Shoji Asai (KEK) talk @ ESPPU2025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650"/>
    </mc:Choice>
    <mc:Fallback xmlns="">
      <p:transition advTm="7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28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E318-194F-A588-F4E5-2C882FB41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05ADCB0-F8E3-34AC-B2FE-591DA23D5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9" y="4730492"/>
            <a:ext cx="2809878" cy="1734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CFF7C4-7F0C-3AFA-4124-7A7CA21F3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1.3 GHz, 9-cell, Bulk-Nb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AF442-DF2B-4E99-6CC0-F9080D9D0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154" y="1143000"/>
            <a:ext cx="5181600" cy="1945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/>
              <a:t>TODAY:</a:t>
            </a:r>
          </a:p>
          <a:p>
            <a:pPr marL="355600" indent="-355600"/>
            <a:r>
              <a:rPr lang="en-GB" sz="2400" b="0" noProof="0" dirty="0"/>
              <a:t>STF-2 CM achieved Avg. </a:t>
            </a:r>
            <a:r>
              <a:rPr lang="en-GB" sz="2400" b="0" noProof="0" dirty="0" err="1"/>
              <a:t>E</a:t>
            </a:r>
            <a:r>
              <a:rPr lang="en-GB" sz="2400" b="0" baseline="-25000" noProof="0" dirty="0" err="1"/>
              <a:t>acc</a:t>
            </a:r>
            <a:r>
              <a:rPr lang="en-GB" sz="2400" b="0" noProof="0" dirty="0"/>
              <a:t> of 32.9 MV/m @ Q</a:t>
            </a:r>
            <a:r>
              <a:rPr lang="en-GB" sz="2400" b="0" baseline="-25000" noProof="0" dirty="0"/>
              <a:t>0</a:t>
            </a:r>
            <a:r>
              <a:rPr lang="en-GB" sz="2400" b="0" noProof="0" dirty="0"/>
              <a:t> &gt; 1 x 10</a:t>
            </a:r>
            <a:r>
              <a:rPr lang="en-GB" sz="2400" b="0" baseline="30000" noProof="0" dirty="0"/>
              <a:t>10</a:t>
            </a:r>
            <a:r>
              <a:rPr lang="en-GB" sz="2400" b="0" noProof="0" dirty="0"/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49730-820A-7E1D-60E6-7AFD52DA6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780" y="1143000"/>
            <a:ext cx="5181600" cy="5213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/>
              <a:t>SPECIFICATIONS: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Demonstrate cavity performance improvement using alternative processing i.e. N2-doping/infusion and/or mid-T/2-step baking.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Cavity industrialisation to robustly achieve &gt;35 MV/m (± 20%) at &gt;1 x 10</a:t>
            </a:r>
            <a:r>
              <a:rPr lang="en-GB" sz="2400" baseline="30000" dirty="0"/>
              <a:t>10</a:t>
            </a:r>
            <a:r>
              <a:rPr lang="en-GB" sz="2400" dirty="0"/>
              <a:t> in VT.</a:t>
            </a:r>
            <a:endParaRPr lang="en-GB" sz="2400" b="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noProof="0" dirty="0"/>
              <a:t>Cavities tested in CM with &gt;31.5 MV/m </a:t>
            </a:r>
            <a:r>
              <a:rPr lang="en-GB" sz="2400" dirty="0"/>
              <a:t>(± 20%) </a:t>
            </a:r>
            <a:r>
              <a:rPr lang="en-GB" sz="2400" b="0" noProof="0" dirty="0"/>
              <a:t>at &gt;1 x 10</a:t>
            </a:r>
            <a:r>
              <a:rPr lang="en-GB" sz="2400" b="0" baseline="30000" noProof="0" dirty="0"/>
              <a:t>10</a:t>
            </a:r>
            <a:r>
              <a:rPr lang="en-GB" sz="2400" b="0" noProof="0" dirty="0"/>
              <a:t>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991BB-C89A-A995-D544-BD7E6C70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15C62A-DF80-781F-971C-41AD64000C25}"/>
              </a:ext>
            </a:extLst>
          </p:cNvPr>
          <p:cNvSpPr txBox="1"/>
          <p:nvPr/>
        </p:nvSpPr>
        <p:spPr>
          <a:xfrm>
            <a:off x="4632629" y="1818860"/>
            <a:ext cx="1560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TRL7 </a:t>
            </a:r>
          </a:p>
          <a:p>
            <a:r>
              <a:rPr lang="en-GB" sz="12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Approved prototype</a:t>
            </a:r>
            <a:endParaRPr lang="en-GB" sz="24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BD25C-1880-4E99-91E6-7B9BA74D1A33}"/>
              </a:ext>
            </a:extLst>
          </p:cNvPr>
          <p:cNvSpPr txBox="1"/>
          <p:nvPr/>
        </p:nvSpPr>
        <p:spPr>
          <a:xfrm>
            <a:off x="11264785" y="1568963"/>
            <a:ext cx="882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TRL7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Approved 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prototype</a:t>
            </a:r>
            <a:endParaRPr lang="en-GB" sz="12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50D928-12DA-E6F0-A7BD-0F8C19161A74}"/>
              </a:ext>
            </a:extLst>
          </p:cNvPr>
          <p:cNvSpPr txBox="1"/>
          <p:nvPr/>
        </p:nvSpPr>
        <p:spPr>
          <a:xfrm>
            <a:off x="11264785" y="3320543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BDE3B-B35E-489C-9B8B-137F7D89B558}"/>
              </a:ext>
            </a:extLst>
          </p:cNvPr>
          <p:cNvSpPr txBox="1"/>
          <p:nvPr/>
        </p:nvSpPr>
        <p:spPr>
          <a:xfrm>
            <a:off x="11264785" y="3987845"/>
            <a:ext cx="987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TRL8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Pre-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production 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ready</a:t>
            </a:r>
            <a:endParaRPr lang="en-GB" sz="12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B48C78-0994-2EB1-D20E-D5BF8309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693" t="50000" r="1997" b="3988"/>
          <a:stretch/>
        </p:blipFill>
        <p:spPr>
          <a:xfrm>
            <a:off x="220539" y="2568824"/>
            <a:ext cx="2513757" cy="16891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D40F25-F36E-1CB2-16BB-DAAD481D2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34" y="4824649"/>
            <a:ext cx="3549533" cy="17142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3D6E63-F79F-25BD-231F-F71D88F94D61}"/>
              </a:ext>
            </a:extLst>
          </p:cNvPr>
          <p:cNvSpPr txBox="1"/>
          <p:nvPr/>
        </p:nvSpPr>
        <p:spPr>
          <a:xfrm>
            <a:off x="3324973" y="5664708"/>
            <a:ext cx="30524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8/14 cavities reached 31.5 MV/m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8AA465-2BE7-8E72-9366-2324A3B57294}"/>
              </a:ext>
            </a:extLst>
          </p:cNvPr>
          <p:cNvSpPr txBox="1"/>
          <p:nvPr/>
        </p:nvSpPr>
        <p:spPr>
          <a:xfrm>
            <a:off x="3341467" y="4989082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BB88CE-5E3C-3CF1-ABCB-975F5163B33D}"/>
              </a:ext>
            </a:extLst>
          </p:cNvPr>
          <p:cNvSpPr txBox="1"/>
          <p:nvPr/>
        </p:nvSpPr>
        <p:spPr>
          <a:xfrm>
            <a:off x="772640" y="6578035"/>
            <a:ext cx="2989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Y. Yamamoto </a:t>
            </a:r>
            <a:r>
              <a:rPr lang="en-GB" sz="1400" noProof="0" dirty="0"/>
              <a:t>(KEK), SRF21, Jun 2021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2FB0A57-A85C-5FBC-A72A-3D6615559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427" y="2459037"/>
            <a:ext cx="3389540" cy="2075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635F76-17FC-5DB4-3A1D-B94F0B2F4E33}"/>
              </a:ext>
            </a:extLst>
          </p:cNvPr>
          <p:cNvSpPr txBox="1"/>
          <p:nvPr/>
        </p:nvSpPr>
        <p:spPr>
          <a:xfrm>
            <a:off x="6873444" y="5062785"/>
            <a:ext cx="5369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Note: </a:t>
            </a:r>
          </a:p>
          <a:p>
            <a:r>
              <a:rPr lang="en-GB" sz="2400" dirty="0">
                <a:solidFill>
                  <a:srgbClr val="0070C0"/>
                </a:solidFill>
              </a:rPr>
              <a:t>LCF@CERN increased Q</a:t>
            </a:r>
            <a:r>
              <a:rPr lang="en-GB" sz="2400" baseline="-25000" dirty="0">
                <a:solidFill>
                  <a:srgbClr val="0070C0"/>
                </a:solidFill>
              </a:rPr>
              <a:t>0</a:t>
            </a:r>
            <a:r>
              <a:rPr lang="en-GB" sz="2400" dirty="0">
                <a:solidFill>
                  <a:srgbClr val="0070C0"/>
                </a:solidFill>
              </a:rPr>
              <a:t>   specification to 2 x 10</a:t>
            </a:r>
            <a:r>
              <a:rPr lang="en-GB" sz="2400" baseline="30000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476406-1F56-B239-A410-9A4358A7AE64}"/>
              </a:ext>
            </a:extLst>
          </p:cNvPr>
          <p:cNvSpPr txBox="1"/>
          <p:nvPr/>
        </p:nvSpPr>
        <p:spPr>
          <a:xfrm>
            <a:off x="6465294" y="6499224"/>
            <a:ext cx="4446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C00000"/>
                </a:solidFill>
              </a:rPr>
              <a:t>See S. </a:t>
            </a:r>
            <a:r>
              <a:rPr lang="en-GB" dirty="0" err="1">
                <a:solidFill>
                  <a:srgbClr val="C00000"/>
                </a:solidFill>
              </a:rPr>
              <a:t>Stapnes</a:t>
            </a:r>
            <a:r>
              <a:rPr lang="en-GB" dirty="0">
                <a:solidFill>
                  <a:srgbClr val="C00000"/>
                </a:solidFill>
              </a:rPr>
              <a:t> (CERN) talk @ ESPPU2025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3D552132-502E-DB6D-3D30-CDBC2A07DAA9}"/>
              </a:ext>
            </a:extLst>
          </p:cNvPr>
          <p:cNvSpPr/>
          <p:nvPr/>
        </p:nvSpPr>
        <p:spPr>
          <a:xfrm>
            <a:off x="6611972" y="4087039"/>
            <a:ext cx="4584693" cy="7867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422567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10" grpId="0"/>
      <p:bldP spid="16" grpId="0" animBg="1"/>
      <p:bldP spid="17" grpId="0"/>
      <p:bldP spid="20" grpId="0"/>
      <p:bldP spid="8" grpId="0"/>
      <p:bldP spid="12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83F83C-17B7-0175-BD57-C7870E233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GB" u="sng" noProof="0" dirty="0">
                <a:latin typeface="+mn-lt"/>
                <a:cs typeface="Arial" panose="020B0604020202020204" pitchFamily="34" charset="0"/>
              </a:rPr>
              <a:t>ITN 5-</a:t>
            </a:r>
            <a:r>
              <a:rPr lang="en-GB" u="sng" noProof="0" dirty="0">
                <a:latin typeface="+mn-lt"/>
                <a:cs typeface="Arial" panose="020B0604020202020204" pitchFamily="34" charset="0"/>
              </a:rPr>
              <a:t>yr plan </a:t>
            </a:r>
            <a:r>
              <a:rPr kumimoji="1" lang="en-GB" u="sng" noProof="0" dirty="0">
                <a:latin typeface="+mn-lt"/>
                <a:cs typeface="Arial" panose="020B0604020202020204" pitchFamily="34" charset="0"/>
              </a:rPr>
              <a:t>(FY2023～27) </a:t>
            </a:r>
            <a:r>
              <a:rPr lang="en-GB" u="sng" noProof="0" dirty="0">
                <a:latin typeface="+mn-lt"/>
                <a:cs typeface="Arial" panose="020B0604020202020204" pitchFamily="34" charset="0"/>
              </a:rPr>
              <a:t>under MEXT/ATD </a:t>
            </a:r>
            <a:endParaRPr kumimoji="1" lang="en-GB" u="sng" noProof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F154E8-4726-6E92-0E53-BFBBB0C28111}"/>
              </a:ext>
            </a:extLst>
          </p:cNvPr>
          <p:cNvSpPr txBox="1"/>
          <p:nvPr/>
        </p:nvSpPr>
        <p:spPr>
          <a:xfrm>
            <a:off x="2054037" y="6097725"/>
            <a:ext cx="93964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In 2027, we plan to complete ITN cryomodule and perform high power test at KEK.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BFA02-68E4-D649-03CF-6F8FA96D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17136"/>
            <a:ext cx="10612303" cy="51545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3E540E-3306-208F-E95F-781134B3BB87}"/>
              </a:ext>
            </a:extLst>
          </p:cNvPr>
          <p:cNvSpPr txBox="1"/>
          <p:nvPr/>
        </p:nvSpPr>
        <p:spPr>
          <a:xfrm>
            <a:off x="9554803" y="6550223"/>
            <a:ext cx="2637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H Sakai (KEK), IPAC25, Jun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D9360A-56DA-E4B3-C867-55E88C68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40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123EA5-6CD5-6741-D00F-29F8AC5D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noProof="0" dirty="0"/>
              <a:t>Cavity Fabrication (1-cell and 9-cell)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5E2A47-46DF-2176-4982-0AC3E153B4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In Asia at KEK and Korea U:</a:t>
            </a: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3EB45C5D-E966-819D-A471-7C7FC90D3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3000"/>
            <a:ext cx="5626510" cy="5213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In Europe at CEA, CERN and INFN:</a:t>
            </a:r>
          </a:p>
          <a:p>
            <a:pPr marL="0" lvl="1" indent="0">
              <a:buClr>
                <a:srgbClr val="3F3F3F"/>
              </a:buClr>
              <a:buSzPct val="100000"/>
              <a:buNone/>
              <a:defRPr/>
            </a:pPr>
            <a:endParaRPr lang="en-GB" sz="1800" b="1" noProof="0" dirty="0">
              <a:ea typeface="Calibri"/>
              <a:cs typeface="Calibri"/>
              <a:sym typeface="Calibri"/>
            </a:endParaRPr>
          </a:p>
          <a:p>
            <a:pPr marL="0" lvl="1" indent="0">
              <a:buClr>
                <a:srgbClr val="3F3F3F"/>
              </a:buClr>
              <a:buSzPct val="100000"/>
              <a:buNone/>
              <a:defRPr/>
            </a:pPr>
            <a:r>
              <a:rPr lang="en-GB" b="1" noProof="0" dirty="0">
                <a:ea typeface="Calibri"/>
                <a:cs typeface="Calibri"/>
                <a:sym typeface="Calibri"/>
              </a:rPr>
              <a:t>9-cell Industrialisation: </a:t>
            </a:r>
            <a:r>
              <a:rPr lang="en-GB" b="1" dirty="0">
                <a:ea typeface="Calibri"/>
                <a:cs typeface="Calibri"/>
                <a:sym typeface="Calibri"/>
              </a:rPr>
              <a:t>Objectives</a:t>
            </a:r>
            <a:r>
              <a:rPr lang="en-GB" b="1" noProof="0" dirty="0">
                <a:ea typeface="Calibri"/>
                <a:cs typeface="Calibri"/>
                <a:sym typeface="Calibri"/>
              </a:rPr>
              <a:t>:</a:t>
            </a:r>
            <a:endParaRPr lang="en-GB" b="1" i="0" u="none" strike="noStrike" cap="none" noProof="0" dirty="0">
              <a:ea typeface="Calibri"/>
              <a:cs typeface="Calibri"/>
              <a:sym typeface="Calibri"/>
            </a:endParaRPr>
          </a:p>
          <a:p>
            <a:pPr marL="285750" lvl="1" indent="-285750">
              <a:buClr>
                <a:srgbClr val="3F3F3F"/>
              </a:buClr>
              <a:buSzPct val="100000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Production of 9-cell jacketed cavities at EU industries (RI and Zanon).</a:t>
            </a:r>
          </a:p>
          <a:p>
            <a:pPr marL="285750" lvl="1" indent="-285750">
              <a:buClr>
                <a:srgbClr val="3F3F3F"/>
              </a:buClr>
              <a:buSzPct val="100000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Qualification of EU Industries in terms of High Pressure Gas Safety (HPGS) regulations in Japan.</a:t>
            </a:r>
          </a:p>
          <a:p>
            <a:pPr marL="285750" lvl="1" indent="-285750">
              <a:buClr>
                <a:srgbClr val="3F3F3F"/>
              </a:buClr>
              <a:buSzPct val="100000"/>
              <a:defRPr/>
            </a:pPr>
            <a:r>
              <a:rPr lang="en-GB" sz="2000" dirty="0"/>
              <a:t>Nb material to be ECS                                   qualified in 2025.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285750" lvl="1" indent="-285750">
              <a:buClr>
                <a:srgbClr val="3F3F3F"/>
              </a:buClr>
              <a:buSzPct val="100000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Installation into 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ILC type                     cryomodule (KEK) of 2 EU                                   cavities by end 2026.</a:t>
            </a:r>
          </a:p>
          <a:p>
            <a:pPr marL="0" marR="0" lvl="1" indent="0" algn="l" defTabSz="914400" rtl="0" eaLnBrk="1" fontAlgn="auto" latinLnBrk="0" hangingPunct="1">
              <a:spcBef>
                <a:spcPts val="0"/>
              </a:spcBef>
              <a:buClr>
                <a:srgbClr val="3F3F3F"/>
              </a:buClr>
              <a:buSzPct val="10000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830E9-73DA-1DE5-E69A-719F7AF49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831" y="1682152"/>
            <a:ext cx="4538711" cy="501321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D2014A-4F17-EC87-3617-60AC8AF7E041}"/>
              </a:ext>
            </a:extLst>
          </p:cNvPr>
          <p:cNvSpPr txBox="1"/>
          <p:nvPr/>
        </p:nvSpPr>
        <p:spPr>
          <a:xfrm rot="16200000">
            <a:off x="470108" y="4296069"/>
            <a:ext cx="119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Fine Grain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D8195F-98D1-EE75-AB74-EB80B676378B}"/>
              </a:ext>
            </a:extLst>
          </p:cNvPr>
          <p:cNvSpPr txBox="1"/>
          <p:nvPr/>
        </p:nvSpPr>
        <p:spPr>
          <a:xfrm rot="5400000">
            <a:off x="5115704" y="4296069"/>
            <a:ext cx="1583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Medium Grain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AE2948-FA68-A972-2593-098B8CCED12F}"/>
              </a:ext>
            </a:extLst>
          </p:cNvPr>
          <p:cNvSpPr txBox="1"/>
          <p:nvPr/>
        </p:nvSpPr>
        <p:spPr>
          <a:xfrm>
            <a:off x="313680" y="6396335"/>
            <a:ext cx="3173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Nb: MG cheaper (~35%), but more difficult to manufacture than FG.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9D35A-BECB-814E-40FD-B0E869AA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1AD62-A97F-C534-3624-D1FD45D9E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510" y="3688915"/>
            <a:ext cx="2133600" cy="313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9"/>
    </mc:Choice>
    <mc:Fallback xmlns="">
      <p:transition spd="slow" advTm="1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79BA840-02F1-EEFC-0F45-A1070C5874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41" t="21891" r="17156" b="14852"/>
          <a:stretch/>
        </p:blipFill>
        <p:spPr>
          <a:xfrm>
            <a:off x="4639630" y="3934764"/>
            <a:ext cx="3952636" cy="283703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487A05-B5CB-3F1C-5AC2-E46EBDCB9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+mn-lt"/>
                <a:cs typeface="Calibri" panose="020F0502020204030204" pitchFamily="34" charset="0"/>
              </a:rPr>
              <a:t>SRF Cavity Industrial Production Readiness</a:t>
            </a:r>
            <a:endParaRPr lang="en-GB" dirty="0">
              <a:latin typeface="+mn-lt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0D2D4D-D7E6-45C6-AC3E-ADD5E16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8205C-53F2-4FC3-AB38-4372D95CE470}" type="slidenum">
              <a:rPr kumimoji="1" lang="en-GB" noProof="0" smtClean="0">
                <a:cs typeface="Calibri" panose="020F0502020204030204" pitchFamily="34" charset="0"/>
              </a:rPr>
              <a:t>14</a:t>
            </a:fld>
            <a:endParaRPr kumimoji="1" lang="en-GB" sz="1050" noProof="0" dirty="0"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DE5513-DCEB-48F2-89C2-8A3E0DA24C4A}"/>
              </a:ext>
            </a:extLst>
          </p:cNvPr>
          <p:cNvSpPr txBox="1"/>
          <p:nvPr/>
        </p:nvSpPr>
        <p:spPr>
          <a:xfrm>
            <a:off x="605591" y="1113439"/>
            <a:ext cx="7897792" cy="218521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>
                <a:ea typeface="Arial Unicode MS" panose="020B0604020202020204"/>
                <a:cs typeface="Calibri" panose="020F0502020204030204" pitchFamily="34" charset="0"/>
              </a:rPr>
              <a:t>R&amp;D with single-cell cavities to establish </a:t>
            </a:r>
            <a:r>
              <a:rPr lang="en-GB" noProof="0" dirty="0">
                <a:solidFill>
                  <a:srgbClr val="0000FF"/>
                </a:solidFill>
                <a:ea typeface="Arial Unicode MS" panose="020B0604020202020204"/>
                <a:cs typeface="Calibri" panose="020F0502020204030204" pitchFamily="34" charset="0"/>
              </a:rPr>
              <a:t>the best production process </a:t>
            </a:r>
            <a:r>
              <a:rPr lang="en-GB" noProof="0" dirty="0" err="1">
                <a:ea typeface="Arial Unicode MS" panose="020B0604020202020204"/>
                <a:cs typeface="Calibri" panose="020F0502020204030204" pitchFamily="34" charset="0"/>
              </a:rPr>
              <a:t>incl</a:t>
            </a:r>
            <a:r>
              <a:rPr lang="en-GB" noProof="0" dirty="0">
                <a:ea typeface="Arial Unicode MS" panose="020B0604020202020204"/>
                <a:cs typeface="Calibri" panose="020F0502020204030204" pitchFamily="34" charset="0"/>
              </a:rPr>
              <a:t>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0000FF"/>
                </a:solidFill>
                <a:ea typeface="Arial Unicode MS" panose="020B0604020202020204"/>
                <a:cs typeface="Calibri" panose="020F0502020204030204" pitchFamily="34" charset="0"/>
              </a:rPr>
              <a:t>Advanced Nb sheet </a:t>
            </a:r>
            <a:r>
              <a:rPr lang="en-GB" sz="1600" noProof="0" dirty="0">
                <a:ea typeface="Arial Unicode MS" panose="020B0604020202020204"/>
                <a:cs typeface="Calibri" panose="020F0502020204030204" pitchFamily="34" charset="0"/>
              </a:rPr>
              <a:t>production method.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0000FF"/>
                </a:solidFill>
                <a:ea typeface="Arial Unicode MS" panose="020B0604020202020204"/>
                <a:cs typeface="Calibri" panose="020F0502020204030204" pitchFamily="34" charset="0"/>
              </a:rPr>
              <a:t>Advanced surface treatment </a:t>
            </a:r>
            <a:r>
              <a:rPr lang="en-GB" sz="1600" noProof="0" dirty="0">
                <a:ea typeface="Arial Unicode MS" panose="020B0604020202020204"/>
                <a:cs typeface="Calibri" panose="020F0502020204030204" pitchFamily="34" charset="0"/>
              </a:rPr>
              <a:t>recipe (mainly developed by </a:t>
            </a:r>
            <a:r>
              <a:rPr lang="en-GB" sz="1600" b="1" noProof="0" dirty="0">
                <a:solidFill>
                  <a:srgbClr val="0000FF"/>
                </a:solidFill>
                <a:ea typeface="Arial Unicode MS" panose="020B0604020202020204"/>
                <a:cs typeface="Calibri" panose="020F0502020204030204" pitchFamily="34" charset="0"/>
              </a:rPr>
              <a:t>FNAL</a:t>
            </a:r>
            <a:r>
              <a:rPr lang="en-GB" sz="1600" noProof="0" dirty="0">
                <a:ea typeface="Arial Unicode MS" panose="020B0604020202020204"/>
                <a:cs typeface="Calibri" panose="020F050202020403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>
                <a:ea typeface="Arial Unicode MS" panose="020B0604020202020204"/>
                <a:cs typeface="Calibri" panose="020F0502020204030204" pitchFamily="34" charset="0"/>
              </a:rPr>
              <a:t>Globally common design with </a:t>
            </a:r>
            <a:r>
              <a:rPr lang="en-GB" noProof="0" dirty="0">
                <a:solidFill>
                  <a:srgbClr val="0000FF"/>
                </a:solidFill>
                <a:ea typeface="Arial Unicode MS" panose="020B0604020202020204"/>
                <a:cs typeface="Calibri" panose="020F0502020204030204" pitchFamily="34" charset="0"/>
              </a:rPr>
              <a:t>compatible High Pressure Gas Safety (HPGS) regulation.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>
                <a:ea typeface="Arial Unicode MS" panose="020B0604020202020204"/>
                <a:cs typeface="Calibri" panose="020F0502020204030204" pitchFamily="34" charset="0"/>
              </a:rPr>
              <a:t>24</a:t>
            </a:r>
            <a:r>
              <a:rPr kumimoji="1" lang="en-GB" noProof="0" dirty="0">
                <a:ea typeface="Arial Unicode MS" panose="020B0604020202020204"/>
                <a:cs typeface="Calibri" panose="020F0502020204030204" pitchFamily="34" charset="0"/>
              </a:rPr>
              <a:t> x </a:t>
            </a:r>
            <a:r>
              <a:rPr kumimoji="1" lang="en-GB" dirty="0">
                <a:ea typeface="Arial Unicode MS" panose="020B0604020202020204"/>
                <a:cs typeface="Calibri" panose="020F0502020204030204" pitchFamily="34" charset="0"/>
              </a:rPr>
              <a:t>9</a:t>
            </a:r>
            <a:r>
              <a:rPr kumimoji="1" lang="en-GB" noProof="0" dirty="0">
                <a:ea typeface="Arial Unicode MS" panose="020B0604020202020204"/>
                <a:cs typeface="Calibri" panose="020F0502020204030204" pitchFamily="34" charset="0"/>
              </a:rPr>
              <a:t>-cell cavities </a:t>
            </a:r>
            <a:r>
              <a:rPr lang="en-GB" noProof="0" dirty="0">
                <a:ea typeface="Arial Unicode MS" panose="020B0604020202020204"/>
                <a:cs typeface="Calibri" panose="020F0502020204030204" pitchFamily="34" charset="0"/>
              </a:rPr>
              <a:t>to be developed</a:t>
            </a:r>
            <a:r>
              <a:rPr kumimoji="1" lang="en-GB" noProof="0" dirty="0">
                <a:ea typeface="Arial Unicode MS" panose="020B0604020202020204"/>
                <a:cs typeface="Calibri" panose="020F0502020204030204" pitchFamily="34" charset="0"/>
              </a:rPr>
              <a:t> for industrial-production readiness:</a:t>
            </a:r>
            <a:endParaRPr kumimoji="1" lang="en-GB" sz="1600" noProof="0" dirty="0">
              <a:ea typeface="Arial Unicode MS" panose="020B0604020202020204"/>
              <a:cs typeface="Calibri" panose="020F0502020204030204" pitchFamily="34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0000FF"/>
                </a:solidFill>
                <a:ea typeface="Arial Unicode MS" panose="020B0604020202020204"/>
                <a:cs typeface="Calibri" panose="020F0502020204030204" pitchFamily="34" charset="0"/>
              </a:rPr>
              <a:t>8 cavities in each region.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kumimoji="1" lang="en-GB" sz="1600" noProof="0" dirty="0">
                <a:solidFill>
                  <a:srgbClr val="0000FF"/>
                </a:solidFill>
                <a:ea typeface="Arial Unicode MS" panose="020B0604020202020204"/>
                <a:cs typeface="Calibri" panose="020F0502020204030204" pitchFamily="34" charset="0"/>
              </a:rPr>
              <a:t>Production Yield Targeted = ≥90%.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3807BBF-9B3B-754E-A2A0-C203BBF7EC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9" y="5003899"/>
            <a:ext cx="1473468" cy="1248939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D2562E5-1030-949B-114A-38613D5585EB}"/>
              </a:ext>
            </a:extLst>
          </p:cNvPr>
          <p:cNvSpPr txBox="1"/>
          <p:nvPr/>
        </p:nvSpPr>
        <p:spPr>
          <a:xfrm>
            <a:off x="4695290" y="3381518"/>
            <a:ext cx="37192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noProof="0" dirty="0"/>
              <a:t>Advanced surface treatment technologies pioneered by </a:t>
            </a:r>
            <a:r>
              <a:rPr lang="en-GB" sz="1600" b="1" noProof="0" dirty="0">
                <a:solidFill>
                  <a:srgbClr val="0000FF"/>
                </a:solidFill>
              </a:rPr>
              <a:t>FNAL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4F7A895-FDF8-1954-BD03-9F7435EE6A39}"/>
              </a:ext>
            </a:extLst>
          </p:cNvPr>
          <p:cNvSpPr txBox="1"/>
          <p:nvPr/>
        </p:nvSpPr>
        <p:spPr>
          <a:xfrm>
            <a:off x="-297345" y="3321885"/>
            <a:ext cx="61413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/>
            <a:r>
              <a:rPr lang="en-GB" sz="1600" noProof="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Advanced Nb sheet </a:t>
            </a:r>
            <a:r>
              <a:rPr lang="en-GB" sz="1600" noProof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production by direct slicing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4C5F2B43-4D0F-AABD-31B8-B6C059F5638F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69" y="3683671"/>
            <a:ext cx="1487960" cy="118631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65170-A964-986A-C559-3133AC941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7872" y="1372862"/>
            <a:ext cx="3173671" cy="1041125"/>
          </a:xfrm>
          <a:prstGeom prst="rect">
            <a:avLst/>
          </a:prstGeom>
        </p:spPr>
      </p:pic>
      <p:pic>
        <p:nvPicPr>
          <p:cNvPr id="34" name="図 3" descr="座る, 写真, ウニ が含まれている画像&#10;&#10;自動的に生成された説明">
            <a:extLst>
              <a:ext uri="{FF2B5EF4-FFF2-40B4-BE49-F238E27FC236}">
                <a16:creationId xmlns:a16="http://schemas.microsoft.com/office/drawing/2014/main" id="{CAC27029-7ECE-4363-1E26-9468990BA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670" y="3681838"/>
            <a:ext cx="1364156" cy="1186312"/>
          </a:xfrm>
          <a:prstGeom prst="rect">
            <a:avLst/>
          </a:prstGeom>
        </p:spPr>
      </p:pic>
      <p:sp>
        <p:nvSpPr>
          <p:cNvPr id="36" name="テキスト ボックス 15">
            <a:extLst>
              <a:ext uri="{FF2B5EF4-FFF2-40B4-BE49-F238E27FC236}">
                <a16:creationId xmlns:a16="http://schemas.microsoft.com/office/drawing/2014/main" id="{BE5D05AA-2E02-1115-FE2B-A082A4A1FA3B}"/>
              </a:ext>
            </a:extLst>
          </p:cNvPr>
          <p:cNvSpPr txBox="1"/>
          <p:nvPr/>
        </p:nvSpPr>
        <p:spPr>
          <a:xfrm>
            <a:off x="3534781" y="3977758"/>
            <a:ext cx="983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noProof="0" dirty="0"/>
              <a:t>MG Nb sheet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B633FD0-0FA8-D22C-B4CA-908139CD6A94}"/>
              </a:ext>
            </a:extLst>
          </p:cNvPr>
          <p:cNvSpPr/>
          <p:nvPr/>
        </p:nvSpPr>
        <p:spPr>
          <a:xfrm>
            <a:off x="1738920" y="4130347"/>
            <a:ext cx="302559" cy="307777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図 9">
            <a:extLst>
              <a:ext uri="{FF2B5EF4-FFF2-40B4-BE49-F238E27FC236}">
                <a16:creationId xmlns:a16="http://schemas.microsoft.com/office/drawing/2014/main" id="{1BF51CDD-EAC1-F041-B2F1-6A80680ECE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73" t="27554" r="43026" b="25547"/>
          <a:stretch/>
        </p:blipFill>
        <p:spPr>
          <a:xfrm>
            <a:off x="2147670" y="4992456"/>
            <a:ext cx="2334422" cy="1784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1E21A2-DE88-81FE-B2B6-48FFE8A3325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3543"/>
          <a:stretch/>
        </p:blipFill>
        <p:spPr>
          <a:xfrm>
            <a:off x="8580962" y="3934764"/>
            <a:ext cx="3587277" cy="2836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CCB45-6711-3CF8-5430-93542E3ECD50}"/>
              </a:ext>
            </a:extLst>
          </p:cNvPr>
          <p:cNvSpPr txBox="1"/>
          <p:nvPr/>
        </p:nvSpPr>
        <p:spPr>
          <a:xfrm>
            <a:off x="8592266" y="2690610"/>
            <a:ext cx="3384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Results from FG 9-cell cavity using 2-step baking </a:t>
            </a:r>
            <a:r>
              <a:rPr lang="en-GB" sz="1600" b="1" dirty="0">
                <a:solidFill>
                  <a:srgbClr val="0070C0"/>
                </a:solidFill>
              </a:rPr>
              <a:t>KEK and FNAL</a:t>
            </a:r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Possible to achieve &gt; 40 MV/m with high Q</a:t>
            </a:r>
            <a:r>
              <a:rPr lang="en-GB" sz="1600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142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07"/>
    </mc:Choice>
    <mc:Fallback xmlns="">
      <p:transition spd="slow" advTm="10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C4CA6-C397-DB15-299B-7A9C7D35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Muon Collider RF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9392F-3736-2945-6A9F-423C645FC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Super-conducting RF for acceleration: </a:t>
            </a:r>
          </a:p>
          <a:p>
            <a:r>
              <a:rPr lang="en-GB" sz="2400" dirty="0"/>
              <a:t>High charge, short bunch.</a:t>
            </a:r>
          </a:p>
          <a:p>
            <a:r>
              <a:rPr lang="en-GB" sz="2400" dirty="0"/>
              <a:t>High efficiency at high gradient.</a:t>
            </a:r>
          </a:p>
          <a:p>
            <a:r>
              <a:rPr lang="en-GB" sz="2400" dirty="0"/>
              <a:t>Maintain beam quality.</a:t>
            </a:r>
          </a:p>
          <a:p>
            <a:r>
              <a:rPr lang="en-GB" sz="2400" dirty="0"/>
              <a:t>Longitudinal and transverse stability.</a:t>
            </a:r>
          </a:p>
          <a:p>
            <a:r>
              <a:rPr lang="en-GB" sz="2400" dirty="0"/>
              <a:t>Fast frequency tuning to match magnet ramp.</a:t>
            </a:r>
          </a:p>
          <a:p>
            <a:r>
              <a:rPr lang="en-GB" sz="2400" dirty="0"/>
              <a:t>Management of beam loading/</a:t>
            </a:r>
            <a:r>
              <a:rPr lang="en-GB" sz="2400" dirty="0" err="1"/>
              <a:t>wakefields</a:t>
            </a:r>
            <a:r>
              <a:rPr lang="en-GB" sz="2400" dirty="0"/>
              <a:t>.</a:t>
            </a:r>
            <a:endParaRPr lang="en-GB" sz="24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1BBCDF-7866-1874-C303-E49F0C6673AF}"/>
              </a:ext>
            </a:extLst>
          </p:cNvPr>
          <p:cNvSpPr txBox="1"/>
          <p:nvPr/>
        </p:nvSpPr>
        <p:spPr>
          <a:xfrm>
            <a:off x="838200" y="2861328"/>
            <a:ext cx="2102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352/1056 MHz,</a:t>
            </a:r>
            <a:r>
              <a:rPr lang="en-GB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SRF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FC9FE-33BA-835F-61B5-F5115871CBC6}"/>
              </a:ext>
            </a:extLst>
          </p:cNvPr>
          <p:cNvSpPr txBox="1"/>
          <p:nvPr/>
        </p:nvSpPr>
        <p:spPr>
          <a:xfrm>
            <a:off x="4849345" y="2861328"/>
            <a:ext cx="3292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352/704 MHz, NC in high B-field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358265-30FB-0C6F-17D5-B2E7E900A924}"/>
              </a:ext>
            </a:extLst>
          </p:cNvPr>
          <p:cNvSpPr txBox="1"/>
          <p:nvPr/>
        </p:nvSpPr>
        <p:spPr>
          <a:xfrm>
            <a:off x="8620805" y="2861328"/>
            <a:ext cx="1383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 GHz, SRF</a:t>
            </a:r>
          </a:p>
          <a:p>
            <a:endParaRPr lang="en-GB" b="1" dirty="0">
              <a:solidFill>
                <a:schemeClr val="accent2"/>
              </a:solidFill>
            </a:endParaRPr>
          </a:p>
        </p:txBody>
      </p:sp>
      <p:pic>
        <p:nvPicPr>
          <p:cNvPr id="10" name="Content Placeholder 4" descr="A diagram of a number&#10;&#10;AI-generated content may be incorrect.">
            <a:extLst>
              <a:ext uri="{FF2B5EF4-FFF2-40B4-BE49-F238E27FC236}">
                <a16:creationId xmlns:a16="http://schemas.microsoft.com/office/drawing/2014/main" id="{790DDFF6-F7EB-9F8E-BAFE-58A518678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9" y="1172993"/>
            <a:ext cx="10515600" cy="1580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EDDF6A-466B-80AB-F5FD-28ADB7B4CEFA}"/>
              </a:ext>
            </a:extLst>
          </p:cNvPr>
          <p:cNvSpPr txBox="1"/>
          <p:nvPr/>
        </p:nvSpPr>
        <p:spPr>
          <a:xfrm>
            <a:off x="994607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9296A-1AE5-9FF7-4A7B-51E26E29F44B}"/>
              </a:ext>
            </a:extLst>
          </p:cNvPr>
          <p:cNvSpPr txBox="1"/>
          <p:nvPr/>
        </p:nvSpPr>
        <p:spPr>
          <a:xfrm>
            <a:off x="4044116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71554-8D34-5C34-97BD-3CAF136760E8}"/>
              </a:ext>
            </a:extLst>
          </p:cNvPr>
          <p:cNvSpPr txBox="1"/>
          <p:nvPr/>
        </p:nvSpPr>
        <p:spPr>
          <a:xfrm>
            <a:off x="653864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1CCF7-E630-A8A2-7A87-A2FC6BBD4D8A}"/>
              </a:ext>
            </a:extLst>
          </p:cNvPr>
          <p:cNvSpPr txBox="1"/>
          <p:nvPr/>
        </p:nvSpPr>
        <p:spPr>
          <a:xfrm>
            <a:off x="4436056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67975-B833-6C1C-42BA-117295FF5AD4}"/>
              </a:ext>
            </a:extLst>
          </p:cNvPr>
          <p:cNvSpPr txBox="1"/>
          <p:nvPr/>
        </p:nvSpPr>
        <p:spPr>
          <a:xfrm>
            <a:off x="5448535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4BBAE0-38D9-E1A9-B389-E64215D82EC9}"/>
              </a:ext>
            </a:extLst>
          </p:cNvPr>
          <p:cNvSpPr txBox="1"/>
          <p:nvPr/>
        </p:nvSpPr>
        <p:spPr>
          <a:xfrm>
            <a:off x="6197334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16BB8-87F5-9A7F-4A0D-32A6CC457C9A}"/>
              </a:ext>
            </a:extLst>
          </p:cNvPr>
          <p:cNvSpPr txBox="1"/>
          <p:nvPr/>
        </p:nvSpPr>
        <p:spPr>
          <a:xfrm>
            <a:off x="6651304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810D78-3FAE-3450-4C58-0CD8497D4D9F}"/>
              </a:ext>
            </a:extLst>
          </p:cNvPr>
          <p:cNvSpPr txBox="1"/>
          <p:nvPr/>
        </p:nvSpPr>
        <p:spPr>
          <a:xfrm>
            <a:off x="7179274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2546B9-E838-4CCF-8F42-2C7354F300D4}"/>
              </a:ext>
            </a:extLst>
          </p:cNvPr>
          <p:cNvSpPr txBox="1"/>
          <p:nvPr/>
        </p:nvSpPr>
        <p:spPr>
          <a:xfrm>
            <a:off x="7646317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3D8194-5D9C-ED03-C948-99C08256FD7C}"/>
              </a:ext>
            </a:extLst>
          </p:cNvPr>
          <p:cNvSpPr txBox="1"/>
          <p:nvPr/>
        </p:nvSpPr>
        <p:spPr>
          <a:xfrm>
            <a:off x="8281522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920D1-787A-3382-549B-013A327E3460}"/>
              </a:ext>
            </a:extLst>
          </p:cNvPr>
          <p:cNvSpPr txBox="1"/>
          <p:nvPr/>
        </p:nvSpPr>
        <p:spPr>
          <a:xfrm>
            <a:off x="8855352" y="25704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B287F-30B0-65E7-FF7D-42095D75626B}"/>
              </a:ext>
            </a:extLst>
          </p:cNvPr>
          <p:cNvSpPr txBox="1"/>
          <p:nvPr/>
        </p:nvSpPr>
        <p:spPr>
          <a:xfrm>
            <a:off x="9655174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AFA6FF-69A0-2F96-7967-7D1243CBC744}"/>
              </a:ext>
            </a:extLst>
          </p:cNvPr>
          <p:cNvSpPr txBox="1"/>
          <p:nvPr/>
        </p:nvSpPr>
        <p:spPr>
          <a:xfrm>
            <a:off x="1999907" y="25692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RF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E1114D-8D38-8B79-5D34-C412C859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01" b="25654"/>
          <a:stretch/>
        </p:blipFill>
        <p:spPr>
          <a:xfrm>
            <a:off x="8365844" y="3659107"/>
            <a:ext cx="2987956" cy="1105406"/>
          </a:xfrm>
          <a:prstGeom prst="rect">
            <a:avLst/>
          </a:prstGeom>
        </p:spPr>
      </p:pic>
      <p:pic>
        <p:nvPicPr>
          <p:cNvPr id="1026" name="Picture 2" descr="ILC (International Linear Collider) | Renaissance Universal">
            <a:extLst>
              <a:ext uri="{FF2B5EF4-FFF2-40B4-BE49-F238E27FC236}">
                <a16:creationId xmlns:a16="http://schemas.microsoft.com/office/drawing/2014/main" id="{6173C6DB-81E2-91F9-AB3C-502C68ABB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119" y="4979747"/>
            <a:ext cx="2993994" cy="124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B1EB4-E83E-0A62-F024-A222B737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15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D66D3-A2EB-FD3C-BFBA-BCC3A981722F}"/>
              </a:ext>
            </a:extLst>
          </p:cNvPr>
          <p:cNvSpPr txBox="1"/>
          <p:nvPr/>
        </p:nvSpPr>
        <p:spPr>
          <a:xfrm>
            <a:off x="6923458" y="3950200"/>
            <a:ext cx="136287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 </a:t>
            </a:r>
            <a:r>
              <a:rPr lang="en-GB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</a:t>
            </a:r>
          </a:p>
          <a:p>
            <a:r>
              <a:rPr lang="en-GB" sz="12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Proof of Concept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5CCC54-10D8-AB9B-40CB-E1ECFDA16082}"/>
              </a:ext>
            </a:extLst>
          </p:cNvPr>
          <p:cNvSpPr txBox="1"/>
          <p:nvPr/>
        </p:nvSpPr>
        <p:spPr>
          <a:xfrm>
            <a:off x="7445396" y="5367474"/>
            <a:ext cx="10438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 </a:t>
            </a:r>
            <a:r>
              <a:rPr lang="en-GB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</a:t>
            </a:r>
            <a:endParaRPr lang="en-GB" sz="28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9A02BF-BF8C-321F-F0CA-21143C59D2AB}"/>
              </a:ext>
            </a:extLst>
          </p:cNvPr>
          <p:cNvSpPr txBox="1"/>
          <p:nvPr/>
        </p:nvSpPr>
        <p:spPr>
          <a:xfrm>
            <a:off x="7445396" y="6450395"/>
            <a:ext cx="4709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See Daniel Schulte (CERN) talk @ ESPPU2025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60BB40-5404-9E77-B947-C48B5CA4040A}"/>
              </a:ext>
            </a:extLst>
          </p:cNvPr>
          <p:cNvSpPr txBox="1"/>
          <p:nvPr/>
        </p:nvSpPr>
        <p:spPr>
          <a:xfrm>
            <a:off x="9035436" y="4338789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LEP2 (352 MHz)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DAA068-EE0F-DA47-022B-55C3CE372F80}"/>
              </a:ext>
            </a:extLst>
          </p:cNvPr>
          <p:cNvSpPr txBox="1"/>
          <p:nvPr/>
        </p:nvSpPr>
        <p:spPr>
          <a:xfrm>
            <a:off x="9693885" y="5807243"/>
            <a:ext cx="1690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ILC (1.3 GHz)</a:t>
            </a:r>
          </a:p>
        </p:txBody>
      </p:sp>
    </p:spTree>
    <p:extLst>
      <p:ext uri="{BB962C8B-B14F-4D97-AF65-F5344CB8AC3E}">
        <p14:creationId xmlns:p14="http://schemas.microsoft.com/office/powerpoint/2010/main" val="39274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4" grpId="0"/>
      <p:bldP spid="5" grpId="0" animBg="1"/>
      <p:bldP spid="7" grpId="0" animBg="1"/>
      <p:bldP spid="27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8">
            <a:extLst>
              <a:ext uri="{FF2B5EF4-FFF2-40B4-BE49-F238E27FC236}">
                <a16:creationId xmlns:a16="http://schemas.microsoft.com/office/drawing/2014/main" id="{D2298BA6-C902-CBAE-0596-92EAFC18C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716" y="1519764"/>
            <a:ext cx="3672192" cy="783952"/>
          </a:xfrm>
          <a:prstGeom prst="rect">
            <a:avLst/>
          </a:prstGeom>
        </p:spPr>
      </p:pic>
      <p:pic>
        <p:nvPicPr>
          <p:cNvPr id="7" name="Grafik 10">
            <a:extLst>
              <a:ext uri="{FF2B5EF4-FFF2-40B4-BE49-F238E27FC236}">
                <a16:creationId xmlns:a16="http://schemas.microsoft.com/office/drawing/2014/main" id="{546C8A1B-D6CB-81E3-F4DD-9463B59F7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13"/>
          <a:stretch/>
        </p:blipFill>
        <p:spPr>
          <a:xfrm>
            <a:off x="3625866" y="1188373"/>
            <a:ext cx="3372464" cy="10615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E6375-5CDD-704C-565B-12549DBED00E}"/>
              </a:ext>
            </a:extLst>
          </p:cNvPr>
          <p:cNvGrpSpPr/>
          <p:nvPr/>
        </p:nvGrpSpPr>
        <p:grpSpPr>
          <a:xfrm>
            <a:off x="1" y="0"/>
            <a:ext cx="12191999" cy="838201"/>
            <a:chOff x="1" y="0"/>
            <a:chExt cx="12191999" cy="838201"/>
          </a:xfrm>
        </p:grpSpPr>
        <p:pic>
          <p:nvPicPr>
            <p:cNvPr id="10" name="Image 85">
              <a:extLst>
                <a:ext uri="{FF2B5EF4-FFF2-40B4-BE49-F238E27FC236}">
                  <a16:creationId xmlns:a16="http://schemas.microsoft.com/office/drawing/2014/main" id="{B2C64FBF-97A7-D2B1-C4A7-EDD1A0915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"/>
              <a:ext cx="838200" cy="838200"/>
            </a:xfrm>
            <a:prstGeom prst="rect">
              <a:avLst/>
            </a:prstGeom>
          </p:spPr>
        </p:pic>
        <p:pic>
          <p:nvPicPr>
            <p:cNvPr id="11" name="Image 84">
              <a:extLst>
                <a:ext uri="{FF2B5EF4-FFF2-40B4-BE49-F238E27FC236}">
                  <a16:creationId xmlns:a16="http://schemas.microsoft.com/office/drawing/2014/main" id="{E7948FBF-0722-C71C-FA17-D1EF32268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53800" y="0"/>
              <a:ext cx="838200" cy="838200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A4884AE8-FC5B-F75A-DA99-66A79B67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 SRF Specifications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02BD6-D1A9-1762-5371-6E9FFC2475D0}"/>
              </a:ext>
            </a:extLst>
          </p:cNvPr>
          <p:cNvSpPr txBox="1"/>
          <p:nvPr/>
        </p:nvSpPr>
        <p:spPr>
          <a:xfrm>
            <a:off x="6924169" y="6550223"/>
            <a:ext cx="5316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A </a:t>
            </a:r>
            <a:r>
              <a:rPr lang="en-GB" sz="1400" noProof="0" dirty="0" err="1"/>
              <a:t>Grudiev</a:t>
            </a:r>
            <a:r>
              <a:rPr lang="en-GB" sz="1400" noProof="0" dirty="0"/>
              <a:t> (CERN), IMCC &amp; MuCol Annual Meeting, DESY, May 2025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9CD6EE9-2478-8512-A848-64DDE3D83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366385"/>
              </p:ext>
            </p:extLst>
          </p:nvPr>
        </p:nvGraphicFramePr>
        <p:xfrm>
          <a:off x="3625866" y="2201757"/>
          <a:ext cx="8181413" cy="4145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47635">
                  <a:extLst>
                    <a:ext uri="{9D8B030D-6E8A-4147-A177-3AD203B41FA5}">
                      <a16:colId xmlns:a16="http://schemas.microsoft.com/office/drawing/2014/main" val="2504797251"/>
                    </a:ext>
                  </a:extLst>
                </a:gridCol>
                <a:gridCol w="913751">
                  <a:extLst>
                    <a:ext uri="{9D8B030D-6E8A-4147-A177-3AD203B41FA5}">
                      <a16:colId xmlns:a16="http://schemas.microsoft.com/office/drawing/2014/main" val="3863326556"/>
                    </a:ext>
                  </a:extLst>
                </a:gridCol>
                <a:gridCol w="912828">
                  <a:extLst>
                    <a:ext uri="{9D8B030D-6E8A-4147-A177-3AD203B41FA5}">
                      <a16:colId xmlns:a16="http://schemas.microsoft.com/office/drawing/2014/main" val="2239520257"/>
                    </a:ext>
                  </a:extLst>
                </a:gridCol>
                <a:gridCol w="912828">
                  <a:extLst>
                    <a:ext uri="{9D8B030D-6E8A-4147-A177-3AD203B41FA5}">
                      <a16:colId xmlns:a16="http://schemas.microsoft.com/office/drawing/2014/main" val="2322397686"/>
                    </a:ext>
                  </a:extLst>
                </a:gridCol>
                <a:gridCol w="912828">
                  <a:extLst>
                    <a:ext uri="{9D8B030D-6E8A-4147-A177-3AD203B41FA5}">
                      <a16:colId xmlns:a16="http://schemas.microsoft.com/office/drawing/2014/main" val="4251968101"/>
                    </a:ext>
                  </a:extLst>
                </a:gridCol>
                <a:gridCol w="881543">
                  <a:extLst>
                    <a:ext uri="{9D8B030D-6E8A-4147-A177-3AD203B41FA5}">
                      <a16:colId xmlns:a16="http://schemas.microsoft.com/office/drawing/2014/main" val="3440377426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gridSpan="5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RCS</a:t>
                      </a:r>
                    </a:p>
                  </a:txBody>
                  <a:tcPr marL="34628" marR="34628" marT="0" marB="0"/>
                </a:tc>
                <a:tc hMerge="1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hMerge="1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hMerge="1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hMerge="1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57152794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RCS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152638103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RF frequency [MHz]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gridSpan="4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1300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267792688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Number of cells per cavity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gridSpan="4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171816743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Synchronous phase [deg]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gridSpan="4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135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20452963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Nominal Gradient: E</a:t>
                      </a:r>
                      <a:r>
                        <a:rPr lang="en-US" sz="1600" baseline="-25000">
                          <a:effectLst/>
                        </a:rPr>
                        <a:t>acc</a:t>
                      </a:r>
                      <a:r>
                        <a:rPr lang="en-US" sz="1600">
                          <a:effectLst/>
                        </a:rPr>
                        <a:t> [MV/m]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gridSpan="4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3973213748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Combined beam current (µ+, µ-) [mA]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43.3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39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19.8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5.5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2239532237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290603292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 err="1">
                          <a:effectLst/>
                        </a:rPr>
                        <a:t>Q</a:t>
                      </a:r>
                      <a:r>
                        <a:rPr lang="en-US" sz="1600" baseline="-25000" dirty="0" err="1">
                          <a:effectLst/>
                        </a:rPr>
                        <a:t>ext</a:t>
                      </a:r>
                      <a:r>
                        <a:rPr lang="en-US" sz="1600" dirty="0">
                          <a:effectLst/>
                        </a:rPr>
                        <a:t> of the input coupler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0.7E6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0.8E6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1.5E6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5.5E6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380757032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Total RF voltage [GV]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20.9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11.2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16.1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90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138.2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374638609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Number of cavities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683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366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524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2933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4506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1685817634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Number of cryomodules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76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41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59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326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502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241137412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Total RF section length [m]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962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519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746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4125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6351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238304055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401693209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RF duty factor [%]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0.19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0.57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1.22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3.36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141748406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Peak RF power [kW/cavity]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1128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1017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516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144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3413501817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Total average RF power [MW]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1.9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2.8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4.4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18.9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28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628" marR="34628" marT="0" marB="0"/>
                </a:tc>
                <a:extLst>
                  <a:ext uri="{0D108BD9-81ED-4DB2-BD59-A6C34878D82A}">
                    <a16:rowId xmlns:a16="http://schemas.microsoft.com/office/drawing/2014/main" val="3090065355"/>
                  </a:ext>
                </a:extLst>
              </a:tr>
            </a:tbl>
          </a:graphicData>
        </a:graphic>
      </p:graphicFrame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CC57CC24-AF79-B2C7-B733-0C792A20F7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4098919"/>
              </p:ext>
            </p:extLst>
          </p:nvPr>
        </p:nvGraphicFramePr>
        <p:xfrm>
          <a:off x="253402" y="2183651"/>
          <a:ext cx="6744928" cy="41657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71020">
                  <a:extLst>
                    <a:ext uri="{9D8B030D-6E8A-4147-A177-3AD203B41FA5}">
                      <a16:colId xmlns:a16="http://schemas.microsoft.com/office/drawing/2014/main" val="1258822041"/>
                    </a:ext>
                  </a:extLst>
                </a:gridCol>
                <a:gridCol w="1124638">
                  <a:extLst>
                    <a:ext uri="{9D8B030D-6E8A-4147-A177-3AD203B41FA5}">
                      <a16:colId xmlns:a16="http://schemas.microsoft.com/office/drawing/2014/main" val="1117566749"/>
                    </a:ext>
                  </a:extLst>
                </a:gridCol>
                <a:gridCol w="1125358">
                  <a:extLst>
                    <a:ext uri="{9D8B030D-6E8A-4147-A177-3AD203B41FA5}">
                      <a16:colId xmlns:a16="http://schemas.microsoft.com/office/drawing/2014/main" val="232954311"/>
                    </a:ext>
                  </a:extLst>
                </a:gridCol>
                <a:gridCol w="1123912">
                  <a:extLst>
                    <a:ext uri="{9D8B030D-6E8A-4147-A177-3AD203B41FA5}">
                      <a16:colId xmlns:a16="http://schemas.microsoft.com/office/drawing/2014/main" val="3100333819"/>
                    </a:ext>
                  </a:extLst>
                </a:gridCol>
              </a:tblGrid>
              <a:tr h="264071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 gridSpan="3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RLA2</a:t>
                      </a:r>
                    </a:p>
                  </a:txBody>
                  <a:tcPr marL="43956" marR="43956" marT="0" marB="0"/>
                </a:tc>
                <a:tc hMerge="1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 hMerge="1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3508938856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Acc. Cav.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Lin. cav.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355526504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RF frequency [MHz]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352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1056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527020565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Number of cells per cavity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1455643325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Synchronous phase [deg]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95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275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3133094523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Nominal Gradient: </a:t>
                      </a:r>
                      <a:r>
                        <a:rPr lang="en-US" sz="1600" b="1" dirty="0" err="1">
                          <a:effectLst/>
                        </a:rPr>
                        <a:t>E</a:t>
                      </a:r>
                      <a:r>
                        <a:rPr lang="en-US" sz="1600" b="1" baseline="-25000" dirty="0" err="1">
                          <a:effectLst/>
                        </a:rPr>
                        <a:t>acc</a:t>
                      </a:r>
                      <a:r>
                        <a:rPr lang="en-US" sz="1600" b="1" dirty="0">
                          <a:effectLst/>
                        </a:rPr>
                        <a:t> [MV/m]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2203899907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Combined beam current (µ+, µ-) [mA]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 gridSpan="2"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134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754092094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847628093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 err="1">
                          <a:effectLst/>
                        </a:rPr>
                        <a:t>Q</a:t>
                      </a:r>
                      <a:r>
                        <a:rPr lang="en-US" sz="1600" baseline="-25000" dirty="0" err="1">
                          <a:effectLst/>
                        </a:rPr>
                        <a:t>ext</a:t>
                      </a:r>
                      <a:r>
                        <a:rPr lang="en-US" sz="1600" dirty="0">
                          <a:effectLst/>
                        </a:rPr>
                        <a:t> of the input coupler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0.4E6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0.2E6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2567888490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Total RF voltage [GV]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15.2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1.7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16.9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4281221865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Number of cavities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600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80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680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2915643990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Number of cryomodules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200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216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1331487783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Total RF section length [m]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1110.6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80.8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1191.4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1946111559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2841547750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RF duty factor [%]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0.19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0.05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3698673326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effectLst/>
                        </a:rPr>
                        <a:t>Peak RF power [kW/cavity]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3425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2965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1127959945"/>
                  </a:ext>
                </a:extLst>
              </a:tr>
              <a:tr h="241143"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Total average RF power [MW]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5.16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0.16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effectLst/>
                        </a:rPr>
                        <a:t>5.32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956" marR="43956" marT="0" marB="0"/>
                </a:tc>
                <a:extLst>
                  <a:ext uri="{0D108BD9-81ED-4DB2-BD59-A6C34878D82A}">
                    <a16:rowId xmlns:a16="http://schemas.microsoft.com/office/drawing/2014/main" val="250636677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E38FA-84FD-6C5C-5E97-8A7EB81A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16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73341-157E-EF67-332A-D5CAD0B5DACC}"/>
              </a:ext>
            </a:extLst>
          </p:cNvPr>
          <p:cNvSpPr txBox="1"/>
          <p:nvPr/>
        </p:nvSpPr>
        <p:spPr>
          <a:xfrm>
            <a:off x="4714209" y="917976"/>
            <a:ext cx="1257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Proton Driver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879818-FAC1-F3F9-3040-8549DB5050BC}"/>
              </a:ext>
            </a:extLst>
          </p:cNvPr>
          <p:cNvSpPr txBox="1"/>
          <p:nvPr/>
        </p:nvSpPr>
        <p:spPr>
          <a:xfrm>
            <a:off x="8564550" y="1233400"/>
            <a:ext cx="1220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Acceleration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605895-B871-E04B-4F2E-5447F19F8F08}"/>
              </a:ext>
            </a:extLst>
          </p:cNvPr>
          <p:cNvSpPr/>
          <p:nvPr/>
        </p:nvSpPr>
        <p:spPr>
          <a:xfrm>
            <a:off x="10775576" y="4598892"/>
            <a:ext cx="1156447" cy="5658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B0C8BF-0547-2A59-CAD0-C51800F1E453}"/>
              </a:ext>
            </a:extLst>
          </p:cNvPr>
          <p:cNvSpPr/>
          <p:nvPr/>
        </p:nvSpPr>
        <p:spPr>
          <a:xfrm>
            <a:off x="5904255" y="4598891"/>
            <a:ext cx="1156447" cy="5658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AE0E8959-E7F8-1A1F-39E4-9D144AB9A083}"/>
              </a:ext>
            </a:extLst>
          </p:cNvPr>
          <p:cNvSpPr/>
          <p:nvPr/>
        </p:nvSpPr>
        <p:spPr>
          <a:xfrm>
            <a:off x="9930580" y="3421467"/>
            <a:ext cx="304800" cy="245806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416E6-EFB0-A5B2-60FE-13BF406C4140}"/>
              </a:ext>
            </a:extLst>
          </p:cNvPr>
          <p:cNvSpPr txBox="1"/>
          <p:nvPr/>
        </p:nvSpPr>
        <p:spPr>
          <a:xfrm>
            <a:off x="10235380" y="3376592"/>
            <a:ext cx="121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Gradients</a:t>
            </a: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3B0A026E-45A4-6368-BAFF-1DDCFE0DCD4C}"/>
              </a:ext>
            </a:extLst>
          </p:cNvPr>
          <p:cNvSpPr/>
          <p:nvPr/>
        </p:nvSpPr>
        <p:spPr>
          <a:xfrm>
            <a:off x="10775576" y="5853702"/>
            <a:ext cx="304800" cy="245806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241129-D59B-A58A-6E60-A40A2A4567C7}"/>
              </a:ext>
            </a:extLst>
          </p:cNvPr>
          <p:cNvSpPr txBox="1"/>
          <p:nvPr/>
        </p:nvSpPr>
        <p:spPr>
          <a:xfrm>
            <a:off x="11188531" y="5808827"/>
            <a:ext cx="83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405248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  <p:bldP spid="3" grpId="0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8D8A4-0893-D4DC-3A3C-A18AC17AA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 SRF R&amp;D Timescales (to be initiated)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FF375-8E4A-0D50-8305-1CE70BC7E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947" y="1142999"/>
            <a:ext cx="5964021" cy="648872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300" b="1" dirty="0"/>
              <a:t>First 5-years: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Design:</a:t>
            </a:r>
            <a:endParaRPr lang="en-US" sz="29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GB" sz="2500" b="1" kern="100" dirty="0">
                <a:solidFill>
                  <a:srgbClr val="FF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Final frequency choice</a:t>
            </a:r>
            <a:r>
              <a:rPr lang="en-GB" sz="25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re: power and beam dynamics.</a:t>
            </a:r>
            <a:endParaRPr lang="en-US" sz="2300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500" b="1" dirty="0" err="1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Optimisation</a:t>
            </a:r>
            <a:r>
              <a:rPr lang="en-US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of cavity </a:t>
            </a:r>
            <a:r>
              <a:rPr lang="en-US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for low-energy linac and RLAs and high-energy RCSs.</a:t>
            </a:r>
          </a:p>
          <a:p>
            <a:pPr>
              <a:lnSpc>
                <a:spcPct val="120000"/>
              </a:lnSpc>
            </a:pPr>
            <a:r>
              <a:rPr lang="en-GB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HOM Coupler and FPC 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re: collective effects and beam dynamics.</a:t>
            </a:r>
          </a:p>
          <a:p>
            <a:pPr>
              <a:lnSpc>
                <a:spcPct val="120000"/>
              </a:lnSpc>
            </a:pPr>
            <a:r>
              <a:rPr lang="en-GB" sz="2500" b="1" dirty="0">
                <a:solidFill>
                  <a:srgbClr val="FF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GB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avity Tuner 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for necessary speed/ranges and precision.</a:t>
            </a:r>
            <a:endParaRPr lang="en-GB" sz="25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500" dirty="0"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avity into </a:t>
            </a:r>
            <a:r>
              <a:rPr lang="en-US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cryomodule integration</a:t>
            </a:r>
            <a:r>
              <a:rPr lang="en-US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GB" sz="25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Challenges:</a:t>
            </a:r>
            <a:endParaRPr lang="en-US" sz="29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High muon </a:t>
            </a:r>
            <a:r>
              <a:rPr lang="en-GB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bunch intensity 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– larger cavity apertures 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lower RF freq.</a:t>
            </a:r>
          </a:p>
          <a:p>
            <a:pPr>
              <a:lnSpc>
                <a:spcPct val="120000"/>
              </a:lnSpc>
            </a:pPr>
            <a:r>
              <a:rPr lang="en-GB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Small</a:t>
            </a:r>
            <a:r>
              <a:rPr lang="en-GB" sz="25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aperture</a:t>
            </a:r>
            <a:r>
              <a:rPr lang="en-GB" sz="25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of 1.3 </a:t>
            </a:r>
            <a:r>
              <a:rPr lang="en-GB" sz="2500" dirty="0"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Hz cavity, may require lower freq. </a:t>
            </a:r>
          </a:p>
          <a:p>
            <a:pPr>
              <a:lnSpc>
                <a:spcPct val="120000"/>
              </a:lnSpc>
            </a:pPr>
            <a:r>
              <a:rPr lang="en-GB" sz="2500" b="1" dirty="0">
                <a:solidFill>
                  <a:srgbClr val="FF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GB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igh gradient demo 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of multi-cell, low </a:t>
            </a:r>
            <a:r>
              <a:rPr lang="en-GB" sz="25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freq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cavities.</a:t>
            </a:r>
          </a:p>
          <a:p>
            <a:pPr>
              <a:lnSpc>
                <a:spcPct val="120000"/>
              </a:lnSpc>
            </a:pPr>
            <a:r>
              <a:rPr lang="en-GB" sz="2500" dirty="0"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ow </a:t>
            </a:r>
            <a:r>
              <a:rPr lang="en-GB" sz="25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freq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cavities, likely to utilise </a:t>
            </a:r>
            <a:r>
              <a:rPr lang="en-GB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Nb/Cu SRF 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technology.</a:t>
            </a:r>
          </a:p>
          <a:p>
            <a:pPr>
              <a:lnSpc>
                <a:spcPct val="120000"/>
              </a:lnSpc>
            </a:pPr>
            <a:r>
              <a:rPr lang="en-GB" sz="2500" b="1" dirty="0">
                <a:solidFill>
                  <a:srgbClr val="FF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GB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tray magnetic fields 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GB" sz="2500" b="1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muon decay </a:t>
            </a:r>
            <a:r>
              <a:rPr lang="en-GB" sz="25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impacts may degrade SRF cavity performance – need further study.</a:t>
            </a: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033303-0F6A-4F54-488D-B01E14A43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5179" y="1142999"/>
            <a:ext cx="5181600" cy="590672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300" b="1" dirty="0"/>
              <a:t>Next 5-years: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900" b="1" dirty="0">
                <a:solidFill>
                  <a:srgbClr val="FF0000"/>
                </a:solidFill>
              </a:rPr>
              <a:t>Full RF system conceptual design</a:t>
            </a:r>
            <a:r>
              <a:rPr lang="en-GB" sz="2900" dirty="0">
                <a:solidFill>
                  <a:srgbClr val="FF0000"/>
                </a:solidFill>
              </a:rPr>
              <a:t> </a:t>
            </a:r>
            <a:r>
              <a:rPr lang="en-GB" sz="2900" dirty="0">
                <a:solidFill>
                  <a:prstClr val="black"/>
                </a:solidFill>
              </a:rPr>
              <a:t>for linac and RCS’s developed, will include: 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500" dirty="0">
                <a:solidFill>
                  <a:prstClr val="black"/>
                </a:solidFill>
              </a:rPr>
              <a:t>CM designs for cavities at different frequencies, 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500" dirty="0">
                <a:solidFill>
                  <a:prstClr val="black"/>
                </a:solidFill>
              </a:rPr>
              <a:t>RF power and cryogenic distribution, tunnel layout, etc. </a:t>
            </a:r>
            <a:endParaRPr lang="en-GB" sz="2500" kern="1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900" b="1" dirty="0">
                <a:solidFill>
                  <a:srgbClr val="FF0000"/>
                </a:solidFill>
              </a:rPr>
              <a:t>Prototypes</a:t>
            </a:r>
            <a:r>
              <a:rPr lang="en-GB" sz="2900" dirty="0">
                <a:solidFill>
                  <a:prstClr val="black"/>
                </a:solidFill>
              </a:rPr>
              <a:t> of the cavities and possibly CMs built and tested to verify the designs.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900" b="1" dirty="0">
                <a:solidFill>
                  <a:srgbClr val="FF0000"/>
                </a:solidFill>
              </a:rPr>
              <a:t>Improvements in SRF technology </a:t>
            </a:r>
            <a:r>
              <a:rPr lang="en-GB" sz="2900" dirty="0">
                <a:solidFill>
                  <a:prstClr val="black"/>
                </a:solidFill>
              </a:rPr>
              <a:t>over previous 5-yr could increase </a:t>
            </a:r>
            <a:r>
              <a:rPr lang="en-GB" sz="2900" dirty="0" err="1">
                <a:solidFill>
                  <a:prstClr val="black"/>
                </a:solidFill>
              </a:rPr>
              <a:t>E</a:t>
            </a:r>
            <a:r>
              <a:rPr lang="en-GB" sz="2900" baseline="-25000" dirty="0" err="1">
                <a:solidFill>
                  <a:prstClr val="black"/>
                </a:solidFill>
              </a:rPr>
              <a:t>acc</a:t>
            </a:r>
            <a:r>
              <a:rPr lang="en-GB" sz="2900" dirty="0">
                <a:solidFill>
                  <a:prstClr val="black"/>
                </a:solidFill>
              </a:rPr>
              <a:t> specs: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500" b="1" dirty="0">
                <a:solidFill>
                  <a:srgbClr val="00B050"/>
                </a:solidFill>
              </a:rPr>
              <a:t>No of cavities </a:t>
            </a:r>
            <a:r>
              <a:rPr lang="en-GB" sz="2500" dirty="0">
                <a:solidFill>
                  <a:prstClr val="black"/>
                </a:solidFill>
              </a:rPr>
              <a:t>could reduce, decreasing the complexity of integration and size of </a:t>
            </a:r>
            <a:r>
              <a:rPr lang="en-GB" sz="2500" dirty="0" err="1">
                <a:solidFill>
                  <a:prstClr val="black"/>
                </a:solidFill>
              </a:rPr>
              <a:t>cryo</a:t>
            </a:r>
            <a:r>
              <a:rPr lang="en-GB" sz="2500" dirty="0">
                <a:solidFill>
                  <a:prstClr val="black"/>
                </a:solidFill>
              </a:rPr>
              <a:t> plant. 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500" dirty="0">
                <a:solidFill>
                  <a:prstClr val="black"/>
                </a:solidFill>
              </a:rPr>
              <a:t>Overall </a:t>
            </a:r>
            <a:r>
              <a:rPr lang="en-GB" sz="2500" b="1" dirty="0">
                <a:solidFill>
                  <a:srgbClr val="00B050"/>
                </a:solidFill>
              </a:rPr>
              <a:t>power consumption </a:t>
            </a:r>
            <a:r>
              <a:rPr lang="en-GB" sz="2500" dirty="0">
                <a:solidFill>
                  <a:prstClr val="black"/>
                </a:solidFill>
              </a:rPr>
              <a:t>could reduce. 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500" dirty="0">
                <a:solidFill>
                  <a:prstClr val="black"/>
                </a:solidFill>
              </a:rPr>
              <a:t>Further iteration of overall SRF system design might be necessary.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E4F34-7825-1B15-9EAB-A01A5CB3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17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1EA34-42BF-3A1C-1575-C896145B67A2}"/>
              </a:ext>
            </a:extLst>
          </p:cNvPr>
          <p:cNvSpPr txBox="1"/>
          <p:nvPr/>
        </p:nvSpPr>
        <p:spPr>
          <a:xfrm>
            <a:off x="2609736" y="6384721"/>
            <a:ext cx="8150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LDG RF Coordination Panel (RFCP) becoming more strongly engaged.</a:t>
            </a:r>
          </a:p>
        </p:txBody>
      </p:sp>
    </p:spTree>
    <p:extLst>
      <p:ext uri="{BB962C8B-B14F-4D97-AF65-F5344CB8AC3E}">
        <p14:creationId xmlns:p14="http://schemas.microsoft.com/office/powerpoint/2010/main" val="30140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1A6AF-FBE5-D96E-7D38-ABDA853D4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1F04-E127-CB2C-D940-031878D4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LHeC</a:t>
            </a:r>
            <a:r>
              <a:rPr lang="en-GB" noProof="0" dirty="0"/>
              <a:t> (ERL) SRF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B64BB-B280-384B-C61C-948764D2E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4"/>
            <a:ext cx="5985387" cy="5571511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802 MHz c</a:t>
            </a:r>
            <a:r>
              <a:rPr lang="en-US" sz="2800" b="1" dirty="0"/>
              <a:t>avity </a:t>
            </a:r>
            <a:r>
              <a:rPr lang="en-US" sz="2800" dirty="0"/>
              <a:t>design for high </a:t>
            </a:r>
            <a:r>
              <a:rPr lang="en-US" dirty="0"/>
              <a:t>gradient &gt; 22 MV/m and </a:t>
            </a:r>
            <a:r>
              <a:rPr lang="en-US" sz="2800" dirty="0"/>
              <a:t>Q</a:t>
            </a:r>
            <a:r>
              <a:rPr lang="en-US" sz="2800" baseline="-25000" dirty="0"/>
              <a:t>0</a:t>
            </a:r>
            <a:r>
              <a:rPr lang="en-US" sz="2800" dirty="0"/>
              <a:t> of &gt; 3 x 10</a:t>
            </a:r>
            <a:r>
              <a:rPr lang="en-US" sz="2800" baseline="30000" dirty="0"/>
              <a:t>10</a:t>
            </a:r>
            <a:r>
              <a:rPr lang="en-US" sz="2800" dirty="0"/>
              <a:t> (re: </a:t>
            </a:r>
            <a:r>
              <a:rPr lang="en-US" sz="2800" dirty="0" err="1"/>
              <a:t>FCC</a:t>
            </a:r>
            <a:r>
              <a:rPr lang="en-US" sz="2800" baseline="-25000" dirty="0" err="1"/>
              <a:t>ee</a:t>
            </a:r>
            <a:r>
              <a:rPr lang="en-US" sz="2800" dirty="0"/>
              <a:t>)</a:t>
            </a:r>
            <a:r>
              <a:rPr lang="en-US" baseline="30000" dirty="0"/>
              <a:t> </a:t>
            </a:r>
            <a:r>
              <a:rPr lang="en-US" sz="2800" dirty="0"/>
              <a:t>and low HOMs. 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 J-Lab demo and </a:t>
            </a:r>
            <a:r>
              <a:rPr lang="en-US" sz="2800" u="sng" dirty="0">
                <a:solidFill>
                  <a:srgbClr val="00B050"/>
                </a:solidFill>
                <a:sym typeface="Wingdings" pitchFamily="2" charset="2"/>
              </a:rPr>
              <a:t>PERLE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 (</a:t>
            </a:r>
            <a:r>
              <a:rPr lang="en-US" sz="2800" dirty="0" err="1">
                <a:solidFill>
                  <a:srgbClr val="00B050"/>
                </a:solidFill>
                <a:sym typeface="Wingdings" pitchFamily="2" charset="2"/>
              </a:rPr>
              <a:t>IJCLab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).</a:t>
            </a:r>
            <a:endParaRPr lang="en-US" sz="2800" dirty="0"/>
          </a:p>
          <a:p>
            <a:pPr>
              <a:lnSpc>
                <a:spcPct val="110000"/>
              </a:lnSpc>
            </a:pPr>
            <a:endParaRPr lang="en-US" sz="2800" b="1" dirty="0"/>
          </a:p>
          <a:p>
            <a:pPr>
              <a:lnSpc>
                <a:spcPct val="110000"/>
              </a:lnSpc>
            </a:pPr>
            <a:r>
              <a:rPr lang="en-US" sz="2800" b="1" dirty="0"/>
              <a:t>Coupler design</a:t>
            </a:r>
            <a:r>
              <a:rPr lang="en-US" sz="2800" dirty="0"/>
              <a:t>: HOM, FPC and FE-FRT couplers 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 </a:t>
            </a:r>
            <a:r>
              <a:rPr lang="en-US" sz="2800" dirty="0" err="1">
                <a:solidFill>
                  <a:srgbClr val="00B050"/>
                </a:solidFill>
                <a:sym typeface="Wingdings" pitchFamily="2" charset="2"/>
              </a:rPr>
              <a:t>IJCLab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, J-Lab and CERN.</a:t>
            </a:r>
            <a:endParaRPr lang="en-US" sz="2800" dirty="0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</a:pPr>
            <a:endParaRPr lang="en-US" sz="2800" b="1" dirty="0"/>
          </a:p>
          <a:p>
            <a:pPr>
              <a:lnSpc>
                <a:spcPct val="110000"/>
              </a:lnSpc>
            </a:pPr>
            <a:r>
              <a:rPr lang="en-US" sz="2800" b="1" dirty="0"/>
              <a:t>CM design </a:t>
            </a:r>
            <a:r>
              <a:rPr lang="en-US" sz="2800" dirty="0"/>
              <a:t>and integration 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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B050"/>
                </a:solidFill>
                <a:sym typeface="Wingdings" pitchFamily="2" charset="2"/>
              </a:rPr>
              <a:t>iSAS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 and ESS collaboration with </a:t>
            </a:r>
            <a:r>
              <a:rPr lang="en-US" sz="2800" u="sng" dirty="0">
                <a:solidFill>
                  <a:srgbClr val="00B050"/>
                </a:solidFill>
                <a:sym typeface="Wingdings" pitchFamily="2" charset="2"/>
              </a:rPr>
              <a:t>PERLE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.</a:t>
            </a:r>
            <a:endParaRPr lang="en-US" sz="2800" dirty="0"/>
          </a:p>
          <a:p>
            <a:pPr>
              <a:lnSpc>
                <a:spcPct val="110000"/>
              </a:lnSpc>
            </a:pPr>
            <a:endParaRPr lang="en-US" sz="2800" b="1" dirty="0"/>
          </a:p>
          <a:p>
            <a:pPr>
              <a:lnSpc>
                <a:spcPct val="110000"/>
              </a:lnSpc>
            </a:pPr>
            <a:r>
              <a:rPr lang="en-US" sz="2800" b="1" dirty="0"/>
              <a:t>LLRF tools </a:t>
            </a:r>
            <a:r>
              <a:rPr lang="en-US" sz="2800" dirty="0"/>
              <a:t>feedback development with multiple beam energies and acceleration/deceleration modes 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 </a:t>
            </a:r>
            <a:r>
              <a:rPr lang="en-US" sz="2800" u="sng" dirty="0">
                <a:solidFill>
                  <a:srgbClr val="00B050"/>
                </a:solidFill>
                <a:sym typeface="Wingdings" pitchFamily="2" charset="2"/>
              </a:rPr>
              <a:t>PERLE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  by 2030.</a:t>
            </a:r>
          </a:p>
          <a:p>
            <a:pPr>
              <a:lnSpc>
                <a:spcPct val="110000"/>
              </a:lnSpc>
            </a:pPr>
            <a:endParaRPr lang="en-US" b="1" noProof="0" dirty="0">
              <a:sym typeface="Wingdings" pitchFamily="2" charset="2"/>
            </a:endParaRPr>
          </a:p>
          <a:p>
            <a:pPr>
              <a:lnSpc>
                <a:spcPct val="110000"/>
              </a:lnSpc>
            </a:pPr>
            <a:r>
              <a:rPr lang="en-US" b="1" u="sng" noProof="0" dirty="0">
                <a:solidFill>
                  <a:srgbClr val="00B050"/>
                </a:solidFill>
                <a:sym typeface="Wingdings" pitchFamily="2" charset="2"/>
              </a:rPr>
              <a:t>PERLE test facility</a:t>
            </a:r>
            <a:r>
              <a:rPr lang="en-US" b="1" u="sng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at </a:t>
            </a:r>
            <a:r>
              <a:rPr lang="en-US" dirty="0" err="1">
                <a:sym typeface="Wingdings" pitchFamily="2" charset="2"/>
              </a:rPr>
              <a:t>IJCLab</a:t>
            </a:r>
            <a:r>
              <a:rPr lang="en-US" dirty="0">
                <a:sym typeface="Wingdings" pitchFamily="2" charset="2"/>
              </a:rPr>
              <a:t> to be used as a technology demonstrator.</a:t>
            </a:r>
            <a:endParaRPr lang="en-GB" noProof="0" dirty="0"/>
          </a:p>
        </p:txBody>
      </p:sp>
      <p:pic>
        <p:nvPicPr>
          <p:cNvPr id="1026" name="Picture 2" descr="LHeC - Wikipedia">
            <a:extLst>
              <a:ext uri="{FF2B5EF4-FFF2-40B4-BE49-F238E27FC236}">
                <a16:creationId xmlns:a16="http://schemas.microsoft.com/office/drawing/2014/main" id="{CD9F2504-AA31-111E-C38C-1D4B2EA68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437" y="3837265"/>
            <a:ext cx="4537473" cy="26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 Energy Recovery Linac for the LHC - CERN Document Server">
            <a:extLst>
              <a:ext uri="{FF2B5EF4-FFF2-40B4-BE49-F238E27FC236}">
                <a16:creationId xmlns:a16="http://schemas.microsoft.com/office/drawing/2014/main" id="{15996783-EB76-002E-96B8-0C209E848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84" y="592204"/>
            <a:ext cx="4537473" cy="32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58F92-0303-74B5-9C62-A20DA88363A6}"/>
              </a:ext>
            </a:extLst>
          </p:cNvPr>
          <p:cNvSpPr txBox="1"/>
          <p:nvPr/>
        </p:nvSpPr>
        <p:spPr>
          <a:xfrm>
            <a:off x="7980783" y="6543710"/>
            <a:ext cx="421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O Bruning (CERN), Front. Phys. 10.886473, Feb 2022</a:t>
            </a: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75656F91-EF27-4BE2-18BF-CCBDA6043ED1}"/>
              </a:ext>
            </a:extLst>
          </p:cNvPr>
          <p:cNvSpPr/>
          <p:nvPr/>
        </p:nvSpPr>
        <p:spPr>
          <a:xfrm>
            <a:off x="9104671" y="1356853"/>
            <a:ext cx="619432" cy="3814916"/>
          </a:xfrm>
          <a:prstGeom prst="curved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1A9020-E5B9-9529-1D1C-14241CCE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18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D3319-8812-4201-4FB2-333F2391725D}"/>
              </a:ext>
            </a:extLst>
          </p:cNvPr>
          <p:cNvSpPr txBox="1"/>
          <p:nvPr/>
        </p:nvSpPr>
        <p:spPr>
          <a:xfrm>
            <a:off x="2054943" y="6482155"/>
            <a:ext cx="4837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See Jorgen D’Hondt (</a:t>
            </a:r>
            <a:r>
              <a:rPr lang="en-GB" dirty="0" err="1">
                <a:solidFill>
                  <a:srgbClr val="C00000"/>
                </a:solidFill>
              </a:rPr>
              <a:t>Nikef</a:t>
            </a:r>
            <a:r>
              <a:rPr lang="en-GB" dirty="0">
                <a:solidFill>
                  <a:srgbClr val="C00000"/>
                </a:solidFill>
              </a:rPr>
              <a:t>) talk @ ESPPU2025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19BC8B-3F65-359A-C94A-AC14A63043B5}"/>
              </a:ext>
            </a:extLst>
          </p:cNvPr>
          <p:cNvSpPr txBox="1"/>
          <p:nvPr/>
        </p:nvSpPr>
        <p:spPr>
          <a:xfrm>
            <a:off x="6606418" y="5731827"/>
            <a:ext cx="1560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TRL7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Approved prototype</a:t>
            </a:r>
            <a:endParaRPr lang="en-GB" sz="12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64F5B4-89F2-BA00-8B05-8E69DA539A6F}"/>
              </a:ext>
            </a:extLst>
          </p:cNvPr>
          <p:cNvSpPr txBox="1"/>
          <p:nvPr/>
        </p:nvSpPr>
        <p:spPr>
          <a:xfrm>
            <a:off x="6606418" y="1114424"/>
            <a:ext cx="10734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6</a:t>
            </a:r>
          </a:p>
          <a:p>
            <a:r>
              <a:rPr lang="en-GB" sz="12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Prototype in </a:t>
            </a:r>
          </a:p>
          <a:p>
            <a:r>
              <a:rPr lang="en-GB" sz="12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operational </a:t>
            </a:r>
          </a:p>
          <a:p>
            <a:r>
              <a:rPr lang="en-GB" sz="12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09843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4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ADEDBCB-E4D9-92DD-D26F-266B8A9E0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2" y="3541464"/>
            <a:ext cx="6432463" cy="2869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4C8C8-6828-0540-1675-D1F47D57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PERLE-</a:t>
            </a:r>
            <a:r>
              <a:rPr lang="en-GB" dirty="0" err="1"/>
              <a:t>LHeC</a:t>
            </a:r>
            <a:r>
              <a:rPr lang="en-GB" dirty="0"/>
              <a:t> 802 MHz SRF Cavity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AA92-EC21-CE70-CAFE-CE908BA64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91" y="1124257"/>
            <a:ext cx="6927068" cy="210008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Challenges:</a:t>
            </a:r>
          </a:p>
          <a:p>
            <a:pPr>
              <a:lnSpc>
                <a:spcPct val="120000"/>
              </a:lnSpc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dynamic losses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→ High Q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>
              <a:lnSpc>
                <a:spcPct val="120000"/>
              </a:lnSpc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HOM excitation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→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Extraction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GB" sz="2800" dirty="0">
                <a:latin typeface="+mn-lt"/>
              </a:rPr>
              <a:t>Microphonics detuning and mechanical stability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→ Fast tuning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→ FE-FRT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>
              <a:lnSpc>
                <a:spcPct val="120000"/>
              </a:lnSpc>
            </a:pPr>
            <a:endParaRPr lang="en-GB" sz="2800" dirty="0">
              <a:latin typeface="+mn-lt"/>
            </a:endParaRPr>
          </a:p>
          <a:p>
            <a:pPr>
              <a:lnSpc>
                <a:spcPct val="120000"/>
              </a:lnSpc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lnSpc>
                <a:spcPct val="120000"/>
              </a:lnSpc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lnSpc>
                <a:spcPct val="120000"/>
              </a:lnSpc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BA592-4928-12C3-FADE-4FC303716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758464"/>
            <a:ext cx="5562600" cy="2832732"/>
          </a:xfrm>
          <a:prstGeom prst="rect">
            <a:avLst/>
          </a:prstGeom>
        </p:spPr>
      </p:pic>
      <p:pic>
        <p:nvPicPr>
          <p:cNvPr id="5" name="Image 18">
            <a:extLst>
              <a:ext uri="{FF2B5EF4-FFF2-40B4-BE49-F238E27FC236}">
                <a16:creationId xmlns:a16="http://schemas.microsoft.com/office/drawing/2014/main" id="{CD1C2F8C-1FC2-E58F-6302-DFABE60E66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359" y="1517636"/>
            <a:ext cx="3910245" cy="2178924"/>
          </a:xfrm>
          <a:prstGeom prst="rect">
            <a:avLst/>
          </a:prstGeom>
        </p:spPr>
      </p:pic>
      <p:sp>
        <p:nvSpPr>
          <p:cNvPr id="6" name="ZoneTexte 19">
            <a:extLst>
              <a:ext uri="{FF2B5EF4-FFF2-40B4-BE49-F238E27FC236}">
                <a16:creationId xmlns:a16="http://schemas.microsoft.com/office/drawing/2014/main" id="{FBFC0631-A8D4-7F66-9017-A95AD70EF691}"/>
              </a:ext>
            </a:extLst>
          </p:cNvPr>
          <p:cNvSpPr txBox="1"/>
          <p:nvPr/>
        </p:nvSpPr>
        <p:spPr>
          <a:xfrm>
            <a:off x="7048571" y="3137287"/>
            <a:ext cx="4453820" cy="783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1742" tIns="51742" rIns="51742" bIns="51742" numCol="1" spcCol="38100" rtlCol="0" anchor="t">
            <a:spAutoFit/>
          </a:bodyPr>
          <a:lstStyle/>
          <a:p>
            <a:pPr algn="ctr" defTabSz="517413" hangingPunct="0"/>
            <a:r>
              <a:rPr lang="en-GB" sz="1471" b="1" dirty="0">
                <a:solidFill>
                  <a:schemeClr val="bg1"/>
                </a:solidFill>
                <a:cs typeface="Arial" panose="020B0604020202020204" pitchFamily="34" charset="0"/>
                <a:sym typeface="News Gothic MT"/>
              </a:rPr>
              <a:t>Strong synergy with FCC developments</a:t>
            </a:r>
          </a:p>
          <a:p>
            <a:pPr algn="ctr" defTabSz="517413" hangingPunct="0"/>
            <a:r>
              <a:rPr lang="en-GB" sz="1471" b="1" dirty="0">
                <a:solidFill>
                  <a:schemeClr val="bg1"/>
                </a:solidFill>
                <a:cs typeface="Arial" panose="020B0604020202020204" pitchFamily="34" charset="0"/>
                <a:sym typeface="News Gothic MT"/>
              </a:rPr>
              <a:t>First Nb 800 MHz </a:t>
            </a:r>
            <a:r>
              <a:rPr lang="en-GB" sz="1471" b="1" dirty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  <a:r>
              <a:rPr lang="en-GB" sz="1471" b="1" dirty="0">
                <a:solidFill>
                  <a:schemeClr val="bg1"/>
                </a:solidFill>
                <a:cs typeface="Arial" panose="020B0604020202020204" pitchFamily="34" charset="0"/>
                <a:sym typeface="News Gothic MT"/>
              </a:rPr>
              <a:t>-Cell cavity </a:t>
            </a:r>
          </a:p>
          <a:p>
            <a:pPr algn="ctr" defTabSz="517413" hangingPunct="0"/>
            <a:r>
              <a:rPr lang="en-GB" sz="1471" b="1" dirty="0">
                <a:solidFill>
                  <a:schemeClr val="bg1"/>
                </a:solidFill>
                <a:cs typeface="Arial" panose="020B0604020202020204" pitchFamily="34" charset="0"/>
                <a:sym typeface="News Gothic MT"/>
              </a:rPr>
              <a:t>fabricated @ JLAB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F7D0B-16EC-5363-BC62-3F59FB08293E}"/>
              </a:ext>
            </a:extLst>
          </p:cNvPr>
          <p:cNvSpPr txBox="1"/>
          <p:nvPr/>
        </p:nvSpPr>
        <p:spPr>
          <a:xfrm>
            <a:off x="9020939" y="6568037"/>
            <a:ext cx="3171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 </a:t>
            </a:r>
            <a:r>
              <a:rPr lang="en-GB" sz="1400" dirty="0" err="1"/>
              <a:t>Marhauser</a:t>
            </a:r>
            <a:r>
              <a:rPr lang="en-GB" sz="1400" noProof="0" dirty="0"/>
              <a:t> (</a:t>
            </a:r>
            <a:r>
              <a:rPr lang="en-GB" sz="1400" noProof="0" dirty="0" err="1"/>
              <a:t>JLab</a:t>
            </a:r>
            <a:r>
              <a:rPr lang="en-GB" sz="1400" noProof="0" dirty="0"/>
              <a:t>), IPAC18, THPAL146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0D9990-AD4D-951B-88E1-90183E35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19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1B7C5-F1D7-3357-73DA-F828C36DF44D}"/>
              </a:ext>
            </a:extLst>
          </p:cNvPr>
          <p:cNvSpPr txBox="1"/>
          <p:nvPr/>
        </p:nvSpPr>
        <p:spPr>
          <a:xfrm>
            <a:off x="393291" y="3466248"/>
            <a:ext cx="3030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Powerful ERL for Experiments (PERLE)           at </a:t>
            </a:r>
            <a:r>
              <a:rPr lang="en-GB" b="1" dirty="0" err="1">
                <a:solidFill>
                  <a:srgbClr val="FF0000"/>
                </a:solidFill>
              </a:rPr>
              <a:t>IJCLab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F37A31-8007-F7B4-B56F-D4C19434C286}"/>
              </a:ext>
            </a:extLst>
          </p:cNvPr>
          <p:cNvGrpSpPr/>
          <p:nvPr/>
        </p:nvGrpSpPr>
        <p:grpSpPr>
          <a:xfrm>
            <a:off x="225251" y="7173925"/>
            <a:ext cx="9726805" cy="4301887"/>
            <a:chOff x="225251" y="7173925"/>
            <a:chExt cx="9726805" cy="43018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77E104F-8DDA-0EA6-B606-4914718234C4}"/>
                </a:ext>
              </a:extLst>
            </p:cNvPr>
            <p:cNvGrpSpPr/>
            <p:nvPr/>
          </p:nvGrpSpPr>
          <p:grpSpPr>
            <a:xfrm>
              <a:off x="225251" y="7173925"/>
              <a:ext cx="9726805" cy="4301887"/>
              <a:chOff x="1371600" y="772756"/>
              <a:chExt cx="9726805" cy="4301887"/>
            </a:xfrm>
          </p:grpSpPr>
          <p:pic>
            <p:nvPicPr>
              <p:cNvPr id="13" name="Picture 12" descr="A group of people standing around a machine&#10;&#10;AI-generated content may be incorrect.">
                <a:extLst>
                  <a:ext uri="{FF2B5EF4-FFF2-40B4-BE49-F238E27FC236}">
                    <a16:creationId xmlns:a16="http://schemas.microsoft.com/office/drawing/2014/main" id="{3ACA130C-5612-A26E-25A6-005945F3C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2" t="5944" r="2859" b="13655"/>
              <a:stretch/>
            </p:blipFill>
            <p:spPr>
              <a:xfrm>
                <a:off x="1371600" y="773949"/>
                <a:ext cx="9726805" cy="430069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30DCD2-29D3-CD88-2840-114C71213872}"/>
                  </a:ext>
                </a:extLst>
              </p:cNvPr>
              <p:cNvSpPr txBox="1"/>
              <p:nvPr/>
            </p:nvSpPr>
            <p:spPr>
              <a:xfrm>
                <a:off x="7061293" y="772756"/>
                <a:ext cx="13324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Electron </a:t>
                </a:r>
              </a:p>
              <a:p>
                <a:r>
                  <a:rPr lang="en-GB" sz="2000" dirty="0"/>
                  <a:t>DC-Photo </a:t>
                </a:r>
              </a:p>
              <a:p>
                <a:r>
                  <a:rPr lang="en-GB" sz="2000" dirty="0"/>
                  <a:t>Gun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1F75B0-D3F7-CB64-4239-536A96527440}"/>
                  </a:ext>
                </a:extLst>
              </p:cNvPr>
              <p:cNvSpPr txBox="1"/>
              <p:nvPr/>
            </p:nvSpPr>
            <p:spPr>
              <a:xfrm>
                <a:off x="5457481" y="1434476"/>
                <a:ext cx="155504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/>
                  <a:t>Booster </a:t>
                </a:r>
              </a:p>
              <a:p>
                <a:pPr algn="ctr"/>
                <a:r>
                  <a:rPr lang="en-GB" sz="2000" dirty="0"/>
                  <a:t>Cryomodule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5E5B97-8C42-E112-E0B7-8F78BA6AE787}"/>
                  </a:ext>
                </a:extLst>
              </p:cNvPr>
              <p:cNvSpPr txBox="1"/>
              <p:nvPr/>
            </p:nvSpPr>
            <p:spPr>
              <a:xfrm>
                <a:off x="4225653" y="2216410"/>
                <a:ext cx="155504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/>
                  <a:t>ERL </a:t>
                </a:r>
              </a:p>
              <a:p>
                <a:pPr algn="ctr"/>
                <a:r>
                  <a:rPr lang="en-GB" sz="2000" dirty="0"/>
                  <a:t>Cryomodule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553FE5-977E-AFE4-CB85-727062455D7E}"/>
                  </a:ext>
                </a:extLst>
              </p:cNvPr>
              <p:cNvSpPr txBox="1"/>
              <p:nvPr/>
            </p:nvSpPr>
            <p:spPr>
              <a:xfrm>
                <a:off x="7775749" y="4405532"/>
                <a:ext cx="8659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Dump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43EEB2D-3D33-8CA6-54F4-87CE18E7DF8D}"/>
                </a:ext>
              </a:extLst>
            </p:cNvPr>
            <p:cNvCxnSpPr/>
            <p:nvPr/>
          </p:nvCxnSpPr>
          <p:spPr>
            <a:xfrm flipH="1" flipV="1">
              <a:off x="6994653" y="9657425"/>
              <a:ext cx="34254" cy="1111046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02D74D3-665F-C362-54F8-7D50489165AF}"/>
                </a:ext>
              </a:extLst>
            </p:cNvPr>
            <p:cNvCxnSpPr>
              <a:cxnSpLocks/>
            </p:cNvCxnSpPr>
            <p:nvPr/>
          </p:nvCxnSpPr>
          <p:spPr>
            <a:xfrm>
              <a:off x="5866173" y="8377084"/>
              <a:ext cx="908253" cy="432619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2E57E44-8430-A202-4289-3D6E15823917}"/>
              </a:ext>
            </a:extLst>
          </p:cNvPr>
          <p:cNvSpPr txBox="1"/>
          <p:nvPr/>
        </p:nvSpPr>
        <p:spPr>
          <a:xfrm>
            <a:off x="1119445" y="6380175"/>
            <a:ext cx="497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Principal SRF technology demonstrator for </a:t>
            </a:r>
            <a:r>
              <a:rPr lang="en-GB" dirty="0" err="1"/>
              <a:t>LHeC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6F860-033D-5437-7CCE-2EA658636FB6}"/>
              </a:ext>
            </a:extLst>
          </p:cNvPr>
          <p:cNvSpPr txBox="1"/>
          <p:nvPr/>
        </p:nvSpPr>
        <p:spPr>
          <a:xfrm>
            <a:off x="11244354" y="2376267"/>
            <a:ext cx="857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TRL3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Proof of 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Concept</a:t>
            </a:r>
            <a:endParaRPr lang="en-GB" sz="12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GB" sz="24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40101-A16C-D352-162A-2AF7D67120A5}"/>
              </a:ext>
            </a:extLst>
          </p:cNvPr>
          <p:cNvSpPr txBox="1"/>
          <p:nvPr/>
        </p:nvSpPr>
        <p:spPr>
          <a:xfrm>
            <a:off x="7167716" y="1060658"/>
            <a:ext cx="1198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TODAY:</a:t>
            </a:r>
          </a:p>
        </p:txBody>
      </p:sp>
    </p:spTree>
    <p:extLst>
      <p:ext uri="{BB962C8B-B14F-4D97-AF65-F5344CB8AC3E}">
        <p14:creationId xmlns:p14="http://schemas.microsoft.com/office/powerpoint/2010/main" val="20419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373C5-B90B-A0F9-0236-2DF983B5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C61AE-46DB-4999-E7DF-5D7CFD2A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1D65B-4236-3F55-A772-A3F7820D6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4"/>
            <a:ext cx="11157284" cy="557212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noProof="0" dirty="0"/>
              <a:t>HEP Facility SRF Requirements:</a:t>
            </a:r>
          </a:p>
          <a:p>
            <a:pPr lvl="1">
              <a:lnSpc>
                <a:spcPct val="120000"/>
              </a:lnSpc>
            </a:pPr>
            <a:r>
              <a:rPr lang="en-GB" b="1" noProof="0" dirty="0">
                <a:solidFill>
                  <a:srgbClr val="00B0F0"/>
                </a:solidFill>
              </a:rPr>
              <a:t>FCC</a:t>
            </a:r>
          </a:p>
          <a:p>
            <a:pPr lvl="1">
              <a:lnSpc>
                <a:spcPct val="120000"/>
              </a:lnSpc>
            </a:pPr>
            <a:r>
              <a:rPr lang="en-GB" b="1" noProof="0" dirty="0">
                <a:solidFill>
                  <a:srgbClr val="00B0F0"/>
                </a:solidFill>
              </a:rPr>
              <a:t>ILC</a:t>
            </a:r>
          </a:p>
          <a:p>
            <a:pPr lvl="1">
              <a:lnSpc>
                <a:spcPct val="120000"/>
              </a:lnSpc>
            </a:pPr>
            <a:r>
              <a:rPr lang="en-GB" b="1" noProof="0" dirty="0">
                <a:solidFill>
                  <a:schemeClr val="accent2"/>
                </a:solidFill>
              </a:rPr>
              <a:t>Muon Collider</a:t>
            </a:r>
            <a:r>
              <a:rPr lang="en-GB" noProof="0" dirty="0"/>
              <a:t> </a:t>
            </a:r>
            <a:r>
              <a:rPr lang="en-GB" b="1" noProof="0" dirty="0">
                <a:solidFill>
                  <a:schemeClr val="accent2"/>
                </a:solidFill>
              </a:rPr>
              <a:t>–</a:t>
            </a:r>
            <a:r>
              <a:rPr lang="en-GB" noProof="0" dirty="0"/>
              <a:t> </a:t>
            </a:r>
            <a:r>
              <a:rPr lang="en-GB" sz="2400" b="1" dirty="0">
                <a:solidFill>
                  <a:schemeClr val="accent2"/>
                </a:solidFill>
              </a:rPr>
              <a:t>High SRF performance targeted!</a:t>
            </a:r>
            <a:endParaRPr lang="en-GB" noProof="0" dirty="0"/>
          </a:p>
          <a:p>
            <a:pPr lvl="1">
              <a:lnSpc>
                <a:spcPct val="120000"/>
              </a:lnSpc>
            </a:pPr>
            <a:r>
              <a:rPr lang="en-GB" b="1" noProof="0" dirty="0" err="1">
                <a:solidFill>
                  <a:srgbClr val="00B050"/>
                </a:solidFill>
              </a:rPr>
              <a:t>LHeC</a:t>
            </a:r>
            <a:r>
              <a:rPr lang="en-GB" b="1" noProof="0" dirty="0">
                <a:solidFill>
                  <a:srgbClr val="00B050"/>
                </a:solidFill>
              </a:rPr>
              <a:t> (ERL) – Highest SRF sustainability targeted!</a:t>
            </a:r>
          </a:p>
          <a:p>
            <a:pPr>
              <a:lnSpc>
                <a:spcPct val="120000"/>
              </a:lnSpc>
            </a:pPr>
            <a:r>
              <a:rPr lang="en-GB" noProof="0" dirty="0"/>
              <a:t>R&amp;D Priorities and Timescale Expectations.</a:t>
            </a:r>
          </a:p>
          <a:p>
            <a:pPr>
              <a:lnSpc>
                <a:spcPct val="120000"/>
              </a:lnSpc>
            </a:pPr>
            <a:r>
              <a:rPr lang="en-GB" noProof="0" dirty="0"/>
              <a:t>SRF Technology Developments:</a:t>
            </a:r>
          </a:p>
          <a:p>
            <a:pPr lvl="1">
              <a:lnSpc>
                <a:spcPct val="120000"/>
              </a:lnSpc>
            </a:pPr>
            <a:r>
              <a:rPr lang="en-GB" noProof="0" dirty="0"/>
              <a:t>Bulk-Nb cavities.</a:t>
            </a:r>
          </a:p>
          <a:p>
            <a:pPr lvl="1">
              <a:lnSpc>
                <a:spcPct val="120000"/>
              </a:lnSpc>
            </a:pPr>
            <a:r>
              <a:rPr lang="en-GB" noProof="0" dirty="0"/>
              <a:t>Thin Film</a:t>
            </a:r>
            <a:r>
              <a:rPr lang="en-GB" dirty="0"/>
              <a:t> cavities.</a:t>
            </a:r>
            <a:endParaRPr lang="en-GB" noProof="0" dirty="0"/>
          </a:p>
          <a:p>
            <a:pPr lvl="1">
              <a:lnSpc>
                <a:spcPct val="120000"/>
              </a:lnSpc>
            </a:pPr>
            <a:r>
              <a:rPr lang="en-GB" noProof="0" dirty="0"/>
              <a:t>Ferro-Electric Fast Reactive Tuners (FE-FRT).</a:t>
            </a:r>
          </a:p>
          <a:p>
            <a:pPr>
              <a:lnSpc>
                <a:spcPct val="120000"/>
              </a:lnSpc>
            </a:pPr>
            <a:r>
              <a:rPr lang="en-GB" noProof="0" dirty="0"/>
              <a:t>Sustainability Priorities.</a:t>
            </a:r>
          </a:p>
          <a:p>
            <a:pPr>
              <a:lnSpc>
                <a:spcPct val="120000"/>
              </a:lnSpc>
            </a:pPr>
            <a:r>
              <a:rPr lang="en-GB" dirty="0"/>
              <a:t>Outlook.</a:t>
            </a:r>
            <a:endParaRPr lang="en-GB" noProof="0" dirty="0"/>
          </a:p>
          <a:p>
            <a:pPr>
              <a:lnSpc>
                <a:spcPct val="120000"/>
              </a:lnSpc>
            </a:pPr>
            <a:endParaRPr lang="en-GB" noProof="0" dirty="0"/>
          </a:p>
          <a:p>
            <a:pPr>
              <a:lnSpc>
                <a:spcPct val="120000"/>
              </a:lnSpc>
            </a:pP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97958-3BBE-5F94-857B-44AD2D28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72D382-6B3E-9698-0E1B-C0B5CA2BF699}"/>
              </a:ext>
            </a:extLst>
          </p:cNvPr>
          <p:cNvSpPr txBox="1"/>
          <p:nvPr/>
        </p:nvSpPr>
        <p:spPr>
          <a:xfrm>
            <a:off x="2698420" y="1764451"/>
            <a:ext cx="46735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0B0F0"/>
                </a:solidFill>
              </a:rPr>
              <a:t>Highest SRF performance targeted!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830DA6-FFC4-E3C0-2686-A2E0CBC574C8}"/>
              </a:ext>
            </a:extLst>
          </p:cNvPr>
          <p:cNvSpPr txBox="1"/>
          <p:nvPr/>
        </p:nvSpPr>
        <p:spPr>
          <a:xfrm>
            <a:off x="2271664" y="1518229"/>
            <a:ext cx="388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00B0F0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08865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039B-C065-7BCB-6DF8-01D97718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AD807549-385E-2221-942C-EFFC37A0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781" y="3508444"/>
            <a:ext cx="3862743" cy="3183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A53F9F-60CC-D2C8-3B80-DE62BFF8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Innovate </a:t>
            </a:r>
            <a:r>
              <a:rPr lang="en-GB" sz="3200" noProof="0" dirty="0"/>
              <a:t>for Sustainable Accelerator Systems (</a:t>
            </a:r>
            <a:r>
              <a:rPr lang="en-GB" sz="3200" noProof="0" dirty="0" err="1"/>
              <a:t>iSAS</a:t>
            </a:r>
            <a:r>
              <a:rPr lang="en-GB" sz="3200" noProof="0" dirty="0"/>
              <a:t>)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D22039A-2DFE-65FF-C0D9-FF1A4B69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20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EFE69-99AC-5896-7FE5-34F75C63AD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3928" y="1114425"/>
            <a:ext cx="5119688" cy="50625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1800" dirty="0"/>
              <a:t>Horizon Europe: Innovate </a:t>
            </a:r>
            <a:r>
              <a:rPr lang="en-GB" sz="1800" noProof="0" dirty="0"/>
              <a:t>for Sustainable Accelerator Systems (</a:t>
            </a:r>
            <a:r>
              <a:rPr lang="en-GB" sz="1800" noProof="0" dirty="0" err="1"/>
              <a:t>iSAS</a:t>
            </a:r>
            <a:r>
              <a:rPr lang="en-GB" sz="1800" noProof="0" dirty="0"/>
              <a:t>):</a:t>
            </a:r>
          </a:p>
          <a:p>
            <a:pPr lvl="1">
              <a:lnSpc>
                <a:spcPct val="120000"/>
              </a:lnSpc>
            </a:pPr>
            <a:r>
              <a:rPr lang="en-GB" sz="1800" noProof="0" dirty="0"/>
              <a:t>13 M€, 1000 person months, </a:t>
            </a:r>
          </a:p>
          <a:p>
            <a:pPr lvl="1">
              <a:lnSpc>
                <a:spcPct val="120000"/>
              </a:lnSpc>
            </a:pPr>
            <a:r>
              <a:rPr lang="en-GB" sz="1800" noProof="0" dirty="0"/>
              <a:t>17 partners for 4 yrs (from Mar24). </a:t>
            </a:r>
          </a:p>
          <a:p>
            <a:pPr>
              <a:lnSpc>
                <a:spcPct val="120000"/>
              </a:lnSpc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Incl: </a:t>
            </a:r>
            <a:r>
              <a:rPr lang="it-IT" sz="1800" dirty="0">
                <a:solidFill>
                  <a:prstClr val="black"/>
                </a:solidFill>
              </a:rPr>
              <a:t>CEA, CERN,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CNRS, </a:t>
            </a:r>
            <a:r>
              <a:rPr lang="it-IT" sz="1800" dirty="0">
                <a:solidFill>
                  <a:prstClr val="black"/>
                </a:solidFill>
              </a:rPr>
              <a:t>DESY, EPFL,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ESS,    HZB, INFN, Nikhef, UKRI, ULAN,</a:t>
            </a:r>
            <a:r>
              <a:rPr lang="it-IT" sz="1800" dirty="0">
                <a:solidFill>
                  <a:prstClr val="black"/>
                </a:solidFill>
              </a:rPr>
              <a:t> VUB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>
              <a:lnSpc>
                <a:spcPct val="120000"/>
              </a:lnSpc>
            </a:pPr>
            <a:endParaRPr lang="en-GB" sz="800" noProof="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400" b="1" dirty="0">
                <a:solidFill>
                  <a:srgbClr val="FF0000"/>
                </a:solidFill>
              </a:rPr>
              <a:t>Strong LDG RFCP integration.</a:t>
            </a:r>
            <a:endParaRPr lang="en-GB" sz="2400" b="1" noProof="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AE2D2-66F3-9F1A-5B88-FDF6D3D0E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077" y="3755908"/>
            <a:ext cx="6356568" cy="2964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60964C-A2C5-99BD-EB7A-A37A2E9A082C}"/>
              </a:ext>
            </a:extLst>
          </p:cNvPr>
          <p:cNvSpPr txBox="1"/>
          <p:nvPr/>
        </p:nvSpPr>
        <p:spPr>
          <a:xfrm>
            <a:off x="10894237" y="5015682"/>
            <a:ext cx="1247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By 2028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6395A94-2810-034B-5AD4-B27448A1F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8826" y="97086"/>
            <a:ext cx="2566270" cy="83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57435BA-F6C6-4374-B1E1-035E265B0978}"/>
              </a:ext>
            </a:extLst>
          </p:cNvPr>
          <p:cNvSpPr txBox="1"/>
          <p:nvPr/>
        </p:nvSpPr>
        <p:spPr>
          <a:xfrm>
            <a:off x="-3350405" y="6529867"/>
            <a:ext cx="6145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hlinkClick r:id="rId5"/>
              </a:rPr>
              <a:t>https://isas.ijclab.in2p3.fr/</a:t>
            </a:r>
            <a:endParaRPr lang="en-GB" sz="1400" dirty="0"/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A137C553-24D8-2F44-1772-CEA0B8F61752}"/>
              </a:ext>
            </a:extLst>
          </p:cNvPr>
          <p:cNvSpPr/>
          <p:nvPr/>
        </p:nvSpPr>
        <p:spPr>
          <a:xfrm rot="18523157">
            <a:off x="1804385" y="3738911"/>
            <a:ext cx="274707" cy="314039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European Laboratory Directors Group Meeting and Accelerator R&amp;D Workshop">
            <a:extLst>
              <a:ext uri="{FF2B5EF4-FFF2-40B4-BE49-F238E27FC236}">
                <a16:creationId xmlns:a16="http://schemas.microsoft.com/office/drawing/2014/main" id="{5EB41767-D38D-CE76-4079-38F266C84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1" t="76026" b="-249"/>
          <a:stretch/>
        </p:blipFill>
        <p:spPr bwMode="auto">
          <a:xfrm>
            <a:off x="354930" y="3325422"/>
            <a:ext cx="807486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コンテンツ プレースホルダー 3">
            <a:extLst>
              <a:ext uri="{FF2B5EF4-FFF2-40B4-BE49-F238E27FC236}">
                <a16:creationId xmlns:a16="http://schemas.microsoft.com/office/drawing/2014/main" id="{3FD6D3F1-B072-10BC-E1EB-153AEB74BBD4}"/>
              </a:ext>
            </a:extLst>
          </p:cNvPr>
          <p:cNvSpPr txBox="1">
            <a:spLocks/>
          </p:cNvSpPr>
          <p:nvPr/>
        </p:nvSpPr>
        <p:spPr>
          <a:xfrm>
            <a:off x="5649832" y="3209047"/>
            <a:ext cx="6356568" cy="553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SE" sz="1811" dirty="0">
                <a:cs typeface="Arial" charset="0"/>
              </a:rPr>
              <a:t>In-kind from ESS, re-use MB prototype components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ja-SE" sz="1811" dirty="0"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ja-SE" sz="1811" dirty="0">
              <a:cs typeface="Arial" charset="0"/>
            </a:endParaRPr>
          </a:p>
          <a:p>
            <a:pPr lvl="1" algn="ctr"/>
            <a:endParaRPr lang="en-US" altLang="ja-SE" sz="1811" dirty="0">
              <a:cs typeface="Arial" charset="0"/>
            </a:endParaRPr>
          </a:p>
          <a:p>
            <a:pPr marL="517413" lvl="1" indent="0" algn="ctr">
              <a:buFont typeface="Arial" panose="020B0604020202020204" pitchFamily="34" charset="0"/>
              <a:buNone/>
            </a:pPr>
            <a:endParaRPr lang="en-US" altLang="ja-SE" sz="1811" dirty="0">
              <a:cs typeface="Arial" charset="0"/>
            </a:endParaRPr>
          </a:p>
          <a:p>
            <a:pPr lvl="1" algn="ctr"/>
            <a:endParaRPr lang="en-US" altLang="ja-SE" sz="1811" dirty="0">
              <a:cs typeface="Arial" charset="0"/>
            </a:endParaRPr>
          </a:p>
          <a:p>
            <a:pPr lvl="1" algn="ctr"/>
            <a:endParaRPr lang="en-US" altLang="ja-SE" sz="1811" dirty="0"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ja-SE" sz="1811" dirty="0">
              <a:cs typeface="Arial" charset="0"/>
            </a:endParaRPr>
          </a:p>
          <a:p>
            <a:pPr algn="ctr"/>
            <a:endParaRPr lang="en-US" altLang="ja-SE" sz="2263" dirty="0">
              <a:cs typeface="Arial" charset="0"/>
            </a:endParaRPr>
          </a:p>
        </p:txBody>
      </p:sp>
      <p:pic>
        <p:nvPicPr>
          <p:cNvPr id="34" name="Image 10">
            <a:extLst>
              <a:ext uri="{FF2B5EF4-FFF2-40B4-BE49-F238E27FC236}">
                <a16:creationId xmlns:a16="http://schemas.microsoft.com/office/drawing/2014/main" id="{5FD1F8AA-BD59-878E-374F-3DBB60CCF1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5996" y="2096586"/>
            <a:ext cx="3509100" cy="11144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5" name="Image 13">
            <a:extLst>
              <a:ext uri="{FF2B5EF4-FFF2-40B4-BE49-F238E27FC236}">
                <a16:creationId xmlns:a16="http://schemas.microsoft.com/office/drawing/2014/main" id="{A5A423F3-5121-F0E4-7DBF-9B18553891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156" y="2121523"/>
            <a:ext cx="1172670" cy="10875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6" name="Image 14">
            <a:extLst>
              <a:ext uri="{FF2B5EF4-FFF2-40B4-BE49-F238E27FC236}">
                <a16:creationId xmlns:a16="http://schemas.microsoft.com/office/drawing/2014/main" id="{9A636C4B-F868-760B-333F-7FFE810251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857" y="2118986"/>
            <a:ext cx="1673748" cy="109006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0C46F8A-1FA3-77C1-1ADB-63525B17BA90}"/>
              </a:ext>
            </a:extLst>
          </p:cNvPr>
          <p:cNvSpPr txBox="1"/>
          <p:nvPr/>
        </p:nvSpPr>
        <p:spPr>
          <a:xfrm>
            <a:off x="5163611" y="1090527"/>
            <a:ext cx="70283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PERLE 1</a:t>
            </a:r>
            <a:r>
              <a:rPr lang="en-GB" sz="2000" b="1" baseline="30000" dirty="0">
                <a:solidFill>
                  <a:srgbClr val="FF0000"/>
                </a:solidFill>
              </a:rPr>
              <a:t>st</a:t>
            </a:r>
            <a:r>
              <a:rPr lang="en-GB" sz="2000" b="1" dirty="0">
                <a:solidFill>
                  <a:srgbClr val="FF0000"/>
                </a:solidFill>
              </a:rPr>
              <a:t> cryomodule adapted from ESS design and optimised for efficient, high current ERL operation.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505604E-1711-8557-18F5-C9E4053E74DC}"/>
              </a:ext>
            </a:extLst>
          </p:cNvPr>
          <p:cNvSpPr/>
          <p:nvPr/>
        </p:nvSpPr>
        <p:spPr>
          <a:xfrm>
            <a:off x="3499560" y="4183625"/>
            <a:ext cx="2052807" cy="2342879"/>
          </a:xfrm>
          <a:prstGeom prst="roundRect">
            <a:avLst>
              <a:gd name="adj" fmla="val 11392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err="1"/>
              <a:t>iSAS</a:t>
            </a:r>
            <a:r>
              <a:rPr lang="en-GB" dirty="0"/>
              <a:t> has broad accelerator applicability: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Bulk-Nb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SRF thin films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FE-FRT’s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RF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 Amplifiers</a:t>
            </a:r>
          </a:p>
        </p:txBody>
      </p:sp>
    </p:spTree>
    <p:extLst>
      <p:ext uri="{BB962C8B-B14F-4D97-AF65-F5344CB8AC3E}">
        <p14:creationId xmlns:p14="http://schemas.microsoft.com/office/powerpoint/2010/main" val="355214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9" grpId="0" animBg="1"/>
      <p:bldP spid="33" grpId="0"/>
      <p:bldP spid="38" grpId="0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5516-FFC5-B467-6FA1-917A9FF8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Bulk-Nb to Date (non-ESPP)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944BD6-7A0C-161C-9695-BDC707AB9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793968"/>
              </p:ext>
            </p:extLst>
          </p:nvPr>
        </p:nvGraphicFramePr>
        <p:xfrm>
          <a:off x="84217" y="1098500"/>
          <a:ext cx="9002395" cy="507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525">
                  <a:extLst>
                    <a:ext uri="{9D8B030D-6E8A-4147-A177-3AD203B41FA5}">
                      <a16:colId xmlns:a16="http://schemas.microsoft.com/office/drawing/2014/main" val="3856472403"/>
                    </a:ext>
                  </a:extLst>
                </a:gridCol>
                <a:gridCol w="1130681">
                  <a:extLst>
                    <a:ext uri="{9D8B030D-6E8A-4147-A177-3AD203B41FA5}">
                      <a16:colId xmlns:a16="http://schemas.microsoft.com/office/drawing/2014/main" val="3777594247"/>
                    </a:ext>
                  </a:extLst>
                </a:gridCol>
                <a:gridCol w="1768094">
                  <a:extLst>
                    <a:ext uri="{9D8B030D-6E8A-4147-A177-3AD203B41FA5}">
                      <a16:colId xmlns:a16="http://schemas.microsoft.com/office/drawing/2014/main" val="2724750389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105181562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865942532"/>
                    </a:ext>
                  </a:extLst>
                </a:gridCol>
                <a:gridCol w="1106170">
                  <a:extLst>
                    <a:ext uri="{9D8B030D-6E8A-4147-A177-3AD203B41FA5}">
                      <a16:colId xmlns:a16="http://schemas.microsoft.com/office/drawing/2014/main" val="632028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Frequency</a:t>
                      </a:r>
                    </a:p>
                    <a:p>
                      <a:pPr algn="ctr"/>
                      <a:r>
                        <a:rPr lang="en-GB" sz="1500" dirty="0"/>
                        <a:t>(GHz)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Specification </a:t>
                      </a:r>
                      <a:r>
                        <a:rPr lang="en-GB" sz="1500" dirty="0" err="1"/>
                        <a:t>Eacc</a:t>
                      </a:r>
                      <a:r>
                        <a:rPr lang="en-GB" sz="1500" dirty="0"/>
                        <a:t> (MV/m) and Q</a:t>
                      </a:r>
                      <a:r>
                        <a:rPr lang="en-GB" sz="1500" baseline="-25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Achieved Average </a:t>
                      </a:r>
                      <a:r>
                        <a:rPr lang="en-GB" sz="1500" dirty="0" err="1">
                          <a:solidFill>
                            <a:schemeClr val="bg1"/>
                          </a:solidFill>
                        </a:rPr>
                        <a:t>Eacc</a:t>
                      </a:r>
                      <a:r>
                        <a:rPr lang="en-GB" sz="1500" dirty="0">
                          <a:solidFill>
                            <a:schemeClr val="bg1"/>
                          </a:solidFill>
                        </a:rPr>
                        <a:t> (MV/m) and Q</a:t>
                      </a:r>
                      <a:r>
                        <a:rPr lang="en-GB" sz="1500" baseline="-25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# Cavities </a:t>
                      </a:r>
                    </a:p>
                    <a:p>
                      <a:pPr algn="ctr"/>
                      <a:r>
                        <a:rPr lang="en-GB" sz="1500" dirty="0"/>
                        <a:t>Needed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227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CEPC*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0.650</a:t>
                      </a:r>
                    </a:p>
                    <a:p>
                      <a:pPr algn="ctr"/>
                      <a:r>
                        <a:rPr lang="en-GB" sz="1500" dirty="0"/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Mid-T bake, N-infusion, BCP, HPR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27.5 @ 3 x 10</a:t>
                      </a:r>
                      <a:r>
                        <a:rPr lang="en-GB" sz="1500" baseline="30000" dirty="0"/>
                        <a:t>10</a:t>
                      </a:r>
                    </a:p>
                    <a:p>
                      <a:pPr algn="ctr"/>
                      <a:r>
                        <a:rPr lang="en-GB" sz="1500" dirty="0"/>
                        <a:t>21.8 @ 3 x 10</a:t>
                      </a:r>
                      <a:r>
                        <a:rPr lang="en-GB" sz="1500" baseline="30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31 @ 6.3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31 @ 4.3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240</a:t>
                      </a:r>
                    </a:p>
                    <a:p>
                      <a:pPr algn="ctr"/>
                      <a:r>
                        <a:rPr lang="en-GB" sz="1500" dirty="0"/>
                        <a:t>256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722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E-XFEL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HT treatment, BCP, EP, HPR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23.6 @ 1 x 10</a:t>
                      </a:r>
                      <a:r>
                        <a:rPr lang="en-GB" sz="1500" baseline="30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29.8 @ 1.4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16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ESS (MB/HB)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0.704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BCP, HPR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16.7 @ 5 x 10</a:t>
                      </a:r>
                      <a:r>
                        <a:rPr lang="en-GB" sz="1500" baseline="30000" dirty="0"/>
                        <a:t>9</a:t>
                      </a:r>
                    </a:p>
                    <a:p>
                      <a:pPr algn="ctr"/>
                      <a:r>
                        <a:rPr lang="en-GB" sz="1500" baseline="0" dirty="0"/>
                        <a:t>19.9 @ 5 x 10</a:t>
                      </a:r>
                      <a:r>
                        <a:rPr lang="en-GB" sz="1500" baseline="300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20 @ 1.7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22.7 @ 1.2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36</a:t>
                      </a:r>
                    </a:p>
                    <a:p>
                      <a:pPr algn="ctr"/>
                      <a:r>
                        <a:rPr lang="en-GB" sz="1500" dirty="0"/>
                        <a:t>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8591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LCLS-II-HE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HT treatment, Cold-EP, N2-doping, HPR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21 @ 2.7 x10</a:t>
                      </a:r>
                      <a:r>
                        <a:rPr lang="en-GB" sz="1500" baseline="30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27.3 @ 3.2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546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PIP-II (LB/HB)*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0.650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HT treatment, N2-doping, HPR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16.9 @ 2.9 x 10</a:t>
                      </a:r>
                      <a:r>
                        <a:rPr lang="en-GB" sz="1500" baseline="30000" dirty="0"/>
                        <a:t>10</a:t>
                      </a:r>
                    </a:p>
                    <a:p>
                      <a:pPr algn="ctr"/>
                      <a:r>
                        <a:rPr lang="en-GB" sz="1500" dirty="0"/>
                        <a:t>18.8 @ 4 x 10</a:t>
                      </a:r>
                      <a:r>
                        <a:rPr lang="en-GB" sz="1500" baseline="30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TBC</a:t>
                      </a:r>
                      <a:endParaRPr lang="en-GB" sz="1500" baseline="300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21.6 @ 5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36</a:t>
                      </a:r>
                    </a:p>
                    <a:p>
                      <a:pPr algn="ctr"/>
                      <a:r>
                        <a:rPr lang="en-GB" sz="1500" dirty="0"/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723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SHINE*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1.3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HT treatment, N2-doping, mid-T bake, HPR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16 @ 2.7 x 10</a:t>
                      </a:r>
                      <a:r>
                        <a:rPr lang="en-GB" sz="1500" baseline="30000" dirty="0"/>
                        <a:t>10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FF0000"/>
                          </a:solidFill>
                        </a:rPr>
                        <a:t>27 @ 3.3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600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31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/>
                        <a:t>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/>
                        <a:t>0.65 – 1.3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0000"/>
                          </a:solidFill>
                        </a:rPr>
                        <a:t>Mixed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err="1"/>
                        <a:t>Eacc</a:t>
                      </a:r>
                      <a:r>
                        <a:rPr lang="en-GB" sz="1500" b="1" dirty="0"/>
                        <a:t>: 16 – 27.5</a:t>
                      </a:r>
                    </a:p>
                    <a:p>
                      <a:pPr algn="ctr"/>
                      <a:r>
                        <a:rPr lang="en-GB" sz="1500" b="1" dirty="0"/>
                        <a:t>Q</a:t>
                      </a:r>
                      <a:r>
                        <a:rPr lang="en-GB" sz="1500" b="1" baseline="-25000" dirty="0"/>
                        <a:t>0</a:t>
                      </a:r>
                      <a:r>
                        <a:rPr lang="en-GB" sz="1500" b="1" dirty="0"/>
                        <a:t>: 1 x 10</a:t>
                      </a:r>
                      <a:r>
                        <a:rPr lang="en-GB" sz="1500" b="1" baseline="30000" dirty="0"/>
                        <a:t>10</a:t>
                      </a:r>
                      <a:r>
                        <a:rPr lang="en-GB" sz="1500" b="1" dirty="0"/>
                        <a:t> – 4 x 10</a:t>
                      </a:r>
                      <a:r>
                        <a:rPr lang="en-GB" sz="1500" b="1" baseline="30000" dirty="0"/>
                        <a:t>10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0000"/>
                          </a:solidFill>
                        </a:rPr>
                        <a:t>20 – 31 MV/m</a:t>
                      </a:r>
                    </a:p>
                    <a:p>
                      <a:pPr algn="ctr"/>
                      <a:r>
                        <a:rPr lang="en-GB" sz="1500" b="1" dirty="0">
                          <a:solidFill>
                            <a:srgbClr val="FF0000"/>
                          </a:solidFill>
                        </a:rPr>
                        <a:t>1.2 – 6.3 x 10</a:t>
                      </a:r>
                      <a:r>
                        <a:rPr lang="en-GB" sz="1500" b="1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6244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410320-F9A7-CFB6-9809-FE72CDF7B3E6}"/>
              </a:ext>
            </a:extLst>
          </p:cNvPr>
          <p:cNvSpPr txBox="1"/>
          <p:nvPr/>
        </p:nvSpPr>
        <p:spPr>
          <a:xfrm>
            <a:off x="-23286" y="6199523"/>
            <a:ext cx="2240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*Limited testing to 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D3019-B443-92BB-A1ED-B4A889FA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21</a:t>
            </a:fld>
            <a:endParaRPr lang="en-GB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E263CA2-148D-DFF4-62B6-0CD3E1060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147" y="201154"/>
            <a:ext cx="2815672" cy="2249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5A07FF-4B1F-2237-2324-D44AFA01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205" y="2538532"/>
            <a:ext cx="2643557" cy="2214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47A815-31CE-E9F9-EB88-53B072788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347" y="4993575"/>
            <a:ext cx="2857273" cy="17786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7BE18-4A5B-D6D0-32CF-0266C3A417EA}"/>
              </a:ext>
            </a:extLst>
          </p:cNvPr>
          <p:cNvSpPr txBox="1"/>
          <p:nvPr/>
        </p:nvSpPr>
        <p:spPr>
          <a:xfrm>
            <a:off x="9677400" y="528737"/>
            <a:ext cx="847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Eu-XFEL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85E2F-2FB5-584A-A82F-2BA1ED6861C9}"/>
              </a:ext>
            </a:extLst>
          </p:cNvPr>
          <p:cNvSpPr txBox="1"/>
          <p:nvPr/>
        </p:nvSpPr>
        <p:spPr>
          <a:xfrm>
            <a:off x="9610725" y="4139707"/>
            <a:ext cx="1059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LCLS-II-HE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99BDD0-38E3-E8BE-3619-204648E9A84B}"/>
              </a:ext>
            </a:extLst>
          </p:cNvPr>
          <p:cNvSpPr txBox="1"/>
          <p:nvPr/>
        </p:nvSpPr>
        <p:spPr>
          <a:xfrm>
            <a:off x="9677400" y="5150352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SHINE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520E30-F7C0-054B-A744-3DF35EFC2F5D}"/>
              </a:ext>
            </a:extLst>
          </p:cNvPr>
          <p:cNvSpPr txBox="1"/>
          <p:nvPr/>
        </p:nvSpPr>
        <p:spPr>
          <a:xfrm>
            <a:off x="6470020" y="6213392"/>
            <a:ext cx="1446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B050"/>
                </a:solidFill>
              </a:rPr>
              <a:t>15 - 70% </a:t>
            </a:r>
            <a:r>
              <a:rPr lang="en-GB" sz="1600" b="1" dirty="0" err="1">
                <a:solidFill>
                  <a:srgbClr val="00B050"/>
                </a:solidFill>
              </a:rPr>
              <a:t>Eacc</a:t>
            </a:r>
            <a:endParaRPr lang="en-GB" sz="1600" b="1" dirty="0">
              <a:solidFill>
                <a:srgbClr val="00B050"/>
              </a:solidFill>
            </a:endParaRPr>
          </a:p>
          <a:p>
            <a:pPr algn="ctr"/>
            <a:r>
              <a:rPr lang="en-GB" sz="1600" b="1" dirty="0">
                <a:solidFill>
                  <a:srgbClr val="00B050"/>
                </a:solidFill>
              </a:rPr>
              <a:t>15 – 340% Q</a:t>
            </a:r>
            <a:r>
              <a:rPr lang="en-GB" sz="1600" b="1" baseline="-25000" dirty="0">
                <a:solidFill>
                  <a:srgbClr val="00B050"/>
                </a:solidFill>
              </a:rPr>
              <a:t>0</a:t>
            </a:r>
            <a:r>
              <a:rPr lang="en-GB" sz="1600" b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65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36ED7-48D1-07AC-A9E3-CD4969DF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Bulk-Nb Performance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7FF64-9823-C6E2-C0DA-36C6624C9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78" y="1025935"/>
            <a:ext cx="6163790" cy="607822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/>
              <a:t>Cleanroom</a:t>
            </a:r>
            <a:r>
              <a:rPr lang="en-GB" dirty="0"/>
              <a:t> contamination:</a:t>
            </a:r>
          </a:p>
          <a:p>
            <a:pPr lvl="1">
              <a:lnSpc>
                <a:spcPct val="120000"/>
              </a:lnSpc>
            </a:pPr>
            <a:r>
              <a:rPr lang="en-GB" b="1" dirty="0" err="1">
                <a:solidFill>
                  <a:srgbClr val="0070C0"/>
                </a:solidFill>
              </a:rPr>
              <a:t>Cobots</a:t>
            </a:r>
            <a:r>
              <a:rPr lang="en-GB" dirty="0"/>
              <a:t> (</a:t>
            </a:r>
            <a:r>
              <a:rPr lang="en-GB" noProof="0" dirty="0"/>
              <a:t>CEA, FNAL, </a:t>
            </a:r>
            <a:r>
              <a:rPr lang="en-GB" noProof="0" dirty="0" err="1"/>
              <a:t>IJCLab</a:t>
            </a:r>
            <a:r>
              <a:rPr lang="en-GB" noProof="0" dirty="0"/>
              <a:t>, </a:t>
            </a:r>
            <a:r>
              <a:rPr lang="en-GB" noProof="0" dirty="0" err="1"/>
              <a:t>Jlab</a:t>
            </a:r>
            <a:r>
              <a:rPr lang="en-GB" dirty="0"/>
              <a:t>).</a:t>
            </a:r>
            <a:endParaRPr lang="en-GB" noProof="0" dirty="0"/>
          </a:p>
          <a:p>
            <a:pPr>
              <a:lnSpc>
                <a:spcPct val="120000"/>
              </a:lnSpc>
            </a:pPr>
            <a:r>
              <a:rPr lang="en-GB" b="1" dirty="0"/>
              <a:t>FE diagnostics: 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For VTs and for CM operation (</a:t>
            </a:r>
            <a:r>
              <a:rPr lang="en-GB" noProof="0" dirty="0">
                <a:solidFill>
                  <a:srgbClr val="0070C0"/>
                </a:solidFill>
              </a:rPr>
              <a:t>CEA, INFN, ESS).</a:t>
            </a:r>
            <a:endParaRPr lang="en-GB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en-GB" b="1" dirty="0"/>
              <a:t>FE processing: 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Plasma, Ozone (</a:t>
            </a:r>
            <a:r>
              <a:rPr lang="en-GB" noProof="0" dirty="0" err="1">
                <a:solidFill>
                  <a:srgbClr val="0070C0"/>
                </a:solidFill>
              </a:rPr>
              <a:t>JLab</a:t>
            </a:r>
            <a:r>
              <a:rPr lang="en-GB" noProof="0" dirty="0">
                <a:solidFill>
                  <a:srgbClr val="0070C0"/>
                </a:solidFill>
              </a:rPr>
              <a:t>, FNAL, CEA, </a:t>
            </a:r>
            <a:r>
              <a:rPr lang="en-GB" noProof="0" dirty="0" err="1">
                <a:solidFill>
                  <a:srgbClr val="0070C0"/>
                </a:solidFill>
              </a:rPr>
              <a:t>IJCLab</a:t>
            </a:r>
            <a:r>
              <a:rPr lang="en-GB" noProof="0" dirty="0">
                <a:solidFill>
                  <a:srgbClr val="0070C0"/>
                </a:solidFill>
              </a:rPr>
              <a:t>, INFN-LASA, ESS)</a:t>
            </a:r>
            <a:endParaRPr lang="en-GB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en-GB" b="1" dirty="0"/>
              <a:t>ALD coatings: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Tune electron emission and conductivity (CEA, Hamburg-U, </a:t>
            </a:r>
            <a:r>
              <a:rPr lang="en-GB" dirty="0" err="1">
                <a:solidFill>
                  <a:srgbClr val="0070C0"/>
                </a:solidFill>
              </a:rPr>
              <a:t>IJCLab</a:t>
            </a:r>
            <a:r>
              <a:rPr lang="en-GB" dirty="0">
                <a:solidFill>
                  <a:srgbClr val="0070C0"/>
                </a:solidFill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en-GB" b="1" dirty="0"/>
              <a:t>Plasma Electro Polishing </a:t>
            </a:r>
            <a:r>
              <a:rPr lang="en-GB" dirty="0"/>
              <a:t>(INFN):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No acids/HF, higher etch rate than EP, 10nm roughness achieved.</a:t>
            </a: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FF0000"/>
                </a:solidFill>
              </a:rPr>
              <a:t>Supplier constraints</a:t>
            </a:r>
            <a:r>
              <a:rPr lang="en-GB" dirty="0">
                <a:solidFill>
                  <a:srgbClr val="FF0000"/>
                </a:solidFill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GB" b="1" dirty="0">
                <a:solidFill>
                  <a:srgbClr val="0070C0"/>
                </a:solidFill>
              </a:rPr>
              <a:t>Nb material</a:t>
            </a:r>
            <a:r>
              <a:rPr lang="en-GB" dirty="0"/>
              <a:t>: 2 in China, 1 in Japan, 1 in USA → </a:t>
            </a:r>
            <a:r>
              <a:rPr lang="en-GB" b="1" dirty="0">
                <a:solidFill>
                  <a:srgbClr val="FF0000"/>
                </a:solidFill>
              </a:rPr>
              <a:t>only 2 can deliver at large scale &amp; high performance.</a:t>
            </a:r>
          </a:p>
          <a:p>
            <a:pPr lvl="1">
              <a:lnSpc>
                <a:spcPct val="120000"/>
              </a:lnSpc>
            </a:pPr>
            <a:r>
              <a:rPr lang="en-GB" b="1" dirty="0">
                <a:solidFill>
                  <a:srgbClr val="0070C0"/>
                </a:solidFill>
              </a:rPr>
              <a:t>Cavities</a:t>
            </a:r>
            <a:r>
              <a:rPr lang="en-GB" dirty="0"/>
              <a:t>: 2 in Europe, 2 - 3 in China, 1 in Japan, 1 in Korea → </a:t>
            </a:r>
            <a:r>
              <a:rPr lang="en-GB" b="1" dirty="0">
                <a:solidFill>
                  <a:srgbClr val="FF0000"/>
                </a:solidFill>
              </a:rPr>
              <a:t>few can deliver at large scale.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07905-F178-916B-C46E-4B19CBF9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22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1062B3-2FE6-A9D0-95E5-A6BEB09B5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097" y="1114423"/>
            <a:ext cx="2791973" cy="20913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F82153-44FD-8A23-0345-3A1877A2DDD3}"/>
              </a:ext>
            </a:extLst>
          </p:cNvPr>
          <p:cNvGrpSpPr/>
          <p:nvPr/>
        </p:nvGrpSpPr>
        <p:grpSpPr>
          <a:xfrm>
            <a:off x="9092737" y="2070501"/>
            <a:ext cx="2991267" cy="2400635"/>
            <a:chOff x="9179486" y="2226515"/>
            <a:chExt cx="2991267" cy="24006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2A7511-9D5F-853B-E903-F066F90C5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9486" y="2226515"/>
              <a:ext cx="2991267" cy="24006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3FCC4A-82D2-19BD-A353-7ED6E14D140B}"/>
                </a:ext>
              </a:extLst>
            </p:cNvPr>
            <p:cNvSpPr txBox="1"/>
            <p:nvPr/>
          </p:nvSpPr>
          <p:spPr>
            <a:xfrm>
              <a:off x="10073540" y="3780829"/>
              <a:ext cx="8194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ALD </a:t>
              </a:r>
              <a:r>
                <a:rPr lang="en-GB" sz="1400" dirty="0" err="1">
                  <a:solidFill>
                    <a:srgbClr val="FF0000"/>
                  </a:solidFill>
                </a:rPr>
                <a:t>AlN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C8D0DA-7A77-7077-AFE1-50234A6746B2}"/>
                </a:ext>
              </a:extLst>
            </p:cNvPr>
            <p:cNvSpPr txBox="1"/>
            <p:nvPr/>
          </p:nvSpPr>
          <p:spPr>
            <a:xfrm>
              <a:off x="10197513" y="3134327"/>
              <a:ext cx="14591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2"/>
                  </a:solidFill>
                </a:rPr>
                <a:t>ALD </a:t>
              </a:r>
              <a:r>
                <a:rPr lang="en-GB" sz="1400" dirty="0" err="1">
                  <a:solidFill>
                    <a:schemeClr val="accent2"/>
                  </a:solidFill>
                </a:rPr>
                <a:t>AlN</a:t>
              </a:r>
              <a:r>
                <a:rPr lang="en-GB" sz="1400" dirty="0">
                  <a:solidFill>
                    <a:schemeClr val="accent2"/>
                  </a:solidFill>
                </a:rPr>
                <a:t> + </a:t>
              </a:r>
              <a:r>
                <a:rPr lang="en-GB" sz="1400" dirty="0" err="1">
                  <a:solidFill>
                    <a:schemeClr val="accent2"/>
                  </a:solidFill>
                </a:rPr>
                <a:t>NbTiN</a:t>
              </a:r>
              <a:endParaRPr lang="en-GB" sz="14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805BD3-3C62-6DD8-ED2A-989E69568562}"/>
              </a:ext>
            </a:extLst>
          </p:cNvPr>
          <p:cNvGrpSpPr/>
          <p:nvPr/>
        </p:nvGrpSpPr>
        <p:grpSpPr>
          <a:xfrm>
            <a:off x="6577780" y="4452771"/>
            <a:ext cx="3397635" cy="2292470"/>
            <a:chOff x="6799878" y="3813687"/>
            <a:chExt cx="3397635" cy="22924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C334D6-0FCD-6C65-F329-09D3DF1B0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9878" y="3813687"/>
              <a:ext cx="3397635" cy="229247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ED1B50-5E9D-5081-94EC-0B6EDBAA9A93}"/>
                </a:ext>
              </a:extLst>
            </p:cNvPr>
            <p:cNvSpPr txBox="1"/>
            <p:nvPr/>
          </p:nvSpPr>
          <p:spPr>
            <a:xfrm>
              <a:off x="8498696" y="3982963"/>
              <a:ext cx="12979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O3 processing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453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5C29-0EA9-32C7-7008-CA11F729F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Thin-Film Developments to Date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E3ECA7-19B5-F9D7-78C2-67E670E3C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079976"/>
              </p:ext>
            </p:extLst>
          </p:nvPr>
        </p:nvGraphicFramePr>
        <p:xfrm>
          <a:off x="181396" y="1422926"/>
          <a:ext cx="8457277" cy="5104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430">
                  <a:extLst>
                    <a:ext uri="{9D8B030D-6E8A-4147-A177-3AD203B41FA5}">
                      <a16:colId xmlns:a16="http://schemas.microsoft.com/office/drawing/2014/main" val="3256402164"/>
                    </a:ext>
                  </a:extLst>
                </a:gridCol>
                <a:gridCol w="1972729">
                  <a:extLst>
                    <a:ext uri="{9D8B030D-6E8A-4147-A177-3AD203B41FA5}">
                      <a16:colId xmlns:a16="http://schemas.microsoft.com/office/drawing/2014/main" val="100429583"/>
                    </a:ext>
                  </a:extLst>
                </a:gridCol>
                <a:gridCol w="2137739">
                  <a:extLst>
                    <a:ext uri="{9D8B030D-6E8A-4147-A177-3AD203B41FA5}">
                      <a16:colId xmlns:a16="http://schemas.microsoft.com/office/drawing/2014/main" val="69467797"/>
                    </a:ext>
                  </a:extLst>
                </a:gridCol>
                <a:gridCol w="2430379">
                  <a:extLst>
                    <a:ext uri="{9D8B030D-6E8A-4147-A177-3AD203B41FA5}">
                      <a16:colId xmlns:a16="http://schemas.microsoft.com/office/drawing/2014/main" val="454030120"/>
                    </a:ext>
                  </a:extLst>
                </a:gridCol>
              </a:tblGrid>
              <a:tr h="395189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Technique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Achievements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Challenges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Who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942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Nb on 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10 MV/m @ 5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8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achieved @ 4.2K at 1.3 GHz (CERN)</a:t>
                      </a:r>
                      <a:endParaRPr lang="en-GB" sz="15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Cavity substrates, deposition optimisation, flux trapping, thermos currents, role of H2.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CERN, INFN-LNL, STFC/CI, CEA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err="1">
                          <a:latin typeface="+mn-lt"/>
                        </a:rPr>
                        <a:t>Jlab</a:t>
                      </a:r>
                      <a:r>
                        <a:rPr lang="en-GB" sz="1500" dirty="0">
                          <a:latin typeface="+mn-lt"/>
                        </a:rPr>
                        <a:t>, FNAL, Cornell 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IMP, Peking 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7157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Nb3Sn on Cu or Nb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15.5 MV/m @ 1 x 10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10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achieved at 4.2K at 1.5 GHz for Nb3Sn/Nb (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Jlab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/FNAL, China)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+mn-lt"/>
                        </a:rPr>
                        <a:t>Deposition optimisation, deposition targets for PVD,  flux trapping, thermos currents, tuning.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CERN, CEA, INFN-LNL, HUH/DESY, STFC/CI, USI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err="1">
                          <a:latin typeface="+mn-lt"/>
                        </a:rPr>
                        <a:t>JLab</a:t>
                      </a:r>
                      <a:r>
                        <a:rPr lang="en-GB" sz="1500" dirty="0">
                          <a:latin typeface="+mn-lt"/>
                        </a:rPr>
                        <a:t>, FNAL, Cornell U,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KEK, IHEP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993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Other SCs (A15, MgB2, etc) on Cu or Nb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Early stage 2D sample verification.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+mn-lt"/>
                        </a:rPr>
                        <a:t>Deposition optimisation, deposition targets for PVD, lack of expertise.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STFC/CI, USI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Temple U, </a:t>
                      </a:r>
                      <a:r>
                        <a:rPr lang="en-GB" sz="1500" dirty="0" err="1">
                          <a:latin typeface="+mn-lt"/>
                        </a:rPr>
                        <a:t>JLab</a:t>
                      </a:r>
                      <a:r>
                        <a:rPr lang="en-GB" sz="1500" dirty="0">
                          <a:latin typeface="+mn-lt"/>
                        </a:rPr>
                        <a:t>, LANL, U Tennessee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KEK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6524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Multilayer SIS on Nb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+mn-lt"/>
                        </a:rPr>
                        <a:t>First deposition on 1.3 GHz cavities (delamination)</a:t>
                      </a:r>
                      <a:endParaRPr lang="en-GB" sz="1500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+mn-lt"/>
                        </a:rPr>
                        <a:t>Delamination, insulating layer performance, thermal stress,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CEA, HUH/DESY, STFC/CI, USI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err="1">
                          <a:latin typeface="+mn-lt"/>
                        </a:rPr>
                        <a:t>Jlab</a:t>
                      </a:r>
                      <a:r>
                        <a:rPr lang="en-GB" sz="1500" dirty="0">
                          <a:latin typeface="+mn-lt"/>
                        </a:rPr>
                        <a:t>, FNAL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latin typeface="+mn-lt"/>
                        </a:rPr>
                        <a:t>KEK, CAS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63497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7B0EF-B356-EB2B-2F00-1B6E6ED3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23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AB91E2-6E95-D066-88B9-64D925551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2" t="15013" r="10503" b="37963"/>
          <a:stretch/>
        </p:blipFill>
        <p:spPr bwMode="auto">
          <a:xfrm>
            <a:off x="8638673" y="4238457"/>
            <a:ext cx="3371931" cy="24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B73055-95CF-9360-BCF9-66B335C24776}"/>
              </a:ext>
            </a:extLst>
          </p:cNvPr>
          <p:cNvSpPr txBox="1"/>
          <p:nvPr/>
        </p:nvSpPr>
        <p:spPr>
          <a:xfrm>
            <a:off x="8736995" y="3913880"/>
            <a:ext cx="327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Nb3Sn on Nb, 1.5 GHz, 5-cell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655AA-EB2F-26F8-A0C1-2C51AA6FD896}"/>
              </a:ext>
            </a:extLst>
          </p:cNvPr>
          <p:cNvSpPr txBox="1"/>
          <p:nvPr/>
        </p:nvSpPr>
        <p:spPr>
          <a:xfrm>
            <a:off x="11459360" y="5989465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FC1A5-632F-6FA4-BA88-525148C1AF23}"/>
              </a:ext>
            </a:extLst>
          </p:cNvPr>
          <p:cNvSpPr txBox="1"/>
          <p:nvPr/>
        </p:nvSpPr>
        <p:spPr>
          <a:xfrm>
            <a:off x="8721744" y="1334038"/>
            <a:ext cx="327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Nb on Cu, 1.3 GHz, single-cell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5542F7-1D02-E07C-944C-EEA9C4BC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73" y="1703370"/>
            <a:ext cx="3350927" cy="20657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F0A849-D7A6-25FF-88FA-A07B602A006E}"/>
              </a:ext>
            </a:extLst>
          </p:cNvPr>
          <p:cNvSpPr txBox="1"/>
          <p:nvPr/>
        </p:nvSpPr>
        <p:spPr>
          <a:xfrm>
            <a:off x="11254980" y="3190076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4.2K</a:t>
            </a:r>
          </a:p>
        </p:txBody>
      </p:sp>
    </p:spTree>
    <p:extLst>
      <p:ext uri="{BB962C8B-B14F-4D97-AF65-F5344CB8AC3E}">
        <p14:creationId xmlns:p14="http://schemas.microsoft.com/office/powerpoint/2010/main" val="28234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28870-44C8-9AA3-CF49-83166F28D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77948-EA0E-5762-54E0-7C69F46E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Thin-films Challenges/Limitations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C85C5-A994-E3AA-78A9-1F8331B6D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4"/>
            <a:ext cx="10515600" cy="57435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Seamless substrate manufacture: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Machining, hydroforming, electro-forming, spinning, etc.</a:t>
            </a:r>
          </a:p>
          <a:p>
            <a:pPr>
              <a:lnSpc>
                <a:spcPct val="120000"/>
              </a:lnSpc>
            </a:pPr>
            <a:r>
              <a:rPr lang="en-GB" dirty="0"/>
              <a:t>Magnetic flux sensitivity mitigation: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Material, thickness, quality, cooling, thermo-current  mitigation etc.</a:t>
            </a:r>
          </a:p>
          <a:p>
            <a:pPr>
              <a:lnSpc>
                <a:spcPct val="120000"/>
              </a:lnSpc>
            </a:pPr>
            <a:r>
              <a:rPr lang="en-GB" dirty="0"/>
              <a:t>Provision of deposition targets – industry capability: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Cylindrical alloy/compound targets for cavity deposition.</a:t>
            </a:r>
          </a:p>
          <a:p>
            <a:pPr>
              <a:lnSpc>
                <a:spcPct val="120000"/>
              </a:lnSpc>
            </a:pPr>
            <a:r>
              <a:rPr lang="en-GB" dirty="0"/>
              <a:t>Optimise deposition processes: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PVD, CVD, HIPIMS, ALD, etc.</a:t>
            </a:r>
          </a:p>
          <a:p>
            <a:pPr>
              <a:lnSpc>
                <a:spcPct val="120000"/>
              </a:lnSpc>
            </a:pPr>
            <a:r>
              <a:rPr lang="en-GB" dirty="0"/>
              <a:t>Validate deposition from 2D to 3D: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Surface analysis capabilities: </a:t>
            </a:r>
            <a:r>
              <a:rPr lang="pt-BR" dirty="0">
                <a:solidFill>
                  <a:srgbClr val="0070C0"/>
                </a:solidFill>
              </a:rPr>
              <a:t>SEM, FIB, AFM, XPS, XRD, RBS, TEM, </a:t>
            </a:r>
            <a:r>
              <a:rPr lang="en-GB" dirty="0">
                <a:solidFill>
                  <a:srgbClr val="0070C0"/>
                </a:solidFill>
              </a:rPr>
              <a:t>etc</a:t>
            </a:r>
          </a:p>
          <a:p>
            <a:pPr>
              <a:lnSpc>
                <a:spcPct val="120000"/>
              </a:lnSpc>
            </a:pPr>
            <a:r>
              <a:rPr lang="en-GB" dirty="0"/>
              <a:t>Enhance cryogenic testing infrastructures:</a:t>
            </a:r>
          </a:p>
          <a:p>
            <a:pPr lvl="1">
              <a:lnSpc>
                <a:spcPct val="120000"/>
              </a:lnSpc>
            </a:pPr>
            <a:r>
              <a:rPr lang="en-GB" noProof="0" dirty="0">
                <a:solidFill>
                  <a:srgbClr val="0070C0"/>
                </a:solidFill>
              </a:rPr>
              <a:t>Characterise: </a:t>
            </a:r>
            <a:r>
              <a:rPr lang="en-GB" i="1" noProof="0" dirty="0">
                <a:solidFill>
                  <a:srgbClr val="0070C0"/>
                </a:solidFill>
              </a:rPr>
              <a:t>T</a:t>
            </a:r>
            <a:r>
              <a:rPr lang="en-GB" i="1" baseline="-25000" noProof="0" dirty="0">
                <a:solidFill>
                  <a:srgbClr val="0070C0"/>
                </a:solidFill>
              </a:rPr>
              <a:t>c</a:t>
            </a:r>
            <a:r>
              <a:rPr lang="en-GB" noProof="0" dirty="0">
                <a:solidFill>
                  <a:srgbClr val="0070C0"/>
                </a:solidFill>
              </a:rPr>
              <a:t>, RRR, AC/DC magnetic susceptibility, </a:t>
            </a:r>
            <a:r>
              <a:rPr lang="en-GB" i="1" noProof="0" dirty="0" err="1">
                <a:solidFill>
                  <a:srgbClr val="0070C0"/>
                </a:solidFill>
              </a:rPr>
              <a:t>H</a:t>
            </a:r>
            <a:r>
              <a:rPr lang="en-GB" i="1" baseline="-25000" noProof="0" dirty="0" err="1">
                <a:solidFill>
                  <a:srgbClr val="0070C0"/>
                </a:solidFill>
              </a:rPr>
              <a:t>c</a:t>
            </a:r>
            <a:r>
              <a:rPr lang="en-GB" noProof="0" dirty="0">
                <a:solidFill>
                  <a:srgbClr val="0070C0"/>
                </a:solidFill>
              </a:rPr>
              <a:t>, </a:t>
            </a:r>
            <a:r>
              <a:rPr lang="en-GB" i="1" noProof="0" dirty="0" err="1">
                <a:solidFill>
                  <a:srgbClr val="0070C0"/>
                </a:solidFill>
              </a:rPr>
              <a:t>H</a:t>
            </a:r>
            <a:r>
              <a:rPr lang="en-GB" i="1" baseline="-25000" noProof="0" dirty="0" err="1">
                <a:solidFill>
                  <a:srgbClr val="0070C0"/>
                </a:solidFill>
              </a:rPr>
              <a:t>fp</a:t>
            </a:r>
            <a:r>
              <a:rPr lang="en-GB" noProof="0" dirty="0">
                <a:solidFill>
                  <a:srgbClr val="0070C0"/>
                </a:solidFill>
              </a:rPr>
              <a:t>, </a:t>
            </a:r>
            <a:r>
              <a:rPr lang="en-GB" i="1" noProof="0" dirty="0" err="1">
                <a:solidFill>
                  <a:srgbClr val="0070C0"/>
                </a:solidFill>
              </a:rPr>
              <a:t>H</a:t>
            </a:r>
            <a:r>
              <a:rPr lang="en-GB" i="1" baseline="-25000" noProof="0" dirty="0" err="1">
                <a:solidFill>
                  <a:srgbClr val="0070C0"/>
                </a:solidFill>
              </a:rPr>
              <a:t>sh</a:t>
            </a:r>
            <a:r>
              <a:rPr lang="en-GB" noProof="0" dirty="0">
                <a:solidFill>
                  <a:srgbClr val="0070C0"/>
                </a:solidFill>
              </a:rPr>
              <a:t>, Field penetration</a:t>
            </a:r>
          </a:p>
          <a:p>
            <a:pPr lvl="1">
              <a:lnSpc>
                <a:spcPct val="120000"/>
              </a:lnSpc>
            </a:pPr>
            <a:r>
              <a:rPr lang="en-GB" noProof="0" dirty="0">
                <a:solidFill>
                  <a:srgbClr val="0070C0"/>
                </a:solidFill>
              </a:rPr>
              <a:t>RF: QPR, choke cavity, VT facilities.</a:t>
            </a:r>
          </a:p>
          <a:p>
            <a:pPr>
              <a:lnSpc>
                <a:spcPct val="120000"/>
              </a:lnSpc>
            </a:pPr>
            <a:r>
              <a:rPr lang="en-GB" dirty="0"/>
              <a:t>Validate cavity deposition: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Over wide frequency range (400 MHz to 1.3 GHz)</a:t>
            </a:r>
          </a:p>
          <a:p>
            <a:pPr>
              <a:lnSpc>
                <a:spcPct val="120000"/>
              </a:lnSpc>
            </a:pPr>
            <a:r>
              <a:rPr lang="en-GB" dirty="0"/>
              <a:t>Qualify thin film project focussed cavities to high TRL level: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Industrialise thin-film cavity deposition. </a:t>
            </a:r>
          </a:p>
          <a:p>
            <a:pPr>
              <a:lnSpc>
                <a:spcPct val="120000"/>
              </a:lnSpc>
            </a:pPr>
            <a:endParaRPr lang="en-GB" b="1" dirty="0"/>
          </a:p>
          <a:p>
            <a:pPr>
              <a:lnSpc>
                <a:spcPct val="120000"/>
              </a:lnSpc>
            </a:pPr>
            <a:endParaRPr lang="en-GB" b="1" dirty="0"/>
          </a:p>
          <a:p>
            <a:pPr>
              <a:lnSpc>
                <a:spcPct val="120000"/>
              </a:lnSpc>
            </a:pPr>
            <a:endParaRPr lang="en-GB" b="1" dirty="0"/>
          </a:p>
          <a:p>
            <a:pPr>
              <a:lnSpc>
                <a:spcPct val="120000"/>
              </a:lnSpc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FE04E-A7B9-517D-7095-A42BC5FD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24</a:t>
            </a:fld>
            <a:endParaRPr lang="en-GB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A0A8E1A-CBA3-BA6C-B5D4-04E422CA4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950" y="1000126"/>
            <a:ext cx="3635050" cy="25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1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297BF-786E-2A06-0518-E255D814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SRF Thin Film Roadmap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3EE895-837F-4C32-9450-281E654D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D484-7883-5240-9872-5595F4082A91}" type="slidenum">
              <a:rPr lang="en-GB" noProof="0" smtClean="0"/>
              <a:t>25</a:t>
            </a:fld>
            <a:endParaRPr lang="en-GB" noProof="0" dirty="0"/>
          </a:p>
        </p:txBody>
      </p:sp>
      <p:pic>
        <p:nvPicPr>
          <p:cNvPr id="6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45C15D1-2031-467B-95D6-4108C2D84A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1" y="1115355"/>
            <a:ext cx="7913799" cy="5368267"/>
          </a:xfrm>
          <a:prstGeom prst="rect">
            <a:avLst/>
          </a:prstGeom>
          <a:ln w="9525">
            <a:solidFill>
              <a:srgbClr val="0070C0"/>
            </a:solidFill>
            <a:prstDash val="solid"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ADCD77-E046-4F65-88B7-237F3A88ECAE}"/>
              </a:ext>
            </a:extLst>
          </p:cNvPr>
          <p:cNvSpPr txBox="1"/>
          <p:nvPr/>
        </p:nvSpPr>
        <p:spPr>
          <a:xfrm>
            <a:off x="287690" y="2709492"/>
            <a:ext cx="2928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European SRF Thin films recommendations</a:t>
            </a:r>
          </a:p>
          <a:p>
            <a:r>
              <a:rPr lang="en-GB" noProof="0" dirty="0"/>
              <a:t>IFAST Del 9.1 (2024)</a:t>
            </a:r>
          </a:p>
          <a:p>
            <a:r>
              <a:rPr lang="en-GB" noProof="0" dirty="0"/>
              <a:t> </a:t>
            </a:r>
            <a:r>
              <a:rPr lang="en-GB" noProof="0" dirty="0">
                <a:hlinkClick r:id="rId3"/>
              </a:rPr>
              <a:t>https://zenodo.org/records/14731412</a:t>
            </a:r>
            <a:r>
              <a:rPr lang="en-GB" noProof="0" dirty="0"/>
              <a:t> </a:t>
            </a:r>
          </a:p>
        </p:txBody>
      </p:sp>
      <p:pic>
        <p:nvPicPr>
          <p:cNvPr id="2050" name="Picture 2" descr="Project resources | IFAST">
            <a:extLst>
              <a:ext uri="{FF2B5EF4-FFF2-40B4-BE49-F238E27FC236}">
                <a16:creationId xmlns:a16="http://schemas.microsoft.com/office/drawing/2014/main" id="{7803B935-E7DE-9E79-DAAA-8E1B1F38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256" y="5742645"/>
            <a:ext cx="1126535" cy="64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74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73B2F-8F44-9BBF-1D4A-4B340DC7C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ED0395-0486-7276-AB4E-A43C0F8B69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11559" b="2846"/>
          <a:stretch/>
        </p:blipFill>
        <p:spPr bwMode="auto">
          <a:xfrm>
            <a:off x="51796" y="3070378"/>
            <a:ext cx="4991609" cy="3370177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2D8A4-1C3D-0323-B39F-6E855C0DE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Sustainability Priorities – Thin Films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3EBAA56-DF86-5E48-3D07-0C1A05792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1065265"/>
            <a:ext cx="10515600" cy="5062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In last 5-years, prices have increased:</a:t>
            </a:r>
          </a:p>
          <a:p>
            <a:r>
              <a:rPr lang="en-GB" sz="2400" dirty="0"/>
              <a:t>Bulk-Nb material by factor of 3!</a:t>
            </a:r>
          </a:p>
          <a:p>
            <a:r>
              <a:rPr lang="en-GB" sz="2400" dirty="0" err="1"/>
              <a:t>LHe</a:t>
            </a:r>
            <a:r>
              <a:rPr lang="en-GB" sz="2400" dirty="0"/>
              <a:t> by factor 10!</a:t>
            </a:r>
          </a:p>
          <a:p>
            <a:r>
              <a:rPr lang="en-GB" sz="2400" dirty="0"/>
              <a:t>Grid Power by factor 3!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1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03684E92-6537-B88A-0C4E-2CC8C784A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776" y="19745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0C1C2A2-A1E6-1A2A-C5A5-D875F42FCEBF}"/>
              </a:ext>
            </a:extLst>
          </p:cNvPr>
          <p:cNvGrpSpPr/>
          <p:nvPr/>
        </p:nvGrpSpPr>
        <p:grpSpPr>
          <a:xfrm>
            <a:off x="5305360" y="4670135"/>
            <a:ext cx="6792085" cy="1768643"/>
            <a:chOff x="5305360" y="4965104"/>
            <a:chExt cx="6792085" cy="17686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66FDE4-1861-8904-3294-361497A2D308}"/>
                </a:ext>
              </a:extLst>
            </p:cNvPr>
            <p:cNvSpPr txBox="1"/>
            <p:nvPr/>
          </p:nvSpPr>
          <p:spPr>
            <a:xfrm>
              <a:off x="5305360" y="5687428"/>
              <a:ext cx="2081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noProof="0" dirty="0"/>
                <a:t>2 K (Bulk Nb)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6ADE66-6052-D7A6-00C4-4442E709D782}"/>
                </a:ext>
              </a:extLst>
            </p:cNvPr>
            <p:cNvSpPr/>
            <p:nvPr/>
          </p:nvSpPr>
          <p:spPr>
            <a:xfrm>
              <a:off x="7422948" y="5724310"/>
              <a:ext cx="2880000" cy="288000"/>
            </a:xfrm>
            <a:prstGeom prst="rect">
              <a:avLst/>
            </a:prstGeom>
            <a:solidFill>
              <a:srgbClr val="1E5D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/>
                <a:t>40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51C0B8-A498-7260-0DC4-9613EF6DEE56}"/>
                </a:ext>
              </a:extLst>
            </p:cNvPr>
            <p:cNvSpPr/>
            <p:nvPr/>
          </p:nvSpPr>
          <p:spPr>
            <a:xfrm>
              <a:off x="7422948" y="6075140"/>
              <a:ext cx="1800000" cy="288000"/>
            </a:xfrm>
            <a:prstGeom prst="rect">
              <a:avLst/>
            </a:prstGeom>
            <a:solidFill>
              <a:srgbClr val="1E5DF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/>
                <a:t>25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3C338B-A03F-E443-C293-7136ED525F45}"/>
                </a:ext>
              </a:extLst>
            </p:cNvPr>
            <p:cNvSpPr/>
            <p:nvPr/>
          </p:nvSpPr>
          <p:spPr>
            <a:xfrm>
              <a:off x="10302948" y="5724310"/>
              <a:ext cx="828000" cy="288000"/>
            </a:xfrm>
            <a:prstGeom prst="rect">
              <a:avLst/>
            </a:prstGeom>
            <a:solidFill>
              <a:srgbClr val="FF6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/>
                <a:t>11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CCE55A7-0D7E-902C-847B-04C0A2D97B70}"/>
                </a:ext>
              </a:extLst>
            </p:cNvPr>
            <p:cNvSpPr/>
            <p:nvPr/>
          </p:nvSpPr>
          <p:spPr>
            <a:xfrm>
              <a:off x="9222948" y="6075140"/>
              <a:ext cx="273600" cy="288000"/>
            </a:xfrm>
            <a:prstGeom prst="rect">
              <a:avLst/>
            </a:prstGeom>
            <a:solidFill>
              <a:srgbClr val="FF6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0" dirty="0"/>
                <a:t>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40DB0C-B40E-7716-5CC7-D26A0463C3FA}"/>
                </a:ext>
              </a:extLst>
            </p:cNvPr>
            <p:cNvSpPr txBox="1"/>
            <p:nvPr/>
          </p:nvSpPr>
          <p:spPr>
            <a:xfrm>
              <a:off x="5305360" y="6034474"/>
              <a:ext cx="2081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noProof="0" dirty="0"/>
                <a:t>4.5 K (Thin Film)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B413AF-7C2B-19C3-8674-60B0501791E3}"/>
                </a:ext>
              </a:extLst>
            </p:cNvPr>
            <p:cNvSpPr txBox="1"/>
            <p:nvPr/>
          </p:nvSpPr>
          <p:spPr>
            <a:xfrm>
              <a:off x="7418204" y="5320040"/>
              <a:ext cx="1932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>
                  <a:solidFill>
                    <a:srgbClr val="1E5DF8"/>
                  </a:solidFill>
                </a:rPr>
                <a:t>Infrastructure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764A91-7403-2443-0BD2-9ACDEB8066A1}"/>
                </a:ext>
              </a:extLst>
            </p:cNvPr>
            <p:cNvSpPr txBox="1"/>
            <p:nvPr/>
          </p:nvSpPr>
          <p:spPr>
            <a:xfrm>
              <a:off x="10164451" y="5320040"/>
              <a:ext cx="1932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noProof="0" dirty="0">
                  <a:solidFill>
                    <a:srgbClr val="FF6900"/>
                  </a:solidFill>
                </a:rPr>
                <a:t>Operation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512467-FD81-2E49-42AB-47F3F344E04F}"/>
                </a:ext>
              </a:extLst>
            </p:cNvPr>
            <p:cNvSpPr txBox="1"/>
            <p:nvPr/>
          </p:nvSpPr>
          <p:spPr>
            <a:xfrm>
              <a:off x="7873438" y="6425970"/>
              <a:ext cx="2851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 dirty="0">
                  <a:cs typeface="Arial" panose="020B0604020202020204" pitchFamily="34" charset="0"/>
                </a:rPr>
                <a:t>C</a:t>
              </a:r>
              <a:r>
                <a:rPr lang="en-GB" sz="1400" dirty="0">
                  <a:cs typeface="Arial" panose="020B0604020202020204" pitchFamily="34" charset="0"/>
                </a:rPr>
                <a:t> </a:t>
              </a:r>
              <a:r>
                <a:rPr lang="en-GB" sz="1400" noProof="0" dirty="0">
                  <a:cs typeface="Arial" panose="020B0604020202020204" pitchFamily="34" charset="0"/>
                </a:rPr>
                <a:t>Antoine (CEA)</a:t>
              </a:r>
              <a:r>
                <a:rPr lang="en-GB" sz="1400" dirty="0">
                  <a:cs typeface="Arial" panose="020B0604020202020204" pitchFamily="34" charset="0"/>
                </a:rPr>
                <a:t>,</a:t>
              </a:r>
              <a:r>
                <a:rPr lang="en-GB" sz="1400" noProof="0" dirty="0">
                  <a:cs typeface="Arial" panose="020B0604020202020204" pitchFamily="34" charset="0"/>
                </a:rPr>
                <a:t> IPAC2023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D81A79-1E7F-2440-F07D-80CCF64407DC}"/>
                </a:ext>
              </a:extLst>
            </p:cNvPr>
            <p:cNvSpPr txBox="1"/>
            <p:nvPr/>
          </p:nvSpPr>
          <p:spPr>
            <a:xfrm>
              <a:off x="6237169" y="4965104"/>
              <a:ext cx="4690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noProof="0" dirty="0">
                  <a:solidFill>
                    <a:srgbClr val="FF0000"/>
                  </a:solidFill>
                </a:rPr>
                <a:t>Estimated cryogenic costs of ESS (M€)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14CAB6C-6C6A-E783-C6C7-39EFE38BF031}"/>
              </a:ext>
            </a:extLst>
          </p:cNvPr>
          <p:cNvSpPr/>
          <p:nvPr/>
        </p:nvSpPr>
        <p:spPr>
          <a:xfrm>
            <a:off x="608093" y="6348791"/>
            <a:ext cx="52273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noProof="0" dirty="0"/>
              <a:t>C. Antoine </a:t>
            </a:r>
            <a:r>
              <a:rPr lang="en-GB" sz="1400" dirty="0"/>
              <a:t>(CEA), </a:t>
            </a:r>
            <a:r>
              <a:rPr lang="en-GB" sz="1400" noProof="0" dirty="0"/>
              <a:t>IFAST Del.9.1 (2024)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D140F878-F5B3-E8CC-90AE-2CCB7BEA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26</a:t>
            </a:fld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883EBD-9BCF-9135-271C-B6BB85734080}"/>
              </a:ext>
            </a:extLst>
          </p:cNvPr>
          <p:cNvGrpSpPr/>
          <p:nvPr/>
        </p:nvGrpSpPr>
        <p:grpSpPr>
          <a:xfrm>
            <a:off x="4216211" y="1113596"/>
            <a:ext cx="8227300" cy="3430234"/>
            <a:chOff x="4216211" y="1202084"/>
            <a:chExt cx="8227300" cy="34302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912755-7F7E-4DD5-7567-CF7FDF0DE3E0}"/>
                </a:ext>
              </a:extLst>
            </p:cNvPr>
            <p:cNvSpPr txBox="1"/>
            <p:nvPr/>
          </p:nvSpPr>
          <p:spPr>
            <a:xfrm>
              <a:off x="7467209" y="4324541"/>
              <a:ext cx="49763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noProof="0" dirty="0">
                  <a:cs typeface="Arial" panose="020B0604020202020204" pitchFamily="34" charset="0"/>
                </a:rPr>
                <a:t>S. Posen (FNAL), </a:t>
              </a:r>
              <a:r>
                <a:rPr lang="en-GB" sz="1400" noProof="0" dirty="0" err="1">
                  <a:cs typeface="Arial" panose="020B0604020202020204" pitchFamily="34" charset="0"/>
                </a:rPr>
                <a:t>Supercond</a:t>
              </a:r>
              <a:r>
                <a:rPr lang="en-GB" sz="1400" noProof="0" dirty="0">
                  <a:cs typeface="Arial" panose="020B0604020202020204" pitchFamily="34" charset="0"/>
                </a:rPr>
                <a:t>. Sci. Technol. 30 033004, 2017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E22420-C697-A822-FE1A-1FB7980D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511" t="18637" r="67204" b="44251"/>
            <a:stretch/>
          </p:blipFill>
          <p:spPr>
            <a:xfrm>
              <a:off x="8029634" y="1202084"/>
              <a:ext cx="4110570" cy="3181449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51A9287-9ABF-5CD7-D4EE-F991405C6D18}"/>
                </a:ext>
              </a:extLst>
            </p:cNvPr>
            <p:cNvSpPr/>
            <p:nvPr/>
          </p:nvSpPr>
          <p:spPr>
            <a:xfrm>
              <a:off x="4216211" y="2084992"/>
              <a:ext cx="3510116" cy="1206910"/>
            </a:xfrm>
            <a:prstGeom prst="roundRect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</a:rPr>
                <a:t>Operating at 4 K (from 2 K) reduces </a:t>
              </a:r>
              <a:r>
                <a:rPr lang="en-GB" sz="2400" b="1" dirty="0" err="1">
                  <a:solidFill>
                    <a:schemeClr val="bg1"/>
                  </a:solidFill>
                </a:rPr>
                <a:t>cryo</a:t>
              </a:r>
              <a:r>
                <a:rPr lang="en-GB" sz="2400" b="1" dirty="0">
                  <a:solidFill>
                    <a:schemeClr val="bg1"/>
                  </a:solidFill>
                </a:rPr>
                <a:t> power by factor of 3!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CDDB969-A1E1-51F7-7A7F-EC7F389E1960}"/>
                </a:ext>
              </a:extLst>
            </p:cNvPr>
            <p:cNvSpPr/>
            <p:nvPr/>
          </p:nvSpPr>
          <p:spPr>
            <a:xfrm>
              <a:off x="9574306" y="2689628"/>
              <a:ext cx="86400" cy="87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E2C15E-9991-D7C3-7B07-1387F5854AA7}"/>
                </a:ext>
              </a:extLst>
            </p:cNvPr>
            <p:cNvSpPr/>
            <p:nvPr/>
          </p:nvSpPr>
          <p:spPr>
            <a:xfrm>
              <a:off x="11134167" y="3676597"/>
              <a:ext cx="86400" cy="87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59DD016-023B-F5AC-996C-27B21C0E22FC}"/>
                </a:ext>
              </a:extLst>
            </p:cNvPr>
            <p:cNvCxnSpPr/>
            <p:nvPr/>
          </p:nvCxnSpPr>
          <p:spPr>
            <a:xfrm>
              <a:off x="9617506" y="2792808"/>
              <a:ext cx="0" cy="92734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C439C9-AC08-F0C8-671E-6D60CB216BE7}"/>
                </a:ext>
              </a:extLst>
            </p:cNvPr>
            <p:cNvSpPr txBox="1"/>
            <p:nvPr/>
          </p:nvSpPr>
          <p:spPr>
            <a:xfrm>
              <a:off x="9205974" y="3040842"/>
              <a:ext cx="82306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00B050"/>
                  </a:solidFill>
                </a:rPr>
                <a:t>3 x COP </a:t>
              </a:r>
            </a:p>
            <a:p>
              <a:pPr algn="ctr"/>
              <a:r>
                <a:rPr lang="en-GB" sz="1200" dirty="0">
                  <a:solidFill>
                    <a:srgbClr val="00B050"/>
                  </a:solidFill>
                </a:rPr>
                <a:t>reduction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087FE7F-7FF4-5AF9-6CFC-2A13852A20CF}"/>
              </a:ext>
            </a:extLst>
          </p:cNvPr>
          <p:cNvSpPr txBox="1"/>
          <p:nvPr/>
        </p:nvSpPr>
        <p:spPr>
          <a:xfrm>
            <a:off x="4434557" y="6490771"/>
            <a:ext cx="4428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See Maksym Titov (CEA) talk @ ESPPU2025</a:t>
            </a:r>
          </a:p>
        </p:txBody>
      </p:sp>
    </p:spTree>
    <p:extLst>
      <p:ext uri="{BB962C8B-B14F-4D97-AF65-F5344CB8AC3E}">
        <p14:creationId xmlns:p14="http://schemas.microsoft.com/office/powerpoint/2010/main" val="277386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9F132-E662-70E1-5176-8C872605E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A Ferroelectric Fast Reactive Tuner (FE-FRT) to Combat Microphonics">
            <a:extLst>
              <a:ext uri="{FF2B5EF4-FFF2-40B4-BE49-F238E27FC236}">
                <a16:creationId xmlns:a16="http://schemas.microsoft.com/office/drawing/2014/main" id="{E86EF365-CEF5-3F5E-3938-A472BE20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8" y="4382903"/>
            <a:ext cx="4001398" cy="190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8D5AE-96F8-9A4D-385F-DD5A623AC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Sustainability Priorities - FE-FRT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492726-B6DC-D19F-E0CF-7178DA854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Ferro-Electric Fast Reactive Tuners (FE-FRT):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game-changer for SRF cavity tuning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transient beam loading/microphonics –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particularly beneficial for ERL applications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LHeC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coaxial structure, with FE element: </a:t>
            </a:r>
          </a:p>
          <a:p>
            <a:pPr lvl="1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power in and reflected back. FE permittivity changed by an applied voltage → change of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 rapid change of frequency.</a:t>
            </a:r>
          </a:p>
          <a:p>
            <a:pPr lvl="1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Tuning speed &gt; 600 ns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(HV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limit), deliver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savings (x10)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improved stability.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1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ACB28105-C755-E320-FAD1-C8B641EB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776" y="19745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6">
            <a:extLst>
              <a:ext uri="{FF2B5EF4-FFF2-40B4-BE49-F238E27FC236}">
                <a16:creationId xmlns:a16="http://schemas.microsoft.com/office/drawing/2014/main" id="{B39A861E-3308-E0F7-DF36-C80766A90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258" y="3862903"/>
            <a:ext cx="4284621" cy="2629971"/>
          </a:xfrm>
          <a:prstGeom prst="rect">
            <a:avLst/>
          </a:prstGeom>
        </p:spPr>
      </p:pic>
      <p:sp>
        <p:nvSpPr>
          <p:cNvPr id="22" name="TextBox 21">
            <a:hlinkClick r:id="rId6"/>
            <a:extLst>
              <a:ext uri="{FF2B5EF4-FFF2-40B4-BE49-F238E27FC236}">
                <a16:creationId xmlns:a16="http://schemas.microsoft.com/office/drawing/2014/main" id="{801A5DA1-0C65-1137-4FBD-D29A77D3269E}"/>
              </a:ext>
            </a:extLst>
          </p:cNvPr>
          <p:cNvSpPr txBox="1"/>
          <p:nvPr/>
        </p:nvSpPr>
        <p:spPr>
          <a:xfrm>
            <a:off x="416508" y="649287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6"/>
              </a:rPr>
              <a:t>https://euclidtechlabs.com/fast-reactive-tuner/</a:t>
            </a:r>
            <a:endParaRPr lang="en-GB" sz="1400" dirty="0"/>
          </a:p>
        </p:txBody>
      </p:sp>
      <p:sp>
        <p:nvSpPr>
          <p:cNvPr id="24" name="ZoneTexte 66">
            <a:extLst>
              <a:ext uri="{FF2B5EF4-FFF2-40B4-BE49-F238E27FC236}">
                <a16:creationId xmlns:a16="http://schemas.microsoft.com/office/drawing/2014/main" id="{7C164887-5D93-4F7E-4B75-ACCE27F851BA}"/>
              </a:ext>
            </a:extLst>
          </p:cNvPr>
          <p:cNvSpPr txBox="1"/>
          <p:nvPr/>
        </p:nvSpPr>
        <p:spPr>
          <a:xfrm>
            <a:off x="416508" y="4006087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kern="0" dirty="0">
                <a:solidFill>
                  <a:srgbClr val="0070C0"/>
                </a:solidFill>
                <a:cs typeface="Arial" panose="020B0604020202020204" pitchFamily="34" charset="0"/>
              </a:rPr>
              <a:t>FE-FRT Device and Equivalent </a:t>
            </a:r>
            <a:r>
              <a:rPr lang="en-GB" kern="0" dirty="0" err="1">
                <a:solidFill>
                  <a:srgbClr val="0070C0"/>
                </a:solidFill>
                <a:cs typeface="Arial" panose="020B0604020202020204" pitchFamily="34" charset="0"/>
              </a:rPr>
              <a:t>Cct</a:t>
            </a:r>
            <a:endParaRPr lang="en-GB" kern="0" noProof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7FCEB32C-A276-6CBE-C123-72AFD9C86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9B736-06DE-F971-D9B0-CD967057AC6A}"/>
              </a:ext>
            </a:extLst>
          </p:cNvPr>
          <p:cNvSpPr txBox="1"/>
          <p:nvPr/>
        </p:nvSpPr>
        <p:spPr>
          <a:xfrm>
            <a:off x="5977777" y="6533016"/>
            <a:ext cx="537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 Baylac (CNRS/LPSC), Energy saving performance (</a:t>
            </a:r>
            <a:r>
              <a:rPr lang="en-GB" sz="1400" dirty="0" err="1"/>
              <a:t>iSAS</a:t>
            </a:r>
            <a:r>
              <a:rPr lang="en-GB" sz="1400" dirty="0"/>
              <a:t> task 9.5). </a:t>
            </a:r>
          </a:p>
          <a:p>
            <a:endParaRPr lang="en-GB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2F3AAE-F5FF-20EC-109B-E37BBE372D92}"/>
              </a:ext>
            </a:extLst>
          </p:cNvPr>
          <p:cNvGrpSpPr/>
          <p:nvPr/>
        </p:nvGrpSpPr>
        <p:grpSpPr>
          <a:xfrm>
            <a:off x="9046452" y="3854376"/>
            <a:ext cx="2846598" cy="2277691"/>
            <a:chOff x="9046452" y="3854376"/>
            <a:chExt cx="2846598" cy="22776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43D504-3785-3E31-415A-86BDDA475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46452" y="4223708"/>
              <a:ext cx="2846598" cy="19083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ZoneTexte 66">
              <a:extLst>
                <a:ext uri="{FF2B5EF4-FFF2-40B4-BE49-F238E27FC236}">
                  <a16:creationId xmlns:a16="http://schemas.microsoft.com/office/drawing/2014/main" id="{50997A01-73A5-4699-5A9B-11B6771AE9A1}"/>
                </a:ext>
              </a:extLst>
            </p:cNvPr>
            <p:cNvSpPr txBox="1"/>
            <p:nvPr/>
          </p:nvSpPr>
          <p:spPr>
            <a:xfrm>
              <a:off x="9356305" y="3854376"/>
              <a:ext cx="2226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kern="0" dirty="0" err="1">
                  <a:solidFill>
                    <a:srgbClr val="0070C0"/>
                  </a:solidFill>
                  <a:cs typeface="Arial" panose="020B0604020202020204" pitchFamily="34" charset="0"/>
                </a:rPr>
                <a:t>LHeC</a:t>
              </a:r>
              <a:r>
                <a:rPr lang="en-GB" kern="0" dirty="0">
                  <a:solidFill>
                    <a:srgbClr val="0070C0"/>
                  </a:solidFill>
                  <a:cs typeface="Arial" panose="020B0604020202020204" pitchFamily="34" charset="0"/>
                </a:rPr>
                <a:t> Power Savings</a:t>
              </a:r>
              <a:endParaRPr lang="en-GB" kern="0" noProof="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7127E0-8A72-42F8-6CB9-E2CF9195747B}"/>
                </a:ext>
              </a:extLst>
            </p:cNvPr>
            <p:cNvSpPr txBox="1"/>
            <p:nvPr/>
          </p:nvSpPr>
          <p:spPr>
            <a:xfrm>
              <a:off x="9754672" y="5022717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10x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CC2604-3E19-828E-F4FF-E20E5483242A}"/>
                </a:ext>
              </a:extLst>
            </p:cNvPr>
            <p:cNvSpPr txBox="1"/>
            <p:nvPr/>
          </p:nvSpPr>
          <p:spPr>
            <a:xfrm>
              <a:off x="10449035" y="4895201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15x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AD0700-A70B-B162-DE0F-F8D024A93F46}"/>
                </a:ext>
              </a:extLst>
            </p:cNvPr>
            <p:cNvSpPr txBox="1"/>
            <p:nvPr/>
          </p:nvSpPr>
          <p:spPr>
            <a:xfrm>
              <a:off x="11046664" y="4993221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7.5x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21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CDD8C880-0B93-4F16-E081-13F32F65C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77" t="17406" r="1584" b="6462"/>
          <a:stretch/>
        </p:blipFill>
        <p:spPr>
          <a:xfrm>
            <a:off x="7513005" y="1227549"/>
            <a:ext cx="4452752" cy="2984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7AE62-EB9B-C745-30B5-F550FB43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0D38C-1093-E5AF-EA4D-80D91DDDC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5"/>
            <a:ext cx="10515600" cy="5005021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r>
              <a:rPr lang="en-GB" dirty="0"/>
              <a:t>Many future HEP facilities </a:t>
            </a:r>
            <a:r>
              <a:rPr lang="en-GB" b="1" u="sng" dirty="0"/>
              <a:t>demand</a:t>
            </a:r>
            <a:r>
              <a:rPr lang="en-GB" dirty="0"/>
              <a:t> high                                                       performance SRF technology capability.</a:t>
            </a:r>
          </a:p>
          <a:p>
            <a:pPr>
              <a:lnSpc>
                <a:spcPct val="110000"/>
              </a:lnSpc>
            </a:pPr>
            <a:r>
              <a:rPr lang="en-GB" dirty="0"/>
              <a:t>SRF cavity gradient and Q factor </a:t>
            </a:r>
            <a:r>
              <a:rPr lang="en-GB" b="1" u="sng" dirty="0"/>
              <a:t>continue to                                             improve</a:t>
            </a:r>
            <a:r>
              <a:rPr lang="en-GB" dirty="0"/>
              <a:t>, for both bulk-Nb and thin films.</a:t>
            </a:r>
          </a:p>
          <a:p>
            <a:pPr>
              <a:lnSpc>
                <a:spcPct val="110000"/>
              </a:lnSpc>
            </a:pPr>
            <a:r>
              <a:rPr lang="en-GB" dirty="0"/>
              <a:t>Recent </a:t>
            </a:r>
            <a:r>
              <a:rPr lang="en-GB" b="1" u="sng" dirty="0"/>
              <a:t>surface processing advances </a:t>
            </a:r>
            <a:r>
              <a:rPr lang="en-GB" dirty="0"/>
              <a:t>(N-doping/infusion, HT/mid-T/2-step baking, PEP) enabling much </a:t>
            </a:r>
            <a:r>
              <a:rPr lang="en-GB" b="1" u="sng" dirty="0"/>
              <a:t>higher project specs </a:t>
            </a:r>
            <a:r>
              <a:rPr lang="en-GB" dirty="0"/>
              <a:t>to be realised.</a:t>
            </a:r>
          </a:p>
          <a:p>
            <a:pPr>
              <a:lnSpc>
                <a:spcPct val="110000"/>
              </a:lnSpc>
            </a:pPr>
            <a:r>
              <a:rPr lang="en-GB" dirty="0"/>
              <a:t>SRF can fundamentally drive </a:t>
            </a:r>
            <a:r>
              <a:rPr lang="en-GB" b="1" u="sng" dirty="0"/>
              <a:t>higher sustainability provision </a:t>
            </a:r>
            <a:r>
              <a:rPr lang="en-GB" dirty="0"/>
              <a:t>for future large-scale facilities: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89B34-CF72-8750-33C1-B6EC174A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28</a:t>
            </a:fld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816543-BBA8-E38B-8C5E-7FE6CE420EA3}"/>
              </a:ext>
            </a:extLst>
          </p:cNvPr>
          <p:cNvSpPr/>
          <p:nvPr/>
        </p:nvSpPr>
        <p:spPr>
          <a:xfrm>
            <a:off x="226243" y="1321816"/>
            <a:ext cx="7313374" cy="9426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Next ESPP R&amp;D </a:t>
            </a:r>
            <a:r>
              <a:rPr lang="en-GB" sz="2800" b="1"/>
              <a:t>programme (&gt;2026) will </a:t>
            </a:r>
            <a:r>
              <a:rPr lang="en-GB" sz="2800" b="1" dirty="0"/>
              <a:t>be critical to reach high SRF TRL verifications.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6B9D1C-ECA6-36C3-A5CF-3DC3AF00505D}"/>
              </a:ext>
            </a:extLst>
          </p:cNvPr>
          <p:cNvSpPr/>
          <p:nvPr/>
        </p:nvSpPr>
        <p:spPr>
          <a:xfrm>
            <a:off x="4375355" y="5630451"/>
            <a:ext cx="7590402" cy="94268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/>
              <a:t>Higher gradients &amp; Q-factors, breakthrough for thin-films and FE-FRT integration verification.</a:t>
            </a:r>
          </a:p>
        </p:txBody>
      </p:sp>
    </p:spTree>
    <p:extLst>
      <p:ext uri="{BB962C8B-B14F-4D97-AF65-F5344CB8AC3E}">
        <p14:creationId xmlns:p14="http://schemas.microsoft.com/office/powerpoint/2010/main" val="159682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F4104-05D4-BC0B-C68F-22D8381F2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large metal cylinder on a stand&#10;&#10;AI-generated content may be incorrect.">
            <a:extLst>
              <a:ext uri="{FF2B5EF4-FFF2-40B4-BE49-F238E27FC236}">
                <a16:creationId xmlns:a16="http://schemas.microsoft.com/office/drawing/2014/main" id="{21268A7D-61E9-754A-9B5E-B6B4ECA0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725" y="629529"/>
            <a:ext cx="9069722" cy="604590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88A09C5-8CFE-7E0F-7B5D-32DDD870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147322" cy="635000"/>
          </a:xfrm>
        </p:spPr>
        <p:txBody>
          <a:bodyPr/>
          <a:lstStyle/>
          <a:p>
            <a:pPr algn="r"/>
            <a:r>
              <a:rPr lang="en-GB" sz="3200" b="1" dirty="0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372D1-411D-FCBA-3111-2610A164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29</a:t>
            </a:fld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99128F-4F10-25CE-5D3D-A5A8166A8025}"/>
              </a:ext>
            </a:extLst>
          </p:cNvPr>
          <p:cNvSpPr/>
          <p:nvPr/>
        </p:nvSpPr>
        <p:spPr>
          <a:xfrm>
            <a:off x="8539204" y="1250068"/>
            <a:ext cx="3510116" cy="2939845"/>
          </a:xfrm>
          <a:prstGeom prst="roundRect">
            <a:avLst>
              <a:gd name="adj" fmla="val 9272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sz="2000" b="1" dirty="0"/>
              <a:t>LDG RF Coordination Panel</a:t>
            </a:r>
          </a:p>
          <a:p>
            <a:r>
              <a:rPr lang="en-GB" dirty="0"/>
              <a:t>Claire Antoine (CEA)</a:t>
            </a:r>
          </a:p>
          <a:p>
            <a:r>
              <a:rPr lang="en-GB" dirty="0"/>
              <a:t>Maud Baylac (CNRS/LPSC)</a:t>
            </a:r>
          </a:p>
          <a:p>
            <a:r>
              <a:rPr lang="en-GB" dirty="0"/>
              <a:t>Giovanni </a:t>
            </a:r>
            <a:r>
              <a:rPr lang="en-GB" dirty="0" err="1"/>
              <a:t>Bisoffi</a:t>
            </a:r>
            <a:r>
              <a:rPr lang="en-GB" dirty="0"/>
              <a:t> (INFN)</a:t>
            </a:r>
          </a:p>
          <a:p>
            <a:r>
              <a:rPr lang="en-GB" dirty="0"/>
              <a:t>Frank Gerigk (CERN)</a:t>
            </a:r>
          </a:p>
          <a:p>
            <a:r>
              <a:rPr lang="en-GB" dirty="0"/>
              <a:t>Catherine Madec (CEA)</a:t>
            </a:r>
          </a:p>
          <a:p>
            <a:r>
              <a:rPr lang="en-GB" dirty="0"/>
              <a:t>Oleg Malyshev (STFC)</a:t>
            </a:r>
          </a:p>
          <a:p>
            <a:r>
              <a:rPr lang="en-GB" dirty="0"/>
              <a:t>Laura Monaco (INFN)</a:t>
            </a:r>
          </a:p>
          <a:p>
            <a:r>
              <a:rPr lang="en-GB" dirty="0"/>
              <a:t>Axel Neumann (HZB)</a:t>
            </a:r>
          </a:p>
          <a:p>
            <a:r>
              <a:rPr lang="en-GB" dirty="0"/>
              <a:t>Walter Wuensch (CERN)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6AE09D6-60DC-9280-33B7-2D3E975527BA}"/>
              </a:ext>
            </a:extLst>
          </p:cNvPr>
          <p:cNvSpPr/>
          <p:nvPr/>
        </p:nvSpPr>
        <p:spPr>
          <a:xfrm>
            <a:off x="8539204" y="4386693"/>
            <a:ext cx="3510116" cy="1916206"/>
          </a:xfrm>
          <a:prstGeom prst="roundRect">
            <a:avLst>
              <a:gd name="adj" fmla="val 9364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sz="2000" b="1" dirty="0"/>
              <a:t>HEP Projects</a:t>
            </a:r>
            <a:endParaRPr lang="en-GB" dirty="0"/>
          </a:p>
          <a:p>
            <a:r>
              <a:rPr lang="en-GB" dirty="0"/>
              <a:t>Oliver Bruning (CERN)</a:t>
            </a:r>
          </a:p>
          <a:p>
            <a:r>
              <a:rPr lang="en-GB" dirty="0"/>
              <a:t>Jorgen D’Hondt (Nikhef)</a:t>
            </a:r>
          </a:p>
          <a:p>
            <a:r>
              <a:rPr lang="en-GB" dirty="0"/>
              <a:t>Shin Michizono (KEK)</a:t>
            </a:r>
          </a:p>
          <a:p>
            <a:r>
              <a:rPr lang="en-GB" dirty="0"/>
              <a:t>Daniel Schulte (CERN)</a:t>
            </a:r>
          </a:p>
          <a:p>
            <a:r>
              <a:rPr lang="en-GB" dirty="0"/>
              <a:t>Akira Yamamoto (KEK)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410535-10E6-E3F1-DAC7-0C855255FDCC}"/>
              </a:ext>
            </a:extLst>
          </p:cNvPr>
          <p:cNvSpPr txBox="1"/>
          <p:nvPr/>
        </p:nvSpPr>
        <p:spPr>
          <a:xfrm>
            <a:off x="2176949" y="2729785"/>
            <a:ext cx="475136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Left"/>
              <a:lightRig rig="threePt" dir="t"/>
            </a:scene3d>
          </a:bodyPr>
          <a:lstStyle/>
          <a:p>
            <a:r>
              <a:rPr lang="en-GB" sz="6600" b="1" dirty="0">
                <a:solidFill>
                  <a:srgbClr val="C0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7106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E6895-BCD4-BF41-B2E3-CB06B6FED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514D359-B4C7-AD89-A970-81A30FF9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321" y="1197349"/>
            <a:ext cx="6857803" cy="3636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02ED95-70A4-5774-35AF-D67DBFC7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 err="1"/>
              <a:t>FCC</a:t>
            </a:r>
            <a:r>
              <a:rPr lang="en-GB" baseline="-25000" noProof="0" dirty="0" err="1"/>
              <a:t>ee</a:t>
            </a:r>
            <a:r>
              <a:rPr lang="en-GB" noProof="0" dirty="0"/>
              <a:t> SRF Systems</a:t>
            </a:r>
            <a:endParaRPr lang="en-GB" baseline="-25000" noProof="0" dirty="0"/>
          </a:p>
        </p:txBody>
      </p:sp>
      <p:pic>
        <p:nvPicPr>
          <p:cNvPr id="17" name="Google Shape;207;p42">
            <a:extLst>
              <a:ext uri="{FF2B5EF4-FFF2-40B4-BE49-F238E27FC236}">
                <a16:creationId xmlns:a16="http://schemas.microsoft.com/office/drawing/2014/main" id="{742FBA92-39E2-B724-E34C-01DC58E6E7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130" y="5944015"/>
            <a:ext cx="1331901" cy="85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8;p42">
            <a:extLst>
              <a:ext uri="{FF2B5EF4-FFF2-40B4-BE49-F238E27FC236}">
                <a16:creationId xmlns:a16="http://schemas.microsoft.com/office/drawing/2014/main" id="{8D6ED159-13DF-EF8B-3C07-EBF9C4CDF1D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32273" y="5911712"/>
            <a:ext cx="1420789" cy="46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9;p42">
            <a:extLst>
              <a:ext uri="{FF2B5EF4-FFF2-40B4-BE49-F238E27FC236}">
                <a16:creationId xmlns:a16="http://schemas.microsoft.com/office/drawing/2014/main" id="{948489C7-CEA4-7980-0675-1A4D9C0734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703" y="5949324"/>
            <a:ext cx="2279278" cy="6622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12;p42">
            <a:extLst>
              <a:ext uri="{FF2B5EF4-FFF2-40B4-BE49-F238E27FC236}">
                <a16:creationId xmlns:a16="http://schemas.microsoft.com/office/drawing/2014/main" id="{67CF862C-128F-D1BF-C75E-C9405CEFA924}"/>
              </a:ext>
            </a:extLst>
          </p:cNvPr>
          <p:cNvSpPr txBox="1"/>
          <p:nvPr/>
        </p:nvSpPr>
        <p:spPr>
          <a:xfrm>
            <a:off x="782764" y="5339933"/>
            <a:ext cx="307440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Booster RF system (800 MHz)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3" name="Google Shape;213;p42">
            <a:extLst>
              <a:ext uri="{FF2B5EF4-FFF2-40B4-BE49-F238E27FC236}">
                <a16:creationId xmlns:a16="http://schemas.microsoft.com/office/drawing/2014/main" id="{D64117DD-9400-9716-EF60-25358FFD3446}"/>
              </a:ext>
            </a:extLst>
          </p:cNvPr>
          <p:cNvSpPr txBox="1"/>
          <p:nvPr/>
        </p:nvSpPr>
        <p:spPr>
          <a:xfrm>
            <a:off x="6579670" y="5063535"/>
            <a:ext cx="450994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Collider RF system (400 MHz and 800 MHz)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4" name="Google Shape;214;p42">
            <a:extLst>
              <a:ext uri="{FF2B5EF4-FFF2-40B4-BE49-F238E27FC236}">
                <a16:creationId xmlns:a16="http://schemas.microsoft.com/office/drawing/2014/main" id="{CE3F41E4-82ED-A796-4C43-F457F5BC806D}"/>
              </a:ext>
            </a:extLst>
          </p:cNvPr>
          <p:cNvSpPr txBox="1"/>
          <p:nvPr/>
        </p:nvSpPr>
        <p:spPr>
          <a:xfrm>
            <a:off x="6307160" y="5453422"/>
            <a:ext cx="132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Z-WW-ZH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5" name="Google Shape;215;p42">
            <a:extLst>
              <a:ext uri="{FF2B5EF4-FFF2-40B4-BE49-F238E27FC236}">
                <a16:creationId xmlns:a16="http://schemas.microsoft.com/office/drawing/2014/main" id="{01F10248-665D-3F69-D119-A808EC1AC05B}"/>
              </a:ext>
            </a:extLst>
          </p:cNvPr>
          <p:cNvSpPr txBox="1"/>
          <p:nvPr/>
        </p:nvSpPr>
        <p:spPr>
          <a:xfrm>
            <a:off x="8752837" y="5901978"/>
            <a:ext cx="45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</a:rPr>
              <a:t>+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26" name="Google Shape;216;p42">
            <a:extLst>
              <a:ext uri="{FF2B5EF4-FFF2-40B4-BE49-F238E27FC236}">
                <a16:creationId xmlns:a16="http://schemas.microsoft.com/office/drawing/2014/main" id="{420FFBB1-1464-1261-5FA6-1DD6DFD7A00A}"/>
              </a:ext>
            </a:extLst>
          </p:cNvPr>
          <p:cNvSpPr txBox="1"/>
          <p:nvPr/>
        </p:nvSpPr>
        <p:spPr>
          <a:xfrm>
            <a:off x="10376158" y="5474589"/>
            <a:ext cx="73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ttbar</a:t>
            </a:r>
            <a:endParaRPr sz="1800" dirty="0">
              <a:solidFill>
                <a:schemeClr val="dk1"/>
              </a:solidFill>
            </a:endParaRPr>
          </a:p>
        </p:txBody>
      </p:sp>
      <p:cxnSp>
        <p:nvCxnSpPr>
          <p:cNvPr id="28" name="Google Shape;218;p42">
            <a:extLst>
              <a:ext uri="{FF2B5EF4-FFF2-40B4-BE49-F238E27FC236}">
                <a16:creationId xmlns:a16="http://schemas.microsoft.com/office/drawing/2014/main" id="{34EDE1F3-EB5D-8536-BE1D-31112940FE18}"/>
              </a:ext>
            </a:extLst>
          </p:cNvPr>
          <p:cNvCxnSpPr>
            <a:cxnSpLocks/>
          </p:cNvCxnSpPr>
          <p:nvPr/>
        </p:nvCxnSpPr>
        <p:spPr>
          <a:xfrm flipV="1">
            <a:off x="8834640" y="3533775"/>
            <a:ext cx="1205079" cy="1567307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triangle" w="lg" len="med"/>
          </a:ln>
        </p:spPr>
      </p:cxnSp>
      <p:pic>
        <p:nvPicPr>
          <p:cNvPr id="3" name="Picture 2" descr="FCC | Institute of Particle Physics and Accelerator Technologies">
            <a:extLst>
              <a:ext uri="{FF2B5EF4-FFF2-40B4-BE49-F238E27FC236}">
                <a16:creationId xmlns:a16="http://schemas.microsoft.com/office/drawing/2014/main" id="{2469104D-5E13-026F-6655-27D7F790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1" y="1197348"/>
            <a:ext cx="3600208" cy="36365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A4038-9E4B-441B-0337-F9F4D33D96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8851" y="5819999"/>
            <a:ext cx="2226519" cy="1005350"/>
          </a:xfrm>
          <a:prstGeom prst="rect">
            <a:avLst/>
          </a:prstGeom>
        </p:spPr>
      </p:pic>
      <p:pic>
        <p:nvPicPr>
          <p:cNvPr id="7" name="Picture 13" descr="A green machine with wheels&#10;&#10;AI-generated content may be incorrect.">
            <a:extLst>
              <a:ext uri="{FF2B5EF4-FFF2-40B4-BE49-F238E27FC236}">
                <a16:creationId xmlns:a16="http://schemas.microsoft.com/office/drawing/2014/main" id="{B060262D-BAD6-7B9F-6DE5-ADF01D42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6575" y="5718399"/>
            <a:ext cx="2059115" cy="100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A green machine with wheels&#10;&#10;AI-generated content may be incorrect.">
            <a:extLst>
              <a:ext uri="{FF2B5EF4-FFF2-40B4-BE49-F238E27FC236}">
                <a16:creationId xmlns:a16="http://schemas.microsoft.com/office/drawing/2014/main" id="{3FBE1959-A00D-F4C2-D5DA-078BA6619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98626" y="6003062"/>
            <a:ext cx="1693374" cy="83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1B660C-0349-CBA3-4BC2-47FCF97CB6C3}"/>
              </a:ext>
            </a:extLst>
          </p:cNvPr>
          <p:cNvSpPr txBox="1"/>
          <p:nvPr/>
        </p:nvSpPr>
        <p:spPr>
          <a:xfrm>
            <a:off x="124191" y="5705439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448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D0BDE0-50B3-4F1B-BB17-52848F758CF7}"/>
              </a:ext>
            </a:extLst>
          </p:cNvPr>
          <p:cNvSpPr txBox="1"/>
          <p:nvPr/>
        </p:nvSpPr>
        <p:spPr>
          <a:xfrm>
            <a:off x="3491313" y="6366775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7A9C2-7AF5-D9AC-E209-930C879E70EA}"/>
              </a:ext>
            </a:extLst>
          </p:cNvPr>
          <p:cNvSpPr txBox="1"/>
          <p:nvPr/>
        </p:nvSpPr>
        <p:spPr>
          <a:xfrm>
            <a:off x="5226870" y="5684272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264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4CA49E-BF70-5943-CDBF-EC558582AF8F}"/>
              </a:ext>
            </a:extLst>
          </p:cNvPr>
          <p:cNvSpPr txBox="1"/>
          <p:nvPr/>
        </p:nvSpPr>
        <p:spPr>
          <a:xfrm>
            <a:off x="8172696" y="6536052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66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A5BB37-FB30-E65C-E2C9-A406315D9E9A}"/>
              </a:ext>
            </a:extLst>
          </p:cNvPr>
          <p:cNvSpPr txBox="1"/>
          <p:nvPr/>
        </p:nvSpPr>
        <p:spPr>
          <a:xfrm>
            <a:off x="9217649" y="5660651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408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AC6765-6B21-4573-2C5F-6B8E36F15CCF}"/>
              </a:ext>
            </a:extLst>
          </p:cNvPr>
          <p:cNvSpPr txBox="1"/>
          <p:nvPr/>
        </p:nvSpPr>
        <p:spPr>
          <a:xfrm>
            <a:off x="11547981" y="6517578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102</a:t>
            </a:r>
          </a:p>
        </p:txBody>
      </p:sp>
      <p:cxnSp>
        <p:nvCxnSpPr>
          <p:cNvPr id="27" name="Google Shape;217;p42">
            <a:extLst>
              <a:ext uri="{FF2B5EF4-FFF2-40B4-BE49-F238E27FC236}">
                <a16:creationId xmlns:a16="http://schemas.microsoft.com/office/drawing/2014/main" id="{0A897AD3-AD7E-72DE-4051-4FC255C1E0D2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2319966" y="3781425"/>
            <a:ext cx="3865662" cy="1558508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lg" len="med"/>
            <a:tailEnd type="triangle" w="lg" len="med"/>
          </a:ln>
        </p:spPr>
      </p:cxn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EAF5E95D-631D-0EBC-0779-E703753F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5B967C75-364E-499C-A23B-9D8F4013AD0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F89410-7BB6-EDA0-2CEA-1CBB9FD72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Backup Slides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8A976C1-5657-CFD3-EDC5-E4E49BE31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2EED0-D0FB-1B3F-01EF-CFA67E13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28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52F04C-F3FE-0DCA-5B6F-DE45E7CFE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dirty="0"/>
              <a:t>The LDG RF Coordination Panel (RFCP)</a:t>
            </a:r>
            <a:endParaRPr lang="it-IT" sz="4000" dirty="0">
              <a:solidFill>
                <a:srgbClr val="C00000"/>
              </a:solidFill>
            </a:endParaRP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F2155DAD-DEAD-953C-E440-D085DCFE7BC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99313" y="1446530"/>
            <a:ext cx="4367848" cy="254698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11/2022</a:t>
            </a:r>
            <a:r>
              <a:rPr lang="en-US" sz="2000"/>
              <a:t>: </a:t>
            </a:r>
            <a:r>
              <a:rPr lang="en-US" sz="210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</a:t>
            </a:r>
            <a:r>
              <a:rPr lang="en-US" sz="2000"/>
              <a:t> </a:t>
            </a:r>
            <a:r>
              <a:rPr lang="en-US" sz="200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Coordination Panel </a:t>
            </a:r>
            <a:r>
              <a:rPr lang="en-US" sz="2000"/>
              <a:t>nominated, to follow the </a:t>
            </a:r>
            <a:r>
              <a:rPr lang="en-US" sz="2000">
                <a:solidFill>
                  <a:srgbClr val="FF0000"/>
                </a:solidFill>
              </a:rPr>
              <a:t>concrete implementation of the roadmap recommendations</a:t>
            </a:r>
            <a:r>
              <a:rPr lang="en-US" sz="2000"/>
              <a:t>”:</a:t>
            </a:r>
          </a:p>
          <a:p>
            <a:pPr marL="0" indent="0">
              <a:buNone/>
            </a:pPr>
            <a:r>
              <a:rPr lang="en-US" sz="2000" b="1"/>
              <a:t>FROM:</a:t>
            </a:r>
            <a:endParaRPr lang="en-US" sz="2000" b="1"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339966"/>
                </a:solidFill>
              </a:rPr>
              <a:t>What</a:t>
            </a:r>
            <a:r>
              <a:rPr lang="en-US" sz="2000">
                <a:solidFill>
                  <a:srgbClr val="339966"/>
                </a:solidFill>
              </a:rPr>
              <a:t> R&amp;D needs to be done </a:t>
            </a:r>
            <a:r>
              <a:rPr lang="en-US" sz="2000"/>
              <a:t>(priorities, time/resources,  scope of demonstrators) </a:t>
            </a:r>
            <a:endParaRPr lang="en-US" sz="20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/>
              <a:t>THROUGH:</a:t>
            </a:r>
            <a:endParaRPr lang="en-US" sz="2000" b="1"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339966"/>
                </a:solidFill>
              </a:rPr>
              <a:t>Coordination </a:t>
            </a:r>
            <a:r>
              <a:rPr lang="en-US" sz="2000" b="1"/>
              <a:t>of R&amp;D for HEP accelerator </a:t>
            </a:r>
            <a:r>
              <a:rPr lang="en-US" sz="2000"/>
              <a:t>across </a:t>
            </a:r>
            <a:r>
              <a:rPr lang="it-IT" sz="2000"/>
              <a:t>national institutes and CERN</a:t>
            </a:r>
            <a:endParaRPr lang="en-US" sz="2000" i="1">
              <a:ea typeface="Calibri"/>
              <a:cs typeface="Calibri"/>
            </a:endParaRPr>
          </a:p>
          <a:p>
            <a:endParaRPr lang="it-IT" sz="2000">
              <a:ea typeface="Calibri"/>
              <a:cs typeface="Calibri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AD23644-109F-BFC5-88C2-578AFC3856D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704665" y="2905036"/>
            <a:ext cx="5129930" cy="28027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785134-6DCC-FE5F-38AE-C2395C345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463" y="905674"/>
            <a:ext cx="3078636" cy="1818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604C36-E4AA-EF06-360E-87678440C8F0}"/>
              </a:ext>
            </a:extLst>
          </p:cNvPr>
          <p:cNvSpPr txBox="1"/>
          <p:nvPr/>
        </p:nvSpPr>
        <p:spPr>
          <a:xfrm>
            <a:off x="190226" y="5008343"/>
            <a:ext cx="6347090" cy="646331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RFCP is not funded and has no </a:t>
            </a:r>
            <a:r>
              <a:rPr kumimoji="0" lang="en-GB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coordination responsibility – we drive RF HEP priorities through LDG for Europe!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F6BF5A15-D46D-590E-D54C-30FE4B1D8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474" y="1329041"/>
            <a:ext cx="1963431" cy="2790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egnaposto contenuto 8">
            <a:extLst>
              <a:ext uri="{FF2B5EF4-FFF2-40B4-BE49-F238E27FC236}">
                <a16:creationId xmlns:a16="http://schemas.microsoft.com/office/drawing/2014/main" id="{B1909B9B-8AF3-1880-9A12-94AF19C968AD}"/>
              </a:ext>
            </a:extLst>
          </p:cNvPr>
          <p:cNvSpPr txBox="1">
            <a:spLocks/>
          </p:cNvSpPr>
          <p:nvPr/>
        </p:nvSpPr>
        <p:spPr>
          <a:xfrm>
            <a:off x="199313" y="3996690"/>
            <a:ext cx="6135688" cy="10128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TO: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the  update of ESPP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benefits, challenges, feasibility, risk and costs, with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priorities to make needed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 jumps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0D826284-741D-E82F-C2D7-ED7C484C83AF}"/>
              </a:ext>
            </a:extLst>
          </p:cNvPr>
          <p:cNvSpPr txBox="1"/>
          <p:nvPr/>
        </p:nvSpPr>
        <p:spPr>
          <a:xfrm>
            <a:off x="3021663" y="5884171"/>
            <a:ext cx="7041745" cy="83099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 significant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focus: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Hardware: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Simpler, easier and cheaper to manufacture, more industry sources.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Operability: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performance, more stable, cheaper to operate.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244C4-8E9C-3467-6331-AB8E0F9ECFD2}"/>
              </a:ext>
            </a:extLst>
          </p:cNvPr>
          <p:cNvSpPr/>
          <p:nvPr/>
        </p:nvSpPr>
        <p:spPr>
          <a:xfrm>
            <a:off x="9950246" y="2959510"/>
            <a:ext cx="1592826" cy="2851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0C9FE-913F-4EDF-42D1-D36D523D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2" descr="European Laboratory Directors Group Meeting and Accelerator R&amp;D Workshop">
            <a:extLst>
              <a:ext uri="{FF2B5EF4-FFF2-40B4-BE49-F238E27FC236}">
                <a16:creationId xmlns:a16="http://schemas.microsoft.com/office/drawing/2014/main" id="{345B2230-AD95-D28E-DFE4-A9C11804D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1" t="76026" b="-249"/>
          <a:stretch/>
        </p:blipFill>
        <p:spPr bwMode="auto">
          <a:xfrm>
            <a:off x="10707832" y="141128"/>
            <a:ext cx="1291936" cy="5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hlinkClick r:id="rId7"/>
            <a:extLst>
              <a:ext uri="{FF2B5EF4-FFF2-40B4-BE49-F238E27FC236}">
                <a16:creationId xmlns:a16="http://schemas.microsoft.com/office/drawing/2014/main" id="{D1EE967A-C6FE-AAC9-38DD-F91C3C4088B5}"/>
              </a:ext>
            </a:extLst>
          </p:cNvPr>
          <p:cNvSpPr txBox="1"/>
          <p:nvPr/>
        </p:nvSpPr>
        <p:spPr>
          <a:xfrm>
            <a:off x="31995" y="6160484"/>
            <a:ext cx="6101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https://ldg.web.cern.ch/</a:t>
            </a:r>
            <a:endParaRPr lang="en-GB" dirty="0"/>
          </a:p>
          <a:p>
            <a:r>
              <a:rPr lang="en-GB" dirty="0">
                <a:hlinkClick r:id="rId8"/>
              </a:rPr>
              <a:t>https://ldg-rfcp.com/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8999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3" descr="ダイアグラム&#10;&#10;自動的に生成された説明">
            <a:extLst>
              <a:ext uri="{FF2B5EF4-FFF2-40B4-BE49-F238E27FC236}">
                <a16:creationId xmlns:a16="http://schemas.microsoft.com/office/drawing/2014/main" id="{DBF3B0FB-B805-192B-0550-DBEF8C881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446" y="1253287"/>
            <a:ext cx="5800657" cy="3298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783844-4BDF-FF27-4927-EF86217B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What is Global LC Vision?</a:t>
            </a:r>
            <a:endParaRPr lang="en-US" dirty="0"/>
          </a:p>
        </p:txBody>
      </p:sp>
      <p:pic>
        <p:nvPicPr>
          <p:cNvPr id="5" name="Content Placeholder 10" descr="A diagram of a structure&#10;&#10;Description automatically generated">
            <a:extLst>
              <a:ext uri="{FF2B5EF4-FFF2-40B4-BE49-F238E27FC236}">
                <a16:creationId xmlns:a16="http://schemas.microsoft.com/office/drawing/2014/main" id="{E84BA4B6-C9D2-1398-7085-E86DBB8AF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943" y="-7156"/>
            <a:ext cx="2019017" cy="14975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682BC0-9A53-30E4-DEFD-C9BC81E9D54F}"/>
              </a:ext>
            </a:extLst>
          </p:cNvPr>
          <p:cNvSpPr txBox="1">
            <a:spLocks/>
          </p:cNvSpPr>
          <p:nvPr/>
        </p:nvSpPr>
        <p:spPr>
          <a:xfrm>
            <a:off x="4507071" y="4697680"/>
            <a:ext cx="9409405" cy="5731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Developing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LC Vision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 a community effort!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727562-5506-C24E-0E4F-3FA21F5967BA}"/>
              </a:ext>
            </a:extLst>
          </p:cNvPr>
          <p:cNvSpPr txBox="1">
            <a:spLocks/>
          </p:cNvSpPr>
          <p:nvPr/>
        </p:nvSpPr>
        <p:spPr>
          <a:xfrm>
            <a:off x="294736" y="1266671"/>
            <a:ext cx="5801264" cy="4757845"/>
          </a:xfrm>
          <a:prstGeom prst="rect">
            <a:avLst/>
          </a:prstGeom>
          <a:ln w="57150">
            <a:solidFill>
              <a:srgbClr val="4472C4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The exploration of the fundamental laws of our universe requires, in addition to the HL-LHC and Belle-II,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a long-term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e+e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- program over a wide range of energies.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This program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should start “now”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by unveiling the mysteries of the Higgs boson, with an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affordable project based on current technologies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– and then evolve from there.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The long-term program should not be statically defined “today” for decades into the future, but instead the initial facility must be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sufficiently versatile to allow choices to be taken as scientific knowledge and technologies advance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 – or even see revolutions.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This applies to the evolution of 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e+e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- facility itself as well as for the choices to eventually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explore to the 10-TeV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parton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-energy scale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- sufficient resources for R&amp;D and demonstrators must remain available.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12F9B-28FE-4E57-8D4F-9387DE7F175B}"/>
              </a:ext>
            </a:extLst>
          </p:cNvPr>
          <p:cNvSpPr txBox="1"/>
          <p:nvPr/>
        </p:nvSpPr>
        <p:spPr>
          <a:xfrm>
            <a:off x="756852" y="6277750"/>
            <a:ext cx="6544214" cy="36933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“Think-tank” formed to reflect ideas and discuss at LCWS24! 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A84F06F-2036-9588-13D6-9D1612E55A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83" t="94418" r="64061" b="760"/>
          <a:stretch/>
        </p:blipFill>
        <p:spPr>
          <a:xfrm>
            <a:off x="7686848" y="6485123"/>
            <a:ext cx="4505152" cy="36512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CBEEA5-1732-2336-67CA-95A6F25EA6C0}"/>
              </a:ext>
            </a:extLst>
          </p:cNvPr>
          <p:cNvSpPr txBox="1"/>
          <p:nvPr/>
        </p:nvSpPr>
        <p:spPr>
          <a:xfrm>
            <a:off x="6251668" y="5185143"/>
            <a:ext cx="568456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1100" b="1" noProof="0" dirty="0"/>
              <a:t>Recent ESPP submissions:</a:t>
            </a:r>
          </a:p>
          <a:p>
            <a:r>
              <a:rPr kumimoji="1" lang="en-GB" sz="1100" noProof="0" dirty="0"/>
              <a:t>“A Linear Collider Vision for the Future of Particle Physics” was published in </a:t>
            </a:r>
            <a:r>
              <a:rPr kumimoji="1" lang="en-GB" sz="1100" noProof="0" dirty="0" err="1"/>
              <a:t>arXiv</a:t>
            </a:r>
            <a:r>
              <a:rPr kumimoji="1" lang="en-GB" sz="1100" noProof="0" dirty="0"/>
              <a:t> in Mar25.</a:t>
            </a:r>
          </a:p>
          <a:p>
            <a:r>
              <a:rPr kumimoji="1" lang="en-GB" sz="1100" noProof="0" dirty="0">
                <a:hlinkClick r:id="rId6"/>
              </a:rPr>
              <a:t>https://arxiv.org/pdf/2503.19983</a:t>
            </a:r>
            <a:endParaRPr kumimoji="1" lang="en-GB" sz="1100" noProof="0" dirty="0"/>
          </a:p>
          <a:p>
            <a:r>
              <a:rPr lang="en-GB" sz="1100" noProof="0" dirty="0"/>
              <a:t>“Status of the International Linear Collider (ILC)” submitted in Apr25.</a:t>
            </a:r>
          </a:p>
          <a:p>
            <a:r>
              <a:rPr lang="en-GB" sz="1100" noProof="0" dirty="0">
                <a:hlinkClick r:id="rId7"/>
              </a:rPr>
              <a:t>https://linearcollider.org/wp-content/uploads/2025/04/IDT-EB-2025-001.pdf</a:t>
            </a:r>
            <a:endParaRPr lang="en-GB" sz="1100" noProof="0" dirty="0"/>
          </a:p>
          <a:p>
            <a:endParaRPr kumimoji="1" lang="en-GB" sz="1100" noProof="0" dirty="0"/>
          </a:p>
          <a:p>
            <a:endParaRPr lang="en-GB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2AADA-6420-1D73-573C-A0759D3D8ABD}"/>
              </a:ext>
            </a:extLst>
          </p:cNvPr>
          <p:cNvSpPr/>
          <p:nvPr/>
        </p:nvSpPr>
        <p:spPr>
          <a:xfrm>
            <a:off x="6251668" y="4347882"/>
            <a:ext cx="857344" cy="349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F09777-FAC9-7AB2-DDED-5BA4BBE9D7CC}"/>
              </a:ext>
            </a:extLst>
          </p:cNvPr>
          <p:cNvSpPr/>
          <p:nvPr/>
        </p:nvSpPr>
        <p:spPr>
          <a:xfrm>
            <a:off x="7385350" y="1253287"/>
            <a:ext cx="1346273" cy="349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1F330F0-D5E4-CDB2-C590-DB48C5B6B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18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24C67A-C52D-5544-86B0-813208112397}"/>
              </a:ext>
            </a:extLst>
          </p:cNvPr>
          <p:cNvSpPr txBox="1"/>
          <p:nvPr/>
        </p:nvSpPr>
        <p:spPr>
          <a:xfrm rot="16200000">
            <a:off x="10609040" y="2791942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13E0AE-E0C8-E2AC-2605-DB75B8F5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pc="-150" noProof="0" dirty="0">
                <a:latin typeface="+mn-lt"/>
                <a:cs typeface="Arial" panose="020B0604020202020204" pitchFamily="34" charset="0"/>
              </a:rPr>
              <a:t>From Bulk Nb To Thin Films</a:t>
            </a:r>
            <a:endParaRPr lang="en-GB" dirty="0">
              <a:latin typeface="+mn-lt"/>
            </a:endParaRPr>
          </a:p>
        </p:txBody>
      </p:sp>
      <p:sp>
        <p:nvSpPr>
          <p:cNvPr id="30" name="ZoneTexte 66">
            <a:extLst>
              <a:ext uri="{FF2B5EF4-FFF2-40B4-BE49-F238E27FC236}">
                <a16:creationId xmlns:a16="http://schemas.microsoft.com/office/drawing/2014/main" id="{AEE9ED75-FB0F-BEF7-87DC-DF19AA7F6B64}"/>
              </a:ext>
            </a:extLst>
          </p:cNvPr>
          <p:cNvSpPr txBox="1"/>
          <p:nvPr/>
        </p:nvSpPr>
        <p:spPr>
          <a:xfrm>
            <a:off x="9486880" y="6492874"/>
            <a:ext cx="2747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noProof="0" dirty="0">
                <a:solidFill>
                  <a:prstClr val="black"/>
                </a:solidFill>
                <a:cs typeface="Arial" panose="020B0604020202020204" pitchFamily="34" charset="0"/>
              </a:rPr>
              <a:t>Image courtesy: C. Antoine (CEA)</a:t>
            </a:r>
          </a:p>
        </p:txBody>
      </p:sp>
      <p:grpSp>
        <p:nvGrpSpPr>
          <p:cNvPr id="47" name="Groupe 43">
            <a:extLst>
              <a:ext uri="{FF2B5EF4-FFF2-40B4-BE49-F238E27FC236}">
                <a16:creationId xmlns:a16="http://schemas.microsoft.com/office/drawing/2014/main" id="{18E18CDB-A003-0B12-EC6F-5B46E38280E8}"/>
              </a:ext>
            </a:extLst>
          </p:cNvPr>
          <p:cNvGrpSpPr/>
          <p:nvPr/>
        </p:nvGrpSpPr>
        <p:grpSpPr>
          <a:xfrm>
            <a:off x="627100" y="1273292"/>
            <a:ext cx="11470398" cy="4610444"/>
            <a:chOff x="279047" y="1837799"/>
            <a:chExt cx="7991951" cy="284442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8593EE-AFD3-A5C3-4723-FD778A418EF1}"/>
                </a:ext>
              </a:extLst>
            </p:cNvPr>
            <p:cNvSpPr/>
            <p:nvPr/>
          </p:nvSpPr>
          <p:spPr>
            <a:xfrm flipV="1">
              <a:off x="4313224" y="2422466"/>
              <a:ext cx="1654659" cy="319961"/>
            </a:xfrm>
            <a:prstGeom prst="rect">
              <a:avLst/>
            </a:prstGeom>
            <a:solidFill>
              <a:srgbClr val="96C31E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GB" sz="2000" kern="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030DAD7-7A1D-CE64-860A-455629EEA964}"/>
                </a:ext>
              </a:extLst>
            </p:cNvPr>
            <p:cNvSpPr/>
            <p:nvPr/>
          </p:nvSpPr>
          <p:spPr>
            <a:xfrm>
              <a:off x="4316810" y="2963478"/>
              <a:ext cx="1654659" cy="1257610"/>
            </a:xfrm>
            <a:prstGeom prst="rect">
              <a:avLst/>
            </a:prstGeom>
            <a:gradFill flip="none" rotWithShape="1">
              <a:gsLst>
                <a:gs pos="0">
                  <a:srgbClr val="FAB45F">
                    <a:lumMod val="67000"/>
                  </a:srgbClr>
                </a:gs>
                <a:gs pos="48000">
                  <a:srgbClr val="FAB45F">
                    <a:lumMod val="97000"/>
                    <a:lumOff val="3000"/>
                  </a:srgbClr>
                </a:gs>
                <a:gs pos="100000">
                  <a:srgbClr val="FAB45F">
                    <a:lumMod val="60000"/>
                    <a:lumOff val="40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GB" sz="2000" kern="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7B71B7F-BF45-A2CC-93C7-8D927A0D25ED}"/>
                </a:ext>
              </a:extLst>
            </p:cNvPr>
            <p:cNvSpPr/>
            <p:nvPr/>
          </p:nvSpPr>
          <p:spPr>
            <a:xfrm>
              <a:off x="4316810" y="4196434"/>
              <a:ext cx="1654659" cy="98475"/>
            </a:xfrm>
            <a:prstGeom prst="rect">
              <a:avLst/>
            </a:prstGeom>
            <a:solidFill>
              <a:srgbClr val="0091C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GB" sz="2000" kern="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Connecteur droit 47">
              <a:extLst>
                <a:ext uri="{FF2B5EF4-FFF2-40B4-BE49-F238E27FC236}">
                  <a16:creationId xmlns:a16="http://schemas.microsoft.com/office/drawing/2014/main" id="{268102E6-39A3-539A-D463-A51ABF34EA54}"/>
                </a:ext>
              </a:extLst>
            </p:cNvPr>
            <p:cNvCxnSpPr/>
            <p:nvPr/>
          </p:nvCxnSpPr>
          <p:spPr>
            <a:xfrm>
              <a:off x="4316810" y="2408532"/>
              <a:ext cx="1654659" cy="0"/>
            </a:xfrm>
            <a:prstGeom prst="line">
              <a:avLst/>
            </a:prstGeom>
            <a:noFill/>
            <a:ln w="57150" cap="flat" cmpd="sng" algn="ctr">
              <a:solidFill>
                <a:srgbClr val="DC0528"/>
              </a:solidFill>
              <a:prstDash val="solid"/>
            </a:ln>
            <a:effectLst/>
          </p:spPr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80E4E89-4CD8-4442-74C7-13FC111834A6}"/>
                </a:ext>
              </a:extLst>
            </p:cNvPr>
            <p:cNvSpPr/>
            <p:nvPr/>
          </p:nvSpPr>
          <p:spPr>
            <a:xfrm flipV="1">
              <a:off x="4316810" y="2676991"/>
              <a:ext cx="1654659" cy="319961"/>
            </a:xfrm>
            <a:prstGeom prst="rect">
              <a:avLst/>
            </a:prstGeom>
            <a:gradFill>
              <a:gsLst>
                <a:gs pos="0">
                  <a:sysClr val="window" lastClr="FFFFFF">
                    <a:lumMod val="75000"/>
                  </a:sysClr>
                </a:gs>
                <a:gs pos="29000">
                  <a:sysClr val="windowText" lastClr="000000">
                    <a:lumMod val="50000"/>
                    <a:lumOff val="50000"/>
                  </a:sysClr>
                </a:gs>
                <a:gs pos="74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GB" sz="2000" kern="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Connecteur droit 49">
              <a:extLst>
                <a:ext uri="{FF2B5EF4-FFF2-40B4-BE49-F238E27FC236}">
                  <a16:creationId xmlns:a16="http://schemas.microsoft.com/office/drawing/2014/main" id="{CF18CF3C-551A-0A8D-BFD0-99EAC76B75E3}"/>
                </a:ext>
              </a:extLst>
            </p:cNvPr>
            <p:cNvCxnSpPr/>
            <p:nvPr/>
          </p:nvCxnSpPr>
          <p:spPr>
            <a:xfrm>
              <a:off x="4307845" y="2670929"/>
              <a:ext cx="1654659" cy="0"/>
            </a:xfrm>
            <a:prstGeom prst="line">
              <a:avLst/>
            </a:prstGeom>
            <a:noFill/>
            <a:ln w="38100" cap="flat" cmpd="sng" algn="ctr">
              <a:solidFill>
                <a:srgbClr val="0091C3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54" name="Connecteur droit 50">
              <a:extLst>
                <a:ext uri="{FF2B5EF4-FFF2-40B4-BE49-F238E27FC236}">
                  <a16:creationId xmlns:a16="http://schemas.microsoft.com/office/drawing/2014/main" id="{FBF3F691-CD39-EC8E-97D5-0E650A99F32F}"/>
                </a:ext>
              </a:extLst>
            </p:cNvPr>
            <p:cNvCxnSpPr/>
            <p:nvPr/>
          </p:nvCxnSpPr>
          <p:spPr>
            <a:xfrm>
              <a:off x="4307845" y="2545953"/>
              <a:ext cx="1654659" cy="0"/>
            </a:xfrm>
            <a:prstGeom prst="line">
              <a:avLst/>
            </a:prstGeom>
            <a:noFill/>
            <a:ln w="38100" cap="flat" cmpd="sng" algn="ctr">
              <a:solidFill>
                <a:srgbClr val="0091C3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09990E6-FEAD-59A2-2C79-30C2038DBA45}"/>
                </a:ext>
              </a:extLst>
            </p:cNvPr>
            <p:cNvSpPr/>
            <p:nvPr/>
          </p:nvSpPr>
          <p:spPr>
            <a:xfrm>
              <a:off x="1944499" y="2383445"/>
              <a:ext cx="1654659" cy="1911464"/>
            </a:xfrm>
            <a:prstGeom prst="rect">
              <a:avLst/>
            </a:prstGeom>
            <a:gradFill>
              <a:gsLst>
                <a:gs pos="0">
                  <a:sysClr val="window" lastClr="FFFFFF">
                    <a:lumMod val="75000"/>
                  </a:sysClr>
                </a:gs>
                <a:gs pos="29000">
                  <a:sysClr val="windowText" lastClr="000000">
                    <a:lumMod val="50000"/>
                    <a:lumOff val="50000"/>
                  </a:sysClr>
                </a:gs>
                <a:gs pos="7400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GB" sz="2000" kern="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ZoneTexte 52">
              <a:extLst>
                <a:ext uri="{FF2B5EF4-FFF2-40B4-BE49-F238E27FC236}">
                  <a16:creationId xmlns:a16="http://schemas.microsoft.com/office/drawing/2014/main" id="{454B68F7-0730-2F60-1EA7-7EACC8B0061B}"/>
                </a:ext>
              </a:extLst>
            </p:cNvPr>
            <p:cNvSpPr txBox="1"/>
            <p:nvPr/>
          </p:nvSpPr>
          <p:spPr>
            <a:xfrm>
              <a:off x="6452061" y="1861838"/>
              <a:ext cx="1746224" cy="36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Protection, low secondary emission yield</a:t>
              </a:r>
            </a:p>
          </p:txBody>
        </p:sp>
        <p:sp>
          <p:nvSpPr>
            <p:cNvPr id="57" name="ZoneTexte 53">
              <a:extLst>
                <a:ext uri="{FF2B5EF4-FFF2-40B4-BE49-F238E27FC236}">
                  <a16:creationId xmlns:a16="http://schemas.microsoft.com/office/drawing/2014/main" id="{1082498A-8C2D-312B-F4D8-72FF3C73E2B4}"/>
                </a:ext>
              </a:extLst>
            </p:cNvPr>
            <p:cNvSpPr txBox="1"/>
            <p:nvPr/>
          </p:nvSpPr>
          <p:spPr>
            <a:xfrm>
              <a:off x="6588346" y="2572232"/>
              <a:ext cx="1536372" cy="3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High T</a:t>
              </a:r>
              <a:r>
                <a:rPr lang="en-GB" sz="1600" kern="0" baseline="-250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 SC</a:t>
              </a:r>
            </a:p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S-I-S multilayers</a:t>
              </a:r>
            </a:p>
          </p:txBody>
        </p:sp>
        <p:sp>
          <p:nvSpPr>
            <p:cNvPr id="58" name="ZoneTexte 54">
              <a:extLst>
                <a:ext uri="{FF2B5EF4-FFF2-40B4-BE49-F238E27FC236}">
                  <a16:creationId xmlns:a16="http://schemas.microsoft.com/office/drawing/2014/main" id="{2555F980-BD85-3535-6910-50A0C3C86791}"/>
                </a:ext>
              </a:extLst>
            </p:cNvPr>
            <p:cNvSpPr txBox="1"/>
            <p:nvPr/>
          </p:nvSpPr>
          <p:spPr>
            <a:xfrm>
              <a:off x="6452061" y="3431208"/>
              <a:ext cx="1499242" cy="512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Structure, high thermal conductivity (OFE Copper)</a:t>
              </a:r>
            </a:p>
          </p:txBody>
        </p:sp>
        <p:sp>
          <p:nvSpPr>
            <p:cNvPr id="59" name="ZoneTexte 55">
              <a:extLst>
                <a:ext uri="{FF2B5EF4-FFF2-40B4-BE49-F238E27FC236}">
                  <a16:creationId xmlns:a16="http://schemas.microsoft.com/office/drawing/2014/main" id="{9B453FC8-AB22-6BBA-5C5D-6B1FE84B8A31}"/>
                </a:ext>
              </a:extLst>
            </p:cNvPr>
            <p:cNvSpPr txBox="1"/>
            <p:nvPr/>
          </p:nvSpPr>
          <p:spPr>
            <a:xfrm>
              <a:off x="6478650" y="4141601"/>
              <a:ext cx="1792348" cy="36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External layer, optimised for thermal transfer</a:t>
              </a:r>
            </a:p>
          </p:txBody>
        </p:sp>
        <p:cxnSp>
          <p:nvCxnSpPr>
            <p:cNvPr id="60" name="Connecteur droit avec flèche 56">
              <a:extLst>
                <a:ext uri="{FF2B5EF4-FFF2-40B4-BE49-F238E27FC236}">
                  <a16:creationId xmlns:a16="http://schemas.microsoft.com/office/drawing/2014/main" id="{595AD014-C829-1400-C235-73C4AB8CBD8B}"/>
                </a:ext>
              </a:extLst>
            </p:cNvPr>
            <p:cNvCxnSpPr>
              <a:cxnSpLocks/>
              <a:stCxn id="56" idx="1"/>
            </p:cNvCxnSpPr>
            <p:nvPr/>
          </p:nvCxnSpPr>
          <p:spPr>
            <a:xfrm flipH="1">
              <a:off x="5871354" y="2042227"/>
              <a:ext cx="580707" cy="348341"/>
            </a:xfrm>
            <a:prstGeom prst="straightConnector1">
              <a:avLst/>
            </a:prstGeom>
            <a:noFill/>
            <a:ln w="9525" cap="flat" cmpd="sng" algn="ctr">
              <a:solidFill>
                <a:srgbClr val="781469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61" name="Connecteur droit avec flèche 57">
              <a:extLst>
                <a:ext uri="{FF2B5EF4-FFF2-40B4-BE49-F238E27FC236}">
                  <a16:creationId xmlns:a16="http://schemas.microsoft.com/office/drawing/2014/main" id="{3405C42B-2E78-5897-19A0-D254889196B5}"/>
                </a:ext>
              </a:extLst>
            </p:cNvPr>
            <p:cNvCxnSpPr/>
            <p:nvPr/>
          </p:nvCxnSpPr>
          <p:spPr>
            <a:xfrm flipH="1" flipV="1">
              <a:off x="5871354" y="2624534"/>
              <a:ext cx="685048" cy="46395"/>
            </a:xfrm>
            <a:prstGeom prst="straightConnector1">
              <a:avLst/>
            </a:prstGeom>
            <a:noFill/>
            <a:ln w="9525" cap="flat" cmpd="sng" algn="ctr">
              <a:solidFill>
                <a:srgbClr val="781469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62" name="Connecteur droit avec flèche 58">
              <a:extLst>
                <a:ext uri="{FF2B5EF4-FFF2-40B4-BE49-F238E27FC236}">
                  <a16:creationId xmlns:a16="http://schemas.microsoft.com/office/drawing/2014/main" id="{2907F05B-3A67-74BE-EC1A-409C9C75D1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1371" y="3545150"/>
              <a:ext cx="635389" cy="27021"/>
            </a:xfrm>
            <a:prstGeom prst="straightConnector1">
              <a:avLst/>
            </a:prstGeom>
            <a:noFill/>
            <a:ln w="9525" cap="flat" cmpd="sng" algn="ctr">
              <a:solidFill>
                <a:srgbClr val="781469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63" name="Connecteur droit avec flèche 59">
              <a:extLst>
                <a:ext uri="{FF2B5EF4-FFF2-40B4-BE49-F238E27FC236}">
                  <a16:creationId xmlns:a16="http://schemas.microsoft.com/office/drawing/2014/main" id="{695562E5-B6ED-4433-1D29-5C7B6C52936B}"/>
                </a:ext>
              </a:extLst>
            </p:cNvPr>
            <p:cNvCxnSpPr/>
            <p:nvPr/>
          </p:nvCxnSpPr>
          <p:spPr>
            <a:xfrm flipH="1" flipV="1">
              <a:off x="5761371" y="4249749"/>
              <a:ext cx="635388" cy="35571"/>
            </a:xfrm>
            <a:prstGeom prst="straightConnector1">
              <a:avLst/>
            </a:prstGeom>
            <a:noFill/>
            <a:ln w="9525" cap="flat" cmpd="sng" algn="ctr">
              <a:solidFill>
                <a:srgbClr val="781469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64" name="Connecteur droit avec flèche 60">
              <a:extLst>
                <a:ext uri="{FF2B5EF4-FFF2-40B4-BE49-F238E27FC236}">
                  <a16:creationId xmlns:a16="http://schemas.microsoft.com/office/drawing/2014/main" id="{26CE3A34-EB1A-FD0F-1183-1280135CE4C5}"/>
                </a:ext>
              </a:extLst>
            </p:cNvPr>
            <p:cNvCxnSpPr/>
            <p:nvPr/>
          </p:nvCxnSpPr>
          <p:spPr>
            <a:xfrm flipV="1">
              <a:off x="1425917" y="2747259"/>
              <a:ext cx="741273" cy="255627"/>
            </a:xfrm>
            <a:prstGeom prst="straightConnector1">
              <a:avLst/>
            </a:prstGeom>
            <a:noFill/>
            <a:ln w="9525" cap="flat" cmpd="sng" algn="ctr">
              <a:solidFill>
                <a:srgbClr val="781469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65" name="ZoneTexte 61">
              <a:extLst>
                <a:ext uri="{FF2B5EF4-FFF2-40B4-BE49-F238E27FC236}">
                  <a16:creationId xmlns:a16="http://schemas.microsoft.com/office/drawing/2014/main" id="{75DBBA08-6153-A430-1486-590B21B61EFD}"/>
                </a:ext>
              </a:extLst>
            </p:cNvPr>
            <p:cNvSpPr txBox="1"/>
            <p:nvPr/>
          </p:nvSpPr>
          <p:spPr>
            <a:xfrm>
              <a:off x="279047" y="3025491"/>
              <a:ext cx="1610150" cy="512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High purity Niobium Optimized only for thermal conduction</a:t>
              </a:r>
            </a:p>
          </p:txBody>
        </p:sp>
        <p:cxnSp>
          <p:nvCxnSpPr>
            <p:cNvPr id="66" name="Connecteur droit avec flèche 62">
              <a:extLst>
                <a:ext uri="{FF2B5EF4-FFF2-40B4-BE49-F238E27FC236}">
                  <a16:creationId xmlns:a16="http://schemas.microsoft.com/office/drawing/2014/main" id="{F78DE424-A090-5E19-F979-C02E1C9ACF85}"/>
                </a:ext>
              </a:extLst>
            </p:cNvPr>
            <p:cNvCxnSpPr/>
            <p:nvPr/>
          </p:nvCxnSpPr>
          <p:spPr>
            <a:xfrm>
              <a:off x="1358443" y="2280007"/>
              <a:ext cx="579000" cy="101164"/>
            </a:xfrm>
            <a:prstGeom prst="straightConnector1">
              <a:avLst/>
            </a:prstGeom>
            <a:noFill/>
            <a:ln w="9525" cap="flat" cmpd="sng" algn="ctr">
              <a:solidFill>
                <a:srgbClr val="781469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67" name="ZoneTexte 63">
              <a:extLst>
                <a:ext uri="{FF2B5EF4-FFF2-40B4-BE49-F238E27FC236}">
                  <a16:creationId xmlns:a16="http://schemas.microsoft.com/office/drawing/2014/main" id="{185F7CD4-F16E-9FA9-2B48-1B20C945C5E9}"/>
                </a:ext>
              </a:extLst>
            </p:cNvPr>
            <p:cNvSpPr txBox="1"/>
            <p:nvPr/>
          </p:nvSpPr>
          <p:spPr>
            <a:xfrm>
              <a:off x="397628" y="2101410"/>
              <a:ext cx="1259479" cy="54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Native oxide</a:t>
              </a:r>
            </a:p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Unstable upon annealing</a:t>
              </a:r>
            </a:p>
          </p:txBody>
        </p:sp>
        <p:sp>
          <p:nvSpPr>
            <p:cNvPr id="68" name="Flèche droite 64">
              <a:extLst>
                <a:ext uri="{FF2B5EF4-FFF2-40B4-BE49-F238E27FC236}">
                  <a16:creationId xmlns:a16="http://schemas.microsoft.com/office/drawing/2014/main" id="{9946ED36-FB1E-8F7D-95E9-E3A7737FF17B}"/>
                </a:ext>
              </a:extLst>
            </p:cNvPr>
            <p:cNvSpPr/>
            <p:nvPr/>
          </p:nvSpPr>
          <p:spPr>
            <a:xfrm>
              <a:off x="3719944" y="3058707"/>
              <a:ext cx="452687" cy="280470"/>
            </a:xfrm>
            <a:prstGeom prst="rightArrow">
              <a:avLst/>
            </a:prstGeom>
            <a:solidFill>
              <a:srgbClr val="DC052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GB" sz="2000" kern="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9" name="Connecteur droit 65">
              <a:extLst>
                <a:ext uri="{FF2B5EF4-FFF2-40B4-BE49-F238E27FC236}">
                  <a16:creationId xmlns:a16="http://schemas.microsoft.com/office/drawing/2014/main" id="{25939FE1-8747-0068-A378-B92BEF9525DB}"/>
                </a:ext>
              </a:extLst>
            </p:cNvPr>
            <p:cNvCxnSpPr/>
            <p:nvPr/>
          </p:nvCxnSpPr>
          <p:spPr>
            <a:xfrm>
              <a:off x="1938448" y="2376205"/>
              <a:ext cx="1654659" cy="0"/>
            </a:xfrm>
            <a:prstGeom prst="line">
              <a:avLst/>
            </a:prstGeom>
            <a:noFill/>
            <a:ln w="38100" cap="flat" cmpd="sng" algn="ctr">
              <a:solidFill>
                <a:srgbClr val="DC0528"/>
              </a:solidFill>
              <a:prstDash val="solid"/>
            </a:ln>
            <a:effectLst/>
          </p:spPr>
        </p:cxnSp>
        <p:sp>
          <p:nvSpPr>
            <p:cNvPr id="70" name="ZoneTexte 66">
              <a:extLst>
                <a:ext uri="{FF2B5EF4-FFF2-40B4-BE49-F238E27FC236}">
                  <a16:creationId xmlns:a16="http://schemas.microsoft.com/office/drawing/2014/main" id="{78E19212-1D37-C51F-1A3C-BA2B72CF865F}"/>
                </a:ext>
              </a:extLst>
            </p:cNvPr>
            <p:cNvSpPr txBox="1"/>
            <p:nvPr/>
          </p:nvSpPr>
          <p:spPr>
            <a:xfrm>
              <a:off x="3581073" y="1931180"/>
              <a:ext cx="682640" cy="227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i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RF side</a:t>
              </a:r>
            </a:p>
          </p:txBody>
        </p:sp>
        <p:sp>
          <p:nvSpPr>
            <p:cNvPr id="71" name="ZoneTexte 67">
              <a:extLst>
                <a:ext uri="{FF2B5EF4-FFF2-40B4-BE49-F238E27FC236}">
                  <a16:creationId xmlns:a16="http://schemas.microsoft.com/office/drawing/2014/main" id="{42475BE7-3BA1-110C-8594-EC46F28C0487}"/>
                </a:ext>
              </a:extLst>
            </p:cNvPr>
            <p:cNvSpPr txBox="1"/>
            <p:nvPr/>
          </p:nvSpPr>
          <p:spPr>
            <a:xfrm>
              <a:off x="3581073" y="4454360"/>
              <a:ext cx="763056" cy="227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i="1" kern="0" noProof="0" dirty="0" err="1">
                  <a:latin typeface="Arial" panose="020B0604020202020204" pitchFamily="34" charset="0"/>
                  <a:cs typeface="Arial" panose="020B0604020202020204" pitchFamily="34" charset="0"/>
                </a:rPr>
                <a:t>LHe</a:t>
              </a:r>
              <a:r>
                <a:rPr lang="en-GB" i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 side</a:t>
              </a:r>
            </a:p>
          </p:txBody>
        </p:sp>
        <p:cxnSp>
          <p:nvCxnSpPr>
            <p:cNvPr id="72" name="Connecteur droit 68">
              <a:extLst>
                <a:ext uri="{FF2B5EF4-FFF2-40B4-BE49-F238E27FC236}">
                  <a16:creationId xmlns:a16="http://schemas.microsoft.com/office/drawing/2014/main" id="{EF1A2215-3686-B114-62FA-00198D159AE1}"/>
                </a:ext>
              </a:extLst>
            </p:cNvPr>
            <p:cNvCxnSpPr/>
            <p:nvPr/>
          </p:nvCxnSpPr>
          <p:spPr>
            <a:xfrm>
              <a:off x="1937442" y="4285320"/>
              <a:ext cx="1654659" cy="0"/>
            </a:xfrm>
            <a:prstGeom prst="line">
              <a:avLst/>
            </a:prstGeom>
            <a:noFill/>
            <a:ln w="38100" cap="flat" cmpd="sng" algn="ctr">
              <a:solidFill>
                <a:srgbClr val="DC0528"/>
              </a:solidFill>
              <a:prstDash val="solid"/>
            </a:ln>
            <a:effectLst/>
          </p:spPr>
        </p:cxnSp>
        <p:sp>
          <p:nvSpPr>
            <p:cNvPr id="73" name="ZoneTexte 69">
              <a:extLst>
                <a:ext uri="{FF2B5EF4-FFF2-40B4-BE49-F238E27FC236}">
                  <a16:creationId xmlns:a16="http://schemas.microsoft.com/office/drawing/2014/main" id="{047A1C4C-F6A1-5D4F-1D0B-436BE3E9BAAF}"/>
                </a:ext>
              </a:extLst>
            </p:cNvPr>
            <p:cNvSpPr txBox="1"/>
            <p:nvPr/>
          </p:nvSpPr>
          <p:spPr>
            <a:xfrm>
              <a:off x="2347666" y="1845356"/>
              <a:ext cx="704978" cy="24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b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Today </a:t>
              </a:r>
            </a:p>
          </p:txBody>
        </p:sp>
        <p:sp>
          <p:nvSpPr>
            <p:cNvPr id="74" name="ZoneTexte 70">
              <a:extLst>
                <a:ext uri="{FF2B5EF4-FFF2-40B4-BE49-F238E27FC236}">
                  <a16:creationId xmlns:a16="http://schemas.microsoft.com/office/drawing/2014/main" id="{AEAAB090-278C-A8B9-F372-65B44667F47F}"/>
                </a:ext>
              </a:extLst>
            </p:cNvPr>
            <p:cNvSpPr txBox="1"/>
            <p:nvPr/>
          </p:nvSpPr>
          <p:spPr>
            <a:xfrm>
              <a:off x="4768206" y="1837799"/>
              <a:ext cx="734017" cy="24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b="1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Future </a:t>
              </a:r>
            </a:p>
          </p:txBody>
        </p:sp>
        <p:sp>
          <p:nvSpPr>
            <p:cNvPr id="75" name="ZoneTexte 71">
              <a:extLst>
                <a:ext uri="{FF2B5EF4-FFF2-40B4-BE49-F238E27FC236}">
                  <a16:creationId xmlns:a16="http://schemas.microsoft.com/office/drawing/2014/main" id="{9D2843BA-7F86-4B60-0390-0E98F352B126}"/>
                </a:ext>
              </a:extLst>
            </p:cNvPr>
            <p:cNvSpPr txBox="1"/>
            <p:nvPr/>
          </p:nvSpPr>
          <p:spPr>
            <a:xfrm>
              <a:off x="6396758" y="3132810"/>
              <a:ext cx="1874240" cy="300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Nb or </a:t>
              </a:r>
              <a:r>
                <a:rPr lang="en-GB" sz="1600" kern="0" noProof="0" dirty="0" err="1">
                  <a:latin typeface="Arial" panose="020B0604020202020204" pitchFamily="34" charset="0"/>
                  <a:cs typeface="Arial" panose="020B0604020202020204" pitchFamily="34" charset="0"/>
                </a:rPr>
                <a:t>NbN</a:t>
              </a: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, Nb</a:t>
              </a:r>
              <a:r>
                <a:rPr lang="en-GB" sz="1600" kern="0" baseline="-250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Sn, </a:t>
              </a:r>
              <a:r>
                <a:rPr lang="en-GB" sz="1600" kern="0" noProof="0" dirty="0" err="1">
                  <a:latin typeface="Arial" panose="020B0604020202020204" pitchFamily="34" charset="0"/>
                  <a:cs typeface="Arial" panose="020B0604020202020204" pitchFamily="34" charset="0"/>
                </a:rPr>
                <a:t>NbTiN</a:t>
              </a: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, V</a:t>
              </a:r>
              <a:r>
                <a:rPr lang="en-GB" sz="1600" kern="0" baseline="-250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Si, MgB</a:t>
              </a:r>
              <a:r>
                <a:rPr lang="en-GB" sz="1600" kern="0" baseline="-250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(~ 3 </a:t>
              </a:r>
              <a:r>
                <a:rPr lang="en-GB" sz="1600" kern="0" noProof="0" dirty="0" err="1">
                  <a:latin typeface="Arial" panose="020B0604020202020204" pitchFamily="34" charset="0"/>
                  <a:cs typeface="Arial" panose="020B0604020202020204" pitchFamily="34" charset="0"/>
                </a:rPr>
                <a:t>μm</a:t>
              </a: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76" name="Connecteur droit avec flèche 72">
              <a:extLst>
                <a:ext uri="{FF2B5EF4-FFF2-40B4-BE49-F238E27FC236}">
                  <a16:creationId xmlns:a16="http://schemas.microsoft.com/office/drawing/2014/main" id="{1D4625F6-CAD3-6DB9-1BC6-EDA1B90DB460}"/>
                </a:ext>
              </a:extLst>
            </p:cNvPr>
            <p:cNvCxnSpPr>
              <a:cxnSpLocks/>
              <a:stCxn id="75" idx="1"/>
            </p:cNvCxnSpPr>
            <p:nvPr/>
          </p:nvCxnSpPr>
          <p:spPr>
            <a:xfrm flipH="1" flipV="1">
              <a:off x="5712063" y="2862620"/>
              <a:ext cx="684696" cy="420198"/>
            </a:xfrm>
            <a:prstGeom prst="straightConnector1">
              <a:avLst/>
            </a:prstGeom>
            <a:noFill/>
            <a:ln w="9525" cap="flat" cmpd="sng" algn="ctr">
              <a:solidFill>
                <a:srgbClr val="781469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77" name="ZoneTexte 73">
              <a:extLst>
                <a:ext uri="{FF2B5EF4-FFF2-40B4-BE49-F238E27FC236}">
                  <a16:creationId xmlns:a16="http://schemas.microsoft.com/office/drawing/2014/main" id="{D420610C-275A-D88D-B934-8B1A6D5E2665}"/>
                </a:ext>
              </a:extLst>
            </p:cNvPr>
            <p:cNvSpPr txBox="1"/>
            <p:nvPr/>
          </p:nvSpPr>
          <p:spPr>
            <a:xfrm>
              <a:off x="308676" y="3927922"/>
              <a:ext cx="1507980" cy="54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Native oxide</a:t>
              </a: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600" kern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Not optimized for thermal transfer</a:t>
              </a:r>
            </a:p>
          </p:txBody>
        </p:sp>
        <p:cxnSp>
          <p:nvCxnSpPr>
            <p:cNvPr id="78" name="Connecteur droit avec flèche 74">
              <a:extLst>
                <a:ext uri="{FF2B5EF4-FFF2-40B4-BE49-F238E27FC236}">
                  <a16:creationId xmlns:a16="http://schemas.microsoft.com/office/drawing/2014/main" id="{EC2167AE-DE36-733B-EDAC-2B491EE5E49B}"/>
                </a:ext>
              </a:extLst>
            </p:cNvPr>
            <p:cNvCxnSpPr>
              <a:endCxn id="77" idx="3"/>
            </p:cNvCxnSpPr>
            <p:nvPr/>
          </p:nvCxnSpPr>
          <p:spPr>
            <a:xfrm>
              <a:off x="1226847" y="4098284"/>
              <a:ext cx="589809" cy="101171"/>
            </a:xfrm>
            <a:prstGeom prst="straightConnector1">
              <a:avLst/>
            </a:prstGeom>
            <a:noFill/>
            <a:ln w="9525" cap="flat" cmpd="sng" algn="ctr">
              <a:solidFill>
                <a:srgbClr val="781469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cxnSp>
        <p:nvCxnSpPr>
          <p:cNvPr id="2" name="Connecteur droit avec flèche 57">
            <a:extLst>
              <a:ext uri="{FF2B5EF4-FFF2-40B4-BE49-F238E27FC236}">
                <a16:creationId xmlns:a16="http://schemas.microsoft.com/office/drawing/2014/main" id="{7F5CB8B2-83FB-2E9C-B4E1-333D1F3B4A1A}"/>
              </a:ext>
            </a:extLst>
          </p:cNvPr>
          <p:cNvCxnSpPr>
            <a:cxnSpLocks/>
          </p:cNvCxnSpPr>
          <p:nvPr/>
        </p:nvCxnSpPr>
        <p:spPr>
          <a:xfrm flipH="1" flipV="1">
            <a:off x="8607577" y="2427860"/>
            <a:ext cx="1074905" cy="141685"/>
          </a:xfrm>
          <a:prstGeom prst="straightConnector1">
            <a:avLst/>
          </a:prstGeom>
          <a:noFill/>
          <a:ln w="9525" cap="flat" cmpd="sng" algn="ctr">
            <a:solidFill>
              <a:srgbClr val="78146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5" name="Connecteur droit avec flèche 57">
            <a:extLst>
              <a:ext uri="{FF2B5EF4-FFF2-40B4-BE49-F238E27FC236}">
                <a16:creationId xmlns:a16="http://schemas.microsoft.com/office/drawing/2014/main" id="{EDDA0425-90FC-7630-8DCB-3892D693785B}"/>
              </a:ext>
            </a:extLst>
          </p:cNvPr>
          <p:cNvCxnSpPr>
            <a:cxnSpLocks/>
          </p:cNvCxnSpPr>
          <p:nvPr/>
        </p:nvCxnSpPr>
        <p:spPr>
          <a:xfrm flipH="1" flipV="1">
            <a:off x="8705188" y="2322045"/>
            <a:ext cx="964427" cy="158226"/>
          </a:xfrm>
          <a:prstGeom prst="straightConnector1">
            <a:avLst/>
          </a:prstGeom>
          <a:noFill/>
          <a:ln w="9525" cap="flat" cmpd="sng" algn="ctr">
            <a:solidFill>
              <a:srgbClr val="78146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2" name="Connecteur droit avec flèche 57">
            <a:extLst>
              <a:ext uri="{FF2B5EF4-FFF2-40B4-BE49-F238E27FC236}">
                <a16:creationId xmlns:a16="http://schemas.microsoft.com/office/drawing/2014/main" id="{B3C9CD97-3080-9057-341B-7F113528BD2B}"/>
              </a:ext>
            </a:extLst>
          </p:cNvPr>
          <p:cNvCxnSpPr/>
          <p:nvPr/>
        </p:nvCxnSpPr>
        <p:spPr>
          <a:xfrm flipH="1" flipV="1">
            <a:off x="8722201" y="2622555"/>
            <a:ext cx="983211" cy="75200"/>
          </a:xfrm>
          <a:prstGeom prst="straightConnector1">
            <a:avLst/>
          </a:prstGeom>
          <a:noFill/>
          <a:ln w="9525" cap="flat" cmpd="sng" algn="ctr">
            <a:solidFill>
              <a:srgbClr val="78146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F7443-6BC6-E39D-3AFC-FC10B89B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862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DC8F-4E85-1F3C-0982-C705CE5FE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ILC Cavity Developments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6A6FC-49C6-D150-CDA6-F9DA83A605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400" b="1" dirty="0"/>
              <a:t>Nb3Sn thin-film:</a:t>
            </a:r>
          </a:p>
          <a:p>
            <a:pPr>
              <a:lnSpc>
                <a:spcPct val="120000"/>
              </a:lnSpc>
            </a:pPr>
            <a:r>
              <a:rPr lang="en-GB" dirty="0"/>
              <a:t>High-Tc: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Operate at 4.2K</a:t>
            </a:r>
          </a:p>
          <a:p>
            <a:pPr>
              <a:lnSpc>
                <a:spcPct val="120000"/>
              </a:lnSpc>
            </a:pPr>
            <a:r>
              <a:rPr lang="en-GB" dirty="0"/>
              <a:t>Lower losses: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x5 – conduction cooling possibility?</a:t>
            </a:r>
          </a:p>
          <a:p>
            <a:pPr>
              <a:lnSpc>
                <a:spcPct val="120000"/>
              </a:lnSpc>
            </a:pPr>
            <a:r>
              <a:rPr lang="en-GB" dirty="0"/>
              <a:t>Higher superheating field: 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higher gradients (40 - 80 MV/m)?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BB4B05-B0F9-258E-06ED-20CA74279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2999"/>
            <a:ext cx="5841638" cy="313041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400" b="1" dirty="0"/>
              <a:t>Travelling Wave:</a:t>
            </a:r>
          </a:p>
          <a:p>
            <a:pPr>
              <a:lnSpc>
                <a:spcPct val="120000"/>
              </a:lnSpc>
            </a:pPr>
            <a:r>
              <a:rPr lang="en-GB" dirty="0"/>
              <a:t>Higher energy gain in one cavity with higher transit time factor T (SW ~0.7, TW ~0.9).</a:t>
            </a:r>
          </a:p>
          <a:p>
            <a:pPr>
              <a:lnSpc>
                <a:spcPct val="120000"/>
              </a:lnSpc>
            </a:pPr>
            <a:r>
              <a:rPr lang="en-GB" dirty="0"/>
              <a:t>Higher energy gain in one CM with longer cavities (more acceleration field). </a:t>
            </a:r>
          </a:p>
          <a:p>
            <a:pPr>
              <a:lnSpc>
                <a:spcPct val="120000"/>
              </a:lnSpc>
            </a:pPr>
            <a:r>
              <a:rPr lang="en-GB" dirty="0"/>
              <a:t>Higher Q</a:t>
            </a:r>
            <a:r>
              <a:rPr lang="en-GB" baseline="-25000" dirty="0"/>
              <a:t>0</a:t>
            </a:r>
            <a:r>
              <a:rPr lang="en-GB" dirty="0"/>
              <a:t> and R/Q (lower heat load &amp; </a:t>
            </a:r>
            <a:r>
              <a:rPr lang="en-GB" dirty="0" err="1"/>
              <a:t>cryo</a:t>
            </a:r>
            <a:r>
              <a:rPr lang="en-GB" dirty="0"/>
              <a:t> power).</a:t>
            </a:r>
          </a:p>
          <a:p>
            <a:pPr>
              <a:lnSpc>
                <a:spcPct val="120000"/>
              </a:lnSpc>
            </a:pPr>
            <a:r>
              <a:rPr lang="en-GB" dirty="0"/>
              <a:t>Significant reduction in machine length! – HELEN proposal.</a:t>
            </a:r>
          </a:p>
        </p:txBody>
      </p:sp>
      <p:pic>
        <p:nvPicPr>
          <p:cNvPr id="6" name="図 3">
            <a:extLst>
              <a:ext uri="{FF2B5EF4-FFF2-40B4-BE49-F238E27FC236}">
                <a16:creationId xmlns:a16="http://schemas.microsoft.com/office/drawing/2014/main" id="{A76B1D4B-BCF0-8CF8-8C8A-E2185C117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5" y="3371051"/>
            <a:ext cx="2868550" cy="217797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D5CE600-B973-D768-28EA-072858BCF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665" y="4184369"/>
            <a:ext cx="2879814" cy="2240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8EA5C5-3C05-B31E-FD5F-5C6B3724A956}"/>
              </a:ext>
            </a:extLst>
          </p:cNvPr>
          <p:cNvSpPr txBox="1"/>
          <p:nvPr/>
        </p:nvSpPr>
        <p:spPr>
          <a:xfrm>
            <a:off x="688258" y="6519961"/>
            <a:ext cx="60948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0" dirty="0"/>
              <a:t>S Posen et al 2021 </a:t>
            </a:r>
            <a:r>
              <a:rPr lang="en-GB" sz="1400" noProof="0" dirty="0" err="1"/>
              <a:t>Supercond</a:t>
            </a:r>
            <a:r>
              <a:rPr lang="en-GB" sz="1400" noProof="0" dirty="0"/>
              <a:t>. Sci. Technol. 34 025007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1F20CA5-B522-2BDC-7728-2006E5029767}"/>
              </a:ext>
            </a:extLst>
          </p:cNvPr>
          <p:cNvSpPr txBox="1"/>
          <p:nvPr/>
        </p:nvSpPr>
        <p:spPr>
          <a:xfrm>
            <a:off x="8869542" y="6550223"/>
            <a:ext cx="3322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noProof="0" dirty="0">
                <a:cs typeface="Times New Roman" panose="02020603050405020304" pitchFamily="18" charset="0"/>
              </a:rPr>
              <a:t>Conceptual design by P </a:t>
            </a:r>
            <a:r>
              <a:rPr lang="en-GB" sz="1400" noProof="0" dirty="0" err="1">
                <a:cs typeface="Times New Roman" panose="02020603050405020304" pitchFamily="18" charset="0"/>
              </a:rPr>
              <a:t>Avrakhov</a:t>
            </a:r>
            <a:r>
              <a:rPr lang="en-GB" sz="1400" noProof="0" dirty="0">
                <a:cs typeface="Times New Roman" panose="02020603050405020304" pitchFamily="18" charset="0"/>
              </a:rPr>
              <a:t> (FNAL)</a:t>
            </a:r>
          </a:p>
        </p:txBody>
      </p:sp>
      <p:pic>
        <p:nvPicPr>
          <p:cNvPr id="17" name="Picture 28">
            <a:extLst>
              <a:ext uri="{FF2B5EF4-FFF2-40B4-BE49-F238E27FC236}">
                <a16:creationId xmlns:a16="http://schemas.microsoft.com/office/drawing/2014/main" id="{7AAEFA09-0FE2-AC08-1AC6-816530ACF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042" y="3847886"/>
            <a:ext cx="1630796" cy="12711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A5A4E4-547B-8E4D-9F7B-0FEE1E9BBF08}"/>
              </a:ext>
            </a:extLst>
          </p:cNvPr>
          <p:cNvSpPr txBox="1"/>
          <p:nvPr/>
        </p:nvSpPr>
        <p:spPr>
          <a:xfrm>
            <a:off x="10383042" y="5235423"/>
            <a:ext cx="1630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noProof="0" dirty="0">
                <a:cs typeface="Helvetica" panose="020B0604020202020204" pitchFamily="34" charset="0"/>
              </a:rPr>
              <a:t>KEK-</a:t>
            </a:r>
            <a:r>
              <a:rPr lang="en-GB" noProof="0" dirty="0" err="1">
                <a:cs typeface="Helvetica" panose="020B0604020202020204" pitchFamily="34" charset="0"/>
              </a:rPr>
              <a:t>Jlab</a:t>
            </a:r>
            <a:r>
              <a:rPr lang="en-GB" noProof="0" dirty="0">
                <a:cs typeface="Helvetica" panose="020B0604020202020204" pitchFamily="34" charset="0"/>
              </a:rPr>
              <a:t>-FNAL funding secured.</a:t>
            </a:r>
            <a:endParaRPr lang="en-GB" dirty="0"/>
          </a:p>
        </p:txBody>
      </p:sp>
      <p:pic>
        <p:nvPicPr>
          <p:cNvPr id="3" name="SW-TW 01">
            <a:hlinkClick r:id="" action="ppaction://media"/>
            <a:extLst>
              <a:ext uri="{FF2B5EF4-FFF2-40B4-BE49-F238E27FC236}">
                <a16:creationId xmlns:a16="http://schemas.microsoft.com/office/drawing/2014/main" id="{694E858B-F092-4BB6-6E7D-8B62D7485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437" t="5091" r="4505" b="4423"/>
          <a:stretch/>
        </p:blipFill>
        <p:spPr>
          <a:xfrm>
            <a:off x="6222720" y="4416287"/>
            <a:ext cx="3845409" cy="1619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8EE73-FF7D-FF5C-BD23-9A2A03769970}"/>
              </a:ext>
            </a:extLst>
          </p:cNvPr>
          <p:cNvSpPr txBox="1"/>
          <p:nvPr/>
        </p:nvSpPr>
        <p:spPr>
          <a:xfrm>
            <a:off x="6050431" y="3840735"/>
            <a:ext cx="1289809" cy="523220"/>
          </a:xfrm>
          <a:prstGeom prst="rect">
            <a:avLst/>
          </a:prstGeom>
          <a:solidFill>
            <a:srgbClr val="00FD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Standing Wave </a:t>
            </a:r>
          </a:p>
          <a:p>
            <a:pPr algn="ctr"/>
            <a:r>
              <a:rPr lang="en-GB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9-cell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4CA20E-200F-11A4-4E95-BDD98622A103}"/>
              </a:ext>
            </a:extLst>
          </p:cNvPr>
          <p:cNvSpPr txBox="1"/>
          <p:nvPr/>
        </p:nvSpPr>
        <p:spPr>
          <a:xfrm>
            <a:off x="6021346" y="6146058"/>
            <a:ext cx="138280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Traveling Wave </a:t>
            </a:r>
          </a:p>
          <a:p>
            <a:pPr algn="ctr"/>
            <a:r>
              <a:rPr lang="en-GB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16-cell structure  </a:t>
            </a:r>
          </a:p>
        </p:txBody>
      </p:sp>
      <p:sp>
        <p:nvSpPr>
          <p:cNvPr id="11" name="テキスト ボックス 12">
            <a:extLst>
              <a:ext uri="{FF2B5EF4-FFF2-40B4-BE49-F238E27FC236}">
                <a16:creationId xmlns:a16="http://schemas.microsoft.com/office/drawing/2014/main" id="{3B7F40BB-6C71-586F-8CDA-0D822F90758F}"/>
              </a:ext>
            </a:extLst>
          </p:cNvPr>
          <p:cNvSpPr txBox="1"/>
          <p:nvPr/>
        </p:nvSpPr>
        <p:spPr>
          <a:xfrm>
            <a:off x="6548757" y="5072344"/>
            <a:ext cx="3305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1400" noProof="0" dirty="0">
                <a:solidFill>
                  <a:srgbClr val="FF0000"/>
                </a:solidFill>
              </a:rPr>
              <a:t>Increase Transit Time Factor (TTF) for HG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7C15331-DC77-9273-B84E-69FE46A6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74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2193-104A-9D63-EA72-4EC5E995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Technology Readiness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C7203-BF7F-1E9E-83A1-3761F9E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35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4BCC8-1E74-5974-3DB6-82EA3F2A38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7" r="4542" b="-2"/>
          <a:stretch/>
        </p:blipFill>
        <p:spPr>
          <a:xfrm>
            <a:off x="3922910" y="1473349"/>
            <a:ext cx="4871864" cy="5019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625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8F13B3-5C54-40FB-34C2-BA2FB3F2EE3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834506" y="1143000"/>
                <a:ext cx="5181600" cy="52133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000" b="1" noProof="0" dirty="0"/>
                  <a:t>TODAY:</a:t>
                </a:r>
              </a:p>
              <a:p>
                <a:pPr marL="342891" indent="-342891"/>
                <a:r>
                  <a:rPr lang="en-GB" sz="2000" b="0" noProof="0" dirty="0"/>
                  <a:t>Single-cell LHC bare cavity, no ports: </a:t>
                </a:r>
              </a:p>
              <a:p>
                <a:pPr marL="666883" lvl="1" indent="-34289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noProof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180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80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800" b="0" i="1" noProof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1800" b="0" i="1" noProof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800" i="1" noProof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800" b="0" i="1" noProof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8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GB" sz="1800" noProof="0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noProof="0" smtClean="0">
                            <a:latin typeface="Cambria Math" panose="02040503050406030204" pitchFamily="18" charset="0"/>
                          </a:rPr>
                          <m:t>acc</m:t>
                        </m:r>
                      </m:sub>
                    </m:sSub>
                    <m:r>
                      <a:rPr lang="en-GB" sz="180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800" b="0" i="1" noProof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~8.2</m:t>
                    </m:r>
                    <m:r>
                      <a:rPr lang="en-GB" sz="1800" i="1" noProof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noProof="0" smtClean="0">
                        <a:latin typeface="Cambria Math" panose="02040503050406030204" pitchFamily="18" charset="0"/>
                      </a:rPr>
                      <m:t>MV</m:t>
                    </m:r>
                    <m:r>
                      <a:rPr lang="en-GB" sz="1800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1800" noProof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GB" sz="1800" noProof="0" dirty="0"/>
              </a:p>
              <a:p>
                <a:endParaRPr lang="en-GB" sz="2000" noProof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8F13B3-5C54-40FB-34C2-BA2FB3F2EE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834506" y="1143000"/>
                <a:ext cx="5181600" cy="5213350"/>
              </a:xfrm>
              <a:blipFill>
                <a:blip r:embed="rId2"/>
                <a:stretch>
                  <a:fillRect l="-1176" t="-7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492B8AE-8363-B0B9-8452-D9767A63E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306" y="2176361"/>
            <a:ext cx="4184044" cy="4608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E06E2B-FABE-8C68-3B70-002D4E6A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400 MHz, 2-cell, Nb/Cu (thin film sputtering)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42EE6F35-6BFA-CC35-6AE3-4FDED04B989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263775" y="1142999"/>
                <a:ext cx="5755640" cy="5489473"/>
              </a:xfrm>
            </p:spPr>
            <p:txBody>
              <a:bodyPr>
                <a:normAutofit/>
              </a:bodyPr>
              <a:lstStyle/>
              <a:p>
                <a:pPr marL="217195" indent="0" algn="just">
                  <a:lnSpc>
                    <a:spcPct val="100000"/>
                  </a:lnSpc>
                  <a:spcAft>
                    <a:spcPts val="533"/>
                  </a:spcAft>
                  <a:buNone/>
                </a:pPr>
                <a:r>
                  <a:rPr lang="en-GB" sz="2000" b="1" noProof="0" dirty="0"/>
                  <a:t>SPECIFICATIONS:</a:t>
                </a:r>
              </a:p>
              <a:p>
                <a:pPr marL="457189" indent="-239994" algn="just">
                  <a:lnSpc>
                    <a:spcPct val="100000"/>
                  </a:lnSpc>
                  <a:spcAft>
                    <a:spcPts val="533"/>
                  </a:spcAft>
                  <a:buFont typeface="Arial" panose="020B0604020202020204" pitchFamily="34" charset="0"/>
                  <a:buChar char="•"/>
                </a:pPr>
                <a:r>
                  <a:rPr lang="en-GB" sz="2000" noProof="0" dirty="0"/>
                  <a:t>Bare cavity, VT (2-cell FCC shape with ports):</a:t>
                </a:r>
              </a:p>
              <a:p>
                <a:pPr marL="889178" lvl="1" indent="-239994" algn="just">
                  <a:lnSpc>
                    <a:spcPct val="100000"/>
                  </a:lnSpc>
                  <a:spcAft>
                    <a:spcPts val="533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noProof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2000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i="1" noProof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 noProof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3.3</m:t>
                    </m:r>
                    <m:r>
                      <a:rPr lang="en-GB" sz="2000" i="1" noProof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GB" sz="2000" noProof="0" dirty="0"/>
                  <a:t> at </a:t>
                </a:r>
                <a14:m>
                  <m:oMath xmlns:m="http://schemas.openxmlformats.org/officeDocument/2006/math">
                    <m:r>
                      <a:rPr lang="en-GB" sz="2000" i="1" noProof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13.2</m:t>
                    </m:r>
                    <m:r>
                      <a:rPr lang="en-GB" sz="2000" i="1" noProof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noProof="0">
                        <a:latin typeface="Cambria Math" panose="02040503050406030204" pitchFamily="18" charset="0"/>
                      </a:rPr>
                      <m:t>MV</m:t>
                    </m:r>
                    <m:r>
                      <a:rPr lang="en-GB" sz="2000" noProof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000" noProof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GB" sz="2000" noProof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noProof="0" dirty="0"/>
                  <a:t>for 2-cell 400 MHz Nb/Cu.</a:t>
                </a:r>
              </a:p>
              <a:p>
                <a:pPr marL="457189" indent="-239994" algn="just">
                  <a:lnSpc>
                    <a:spcPct val="100000"/>
                  </a:lnSpc>
                  <a:spcAft>
                    <a:spcPts val="533"/>
                  </a:spcAft>
                  <a:buFont typeface="Arial" panose="020B0604020202020204" pitchFamily="34" charset="0"/>
                  <a:buChar char="•"/>
                </a:pPr>
                <a:r>
                  <a:rPr lang="en-GB" sz="2000" noProof="0" dirty="0"/>
                  <a:t>Dressed cavity (with FPC, HOM) as HT: </a:t>
                </a:r>
              </a:p>
              <a:p>
                <a:pPr marL="781180" lvl="1" indent="-239994" algn="just">
                  <a:lnSpc>
                    <a:spcPct val="100000"/>
                  </a:lnSpc>
                  <a:spcAft>
                    <a:spcPts val="533"/>
                  </a:spcAft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noProof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2000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i="1" noProof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 noProof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3.</m:t>
                    </m:r>
                    <m:r>
                      <a:rPr lang="en-GB" sz="2000" i="1" noProof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000" i="1" noProof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GB" sz="2000" noProof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noProof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noProof="0">
                            <a:latin typeface="Cambria Math" panose="02040503050406030204" pitchFamily="18" charset="0"/>
                          </a:rPr>
                          <m:t>acc</m:t>
                        </m:r>
                      </m:sub>
                    </m:sSub>
                    <m:r>
                      <a:rPr lang="en-GB" sz="2000" i="1" noProof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 noProof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000" i="1" noProof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000" i="1" noProof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000" i="1" noProof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GB" sz="2000" i="1" noProof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noProof="0">
                        <a:latin typeface="Cambria Math" panose="02040503050406030204" pitchFamily="18" charset="0"/>
                      </a:rPr>
                      <m:t>MV</m:t>
                    </m:r>
                    <m:r>
                      <a:rPr lang="en-GB" sz="2000" noProof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000" noProof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GB" sz="2000" noProof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noProof="0" dirty="0"/>
              </a:p>
              <a:p>
                <a:pPr marL="445789" indent="-228594" algn="just">
                  <a:lnSpc>
                    <a:spcPct val="100000"/>
                  </a:lnSpc>
                  <a:spcAft>
                    <a:spcPts val="533"/>
                  </a:spcAft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chemeClr val="tx2"/>
                    </a:solidFill>
                  </a:rPr>
                  <a:t>Tested in CM (accelerator goals): </a:t>
                </a:r>
              </a:p>
              <a:p>
                <a:pPr marL="769781" lvl="1" indent="-228594" algn="just">
                  <a:lnSpc>
                    <a:spcPct val="10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noProof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2000" i="1" noProof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i="1" noProof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2.7</m:t>
                    </m:r>
                    <m:r>
                      <a:rPr lang="en-GB" sz="2000" i="1" noProof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0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GB" sz="2000" noProof="0" dirty="0">
                    <a:solidFill>
                      <a:schemeClr val="tx2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noProof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noProof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acc</m:t>
                        </m:r>
                      </m:sub>
                    </m:sSub>
                    <m:r>
                      <a:rPr lang="en-GB" sz="2000" i="1" noProof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GB" sz="200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000" i="1" noProof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00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GB" sz="2000" b="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MV</m:t>
                    </m:r>
                    <m:r>
                      <a:rPr lang="en-GB" sz="2000" b="0" i="0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000" b="0" i="0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GB" sz="2000" noProof="0" dirty="0">
                  <a:solidFill>
                    <a:schemeClr val="tx2"/>
                  </a:solidFill>
                </a:endParaRPr>
              </a:p>
              <a:p>
                <a:pPr marL="312581" indent="-228594" algn="just">
                  <a:spcAft>
                    <a:spcPts val="533"/>
                  </a:spcAft>
                </a:pPr>
                <a:endParaRPr lang="en-GB" sz="2400" dirty="0"/>
              </a:p>
              <a:p>
                <a:pPr marL="83987" indent="0" algn="ctr">
                  <a:spcAft>
                    <a:spcPts val="533"/>
                  </a:spcAft>
                  <a:buNone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Demonstration required by 2031.</a:t>
                </a:r>
                <a:endParaRPr lang="en-GB" sz="2400" b="1" noProof="0" dirty="0">
                  <a:solidFill>
                    <a:srgbClr val="FF0000"/>
                  </a:solidFill>
                </a:endParaRPr>
              </a:p>
              <a:p>
                <a:pPr marL="457189" indent="-239994" algn="just">
                  <a:lnSpc>
                    <a:spcPct val="100000"/>
                  </a:lnSpc>
                  <a:spcAft>
                    <a:spcPts val="533"/>
                  </a:spcAft>
                  <a:buFont typeface="Arial" panose="020B0604020202020204" pitchFamily="34" charset="0"/>
                  <a:buChar char="•"/>
                </a:pPr>
                <a:endParaRPr lang="en-GB" sz="700" noProof="0" dirty="0"/>
              </a:p>
              <a:p>
                <a:pPr marL="457189" indent="-239994" algn="just">
                  <a:lnSpc>
                    <a:spcPct val="100000"/>
                  </a:lnSpc>
                  <a:spcAft>
                    <a:spcPts val="533"/>
                  </a:spcAft>
                  <a:buFont typeface="Arial" panose="020B0604020202020204" pitchFamily="34" charset="0"/>
                  <a:buChar char="•"/>
                </a:pPr>
                <a:r>
                  <a:rPr lang="en-GB" sz="2000" noProof="0" dirty="0"/>
                  <a:t>Cavity manufacturing: </a:t>
                </a:r>
              </a:p>
              <a:p>
                <a:pPr marL="781180" lvl="1" indent="-239994" algn="just">
                  <a:spcAft>
                    <a:spcPts val="533"/>
                  </a:spcAft>
                  <a:buFont typeface="Wingdings" panose="05000000000000000000" pitchFamily="2" charset="2"/>
                  <a:buChar char="ü"/>
                </a:pPr>
                <a:r>
                  <a:rPr lang="en-GB" sz="2000" noProof="0" dirty="0"/>
                  <a:t>enhance copper substrates </a:t>
                </a:r>
                <a:r>
                  <a:rPr lang="en-GB" sz="2000" noProof="0" dirty="0">
                    <a:sym typeface="Wingdings" panose="05000000000000000000" pitchFamily="2" charset="2"/>
                  </a:rPr>
                  <a:t></a:t>
                </a:r>
                <a:r>
                  <a:rPr lang="en-GB" sz="2000" dirty="0">
                    <a:sym typeface="Wingdings" panose="05000000000000000000" pitchFamily="2" charset="2"/>
                  </a:rPr>
                  <a:t> </a:t>
                </a:r>
                <a:r>
                  <a:rPr lang="en-GB" sz="2000" noProof="0" dirty="0"/>
                  <a:t>seamless cavities using bulk machining and/or hydroforming technologies </a:t>
                </a:r>
                <a:r>
                  <a:rPr lang="en-GB" sz="2000" dirty="0">
                    <a:sym typeface="Wingdings" panose="05000000000000000000" pitchFamily="2" charset="2"/>
                  </a:rPr>
                  <a:t> Industrialise.</a:t>
                </a:r>
                <a:endParaRPr lang="en-GB" sz="2000" noProof="0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42EE6F35-6BFA-CC35-6AE3-4FDED04B98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63775" y="1142999"/>
                <a:ext cx="5755640" cy="5489473"/>
              </a:xfrm>
              <a:blipFill>
                <a:blip r:embed="rId4"/>
                <a:stretch>
                  <a:fillRect t="-555" r="-11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5-point Star 9">
            <a:extLst>
              <a:ext uri="{FF2B5EF4-FFF2-40B4-BE49-F238E27FC236}">
                <a16:creationId xmlns:a16="http://schemas.microsoft.com/office/drawing/2014/main" id="{CFEECF4E-8C8D-B0B4-7CBA-CC3679A6E8B8}"/>
              </a:ext>
            </a:extLst>
          </p:cNvPr>
          <p:cNvSpPr/>
          <p:nvPr/>
        </p:nvSpPr>
        <p:spPr>
          <a:xfrm>
            <a:off x="9260669" y="4375488"/>
            <a:ext cx="192021" cy="19202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A5C9FF-4EE4-C402-3E72-8DC9961F8A43}"/>
              </a:ext>
            </a:extLst>
          </p:cNvPr>
          <p:cNvSpPr/>
          <p:nvPr/>
        </p:nvSpPr>
        <p:spPr>
          <a:xfrm>
            <a:off x="8232393" y="4625274"/>
            <a:ext cx="260191" cy="23026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/>
          </a:p>
        </p:txBody>
      </p:sp>
      <p:sp>
        <p:nvSpPr>
          <p:cNvPr id="23" name="Rectangle: Rounded Corners 27">
            <a:extLst>
              <a:ext uri="{FF2B5EF4-FFF2-40B4-BE49-F238E27FC236}">
                <a16:creationId xmlns:a16="http://schemas.microsoft.com/office/drawing/2014/main" id="{E22C7253-6C71-FA92-10EE-2452987ABEAA}"/>
              </a:ext>
            </a:extLst>
          </p:cNvPr>
          <p:cNvSpPr/>
          <p:nvPr/>
        </p:nvSpPr>
        <p:spPr>
          <a:xfrm>
            <a:off x="418722" y="3332498"/>
            <a:ext cx="4584693" cy="7867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/>
          </a:p>
        </p:txBody>
      </p:sp>
      <p:pic>
        <p:nvPicPr>
          <p:cNvPr id="8" name="Picture 7" descr="A diagram of a machine">
            <a:extLst>
              <a:ext uri="{FF2B5EF4-FFF2-40B4-BE49-F238E27FC236}">
                <a16:creationId xmlns:a16="http://schemas.microsoft.com/office/drawing/2014/main" id="{58B4A529-C6D6-E799-9028-BFA3D977B3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333" t="24298" r="9417" b="11109"/>
          <a:stretch/>
        </p:blipFill>
        <p:spPr>
          <a:xfrm>
            <a:off x="10202290" y="3824144"/>
            <a:ext cx="1632520" cy="2349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6C5501-E850-A05E-6712-25AF0D5D6D74}"/>
              </a:ext>
            </a:extLst>
          </p:cNvPr>
          <p:cNvSpPr txBox="1"/>
          <p:nvPr/>
        </p:nvSpPr>
        <p:spPr>
          <a:xfrm>
            <a:off x="5152494" y="2760486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D02C3-FE25-ECC1-0706-FE30B6A7A51F}"/>
              </a:ext>
            </a:extLst>
          </p:cNvPr>
          <p:cNvSpPr txBox="1"/>
          <p:nvPr/>
        </p:nvSpPr>
        <p:spPr>
          <a:xfrm>
            <a:off x="2712631" y="2145881"/>
            <a:ext cx="2296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TRL5 </a:t>
            </a:r>
            <a:r>
              <a:rPr lang="en-GB" sz="12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pre-prototype in lab</a:t>
            </a:r>
            <a:endParaRPr lang="en-GB" sz="24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A30D0C-EE64-2521-0849-3C098A172E16}"/>
              </a:ext>
            </a:extLst>
          </p:cNvPr>
          <p:cNvSpPr txBox="1"/>
          <p:nvPr/>
        </p:nvSpPr>
        <p:spPr>
          <a:xfrm>
            <a:off x="5161488" y="3495050"/>
            <a:ext cx="897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TRL7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Prototype 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approved</a:t>
            </a:r>
            <a:endParaRPr lang="en-GB" sz="12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C6773A-A2B7-F4B4-D341-54346F3A75E0}"/>
              </a:ext>
            </a:extLst>
          </p:cNvPr>
          <p:cNvSpPr txBox="1"/>
          <p:nvPr/>
        </p:nvSpPr>
        <p:spPr>
          <a:xfrm>
            <a:off x="11353800" y="1579904"/>
            <a:ext cx="863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TRL4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Pre-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prototype</a:t>
            </a:r>
            <a:endParaRPr lang="en-GB" sz="12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5B490-E7D1-DA87-F145-8449CDAEEA87}"/>
              </a:ext>
            </a:extLst>
          </p:cNvPr>
          <p:cNvSpPr txBox="1"/>
          <p:nvPr/>
        </p:nvSpPr>
        <p:spPr>
          <a:xfrm>
            <a:off x="838199" y="6471924"/>
            <a:ext cx="5181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See Michael Benedikt (CERN) talk @ ESPPU2025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543F915-9A97-5D3D-5C22-D6D6CD455E2B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67C75-364E-499C-A23B-9D8F4013AD0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50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57C4F515-D657-BB77-3E76-D83CA1B4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93504" cy="635000"/>
          </a:xfrm>
        </p:spPr>
        <p:txBody>
          <a:bodyPr/>
          <a:lstStyle/>
          <a:p>
            <a:r>
              <a:rPr lang="en-GB" noProof="0" dirty="0"/>
              <a:t>Thin-Film Developments (Nb and Nb</a:t>
            </a:r>
            <a:r>
              <a:rPr lang="en-GB" baseline="-25000" noProof="0" dirty="0"/>
              <a:t>3</a:t>
            </a:r>
            <a:r>
              <a:rPr lang="en-GB" noProof="0" dirty="0"/>
              <a:t>Sn)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D89C-5F6C-1BB1-3D0E-11C1CCF11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089" y="1143000"/>
            <a:ext cx="6657787" cy="237868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b="1" noProof="0" dirty="0">
                <a:latin typeface="Arial"/>
                <a:cs typeface="Arial"/>
              </a:rPr>
              <a:t>High Q (understand mechanisms of spurious losses/residual resistance):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>
                <a:latin typeface="Arial"/>
                <a:cs typeface="Arial"/>
              </a:rPr>
              <a:t>Refine </a:t>
            </a:r>
            <a:r>
              <a:rPr lang="en-GB" sz="2000" b="1" noProof="0" dirty="0">
                <a:solidFill>
                  <a:srgbClr val="0070C0"/>
                </a:solidFill>
                <a:latin typeface="Arial"/>
                <a:cs typeface="Arial"/>
              </a:rPr>
              <a:t>substrate preparation </a:t>
            </a:r>
            <a:r>
              <a:rPr lang="en-GB" sz="2000" noProof="0" dirty="0">
                <a:latin typeface="Arial"/>
                <a:cs typeface="Arial"/>
              </a:rPr>
              <a:t>and </a:t>
            </a:r>
            <a:r>
              <a:rPr lang="en-GB" sz="2000" b="1" noProof="0" dirty="0">
                <a:solidFill>
                  <a:srgbClr val="0070C0"/>
                </a:solidFill>
                <a:latin typeface="Arial"/>
                <a:cs typeface="Arial"/>
              </a:rPr>
              <a:t>coating parameters</a:t>
            </a:r>
            <a:r>
              <a:rPr lang="en-GB" sz="2000" noProof="0" dirty="0">
                <a:latin typeface="Arial"/>
                <a:cs typeface="Arial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sz="2000" b="1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lang="en-GB" sz="2000" b="1" noProof="0" dirty="0" err="1">
                <a:solidFill>
                  <a:srgbClr val="0070C0"/>
                </a:solidFill>
                <a:latin typeface="Arial"/>
                <a:cs typeface="Arial"/>
              </a:rPr>
              <a:t>hermal</a:t>
            </a:r>
            <a:r>
              <a:rPr lang="en-GB" sz="2000" b="1" noProof="0" dirty="0">
                <a:solidFill>
                  <a:srgbClr val="0070C0"/>
                </a:solidFill>
                <a:latin typeface="Arial"/>
                <a:cs typeface="Arial"/>
              </a:rPr>
              <a:t> mapping </a:t>
            </a:r>
            <a:r>
              <a:rPr lang="en-GB" sz="2000" noProof="0" dirty="0">
                <a:latin typeface="Arial"/>
                <a:cs typeface="Arial"/>
              </a:rPr>
              <a:t>+ </a:t>
            </a:r>
            <a:r>
              <a:rPr lang="en-GB" sz="2000" b="1" noProof="0" dirty="0">
                <a:solidFill>
                  <a:srgbClr val="0070C0"/>
                </a:solidFill>
                <a:latin typeface="Arial"/>
                <a:cs typeface="Arial"/>
              </a:rPr>
              <a:t>optical inspection</a:t>
            </a:r>
            <a:r>
              <a:rPr lang="en-GB" sz="2000" noProof="0" dirty="0">
                <a:latin typeface="Arial"/>
                <a:cs typeface="Arial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sz="2000" b="1" dirty="0">
                <a:solidFill>
                  <a:srgbClr val="0070C0"/>
                </a:solidFill>
                <a:latin typeface="Arial"/>
                <a:cs typeface="Arial"/>
              </a:rPr>
              <a:t>F</a:t>
            </a:r>
            <a:r>
              <a:rPr lang="en-GB" sz="2000" b="1" noProof="0" dirty="0">
                <a:solidFill>
                  <a:srgbClr val="0070C0"/>
                </a:solidFill>
                <a:latin typeface="Arial"/>
                <a:cs typeface="Arial"/>
              </a:rPr>
              <a:t>lux trapping </a:t>
            </a:r>
            <a:r>
              <a:rPr lang="en-GB" sz="2000" noProof="0" dirty="0">
                <a:latin typeface="Arial"/>
                <a:cs typeface="Arial"/>
              </a:rPr>
              <a:t>in different SRF structures.</a:t>
            </a:r>
            <a:endParaRPr lang="en-GB" sz="2000" dirty="0"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b="1" noProof="0" dirty="0">
                <a:latin typeface="Arial"/>
                <a:cs typeface="Arial"/>
              </a:rPr>
              <a:t>High field: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>
                <a:latin typeface="Arial"/>
                <a:cs typeface="Arial"/>
              </a:rPr>
              <a:t>Improving </a:t>
            </a:r>
            <a:r>
              <a:rPr lang="en-GB" sz="2000" b="1" noProof="0" dirty="0">
                <a:solidFill>
                  <a:srgbClr val="0070C0"/>
                </a:solidFill>
                <a:latin typeface="Arial"/>
                <a:cs typeface="Arial"/>
              </a:rPr>
              <a:t>cleanliness</a:t>
            </a:r>
            <a:r>
              <a:rPr lang="en-GB" sz="2000" noProof="0" dirty="0">
                <a:latin typeface="Arial"/>
                <a:cs typeface="Arial"/>
              </a:rPr>
              <a:t> chain, SRF </a:t>
            </a:r>
            <a:r>
              <a:rPr lang="en-GB" sz="2000" b="1" noProof="0" dirty="0">
                <a:solidFill>
                  <a:srgbClr val="0070C0"/>
                </a:solidFill>
                <a:latin typeface="Arial"/>
                <a:cs typeface="Arial"/>
              </a:rPr>
              <a:t>process infrastructure</a:t>
            </a:r>
            <a:r>
              <a:rPr lang="en-GB" sz="2000" noProof="0" dirty="0">
                <a:latin typeface="Arial"/>
                <a:cs typeface="Arial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>
                <a:latin typeface="Arial"/>
                <a:cs typeface="Arial"/>
              </a:rPr>
              <a:t>Moderate activity on bulk Nb and SIS structures.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b="1" noProof="0" dirty="0"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b="1" noProof="0" dirty="0"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b="1" noProof="0" dirty="0"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b="1" noProof="0" dirty="0"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b="1" noProof="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2000" b="1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2000" b="1" noProof="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2000" b="1" noProof="0" dirty="0"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noProof="0" dirty="0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CDA4D2-E516-316B-4E25-DF54EFEF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5</a:t>
            </a:fld>
            <a:endParaRPr lang="en-GB" dirty="0"/>
          </a:p>
        </p:txBody>
      </p:sp>
      <p:pic>
        <p:nvPicPr>
          <p:cNvPr id="4" name="Content Placeholder 19" descr="A picture containing text, plot, screenshot, line&#10;&#10;Description automatically generated">
            <a:extLst>
              <a:ext uri="{FF2B5EF4-FFF2-40B4-BE49-F238E27FC236}">
                <a16:creationId xmlns:a16="http://schemas.microsoft.com/office/drawing/2014/main" id="{CC626AB5-3324-EB26-835D-6D8A2316F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412" y="3753620"/>
            <a:ext cx="5084642" cy="30507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40050B4-0D6A-7F4B-E5C9-B7D44E6C645B}"/>
              </a:ext>
            </a:extLst>
          </p:cNvPr>
          <p:cNvGrpSpPr/>
          <p:nvPr/>
        </p:nvGrpSpPr>
        <p:grpSpPr>
          <a:xfrm>
            <a:off x="6559953" y="1364017"/>
            <a:ext cx="5659295" cy="1560644"/>
            <a:chOff x="6934265" y="3163704"/>
            <a:chExt cx="5224723" cy="1293764"/>
          </a:xfrm>
        </p:grpSpPr>
        <p:pic>
          <p:nvPicPr>
            <p:cNvPr id="5" name="unknown.jpg" descr="unknown.jpg">
              <a:extLst>
                <a:ext uri="{FF2B5EF4-FFF2-40B4-BE49-F238E27FC236}">
                  <a16:creationId xmlns:a16="http://schemas.microsoft.com/office/drawing/2014/main" id="{04405FA2-C705-2D62-8881-90963A271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620" b="39144"/>
            <a:stretch>
              <a:fillRect/>
            </a:stretch>
          </p:blipFill>
          <p:spPr>
            <a:xfrm>
              <a:off x="6934265" y="3243824"/>
              <a:ext cx="2590359" cy="9406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205568-EEB9-414E-59A8-257BFC8E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8629" y="3163704"/>
              <a:ext cx="2590359" cy="1293764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D5EC395-98E9-A117-AF38-81E7AE4C8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876" y="3586006"/>
            <a:ext cx="4640559" cy="28998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4305D42-BA03-2A42-BBCC-A9E19669E503}"/>
              </a:ext>
            </a:extLst>
          </p:cNvPr>
          <p:cNvSpPr txBox="1"/>
          <p:nvPr/>
        </p:nvSpPr>
        <p:spPr>
          <a:xfrm>
            <a:off x="292225" y="3411541"/>
            <a:ext cx="141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rgbClr val="FF0000"/>
                </a:solidFill>
              </a:rPr>
              <a:t>Rs Control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94DBBF-54F7-C5D2-0A93-536C6BE8316F}"/>
              </a:ext>
            </a:extLst>
          </p:cNvPr>
          <p:cNvSpPr txBox="1"/>
          <p:nvPr/>
        </p:nvSpPr>
        <p:spPr>
          <a:xfrm>
            <a:off x="6306871" y="1069732"/>
            <a:ext cx="20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rgbClr val="FF0000"/>
                </a:solidFill>
              </a:rPr>
              <a:t>Optical Bench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2DC6AA-1CBC-6196-B87D-B03611270E9A}"/>
              </a:ext>
            </a:extLst>
          </p:cNvPr>
          <p:cNvSpPr txBox="1"/>
          <p:nvPr/>
        </p:nvSpPr>
        <p:spPr>
          <a:xfrm>
            <a:off x="7808745" y="6550223"/>
            <a:ext cx="4410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W Venturini and S Zadeh (CERN), FCC Week, May 2025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300E8A-F490-EFB7-D94A-5B1D6EAEFD85}"/>
              </a:ext>
            </a:extLst>
          </p:cNvPr>
          <p:cNvSpPr/>
          <p:nvPr/>
        </p:nvSpPr>
        <p:spPr>
          <a:xfrm>
            <a:off x="6744773" y="3692459"/>
            <a:ext cx="34092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88B64C-0363-4BCF-E832-4700810E2650}"/>
              </a:ext>
            </a:extLst>
          </p:cNvPr>
          <p:cNvSpPr txBox="1"/>
          <p:nvPr/>
        </p:nvSpPr>
        <p:spPr>
          <a:xfrm>
            <a:off x="6559953" y="3152348"/>
            <a:ext cx="473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rgbClr val="FF0000"/>
                </a:solidFill>
              </a:rPr>
              <a:t>Thermoelectric Currents – flux trapping</a:t>
            </a:r>
          </a:p>
        </p:txBody>
      </p:sp>
    </p:spTree>
    <p:extLst>
      <p:ext uri="{BB962C8B-B14F-4D97-AF65-F5344CB8AC3E}">
        <p14:creationId xmlns:p14="http://schemas.microsoft.com/office/powerpoint/2010/main" val="147944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7BD8BB6D-4894-438C-8C7C-8A0A6797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noProof="0" dirty="0">
                <a:cs typeface="Calibri Light"/>
              </a:rPr>
              <a:t>Substrate Cavity Manufacturing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2A63F-4424-C28B-EE7E-26553469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6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BDC7E6-5FB9-DC89-303E-0D55EDB8B9AB}"/>
              </a:ext>
            </a:extLst>
          </p:cNvPr>
          <p:cNvGrpSpPr>
            <a:grpSpLocks noChangeAspect="1"/>
          </p:cNvGrpSpPr>
          <p:nvPr/>
        </p:nvGrpSpPr>
        <p:grpSpPr>
          <a:xfrm>
            <a:off x="8040042" y="2299145"/>
            <a:ext cx="4055795" cy="4198820"/>
            <a:chOff x="2872696" y="2775756"/>
            <a:chExt cx="3946252" cy="4082243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4DA79B2-5E16-D321-BBE0-C460ACA40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696" y="2775756"/>
              <a:ext cx="3946252" cy="191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group of copper pipes&#10;&#10;Description automatically generated">
              <a:extLst>
                <a:ext uri="{FF2B5EF4-FFF2-40B4-BE49-F238E27FC236}">
                  <a16:creationId xmlns:a16="http://schemas.microsoft.com/office/drawing/2014/main" id="{4DFC7E9B-1E36-9E21-F599-3A4FD828D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0683" y="4648350"/>
              <a:ext cx="3928265" cy="2209649"/>
            </a:xfrm>
            <a:prstGeom prst="rect">
              <a:avLst/>
            </a:prstGeom>
          </p:spPr>
        </p:pic>
      </p:grpSp>
      <p:pic>
        <p:nvPicPr>
          <p:cNvPr id="21" name="Picture 20" descr="A large round copper object on a metal surface&#10;&#10;Description automatically generated">
            <a:extLst>
              <a:ext uri="{FF2B5EF4-FFF2-40B4-BE49-F238E27FC236}">
                <a16:creationId xmlns:a16="http://schemas.microsoft.com/office/drawing/2014/main" id="{3AB463CB-975C-616C-7FAE-D7C247134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10807" r="-291" b="-737"/>
          <a:stretch/>
        </p:blipFill>
        <p:spPr bwMode="auto">
          <a:xfrm>
            <a:off x="108108" y="4100390"/>
            <a:ext cx="4045646" cy="273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F291FD-A506-D407-EA6A-9E9116E4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515" y="2335209"/>
            <a:ext cx="3716214" cy="41508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6CDAFB-97FE-7721-E436-A12D64FE0814}"/>
              </a:ext>
            </a:extLst>
          </p:cNvPr>
          <p:cNvSpPr txBox="1"/>
          <p:nvPr/>
        </p:nvSpPr>
        <p:spPr>
          <a:xfrm>
            <a:off x="4172240" y="6457890"/>
            <a:ext cx="609750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 noProof="0" dirty="0">
                <a:effectLst/>
                <a:ea typeface="Calibri" panose="020F0502020204030204" pitchFamily="34" charset="0"/>
                <a:cs typeface="Times New Roman"/>
              </a:rPr>
              <a:t>1.3 GHz </a:t>
            </a:r>
            <a:r>
              <a:rPr lang="en-GB" sz="2000" b="1" noProof="0" dirty="0">
                <a:ea typeface="Calibri" panose="020F0502020204030204" pitchFamily="34" charset="0"/>
                <a:cs typeface="Times New Roman"/>
              </a:rPr>
              <a:t>hydroforming</a:t>
            </a:r>
            <a:r>
              <a:rPr lang="en-GB" sz="2000" b="1" noProof="0" dirty="0">
                <a:cs typeface="Times New Roman"/>
              </a:rPr>
              <a:t> </a:t>
            </a:r>
            <a:r>
              <a:rPr lang="en-GB" sz="2000" noProof="0" dirty="0">
                <a:cs typeface="Times New Roman"/>
              </a:rPr>
              <a:t>(KEK Collaboration)</a:t>
            </a:r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22A1B53A-2BF1-2B18-67A9-97A889FCD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78" y="1746450"/>
            <a:ext cx="4045646" cy="2279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F06544-F130-A13C-0DC7-717850FB6EC5}"/>
              </a:ext>
            </a:extLst>
          </p:cNvPr>
          <p:cNvSpPr txBox="1"/>
          <p:nvPr/>
        </p:nvSpPr>
        <p:spPr>
          <a:xfrm>
            <a:off x="235977" y="1271448"/>
            <a:ext cx="3943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effectLst/>
                <a:ea typeface="Calibri" panose="020F0502020204030204" pitchFamily="34" charset="0"/>
              </a:rPr>
              <a:t>400 MHz </a:t>
            </a:r>
            <a:r>
              <a:rPr lang="en-GB" sz="2000" b="1" noProof="0" dirty="0">
                <a:effectLst/>
                <a:ea typeface="Calibri" panose="020F0502020204030204" pitchFamily="34" charset="0"/>
              </a:rPr>
              <a:t>Monoblock</a:t>
            </a:r>
            <a:r>
              <a:rPr lang="en-GB" sz="2000" noProof="0" dirty="0">
                <a:effectLst/>
                <a:ea typeface="Calibri" panose="020F0502020204030204" pitchFamily="34" charset="0"/>
              </a:rPr>
              <a:t> prototype</a:t>
            </a:r>
            <a:endParaRPr lang="en-GB" sz="2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A2C2E-3A7A-3FF3-8F4E-8EB745D8252F}"/>
              </a:ext>
            </a:extLst>
          </p:cNvPr>
          <p:cNvSpPr txBox="1"/>
          <p:nvPr/>
        </p:nvSpPr>
        <p:spPr>
          <a:xfrm>
            <a:off x="8792524" y="6523664"/>
            <a:ext cx="339947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400" noProof="0" dirty="0">
                <a:solidFill>
                  <a:srgbClr val="000000"/>
                </a:solidFill>
              </a:rPr>
              <a:t>M. </a:t>
            </a:r>
            <a:r>
              <a:rPr lang="en-GB" sz="1400" noProof="0" dirty="0" err="1">
                <a:solidFill>
                  <a:srgbClr val="000000"/>
                </a:solidFill>
              </a:rPr>
              <a:t>Garlasche</a:t>
            </a:r>
            <a:r>
              <a:rPr lang="en-GB" sz="1400" noProof="0" dirty="0">
                <a:solidFill>
                  <a:srgbClr val="000000"/>
                </a:solidFill>
              </a:rPr>
              <a:t>, S. Atieh, et. 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9125B1-E1B5-114A-09E3-EB1573393B27}"/>
              </a:ext>
            </a:extLst>
          </p:cNvPr>
          <p:cNvSpPr txBox="1"/>
          <p:nvPr/>
        </p:nvSpPr>
        <p:spPr>
          <a:xfrm>
            <a:off x="4746203" y="985054"/>
            <a:ext cx="610186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noProof="0" dirty="0">
                <a:latin typeface="Arial"/>
                <a:cs typeface="Arial"/>
              </a:rPr>
              <a:t>Explore </a:t>
            </a:r>
            <a:r>
              <a:rPr lang="en-GB" sz="1800" b="1" noProof="0" dirty="0">
                <a:latin typeface="Arial"/>
                <a:cs typeface="Arial"/>
              </a:rPr>
              <a:t>novel fabrication methods</a:t>
            </a:r>
            <a:r>
              <a:rPr lang="en-GB" sz="1800" noProof="0" dirty="0">
                <a:latin typeface="Arial"/>
                <a:cs typeface="Arial"/>
              </a:rPr>
              <a:t>: Bulk machining, Hydroforming, Electro-forming.</a:t>
            </a:r>
            <a:endParaRPr lang="en-GB" noProof="0" dirty="0">
              <a:latin typeface="Aptos" panose="02110004020202020204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noProof="0" dirty="0">
                <a:latin typeface="Arial"/>
                <a:cs typeface="Arial"/>
              </a:rPr>
              <a:t>Develop </a:t>
            </a:r>
            <a:r>
              <a:rPr lang="en-GB" sz="1800" b="1" noProof="0" dirty="0">
                <a:latin typeface="Arial"/>
                <a:cs typeface="Arial"/>
              </a:rPr>
              <a:t>non mechanical tuning.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noProof="0" dirty="0">
                <a:latin typeface="Arial"/>
                <a:cs typeface="Arial"/>
              </a:rPr>
              <a:t>Explore </a:t>
            </a:r>
            <a:r>
              <a:rPr lang="en-GB" sz="1800" b="1" noProof="0" dirty="0">
                <a:latin typeface="Arial"/>
                <a:cs typeface="Arial"/>
              </a:rPr>
              <a:t>novel cooling methods.</a:t>
            </a:r>
          </a:p>
        </p:txBody>
      </p:sp>
    </p:spTree>
    <p:extLst>
      <p:ext uri="{BB962C8B-B14F-4D97-AF65-F5344CB8AC3E}">
        <p14:creationId xmlns:p14="http://schemas.microsoft.com/office/powerpoint/2010/main" val="1645395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A963-4847-D170-183B-4F01DC5E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noProof="0" dirty="0"/>
              <a:t>400 MHz Demonstration - </a:t>
            </a:r>
            <a:r>
              <a:rPr lang="en-GB" sz="3600" u="sng" noProof="0" dirty="0"/>
              <a:t>Full-size Cryomodule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D898E-2400-0EBA-D085-43FA8A24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6" y="1198383"/>
            <a:ext cx="4917568" cy="1994083"/>
          </a:xfrm>
          <a:prstGeom prst="rect">
            <a:avLst/>
          </a:prstGeom>
        </p:spPr>
      </p:pic>
      <p:graphicFrame>
        <p:nvGraphicFramePr>
          <p:cNvPr id="9" name="Tableau 6">
            <a:extLst>
              <a:ext uri="{FF2B5EF4-FFF2-40B4-BE49-F238E27FC236}">
                <a16:creationId xmlns:a16="http://schemas.microsoft.com/office/drawing/2014/main" id="{EAE3B2C6-C2DB-CEE6-43FD-4BC578A74A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7079149"/>
              </p:ext>
            </p:extLst>
          </p:nvPr>
        </p:nvGraphicFramePr>
        <p:xfrm>
          <a:off x="8011517" y="1098990"/>
          <a:ext cx="4041215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917">
                  <a:extLst>
                    <a:ext uri="{9D8B030D-6E8A-4147-A177-3AD203B41FA5}">
                      <a16:colId xmlns:a16="http://schemas.microsoft.com/office/drawing/2014/main" val="2991369955"/>
                    </a:ext>
                  </a:extLst>
                </a:gridCol>
                <a:gridCol w="1659298">
                  <a:extLst>
                    <a:ext uri="{9D8B030D-6E8A-4147-A177-3AD203B41FA5}">
                      <a16:colId xmlns:a16="http://schemas.microsoft.com/office/drawing/2014/main" val="3844141768"/>
                    </a:ext>
                  </a:extLst>
                </a:gridCol>
              </a:tblGrid>
              <a:tr h="4823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Parameter (machine installed)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noProof="0" dirty="0"/>
                        <a:t>Value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58143981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 cryomodules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63428871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2-cell </a:t>
                      </a:r>
                      <a:r>
                        <a:rPr lang="en-GB" sz="140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/CM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98273381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 length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11 m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23249704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frequency (MHz)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400.79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88634240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Cavity voltage (MV)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7.95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68360056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Cavity gradient </a:t>
                      </a:r>
                      <a:r>
                        <a:rPr lang="en-GB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Eacc</a:t>
                      </a: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(MV/m)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10.6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88661904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Qo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2.7E+09 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364100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Dyn. HL (CW)/cavity at 4.5 K</a:t>
                      </a:r>
                      <a:endParaRPr lang="en-GB" sz="1400" b="0" i="0" u="none" strike="noStrike" kern="1200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129 W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13671486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Stat. HL/CM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197 W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38213908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Environ. Magnetic field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 5 </a:t>
                      </a:r>
                      <a:r>
                        <a:rPr lang="en-GB" sz="1400" noProof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mG</a:t>
                      </a:r>
                      <a:endParaRPr lang="en-GB" sz="14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71140295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power (kW, CW)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380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30736047"/>
                  </a:ext>
                </a:extLst>
              </a:tr>
              <a:tr h="2792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</a:t>
                      </a:r>
                      <a:r>
                        <a:rPr lang="en-GB" sz="1400" baseline="-250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 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(optimum coupling)</a:t>
                      </a:r>
                      <a:endParaRPr lang="en-GB" sz="1400" baseline="-25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9.2E+05</a:t>
                      </a:r>
                      <a:endParaRPr lang="en-GB" sz="1400" b="0" i="0" u="none" strike="noStrike" kern="1200" baseline="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24024740"/>
                  </a:ext>
                </a:extLst>
              </a:tr>
              <a:tr h="692395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 power per CM: Z</a:t>
                      </a:r>
                    </a:p>
                    <a:p>
                      <a:r>
                        <a:rPr lang="en-GB" sz="14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W/</a:t>
                      </a:r>
                      <a:r>
                        <a:rPr lang="en-GB" sz="14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H/ttbar)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noProof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63.2 kW</a:t>
                      </a:r>
                    </a:p>
                    <a:p>
                      <a:pPr algn="ctr"/>
                      <a:r>
                        <a:rPr lang="en-GB" sz="1400" b="0" i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(coax. Extractor for 15/20 kW peak!)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831429"/>
                  </a:ext>
                </a:extLst>
              </a:tr>
            </a:tbl>
          </a:graphicData>
        </a:graphic>
      </p:graphicFrame>
      <p:pic>
        <p:nvPicPr>
          <p:cNvPr id="11" name="Picture 10" descr="A blue and orange machine&#10;&#10;Description automatically generated with medium confidence">
            <a:extLst>
              <a:ext uri="{FF2B5EF4-FFF2-40B4-BE49-F238E27FC236}">
                <a16:creationId xmlns:a16="http://schemas.microsoft.com/office/drawing/2014/main" id="{07BCD680-6F1D-60A8-322F-20F372F4B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2" r="34914" b="33684"/>
          <a:stretch/>
        </p:blipFill>
        <p:spPr>
          <a:xfrm>
            <a:off x="1686468" y="3791094"/>
            <a:ext cx="1483797" cy="1027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D05435-7889-44FC-0AA1-48581D2B6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68" y="3791095"/>
            <a:ext cx="1600987" cy="102724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BA95DD-E3CC-4A9B-B929-162995BD4AFB}"/>
              </a:ext>
            </a:extLst>
          </p:cNvPr>
          <p:cNvSpPr txBox="1">
            <a:spLocks/>
          </p:cNvSpPr>
          <p:nvPr/>
        </p:nvSpPr>
        <p:spPr>
          <a:xfrm>
            <a:off x="352580" y="3322524"/>
            <a:ext cx="6268689" cy="410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noProof="0" dirty="0">
                <a:solidFill>
                  <a:srgbClr val="0070C0"/>
                </a:solidFill>
              </a:rPr>
              <a:t>Items to be designed, built and qualified (non exhaustive list!)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2DD5AF-1298-91BA-01DA-CAEC82B0837A}"/>
              </a:ext>
            </a:extLst>
          </p:cNvPr>
          <p:cNvSpPr txBox="1">
            <a:spLocks/>
          </p:cNvSpPr>
          <p:nvPr/>
        </p:nvSpPr>
        <p:spPr>
          <a:xfrm>
            <a:off x="290687" y="5034500"/>
            <a:ext cx="1108167" cy="4105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noProof="0" dirty="0">
                <a:solidFill>
                  <a:srgbClr val="0070C0"/>
                </a:solidFill>
              </a:rPr>
              <a:t>Cavity Nb sputtered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D4FD6E-7753-E5E5-DA6F-E0B5336B6C80}"/>
              </a:ext>
            </a:extLst>
          </p:cNvPr>
          <p:cNvSpPr txBox="1">
            <a:spLocks/>
          </p:cNvSpPr>
          <p:nvPr/>
        </p:nvSpPr>
        <p:spPr>
          <a:xfrm>
            <a:off x="1578703" y="5020911"/>
            <a:ext cx="1533795" cy="483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noProof="0" dirty="0">
                <a:solidFill>
                  <a:srgbClr val="0070C0"/>
                </a:solidFill>
              </a:rPr>
              <a:t>He tank (LHC design shown)/cavity </a:t>
            </a:r>
            <a:r>
              <a:rPr lang="en-GB" sz="1200" noProof="0" dirty="0" err="1">
                <a:solidFill>
                  <a:srgbClr val="0070C0"/>
                </a:solidFill>
              </a:rPr>
              <a:t>assy</a:t>
            </a:r>
            <a:endParaRPr lang="en-GB" sz="1200" noProof="0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DD1675-D257-81E2-D2B1-8C01C10D4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895" y="3740865"/>
            <a:ext cx="594307" cy="9662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EDDDFF-9650-4388-A09D-3A4B2A6415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1411" y="3993152"/>
            <a:ext cx="987631" cy="6616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7C13327-0CE5-9D6A-03FE-333194ECC38B}"/>
              </a:ext>
            </a:extLst>
          </p:cNvPr>
          <p:cNvSpPr txBox="1">
            <a:spLocks/>
          </p:cNvSpPr>
          <p:nvPr/>
        </p:nvSpPr>
        <p:spPr>
          <a:xfrm>
            <a:off x="6113716" y="5063782"/>
            <a:ext cx="2497184" cy="4105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noProof="0" dirty="0">
                <a:solidFill>
                  <a:srgbClr val="0070C0"/>
                </a:solidFill>
              </a:rPr>
              <a:t>HOMs, RF extraction lines (LHC/Crab designs shown)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E503F6-2CCF-69A8-5617-556138381615}"/>
              </a:ext>
            </a:extLst>
          </p:cNvPr>
          <p:cNvSpPr txBox="1">
            <a:spLocks/>
          </p:cNvSpPr>
          <p:nvPr/>
        </p:nvSpPr>
        <p:spPr>
          <a:xfrm>
            <a:off x="4784693" y="5063892"/>
            <a:ext cx="1533795" cy="483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noProof="0" dirty="0">
                <a:solidFill>
                  <a:srgbClr val="0070C0"/>
                </a:solidFill>
              </a:rPr>
              <a:t>FPC (with WG windows)</a:t>
            </a:r>
          </a:p>
        </p:txBody>
      </p:sp>
      <p:pic>
        <p:nvPicPr>
          <p:cNvPr id="5" name="Picture 4" descr="A blueprint of a machine&#10;&#10;Description automatically generated">
            <a:extLst>
              <a:ext uri="{FF2B5EF4-FFF2-40B4-BE49-F238E27FC236}">
                <a16:creationId xmlns:a16="http://schemas.microsoft.com/office/drawing/2014/main" id="{D1661B68-DE0B-F2A0-9D49-7BA0960F81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t="14070" r="28844" b="2830"/>
          <a:stretch/>
        </p:blipFill>
        <p:spPr>
          <a:xfrm>
            <a:off x="4613329" y="3688177"/>
            <a:ext cx="1596449" cy="130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EDF6A-9F2B-08D1-BCE2-8D93F1AB6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2349" y="3852711"/>
            <a:ext cx="1143811" cy="102724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C5859B-9CEC-C2D3-5396-B146EA32C334}"/>
              </a:ext>
            </a:extLst>
          </p:cNvPr>
          <p:cNvSpPr txBox="1">
            <a:spLocks/>
          </p:cNvSpPr>
          <p:nvPr/>
        </p:nvSpPr>
        <p:spPr>
          <a:xfrm>
            <a:off x="3389958" y="5078212"/>
            <a:ext cx="1255895" cy="483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noProof="0" dirty="0">
                <a:solidFill>
                  <a:srgbClr val="0070C0"/>
                </a:solidFill>
              </a:rPr>
              <a:t>Tuning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74B8C-0C82-F9B4-6E7C-B6585D6C6B44}"/>
              </a:ext>
            </a:extLst>
          </p:cNvPr>
          <p:cNvSpPr txBox="1"/>
          <p:nvPr/>
        </p:nvSpPr>
        <p:spPr>
          <a:xfrm>
            <a:off x="9028634" y="6547266"/>
            <a:ext cx="316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V Parma (CERN), FCC Week, May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53EC9-DC7D-89B0-3A23-FBAAA170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7C75-364E-499C-A23B-9D8F4013AD05}" type="slidenum">
              <a:rPr lang="en-GB" smtClean="0"/>
              <a:t>7</a:t>
            </a:fld>
            <a:endParaRPr lang="en-GB"/>
          </a:p>
        </p:txBody>
      </p:sp>
      <p:pic>
        <p:nvPicPr>
          <p:cNvPr id="10" name="Picture 9" descr="A graph of a graph showing a number of numbers and a line&#10;&#10;AI-generated content may be incorrect.">
            <a:extLst>
              <a:ext uri="{FF2B5EF4-FFF2-40B4-BE49-F238E27FC236}">
                <a16:creationId xmlns:a16="http://schemas.microsoft.com/office/drawing/2014/main" id="{FC4BE89B-A94B-7A49-A0FB-3B0E4E99B3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9983" y="1335513"/>
            <a:ext cx="2781565" cy="1739996"/>
          </a:xfrm>
          <a:prstGeom prst="rect">
            <a:avLst/>
          </a:prstGeom>
        </p:spPr>
      </p:pic>
      <p:pic>
        <p:nvPicPr>
          <p:cNvPr id="19" name="Picture 18" descr="A diagram of a mechanical device&#10;&#10;AI-generated content may be incorrect.">
            <a:extLst>
              <a:ext uri="{FF2B5EF4-FFF2-40B4-BE49-F238E27FC236}">
                <a16:creationId xmlns:a16="http://schemas.microsoft.com/office/drawing/2014/main" id="{34480095-8E7B-F825-3BC8-239E994FE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3447"/>
          <a:stretch/>
        </p:blipFill>
        <p:spPr>
          <a:xfrm>
            <a:off x="1247125" y="5620257"/>
            <a:ext cx="5541560" cy="10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1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61FE8-EB33-7313-1E5B-D1EC71E2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800 MHz, 6-cell, Bulk-Nb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A4114-2056-B1F1-22F3-4F88A95EC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6120" y="1143000"/>
            <a:ext cx="5181600" cy="1945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/>
              <a:t>TODAY:</a:t>
            </a:r>
          </a:p>
          <a:p>
            <a:pPr marL="355600" indent="-355600"/>
            <a:r>
              <a:rPr lang="en-GB" sz="2400" b="1" noProof="0" dirty="0"/>
              <a:t>5-cell</a:t>
            </a:r>
            <a:r>
              <a:rPr lang="en-GB" sz="2400" b="0" noProof="0" dirty="0"/>
              <a:t> prototype w/o ports, built by JLAB: 3 x 10</a:t>
            </a:r>
            <a:r>
              <a:rPr lang="en-GB" sz="2400" b="0" baseline="30000" noProof="0" dirty="0"/>
              <a:t>10</a:t>
            </a:r>
            <a:r>
              <a:rPr lang="en-GB" sz="2400" b="0" noProof="0" dirty="0"/>
              <a:t>, ~30 MV/m in VT.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noProof="0" dirty="0"/>
              <a:t>JLAB shape (all cells the same)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91090-2F15-7F60-C534-13BBF84F1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158" y="1136511"/>
            <a:ext cx="5181600" cy="5213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/>
              <a:t>SPECIFICATIONS: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noProof="0" dirty="0"/>
              <a:t>6-cell</a:t>
            </a:r>
            <a:r>
              <a:rPr lang="en-GB" sz="2400" b="0" noProof="0" dirty="0"/>
              <a:t> (FCC shape) prototype with ports: 3.8 x 10</a:t>
            </a:r>
            <a:r>
              <a:rPr lang="en-GB" sz="2400" b="0" baseline="30000" noProof="0" dirty="0"/>
              <a:t>10</a:t>
            </a:r>
            <a:r>
              <a:rPr lang="en-GB" sz="2400" b="0" noProof="0" dirty="0"/>
              <a:t>, ~25 MV/m </a:t>
            </a:r>
            <a:r>
              <a:rPr lang="en-GB" sz="2400" noProof="0" dirty="0"/>
              <a:t>in VT.</a:t>
            </a:r>
            <a:endParaRPr lang="en-GB" sz="2400" b="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noProof="0" dirty="0"/>
              <a:t>Tested in HT with FPC and HOMCs with 3.5 x 10</a:t>
            </a:r>
            <a:r>
              <a:rPr lang="en-GB" sz="2400" b="0" baseline="30000" noProof="0" dirty="0"/>
              <a:t>10</a:t>
            </a:r>
            <a:r>
              <a:rPr lang="en-GB" sz="2400" b="0" noProof="0" dirty="0"/>
              <a:t>, 22.5 MV/m</a:t>
            </a:r>
            <a:r>
              <a:rPr lang="en-GB" sz="2400" noProof="0" dirty="0"/>
              <a:t>. </a:t>
            </a:r>
            <a:endParaRPr lang="en-GB" sz="2400" b="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noProof="0" dirty="0"/>
              <a:t>Tested in CM with 3 x 10</a:t>
            </a:r>
            <a:r>
              <a:rPr lang="en-GB" sz="2400" b="0" baseline="30000" noProof="0" dirty="0"/>
              <a:t>10</a:t>
            </a:r>
            <a:r>
              <a:rPr lang="en-GB" sz="2400" dirty="0"/>
              <a:t>,</a:t>
            </a:r>
            <a:r>
              <a:rPr lang="en-GB" sz="2400" b="0" noProof="0" dirty="0"/>
              <a:t> 20.25 MV/m</a:t>
            </a:r>
            <a:r>
              <a:rPr lang="en-GB" sz="2400" noProof="0" dirty="0"/>
              <a:t>.</a:t>
            </a:r>
          </a:p>
          <a:p>
            <a:pPr marL="0" indent="0" algn="ctr">
              <a:buNone/>
            </a:pPr>
            <a:endParaRPr lang="en-GB" sz="1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2400" b="1" dirty="0">
                <a:solidFill>
                  <a:srgbClr val="FF0000"/>
                </a:solidFill>
              </a:rPr>
              <a:t>Demonstration required by 2031.</a:t>
            </a:r>
            <a:endParaRPr lang="en-GB" sz="2400" b="1" noProof="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400" b="0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AB479-32AC-4508-C2A0-393C9448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noProof="0" smtClean="0"/>
              <a:pPr/>
              <a:t>8</a:t>
            </a:fld>
            <a:endParaRPr lang="en-GB" noProof="0" dirty="0"/>
          </a:p>
        </p:txBody>
      </p:sp>
      <p:pic>
        <p:nvPicPr>
          <p:cNvPr id="8" name="Picture 7" descr="A blue object with black lines&#10;&#10;Description automatically generated">
            <a:extLst>
              <a:ext uri="{FF2B5EF4-FFF2-40B4-BE49-F238E27FC236}">
                <a16:creationId xmlns:a16="http://schemas.microsoft.com/office/drawing/2014/main" id="{DBBFAB8C-01EB-CBF2-F1C7-A544D265D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978" y="4456527"/>
            <a:ext cx="3423461" cy="728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655ED-4A32-7814-9DBB-5518144B317C}"/>
              </a:ext>
            </a:extLst>
          </p:cNvPr>
          <p:cNvSpPr txBox="1"/>
          <p:nvPr/>
        </p:nvSpPr>
        <p:spPr>
          <a:xfrm>
            <a:off x="11307612" y="1902072"/>
            <a:ext cx="863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TRL4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Pre-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prototype</a:t>
            </a:r>
            <a:endParaRPr lang="en-GB" sz="12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67A14-2B97-DE13-E4EF-ADC53DEF41FA}"/>
              </a:ext>
            </a:extLst>
          </p:cNvPr>
          <p:cNvSpPr txBox="1"/>
          <p:nvPr/>
        </p:nvSpPr>
        <p:spPr>
          <a:xfrm>
            <a:off x="1161" y="1488546"/>
            <a:ext cx="1179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TRL5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Pre-prototype 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 lab</a:t>
            </a:r>
            <a:endParaRPr lang="en-GB" sz="12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F9410-1098-31D7-32E5-CDD76D99C1E6}"/>
              </a:ext>
            </a:extLst>
          </p:cNvPr>
          <p:cNvSpPr txBox="1"/>
          <p:nvPr/>
        </p:nvSpPr>
        <p:spPr>
          <a:xfrm>
            <a:off x="-2231" y="2447663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C1C0CA-ED5E-CA78-59DE-2961AD17314B}"/>
              </a:ext>
            </a:extLst>
          </p:cNvPr>
          <p:cNvSpPr txBox="1"/>
          <p:nvPr/>
        </p:nvSpPr>
        <p:spPr>
          <a:xfrm>
            <a:off x="13925" y="3139601"/>
            <a:ext cx="897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TRL7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Prototype </a:t>
            </a:r>
          </a:p>
          <a:p>
            <a:r>
              <a:rPr lang="en-GB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approved</a:t>
            </a:r>
            <a:endParaRPr lang="en-GB" sz="1200" b="1" noProof="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F4283F-FD74-9EDC-F5D2-1B2B91826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388" y="2909328"/>
            <a:ext cx="4744720" cy="3526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56042F-8C76-9B0E-5D41-B113D76D9F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851" b="50000"/>
          <a:stretch/>
        </p:blipFill>
        <p:spPr>
          <a:xfrm>
            <a:off x="9673719" y="4702432"/>
            <a:ext cx="2285228" cy="11487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C4D6B2-F7E2-2A30-DB8B-6ADFC37502C2}"/>
              </a:ext>
            </a:extLst>
          </p:cNvPr>
          <p:cNvSpPr txBox="1"/>
          <p:nvPr/>
        </p:nvSpPr>
        <p:spPr>
          <a:xfrm>
            <a:off x="7341999" y="6492874"/>
            <a:ext cx="4663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noProof="0" dirty="0"/>
              <a:t>F </a:t>
            </a:r>
            <a:r>
              <a:rPr lang="en-GB" sz="1400" noProof="0" dirty="0" err="1"/>
              <a:t>Marhauser</a:t>
            </a:r>
            <a:r>
              <a:rPr lang="en-GB" sz="1400" noProof="0" dirty="0"/>
              <a:t> (</a:t>
            </a:r>
            <a:r>
              <a:rPr lang="en-GB" sz="1400" noProof="0" dirty="0" err="1"/>
              <a:t>Jlab</a:t>
            </a:r>
            <a:r>
              <a:rPr lang="en-GB" sz="1400" noProof="0" dirty="0"/>
              <a:t>), IPAC18, THPAL146</a:t>
            </a:r>
          </a:p>
        </p:txBody>
      </p:sp>
      <p:pic>
        <p:nvPicPr>
          <p:cNvPr id="11" name="Picture 13" descr="A green machine with wheels&#10;&#10;AI-generated content may be incorrect.">
            <a:extLst>
              <a:ext uri="{FF2B5EF4-FFF2-40B4-BE49-F238E27FC236}">
                <a16:creationId xmlns:a16="http://schemas.microsoft.com/office/drawing/2014/main" id="{3A844131-0766-F9A3-4BB2-663E9C85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1" y="4653128"/>
            <a:ext cx="4380817" cy="214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28A8F017-6B43-E822-F50A-3F92C8E440C1}"/>
              </a:ext>
            </a:extLst>
          </p:cNvPr>
          <p:cNvSpPr/>
          <p:nvPr/>
        </p:nvSpPr>
        <p:spPr>
          <a:xfrm>
            <a:off x="10368483" y="3690231"/>
            <a:ext cx="134471" cy="133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45E8F-E909-ACBB-E3A2-E4050F014F1E}"/>
              </a:ext>
            </a:extLst>
          </p:cNvPr>
          <p:cNvSpPr txBox="1"/>
          <p:nvPr/>
        </p:nvSpPr>
        <p:spPr>
          <a:xfrm>
            <a:off x="10435718" y="3618331"/>
            <a:ext cx="484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FCC</a:t>
            </a:r>
          </a:p>
        </p:txBody>
      </p:sp>
      <p:sp>
        <p:nvSpPr>
          <p:cNvPr id="17" name="Rectangle: Rounded Corners 27">
            <a:extLst>
              <a:ext uri="{FF2B5EF4-FFF2-40B4-BE49-F238E27FC236}">
                <a16:creationId xmlns:a16="http://schemas.microsoft.com/office/drawing/2014/main" id="{27173F49-F085-1DD6-2164-2E18F18B109C}"/>
              </a:ext>
            </a:extLst>
          </p:cNvPr>
          <p:cNvSpPr/>
          <p:nvPr/>
        </p:nvSpPr>
        <p:spPr>
          <a:xfrm>
            <a:off x="1076388" y="3001873"/>
            <a:ext cx="4584693" cy="7867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36498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3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C1B66-687F-570D-720F-37AE16EBE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graph&#10;&#10;AI-generated content may be incorrect.">
            <a:extLst>
              <a:ext uri="{FF2B5EF4-FFF2-40B4-BE49-F238E27FC236}">
                <a16:creationId xmlns:a16="http://schemas.microsoft.com/office/drawing/2014/main" id="{647DF6D6-16C1-4C81-FC6B-A01A7EB68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895"/>
          <a:stretch/>
        </p:blipFill>
        <p:spPr>
          <a:xfrm>
            <a:off x="9043665" y="1894164"/>
            <a:ext cx="3021236" cy="1475971"/>
          </a:xfrm>
          <a:prstGeom prst="rect">
            <a:avLst/>
          </a:prstGeom>
        </p:spPr>
      </p:pic>
      <p:sp>
        <p:nvSpPr>
          <p:cNvPr id="13314" name="Titel 1">
            <a:extLst>
              <a:ext uri="{FF2B5EF4-FFF2-40B4-BE49-F238E27FC236}">
                <a16:creationId xmlns:a16="http://schemas.microsoft.com/office/drawing/2014/main" id="{A3DC7C07-96FE-D45C-FED7-2F10B8B2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6-cell 800 MHz Cavity</a:t>
            </a:r>
          </a:p>
        </p:txBody>
      </p:sp>
      <p:sp>
        <p:nvSpPr>
          <p:cNvPr id="37" name="Slide Number Placeholder 8">
            <a:extLst>
              <a:ext uri="{FF2B5EF4-FFF2-40B4-BE49-F238E27FC236}">
                <a16:creationId xmlns:a16="http://schemas.microsoft.com/office/drawing/2014/main" id="{C9F7B3F4-3014-693F-4D4A-F8CBBF51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noProof="0" smtClean="0"/>
              <a:pPr/>
              <a:t>9</a:t>
            </a:fld>
            <a:endParaRPr lang="en-GB" noProof="0" dirty="0"/>
          </a:p>
        </p:txBody>
      </p:sp>
      <p:pic>
        <p:nvPicPr>
          <p:cNvPr id="18" name="Picture 17" descr="A close-up of a silver object&#10;&#10;Description automatically generated">
            <a:extLst>
              <a:ext uri="{FF2B5EF4-FFF2-40B4-BE49-F238E27FC236}">
                <a16:creationId xmlns:a16="http://schemas.microsoft.com/office/drawing/2014/main" id="{F013C0B2-432D-95B5-56FD-615B27F1E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32644" r="10331" b="13335"/>
          <a:stretch/>
        </p:blipFill>
        <p:spPr>
          <a:xfrm>
            <a:off x="6444743" y="841346"/>
            <a:ext cx="2901128" cy="8841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2373434-BA72-0DA8-DF8B-DC9A2BF69ED1}"/>
              </a:ext>
            </a:extLst>
          </p:cNvPr>
          <p:cNvSpPr/>
          <p:nvPr/>
        </p:nvSpPr>
        <p:spPr>
          <a:xfrm>
            <a:off x="6733169" y="1748674"/>
            <a:ext cx="3037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 dirty="0"/>
              <a:t>112 cavities for Z, W and H booster</a:t>
            </a:r>
          </a:p>
          <a:p>
            <a:r>
              <a:rPr lang="en-GB" sz="1200" noProof="0" dirty="0"/>
              <a:t>408+336 additional cavities for ttbar operation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40518F-17E6-81F8-FE4A-180637A92490}"/>
              </a:ext>
            </a:extLst>
          </p:cNvPr>
          <p:cNvSpPr txBox="1"/>
          <p:nvPr/>
        </p:nvSpPr>
        <p:spPr>
          <a:xfrm>
            <a:off x="7054347" y="405652"/>
            <a:ext cx="1919037" cy="49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1200" noProof="0" dirty="0">
                <a:solidFill>
                  <a:schemeClr val="tx2"/>
                </a:solidFill>
              </a:rPr>
              <a:t>Courtesy Marco Chiodini</a:t>
            </a:r>
          </a:p>
        </p:txBody>
      </p:sp>
      <p:pic>
        <p:nvPicPr>
          <p:cNvPr id="29" name="Picture 28" descr="A metal object on a pallet&#10;&#10;Description automatically generated">
            <a:extLst>
              <a:ext uri="{FF2B5EF4-FFF2-40B4-BE49-F238E27FC236}">
                <a16:creationId xmlns:a16="http://schemas.microsoft.com/office/drawing/2014/main" id="{A7B2BB2B-DB5D-D055-3A17-9FE186842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741" y="5000499"/>
            <a:ext cx="2098606" cy="118009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53FBB2-2844-B31A-6CDE-961A21E39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741" y="3791301"/>
            <a:ext cx="2170081" cy="94574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177E9D3-A8D2-9C19-742C-E26F17BB2334}"/>
              </a:ext>
            </a:extLst>
          </p:cNvPr>
          <p:cNvSpPr txBox="1"/>
          <p:nvPr/>
        </p:nvSpPr>
        <p:spPr>
          <a:xfrm>
            <a:off x="627290" y="1111671"/>
            <a:ext cx="5885505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chemeClr val="tx2"/>
                </a:solidFill>
                <a:ea typeface="Verdana" panose="020B0604030504040204" pitchFamily="34" charset="0"/>
              </a:rPr>
              <a:t>Cavity shape: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6-cell 800 MHz cavity 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 in total 856 cavities for booster and </a:t>
            </a:r>
            <a:r>
              <a:rPr lang="en-GB" sz="2000" noProof="0" dirty="0" err="1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tt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-bar collider.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Asymmetric end-cell shape for better HOM damping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1 port for FPC, 4 ports for HOM couplers, 1 port for pick up antenna and 1 port for FRT.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chemeClr val="tx2"/>
                </a:solidFill>
                <a:ea typeface="Verdana" panose="020B0604030504040204" pitchFamily="34" charset="0"/>
              </a:rPr>
              <a:t>Material</a:t>
            </a:r>
            <a:r>
              <a:rPr lang="en-GB" sz="2400" noProof="0" dirty="0">
                <a:solidFill>
                  <a:schemeClr val="tx2"/>
                </a:solidFill>
                <a:ea typeface="Verdana" panose="020B0604030504040204" pitchFamily="34" charset="0"/>
              </a:rPr>
              <a:t>: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Bulk Nb with EP and doped RF surface.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Nb</a:t>
            </a:r>
            <a:r>
              <a:rPr lang="en-GB" sz="2000" baseline="-25000" noProof="0" dirty="0">
                <a:solidFill>
                  <a:schemeClr val="tx2"/>
                </a:solidFill>
                <a:ea typeface="Verdana" panose="020B0604030504040204" pitchFamily="34" charset="0"/>
              </a:rPr>
              <a:t>3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Sn coating as an option to operate at 4.5 K.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chemeClr val="tx2"/>
                </a:solidFill>
                <a:ea typeface="Verdana" panose="020B0604030504040204" pitchFamily="34" charset="0"/>
              </a:rPr>
              <a:t>Fabrication and R&amp;D program: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</a:rPr>
              <a:t>Fabrication of 10 single-cell cavities at CERN.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Collaboration with international partners to achieve required high Q</a:t>
            </a:r>
            <a:r>
              <a:rPr lang="en-GB" sz="2000" baseline="-25000" noProof="0" dirty="0">
                <a:solidFill>
                  <a:schemeClr val="tx2"/>
                </a:solidFill>
                <a:ea typeface="Verdana" panose="020B0604030504040204" pitchFamily="34" charset="0"/>
              </a:rPr>
              <a:t>0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: FNAL, </a:t>
            </a:r>
            <a:r>
              <a:rPr lang="en-GB" sz="2000" noProof="0" dirty="0" err="1">
                <a:solidFill>
                  <a:schemeClr val="tx2"/>
                </a:solidFill>
                <a:ea typeface="Verdana" panose="020B0604030504040204" pitchFamily="34" charset="0"/>
              </a:rPr>
              <a:t>IJCLab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 (</a:t>
            </a:r>
            <a:r>
              <a:rPr lang="en-GB" sz="2000" noProof="0" dirty="0" err="1">
                <a:solidFill>
                  <a:schemeClr val="tx2"/>
                </a:solidFill>
                <a:ea typeface="Verdana" panose="020B0604030504040204" pitchFamily="34" charset="0"/>
              </a:rPr>
              <a:t>LHeC</a:t>
            </a:r>
            <a:r>
              <a:rPr lang="en-GB" sz="2000" noProof="0" dirty="0">
                <a:solidFill>
                  <a:schemeClr val="tx2"/>
                </a:solidFill>
                <a:ea typeface="Verdana" panose="020B0604030504040204" pitchFamily="34" charset="0"/>
              </a:rPr>
              <a:t>/PERLE) and Cornell.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5474FF-E54A-2193-77C6-2008FF61D88E}"/>
              </a:ext>
            </a:extLst>
          </p:cNvPr>
          <p:cNvSpPr txBox="1"/>
          <p:nvPr/>
        </p:nvSpPr>
        <p:spPr>
          <a:xfrm>
            <a:off x="7078952" y="5780366"/>
            <a:ext cx="2266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noProof="0" dirty="0">
                <a:solidFill>
                  <a:schemeClr val="tx1"/>
                </a:solidFill>
              </a:rPr>
              <a:t>Deep drawing tests performed on copper sheets </a:t>
            </a:r>
            <a:endParaRPr lang="en-GB" sz="1200" noProof="0" dirty="0"/>
          </a:p>
        </p:txBody>
      </p:sp>
      <p:pic>
        <p:nvPicPr>
          <p:cNvPr id="61" name="Picture 60" descr="A copper bowl on a black stand&#10;&#10;AI-generated content may be incorrect.">
            <a:extLst>
              <a:ext uri="{FF2B5EF4-FFF2-40B4-BE49-F238E27FC236}">
                <a16:creationId xmlns:a16="http://schemas.microsoft.com/office/drawing/2014/main" id="{EC0451B2-032F-5177-5F0E-D2B1FD659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4710" y="4440230"/>
            <a:ext cx="2273598" cy="127850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F410776-0566-677B-1616-5C924F5034E9}"/>
              </a:ext>
            </a:extLst>
          </p:cNvPr>
          <p:cNvSpPr txBox="1"/>
          <p:nvPr/>
        </p:nvSpPr>
        <p:spPr>
          <a:xfrm>
            <a:off x="7108734" y="3894712"/>
            <a:ext cx="2273598" cy="490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1200" noProof="0" dirty="0">
                <a:solidFill>
                  <a:schemeClr val="tx2"/>
                </a:solidFill>
              </a:rPr>
              <a:t>Courtesy Laurent </a:t>
            </a:r>
            <a:r>
              <a:rPr lang="en-GB" sz="1200" noProof="0" dirty="0" err="1">
                <a:solidFill>
                  <a:schemeClr val="tx2"/>
                </a:solidFill>
              </a:rPr>
              <a:t>Prever-Loiri</a:t>
            </a:r>
            <a:endParaRPr lang="en-GB" sz="1200" noProof="0" dirty="0">
              <a:solidFill>
                <a:schemeClr val="tx2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750626-696D-0EAB-B44B-6C5E9CFF80CD}"/>
              </a:ext>
            </a:extLst>
          </p:cNvPr>
          <p:cNvSpPr txBox="1"/>
          <p:nvPr/>
        </p:nvSpPr>
        <p:spPr>
          <a:xfrm>
            <a:off x="9780201" y="6054949"/>
            <a:ext cx="2288416" cy="490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1200" noProof="0" dirty="0">
                <a:solidFill>
                  <a:schemeClr val="tx2"/>
                </a:solidFill>
              </a:rPr>
              <a:t>Courtesy F. </a:t>
            </a:r>
            <a:r>
              <a:rPr lang="en-GB" sz="1200" noProof="0" dirty="0" err="1">
                <a:solidFill>
                  <a:schemeClr val="tx2"/>
                </a:solidFill>
              </a:rPr>
              <a:t>Peauger</a:t>
            </a:r>
            <a:r>
              <a:rPr lang="en-GB" sz="1200" dirty="0">
                <a:solidFill>
                  <a:schemeClr val="tx2"/>
                </a:solidFill>
              </a:rPr>
              <a:t> </a:t>
            </a:r>
            <a:r>
              <a:rPr lang="en-GB" sz="1200" noProof="0" dirty="0">
                <a:solidFill>
                  <a:schemeClr val="tx2"/>
                </a:solidFill>
              </a:rPr>
              <a:t>(CERN)</a:t>
            </a:r>
          </a:p>
        </p:txBody>
      </p:sp>
    </p:spTree>
    <p:extLst>
      <p:ext uri="{BB962C8B-B14F-4D97-AF65-F5344CB8AC3E}">
        <p14:creationId xmlns:p14="http://schemas.microsoft.com/office/powerpoint/2010/main" val="39553821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soffi-HG2023" id="{94951DEE-ECE7-4029-AF4A-0025CCEAD35E}" vid="{AFC24109-2641-478F-9281-3104E45AA3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16554</TotalTime>
  <Words>4264</Words>
  <Application>Microsoft Office PowerPoint</Application>
  <PresentationFormat>Widescreen</PresentationFormat>
  <Paragraphs>838</Paragraphs>
  <Slides>35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ＭＳ Ｐゴシック</vt:lpstr>
      <vt:lpstr>Aptos</vt:lpstr>
      <vt:lpstr>Aptos Display</vt:lpstr>
      <vt:lpstr>Arial</vt:lpstr>
      <vt:lpstr>Arial Unicode MS</vt:lpstr>
      <vt:lpstr>Calibri</vt:lpstr>
      <vt:lpstr>Calibri Light</vt:lpstr>
      <vt:lpstr>Cambria Math</vt:lpstr>
      <vt:lpstr>Helvetica</vt:lpstr>
      <vt:lpstr>Times New Roman</vt:lpstr>
      <vt:lpstr>Verdana</vt:lpstr>
      <vt:lpstr>Wingdings</vt:lpstr>
      <vt:lpstr>Office Theme</vt:lpstr>
      <vt:lpstr>1_Tema di Office</vt:lpstr>
      <vt:lpstr>Superconducting RF</vt:lpstr>
      <vt:lpstr>Outline</vt:lpstr>
      <vt:lpstr>FCCee SRF Systems</vt:lpstr>
      <vt:lpstr>400 MHz, 2-cell, Nb/Cu (thin film sputtering)</vt:lpstr>
      <vt:lpstr>Thin-Film Developments (Nb and Nb3Sn)</vt:lpstr>
      <vt:lpstr>Substrate Cavity Manufacturing</vt:lpstr>
      <vt:lpstr>400 MHz Demonstration - Full-size Cryomodule</vt:lpstr>
      <vt:lpstr>800 MHz, 6-cell, Bulk-Nb</vt:lpstr>
      <vt:lpstr>6-cell 800 MHz Cavity</vt:lpstr>
      <vt:lpstr>ILC250 RF Requirements (incl. input to LC Vision)</vt:lpstr>
      <vt:lpstr>1.3 GHz, 9-cell, Bulk-Nb</vt:lpstr>
      <vt:lpstr>ITN 5-yr plan (FY2023～27) under MEXT/ATD </vt:lpstr>
      <vt:lpstr>Cavity Fabrication (1-cell and 9-cell)</vt:lpstr>
      <vt:lpstr>SRF Cavity Industrial Production Readiness</vt:lpstr>
      <vt:lpstr>Muon Collider RF Requirements</vt:lpstr>
      <vt:lpstr>MC SRF Specifications </vt:lpstr>
      <vt:lpstr>MC SRF R&amp;D Timescales (to be initiated)</vt:lpstr>
      <vt:lpstr>LHeC (ERL) SRF Requirements</vt:lpstr>
      <vt:lpstr>PERLE-LHeC 802 MHz SRF Cavity Development</vt:lpstr>
      <vt:lpstr>Innovate for Sustainable Accelerator Systems (iSAS)</vt:lpstr>
      <vt:lpstr>Bulk-Nb to Date (non-ESPP)</vt:lpstr>
      <vt:lpstr>Bulk-Nb Performance Developments</vt:lpstr>
      <vt:lpstr>Thin-Film Developments to Date</vt:lpstr>
      <vt:lpstr>Thin-films Challenges/Limitations</vt:lpstr>
      <vt:lpstr>European SRF Thin Film Roadmap</vt:lpstr>
      <vt:lpstr>Sustainability Priorities – Thin Films  </vt:lpstr>
      <vt:lpstr>Sustainability Priorities - FE-FRT  </vt:lpstr>
      <vt:lpstr>Outlook</vt:lpstr>
      <vt:lpstr>Acknowledgements</vt:lpstr>
      <vt:lpstr>Backup Slides</vt:lpstr>
      <vt:lpstr>The LDG RF Coordination Panel (RFCP)</vt:lpstr>
      <vt:lpstr>What is Global LC Vision?</vt:lpstr>
      <vt:lpstr>From Bulk Nb To Thin Films</vt:lpstr>
      <vt:lpstr>Future ILC Cavity Developments</vt:lpstr>
      <vt:lpstr>Technology Readiness Level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McIntosh, Peter (STFC,DL,AST)</dc:creator>
  <cp:lastModifiedBy>McIntosh, Peter (STFC,DL,AST)</cp:lastModifiedBy>
  <cp:revision>6</cp:revision>
  <dcterms:created xsi:type="dcterms:W3CDTF">2025-06-07T07:26:07Z</dcterms:created>
  <dcterms:modified xsi:type="dcterms:W3CDTF">2025-06-23T10:13:44Z</dcterms:modified>
</cp:coreProperties>
</file>