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71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23BDC-A8CD-43F7-B777-5ABC4999617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0ECEB-E781-435B-AA81-63E1CC38B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72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0ECEB-E781-435B-AA81-63E1CC38BAB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86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566E7-2AAD-72C6-E1AA-5F5605616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43B00-61A2-1A04-2A25-9C22FE60A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17898-84B5-A9A7-E7B3-7360E3A5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9EA9A-1864-C2DE-49AA-CD85EDA2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269BD-BD09-74CE-47B7-C7FDCE6C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42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FED1-E521-B4DF-9404-DD4047146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970F1-B256-3184-7104-A55D51AAA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98B0E-2D6F-456C-2670-170CA524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98710-4359-8B28-C33A-F0199E680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32C74-9E3C-7DA4-CCE1-6DAB6AC7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66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99109B-7851-FA60-649D-58F4C070E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20F62-D1A1-FACA-CC1E-703AFE889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79524-35CC-EA79-261F-D3EB1271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927BE-41A8-AFFD-1F00-801F4D81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8A89B-495E-8EA8-A83A-1108CE84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55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FD68-515E-7051-3D40-74B79601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27841-61F4-4ED0-C306-49B9BA724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83F3-3D36-AA04-23F0-E9BE8690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B59D5-9650-DF46-C006-41AFC6DD5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4911D-4DE3-4121-97CD-C3102623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56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7C15-DFD4-29B0-44B6-A5CFF99B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B17F0-EBB3-3151-F628-7735A3D9E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68FBE-D248-D8C9-C8D0-6BD8ABA4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26A22-728B-35E2-AF3A-94A5F719C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D4418-BDCF-28D6-9282-3A3DFA7F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7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0555C-C0DE-B1D4-7D17-DF7EFFC37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BE5D0-D80B-C968-96E8-83407464B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29AFD-4DCC-5C63-D53E-CCE227D73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CBE9F-13EE-3BC3-5048-2580B327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1FE7E-B502-ECD4-512B-37E6DC19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BE08A-8689-84F9-D486-AA3C972F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98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353F-8EFE-AAC8-CA0E-D09C4731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0A6C8-176F-F2D2-353F-2FBFBA52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B3E60-0014-F9DB-E6AF-4CC258E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BBBFC-DE22-1286-2D94-6D3956D27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1DFF7-AE28-8A0A-7BC7-9D64FA14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68C2E-B10E-B6BF-EAD6-F09BECA4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ACCD6-B11D-C257-870E-17DAD3D4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D3CF6-8CA4-703D-0240-CD308E5C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6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E912-573F-C110-1749-F8710FB9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8021F-CFC4-A090-1917-185DAF34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F3A8F-74D1-663B-9952-FE61A3AE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2D70B2-8D9A-4003-42ED-06E17895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D9ADF-F522-6076-4287-FE44FD0EB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45790-7292-8CE9-3FE6-C6084652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36D7F-1758-549B-5360-523B430F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56046-43F9-670A-2C8A-4F7C6AC87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888564" cy="1048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35457-72E7-24DC-E9D5-6EDC410491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105" y="1"/>
            <a:ext cx="2692894" cy="108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77B4-DD88-0DE5-81E6-42A36764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AB6D-506B-D06A-109F-434A4C1CA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F6B56-69A1-D0F8-6B64-146B7A550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66D9B-CCC0-A8AD-4892-CAEE4DF6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D1265-2E83-85BC-7323-9EFABDD0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0195B-E45F-0C12-1224-28F4DE2C7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7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591D-D3A9-EE7C-1050-43968C3A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F31039-2E09-B6DB-DADE-4722B7FA74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A362F-A811-C191-9673-C54E7D9B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DD440-34FF-3A95-10E5-C46CCA1C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ACFED-9998-087D-4D8B-7A817697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33E50-CF41-B03D-429D-142D9DFF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60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A1616-1E9B-4DAE-E74D-E3593ABA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A1B22-8494-381B-3867-A7F9CD624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4DA70-31C3-1840-416C-DAB9E6A54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EAC9C0-DDC2-4538-96F9-F9B3A039A208}" type="datetimeFigureOut">
              <a:rPr lang="en-GB" smtClean="0"/>
              <a:t>21/06/2025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E8E0A-5690-5649-3F28-24D5731A6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DCF5F-0939-B442-E16C-886A0D27B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1D65D0-0CE1-4AEF-A5F9-A4977E9069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18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fnal.gov/event/65159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4D32A-37B0-7FCF-5CDA-93BAB6E35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499F23F-34F2-3873-4042-B348A4B83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Immagine che contiene testo, schermata, logo, Carattere&#10;&#10;Descrizione generata automaticamente">
            <a:extLst>
              <a:ext uri="{FF2B5EF4-FFF2-40B4-BE49-F238E27FC236}">
                <a16:creationId xmlns:a16="http://schemas.microsoft.com/office/drawing/2014/main" id="{3C85681B-4351-ACEE-7F40-6EE3475B72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A06F54-8AA2-695D-3E71-4E31B039FAFA}"/>
              </a:ext>
            </a:extLst>
          </p:cNvPr>
          <p:cNvSpPr txBox="1"/>
          <p:nvPr/>
        </p:nvSpPr>
        <p:spPr>
          <a:xfrm>
            <a:off x="3665838" y="1122363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Lato Light" panose="020F0302020204030203" pitchFamily="34" charset="77"/>
              </a:rPr>
              <a:t>PARALLEL 2 </a:t>
            </a:r>
            <a:r>
              <a:rPr lang="it-IT" b="1" dirty="0">
                <a:solidFill>
                  <a:schemeClr val="bg1"/>
                </a:solidFill>
                <a:latin typeface="Lato Black" panose="020F0502020204030203" pitchFamily="34" charset="77"/>
              </a:rPr>
              <a:t>/  Accelerator Technologies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A1E599-217A-1A22-EBE1-D3742A4DE9CF}"/>
              </a:ext>
            </a:extLst>
          </p:cNvPr>
          <p:cNvSpPr txBox="1"/>
          <p:nvPr/>
        </p:nvSpPr>
        <p:spPr>
          <a:xfrm>
            <a:off x="646670" y="2717353"/>
            <a:ext cx="51427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Normal Conducting RF and</a:t>
            </a:r>
          </a:p>
          <a:p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Power Sources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5B5C3E-9E27-045B-01EB-06CE76D77327}"/>
              </a:ext>
            </a:extLst>
          </p:cNvPr>
          <p:cNvSpPr txBox="1"/>
          <p:nvPr/>
        </p:nvSpPr>
        <p:spPr>
          <a:xfrm>
            <a:off x="646670" y="4082693"/>
            <a:ext cx="463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Lato" panose="020F0502020204030203" pitchFamily="34" charset="77"/>
              </a:rPr>
              <a:t>Walter Wuensch (CERN)</a:t>
            </a:r>
          </a:p>
        </p:txBody>
      </p:sp>
    </p:spTree>
    <p:extLst>
      <p:ext uri="{BB962C8B-B14F-4D97-AF65-F5344CB8AC3E}">
        <p14:creationId xmlns:p14="http://schemas.microsoft.com/office/powerpoint/2010/main" val="71765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A489D-E668-B5E9-6EE3-365BF72CC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CFB976-42EC-C487-D39D-70E580F4322B}"/>
              </a:ext>
            </a:extLst>
          </p:cNvPr>
          <p:cNvSpPr txBox="1"/>
          <p:nvPr/>
        </p:nvSpPr>
        <p:spPr>
          <a:xfrm>
            <a:off x="3469378" y="69850"/>
            <a:ext cx="5367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Power Sources - </a:t>
            </a:r>
            <a:r>
              <a:rPr lang="en-US" sz="4000" dirty="0" err="1"/>
              <a:t>FCCee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EEFBC-22C4-B560-6441-DF3F0B4742E4}"/>
              </a:ext>
            </a:extLst>
          </p:cNvPr>
          <p:cNvSpPr txBox="1"/>
          <p:nvPr/>
        </p:nvSpPr>
        <p:spPr>
          <a:xfrm>
            <a:off x="73025" y="1097008"/>
            <a:ext cx="12045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Injector – 2 and 3 GHz, 80 MW, 3 and 5 µs, 100 Hz, 108 units. Similar to common 3 GHz tubes. Same power tubes exist but 40 MW is most common. Design, prototype-to-series remains to be carried out.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Main ring – Efficiency is a key parameter. For main ring Higgs stage, 100 MW RF required from 264 </a:t>
            </a:r>
            <a:r>
              <a:rPr lang="en-US" dirty="0" err="1"/>
              <a:t>klystron+cavity</a:t>
            </a:r>
            <a:r>
              <a:rPr lang="en-US" dirty="0"/>
              <a:t> units, 400 MHz CW. 380 kW, </a:t>
            </a:r>
            <a:r>
              <a:rPr lang="el-GR" dirty="0"/>
              <a:t>η</a:t>
            </a:r>
            <a:r>
              <a:rPr lang="en-US" dirty="0"/>
              <a:t> = 70% prototype exists (HL-LHC). Two-stage klystron design made for </a:t>
            </a:r>
            <a:r>
              <a:rPr lang="el-GR" dirty="0"/>
              <a:t>η</a:t>
            </a:r>
            <a:r>
              <a:rPr lang="en-US" dirty="0"/>
              <a:t> = 86%, similar to CLIC drive-beam and ILC klystrons. Concept for </a:t>
            </a:r>
            <a:r>
              <a:rPr lang="en-US" dirty="0" err="1"/>
              <a:t>Tristron</a:t>
            </a:r>
            <a:r>
              <a:rPr lang="en-US" dirty="0"/>
              <a:t>, </a:t>
            </a:r>
            <a:r>
              <a:rPr lang="el-GR" dirty="0"/>
              <a:t>η</a:t>
            </a:r>
            <a:r>
              <a:rPr lang="en-US" dirty="0"/>
              <a:t> = 93%, high over wider range of powers. Two-stage and </a:t>
            </a:r>
            <a:r>
              <a:rPr lang="en-US" dirty="0" err="1"/>
              <a:t>tristron</a:t>
            </a:r>
            <a:r>
              <a:rPr lang="en-US" dirty="0"/>
              <a:t> are more compact.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5F9A9-E868-1B28-1832-0C760DDFD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96" y="2807196"/>
            <a:ext cx="1893531" cy="40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F8A60E-016A-C201-1E43-E0471E2EE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/>
        </p:blipFill>
        <p:spPr>
          <a:xfrm>
            <a:off x="9327854" y="2992108"/>
            <a:ext cx="1674215" cy="3430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1DAD1C-C801-76D7-8B32-734A86838462}"/>
              </a:ext>
            </a:extLst>
          </p:cNvPr>
          <p:cNvSpPr txBox="1"/>
          <p:nvPr/>
        </p:nvSpPr>
        <p:spPr>
          <a:xfrm>
            <a:off x="9490973" y="3429000"/>
            <a:ext cx="11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Tristron</a:t>
            </a:r>
            <a:endParaRPr lang="en-US" dirty="0"/>
          </a:p>
          <a:p>
            <a:pPr algn="ctr"/>
            <a:r>
              <a:rPr lang="en-US" dirty="0"/>
              <a:t>(concept)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06AE3-8FA2-145E-9FA3-24B887921334}"/>
              </a:ext>
            </a:extLst>
          </p:cNvPr>
          <p:cNvSpPr txBox="1"/>
          <p:nvPr/>
        </p:nvSpPr>
        <p:spPr>
          <a:xfrm>
            <a:off x="6618022" y="3322924"/>
            <a:ext cx="2032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Two-stage klystron</a:t>
            </a:r>
          </a:p>
          <a:p>
            <a:pPr algn="ctr"/>
            <a:r>
              <a:rPr lang="en-US" dirty="0"/>
              <a:t>(design)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D9A1D-117E-8C93-0CFB-23838256AA59}"/>
              </a:ext>
            </a:extLst>
          </p:cNvPr>
          <p:cNvSpPr txBox="1"/>
          <p:nvPr/>
        </p:nvSpPr>
        <p:spPr>
          <a:xfrm>
            <a:off x="2701027" y="3114283"/>
            <a:ext cx="2133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HL-LHC</a:t>
            </a:r>
          </a:p>
          <a:p>
            <a:pPr algn="ctr"/>
            <a:r>
              <a:rPr lang="en-US" dirty="0"/>
              <a:t>(relevant prototype)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18D9A9-04FC-EA29-CC9C-48EE304F6B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/>
          <a:stretch/>
        </p:blipFill>
        <p:spPr>
          <a:xfrm>
            <a:off x="4889186" y="3114283"/>
            <a:ext cx="1674215" cy="343098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10CAA3A-8143-DBBA-4A4D-41441B1FE8E2}"/>
              </a:ext>
            </a:extLst>
          </p:cNvPr>
          <p:cNvSpPr/>
          <p:nvPr/>
        </p:nvSpPr>
        <p:spPr>
          <a:xfrm>
            <a:off x="3341836" y="4354912"/>
            <a:ext cx="1032811" cy="5789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41DF721-1609-1821-B503-897C4C90CBFA}"/>
              </a:ext>
            </a:extLst>
          </p:cNvPr>
          <p:cNvSpPr/>
          <p:nvPr/>
        </p:nvSpPr>
        <p:spPr>
          <a:xfrm>
            <a:off x="7634037" y="4354912"/>
            <a:ext cx="1032811" cy="5789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645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E84C5-40D2-006F-2E03-164A1210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00250-54CB-A18E-208B-56CAF426900D}"/>
              </a:ext>
            </a:extLst>
          </p:cNvPr>
          <p:cNvSpPr txBox="1"/>
          <p:nvPr/>
        </p:nvSpPr>
        <p:spPr>
          <a:xfrm>
            <a:off x="3620522" y="228600"/>
            <a:ext cx="4950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Power Sources - CLIC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5490B-8847-E95B-AAB5-A5733FE4D5F1}"/>
              </a:ext>
            </a:extLst>
          </p:cNvPr>
          <p:cNvSpPr txBox="1"/>
          <p:nvPr/>
        </p:nvSpPr>
        <p:spPr>
          <a:xfrm>
            <a:off x="51276" y="1255098"/>
            <a:ext cx="37465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Drive beam injector </a:t>
            </a:r>
            <a:r>
              <a:rPr lang="en-US" sz="2000" dirty="0"/>
              <a:t>– 1 GHz, 21 MW, 50 µs, </a:t>
            </a:r>
            <a:r>
              <a:rPr lang="el-GR" sz="2000" dirty="0"/>
              <a:t>η</a:t>
            </a:r>
            <a:r>
              <a:rPr lang="en-US" sz="2000" dirty="0"/>
              <a:t> = 71.5%, 100 Hz, 480 units. Prototype  exists. Design made for two-stage </a:t>
            </a:r>
            <a:r>
              <a:rPr lang="el-GR" sz="2000" dirty="0"/>
              <a:t>η</a:t>
            </a:r>
            <a:r>
              <a:rPr lang="en-US" sz="2000" dirty="0"/>
              <a:t> = 80 % klystron, synergetic with </a:t>
            </a:r>
            <a:r>
              <a:rPr lang="en-US" sz="2000" dirty="0" err="1"/>
              <a:t>FCCee</a:t>
            </a:r>
            <a:r>
              <a:rPr lang="en-US" sz="2000" dirty="0"/>
              <a:t> and ILC.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Two-beam</a:t>
            </a:r>
            <a:r>
              <a:rPr lang="en-US" sz="2000" dirty="0"/>
              <a:t> – 12 GHz, unique power source subject of extensive testing and demonstration in CTF, CTF2 and CTF3. The latter showed combination, a beam-based form of pulse compression, and two-beam deceleration/acceleration.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7A1EE-AAE2-D41B-5D8D-30B84270E2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1200" y="3559776"/>
            <a:ext cx="4389200" cy="318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machine with copper pipes&#10;&#10;AI-generated content may be incorrect.">
            <a:extLst>
              <a:ext uri="{FF2B5EF4-FFF2-40B4-BE49-F238E27FC236}">
                <a16:creationId xmlns:a16="http://schemas.microsoft.com/office/drawing/2014/main" id="{F2D99174-1C5A-DEFA-07EC-315E2E7AB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4008006"/>
            <a:ext cx="4009624" cy="2676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C8A6D-C899-A41B-642B-054E77DC9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5" r="24646"/>
          <a:stretch/>
        </p:blipFill>
        <p:spPr>
          <a:xfrm>
            <a:off x="5157988" y="870524"/>
            <a:ext cx="1948987" cy="2881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292A10-D9F3-B99D-ABC3-529A9CA02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86" y="882265"/>
            <a:ext cx="1484552" cy="28812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092163-3B36-D028-94C5-B1E582F20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809" y="1137166"/>
            <a:ext cx="2443720" cy="25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6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577802-DDBE-E919-5D4E-DDBCB9AF1A3C}"/>
              </a:ext>
            </a:extLst>
          </p:cNvPr>
          <p:cNvSpPr txBox="1"/>
          <p:nvPr/>
        </p:nvSpPr>
        <p:spPr>
          <a:xfrm>
            <a:off x="2205043" y="228600"/>
            <a:ext cx="716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Power Sources – ILC and LCF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EE05F-681A-60B7-3CAF-CD909E049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50" y="1440407"/>
            <a:ext cx="4883720" cy="3226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06F5E-5008-88A1-AC4F-EC009BCDDE29}"/>
              </a:ext>
            </a:extLst>
          </p:cNvPr>
          <p:cNvSpPr txBox="1"/>
          <p:nvPr/>
        </p:nvSpPr>
        <p:spPr>
          <a:xfrm>
            <a:off x="171450" y="1951097"/>
            <a:ext cx="3746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ILC baseline </a:t>
            </a:r>
            <a:r>
              <a:rPr lang="en-US" sz="2000" dirty="0"/>
              <a:t>– 1.3 GHz, 20 MW, </a:t>
            </a:r>
            <a:r>
              <a:rPr lang="el-GR" sz="2000" dirty="0"/>
              <a:t>η</a:t>
            </a:r>
            <a:r>
              <a:rPr lang="en-US" sz="2000" dirty="0"/>
              <a:t> = 70 %. 750 units. Similar to </a:t>
            </a:r>
            <a:r>
              <a:rPr lang="en-US" sz="2000" dirty="0" err="1"/>
              <a:t>EuropeanXFEL</a:t>
            </a:r>
            <a:r>
              <a:rPr lang="en-US" sz="2000" dirty="0"/>
              <a:t> tube.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LCF two-stage design</a:t>
            </a:r>
            <a:r>
              <a:rPr lang="en-US" sz="2000" dirty="0"/>
              <a:t> – Same technology as CLIC drive beam and </a:t>
            </a:r>
            <a:r>
              <a:rPr lang="en-US" sz="2000" dirty="0" err="1"/>
              <a:t>FCCee</a:t>
            </a:r>
            <a:r>
              <a:rPr lang="en-US" sz="2000" dirty="0"/>
              <a:t> intermediate version. 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DE939-9281-4B25-0F4E-49B07151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559" y="4197866"/>
            <a:ext cx="2443720" cy="2500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3DCDC-A25F-21F0-E10E-BC9CBED38D98}"/>
              </a:ext>
            </a:extLst>
          </p:cNvPr>
          <p:cNvSpPr txBox="1"/>
          <p:nvPr/>
        </p:nvSpPr>
        <p:spPr>
          <a:xfrm>
            <a:off x="7031146" y="5543168"/>
            <a:ext cx="263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 drive-beam  similar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86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C9E7F-4415-BE33-06F8-805664985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89B3C1-FDF2-C0B4-6B96-2F473E623FCF}"/>
              </a:ext>
            </a:extLst>
          </p:cNvPr>
          <p:cNvSpPr txBox="1"/>
          <p:nvPr/>
        </p:nvSpPr>
        <p:spPr>
          <a:xfrm>
            <a:off x="2624258" y="228600"/>
            <a:ext cx="6943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Power Sources – Muon collider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E1982-36D2-263A-31D1-98EC2B05E1E1}"/>
              </a:ext>
            </a:extLst>
          </p:cNvPr>
          <p:cNvSpPr txBox="1"/>
          <p:nvPr/>
        </p:nvSpPr>
        <p:spPr>
          <a:xfrm>
            <a:off x="304800" y="1428750"/>
            <a:ext cx="42481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Muon capture – High peak power, 24 MW pulsed klystron for 352 and 704 MHz systems. Further power sources needed for other frequencies.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Rings – Basically 1.3 GHz ILC powering system. Pulsed.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Many aspects still need to be studied and hardware specifications produced.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DEF1D-C284-BFDF-B975-6D2EB53B1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88" y="1898465"/>
            <a:ext cx="5673124" cy="32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0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41A05-7488-4F4C-0A2D-246F27059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747DAF-C7C2-1ADE-4B38-C2D527CCD153}"/>
              </a:ext>
            </a:extLst>
          </p:cNvPr>
          <p:cNvSpPr txBox="1"/>
          <p:nvPr/>
        </p:nvSpPr>
        <p:spPr>
          <a:xfrm>
            <a:off x="2140572" y="228600"/>
            <a:ext cx="6958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Power Sources – General comments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2B61C-861F-5D4B-36C0-326F900401C5}"/>
              </a:ext>
            </a:extLst>
          </p:cNvPr>
          <p:cNvSpPr txBox="1"/>
          <p:nvPr/>
        </p:nvSpPr>
        <p:spPr>
          <a:xfrm>
            <a:off x="266700" y="1657350"/>
            <a:ext cx="11823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Power sources are a key technology for ALL proposed future projects.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European laboratories have depended on a limited industrial supplier base of 3 companies (only 1 European).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Large number of units required for all projects, well beyond current capacity of suppliers.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High-power vacuum tubes have a very limited range of applications making a very irregular market.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Limited accelerator laboratory capability to design and fabricate (SLAC) even prototype devices in contrast to superconducting magnets.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Critical situation.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34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A2C6EC-1AFF-39A9-2BAA-6E3236193C5C}"/>
              </a:ext>
            </a:extLst>
          </p:cNvPr>
          <p:cNvSpPr txBox="1"/>
          <p:nvPr/>
        </p:nvSpPr>
        <p:spPr>
          <a:xfrm>
            <a:off x="2237924" y="2552700"/>
            <a:ext cx="7716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Thank you for your attention!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78796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F3FC-211F-1575-1B4A-7EB1C6CF1FA7}"/>
              </a:ext>
            </a:extLst>
          </p:cNvPr>
          <p:cNvSpPr txBox="1"/>
          <p:nvPr/>
        </p:nvSpPr>
        <p:spPr>
          <a:xfrm>
            <a:off x="5186135" y="247650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Outline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29945E-D15E-A5AA-ADD6-31F68CD86D0A}"/>
              </a:ext>
            </a:extLst>
          </p:cNvPr>
          <p:cNvSpPr txBox="1"/>
          <p:nvPr/>
        </p:nvSpPr>
        <p:spPr>
          <a:xfrm>
            <a:off x="1422399" y="1708150"/>
            <a:ext cx="467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Normal Conducting RF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/>
              <a:t>FCCee</a:t>
            </a:r>
            <a:r>
              <a:rPr lang="en-GB" sz="2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Muon Collider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</a:t>
            </a:r>
            <a:r>
              <a:rPr lang="en-GB" sz="2800" baseline="30000" dirty="0"/>
              <a:t>3</a:t>
            </a:r>
            <a:r>
              <a:rPr lang="en-GB" sz="2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8F6B6-B763-4FFE-3993-1C4FB2EAE45B}"/>
              </a:ext>
            </a:extLst>
          </p:cNvPr>
          <p:cNvSpPr txBox="1"/>
          <p:nvPr/>
        </p:nvSpPr>
        <p:spPr>
          <a:xfrm>
            <a:off x="7518400" y="1708150"/>
            <a:ext cx="418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Power Sources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/>
              <a:t>FCCee</a:t>
            </a: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ILC and LCF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Muon Collider</a:t>
            </a:r>
          </a:p>
        </p:txBody>
      </p:sp>
    </p:spTree>
    <p:extLst>
      <p:ext uri="{BB962C8B-B14F-4D97-AF65-F5344CB8AC3E}">
        <p14:creationId xmlns:p14="http://schemas.microsoft.com/office/powerpoint/2010/main" val="297735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3831F-DCA2-CB69-36A7-708D1521A950}"/>
              </a:ext>
            </a:extLst>
          </p:cNvPr>
          <p:cNvSpPr txBox="1"/>
          <p:nvPr/>
        </p:nvSpPr>
        <p:spPr>
          <a:xfrm>
            <a:off x="4612260" y="292100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NCRF - CLIC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95959-B003-3E69-5243-F5913ADFA00B}"/>
              </a:ext>
            </a:extLst>
          </p:cNvPr>
          <p:cNvSpPr txBox="1"/>
          <p:nvPr/>
        </p:nvSpPr>
        <p:spPr>
          <a:xfrm>
            <a:off x="514350" y="1555750"/>
            <a:ext cx="63182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Normal conducting RF is a key technology for energy reach, luminosity/power and cost. </a:t>
            </a:r>
          </a:p>
          <a:p>
            <a:endParaRPr lang="en-US" sz="2000" dirty="0"/>
          </a:p>
          <a:p>
            <a:r>
              <a:rPr lang="en-US" sz="2000" dirty="0"/>
              <a:t>Most challenging in main linac, but also used in injectors, drive beam accelerator and two-beam power generation.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Gradient</a:t>
            </a:r>
            <a:r>
              <a:rPr lang="en-US" sz="2000" dirty="0"/>
              <a:t> – 72 MV/m loaded gradient in 380 GeV stage, 100 MV/m introduced in later stages with low, O(10</a:t>
            </a:r>
            <a:r>
              <a:rPr lang="en-US" sz="2000" baseline="30000" dirty="0"/>
              <a:t>-7</a:t>
            </a:r>
            <a:r>
              <a:rPr lang="en-US" sz="2000" dirty="0"/>
              <a:t>/m), breakdown rate. 70-100+ MV/m gradient demonstrated in tens of test, prototype and application structures. Good understanding of fundamentals of high fields. Test infrastructure exists but requires continuation. 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6474D0-51F7-39DC-0A50-8DCDC93A2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50" y="1269400"/>
            <a:ext cx="3326308" cy="2217538"/>
          </a:xfrm>
          <a:prstGeom prst="rect">
            <a:avLst/>
          </a:prstGeom>
        </p:spPr>
      </p:pic>
      <p:pic>
        <p:nvPicPr>
          <p:cNvPr id="5" name="Picture 4" descr="A graph with different colored dots&#10;&#10;AI-generated content may be incorrect.">
            <a:extLst>
              <a:ext uri="{FF2B5EF4-FFF2-40B4-BE49-F238E27FC236}">
                <a16:creationId xmlns:a16="http://schemas.microsoft.com/office/drawing/2014/main" id="{C8FA87B3-06D8-A2CE-199D-7CD1BB6BB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57" y="3629352"/>
            <a:ext cx="4393193" cy="30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6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E61D7-21C3-920F-0206-9A0853C86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7DFFAF-92DB-F35C-E168-85315B297FCC}"/>
              </a:ext>
            </a:extLst>
          </p:cNvPr>
          <p:cNvSpPr txBox="1"/>
          <p:nvPr/>
        </p:nvSpPr>
        <p:spPr>
          <a:xfrm>
            <a:off x="4952999" y="121233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NCRF - CLIC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DB8F0-14D1-8C34-B151-1E73E7793B96}"/>
              </a:ext>
            </a:extLst>
          </p:cNvPr>
          <p:cNvSpPr txBox="1"/>
          <p:nvPr/>
        </p:nvSpPr>
        <p:spPr>
          <a:xfrm>
            <a:off x="-74234" y="1027079"/>
            <a:ext cx="66337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Higher-order-mode suppression </a:t>
            </a:r>
            <a:r>
              <a:rPr lang="en-US" dirty="0"/>
              <a:t>– Critical for luminosity/power allowing stable beam in heavy beam loading conditions. Baseline is waveguide damping. Directly demonstrated at ASSET/FACET.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Micron-level fabrication </a:t>
            </a:r>
            <a:r>
              <a:rPr lang="en-US" dirty="0"/>
              <a:t>– Critical for control of short-range wakefields for high luminosity. Achieved in prototypes and application structures with commercial fabrication technology.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Engineering</a:t>
            </a:r>
            <a:r>
              <a:rPr lang="en-US" dirty="0"/>
              <a:t> – Prototypes made but mass production design needs further development. Small to medium series production of simpler structures in applications, e.g. </a:t>
            </a:r>
            <a:r>
              <a:rPr lang="en-US" dirty="0" err="1"/>
              <a:t>SwissFEL</a:t>
            </a:r>
            <a:r>
              <a:rPr lang="en-US" dirty="0"/>
              <a:t>, SACLA, VIGAS, Smart*Light, linearizers, deflectors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6DA95-9FB3-F777-2E9D-D1C58F828C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7" b="9191"/>
          <a:stretch/>
        </p:blipFill>
        <p:spPr bwMode="auto">
          <a:xfrm>
            <a:off x="7363910" y="1120541"/>
            <a:ext cx="3763909" cy="2111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4DCD7-CF97-C4F9-D134-968822C5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39" y="3232244"/>
            <a:ext cx="5334000" cy="18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C72B487-70F0-C3B0-FAA3-08D44DD981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88"/>
          <a:stretch/>
        </p:blipFill>
        <p:spPr>
          <a:xfrm>
            <a:off x="295049" y="4580017"/>
            <a:ext cx="5895216" cy="221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413CA7-E5EE-0AFA-86B2-26E49DF6769C}"/>
              </a:ext>
            </a:extLst>
          </p:cNvPr>
          <p:cNvSpPr txBox="1"/>
          <p:nvPr/>
        </p:nvSpPr>
        <p:spPr>
          <a:xfrm>
            <a:off x="6197600" y="5307546"/>
            <a:ext cx="599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Synergies</a:t>
            </a:r>
            <a:r>
              <a:rPr lang="en-US" dirty="0"/>
              <a:t>– Strong community of small to medium sized application using  high-gradient and high-frequency technology. See for example HG2025 </a:t>
            </a:r>
            <a:r>
              <a:rPr lang="en-US" dirty="0">
                <a:hlinkClick r:id="rId6"/>
              </a:rPr>
              <a:t>https://indico.fnal.gov/event/65159/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3780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BF3AB-84FE-28BA-B5B9-C21A3D8C7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3B2E9-E052-4DF3-9C59-CF173A58359F}"/>
              </a:ext>
            </a:extLst>
          </p:cNvPr>
          <p:cNvSpPr txBox="1"/>
          <p:nvPr/>
        </p:nvSpPr>
        <p:spPr>
          <a:xfrm>
            <a:off x="3479482" y="241300"/>
            <a:ext cx="5233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NCRF – </a:t>
            </a:r>
            <a:r>
              <a:rPr lang="en-US" sz="4000" dirty="0" err="1"/>
              <a:t>FCCee</a:t>
            </a:r>
            <a:r>
              <a:rPr lang="en-US" sz="4000" dirty="0"/>
              <a:t> injector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5A0CA-7264-AC08-468D-EC7C0DFBB374}"/>
              </a:ext>
            </a:extLst>
          </p:cNvPr>
          <p:cNvSpPr txBox="1"/>
          <p:nvPr/>
        </p:nvSpPr>
        <p:spPr>
          <a:xfrm>
            <a:off x="247649" y="1456964"/>
            <a:ext cx="48189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FCCee</a:t>
            </a:r>
            <a:r>
              <a:rPr lang="en-US" sz="2000" dirty="0"/>
              <a:t> injector uses normal conducting RF. At 20 GeV is a major installation, to be compared to </a:t>
            </a:r>
            <a:r>
              <a:rPr lang="en-US" sz="2000" dirty="0" err="1"/>
              <a:t>SwissFEL</a:t>
            </a:r>
            <a:r>
              <a:rPr lang="en-US" sz="2000" dirty="0"/>
              <a:t> which is 6 GeV.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Frequency</a:t>
            </a:r>
            <a:r>
              <a:rPr lang="en-US" sz="2000" dirty="0"/>
              <a:t> - 2 GHz for positron linac, 2.8 GHz for electrons – near standard frequency. May move to 3 GHz.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Gradient</a:t>
            </a:r>
            <a:r>
              <a:rPr lang="en-US" sz="2000" dirty="0"/>
              <a:t> –  Intentionally conservative 21 MV/m.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Wakefields</a:t>
            </a:r>
            <a:r>
              <a:rPr lang="en-US" sz="2000" dirty="0"/>
              <a:t> – 4-bunch operation, HOM suppression via detuning, no damping is required.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Engineering</a:t>
            </a:r>
            <a:r>
              <a:rPr lang="en-US" sz="2000" dirty="0"/>
              <a:t> – Will be based on </a:t>
            </a:r>
            <a:r>
              <a:rPr lang="en-US" sz="2000" dirty="0" err="1"/>
              <a:t>SwissFEL</a:t>
            </a:r>
            <a:r>
              <a:rPr lang="en-US" sz="2000" dirty="0"/>
              <a:t>-type fabrication technology. 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0C16C-D1D6-26DB-D3AA-E4903A67C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241" y="2209734"/>
            <a:ext cx="6674509" cy="28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8B7B2-B0A9-B54B-EE8C-5CFDE8AA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CD9E18-0AA0-6068-C240-C8AA2063BFA2}"/>
              </a:ext>
            </a:extLst>
          </p:cNvPr>
          <p:cNvSpPr txBox="1"/>
          <p:nvPr/>
        </p:nvSpPr>
        <p:spPr>
          <a:xfrm>
            <a:off x="3572713" y="228600"/>
            <a:ext cx="5046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NCRF – Muon Collider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C8239-690E-44A2-1316-B859FA4A04FA}"/>
              </a:ext>
            </a:extLst>
          </p:cNvPr>
          <p:cNvSpPr txBox="1"/>
          <p:nvPr/>
        </p:nvSpPr>
        <p:spPr>
          <a:xfrm>
            <a:off x="152400" y="1159395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Key technology for the muon capture and cooling channel.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High-Gradient</a:t>
            </a:r>
            <a:r>
              <a:rPr lang="en-US" sz="2400" dirty="0"/>
              <a:t> -  20 to 30 MV/m, in high, 2 to 17 T external magnetic field, 10, 352 and 704 MHz – Unique challenge. Requires new test infrastructure and extensive testing program. High-gradient fundamentals will build on CLIC effort.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ABFE9-4EB8-0D06-8102-5C05D2CE3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666"/>
          <a:stretch/>
        </p:blipFill>
        <p:spPr>
          <a:xfrm>
            <a:off x="6696027" y="1554084"/>
            <a:ext cx="3846519" cy="2633585"/>
          </a:xfrm>
          <a:prstGeom prst="rect">
            <a:avLst/>
          </a:prstGeom>
        </p:spPr>
      </p:pic>
      <p:pic>
        <p:nvPicPr>
          <p:cNvPr id="7" name="Content Placeholder 4" descr="A diagram of a number&#10;&#10;AI-generated content may be incorrect.">
            <a:extLst>
              <a:ext uri="{FF2B5EF4-FFF2-40B4-BE49-F238E27FC236}">
                <a16:creationId xmlns:a16="http://schemas.microsoft.com/office/drawing/2014/main" id="{DBD7A904-2183-11E3-DAFD-F4E073D7C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5193313"/>
            <a:ext cx="10515600" cy="1580942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1E70C5AF-2A94-CEC1-FDF1-E363E0FF6A24}"/>
              </a:ext>
            </a:extLst>
          </p:cNvPr>
          <p:cNvSpPr/>
          <p:nvPr/>
        </p:nvSpPr>
        <p:spPr>
          <a:xfrm>
            <a:off x="3505200" y="4697189"/>
            <a:ext cx="1028700" cy="3746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03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E9E5-0786-22EE-F2CA-BA5DF15AF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615BBD-D61A-124E-513D-8C531F06CEDA}"/>
              </a:ext>
            </a:extLst>
          </p:cNvPr>
          <p:cNvSpPr txBox="1"/>
          <p:nvPr/>
        </p:nvSpPr>
        <p:spPr>
          <a:xfrm>
            <a:off x="4302081" y="228600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NCRF – Plasma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09798E-0018-89E6-B39E-7689AA440A48}"/>
              </a:ext>
            </a:extLst>
          </p:cNvPr>
          <p:cNvSpPr txBox="1"/>
          <p:nvPr/>
        </p:nvSpPr>
        <p:spPr>
          <a:xfrm>
            <a:off x="304800" y="1397000"/>
            <a:ext cx="11588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HALHF – Positron acceleration using C</a:t>
            </a:r>
            <a:r>
              <a:rPr lang="en-US" sz="2000" baseline="30000" dirty="0"/>
              <a:t>3</a:t>
            </a:r>
            <a:r>
              <a:rPr lang="en-US" sz="2000" dirty="0"/>
              <a:t> technology, e- drive beam based on CLIC.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AWAKE- Electron injection based on CLIC linac technology, combination of CTF/CLEAR and X-band.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err="1"/>
              <a:t>EuPRAXIA</a:t>
            </a:r>
            <a:r>
              <a:rPr lang="en-GB" sz="2000" dirty="0"/>
              <a:t> – Electron drive beam and beam preparation based on high-gradient X-band technology.</a:t>
            </a: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AE45A406-23CC-D699-1D09-29FA4A192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"/>
          <a:stretch/>
        </p:blipFill>
        <p:spPr>
          <a:xfrm>
            <a:off x="6375400" y="3376423"/>
            <a:ext cx="5518150" cy="3151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BF6713-BB38-1F68-8597-A38466F9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530471"/>
            <a:ext cx="10098788" cy="1622429"/>
          </a:xfrm>
          <a:prstGeom prst="rect">
            <a:avLst/>
          </a:prstGeom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EB8A2D19-681A-08FB-2F4C-20009B3D7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13"/>
          <a:stretch/>
        </p:blipFill>
        <p:spPr>
          <a:xfrm>
            <a:off x="9060542" y="5183815"/>
            <a:ext cx="3049056" cy="1622429"/>
          </a:xfrm>
          <a:prstGeom prst="rect">
            <a:avLst/>
          </a:prstGeom>
        </p:spPr>
      </p:pic>
      <p:pic>
        <p:nvPicPr>
          <p:cNvPr id="9" name="Picture 8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421953B8-3D27-950B-58BC-24856E557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5303"/>
            <a:ext cx="4064545" cy="2291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489C91-D78B-CF8D-ABCE-4915413A5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958" y="4152900"/>
            <a:ext cx="2511442" cy="26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1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2000-6AEA-7773-56D1-D6DD18AD5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496143-24FF-A710-772D-B575DCA1829F}"/>
              </a:ext>
            </a:extLst>
          </p:cNvPr>
          <p:cNvSpPr txBox="1"/>
          <p:nvPr/>
        </p:nvSpPr>
        <p:spPr>
          <a:xfrm>
            <a:off x="4817447" y="228600"/>
            <a:ext cx="2557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NCRF – C3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E833B-F08A-1BF3-2A63-CB5A8259ADA9}"/>
              </a:ext>
            </a:extLst>
          </p:cNvPr>
          <p:cNvSpPr txBox="1"/>
          <p:nvPr/>
        </p:nvSpPr>
        <p:spPr>
          <a:xfrm>
            <a:off x="75667" y="1533334"/>
            <a:ext cx="46422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Gradient</a:t>
            </a:r>
            <a:r>
              <a:rPr lang="en-US" sz="2000" dirty="0"/>
              <a:t> – 70 MV/m for 250 GeV and 120 MV/m for 550 GeV.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Cryogenic copper </a:t>
            </a:r>
            <a:r>
              <a:rPr lang="en-US" sz="2000" dirty="0"/>
              <a:t>– For reduced peak power requirement, significant cost saving. Gives higher gradient. Somewhat less efficient than room temperature.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Distributed coupling structures </a:t>
            </a:r>
            <a:r>
              <a:rPr lang="en-US" sz="2000" dirty="0"/>
              <a:t>– High shunt impedance for high efficiency. HOM suppression open issue</a:t>
            </a:r>
          </a:p>
        </p:txBody>
      </p:sp>
      <p:pic>
        <p:nvPicPr>
          <p:cNvPr id="5" name="Google Shape;428;p9">
            <a:extLst>
              <a:ext uri="{FF2B5EF4-FFF2-40B4-BE49-F238E27FC236}">
                <a16:creationId xmlns:a16="http://schemas.microsoft.com/office/drawing/2014/main" id="{0A410959-CA3A-CD50-7866-64A65679DFD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0789" y="5415402"/>
            <a:ext cx="8397611" cy="121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machine with pipes and wires&#10;&#10;Description automatically generated">
            <a:extLst>
              <a:ext uri="{FF2B5EF4-FFF2-40B4-BE49-F238E27FC236}">
                <a16:creationId xmlns:a16="http://schemas.microsoft.com/office/drawing/2014/main" id="{18FF06EF-A98C-119B-49C8-5135F4E8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269" y="2055738"/>
            <a:ext cx="2924561" cy="389941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01DCD5A-824F-547A-F59C-59302C721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94" y="1096438"/>
            <a:ext cx="3846121" cy="21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arge metal container in a factory&#10;&#10;Description automatically generated">
            <a:extLst>
              <a:ext uri="{FF2B5EF4-FFF2-40B4-BE49-F238E27FC236}">
                <a16:creationId xmlns:a16="http://schemas.microsoft.com/office/drawing/2014/main" id="{DD5DB0FF-8F26-8EAE-D1F1-753E09B72F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90" t="-877" b="25977"/>
          <a:stretch/>
        </p:blipFill>
        <p:spPr>
          <a:xfrm>
            <a:off x="5175039" y="3386531"/>
            <a:ext cx="3003040" cy="191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809D1-DDD2-B41B-B9BE-097B71C73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38F5DB-99FE-7940-2251-785E2067322F}"/>
              </a:ext>
            </a:extLst>
          </p:cNvPr>
          <p:cNvSpPr txBox="1"/>
          <p:nvPr/>
        </p:nvSpPr>
        <p:spPr>
          <a:xfrm>
            <a:off x="4883150" y="292100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Outline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0690C-DAEA-F9CE-9C77-A7BB0EE2D3DF}"/>
              </a:ext>
            </a:extLst>
          </p:cNvPr>
          <p:cNvSpPr txBox="1"/>
          <p:nvPr/>
        </p:nvSpPr>
        <p:spPr>
          <a:xfrm>
            <a:off x="1422400" y="1708150"/>
            <a:ext cx="467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Normal Conducting RF</a:t>
            </a:r>
          </a:p>
          <a:p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CLIC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FCCee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Muon Collider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GB" sz="2800" baseline="3000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B8A814-EA58-D3BA-E7BF-987363E6FB4A}"/>
              </a:ext>
            </a:extLst>
          </p:cNvPr>
          <p:cNvSpPr txBox="1"/>
          <p:nvPr/>
        </p:nvSpPr>
        <p:spPr>
          <a:xfrm>
            <a:off x="6772729" y="1708150"/>
            <a:ext cx="467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Power Sources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/>
              <a:t>FCCee</a:t>
            </a: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ILC and LCF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Muon Collider</a:t>
            </a:r>
          </a:p>
        </p:txBody>
      </p:sp>
    </p:spTree>
    <p:extLst>
      <p:ext uri="{BB962C8B-B14F-4D97-AF65-F5344CB8AC3E}">
        <p14:creationId xmlns:p14="http://schemas.microsoft.com/office/powerpoint/2010/main" val="3815929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973</Words>
  <Application>Microsoft Office PowerPoint</Application>
  <PresentationFormat>Widescreen</PresentationFormat>
  <Paragraphs>91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Lato</vt:lpstr>
      <vt:lpstr>Lato Black</vt:lpstr>
      <vt:lpstr>Lato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Walter Wuensch</dc:creator>
  <cp:lastModifiedBy>Walter Wuensch</cp:lastModifiedBy>
  <cp:revision>76</cp:revision>
  <dcterms:created xsi:type="dcterms:W3CDTF">2025-06-08T08:27:45Z</dcterms:created>
  <dcterms:modified xsi:type="dcterms:W3CDTF">2025-06-21T10:44:55Z</dcterms:modified>
</cp:coreProperties>
</file>